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71" r:id="rId4"/>
    <p:sldId id="288" r:id="rId5"/>
    <p:sldId id="259" r:id="rId6"/>
    <p:sldId id="276" r:id="rId7"/>
    <p:sldId id="277" r:id="rId8"/>
    <p:sldId id="280" r:id="rId9"/>
    <p:sldId id="262" r:id="rId10"/>
    <p:sldId id="281" r:id="rId11"/>
    <p:sldId id="289" r:id="rId12"/>
    <p:sldId id="284" r:id="rId13"/>
    <p:sldId id="285" r:id="rId14"/>
    <p:sldId id="264" r:id="rId15"/>
    <p:sldId id="265" r:id="rId16"/>
    <p:sldId id="267" r:id="rId17"/>
    <p:sldId id="266" r:id="rId18"/>
    <p:sldId id="268" r:id="rId19"/>
    <p:sldId id="26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34" autoAdjust="0"/>
  </p:normalViewPr>
  <p:slideViewPr>
    <p:cSldViewPr snapToGrid="0">
      <p:cViewPr varScale="1">
        <p:scale>
          <a:sx n="76" d="100"/>
          <a:sy n="76" d="100"/>
        </p:scale>
        <p:origin x="1642"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Deligero" userId="82f0f82242ed9da7" providerId="LiveId" clId="{2A4D543B-AC41-477F-871F-57C871361B8A}"/>
    <pc:docChg chg="modSld">
      <pc:chgData name="Timothy Deligero" userId="82f0f82242ed9da7" providerId="LiveId" clId="{2A4D543B-AC41-477F-871F-57C871361B8A}" dt="2020-04-24T18:31:26.720" v="0" actId="255"/>
      <pc:docMkLst>
        <pc:docMk/>
      </pc:docMkLst>
      <pc:sldChg chg="modNotesTx">
        <pc:chgData name="Timothy Deligero" userId="82f0f82242ed9da7" providerId="LiveId" clId="{2A4D543B-AC41-477F-871F-57C871361B8A}" dt="2020-04-24T18:31:26.720" v="0" actId="255"/>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1f85d1e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1f85d1e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Hello everyone, my name is Timothy Deligero, and today I’m presenting a research paper done on the topic of unique key horn functions.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f85d1ea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Bipartite graphs consist of two disjoint and independent vertex sets where every edge connects a pair of vertices from one set to another. This also means that no edges exists between a pair of vertices within the same set. Hypergraphs can be represented as bipartite graph, also known as incidence graphs in this type of context, if it contains fixed parts and no unconnected vertices. For a unique key graph, </a:t>
            </a:r>
            <a:r>
              <a:rPr lang="en-US" sz="1100" dirty="0">
                <a:solidFill>
                  <a:schemeClr val="dk1"/>
                </a:solidFill>
              </a:rPr>
              <a:t>every maximal independent set of a unique key graph contains exactly one end vertex for every edge in the graph, creating a perfect matching bipartite graph.</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treewidth graphs consist of undirected edges with numbers associated with. This type of association is used for many applications commonly for the purpose of parameterized complexity analysis in graph algorithms. For unique key graphs and their CNF representations, the number associated with bounded treewidth graph should be clique-width size in this type of context. </a:t>
            </a:r>
            <a:r>
              <a:rPr lang="en-US" sz="1100" dirty="0">
                <a:solidFill>
                  <a:schemeClr val="dk1"/>
                </a:solidFill>
              </a:rPr>
              <a:t>Given that there are maximal independent sets in a unique key graph, it can be solved using predicates to satisfy the conditions for a unique graph and the treewidth value can also represent the clique-width of a CNF.</a:t>
            </a:r>
            <a:endParaRPr lang="en-US" dirty="0"/>
          </a:p>
        </p:txBody>
      </p:sp>
    </p:spTree>
    <p:extLst>
      <p:ext uri="{BB962C8B-B14F-4D97-AF65-F5344CB8AC3E}">
        <p14:creationId xmlns:p14="http://schemas.microsoft.com/office/powerpoint/2010/main" val="377221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f85d1ea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induced matching, or strong matching, in graphs is where a subset of edges of an undirected graph do not share any vertices other than its single pair of vertices connected in between within its subset. This definition matches the independent sets used for unique key graphs which compliments the topic. </a:t>
            </a:r>
            <a:r>
              <a:rPr lang="en-US" sz="1100" dirty="0">
                <a:solidFill>
                  <a:schemeClr val="dk1"/>
                </a:solidFill>
              </a:rPr>
              <a:t>The induce matching in a graph is proportional to its size which also affects the number of independent sets. If the size is bounded by a constant, then checking all independent sets for a unique key graph takes polynomial time.</a:t>
            </a:r>
            <a:endParaRPr dirty="0"/>
          </a:p>
        </p:txBody>
      </p:sp>
    </p:spTree>
    <p:extLst>
      <p:ext uri="{BB962C8B-B14F-4D97-AF65-F5344CB8AC3E}">
        <p14:creationId xmlns:p14="http://schemas.microsoft.com/office/powerpoint/2010/main" val="216268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f85d1ea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Given a directed graph representation of a pure Horn CNF </a:t>
                </a:r>
                <a14:m>
                  <m:oMath xmlns:m="http://schemas.openxmlformats.org/officeDocument/2006/math">
                    <m:r>
                      <m:rPr>
                        <m:sty m:val="p"/>
                      </m:rPr>
                      <a:rPr lang="en-US" b="0" i="0" smtClean="0">
                        <a:latin typeface="Cambria Math" panose="02040503050406030204" pitchFamily="18" charset="0"/>
                      </a:rPr>
                      <m:t>Φ</m:t>
                    </m:r>
                  </m:oMath>
                </a14:m>
                <a:r>
                  <a:rPr lang="en-US" dirty="0"/>
                  <a:t> , it</a:t>
                </a:r>
                <a:r>
                  <a:rPr lang="en-US" baseline="0" dirty="0"/>
                  <a:t> is guaranteed to be strongly connected with Lemma 15 and its proof. Knowing that, a generation algorithm provided by the research paper [1] can be used on a pure Horn CNF to generate all minimal keys with polynomial delay, where the polynomial delay is dependent o the inputted CNF. This leads into proving that the MIN-TSS problem can also be solved in polynomial delay if its bounded.</a:t>
                </a:r>
                <a:endParaRPr dirty="0"/>
              </a:p>
            </p:txBody>
          </p:sp>
        </mc:Choice>
        <mc:Fallback xmlns="">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Given a directed graph representation of a pure Horn CNF </a:t>
                </a:r>
                <a:r>
                  <a:rPr lang="en-US" b="0" i="0">
                    <a:latin typeface="Cambria Math" panose="02040503050406030204" pitchFamily="18" charset="0"/>
                  </a:rPr>
                  <a:t>Φ</a:t>
                </a:r>
                <a:r>
                  <a:rPr lang="en-US" dirty="0"/>
                  <a:t> , it</a:t>
                </a:r>
                <a:r>
                  <a:rPr lang="en-US" baseline="0" dirty="0"/>
                  <a:t> is guaranteed to be strongly connected with Lemma 15 and its proof. Knowing that, a generation algorithm provided by the research paper [1] can be used on a pure Horn CNF to generate all minimal keys with polynomial delay, where the polynomial delay is dependent o the inputted CNF. This leads into proving that the MIN-TSS problem can also be solved in polynomial delay if its bounded.</a:t>
                </a:r>
                <a:endParaRPr dirty="0"/>
              </a:p>
            </p:txBody>
          </p:sp>
        </mc:Fallback>
      </mc:AlternateContent>
    </p:spTree>
    <p:extLst>
      <p:ext uri="{BB962C8B-B14F-4D97-AF65-F5344CB8AC3E}">
        <p14:creationId xmlns:p14="http://schemas.microsoft.com/office/powerpoint/2010/main" val="206360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f85d1ea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minimum target set selection problem involves finding a minimum size initial set of Nodes/vertices </a:t>
                </a:r>
                <a14:m>
                  <m:oMath xmlns:m="http://schemas.openxmlformats.org/officeDocument/2006/math">
                    <m:r>
                      <a:rPr lang="en-US" i="1" dirty="0" smtClean="0">
                        <a:latin typeface="Cambria Math" panose="02040503050406030204" pitchFamily="18" charset="0"/>
                      </a:rPr>
                      <m:t>𝑆</m:t>
                    </m:r>
                  </m:oMath>
                </a14:m>
                <a:r>
                  <a:rPr lang="en-US" dirty="0"/>
                  <a:t>, also known as the target set, that will eventually activate the entire graph. The given graph is defined to be an undirected graph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 = (</m:t>
                    </m:r>
                    <m:r>
                      <a:rPr lang="en-US" i="1" dirty="0" smtClean="0">
                        <a:latin typeface="Cambria Math" panose="02040503050406030204" pitchFamily="18" charset="0"/>
                      </a:rPr>
                      <m:t>𝑉</m:t>
                    </m:r>
                    <m:r>
                      <a:rPr lang="en-US" i="1" dirty="0" smtClean="0">
                        <a:latin typeface="Cambria Math" panose="02040503050406030204" pitchFamily="18" charset="0"/>
                      </a:rPr>
                      <m:t>, </m:t>
                    </m:r>
                    <m:r>
                      <a:rPr lang="en-US" i="1" dirty="0" smtClean="0">
                        <a:latin typeface="Cambria Math" panose="02040503050406030204" pitchFamily="18" charset="0"/>
                      </a:rPr>
                      <m:t>𝐸</m:t>
                    </m:r>
                    <m:r>
                      <a:rPr lang="en-US" i="1" dirty="0" smtClean="0">
                        <a:latin typeface="Cambria Math" panose="02040503050406030204" pitchFamily="18" charset="0"/>
                      </a:rPr>
                      <m:t>) </m:t>
                    </m:r>
                  </m:oMath>
                </a14:m>
                <a:r>
                  <a:rPr lang="en-US" dirty="0"/>
                  <a:t>and we are also given a threshold function </a:t>
                </a:r>
                <a14:m>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𝑣</m:t>
                    </m:r>
                    <m:r>
                      <a:rPr lang="en-US" b="0" i="1" dirty="0" smtClean="0">
                        <a:latin typeface="Cambria Math" panose="02040503050406030204" pitchFamily="18" charset="0"/>
                      </a:rPr>
                      <m:t>)</m:t>
                    </m:r>
                  </m:oMath>
                </a14:m>
                <a:r>
                  <a:rPr lang="en-US" dirty="0"/>
                  <a:t>. Initially, the subset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 ⊆ </m:t>
                    </m:r>
                    <m:r>
                      <a:rPr lang="en-US" i="1" dirty="0" smtClean="0">
                        <a:latin typeface="Cambria Math" panose="02040503050406030204" pitchFamily="18" charset="0"/>
                      </a:rPr>
                      <m:t>𝑉</m:t>
                    </m:r>
                    <m:r>
                      <a:rPr lang="en-US" i="1" dirty="0" smtClean="0">
                        <a:latin typeface="Cambria Math" panose="02040503050406030204" pitchFamily="18" charset="0"/>
                      </a:rPr>
                      <m:t> </m:t>
                    </m:r>
                  </m:oMath>
                </a14:m>
                <a:r>
                  <a:rPr lang="en-US" dirty="0"/>
                  <a:t>will be activated before activating the rest of the neighboring vertices. A vertex </a:t>
                </a:r>
                <a14:m>
                  <m:oMath xmlns:m="http://schemas.openxmlformats.org/officeDocument/2006/math">
                    <m:r>
                      <a:rPr lang="en-US" i="1" dirty="0" smtClean="0">
                        <a:latin typeface="Cambria Math" panose="02040503050406030204" pitchFamily="18" charset="0"/>
                      </a:rPr>
                      <m:t>𝑣</m:t>
                    </m:r>
                  </m:oMath>
                </a14:m>
                <a:r>
                  <a:rPr lang="en-US" dirty="0"/>
                  <a:t> becomes activated if at least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m:t>
                    </m:r>
                    <m:r>
                      <a:rPr lang="en-US" i="1" dirty="0" smtClean="0">
                        <a:latin typeface="Cambria Math" panose="02040503050406030204" pitchFamily="18" charset="0"/>
                      </a:rPr>
                      <m:t>𝑣</m:t>
                    </m:r>
                    <m:r>
                      <a:rPr lang="en-US" i="1" dirty="0" smtClean="0">
                        <a:latin typeface="Cambria Math" panose="02040503050406030204" pitchFamily="18" charset="0"/>
                      </a:rPr>
                      <m:t>) </m:t>
                    </m:r>
                  </m:oMath>
                </a14:m>
                <a:r>
                  <a:rPr lang="en-US" dirty="0"/>
                  <a:t>of its neighbors are already active.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following MIN-KEY and MIN-TSS problems can be proven to have strong relations by showing they are polynomial-time reducible to each other with proofs shown and their examples from Fig. 2 and Fig. 3. This leads into Corollary 19, by applying Theorems 16 and 17, showing that we can general minimal target sets of a given graph in polynomial delay.</a:t>
                </a:r>
                <a:endParaRPr dirty="0"/>
              </a:p>
            </p:txBody>
          </p:sp>
        </mc:Choice>
        <mc:Fallback xmlns="">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minimum target set selection problem involves finding a minimum size initial set of Nodes/vertices </a:t>
                </a:r>
                <a:r>
                  <a:rPr lang="en-US" i="0" dirty="0">
                    <a:latin typeface="Cambria Math" panose="02040503050406030204" pitchFamily="18" charset="0"/>
                  </a:rPr>
                  <a:t>𝑆</a:t>
                </a:r>
                <a:r>
                  <a:rPr lang="en-US" dirty="0"/>
                  <a:t>, also known as the target set, that will eventually activate the entire graph. The given graph is defined to be an undirected graph </a:t>
                </a:r>
                <a:r>
                  <a:rPr lang="en-US" i="0" dirty="0">
                    <a:latin typeface="Cambria Math" panose="02040503050406030204" pitchFamily="18" charset="0"/>
                  </a:rPr>
                  <a:t>𝐺 = (𝑉, 𝐸) </a:t>
                </a:r>
                <a:r>
                  <a:rPr lang="en-US" dirty="0"/>
                  <a:t>and we are also given a threshold function </a:t>
                </a:r>
                <a:r>
                  <a:rPr lang="en-US" b="0" i="0" dirty="0">
                    <a:latin typeface="Cambria Math" panose="02040503050406030204" pitchFamily="18" charset="0"/>
                  </a:rPr>
                  <a:t>𝑡(𝑣)</a:t>
                </a:r>
                <a:r>
                  <a:rPr lang="en-US" dirty="0"/>
                  <a:t>. Initially, the subset </a:t>
                </a:r>
                <a:r>
                  <a:rPr lang="en-US" i="0" dirty="0">
                    <a:latin typeface="Cambria Math" panose="02040503050406030204" pitchFamily="18" charset="0"/>
                  </a:rPr>
                  <a:t>𝑆 ⊆ 𝑉 </a:t>
                </a:r>
                <a:r>
                  <a:rPr lang="en-US" dirty="0"/>
                  <a:t>will be activated before activating the rest of the neighboring vertices. A vertex </a:t>
                </a:r>
                <a:r>
                  <a:rPr lang="en-US" i="0" dirty="0">
                    <a:latin typeface="Cambria Math" panose="02040503050406030204" pitchFamily="18" charset="0"/>
                  </a:rPr>
                  <a:t>𝑣</a:t>
                </a:r>
                <a:r>
                  <a:rPr lang="en-US" dirty="0"/>
                  <a:t> becomes activated if at least </a:t>
                </a:r>
                <a:r>
                  <a:rPr lang="en-US" i="0" dirty="0">
                    <a:latin typeface="Cambria Math" panose="02040503050406030204" pitchFamily="18" charset="0"/>
                  </a:rPr>
                  <a:t>𝑡(𝑣) </a:t>
                </a:r>
                <a:r>
                  <a:rPr lang="en-US" dirty="0"/>
                  <a:t>of its neighbors are already active.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following MIN-KEY and MIN-TSS problems can be proven to have strong relations by showing they are polynomial-time reducible to each other with proofs shown and their examples from Fig. 2 and Fig. 3. This leads into Corollary 19, by applying Theorems 16 and 17, showing that we can general minimal target sets of a given graph in polynomial delay.</a:t>
                </a:r>
                <a:endParaRPr dirty="0"/>
              </a:p>
            </p:txBody>
          </p:sp>
        </mc:Fallback>
      </mc:AlternateContent>
    </p:spTree>
    <p:extLst>
      <p:ext uri="{BB962C8B-B14F-4D97-AF65-F5344CB8AC3E}">
        <p14:creationId xmlns:p14="http://schemas.microsoft.com/office/powerpoint/2010/main" val="3996195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f7d9f4ec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f7d9f4ec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figure above shows an instance of Theorem 17, showing that based on a given graph of MIN-TSS, it can be converted to a graph associated with pure Horn CNF, while also showing that the minimal targets sets can be minimal keys in a unique key graph.</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f7d9f4ec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126" name="Google Shape;126;g7f7d9f4ec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figure above shows an instance of Theorem 18 by showing the construction of the new graph with new gadgets contain vertices with certain threshold</a:t>
                </a:r>
                <a:r>
                  <a:rPr lang="en-US" baseline="0" dirty="0"/>
                  <a:t> values corresponding to clauses of pure Horn CNF. </a:t>
                </a:r>
                <a:r>
                  <a:rPr lang="en-US" dirty="0"/>
                  <a:t> This is done to prove that minimal keys can also be targets sets of a given graph </a:t>
                </a:r>
                <a14:m>
                  <m:oMath xmlns:m="http://schemas.openxmlformats.org/officeDocument/2006/math">
                    <m:r>
                      <a:rPr lang="en-US" b="0" i="1" smtClean="0">
                        <a:latin typeface="Cambria Math" panose="02040503050406030204" pitchFamily="18" charset="0"/>
                      </a:rPr>
                      <m:t>𝐺</m:t>
                    </m:r>
                  </m:oMath>
                </a14:m>
                <a:r>
                  <a:rPr lang="en-US" dirty="0"/>
                  <a:t> of a target selection problem, without having to change the size.</a:t>
                </a:r>
                <a:endParaRPr dirty="0"/>
              </a:p>
            </p:txBody>
          </p:sp>
        </mc:Choice>
        <mc:Fallback xmlns="">
          <p:sp>
            <p:nvSpPr>
              <p:cNvPr id="126" name="Google Shape;126;g7f7d9f4ec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figure above shows an instance of Theorem 18 by showing the construction of the new graph with new gadgets contain vertices with certain threshold</a:t>
                </a:r>
                <a:r>
                  <a:rPr lang="en-US" baseline="0" dirty="0"/>
                  <a:t> values corresponding to clauses of pure Horn CNF. </a:t>
                </a:r>
                <a:r>
                  <a:rPr lang="en-US" dirty="0"/>
                  <a:t> This is done to prove that minimal keys can also be targets sets of a given graph </a:t>
                </a:r>
                <a:r>
                  <a:rPr lang="en-US" b="0" i="0">
                    <a:latin typeface="Cambria Math" panose="02040503050406030204" pitchFamily="18" charset="0"/>
                  </a:rPr>
                  <a:t>𝐺</a:t>
                </a:r>
                <a:r>
                  <a:rPr lang="en-US" dirty="0"/>
                  <a:t> of a target selection problem, without having to change the size.</a:t>
                </a:r>
                <a:endParaRPr dirty="0"/>
              </a:p>
            </p:txBody>
          </p:sp>
        </mc:Fallback>
      </mc:AlternateContent>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f7d9f4ec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f7d9f4ec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research paper [1] is effective on elaborating the different definitions and notations of </a:t>
            </a:r>
            <a:r>
              <a:rPr lang="en-US" dirty="0" err="1"/>
              <a:t>Sperner</a:t>
            </a:r>
            <a:r>
              <a:rPr lang="en-US" dirty="0"/>
              <a:t> hypergraphs, pure Horn CNFs, unique key graphs, and unique key Horn functions when applying them to multiple Lemmas, Theorems, and Corollaries and their proofs. The presented cases of different types of graphs as unique key graphs under certain conditions give new representations of </a:t>
            </a:r>
            <a:r>
              <a:rPr lang="en-US" dirty="0" err="1"/>
              <a:t>Sperner</a:t>
            </a:r>
            <a:r>
              <a:rPr lang="en-US" dirty="0"/>
              <a:t> hypergraphs which extends the research on different models of hypergraphs. The algorithms presented for both MIN-KEY and MIN-TSS problems are both very simple and explained really well on their similarities based on their polynomial-time reductions. The introductions of the new gadgets containing vertices and threshold values for activation, when reducing the MIN-Key problem to the MIN-TSS problem, is creative and can introduce a new type of reduction when regarding other problems that can potentially reduce to the MIN-TSS problem regarding constructed graphs, while also proving that those certain problems can be solved with polynomial delay.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are a few weaknesses and criticisms that can be made of the research paper. [1] There is very little variety in regards of the presented cases of graphs that can be represented as hypergraphs, or unique key graphs, under certain conditions. This is because their proofs are all dependent on independent sets, creating similar graphs with little difference, thus lacking any meaningful variety when discussing cases of the graphs that can serve as </a:t>
            </a:r>
            <a:r>
              <a:rPr lang="en-US" dirty="0" err="1"/>
              <a:t>Sperner</a:t>
            </a:r>
            <a:r>
              <a:rPr lang="en-US" dirty="0"/>
              <a:t> hypergraphs, with the only difference being in how each graph functions outsides of its bounded conditions. Also, while the discussion of algorithms for both MIN-KEY and MIN-TSS are valid, the researchers do not go into detail of the polynomial delay in terms of the inputted CNF between outputs despite mentioning the exponential size of minimal keys in a pure Horn CNF and only presents one example for the associate of the MIN-KEY problem to other various problems.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future research papers and extensions, a full survey paper discussing the many topics that have been done in regards of pure Horn CNFs, including the research presented here, giving an idea of its versatility. There could also be open discussion on different types of graphs that can be represent as </a:t>
            </a:r>
            <a:r>
              <a:rPr lang="en-US" dirty="0" err="1"/>
              <a:t>Sperner</a:t>
            </a:r>
            <a:r>
              <a:rPr lang="en-US" dirty="0"/>
              <a:t> hypergraphs, and maybe even unique key graphs given the right conditions, as well as potential for this approach to be associated with various problems to prove that certain problems can be solved with polynomial delay given the right conditions and presenting new reductions between the MIN-KEY problem. There could also be software implementations and a thorough analysis of the algorithms presented here can be done in extended research to get a full perspective of their effectiveness and efficiency given different inputted CNFs presented in graphed results.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f7d9f4ec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f7d9f4ec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conclusion, the research paper [1] defines and characterizes both unique key graphs and their corresponding unique key Horn functions through multiple Lemmas, Theorems, and Corollaries. It also provided proofs that </a:t>
            </a:r>
            <a:r>
              <a:rPr lang="en-US" dirty="0" err="1"/>
              <a:t>Sperner</a:t>
            </a:r>
            <a:r>
              <a:rPr lang="en-US" dirty="0"/>
              <a:t> hypergraphs with edges of size two is co-NP-complete when finding whether or not it is a unique key graph, as well as for certain cases of graphs, that can be solved in polynomial time if it is a unique key graph based on certain conditions and requirements. Algorithms were also provided for both minimal key generation and minimal target set selection problems that are related to graphs and their pure Horn function CNF representations, showcasing that both problems have strong relations with each other and are polynomial-time reducible to each other. Overall, the research done provides major contributions to graph theory and database theory, as well as pure Horn functions in general, leaving opportunities and potential for future research to extend upon the presented topics as well as attribute to the versatility of pure Horn functions.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f7d9f4ec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f7d9f4e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is the reference to the research paper used for this presentation, as well as the link if you want to read it for yourself.</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f7d9f4ec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f7d9f4ec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there any questions?</a:t>
            </a:r>
            <a:endParaRPr/>
          </a:p>
          <a:p>
            <a:pPr marL="0" lvl="0" indent="0" algn="l" rtl="0">
              <a:spcBef>
                <a:spcPts val="0"/>
              </a:spcBef>
              <a:spcAft>
                <a:spcPts val="0"/>
              </a:spcAft>
              <a:buNone/>
            </a:pPr>
            <a:endParaRPr/>
          </a:p>
          <a:p>
            <a:pPr marL="0" lvl="0" indent="0" algn="l" rtl="0">
              <a:spcBef>
                <a:spcPts val="0"/>
              </a:spcBef>
              <a:spcAft>
                <a:spcPts val="0"/>
              </a:spcAft>
              <a:buNone/>
            </a:pPr>
            <a:r>
              <a:rPr lang="en"/>
              <a:t>Thank you for your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1f85d1e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61" name="Google Shape;61;g71f85d1e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1200"/>
                  </a:spcBef>
                  <a:spcAft>
                    <a:spcPts val="0"/>
                  </a:spcAft>
                  <a:buClr>
                    <a:schemeClr val="dk1"/>
                  </a:buClr>
                  <a:buSzPts val="1400"/>
                  <a:buFont typeface="Arial"/>
                  <a:buNone/>
                  <a:tabLst/>
                  <a:defRPr/>
                </a:pPr>
                <a:r>
                  <a:rPr lang="en-US" sz="1100" dirty="0">
                    <a:solidFill>
                      <a:schemeClr val="dk1"/>
                    </a:solidFill>
                  </a:rPr>
                  <a:t>To start off the presentation, </a:t>
                </a:r>
                <a:r>
                  <a:rPr lang="en-US" sz="1100" i="1" dirty="0">
                    <a:solidFill>
                      <a:schemeClr val="dk1"/>
                    </a:solidFill>
                  </a:rPr>
                  <a:t>horn</a:t>
                </a:r>
                <a:r>
                  <a:rPr lang="en-US" sz="1100" i="0" dirty="0">
                    <a:solidFill>
                      <a:schemeClr val="dk1"/>
                    </a:solidFill>
                  </a:rPr>
                  <a:t> functions and </a:t>
                </a:r>
                <a:r>
                  <a:rPr lang="en-US" sz="1100" i="1" dirty="0">
                    <a:solidFill>
                      <a:schemeClr val="dk1"/>
                    </a:solidFill>
                  </a:rPr>
                  <a:t>keys</a:t>
                </a:r>
                <a:r>
                  <a:rPr lang="en-US" sz="1100" i="0" dirty="0">
                    <a:solidFill>
                      <a:schemeClr val="dk1"/>
                    </a:solidFill>
                  </a:rPr>
                  <a:t> should be defined. </a:t>
                </a:r>
                <a:r>
                  <a:rPr lang="en-US" sz="1100" i="1" dirty="0">
                    <a:solidFill>
                      <a:schemeClr val="dk1"/>
                    </a:solidFill>
                  </a:rPr>
                  <a:t>Horn</a:t>
                </a:r>
                <a:r>
                  <a:rPr lang="en-US" sz="1100" i="0" dirty="0">
                    <a:solidFill>
                      <a:schemeClr val="dk1"/>
                    </a:solidFill>
                  </a:rPr>
                  <a:t> functions were defined </a:t>
                </a:r>
                <a:r>
                  <a:rPr lang="en-US" sz="1100" dirty="0">
                    <a:solidFill>
                      <a:schemeClr val="tx1"/>
                    </a:solidFill>
                  </a:rPr>
                  <a:t>in the theory of special functions in mathematics as 34 distinct hypergeometric series of order two by Horn, hence its name, in 1931, and then was later corrected by </a:t>
                </a:r>
                <a:r>
                  <a:rPr lang="en-US" sz="1100" dirty="0" err="1">
                    <a:solidFill>
                      <a:schemeClr val="tx1"/>
                    </a:solidFill>
                  </a:rPr>
                  <a:t>Borngässer</a:t>
                </a:r>
                <a:r>
                  <a:rPr lang="en-US" sz="1100" dirty="0">
                    <a:solidFill>
                      <a:schemeClr val="tx1"/>
                    </a:solidFill>
                  </a:rPr>
                  <a:t> in 1933</a:t>
                </a:r>
                <a:r>
                  <a:rPr lang="en-US" sz="1100" dirty="0">
                    <a:solidFill>
                      <a:schemeClr val="tx1"/>
                    </a:solidFill>
                    <a:highlight>
                      <a:srgbClr val="FFFFFF"/>
                    </a:highlight>
                  </a:rPr>
                  <a:t>. However, over time horn functions, specifically </a:t>
                </a:r>
                <a:r>
                  <a:rPr lang="en-US" sz="1100" i="1" dirty="0">
                    <a:solidFill>
                      <a:schemeClr val="tx1"/>
                    </a:solidFill>
                    <a:highlight>
                      <a:srgbClr val="FFFFFF"/>
                    </a:highlight>
                  </a:rPr>
                  <a:t>pure Horn functions</a:t>
                </a:r>
                <a:r>
                  <a:rPr lang="en-US" sz="1100" i="0" dirty="0">
                    <a:solidFill>
                      <a:schemeClr val="tx1"/>
                    </a:solidFill>
                    <a:highlight>
                      <a:srgbClr val="FFFFFF"/>
                    </a:highlight>
                  </a:rPr>
                  <a:t>, were used and studied under many various topics due to its properties in both structure and computability in the form of Boolean functions, one of which are database theory, which horn functions in particular have a very strong relationship with due to having the similar algorithmic problems. </a:t>
                </a:r>
                <a:r>
                  <a:rPr lang="en-US" sz="1100" i="1" dirty="0">
                    <a:solidFill>
                      <a:schemeClr val="tx1"/>
                    </a:solidFill>
                    <a:highlight>
                      <a:srgbClr val="FFFFFF"/>
                    </a:highlight>
                  </a:rPr>
                  <a:t>Keys</a:t>
                </a:r>
                <a:r>
                  <a:rPr lang="en-US" sz="1100" i="0" dirty="0">
                    <a:solidFill>
                      <a:schemeClr val="tx1"/>
                    </a:solidFill>
                    <a:highlight>
                      <a:srgbClr val="FFFFFF"/>
                    </a:highlight>
                  </a:rPr>
                  <a:t> have also been important in the research of database theory, especially relational databases, where it is a set of attributes made to be uniquely assigned to a set a values, allowing users to retrieve data based on certain conditions and requirements from a database’s key set.</a:t>
                </a:r>
                <a:endParaRPr lang="en-US" sz="1100" i="0" baseline="0" dirty="0">
                  <a:solidFill>
                    <a:schemeClr val="dk1"/>
                  </a:solidFill>
                  <a:highlight>
                    <a:srgbClr val="FFFFFF"/>
                  </a:highlight>
                  <a:latin typeface="Arial"/>
                  <a:cs typeface="Arial"/>
                </a:endParaRPr>
              </a:p>
              <a:p>
                <a:pPr marL="139700" marR="0" lvl="0" indent="0" algn="l" defTabSz="914400" rtl="0" eaLnBrk="1" fontAlgn="auto" latinLnBrk="0" hangingPunct="1">
                  <a:lnSpc>
                    <a:spcPct val="100000"/>
                  </a:lnSpc>
                  <a:spcBef>
                    <a:spcPts val="1200"/>
                  </a:spcBef>
                  <a:spcAft>
                    <a:spcPts val="0"/>
                  </a:spcAft>
                  <a:buClr>
                    <a:schemeClr val="dk1"/>
                  </a:buClr>
                  <a:buSzPts val="1400"/>
                  <a:buFont typeface="Arial"/>
                  <a:buNone/>
                  <a:tabLst/>
                  <a:defRPr/>
                </a:pPr>
                <a:endParaRPr lang="en-US" sz="1100" baseline="0" dirty="0">
                  <a:solidFill>
                    <a:schemeClr val="dk1"/>
                  </a:solidFill>
                  <a:latin typeface="Arial" panose="020B0604020202020204" pitchFamily="34" charset="0"/>
                  <a:cs typeface="Arial" panose="020B0604020202020204" pitchFamily="34" charset="0"/>
                </a:endParaRPr>
              </a:p>
              <a:p>
                <a:pPr marL="139700" lvl="0" indent="0" algn="l" rtl="0">
                  <a:spcBef>
                    <a:spcPts val="1200"/>
                  </a:spcBef>
                  <a:spcAft>
                    <a:spcPts val="0"/>
                  </a:spcAft>
                  <a:buClr>
                    <a:schemeClr val="dk1"/>
                  </a:buClr>
                  <a:buSzPts val="1400"/>
                  <a:buNone/>
                </a:pPr>
                <a:r>
                  <a:rPr lang="en-US" sz="1100" dirty="0">
                    <a:solidFill>
                      <a:schemeClr val="dk1"/>
                    </a:solidFill>
                  </a:rPr>
                  <a:t>A CNF </a:t>
                </a:r>
                <a14:m>
                  <m:oMath xmlns:m="http://schemas.openxmlformats.org/officeDocument/2006/math">
                    <m:r>
                      <m:rPr>
                        <m:sty m:val="p"/>
                      </m:rPr>
                      <a:rPr lang="en-US" sz="1100" b="0" i="0" smtClean="0">
                        <a:solidFill>
                          <a:schemeClr val="dk1"/>
                        </a:solidFill>
                        <a:latin typeface="Cambria Math" panose="02040503050406030204" pitchFamily="18" charset="0"/>
                      </a:rPr>
                      <m:t>Φ</m:t>
                    </m:r>
                  </m:oMath>
                </a14:m>
                <a:r>
                  <a:rPr lang="en-US" sz="1100" dirty="0">
                    <a:solidFill>
                      <a:schemeClr val="dk1"/>
                    </a:solidFill>
                  </a:rPr>
                  <a:t> and its Boolean function representation is called a </a:t>
                </a:r>
                <a:r>
                  <a:rPr lang="en-US" sz="1100" i="1" dirty="0">
                    <a:solidFill>
                      <a:schemeClr val="dk1"/>
                    </a:solidFill>
                  </a:rPr>
                  <a:t>horn</a:t>
                </a:r>
                <a:r>
                  <a:rPr lang="en-US" sz="1100" dirty="0">
                    <a:solidFill>
                      <a:schemeClr val="dk1"/>
                    </a:solidFill>
                  </a:rPr>
                  <a:t> if each of its clauses in its set have at most one positive literal or Boolean variable and called a </a:t>
                </a:r>
                <a:r>
                  <a:rPr lang="en-US" sz="1100" i="1" dirty="0">
                    <a:solidFill>
                      <a:schemeClr val="dk1"/>
                    </a:solidFill>
                  </a:rPr>
                  <a:t>pure</a:t>
                </a:r>
                <a:r>
                  <a:rPr lang="en-US" sz="1100" dirty="0">
                    <a:solidFill>
                      <a:schemeClr val="dk1"/>
                    </a:solidFill>
                  </a:rPr>
                  <a:t> </a:t>
                </a:r>
                <a:r>
                  <a:rPr lang="en-US" sz="1100" i="1" dirty="0">
                    <a:solidFill>
                      <a:schemeClr val="dk1"/>
                    </a:solidFill>
                  </a:rPr>
                  <a:t>horn</a:t>
                </a:r>
                <a:r>
                  <a:rPr lang="en-US" sz="1100" dirty="0">
                    <a:solidFill>
                      <a:schemeClr val="dk1"/>
                    </a:solidFill>
                  </a:rPr>
                  <a:t> if each of its clauses in its set have exactly one positive literal or Boolean variable.</a:t>
                </a:r>
                <a:r>
                  <a:rPr lang="en-US" sz="1100" baseline="0" dirty="0">
                    <a:solidFill>
                      <a:schemeClr val="dk1"/>
                    </a:solidFill>
                  </a:rPr>
                  <a:t> </a:t>
                </a:r>
                <a:r>
                  <a:rPr lang="en-US" sz="1100" dirty="0">
                    <a:solidFill>
                      <a:schemeClr val="dk1"/>
                    </a:solidFill>
                  </a:rPr>
                  <a:t>Each CNF is defined into a single Boolean function. However, every Boolean function will have multiple representations of CNFs.</a:t>
                </a:r>
                <a:r>
                  <a:rPr lang="en-US" sz="1100" baseline="0" dirty="0">
                    <a:solidFill>
                      <a:schemeClr val="dk1"/>
                    </a:solidFill>
                    <a:latin typeface="Arial" panose="020B0604020202020204" pitchFamily="34" charset="0"/>
                    <a:cs typeface="Arial" panose="020B0604020202020204" pitchFamily="34" charset="0"/>
                  </a:rPr>
                  <a:t> </a:t>
                </a:r>
                <a:r>
                  <a:rPr lang="en-US" sz="1100" dirty="0">
                    <a:solidFill>
                      <a:schemeClr val="dk1"/>
                    </a:solidFill>
                  </a:rPr>
                  <a:t>Pure horn clauses from its CNF can also be viewed as implications in the form of </a:t>
                </a:r>
                <a14:m>
                  <m:oMath xmlns:m="http://schemas.openxmlformats.org/officeDocument/2006/math">
                    <m:r>
                      <a:rPr lang="en-US" sz="1100" i="1">
                        <a:solidFill>
                          <a:schemeClr val="dk1"/>
                        </a:solidFill>
                        <a:latin typeface="Cambria Math" panose="02040503050406030204" pitchFamily="18" charset="0"/>
                      </a:rPr>
                      <m:t>𝐴</m:t>
                    </m:r>
                    <m:r>
                      <a:rPr lang="en-US" sz="1100" i="1">
                        <a:solidFill>
                          <a:schemeClr val="dk1"/>
                        </a:solidFill>
                        <a:latin typeface="Cambria Math" panose="02040503050406030204" pitchFamily="18" charset="0"/>
                      </a:rPr>
                      <m:t>→</m:t>
                    </m:r>
                    <m:r>
                      <a:rPr lang="en-US" sz="1100" i="1">
                        <a:solidFill>
                          <a:schemeClr val="dk1"/>
                        </a:solidFill>
                        <a:latin typeface="Cambria Math" panose="02040503050406030204" pitchFamily="18" charset="0"/>
                      </a:rPr>
                      <m:t>𝑣</m:t>
                    </m:r>
                  </m:oMath>
                </a14:m>
                <a:r>
                  <a:rPr lang="en-US" sz="1100" dirty="0">
                    <a:solidFill>
                      <a:schemeClr val="dk1"/>
                    </a:solidFill>
                  </a:rPr>
                  <a:t>, where </a:t>
                </a:r>
                <a14:m>
                  <m:oMath xmlns:m="http://schemas.openxmlformats.org/officeDocument/2006/math">
                    <m:r>
                      <a:rPr lang="en-US" sz="1100" i="1">
                        <a:solidFill>
                          <a:schemeClr val="dk1"/>
                        </a:solidFill>
                        <a:latin typeface="Cambria Math" panose="02040503050406030204" pitchFamily="18" charset="0"/>
                      </a:rPr>
                      <m:t>𝐴</m:t>
                    </m:r>
                  </m:oMath>
                </a14:m>
                <a:r>
                  <a:rPr lang="en-US" sz="1100" dirty="0">
                    <a:solidFill>
                      <a:schemeClr val="dk1"/>
                    </a:solidFill>
                  </a:rPr>
                  <a:t> is the body and </a:t>
                </a:r>
                <a14:m>
                  <m:oMath xmlns:m="http://schemas.openxmlformats.org/officeDocument/2006/math">
                    <m:r>
                      <a:rPr lang="en-US" sz="1100" i="1">
                        <a:solidFill>
                          <a:schemeClr val="dk1"/>
                        </a:solidFill>
                        <a:latin typeface="Cambria Math" panose="02040503050406030204" pitchFamily="18" charset="0"/>
                      </a:rPr>
                      <m:t>𝑣</m:t>
                    </m:r>
                  </m:oMath>
                </a14:m>
                <a:r>
                  <a:rPr lang="en-US" sz="1100" dirty="0">
                    <a:solidFill>
                      <a:schemeClr val="dk1"/>
                    </a:solidFill>
                  </a:rPr>
                  <a:t> is the head.</a:t>
                </a:r>
                <a:r>
                  <a:rPr lang="en-US" sz="1100" baseline="0" dirty="0">
                    <a:solidFill>
                      <a:schemeClr val="dk1"/>
                    </a:solidFill>
                  </a:rPr>
                  <a:t> </a:t>
                </a:r>
                <a:r>
                  <a:rPr lang="en-US" sz="1100" dirty="0">
                    <a:solidFill>
                      <a:schemeClr val="dk1"/>
                    </a:solidFill>
                  </a:rPr>
                  <a:t>For example, given a clause </a:t>
                </a:r>
                <a14:m>
                  <m:oMath xmlns:m="http://schemas.openxmlformats.org/officeDocument/2006/math">
                    <m:r>
                      <a:rPr lang="en-US" sz="1100" i="1">
                        <a:solidFill>
                          <a:schemeClr val="dk1"/>
                        </a:solidFill>
                        <a:latin typeface="Cambria Math" panose="02040503050406030204" pitchFamily="18" charset="0"/>
                      </a:rPr>
                      <m:t>𝐶</m:t>
                    </m:r>
                    <m:r>
                      <a:rPr lang="en-US" sz="1100" i="1">
                        <a:solidFill>
                          <a:schemeClr val="dk1"/>
                        </a:solidFill>
                        <a:latin typeface="Cambria Math" panose="02040503050406030204" pitchFamily="18" charset="0"/>
                      </a:rPr>
                      <m:t>=</m:t>
                    </m:r>
                    <m:acc>
                      <m:accPr>
                        <m:chr m:val="̅"/>
                        <m:ctrlPr>
                          <a:rPr lang="en-US" sz="1100" i="1">
                            <a:solidFill>
                              <a:schemeClr val="dk1"/>
                            </a:solidFill>
                            <a:latin typeface="Cambria Math" panose="02040503050406030204" pitchFamily="18" charset="0"/>
                          </a:rPr>
                        </m:ctrlPr>
                      </m:accPr>
                      <m:e>
                        <m:r>
                          <a:rPr lang="en-US" sz="1100" i="1">
                            <a:solidFill>
                              <a:schemeClr val="dk1"/>
                            </a:solidFill>
                            <a:latin typeface="Cambria Math" panose="02040503050406030204" pitchFamily="18" charset="0"/>
                          </a:rPr>
                          <m:t>𝑏</m:t>
                        </m:r>
                      </m:e>
                    </m:acc>
                    <m:r>
                      <a:rPr lang="en-US" sz="1100" i="1">
                        <a:solidFill>
                          <a:schemeClr val="dk1"/>
                        </a:solidFill>
                        <a:latin typeface="Cambria Math" panose="02040503050406030204" pitchFamily="18" charset="0"/>
                      </a:rPr>
                      <m:t>∨</m:t>
                    </m:r>
                    <m:acc>
                      <m:accPr>
                        <m:chr m:val="̅"/>
                        <m:ctrlPr>
                          <a:rPr lang="en-US" sz="1100" i="1">
                            <a:solidFill>
                              <a:schemeClr val="dk1"/>
                            </a:solidFill>
                            <a:latin typeface="Cambria Math" panose="02040503050406030204" pitchFamily="18" charset="0"/>
                          </a:rPr>
                        </m:ctrlPr>
                      </m:accPr>
                      <m:e>
                        <m:r>
                          <a:rPr lang="en-US" sz="1100" i="1">
                            <a:solidFill>
                              <a:schemeClr val="dk1"/>
                            </a:solidFill>
                            <a:latin typeface="Cambria Math" panose="02040503050406030204" pitchFamily="18" charset="0"/>
                          </a:rPr>
                          <m:t>𝑐</m:t>
                        </m:r>
                      </m:e>
                    </m:acc>
                    <m:r>
                      <a:rPr lang="en-US" sz="1100" i="1">
                        <a:solidFill>
                          <a:schemeClr val="dk1"/>
                        </a:solidFill>
                        <a:latin typeface="Cambria Math" panose="02040503050406030204" pitchFamily="18" charset="0"/>
                      </a:rPr>
                      <m:t>∨</m:t>
                    </m:r>
                    <m:r>
                      <a:rPr lang="en-US" sz="1100" i="1">
                        <a:solidFill>
                          <a:schemeClr val="dk1"/>
                        </a:solidFill>
                        <a:latin typeface="Cambria Math" panose="02040503050406030204" pitchFamily="18" charset="0"/>
                      </a:rPr>
                      <m:t>𝑒</m:t>
                    </m:r>
                  </m:oMath>
                </a14:m>
                <a:r>
                  <a:rPr lang="en-US" sz="1100" dirty="0">
                    <a:solidFill>
                      <a:schemeClr val="dk1"/>
                    </a:solidFill>
                  </a:rPr>
                  <a:t>, its implication equivalent of a pure Horn CNF would be </a:t>
                </a:r>
                <a14:m>
                  <m:oMath xmlns:m="http://schemas.openxmlformats.org/officeDocument/2006/math">
                    <m:r>
                      <a:rPr lang="en-US" sz="1100" i="1">
                        <a:solidFill>
                          <a:schemeClr val="dk1"/>
                        </a:solidFill>
                        <a:latin typeface="Cambria Math" panose="02040503050406030204" pitchFamily="18" charset="0"/>
                      </a:rPr>
                      <m:t>𝑏𝑐</m:t>
                    </m:r>
                    <m:r>
                      <a:rPr lang="en-US" sz="1100" i="1">
                        <a:solidFill>
                          <a:schemeClr val="dk1"/>
                        </a:solidFill>
                        <a:latin typeface="Cambria Math" panose="02040503050406030204" pitchFamily="18" charset="0"/>
                      </a:rPr>
                      <m:t>→</m:t>
                    </m:r>
                    <m:r>
                      <a:rPr lang="en-US" sz="1100" i="1">
                        <a:solidFill>
                          <a:schemeClr val="dk1"/>
                        </a:solidFill>
                        <a:latin typeface="Cambria Math" panose="02040503050406030204" pitchFamily="18" charset="0"/>
                      </a:rPr>
                      <m:t>𝑒</m:t>
                    </m:r>
                  </m:oMath>
                </a14:m>
                <a:r>
                  <a:rPr lang="en-US" sz="1100" dirty="0">
                    <a:solidFill>
                      <a:schemeClr val="dk1"/>
                    </a:solidFill>
                    <a:latin typeface="Arial" panose="020B0604020202020204" pitchFamily="34" charset="0"/>
                    <a:cs typeface="Arial" panose="020B0604020202020204" pitchFamily="34" charset="0"/>
                  </a:rPr>
                  <a:t>, where </a:t>
                </a:r>
                <a14:m>
                  <m:oMath xmlns:m="http://schemas.openxmlformats.org/officeDocument/2006/math">
                    <m:r>
                      <a:rPr lang="en-US" sz="1100" i="1">
                        <a:solidFill>
                          <a:schemeClr val="dk1"/>
                        </a:solidFill>
                        <a:latin typeface="Cambria Math" panose="02040503050406030204" pitchFamily="18" charset="0"/>
                        <a:cs typeface="Arial" panose="020B0604020202020204" pitchFamily="34" charset="0"/>
                      </a:rPr>
                      <m:t>𝐴</m:t>
                    </m:r>
                    <m:r>
                      <a:rPr lang="en-US" sz="1100" i="1">
                        <a:solidFill>
                          <a:schemeClr val="dk1"/>
                        </a:solidFill>
                        <a:latin typeface="Cambria Math" panose="02040503050406030204" pitchFamily="18" charset="0"/>
                        <a:cs typeface="Arial" panose="020B0604020202020204" pitchFamily="34" charset="0"/>
                      </a:rPr>
                      <m:t>=</m:t>
                    </m:r>
                    <m:r>
                      <a:rPr lang="en-US" sz="1100" i="1">
                        <a:solidFill>
                          <a:schemeClr val="dk1"/>
                        </a:solidFill>
                        <a:latin typeface="Cambria Math" panose="02040503050406030204" pitchFamily="18" charset="0"/>
                        <a:cs typeface="Arial" panose="020B0604020202020204" pitchFamily="34" charset="0"/>
                      </a:rPr>
                      <m:t>𝑏𝑐</m:t>
                    </m:r>
                  </m:oMath>
                </a14:m>
                <a:r>
                  <a:rPr lang="en-US" sz="1100" dirty="0">
                    <a:solidFill>
                      <a:schemeClr val="dk1"/>
                    </a:solidFill>
                  </a:rPr>
                  <a:t> and </a:t>
                </a:r>
                <a14:m>
                  <m:oMath xmlns:m="http://schemas.openxmlformats.org/officeDocument/2006/math">
                    <m:r>
                      <a:rPr lang="en-US" sz="1100" i="1">
                        <a:solidFill>
                          <a:schemeClr val="dk1"/>
                        </a:solidFill>
                        <a:latin typeface="Cambria Math" panose="02040503050406030204" pitchFamily="18" charset="0"/>
                      </a:rPr>
                      <m:t>𝑣</m:t>
                    </m:r>
                    <m:r>
                      <a:rPr lang="en-US" sz="1100" i="1">
                        <a:solidFill>
                          <a:schemeClr val="dk1"/>
                        </a:solidFill>
                        <a:latin typeface="Cambria Math" panose="02040503050406030204" pitchFamily="18" charset="0"/>
                      </a:rPr>
                      <m:t>=</m:t>
                    </m:r>
                    <m:r>
                      <a:rPr lang="en-US" sz="1100" i="1">
                        <a:solidFill>
                          <a:schemeClr val="dk1"/>
                        </a:solidFill>
                        <a:latin typeface="Cambria Math" panose="02040503050406030204" pitchFamily="18" charset="0"/>
                      </a:rPr>
                      <m:t>𝑒</m:t>
                    </m:r>
                  </m:oMath>
                </a14:m>
                <a:r>
                  <a:rPr lang="en-US" sz="1100" dirty="0">
                    <a:solidFill>
                      <a:schemeClr val="dk1"/>
                    </a:solidFill>
                    <a:latin typeface="Arial" panose="020B0604020202020204" pitchFamily="34" charset="0"/>
                    <a:cs typeface="Arial" panose="020B0604020202020204" pitchFamily="34" charset="0"/>
                  </a:rPr>
                  <a:t>.</a:t>
                </a:r>
                <a:r>
                  <a:rPr lang="en-US" sz="1100" baseline="0" dirty="0">
                    <a:solidFill>
                      <a:schemeClr val="dk1"/>
                    </a:solidFill>
                    <a:latin typeface="Arial" panose="020B0604020202020204" pitchFamily="34" charset="0"/>
                    <a:cs typeface="Arial" panose="020B0604020202020204" pitchFamily="34" charset="0"/>
                  </a:rPr>
                  <a:t> </a:t>
                </a:r>
                <a:r>
                  <a:rPr lang="en-US" sz="1100" dirty="0">
                    <a:solidFill>
                      <a:schemeClr val="dk1"/>
                    </a:solidFill>
                  </a:rPr>
                  <a:t>The research paper [1] states that </a:t>
                </a:r>
                <a14:m>
                  <m:oMath xmlns:m="http://schemas.openxmlformats.org/officeDocument/2006/math">
                    <m:r>
                      <a:rPr lang="en-US" sz="1100" i="1">
                        <a:solidFill>
                          <a:schemeClr val="dk1"/>
                        </a:solidFill>
                        <a:latin typeface="Cambria Math" panose="02040503050406030204" pitchFamily="18" charset="0"/>
                      </a:rPr>
                      <m:t>𝐴</m:t>
                    </m:r>
                    <m:r>
                      <a:rPr lang="en-US" sz="1100" i="1">
                        <a:solidFill>
                          <a:schemeClr val="dk1"/>
                        </a:solidFill>
                        <a:latin typeface="Cambria Math" panose="02040503050406030204" pitchFamily="18" charset="0"/>
                      </a:rPr>
                      <m:t>→</m:t>
                    </m:r>
                    <m:r>
                      <a:rPr lang="en-US" sz="1100" i="1">
                        <a:solidFill>
                          <a:schemeClr val="dk1"/>
                        </a:solidFill>
                        <a:latin typeface="Cambria Math" panose="02040503050406030204" pitchFamily="18" charset="0"/>
                      </a:rPr>
                      <m:t>𝑣</m:t>
                    </m:r>
                  </m:oMath>
                </a14:m>
                <a:r>
                  <a:rPr lang="en-US" sz="1100" dirty="0">
                    <a:solidFill>
                      <a:schemeClr val="dk1"/>
                    </a:solidFill>
                    <a:latin typeface="Arial" panose="020B0604020202020204" pitchFamily="34" charset="0"/>
                    <a:cs typeface="Arial" panose="020B0604020202020204" pitchFamily="34" charset="0"/>
                  </a:rPr>
                  <a:t> is an </a:t>
                </a:r>
                <a:r>
                  <a:rPr lang="en-US" sz="1100" i="1" dirty="0">
                    <a:solidFill>
                      <a:schemeClr val="dk1"/>
                    </a:solidFill>
                    <a:latin typeface="Arial" panose="020B0604020202020204" pitchFamily="34" charset="0"/>
                    <a:cs typeface="Arial" panose="020B0604020202020204" pitchFamily="34" charset="0"/>
                  </a:rPr>
                  <a:t>implicate</a:t>
                </a:r>
                <a:r>
                  <a:rPr lang="en-US" sz="1100" dirty="0">
                    <a:solidFill>
                      <a:schemeClr val="dk1"/>
                    </a:solidFill>
                    <a:latin typeface="Arial" panose="020B0604020202020204" pitchFamily="34" charset="0"/>
                    <a:cs typeface="Arial" panose="020B0604020202020204" pitchFamily="34" charset="0"/>
                  </a:rPr>
                  <a:t> of a Horn function </a:t>
                </a:r>
                <a14:m>
                  <m:oMath xmlns:m="http://schemas.openxmlformats.org/officeDocument/2006/math">
                    <m:r>
                      <a:rPr lang="en-US" sz="1100" i="1">
                        <a:solidFill>
                          <a:schemeClr val="dk1"/>
                        </a:solidFill>
                        <a:latin typeface="Cambria Math" panose="02040503050406030204" pitchFamily="18" charset="0"/>
                        <a:cs typeface="Arial" panose="020B0604020202020204" pitchFamily="34" charset="0"/>
                      </a:rPr>
                      <m:t>h</m:t>
                    </m:r>
                  </m:oMath>
                </a14:m>
                <a:r>
                  <a:rPr lang="en-US" sz="1100" dirty="0">
                    <a:solidFill>
                      <a:schemeClr val="dk1"/>
                    </a:solidFill>
                  </a:rPr>
                  <a:t> if any assignment </a:t>
                </a:r>
                <a14:m>
                  <m:oMath xmlns:m="http://schemas.openxmlformats.org/officeDocument/2006/math">
                    <m:r>
                      <a:rPr lang="en-US" sz="1100" i="1">
                        <a:solidFill>
                          <a:schemeClr val="dk1"/>
                        </a:solidFill>
                        <a:latin typeface="Cambria Math" panose="02040503050406030204" pitchFamily="18" charset="0"/>
                      </a:rPr>
                      <m:t>𝑥</m:t>
                    </m:r>
                    <m:r>
                      <a:rPr lang="en-US" sz="1100" i="1">
                        <a:solidFill>
                          <a:schemeClr val="dk1"/>
                        </a:solidFill>
                        <a:latin typeface="Cambria Math" panose="02040503050406030204" pitchFamily="18" charset="0"/>
                      </a:rPr>
                      <m:t>∈</m:t>
                    </m:r>
                    <m:sSup>
                      <m:sSupPr>
                        <m:ctrlPr>
                          <a:rPr lang="en-US" sz="1100" i="1">
                            <a:solidFill>
                              <a:schemeClr val="dk1"/>
                            </a:solidFill>
                            <a:latin typeface="Cambria Math" panose="02040503050406030204" pitchFamily="18" charset="0"/>
                          </a:rPr>
                        </m:ctrlPr>
                      </m:sSupPr>
                      <m:e>
                        <m:d>
                          <m:dPr>
                            <m:begChr m:val="{"/>
                            <m:endChr m:val="}"/>
                            <m:ctrlPr>
                              <a:rPr lang="en-US" sz="1100" i="1">
                                <a:solidFill>
                                  <a:schemeClr val="dk1"/>
                                </a:solidFill>
                                <a:latin typeface="Cambria Math" panose="02040503050406030204" pitchFamily="18" charset="0"/>
                              </a:rPr>
                            </m:ctrlPr>
                          </m:dPr>
                          <m:e>
                            <m:r>
                              <a:rPr lang="en-US" sz="1100" i="1">
                                <a:solidFill>
                                  <a:schemeClr val="dk1"/>
                                </a:solidFill>
                                <a:latin typeface="Cambria Math" panose="02040503050406030204" pitchFamily="18" charset="0"/>
                              </a:rPr>
                              <m:t>0, 1</m:t>
                            </m:r>
                          </m:e>
                        </m:d>
                      </m:e>
                      <m:sup>
                        <m:r>
                          <a:rPr lang="en-US" sz="1100" i="1">
                            <a:solidFill>
                              <a:schemeClr val="dk1"/>
                            </a:solidFill>
                            <a:latin typeface="Cambria Math" panose="02040503050406030204" pitchFamily="18" charset="0"/>
                          </a:rPr>
                          <m:t>𝑉</m:t>
                        </m:r>
                      </m:sup>
                    </m:sSup>
                  </m:oMath>
                </a14:m>
                <a:r>
                  <a:rPr lang="en-US" sz="1100" dirty="0">
                    <a:solidFill>
                      <a:schemeClr val="dk1"/>
                    </a:solidFill>
                  </a:rPr>
                  <a:t> that falsifies </a:t>
                </a:r>
                <a14:m>
                  <m:oMath xmlns:m="http://schemas.openxmlformats.org/officeDocument/2006/math">
                    <m:r>
                      <a:rPr lang="en-US" sz="1100" i="1">
                        <a:solidFill>
                          <a:schemeClr val="dk1"/>
                        </a:solidFill>
                        <a:latin typeface="Cambria Math" panose="02040503050406030204" pitchFamily="18" charset="0"/>
                      </a:rPr>
                      <m:t>𝐴</m:t>
                    </m:r>
                    <m:r>
                      <a:rPr lang="en-US" sz="1100" i="1">
                        <a:solidFill>
                          <a:schemeClr val="dk1"/>
                        </a:solidFill>
                        <a:latin typeface="Cambria Math" panose="02040503050406030204" pitchFamily="18" charset="0"/>
                      </a:rPr>
                      <m:t>→</m:t>
                    </m:r>
                    <m:r>
                      <a:rPr lang="en-US" sz="1100" i="1">
                        <a:solidFill>
                          <a:schemeClr val="dk1"/>
                        </a:solidFill>
                        <a:latin typeface="Cambria Math" panose="02040503050406030204" pitchFamily="18" charset="0"/>
                      </a:rPr>
                      <m:t>𝑣</m:t>
                    </m:r>
                  </m:oMath>
                </a14:m>
                <a:r>
                  <a:rPr lang="en-US" sz="1100" dirty="0">
                    <a:solidFill>
                      <a:schemeClr val="dk1"/>
                    </a:solidFill>
                  </a:rPr>
                  <a:t> also falsifies </a:t>
                </a:r>
                <a14:m>
                  <m:oMath xmlns:m="http://schemas.openxmlformats.org/officeDocument/2006/math">
                    <m:r>
                      <a:rPr lang="en-US" sz="1100" i="1">
                        <a:solidFill>
                          <a:schemeClr val="dk1"/>
                        </a:solidFill>
                        <a:latin typeface="Cambria Math" panose="02040503050406030204" pitchFamily="18" charset="0"/>
                      </a:rPr>
                      <m:t>h</m:t>
                    </m:r>
                  </m:oMath>
                </a14:m>
                <a:r>
                  <a:rPr lang="en-US" sz="1100" dirty="0">
                    <a:solidFill>
                      <a:schemeClr val="dk1"/>
                    </a:solidFill>
                  </a:rPr>
                  <a:t>. [1]</a:t>
                </a:r>
                <a:r>
                  <a:rPr lang="en-US" sz="1100" baseline="0" dirty="0">
                    <a:solidFill>
                      <a:schemeClr val="dk1"/>
                    </a:solidFill>
                  </a:rPr>
                  <a:t> </a:t>
                </a:r>
                <a:r>
                  <a:rPr lang="en-US" sz="1100" dirty="0">
                    <a:solidFill>
                      <a:schemeClr val="tx1"/>
                    </a:solidFill>
                  </a:rPr>
                  <a:t>If </a:t>
                </a:r>
                <a14:m>
                  <m:oMath xmlns:m="http://schemas.openxmlformats.org/officeDocument/2006/math">
                    <m:r>
                      <a:rPr lang="en-US" sz="1100" i="1">
                        <a:solidFill>
                          <a:schemeClr val="tx1"/>
                        </a:solidFill>
                        <a:latin typeface="Cambria Math" panose="02040503050406030204" pitchFamily="18" charset="0"/>
                      </a:rPr>
                      <m:t>h</m:t>
                    </m:r>
                  </m:oMath>
                </a14:m>
                <a:r>
                  <a:rPr lang="en-US" sz="1100" dirty="0">
                    <a:solidFill>
                      <a:schemeClr val="tx1"/>
                    </a:solidFill>
                  </a:rPr>
                  <a:t> is represented by a pure Horn CNF then the clauses of this CNF are all implicates of </a:t>
                </a:r>
                <a14:m>
                  <m:oMath xmlns:m="http://schemas.openxmlformats.org/officeDocument/2006/math">
                    <m:r>
                      <a:rPr lang="en-US" sz="1100" i="1">
                        <a:solidFill>
                          <a:schemeClr val="tx1"/>
                        </a:solidFill>
                        <a:latin typeface="Cambria Math" panose="02040503050406030204" pitchFamily="18" charset="0"/>
                      </a:rPr>
                      <m:t>h</m:t>
                    </m:r>
                  </m:oMath>
                </a14:m>
                <a:r>
                  <a:rPr lang="en-US" sz="1100" dirty="0">
                    <a:solidFill>
                      <a:schemeClr val="tx1"/>
                    </a:solidFill>
                  </a:rPr>
                  <a:t>. </a:t>
                </a:r>
                <a:r>
                  <a:rPr lang="en-US" sz="1100" dirty="0">
                    <a:solidFill>
                      <a:schemeClr val="dk1"/>
                    </a:solidFill>
                  </a:rPr>
                  <a:t>A pure Horn function is a </a:t>
                </a:r>
                <a:r>
                  <a:rPr lang="en-US" sz="1100" i="1" dirty="0">
                    <a:solidFill>
                      <a:schemeClr val="dk1"/>
                    </a:solidFill>
                  </a:rPr>
                  <a:t>key Horn</a:t>
                </a:r>
                <a:r>
                  <a:rPr lang="en-US" sz="1100" dirty="0">
                    <a:solidFill>
                      <a:schemeClr val="dk1"/>
                    </a:solidFill>
                  </a:rPr>
                  <a:t> if any of its implicates within its body is a key of the function.</a:t>
                </a:r>
                <a:endParaRPr lang="en-US" sz="1100" dirty="0">
                  <a:solidFill>
                    <a:schemeClr val="dk1"/>
                  </a:solidFill>
                  <a:latin typeface="Arial" panose="020B0604020202020204" pitchFamily="34" charset="0"/>
                  <a:cs typeface="Arial" panose="020B0604020202020204" pitchFamily="34" charset="0"/>
                </a:endParaRPr>
              </a:p>
            </p:txBody>
          </p:sp>
        </mc:Choice>
        <mc:Fallback xmlns="">
          <p:sp>
            <p:nvSpPr>
              <p:cNvPr id="61" name="Google Shape;61;g71f85d1e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1200"/>
                  </a:spcBef>
                  <a:spcAft>
                    <a:spcPts val="0"/>
                  </a:spcAft>
                  <a:buClr>
                    <a:schemeClr val="dk1"/>
                  </a:buClr>
                  <a:buSzPts val="1400"/>
                  <a:buFont typeface="Arial"/>
                  <a:buNone/>
                  <a:tabLst/>
                  <a:defRPr/>
                </a:pPr>
                <a:r>
                  <a:rPr lang="en-US" sz="1100" dirty="0">
                    <a:solidFill>
                      <a:schemeClr val="dk1"/>
                    </a:solidFill>
                  </a:rPr>
                  <a:t>To start off the presentation, </a:t>
                </a:r>
                <a:r>
                  <a:rPr lang="en-US" sz="1100" i="1" dirty="0">
                    <a:solidFill>
                      <a:schemeClr val="dk1"/>
                    </a:solidFill>
                  </a:rPr>
                  <a:t>horn</a:t>
                </a:r>
                <a:r>
                  <a:rPr lang="en-US" sz="1100" i="0" dirty="0">
                    <a:solidFill>
                      <a:schemeClr val="dk1"/>
                    </a:solidFill>
                  </a:rPr>
                  <a:t> functions and </a:t>
                </a:r>
                <a:r>
                  <a:rPr lang="en-US" sz="1100" i="1" dirty="0">
                    <a:solidFill>
                      <a:schemeClr val="dk1"/>
                    </a:solidFill>
                  </a:rPr>
                  <a:t>keys</a:t>
                </a:r>
                <a:r>
                  <a:rPr lang="en-US" sz="1100" i="0" dirty="0">
                    <a:solidFill>
                      <a:schemeClr val="dk1"/>
                    </a:solidFill>
                  </a:rPr>
                  <a:t> should be defined. </a:t>
                </a:r>
                <a:r>
                  <a:rPr lang="en-US" sz="1100" i="1" dirty="0">
                    <a:solidFill>
                      <a:schemeClr val="dk1"/>
                    </a:solidFill>
                  </a:rPr>
                  <a:t>Horn</a:t>
                </a:r>
                <a:r>
                  <a:rPr lang="en-US" sz="1100" i="0" dirty="0">
                    <a:solidFill>
                      <a:schemeClr val="dk1"/>
                    </a:solidFill>
                  </a:rPr>
                  <a:t> functions were defined </a:t>
                </a:r>
                <a:r>
                  <a:rPr lang="en-US" sz="1100" dirty="0">
                    <a:solidFill>
                      <a:schemeClr val="tx1"/>
                    </a:solidFill>
                  </a:rPr>
                  <a:t>in the theory of special functions in mathematics as 34 distinct hypergeometric series of order two by Horn, hence its name, in 1931, and then was later corrected by </a:t>
                </a:r>
                <a:r>
                  <a:rPr lang="en-US" sz="1100" dirty="0" err="1">
                    <a:solidFill>
                      <a:schemeClr val="tx1"/>
                    </a:solidFill>
                  </a:rPr>
                  <a:t>Borngässer</a:t>
                </a:r>
                <a:r>
                  <a:rPr lang="en-US" sz="1100" dirty="0">
                    <a:solidFill>
                      <a:schemeClr val="tx1"/>
                    </a:solidFill>
                  </a:rPr>
                  <a:t> in 1933</a:t>
                </a:r>
                <a:r>
                  <a:rPr lang="en-US" sz="1100" dirty="0">
                    <a:solidFill>
                      <a:schemeClr val="tx1"/>
                    </a:solidFill>
                    <a:highlight>
                      <a:srgbClr val="FFFFFF"/>
                    </a:highlight>
                  </a:rPr>
                  <a:t>. However, over horn functions, specifically </a:t>
                </a:r>
                <a:r>
                  <a:rPr lang="en-US" sz="1100" i="1" dirty="0">
                    <a:solidFill>
                      <a:schemeClr val="tx1"/>
                    </a:solidFill>
                    <a:highlight>
                      <a:srgbClr val="FFFFFF"/>
                    </a:highlight>
                  </a:rPr>
                  <a:t>pure Horn functions</a:t>
                </a:r>
                <a:r>
                  <a:rPr lang="en-US" sz="1100" i="0" dirty="0">
                    <a:solidFill>
                      <a:schemeClr val="tx1"/>
                    </a:solidFill>
                    <a:highlight>
                      <a:srgbClr val="FFFFFF"/>
                    </a:highlight>
                  </a:rPr>
                  <a:t>, were used and studied under many various topics due to its properties in both structure and computability in the form of Boolean functions, one of which are database theory, which horn functions in particular have a very strong relationship with due to having the similar algorithmic problems. </a:t>
                </a:r>
                <a:r>
                  <a:rPr lang="en-US" sz="1100" i="1" dirty="0">
                    <a:solidFill>
                      <a:schemeClr val="tx1"/>
                    </a:solidFill>
                    <a:highlight>
                      <a:srgbClr val="FFFFFF"/>
                    </a:highlight>
                  </a:rPr>
                  <a:t>Keys</a:t>
                </a:r>
                <a:r>
                  <a:rPr lang="en-US" sz="1100" i="0" dirty="0">
                    <a:solidFill>
                      <a:schemeClr val="tx1"/>
                    </a:solidFill>
                    <a:highlight>
                      <a:srgbClr val="FFFFFF"/>
                    </a:highlight>
                  </a:rPr>
                  <a:t> have also been important in the research of database theory, especially relational databases, where it is a set of attributes made to be uniquely assigned to a set a values, allowing users to retrieve data based on certain conditions and requirements from a database’s key set.</a:t>
                </a:r>
                <a:endParaRPr lang="en-US" sz="1100" dirty="0">
                  <a:solidFill>
                    <a:schemeClr val="dk1"/>
                  </a:solidFill>
                </a:endParaRPr>
              </a:p>
              <a:p>
                <a:pPr marL="139700" lvl="0" indent="0" algn="l" rtl="0">
                  <a:spcBef>
                    <a:spcPts val="1200"/>
                  </a:spcBef>
                  <a:spcAft>
                    <a:spcPts val="0"/>
                  </a:spcAft>
                  <a:buClr>
                    <a:schemeClr val="dk1"/>
                  </a:buClr>
                  <a:buSzPts val="1400"/>
                  <a:buNone/>
                </a:pPr>
                <a:endParaRPr lang="en-US" sz="1100" dirty="0">
                  <a:solidFill>
                    <a:schemeClr val="dk1"/>
                  </a:solidFill>
                </a:endParaRPr>
              </a:p>
              <a:p>
                <a:pPr marL="139700" lvl="0" indent="0" algn="l" rtl="0">
                  <a:spcBef>
                    <a:spcPts val="1200"/>
                  </a:spcBef>
                  <a:spcAft>
                    <a:spcPts val="0"/>
                  </a:spcAft>
                  <a:buClr>
                    <a:schemeClr val="dk1"/>
                  </a:buClr>
                  <a:buSzPts val="1400"/>
                  <a:buNone/>
                </a:pPr>
                <a:r>
                  <a:rPr lang="en-US" sz="1100" dirty="0">
                    <a:solidFill>
                      <a:schemeClr val="dk1"/>
                    </a:solidFill>
                  </a:rPr>
                  <a:t>Let’s assume for Boolean functions and CNFs:</a:t>
                </a:r>
                <a:r>
                  <a:rPr lang="en-US" sz="1100" baseline="0" dirty="0">
                    <a:solidFill>
                      <a:schemeClr val="dk1"/>
                    </a:solidFill>
                  </a:rPr>
                  <a:t> 1) </a:t>
                </a:r>
                <a:r>
                  <a:rPr lang="en-US" sz="1100" b="0" i="0">
                    <a:solidFill>
                      <a:schemeClr val="dk1"/>
                    </a:solidFill>
                    <a:latin typeface="Cambria Math" panose="02040503050406030204" pitchFamily="18" charset="0"/>
                  </a:rPr>
                  <a:t>𝑉</a:t>
                </a:r>
                <a:r>
                  <a:rPr lang="en-US" sz="1100" dirty="0">
                    <a:solidFill>
                      <a:schemeClr val="dk1"/>
                    </a:solidFill>
                  </a:rPr>
                  <a:t> is denoted as the set of </a:t>
                </a:r>
                <a:r>
                  <a:rPr lang="en-US" sz="1100" b="0" i="0">
                    <a:solidFill>
                      <a:schemeClr val="dk1"/>
                    </a:solidFill>
                    <a:latin typeface="Cambria Math" panose="02040503050406030204" pitchFamily="18" charset="0"/>
                  </a:rPr>
                  <a:t>𝑛</a:t>
                </a:r>
                <a:r>
                  <a:rPr lang="en-US" sz="1100" dirty="0">
                    <a:solidFill>
                      <a:schemeClr val="dk1"/>
                    </a:solidFill>
                  </a:rPr>
                  <a:t> Boolean variables, where its member are referred as </a:t>
                </a:r>
                <a:r>
                  <a:rPr lang="en-US" sz="1100" i="1" dirty="0">
                    <a:solidFill>
                      <a:schemeClr val="dk1"/>
                    </a:solidFill>
                  </a:rPr>
                  <a:t>positive</a:t>
                </a:r>
                <a:r>
                  <a:rPr lang="en-US" sz="1100" dirty="0">
                    <a:solidFill>
                      <a:schemeClr val="dk1"/>
                    </a:solidFill>
                  </a:rPr>
                  <a:t> and the negations of its variables are considered </a:t>
                </a:r>
                <a:r>
                  <a:rPr lang="en-US" sz="1100" i="1" dirty="0">
                    <a:solidFill>
                      <a:schemeClr val="dk1"/>
                    </a:solidFill>
                  </a:rPr>
                  <a:t>negative literals</a:t>
                </a:r>
                <a:r>
                  <a:rPr lang="en-US" sz="1100" i="0" dirty="0">
                    <a:solidFill>
                      <a:schemeClr val="dk1"/>
                    </a:solidFill>
                  </a:rPr>
                  <a:t>,</a:t>
                </a:r>
                <a:r>
                  <a:rPr lang="en-US" sz="1100" i="0" baseline="0" dirty="0">
                    <a:solidFill>
                      <a:schemeClr val="dk1"/>
                    </a:solidFill>
                  </a:rPr>
                  <a:t> 2) </a:t>
                </a:r>
                <a:r>
                  <a:rPr lang="en-US" sz="1100" i="1" dirty="0">
                    <a:solidFill>
                      <a:schemeClr val="dk1"/>
                    </a:solidFill>
                  </a:rPr>
                  <a:t>Boolean functions</a:t>
                </a:r>
                <a:r>
                  <a:rPr lang="en-US" sz="1100" dirty="0">
                    <a:solidFill>
                      <a:schemeClr val="dk1"/>
                    </a:solidFill>
                  </a:rPr>
                  <a:t> (</a:t>
                </a:r>
                <a:r>
                  <a:rPr lang="en-US" sz="1100" b="0" i="0">
                    <a:solidFill>
                      <a:schemeClr val="dk1"/>
                    </a:solidFill>
                    <a:latin typeface="Cambria Math" panose="02040503050406030204" pitchFamily="18" charset="0"/>
                  </a:rPr>
                  <a:t>𝑓</a:t>
                </a:r>
                <a:r>
                  <a:rPr lang="en-US" sz="1100" dirty="0">
                    <a:solidFill>
                      <a:schemeClr val="dk1"/>
                    </a:solidFill>
                  </a:rPr>
                  <a:t>)</a:t>
                </a:r>
                <a:r>
                  <a:rPr lang="en-US" sz="1100" baseline="0" dirty="0">
                    <a:solidFill>
                      <a:schemeClr val="dk1"/>
                    </a:solidFill>
                  </a:rPr>
                  <a:t> can be </a:t>
                </a:r>
                <a:r>
                  <a:rPr lang="en-US" sz="1100" dirty="0">
                    <a:solidFill>
                      <a:schemeClr val="dk1"/>
                    </a:solidFill>
                  </a:rPr>
                  <a:t>mapped as </a:t>
                </a:r>
                <a:r>
                  <a:rPr lang="en-US" sz="1100" b="0" i="0">
                    <a:solidFill>
                      <a:schemeClr val="dk1"/>
                    </a:solidFill>
                    <a:latin typeface="Cambria Math" panose="02040503050406030204" pitchFamily="18" charset="0"/>
                  </a:rPr>
                  <a:t>𝑓 :{0, 1}^𝑉→{0, 1}</a:t>
                </a:r>
                <a:r>
                  <a:rPr lang="en-US" sz="1100" i="1" dirty="0">
                    <a:solidFill>
                      <a:schemeClr val="dk1"/>
                    </a:solidFill>
                  </a:rPr>
                  <a:t>, </a:t>
                </a:r>
                <a:r>
                  <a:rPr lang="en-US" sz="1100" i="0" dirty="0">
                    <a:solidFill>
                      <a:schemeClr val="dk1"/>
                    </a:solidFill>
                  </a:rPr>
                  <a:t>and 3) </a:t>
                </a:r>
                <a:r>
                  <a:rPr lang="en-US" sz="1100" i="1" dirty="0">
                    <a:solidFill>
                      <a:schemeClr val="dk1"/>
                    </a:solidFill>
                  </a:rPr>
                  <a:t>Conjunctive normal form </a:t>
                </a:r>
                <a:r>
                  <a:rPr lang="en-US" sz="1100" dirty="0">
                    <a:solidFill>
                      <a:schemeClr val="dk1"/>
                    </a:solidFill>
                  </a:rPr>
                  <a:t>(CNF): Also denoted as </a:t>
                </a:r>
                <a:r>
                  <a:rPr lang="en-US" sz="1100" b="0" i="0">
                    <a:solidFill>
                      <a:schemeClr val="dk1"/>
                    </a:solidFill>
                    <a:latin typeface="Cambria Math" panose="02040503050406030204" pitchFamily="18" charset="0"/>
                  </a:rPr>
                  <a:t>Φ</a:t>
                </a:r>
                <a:r>
                  <a:rPr lang="en-US" sz="1100" b="0" i="1" u="none" strike="noStrike" cap="none" dirty="0">
                    <a:solidFill>
                      <a:schemeClr val="dk1"/>
                    </a:solidFill>
                    <a:latin typeface="Arial"/>
                    <a:ea typeface="Arial"/>
                    <a:cs typeface="Arial"/>
                    <a:sym typeface="Arial"/>
                  </a:rPr>
                  <a:t>, </a:t>
                </a:r>
                <a:r>
                  <a:rPr lang="en-US" sz="1100" dirty="0">
                    <a:solidFill>
                      <a:schemeClr val="dk1"/>
                    </a:solidFill>
                    <a:latin typeface="Arial" panose="020B0604020202020204" pitchFamily="34" charset="0"/>
                    <a:cs typeface="Arial" panose="020B0604020202020204" pitchFamily="34" charset="0"/>
                  </a:rPr>
                  <a:t>is a set of clauses where </a:t>
                </a:r>
                <a:r>
                  <a:rPr lang="en-US" sz="1100" b="0" i="0">
                    <a:solidFill>
                      <a:schemeClr val="dk1"/>
                    </a:solidFill>
                    <a:latin typeface="Cambria Math" panose="02040503050406030204" pitchFamily="18" charset="0"/>
                    <a:cs typeface="Arial" panose="020B0604020202020204" pitchFamily="34" charset="0"/>
                  </a:rPr>
                  <a:t>Φ=C_1∧…∧𝐶_𝑞={𝐶_1,…, 𝐶_𝑞 }</a:t>
                </a:r>
                <a:r>
                  <a:rPr lang="en-US" sz="1100" dirty="0">
                    <a:solidFill>
                      <a:schemeClr val="dk1"/>
                    </a:solidFill>
                    <a:latin typeface="Arial" panose="020B0604020202020204" pitchFamily="34" charset="0"/>
                    <a:cs typeface="Arial" panose="020B0604020202020204" pitchFamily="34" charset="0"/>
                  </a:rPr>
                  <a:t>, where </a:t>
                </a:r>
                <a:r>
                  <a:rPr lang="en-US" sz="1100" b="0" i="0">
                    <a:solidFill>
                      <a:schemeClr val="dk1"/>
                    </a:solidFill>
                    <a:latin typeface="Cambria Math" panose="02040503050406030204" pitchFamily="18" charset="0"/>
                    <a:cs typeface="Arial" panose="020B0604020202020204" pitchFamily="34" charset="0"/>
                  </a:rPr>
                  <a:t>𝑞</a:t>
                </a:r>
                <a:r>
                  <a:rPr lang="en-US" sz="1100" dirty="0">
                    <a:solidFill>
                      <a:schemeClr val="dk1"/>
                    </a:solidFill>
                    <a:latin typeface="Arial" panose="020B0604020202020204" pitchFamily="34" charset="0"/>
                    <a:cs typeface="Arial" panose="020B0604020202020204" pitchFamily="34" charset="0"/>
                  </a:rPr>
                  <a:t> is the number of clauses.</a:t>
                </a:r>
                <a:r>
                  <a:rPr lang="en-US" sz="1100" baseline="0" dirty="0">
                    <a:solidFill>
                      <a:schemeClr val="dk1"/>
                    </a:solidFill>
                    <a:latin typeface="Arial" panose="020B0604020202020204" pitchFamily="34" charset="0"/>
                    <a:cs typeface="Arial" panose="020B0604020202020204" pitchFamily="34" charset="0"/>
                  </a:rPr>
                  <a:t> </a:t>
                </a:r>
              </a:p>
              <a:p>
                <a:pPr marL="139700" lvl="0" indent="0" algn="l" rtl="0">
                  <a:spcBef>
                    <a:spcPts val="1200"/>
                  </a:spcBef>
                  <a:spcAft>
                    <a:spcPts val="0"/>
                  </a:spcAft>
                  <a:buClr>
                    <a:schemeClr val="dk1"/>
                  </a:buClr>
                  <a:buSzPts val="1400"/>
                  <a:buNone/>
                </a:pPr>
                <a:endParaRPr lang="en-US" sz="1100" baseline="0" dirty="0">
                  <a:solidFill>
                    <a:schemeClr val="dk1"/>
                  </a:solidFill>
                  <a:latin typeface="Arial" panose="020B0604020202020204" pitchFamily="34" charset="0"/>
                  <a:cs typeface="Arial" panose="020B0604020202020204" pitchFamily="34" charset="0"/>
                </a:endParaRPr>
              </a:p>
              <a:p>
                <a:pPr marL="139700" lvl="0" indent="0" algn="l" rtl="0">
                  <a:spcBef>
                    <a:spcPts val="1200"/>
                  </a:spcBef>
                  <a:spcAft>
                    <a:spcPts val="0"/>
                  </a:spcAft>
                  <a:buClr>
                    <a:schemeClr val="dk1"/>
                  </a:buClr>
                  <a:buSzPts val="1400"/>
                  <a:buNone/>
                </a:pPr>
                <a:r>
                  <a:rPr lang="en-US" sz="1100" dirty="0">
                    <a:solidFill>
                      <a:schemeClr val="dk1"/>
                    </a:solidFill>
                  </a:rPr>
                  <a:t>A CNF </a:t>
                </a:r>
                <a:r>
                  <a:rPr lang="en-US" sz="1100" b="0" i="0">
                    <a:solidFill>
                      <a:schemeClr val="dk1"/>
                    </a:solidFill>
                    <a:latin typeface="Cambria Math" panose="02040503050406030204" pitchFamily="18" charset="0"/>
                  </a:rPr>
                  <a:t>Φ</a:t>
                </a:r>
                <a:r>
                  <a:rPr lang="en-US" sz="1100" dirty="0">
                    <a:solidFill>
                      <a:schemeClr val="dk1"/>
                    </a:solidFill>
                  </a:rPr>
                  <a:t> and its Boolean function representation is called a </a:t>
                </a:r>
                <a:r>
                  <a:rPr lang="en-US" sz="1100" i="1" dirty="0">
                    <a:solidFill>
                      <a:schemeClr val="dk1"/>
                    </a:solidFill>
                  </a:rPr>
                  <a:t>horn</a:t>
                </a:r>
                <a:r>
                  <a:rPr lang="en-US" sz="1100" dirty="0">
                    <a:solidFill>
                      <a:schemeClr val="dk1"/>
                    </a:solidFill>
                  </a:rPr>
                  <a:t> if each of its clauses in its set have at most one positive literal or Boolean variable and called a </a:t>
                </a:r>
                <a:r>
                  <a:rPr lang="en-US" sz="1100" i="1" dirty="0">
                    <a:solidFill>
                      <a:schemeClr val="dk1"/>
                    </a:solidFill>
                  </a:rPr>
                  <a:t>pure</a:t>
                </a:r>
                <a:r>
                  <a:rPr lang="en-US" sz="1100" dirty="0">
                    <a:solidFill>
                      <a:schemeClr val="dk1"/>
                    </a:solidFill>
                  </a:rPr>
                  <a:t> </a:t>
                </a:r>
                <a:r>
                  <a:rPr lang="en-US" sz="1100" i="1" dirty="0">
                    <a:solidFill>
                      <a:schemeClr val="dk1"/>
                    </a:solidFill>
                  </a:rPr>
                  <a:t>horn</a:t>
                </a:r>
                <a:r>
                  <a:rPr lang="en-US" sz="1100" dirty="0">
                    <a:solidFill>
                      <a:schemeClr val="dk1"/>
                    </a:solidFill>
                  </a:rPr>
                  <a:t> if each of its clauses in its set have exactly one positive literal or Boolean variable.</a:t>
                </a:r>
                <a:r>
                  <a:rPr lang="en-US" sz="1100" baseline="0" dirty="0">
                    <a:solidFill>
                      <a:schemeClr val="dk1"/>
                    </a:solidFill>
                  </a:rPr>
                  <a:t> </a:t>
                </a:r>
                <a:r>
                  <a:rPr lang="en-US" sz="1100" dirty="0">
                    <a:solidFill>
                      <a:schemeClr val="dk1"/>
                    </a:solidFill>
                  </a:rPr>
                  <a:t>Each CNF is defined into a single Boolean function. However, every Boolean function will have multiple representations of CNFs.</a:t>
                </a:r>
                <a:r>
                  <a:rPr lang="en-US" sz="1100" baseline="0" dirty="0">
                    <a:solidFill>
                      <a:schemeClr val="dk1"/>
                    </a:solidFill>
                    <a:latin typeface="Arial" panose="020B0604020202020204" pitchFamily="34" charset="0"/>
                    <a:cs typeface="Arial" panose="020B0604020202020204" pitchFamily="34" charset="0"/>
                  </a:rPr>
                  <a:t> </a:t>
                </a:r>
                <a:r>
                  <a:rPr lang="en-US" sz="1100" dirty="0">
                    <a:solidFill>
                      <a:schemeClr val="dk1"/>
                    </a:solidFill>
                  </a:rPr>
                  <a:t>Pure horn clauses from its CNF can also be viewed as implications in the form of </a:t>
                </a:r>
                <a:r>
                  <a:rPr lang="en-US" sz="1100" i="0">
                    <a:solidFill>
                      <a:schemeClr val="dk1"/>
                    </a:solidFill>
                    <a:latin typeface="Cambria Math" panose="02040503050406030204" pitchFamily="18" charset="0"/>
                  </a:rPr>
                  <a:t>𝐴→𝑣</a:t>
                </a:r>
                <a:r>
                  <a:rPr lang="en-US" sz="1100" dirty="0">
                    <a:solidFill>
                      <a:schemeClr val="dk1"/>
                    </a:solidFill>
                  </a:rPr>
                  <a:t>, where </a:t>
                </a:r>
                <a:r>
                  <a:rPr lang="en-US" sz="1100" i="0">
                    <a:solidFill>
                      <a:schemeClr val="dk1"/>
                    </a:solidFill>
                    <a:latin typeface="Cambria Math" panose="02040503050406030204" pitchFamily="18" charset="0"/>
                  </a:rPr>
                  <a:t>𝐴</a:t>
                </a:r>
                <a:r>
                  <a:rPr lang="en-US" sz="1100" dirty="0">
                    <a:solidFill>
                      <a:schemeClr val="dk1"/>
                    </a:solidFill>
                  </a:rPr>
                  <a:t> is the body and </a:t>
                </a:r>
                <a:r>
                  <a:rPr lang="en-US" sz="1100" i="0">
                    <a:solidFill>
                      <a:schemeClr val="dk1"/>
                    </a:solidFill>
                    <a:latin typeface="Cambria Math" panose="02040503050406030204" pitchFamily="18" charset="0"/>
                  </a:rPr>
                  <a:t>𝑣</a:t>
                </a:r>
                <a:r>
                  <a:rPr lang="en-US" sz="1100" dirty="0">
                    <a:solidFill>
                      <a:schemeClr val="dk1"/>
                    </a:solidFill>
                  </a:rPr>
                  <a:t> is the head.</a:t>
                </a:r>
                <a:r>
                  <a:rPr lang="en-US" sz="1100" baseline="0" dirty="0">
                    <a:solidFill>
                      <a:schemeClr val="dk1"/>
                    </a:solidFill>
                  </a:rPr>
                  <a:t> </a:t>
                </a:r>
                <a:r>
                  <a:rPr lang="en-US" sz="1100" dirty="0">
                    <a:solidFill>
                      <a:schemeClr val="dk1"/>
                    </a:solidFill>
                  </a:rPr>
                  <a:t>For example, given a clause </a:t>
                </a:r>
                <a:r>
                  <a:rPr lang="en-US" sz="1100" i="0">
                    <a:solidFill>
                      <a:schemeClr val="dk1"/>
                    </a:solidFill>
                    <a:latin typeface="Cambria Math" panose="02040503050406030204" pitchFamily="18" charset="0"/>
                  </a:rPr>
                  <a:t>𝐶=𝑏 ̅∨𝑐 ̅∨𝑒</a:t>
                </a:r>
                <a:r>
                  <a:rPr lang="en-US" sz="1100" dirty="0">
                    <a:solidFill>
                      <a:schemeClr val="dk1"/>
                    </a:solidFill>
                  </a:rPr>
                  <a:t>, its implication equivalent of a pure Horn CNF would be </a:t>
                </a:r>
                <a:r>
                  <a:rPr lang="en-US" sz="1100" i="0">
                    <a:solidFill>
                      <a:schemeClr val="dk1"/>
                    </a:solidFill>
                    <a:latin typeface="Cambria Math" panose="02040503050406030204" pitchFamily="18" charset="0"/>
                  </a:rPr>
                  <a:t>𝑏𝑐→𝑒</a:t>
                </a:r>
                <a:r>
                  <a:rPr lang="en-US" sz="1100" dirty="0">
                    <a:solidFill>
                      <a:schemeClr val="dk1"/>
                    </a:solidFill>
                    <a:latin typeface="Arial" panose="020B0604020202020204" pitchFamily="34" charset="0"/>
                    <a:cs typeface="Arial" panose="020B0604020202020204" pitchFamily="34" charset="0"/>
                  </a:rPr>
                  <a:t>, where </a:t>
                </a:r>
                <a:r>
                  <a:rPr lang="en-US" sz="1100" i="0">
                    <a:solidFill>
                      <a:schemeClr val="dk1"/>
                    </a:solidFill>
                    <a:latin typeface="Cambria Math" panose="02040503050406030204" pitchFamily="18" charset="0"/>
                    <a:cs typeface="Arial" panose="020B0604020202020204" pitchFamily="34" charset="0"/>
                  </a:rPr>
                  <a:t>𝐴=𝑏𝑐</a:t>
                </a:r>
                <a:r>
                  <a:rPr lang="en-US" sz="1100" dirty="0">
                    <a:solidFill>
                      <a:schemeClr val="dk1"/>
                    </a:solidFill>
                  </a:rPr>
                  <a:t> and </a:t>
                </a:r>
                <a:r>
                  <a:rPr lang="en-US" sz="1100" i="0">
                    <a:solidFill>
                      <a:schemeClr val="dk1"/>
                    </a:solidFill>
                    <a:latin typeface="Cambria Math" panose="02040503050406030204" pitchFamily="18" charset="0"/>
                  </a:rPr>
                  <a:t>𝑣=𝑒</a:t>
                </a:r>
                <a:r>
                  <a:rPr lang="en-US" sz="1100" dirty="0">
                    <a:solidFill>
                      <a:schemeClr val="dk1"/>
                    </a:solidFill>
                    <a:latin typeface="Arial" panose="020B0604020202020204" pitchFamily="34" charset="0"/>
                    <a:cs typeface="Arial" panose="020B0604020202020204" pitchFamily="34" charset="0"/>
                  </a:rPr>
                  <a:t>.</a:t>
                </a:r>
                <a:r>
                  <a:rPr lang="en-US" sz="1100" baseline="0" dirty="0">
                    <a:solidFill>
                      <a:schemeClr val="dk1"/>
                    </a:solidFill>
                    <a:latin typeface="Arial" panose="020B0604020202020204" pitchFamily="34" charset="0"/>
                    <a:cs typeface="Arial" panose="020B0604020202020204" pitchFamily="34" charset="0"/>
                  </a:rPr>
                  <a:t> </a:t>
                </a:r>
                <a:r>
                  <a:rPr lang="en-US" sz="1100" dirty="0">
                    <a:solidFill>
                      <a:schemeClr val="dk1"/>
                    </a:solidFill>
                  </a:rPr>
                  <a:t>The research paper states that </a:t>
                </a:r>
                <a:r>
                  <a:rPr lang="en-US" sz="1100" i="0">
                    <a:solidFill>
                      <a:schemeClr val="dk1"/>
                    </a:solidFill>
                    <a:latin typeface="Cambria Math" panose="02040503050406030204" pitchFamily="18" charset="0"/>
                  </a:rPr>
                  <a:t>𝐴→𝑣</a:t>
                </a:r>
                <a:r>
                  <a:rPr lang="en-US" sz="1100" dirty="0">
                    <a:solidFill>
                      <a:schemeClr val="dk1"/>
                    </a:solidFill>
                    <a:latin typeface="Arial" panose="020B0604020202020204" pitchFamily="34" charset="0"/>
                    <a:cs typeface="Arial" panose="020B0604020202020204" pitchFamily="34" charset="0"/>
                  </a:rPr>
                  <a:t> is an </a:t>
                </a:r>
                <a:r>
                  <a:rPr lang="en-US" sz="1100" i="1" dirty="0">
                    <a:solidFill>
                      <a:schemeClr val="dk1"/>
                    </a:solidFill>
                    <a:latin typeface="Arial" panose="020B0604020202020204" pitchFamily="34" charset="0"/>
                    <a:cs typeface="Arial" panose="020B0604020202020204" pitchFamily="34" charset="0"/>
                  </a:rPr>
                  <a:t>implicate</a:t>
                </a:r>
                <a:r>
                  <a:rPr lang="en-US" sz="1100" dirty="0">
                    <a:solidFill>
                      <a:schemeClr val="dk1"/>
                    </a:solidFill>
                    <a:latin typeface="Arial" panose="020B0604020202020204" pitchFamily="34" charset="0"/>
                    <a:cs typeface="Arial" panose="020B0604020202020204" pitchFamily="34" charset="0"/>
                  </a:rPr>
                  <a:t> of a Horn function </a:t>
                </a:r>
                <a:r>
                  <a:rPr lang="en-US" sz="1100" i="0">
                    <a:solidFill>
                      <a:schemeClr val="dk1"/>
                    </a:solidFill>
                    <a:latin typeface="Cambria Math" panose="02040503050406030204" pitchFamily="18" charset="0"/>
                    <a:cs typeface="Arial" panose="020B0604020202020204" pitchFamily="34" charset="0"/>
                  </a:rPr>
                  <a:t>ℎ</a:t>
                </a:r>
                <a:r>
                  <a:rPr lang="en-US" sz="1100" dirty="0">
                    <a:solidFill>
                      <a:schemeClr val="dk1"/>
                    </a:solidFill>
                  </a:rPr>
                  <a:t> if any assignment </a:t>
                </a:r>
                <a:r>
                  <a:rPr lang="en-US" sz="1100" i="0">
                    <a:solidFill>
                      <a:schemeClr val="dk1"/>
                    </a:solidFill>
                    <a:latin typeface="Cambria Math" panose="02040503050406030204" pitchFamily="18" charset="0"/>
                  </a:rPr>
                  <a:t>𝑥∈{0, 1}^𝑉</a:t>
                </a:r>
                <a:r>
                  <a:rPr lang="en-US" sz="1100" dirty="0">
                    <a:solidFill>
                      <a:schemeClr val="dk1"/>
                    </a:solidFill>
                  </a:rPr>
                  <a:t> that falsifies </a:t>
                </a:r>
                <a:r>
                  <a:rPr lang="en-US" sz="1100" i="0">
                    <a:solidFill>
                      <a:schemeClr val="dk1"/>
                    </a:solidFill>
                    <a:latin typeface="Cambria Math" panose="02040503050406030204" pitchFamily="18" charset="0"/>
                  </a:rPr>
                  <a:t>𝐴→𝑣</a:t>
                </a:r>
                <a:r>
                  <a:rPr lang="en-US" sz="1100" dirty="0">
                    <a:solidFill>
                      <a:schemeClr val="dk1"/>
                    </a:solidFill>
                  </a:rPr>
                  <a:t> also falsifies </a:t>
                </a:r>
                <a:r>
                  <a:rPr lang="en-US" sz="1100" i="0">
                    <a:solidFill>
                      <a:schemeClr val="dk1"/>
                    </a:solidFill>
                    <a:latin typeface="Cambria Math" panose="02040503050406030204" pitchFamily="18" charset="0"/>
                  </a:rPr>
                  <a:t>ℎ</a:t>
                </a:r>
                <a:r>
                  <a:rPr lang="en-US" sz="1100" dirty="0">
                    <a:solidFill>
                      <a:schemeClr val="dk1"/>
                    </a:solidFill>
                  </a:rPr>
                  <a:t>. [1]</a:t>
                </a:r>
                <a:r>
                  <a:rPr lang="en-US" sz="1100" baseline="0" dirty="0">
                    <a:solidFill>
                      <a:schemeClr val="dk1"/>
                    </a:solidFill>
                  </a:rPr>
                  <a:t> </a:t>
                </a:r>
                <a:r>
                  <a:rPr lang="en-US" sz="1100" dirty="0">
                    <a:solidFill>
                      <a:schemeClr val="tx1"/>
                    </a:solidFill>
                  </a:rPr>
                  <a:t>If </a:t>
                </a:r>
                <a:r>
                  <a:rPr lang="en-US" sz="1100" i="0">
                    <a:solidFill>
                      <a:schemeClr val="tx1"/>
                    </a:solidFill>
                    <a:latin typeface="Cambria Math" panose="02040503050406030204" pitchFamily="18" charset="0"/>
                  </a:rPr>
                  <a:t>ℎ</a:t>
                </a:r>
                <a:r>
                  <a:rPr lang="en-US" sz="1100" dirty="0">
                    <a:solidFill>
                      <a:schemeClr val="tx1"/>
                    </a:solidFill>
                  </a:rPr>
                  <a:t> is represented by a pure Horn CNF then the clauses of this CNF are all implicates of </a:t>
                </a:r>
                <a:r>
                  <a:rPr lang="en-US" sz="1100" i="0">
                    <a:solidFill>
                      <a:schemeClr val="tx1"/>
                    </a:solidFill>
                    <a:latin typeface="Cambria Math" panose="02040503050406030204" pitchFamily="18" charset="0"/>
                  </a:rPr>
                  <a:t>ℎ</a:t>
                </a:r>
                <a:r>
                  <a:rPr lang="en-US" sz="1100" dirty="0">
                    <a:solidFill>
                      <a:schemeClr val="tx1"/>
                    </a:solidFill>
                  </a:rPr>
                  <a:t>. </a:t>
                </a:r>
                <a:r>
                  <a:rPr lang="en-US" sz="1100" dirty="0">
                    <a:solidFill>
                      <a:schemeClr val="dk1"/>
                    </a:solidFill>
                  </a:rPr>
                  <a:t>A pure Horn function is a </a:t>
                </a:r>
                <a:r>
                  <a:rPr lang="en-US" sz="1100" i="1" dirty="0">
                    <a:solidFill>
                      <a:schemeClr val="dk1"/>
                    </a:solidFill>
                  </a:rPr>
                  <a:t>key Horn</a:t>
                </a:r>
                <a:r>
                  <a:rPr lang="en-US" sz="1100" dirty="0">
                    <a:solidFill>
                      <a:schemeClr val="dk1"/>
                    </a:solidFill>
                  </a:rPr>
                  <a:t> if any of its implicates within its body is a key of the function.</a:t>
                </a:r>
                <a:endParaRPr lang="en-US" sz="1100" dirty="0">
                  <a:solidFill>
                    <a:schemeClr val="dk1"/>
                  </a:solidFill>
                  <a:latin typeface="Arial" panose="020B0604020202020204" pitchFamily="34" charset="0"/>
                  <a:cs typeface="Arial" panose="020B0604020202020204" pitchFamily="34" charset="0"/>
                </a:endParaRPr>
              </a:p>
            </p:txBody>
          </p:sp>
        </mc:Fallback>
      </mc:AlternateContent>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f85d1ea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dk1"/>
                </a:solidFill>
              </a:rPr>
              <a:t>The authors </a:t>
            </a:r>
            <a:r>
              <a:rPr lang="en-US" sz="1100" dirty="0" err="1">
                <a:solidFill>
                  <a:schemeClr val="dk1"/>
                </a:solidFill>
              </a:rPr>
              <a:t>Bérczi</a:t>
            </a:r>
            <a:r>
              <a:rPr lang="en-US" sz="1100" dirty="0">
                <a:solidFill>
                  <a:schemeClr val="dk1"/>
                </a:solidFill>
              </a:rPr>
              <a:t>, </a:t>
            </a:r>
            <a:r>
              <a:rPr lang="en-US" sz="1100" dirty="0" err="1">
                <a:solidFill>
                  <a:schemeClr val="dk1"/>
                </a:solidFill>
              </a:rPr>
              <a:t>Boros</a:t>
            </a:r>
            <a:r>
              <a:rPr lang="en-US" sz="1100" dirty="0">
                <a:solidFill>
                  <a:schemeClr val="dk1"/>
                </a:solidFill>
              </a:rPr>
              <a:t>, </a:t>
            </a:r>
            <a:r>
              <a:rPr lang="en-US" sz="1100" dirty="0" err="1">
                <a:solidFill>
                  <a:schemeClr val="dk1"/>
                </a:solidFill>
              </a:rPr>
              <a:t>Čepek</a:t>
            </a:r>
            <a:r>
              <a:rPr lang="en-US" sz="1100" dirty="0">
                <a:solidFill>
                  <a:schemeClr val="dk1"/>
                </a:solidFill>
              </a:rPr>
              <a:t>, Kučera, and Makino have proposed the use of </a:t>
            </a:r>
            <a:r>
              <a:rPr lang="en-US" sz="1100" i="1" dirty="0">
                <a:solidFill>
                  <a:schemeClr val="dk1"/>
                </a:solidFill>
              </a:rPr>
              <a:t>unique key Horn functions </a:t>
            </a:r>
            <a:r>
              <a:rPr lang="en-US" sz="1100" dirty="0">
                <a:solidFill>
                  <a:schemeClr val="dk1"/>
                </a:solidFill>
              </a:rPr>
              <a:t>as a form of pure Horn functions to represent a minimal key set formed by a </a:t>
            </a:r>
            <a:r>
              <a:rPr lang="en-US" sz="1100" dirty="0" err="1">
                <a:solidFill>
                  <a:schemeClr val="dk1"/>
                </a:solidFill>
              </a:rPr>
              <a:t>Sperner</a:t>
            </a:r>
            <a:r>
              <a:rPr lang="en-US" sz="1100" dirty="0">
                <a:solidFill>
                  <a:schemeClr val="dk1"/>
                </a:solidFill>
              </a:rPr>
              <a:t> hypergraph otherwise defined as a </a:t>
            </a:r>
            <a:r>
              <a:rPr lang="en-US" sz="1100" i="1" dirty="0">
                <a:solidFill>
                  <a:schemeClr val="dk1"/>
                </a:solidFill>
              </a:rPr>
              <a:t>unique key hypergraph </a:t>
            </a:r>
            <a:r>
              <a:rPr lang="en-US" sz="1100" dirty="0">
                <a:solidFill>
                  <a:schemeClr val="dk1"/>
                </a:solidFill>
              </a:rPr>
              <a:t>by the research paper. [1] Along with defining the characterizations of unique key hypergraphs and unique key Horn functions, the research paper [1] proves that unique key graphs are co-NP-complete when all of its edges are of size two and certain cases of hypergraphs that can be solved in polynomial time. It also provides connections between both problems of generating minimum key sets and minimal targets sets in terms of similar algorithms with polynomial delay and hardness.</a:t>
            </a:r>
            <a:endParaRPr lang="en-US" dirty="0"/>
          </a:p>
        </p:txBody>
      </p:sp>
    </p:spTree>
    <p:extLst>
      <p:ext uri="{BB962C8B-B14F-4D97-AF65-F5344CB8AC3E}">
        <p14:creationId xmlns:p14="http://schemas.microsoft.com/office/powerpoint/2010/main" val="83709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1f85d1e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1f85d1e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discussed previously about Horn functions, there have been various topics that have discussed Horn functions in different uses, such as: </a:t>
            </a:r>
          </a:p>
          <a:p>
            <a:pPr marL="0" lvl="0" indent="0" algn="l" rtl="0">
              <a:spcBef>
                <a:spcPts val="0"/>
              </a:spcBef>
              <a:spcAft>
                <a:spcPts val="0"/>
              </a:spcAft>
              <a:buNone/>
            </a:pPr>
            <a:endParaRPr lang="en-US" dirty="0"/>
          </a:p>
          <a:p>
            <a:pPr marL="438150" lvl="0" indent="-285750">
              <a:spcBef>
                <a:spcPts val="0"/>
              </a:spcBef>
              <a:buClr>
                <a:schemeClr val="dk1"/>
              </a:buClr>
              <a:buSzPts val="1200"/>
            </a:pPr>
            <a:r>
              <a:rPr lang="en-US" dirty="0"/>
              <a:t>Directed hypergraphs in graph theory and combinatorics.</a:t>
            </a:r>
          </a:p>
          <a:p>
            <a:pPr marL="438150" lvl="0" indent="-285750">
              <a:spcBef>
                <a:spcPts val="0"/>
              </a:spcBef>
              <a:buClr>
                <a:schemeClr val="dk1"/>
              </a:buClr>
              <a:buSzPts val="1200"/>
            </a:pPr>
            <a:r>
              <a:rPr lang="en-US" dirty="0"/>
              <a:t>Implication systems in machine learning.</a:t>
            </a:r>
          </a:p>
          <a:p>
            <a:pPr marL="438150" lvl="0" indent="-285750">
              <a:spcBef>
                <a:spcPts val="0"/>
              </a:spcBef>
              <a:buClr>
                <a:schemeClr val="dk1"/>
              </a:buClr>
              <a:buSzPts val="1200"/>
            </a:pPr>
            <a:r>
              <a:rPr lang="en-US" dirty="0"/>
              <a:t>Database theory (e.g. relational databases as functional dependencies).</a:t>
            </a:r>
          </a:p>
          <a:p>
            <a:pPr marL="438150" lvl="0" indent="-285750">
              <a:spcBef>
                <a:spcPts val="0"/>
              </a:spcBef>
              <a:buClr>
                <a:schemeClr val="dk1"/>
              </a:buClr>
              <a:buSzPts val="1200"/>
            </a:pPr>
            <a:r>
              <a:rPr lang="en-US" dirty="0"/>
              <a:t>Lattices and closure systems in algebra and concept lattice analysis. </a:t>
            </a:r>
          </a:p>
          <a:p>
            <a:pPr marL="438150" lvl="0" indent="-285750">
              <a:spcBef>
                <a:spcPts val="0"/>
              </a:spcBef>
              <a:buClr>
                <a:schemeClr val="dk1"/>
              </a:buClr>
              <a:buSzPts val="1200"/>
            </a:pPr>
            <a:r>
              <a:rPr lang="en-US" dirty="0"/>
              <a:t>Hydra functions, where the bodies of the Horn functions are of size two, or in a CNF representation have clauses containing two literals. </a:t>
            </a:r>
          </a:p>
          <a:p>
            <a:pPr marL="152400" lvl="0" indent="0">
              <a:spcBef>
                <a:spcPts val="0"/>
              </a:spcBef>
              <a:buClr>
                <a:schemeClr val="dk1"/>
              </a:buClr>
              <a:buSzPts val="1200"/>
              <a:buNone/>
            </a:pPr>
            <a:endParaRPr lang="en-US" dirty="0"/>
          </a:p>
          <a:p>
            <a:pPr marL="0" lvl="0" indent="0" algn="l" rtl="0">
              <a:spcBef>
                <a:spcPts val="0"/>
              </a:spcBef>
              <a:spcAft>
                <a:spcPts val="0"/>
              </a:spcAft>
              <a:buNone/>
            </a:pPr>
            <a:r>
              <a:rPr lang="en-US" dirty="0"/>
              <a:t>Given its established properties, Horn functions have strong relations to databases, as its algorithmic problems give the same type of context to problems arising from databases and its implications are used in a similar manner as to assigning unique values to a set of attributes to create functional dependencies in a database. Minimizing the CNF representation of a pure Horn functions is difficult, as the process is dependent on many variables, such as number of literals, number of clauses, etc. Previous research has denoted that established algorithms, even for special cases, such as the discussed hydra functions, have been proven to be NP-hard.</a:t>
            </a:r>
            <a:endParaRPr dirty="0"/>
          </a:p>
        </p:txBody>
      </p:sp>
    </p:spTree>
    <p:extLst>
      <p:ext uri="{BB962C8B-B14F-4D97-AF65-F5344CB8AC3E}">
        <p14:creationId xmlns:p14="http://schemas.microsoft.com/office/powerpoint/2010/main" val="80563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f85d1ea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marR="0" lvl="0" indent="0" algn="l" defTabSz="914400" rtl="0" eaLnBrk="1" fontAlgn="auto" latinLnBrk="0" hangingPunct="1">
                  <a:lnSpc>
                    <a:spcPct val="100000"/>
                  </a:lnSpc>
                  <a:spcBef>
                    <a:spcPts val="0"/>
                  </a:spcBef>
                  <a:spcAft>
                    <a:spcPts val="0"/>
                  </a:spcAft>
                  <a:buClr>
                    <a:schemeClr val="dk1"/>
                  </a:buClr>
                  <a:buSzPts val="1200"/>
                  <a:buFont typeface="Courier New" panose="02070309020205020404" pitchFamily="49" charset="0"/>
                  <a:buNone/>
                  <a:tabLst/>
                  <a:defRPr/>
                </a:pPr>
                <a:r>
                  <a:rPr lang="en-US" sz="1100" dirty="0">
                    <a:solidFill>
                      <a:schemeClr val="dk1"/>
                    </a:solidFill>
                  </a:rPr>
                  <a:t>There are a couple of definitions and notations established for </a:t>
                </a:r>
                <a:r>
                  <a:rPr lang="en-US" sz="1100" i="1" dirty="0">
                    <a:solidFill>
                      <a:schemeClr val="dk1"/>
                    </a:solidFill>
                  </a:rPr>
                  <a:t>unique key graphs </a:t>
                </a:r>
                <a:r>
                  <a:rPr lang="en-US" sz="1100" dirty="0">
                    <a:solidFill>
                      <a:schemeClr val="dk1"/>
                    </a:solidFill>
                  </a:rPr>
                  <a:t>(</a:t>
                </a:r>
                <a:r>
                  <a:rPr lang="en-US" sz="1100" dirty="0" err="1">
                    <a:solidFill>
                      <a:schemeClr val="dk1"/>
                    </a:solidFill>
                  </a:rPr>
                  <a:t>Sperner</a:t>
                </a:r>
                <a:r>
                  <a:rPr lang="en-US" sz="1100" dirty="0">
                    <a:solidFill>
                      <a:schemeClr val="dk1"/>
                    </a:solidFill>
                  </a:rPr>
                  <a:t> hypergraphs with minimal key sets) and </a:t>
                </a:r>
                <a:r>
                  <a:rPr lang="en-US" sz="1100" i="1" dirty="0">
                    <a:solidFill>
                      <a:schemeClr val="dk1"/>
                    </a:solidFill>
                  </a:rPr>
                  <a:t>unique key Horn functions</a:t>
                </a:r>
                <a:r>
                  <a:rPr lang="en-US" sz="1100" dirty="0">
                    <a:solidFill>
                      <a:schemeClr val="dk1"/>
                    </a:solidFill>
                  </a:rPr>
                  <a:t> in the paper [1]:</a:t>
                </a:r>
              </a:p>
              <a:p>
                <a:pPr marL="152400" marR="0" lvl="0" indent="0" algn="l" defTabSz="914400" rtl="0" eaLnBrk="1" fontAlgn="auto" latinLnBrk="0" hangingPunct="1">
                  <a:lnSpc>
                    <a:spcPct val="100000"/>
                  </a:lnSpc>
                  <a:spcBef>
                    <a:spcPts val="0"/>
                  </a:spcBef>
                  <a:spcAft>
                    <a:spcPts val="0"/>
                  </a:spcAft>
                  <a:buClr>
                    <a:schemeClr val="dk1"/>
                  </a:buClr>
                  <a:buSzPts val="1200"/>
                  <a:buFont typeface="Courier New" panose="02070309020205020404" pitchFamily="49" charset="0"/>
                  <a:buNone/>
                  <a:tabLst/>
                  <a:defRPr/>
                </a:pPr>
                <a:endParaRPr lang="en-US" sz="1100" b="0" dirty="0">
                  <a:solidFill>
                    <a:schemeClr val="dk1"/>
                  </a:solidFill>
                  <a:latin typeface="Arial" panose="020B0604020202020204" pitchFamily="34" charset="0"/>
                  <a:cs typeface="Arial" panose="020B0604020202020204" pitchFamily="34" charset="0"/>
                </a:endParaRPr>
              </a:p>
              <a:p>
                <a:pPr marL="438150" lvl="0" indent="-285750">
                  <a:spcBef>
                    <a:spcPts val="0"/>
                  </a:spcBef>
                  <a:buClr>
                    <a:schemeClr val="dk1"/>
                  </a:buClr>
                  <a:buSzPts val="1200"/>
                </a:pPr>
                <a:r>
                  <a:rPr lang="en-US" sz="1100" b="1" dirty="0" err="1">
                    <a:solidFill>
                      <a:schemeClr val="dk1"/>
                    </a:solidFill>
                    <a:latin typeface="Arial" panose="020B0604020202020204" pitchFamily="34" charset="0"/>
                    <a:cs typeface="Arial" panose="020B0604020202020204" pitchFamily="34" charset="0"/>
                  </a:rPr>
                  <a:t>Sperner</a:t>
                </a:r>
                <a:r>
                  <a:rPr lang="en-US" sz="1100" b="1" dirty="0">
                    <a:solidFill>
                      <a:schemeClr val="dk1"/>
                    </a:solidFill>
                    <a:latin typeface="Arial" panose="020B0604020202020204" pitchFamily="34" charset="0"/>
                    <a:cs typeface="Arial" panose="020B0604020202020204" pitchFamily="34" charset="0"/>
                  </a:rPr>
                  <a:t> hypergraphs (clutters) </a:t>
                </a:r>
                <a:r>
                  <a:rPr lang="en-US" sz="1100" dirty="0">
                    <a:solidFill>
                      <a:schemeClr val="dk1"/>
                    </a:solidFill>
                    <a:latin typeface="Arial" panose="020B0604020202020204" pitchFamily="34" charset="0"/>
                    <a:cs typeface="Arial" panose="020B0604020202020204" pitchFamily="34" charset="0"/>
                  </a:rPr>
                  <a:t>– Given a Sperner hypergraph </a:t>
                </a:r>
                <a14:m>
                  <m:oMath xmlns:m="http://schemas.openxmlformats.org/officeDocument/2006/math">
                    <m:r>
                      <a:rPr lang="en-US" sz="1100" i="1" dirty="0" smtClean="0">
                        <a:solidFill>
                          <a:schemeClr val="dk1"/>
                        </a:solidFill>
                        <a:latin typeface="Cambria Math" panose="02040503050406030204" pitchFamily="18" charset="0"/>
                        <a:cs typeface="Arial" panose="020B0604020202020204" pitchFamily="34" charset="0"/>
                      </a:rPr>
                      <m:t>(</m:t>
                    </m:r>
                    <m:r>
                      <a:rPr lang="en-US" sz="1100" i="1" dirty="0" smtClean="0">
                        <a:solidFill>
                          <a:schemeClr val="dk1"/>
                        </a:solidFill>
                        <a:latin typeface="Cambria Math" panose="02040503050406030204" pitchFamily="18" charset="0"/>
                        <a:cs typeface="Arial" panose="020B0604020202020204" pitchFamily="34" charset="0"/>
                      </a:rPr>
                      <m:t>𝑉</m:t>
                    </m:r>
                    <m:r>
                      <a:rPr lang="en-US" sz="1100" i="1" dirty="0" smtClean="0">
                        <a:solidFill>
                          <a:schemeClr val="dk1"/>
                        </a:solidFill>
                        <a:latin typeface="Cambria Math" panose="02040503050406030204" pitchFamily="18" charset="0"/>
                        <a:cs typeface="Arial" panose="020B0604020202020204" pitchFamily="34" charset="0"/>
                      </a:rPr>
                      <m:t>, </m:t>
                    </m:r>
                    <m:r>
                      <a:rPr lang="en-US" sz="1100" i="1" dirty="0" smtClean="0">
                        <a:solidFill>
                          <a:schemeClr val="dk1"/>
                        </a:solidFill>
                        <a:latin typeface="Cambria Math" panose="02040503050406030204" pitchFamily="18" charset="0"/>
                        <a:cs typeface="Arial" panose="020B0604020202020204" pitchFamily="34" charset="0"/>
                      </a:rPr>
                      <m:t>𝐸</m:t>
                    </m:r>
                    <m:r>
                      <a:rPr lang="en-US" sz="1100" i="1" dirty="0" smtClean="0">
                        <a:solidFill>
                          <a:schemeClr val="dk1"/>
                        </a:solidFill>
                        <a:latin typeface="Cambria Math" panose="02040503050406030204" pitchFamily="18" charset="0"/>
                        <a:cs typeface="Arial" panose="020B0604020202020204" pitchFamily="34" charset="0"/>
                      </a:rPr>
                      <m:t>)</m:t>
                    </m:r>
                  </m:oMath>
                </a14:m>
                <a:r>
                  <a:rPr lang="en-US" sz="1100" dirty="0">
                    <a:solidFill>
                      <a:schemeClr val="dk1"/>
                    </a:solidFill>
                    <a:latin typeface="Arial" panose="020B0604020202020204" pitchFamily="34" charset="0"/>
                    <a:cs typeface="Arial" panose="020B0604020202020204" pitchFamily="34" charset="0"/>
                  </a:rPr>
                  <a:t>, or </a:t>
                </a:r>
                <a14:m>
                  <m:oMath xmlns:m="http://schemas.openxmlformats.org/officeDocument/2006/math">
                    <m:r>
                      <m:rPr>
                        <m:sty m:val="p"/>
                      </m:rPr>
                      <a:rPr lang="en-US" sz="1100" b="0" i="0" smtClean="0">
                        <a:solidFill>
                          <a:schemeClr val="dk1"/>
                        </a:solidFill>
                        <a:latin typeface="Cambria Math" panose="02040503050406030204" pitchFamily="18" charset="0"/>
                        <a:cs typeface="Arial" panose="020B0604020202020204" pitchFamily="34" charset="0"/>
                      </a:rPr>
                      <m:t>Β</m:t>
                    </m:r>
                    <m:r>
                      <a:rPr lang="en-US" sz="1100" i="1">
                        <a:solidFill>
                          <a:schemeClr val="dk1"/>
                        </a:solidFill>
                        <a:latin typeface="Cambria Math" panose="02040503050406030204" pitchFamily="18" charset="0"/>
                        <a:cs typeface="Arial" panose="020B0604020202020204" pitchFamily="34" charset="0"/>
                      </a:rPr>
                      <m:t>⊆</m:t>
                    </m:r>
                    <m:sSup>
                      <m:sSupPr>
                        <m:ctrlPr>
                          <a:rPr lang="en-US" sz="1100" b="0" i="1" smtClean="0">
                            <a:solidFill>
                              <a:schemeClr val="dk1"/>
                            </a:solidFill>
                            <a:latin typeface="Cambria Math" panose="02040503050406030204" pitchFamily="18" charset="0"/>
                            <a:cs typeface="Arial" panose="020B0604020202020204" pitchFamily="34" charset="0"/>
                          </a:rPr>
                        </m:ctrlPr>
                      </m:sSupPr>
                      <m:e>
                        <m:r>
                          <a:rPr lang="en-US" sz="1100" b="0" i="1" smtClean="0">
                            <a:solidFill>
                              <a:schemeClr val="dk1"/>
                            </a:solidFill>
                            <a:latin typeface="Cambria Math" panose="02040503050406030204" pitchFamily="18" charset="0"/>
                            <a:cs typeface="Arial" panose="020B0604020202020204" pitchFamily="34" charset="0"/>
                          </a:rPr>
                          <m:t>2</m:t>
                        </m:r>
                      </m:e>
                      <m:sup>
                        <m:r>
                          <a:rPr lang="en-US" sz="1100" b="0" i="1" smtClean="0">
                            <a:solidFill>
                              <a:schemeClr val="dk1"/>
                            </a:solidFill>
                            <a:latin typeface="Cambria Math" panose="02040503050406030204" pitchFamily="18" charset="0"/>
                            <a:cs typeface="Arial" panose="020B0604020202020204" pitchFamily="34" charset="0"/>
                          </a:rPr>
                          <m:t>𝑉</m:t>
                        </m:r>
                      </m:sup>
                    </m:sSup>
                  </m:oMath>
                </a14:m>
                <a:r>
                  <a:rPr lang="en-US" sz="1100" dirty="0">
                    <a:solidFill>
                      <a:schemeClr val="dk1"/>
                    </a:solidFill>
                    <a:latin typeface="Arial" panose="020B0604020202020204" pitchFamily="34" charset="0"/>
                    <a:cs typeface="Arial" panose="020B0604020202020204" pitchFamily="34" charset="0"/>
                  </a:rPr>
                  <a:t>, where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𝑉</m:t>
                    </m:r>
                  </m:oMath>
                </a14:m>
                <a:r>
                  <a:rPr lang="en-US" sz="1100" dirty="0">
                    <a:solidFill>
                      <a:schemeClr val="dk1"/>
                    </a:solidFill>
                    <a:latin typeface="Arial" panose="020B0604020202020204" pitchFamily="34" charset="0"/>
                    <a:cs typeface="Arial" panose="020B0604020202020204" pitchFamily="34" charset="0"/>
                  </a:rPr>
                  <a:t> is the set of Boolean variables in this paper [1], for subsets </a:t>
                </a:r>
                <a14:m>
                  <m:oMath xmlns:m="http://schemas.openxmlformats.org/officeDocument/2006/math">
                    <m:r>
                      <a:rPr lang="en-US" sz="1100" i="1" dirty="0" smtClean="0">
                        <a:solidFill>
                          <a:schemeClr val="dk1"/>
                        </a:solidFill>
                        <a:latin typeface="Cambria Math" panose="02040503050406030204" pitchFamily="18" charset="0"/>
                        <a:cs typeface="Arial" panose="020B0604020202020204" pitchFamily="34" charset="0"/>
                      </a:rPr>
                      <m:t>𝐴</m:t>
                    </m:r>
                  </m:oMath>
                </a14:m>
                <a:r>
                  <a:rPr lang="en-US" sz="1100" dirty="0">
                    <a:solidFill>
                      <a:schemeClr val="dk1"/>
                    </a:solidFill>
                    <a:latin typeface="Arial" panose="020B0604020202020204" pitchFamily="34" charset="0"/>
                    <a:cs typeface="Arial" panose="020B0604020202020204" pitchFamily="34" charset="0"/>
                  </a:rPr>
                  <a:t>, </a:t>
                </a:r>
                <a14:m>
                  <m:oMath xmlns:m="http://schemas.openxmlformats.org/officeDocument/2006/math">
                    <m:r>
                      <a:rPr lang="en-US" sz="1100" i="1" dirty="0" smtClean="0">
                        <a:solidFill>
                          <a:schemeClr val="dk1"/>
                        </a:solidFill>
                        <a:latin typeface="Cambria Math" panose="02040503050406030204" pitchFamily="18" charset="0"/>
                        <a:cs typeface="Arial" panose="020B0604020202020204" pitchFamily="34" charset="0"/>
                      </a:rPr>
                      <m:t>𝐵</m:t>
                    </m:r>
                    <m:r>
                      <a:rPr lang="en-US" sz="1100" i="1" dirty="0" smtClean="0">
                        <a:solidFill>
                          <a:schemeClr val="dk1"/>
                        </a:solidFill>
                        <a:latin typeface="Cambria Math" panose="02040503050406030204" pitchFamily="18" charset="0"/>
                        <a:cs typeface="Arial" panose="020B0604020202020204" pitchFamily="34" charset="0"/>
                      </a:rPr>
                      <m:t>∈</m:t>
                    </m:r>
                    <m:r>
                      <a:rPr lang="en-US" sz="1100" i="1" dirty="0" smtClean="0">
                        <a:solidFill>
                          <a:schemeClr val="dk1"/>
                        </a:solidFill>
                        <a:latin typeface="Cambria Math" panose="02040503050406030204" pitchFamily="18" charset="0"/>
                        <a:cs typeface="Arial" panose="020B0604020202020204" pitchFamily="34" charset="0"/>
                      </a:rPr>
                      <m:t>𝐸</m:t>
                    </m:r>
                  </m:oMath>
                </a14:m>
                <a:r>
                  <a:rPr lang="en-US" sz="1100" dirty="0">
                    <a:solidFill>
                      <a:schemeClr val="dk1"/>
                    </a:solidFill>
                    <a:latin typeface="Arial" panose="020B0604020202020204" pitchFamily="34" charset="0"/>
                    <a:cs typeface="Arial" panose="020B0604020202020204" pitchFamily="34" charset="0"/>
                  </a:rPr>
                  <a:t>, </a:t>
                </a:r>
                <a14:m>
                  <m:oMath xmlns:m="http://schemas.openxmlformats.org/officeDocument/2006/math">
                    <m:r>
                      <a:rPr lang="en-US" sz="1100" i="1" dirty="0" smtClean="0">
                        <a:solidFill>
                          <a:schemeClr val="dk1"/>
                        </a:solidFill>
                        <a:latin typeface="Cambria Math" panose="02040503050406030204" pitchFamily="18" charset="0"/>
                        <a:cs typeface="Arial" panose="020B0604020202020204" pitchFamily="34" charset="0"/>
                      </a:rPr>
                      <m:t>𝐴</m:t>
                    </m:r>
                    <m:r>
                      <a:rPr lang="en-US" sz="1100" i="1" dirty="0" smtClean="0">
                        <a:solidFill>
                          <a:schemeClr val="dk1"/>
                        </a:solidFill>
                        <a:latin typeface="Cambria Math" panose="02040503050406030204" pitchFamily="18" charset="0"/>
                        <a:cs typeface="Arial" panose="020B0604020202020204" pitchFamily="34" charset="0"/>
                      </a:rPr>
                      <m:t>⊈</m:t>
                    </m:r>
                    <m:r>
                      <a:rPr lang="en-US" sz="1100" i="1" dirty="0" smtClean="0">
                        <a:solidFill>
                          <a:schemeClr val="dk1"/>
                        </a:solidFill>
                        <a:latin typeface="Cambria Math" panose="02040503050406030204" pitchFamily="18" charset="0"/>
                        <a:cs typeface="Arial" panose="020B0604020202020204" pitchFamily="34" charset="0"/>
                      </a:rPr>
                      <m:t>𝐵</m:t>
                    </m:r>
                  </m:oMath>
                </a14:m>
                <a:r>
                  <a:rPr lang="en-US" sz="1100" dirty="0">
                    <a:solidFill>
                      <a:schemeClr val="dk1"/>
                    </a:solidFill>
                    <a:latin typeface="Arial" panose="020B0604020202020204" pitchFamily="34" charset="0"/>
                    <a:cs typeface="Arial" panose="020B0604020202020204" pitchFamily="34" charset="0"/>
                  </a:rPr>
                  <a:t> and </a:t>
                </a:r>
                <a14:m>
                  <m:oMath xmlns:m="http://schemas.openxmlformats.org/officeDocument/2006/math">
                    <m:r>
                      <a:rPr lang="en-US" sz="1100" i="1" dirty="0" smtClean="0">
                        <a:solidFill>
                          <a:schemeClr val="dk1"/>
                        </a:solidFill>
                        <a:latin typeface="Cambria Math" panose="02040503050406030204" pitchFamily="18" charset="0"/>
                        <a:cs typeface="Arial" panose="020B0604020202020204" pitchFamily="34" charset="0"/>
                      </a:rPr>
                      <m:t>𝐴</m:t>
                    </m:r>
                    <m:r>
                      <a:rPr lang="en-US" sz="1100" i="1" dirty="0" smtClean="0">
                        <a:solidFill>
                          <a:schemeClr val="dk1"/>
                        </a:solidFill>
                        <a:latin typeface="Cambria Math" panose="02040503050406030204" pitchFamily="18" charset="0"/>
                        <a:cs typeface="Arial" panose="020B0604020202020204" pitchFamily="34" charset="0"/>
                      </a:rPr>
                      <m:t>≠</m:t>
                    </m:r>
                    <m:r>
                      <a:rPr lang="en-US" sz="1100" i="1" dirty="0" smtClean="0">
                        <a:solidFill>
                          <a:schemeClr val="dk1"/>
                        </a:solidFill>
                        <a:latin typeface="Cambria Math" panose="02040503050406030204" pitchFamily="18" charset="0"/>
                        <a:cs typeface="Arial" panose="020B0604020202020204" pitchFamily="34" charset="0"/>
                      </a:rPr>
                      <m:t>𝐵</m:t>
                    </m:r>
                  </m:oMath>
                </a14:m>
                <a:r>
                  <a:rPr lang="en-US" sz="1100" dirty="0">
                    <a:solidFill>
                      <a:schemeClr val="dk1"/>
                    </a:solidFill>
                    <a:latin typeface="Arial" panose="020B0604020202020204" pitchFamily="34" charset="0"/>
                    <a:cs typeface="Arial" panose="020B0604020202020204" pitchFamily="34" charset="0"/>
                  </a:rPr>
                  <a:t> (i.e. no hyperedge properly contains one another, where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𝐵</m:t>
                    </m:r>
                  </m:oMath>
                </a14:m>
                <a:r>
                  <a:rPr lang="en-US" sz="1100" dirty="0">
                    <a:solidFill>
                      <a:schemeClr val="dk1"/>
                    </a:solidFill>
                    <a:latin typeface="Arial" panose="020B0604020202020204" pitchFamily="34" charset="0"/>
                    <a:cs typeface="Arial" panose="020B0604020202020204" pitchFamily="34" charset="0"/>
                  </a:rPr>
                  <a:t> is a hyperedge).</a:t>
                </a:r>
              </a:p>
              <a:p>
                <a:pPr marL="438150" lvl="0" indent="-285750">
                  <a:spcBef>
                    <a:spcPts val="0"/>
                  </a:spcBef>
                  <a:buClr>
                    <a:schemeClr val="dk1"/>
                  </a:buClr>
                  <a:buSzPts val="1200"/>
                </a:pPr>
                <a:r>
                  <a:rPr lang="en-US" sz="1100" dirty="0">
                    <a:solidFill>
                      <a:schemeClr val="dk1"/>
                    </a:solidFill>
                    <a:latin typeface="Arial" panose="020B0604020202020204" pitchFamily="34" charset="0"/>
                    <a:cs typeface="Arial" panose="020B0604020202020204" pitchFamily="34" charset="0"/>
                  </a:rPr>
                  <a:t>A </a:t>
                </a:r>
                <a:r>
                  <a:rPr lang="en-US" sz="1100" i="1" dirty="0">
                    <a:solidFill>
                      <a:schemeClr val="dk1"/>
                    </a:solidFill>
                    <a:latin typeface="Arial" panose="020B0604020202020204" pitchFamily="34" charset="0"/>
                    <a:cs typeface="Arial" panose="020B0604020202020204" pitchFamily="34" charset="0"/>
                  </a:rPr>
                  <a:t>transversal</a:t>
                </a:r>
                <a:r>
                  <a:rPr lang="en-US" sz="1100" dirty="0">
                    <a:solidFill>
                      <a:schemeClr val="dk1"/>
                    </a:solidFill>
                    <a:latin typeface="Arial" panose="020B0604020202020204" pitchFamily="34" charset="0"/>
                    <a:cs typeface="Arial" panose="020B0604020202020204" pitchFamily="34" charset="0"/>
                  </a:rPr>
                  <a:t>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𝑇</m:t>
                    </m:r>
                    <m:r>
                      <a:rPr lang="en-US" sz="1100" b="0" i="1" smtClean="0">
                        <a:solidFill>
                          <a:schemeClr val="dk1"/>
                        </a:solidFill>
                        <a:latin typeface="Cambria Math" panose="02040503050406030204" pitchFamily="18" charset="0"/>
                        <a:cs typeface="Arial" panose="020B0604020202020204" pitchFamily="34" charset="0"/>
                      </a:rPr>
                      <m:t>⊆</m:t>
                    </m:r>
                    <m:r>
                      <m:rPr>
                        <m:sty m:val="p"/>
                      </m:rPr>
                      <a:rPr lang="en-US" sz="1100" b="0" i="0" smtClean="0">
                        <a:solidFill>
                          <a:schemeClr val="dk1"/>
                        </a:solidFill>
                        <a:latin typeface="Cambria Math" panose="02040503050406030204" pitchFamily="18" charset="0"/>
                        <a:cs typeface="Arial" panose="020B0604020202020204" pitchFamily="34" charset="0"/>
                      </a:rPr>
                      <m:t>V</m:t>
                    </m:r>
                  </m:oMath>
                </a14:m>
                <a:r>
                  <a:rPr lang="en-US" sz="1100" dirty="0">
                    <a:solidFill>
                      <a:schemeClr val="dk1"/>
                    </a:solidFill>
                    <a:latin typeface="Arial" panose="020B0604020202020204" pitchFamily="34" charset="0"/>
                    <a:cs typeface="Arial" panose="020B0604020202020204" pitchFamily="34" charset="0"/>
                  </a:rPr>
                  <a:t> of </a:t>
                </a:r>
                <a14:m>
                  <m:oMath xmlns:m="http://schemas.openxmlformats.org/officeDocument/2006/math">
                    <m:r>
                      <m:rPr>
                        <m:sty m:val="p"/>
                      </m:rPr>
                      <a:rPr lang="en-US" sz="1100" b="0" i="0" smtClean="0">
                        <a:solidFill>
                          <a:schemeClr val="dk1"/>
                        </a:solidFill>
                        <a:latin typeface="Cambria Math" panose="02040503050406030204" pitchFamily="18" charset="0"/>
                        <a:cs typeface="Arial" panose="020B0604020202020204" pitchFamily="34" charset="0"/>
                      </a:rPr>
                      <m:t>Β</m:t>
                    </m:r>
                  </m:oMath>
                </a14:m>
                <a:r>
                  <a:rPr lang="en-US" sz="1100" dirty="0">
                    <a:solidFill>
                      <a:schemeClr val="dk1"/>
                    </a:solidFill>
                    <a:latin typeface="Arial" panose="020B0604020202020204" pitchFamily="34" charset="0"/>
                    <a:cs typeface="Arial" panose="020B0604020202020204" pitchFamily="34" charset="0"/>
                  </a:rPr>
                  <a:t> is when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𝑇</m:t>
                    </m:r>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𝐵</m:t>
                    </m:r>
                    <m:r>
                      <a:rPr lang="en-US" sz="1100" b="0" i="1" smtClean="0">
                        <a:solidFill>
                          <a:schemeClr val="dk1"/>
                        </a:solidFill>
                        <a:latin typeface="Cambria Math" panose="02040503050406030204" pitchFamily="18" charset="0"/>
                        <a:cs typeface="Arial" panose="020B0604020202020204" pitchFamily="34" charset="0"/>
                      </a:rPr>
                      <m:t>≠∅</m:t>
                    </m:r>
                  </m:oMath>
                </a14:m>
                <a:r>
                  <a:rPr lang="en-US" sz="1100" dirty="0">
                    <a:solidFill>
                      <a:schemeClr val="dk1"/>
                    </a:solidFill>
                    <a:latin typeface="Arial" panose="020B0604020202020204" pitchFamily="34" charset="0"/>
                    <a:cs typeface="Arial" panose="020B0604020202020204" pitchFamily="34" charset="0"/>
                  </a:rPr>
                  <a:t>, where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𝐵</m:t>
                    </m:r>
                    <m:r>
                      <a:rPr lang="en-US" sz="1100" b="0" i="1" smtClean="0">
                        <a:solidFill>
                          <a:schemeClr val="dk1"/>
                        </a:solidFill>
                        <a:latin typeface="Cambria Math" panose="02040503050406030204" pitchFamily="18" charset="0"/>
                        <a:cs typeface="Arial" panose="020B0604020202020204" pitchFamily="34" charset="0"/>
                      </a:rPr>
                      <m:t>∈</m:t>
                    </m:r>
                    <m:r>
                      <m:rPr>
                        <m:sty m:val="p"/>
                      </m:rPr>
                      <a:rPr lang="en-US" sz="1100" b="0" i="0" smtClean="0">
                        <a:solidFill>
                          <a:schemeClr val="dk1"/>
                        </a:solidFill>
                        <a:latin typeface="Cambria Math" panose="02040503050406030204" pitchFamily="18" charset="0"/>
                        <a:cs typeface="Arial" panose="020B0604020202020204" pitchFamily="34" charset="0"/>
                      </a:rPr>
                      <m:t>Β</m:t>
                    </m:r>
                  </m:oMath>
                </a14:m>
                <a:r>
                  <a:rPr lang="en-US" sz="11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sz="1100" dirty="0">
                    <a:solidFill>
                      <a:schemeClr val="dk1"/>
                    </a:solidFill>
                    <a:latin typeface="Arial" panose="020B0604020202020204" pitchFamily="34" charset="0"/>
                    <a:cs typeface="Arial" panose="020B0604020202020204" pitchFamily="34" charset="0"/>
                  </a:rPr>
                  <a:t>An </a:t>
                </a:r>
                <a:r>
                  <a:rPr lang="en-US" sz="1100" i="1" dirty="0">
                    <a:solidFill>
                      <a:schemeClr val="dk1"/>
                    </a:solidFill>
                    <a:latin typeface="Arial" panose="020B0604020202020204" pitchFamily="34" charset="0"/>
                    <a:cs typeface="Arial" panose="020B0604020202020204" pitchFamily="34" charset="0"/>
                  </a:rPr>
                  <a:t>independent set</a:t>
                </a:r>
                <a:r>
                  <a:rPr lang="en-US" sz="1100" dirty="0">
                    <a:solidFill>
                      <a:schemeClr val="dk1"/>
                    </a:solidFill>
                    <a:latin typeface="Arial" panose="020B0604020202020204" pitchFamily="34" charset="0"/>
                    <a:cs typeface="Arial" panose="020B0604020202020204" pitchFamily="34" charset="0"/>
                  </a:rPr>
                  <a:t>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𝑆</m:t>
                    </m:r>
                  </m:oMath>
                </a14:m>
                <a:r>
                  <a:rPr lang="en-US" sz="1100" dirty="0">
                    <a:solidFill>
                      <a:schemeClr val="dk1"/>
                    </a:solidFill>
                    <a:latin typeface="Arial" panose="020B0604020202020204" pitchFamily="34" charset="0"/>
                    <a:cs typeface="Arial" panose="020B0604020202020204" pitchFamily="34" charset="0"/>
                  </a:rPr>
                  <a:t> of </a:t>
                </a:r>
                <a14:m>
                  <m:oMath xmlns:m="http://schemas.openxmlformats.org/officeDocument/2006/math">
                    <m:r>
                      <m:rPr>
                        <m:sty m:val="p"/>
                      </m:rPr>
                      <a:rPr lang="en-US" sz="1100">
                        <a:solidFill>
                          <a:schemeClr val="dk1"/>
                        </a:solidFill>
                        <a:latin typeface="Cambria Math" panose="02040503050406030204" pitchFamily="18" charset="0"/>
                        <a:cs typeface="Arial" panose="020B0604020202020204" pitchFamily="34" charset="0"/>
                      </a:rPr>
                      <m:t>Β</m:t>
                    </m:r>
                  </m:oMath>
                </a14:m>
                <a:r>
                  <a:rPr lang="en-US" sz="1100" dirty="0">
                    <a:solidFill>
                      <a:schemeClr val="dk1"/>
                    </a:solidFill>
                    <a:latin typeface="Arial" panose="020B0604020202020204" pitchFamily="34" charset="0"/>
                    <a:cs typeface="Arial" panose="020B0604020202020204" pitchFamily="34" charset="0"/>
                  </a:rPr>
                  <a:t> is when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𝑇</m:t>
                    </m:r>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𝑉</m:t>
                    </m:r>
                    <m:r>
                      <a:rPr lang="en-US" sz="1100" b="0" i="1" smtClean="0">
                        <a:solidFill>
                          <a:schemeClr val="dk1"/>
                        </a:solidFill>
                        <a:latin typeface="Cambria Math" panose="02040503050406030204" pitchFamily="18" charset="0"/>
                        <a:cs typeface="Arial" panose="020B0604020202020204" pitchFamily="34" charset="0"/>
                      </a:rPr>
                      <m:t>\</m:t>
                    </m:r>
                    <m:r>
                      <m:rPr>
                        <m:sty m:val="p"/>
                      </m:rPr>
                      <a:rPr lang="en-US" sz="1100" b="0" i="1" smtClean="0">
                        <a:solidFill>
                          <a:schemeClr val="dk1"/>
                        </a:solidFill>
                        <a:latin typeface="Cambria Math" panose="02040503050406030204" pitchFamily="18" charset="0"/>
                        <a:cs typeface="Arial" panose="020B0604020202020204" pitchFamily="34" charset="0"/>
                      </a:rPr>
                      <m:t>S</m:t>
                    </m:r>
                  </m:oMath>
                </a14:m>
                <a:r>
                  <a:rPr lang="en-US" sz="1100" dirty="0">
                    <a:solidFill>
                      <a:schemeClr val="dk1"/>
                    </a:solidFill>
                    <a:latin typeface="Arial" panose="020B0604020202020204" pitchFamily="34" charset="0"/>
                    <a:cs typeface="Arial" panose="020B0604020202020204" pitchFamily="34" charset="0"/>
                  </a:rPr>
                  <a:t> is a transversal of </a:t>
                </a:r>
                <a14:m>
                  <m:oMath xmlns:m="http://schemas.openxmlformats.org/officeDocument/2006/math">
                    <m:r>
                      <m:rPr>
                        <m:sty m:val="p"/>
                      </m:rPr>
                      <a:rPr lang="en-US" sz="1100" b="0" i="0" smtClean="0">
                        <a:solidFill>
                          <a:schemeClr val="dk1"/>
                        </a:solidFill>
                        <a:latin typeface="Cambria Math" panose="02040503050406030204" pitchFamily="18" charset="0"/>
                        <a:cs typeface="Arial" panose="020B0604020202020204" pitchFamily="34" charset="0"/>
                      </a:rPr>
                      <m:t>Β</m:t>
                    </m:r>
                  </m:oMath>
                </a14:m>
                <a:r>
                  <a:rPr lang="en-US" sz="1100" dirty="0">
                    <a:solidFill>
                      <a:schemeClr val="dk1"/>
                    </a:solidFill>
                    <a:latin typeface="Arial" panose="020B0604020202020204" pitchFamily="34" charset="0"/>
                    <a:cs typeface="Arial" panose="020B0604020202020204" pitchFamily="34" charset="0"/>
                  </a:rPr>
                  <a:t>. </a:t>
                </a:r>
              </a:p>
              <a:p>
                <a:pPr marL="438150" lvl="0" indent="-285750">
                  <a:spcBef>
                    <a:spcPts val="0"/>
                  </a:spcBef>
                  <a:buClr>
                    <a:schemeClr val="dk1"/>
                  </a:buClr>
                  <a:buSzPts val="1200"/>
                </a:pPr>
                <a14:m>
                  <m:oMath xmlns:m="http://schemas.openxmlformats.org/officeDocument/2006/math">
                    <m:sSup>
                      <m:sSupPr>
                        <m:ctrlPr>
                          <a:rPr lang="en-US" sz="1100" b="0" i="1" smtClean="0">
                            <a:solidFill>
                              <a:schemeClr val="dk1"/>
                            </a:solidFill>
                            <a:latin typeface="Cambria Math" panose="02040503050406030204" pitchFamily="18" charset="0"/>
                            <a:cs typeface="Arial" panose="020B0604020202020204" pitchFamily="34" charset="0"/>
                          </a:rPr>
                        </m:ctrlPr>
                      </m:sSupPr>
                      <m:e>
                        <m:r>
                          <m:rPr>
                            <m:sty m:val="p"/>
                          </m:rPr>
                          <a:rPr lang="en-US" sz="1100" b="0" i="0" smtClean="0">
                            <a:solidFill>
                              <a:schemeClr val="dk1"/>
                            </a:solidFill>
                            <a:latin typeface="Cambria Math" panose="02040503050406030204" pitchFamily="18" charset="0"/>
                            <a:cs typeface="Arial" panose="020B0604020202020204" pitchFamily="34" charset="0"/>
                          </a:rPr>
                          <m:t>Β</m:t>
                        </m:r>
                      </m:e>
                      <m:sup>
                        <m:r>
                          <a:rPr lang="en-US" sz="1100" b="0" i="1" smtClean="0">
                            <a:solidFill>
                              <a:schemeClr val="dk1"/>
                            </a:solidFill>
                            <a:latin typeface="Cambria Math" panose="02040503050406030204" pitchFamily="18" charset="0"/>
                            <a:cs typeface="Arial" panose="020B0604020202020204" pitchFamily="34" charset="0"/>
                          </a:rPr>
                          <m:t>𝑑</m:t>
                        </m:r>
                      </m:sup>
                    </m:sSup>
                  </m:oMath>
                </a14:m>
                <a:r>
                  <a:rPr lang="en-US" sz="1100" dirty="0">
                    <a:solidFill>
                      <a:schemeClr val="dk1"/>
                    </a:solidFill>
                    <a:latin typeface="Arial" panose="020B0604020202020204" pitchFamily="34" charset="0"/>
                    <a:cs typeface="Arial" panose="020B0604020202020204" pitchFamily="34" charset="0"/>
                  </a:rPr>
                  <a:t> is denoted as a set of </a:t>
                </a:r>
                <a:r>
                  <a:rPr lang="en-US" sz="1100" i="1" dirty="0">
                    <a:solidFill>
                      <a:schemeClr val="dk1"/>
                    </a:solidFill>
                    <a:latin typeface="Arial" panose="020B0604020202020204" pitchFamily="34" charset="0"/>
                    <a:cs typeface="Arial" panose="020B0604020202020204" pitchFamily="34" charset="0"/>
                  </a:rPr>
                  <a:t>minimal transversals</a:t>
                </a:r>
                <a:r>
                  <a:rPr lang="en-US" sz="1100" dirty="0">
                    <a:solidFill>
                      <a:schemeClr val="dk1"/>
                    </a:solidFill>
                    <a:latin typeface="Arial" panose="020B0604020202020204" pitchFamily="34" charset="0"/>
                    <a:cs typeface="Arial" panose="020B0604020202020204" pitchFamily="34" charset="0"/>
                  </a:rPr>
                  <a:t> of </a:t>
                </a:r>
                <a14:m>
                  <m:oMath xmlns:m="http://schemas.openxmlformats.org/officeDocument/2006/math">
                    <m:r>
                      <m:rPr>
                        <m:sty m:val="p"/>
                      </m:rPr>
                      <a:rPr lang="en-US" sz="1100">
                        <a:solidFill>
                          <a:schemeClr val="dk1"/>
                        </a:solidFill>
                        <a:latin typeface="Cambria Math" panose="02040503050406030204" pitchFamily="18" charset="0"/>
                        <a:cs typeface="Arial" panose="020B0604020202020204" pitchFamily="34" charset="0"/>
                      </a:rPr>
                      <m:t>Β</m:t>
                    </m:r>
                  </m:oMath>
                </a14:m>
                <a:r>
                  <a:rPr lang="en-US" sz="1100" dirty="0">
                    <a:solidFill>
                      <a:schemeClr val="dk1"/>
                    </a:solidFill>
                    <a:latin typeface="Arial" panose="020B0604020202020204" pitchFamily="34" charset="0"/>
                    <a:cs typeface="Arial" panose="020B0604020202020204" pitchFamily="34" charset="0"/>
                  </a:rPr>
                  <a:t>, with </a:t>
                </a:r>
                <a14:m>
                  <m:oMath xmlns:m="http://schemas.openxmlformats.org/officeDocument/2006/math">
                    <m:sSup>
                      <m:sSupPr>
                        <m:ctrlPr>
                          <a:rPr lang="en-US" sz="1100" b="0" i="1" smtClean="0">
                            <a:solidFill>
                              <a:schemeClr val="dk1"/>
                            </a:solidFill>
                            <a:latin typeface="Cambria Math" panose="02040503050406030204" pitchFamily="18" charset="0"/>
                            <a:cs typeface="Arial" panose="020B0604020202020204" pitchFamily="34" charset="0"/>
                          </a:rPr>
                        </m:ctrlPr>
                      </m:sSupPr>
                      <m:e>
                        <m:r>
                          <m:rPr>
                            <m:sty m:val="p"/>
                          </m:rPr>
                          <a:rPr lang="en-US" sz="1100" b="0" i="0" smtClean="0">
                            <a:solidFill>
                              <a:schemeClr val="dk1"/>
                            </a:solidFill>
                            <a:latin typeface="Cambria Math" panose="02040503050406030204" pitchFamily="18" charset="0"/>
                            <a:cs typeface="Arial" panose="020B0604020202020204" pitchFamily="34" charset="0"/>
                          </a:rPr>
                          <m:t>Β</m:t>
                        </m:r>
                      </m:e>
                      <m:sup>
                        <m:r>
                          <a:rPr lang="en-US" sz="1100" b="0" i="1" smtClean="0">
                            <a:solidFill>
                              <a:schemeClr val="dk1"/>
                            </a:solidFill>
                            <a:latin typeface="Cambria Math" panose="02040503050406030204" pitchFamily="18" charset="0"/>
                            <a:cs typeface="Arial" panose="020B0604020202020204" pitchFamily="34" charset="0"/>
                          </a:rPr>
                          <m:t>∗</m:t>
                        </m:r>
                      </m:sup>
                    </m:sSup>
                  </m:oMath>
                </a14:m>
                <a:r>
                  <a:rPr lang="en-US" sz="1100" dirty="0">
                    <a:solidFill>
                      <a:schemeClr val="dk1"/>
                    </a:solidFill>
                    <a:latin typeface="Arial" panose="020B0604020202020204" pitchFamily="34" charset="0"/>
                    <a:cs typeface="Arial" panose="020B0604020202020204" pitchFamily="34" charset="0"/>
                  </a:rPr>
                  <a:t> being a </a:t>
                </a:r>
                <a:r>
                  <a:rPr lang="en-US" sz="1100" i="1" dirty="0">
                    <a:solidFill>
                      <a:schemeClr val="dk1"/>
                    </a:solidFill>
                    <a:latin typeface="Arial" panose="020B0604020202020204" pitchFamily="34" charset="0"/>
                    <a:cs typeface="Arial" panose="020B0604020202020204" pitchFamily="34" charset="0"/>
                  </a:rPr>
                  <a:t>family of its independent sets</a:t>
                </a:r>
                <a:r>
                  <a:rPr lang="en-US" sz="11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sz="1100" dirty="0">
                    <a:solidFill>
                      <a:schemeClr val="dk1"/>
                    </a:solidFill>
                    <a:latin typeface="Arial" panose="020B0604020202020204" pitchFamily="34" charset="0"/>
                    <a:cs typeface="Arial" panose="020B0604020202020204" pitchFamily="34" charset="0"/>
                  </a:rPr>
                  <a:t>A </a:t>
                </a:r>
                <a:r>
                  <a:rPr lang="en-US" sz="1100" i="1" dirty="0">
                    <a:solidFill>
                      <a:schemeClr val="dk1"/>
                    </a:solidFill>
                    <a:latin typeface="Arial" panose="020B0604020202020204" pitchFamily="34" charset="0"/>
                    <a:cs typeface="Arial" panose="020B0604020202020204" pitchFamily="34" charset="0"/>
                  </a:rPr>
                  <a:t>subhypergraph of </a:t>
                </a:r>
                <a14:m>
                  <m:oMath xmlns:m="http://schemas.openxmlformats.org/officeDocument/2006/math">
                    <m:r>
                      <m:rPr>
                        <m:sty m:val="p"/>
                      </m:rPr>
                      <a:rPr lang="en-US" sz="1100" b="0" i="0" smtClean="0">
                        <a:solidFill>
                          <a:schemeClr val="dk1"/>
                        </a:solidFill>
                        <a:latin typeface="Cambria Math" panose="02040503050406030204" pitchFamily="18" charset="0"/>
                        <a:cs typeface="Arial" panose="020B0604020202020204" pitchFamily="34" charset="0"/>
                      </a:rPr>
                      <m:t>Β</m:t>
                    </m:r>
                  </m:oMath>
                </a14:m>
                <a:r>
                  <a:rPr lang="en-US" sz="1100" dirty="0">
                    <a:solidFill>
                      <a:schemeClr val="dk1"/>
                    </a:solidFill>
                    <a:latin typeface="Arial" panose="020B0604020202020204" pitchFamily="34" charset="0"/>
                    <a:cs typeface="Arial" panose="020B0604020202020204" pitchFamily="34" charset="0"/>
                  </a:rPr>
                  <a:t> </a:t>
                </a:r>
                <a:r>
                  <a:rPr lang="en-US" sz="1100" i="1" dirty="0">
                    <a:solidFill>
                      <a:schemeClr val="dk1"/>
                    </a:solidFill>
                    <a:latin typeface="Arial" panose="020B0604020202020204" pitchFamily="34" charset="0"/>
                    <a:cs typeface="Arial" panose="020B0604020202020204" pitchFamily="34" charset="0"/>
                  </a:rPr>
                  <a:t>induced by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𝑆</m:t>
                    </m:r>
                  </m:oMath>
                </a14:m>
                <a:r>
                  <a:rPr lang="en-US" sz="1100" dirty="0">
                    <a:solidFill>
                      <a:schemeClr val="dk1"/>
                    </a:solidFill>
                    <a:latin typeface="Arial" panose="020B0604020202020204" pitchFamily="34" charset="0"/>
                    <a:cs typeface="Arial" panose="020B0604020202020204" pitchFamily="34" charset="0"/>
                  </a:rPr>
                  <a:t>, where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𝑆</m:t>
                    </m:r>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𝑉</m:t>
                    </m:r>
                  </m:oMath>
                </a14:m>
                <a:r>
                  <a:rPr lang="en-US" sz="1100" dirty="0">
                    <a:solidFill>
                      <a:schemeClr val="dk1"/>
                    </a:solidFill>
                    <a:latin typeface="Arial" panose="020B0604020202020204" pitchFamily="34" charset="0"/>
                    <a:cs typeface="Arial" panose="020B0604020202020204" pitchFamily="34" charset="0"/>
                  </a:rPr>
                  <a:t>, is denoted as </a:t>
                </a:r>
                <a14:m>
                  <m:oMath xmlns:m="http://schemas.openxmlformats.org/officeDocument/2006/math">
                    <m:sSub>
                      <m:sSubPr>
                        <m:ctrlPr>
                          <a:rPr lang="en-US" sz="1100" b="0" i="1" smtClean="0">
                            <a:solidFill>
                              <a:schemeClr val="dk1"/>
                            </a:solidFill>
                            <a:latin typeface="Cambria Math" panose="02040503050406030204" pitchFamily="18" charset="0"/>
                            <a:cs typeface="Arial" panose="020B0604020202020204" pitchFamily="34" charset="0"/>
                          </a:rPr>
                        </m:ctrlPr>
                      </m:sSubPr>
                      <m:e>
                        <m:r>
                          <m:rPr>
                            <m:sty m:val="p"/>
                          </m:rPr>
                          <a:rPr lang="en-US" sz="1100" b="0" i="0" smtClean="0">
                            <a:solidFill>
                              <a:schemeClr val="dk1"/>
                            </a:solidFill>
                            <a:latin typeface="Cambria Math" panose="02040503050406030204" pitchFamily="18" charset="0"/>
                            <a:cs typeface="Arial" panose="020B0604020202020204" pitchFamily="34" charset="0"/>
                          </a:rPr>
                          <m:t>Β</m:t>
                        </m:r>
                      </m:e>
                      <m:sub>
                        <m:r>
                          <a:rPr lang="en-US" sz="1100" b="0" i="1" smtClean="0">
                            <a:solidFill>
                              <a:schemeClr val="dk1"/>
                            </a:solidFill>
                            <a:latin typeface="Cambria Math" panose="02040503050406030204" pitchFamily="18" charset="0"/>
                            <a:cs typeface="Arial" panose="020B0604020202020204" pitchFamily="34" charset="0"/>
                          </a:rPr>
                          <m:t>𝑆</m:t>
                        </m:r>
                      </m:sub>
                    </m:sSub>
                    <m:r>
                      <a:rPr lang="en-US" sz="1100" b="0" i="1" smtClean="0">
                        <a:solidFill>
                          <a:schemeClr val="dk1"/>
                        </a:solidFill>
                        <a:latin typeface="Cambria Math" panose="02040503050406030204" pitchFamily="18" charset="0"/>
                        <a:cs typeface="Arial" panose="020B0604020202020204" pitchFamily="34" charset="0"/>
                      </a:rPr>
                      <m:t>=</m:t>
                    </m:r>
                    <m:d>
                      <m:dPr>
                        <m:begChr m:val="{"/>
                        <m:endChr m:val="|"/>
                        <m:ctrlPr>
                          <a:rPr lang="en-US" sz="1100" b="0" i="1" smtClean="0">
                            <a:solidFill>
                              <a:schemeClr val="dk1"/>
                            </a:solidFill>
                            <a:latin typeface="Cambria Math" panose="02040503050406030204" pitchFamily="18" charset="0"/>
                            <a:cs typeface="Arial" panose="020B0604020202020204" pitchFamily="34" charset="0"/>
                          </a:rPr>
                        </m:ctrlPr>
                      </m:dPr>
                      <m:e>
                        <m:r>
                          <a:rPr lang="en-US" sz="1100" b="0" i="1" smtClean="0">
                            <a:solidFill>
                              <a:schemeClr val="dk1"/>
                            </a:solidFill>
                            <a:latin typeface="Cambria Math" panose="02040503050406030204" pitchFamily="18" charset="0"/>
                            <a:cs typeface="Arial" panose="020B0604020202020204" pitchFamily="34" charset="0"/>
                          </a:rPr>
                          <m:t>𝐵</m:t>
                        </m:r>
                        <m:r>
                          <a:rPr lang="en-US" sz="1100" b="0" i="1" smtClean="0">
                            <a:solidFill>
                              <a:schemeClr val="dk1"/>
                            </a:solidFill>
                            <a:latin typeface="Cambria Math" panose="02040503050406030204" pitchFamily="18" charset="0"/>
                            <a:cs typeface="Arial" panose="020B0604020202020204" pitchFamily="34" charset="0"/>
                          </a:rPr>
                          <m:t>∈</m:t>
                        </m:r>
                        <m:r>
                          <m:rPr>
                            <m:sty m:val="p"/>
                          </m:rPr>
                          <a:rPr lang="en-US" sz="1100" b="0" i="0" smtClean="0">
                            <a:solidFill>
                              <a:schemeClr val="dk1"/>
                            </a:solidFill>
                            <a:latin typeface="Cambria Math" panose="02040503050406030204" pitchFamily="18" charset="0"/>
                            <a:cs typeface="Arial" panose="020B0604020202020204" pitchFamily="34" charset="0"/>
                          </a:rPr>
                          <m:t>Β</m:t>
                        </m:r>
                        <m:r>
                          <a:rPr lang="en-US" sz="1100" b="0" i="1" smtClean="0">
                            <a:solidFill>
                              <a:schemeClr val="dk1"/>
                            </a:solidFill>
                            <a:latin typeface="Cambria Math" panose="02040503050406030204" pitchFamily="18" charset="0"/>
                            <a:cs typeface="Arial" panose="020B0604020202020204" pitchFamily="34" charset="0"/>
                          </a:rPr>
                          <m:t> </m:t>
                        </m:r>
                      </m:e>
                    </m:d>
                    <m:r>
                      <a:rPr lang="en-US" sz="1100" b="0" i="1" smtClean="0">
                        <a:solidFill>
                          <a:schemeClr val="dk1"/>
                        </a:solidFill>
                        <a:latin typeface="Cambria Math" panose="02040503050406030204" pitchFamily="18" charset="0"/>
                        <a:cs typeface="Arial" panose="020B0604020202020204" pitchFamily="34" charset="0"/>
                      </a:rPr>
                      <m:t> </m:t>
                    </m:r>
                    <m:r>
                      <a:rPr lang="en-US" sz="1100" b="0" i="1" smtClean="0">
                        <a:solidFill>
                          <a:schemeClr val="dk1"/>
                        </a:solidFill>
                        <a:latin typeface="Cambria Math" panose="02040503050406030204" pitchFamily="18" charset="0"/>
                        <a:cs typeface="Arial" panose="020B0604020202020204" pitchFamily="34" charset="0"/>
                      </a:rPr>
                      <m:t>𝐵</m:t>
                    </m:r>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𝑆</m:t>
                    </m:r>
                    <m:r>
                      <a:rPr lang="en-US" sz="1100" b="0" i="1" smtClean="0">
                        <a:solidFill>
                          <a:schemeClr val="dk1"/>
                        </a:solidFill>
                        <a:latin typeface="Cambria Math" panose="02040503050406030204" pitchFamily="18" charset="0"/>
                        <a:cs typeface="Arial" panose="020B0604020202020204" pitchFamily="34" charset="0"/>
                      </a:rPr>
                      <m:t>}</m:t>
                    </m:r>
                  </m:oMath>
                </a14:m>
                <a:r>
                  <a:rPr lang="en-US" sz="1100" dirty="0">
                    <a:solidFill>
                      <a:schemeClr val="dk1"/>
                    </a:solidFill>
                    <a:latin typeface="Arial" panose="020B0604020202020204" pitchFamily="34" charset="0"/>
                    <a:cs typeface="Arial" panose="020B0604020202020204" pitchFamily="34" charset="0"/>
                  </a:rPr>
                  <a:t>. If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𝑆</m:t>
                    </m:r>
                    <m:r>
                      <a:rPr lang="en-US" sz="1100" b="0" i="1" smtClean="0">
                        <a:solidFill>
                          <a:schemeClr val="dk1"/>
                        </a:solidFill>
                        <a:latin typeface="Cambria Math" panose="02040503050406030204" pitchFamily="18" charset="0"/>
                        <a:cs typeface="Arial" panose="020B0604020202020204" pitchFamily="34" charset="0"/>
                      </a:rPr>
                      <m:t>∈</m:t>
                    </m:r>
                    <m:sSup>
                      <m:sSupPr>
                        <m:ctrlPr>
                          <a:rPr lang="en-US" sz="1100" b="0" i="1" smtClean="0">
                            <a:solidFill>
                              <a:schemeClr val="dk1"/>
                            </a:solidFill>
                            <a:latin typeface="Cambria Math" panose="02040503050406030204" pitchFamily="18" charset="0"/>
                            <a:cs typeface="Arial" panose="020B0604020202020204" pitchFamily="34" charset="0"/>
                          </a:rPr>
                        </m:ctrlPr>
                      </m:sSupPr>
                      <m:e>
                        <m:r>
                          <m:rPr>
                            <m:sty m:val="p"/>
                          </m:rPr>
                          <a:rPr lang="en-US" sz="1100" b="0" i="0" smtClean="0">
                            <a:solidFill>
                              <a:schemeClr val="dk1"/>
                            </a:solidFill>
                            <a:latin typeface="Cambria Math" panose="02040503050406030204" pitchFamily="18" charset="0"/>
                            <a:cs typeface="Arial" panose="020B0604020202020204" pitchFamily="34" charset="0"/>
                          </a:rPr>
                          <m:t>Β</m:t>
                        </m:r>
                      </m:e>
                      <m:sup>
                        <m:r>
                          <a:rPr lang="en-US" sz="1100" b="0" i="1" smtClean="0">
                            <a:solidFill>
                              <a:schemeClr val="dk1"/>
                            </a:solidFill>
                            <a:latin typeface="Cambria Math" panose="02040503050406030204" pitchFamily="18" charset="0"/>
                            <a:cs typeface="Arial" panose="020B0604020202020204" pitchFamily="34" charset="0"/>
                          </a:rPr>
                          <m:t>∗</m:t>
                        </m:r>
                      </m:sup>
                    </m:sSup>
                  </m:oMath>
                </a14:m>
                <a:r>
                  <a:rPr lang="en-US" sz="1100" dirty="0">
                    <a:solidFill>
                      <a:schemeClr val="dk1"/>
                    </a:solidFill>
                    <a:latin typeface="Arial" panose="020B0604020202020204" pitchFamily="34" charset="0"/>
                    <a:cs typeface="Arial" panose="020B0604020202020204" pitchFamily="34" charset="0"/>
                  </a:rPr>
                  <a:t>, then </a:t>
                </a:r>
                <a14:m>
                  <m:oMath xmlns:m="http://schemas.openxmlformats.org/officeDocument/2006/math">
                    <m:sSub>
                      <m:sSubPr>
                        <m:ctrlPr>
                          <a:rPr lang="en-US" sz="1100" b="0" i="1" smtClean="0">
                            <a:solidFill>
                              <a:schemeClr val="dk1"/>
                            </a:solidFill>
                            <a:latin typeface="Cambria Math" panose="02040503050406030204" pitchFamily="18" charset="0"/>
                            <a:cs typeface="Arial" panose="020B0604020202020204" pitchFamily="34" charset="0"/>
                          </a:rPr>
                        </m:ctrlPr>
                      </m:sSubPr>
                      <m:e>
                        <m:r>
                          <m:rPr>
                            <m:sty m:val="p"/>
                          </m:rPr>
                          <a:rPr lang="en-US" sz="1100" b="0" i="0" smtClean="0">
                            <a:solidFill>
                              <a:schemeClr val="dk1"/>
                            </a:solidFill>
                            <a:latin typeface="Cambria Math" panose="02040503050406030204" pitchFamily="18" charset="0"/>
                            <a:cs typeface="Arial" panose="020B0604020202020204" pitchFamily="34" charset="0"/>
                          </a:rPr>
                          <m:t>Β</m:t>
                        </m:r>
                      </m:e>
                      <m:sub>
                        <m:r>
                          <a:rPr lang="en-US" sz="1100" b="0" i="1" smtClean="0">
                            <a:solidFill>
                              <a:schemeClr val="dk1"/>
                            </a:solidFill>
                            <a:latin typeface="Cambria Math" panose="02040503050406030204" pitchFamily="18" charset="0"/>
                            <a:cs typeface="Arial" panose="020B0604020202020204" pitchFamily="34" charset="0"/>
                          </a:rPr>
                          <m:t>𝑆</m:t>
                        </m:r>
                      </m:sub>
                    </m:sSub>
                    <m:r>
                      <a:rPr lang="en-US" sz="1100" b="0" i="1" smtClean="0">
                        <a:solidFill>
                          <a:schemeClr val="dk1"/>
                        </a:solidFill>
                        <a:latin typeface="Cambria Math" panose="02040503050406030204" pitchFamily="18" charset="0"/>
                        <a:cs typeface="Arial" panose="020B0604020202020204" pitchFamily="34" charset="0"/>
                      </a:rPr>
                      <m:t>=∅</m:t>
                    </m:r>
                  </m:oMath>
                </a14:m>
                <a:r>
                  <a:rPr lang="en-US" sz="11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sz="1100" dirty="0">
                    <a:solidFill>
                      <a:schemeClr val="dk1"/>
                    </a:solidFill>
                    <a:latin typeface="Arial" panose="020B0604020202020204" pitchFamily="34" charset="0"/>
                    <a:cs typeface="Arial" panose="020B0604020202020204" pitchFamily="34" charset="0"/>
                  </a:rPr>
                  <a:t>A </a:t>
                </a:r>
                <a:r>
                  <a:rPr lang="en-US" sz="1100" i="1" dirty="0">
                    <a:solidFill>
                      <a:schemeClr val="dk1"/>
                    </a:solidFill>
                    <a:latin typeface="Arial" panose="020B0604020202020204" pitchFamily="34" charset="0"/>
                    <a:cs typeface="Arial" panose="020B0604020202020204" pitchFamily="34" charset="0"/>
                  </a:rPr>
                  <a:t>projection of </a:t>
                </a:r>
                <a14:m>
                  <m:oMath xmlns:m="http://schemas.openxmlformats.org/officeDocument/2006/math">
                    <m:r>
                      <m:rPr>
                        <m:sty m:val="p"/>
                      </m:rPr>
                      <a:rPr lang="en-US" sz="1100" b="0" i="0" smtClean="0">
                        <a:solidFill>
                          <a:schemeClr val="dk1"/>
                        </a:solidFill>
                        <a:latin typeface="Cambria Math" panose="02040503050406030204" pitchFamily="18" charset="0"/>
                        <a:cs typeface="Arial" panose="020B0604020202020204" pitchFamily="34" charset="0"/>
                      </a:rPr>
                      <m:t>Β</m:t>
                    </m:r>
                  </m:oMath>
                </a14:m>
                <a:r>
                  <a:rPr lang="en-US" sz="1100" dirty="0">
                    <a:solidFill>
                      <a:schemeClr val="dk1"/>
                    </a:solidFill>
                    <a:latin typeface="Arial" panose="020B0604020202020204" pitchFamily="34" charset="0"/>
                    <a:cs typeface="Arial" panose="020B0604020202020204" pitchFamily="34" charset="0"/>
                  </a:rPr>
                  <a:t> </a:t>
                </a:r>
                <a:r>
                  <a:rPr lang="en-US" sz="1100" i="1" dirty="0">
                    <a:solidFill>
                      <a:schemeClr val="dk1"/>
                    </a:solidFill>
                    <a:latin typeface="Arial" panose="020B0604020202020204" pitchFamily="34" charset="0"/>
                    <a:cs typeface="Arial" panose="020B0604020202020204" pitchFamily="34" charset="0"/>
                  </a:rPr>
                  <a:t>to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𝑆</m:t>
                    </m:r>
                  </m:oMath>
                </a14:m>
                <a:r>
                  <a:rPr lang="en-US" sz="1100" dirty="0">
                    <a:solidFill>
                      <a:schemeClr val="dk1"/>
                    </a:solidFill>
                    <a:latin typeface="Arial" panose="020B0604020202020204" pitchFamily="34" charset="0"/>
                    <a:cs typeface="Arial" panose="020B0604020202020204" pitchFamily="34" charset="0"/>
                  </a:rPr>
                  <a:t> is denoted as </a:t>
                </a:r>
                <a14:m>
                  <m:oMath xmlns:m="http://schemas.openxmlformats.org/officeDocument/2006/math">
                    <m:sSup>
                      <m:sSupPr>
                        <m:ctrlPr>
                          <a:rPr lang="en-US" sz="1100" b="0" i="1" smtClean="0">
                            <a:solidFill>
                              <a:schemeClr val="dk1"/>
                            </a:solidFill>
                            <a:latin typeface="Cambria Math" panose="02040503050406030204" pitchFamily="18" charset="0"/>
                            <a:cs typeface="Arial" panose="020B0604020202020204" pitchFamily="34" charset="0"/>
                          </a:rPr>
                        </m:ctrlPr>
                      </m:sSupPr>
                      <m:e>
                        <m:r>
                          <m:rPr>
                            <m:sty m:val="p"/>
                          </m:rPr>
                          <a:rPr lang="en-US" sz="1100" b="0" i="0" smtClean="0">
                            <a:solidFill>
                              <a:schemeClr val="dk1"/>
                            </a:solidFill>
                            <a:latin typeface="Cambria Math" panose="02040503050406030204" pitchFamily="18" charset="0"/>
                            <a:cs typeface="Arial" panose="020B0604020202020204" pitchFamily="34" charset="0"/>
                          </a:rPr>
                          <m:t>Β</m:t>
                        </m:r>
                      </m:e>
                      <m:sup>
                        <m:r>
                          <a:rPr lang="en-US" sz="1100" b="0" i="1" smtClean="0">
                            <a:solidFill>
                              <a:schemeClr val="dk1"/>
                            </a:solidFill>
                            <a:latin typeface="Cambria Math" panose="02040503050406030204" pitchFamily="18" charset="0"/>
                            <a:cs typeface="Arial" panose="020B0604020202020204" pitchFamily="34" charset="0"/>
                          </a:rPr>
                          <m:t>𝑆</m:t>
                        </m:r>
                      </m:sup>
                    </m:sSup>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𝑚𝑖</m:t>
                    </m:r>
                    <m:sSup>
                      <m:sSupPr>
                        <m:ctrlPr>
                          <a:rPr lang="en-US" sz="1100" b="0" i="1" smtClean="0">
                            <a:solidFill>
                              <a:schemeClr val="dk1"/>
                            </a:solidFill>
                            <a:latin typeface="Cambria Math" panose="02040503050406030204" pitchFamily="18" charset="0"/>
                            <a:cs typeface="Arial" panose="020B0604020202020204" pitchFamily="34" charset="0"/>
                          </a:rPr>
                        </m:ctrlPr>
                      </m:sSupPr>
                      <m:e>
                        <m:r>
                          <a:rPr lang="en-US" sz="1100" b="0" i="1" smtClean="0">
                            <a:solidFill>
                              <a:schemeClr val="dk1"/>
                            </a:solidFill>
                            <a:latin typeface="Cambria Math" panose="02040503050406030204" pitchFamily="18" charset="0"/>
                            <a:cs typeface="Arial" panose="020B0604020202020204" pitchFamily="34" charset="0"/>
                          </a:rPr>
                          <m:t>𝑛</m:t>
                        </m:r>
                      </m:e>
                      <m:sup>
                        <m:r>
                          <a:rPr lang="en-US" sz="1100" b="0" i="1" smtClean="0">
                            <a:solidFill>
                              <a:schemeClr val="dk1"/>
                            </a:solidFill>
                            <a:latin typeface="Cambria Math" panose="02040503050406030204" pitchFamily="18" charset="0"/>
                            <a:cs typeface="Arial" panose="020B0604020202020204" pitchFamily="34" charset="0"/>
                          </a:rPr>
                          <m:t>′</m:t>
                        </m:r>
                      </m:sup>
                    </m:sSup>
                    <m:r>
                      <a:rPr lang="en-US" sz="1100" b="0" i="1" smtClean="0">
                        <a:solidFill>
                          <a:schemeClr val="dk1"/>
                        </a:solidFill>
                        <a:latin typeface="Cambria Math" panose="02040503050406030204" pitchFamily="18" charset="0"/>
                        <a:cs typeface="Arial" panose="020B0604020202020204" pitchFamily="34" charset="0"/>
                      </a:rPr>
                      <m:t>𝑙</m:t>
                    </m:r>
                    <m:r>
                      <a:rPr lang="en-US" sz="1100" b="0" i="1" smtClean="0">
                        <a:solidFill>
                          <a:schemeClr val="dk1"/>
                        </a:solidFill>
                        <a:latin typeface="Cambria Math" panose="02040503050406030204" pitchFamily="18" charset="0"/>
                        <a:cs typeface="Arial" panose="020B0604020202020204" pitchFamily="34" charset="0"/>
                      </a:rPr>
                      <m:t> </m:t>
                    </m:r>
                    <m:d>
                      <m:dPr>
                        <m:begChr m:val="{"/>
                        <m:endChr m:val="|"/>
                        <m:ctrlPr>
                          <a:rPr lang="en-US" sz="1100" b="0" i="1" smtClean="0">
                            <a:solidFill>
                              <a:schemeClr val="dk1"/>
                            </a:solidFill>
                            <a:latin typeface="Cambria Math" panose="02040503050406030204" pitchFamily="18" charset="0"/>
                            <a:cs typeface="Arial" panose="020B0604020202020204" pitchFamily="34" charset="0"/>
                          </a:rPr>
                        </m:ctrlPr>
                      </m:dPr>
                      <m:e>
                        <m:r>
                          <a:rPr lang="en-US" sz="1100" b="0" i="1" smtClean="0">
                            <a:solidFill>
                              <a:schemeClr val="dk1"/>
                            </a:solidFill>
                            <a:latin typeface="Cambria Math" panose="02040503050406030204" pitchFamily="18" charset="0"/>
                            <a:cs typeface="Arial" panose="020B0604020202020204" pitchFamily="34" charset="0"/>
                          </a:rPr>
                          <m:t>𝑆</m:t>
                        </m:r>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𝐵</m:t>
                        </m:r>
                        <m:r>
                          <a:rPr lang="en-US" sz="1100" b="0" i="1" smtClean="0">
                            <a:solidFill>
                              <a:schemeClr val="dk1"/>
                            </a:solidFill>
                            <a:latin typeface="Cambria Math" panose="02040503050406030204" pitchFamily="18" charset="0"/>
                            <a:cs typeface="Arial" panose="020B0604020202020204" pitchFamily="34" charset="0"/>
                          </a:rPr>
                          <m:t> </m:t>
                        </m:r>
                      </m:e>
                    </m:d>
                    <m:r>
                      <a:rPr lang="en-US" sz="1100" b="0" i="1" smtClean="0">
                        <a:solidFill>
                          <a:schemeClr val="dk1"/>
                        </a:solidFill>
                        <a:latin typeface="Cambria Math" panose="02040503050406030204" pitchFamily="18" charset="0"/>
                        <a:cs typeface="Arial" panose="020B0604020202020204" pitchFamily="34" charset="0"/>
                      </a:rPr>
                      <m:t> </m:t>
                    </m:r>
                    <m:r>
                      <a:rPr lang="en-US" sz="1100" b="0" i="1" smtClean="0">
                        <a:solidFill>
                          <a:schemeClr val="dk1"/>
                        </a:solidFill>
                        <a:latin typeface="Cambria Math" panose="02040503050406030204" pitchFamily="18" charset="0"/>
                        <a:cs typeface="Arial" panose="020B0604020202020204" pitchFamily="34" charset="0"/>
                      </a:rPr>
                      <m:t>𝐵</m:t>
                    </m:r>
                    <m:r>
                      <a:rPr lang="en-US" sz="1100" b="0" i="1" smtClean="0">
                        <a:solidFill>
                          <a:schemeClr val="dk1"/>
                        </a:solidFill>
                        <a:latin typeface="Cambria Math" panose="02040503050406030204" pitchFamily="18" charset="0"/>
                        <a:cs typeface="Arial" panose="020B0604020202020204" pitchFamily="34" charset="0"/>
                      </a:rPr>
                      <m:t>∈</m:t>
                    </m:r>
                    <m:r>
                      <m:rPr>
                        <m:sty m:val="p"/>
                      </m:rPr>
                      <a:rPr lang="en-US" sz="1100" b="0" i="0" smtClean="0">
                        <a:solidFill>
                          <a:schemeClr val="dk1"/>
                        </a:solidFill>
                        <a:latin typeface="Cambria Math" panose="02040503050406030204" pitchFamily="18" charset="0"/>
                        <a:cs typeface="Arial" panose="020B0604020202020204" pitchFamily="34" charset="0"/>
                      </a:rPr>
                      <m:t>Β</m:t>
                    </m:r>
                    <m:r>
                      <a:rPr lang="en-US" sz="1100" b="0" i="1" smtClean="0">
                        <a:solidFill>
                          <a:schemeClr val="dk1"/>
                        </a:solidFill>
                        <a:latin typeface="Cambria Math" panose="02040503050406030204" pitchFamily="18" charset="0"/>
                        <a:cs typeface="Arial" panose="020B0604020202020204" pitchFamily="34" charset="0"/>
                      </a:rPr>
                      <m:t>}</m:t>
                    </m:r>
                  </m:oMath>
                </a14:m>
                <a:r>
                  <a:rPr lang="en-US" sz="1100" dirty="0">
                    <a:solidFill>
                      <a:schemeClr val="dk1"/>
                    </a:solidFill>
                    <a:latin typeface="Arial" panose="020B0604020202020204" pitchFamily="34" charset="0"/>
                    <a:cs typeface="Arial" panose="020B0604020202020204" pitchFamily="34" charset="0"/>
                  </a:rPr>
                  <a:t>, where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𝑚𝑖</m:t>
                    </m:r>
                    <m:sSup>
                      <m:sSupPr>
                        <m:ctrlPr>
                          <a:rPr lang="en-US" sz="1100" b="0" i="1" smtClean="0">
                            <a:solidFill>
                              <a:schemeClr val="dk1"/>
                            </a:solidFill>
                            <a:latin typeface="Cambria Math" panose="02040503050406030204" pitchFamily="18" charset="0"/>
                            <a:cs typeface="Arial" panose="020B0604020202020204" pitchFamily="34" charset="0"/>
                          </a:rPr>
                        </m:ctrlPr>
                      </m:sSupPr>
                      <m:e>
                        <m:r>
                          <a:rPr lang="en-US" sz="1100" b="0" i="1" smtClean="0">
                            <a:solidFill>
                              <a:schemeClr val="dk1"/>
                            </a:solidFill>
                            <a:latin typeface="Cambria Math" panose="02040503050406030204" pitchFamily="18" charset="0"/>
                            <a:cs typeface="Arial" panose="020B0604020202020204" pitchFamily="34" charset="0"/>
                          </a:rPr>
                          <m:t>𝑛</m:t>
                        </m:r>
                      </m:e>
                      <m:sup>
                        <m:r>
                          <a:rPr lang="en-US" sz="1100" b="0" i="1" smtClean="0">
                            <a:solidFill>
                              <a:schemeClr val="dk1"/>
                            </a:solidFill>
                            <a:latin typeface="Cambria Math" panose="02040503050406030204" pitchFamily="18" charset="0"/>
                            <a:cs typeface="Arial" panose="020B0604020202020204" pitchFamily="34" charset="0"/>
                          </a:rPr>
                          <m:t>′</m:t>
                        </m:r>
                      </m:sup>
                    </m:sSup>
                    <m:r>
                      <a:rPr lang="en-US" sz="1100" b="0" i="1" smtClean="0">
                        <a:solidFill>
                          <a:schemeClr val="dk1"/>
                        </a:solidFill>
                        <a:latin typeface="Cambria Math" panose="02040503050406030204" pitchFamily="18" charset="0"/>
                        <a:cs typeface="Arial" panose="020B0604020202020204" pitchFamily="34" charset="0"/>
                      </a:rPr>
                      <m:t>𝑙</m:t>
                    </m:r>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𝐻</m:t>
                    </m:r>
                    <m:r>
                      <a:rPr lang="en-US" sz="1100" b="0" i="1" smtClean="0">
                        <a:solidFill>
                          <a:schemeClr val="dk1"/>
                        </a:solidFill>
                        <a:latin typeface="Cambria Math" panose="02040503050406030204" pitchFamily="18" charset="0"/>
                        <a:cs typeface="Arial" panose="020B0604020202020204" pitchFamily="34" charset="0"/>
                      </a:rPr>
                      <m:t>}</m:t>
                    </m:r>
                  </m:oMath>
                </a14:m>
                <a:r>
                  <a:rPr lang="en-US" sz="1100" dirty="0">
                    <a:solidFill>
                      <a:schemeClr val="dk1"/>
                    </a:solidFill>
                    <a:latin typeface="Arial" panose="020B0604020202020204" pitchFamily="34" charset="0"/>
                    <a:cs typeface="Arial" panose="020B0604020202020204" pitchFamily="34" charset="0"/>
                  </a:rPr>
                  <a:t> denotes the family consisting of inclusionwise minimal members of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𝐻</m:t>
                    </m:r>
                  </m:oMath>
                </a14:m>
                <a:r>
                  <a:rPr lang="en-US" sz="1100" dirty="0">
                    <a:solidFill>
                      <a:schemeClr val="dk1"/>
                    </a:solidFill>
                    <a:latin typeface="Arial" panose="020B0604020202020204" pitchFamily="34" charset="0"/>
                    <a:cs typeface="Arial" panose="020B0604020202020204" pitchFamily="34" charset="0"/>
                  </a:rPr>
                  <a:t> and </a:t>
                </a:r>
                <a14:m>
                  <m:oMath xmlns:m="http://schemas.openxmlformats.org/officeDocument/2006/math">
                    <m:r>
                      <a:rPr lang="en-US" sz="1100" i="1">
                        <a:solidFill>
                          <a:schemeClr val="dk1"/>
                        </a:solidFill>
                        <a:latin typeface="Cambria Math" panose="02040503050406030204" pitchFamily="18" charset="0"/>
                        <a:cs typeface="Arial" panose="020B0604020202020204" pitchFamily="34" charset="0"/>
                      </a:rPr>
                      <m:t>𝑆</m:t>
                    </m:r>
                    <m:r>
                      <a:rPr lang="en-US" sz="1100" i="1">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𝑉</m:t>
                    </m:r>
                  </m:oMath>
                </a14:m>
                <a:r>
                  <a:rPr lang="en-US" sz="1100" dirty="0">
                    <a:solidFill>
                      <a:schemeClr val="dk1"/>
                    </a:solidFill>
                    <a:latin typeface="Arial" panose="020B0604020202020204" pitchFamily="34" charset="0"/>
                    <a:cs typeface="Arial" panose="020B0604020202020204" pitchFamily="34" charset="0"/>
                  </a:rPr>
                  <a:t>. If </a:t>
                </a:r>
                <a14:m>
                  <m:oMath xmlns:m="http://schemas.openxmlformats.org/officeDocument/2006/math">
                    <m:r>
                      <a:rPr lang="en-US" sz="1100" i="1">
                        <a:solidFill>
                          <a:schemeClr val="dk1"/>
                        </a:solidFill>
                        <a:latin typeface="Cambria Math" panose="02040503050406030204" pitchFamily="18" charset="0"/>
                        <a:cs typeface="Arial" panose="020B0604020202020204" pitchFamily="34" charset="0"/>
                      </a:rPr>
                      <m:t>𝑆</m:t>
                    </m:r>
                  </m:oMath>
                </a14:m>
                <a:r>
                  <a:rPr lang="en-US" sz="1100" dirty="0">
                    <a:solidFill>
                      <a:schemeClr val="dk1"/>
                    </a:solidFill>
                    <a:latin typeface="Arial" panose="020B0604020202020204" pitchFamily="34" charset="0"/>
                    <a:cs typeface="Arial" panose="020B0604020202020204" pitchFamily="34" charset="0"/>
                  </a:rPr>
                  <a:t> is not a </a:t>
                </a:r>
                <a:r>
                  <a:rPr lang="en-US" sz="1100" i="1" dirty="0">
                    <a:solidFill>
                      <a:schemeClr val="dk1"/>
                    </a:solidFill>
                    <a:latin typeface="Arial" panose="020B0604020202020204" pitchFamily="34" charset="0"/>
                    <a:cs typeface="Arial" panose="020B0604020202020204" pitchFamily="34" charset="0"/>
                  </a:rPr>
                  <a:t>transversal</a:t>
                </a:r>
                <a:r>
                  <a:rPr lang="en-US" sz="1100" dirty="0">
                    <a:solidFill>
                      <a:schemeClr val="dk1"/>
                    </a:solidFill>
                    <a:latin typeface="Arial" panose="020B0604020202020204" pitchFamily="34" charset="0"/>
                    <a:cs typeface="Arial" panose="020B0604020202020204" pitchFamily="34" charset="0"/>
                  </a:rPr>
                  <a:t> of </a:t>
                </a:r>
                <a14:m>
                  <m:oMath xmlns:m="http://schemas.openxmlformats.org/officeDocument/2006/math">
                    <m:r>
                      <m:rPr>
                        <m:sty m:val="p"/>
                      </m:rPr>
                      <a:rPr lang="en-US" sz="1100" b="0" i="0" smtClean="0">
                        <a:solidFill>
                          <a:schemeClr val="dk1"/>
                        </a:solidFill>
                        <a:latin typeface="Cambria Math" panose="02040503050406030204" pitchFamily="18" charset="0"/>
                        <a:cs typeface="Arial" panose="020B0604020202020204" pitchFamily="34" charset="0"/>
                      </a:rPr>
                      <m:t>Β</m:t>
                    </m:r>
                  </m:oMath>
                </a14:m>
                <a:r>
                  <a:rPr lang="en-US" sz="1100" dirty="0">
                    <a:solidFill>
                      <a:schemeClr val="dk1"/>
                    </a:solidFill>
                    <a:latin typeface="Arial" panose="020B0604020202020204" pitchFamily="34" charset="0"/>
                    <a:cs typeface="Arial" panose="020B0604020202020204" pitchFamily="34" charset="0"/>
                  </a:rPr>
                  <a:t>, then </a:t>
                </a:r>
                <a14:m>
                  <m:oMath xmlns:m="http://schemas.openxmlformats.org/officeDocument/2006/math">
                    <m:sSup>
                      <m:sSupPr>
                        <m:ctrlPr>
                          <a:rPr lang="en-US" sz="1100" b="0" i="1" smtClean="0">
                            <a:solidFill>
                              <a:schemeClr val="dk1"/>
                            </a:solidFill>
                            <a:latin typeface="Cambria Math" panose="02040503050406030204" pitchFamily="18" charset="0"/>
                            <a:cs typeface="Arial" panose="020B0604020202020204" pitchFamily="34" charset="0"/>
                          </a:rPr>
                        </m:ctrlPr>
                      </m:sSupPr>
                      <m:e>
                        <m:r>
                          <m:rPr>
                            <m:sty m:val="p"/>
                          </m:rPr>
                          <a:rPr lang="en-US" sz="1100" b="0" i="0" smtClean="0">
                            <a:solidFill>
                              <a:schemeClr val="dk1"/>
                            </a:solidFill>
                            <a:latin typeface="Cambria Math" panose="02040503050406030204" pitchFamily="18" charset="0"/>
                            <a:cs typeface="Arial" panose="020B0604020202020204" pitchFamily="34" charset="0"/>
                          </a:rPr>
                          <m:t>Β</m:t>
                        </m:r>
                      </m:e>
                      <m:sup>
                        <m:r>
                          <a:rPr lang="en-US" sz="1100" b="0" i="1" smtClean="0">
                            <a:solidFill>
                              <a:schemeClr val="dk1"/>
                            </a:solidFill>
                            <a:latin typeface="Cambria Math" panose="02040503050406030204" pitchFamily="18" charset="0"/>
                            <a:cs typeface="Arial" panose="020B0604020202020204" pitchFamily="34" charset="0"/>
                          </a:rPr>
                          <m:t>𝑆</m:t>
                        </m:r>
                      </m:sup>
                    </m:sSup>
                    <m:r>
                      <a:rPr lang="en-US" sz="1100" b="0" i="1" smtClean="0">
                        <a:solidFill>
                          <a:schemeClr val="dk1"/>
                        </a:solidFill>
                        <a:latin typeface="Cambria Math" panose="02040503050406030204" pitchFamily="18" charset="0"/>
                        <a:cs typeface="Arial" panose="020B0604020202020204" pitchFamily="34" charset="0"/>
                      </a:rPr>
                      <m:t>=</m:t>
                    </m:r>
                    <m:d>
                      <m:dPr>
                        <m:begChr m:val="{"/>
                        <m:endChr m:val="}"/>
                        <m:ctrlPr>
                          <a:rPr lang="en-US" sz="1100" b="0" i="1" smtClean="0">
                            <a:solidFill>
                              <a:schemeClr val="dk1"/>
                            </a:solidFill>
                            <a:latin typeface="Cambria Math" panose="02040503050406030204" pitchFamily="18" charset="0"/>
                            <a:cs typeface="Arial" panose="020B0604020202020204" pitchFamily="34" charset="0"/>
                          </a:rPr>
                        </m:ctrlPr>
                      </m:dPr>
                      <m:e>
                        <m:r>
                          <a:rPr lang="en-US" sz="1100" b="0" i="1" smtClean="0">
                            <a:solidFill>
                              <a:schemeClr val="dk1"/>
                            </a:solidFill>
                            <a:latin typeface="Cambria Math" panose="02040503050406030204" pitchFamily="18" charset="0"/>
                            <a:cs typeface="Arial" panose="020B0604020202020204" pitchFamily="34" charset="0"/>
                          </a:rPr>
                          <m:t>∅</m:t>
                        </m:r>
                      </m:e>
                    </m:d>
                  </m:oMath>
                </a14:m>
                <a:r>
                  <a:rPr lang="en-US" sz="11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sz="1100" dirty="0">
                    <a:solidFill>
                      <a:schemeClr val="dk1"/>
                    </a:solidFill>
                    <a:latin typeface="Arial" panose="020B0604020202020204" pitchFamily="34" charset="0"/>
                    <a:cs typeface="Arial" panose="020B0604020202020204" pitchFamily="34" charset="0"/>
                  </a:rPr>
                  <a:t>Notation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m:t>
                    </m:r>
                    <m:r>
                      <m:rPr>
                        <m:sty m:val="p"/>
                      </m:rPr>
                      <a:rPr lang="en-US" sz="1100" b="0" i="0" smtClean="0">
                        <a:solidFill>
                          <a:schemeClr val="dk1"/>
                        </a:solidFill>
                        <a:latin typeface="Cambria Math" panose="02040503050406030204" pitchFamily="18" charset="0"/>
                        <a:cs typeface="Arial" panose="020B0604020202020204" pitchFamily="34" charset="0"/>
                      </a:rPr>
                      <m:t>Β</m:t>
                    </m:r>
                  </m:oMath>
                </a14:m>
                <a:r>
                  <a:rPr lang="en-US" sz="1100" dirty="0">
                    <a:solidFill>
                      <a:schemeClr val="dk1"/>
                    </a:solidFill>
                    <a:latin typeface="Arial" panose="020B0604020202020204" pitchFamily="34" charset="0"/>
                    <a:cs typeface="Arial" panose="020B0604020202020204" pitchFamily="34" charset="0"/>
                  </a:rPr>
                  <a:t> is denoted as the union of hyperedges of a hypergraph (i.e.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m:t>
                    </m:r>
                    <m:r>
                      <m:rPr>
                        <m:sty m:val="p"/>
                      </m:rPr>
                      <a:rPr lang="en-US" sz="1100" b="0" i="0" smtClean="0">
                        <a:solidFill>
                          <a:schemeClr val="dk1"/>
                        </a:solidFill>
                        <a:latin typeface="Cambria Math" panose="02040503050406030204" pitchFamily="18" charset="0"/>
                        <a:cs typeface="Arial" panose="020B0604020202020204" pitchFamily="34" charset="0"/>
                      </a:rPr>
                      <m:t>Β</m:t>
                    </m:r>
                    <m:r>
                      <a:rPr lang="en-US" sz="1100" b="0" i="1" smtClean="0">
                        <a:solidFill>
                          <a:schemeClr val="dk1"/>
                        </a:solidFill>
                        <a:latin typeface="Cambria Math" panose="02040503050406030204" pitchFamily="18" charset="0"/>
                        <a:cs typeface="Arial" panose="020B0604020202020204" pitchFamily="34" charset="0"/>
                      </a:rPr>
                      <m:t>=</m:t>
                    </m:r>
                    <m:nary>
                      <m:naryPr>
                        <m:chr m:val="⋃"/>
                        <m:supHide m:val="on"/>
                        <m:ctrlPr>
                          <a:rPr lang="en-US" sz="1100" b="0" i="1" smtClean="0">
                            <a:solidFill>
                              <a:schemeClr val="dk1"/>
                            </a:solidFill>
                            <a:latin typeface="Cambria Math" panose="02040503050406030204" pitchFamily="18" charset="0"/>
                            <a:cs typeface="Arial" panose="020B0604020202020204" pitchFamily="34" charset="0"/>
                          </a:rPr>
                        </m:ctrlPr>
                      </m:naryPr>
                      <m:sub>
                        <m:r>
                          <m:rPr>
                            <m:brk m:alnAt="7"/>
                          </m:rPr>
                          <a:rPr lang="en-US" sz="1100" b="0" i="1" smtClean="0">
                            <a:solidFill>
                              <a:schemeClr val="dk1"/>
                            </a:solidFill>
                            <a:latin typeface="Cambria Math" panose="02040503050406030204" pitchFamily="18" charset="0"/>
                            <a:cs typeface="Arial" panose="020B0604020202020204" pitchFamily="34" charset="0"/>
                          </a:rPr>
                          <m:t>𝐵</m:t>
                        </m:r>
                        <m:r>
                          <a:rPr lang="en-US" sz="1100" b="0" i="1" smtClean="0">
                            <a:solidFill>
                              <a:schemeClr val="dk1"/>
                            </a:solidFill>
                            <a:latin typeface="Cambria Math" panose="02040503050406030204" pitchFamily="18" charset="0"/>
                            <a:cs typeface="Arial" panose="020B0604020202020204" pitchFamily="34" charset="0"/>
                          </a:rPr>
                          <m:t>∈</m:t>
                        </m:r>
                        <m:r>
                          <m:rPr>
                            <m:sty m:val="p"/>
                          </m:rPr>
                          <a:rPr lang="en-US" sz="1100" b="0" i="0" smtClean="0">
                            <a:solidFill>
                              <a:schemeClr val="dk1"/>
                            </a:solidFill>
                            <a:latin typeface="Cambria Math" panose="02040503050406030204" pitchFamily="18" charset="0"/>
                            <a:cs typeface="Arial" panose="020B0604020202020204" pitchFamily="34" charset="0"/>
                          </a:rPr>
                          <m:t>Β</m:t>
                        </m:r>
                      </m:sub>
                      <m:sup/>
                      <m:e>
                        <m:r>
                          <a:rPr lang="en-US" sz="1100" b="0" i="1" smtClean="0">
                            <a:solidFill>
                              <a:schemeClr val="dk1"/>
                            </a:solidFill>
                            <a:latin typeface="Cambria Math" panose="02040503050406030204" pitchFamily="18" charset="0"/>
                            <a:cs typeface="Arial" panose="020B0604020202020204" pitchFamily="34" charset="0"/>
                          </a:rPr>
                          <m:t>𝐵</m:t>
                        </m:r>
                      </m:e>
                    </m:nary>
                  </m:oMath>
                </a14:m>
                <a:r>
                  <a:rPr lang="en-US" sz="11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sz="1100" i="0" dirty="0">
                    <a:solidFill>
                      <a:schemeClr val="dk1"/>
                    </a:solidFill>
                    <a:latin typeface="Arial" panose="020B0604020202020204" pitchFamily="34" charset="0"/>
                    <a:cs typeface="Arial" panose="020B0604020202020204" pitchFamily="34" charset="0"/>
                  </a:rPr>
                  <a:t>A </a:t>
                </a:r>
                <a:r>
                  <a:rPr lang="en-US" sz="1100" i="1" dirty="0">
                    <a:solidFill>
                      <a:schemeClr val="dk1"/>
                    </a:solidFill>
                    <a:latin typeface="Arial" panose="020B0604020202020204" pitchFamily="34" charset="0"/>
                    <a:cs typeface="Arial" panose="020B0604020202020204" pitchFamily="34" charset="0"/>
                  </a:rPr>
                  <a:t>forward chaining closure</a:t>
                </a:r>
                <a:r>
                  <a:rPr lang="en-US" sz="1100" i="0" dirty="0">
                    <a:solidFill>
                      <a:schemeClr val="dk1"/>
                    </a:solidFill>
                    <a:latin typeface="Arial" panose="020B0604020202020204" pitchFamily="34" charset="0"/>
                    <a:cs typeface="Arial" panose="020B0604020202020204" pitchFamily="34" charset="0"/>
                  </a:rPr>
                  <a:t> is defined as</a:t>
                </a:r>
                <a:r>
                  <a:rPr lang="en-US" sz="1100" dirty="0">
                    <a:solidFill>
                      <a:schemeClr val="dk1"/>
                    </a:solidFill>
                    <a:latin typeface="Arial" panose="020B0604020202020204" pitchFamily="34" charset="0"/>
                    <a:cs typeface="Arial" panose="020B0604020202020204" pitchFamily="34" charset="0"/>
                  </a:rPr>
                  <a:t> </a:t>
                </a:r>
                <a14:m>
                  <m:oMath xmlns:m="http://schemas.openxmlformats.org/officeDocument/2006/math">
                    <m:sSub>
                      <m:sSubPr>
                        <m:ctrlPr>
                          <a:rPr lang="en-US" sz="1100" b="0" i="1" smtClean="0">
                            <a:solidFill>
                              <a:schemeClr val="dk1"/>
                            </a:solidFill>
                            <a:latin typeface="Cambria Math" panose="02040503050406030204" pitchFamily="18" charset="0"/>
                            <a:cs typeface="Arial" panose="020B0604020202020204" pitchFamily="34" charset="0"/>
                          </a:rPr>
                        </m:ctrlPr>
                      </m:sSubPr>
                      <m:e>
                        <m:r>
                          <a:rPr lang="en-US" sz="1100" b="0" i="1" smtClean="0">
                            <a:solidFill>
                              <a:schemeClr val="dk1"/>
                            </a:solidFill>
                            <a:latin typeface="Cambria Math" panose="02040503050406030204" pitchFamily="18" charset="0"/>
                            <a:cs typeface="Arial" panose="020B0604020202020204" pitchFamily="34" charset="0"/>
                          </a:rPr>
                          <m:t>𝐹</m:t>
                        </m:r>
                      </m:e>
                      <m:sub>
                        <m:r>
                          <a:rPr lang="en-US" sz="1100" b="0" i="1" smtClean="0">
                            <a:solidFill>
                              <a:schemeClr val="dk1"/>
                            </a:solidFill>
                            <a:latin typeface="Cambria Math" panose="02040503050406030204" pitchFamily="18" charset="0"/>
                            <a:cs typeface="Arial" panose="020B0604020202020204" pitchFamily="34" charset="0"/>
                          </a:rPr>
                          <m:t>h</m:t>
                        </m:r>
                      </m:sub>
                    </m:sSub>
                    <m:d>
                      <m:dPr>
                        <m:ctrlPr>
                          <a:rPr lang="en-US" sz="1100" b="0" i="1" smtClean="0">
                            <a:solidFill>
                              <a:schemeClr val="dk1"/>
                            </a:solidFill>
                            <a:latin typeface="Cambria Math" panose="02040503050406030204" pitchFamily="18" charset="0"/>
                            <a:cs typeface="Arial" panose="020B0604020202020204" pitchFamily="34" charset="0"/>
                          </a:rPr>
                        </m:ctrlPr>
                      </m:dPr>
                      <m:e>
                        <m:r>
                          <a:rPr lang="en-US" sz="1100" b="0" i="1" smtClean="0">
                            <a:solidFill>
                              <a:schemeClr val="dk1"/>
                            </a:solidFill>
                            <a:latin typeface="Cambria Math" panose="02040503050406030204" pitchFamily="18" charset="0"/>
                            <a:cs typeface="Arial" panose="020B0604020202020204" pitchFamily="34" charset="0"/>
                          </a:rPr>
                          <m:t>𝑆</m:t>
                        </m:r>
                      </m:e>
                    </m:d>
                    <m:r>
                      <a:rPr lang="en-US" sz="1100" b="0" i="1" smtClean="0">
                        <a:solidFill>
                          <a:schemeClr val="dk1"/>
                        </a:solidFill>
                        <a:latin typeface="Cambria Math" panose="02040503050406030204" pitchFamily="18" charset="0"/>
                        <a:cs typeface="Arial" panose="020B0604020202020204" pitchFamily="34" charset="0"/>
                      </a:rPr>
                      <m:t>=</m:t>
                    </m:r>
                    <m:d>
                      <m:dPr>
                        <m:begChr m:val="{"/>
                        <m:endChr m:val="|"/>
                        <m:ctrlPr>
                          <a:rPr lang="en-US" sz="1100" b="0" i="1" smtClean="0">
                            <a:solidFill>
                              <a:schemeClr val="dk1"/>
                            </a:solidFill>
                            <a:latin typeface="Cambria Math" panose="02040503050406030204" pitchFamily="18" charset="0"/>
                            <a:cs typeface="Arial" panose="020B0604020202020204" pitchFamily="34" charset="0"/>
                          </a:rPr>
                        </m:ctrlPr>
                      </m:dPr>
                      <m:e>
                        <m:r>
                          <a:rPr lang="en-US" sz="1100" b="0" i="1" smtClean="0">
                            <a:solidFill>
                              <a:schemeClr val="dk1"/>
                            </a:solidFill>
                            <a:latin typeface="Cambria Math" panose="02040503050406030204" pitchFamily="18" charset="0"/>
                            <a:cs typeface="Arial" panose="020B0604020202020204" pitchFamily="34" charset="0"/>
                          </a:rPr>
                          <m:t>𝑢</m:t>
                        </m:r>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𝑉</m:t>
                        </m:r>
                        <m:r>
                          <a:rPr lang="en-US" sz="1100" b="0" i="1" smtClean="0">
                            <a:solidFill>
                              <a:schemeClr val="dk1"/>
                            </a:solidFill>
                            <a:latin typeface="Cambria Math" panose="02040503050406030204" pitchFamily="18" charset="0"/>
                            <a:cs typeface="Arial" panose="020B0604020202020204" pitchFamily="34" charset="0"/>
                          </a:rPr>
                          <m:t> </m:t>
                        </m:r>
                      </m:e>
                    </m:d>
                    <m:r>
                      <a:rPr lang="en-US" sz="1100" b="0" i="1" smtClean="0">
                        <a:solidFill>
                          <a:schemeClr val="dk1"/>
                        </a:solidFill>
                        <a:latin typeface="Cambria Math" panose="02040503050406030204" pitchFamily="18" charset="0"/>
                        <a:cs typeface="Arial" panose="020B0604020202020204" pitchFamily="34" charset="0"/>
                      </a:rPr>
                      <m:t> </m:t>
                    </m:r>
                    <m:r>
                      <a:rPr lang="en-US" sz="1100" b="0" i="1" smtClean="0">
                        <a:solidFill>
                          <a:schemeClr val="dk1"/>
                        </a:solidFill>
                        <a:latin typeface="Cambria Math" panose="02040503050406030204" pitchFamily="18" charset="0"/>
                        <a:cs typeface="Arial" panose="020B0604020202020204" pitchFamily="34" charset="0"/>
                      </a:rPr>
                      <m:t>𝑆</m:t>
                    </m:r>
                    <m:r>
                      <a:rPr lang="en-US" sz="1100" b="0" i="1" smtClean="0">
                        <a:solidFill>
                          <a:schemeClr val="dk1"/>
                        </a:solidFill>
                        <a:latin typeface="Cambria Math" panose="02040503050406030204" pitchFamily="18" charset="0"/>
                        <a:cs typeface="Arial" panose="020B0604020202020204" pitchFamily="34" charset="0"/>
                      </a:rPr>
                      <m:t>→</m:t>
                    </m:r>
                    <m:r>
                      <a:rPr lang="en-US" sz="1100" b="0" i="1" smtClean="0">
                        <a:solidFill>
                          <a:schemeClr val="dk1"/>
                        </a:solidFill>
                        <a:latin typeface="Cambria Math" panose="02040503050406030204" pitchFamily="18" charset="0"/>
                        <a:cs typeface="Arial" panose="020B0604020202020204" pitchFamily="34" charset="0"/>
                      </a:rPr>
                      <m:t>𝑣</m:t>
                    </m:r>
                  </m:oMath>
                </a14:m>
                <a:r>
                  <a:rPr lang="en-US" sz="1100" dirty="0">
                    <a:solidFill>
                      <a:schemeClr val="dk1"/>
                    </a:solidFill>
                    <a:latin typeface="Arial" panose="020B0604020202020204" pitchFamily="34" charset="0"/>
                    <a:cs typeface="Arial" panose="020B0604020202020204" pitchFamily="34" charset="0"/>
                  </a:rPr>
                  <a:t> is an implicate of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h</m:t>
                    </m:r>
                    <m:r>
                      <a:rPr lang="en-US" sz="1100" b="0" i="1" smtClean="0">
                        <a:solidFill>
                          <a:schemeClr val="dk1"/>
                        </a:solidFill>
                        <a:latin typeface="Cambria Math" panose="02040503050406030204" pitchFamily="18" charset="0"/>
                        <a:cs typeface="Arial" panose="020B0604020202020204" pitchFamily="34" charset="0"/>
                      </a:rPr>
                      <m:t>}</m:t>
                    </m:r>
                  </m:oMath>
                </a14:m>
                <a:r>
                  <a:rPr lang="en-US" sz="1100" dirty="0">
                    <a:solidFill>
                      <a:schemeClr val="dk1"/>
                    </a:solidFill>
                    <a:latin typeface="Arial" panose="020B0604020202020204" pitchFamily="34" charset="0"/>
                    <a:cs typeface="Arial" panose="020B0604020202020204" pitchFamily="34" charset="0"/>
                  </a:rPr>
                  <a:t>.</a:t>
                </a:r>
              </a:p>
              <a:p>
                <a:pPr marL="438150" marR="0" lvl="0" indent="-2857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100" i="0" dirty="0">
                    <a:solidFill>
                      <a:schemeClr val="dk1"/>
                    </a:solidFill>
                    <a:latin typeface="Arial" panose="020B0604020202020204" pitchFamily="34" charset="0"/>
                    <a:cs typeface="Arial" panose="020B0604020202020204" pitchFamily="34" charset="0"/>
                  </a:rPr>
                  <a:t>The </a:t>
                </a:r>
                <a:r>
                  <a:rPr lang="en-US" sz="1100" i="1" dirty="0">
                    <a:solidFill>
                      <a:schemeClr val="dk1"/>
                    </a:solidFill>
                    <a:latin typeface="Arial" panose="020B0604020202020204" pitchFamily="34" charset="0"/>
                    <a:cs typeface="Arial" panose="020B0604020202020204" pitchFamily="34" charset="0"/>
                  </a:rPr>
                  <a:t>set of minimal keys</a:t>
                </a:r>
                <a:r>
                  <a:rPr lang="en-US" sz="1100" dirty="0">
                    <a:solidFill>
                      <a:schemeClr val="dk1"/>
                    </a:solidFill>
                    <a:latin typeface="Arial" panose="020B0604020202020204" pitchFamily="34" charset="0"/>
                    <a:cs typeface="Arial" panose="020B0604020202020204" pitchFamily="34" charset="0"/>
                  </a:rPr>
                  <a:t> for a Horn function CNF </a:t>
                </a:r>
                <a14:m>
                  <m:oMath xmlns:m="http://schemas.openxmlformats.org/officeDocument/2006/math">
                    <m:r>
                      <a:rPr lang="en-US" sz="1100" b="0" i="1" smtClean="0">
                        <a:solidFill>
                          <a:schemeClr val="dk1"/>
                        </a:solidFill>
                        <a:latin typeface="Cambria Math" panose="02040503050406030204" pitchFamily="18" charset="0"/>
                        <a:cs typeface="Arial" panose="020B0604020202020204" pitchFamily="34" charset="0"/>
                      </a:rPr>
                      <m:t>h</m:t>
                    </m:r>
                  </m:oMath>
                </a14:m>
                <a:r>
                  <a:rPr lang="en-US" sz="1100" i="1" dirty="0">
                    <a:solidFill>
                      <a:schemeClr val="dk1"/>
                    </a:solidFill>
                    <a:latin typeface="Arial" panose="020B0604020202020204" pitchFamily="34" charset="0"/>
                    <a:cs typeface="Arial" panose="020B0604020202020204" pitchFamily="34" charset="0"/>
                  </a:rPr>
                  <a:t> </a:t>
                </a:r>
                <a:r>
                  <a:rPr lang="en-US" sz="1100" i="0" dirty="0">
                    <a:solidFill>
                      <a:schemeClr val="dk1"/>
                    </a:solidFill>
                    <a:latin typeface="Arial" panose="020B0604020202020204" pitchFamily="34" charset="0"/>
                    <a:cs typeface="Arial" panose="020B0604020202020204" pitchFamily="34" charset="0"/>
                  </a:rPr>
                  <a:t>is defined as </a:t>
                </a:r>
                <a14:m>
                  <m:oMath xmlns:m="http://schemas.openxmlformats.org/officeDocument/2006/math">
                    <m:r>
                      <m:rPr>
                        <m:sty m:val="p"/>
                      </m:rPr>
                      <a:rPr lang="en-US" sz="1100" b="0" i="0" smtClean="0">
                        <a:solidFill>
                          <a:schemeClr val="dk1"/>
                        </a:solidFill>
                        <a:latin typeface="Cambria Math" panose="02040503050406030204" pitchFamily="18" charset="0"/>
                        <a:cs typeface="Arial" panose="020B0604020202020204" pitchFamily="34" charset="0"/>
                      </a:rPr>
                      <m:t>K</m:t>
                    </m:r>
                    <m:d>
                      <m:dPr>
                        <m:ctrlPr>
                          <a:rPr lang="en-US" sz="1100" b="0" i="1" smtClean="0">
                            <a:solidFill>
                              <a:schemeClr val="dk1"/>
                            </a:solidFill>
                            <a:latin typeface="Cambria Math" panose="02040503050406030204" pitchFamily="18" charset="0"/>
                            <a:cs typeface="Arial" panose="020B0604020202020204" pitchFamily="34" charset="0"/>
                          </a:rPr>
                        </m:ctrlPr>
                      </m:dPr>
                      <m:e>
                        <m:r>
                          <a:rPr lang="en-US" sz="1100" b="0" i="1" smtClean="0">
                            <a:solidFill>
                              <a:schemeClr val="dk1"/>
                            </a:solidFill>
                            <a:latin typeface="Cambria Math" panose="02040503050406030204" pitchFamily="18" charset="0"/>
                            <a:cs typeface="Arial" panose="020B0604020202020204" pitchFamily="34" charset="0"/>
                          </a:rPr>
                          <m:t>h</m:t>
                        </m:r>
                      </m:e>
                    </m:d>
                  </m:oMath>
                </a14:m>
                <a:r>
                  <a:rPr lang="en-US" sz="1100" dirty="0">
                    <a:solidFill>
                      <a:schemeClr val="dk1"/>
                    </a:solidFill>
                    <a:latin typeface="Arial" panose="020B0604020202020204" pitchFamily="34" charset="0"/>
                    <a:cs typeface="Arial" panose="020B0604020202020204" pitchFamily="34" charset="0"/>
                  </a:rPr>
                  <a:t>.</a:t>
                </a:r>
              </a:p>
              <a:p>
                <a:pPr marL="15240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i="1" dirty="0">
                  <a:solidFill>
                    <a:schemeClr val="dk1"/>
                  </a:solidFill>
                  <a:latin typeface="Arial" panose="020B0604020202020204" pitchFamily="34" charset="0"/>
                  <a:cs typeface="Arial" panose="020B0604020202020204" pitchFamily="34" charset="0"/>
                </a:endParaRPr>
              </a:p>
              <a:p>
                <a:pPr marL="15240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i="0" dirty="0">
                    <a:solidFill>
                      <a:schemeClr val="dk1"/>
                    </a:solidFill>
                    <a:latin typeface="Arial" panose="020B0604020202020204" pitchFamily="34" charset="0"/>
                    <a:cs typeface="Arial" panose="020B0604020202020204" pitchFamily="34" charset="0"/>
                  </a:rPr>
                  <a:t>These definitions and notations will be used for the Lemmas, Theorems, and Corollaries presented by the research paper. [1] Given that the proofs are very complex and elaborate, they’ll be summarized with the bulletin points and given a quick explanation on what they’re used for. It is encourage to read the research paper [1] to get a clear idea of what the proofs are explaining.</a:t>
                </a:r>
              </a:p>
            </p:txBody>
          </p:sp>
        </mc:Choice>
        <mc:Fallback xmlns="">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marR="0" lvl="0" indent="0" algn="l" defTabSz="914400" rtl="0" eaLnBrk="1" fontAlgn="auto" latinLnBrk="0" hangingPunct="1">
                  <a:lnSpc>
                    <a:spcPct val="100000"/>
                  </a:lnSpc>
                  <a:spcBef>
                    <a:spcPts val="0"/>
                  </a:spcBef>
                  <a:spcAft>
                    <a:spcPts val="0"/>
                  </a:spcAft>
                  <a:buClr>
                    <a:schemeClr val="dk1"/>
                  </a:buClr>
                  <a:buSzPts val="1200"/>
                  <a:buFont typeface="Courier New" panose="02070309020205020404" pitchFamily="49" charset="0"/>
                  <a:buNone/>
                  <a:tabLst/>
                  <a:defRPr/>
                </a:pPr>
                <a:r>
                  <a:rPr lang="en-US" sz="1400" dirty="0">
                    <a:solidFill>
                      <a:schemeClr val="dk1"/>
                    </a:solidFill>
                  </a:rPr>
                  <a:t>There are a couple of definitions and notations established for </a:t>
                </a:r>
                <a:r>
                  <a:rPr lang="en-US" sz="1400" i="1" dirty="0">
                    <a:solidFill>
                      <a:schemeClr val="dk1"/>
                    </a:solidFill>
                  </a:rPr>
                  <a:t>unique key graphs </a:t>
                </a:r>
                <a:r>
                  <a:rPr lang="en-US" sz="1400" dirty="0">
                    <a:solidFill>
                      <a:schemeClr val="dk1"/>
                    </a:solidFill>
                  </a:rPr>
                  <a:t>(</a:t>
                </a:r>
                <a:r>
                  <a:rPr lang="en-US" sz="1400" dirty="0" err="1">
                    <a:solidFill>
                      <a:schemeClr val="dk1"/>
                    </a:solidFill>
                  </a:rPr>
                  <a:t>Sperner</a:t>
                </a:r>
                <a:r>
                  <a:rPr lang="en-US" sz="1400" dirty="0">
                    <a:solidFill>
                      <a:schemeClr val="dk1"/>
                    </a:solidFill>
                  </a:rPr>
                  <a:t> hypergraphs with minimal key sets) and </a:t>
                </a:r>
                <a:r>
                  <a:rPr lang="en-US" sz="1400" i="1" dirty="0">
                    <a:solidFill>
                      <a:schemeClr val="dk1"/>
                    </a:solidFill>
                  </a:rPr>
                  <a:t>unique key Horn functions</a:t>
                </a:r>
                <a:r>
                  <a:rPr lang="en-US" sz="1400" dirty="0">
                    <a:solidFill>
                      <a:schemeClr val="dk1"/>
                    </a:solidFill>
                  </a:rPr>
                  <a:t> in the paper [1]:</a:t>
                </a:r>
              </a:p>
              <a:p>
                <a:pPr marL="152400" marR="0" lvl="0" indent="0" algn="l" defTabSz="914400" rtl="0" eaLnBrk="1" fontAlgn="auto" latinLnBrk="0" hangingPunct="1">
                  <a:lnSpc>
                    <a:spcPct val="100000"/>
                  </a:lnSpc>
                  <a:spcBef>
                    <a:spcPts val="0"/>
                  </a:spcBef>
                  <a:spcAft>
                    <a:spcPts val="0"/>
                  </a:spcAft>
                  <a:buClr>
                    <a:schemeClr val="dk1"/>
                  </a:buClr>
                  <a:buSzPts val="1200"/>
                  <a:buFont typeface="Courier New" panose="02070309020205020404" pitchFamily="49" charset="0"/>
                  <a:buNone/>
                  <a:tabLst/>
                  <a:defRPr/>
                </a:pPr>
                <a:endParaRPr lang="en-US" sz="1300" b="0" dirty="0">
                  <a:solidFill>
                    <a:schemeClr val="dk1"/>
                  </a:solidFill>
                  <a:latin typeface="Arial" panose="020B0604020202020204" pitchFamily="34" charset="0"/>
                  <a:cs typeface="Arial" panose="020B0604020202020204" pitchFamily="34" charset="0"/>
                </a:endParaRPr>
              </a:p>
              <a:p>
                <a:pPr marL="438150" lvl="0" indent="-285750">
                  <a:spcBef>
                    <a:spcPts val="0"/>
                  </a:spcBef>
                  <a:buClr>
                    <a:schemeClr val="dk1"/>
                  </a:buClr>
                  <a:buSzPts val="1200"/>
                </a:pPr>
                <a:r>
                  <a:rPr lang="en-US" sz="1300" b="1" dirty="0" err="1">
                    <a:solidFill>
                      <a:schemeClr val="dk1"/>
                    </a:solidFill>
                    <a:latin typeface="Arial" panose="020B0604020202020204" pitchFamily="34" charset="0"/>
                    <a:cs typeface="Arial" panose="020B0604020202020204" pitchFamily="34" charset="0"/>
                  </a:rPr>
                  <a:t>Sperner</a:t>
                </a:r>
                <a:r>
                  <a:rPr lang="en-US" sz="1300" b="1" dirty="0">
                    <a:solidFill>
                      <a:schemeClr val="dk1"/>
                    </a:solidFill>
                    <a:latin typeface="Arial" panose="020B0604020202020204" pitchFamily="34" charset="0"/>
                    <a:cs typeface="Arial" panose="020B0604020202020204" pitchFamily="34" charset="0"/>
                  </a:rPr>
                  <a:t> hypergraphs (clutters) </a:t>
                </a:r>
                <a:r>
                  <a:rPr lang="en-US" sz="1300" dirty="0">
                    <a:solidFill>
                      <a:schemeClr val="dk1"/>
                    </a:solidFill>
                    <a:latin typeface="Arial" panose="020B0604020202020204" pitchFamily="34" charset="0"/>
                    <a:cs typeface="Arial" panose="020B0604020202020204" pitchFamily="34" charset="0"/>
                  </a:rPr>
                  <a:t>– Given a Sperner hypergraph </a:t>
                </a:r>
                <a:r>
                  <a:rPr lang="en-US" sz="1300" i="0" dirty="0">
                    <a:solidFill>
                      <a:schemeClr val="dk1"/>
                    </a:solidFill>
                    <a:latin typeface="Cambria Math" panose="02040503050406030204" pitchFamily="18" charset="0"/>
                    <a:cs typeface="Arial" panose="020B0604020202020204" pitchFamily="34" charset="0"/>
                  </a:rPr>
                  <a:t>(𝑉, 𝐸)</a:t>
                </a:r>
                <a:r>
                  <a:rPr lang="en-US" sz="1300" dirty="0">
                    <a:solidFill>
                      <a:schemeClr val="dk1"/>
                    </a:solidFill>
                    <a:latin typeface="Arial" panose="020B0604020202020204" pitchFamily="34" charset="0"/>
                    <a:cs typeface="Arial" panose="020B0604020202020204" pitchFamily="34" charset="0"/>
                  </a:rPr>
                  <a:t>, or </a:t>
                </a:r>
                <a:r>
                  <a:rPr lang="en-US" sz="1300" b="0" i="0">
                    <a:solidFill>
                      <a:schemeClr val="dk1"/>
                    </a:solidFill>
                    <a:latin typeface="Cambria Math" panose="02040503050406030204" pitchFamily="18" charset="0"/>
                    <a:cs typeface="Arial" panose="020B0604020202020204" pitchFamily="34" charset="0"/>
                  </a:rPr>
                  <a:t>Β</a:t>
                </a:r>
                <a:r>
                  <a:rPr lang="en-US" sz="1300" i="0">
                    <a:solidFill>
                      <a:schemeClr val="dk1"/>
                    </a:solidFill>
                    <a:latin typeface="Cambria Math" panose="02040503050406030204" pitchFamily="18" charset="0"/>
                    <a:cs typeface="Arial" panose="020B0604020202020204" pitchFamily="34" charset="0"/>
                  </a:rPr>
                  <a:t>⊆</a:t>
                </a:r>
                <a:r>
                  <a:rPr lang="en-US" sz="1300" b="0" i="0">
                    <a:solidFill>
                      <a:schemeClr val="dk1"/>
                    </a:solidFill>
                    <a:latin typeface="Cambria Math" panose="02040503050406030204" pitchFamily="18" charset="0"/>
                    <a:cs typeface="Arial" panose="020B0604020202020204" pitchFamily="34" charset="0"/>
                  </a:rPr>
                  <a:t>2^𝑉</a:t>
                </a:r>
                <a:r>
                  <a:rPr lang="en-US" sz="1300" dirty="0">
                    <a:solidFill>
                      <a:schemeClr val="dk1"/>
                    </a:solidFill>
                    <a:latin typeface="Arial" panose="020B0604020202020204" pitchFamily="34" charset="0"/>
                    <a:cs typeface="Arial" panose="020B0604020202020204" pitchFamily="34" charset="0"/>
                  </a:rPr>
                  <a:t>, where </a:t>
                </a:r>
                <a:r>
                  <a:rPr lang="en-US" sz="1300" b="0" i="0">
                    <a:solidFill>
                      <a:schemeClr val="dk1"/>
                    </a:solidFill>
                    <a:latin typeface="Cambria Math" panose="02040503050406030204" pitchFamily="18" charset="0"/>
                    <a:cs typeface="Arial" panose="020B0604020202020204" pitchFamily="34" charset="0"/>
                  </a:rPr>
                  <a:t>𝑉</a:t>
                </a:r>
                <a:r>
                  <a:rPr lang="en-US" sz="1300" dirty="0">
                    <a:solidFill>
                      <a:schemeClr val="dk1"/>
                    </a:solidFill>
                    <a:latin typeface="Arial" panose="020B0604020202020204" pitchFamily="34" charset="0"/>
                    <a:cs typeface="Arial" panose="020B0604020202020204" pitchFamily="34" charset="0"/>
                  </a:rPr>
                  <a:t> is the set of Boolean variables in this paper [1], for subsets </a:t>
                </a:r>
                <a:r>
                  <a:rPr lang="en-US" sz="1300" i="0" dirty="0">
                    <a:solidFill>
                      <a:schemeClr val="dk1"/>
                    </a:solidFill>
                    <a:latin typeface="Cambria Math" panose="02040503050406030204" pitchFamily="18" charset="0"/>
                    <a:cs typeface="Arial" panose="020B0604020202020204" pitchFamily="34" charset="0"/>
                  </a:rPr>
                  <a:t>𝐴</a:t>
                </a:r>
                <a:r>
                  <a:rPr lang="en-US" sz="1300" dirty="0">
                    <a:solidFill>
                      <a:schemeClr val="dk1"/>
                    </a:solidFill>
                    <a:latin typeface="Arial" panose="020B0604020202020204" pitchFamily="34" charset="0"/>
                    <a:cs typeface="Arial" panose="020B0604020202020204" pitchFamily="34" charset="0"/>
                  </a:rPr>
                  <a:t>, </a:t>
                </a:r>
                <a:r>
                  <a:rPr lang="en-US" sz="1300" i="0" dirty="0">
                    <a:solidFill>
                      <a:schemeClr val="dk1"/>
                    </a:solidFill>
                    <a:latin typeface="Cambria Math" panose="02040503050406030204" pitchFamily="18" charset="0"/>
                    <a:cs typeface="Arial" panose="020B0604020202020204" pitchFamily="34" charset="0"/>
                  </a:rPr>
                  <a:t>𝐵∈𝐸</a:t>
                </a:r>
                <a:r>
                  <a:rPr lang="en-US" sz="1300" dirty="0">
                    <a:solidFill>
                      <a:schemeClr val="dk1"/>
                    </a:solidFill>
                    <a:latin typeface="Arial" panose="020B0604020202020204" pitchFamily="34" charset="0"/>
                    <a:cs typeface="Arial" panose="020B0604020202020204" pitchFamily="34" charset="0"/>
                  </a:rPr>
                  <a:t>, </a:t>
                </a:r>
                <a:r>
                  <a:rPr lang="en-US" sz="1300" i="0" dirty="0">
                    <a:solidFill>
                      <a:schemeClr val="dk1"/>
                    </a:solidFill>
                    <a:latin typeface="Cambria Math" panose="02040503050406030204" pitchFamily="18" charset="0"/>
                    <a:cs typeface="Arial" panose="020B0604020202020204" pitchFamily="34" charset="0"/>
                  </a:rPr>
                  <a:t>𝐴⊈𝐵</a:t>
                </a:r>
                <a:r>
                  <a:rPr lang="en-US" sz="1300" dirty="0">
                    <a:solidFill>
                      <a:schemeClr val="dk1"/>
                    </a:solidFill>
                    <a:latin typeface="Arial" panose="020B0604020202020204" pitchFamily="34" charset="0"/>
                    <a:cs typeface="Arial" panose="020B0604020202020204" pitchFamily="34" charset="0"/>
                  </a:rPr>
                  <a:t> and </a:t>
                </a:r>
                <a:r>
                  <a:rPr lang="en-US" sz="1300" i="0" dirty="0">
                    <a:solidFill>
                      <a:schemeClr val="dk1"/>
                    </a:solidFill>
                    <a:latin typeface="Cambria Math" panose="02040503050406030204" pitchFamily="18" charset="0"/>
                    <a:cs typeface="Arial" panose="020B0604020202020204" pitchFamily="34" charset="0"/>
                  </a:rPr>
                  <a:t>𝐴≠𝐵</a:t>
                </a:r>
                <a:r>
                  <a:rPr lang="en-US" sz="1300" dirty="0">
                    <a:solidFill>
                      <a:schemeClr val="dk1"/>
                    </a:solidFill>
                    <a:latin typeface="Arial" panose="020B0604020202020204" pitchFamily="34" charset="0"/>
                    <a:cs typeface="Arial" panose="020B0604020202020204" pitchFamily="34" charset="0"/>
                  </a:rPr>
                  <a:t> (i.e. no hyperedge properly contains one another, where </a:t>
                </a:r>
                <a:r>
                  <a:rPr lang="en-US" sz="1300" b="0" i="0">
                    <a:solidFill>
                      <a:schemeClr val="dk1"/>
                    </a:solidFill>
                    <a:latin typeface="Cambria Math" panose="02040503050406030204" pitchFamily="18" charset="0"/>
                    <a:cs typeface="Arial" panose="020B0604020202020204" pitchFamily="34" charset="0"/>
                  </a:rPr>
                  <a:t>𝐵</a:t>
                </a:r>
                <a:r>
                  <a:rPr lang="en-US" sz="1300" dirty="0">
                    <a:solidFill>
                      <a:schemeClr val="dk1"/>
                    </a:solidFill>
                    <a:latin typeface="Arial" panose="020B0604020202020204" pitchFamily="34" charset="0"/>
                    <a:cs typeface="Arial" panose="020B0604020202020204" pitchFamily="34" charset="0"/>
                  </a:rPr>
                  <a:t> is a hyperedge).</a:t>
                </a:r>
              </a:p>
              <a:p>
                <a:pPr marL="438150" lvl="0" indent="-285750">
                  <a:spcBef>
                    <a:spcPts val="0"/>
                  </a:spcBef>
                  <a:buClr>
                    <a:schemeClr val="dk1"/>
                  </a:buClr>
                  <a:buSzPts val="1200"/>
                </a:pPr>
                <a:r>
                  <a:rPr lang="en-US" sz="1300" dirty="0">
                    <a:solidFill>
                      <a:schemeClr val="dk1"/>
                    </a:solidFill>
                    <a:latin typeface="Arial" panose="020B0604020202020204" pitchFamily="34" charset="0"/>
                    <a:cs typeface="Arial" panose="020B0604020202020204" pitchFamily="34" charset="0"/>
                  </a:rPr>
                  <a:t>A </a:t>
                </a:r>
                <a:r>
                  <a:rPr lang="en-US" sz="1300" i="1" dirty="0">
                    <a:solidFill>
                      <a:schemeClr val="dk1"/>
                    </a:solidFill>
                    <a:latin typeface="Arial" panose="020B0604020202020204" pitchFamily="34" charset="0"/>
                    <a:cs typeface="Arial" panose="020B0604020202020204" pitchFamily="34" charset="0"/>
                  </a:rPr>
                  <a:t>transversal</a:t>
                </a:r>
                <a:r>
                  <a:rPr lang="en-US" sz="1300" dirty="0">
                    <a:solidFill>
                      <a:schemeClr val="dk1"/>
                    </a:solidFill>
                    <a:latin typeface="Arial" panose="020B0604020202020204" pitchFamily="34" charset="0"/>
                    <a:cs typeface="Arial" panose="020B0604020202020204" pitchFamily="34" charset="0"/>
                  </a:rPr>
                  <a:t> </a:t>
                </a:r>
                <a:r>
                  <a:rPr lang="en-US" sz="1300" b="0" i="0">
                    <a:solidFill>
                      <a:schemeClr val="dk1"/>
                    </a:solidFill>
                    <a:latin typeface="Cambria Math" panose="02040503050406030204" pitchFamily="18" charset="0"/>
                    <a:cs typeface="Arial" panose="020B0604020202020204" pitchFamily="34" charset="0"/>
                  </a:rPr>
                  <a:t>𝑇⊆V</a:t>
                </a:r>
                <a:r>
                  <a:rPr lang="en-US" sz="1300" dirty="0">
                    <a:solidFill>
                      <a:schemeClr val="dk1"/>
                    </a:solidFill>
                    <a:latin typeface="Arial" panose="020B0604020202020204" pitchFamily="34" charset="0"/>
                    <a:cs typeface="Arial" panose="020B0604020202020204" pitchFamily="34" charset="0"/>
                  </a:rPr>
                  <a:t> of </a:t>
                </a:r>
                <a:r>
                  <a:rPr lang="en-US" sz="1300" b="0" i="0">
                    <a:solidFill>
                      <a:schemeClr val="dk1"/>
                    </a:solidFill>
                    <a:latin typeface="Cambria Math" panose="02040503050406030204" pitchFamily="18" charset="0"/>
                    <a:cs typeface="Arial" panose="020B0604020202020204" pitchFamily="34" charset="0"/>
                  </a:rPr>
                  <a:t>Β</a:t>
                </a:r>
                <a:r>
                  <a:rPr lang="en-US" sz="1300" dirty="0">
                    <a:solidFill>
                      <a:schemeClr val="dk1"/>
                    </a:solidFill>
                    <a:latin typeface="Arial" panose="020B0604020202020204" pitchFamily="34" charset="0"/>
                    <a:cs typeface="Arial" panose="020B0604020202020204" pitchFamily="34" charset="0"/>
                  </a:rPr>
                  <a:t> is when </a:t>
                </a:r>
                <a:r>
                  <a:rPr lang="en-US" sz="1300" b="0" i="0">
                    <a:solidFill>
                      <a:schemeClr val="dk1"/>
                    </a:solidFill>
                    <a:latin typeface="Cambria Math" panose="02040503050406030204" pitchFamily="18" charset="0"/>
                    <a:cs typeface="Arial" panose="020B0604020202020204" pitchFamily="34" charset="0"/>
                  </a:rPr>
                  <a:t>𝑇∩𝐵≠∅</a:t>
                </a:r>
                <a:r>
                  <a:rPr lang="en-US" sz="1300" dirty="0">
                    <a:solidFill>
                      <a:schemeClr val="dk1"/>
                    </a:solidFill>
                    <a:latin typeface="Arial" panose="020B0604020202020204" pitchFamily="34" charset="0"/>
                    <a:cs typeface="Arial" panose="020B0604020202020204" pitchFamily="34" charset="0"/>
                  </a:rPr>
                  <a:t>, where </a:t>
                </a:r>
                <a:r>
                  <a:rPr lang="en-US" sz="1300" b="0" i="0">
                    <a:solidFill>
                      <a:schemeClr val="dk1"/>
                    </a:solidFill>
                    <a:latin typeface="Cambria Math" panose="02040503050406030204" pitchFamily="18" charset="0"/>
                    <a:cs typeface="Arial" panose="020B0604020202020204" pitchFamily="34" charset="0"/>
                  </a:rPr>
                  <a:t>∀𝐵∈Β</a:t>
                </a:r>
                <a:r>
                  <a:rPr lang="en-US" sz="13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sz="1300" dirty="0">
                    <a:solidFill>
                      <a:schemeClr val="dk1"/>
                    </a:solidFill>
                    <a:latin typeface="Arial" panose="020B0604020202020204" pitchFamily="34" charset="0"/>
                    <a:cs typeface="Arial" panose="020B0604020202020204" pitchFamily="34" charset="0"/>
                  </a:rPr>
                  <a:t>An </a:t>
                </a:r>
                <a:r>
                  <a:rPr lang="en-US" sz="1300" i="1" dirty="0">
                    <a:solidFill>
                      <a:schemeClr val="dk1"/>
                    </a:solidFill>
                    <a:latin typeface="Arial" panose="020B0604020202020204" pitchFamily="34" charset="0"/>
                    <a:cs typeface="Arial" panose="020B0604020202020204" pitchFamily="34" charset="0"/>
                  </a:rPr>
                  <a:t>independent set</a:t>
                </a:r>
                <a:r>
                  <a:rPr lang="en-US" sz="1300" dirty="0">
                    <a:solidFill>
                      <a:schemeClr val="dk1"/>
                    </a:solidFill>
                    <a:latin typeface="Arial" panose="020B0604020202020204" pitchFamily="34" charset="0"/>
                    <a:cs typeface="Arial" panose="020B0604020202020204" pitchFamily="34" charset="0"/>
                  </a:rPr>
                  <a:t> </a:t>
                </a:r>
                <a:r>
                  <a:rPr lang="en-US" sz="1300" b="0" i="0">
                    <a:solidFill>
                      <a:schemeClr val="dk1"/>
                    </a:solidFill>
                    <a:latin typeface="Cambria Math" panose="02040503050406030204" pitchFamily="18" charset="0"/>
                    <a:cs typeface="Arial" panose="020B0604020202020204" pitchFamily="34" charset="0"/>
                  </a:rPr>
                  <a:t>𝑆</a:t>
                </a:r>
                <a:r>
                  <a:rPr lang="en-US" sz="1300" dirty="0">
                    <a:solidFill>
                      <a:schemeClr val="dk1"/>
                    </a:solidFill>
                    <a:latin typeface="Arial" panose="020B0604020202020204" pitchFamily="34" charset="0"/>
                    <a:cs typeface="Arial" panose="020B0604020202020204" pitchFamily="34" charset="0"/>
                  </a:rPr>
                  <a:t> of </a:t>
                </a:r>
                <a:r>
                  <a:rPr lang="en-US" sz="1300" i="0">
                    <a:solidFill>
                      <a:schemeClr val="dk1"/>
                    </a:solidFill>
                    <a:latin typeface="Cambria Math" panose="02040503050406030204" pitchFamily="18" charset="0"/>
                    <a:cs typeface="Arial" panose="020B0604020202020204" pitchFamily="34" charset="0"/>
                  </a:rPr>
                  <a:t>Β</a:t>
                </a:r>
                <a:r>
                  <a:rPr lang="en-US" sz="1300" dirty="0">
                    <a:solidFill>
                      <a:schemeClr val="dk1"/>
                    </a:solidFill>
                    <a:latin typeface="Arial" panose="020B0604020202020204" pitchFamily="34" charset="0"/>
                    <a:cs typeface="Arial" panose="020B0604020202020204" pitchFamily="34" charset="0"/>
                  </a:rPr>
                  <a:t> is when </a:t>
                </a:r>
                <a:r>
                  <a:rPr lang="en-US" sz="1300" b="0" i="0">
                    <a:solidFill>
                      <a:schemeClr val="dk1"/>
                    </a:solidFill>
                    <a:latin typeface="Cambria Math" panose="02040503050406030204" pitchFamily="18" charset="0"/>
                    <a:cs typeface="Arial" panose="020B0604020202020204" pitchFamily="34" charset="0"/>
                  </a:rPr>
                  <a:t>𝑇=𝑉\S</a:t>
                </a:r>
                <a:r>
                  <a:rPr lang="en-US" sz="1300" dirty="0">
                    <a:solidFill>
                      <a:schemeClr val="dk1"/>
                    </a:solidFill>
                    <a:latin typeface="Arial" panose="020B0604020202020204" pitchFamily="34" charset="0"/>
                    <a:cs typeface="Arial" panose="020B0604020202020204" pitchFamily="34" charset="0"/>
                  </a:rPr>
                  <a:t> is a transversal of </a:t>
                </a:r>
                <a:r>
                  <a:rPr lang="en-US" sz="1300" b="0" i="0">
                    <a:solidFill>
                      <a:schemeClr val="dk1"/>
                    </a:solidFill>
                    <a:latin typeface="Cambria Math" panose="02040503050406030204" pitchFamily="18" charset="0"/>
                    <a:cs typeface="Arial" panose="020B0604020202020204" pitchFamily="34" charset="0"/>
                  </a:rPr>
                  <a:t>Β</a:t>
                </a:r>
                <a:r>
                  <a:rPr lang="en-US" sz="1300" dirty="0">
                    <a:solidFill>
                      <a:schemeClr val="dk1"/>
                    </a:solidFill>
                    <a:latin typeface="Arial" panose="020B0604020202020204" pitchFamily="34" charset="0"/>
                    <a:cs typeface="Arial" panose="020B0604020202020204" pitchFamily="34" charset="0"/>
                  </a:rPr>
                  <a:t>. </a:t>
                </a:r>
              </a:p>
              <a:p>
                <a:pPr marL="438150" lvl="0" indent="-285750">
                  <a:spcBef>
                    <a:spcPts val="0"/>
                  </a:spcBef>
                  <a:buClr>
                    <a:schemeClr val="dk1"/>
                  </a:buClr>
                  <a:buSzPts val="1200"/>
                </a:pPr>
                <a:r>
                  <a:rPr lang="en-US" sz="1300" b="0" i="0">
                    <a:solidFill>
                      <a:schemeClr val="dk1"/>
                    </a:solidFill>
                    <a:latin typeface="Cambria Math" panose="02040503050406030204" pitchFamily="18" charset="0"/>
                    <a:cs typeface="Arial" panose="020B0604020202020204" pitchFamily="34" charset="0"/>
                  </a:rPr>
                  <a:t>Β^𝑑</a:t>
                </a:r>
                <a:r>
                  <a:rPr lang="en-US" sz="1300" dirty="0">
                    <a:solidFill>
                      <a:schemeClr val="dk1"/>
                    </a:solidFill>
                    <a:latin typeface="Arial" panose="020B0604020202020204" pitchFamily="34" charset="0"/>
                    <a:cs typeface="Arial" panose="020B0604020202020204" pitchFamily="34" charset="0"/>
                  </a:rPr>
                  <a:t> is denoted as a set of </a:t>
                </a:r>
                <a:r>
                  <a:rPr lang="en-US" sz="1300" i="1" dirty="0">
                    <a:solidFill>
                      <a:schemeClr val="dk1"/>
                    </a:solidFill>
                    <a:latin typeface="Arial" panose="020B0604020202020204" pitchFamily="34" charset="0"/>
                    <a:cs typeface="Arial" panose="020B0604020202020204" pitchFamily="34" charset="0"/>
                  </a:rPr>
                  <a:t>minimal transversals</a:t>
                </a:r>
                <a:r>
                  <a:rPr lang="en-US" sz="1300" dirty="0">
                    <a:solidFill>
                      <a:schemeClr val="dk1"/>
                    </a:solidFill>
                    <a:latin typeface="Arial" panose="020B0604020202020204" pitchFamily="34" charset="0"/>
                    <a:cs typeface="Arial" panose="020B0604020202020204" pitchFamily="34" charset="0"/>
                  </a:rPr>
                  <a:t> of </a:t>
                </a:r>
                <a:r>
                  <a:rPr lang="en-US" sz="1300" i="0">
                    <a:solidFill>
                      <a:schemeClr val="dk1"/>
                    </a:solidFill>
                    <a:latin typeface="Cambria Math" panose="02040503050406030204" pitchFamily="18" charset="0"/>
                    <a:cs typeface="Arial" panose="020B0604020202020204" pitchFamily="34" charset="0"/>
                  </a:rPr>
                  <a:t>Β</a:t>
                </a:r>
                <a:r>
                  <a:rPr lang="en-US" sz="1300" dirty="0">
                    <a:solidFill>
                      <a:schemeClr val="dk1"/>
                    </a:solidFill>
                    <a:latin typeface="Arial" panose="020B0604020202020204" pitchFamily="34" charset="0"/>
                    <a:cs typeface="Arial" panose="020B0604020202020204" pitchFamily="34" charset="0"/>
                  </a:rPr>
                  <a:t>, with </a:t>
                </a:r>
                <a:r>
                  <a:rPr lang="en-US" sz="1300" b="0" i="0">
                    <a:solidFill>
                      <a:schemeClr val="dk1"/>
                    </a:solidFill>
                    <a:latin typeface="Cambria Math" panose="02040503050406030204" pitchFamily="18" charset="0"/>
                    <a:cs typeface="Arial" panose="020B0604020202020204" pitchFamily="34" charset="0"/>
                  </a:rPr>
                  <a:t>Β^∗</a:t>
                </a:r>
                <a:r>
                  <a:rPr lang="en-US" sz="1300" dirty="0">
                    <a:solidFill>
                      <a:schemeClr val="dk1"/>
                    </a:solidFill>
                    <a:latin typeface="Arial" panose="020B0604020202020204" pitchFamily="34" charset="0"/>
                    <a:cs typeface="Arial" panose="020B0604020202020204" pitchFamily="34" charset="0"/>
                  </a:rPr>
                  <a:t> being a </a:t>
                </a:r>
                <a:r>
                  <a:rPr lang="en-US" sz="1300" i="1" dirty="0">
                    <a:solidFill>
                      <a:schemeClr val="dk1"/>
                    </a:solidFill>
                    <a:latin typeface="Arial" panose="020B0604020202020204" pitchFamily="34" charset="0"/>
                    <a:cs typeface="Arial" panose="020B0604020202020204" pitchFamily="34" charset="0"/>
                  </a:rPr>
                  <a:t>family of its independent sets</a:t>
                </a:r>
                <a:r>
                  <a:rPr lang="en-US" sz="13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sz="1300" dirty="0">
                    <a:solidFill>
                      <a:schemeClr val="dk1"/>
                    </a:solidFill>
                    <a:latin typeface="Arial" panose="020B0604020202020204" pitchFamily="34" charset="0"/>
                    <a:cs typeface="Arial" panose="020B0604020202020204" pitchFamily="34" charset="0"/>
                  </a:rPr>
                  <a:t>A </a:t>
                </a:r>
                <a:r>
                  <a:rPr lang="en-US" sz="1300" i="1" dirty="0">
                    <a:solidFill>
                      <a:schemeClr val="dk1"/>
                    </a:solidFill>
                    <a:latin typeface="Arial" panose="020B0604020202020204" pitchFamily="34" charset="0"/>
                    <a:cs typeface="Arial" panose="020B0604020202020204" pitchFamily="34" charset="0"/>
                  </a:rPr>
                  <a:t>subhypergraph of </a:t>
                </a:r>
                <a:r>
                  <a:rPr lang="en-US" sz="1300" b="0" i="0">
                    <a:solidFill>
                      <a:schemeClr val="dk1"/>
                    </a:solidFill>
                    <a:latin typeface="Cambria Math" panose="02040503050406030204" pitchFamily="18" charset="0"/>
                    <a:cs typeface="Arial" panose="020B0604020202020204" pitchFamily="34" charset="0"/>
                  </a:rPr>
                  <a:t>Β</a:t>
                </a:r>
                <a:r>
                  <a:rPr lang="en-US" sz="1300" dirty="0">
                    <a:solidFill>
                      <a:schemeClr val="dk1"/>
                    </a:solidFill>
                    <a:latin typeface="Arial" panose="020B0604020202020204" pitchFamily="34" charset="0"/>
                    <a:cs typeface="Arial" panose="020B0604020202020204" pitchFamily="34" charset="0"/>
                  </a:rPr>
                  <a:t> </a:t>
                </a:r>
                <a:r>
                  <a:rPr lang="en-US" sz="1300" i="1" dirty="0">
                    <a:solidFill>
                      <a:schemeClr val="dk1"/>
                    </a:solidFill>
                    <a:latin typeface="Arial" panose="020B0604020202020204" pitchFamily="34" charset="0"/>
                    <a:cs typeface="Arial" panose="020B0604020202020204" pitchFamily="34" charset="0"/>
                  </a:rPr>
                  <a:t>induced by </a:t>
                </a:r>
                <a:r>
                  <a:rPr lang="en-US" sz="1300" b="0" i="0">
                    <a:solidFill>
                      <a:schemeClr val="dk1"/>
                    </a:solidFill>
                    <a:latin typeface="Cambria Math" panose="02040503050406030204" pitchFamily="18" charset="0"/>
                    <a:cs typeface="Arial" panose="020B0604020202020204" pitchFamily="34" charset="0"/>
                  </a:rPr>
                  <a:t>𝑆</a:t>
                </a:r>
                <a:r>
                  <a:rPr lang="en-US" sz="1300" dirty="0">
                    <a:solidFill>
                      <a:schemeClr val="dk1"/>
                    </a:solidFill>
                    <a:latin typeface="Arial" panose="020B0604020202020204" pitchFamily="34" charset="0"/>
                    <a:cs typeface="Arial" panose="020B0604020202020204" pitchFamily="34" charset="0"/>
                  </a:rPr>
                  <a:t>, where </a:t>
                </a:r>
                <a:r>
                  <a:rPr lang="en-US" sz="1300" b="0" i="0">
                    <a:solidFill>
                      <a:schemeClr val="dk1"/>
                    </a:solidFill>
                    <a:latin typeface="Cambria Math" panose="02040503050406030204" pitchFamily="18" charset="0"/>
                    <a:cs typeface="Arial" panose="020B0604020202020204" pitchFamily="34" charset="0"/>
                  </a:rPr>
                  <a:t>𝑆⊆𝑉</a:t>
                </a:r>
                <a:r>
                  <a:rPr lang="en-US" sz="1300" dirty="0">
                    <a:solidFill>
                      <a:schemeClr val="dk1"/>
                    </a:solidFill>
                    <a:latin typeface="Arial" panose="020B0604020202020204" pitchFamily="34" charset="0"/>
                    <a:cs typeface="Arial" panose="020B0604020202020204" pitchFamily="34" charset="0"/>
                  </a:rPr>
                  <a:t>, is denoted as </a:t>
                </a:r>
                <a:r>
                  <a:rPr lang="en-US" sz="1300" b="0" i="0">
                    <a:solidFill>
                      <a:schemeClr val="dk1"/>
                    </a:solidFill>
                    <a:latin typeface="Cambria Math" panose="02040503050406030204" pitchFamily="18" charset="0"/>
                    <a:cs typeface="Arial" panose="020B0604020202020204" pitchFamily="34" charset="0"/>
                  </a:rPr>
                  <a:t>Β_𝑆={𝐵∈Β ┤|  𝐵⊆𝑆}</a:t>
                </a:r>
                <a:r>
                  <a:rPr lang="en-US" sz="1300" dirty="0">
                    <a:solidFill>
                      <a:schemeClr val="dk1"/>
                    </a:solidFill>
                    <a:latin typeface="Arial" panose="020B0604020202020204" pitchFamily="34" charset="0"/>
                    <a:cs typeface="Arial" panose="020B0604020202020204" pitchFamily="34" charset="0"/>
                  </a:rPr>
                  <a:t>. If </a:t>
                </a:r>
                <a:r>
                  <a:rPr lang="en-US" sz="1300" b="0" i="0">
                    <a:solidFill>
                      <a:schemeClr val="dk1"/>
                    </a:solidFill>
                    <a:latin typeface="Cambria Math" panose="02040503050406030204" pitchFamily="18" charset="0"/>
                    <a:cs typeface="Arial" panose="020B0604020202020204" pitchFamily="34" charset="0"/>
                  </a:rPr>
                  <a:t>𝑆∈Β^∗</a:t>
                </a:r>
                <a:r>
                  <a:rPr lang="en-US" sz="1300" dirty="0">
                    <a:solidFill>
                      <a:schemeClr val="dk1"/>
                    </a:solidFill>
                    <a:latin typeface="Arial" panose="020B0604020202020204" pitchFamily="34" charset="0"/>
                    <a:cs typeface="Arial" panose="020B0604020202020204" pitchFamily="34" charset="0"/>
                  </a:rPr>
                  <a:t>, then </a:t>
                </a:r>
                <a:r>
                  <a:rPr lang="en-US" sz="1300" b="0" i="0">
                    <a:solidFill>
                      <a:schemeClr val="dk1"/>
                    </a:solidFill>
                    <a:latin typeface="Cambria Math" panose="02040503050406030204" pitchFamily="18" charset="0"/>
                    <a:cs typeface="Arial" panose="020B0604020202020204" pitchFamily="34" charset="0"/>
                  </a:rPr>
                  <a:t>Β_𝑆=∅</a:t>
                </a:r>
                <a:r>
                  <a:rPr lang="en-US" sz="13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sz="1300" dirty="0">
                    <a:solidFill>
                      <a:schemeClr val="dk1"/>
                    </a:solidFill>
                    <a:latin typeface="Arial" panose="020B0604020202020204" pitchFamily="34" charset="0"/>
                    <a:cs typeface="Arial" panose="020B0604020202020204" pitchFamily="34" charset="0"/>
                  </a:rPr>
                  <a:t>A </a:t>
                </a:r>
                <a:r>
                  <a:rPr lang="en-US" sz="1300" i="1" dirty="0">
                    <a:solidFill>
                      <a:schemeClr val="dk1"/>
                    </a:solidFill>
                    <a:latin typeface="Arial" panose="020B0604020202020204" pitchFamily="34" charset="0"/>
                    <a:cs typeface="Arial" panose="020B0604020202020204" pitchFamily="34" charset="0"/>
                  </a:rPr>
                  <a:t>projection of </a:t>
                </a:r>
                <a:r>
                  <a:rPr lang="en-US" sz="1300" b="0" i="0">
                    <a:solidFill>
                      <a:schemeClr val="dk1"/>
                    </a:solidFill>
                    <a:latin typeface="Cambria Math" panose="02040503050406030204" pitchFamily="18" charset="0"/>
                    <a:cs typeface="Arial" panose="020B0604020202020204" pitchFamily="34" charset="0"/>
                  </a:rPr>
                  <a:t>Β</a:t>
                </a:r>
                <a:r>
                  <a:rPr lang="en-US" sz="1300" dirty="0">
                    <a:solidFill>
                      <a:schemeClr val="dk1"/>
                    </a:solidFill>
                    <a:latin typeface="Arial" panose="020B0604020202020204" pitchFamily="34" charset="0"/>
                    <a:cs typeface="Arial" panose="020B0604020202020204" pitchFamily="34" charset="0"/>
                  </a:rPr>
                  <a:t> </a:t>
                </a:r>
                <a:r>
                  <a:rPr lang="en-US" sz="1300" i="1" dirty="0">
                    <a:solidFill>
                      <a:schemeClr val="dk1"/>
                    </a:solidFill>
                    <a:latin typeface="Arial" panose="020B0604020202020204" pitchFamily="34" charset="0"/>
                    <a:cs typeface="Arial" panose="020B0604020202020204" pitchFamily="34" charset="0"/>
                  </a:rPr>
                  <a:t>to </a:t>
                </a:r>
                <a:r>
                  <a:rPr lang="en-US" sz="1300" b="0" i="0">
                    <a:solidFill>
                      <a:schemeClr val="dk1"/>
                    </a:solidFill>
                    <a:latin typeface="Cambria Math" panose="02040503050406030204" pitchFamily="18" charset="0"/>
                    <a:cs typeface="Arial" panose="020B0604020202020204" pitchFamily="34" charset="0"/>
                  </a:rPr>
                  <a:t>𝑆</a:t>
                </a:r>
                <a:r>
                  <a:rPr lang="en-US" sz="1300" dirty="0">
                    <a:solidFill>
                      <a:schemeClr val="dk1"/>
                    </a:solidFill>
                    <a:latin typeface="Arial" panose="020B0604020202020204" pitchFamily="34" charset="0"/>
                    <a:cs typeface="Arial" panose="020B0604020202020204" pitchFamily="34" charset="0"/>
                  </a:rPr>
                  <a:t> is denoted as </a:t>
                </a:r>
                <a:r>
                  <a:rPr lang="en-US" sz="1300" b="0" i="0">
                    <a:solidFill>
                      <a:schemeClr val="dk1"/>
                    </a:solidFill>
                    <a:latin typeface="Cambria Math" panose="02040503050406030204" pitchFamily="18" charset="0"/>
                    <a:cs typeface="Arial" panose="020B0604020202020204" pitchFamily="34" charset="0"/>
                  </a:rPr>
                  <a:t>Β^𝑆=𝑚𝑖𝑛^′ 𝑙 {𝑆∩𝐵 ┤|  𝐵∈Β}</a:t>
                </a:r>
                <a:r>
                  <a:rPr lang="en-US" sz="1300" dirty="0">
                    <a:solidFill>
                      <a:schemeClr val="dk1"/>
                    </a:solidFill>
                    <a:latin typeface="Arial" panose="020B0604020202020204" pitchFamily="34" charset="0"/>
                    <a:cs typeface="Arial" panose="020B0604020202020204" pitchFamily="34" charset="0"/>
                  </a:rPr>
                  <a:t>, where </a:t>
                </a:r>
                <a:r>
                  <a:rPr lang="en-US" sz="1300" b="0" i="0">
                    <a:solidFill>
                      <a:schemeClr val="dk1"/>
                    </a:solidFill>
                    <a:latin typeface="Cambria Math" panose="02040503050406030204" pitchFamily="18" charset="0"/>
                    <a:cs typeface="Arial" panose="020B0604020202020204" pitchFamily="34" charset="0"/>
                  </a:rPr>
                  <a:t>𝑚𝑖𝑛^′ 𝑙{𝐻}</a:t>
                </a:r>
                <a:r>
                  <a:rPr lang="en-US" sz="1300" dirty="0">
                    <a:solidFill>
                      <a:schemeClr val="dk1"/>
                    </a:solidFill>
                    <a:latin typeface="Arial" panose="020B0604020202020204" pitchFamily="34" charset="0"/>
                    <a:cs typeface="Arial" panose="020B0604020202020204" pitchFamily="34" charset="0"/>
                  </a:rPr>
                  <a:t> denotes the family consisting of inclusionwise minimal members of </a:t>
                </a:r>
                <a:r>
                  <a:rPr lang="en-US" sz="1300" b="0" i="0">
                    <a:solidFill>
                      <a:schemeClr val="dk1"/>
                    </a:solidFill>
                    <a:latin typeface="Cambria Math" panose="02040503050406030204" pitchFamily="18" charset="0"/>
                    <a:cs typeface="Arial" panose="020B0604020202020204" pitchFamily="34" charset="0"/>
                  </a:rPr>
                  <a:t>𝐻</a:t>
                </a:r>
                <a:r>
                  <a:rPr lang="en-US" sz="1300" dirty="0">
                    <a:solidFill>
                      <a:schemeClr val="dk1"/>
                    </a:solidFill>
                    <a:latin typeface="Arial" panose="020B0604020202020204" pitchFamily="34" charset="0"/>
                    <a:cs typeface="Arial" panose="020B0604020202020204" pitchFamily="34" charset="0"/>
                  </a:rPr>
                  <a:t> and</a:t>
                </a:r>
                <a:r>
                  <a:rPr lang="en-US" sz="1400" dirty="0">
                    <a:solidFill>
                      <a:schemeClr val="dk1"/>
                    </a:solidFill>
                    <a:latin typeface="Arial" panose="020B0604020202020204" pitchFamily="34" charset="0"/>
                    <a:cs typeface="Arial" panose="020B0604020202020204" pitchFamily="34" charset="0"/>
                  </a:rPr>
                  <a:t> </a:t>
                </a:r>
                <a:r>
                  <a:rPr lang="en-US" sz="1400" i="0">
                    <a:solidFill>
                      <a:schemeClr val="dk1"/>
                    </a:solidFill>
                    <a:latin typeface="Cambria Math" panose="02040503050406030204" pitchFamily="18" charset="0"/>
                    <a:cs typeface="Arial" panose="020B0604020202020204" pitchFamily="34" charset="0"/>
                  </a:rPr>
                  <a:t>𝑆⊆</a:t>
                </a:r>
                <a:r>
                  <a:rPr lang="en-US" sz="1400" b="0" i="0">
                    <a:solidFill>
                      <a:schemeClr val="dk1"/>
                    </a:solidFill>
                    <a:latin typeface="Cambria Math" panose="02040503050406030204" pitchFamily="18" charset="0"/>
                    <a:cs typeface="Arial" panose="020B0604020202020204" pitchFamily="34" charset="0"/>
                  </a:rPr>
                  <a:t>𝑉</a:t>
                </a:r>
                <a:r>
                  <a:rPr lang="en-US" sz="1300" dirty="0">
                    <a:solidFill>
                      <a:schemeClr val="dk1"/>
                    </a:solidFill>
                    <a:latin typeface="Arial" panose="020B0604020202020204" pitchFamily="34" charset="0"/>
                    <a:cs typeface="Arial" panose="020B0604020202020204" pitchFamily="34" charset="0"/>
                  </a:rPr>
                  <a:t>. If </a:t>
                </a:r>
                <a:r>
                  <a:rPr lang="en-US" sz="1300" i="0">
                    <a:solidFill>
                      <a:schemeClr val="dk1"/>
                    </a:solidFill>
                    <a:latin typeface="Cambria Math" panose="02040503050406030204" pitchFamily="18" charset="0"/>
                    <a:cs typeface="Arial" panose="020B0604020202020204" pitchFamily="34" charset="0"/>
                  </a:rPr>
                  <a:t>𝑆</a:t>
                </a:r>
                <a:r>
                  <a:rPr lang="en-US" sz="1300" dirty="0">
                    <a:solidFill>
                      <a:schemeClr val="dk1"/>
                    </a:solidFill>
                    <a:latin typeface="Arial" panose="020B0604020202020204" pitchFamily="34" charset="0"/>
                    <a:cs typeface="Arial" panose="020B0604020202020204" pitchFamily="34" charset="0"/>
                  </a:rPr>
                  <a:t> is not a </a:t>
                </a:r>
                <a:r>
                  <a:rPr lang="en-US" sz="1300" i="1" dirty="0">
                    <a:solidFill>
                      <a:schemeClr val="dk1"/>
                    </a:solidFill>
                    <a:latin typeface="Arial" panose="020B0604020202020204" pitchFamily="34" charset="0"/>
                    <a:cs typeface="Arial" panose="020B0604020202020204" pitchFamily="34" charset="0"/>
                  </a:rPr>
                  <a:t>transversal</a:t>
                </a:r>
                <a:r>
                  <a:rPr lang="en-US" sz="1300" dirty="0">
                    <a:solidFill>
                      <a:schemeClr val="dk1"/>
                    </a:solidFill>
                    <a:latin typeface="Arial" panose="020B0604020202020204" pitchFamily="34" charset="0"/>
                    <a:cs typeface="Arial" panose="020B0604020202020204" pitchFamily="34" charset="0"/>
                  </a:rPr>
                  <a:t> of </a:t>
                </a:r>
                <a:r>
                  <a:rPr lang="en-US" sz="1300" b="0" i="0">
                    <a:solidFill>
                      <a:schemeClr val="dk1"/>
                    </a:solidFill>
                    <a:latin typeface="Cambria Math" panose="02040503050406030204" pitchFamily="18" charset="0"/>
                    <a:cs typeface="Arial" panose="020B0604020202020204" pitchFamily="34" charset="0"/>
                  </a:rPr>
                  <a:t>Β</a:t>
                </a:r>
                <a:r>
                  <a:rPr lang="en-US" sz="1300" dirty="0">
                    <a:solidFill>
                      <a:schemeClr val="dk1"/>
                    </a:solidFill>
                    <a:latin typeface="Arial" panose="020B0604020202020204" pitchFamily="34" charset="0"/>
                    <a:cs typeface="Arial" panose="020B0604020202020204" pitchFamily="34" charset="0"/>
                  </a:rPr>
                  <a:t>, then </a:t>
                </a:r>
                <a:r>
                  <a:rPr lang="en-US" sz="1300" b="0" i="0">
                    <a:solidFill>
                      <a:schemeClr val="dk1"/>
                    </a:solidFill>
                    <a:latin typeface="Cambria Math" panose="02040503050406030204" pitchFamily="18" charset="0"/>
                    <a:cs typeface="Arial" panose="020B0604020202020204" pitchFamily="34" charset="0"/>
                  </a:rPr>
                  <a:t>Β^𝑆={∅}</a:t>
                </a:r>
                <a:r>
                  <a:rPr lang="en-US" sz="13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sz="1300" dirty="0">
                    <a:solidFill>
                      <a:schemeClr val="dk1"/>
                    </a:solidFill>
                    <a:latin typeface="Arial" panose="020B0604020202020204" pitchFamily="34" charset="0"/>
                    <a:cs typeface="Arial" panose="020B0604020202020204" pitchFamily="34" charset="0"/>
                  </a:rPr>
                  <a:t>Notation </a:t>
                </a:r>
                <a:r>
                  <a:rPr lang="en-US" sz="1300" b="0" i="0">
                    <a:solidFill>
                      <a:schemeClr val="dk1"/>
                    </a:solidFill>
                    <a:latin typeface="Cambria Math" panose="02040503050406030204" pitchFamily="18" charset="0"/>
                    <a:cs typeface="Arial" panose="020B0604020202020204" pitchFamily="34" charset="0"/>
                  </a:rPr>
                  <a:t>∪Β</a:t>
                </a:r>
                <a:r>
                  <a:rPr lang="en-US" sz="1300" dirty="0">
                    <a:solidFill>
                      <a:schemeClr val="dk1"/>
                    </a:solidFill>
                    <a:latin typeface="Arial" panose="020B0604020202020204" pitchFamily="34" charset="0"/>
                    <a:cs typeface="Arial" panose="020B0604020202020204" pitchFamily="34" charset="0"/>
                  </a:rPr>
                  <a:t> is denoted as the union of hyperedges of a hypergraph (i.e. </a:t>
                </a:r>
                <a:r>
                  <a:rPr lang="en-US" sz="1300" b="0" i="0">
                    <a:solidFill>
                      <a:schemeClr val="dk1"/>
                    </a:solidFill>
                    <a:latin typeface="Cambria Math" panose="02040503050406030204" pitchFamily="18" charset="0"/>
                    <a:cs typeface="Arial" panose="020B0604020202020204" pitchFamily="34" charset="0"/>
                  </a:rPr>
                  <a:t>∪Β=⋃_(𝐵∈Β)▒𝐵</a:t>
                </a:r>
                <a:r>
                  <a:rPr lang="en-US" sz="1300" dirty="0">
                    <a:solidFill>
                      <a:schemeClr val="dk1"/>
                    </a:solidFill>
                    <a:latin typeface="Arial" panose="020B0604020202020204" pitchFamily="34" charset="0"/>
                    <a:cs typeface="Arial" panose="020B0604020202020204" pitchFamily="34" charset="0"/>
                  </a:rPr>
                  <a:t>).</a:t>
                </a:r>
              </a:p>
              <a:p>
                <a:pPr marL="438150" lvl="0" indent="-285750">
                  <a:spcBef>
                    <a:spcPts val="0"/>
                  </a:spcBef>
                  <a:buClr>
                    <a:schemeClr val="dk1"/>
                  </a:buClr>
                  <a:buSzPts val="1200"/>
                </a:pPr>
                <a:r>
                  <a:rPr lang="en-US" i="0" dirty="0">
                    <a:solidFill>
                      <a:schemeClr val="dk1"/>
                    </a:solidFill>
                    <a:latin typeface="Arial" panose="020B0604020202020204" pitchFamily="34" charset="0"/>
                    <a:cs typeface="Arial" panose="020B0604020202020204" pitchFamily="34" charset="0"/>
                  </a:rPr>
                  <a:t>A </a:t>
                </a:r>
                <a:r>
                  <a:rPr lang="en-US" i="1" dirty="0">
                    <a:solidFill>
                      <a:schemeClr val="dk1"/>
                    </a:solidFill>
                    <a:latin typeface="Arial" panose="020B0604020202020204" pitchFamily="34" charset="0"/>
                    <a:cs typeface="Arial" panose="020B0604020202020204" pitchFamily="34" charset="0"/>
                  </a:rPr>
                  <a:t>forward chaining closure</a:t>
                </a:r>
                <a:r>
                  <a:rPr lang="en-US" i="0" dirty="0">
                    <a:solidFill>
                      <a:schemeClr val="dk1"/>
                    </a:solidFill>
                    <a:latin typeface="Arial" panose="020B0604020202020204" pitchFamily="34" charset="0"/>
                    <a:cs typeface="Arial" panose="020B0604020202020204" pitchFamily="34" charset="0"/>
                  </a:rPr>
                  <a:t> is defined as</a:t>
                </a:r>
                <a:r>
                  <a:rPr lang="en-US" dirty="0">
                    <a:solidFill>
                      <a:schemeClr val="dk1"/>
                    </a:solidFill>
                    <a:latin typeface="Arial" panose="020B0604020202020204" pitchFamily="34" charset="0"/>
                    <a:cs typeface="Arial" panose="020B0604020202020204" pitchFamily="34" charset="0"/>
                  </a:rPr>
                  <a:t> </a:t>
                </a:r>
                <a:r>
                  <a:rPr lang="en-US" b="0" i="0">
                    <a:solidFill>
                      <a:schemeClr val="dk1"/>
                    </a:solidFill>
                    <a:latin typeface="Cambria Math" panose="02040503050406030204" pitchFamily="18" charset="0"/>
                    <a:cs typeface="Arial" panose="020B0604020202020204" pitchFamily="34" charset="0"/>
                  </a:rPr>
                  <a:t>𝐹_ℎ (𝑆)={𝑢∈𝑉 ┤|  𝑆→𝑣</a:t>
                </a:r>
                <a:r>
                  <a:rPr lang="en-US" dirty="0">
                    <a:solidFill>
                      <a:schemeClr val="dk1"/>
                    </a:solidFill>
                    <a:latin typeface="Arial" panose="020B0604020202020204" pitchFamily="34" charset="0"/>
                    <a:cs typeface="Arial" panose="020B0604020202020204" pitchFamily="34" charset="0"/>
                  </a:rPr>
                  <a:t> is an implicate of </a:t>
                </a:r>
                <a:r>
                  <a:rPr lang="en-US" b="0" i="0">
                    <a:solidFill>
                      <a:schemeClr val="dk1"/>
                    </a:solidFill>
                    <a:latin typeface="Cambria Math" panose="02040503050406030204" pitchFamily="18" charset="0"/>
                    <a:cs typeface="Arial" panose="020B0604020202020204" pitchFamily="34" charset="0"/>
                  </a:rPr>
                  <a:t>ℎ}</a:t>
                </a:r>
                <a:r>
                  <a:rPr lang="en-US" dirty="0">
                    <a:solidFill>
                      <a:schemeClr val="dk1"/>
                    </a:solidFill>
                    <a:latin typeface="Arial" panose="020B0604020202020204" pitchFamily="34" charset="0"/>
                    <a:cs typeface="Arial" panose="020B0604020202020204" pitchFamily="34" charset="0"/>
                  </a:rPr>
                  <a:t>.</a:t>
                </a:r>
              </a:p>
              <a:p>
                <a:pPr marL="438150" marR="0" lvl="0" indent="-2857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i="0" dirty="0">
                    <a:solidFill>
                      <a:schemeClr val="dk1"/>
                    </a:solidFill>
                    <a:latin typeface="Arial" panose="020B0604020202020204" pitchFamily="34" charset="0"/>
                    <a:cs typeface="Arial" panose="020B0604020202020204" pitchFamily="34" charset="0"/>
                  </a:rPr>
                  <a:t>The </a:t>
                </a:r>
                <a:r>
                  <a:rPr lang="en-US" i="1" dirty="0">
                    <a:solidFill>
                      <a:schemeClr val="dk1"/>
                    </a:solidFill>
                    <a:latin typeface="Arial" panose="020B0604020202020204" pitchFamily="34" charset="0"/>
                    <a:cs typeface="Arial" panose="020B0604020202020204" pitchFamily="34" charset="0"/>
                  </a:rPr>
                  <a:t>set of minimal keys</a:t>
                </a:r>
                <a:r>
                  <a:rPr lang="en-US" dirty="0">
                    <a:solidFill>
                      <a:schemeClr val="dk1"/>
                    </a:solidFill>
                    <a:latin typeface="Arial" panose="020B0604020202020204" pitchFamily="34" charset="0"/>
                    <a:cs typeface="Arial" panose="020B0604020202020204" pitchFamily="34" charset="0"/>
                  </a:rPr>
                  <a:t> for a Horn function CNF </a:t>
                </a:r>
                <a:r>
                  <a:rPr lang="en-US" b="0" i="0">
                    <a:solidFill>
                      <a:schemeClr val="dk1"/>
                    </a:solidFill>
                    <a:latin typeface="Cambria Math" panose="02040503050406030204" pitchFamily="18" charset="0"/>
                    <a:cs typeface="Arial" panose="020B0604020202020204" pitchFamily="34" charset="0"/>
                  </a:rPr>
                  <a:t>ℎ</a:t>
                </a:r>
                <a:r>
                  <a:rPr lang="en-US" i="1" dirty="0">
                    <a:solidFill>
                      <a:schemeClr val="dk1"/>
                    </a:solidFill>
                    <a:latin typeface="Arial" panose="020B0604020202020204" pitchFamily="34" charset="0"/>
                    <a:cs typeface="Arial" panose="020B0604020202020204" pitchFamily="34" charset="0"/>
                  </a:rPr>
                  <a:t> </a:t>
                </a:r>
                <a:r>
                  <a:rPr lang="en-US" i="0" dirty="0">
                    <a:solidFill>
                      <a:schemeClr val="dk1"/>
                    </a:solidFill>
                    <a:latin typeface="Arial" panose="020B0604020202020204" pitchFamily="34" charset="0"/>
                    <a:cs typeface="Arial" panose="020B0604020202020204" pitchFamily="34" charset="0"/>
                  </a:rPr>
                  <a:t>is defined as </a:t>
                </a:r>
                <a:r>
                  <a:rPr lang="en-US" b="0" i="0">
                    <a:solidFill>
                      <a:schemeClr val="dk1"/>
                    </a:solidFill>
                    <a:latin typeface="Cambria Math" panose="02040503050406030204" pitchFamily="18" charset="0"/>
                    <a:cs typeface="Arial" panose="020B0604020202020204" pitchFamily="34" charset="0"/>
                  </a:rPr>
                  <a:t>K(ℎ)</a:t>
                </a:r>
                <a:r>
                  <a:rPr lang="en-US" dirty="0">
                    <a:solidFill>
                      <a:schemeClr val="dk1"/>
                    </a:solidFill>
                    <a:latin typeface="Arial" panose="020B0604020202020204" pitchFamily="34" charset="0"/>
                    <a:cs typeface="Arial" panose="020B0604020202020204" pitchFamily="34" charset="0"/>
                  </a:rPr>
                  <a:t>.</a:t>
                </a:r>
                <a:endParaRPr lang="en-US" sz="1300" dirty="0">
                  <a:solidFill>
                    <a:schemeClr val="dk1"/>
                  </a:solidFill>
                  <a:latin typeface="Arial" panose="020B0604020202020204" pitchFamily="34" charset="0"/>
                  <a:cs typeface="Arial" panose="020B0604020202020204" pitchFamily="34" charset="0"/>
                </a:endParaRPr>
              </a:p>
              <a:p>
                <a:pPr marL="15240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i="1" dirty="0">
                  <a:solidFill>
                    <a:schemeClr val="dk1"/>
                  </a:solidFill>
                  <a:latin typeface="Arial" panose="020B0604020202020204" pitchFamily="34" charset="0"/>
                  <a:cs typeface="Arial" panose="020B0604020202020204" pitchFamily="34" charset="0"/>
                </a:endParaRPr>
              </a:p>
              <a:p>
                <a:pPr marL="15240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solidFill>
                      <a:schemeClr val="dk1"/>
                    </a:solidFill>
                    <a:latin typeface="Arial" panose="020B0604020202020204" pitchFamily="34" charset="0"/>
                    <a:cs typeface="Arial" panose="020B0604020202020204" pitchFamily="34" charset="0"/>
                  </a:rPr>
                  <a:t>These definitions and notations will be used for the Lemmas, Theorems, and Corollaries presented by the research paper. [1] Given that the proofs are very complex and elaborate, they’ll be summarized with the bulletin points and given a quick explanation on what they’re used for. It is encourage to read the research paper [1] to get a clear idea of what the proofs are explaining.</a:t>
                </a:r>
              </a:p>
            </p:txBody>
          </p:sp>
        </mc:Fallback>
      </mc:AlternateContent>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f85d1ea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Lemmas and Theorems of this section are used to characterize the unique key graphs and unique key Horn functions presented in the research paper. [1] Lemma 1 is already established and well known from previous research papers. Lemma 2 is used to address the relationship of minimal transversal to unique key graphs. </a:t>
            </a:r>
            <a:endParaRPr dirty="0"/>
          </a:p>
        </p:txBody>
      </p:sp>
    </p:spTree>
    <p:extLst>
      <p:ext uri="{BB962C8B-B14F-4D97-AF65-F5344CB8AC3E}">
        <p14:creationId xmlns:p14="http://schemas.microsoft.com/office/powerpoint/2010/main" val="185396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f85d1ea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By applying Lemma 4, Theorem 5 can be proven to be true in its bidirectional implication, further explaining the minimal traversal within a unique key graph. This logic also applies to matroid, as the set of minimal traversals can serve as the cut-sets or base-sets of a loopless matroid, which compliments Theorem 5.</a:t>
            </a:r>
            <a:endParaRPr dirty="0"/>
          </a:p>
        </p:txBody>
      </p:sp>
    </p:spTree>
    <p:extLst>
      <p:ext uri="{BB962C8B-B14F-4D97-AF65-F5344CB8AC3E}">
        <p14:creationId xmlns:p14="http://schemas.microsoft.com/office/powerpoint/2010/main" val="108551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f85d1ea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this section, lets assume we have a </a:t>
                </a:r>
                <a:r>
                  <a:rPr lang="en-US" dirty="0" err="1"/>
                  <a:t>Sperner</a:t>
                </a:r>
                <a:r>
                  <a:rPr lang="en-US" dirty="0"/>
                  <a:t> hypergraph with edges of size </a:t>
                </a:r>
                <a14:m>
                  <m:oMath xmlns:m="http://schemas.openxmlformats.org/officeDocument/2006/math">
                    <m:r>
                      <a:rPr lang="en-US" b="0" i="1" smtClean="0">
                        <a:latin typeface="Cambria Math" panose="02040503050406030204" pitchFamily="18" charset="0"/>
                      </a:rPr>
                      <m:t>2</m:t>
                    </m:r>
                  </m:oMath>
                </a14:m>
                <a:r>
                  <a:rPr lang="en-US" dirty="0"/>
                  <a:t>, meaning that there are only</a:t>
                </a:r>
                <a:r>
                  <a:rPr lang="en-US" baseline="0" dirty="0"/>
                  <a:t> pairs of vertices with a single edge connected between them. Since it is established that the minimal transversal are complement to the independent sets of a </a:t>
                </a:r>
                <a:r>
                  <a:rPr lang="en-US" baseline="0" dirty="0" err="1"/>
                  <a:t>Sperner</a:t>
                </a:r>
                <a:r>
                  <a:rPr lang="en-US" baseline="0" dirty="0"/>
                  <a:t> hypergraph, they also represent the minimum vertex covers, giving an idea of the neighboring vertices with a unique key graph. The proof shown by the research paper [1] basically proves the opposite of the statement, meaning that a CNF </a:t>
                </a:r>
                <a14:m>
                  <m:oMath xmlns:m="http://schemas.openxmlformats.org/officeDocument/2006/math">
                    <m:r>
                      <m:rPr>
                        <m:sty m:val="p"/>
                      </m:rPr>
                      <a:rPr lang="en-US" i="0" baseline="0" dirty="0" smtClean="0">
                        <a:latin typeface="Cambria Math" panose="02040503050406030204" pitchFamily="18" charset="0"/>
                      </a:rPr>
                      <m:t>Φ</m:t>
                    </m:r>
                  </m:oMath>
                </a14:m>
                <a:r>
                  <a:rPr lang="en-US" baseline="0" dirty="0"/>
                  <a:t> is satisfiable if and only if the </a:t>
                </a:r>
                <a:r>
                  <a:rPr lang="en-US" dirty="0"/>
                  <a:t>graph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𝐺</m:t>
                        </m:r>
                      </m:e>
                      <m:sub>
                        <m:r>
                          <m:rPr>
                            <m:sty m:val="p"/>
                          </m:rPr>
                          <a:rPr lang="en-US" i="0" dirty="0" smtClean="0">
                            <a:latin typeface="Cambria Math" panose="02040503050406030204" pitchFamily="18" charset="0"/>
                          </a:rPr>
                          <m:t>Φ</m:t>
                        </m:r>
                      </m:sub>
                    </m:sSub>
                  </m:oMath>
                </a14:m>
                <a:r>
                  <a:rPr lang="en-US" dirty="0"/>
                  <a:t> is not a unique key, which also means that there exists a maximal independent set that contains vertex </a:t>
                </a:r>
                <a14:m>
                  <m:oMath xmlns:m="http://schemas.openxmlformats.org/officeDocument/2006/math">
                    <m:r>
                      <a:rPr lang="en-US" i="1" dirty="0" smtClean="0">
                        <a:latin typeface="Cambria Math" panose="02040503050406030204" pitchFamily="18" charset="0"/>
                      </a:rPr>
                      <m:t>𝑧</m:t>
                    </m:r>
                  </m:oMath>
                </a14:m>
                <a:r>
                  <a:rPr lang="en-US" dirty="0"/>
                  <a:t> with no individual neighbor. This shown that</a:t>
                </a:r>
                <a:r>
                  <a:rPr lang="en-US" baseline="0" dirty="0"/>
                  <a:t> determining a unique key graph from this type of </a:t>
                </a:r>
                <a:r>
                  <a:rPr lang="en-US" baseline="0" dirty="0" err="1"/>
                  <a:t>Sperner</a:t>
                </a:r>
                <a:r>
                  <a:rPr lang="en-US" baseline="0" dirty="0"/>
                  <a:t> hypergraph is co-NP-complete, as there is a polynomial algorithm that exists to solve the “NO” instances for unique key hypergraphs.</a:t>
                </a:r>
                <a:endParaRPr dirty="0"/>
              </a:p>
            </p:txBody>
          </p:sp>
        </mc:Choice>
        <mc:Fallback xmlns="">
          <p:sp>
            <p:nvSpPr>
              <p:cNvPr id="77" name="Google Shape;77;g71f85d1ea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this section, lets assume we have a </a:t>
                </a:r>
                <a:r>
                  <a:rPr lang="en-US" dirty="0" err="1"/>
                  <a:t>Sperner</a:t>
                </a:r>
                <a:r>
                  <a:rPr lang="en-US" dirty="0"/>
                  <a:t> hypergraph with edges of size </a:t>
                </a:r>
                <a:r>
                  <a:rPr lang="en-US" b="0" i="0">
                    <a:latin typeface="Cambria Math" panose="02040503050406030204" pitchFamily="18" charset="0"/>
                  </a:rPr>
                  <a:t>2</a:t>
                </a:r>
                <a:r>
                  <a:rPr lang="en-US" dirty="0"/>
                  <a:t>, meaning that there are only</a:t>
                </a:r>
                <a:r>
                  <a:rPr lang="en-US" baseline="0" dirty="0"/>
                  <a:t> pairs of vertices with a single edge connected between them. Since it is established that the minimal transversal are complement to the independent sets of a </a:t>
                </a:r>
                <a:r>
                  <a:rPr lang="en-US" baseline="0" dirty="0" err="1"/>
                  <a:t>Sperner</a:t>
                </a:r>
                <a:r>
                  <a:rPr lang="en-US" baseline="0" dirty="0"/>
                  <a:t> hypergraph, they also represent the minimum vertex covers, giving an idea of the neighboring vertices with a unique key graph. The proof shown by the research paper [1] basically proves the opposite of the statement, meaning that a CNF </a:t>
                </a:r>
                <a:r>
                  <a:rPr lang="en-US" i="0" baseline="0" dirty="0">
                    <a:latin typeface="Cambria Math" panose="02040503050406030204" pitchFamily="18" charset="0"/>
                  </a:rPr>
                  <a:t>Φ</a:t>
                </a:r>
                <a:r>
                  <a:rPr lang="en-US" baseline="0" dirty="0"/>
                  <a:t> is satisfiable if and only if the </a:t>
                </a:r>
                <a:r>
                  <a:rPr lang="en-US" dirty="0"/>
                  <a:t>graph </a:t>
                </a:r>
                <a:r>
                  <a:rPr lang="en-US" i="0" dirty="0">
                    <a:latin typeface="Cambria Math" panose="02040503050406030204" pitchFamily="18" charset="0"/>
                  </a:rPr>
                  <a:t>𝐺</a:t>
                </a:r>
                <a:r>
                  <a:rPr lang="en-US" b="0" i="0" dirty="0">
                    <a:latin typeface="Cambria Math" panose="02040503050406030204" pitchFamily="18" charset="0"/>
                  </a:rPr>
                  <a:t>_</a:t>
                </a:r>
                <a:r>
                  <a:rPr lang="en-US" i="0" dirty="0">
                    <a:latin typeface="Cambria Math" panose="02040503050406030204" pitchFamily="18" charset="0"/>
                  </a:rPr>
                  <a:t>Φ</a:t>
                </a:r>
                <a:r>
                  <a:rPr lang="en-US" dirty="0"/>
                  <a:t> is not a unique key, which also means that there exists a maximal independent set that contains vertex </a:t>
                </a:r>
                <a:r>
                  <a:rPr lang="en-US" i="0" dirty="0">
                    <a:latin typeface="Cambria Math" panose="02040503050406030204" pitchFamily="18" charset="0"/>
                  </a:rPr>
                  <a:t>𝑧</a:t>
                </a:r>
                <a:r>
                  <a:rPr lang="en-US" dirty="0"/>
                  <a:t> with no individual neighbor. This shown that</a:t>
                </a:r>
                <a:r>
                  <a:rPr lang="en-US" baseline="0" dirty="0"/>
                  <a:t> determining a unique key graph from this type of </a:t>
                </a:r>
                <a:r>
                  <a:rPr lang="en-US" baseline="0" dirty="0" err="1"/>
                  <a:t>Sperner</a:t>
                </a:r>
                <a:r>
                  <a:rPr lang="en-US" baseline="0" dirty="0"/>
                  <a:t> hypergraph is co-NP-complete, as there is a polynomial algorithm that exists to solve the “NO” instances for unique key hypergraphs.</a:t>
                </a:r>
                <a:endParaRPr dirty="0"/>
              </a:p>
            </p:txBody>
          </p:sp>
        </mc:Fallback>
      </mc:AlternateContent>
    </p:spTree>
    <p:extLst>
      <p:ext uri="{BB962C8B-B14F-4D97-AF65-F5344CB8AC3E}">
        <p14:creationId xmlns:p14="http://schemas.microsoft.com/office/powerpoint/2010/main" val="195901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f7d9f4ec3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101" name="Google Shape;101;g7f7d9f4ec3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above figure represents an instance of a graph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m:rPr>
                            <m:sty m:val="p"/>
                          </m:rPr>
                          <a:rPr lang="en-US" b="0" i="0" smtClean="0">
                            <a:latin typeface="Cambria Math" panose="02040503050406030204" pitchFamily="18" charset="0"/>
                          </a:rPr>
                          <m:t>Φ</m:t>
                        </m:r>
                      </m:sub>
                    </m:sSub>
                  </m:oMath>
                </a14:m>
                <a:r>
                  <a:rPr lang="en-US" dirty="0"/>
                  <a:t> that</a:t>
                </a:r>
                <a:r>
                  <a:rPr lang="en-US" baseline="0" dirty="0"/>
                  <a:t> corresponds to a given CNF </a:t>
                </a:r>
                <a14:m>
                  <m:oMath xmlns:m="http://schemas.openxmlformats.org/officeDocument/2006/math">
                    <m:r>
                      <m:rPr>
                        <m:sty m:val="p"/>
                      </m:rPr>
                      <a:rPr lang="en-US" b="0" i="0" baseline="0" smtClean="0">
                        <a:latin typeface="Cambria Math" panose="02040503050406030204" pitchFamily="18" charset="0"/>
                      </a:rPr>
                      <m:t>Φ</m:t>
                    </m:r>
                  </m:oMath>
                </a14:m>
                <a:r>
                  <a:rPr lang="en-US" dirty="0"/>
                  <a:t> constructed for</a:t>
                </a:r>
                <a:r>
                  <a:rPr lang="en-US" baseline="0" dirty="0"/>
                  <a:t> Theorem 9 and Corollary 10 to prove that there exist a polynomial time algorithm that solves the minimal key generation problem for hypergraphs with edges sizes of two. This proves that a CNF </a:t>
                </a:r>
                <a14:m>
                  <m:oMath xmlns:m="http://schemas.openxmlformats.org/officeDocument/2006/math">
                    <m:r>
                      <m:rPr>
                        <m:sty m:val="p"/>
                      </m:rPr>
                      <a:rPr lang="en-US" b="0" i="0" baseline="0" smtClean="0">
                        <a:latin typeface="Cambria Math" panose="02040503050406030204" pitchFamily="18" charset="0"/>
                      </a:rPr>
                      <m:t>Φ</m:t>
                    </m:r>
                  </m:oMath>
                </a14:m>
                <a:r>
                  <a:rPr lang="en-US" dirty="0"/>
                  <a:t> is satisfiable if and only if its</a:t>
                </a:r>
                <a:r>
                  <a:rPr lang="en-US" baseline="0" dirty="0"/>
                  <a:t> represented graph is not a unique key graph, making the minimal key generation for hypergraphs of edges of dimension two co-NP-complete.</a:t>
                </a:r>
                <a:endParaRPr dirty="0"/>
              </a:p>
            </p:txBody>
          </p:sp>
        </mc:Choice>
        <mc:Fallback xmlns="">
          <p:sp>
            <p:nvSpPr>
              <p:cNvPr id="101" name="Google Shape;101;g7f7d9f4ec3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above figure represents an instance of a graph </a:t>
                </a:r>
                <a:r>
                  <a:rPr lang="en-US" b="0" i="0">
                    <a:latin typeface="Cambria Math" panose="02040503050406030204" pitchFamily="18" charset="0"/>
                  </a:rPr>
                  <a:t>𝐺_Φ</a:t>
                </a:r>
                <a:r>
                  <a:rPr lang="en-US" dirty="0"/>
                  <a:t> that</a:t>
                </a:r>
                <a:r>
                  <a:rPr lang="en-US" baseline="0" dirty="0"/>
                  <a:t> corresponds to a given CNF </a:t>
                </a:r>
                <a:r>
                  <a:rPr lang="en-US" b="0" i="0" baseline="0">
                    <a:latin typeface="Cambria Math" panose="02040503050406030204" pitchFamily="18" charset="0"/>
                  </a:rPr>
                  <a:t>Φ</a:t>
                </a:r>
                <a:r>
                  <a:rPr lang="en-US" dirty="0"/>
                  <a:t> constructed for</a:t>
                </a:r>
                <a:r>
                  <a:rPr lang="en-US" baseline="0" dirty="0"/>
                  <a:t> Theorem 9 and Corollary 10 to prove that there exist a polynomial time algorithm that solves the minimal key generation problem for hypergraphs with edges sizes of two. This proves that a CNF </a:t>
                </a:r>
                <a:r>
                  <a:rPr lang="en-US" b="0" i="0" baseline="0">
                    <a:latin typeface="Cambria Math" panose="02040503050406030204" pitchFamily="18" charset="0"/>
                  </a:rPr>
                  <a:t>Φ</a:t>
                </a:r>
                <a:r>
                  <a:rPr lang="en-US" dirty="0"/>
                  <a:t> is satisfiable if and only if its</a:t>
                </a:r>
                <a:r>
                  <a:rPr lang="en-US" baseline="0" dirty="0"/>
                  <a:t> represented graph is not a unique key graph, making the minimal key generation for hypergraphs of edges of dimension two co-NP-complete.</a:t>
                </a:r>
                <a:endParaRPr dirty="0"/>
              </a:p>
            </p:txBody>
          </p:sp>
        </mc:Fallback>
      </mc:AlternateContent>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rxiv.org/search/cs?searchtype=author&amp;query=Makino%2C+K" TargetMode="External"/><Relationship Id="rId3" Type="http://schemas.openxmlformats.org/officeDocument/2006/relationships/image" Target="../media/image1.jpg"/><Relationship Id="rId7" Type="http://schemas.openxmlformats.org/officeDocument/2006/relationships/hyperlink" Target="https://arxiv.org/search/cs?searchtype=author&amp;query=Ku%C4%8Dera%2C+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arxiv.org/search/cs?searchtype=author&amp;query=%C4%8Cepek%2C+O" TargetMode="External"/><Relationship Id="rId5" Type="http://schemas.openxmlformats.org/officeDocument/2006/relationships/hyperlink" Target="https://arxiv.org/search/cs?searchtype=author&amp;query=Boros%2C+E" TargetMode="External"/><Relationship Id="rId4" Type="http://schemas.openxmlformats.org/officeDocument/2006/relationships/hyperlink" Target="https://arxiv.org/search/cs?searchtype=author&amp;query=B%C3%A9rczi%2C+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0.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976204"/>
            <a:ext cx="8520600" cy="159554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solidFill>
                  <a:srgbClr val="FFFFFF"/>
                </a:solidFill>
              </a:rPr>
              <a:t>Review Of </a:t>
            </a:r>
            <a:r>
              <a:rPr lang="en" sz="4800" dirty="0">
                <a:solidFill>
                  <a:srgbClr val="FFFFFF"/>
                </a:solidFill>
              </a:rPr>
              <a:t>Unique Key Horn Functions</a:t>
            </a:r>
            <a:endParaRPr sz="4800" dirty="0">
              <a:solidFill>
                <a:srgbClr val="FFFFFF"/>
              </a:solidFill>
            </a:endParaRPr>
          </a:p>
        </p:txBody>
      </p:sp>
      <p:sp>
        <p:nvSpPr>
          <p:cNvPr id="55" name="Google Shape;55;p13"/>
          <p:cNvSpPr txBox="1">
            <a:spLocks noGrp="1"/>
          </p:cNvSpPr>
          <p:nvPr>
            <p:ph type="subTitle" idx="1"/>
          </p:nvPr>
        </p:nvSpPr>
        <p:spPr>
          <a:xfrm>
            <a:off x="402900" y="2571750"/>
            <a:ext cx="8338200" cy="42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bg1"/>
                </a:solidFill>
                <a:uFill>
                  <a:noFill/>
                </a:uFill>
                <a:hlinkClick r:id="rId4">
                  <a:extLst>
                    <a:ext uri="{A12FA001-AC4F-418D-AE19-62706E023703}">
                      <ahyp:hlinkClr xmlns:ahyp="http://schemas.microsoft.com/office/drawing/2018/hyperlinkcolor" val="tx"/>
                    </a:ext>
                  </a:extLst>
                </a:hlinkClick>
              </a:rPr>
              <a:t>Kristóf Bérczi</a:t>
            </a:r>
            <a:r>
              <a:rPr lang="en" sz="1800" dirty="0">
                <a:solidFill>
                  <a:schemeClr val="bg1"/>
                </a:solidFill>
              </a:rPr>
              <a:t>, </a:t>
            </a:r>
            <a:r>
              <a:rPr lang="en" sz="1800" dirty="0">
                <a:solidFill>
                  <a:schemeClr val="bg1"/>
                </a:solidFill>
                <a:uFill>
                  <a:noFill/>
                </a:uFill>
                <a:hlinkClick r:id="rId5">
                  <a:extLst>
                    <a:ext uri="{A12FA001-AC4F-418D-AE19-62706E023703}">
                      <ahyp:hlinkClr xmlns:ahyp="http://schemas.microsoft.com/office/drawing/2018/hyperlinkcolor" val="tx"/>
                    </a:ext>
                  </a:extLst>
                </a:hlinkClick>
              </a:rPr>
              <a:t>Endre Boros</a:t>
            </a:r>
            <a:r>
              <a:rPr lang="en" sz="1800" dirty="0">
                <a:solidFill>
                  <a:schemeClr val="bg1"/>
                </a:solidFill>
              </a:rPr>
              <a:t>, </a:t>
            </a:r>
            <a:r>
              <a:rPr lang="en" sz="1800" dirty="0">
                <a:solidFill>
                  <a:schemeClr val="bg1"/>
                </a:solidFill>
                <a:uFill>
                  <a:noFill/>
                </a:uFill>
                <a:hlinkClick r:id="rId6">
                  <a:extLst>
                    <a:ext uri="{A12FA001-AC4F-418D-AE19-62706E023703}">
                      <ahyp:hlinkClr xmlns:ahyp="http://schemas.microsoft.com/office/drawing/2018/hyperlinkcolor" val="tx"/>
                    </a:ext>
                  </a:extLst>
                </a:hlinkClick>
              </a:rPr>
              <a:t>Ondřej Čepek</a:t>
            </a:r>
            <a:r>
              <a:rPr lang="en" sz="1800" dirty="0">
                <a:solidFill>
                  <a:schemeClr val="bg1"/>
                </a:solidFill>
              </a:rPr>
              <a:t>, </a:t>
            </a:r>
            <a:r>
              <a:rPr lang="en" sz="1800" dirty="0">
                <a:solidFill>
                  <a:schemeClr val="bg1"/>
                </a:solidFill>
                <a:uFill>
                  <a:noFill/>
                </a:uFill>
                <a:hlinkClick r:id="rId7">
                  <a:extLst>
                    <a:ext uri="{A12FA001-AC4F-418D-AE19-62706E023703}">
                      <ahyp:hlinkClr xmlns:ahyp="http://schemas.microsoft.com/office/drawing/2018/hyperlinkcolor" val="tx"/>
                    </a:ext>
                  </a:extLst>
                </a:hlinkClick>
              </a:rPr>
              <a:t>Petr Kučera</a:t>
            </a:r>
            <a:r>
              <a:rPr lang="en" sz="1800" dirty="0">
                <a:solidFill>
                  <a:schemeClr val="bg1"/>
                </a:solidFill>
              </a:rPr>
              <a:t>, </a:t>
            </a:r>
            <a:r>
              <a:rPr lang="en" sz="1800" dirty="0">
                <a:solidFill>
                  <a:schemeClr val="bg1"/>
                </a:solidFill>
                <a:uFill>
                  <a:noFill/>
                </a:uFill>
                <a:hlinkClick r:id="rId8">
                  <a:extLst>
                    <a:ext uri="{A12FA001-AC4F-418D-AE19-62706E023703}">
                      <ahyp:hlinkClr xmlns:ahyp="http://schemas.microsoft.com/office/drawing/2018/hyperlinkcolor" val="tx"/>
                    </a:ext>
                  </a:extLst>
                </a:hlinkClick>
              </a:rPr>
              <a:t>Kazuhisa Makino</a:t>
            </a:r>
            <a:endParaRPr sz="1800" dirty="0">
              <a:solidFill>
                <a:schemeClr val="bg1"/>
              </a:solidFill>
            </a:endParaRPr>
          </a:p>
        </p:txBody>
      </p:sp>
      <p:sp>
        <p:nvSpPr>
          <p:cNvPr id="56" name="Google Shape;56;p13"/>
          <p:cNvSpPr txBox="1">
            <a:spLocks noGrp="1"/>
          </p:cNvSpPr>
          <p:nvPr>
            <p:ph type="subTitle" idx="1"/>
          </p:nvPr>
        </p:nvSpPr>
        <p:spPr>
          <a:xfrm>
            <a:off x="2849700" y="3427350"/>
            <a:ext cx="3444600" cy="46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Instructor: Charles Hughes</a:t>
            </a:r>
            <a:endParaRPr sz="1800" dirty="0">
              <a:solidFill>
                <a:srgbClr val="FFFFFF"/>
              </a:solidFill>
            </a:endParaRPr>
          </a:p>
        </p:txBody>
      </p:sp>
      <p:sp>
        <p:nvSpPr>
          <p:cNvPr id="57" name="Google Shape;57;p13"/>
          <p:cNvSpPr txBox="1"/>
          <p:nvPr/>
        </p:nvSpPr>
        <p:spPr>
          <a:xfrm>
            <a:off x="1448700" y="2999538"/>
            <a:ext cx="3409800" cy="42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Presented by: Timothy Deligero</a:t>
            </a:r>
            <a:endParaRPr sz="1800" dirty="0">
              <a:solidFill>
                <a:srgbClr val="FFFFFF"/>
              </a:solidFill>
            </a:endParaRPr>
          </a:p>
        </p:txBody>
      </p:sp>
      <p:sp>
        <p:nvSpPr>
          <p:cNvPr id="58" name="Google Shape;58;p13"/>
          <p:cNvSpPr txBox="1"/>
          <p:nvPr/>
        </p:nvSpPr>
        <p:spPr>
          <a:xfrm>
            <a:off x="4858500" y="2999550"/>
            <a:ext cx="2682300" cy="42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Presented Date: 4/7/20</a:t>
            </a:r>
            <a:endParaRPr sz="18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Unique Key Graphs: Examples</a:t>
            </a:r>
            <a:endParaRPr b="1" dirty="0"/>
          </a:p>
        </p:txBody>
      </p:sp>
      <mc:AlternateContent xmlns:mc="http://schemas.openxmlformats.org/markup-compatibility/2006" xmlns:a14="http://schemas.microsoft.com/office/drawing/2010/main">
        <mc:Choice Requires="a14">
          <p:sp>
            <p:nvSpPr>
              <p:cNvPr id="80" name="Google Shape;80;p16"/>
              <p:cNvSpPr txBox="1">
                <a:spLocks noGrp="1"/>
              </p:cNvSpPr>
              <p:nvPr>
                <p:ph type="body" idx="1"/>
              </p:nvPr>
            </p:nvSpPr>
            <p:spPr>
              <a:xfrm>
                <a:off x="311700" y="739650"/>
                <a:ext cx="8520600" cy="3572201"/>
              </a:xfrm>
              <a:prstGeom prst="rect">
                <a:avLst/>
              </a:prstGeom>
            </p:spPr>
            <p:txBody>
              <a:bodyPr spcFirstLastPara="1" wrap="square" lIns="91425" tIns="91425" rIns="91425" bIns="91425" anchor="t" anchorCtr="0">
                <a:noAutofit/>
              </a:bodyPr>
              <a:lstStyle/>
              <a:p>
                <a:pPr lvl="0" indent="-317500">
                  <a:lnSpc>
                    <a:spcPct val="100000"/>
                  </a:lnSpc>
                  <a:spcBef>
                    <a:spcPts val="1200"/>
                  </a:spcBef>
                  <a:buClr>
                    <a:schemeClr val="dk1"/>
                  </a:buClr>
                  <a:buSzPts val="1400"/>
                </a:pPr>
                <a:r>
                  <a:rPr lang="en-US" sz="1500" b="1" dirty="0">
                    <a:solidFill>
                      <a:schemeClr val="dk1"/>
                    </a:solidFill>
                  </a:rPr>
                  <a:t>Theorem 11.</a:t>
                </a:r>
                <a:r>
                  <a:rPr lang="en-US" sz="1500" dirty="0">
                    <a:solidFill>
                      <a:schemeClr val="dk1"/>
                    </a:solidFill>
                  </a:rPr>
                  <a:t> </a:t>
                </a:r>
                <a:r>
                  <a:rPr lang="en-US" sz="1500" i="1" dirty="0">
                    <a:solidFill>
                      <a:schemeClr val="dk1"/>
                    </a:solidFill>
                  </a:rPr>
                  <a:t>A bipartite graph </a:t>
                </a:r>
                <a14:m>
                  <m:oMath xmlns:m="http://schemas.openxmlformats.org/officeDocument/2006/math">
                    <m:r>
                      <a:rPr lang="en-US" sz="1500" b="0" i="1" smtClean="0">
                        <a:solidFill>
                          <a:schemeClr val="dk1"/>
                        </a:solidFill>
                        <a:latin typeface="Cambria Math" panose="02040503050406030204" pitchFamily="18" charset="0"/>
                      </a:rPr>
                      <m:t>𝐺</m:t>
                    </m:r>
                    <m:r>
                      <a:rPr lang="en-US" sz="1500" b="0" i="1" smtClean="0">
                        <a:solidFill>
                          <a:schemeClr val="dk1"/>
                        </a:solidFill>
                        <a:latin typeface="Cambria Math" panose="02040503050406030204" pitchFamily="18" charset="0"/>
                      </a:rPr>
                      <m:t>=</m:t>
                    </m:r>
                    <m:d>
                      <m:dPr>
                        <m:ctrlPr>
                          <a:rPr lang="en-US" sz="1500" b="0" i="1" smtClean="0">
                            <a:solidFill>
                              <a:schemeClr val="dk1"/>
                            </a:solidFill>
                            <a:latin typeface="Cambria Math" panose="02040503050406030204" pitchFamily="18" charset="0"/>
                          </a:rPr>
                        </m:ctrlPr>
                      </m:dPr>
                      <m:e>
                        <m:r>
                          <a:rPr lang="en-US" sz="1500" b="0" i="1" smtClean="0">
                            <a:solidFill>
                              <a:schemeClr val="dk1"/>
                            </a:solidFill>
                            <a:latin typeface="Cambria Math" panose="02040503050406030204" pitchFamily="18" charset="0"/>
                          </a:rPr>
                          <m:t>𝑉</m:t>
                        </m:r>
                        <m:r>
                          <a:rPr lang="en-US" sz="1500" b="0" i="1" smtClean="0">
                            <a:solidFill>
                              <a:schemeClr val="dk1"/>
                            </a:solidFill>
                            <a:latin typeface="Cambria Math" panose="02040503050406030204" pitchFamily="18" charset="0"/>
                          </a:rPr>
                          <m:t>, </m:t>
                        </m:r>
                        <m:r>
                          <a:rPr lang="en-US" sz="1500" b="0" i="1" smtClean="0">
                            <a:solidFill>
                              <a:schemeClr val="dk1"/>
                            </a:solidFill>
                            <a:latin typeface="Cambria Math" panose="02040503050406030204" pitchFamily="18" charset="0"/>
                          </a:rPr>
                          <m:t>𝐸</m:t>
                        </m:r>
                      </m:e>
                    </m:d>
                  </m:oMath>
                </a14:m>
                <a:r>
                  <a:rPr lang="en-US" sz="1500" dirty="0">
                    <a:solidFill>
                      <a:schemeClr val="dk1"/>
                    </a:solidFill>
                  </a:rPr>
                  <a:t> </a:t>
                </a:r>
                <a:r>
                  <a:rPr lang="en-US" sz="1500" i="1" dirty="0">
                    <a:solidFill>
                      <a:schemeClr val="dk1"/>
                    </a:solidFill>
                  </a:rPr>
                  <a:t>without isolated vertices is unique key if and only if </a:t>
                </a:r>
                <a14:m>
                  <m:oMath xmlns:m="http://schemas.openxmlformats.org/officeDocument/2006/math">
                    <m:r>
                      <a:rPr lang="en-US" sz="1500" b="0" i="1" smtClean="0">
                        <a:solidFill>
                          <a:schemeClr val="dk1"/>
                        </a:solidFill>
                        <a:latin typeface="Cambria Math" panose="02040503050406030204" pitchFamily="18" charset="0"/>
                      </a:rPr>
                      <m:t>𝐸</m:t>
                    </m:r>
                  </m:oMath>
                </a14:m>
                <a:r>
                  <a:rPr lang="en-US" sz="1500" i="1" dirty="0">
                    <a:solidFill>
                      <a:schemeClr val="dk1"/>
                    </a:solidFill>
                  </a:rPr>
                  <a:t> is a perfect matching</a:t>
                </a:r>
                <a:r>
                  <a:rPr lang="en-US" sz="1500" dirty="0">
                    <a:solidFill>
                      <a:schemeClr val="dk1"/>
                    </a:solidFill>
                  </a:rPr>
                  <a:t>. [1]</a:t>
                </a:r>
                <a:r>
                  <a:rPr lang="en-US" sz="1500" b="1" dirty="0">
                    <a:solidFill>
                      <a:schemeClr val="dk1"/>
                    </a:solidFill>
                  </a:rPr>
                  <a:t> </a:t>
                </a:r>
              </a:p>
              <a:p>
                <a:pPr marL="139700" lvl="0" indent="0">
                  <a:lnSpc>
                    <a:spcPct val="100000"/>
                  </a:lnSpc>
                  <a:spcBef>
                    <a:spcPts val="1200"/>
                  </a:spcBef>
                  <a:buClr>
                    <a:schemeClr val="dk1"/>
                  </a:buClr>
                  <a:buSzPts val="1400"/>
                  <a:buNone/>
                </a:pPr>
                <a:r>
                  <a:rPr lang="en-US" sz="1500" i="1" dirty="0">
                    <a:solidFill>
                      <a:schemeClr val="dk1"/>
                    </a:solidFill>
                  </a:rPr>
                  <a:t>Proof. </a:t>
                </a:r>
                <a:r>
                  <a:rPr lang="en-US" sz="1500" dirty="0">
                    <a:solidFill>
                      <a:schemeClr val="dk1"/>
                    </a:solidFill>
                  </a:rPr>
                  <a:t>Every maximal independent set of a unique key graph contains exactly one end vertex for every edge in a unique key graph, creating a perfect matching bipartite graph.</a:t>
                </a:r>
              </a:p>
              <a:p>
                <a:pPr lvl="0" indent="-317500">
                  <a:lnSpc>
                    <a:spcPct val="100000"/>
                  </a:lnSpc>
                  <a:spcBef>
                    <a:spcPts val="1200"/>
                  </a:spcBef>
                  <a:buClr>
                    <a:schemeClr val="dk1"/>
                  </a:buClr>
                  <a:buSzPts val="1400"/>
                </a:pPr>
                <a:r>
                  <a:rPr lang="en-US" sz="1500" b="1" dirty="0">
                    <a:solidFill>
                      <a:schemeClr val="dk1"/>
                    </a:solidFill>
                  </a:rPr>
                  <a:t>Theorem 12.</a:t>
                </a:r>
                <a:r>
                  <a:rPr lang="en-US" sz="1500" dirty="0">
                    <a:solidFill>
                      <a:schemeClr val="dk1"/>
                    </a:solidFill>
                  </a:rPr>
                  <a:t> </a:t>
                </a:r>
                <a:r>
                  <a:rPr lang="en-US" sz="1500" i="1" dirty="0">
                    <a:solidFill>
                      <a:schemeClr val="dk1"/>
                    </a:solidFill>
                  </a:rPr>
                  <a:t>For graphs of bounded treewidth, it is possible to decide in linear time if a graph is a unique key graph</a:t>
                </a:r>
                <a:r>
                  <a:rPr lang="en-US" sz="1500" dirty="0">
                    <a:solidFill>
                      <a:schemeClr val="dk1"/>
                    </a:solidFill>
                  </a:rPr>
                  <a:t>. [1]</a:t>
                </a:r>
              </a:p>
              <a:p>
                <a:pPr lvl="0" indent="-317500">
                  <a:lnSpc>
                    <a:spcPct val="100000"/>
                  </a:lnSpc>
                  <a:spcBef>
                    <a:spcPts val="1200"/>
                  </a:spcBef>
                  <a:buClr>
                    <a:schemeClr val="dk1"/>
                  </a:buClr>
                  <a:buSzPts val="1400"/>
                </a:pPr>
                <a:r>
                  <a:rPr lang="en-US" sz="1500" b="1" dirty="0">
                    <a:solidFill>
                      <a:schemeClr val="dk1"/>
                    </a:solidFill>
                  </a:rPr>
                  <a:t>Corollary 13. </a:t>
                </a:r>
                <a:r>
                  <a:rPr lang="en-US" sz="1500" i="1" dirty="0">
                    <a:solidFill>
                      <a:schemeClr val="dk1"/>
                    </a:solidFill>
                  </a:rPr>
                  <a:t>For graphs of bounded clique-width, it is possible to decide in linear time if a graph is a unique key graph. </a:t>
                </a:r>
                <a:r>
                  <a:rPr lang="en-US" sz="1500" dirty="0">
                    <a:solidFill>
                      <a:schemeClr val="dk1"/>
                    </a:solidFill>
                  </a:rPr>
                  <a:t>[1]</a:t>
                </a:r>
              </a:p>
              <a:p>
                <a:pPr marL="139700" lvl="0" indent="0">
                  <a:lnSpc>
                    <a:spcPct val="100000"/>
                  </a:lnSpc>
                  <a:spcBef>
                    <a:spcPts val="1200"/>
                  </a:spcBef>
                  <a:buClr>
                    <a:schemeClr val="dk1"/>
                  </a:buClr>
                  <a:buSzPts val="1400"/>
                  <a:buNone/>
                </a:pPr>
                <a:r>
                  <a:rPr lang="en-US" sz="1500" i="1" dirty="0">
                    <a:solidFill>
                      <a:schemeClr val="dk1"/>
                    </a:solidFill>
                  </a:rPr>
                  <a:t>Proof. </a:t>
                </a:r>
                <a:r>
                  <a:rPr lang="en-US" sz="1500" dirty="0">
                    <a:solidFill>
                      <a:schemeClr val="dk1"/>
                    </a:solidFill>
                  </a:rPr>
                  <a:t>Given that there are maximal independent sets in a unique key graph, it can be solved using predicates to satisfy the conditions for a unique graph and the treewidth value can also represent the clique-width of a CNF.</a:t>
                </a:r>
              </a:p>
            </p:txBody>
          </p:sp>
        </mc:Choice>
        <mc:Fallback xmlns="">
          <p:sp>
            <p:nvSpPr>
              <p:cNvPr id="80" name="Google Shape;80;p16"/>
              <p:cNvSpPr txBox="1">
                <a:spLocks noGrp="1" noRot="1" noChangeAspect="1" noMove="1" noResize="1" noEditPoints="1" noAdjustHandles="1" noChangeArrowheads="1" noChangeShapeType="1" noTextEdit="1"/>
              </p:cNvSpPr>
              <p:nvPr>
                <p:ph type="body" idx="1"/>
              </p:nvPr>
            </p:nvSpPr>
            <p:spPr>
              <a:xfrm>
                <a:off x="311700" y="739650"/>
                <a:ext cx="8520600" cy="3572201"/>
              </a:xfrm>
              <a:prstGeom prst="rect">
                <a:avLst/>
              </a:prstGeom>
              <a:blipFill>
                <a:blip r:embed="rId3"/>
                <a:stretch>
                  <a:fillRect/>
                </a:stretch>
              </a:blipFill>
            </p:spPr>
            <p:txBody>
              <a:bodyPr/>
              <a:lstStyle/>
              <a:p>
                <a:r>
                  <a:rPr lang="en-US">
                    <a:noFill/>
                  </a:rPr>
                  <a:t> </a:t>
                </a:r>
              </a:p>
            </p:txBody>
          </p:sp>
        </mc:Fallback>
      </mc:AlternateContent>
      <p:pic>
        <p:nvPicPr>
          <p:cNvPr id="81" name="Google Shape;81;p16"/>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82" name="Google Shape;82;p16"/>
          <p:cNvPicPr preferRelativeResize="0"/>
          <p:nvPr/>
        </p:nvPicPr>
        <p:blipFill>
          <a:blip r:embed="rId5">
            <a:alphaModFix/>
          </a:blip>
          <a:stretch>
            <a:fillRect/>
          </a:stretch>
        </p:blipFill>
        <p:spPr>
          <a:xfrm>
            <a:off x="8216275" y="4311851"/>
            <a:ext cx="616025" cy="831650"/>
          </a:xfrm>
          <a:prstGeom prst="rect">
            <a:avLst/>
          </a:prstGeom>
          <a:noFill/>
          <a:ln>
            <a:noFill/>
          </a:ln>
        </p:spPr>
      </p:pic>
    </p:spTree>
    <p:extLst>
      <p:ext uri="{BB962C8B-B14F-4D97-AF65-F5344CB8AC3E}">
        <p14:creationId xmlns:p14="http://schemas.microsoft.com/office/powerpoint/2010/main" val="389070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Unique Key Graphs: Examples</a:t>
            </a:r>
            <a:endParaRPr b="1" dirty="0"/>
          </a:p>
        </p:txBody>
      </p:sp>
      <mc:AlternateContent xmlns:mc="http://schemas.openxmlformats.org/markup-compatibility/2006" xmlns:a14="http://schemas.microsoft.com/office/drawing/2010/main">
        <mc:Choice Requires="a14">
          <p:sp>
            <p:nvSpPr>
              <p:cNvPr id="80" name="Google Shape;80;p16"/>
              <p:cNvSpPr txBox="1">
                <a:spLocks noGrp="1"/>
              </p:cNvSpPr>
              <p:nvPr>
                <p:ph type="body" idx="1"/>
              </p:nvPr>
            </p:nvSpPr>
            <p:spPr>
              <a:xfrm>
                <a:off x="311700" y="739650"/>
                <a:ext cx="8520600" cy="3572201"/>
              </a:xfrm>
              <a:prstGeom prst="rect">
                <a:avLst/>
              </a:prstGeom>
            </p:spPr>
            <p:txBody>
              <a:bodyPr spcFirstLastPara="1" wrap="square" lIns="91425" tIns="91425" rIns="91425" bIns="91425" anchor="t" anchorCtr="0">
                <a:noAutofit/>
              </a:bodyPr>
              <a:lstStyle/>
              <a:p>
                <a:pPr indent="-317500">
                  <a:lnSpc>
                    <a:spcPct val="100000"/>
                  </a:lnSpc>
                  <a:spcBef>
                    <a:spcPts val="1200"/>
                  </a:spcBef>
                  <a:buClr>
                    <a:schemeClr val="dk1"/>
                  </a:buClr>
                  <a:buSzPts val="1400"/>
                </a:pPr>
                <a:r>
                  <a:rPr lang="en-US" sz="1600" b="1" dirty="0">
                    <a:solidFill>
                      <a:schemeClr val="dk1"/>
                    </a:solidFill>
                  </a:rPr>
                  <a:t>Theorem 14.</a:t>
                </a:r>
                <a:r>
                  <a:rPr lang="en-US" sz="1600" dirty="0">
                    <a:solidFill>
                      <a:schemeClr val="dk1"/>
                    </a:solidFill>
                  </a:rPr>
                  <a:t> </a:t>
                </a:r>
                <a:r>
                  <a:rPr lang="en-US" sz="1600" i="1" dirty="0">
                    <a:solidFill>
                      <a:schemeClr val="dk1"/>
                    </a:solidFill>
                  </a:rPr>
                  <a:t>Let </a:t>
                </a:r>
                <a14:m>
                  <m:oMath xmlns:m="http://schemas.openxmlformats.org/officeDocument/2006/math">
                    <m:r>
                      <a:rPr lang="en-US" sz="1600" i="1">
                        <a:solidFill>
                          <a:schemeClr val="dk1"/>
                        </a:solidFill>
                        <a:latin typeface="Cambria Math" panose="02040503050406030204" pitchFamily="18" charset="0"/>
                      </a:rPr>
                      <m:t>𝐺</m:t>
                    </m:r>
                    <m:r>
                      <a:rPr lang="en-US" sz="1600" i="1">
                        <a:solidFill>
                          <a:schemeClr val="dk1"/>
                        </a:solidFill>
                        <a:latin typeface="Cambria Math" panose="02040503050406030204" pitchFamily="18" charset="0"/>
                      </a:rPr>
                      <m:t>=</m:t>
                    </m:r>
                    <m:d>
                      <m:dPr>
                        <m:ctrlPr>
                          <a:rPr lang="en-US" sz="1600" i="1">
                            <a:solidFill>
                              <a:schemeClr val="dk1"/>
                            </a:solidFill>
                            <a:latin typeface="Cambria Math" panose="02040503050406030204" pitchFamily="18" charset="0"/>
                          </a:rPr>
                        </m:ctrlPr>
                      </m:dPr>
                      <m:e>
                        <m:r>
                          <a:rPr lang="en-US" sz="1600" i="1">
                            <a:solidFill>
                              <a:schemeClr val="dk1"/>
                            </a:solidFill>
                            <a:latin typeface="Cambria Math" panose="02040503050406030204" pitchFamily="18" charset="0"/>
                          </a:rPr>
                          <m:t>𝑉</m:t>
                        </m:r>
                        <m:r>
                          <a:rPr lang="en-US" sz="1600" i="1">
                            <a:solidFill>
                              <a:schemeClr val="dk1"/>
                            </a:solidFill>
                            <a:latin typeface="Cambria Math" panose="02040503050406030204" pitchFamily="18" charset="0"/>
                          </a:rPr>
                          <m:t>, </m:t>
                        </m:r>
                        <m:r>
                          <a:rPr lang="en-US" sz="1600" i="1">
                            <a:solidFill>
                              <a:schemeClr val="dk1"/>
                            </a:solidFill>
                            <a:latin typeface="Cambria Math" panose="02040503050406030204" pitchFamily="18" charset="0"/>
                          </a:rPr>
                          <m:t>𝐸</m:t>
                        </m:r>
                      </m:e>
                    </m:d>
                  </m:oMath>
                </a14:m>
                <a:r>
                  <a:rPr lang="en-US" sz="1600" dirty="0">
                    <a:solidFill>
                      <a:schemeClr val="dk1"/>
                    </a:solidFill>
                  </a:rPr>
                  <a:t> </a:t>
                </a:r>
                <a:r>
                  <a:rPr lang="en-US" sz="1600" i="1" dirty="0">
                    <a:solidFill>
                      <a:schemeClr val="dk1"/>
                    </a:solidFill>
                  </a:rPr>
                  <a:t>be a graph, and assume that the size of the largest induced matching of </a:t>
                </a:r>
                <a14:m>
                  <m:oMath xmlns:m="http://schemas.openxmlformats.org/officeDocument/2006/math">
                    <m:r>
                      <a:rPr lang="en-US" sz="1600" i="1" dirty="0">
                        <a:solidFill>
                          <a:schemeClr val="dk1"/>
                        </a:solidFill>
                        <a:latin typeface="Cambria Math" panose="02040503050406030204" pitchFamily="18" charset="0"/>
                      </a:rPr>
                      <m:t>𝐺</m:t>
                    </m:r>
                  </m:oMath>
                </a14:m>
                <a:r>
                  <a:rPr lang="en-US" sz="1600" i="1" dirty="0">
                    <a:solidFill>
                      <a:schemeClr val="dk1"/>
                    </a:solidFill>
                  </a:rPr>
                  <a:t> is bounded by a constant. Then there is an efficient algorithm to decide if </a:t>
                </a:r>
                <a14:m>
                  <m:oMath xmlns:m="http://schemas.openxmlformats.org/officeDocument/2006/math">
                    <m:r>
                      <a:rPr lang="en-US" sz="1600" i="1" dirty="0">
                        <a:solidFill>
                          <a:schemeClr val="dk1"/>
                        </a:solidFill>
                        <a:latin typeface="Cambria Math" panose="02040503050406030204" pitchFamily="18" charset="0"/>
                      </a:rPr>
                      <m:t>𝐺</m:t>
                    </m:r>
                  </m:oMath>
                </a14:m>
                <a:r>
                  <a:rPr lang="en-US" sz="1600" i="1" dirty="0">
                    <a:solidFill>
                      <a:schemeClr val="dk1"/>
                    </a:solidFill>
                  </a:rPr>
                  <a:t> is a unique key graph</a:t>
                </a:r>
                <a:r>
                  <a:rPr lang="en-US" sz="1600" dirty="0">
                    <a:solidFill>
                      <a:schemeClr val="dk1"/>
                    </a:solidFill>
                  </a:rPr>
                  <a:t>. [1]</a:t>
                </a:r>
              </a:p>
              <a:p>
                <a:pPr marL="139700" indent="0">
                  <a:lnSpc>
                    <a:spcPct val="100000"/>
                  </a:lnSpc>
                  <a:spcBef>
                    <a:spcPts val="1200"/>
                  </a:spcBef>
                  <a:buClr>
                    <a:schemeClr val="dk1"/>
                  </a:buClr>
                  <a:buSzPts val="1400"/>
                  <a:buNone/>
                </a:pPr>
                <a:r>
                  <a:rPr lang="en-US" sz="1600" i="1" dirty="0">
                    <a:solidFill>
                      <a:schemeClr val="dk1"/>
                    </a:solidFill>
                  </a:rPr>
                  <a:t>Proof. </a:t>
                </a:r>
                <a:r>
                  <a:rPr lang="en-US" sz="1600" dirty="0">
                    <a:solidFill>
                      <a:schemeClr val="dk1"/>
                    </a:solidFill>
                  </a:rPr>
                  <a:t>The induce matching is proportional to the size of the graph which also affects the number of independent sets. If the size is bounded by a constant, then checking all independent sets for a unique key graph takes polynomial time.</a:t>
                </a:r>
              </a:p>
            </p:txBody>
          </p:sp>
        </mc:Choice>
        <mc:Fallback xmlns="">
          <p:sp>
            <p:nvSpPr>
              <p:cNvPr id="80" name="Google Shape;80;p16"/>
              <p:cNvSpPr txBox="1">
                <a:spLocks noGrp="1" noRot="1" noChangeAspect="1" noMove="1" noResize="1" noEditPoints="1" noAdjustHandles="1" noChangeArrowheads="1" noChangeShapeType="1" noTextEdit="1"/>
              </p:cNvSpPr>
              <p:nvPr>
                <p:ph type="body" idx="1"/>
              </p:nvPr>
            </p:nvSpPr>
            <p:spPr>
              <a:xfrm>
                <a:off x="311700" y="739650"/>
                <a:ext cx="8520600" cy="3572201"/>
              </a:xfrm>
              <a:prstGeom prst="rect">
                <a:avLst/>
              </a:prstGeom>
              <a:blipFill>
                <a:blip r:embed="rId3"/>
                <a:stretch>
                  <a:fillRect/>
                </a:stretch>
              </a:blipFill>
            </p:spPr>
            <p:txBody>
              <a:bodyPr/>
              <a:lstStyle/>
              <a:p>
                <a:r>
                  <a:rPr lang="en-US">
                    <a:noFill/>
                  </a:rPr>
                  <a:t> </a:t>
                </a:r>
              </a:p>
            </p:txBody>
          </p:sp>
        </mc:Fallback>
      </mc:AlternateContent>
      <p:pic>
        <p:nvPicPr>
          <p:cNvPr id="81" name="Google Shape;81;p16"/>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82" name="Google Shape;82;p16"/>
          <p:cNvPicPr preferRelativeResize="0"/>
          <p:nvPr/>
        </p:nvPicPr>
        <p:blipFill>
          <a:blip r:embed="rId5">
            <a:alphaModFix/>
          </a:blip>
          <a:stretch>
            <a:fillRect/>
          </a:stretch>
        </p:blipFill>
        <p:spPr>
          <a:xfrm>
            <a:off x="8216275" y="4311851"/>
            <a:ext cx="616025" cy="831650"/>
          </a:xfrm>
          <a:prstGeom prst="rect">
            <a:avLst/>
          </a:prstGeom>
          <a:noFill/>
          <a:ln>
            <a:noFill/>
          </a:ln>
        </p:spPr>
      </p:pic>
    </p:spTree>
    <p:extLst>
      <p:ext uri="{BB962C8B-B14F-4D97-AF65-F5344CB8AC3E}">
        <p14:creationId xmlns:p14="http://schemas.microsoft.com/office/powerpoint/2010/main" val="112714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lvl="0" algn="ctr"/>
            <a:r>
              <a:rPr lang="en-US" b="1" dirty="0"/>
              <a:t>MIN-KEY and MIN-TSS Problems</a:t>
            </a:r>
            <a:endParaRPr b="1" dirty="0"/>
          </a:p>
        </p:txBody>
      </p:sp>
      <mc:AlternateContent xmlns:mc="http://schemas.openxmlformats.org/markup-compatibility/2006" xmlns:a14="http://schemas.microsoft.com/office/drawing/2010/main">
        <mc:Choice Requires="a14">
          <p:sp>
            <p:nvSpPr>
              <p:cNvPr id="80" name="Google Shape;80;p16"/>
              <p:cNvSpPr txBox="1">
                <a:spLocks noGrp="1"/>
              </p:cNvSpPr>
              <p:nvPr>
                <p:ph type="body" idx="1"/>
              </p:nvPr>
            </p:nvSpPr>
            <p:spPr>
              <a:xfrm>
                <a:off x="311700" y="739650"/>
                <a:ext cx="8520600" cy="3572201"/>
              </a:xfrm>
              <a:prstGeom prst="rect">
                <a:avLst/>
              </a:prstGeom>
            </p:spPr>
            <p:txBody>
              <a:bodyPr spcFirstLastPara="1" wrap="square" lIns="91425" tIns="91425" rIns="91425" bIns="91425" anchor="t" anchorCtr="0">
                <a:noAutofit/>
              </a:bodyPr>
              <a:lstStyle/>
              <a:p>
                <a:pPr lvl="0" indent="-317500">
                  <a:lnSpc>
                    <a:spcPct val="100000"/>
                  </a:lnSpc>
                  <a:spcBef>
                    <a:spcPts val="1200"/>
                  </a:spcBef>
                  <a:buClr>
                    <a:schemeClr val="dk1"/>
                  </a:buClr>
                  <a:buSzPts val="1400"/>
                </a:pPr>
                <a:r>
                  <a:rPr lang="en-US" sz="1300" b="1" dirty="0">
                    <a:solidFill>
                      <a:schemeClr val="dk1"/>
                    </a:solidFill>
                  </a:rPr>
                  <a:t>Lemma 15.</a:t>
                </a:r>
                <a:r>
                  <a:rPr lang="en-US" sz="1300" dirty="0">
                    <a:solidFill>
                      <a:schemeClr val="dk1"/>
                    </a:solidFill>
                  </a:rPr>
                  <a:t> </a:t>
                </a:r>
                <a14:m>
                  <m:oMath xmlns:m="http://schemas.openxmlformats.org/officeDocument/2006/math">
                    <m:sSub>
                      <m:sSubPr>
                        <m:ctrlPr>
                          <a:rPr lang="en-US" sz="1300" b="0" i="1" smtClean="0">
                            <a:solidFill>
                              <a:schemeClr val="dk1"/>
                            </a:solidFill>
                            <a:latin typeface="Cambria Math" panose="02040503050406030204" pitchFamily="18" charset="0"/>
                          </a:rPr>
                        </m:ctrlPr>
                      </m:sSubPr>
                      <m:e>
                        <m:r>
                          <a:rPr lang="en-US" sz="1300" b="0" i="1" smtClean="0">
                            <a:solidFill>
                              <a:schemeClr val="dk1"/>
                            </a:solidFill>
                            <a:latin typeface="Cambria Math" panose="02040503050406030204" pitchFamily="18" charset="0"/>
                          </a:rPr>
                          <m:t>𝐷</m:t>
                        </m:r>
                      </m:e>
                      <m:sub>
                        <m:r>
                          <m:rPr>
                            <m:sty m:val="p"/>
                          </m:rPr>
                          <a:rPr lang="en-US" sz="1300" b="0" i="0" smtClean="0">
                            <a:solidFill>
                              <a:schemeClr val="dk1"/>
                            </a:solidFill>
                            <a:latin typeface="Cambria Math" panose="02040503050406030204" pitchFamily="18" charset="0"/>
                          </a:rPr>
                          <m:t>Φ</m:t>
                        </m:r>
                      </m:sub>
                    </m:sSub>
                  </m:oMath>
                </a14:m>
                <a:r>
                  <a:rPr lang="en-US" sz="1300" i="1" dirty="0">
                    <a:solidFill>
                      <a:schemeClr val="dk1"/>
                    </a:solidFill>
                  </a:rPr>
                  <a:t> is strongly connected</a:t>
                </a:r>
                <a:r>
                  <a:rPr lang="en-US" sz="1300" dirty="0">
                    <a:solidFill>
                      <a:schemeClr val="dk1"/>
                    </a:solidFill>
                  </a:rPr>
                  <a:t>. [1]</a:t>
                </a:r>
              </a:p>
              <a:p>
                <a:pPr marL="139700" lvl="0" indent="0">
                  <a:lnSpc>
                    <a:spcPct val="100000"/>
                  </a:lnSpc>
                  <a:spcBef>
                    <a:spcPts val="1200"/>
                  </a:spcBef>
                  <a:buClr>
                    <a:schemeClr val="dk1"/>
                  </a:buClr>
                  <a:buSzPts val="1400"/>
                  <a:buNone/>
                </a:pPr>
                <a:r>
                  <a:rPr lang="en-US" sz="1300" i="1" dirty="0">
                    <a:solidFill>
                      <a:schemeClr val="dk1"/>
                    </a:solidFill>
                  </a:rPr>
                  <a:t>Proof</a:t>
                </a:r>
                <a:r>
                  <a:rPr lang="en-US" sz="1300" dirty="0">
                    <a:solidFill>
                      <a:schemeClr val="dk1"/>
                    </a:solidFill>
                  </a:rPr>
                  <a:t>.</a:t>
                </a:r>
                <a:r>
                  <a:rPr lang="en-US" sz="1300" i="1" dirty="0">
                    <a:solidFill>
                      <a:schemeClr val="dk1"/>
                    </a:solidFill>
                  </a:rPr>
                  <a:t> </a:t>
                </a:r>
                <a:r>
                  <a:rPr lang="en-US" sz="1300" dirty="0">
                    <a:solidFill>
                      <a:schemeClr val="dk1"/>
                    </a:solidFill>
                  </a:rPr>
                  <a:t>Show that there exists a path from a key </a:t>
                </a:r>
                <a14:m>
                  <m:oMath xmlns:m="http://schemas.openxmlformats.org/officeDocument/2006/math">
                    <m:sSub>
                      <m:sSubPr>
                        <m:ctrlPr>
                          <a:rPr lang="en-US" sz="1300" b="0" i="1" smtClean="0">
                            <a:solidFill>
                              <a:schemeClr val="dk1"/>
                            </a:solidFill>
                            <a:latin typeface="Cambria Math" panose="02040503050406030204" pitchFamily="18" charset="0"/>
                          </a:rPr>
                        </m:ctrlPr>
                      </m:sSubPr>
                      <m:e>
                        <m:r>
                          <a:rPr lang="en-US" sz="1300" b="0" i="1" smtClean="0">
                            <a:solidFill>
                              <a:schemeClr val="dk1"/>
                            </a:solidFill>
                            <a:latin typeface="Cambria Math" panose="02040503050406030204" pitchFamily="18" charset="0"/>
                          </a:rPr>
                          <m:t>𝐾</m:t>
                        </m:r>
                      </m:e>
                      <m:sub>
                        <m:r>
                          <a:rPr lang="en-US" sz="1300" b="0" i="1" smtClean="0">
                            <a:solidFill>
                              <a:schemeClr val="dk1"/>
                            </a:solidFill>
                            <a:latin typeface="Cambria Math" panose="02040503050406030204" pitchFamily="18" charset="0"/>
                          </a:rPr>
                          <m:t>3</m:t>
                        </m:r>
                      </m:sub>
                    </m:sSub>
                  </m:oMath>
                </a14:m>
                <a:r>
                  <a:rPr lang="en-US" sz="1300" dirty="0">
                    <a:solidFill>
                      <a:schemeClr val="dk1"/>
                    </a:solidFill>
                  </a:rPr>
                  <a:t> to minimal keys </a:t>
                </a:r>
                <a14:m>
                  <m:oMath xmlns:m="http://schemas.openxmlformats.org/officeDocument/2006/math">
                    <m:sSub>
                      <m:sSubPr>
                        <m:ctrlPr>
                          <a:rPr lang="en-US" sz="1300" b="0" i="1" smtClean="0">
                            <a:solidFill>
                              <a:schemeClr val="dk1"/>
                            </a:solidFill>
                            <a:latin typeface="Cambria Math" panose="02040503050406030204" pitchFamily="18" charset="0"/>
                          </a:rPr>
                        </m:ctrlPr>
                      </m:sSubPr>
                      <m:e>
                        <m:r>
                          <a:rPr lang="en-US" sz="1300" b="0" i="1" smtClean="0">
                            <a:solidFill>
                              <a:schemeClr val="dk1"/>
                            </a:solidFill>
                            <a:latin typeface="Cambria Math" panose="02040503050406030204" pitchFamily="18" charset="0"/>
                          </a:rPr>
                          <m:t>𝐾</m:t>
                        </m:r>
                      </m:e>
                      <m:sub>
                        <m:r>
                          <a:rPr lang="en-US" sz="1300" b="0" i="1" smtClean="0">
                            <a:solidFill>
                              <a:schemeClr val="dk1"/>
                            </a:solidFill>
                            <a:latin typeface="Cambria Math" panose="02040503050406030204" pitchFamily="18" charset="0"/>
                          </a:rPr>
                          <m:t>1</m:t>
                        </m:r>
                      </m:sub>
                    </m:sSub>
                  </m:oMath>
                </a14:m>
                <a:r>
                  <a:rPr lang="en-US" sz="1300" dirty="0">
                    <a:solidFill>
                      <a:schemeClr val="dk1"/>
                    </a:solidFill>
                  </a:rPr>
                  <a:t> and </a:t>
                </a:r>
                <a14:m>
                  <m:oMath xmlns:m="http://schemas.openxmlformats.org/officeDocument/2006/math">
                    <m:sSub>
                      <m:sSubPr>
                        <m:ctrlPr>
                          <a:rPr lang="en-US" sz="1300" b="0" i="1" smtClean="0">
                            <a:solidFill>
                              <a:schemeClr val="dk1"/>
                            </a:solidFill>
                            <a:latin typeface="Cambria Math" panose="02040503050406030204" pitchFamily="18" charset="0"/>
                          </a:rPr>
                        </m:ctrlPr>
                      </m:sSubPr>
                      <m:e>
                        <m:r>
                          <a:rPr lang="en-US" sz="1300" b="0" i="1" smtClean="0">
                            <a:solidFill>
                              <a:schemeClr val="dk1"/>
                            </a:solidFill>
                            <a:latin typeface="Cambria Math" panose="02040503050406030204" pitchFamily="18" charset="0"/>
                          </a:rPr>
                          <m:t>𝐾</m:t>
                        </m:r>
                      </m:e>
                      <m:sub>
                        <m:r>
                          <a:rPr lang="en-US" sz="1300" b="0" i="1" smtClean="0">
                            <a:solidFill>
                              <a:schemeClr val="dk1"/>
                            </a:solidFill>
                            <a:latin typeface="Cambria Math" panose="02040503050406030204" pitchFamily="18" charset="0"/>
                          </a:rPr>
                          <m:t>2</m:t>
                        </m:r>
                      </m:sub>
                    </m:sSub>
                  </m:oMath>
                </a14:m>
                <a:r>
                  <a:rPr lang="en-US" sz="1300" dirty="0">
                    <a:solidFill>
                      <a:schemeClr val="dk1"/>
                    </a:solidFill>
                  </a:rPr>
                  <a:t>, while showing that the distance between </a:t>
                </a:r>
                <a14:m>
                  <m:oMath xmlns:m="http://schemas.openxmlformats.org/officeDocument/2006/math">
                    <m:sSub>
                      <m:sSubPr>
                        <m:ctrlPr>
                          <a:rPr lang="en-US" sz="1300" b="0" i="1" smtClean="0">
                            <a:solidFill>
                              <a:schemeClr val="dk1"/>
                            </a:solidFill>
                            <a:latin typeface="Cambria Math" panose="02040503050406030204" pitchFamily="18" charset="0"/>
                          </a:rPr>
                        </m:ctrlPr>
                      </m:sSubPr>
                      <m:e>
                        <m:r>
                          <a:rPr lang="en-US" sz="1300" b="0" i="1" smtClean="0">
                            <a:solidFill>
                              <a:schemeClr val="dk1"/>
                            </a:solidFill>
                            <a:latin typeface="Cambria Math" panose="02040503050406030204" pitchFamily="18" charset="0"/>
                          </a:rPr>
                          <m:t>𝐾</m:t>
                        </m:r>
                      </m:e>
                      <m:sub>
                        <m:r>
                          <a:rPr lang="en-US" sz="1300" b="0" i="1" smtClean="0">
                            <a:solidFill>
                              <a:schemeClr val="dk1"/>
                            </a:solidFill>
                            <a:latin typeface="Cambria Math" panose="02040503050406030204" pitchFamily="18" charset="0"/>
                          </a:rPr>
                          <m:t>3</m:t>
                        </m:r>
                      </m:sub>
                    </m:sSub>
                  </m:oMath>
                </a14:m>
                <a:r>
                  <a:rPr lang="en-US" sz="1300" dirty="0">
                    <a:solidFill>
                      <a:schemeClr val="dk1"/>
                    </a:solidFill>
                  </a:rPr>
                  <a:t> and </a:t>
                </a:r>
                <a14:m>
                  <m:oMath xmlns:m="http://schemas.openxmlformats.org/officeDocument/2006/math">
                    <m:sSub>
                      <m:sSubPr>
                        <m:ctrlPr>
                          <a:rPr lang="en-US" sz="1300" b="0" i="1" smtClean="0">
                            <a:solidFill>
                              <a:schemeClr val="dk1"/>
                            </a:solidFill>
                            <a:latin typeface="Cambria Math" panose="02040503050406030204" pitchFamily="18" charset="0"/>
                          </a:rPr>
                        </m:ctrlPr>
                      </m:sSubPr>
                      <m:e>
                        <m:r>
                          <a:rPr lang="en-US" sz="1300" b="0" i="1" smtClean="0">
                            <a:solidFill>
                              <a:schemeClr val="dk1"/>
                            </a:solidFill>
                            <a:latin typeface="Cambria Math" panose="02040503050406030204" pitchFamily="18" charset="0"/>
                          </a:rPr>
                          <m:t>𝐾</m:t>
                        </m:r>
                      </m:e>
                      <m:sub>
                        <m:r>
                          <a:rPr lang="en-US" sz="1300" b="0" i="1" smtClean="0">
                            <a:solidFill>
                              <a:schemeClr val="dk1"/>
                            </a:solidFill>
                            <a:latin typeface="Cambria Math" panose="02040503050406030204" pitchFamily="18" charset="0"/>
                          </a:rPr>
                          <m:t>2</m:t>
                        </m:r>
                      </m:sub>
                    </m:sSub>
                  </m:oMath>
                </a14:m>
                <a:r>
                  <a:rPr lang="en-US" sz="1300" dirty="0">
                    <a:solidFill>
                      <a:schemeClr val="dk1"/>
                    </a:solidFill>
                  </a:rPr>
                  <a:t> is smaller than the distance between </a:t>
                </a:r>
                <a14:m>
                  <m:oMath xmlns:m="http://schemas.openxmlformats.org/officeDocument/2006/math">
                    <m:sSub>
                      <m:sSubPr>
                        <m:ctrlPr>
                          <a:rPr lang="en-US" sz="1300" i="1">
                            <a:solidFill>
                              <a:schemeClr val="dk1"/>
                            </a:solidFill>
                            <a:latin typeface="Cambria Math" panose="02040503050406030204" pitchFamily="18" charset="0"/>
                          </a:rPr>
                        </m:ctrlPr>
                      </m:sSubPr>
                      <m:e>
                        <m:r>
                          <a:rPr lang="en-US" sz="1300" i="1">
                            <a:solidFill>
                              <a:schemeClr val="dk1"/>
                            </a:solidFill>
                            <a:latin typeface="Cambria Math" panose="02040503050406030204" pitchFamily="18" charset="0"/>
                          </a:rPr>
                          <m:t>𝐾</m:t>
                        </m:r>
                      </m:e>
                      <m:sub>
                        <m:r>
                          <a:rPr lang="en-US" sz="1300" b="0" i="1" smtClean="0">
                            <a:solidFill>
                              <a:schemeClr val="dk1"/>
                            </a:solidFill>
                            <a:latin typeface="Cambria Math" panose="02040503050406030204" pitchFamily="18" charset="0"/>
                          </a:rPr>
                          <m:t>2</m:t>
                        </m:r>
                      </m:sub>
                    </m:sSub>
                  </m:oMath>
                </a14:m>
                <a:r>
                  <a:rPr lang="en-US" sz="1300" dirty="0">
                    <a:solidFill>
                      <a:schemeClr val="dk1"/>
                    </a:solidFill>
                  </a:rPr>
                  <a:t> and </a:t>
                </a:r>
                <a14:m>
                  <m:oMath xmlns:m="http://schemas.openxmlformats.org/officeDocument/2006/math">
                    <m:sSub>
                      <m:sSubPr>
                        <m:ctrlPr>
                          <a:rPr lang="en-US" sz="1300" i="1">
                            <a:solidFill>
                              <a:schemeClr val="dk1"/>
                            </a:solidFill>
                            <a:latin typeface="Cambria Math" panose="02040503050406030204" pitchFamily="18" charset="0"/>
                          </a:rPr>
                        </m:ctrlPr>
                      </m:sSubPr>
                      <m:e>
                        <m:r>
                          <a:rPr lang="en-US" sz="1300" i="1">
                            <a:solidFill>
                              <a:schemeClr val="dk1"/>
                            </a:solidFill>
                            <a:latin typeface="Cambria Math" panose="02040503050406030204" pitchFamily="18" charset="0"/>
                          </a:rPr>
                          <m:t>𝐾</m:t>
                        </m:r>
                      </m:e>
                      <m:sub>
                        <m:r>
                          <a:rPr lang="en-US" sz="1300" b="0" i="1" smtClean="0">
                            <a:solidFill>
                              <a:schemeClr val="dk1"/>
                            </a:solidFill>
                            <a:latin typeface="Cambria Math" panose="02040503050406030204" pitchFamily="18" charset="0"/>
                          </a:rPr>
                          <m:t>1</m:t>
                        </m:r>
                      </m:sub>
                    </m:sSub>
                  </m:oMath>
                </a14:m>
                <a:r>
                  <a:rPr lang="en-US" sz="1300" dirty="0">
                    <a:solidFill>
                      <a:schemeClr val="dk1"/>
                    </a:solidFill>
                  </a:rPr>
                  <a:t>.</a:t>
                </a:r>
              </a:p>
              <a:p>
                <a:pPr lvl="0" indent="-317500">
                  <a:lnSpc>
                    <a:spcPct val="100000"/>
                  </a:lnSpc>
                  <a:spcBef>
                    <a:spcPts val="1200"/>
                  </a:spcBef>
                  <a:buClr>
                    <a:schemeClr val="dk1"/>
                  </a:buClr>
                  <a:buSzPts val="1400"/>
                </a:pPr>
                <a:r>
                  <a:rPr lang="en-US" sz="1300" b="1" dirty="0">
                    <a:solidFill>
                      <a:schemeClr val="dk1"/>
                    </a:solidFill>
                  </a:rPr>
                  <a:t>Theorem 16. </a:t>
                </a:r>
                <a:r>
                  <a:rPr lang="en-US" sz="1300" i="1" dirty="0">
                    <a:solidFill>
                      <a:schemeClr val="dk1"/>
                    </a:solidFill>
                  </a:rPr>
                  <a:t>Given a pure Horn CNF </a:t>
                </a:r>
                <a14:m>
                  <m:oMath xmlns:m="http://schemas.openxmlformats.org/officeDocument/2006/math">
                    <m:r>
                      <m:rPr>
                        <m:sty m:val="p"/>
                      </m:rPr>
                      <a:rPr lang="en-US" sz="1300" b="0" i="0" smtClean="0">
                        <a:solidFill>
                          <a:schemeClr val="dk1"/>
                        </a:solidFill>
                        <a:latin typeface="Cambria Math" panose="02040503050406030204" pitchFamily="18" charset="0"/>
                      </a:rPr>
                      <m:t>Φ</m:t>
                    </m:r>
                  </m:oMath>
                </a14:m>
                <a:r>
                  <a:rPr lang="en-US" sz="1300" i="1" dirty="0">
                    <a:solidFill>
                      <a:schemeClr val="dk1"/>
                    </a:solidFill>
                  </a:rPr>
                  <a:t>, we can generate all minimal keys of </a:t>
                </a:r>
                <a14:m>
                  <m:oMath xmlns:m="http://schemas.openxmlformats.org/officeDocument/2006/math">
                    <m:r>
                      <m:rPr>
                        <m:sty m:val="p"/>
                      </m:rPr>
                      <a:rPr lang="en-US" sz="1300" b="0" i="0" smtClean="0">
                        <a:solidFill>
                          <a:schemeClr val="dk1"/>
                        </a:solidFill>
                        <a:latin typeface="Cambria Math" panose="02040503050406030204" pitchFamily="18" charset="0"/>
                      </a:rPr>
                      <m:t>Φ</m:t>
                    </m:r>
                  </m:oMath>
                </a14:m>
                <a:r>
                  <a:rPr lang="en-US" sz="1300" i="1" dirty="0">
                    <a:solidFill>
                      <a:schemeClr val="dk1"/>
                    </a:solidFill>
                  </a:rPr>
                  <a:t> with polynomial delay. </a:t>
                </a:r>
                <a:r>
                  <a:rPr lang="en-US" sz="1300" dirty="0">
                    <a:solidFill>
                      <a:schemeClr val="dk1"/>
                    </a:solidFill>
                  </a:rPr>
                  <a:t>[1]</a:t>
                </a:r>
              </a:p>
              <a:p>
                <a:pPr marL="139700" lvl="0" indent="0">
                  <a:lnSpc>
                    <a:spcPct val="100000"/>
                  </a:lnSpc>
                  <a:spcBef>
                    <a:spcPts val="1200"/>
                  </a:spcBef>
                  <a:buClr>
                    <a:schemeClr val="dk1"/>
                  </a:buClr>
                  <a:buSzPts val="1400"/>
                  <a:buNone/>
                </a:pPr>
                <a:r>
                  <a:rPr lang="en-US" sz="1300" b="1" dirty="0">
                    <a:solidFill>
                      <a:schemeClr val="dk1"/>
                    </a:solidFill>
                  </a:rPr>
                  <a:t>Algorithm:</a:t>
                </a:r>
              </a:p>
              <a:p>
                <a:pPr indent="-304800">
                  <a:lnSpc>
                    <a:spcPct val="100000"/>
                  </a:lnSpc>
                  <a:buClr>
                    <a:schemeClr val="dk1"/>
                  </a:buClr>
                  <a:buSzPts val="1200"/>
                  <a:buFont typeface="+mj-lt"/>
                  <a:buAutoNum type="arabicPeriod"/>
                </a:pPr>
                <a:r>
                  <a:rPr lang="en-US" sz="1300" dirty="0">
                    <a:solidFill>
                      <a:schemeClr val="dk1"/>
                    </a:solidFill>
                  </a:rPr>
                  <a:t>Given that </a:t>
                </a:r>
                <a14:m>
                  <m:oMath xmlns:m="http://schemas.openxmlformats.org/officeDocument/2006/math">
                    <m:sSub>
                      <m:sSubPr>
                        <m:ctrlPr>
                          <a:rPr lang="en-US" sz="1300" i="1" dirty="0" smtClean="0">
                            <a:solidFill>
                              <a:schemeClr val="dk1"/>
                            </a:solidFill>
                            <a:latin typeface="Cambria Math" panose="02040503050406030204" pitchFamily="18" charset="0"/>
                          </a:rPr>
                        </m:ctrlPr>
                      </m:sSubPr>
                      <m:e>
                        <m:r>
                          <a:rPr lang="en-US" sz="1300" i="1" dirty="0" smtClean="0">
                            <a:solidFill>
                              <a:schemeClr val="dk1"/>
                            </a:solidFill>
                            <a:latin typeface="Cambria Math" panose="02040503050406030204" pitchFamily="18" charset="0"/>
                          </a:rPr>
                          <m:t>𝐷</m:t>
                        </m:r>
                      </m:e>
                      <m:sub>
                        <m:r>
                          <m:rPr>
                            <m:sty m:val="p"/>
                          </m:rPr>
                          <a:rPr lang="en-US" sz="1300" i="0" dirty="0" smtClean="0">
                            <a:solidFill>
                              <a:schemeClr val="dk1"/>
                            </a:solidFill>
                            <a:latin typeface="Cambria Math" panose="02040503050406030204" pitchFamily="18" charset="0"/>
                          </a:rPr>
                          <m:t>Φ</m:t>
                        </m:r>
                      </m:sub>
                    </m:sSub>
                    <m:r>
                      <a:rPr lang="en-US" sz="1300" i="1" dirty="0" smtClean="0">
                        <a:solidFill>
                          <a:schemeClr val="dk1"/>
                        </a:solidFill>
                        <a:latin typeface="Cambria Math" panose="02040503050406030204" pitchFamily="18" charset="0"/>
                      </a:rPr>
                      <m:t> </m:t>
                    </m:r>
                  </m:oMath>
                </a14:m>
                <a:r>
                  <a:rPr lang="en-US" sz="1300" dirty="0">
                    <a:solidFill>
                      <a:schemeClr val="dk1"/>
                    </a:solidFill>
                  </a:rPr>
                  <a:t>is strongly connected, then all out-neighbors will be generated from the minimal keys that are already generated, starting from a minimal key which is generated by greedily leaving out elements from </a:t>
                </a:r>
                <a14:m>
                  <m:oMath xmlns:m="http://schemas.openxmlformats.org/officeDocument/2006/math">
                    <m:r>
                      <a:rPr lang="en-US" sz="1300" b="0" i="1" smtClean="0">
                        <a:solidFill>
                          <a:schemeClr val="dk1"/>
                        </a:solidFill>
                        <a:latin typeface="Cambria Math" panose="02040503050406030204" pitchFamily="18" charset="0"/>
                      </a:rPr>
                      <m:t>𝑉</m:t>
                    </m:r>
                  </m:oMath>
                </a14:m>
                <a:r>
                  <a:rPr lang="en-US" sz="1300" dirty="0">
                    <a:solidFill>
                      <a:schemeClr val="dk1"/>
                    </a:solidFill>
                  </a:rPr>
                  <a:t>. [1]</a:t>
                </a:r>
              </a:p>
              <a:p>
                <a:pPr indent="-304800">
                  <a:lnSpc>
                    <a:spcPct val="100000"/>
                  </a:lnSpc>
                  <a:buClr>
                    <a:schemeClr val="dk1"/>
                  </a:buClr>
                  <a:buSzPts val="1200"/>
                  <a:buFont typeface="+mj-lt"/>
                  <a:buAutoNum type="arabicPeriod"/>
                </a:pPr>
                <a:r>
                  <a:rPr lang="en-US" sz="1300" dirty="0">
                    <a:solidFill>
                      <a:schemeClr val="dk1"/>
                    </a:solidFill>
                  </a:rPr>
                  <a:t>Store the minimal keys in a LIFO queue. </a:t>
                </a:r>
              </a:p>
              <a:p>
                <a:pPr indent="-304800">
                  <a:lnSpc>
                    <a:spcPct val="100000"/>
                  </a:lnSpc>
                  <a:buClr>
                    <a:schemeClr val="dk1"/>
                  </a:buClr>
                  <a:buSzPts val="1200"/>
                  <a:buFont typeface="+mj-lt"/>
                  <a:buAutoNum type="arabicPeriod"/>
                </a:pPr>
                <a:r>
                  <a:rPr lang="en-US" sz="1300" dirty="0">
                    <a:solidFill>
                      <a:schemeClr val="dk1"/>
                    </a:solidFill>
                  </a:rPr>
                  <a:t>Generate the out-neighboring vertices/values of the top element of the queue and add the new ones to the queue. </a:t>
                </a:r>
              </a:p>
              <a:p>
                <a:pPr indent="-304800">
                  <a:lnSpc>
                    <a:spcPct val="100000"/>
                  </a:lnSpc>
                  <a:buClr>
                    <a:schemeClr val="dk1"/>
                  </a:buClr>
                  <a:buSzPts val="1200"/>
                  <a:buFont typeface="+mj-lt"/>
                  <a:buAutoNum type="arabicPeriod"/>
                </a:pPr>
                <a:r>
                  <a:rPr lang="en-US" sz="1300" dirty="0">
                    <a:solidFill>
                      <a:schemeClr val="dk1"/>
                    </a:solidFill>
                  </a:rPr>
                  <a:t>Output the top element of the queue. </a:t>
                </a:r>
              </a:p>
              <a:p>
                <a:pPr indent="-304800">
                  <a:lnSpc>
                    <a:spcPct val="100000"/>
                  </a:lnSpc>
                  <a:buClr>
                    <a:schemeClr val="dk1"/>
                  </a:buClr>
                  <a:buSzPts val="1200"/>
                  <a:buFont typeface="+mj-lt"/>
                  <a:buAutoNum type="arabicPeriod"/>
                </a:pPr>
                <a:r>
                  <a:rPr lang="en-US" sz="1300" dirty="0">
                    <a:solidFill>
                      <a:schemeClr val="dk1"/>
                    </a:solidFill>
                  </a:rPr>
                  <a:t>Repeat Steps 3) and 4) until all minimal keys are generated.</a:t>
                </a:r>
              </a:p>
              <a:p>
                <a:pPr marL="0" lvl="0" indent="0" algn="l" rtl="0">
                  <a:spcBef>
                    <a:spcPts val="1200"/>
                  </a:spcBef>
                  <a:spcAft>
                    <a:spcPts val="1200"/>
                  </a:spcAft>
                  <a:buNone/>
                </a:pPr>
                <a:endParaRPr sz="2000" dirty="0">
                  <a:solidFill>
                    <a:schemeClr val="dk1"/>
                  </a:solidFill>
                </a:endParaRPr>
              </a:p>
            </p:txBody>
          </p:sp>
        </mc:Choice>
        <mc:Fallback xmlns="">
          <p:sp>
            <p:nvSpPr>
              <p:cNvPr id="80" name="Google Shape;80;p16"/>
              <p:cNvSpPr txBox="1">
                <a:spLocks noGrp="1" noRot="1" noChangeAspect="1" noMove="1" noResize="1" noEditPoints="1" noAdjustHandles="1" noChangeArrowheads="1" noChangeShapeType="1" noTextEdit="1"/>
              </p:cNvSpPr>
              <p:nvPr>
                <p:ph type="body" idx="1"/>
              </p:nvPr>
            </p:nvSpPr>
            <p:spPr>
              <a:xfrm>
                <a:off x="311700" y="739650"/>
                <a:ext cx="8520600" cy="3572201"/>
              </a:xfrm>
              <a:prstGeom prst="rect">
                <a:avLst/>
              </a:prstGeom>
              <a:blipFill>
                <a:blip r:embed="rId3"/>
                <a:stretch>
                  <a:fillRect r="-286"/>
                </a:stretch>
              </a:blipFill>
            </p:spPr>
            <p:txBody>
              <a:bodyPr/>
              <a:lstStyle/>
              <a:p>
                <a:r>
                  <a:rPr lang="en-US">
                    <a:noFill/>
                  </a:rPr>
                  <a:t> </a:t>
                </a:r>
              </a:p>
            </p:txBody>
          </p:sp>
        </mc:Fallback>
      </mc:AlternateContent>
      <p:pic>
        <p:nvPicPr>
          <p:cNvPr id="81" name="Google Shape;81;p16"/>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82" name="Google Shape;82;p16"/>
          <p:cNvPicPr preferRelativeResize="0"/>
          <p:nvPr/>
        </p:nvPicPr>
        <p:blipFill>
          <a:blip r:embed="rId5">
            <a:alphaModFix/>
          </a:blip>
          <a:stretch>
            <a:fillRect/>
          </a:stretch>
        </p:blipFill>
        <p:spPr>
          <a:xfrm>
            <a:off x="8216275" y="4311851"/>
            <a:ext cx="616025" cy="831650"/>
          </a:xfrm>
          <a:prstGeom prst="rect">
            <a:avLst/>
          </a:prstGeom>
          <a:noFill/>
          <a:ln>
            <a:noFill/>
          </a:ln>
        </p:spPr>
      </p:pic>
    </p:spTree>
    <p:extLst>
      <p:ext uri="{BB962C8B-B14F-4D97-AF65-F5344CB8AC3E}">
        <p14:creationId xmlns:p14="http://schemas.microsoft.com/office/powerpoint/2010/main" val="259582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lvl="0" algn="ctr"/>
            <a:r>
              <a:rPr lang="en-US" b="1" dirty="0"/>
              <a:t>MIN-KEY and MIN-TSS Problems</a:t>
            </a:r>
            <a:endParaRPr b="1" dirty="0"/>
          </a:p>
        </p:txBody>
      </p:sp>
      <mc:AlternateContent xmlns:mc="http://schemas.openxmlformats.org/markup-compatibility/2006" xmlns:a14="http://schemas.microsoft.com/office/drawing/2010/main">
        <mc:Choice Requires="a14">
          <p:sp>
            <p:nvSpPr>
              <p:cNvPr id="80" name="Google Shape;80;p16"/>
              <p:cNvSpPr txBox="1">
                <a:spLocks noGrp="1"/>
              </p:cNvSpPr>
              <p:nvPr>
                <p:ph type="body" idx="1"/>
              </p:nvPr>
            </p:nvSpPr>
            <p:spPr>
              <a:xfrm>
                <a:off x="311700" y="739650"/>
                <a:ext cx="8520600" cy="3572201"/>
              </a:xfrm>
              <a:prstGeom prst="rect">
                <a:avLst/>
              </a:prstGeom>
            </p:spPr>
            <p:txBody>
              <a:bodyPr spcFirstLastPara="1" wrap="square" lIns="91425" tIns="91425" rIns="91425" bIns="91425" anchor="t" anchorCtr="0">
                <a:noAutofit/>
              </a:bodyPr>
              <a:lstStyle/>
              <a:p>
                <a:pPr lvl="0" indent="-317500">
                  <a:lnSpc>
                    <a:spcPct val="100000"/>
                  </a:lnSpc>
                  <a:spcBef>
                    <a:spcPts val="1200"/>
                  </a:spcBef>
                  <a:buClr>
                    <a:schemeClr val="dk1"/>
                  </a:buClr>
                  <a:buSzPts val="1400"/>
                </a:pPr>
                <a:r>
                  <a:rPr lang="en-US" sz="1400" b="1" dirty="0">
                    <a:solidFill>
                      <a:schemeClr val="dk1"/>
                    </a:solidFill>
                  </a:rPr>
                  <a:t>Theorem 17. </a:t>
                </a:r>
                <a:r>
                  <a:rPr lang="en-US" sz="1400" i="1" dirty="0">
                    <a:solidFill>
                      <a:schemeClr val="dk1"/>
                    </a:solidFill>
                  </a:rPr>
                  <a:t>The </a:t>
                </a:r>
                <a:r>
                  <a:rPr lang="en-US" sz="1400" dirty="0">
                    <a:solidFill>
                      <a:schemeClr val="dk1"/>
                    </a:solidFill>
                  </a:rPr>
                  <a:t>MIN-TSS</a:t>
                </a:r>
                <a:r>
                  <a:rPr lang="en-US" sz="1400" i="1" dirty="0">
                    <a:solidFill>
                      <a:schemeClr val="dk1"/>
                    </a:solidFill>
                  </a:rPr>
                  <a:t> problem with constant thresholds is polynomial-time reducible to the </a:t>
                </a:r>
                <a:r>
                  <a:rPr lang="en-US" sz="1400" dirty="0">
                    <a:solidFill>
                      <a:schemeClr val="dk1"/>
                    </a:solidFill>
                  </a:rPr>
                  <a:t>MIN-KEY</a:t>
                </a:r>
                <a:r>
                  <a:rPr lang="en-US" sz="1400" i="1" dirty="0">
                    <a:solidFill>
                      <a:schemeClr val="dk1"/>
                    </a:solidFill>
                  </a:rPr>
                  <a:t> problem</a:t>
                </a:r>
                <a:r>
                  <a:rPr lang="en-US" sz="1400" dirty="0">
                    <a:solidFill>
                      <a:schemeClr val="dk1"/>
                    </a:solidFill>
                  </a:rPr>
                  <a:t>. [1]</a:t>
                </a:r>
              </a:p>
              <a:p>
                <a:pPr marL="139700" lvl="0" indent="0">
                  <a:lnSpc>
                    <a:spcPct val="100000"/>
                  </a:lnSpc>
                  <a:spcBef>
                    <a:spcPts val="1200"/>
                  </a:spcBef>
                  <a:buClr>
                    <a:schemeClr val="dk1"/>
                  </a:buClr>
                  <a:buSzPts val="1400"/>
                  <a:buNone/>
                </a:pPr>
                <a:r>
                  <a:rPr lang="en-US" sz="1400" i="1" dirty="0">
                    <a:solidFill>
                      <a:schemeClr val="dk1"/>
                    </a:solidFill>
                  </a:rPr>
                  <a:t>Proof</a:t>
                </a:r>
                <a:r>
                  <a:rPr lang="en-US" sz="1400" dirty="0">
                    <a:solidFill>
                      <a:schemeClr val="dk1"/>
                    </a:solidFill>
                  </a:rPr>
                  <a:t>. Assume a given undirected graph </a:t>
                </a:r>
                <a14:m>
                  <m:oMath xmlns:m="http://schemas.openxmlformats.org/officeDocument/2006/math">
                    <m:r>
                      <a:rPr lang="en-US" sz="1400" b="0" i="1" smtClean="0">
                        <a:solidFill>
                          <a:schemeClr val="dk1"/>
                        </a:solidFill>
                        <a:latin typeface="Cambria Math" panose="02040503050406030204" pitchFamily="18" charset="0"/>
                      </a:rPr>
                      <m:t>𝐺</m:t>
                    </m:r>
                  </m:oMath>
                </a14:m>
                <a:r>
                  <a:rPr lang="en-US" sz="1400" dirty="0">
                    <a:solidFill>
                      <a:schemeClr val="dk1"/>
                    </a:solidFill>
                  </a:rPr>
                  <a:t> with threshold values for activation. The generation algorithm from Theorem 15 matches the activation process for a minimum target set selection. This results in that the key </a:t>
                </a:r>
                <a14:m>
                  <m:oMath xmlns:m="http://schemas.openxmlformats.org/officeDocument/2006/math">
                    <m:r>
                      <a:rPr lang="en-US" sz="1400" i="1" dirty="0" smtClean="0">
                        <a:solidFill>
                          <a:schemeClr val="dk1"/>
                        </a:solidFill>
                        <a:latin typeface="Cambria Math" panose="02040503050406030204" pitchFamily="18" charset="0"/>
                      </a:rPr>
                      <m:t>𝐾</m:t>
                    </m:r>
                    <m:r>
                      <a:rPr lang="en-US" sz="1400" i="1" dirty="0" smtClean="0">
                        <a:solidFill>
                          <a:schemeClr val="dk1"/>
                        </a:solidFill>
                        <a:latin typeface="Cambria Math" panose="02040503050406030204" pitchFamily="18" charset="0"/>
                      </a:rPr>
                      <m:t>⊆</m:t>
                    </m:r>
                    <m:r>
                      <a:rPr lang="en-US" sz="1400" i="1" dirty="0" smtClean="0">
                        <a:solidFill>
                          <a:schemeClr val="dk1"/>
                        </a:solidFill>
                        <a:latin typeface="Cambria Math" panose="02040503050406030204" pitchFamily="18" charset="0"/>
                      </a:rPr>
                      <m:t>𝑉</m:t>
                    </m:r>
                    <m:r>
                      <a:rPr lang="en-US" sz="1400" i="1" dirty="0" smtClean="0">
                        <a:solidFill>
                          <a:schemeClr val="dk1"/>
                        </a:solidFill>
                        <a:latin typeface="Cambria Math" panose="02040503050406030204" pitchFamily="18" charset="0"/>
                      </a:rPr>
                      <m:t> </m:t>
                    </m:r>
                  </m:oMath>
                </a14:m>
                <a:r>
                  <a:rPr lang="en-US" sz="1400" dirty="0">
                    <a:solidFill>
                      <a:schemeClr val="dk1"/>
                    </a:solidFill>
                  </a:rPr>
                  <a:t>is a target set of </a:t>
                </a:r>
                <a14:m>
                  <m:oMath xmlns:m="http://schemas.openxmlformats.org/officeDocument/2006/math">
                    <m:r>
                      <a:rPr lang="en-US" sz="1400" i="1" dirty="0" smtClean="0">
                        <a:solidFill>
                          <a:schemeClr val="dk1"/>
                        </a:solidFill>
                        <a:latin typeface="Cambria Math" panose="02040503050406030204" pitchFamily="18" charset="0"/>
                      </a:rPr>
                      <m:t>𝐺</m:t>
                    </m:r>
                    <m:r>
                      <a:rPr lang="en-US" sz="1400" i="1" dirty="0" smtClean="0">
                        <a:solidFill>
                          <a:schemeClr val="dk1"/>
                        </a:solidFill>
                        <a:latin typeface="Cambria Math" panose="02040503050406030204" pitchFamily="18" charset="0"/>
                      </a:rPr>
                      <m:t> </m:t>
                    </m:r>
                  </m:oMath>
                </a14:m>
                <a:r>
                  <a:rPr lang="en-US" sz="1400" dirty="0">
                    <a:solidFill>
                      <a:schemeClr val="dk1"/>
                    </a:solidFill>
                  </a:rPr>
                  <a:t>if and only if it is a unique key graph. Process is shown in Fig. 2.</a:t>
                </a:r>
              </a:p>
              <a:p>
                <a:pPr lvl="0" indent="-317500">
                  <a:lnSpc>
                    <a:spcPct val="100000"/>
                  </a:lnSpc>
                  <a:spcBef>
                    <a:spcPts val="1200"/>
                  </a:spcBef>
                  <a:buClr>
                    <a:schemeClr val="dk1"/>
                  </a:buClr>
                  <a:buSzPts val="1400"/>
                </a:pPr>
                <a:r>
                  <a:rPr lang="en-US" sz="1400" b="1" dirty="0">
                    <a:solidFill>
                      <a:schemeClr val="dk1"/>
                    </a:solidFill>
                  </a:rPr>
                  <a:t>Theorem 18. </a:t>
                </a:r>
                <a:r>
                  <a:rPr lang="en-US" sz="1400" i="1" dirty="0">
                    <a:solidFill>
                      <a:schemeClr val="dk1"/>
                    </a:solidFill>
                  </a:rPr>
                  <a:t>The </a:t>
                </a:r>
                <a:r>
                  <a:rPr lang="en-US" sz="1400" dirty="0">
                    <a:solidFill>
                      <a:schemeClr val="dk1"/>
                    </a:solidFill>
                  </a:rPr>
                  <a:t>MIN-KEY</a:t>
                </a:r>
                <a:r>
                  <a:rPr lang="en-US" sz="1400" i="1" dirty="0">
                    <a:solidFill>
                      <a:schemeClr val="dk1"/>
                    </a:solidFill>
                  </a:rPr>
                  <a:t> problem with constant thresholds is polynomial-time reducible to the </a:t>
                </a:r>
                <a:r>
                  <a:rPr lang="en-US" sz="1400" dirty="0">
                    <a:solidFill>
                      <a:schemeClr val="dk1"/>
                    </a:solidFill>
                  </a:rPr>
                  <a:t>MIN-TSS</a:t>
                </a:r>
                <a:r>
                  <a:rPr lang="en-US" sz="1400" i="1" dirty="0">
                    <a:solidFill>
                      <a:schemeClr val="dk1"/>
                    </a:solidFill>
                  </a:rPr>
                  <a:t> problem. </a:t>
                </a:r>
                <a:r>
                  <a:rPr lang="en-US" sz="1400" dirty="0">
                    <a:solidFill>
                      <a:schemeClr val="dk1"/>
                    </a:solidFill>
                  </a:rPr>
                  <a:t>[1]</a:t>
                </a:r>
              </a:p>
              <a:p>
                <a:pPr marL="139700" lvl="0" indent="0">
                  <a:lnSpc>
                    <a:spcPct val="100000"/>
                  </a:lnSpc>
                  <a:spcBef>
                    <a:spcPts val="1200"/>
                  </a:spcBef>
                  <a:buClr>
                    <a:schemeClr val="dk1"/>
                  </a:buClr>
                  <a:buSzPts val="1400"/>
                  <a:buNone/>
                </a:pPr>
                <a:r>
                  <a:rPr lang="en-US" sz="1400" i="1" dirty="0">
                    <a:solidFill>
                      <a:schemeClr val="dk1"/>
                    </a:solidFill>
                  </a:rPr>
                  <a:t>Proof</a:t>
                </a:r>
                <a:r>
                  <a:rPr lang="en-US" sz="1400" dirty="0">
                    <a:solidFill>
                      <a:schemeClr val="dk1"/>
                    </a:solidFill>
                  </a:rPr>
                  <a:t>. Construct an undirected graph </a:t>
                </a:r>
                <a14:m>
                  <m:oMath xmlns:m="http://schemas.openxmlformats.org/officeDocument/2006/math">
                    <m:r>
                      <a:rPr lang="en-US" sz="1400" b="0" i="1" smtClean="0">
                        <a:solidFill>
                          <a:schemeClr val="dk1"/>
                        </a:solidFill>
                        <a:latin typeface="Cambria Math" panose="02040503050406030204" pitchFamily="18" charset="0"/>
                      </a:rPr>
                      <m:t>𝐺</m:t>
                    </m:r>
                    <m:r>
                      <a:rPr lang="en-US" sz="1400" b="0" i="1" smtClean="0">
                        <a:solidFill>
                          <a:schemeClr val="dk1"/>
                        </a:solidFill>
                        <a:latin typeface="Cambria Math" panose="02040503050406030204" pitchFamily="18" charset="0"/>
                      </a:rPr>
                      <m:t>=(</m:t>
                    </m:r>
                    <m:sSup>
                      <m:sSupPr>
                        <m:ctrlPr>
                          <a:rPr lang="en-US" sz="1400" b="0" i="1" smtClean="0">
                            <a:solidFill>
                              <a:schemeClr val="dk1"/>
                            </a:solidFill>
                            <a:latin typeface="Cambria Math" panose="02040503050406030204" pitchFamily="18" charset="0"/>
                          </a:rPr>
                        </m:ctrlPr>
                      </m:sSupPr>
                      <m:e>
                        <m:r>
                          <a:rPr lang="en-US" sz="1400" b="0" i="1" smtClean="0">
                            <a:solidFill>
                              <a:schemeClr val="dk1"/>
                            </a:solidFill>
                            <a:latin typeface="Cambria Math" panose="02040503050406030204" pitchFamily="18" charset="0"/>
                          </a:rPr>
                          <m:t>𝑉</m:t>
                        </m:r>
                      </m:e>
                      <m:sup>
                        <m:r>
                          <a:rPr lang="en-US" sz="1400" b="0" i="1" smtClean="0">
                            <a:solidFill>
                              <a:schemeClr val="dk1"/>
                            </a:solidFill>
                            <a:latin typeface="Cambria Math" panose="02040503050406030204" pitchFamily="18" charset="0"/>
                          </a:rPr>
                          <m:t>′</m:t>
                        </m:r>
                      </m:sup>
                    </m:sSup>
                    <m:r>
                      <a:rPr lang="en-US" sz="1400" b="0" i="1" smtClean="0">
                        <a:solidFill>
                          <a:schemeClr val="dk1"/>
                        </a:solidFill>
                        <a:latin typeface="Cambria Math" panose="02040503050406030204" pitchFamily="18" charset="0"/>
                      </a:rPr>
                      <m:t>, </m:t>
                    </m:r>
                    <m:r>
                      <a:rPr lang="en-US" sz="1400" b="0" i="1" smtClean="0">
                        <a:solidFill>
                          <a:schemeClr val="dk1"/>
                        </a:solidFill>
                        <a:latin typeface="Cambria Math" panose="02040503050406030204" pitchFamily="18" charset="0"/>
                      </a:rPr>
                      <m:t>𝐸</m:t>
                    </m:r>
                    <m:r>
                      <a:rPr lang="en-US" sz="1400" b="0" i="1" smtClean="0">
                        <a:solidFill>
                          <a:schemeClr val="dk1"/>
                        </a:solidFill>
                        <a:latin typeface="Cambria Math" panose="02040503050406030204" pitchFamily="18" charset="0"/>
                      </a:rPr>
                      <m:t>)</m:t>
                    </m:r>
                  </m:oMath>
                </a14:m>
                <a:r>
                  <a:rPr lang="en-US" sz="1400" dirty="0">
                    <a:solidFill>
                      <a:schemeClr val="dk1"/>
                    </a:solidFill>
                  </a:rPr>
                  <a:t> based on a given pure Horn CNF and its variables while also adding gadgets for each clause, so that minimal keys sets can also be minimal targets sets with no changes in size for the minimal keys. Process is shown in Fig. 3</a:t>
                </a:r>
              </a:p>
              <a:p>
                <a:pPr lvl="0" indent="-317500">
                  <a:lnSpc>
                    <a:spcPct val="100000"/>
                  </a:lnSpc>
                  <a:spcBef>
                    <a:spcPts val="1200"/>
                  </a:spcBef>
                  <a:buClr>
                    <a:schemeClr val="dk1"/>
                  </a:buClr>
                  <a:buSzPts val="1400"/>
                </a:pPr>
                <a:r>
                  <a:rPr lang="en-US" sz="1400" b="1" dirty="0">
                    <a:solidFill>
                      <a:schemeClr val="dk1"/>
                    </a:solidFill>
                  </a:rPr>
                  <a:t>Corollary 19. </a:t>
                </a:r>
                <a:r>
                  <a:rPr lang="en-US" sz="1400" i="1" dirty="0">
                    <a:solidFill>
                      <a:schemeClr val="dk1"/>
                    </a:solidFill>
                  </a:rPr>
                  <a:t>Given a graph </a:t>
                </a:r>
                <a14:m>
                  <m:oMath xmlns:m="http://schemas.openxmlformats.org/officeDocument/2006/math">
                    <m:r>
                      <a:rPr lang="en-US" sz="1400" i="1">
                        <a:solidFill>
                          <a:schemeClr val="dk1"/>
                        </a:solidFill>
                        <a:latin typeface="Cambria Math" panose="02040503050406030204" pitchFamily="18" charset="0"/>
                      </a:rPr>
                      <m:t>𝐺</m:t>
                    </m:r>
                    <m:r>
                      <a:rPr lang="en-US" sz="1400" i="1">
                        <a:solidFill>
                          <a:schemeClr val="dk1"/>
                        </a:solidFill>
                        <a:latin typeface="Cambria Math" panose="02040503050406030204" pitchFamily="18" charset="0"/>
                      </a:rPr>
                      <m:t>=</m:t>
                    </m:r>
                    <m:d>
                      <m:dPr>
                        <m:ctrlPr>
                          <a:rPr lang="en-US" sz="1400" i="1">
                            <a:solidFill>
                              <a:schemeClr val="dk1"/>
                            </a:solidFill>
                            <a:latin typeface="Cambria Math" panose="02040503050406030204" pitchFamily="18" charset="0"/>
                          </a:rPr>
                        </m:ctrlPr>
                      </m:dPr>
                      <m:e>
                        <m:r>
                          <a:rPr lang="en-US" sz="1400" i="1">
                            <a:solidFill>
                              <a:schemeClr val="dk1"/>
                            </a:solidFill>
                            <a:latin typeface="Cambria Math" panose="02040503050406030204" pitchFamily="18" charset="0"/>
                          </a:rPr>
                          <m:t>𝑉</m:t>
                        </m:r>
                        <m:r>
                          <a:rPr lang="en-US" sz="1400" i="1">
                            <a:solidFill>
                              <a:schemeClr val="dk1"/>
                            </a:solidFill>
                            <a:latin typeface="Cambria Math" panose="02040503050406030204" pitchFamily="18" charset="0"/>
                          </a:rPr>
                          <m:t>, </m:t>
                        </m:r>
                        <m:r>
                          <a:rPr lang="en-US" sz="1400" i="1">
                            <a:solidFill>
                              <a:schemeClr val="dk1"/>
                            </a:solidFill>
                            <a:latin typeface="Cambria Math" panose="02040503050406030204" pitchFamily="18" charset="0"/>
                          </a:rPr>
                          <m:t>𝐸</m:t>
                        </m:r>
                      </m:e>
                    </m:d>
                  </m:oMath>
                </a14:m>
                <a:r>
                  <a:rPr lang="en-US" sz="1400" i="1" dirty="0">
                    <a:solidFill>
                      <a:schemeClr val="dk1"/>
                    </a:solidFill>
                  </a:rPr>
                  <a:t> and constant thresholds </a:t>
                </a:r>
                <a14:m>
                  <m:oMath xmlns:m="http://schemas.openxmlformats.org/officeDocument/2006/math">
                    <m:r>
                      <a:rPr lang="en-US" sz="1400" i="1">
                        <a:solidFill>
                          <a:schemeClr val="dk1"/>
                        </a:solidFill>
                        <a:latin typeface="Cambria Math" panose="02040503050406030204" pitchFamily="18" charset="0"/>
                      </a:rPr>
                      <m:t>𝑡</m:t>
                    </m:r>
                    <m:r>
                      <a:rPr lang="en-US" sz="1400" i="1">
                        <a:solidFill>
                          <a:schemeClr val="dk1"/>
                        </a:solidFill>
                        <a:latin typeface="Cambria Math" panose="02040503050406030204" pitchFamily="18" charset="0"/>
                      </a:rPr>
                      <m:t> :</m:t>
                    </m:r>
                    <m:r>
                      <a:rPr lang="en-US" sz="1400" i="1">
                        <a:solidFill>
                          <a:schemeClr val="dk1"/>
                        </a:solidFill>
                        <a:latin typeface="Cambria Math" panose="02040503050406030204" pitchFamily="18" charset="0"/>
                      </a:rPr>
                      <m:t>𝑉</m:t>
                    </m:r>
                    <m:r>
                      <a:rPr lang="en-US" sz="1400" i="1">
                        <a:solidFill>
                          <a:schemeClr val="dk1"/>
                        </a:solidFill>
                        <a:latin typeface="Cambria Math" panose="02040503050406030204" pitchFamily="18" charset="0"/>
                      </a:rPr>
                      <m:t>→</m:t>
                    </m:r>
                    <m:sSub>
                      <m:sSubPr>
                        <m:ctrlPr>
                          <a:rPr lang="en-US" sz="1400" i="1">
                            <a:solidFill>
                              <a:schemeClr val="dk1"/>
                            </a:solidFill>
                            <a:latin typeface="Cambria Math" panose="02040503050406030204" pitchFamily="18" charset="0"/>
                          </a:rPr>
                        </m:ctrlPr>
                      </m:sSubPr>
                      <m:e>
                        <m:r>
                          <a:rPr lang="en-US" sz="1400" i="1">
                            <a:solidFill>
                              <a:schemeClr val="dk1"/>
                            </a:solidFill>
                            <a:latin typeface="Cambria Math" panose="02040503050406030204" pitchFamily="18" charset="0"/>
                          </a:rPr>
                          <m:t>ℤ</m:t>
                        </m:r>
                      </m:e>
                      <m:sub>
                        <m:r>
                          <a:rPr lang="en-US" sz="1400" i="1">
                            <a:solidFill>
                              <a:schemeClr val="dk1"/>
                            </a:solidFill>
                            <a:latin typeface="Cambria Math" panose="02040503050406030204" pitchFamily="18" charset="0"/>
                          </a:rPr>
                          <m:t>+</m:t>
                        </m:r>
                      </m:sub>
                    </m:sSub>
                  </m:oMath>
                </a14:m>
                <a:r>
                  <a:rPr lang="en-US" sz="1400" i="1" dirty="0">
                    <a:solidFill>
                      <a:schemeClr val="dk1"/>
                    </a:solidFill>
                  </a:rPr>
                  <a:t>, we can generate all minimal target sets of </a:t>
                </a:r>
                <a14:m>
                  <m:oMath xmlns:m="http://schemas.openxmlformats.org/officeDocument/2006/math">
                    <m:r>
                      <a:rPr lang="en-US" sz="1400" i="1">
                        <a:solidFill>
                          <a:schemeClr val="dk1"/>
                        </a:solidFill>
                        <a:latin typeface="Cambria Math" panose="02040503050406030204" pitchFamily="18" charset="0"/>
                      </a:rPr>
                      <m:t>𝐺</m:t>
                    </m:r>
                  </m:oMath>
                </a14:m>
                <a:r>
                  <a:rPr lang="en-US" sz="1400" i="1" dirty="0">
                    <a:solidFill>
                      <a:schemeClr val="dk1"/>
                    </a:solidFill>
                  </a:rPr>
                  <a:t> with polynomial delay. </a:t>
                </a:r>
                <a:r>
                  <a:rPr lang="en-US" sz="1400" dirty="0">
                    <a:solidFill>
                      <a:schemeClr val="dk1"/>
                    </a:solidFill>
                  </a:rPr>
                  <a:t>[1]</a:t>
                </a:r>
              </a:p>
              <a:p>
                <a:pPr marL="139700" lvl="0" indent="0">
                  <a:spcBef>
                    <a:spcPts val="1200"/>
                  </a:spcBef>
                  <a:buClr>
                    <a:schemeClr val="dk1"/>
                  </a:buClr>
                  <a:buSzPts val="1400"/>
                  <a:buNone/>
                </a:pPr>
                <a:endParaRPr lang="en-US" sz="1400" dirty="0">
                  <a:solidFill>
                    <a:schemeClr val="dk1"/>
                  </a:solidFill>
                </a:endParaRPr>
              </a:p>
              <a:p>
                <a:pPr marL="139700" lvl="0" indent="0">
                  <a:buClr>
                    <a:schemeClr val="dk1"/>
                  </a:buClr>
                  <a:buSzPts val="1400"/>
                  <a:buNone/>
                </a:pPr>
                <a:endParaRPr lang="en-US" sz="1400" dirty="0">
                  <a:solidFill>
                    <a:schemeClr val="dk1"/>
                  </a:solidFill>
                </a:endParaRPr>
              </a:p>
            </p:txBody>
          </p:sp>
        </mc:Choice>
        <mc:Fallback xmlns="">
          <p:sp>
            <p:nvSpPr>
              <p:cNvPr id="80" name="Google Shape;80;p16"/>
              <p:cNvSpPr txBox="1">
                <a:spLocks noGrp="1" noRot="1" noChangeAspect="1" noMove="1" noResize="1" noEditPoints="1" noAdjustHandles="1" noChangeArrowheads="1" noChangeShapeType="1" noTextEdit="1"/>
              </p:cNvSpPr>
              <p:nvPr>
                <p:ph type="body" idx="1"/>
              </p:nvPr>
            </p:nvSpPr>
            <p:spPr>
              <a:xfrm>
                <a:off x="311700" y="739650"/>
                <a:ext cx="8520600" cy="3572201"/>
              </a:xfrm>
              <a:prstGeom prst="rect">
                <a:avLst/>
              </a:prstGeom>
              <a:blipFill>
                <a:blip r:embed="rId3"/>
                <a:stretch>
                  <a:fillRect r="-358"/>
                </a:stretch>
              </a:blipFill>
            </p:spPr>
            <p:txBody>
              <a:bodyPr/>
              <a:lstStyle/>
              <a:p>
                <a:r>
                  <a:rPr lang="en-US">
                    <a:noFill/>
                  </a:rPr>
                  <a:t> </a:t>
                </a:r>
              </a:p>
            </p:txBody>
          </p:sp>
        </mc:Fallback>
      </mc:AlternateContent>
      <p:pic>
        <p:nvPicPr>
          <p:cNvPr id="81" name="Google Shape;81;p16"/>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82" name="Google Shape;82;p16"/>
          <p:cNvPicPr preferRelativeResize="0"/>
          <p:nvPr/>
        </p:nvPicPr>
        <p:blipFill>
          <a:blip r:embed="rId5">
            <a:alphaModFix/>
          </a:blip>
          <a:stretch>
            <a:fillRect/>
          </a:stretch>
        </p:blipFill>
        <p:spPr>
          <a:xfrm>
            <a:off x="8216275" y="4311851"/>
            <a:ext cx="616025" cy="831650"/>
          </a:xfrm>
          <a:prstGeom prst="rect">
            <a:avLst/>
          </a:prstGeom>
          <a:noFill/>
          <a:ln>
            <a:noFill/>
          </a:ln>
        </p:spPr>
      </p:pic>
    </p:spTree>
    <p:extLst>
      <p:ext uri="{BB962C8B-B14F-4D97-AF65-F5344CB8AC3E}">
        <p14:creationId xmlns:p14="http://schemas.microsoft.com/office/powerpoint/2010/main" val="125067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9" name="Google Shape;119;p21"/>
              <p:cNvSpPr txBox="1">
                <a:spLocks noGrp="1"/>
              </p:cNvSpPr>
              <p:nvPr>
                <p:ph type="body" idx="1"/>
              </p:nvPr>
            </p:nvSpPr>
            <p:spPr>
              <a:xfrm>
                <a:off x="311700" y="3384266"/>
                <a:ext cx="8520600" cy="5961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 sz="1200" b="1" dirty="0">
                    <a:solidFill>
                      <a:schemeClr val="dk1"/>
                    </a:solidFill>
                  </a:rPr>
                  <a:t>Fig. 2. </a:t>
                </a:r>
                <a:r>
                  <a:rPr lang="en-US" sz="1200" b="1" dirty="0">
                    <a:solidFill>
                      <a:schemeClr val="dk1"/>
                    </a:solidFill>
                  </a:rPr>
                  <a:t>An illustration of Theorem 17. The CNF associated to </a:t>
                </a:r>
                <a14:m>
                  <m:oMath xmlns:m="http://schemas.openxmlformats.org/officeDocument/2006/math">
                    <m:r>
                      <a:rPr lang="en-US" sz="1200" b="1" i="1" smtClean="0">
                        <a:solidFill>
                          <a:schemeClr val="dk1"/>
                        </a:solidFill>
                        <a:latin typeface="Cambria Math" panose="02040503050406030204" pitchFamily="18" charset="0"/>
                      </a:rPr>
                      <m:t>𝑮</m:t>
                    </m:r>
                  </m:oMath>
                </a14:m>
                <a:r>
                  <a:rPr lang="en" sz="1200" b="1" dirty="0">
                    <a:solidFill>
                      <a:schemeClr val="dk1"/>
                    </a:solidFill>
                  </a:rPr>
                  <a:t> is </a:t>
                </a:r>
                <a14:m>
                  <m:oMath xmlns:m="http://schemas.openxmlformats.org/officeDocument/2006/math">
                    <m:sSub>
                      <m:sSubPr>
                        <m:ctrlPr>
                          <a:rPr lang="en-US" sz="1200" b="1" i="1" smtClean="0">
                            <a:solidFill>
                              <a:schemeClr val="dk1"/>
                            </a:solidFill>
                            <a:latin typeface="Cambria Math" panose="02040503050406030204" pitchFamily="18" charset="0"/>
                          </a:rPr>
                        </m:ctrlPr>
                      </m:sSubPr>
                      <m:e>
                        <m:r>
                          <a:rPr lang="en-US" sz="1200" b="1" i="0" smtClean="0">
                            <a:solidFill>
                              <a:schemeClr val="dk1"/>
                            </a:solidFill>
                            <a:latin typeface="Cambria Math" panose="02040503050406030204" pitchFamily="18" charset="0"/>
                          </a:rPr>
                          <m:t>𝚿</m:t>
                        </m:r>
                      </m:e>
                      <m:sub>
                        <m:r>
                          <a:rPr lang="en-US" sz="1200" b="1" i="0" smtClean="0">
                            <a:solidFill>
                              <a:schemeClr val="dk1"/>
                            </a:solidFill>
                            <a:latin typeface="Cambria Math" panose="02040503050406030204" pitchFamily="18" charset="0"/>
                          </a:rPr>
                          <m:t>𝐆</m:t>
                        </m:r>
                      </m:sub>
                    </m:sSub>
                    <m:r>
                      <a:rPr lang="en-US" sz="1200" b="1" i="0"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0" smtClean="0">
                            <a:solidFill>
                              <a:schemeClr val="dk1"/>
                            </a:solidFill>
                            <a:latin typeface="Cambria Math" panose="02040503050406030204" pitchFamily="18" charset="0"/>
                          </a:rPr>
                          <m:t>𝐛</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𝒂</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𝒆</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𝒂</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𝒅</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𝒂</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𝒂</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𝒃</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𝒄</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𝒃</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𝒃</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𝒄</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𝒅</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𝒄</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𝒆</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𝒄</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𝒂</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𝒅</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𝒄</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𝒅</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𝒆</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𝒅</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d>
                          <m:dPr>
                            <m:begChr m:val="{"/>
                            <m:endChr m:val="}"/>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𝒂</m:t>
                            </m:r>
                            <m:r>
                              <a:rPr lang="en-US" sz="1200" b="1" i="1" smtClean="0">
                                <a:solidFill>
                                  <a:schemeClr val="dk1"/>
                                </a:solidFill>
                                <a:latin typeface="Cambria Math" panose="02040503050406030204" pitchFamily="18" charset="0"/>
                              </a:rPr>
                              <m:t>, </m:t>
                            </m:r>
                            <m:r>
                              <a:rPr lang="en-US" sz="1200" b="1" i="1" smtClean="0">
                                <a:solidFill>
                                  <a:schemeClr val="dk1"/>
                                </a:solidFill>
                                <a:latin typeface="Cambria Math" panose="02040503050406030204" pitchFamily="18" charset="0"/>
                              </a:rPr>
                              <m:t>𝒄</m:t>
                            </m:r>
                          </m:e>
                        </m:d>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𝒆</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d>
                          <m:dPr>
                            <m:begChr m:val="{"/>
                            <m:endChr m:val="}"/>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𝒂</m:t>
                            </m:r>
                            <m:r>
                              <a:rPr lang="en-US" sz="1200" b="1" i="1" smtClean="0">
                                <a:solidFill>
                                  <a:schemeClr val="dk1"/>
                                </a:solidFill>
                                <a:latin typeface="Cambria Math" panose="02040503050406030204" pitchFamily="18" charset="0"/>
                              </a:rPr>
                              <m:t>, </m:t>
                            </m:r>
                            <m:r>
                              <a:rPr lang="en-US" sz="1200" b="1" i="1" smtClean="0">
                                <a:solidFill>
                                  <a:schemeClr val="dk1"/>
                                </a:solidFill>
                                <a:latin typeface="Cambria Math" panose="02040503050406030204" pitchFamily="18" charset="0"/>
                              </a:rPr>
                              <m:t>𝒅</m:t>
                            </m:r>
                          </m:e>
                        </m:d>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𝒆</m:t>
                        </m:r>
                      </m:e>
                    </m:d>
                    <m:r>
                      <a:rPr lang="en-US" sz="1200" b="1" i="1" smtClean="0">
                        <a:solidFill>
                          <a:schemeClr val="dk1"/>
                        </a:solidFill>
                        <a:latin typeface="Cambria Math" panose="02040503050406030204" pitchFamily="18" charset="0"/>
                      </a:rPr>
                      <m:t>∧</m:t>
                    </m:r>
                    <m:d>
                      <m:dPr>
                        <m:ctrlPr>
                          <a:rPr lang="en-US" sz="1200" b="1" i="1" smtClean="0">
                            <a:solidFill>
                              <a:schemeClr val="dk1"/>
                            </a:solidFill>
                            <a:latin typeface="Cambria Math" panose="02040503050406030204" pitchFamily="18" charset="0"/>
                          </a:rPr>
                        </m:ctrlPr>
                      </m:dPr>
                      <m:e>
                        <m:d>
                          <m:dPr>
                            <m:begChr m:val="{"/>
                            <m:endChr m:val="}"/>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𝒄</m:t>
                            </m:r>
                            <m:r>
                              <a:rPr lang="en-US" sz="1200" b="1" i="1" smtClean="0">
                                <a:solidFill>
                                  <a:schemeClr val="dk1"/>
                                </a:solidFill>
                                <a:latin typeface="Cambria Math" panose="02040503050406030204" pitchFamily="18" charset="0"/>
                              </a:rPr>
                              <m:t>, </m:t>
                            </m:r>
                            <m:r>
                              <a:rPr lang="en-US" sz="1200" b="1" i="1" smtClean="0">
                                <a:solidFill>
                                  <a:schemeClr val="dk1"/>
                                </a:solidFill>
                                <a:latin typeface="Cambria Math" panose="02040503050406030204" pitchFamily="18" charset="0"/>
                              </a:rPr>
                              <m:t>𝒅</m:t>
                            </m:r>
                          </m:e>
                        </m:d>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𝒆</m:t>
                        </m:r>
                      </m:e>
                    </m:d>
                  </m:oMath>
                </a14:m>
                <a:r>
                  <a:rPr lang="en" sz="1200" b="1" dirty="0">
                    <a:solidFill>
                      <a:schemeClr val="dk1"/>
                    </a:solidFill>
                  </a:rPr>
                  <a:t>. [1]</a:t>
                </a:r>
                <a:endParaRPr sz="1200" b="1" dirty="0">
                  <a:solidFill>
                    <a:schemeClr val="dk1"/>
                  </a:solidFill>
                </a:endParaRPr>
              </a:p>
            </p:txBody>
          </p:sp>
        </mc:Choice>
        <mc:Fallback xmlns="">
          <p:sp>
            <p:nvSpPr>
              <p:cNvPr id="119" name="Google Shape;119;p21"/>
              <p:cNvSpPr txBox="1">
                <a:spLocks noGrp="1" noRot="1" noChangeAspect="1" noMove="1" noResize="1" noEditPoints="1" noAdjustHandles="1" noChangeArrowheads="1" noChangeShapeType="1" noTextEdit="1"/>
              </p:cNvSpPr>
              <p:nvPr>
                <p:ph type="body" idx="1"/>
              </p:nvPr>
            </p:nvSpPr>
            <p:spPr>
              <a:xfrm>
                <a:off x="311700" y="3384266"/>
                <a:ext cx="8520600" cy="596100"/>
              </a:xfrm>
              <a:prstGeom prst="rect">
                <a:avLst/>
              </a:prstGeom>
              <a:blipFill>
                <a:blip r:embed="rId3"/>
                <a:stretch>
                  <a:fillRect/>
                </a:stretch>
              </a:blipFill>
            </p:spPr>
            <p:txBody>
              <a:bodyPr/>
              <a:lstStyle/>
              <a:p>
                <a:r>
                  <a:rPr lang="en-US">
                    <a:noFill/>
                  </a:rPr>
                  <a:t> </a:t>
                </a:r>
              </a:p>
            </p:txBody>
          </p:sp>
        </mc:Fallback>
      </mc:AlternateContent>
      <p:pic>
        <p:nvPicPr>
          <p:cNvPr id="120" name="Google Shape;120;p21"/>
          <p:cNvPicPr preferRelativeResize="0"/>
          <p:nvPr/>
        </p:nvPicPr>
        <p:blipFill rotWithShape="1">
          <a:blip r:embed="rId4">
            <a:alphaModFix/>
          </a:blip>
          <a:srcRect l="6037" t="41447" r="64407" b="17326"/>
          <a:stretch/>
        </p:blipFill>
        <p:spPr>
          <a:xfrm>
            <a:off x="927725" y="611606"/>
            <a:ext cx="2761567" cy="2176560"/>
          </a:xfrm>
          <a:prstGeom prst="rect">
            <a:avLst/>
          </a:prstGeom>
          <a:noFill/>
          <a:ln>
            <a:noFill/>
          </a:ln>
        </p:spPr>
      </p:pic>
      <p:pic>
        <p:nvPicPr>
          <p:cNvPr id="121" name="Google Shape;121;p21"/>
          <p:cNvPicPr preferRelativeResize="0"/>
          <p:nvPr/>
        </p:nvPicPr>
        <p:blipFill rotWithShape="1">
          <a:blip r:embed="rId4">
            <a:alphaModFix/>
          </a:blip>
          <a:srcRect l="62114" t="41447" r="8331" b="17326"/>
          <a:stretch/>
        </p:blipFill>
        <p:spPr>
          <a:xfrm>
            <a:off x="5454709" y="610718"/>
            <a:ext cx="2761566" cy="2170778"/>
          </a:xfrm>
          <a:prstGeom prst="rect">
            <a:avLst/>
          </a:prstGeom>
          <a:noFill/>
          <a:ln>
            <a:noFill/>
          </a:ln>
        </p:spPr>
      </p:pic>
      <p:pic>
        <p:nvPicPr>
          <p:cNvPr id="122" name="Google Shape;122;p21"/>
          <p:cNvPicPr preferRelativeResize="0"/>
          <p:nvPr/>
        </p:nvPicPr>
        <p:blipFill>
          <a:blip r:embed="rId5">
            <a:alphaModFix/>
          </a:blip>
          <a:stretch>
            <a:fillRect/>
          </a:stretch>
        </p:blipFill>
        <p:spPr>
          <a:xfrm>
            <a:off x="0" y="4914900"/>
            <a:ext cx="9144000" cy="228600"/>
          </a:xfrm>
          <a:prstGeom prst="rect">
            <a:avLst/>
          </a:prstGeom>
          <a:noFill/>
          <a:ln>
            <a:noFill/>
          </a:ln>
        </p:spPr>
      </p:pic>
      <p:pic>
        <p:nvPicPr>
          <p:cNvPr id="123" name="Google Shape;123;p21"/>
          <p:cNvPicPr preferRelativeResize="0"/>
          <p:nvPr/>
        </p:nvPicPr>
        <p:blipFill>
          <a:blip r:embed="rId6">
            <a:alphaModFix/>
          </a:blip>
          <a:stretch>
            <a:fillRect/>
          </a:stretch>
        </p:blipFill>
        <p:spPr>
          <a:xfrm>
            <a:off x="8216275" y="4311851"/>
            <a:ext cx="616025" cy="831650"/>
          </a:xfrm>
          <a:prstGeom prst="rect">
            <a:avLst/>
          </a:prstGeom>
          <a:noFill/>
          <a:ln>
            <a:noFill/>
          </a:ln>
        </p:spPr>
      </p:pic>
      <mc:AlternateContent xmlns:mc="http://schemas.openxmlformats.org/markup-compatibility/2006" xmlns:a14="http://schemas.microsoft.com/office/drawing/2010/main">
        <mc:Choice Requires="a14">
          <p:sp>
            <p:nvSpPr>
              <p:cNvPr id="7" name="Google Shape;119;p21">
                <a:extLst>
                  <a:ext uri="{FF2B5EF4-FFF2-40B4-BE49-F238E27FC236}">
                    <a16:creationId xmlns:a16="http://schemas.microsoft.com/office/drawing/2014/main" id="{273F38CA-4298-484C-9FE6-0B3F6C37B842}"/>
                  </a:ext>
                </a:extLst>
              </p:cNvPr>
              <p:cNvSpPr txBox="1">
                <a:spLocks/>
              </p:cNvSpPr>
              <p:nvPr/>
            </p:nvSpPr>
            <p:spPr>
              <a:xfrm>
                <a:off x="311700" y="2788166"/>
                <a:ext cx="3964452" cy="59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spcAft>
                    <a:spcPts val="1600"/>
                  </a:spcAft>
                  <a:buFont typeface="Arial"/>
                  <a:buNone/>
                </a:pPr>
                <a:r>
                  <a:rPr lang="en-US" sz="1200" b="1" dirty="0">
                    <a:solidFill>
                      <a:schemeClr val="dk1"/>
                    </a:solidFill>
                  </a:rPr>
                  <a:t>(a) Instance of MIN-TSS problem. The thresholds are </a:t>
                </a:r>
                <a14:m>
                  <m:oMath xmlns:m="http://schemas.openxmlformats.org/officeDocument/2006/math">
                    <m:r>
                      <a:rPr lang="en-US" sz="1200" b="1" i="1" smtClean="0">
                        <a:solidFill>
                          <a:schemeClr val="dk1"/>
                        </a:solidFill>
                        <a:latin typeface="Cambria Math" panose="02040503050406030204" pitchFamily="18" charset="0"/>
                      </a:rPr>
                      <m:t>𝒕</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𝒂</m:t>
                        </m:r>
                      </m:e>
                    </m:d>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𝒕</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𝒃</m:t>
                        </m:r>
                      </m:e>
                    </m:d>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𝒕</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𝒄</m:t>
                        </m:r>
                      </m:e>
                    </m:d>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𝒕</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𝒅</m:t>
                        </m:r>
                      </m:e>
                    </m:d>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𝟏</m:t>
                    </m:r>
                  </m:oMath>
                </a14:m>
                <a:r>
                  <a:rPr lang="en-US" sz="1200" b="1" dirty="0">
                    <a:solidFill>
                      <a:schemeClr val="dk1"/>
                    </a:solidFill>
                  </a:rPr>
                  <a:t> and </a:t>
                </a:r>
                <a14:m>
                  <m:oMath xmlns:m="http://schemas.openxmlformats.org/officeDocument/2006/math">
                    <m:r>
                      <a:rPr lang="en-US" sz="1200" b="1" i="1" smtClean="0">
                        <a:solidFill>
                          <a:schemeClr val="dk1"/>
                        </a:solidFill>
                        <a:latin typeface="Cambria Math" panose="02040503050406030204" pitchFamily="18" charset="0"/>
                      </a:rPr>
                      <m:t>𝒕</m:t>
                    </m:r>
                    <m:d>
                      <m:dPr>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𝒆</m:t>
                        </m:r>
                      </m:e>
                    </m:d>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𝟐</m:t>
                    </m:r>
                  </m:oMath>
                </a14:m>
                <a:r>
                  <a:rPr lang="en-US" sz="1200" b="1" dirty="0">
                    <a:solidFill>
                      <a:schemeClr val="dk1"/>
                    </a:solidFill>
                  </a:rPr>
                  <a:t>.</a:t>
                </a:r>
                <a:endParaRPr lang="ar-AE" sz="1200" b="1" dirty="0">
                  <a:solidFill>
                    <a:schemeClr val="dk1"/>
                  </a:solidFill>
                </a:endParaRPr>
              </a:p>
            </p:txBody>
          </p:sp>
        </mc:Choice>
        <mc:Fallback xmlns="">
          <p:sp>
            <p:nvSpPr>
              <p:cNvPr id="7" name="Google Shape;119;p21">
                <a:extLst>
                  <a:ext uri="{FF2B5EF4-FFF2-40B4-BE49-F238E27FC236}">
                    <a16:creationId xmlns:a16="http://schemas.microsoft.com/office/drawing/2014/main" id="{273F38CA-4298-484C-9FE6-0B3F6C37B842}"/>
                  </a:ext>
                </a:extLst>
              </p:cNvPr>
              <p:cNvSpPr txBox="1">
                <a:spLocks noRot="1" noChangeAspect="1" noMove="1" noResize="1" noEditPoints="1" noAdjustHandles="1" noChangeArrowheads="1" noChangeShapeType="1" noTextEdit="1"/>
              </p:cNvSpPr>
              <p:nvPr/>
            </p:nvSpPr>
            <p:spPr>
              <a:xfrm>
                <a:off x="311700" y="2788166"/>
                <a:ext cx="3964452" cy="596100"/>
              </a:xfrm>
              <a:prstGeom prst="rect">
                <a:avLst/>
              </a:prstGeom>
              <a:blipFill>
                <a:blip r:embed="rId7"/>
                <a:stretch>
                  <a:fillRect r="-15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119;p21">
                <a:extLst>
                  <a:ext uri="{FF2B5EF4-FFF2-40B4-BE49-F238E27FC236}">
                    <a16:creationId xmlns:a16="http://schemas.microsoft.com/office/drawing/2014/main" id="{45C85E9B-0A2B-4F36-AFD2-6C9D365DADEF}"/>
                  </a:ext>
                </a:extLst>
              </p:cNvPr>
              <p:cNvSpPr txBox="1">
                <a:spLocks/>
              </p:cNvSpPr>
              <p:nvPr/>
            </p:nvSpPr>
            <p:spPr>
              <a:xfrm>
                <a:off x="4867849" y="2788166"/>
                <a:ext cx="3935285" cy="59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spcAft>
                    <a:spcPts val="1600"/>
                  </a:spcAft>
                  <a:buNone/>
                </a:pPr>
                <a:r>
                  <a:rPr lang="en-US" sz="1200" b="1" dirty="0">
                    <a:solidFill>
                      <a:schemeClr val="tx1"/>
                    </a:solidFill>
                  </a:rPr>
                  <a:t>(b) Construction of </a:t>
                </a:r>
                <a14:m>
                  <m:oMath xmlns:m="http://schemas.openxmlformats.org/officeDocument/2006/math">
                    <m:sSub>
                      <m:sSubPr>
                        <m:ctrlPr>
                          <a:rPr lang="en-US" sz="1200" b="1" i="1" smtClean="0">
                            <a:solidFill>
                              <a:schemeClr val="tx1"/>
                            </a:solidFill>
                            <a:latin typeface="Cambria Math" panose="02040503050406030204" pitchFamily="18" charset="0"/>
                          </a:rPr>
                        </m:ctrlPr>
                      </m:sSubPr>
                      <m:e>
                        <m:r>
                          <a:rPr lang="en-US" sz="1200" b="1" i="0" smtClean="0">
                            <a:solidFill>
                              <a:schemeClr val="tx1"/>
                            </a:solidFill>
                            <a:latin typeface="Cambria Math" panose="02040503050406030204" pitchFamily="18" charset="0"/>
                          </a:rPr>
                          <m:t>𝚿</m:t>
                        </m:r>
                      </m:e>
                      <m:sub>
                        <m:r>
                          <a:rPr lang="en-US" sz="1200" b="1" i="0" smtClean="0">
                            <a:solidFill>
                              <a:schemeClr val="tx1"/>
                            </a:solidFill>
                            <a:latin typeface="Cambria Math" panose="02040503050406030204" pitchFamily="18" charset="0"/>
                          </a:rPr>
                          <m:t>𝐆</m:t>
                        </m:r>
                      </m:sub>
                    </m:sSub>
                    <m:r>
                      <a:rPr lang="en-US" sz="1200" b="1" i="0" smtClean="0">
                        <a:solidFill>
                          <a:schemeClr val="tx1"/>
                        </a:solidFill>
                        <a:latin typeface="Cambria Math" panose="02040503050406030204" pitchFamily="18" charset="0"/>
                      </a:rPr>
                      <m:t>.</m:t>
                    </m:r>
                  </m:oMath>
                </a14:m>
                <a:r>
                  <a:rPr lang="en-US" sz="1200" b="1" dirty="0">
                    <a:solidFill>
                      <a:schemeClr val="tx1"/>
                    </a:solidFill>
                  </a:rPr>
                  <a:t> Thick hyperedges represent clauses containing three variables.</a:t>
                </a:r>
                <a:endParaRPr lang="ar-AE" sz="1200" b="1" dirty="0">
                  <a:solidFill>
                    <a:schemeClr val="tx1"/>
                  </a:solidFill>
                </a:endParaRPr>
              </a:p>
            </p:txBody>
          </p:sp>
        </mc:Choice>
        <mc:Fallback xmlns="">
          <p:sp>
            <p:nvSpPr>
              <p:cNvPr id="8" name="Google Shape;119;p21">
                <a:extLst>
                  <a:ext uri="{FF2B5EF4-FFF2-40B4-BE49-F238E27FC236}">
                    <a16:creationId xmlns:a16="http://schemas.microsoft.com/office/drawing/2014/main" id="{45C85E9B-0A2B-4F36-AFD2-6C9D365DADEF}"/>
                  </a:ext>
                </a:extLst>
              </p:cNvPr>
              <p:cNvSpPr txBox="1">
                <a:spLocks noRot="1" noChangeAspect="1" noMove="1" noResize="1" noEditPoints="1" noAdjustHandles="1" noChangeArrowheads="1" noChangeShapeType="1" noTextEdit="1"/>
              </p:cNvSpPr>
              <p:nvPr/>
            </p:nvSpPr>
            <p:spPr>
              <a:xfrm>
                <a:off x="4867849" y="2788166"/>
                <a:ext cx="3935285" cy="596100"/>
              </a:xfrm>
              <a:prstGeom prst="rect">
                <a:avLst/>
              </a:prstGeom>
              <a:blipFill>
                <a:blip r:embed="rId8"/>
                <a:stretch>
                  <a:fillRect l="-155"/>
                </a:stretch>
              </a:blipFill>
              <a:ln>
                <a:noFill/>
              </a:ln>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body" idx="1"/>
          </p:nvPr>
        </p:nvSpPr>
        <p:spPr>
          <a:xfrm>
            <a:off x="322293" y="3805751"/>
            <a:ext cx="8392462" cy="381688"/>
          </a:xfrm>
          <a:prstGeom prst="rect">
            <a:avLst/>
          </a:prstGeom>
        </p:spPr>
        <p:txBody>
          <a:bodyPr spcFirstLastPara="1" wrap="square" lIns="91425" tIns="91425" rIns="91425" bIns="91425" anchor="t" anchorCtr="0">
            <a:noAutofit/>
          </a:bodyPr>
          <a:lstStyle/>
          <a:p>
            <a:pPr marL="0" lvl="0" indent="0" algn="ctr">
              <a:spcAft>
                <a:spcPts val="1600"/>
              </a:spcAft>
              <a:buNone/>
            </a:pPr>
            <a:r>
              <a:rPr lang="en" sz="1200" b="1" dirty="0">
                <a:solidFill>
                  <a:schemeClr val="dk1"/>
                </a:solidFill>
              </a:rPr>
              <a:t>Fig. 3. </a:t>
            </a:r>
            <a:r>
              <a:rPr lang="en-US" sz="1200" b="1" dirty="0">
                <a:solidFill>
                  <a:schemeClr val="dk1"/>
                </a:solidFill>
              </a:rPr>
              <a:t>An illustration </a:t>
            </a:r>
            <a:r>
              <a:rPr lang="en-US" sz="1200" b="1" dirty="0">
                <a:solidFill>
                  <a:schemeClr val="tx1"/>
                </a:solidFill>
              </a:rPr>
              <a:t>of Theorem 18. Note that the size of the graph G is polynomial in the length of the input. </a:t>
            </a:r>
            <a:r>
              <a:rPr lang="en" sz="1200" b="1" dirty="0">
                <a:solidFill>
                  <a:schemeClr val="tx1"/>
                </a:solidFill>
              </a:rPr>
              <a:t>[1]</a:t>
            </a:r>
            <a:endParaRPr sz="1200" b="1" dirty="0">
              <a:solidFill>
                <a:schemeClr val="tx1"/>
              </a:solidFill>
            </a:endParaRPr>
          </a:p>
        </p:txBody>
      </p:sp>
      <p:pic>
        <p:nvPicPr>
          <p:cNvPr id="129" name="Google Shape;129;p22"/>
          <p:cNvPicPr preferRelativeResize="0"/>
          <p:nvPr/>
        </p:nvPicPr>
        <p:blipFill>
          <a:blip r:embed="rId3">
            <a:alphaModFix/>
          </a:blip>
          <a:stretch>
            <a:fillRect/>
          </a:stretch>
        </p:blipFill>
        <p:spPr>
          <a:xfrm>
            <a:off x="0" y="4914900"/>
            <a:ext cx="9144000" cy="228600"/>
          </a:xfrm>
          <a:prstGeom prst="rect">
            <a:avLst/>
          </a:prstGeom>
          <a:noFill/>
          <a:ln>
            <a:noFill/>
          </a:ln>
        </p:spPr>
      </p:pic>
      <p:pic>
        <p:nvPicPr>
          <p:cNvPr id="130" name="Google Shape;130;p22"/>
          <p:cNvPicPr preferRelativeResize="0"/>
          <p:nvPr/>
        </p:nvPicPr>
        <p:blipFill>
          <a:blip r:embed="rId4">
            <a:alphaModFix/>
          </a:blip>
          <a:stretch>
            <a:fillRect/>
          </a:stretch>
        </p:blipFill>
        <p:spPr>
          <a:xfrm>
            <a:off x="8216275" y="4311851"/>
            <a:ext cx="616025" cy="831650"/>
          </a:xfrm>
          <a:prstGeom prst="rect">
            <a:avLst/>
          </a:prstGeom>
          <a:noFill/>
          <a:ln>
            <a:noFill/>
          </a:ln>
        </p:spPr>
      </p:pic>
      <p:pic>
        <p:nvPicPr>
          <p:cNvPr id="131" name="Google Shape;131;p22"/>
          <p:cNvPicPr preferRelativeResize="0"/>
          <p:nvPr/>
        </p:nvPicPr>
        <p:blipFill rotWithShape="1">
          <a:blip r:embed="rId5">
            <a:alphaModFix/>
          </a:blip>
          <a:srcRect l="1908" t="27959" r="65571" b="16021"/>
          <a:stretch/>
        </p:blipFill>
        <p:spPr>
          <a:xfrm>
            <a:off x="902825" y="355178"/>
            <a:ext cx="2973600" cy="2881451"/>
          </a:xfrm>
          <a:prstGeom prst="rect">
            <a:avLst/>
          </a:prstGeom>
          <a:noFill/>
          <a:ln>
            <a:noFill/>
          </a:ln>
        </p:spPr>
      </p:pic>
      <p:pic>
        <p:nvPicPr>
          <p:cNvPr id="132" name="Google Shape;132;p22"/>
          <p:cNvPicPr preferRelativeResize="0"/>
          <p:nvPr/>
        </p:nvPicPr>
        <p:blipFill rotWithShape="1">
          <a:blip r:embed="rId5">
            <a:alphaModFix/>
          </a:blip>
          <a:srcRect l="63525" t="24997" r="3057" b="16019"/>
          <a:stretch/>
        </p:blipFill>
        <p:spPr>
          <a:xfrm>
            <a:off x="5160624" y="224926"/>
            <a:ext cx="3055651" cy="3033850"/>
          </a:xfrm>
          <a:prstGeom prst="rect">
            <a:avLst/>
          </a:prstGeom>
          <a:noFill/>
          <a:ln>
            <a:noFill/>
          </a:ln>
        </p:spPr>
      </p:pic>
      <mc:AlternateContent xmlns:mc="http://schemas.openxmlformats.org/markup-compatibility/2006" xmlns:a14="http://schemas.microsoft.com/office/drawing/2010/main">
        <mc:Choice Requires="a14">
          <p:sp>
            <p:nvSpPr>
              <p:cNvPr id="7" name="Google Shape;119;p21">
                <a:extLst>
                  <a:ext uri="{FF2B5EF4-FFF2-40B4-BE49-F238E27FC236}">
                    <a16:creationId xmlns:a16="http://schemas.microsoft.com/office/drawing/2014/main" id="{4C18C2BD-90AB-47DA-8136-2CDD6B0B8098}"/>
                  </a:ext>
                </a:extLst>
              </p:cNvPr>
              <p:cNvSpPr txBox="1">
                <a:spLocks/>
              </p:cNvSpPr>
              <p:nvPr/>
            </p:nvSpPr>
            <p:spPr>
              <a:xfrm>
                <a:off x="675429" y="3254998"/>
                <a:ext cx="3428393" cy="554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spcAft>
                    <a:spcPts val="1600"/>
                  </a:spcAft>
                  <a:buFont typeface="Arial"/>
                  <a:buNone/>
                </a:pPr>
                <a:r>
                  <a:rPr lang="en-US" sz="1200" b="1" dirty="0">
                    <a:solidFill>
                      <a:schemeClr val="dk1"/>
                    </a:solidFill>
                  </a:rPr>
                  <a:t>(a) A pure Horn clause </a:t>
                </a:r>
                <a14:m>
                  <m:oMath xmlns:m="http://schemas.openxmlformats.org/officeDocument/2006/math">
                    <m:r>
                      <a:rPr lang="en-US" sz="1200" b="1" i="1" smtClean="0">
                        <a:solidFill>
                          <a:schemeClr val="dk1"/>
                        </a:solidFill>
                        <a:latin typeface="Cambria Math" panose="02040503050406030204" pitchFamily="18" charset="0"/>
                      </a:rPr>
                      <m:t>𝑪</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𝑨</m:t>
                    </m:r>
                    <m:r>
                      <a:rPr lang="en-US" sz="1200" b="1" i="1" smtClean="0">
                        <a:solidFill>
                          <a:schemeClr val="dk1"/>
                        </a:solidFill>
                        <a:latin typeface="Cambria Math" panose="02040503050406030204" pitchFamily="18" charset="0"/>
                      </a:rPr>
                      <m:t>→</m:t>
                    </m:r>
                    <m:r>
                      <a:rPr lang="en-US" sz="1200" b="1" i="1" smtClean="0">
                        <a:solidFill>
                          <a:schemeClr val="dk1"/>
                        </a:solidFill>
                        <a:latin typeface="Cambria Math" panose="02040503050406030204" pitchFamily="18" charset="0"/>
                      </a:rPr>
                      <m:t>𝒗</m:t>
                    </m:r>
                  </m:oMath>
                </a14:m>
                <a:r>
                  <a:rPr lang="en-US" sz="1200" b="1" dirty="0">
                    <a:solidFill>
                      <a:schemeClr val="dk1"/>
                    </a:solidFill>
                  </a:rPr>
                  <a:t>, where </a:t>
                </a:r>
                <a14:m>
                  <m:oMath xmlns:m="http://schemas.openxmlformats.org/officeDocument/2006/math">
                    <m:r>
                      <a:rPr lang="en-US" sz="1200" b="1" i="1" smtClean="0">
                        <a:solidFill>
                          <a:schemeClr val="dk1"/>
                        </a:solidFill>
                        <a:latin typeface="Cambria Math" panose="02040503050406030204" pitchFamily="18" charset="0"/>
                      </a:rPr>
                      <m:t>𝑨</m:t>
                    </m:r>
                    <m:r>
                      <a:rPr lang="en-US" sz="1200" b="1" i="1" smtClean="0">
                        <a:solidFill>
                          <a:schemeClr val="dk1"/>
                        </a:solidFill>
                        <a:latin typeface="Cambria Math" panose="02040503050406030204" pitchFamily="18" charset="0"/>
                      </a:rPr>
                      <m:t>=</m:t>
                    </m:r>
                    <m:d>
                      <m:dPr>
                        <m:begChr m:val="{"/>
                        <m:endChr m:val="}"/>
                        <m:ctrlPr>
                          <a:rPr lang="en-US" sz="1200" b="1" i="1" smtClean="0">
                            <a:solidFill>
                              <a:schemeClr val="dk1"/>
                            </a:solidFill>
                            <a:latin typeface="Cambria Math" panose="02040503050406030204" pitchFamily="18" charset="0"/>
                          </a:rPr>
                        </m:ctrlPr>
                      </m:dPr>
                      <m:e>
                        <m:r>
                          <a:rPr lang="en-US" sz="1200" b="1" i="1" smtClean="0">
                            <a:solidFill>
                              <a:schemeClr val="dk1"/>
                            </a:solidFill>
                            <a:latin typeface="Cambria Math" panose="02040503050406030204" pitchFamily="18" charset="0"/>
                          </a:rPr>
                          <m:t>𝒂</m:t>
                        </m:r>
                        <m:r>
                          <a:rPr lang="en-US" sz="1200" b="1" i="1" smtClean="0">
                            <a:solidFill>
                              <a:schemeClr val="dk1"/>
                            </a:solidFill>
                            <a:latin typeface="Cambria Math" panose="02040503050406030204" pitchFamily="18" charset="0"/>
                          </a:rPr>
                          <m:t>, </m:t>
                        </m:r>
                        <m:r>
                          <a:rPr lang="en-US" sz="1200" b="1" i="1" smtClean="0">
                            <a:solidFill>
                              <a:schemeClr val="dk1"/>
                            </a:solidFill>
                            <a:latin typeface="Cambria Math" panose="02040503050406030204" pitchFamily="18" charset="0"/>
                          </a:rPr>
                          <m:t>𝒃</m:t>
                        </m:r>
                        <m:r>
                          <a:rPr lang="en-US" sz="1200" b="1" i="1" smtClean="0">
                            <a:solidFill>
                              <a:schemeClr val="dk1"/>
                            </a:solidFill>
                            <a:latin typeface="Cambria Math" panose="02040503050406030204" pitchFamily="18" charset="0"/>
                          </a:rPr>
                          <m:t>, </m:t>
                        </m:r>
                        <m:r>
                          <a:rPr lang="en-US" sz="1200" b="1" i="1" smtClean="0">
                            <a:solidFill>
                              <a:schemeClr val="dk1"/>
                            </a:solidFill>
                            <a:latin typeface="Cambria Math" panose="02040503050406030204" pitchFamily="18" charset="0"/>
                          </a:rPr>
                          <m:t>𝒄</m:t>
                        </m:r>
                      </m:e>
                    </m:d>
                    <m:r>
                      <a:rPr lang="en-US" sz="1200" b="1" i="1" smtClean="0">
                        <a:solidFill>
                          <a:schemeClr val="dk1"/>
                        </a:solidFill>
                        <a:latin typeface="Cambria Math" panose="02040503050406030204" pitchFamily="18" charset="0"/>
                      </a:rPr>
                      <m:t>.</m:t>
                    </m:r>
                  </m:oMath>
                </a14:m>
                <a:endParaRPr lang="ar-AE" sz="1200" b="1" dirty="0">
                  <a:solidFill>
                    <a:schemeClr val="dk1"/>
                  </a:solidFill>
                </a:endParaRPr>
              </a:p>
            </p:txBody>
          </p:sp>
        </mc:Choice>
        <mc:Fallback xmlns="">
          <p:sp>
            <p:nvSpPr>
              <p:cNvPr id="7" name="Google Shape;119;p21">
                <a:extLst>
                  <a:ext uri="{FF2B5EF4-FFF2-40B4-BE49-F238E27FC236}">
                    <a16:creationId xmlns:a16="http://schemas.microsoft.com/office/drawing/2014/main" id="{4C18C2BD-90AB-47DA-8136-2CDD6B0B8098}"/>
                  </a:ext>
                </a:extLst>
              </p:cNvPr>
              <p:cNvSpPr txBox="1">
                <a:spLocks noRot="1" noChangeAspect="1" noMove="1" noResize="1" noEditPoints="1" noAdjustHandles="1" noChangeArrowheads="1" noChangeShapeType="1" noTextEdit="1"/>
              </p:cNvSpPr>
              <p:nvPr/>
            </p:nvSpPr>
            <p:spPr>
              <a:xfrm>
                <a:off x="675429" y="3254998"/>
                <a:ext cx="3428393" cy="554531"/>
              </a:xfrm>
              <a:prstGeom prst="rect">
                <a:avLst/>
              </a:prstGeom>
              <a:blipFill>
                <a:blip r:embed="rId6"/>
                <a:stretch>
                  <a:fillRect l="-17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119;p21">
                <a:extLst>
                  <a:ext uri="{FF2B5EF4-FFF2-40B4-BE49-F238E27FC236}">
                    <a16:creationId xmlns:a16="http://schemas.microsoft.com/office/drawing/2014/main" id="{5E27A9E7-08C7-41EB-9D83-D44B795E9FD1}"/>
                  </a:ext>
                </a:extLst>
              </p:cNvPr>
              <p:cNvSpPr txBox="1">
                <a:spLocks/>
              </p:cNvSpPr>
              <p:nvPr/>
            </p:nvSpPr>
            <p:spPr>
              <a:xfrm>
                <a:off x="4726540" y="3254998"/>
                <a:ext cx="3923818" cy="5507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spcAft>
                    <a:spcPts val="1600"/>
                  </a:spcAft>
                  <a:buNone/>
                </a:pPr>
                <a:r>
                  <a:rPr lang="en-US" sz="1200" b="1" dirty="0">
                    <a:solidFill>
                      <a:schemeClr val="tx1"/>
                    </a:solidFill>
                  </a:rPr>
                  <a:t>(b) The gadget and threshold values corresponding to </a:t>
                </a:r>
                <a14:m>
                  <m:oMath xmlns:m="http://schemas.openxmlformats.org/officeDocument/2006/math">
                    <m:r>
                      <a:rPr lang="en-US" sz="1200" b="1" i="1" smtClean="0">
                        <a:solidFill>
                          <a:schemeClr val="tx1"/>
                        </a:solidFill>
                        <a:latin typeface="Cambria Math" panose="02040503050406030204" pitchFamily="18" charset="0"/>
                      </a:rPr>
                      <m:t>𝑪</m:t>
                    </m:r>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𝑨</m:t>
                    </m:r>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𝒗</m:t>
                    </m:r>
                  </m:oMath>
                </a14:m>
                <a:r>
                  <a:rPr lang="en-US" sz="1200" b="1" dirty="0">
                    <a:solidFill>
                      <a:schemeClr val="tx1"/>
                    </a:solidFill>
                  </a:rPr>
                  <a:t>.</a:t>
                </a:r>
                <a:endParaRPr lang="ar-AE" sz="1200" b="1" dirty="0">
                  <a:solidFill>
                    <a:schemeClr val="tx1"/>
                  </a:solidFill>
                </a:endParaRPr>
              </a:p>
            </p:txBody>
          </p:sp>
        </mc:Choice>
        <mc:Fallback xmlns="">
          <p:sp>
            <p:nvSpPr>
              <p:cNvPr id="8" name="Google Shape;119;p21">
                <a:extLst>
                  <a:ext uri="{FF2B5EF4-FFF2-40B4-BE49-F238E27FC236}">
                    <a16:creationId xmlns:a16="http://schemas.microsoft.com/office/drawing/2014/main" id="{5E27A9E7-08C7-41EB-9D83-D44B795E9FD1}"/>
                  </a:ext>
                </a:extLst>
              </p:cNvPr>
              <p:cNvSpPr txBox="1">
                <a:spLocks noRot="1" noChangeAspect="1" noMove="1" noResize="1" noEditPoints="1" noAdjustHandles="1" noChangeArrowheads="1" noChangeShapeType="1" noTextEdit="1"/>
              </p:cNvSpPr>
              <p:nvPr/>
            </p:nvSpPr>
            <p:spPr>
              <a:xfrm>
                <a:off x="4726540" y="3254998"/>
                <a:ext cx="3923818" cy="550752"/>
              </a:xfrm>
              <a:prstGeom prst="rect">
                <a:avLst/>
              </a:prstGeom>
              <a:blipFill>
                <a:blip r:embed="rId7"/>
                <a:stretch>
                  <a:fillRect r="-155" b="-5556"/>
                </a:stretch>
              </a:blipFill>
              <a:ln>
                <a:noFill/>
              </a:ln>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Discussio</a:t>
            </a:r>
            <a:r>
              <a:rPr lang="en-US" b="1" dirty="0"/>
              <a:t>n and Summary</a:t>
            </a:r>
            <a:endParaRPr b="1" dirty="0"/>
          </a:p>
        </p:txBody>
      </p:sp>
      <p:sp>
        <p:nvSpPr>
          <p:cNvPr id="146" name="Google Shape;146;p24"/>
          <p:cNvSpPr txBox="1">
            <a:spLocks noGrp="1"/>
          </p:cNvSpPr>
          <p:nvPr>
            <p:ph type="body" idx="1"/>
          </p:nvPr>
        </p:nvSpPr>
        <p:spPr>
          <a:xfrm>
            <a:off x="311700" y="739650"/>
            <a:ext cx="8520600" cy="3572201"/>
          </a:xfrm>
          <a:prstGeom prst="rect">
            <a:avLst/>
          </a:prstGeom>
        </p:spPr>
        <p:txBody>
          <a:bodyPr spcFirstLastPara="1" wrap="square" lIns="91425" tIns="91425" rIns="91425" bIns="91425" anchor="t" anchorCtr="0">
            <a:noAutofit/>
          </a:bodyPr>
          <a:lstStyle/>
          <a:p>
            <a:pPr lvl="0" indent="-317500">
              <a:lnSpc>
                <a:spcPct val="100000"/>
              </a:lnSpc>
              <a:spcBef>
                <a:spcPts val="1200"/>
              </a:spcBef>
              <a:buClr>
                <a:schemeClr val="dk1"/>
              </a:buClr>
              <a:buSzPts val="1400"/>
            </a:pPr>
            <a:r>
              <a:rPr lang="en-US" sz="1250" b="1" dirty="0">
                <a:solidFill>
                  <a:schemeClr val="dk1"/>
                </a:solidFill>
              </a:rPr>
              <a:t>Major Contributions</a:t>
            </a:r>
            <a:r>
              <a:rPr lang="en-US" sz="1250" dirty="0">
                <a:solidFill>
                  <a:schemeClr val="dk1"/>
                </a:solidFill>
              </a:rPr>
              <a:t>:</a:t>
            </a: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Effective elaboration of definitions and notations used for Lemmas, Theorems, and Corollaries.</a:t>
            </a:r>
            <a:endParaRPr lang="en-US" sz="1050" i="1" dirty="0">
              <a:solidFill>
                <a:schemeClr val="dk1"/>
              </a:solidFill>
              <a:latin typeface="Arial" panose="020B0604020202020204" pitchFamily="34" charset="0"/>
              <a:cs typeface="Arial" panose="020B0604020202020204" pitchFamily="34" charset="0"/>
            </a:endParaRP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Presented cases of representations of unique key graphs present new different models to hypergraphs.</a:t>
            </a: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Algorithms are both effective and efficient for both MIN-KEY and MIN-TSS problems and show valid similarities.</a:t>
            </a: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The new reduction using gadgets presented for the MIN-TSS can potentially be used for various problems to reduce to the MIN-TSS problem to prove they can be solved with polynomial delay.</a:t>
            </a:r>
          </a:p>
          <a:p>
            <a:pPr lvl="0" indent="-317500">
              <a:lnSpc>
                <a:spcPct val="100000"/>
              </a:lnSpc>
              <a:spcBef>
                <a:spcPts val="1200"/>
              </a:spcBef>
              <a:buClr>
                <a:schemeClr val="dk1"/>
              </a:buClr>
              <a:buSzPts val="1400"/>
            </a:pPr>
            <a:r>
              <a:rPr lang="en-US" sz="1250" b="1" dirty="0">
                <a:solidFill>
                  <a:schemeClr val="dk1"/>
                </a:solidFill>
              </a:rPr>
              <a:t>Weaknesses and Criticisms</a:t>
            </a:r>
            <a:r>
              <a:rPr lang="en-US" sz="1250" dirty="0">
                <a:solidFill>
                  <a:schemeClr val="dk1"/>
                </a:solidFill>
              </a:rPr>
              <a:t>:</a:t>
            </a: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Little variety in the models that can be represented as hypergraphs, or specifically unique key graphs.</a:t>
            </a: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Only presents one example to associate with the MIN-KEY problem and does go into detail of the polynomial delay dependent on the inputted CNF.</a:t>
            </a:r>
          </a:p>
          <a:p>
            <a:pPr lvl="0" indent="-317500">
              <a:lnSpc>
                <a:spcPct val="100000"/>
              </a:lnSpc>
              <a:spcBef>
                <a:spcPts val="1200"/>
              </a:spcBef>
              <a:buClr>
                <a:schemeClr val="dk1"/>
              </a:buClr>
              <a:buSzPts val="1400"/>
            </a:pPr>
            <a:r>
              <a:rPr lang="en-US" sz="1250" b="1" dirty="0">
                <a:solidFill>
                  <a:schemeClr val="dk1"/>
                </a:solidFill>
              </a:rPr>
              <a:t>Future research and extensions</a:t>
            </a:r>
            <a:r>
              <a:rPr lang="en-US" sz="1250" dirty="0">
                <a:solidFill>
                  <a:schemeClr val="dk1"/>
                </a:solidFill>
              </a:rPr>
              <a:t>:</a:t>
            </a: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Full survey paper on the versatility of pure Horn CNFs.</a:t>
            </a: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Extended research on different types of graphs that can be presented as hypergraphs or unique key graphs under certain conditions, as well as apply the MIN-KEY problem to other various problems outside of MIN-TSS.</a:t>
            </a: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Look into unbounded MIN-TSS problem and observe if it can be solve in polynomial delay when associated with the MIN-Key problem.</a:t>
            </a:r>
          </a:p>
          <a:p>
            <a:pPr lvl="1" indent="-304800">
              <a:lnSpc>
                <a:spcPct val="100000"/>
              </a:lnSpc>
              <a:spcBef>
                <a:spcPts val="0"/>
              </a:spcBef>
              <a:buClr>
                <a:schemeClr val="dk1"/>
              </a:buClr>
              <a:buSzPts val="1200"/>
              <a:buFont typeface="Courier New" panose="02070309020205020404" pitchFamily="49" charset="0"/>
              <a:buChar char="o"/>
            </a:pPr>
            <a:r>
              <a:rPr lang="en-US" sz="1050" dirty="0">
                <a:solidFill>
                  <a:schemeClr val="dk1"/>
                </a:solidFill>
              </a:rPr>
              <a:t>Provide software implementation on the presented algorithms for effectiveness and efficiency analysis.</a:t>
            </a:r>
            <a:endParaRPr sz="1050" dirty="0">
              <a:solidFill>
                <a:schemeClr val="dk1"/>
              </a:solidFill>
            </a:endParaRPr>
          </a:p>
          <a:p>
            <a:pPr marL="0" lvl="0" indent="0" algn="l" rtl="0">
              <a:spcBef>
                <a:spcPts val="1200"/>
              </a:spcBef>
              <a:spcAft>
                <a:spcPts val="1200"/>
              </a:spcAft>
              <a:buNone/>
            </a:pPr>
            <a:endParaRPr sz="2000" dirty="0">
              <a:solidFill>
                <a:schemeClr val="dk1"/>
              </a:solidFill>
            </a:endParaRPr>
          </a:p>
        </p:txBody>
      </p:sp>
      <p:pic>
        <p:nvPicPr>
          <p:cNvPr id="147" name="Google Shape;147;p24"/>
          <p:cNvPicPr preferRelativeResize="0"/>
          <p:nvPr/>
        </p:nvPicPr>
        <p:blipFill>
          <a:blip r:embed="rId3">
            <a:alphaModFix/>
          </a:blip>
          <a:stretch>
            <a:fillRect/>
          </a:stretch>
        </p:blipFill>
        <p:spPr>
          <a:xfrm>
            <a:off x="0" y="4914900"/>
            <a:ext cx="9144000" cy="228600"/>
          </a:xfrm>
          <a:prstGeom prst="rect">
            <a:avLst/>
          </a:prstGeom>
          <a:noFill/>
          <a:ln>
            <a:noFill/>
          </a:ln>
        </p:spPr>
      </p:pic>
      <p:pic>
        <p:nvPicPr>
          <p:cNvPr id="148" name="Google Shape;148;p24"/>
          <p:cNvPicPr preferRelativeResize="0"/>
          <p:nvPr/>
        </p:nvPicPr>
        <p:blipFill>
          <a:blip r:embed="rId4">
            <a:alphaModFix/>
          </a:blip>
          <a:stretch>
            <a:fillRect/>
          </a:stretch>
        </p:blipFill>
        <p:spPr>
          <a:xfrm>
            <a:off x="8216275" y="4311851"/>
            <a:ext cx="616025" cy="831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Conclusion</a:t>
            </a:r>
            <a:endParaRPr b="1"/>
          </a:p>
        </p:txBody>
      </p:sp>
      <mc:AlternateContent xmlns:mc="http://schemas.openxmlformats.org/markup-compatibility/2006" xmlns:a14="http://schemas.microsoft.com/office/drawing/2010/main">
        <mc:Choice Requires="a14">
          <p:sp>
            <p:nvSpPr>
              <p:cNvPr id="138" name="Google Shape;138;p23"/>
              <p:cNvSpPr txBox="1">
                <a:spLocks noGrp="1"/>
              </p:cNvSpPr>
              <p:nvPr>
                <p:ph type="body" idx="1"/>
              </p:nvPr>
            </p:nvSpPr>
            <p:spPr>
              <a:xfrm>
                <a:off x="311700" y="739650"/>
                <a:ext cx="8520600" cy="3572200"/>
              </a:xfrm>
              <a:prstGeom prst="rect">
                <a:avLst/>
              </a:prstGeom>
            </p:spPr>
            <p:txBody>
              <a:bodyPr spcFirstLastPara="1" wrap="square" lIns="91425" tIns="91425" rIns="91425" bIns="91425" anchor="t" anchorCtr="0">
                <a:noAutofit/>
              </a:bodyPr>
              <a:lstStyle/>
              <a:p>
                <a:pPr lvl="0" indent="-317500">
                  <a:lnSpc>
                    <a:spcPct val="100000"/>
                  </a:lnSpc>
                  <a:spcBef>
                    <a:spcPts val="1200"/>
                  </a:spcBef>
                  <a:buClr>
                    <a:schemeClr val="dk1"/>
                  </a:buClr>
                  <a:buSzPts val="1400"/>
                </a:pPr>
                <a:r>
                  <a:rPr lang="en-US" sz="1600" dirty="0">
                    <a:solidFill>
                      <a:schemeClr val="dk1"/>
                    </a:solidFill>
                  </a:rPr>
                  <a:t>The authors of the research paper [1] define unique key graphs and their corresponding unique key functions with multiple Lemmas, Theorems, and Corollaries.</a:t>
                </a:r>
              </a:p>
              <a:p>
                <a:pPr lvl="0" indent="-317500">
                  <a:lnSpc>
                    <a:spcPct val="100000"/>
                  </a:lnSpc>
                  <a:spcBef>
                    <a:spcPts val="1200"/>
                  </a:spcBef>
                  <a:buClr>
                    <a:schemeClr val="dk1"/>
                  </a:buClr>
                  <a:buSzPts val="1400"/>
                </a:pPr>
                <a:r>
                  <a:rPr lang="en-US" sz="1600" dirty="0">
                    <a:solidFill>
                      <a:schemeClr val="dk1"/>
                    </a:solidFill>
                  </a:rPr>
                  <a:t>Provide proof of </a:t>
                </a:r>
                <a:r>
                  <a:rPr lang="en-US" sz="1600" dirty="0" err="1">
                    <a:solidFill>
                      <a:schemeClr val="dk1"/>
                    </a:solidFill>
                  </a:rPr>
                  <a:t>Sperner</a:t>
                </a:r>
                <a:r>
                  <a:rPr lang="en-US" sz="1600" dirty="0">
                    <a:solidFill>
                      <a:schemeClr val="dk1"/>
                    </a:solidFill>
                  </a:rPr>
                  <a:t> hypergraphs with edge </a:t>
                </a:r>
                <a:r>
                  <a:rPr lang="en-US" sz="1600" dirty="0">
                    <a:solidFill>
                      <a:schemeClr val="dk1"/>
                    </a:solidFill>
                    <a:latin typeface="+mn-lt"/>
                  </a:rPr>
                  <a:t>sizes </a:t>
                </a:r>
                <a:r>
                  <a:rPr lang="en-US" sz="1600" dirty="0">
                    <a:solidFill>
                      <a:schemeClr val="dk1"/>
                    </a:solidFill>
                    <a:latin typeface="Arial" panose="020B0604020202020204" pitchFamily="34" charset="0"/>
                    <a:cs typeface="Arial" panose="020B0604020202020204" pitchFamily="34" charset="0"/>
                  </a:rPr>
                  <a:t>of </a:t>
                </a:r>
                <a14:m>
                  <m:oMath xmlns:m="http://schemas.openxmlformats.org/officeDocument/2006/math">
                    <m:r>
                      <a:rPr lang="en-US" sz="1600" b="0" i="1" smtClean="0">
                        <a:solidFill>
                          <a:schemeClr val="dk1"/>
                        </a:solidFill>
                        <a:latin typeface="Cambria Math" panose="02040503050406030204" pitchFamily="18" charset="0"/>
                      </a:rPr>
                      <m:t>2</m:t>
                    </m:r>
                  </m:oMath>
                </a14:m>
                <a:r>
                  <a:rPr lang="en-US" sz="1600" dirty="0">
                    <a:solidFill>
                      <a:schemeClr val="dk1"/>
                    </a:solidFill>
                    <a:latin typeface="Arial" panose="020B0604020202020204" pitchFamily="34" charset="0"/>
                    <a:cs typeface="Arial" panose="020B0604020202020204" pitchFamily="34" charset="0"/>
                  </a:rPr>
                  <a:t> co-NP-complete as well as several cases of graphs that can be proven to be unique key graphs in polynomial time.</a:t>
                </a:r>
              </a:p>
              <a:p>
                <a:pPr lvl="0" indent="-317500">
                  <a:lnSpc>
                    <a:spcPct val="100000"/>
                  </a:lnSpc>
                  <a:spcBef>
                    <a:spcPts val="1200"/>
                  </a:spcBef>
                  <a:buClr>
                    <a:schemeClr val="dk1"/>
                  </a:buClr>
                  <a:buSzPts val="1400"/>
                </a:pPr>
                <a:r>
                  <a:rPr lang="en-US" sz="1600" dirty="0">
                    <a:solidFill>
                      <a:schemeClr val="dk1"/>
                    </a:solidFill>
                    <a:latin typeface="Arial" panose="020B0604020202020204" pitchFamily="34" charset="0"/>
                    <a:cs typeface="Arial" panose="020B0604020202020204" pitchFamily="34" charset="0"/>
                  </a:rPr>
                  <a:t>Present algorithms for the MIN-KEY and MIN-TSS problems, as well as show strong relations between the two problems by showing they are polynomial time-reducible to each other.</a:t>
                </a:r>
              </a:p>
              <a:p>
                <a:pPr lvl="0" indent="-317500">
                  <a:lnSpc>
                    <a:spcPct val="100000"/>
                  </a:lnSpc>
                  <a:spcBef>
                    <a:spcPts val="1200"/>
                  </a:spcBef>
                  <a:buClr>
                    <a:schemeClr val="dk1"/>
                  </a:buClr>
                  <a:buSzPts val="1400"/>
                </a:pPr>
                <a:r>
                  <a:rPr lang="en-US" sz="1600" dirty="0">
                    <a:solidFill>
                      <a:schemeClr val="dk1"/>
                    </a:solidFill>
                    <a:latin typeface="Arial" panose="020B0604020202020204" pitchFamily="34" charset="0"/>
                    <a:cs typeface="Arial" panose="020B0604020202020204" pitchFamily="34" charset="0"/>
                  </a:rPr>
                  <a:t>Overall research contributes to graph theory and database theory, as well as pure Horn functions in general, leaving potential for future extensions to the presented topics.</a:t>
                </a:r>
              </a:p>
              <a:p>
                <a:pPr marL="0" lvl="0" indent="0" algn="l" rtl="0">
                  <a:spcBef>
                    <a:spcPts val="1200"/>
                  </a:spcBef>
                  <a:spcAft>
                    <a:spcPts val="1200"/>
                  </a:spcAft>
                  <a:buNone/>
                </a:pPr>
                <a:endParaRPr sz="2000" dirty="0">
                  <a:solidFill>
                    <a:schemeClr val="dk1"/>
                  </a:solidFill>
                </a:endParaRPr>
              </a:p>
            </p:txBody>
          </p:sp>
        </mc:Choice>
        <mc:Fallback xmlns="">
          <p:sp>
            <p:nvSpPr>
              <p:cNvPr id="138" name="Google Shape;138;p23"/>
              <p:cNvSpPr txBox="1">
                <a:spLocks noGrp="1" noRot="1" noChangeAspect="1" noMove="1" noResize="1" noEditPoints="1" noAdjustHandles="1" noChangeArrowheads="1" noChangeShapeType="1" noTextEdit="1"/>
              </p:cNvSpPr>
              <p:nvPr>
                <p:ph type="body" idx="1"/>
              </p:nvPr>
            </p:nvSpPr>
            <p:spPr>
              <a:xfrm>
                <a:off x="311700" y="739650"/>
                <a:ext cx="8520600" cy="3572200"/>
              </a:xfrm>
              <a:prstGeom prst="rect">
                <a:avLst/>
              </a:prstGeom>
              <a:blipFill>
                <a:blip r:embed="rId3"/>
                <a:stretch>
                  <a:fillRect r="-1001"/>
                </a:stretch>
              </a:blipFill>
            </p:spPr>
            <p:txBody>
              <a:bodyPr/>
              <a:lstStyle/>
              <a:p>
                <a:r>
                  <a:rPr lang="en-US">
                    <a:noFill/>
                  </a:rPr>
                  <a:t> </a:t>
                </a:r>
              </a:p>
            </p:txBody>
          </p:sp>
        </mc:Fallback>
      </mc:AlternateContent>
      <p:pic>
        <p:nvPicPr>
          <p:cNvPr id="139" name="Google Shape;139;p23"/>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140" name="Google Shape;140;p23"/>
          <p:cNvPicPr preferRelativeResize="0"/>
          <p:nvPr/>
        </p:nvPicPr>
        <p:blipFill>
          <a:blip r:embed="rId5">
            <a:alphaModFix/>
          </a:blip>
          <a:stretch>
            <a:fillRect/>
          </a:stretch>
        </p:blipFill>
        <p:spPr>
          <a:xfrm>
            <a:off x="8216275" y="4311851"/>
            <a:ext cx="616025" cy="831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References</a:t>
            </a:r>
            <a:endParaRPr b="1"/>
          </a:p>
        </p:txBody>
      </p:sp>
      <p:sp>
        <p:nvSpPr>
          <p:cNvPr id="154" name="Google Shape;154;p25"/>
          <p:cNvSpPr txBox="1">
            <a:spLocks noGrp="1"/>
          </p:cNvSpPr>
          <p:nvPr>
            <p:ph type="body" idx="1"/>
          </p:nvPr>
        </p:nvSpPr>
        <p:spPr>
          <a:xfrm>
            <a:off x="311700" y="739650"/>
            <a:ext cx="8520600" cy="36642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en" sz="2000" dirty="0">
                <a:solidFill>
                  <a:schemeClr val="dk1"/>
                </a:solidFill>
              </a:rPr>
              <a:t>[1]  </a:t>
            </a:r>
            <a:r>
              <a:rPr lang="en" sz="2000" dirty="0">
                <a:solidFill>
                  <a:srgbClr val="323232"/>
                </a:solidFill>
              </a:rPr>
              <a:t>K. Bérczi, E. Boros, O. Čepek, P. Kučera, and K. Makino, “Unique key Horn functions,” Feb. 2020.</a:t>
            </a:r>
            <a:endParaRPr sz="2000" dirty="0">
              <a:solidFill>
                <a:schemeClr val="dk1"/>
              </a:solidFill>
            </a:endParaRPr>
          </a:p>
        </p:txBody>
      </p:sp>
      <p:pic>
        <p:nvPicPr>
          <p:cNvPr id="155" name="Google Shape;155;p25"/>
          <p:cNvPicPr preferRelativeResize="0"/>
          <p:nvPr/>
        </p:nvPicPr>
        <p:blipFill>
          <a:blip r:embed="rId3">
            <a:alphaModFix/>
          </a:blip>
          <a:stretch>
            <a:fillRect/>
          </a:stretch>
        </p:blipFill>
        <p:spPr>
          <a:xfrm>
            <a:off x="0" y="4914900"/>
            <a:ext cx="9144000" cy="228600"/>
          </a:xfrm>
          <a:prstGeom prst="rect">
            <a:avLst/>
          </a:prstGeom>
          <a:noFill/>
          <a:ln>
            <a:noFill/>
          </a:ln>
        </p:spPr>
      </p:pic>
      <p:pic>
        <p:nvPicPr>
          <p:cNvPr id="156" name="Google Shape;156;p25"/>
          <p:cNvPicPr preferRelativeResize="0"/>
          <p:nvPr/>
        </p:nvPicPr>
        <p:blipFill>
          <a:blip r:embed="rId4">
            <a:alphaModFix/>
          </a:blip>
          <a:stretch>
            <a:fillRect/>
          </a:stretch>
        </p:blipFill>
        <p:spPr>
          <a:xfrm>
            <a:off x="8216275" y="4311851"/>
            <a:ext cx="616025" cy="831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Questions and Answers</a:t>
            </a:r>
            <a:endParaRPr b="1"/>
          </a:p>
        </p:txBody>
      </p:sp>
      <p:sp>
        <p:nvSpPr>
          <p:cNvPr id="162" name="Google Shape;162;p26"/>
          <p:cNvSpPr txBox="1">
            <a:spLocks noGrp="1"/>
          </p:cNvSpPr>
          <p:nvPr>
            <p:ph type="body" idx="1"/>
          </p:nvPr>
        </p:nvSpPr>
        <p:spPr>
          <a:xfrm>
            <a:off x="311700" y="739650"/>
            <a:ext cx="8520600" cy="3664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000" dirty="0">
                <a:solidFill>
                  <a:schemeClr val="dk1"/>
                </a:solidFill>
              </a:rPr>
              <a:t>Questions?</a:t>
            </a:r>
            <a:endParaRPr sz="2000" dirty="0">
              <a:solidFill>
                <a:schemeClr val="dk1"/>
              </a:solidFill>
            </a:endParaRPr>
          </a:p>
          <a:p>
            <a:pPr marL="0" lvl="0" indent="0" algn="l" rtl="0">
              <a:spcBef>
                <a:spcPts val="1200"/>
              </a:spcBef>
              <a:spcAft>
                <a:spcPts val="1200"/>
              </a:spcAft>
              <a:buNone/>
            </a:pPr>
            <a:endParaRPr sz="2000" dirty="0">
              <a:solidFill>
                <a:schemeClr val="dk1"/>
              </a:solidFill>
            </a:endParaRPr>
          </a:p>
        </p:txBody>
      </p:sp>
      <p:pic>
        <p:nvPicPr>
          <p:cNvPr id="163" name="Google Shape;163;p26"/>
          <p:cNvPicPr preferRelativeResize="0"/>
          <p:nvPr/>
        </p:nvPicPr>
        <p:blipFill>
          <a:blip r:embed="rId3">
            <a:alphaModFix/>
          </a:blip>
          <a:stretch>
            <a:fillRect/>
          </a:stretch>
        </p:blipFill>
        <p:spPr>
          <a:xfrm>
            <a:off x="0" y="4914900"/>
            <a:ext cx="9144000" cy="228600"/>
          </a:xfrm>
          <a:prstGeom prst="rect">
            <a:avLst/>
          </a:prstGeom>
          <a:noFill/>
          <a:ln>
            <a:noFill/>
          </a:ln>
        </p:spPr>
      </p:pic>
      <p:pic>
        <p:nvPicPr>
          <p:cNvPr id="164" name="Google Shape;164;p26"/>
          <p:cNvPicPr preferRelativeResize="0"/>
          <p:nvPr/>
        </p:nvPicPr>
        <p:blipFill>
          <a:blip r:embed="rId4">
            <a:alphaModFix/>
          </a:blip>
          <a:stretch>
            <a:fillRect/>
          </a:stretch>
        </p:blipFill>
        <p:spPr>
          <a:xfrm>
            <a:off x="8216275" y="4311851"/>
            <a:ext cx="616025" cy="831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Introduction: </a:t>
            </a:r>
            <a:r>
              <a:rPr lang="en-US" b="1" dirty="0"/>
              <a:t>What are Keys and Horns?</a:t>
            </a:r>
            <a:endParaRPr b="1" dirty="0"/>
          </a:p>
        </p:txBody>
      </p:sp>
      <mc:AlternateContent xmlns:mc="http://schemas.openxmlformats.org/markup-compatibility/2006" xmlns:a14="http://schemas.microsoft.com/office/drawing/2010/main">
        <mc:Choice Requires="a14">
          <p:sp>
            <p:nvSpPr>
              <p:cNvPr id="64" name="Google Shape;64;p14"/>
              <p:cNvSpPr txBox="1">
                <a:spLocks noGrp="1"/>
              </p:cNvSpPr>
              <p:nvPr>
                <p:ph type="body" idx="1"/>
              </p:nvPr>
            </p:nvSpPr>
            <p:spPr>
              <a:xfrm>
                <a:off x="311700" y="739650"/>
                <a:ext cx="8520600" cy="3572201"/>
              </a:xfrm>
              <a:prstGeom prst="rect">
                <a:avLst/>
              </a:prstGeom>
            </p:spPr>
            <p:txBody>
              <a:bodyPr spcFirstLastPara="1" wrap="square" lIns="91425" tIns="91425" rIns="91425" bIns="91425" anchor="t" anchorCtr="0">
                <a:noAutofit/>
              </a:bodyPr>
              <a:lstStyle/>
              <a:p>
                <a:pPr lvl="0" indent="-317500">
                  <a:lnSpc>
                    <a:spcPct val="100000"/>
                  </a:lnSpc>
                  <a:buClr>
                    <a:schemeClr val="dk1"/>
                  </a:buClr>
                  <a:buSzPts val="1400"/>
                </a:pPr>
                <a:r>
                  <a:rPr lang="en-US" sz="1600" dirty="0">
                    <a:solidFill>
                      <a:schemeClr val="tx1"/>
                    </a:solidFill>
                  </a:rPr>
                  <a:t>What are </a:t>
                </a:r>
                <a:r>
                  <a:rPr lang="en-US" sz="1600" i="1" dirty="0">
                    <a:solidFill>
                      <a:schemeClr val="tx1"/>
                    </a:solidFill>
                  </a:rPr>
                  <a:t>horn</a:t>
                </a:r>
                <a:r>
                  <a:rPr lang="en-US" sz="1600" dirty="0">
                    <a:solidFill>
                      <a:schemeClr val="tx1"/>
                    </a:solidFill>
                  </a:rPr>
                  <a:t> functions?</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tx1"/>
                    </a:solidFill>
                  </a:rPr>
                  <a:t>Defined in the theory of special functions in mathematics as 34 distinct hypergeometric series of order two by Horn, hence its name, in 1931, and then was later corrected by </a:t>
                </a:r>
                <a:r>
                  <a:rPr lang="en-US" dirty="0" err="1">
                    <a:solidFill>
                      <a:schemeClr val="tx1"/>
                    </a:solidFill>
                  </a:rPr>
                  <a:t>Borngässer</a:t>
                </a:r>
                <a:r>
                  <a:rPr lang="en-US" dirty="0">
                    <a:solidFill>
                      <a:schemeClr val="tx1"/>
                    </a:solidFill>
                  </a:rPr>
                  <a:t> in 1933</a:t>
                </a:r>
                <a:endParaRPr lang="en-US" dirty="0">
                  <a:solidFill>
                    <a:schemeClr val="tx1"/>
                  </a:solidFill>
                  <a:highlight>
                    <a:srgbClr val="FFFFFF"/>
                  </a:highlight>
                </a:endParaRP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tx1"/>
                    </a:solidFill>
                    <a:highlight>
                      <a:srgbClr val="FFFFFF"/>
                    </a:highlight>
                  </a:rPr>
                  <a:t>Used and studied under a wide range of various topics over time due to its interesting structural and computational properties as a from of subclass of Boolean functions as a </a:t>
                </a:r>
                <a:r>
                  <a:rPr lang="en-US" i="1" dirty="0">
                    <a:solidFill>
                      <a:schemeClr val="tx1"/>
                    </a:solidFill>
                    <a:highlight>
                      <a:srgbClr val="FFFFFF"/>
                    </a:highlight>
                  </a:rPr>
                  <a:t>pure Horn function</a:t>
                </a:r>
                <a:r>
                  <a:rPr lang="en-US" dirty="0">
                    <a:solidFill>
                      <a:schemeClr val="tx1"/>
                    </a:solidFill>
                    <a:highlight>
                      <a:srgbClr val="FFFFFF"/>
                    </a:highlight>
                  </a:rPr>
                  <a:t>. [1]</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tx1"/>
                    </a:solidFill>
                    <a:highlight>
                      <a:srgbClr val="FFFFFF"/>
                    </a:highlight>
                  </a:rPr>
                  <a:t>In database theory, its </a:t>
                </a:r>
                <a:r>
                  <a:rPr lang="en-US" i="1" dirty="0">
                    <a:solidFill>
                      <a:schemeClr val="tx1"/>
                    </a:solidFill>
                    <a:highlight>
                      <a:srgbClr val="FFFFFF"/>
                    </a:highlight>
                  </a:rPr>
                  <a:t>implicates</a:t>
                </a:r>
                <a:r>
                  <a:rPr lang="en-US" dirty="0">
                    <a:solidFill>
                      <a:schemeClr val="tx1"/>
                    </a:solidFill>
                    <a:highlight>
                      <a:srgbClr val="FFFFFF"/>
                    </a:highlight>
                  </a:rPr>
                  <a:t>, </a:t>
                </a:r>
                <a14:m>
                  <m:oMath xmlns:m="http://schemas.openxmlformats.org/officeDocument/2006/math">
                    <m:r>
                      <a:rPr lang="en-US" b="0" i="1" smtClean="0">
                        <a:solidFill>
                          <a:schemeClr val="tx1"/>
                        </a:solidFill>
                        <a:highlight>
                          <a:srgbClr val="FFFFFF"/>
                        </a:highlight>
                        <a:latin typeface="Cambria Math" panose="02040503050406030204" pitchFamily="18" charset="0"/>
                      </a:rPr>
                      <m:t>𝐴</m:t>
                    </m:r>
                    <m:r>
                      <a:rPr lang="en-US" b="0" i="1" smtClean="0">
                        <a:solidFill>
                          <a:schemeClr val="tx1"/>
                        </a:solidFill>
                        <a:highlight>
                          <a:srgbClr val="FFFFFF"/>
                        </a:highlight>
                        <a:latin typeface="Cambria Math" panose="02040503050406030204" pitchFamily="18" charset="0"/>
                      </a:rPr>
                      <m:t>→</m:t>
                    </m:r>
                    <m:r>
                      <a:rPr lang="en-US" b="0" i="1" smtClean="0">
                        <a:solidFill>
                          <a:schemeClr val="tx1"/>
                        </a:solidFill>
                        <a:highlight>
                          <a:srgbClr val="FFFFFF"/>
                        </a:highlight>
                        <a:latin typeface="Cambria Math" panose="02040503050406030204" pitchFamily="18" charset="0"/>
                      </a:rPr>
                      <m:t>𝑣</m:t>
                    </m:r>
                  </m:oMath>
                </a14:m>
                <a:r>
                  <a:rPr lang="en-US" dirty="0">
                    <a:solidFill>
                      <a:schemeClr val="tx1"/>
                    </a:solidFill>
                  </a:rPr>
                  <a:t>, can serve as functional dependencies.</a:t>
                </a:r>
              </a:p>
              <a:p>
                <a:pPr marL="609600" lvl="1" indent="0">
                  <a:lnSpc>
                    <a:spcPct val="100000"/>
                  </a:lnSpc>
                  <a:spcBef>
                    <a:spcPts val="0"/>
                  </a:spcBef>
                  <a:buClr>
                    <a:schemeClr val="dk1"/>
                  </a:buClr>
                  <a:buSzPts val="1200"/>
                  <a:buNone/>
                </a:pPr>
                <a:endParaRPr lang="en-US" dirty="0">
                  <a:solidFill>
                    <a:schemeClr val="tx1"/>
                  </a:solidFill>
                </a:endParaRPr>
              </a:p>
              <a:p>
                <a:pPr lvl="0" indent="-317500">
                  <a:lnSpc>
                    <a:spcPct val="100000"/>
                  </a:lnSpc>
                  <a:buClr>
                    <a:schemeClr val="dk1"/>
                  </a:buClr>
                  <a:buSzPts val="1400"/>
                </a:pPr>
                <a:r>
                  <a:rPr lang="en-US" sz="1600" dirty="0">
                    <a:solidFill>
                      <a:schemeClr val="dk1"/>
                    </a:solidFill>
                  </a:rPr>
                  <a:t>What is a </a:t>
                </a:r>
                <a:r>
                  <a:rPr lang="en-US" sz="1600" i="1" dirty="0">
                    <a:solidFill>
                      <a:schemeClr val="dk1"/>
                    </a:solidFill>
                  </a:rPr>
                  <a:t>key</a:t>
                </a:r>
                <a:r>
                  <a:rPr lang="en-US" sz="1600" dirty="0">
                    <a:solidFill>
                      <a:schemeClr val="dk1"/>
                    </a:solidFill>
                  </a:rPr>
                  <a:t>?</a:t>
                </a:r>
              </a:p>
              <a:p>
                <a:pPr marL="914400" lvl="1" indent="-304800" algn="l" rtl="0">
                  <a:lnSpc>
                    <a:spcPct val="100000"/>
                  </a:lnSpc>
                  <a:spcBef>
                    <a:spcPts val="0"/>
                  </a:spcBef>
                  <a:spcAft>
                    <a:spcPts val="0"/>
                  </a:spcAft>
                  <a:buClr>
                    <a:schemeClr val="dk1"/>
                  </a:buClr>
                  <a:buSzPts val="1200"/>
                  <a:buFont typeface="Courier New" panose="02070309020205020404" pitchFamily="49" charset="0"/>
                  <a:buChar char="o"/>
                </a:pPr>
                <a:r>
                  <a:rPr lang="en-US" dirty="0">
                    <a:solidFill>
                      <a:schemeClr val="dk1"/>
                    </a:solidFill>
                  </a:rPr>
                  <a:t>In relational databases, is a set of attributes made to be assigned to a set of values.</a:t>
                </a:r>
              </a:p>
              <a:p>
                <a:pPr marL="914400" lvl="1" indent="-304800" algn="l" rtl="0">
                  <a:lnSpc>
                    <a:spcPct val="100000"/>
                  </a:lnSpc>
                  <a:spcBef>
                    <a:spcPts val="0"/>
                  </a:spcBef>
                  <a:spcAft>
                    <a:spcPts val="0"/>
                  </a:spcAft>
                  <a:buClr>
                    <a:schemeClr val="dk1"/>
                  </a:buClr>
                  <a:buSzPts val="1200"/>
                  <a:buFont typeface="Courier New" panose="02070309020205020404" pitchFamily="49" charset="0"/>
                  <a:buChar char="o"/>
                </a:pPr>
                <a:r>
                  <a:rPr lang="en-US" dirty="0">
                    <a:solidFill>
                      <a:schemeClr val="dk1"/>
                    </a:solidFill>
                  </a:rPr>
                  <a:t>Users can retrieve data based on certain conditions and requirements from a database’s keys.</a:t>
                </a:r>
              </a:p>
              <a:p>
                <a:pPr marL="914400" lvl="1" indent="-304800" algn="l" rtl="0">
                  <a:lnSpc>
                    <a:spcPct val="100000"/>
                  </a:lnSpc>
                  <a:spcBef>
                    <a:spcPts val="0"/>
                  </a:spcBef>
                  <a:spcAft>
                    <a:spcPts val="0"/>
                  </a:spcAft>
                  <a:buClr>
                    <a:schemeClr val="dk1"/>
                  </a:buClr>
                  <a:buSzPts val="1200"/>
                  <a:buFont typeface="Courier New" panose="02070309020205020404" pitchFamily="49" charset="0"/>
                  <a:buChar char="o"/>
                </a:pPr>
                <a:r>
                  <a:rPr lang="en-US" i="1" dirty="0">
                    <a:solidFill>
                      <a:schemeClr val="dk1"/>
                    </a:solidFill>
                  </a:rPr>
                  <a:t>Unique keys</a:t>
                </a:r>
                <a:r>
                  <a:rPr lang="en-US" dirty="0">
                    <a:solidFill>
                      <a:schemeClr val="dk1"/>
                    </a:solidFill>
                  </a:rPr>
                  <a:t> can contain NULL values and be store multiple times across a database separately.</a:t>
                </a:r>
                <a:endParaRPr lang="en-US" i="1" dirty="0">
                  <a:solidFill>
                    <a:schemeClr val="dk1"/>
                  </a:solidFill>
                </a:endParaRPr>
              </a:p>
            </p:txBody>
          </p:sp>
        </mc:Choice>
        <mc:Fallback xmlns="">
          <p:sp>
            <p:nvSpPr>
              <p:cNvPr id="64" name="Google Shape;64;p14"/>
              <p:cNvSpPr txBox="1">
                <a:spLocks noGrp="1" noRot="1" noChangeAspect="1" noMove="1" noResize="1" noEditPoints="1" noAdjustHandles="1" noChangeArrowheads="1" noChangeShapeType="1" noTextEdit="1"/>
              </p:cNvSpPr>
              <p:nvPr>
                <p:ph type="body" idx="1"/>
              </p:nvPr>
            </p:nvSpPr>
            <p:spPr>
              <a:xfrm>
                <a:off x="311700" y="739650"/>
                <a:ext cx="8520600" cy="3572201"/>
              </a:xfrm>
              <a:prstGeom prst="rect">
                <a:avLst/>
              </a:prstGeom>
              <a:blipFill>
                <a:blip r:embed="rId3"/>
                <a:stretch>
                  <a:fillRect/>
                </a:stretch>
              </a:blipFill>
            </p:spPr>
            <p:txBody>
              <a:bodyPr/>
              <a:lstStyle/>
              <a:p>
                <a:r>
                  <a:rPr lang="en-US">
                    <a:noFill/>
                  </a:rPr>
                  <a:t> </a:t>
                </a:r>
              </a:p>
            </p:txBody>
          </p:sp>
        </mc:Fallback>
      </mc:AlternateContent>
      <p:pic>
        <p:nvPicPr>
          <p:cNvPr id="65" name="Google Shape;65;p14"/>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66" name="Google Shape;66;p14"/>
          <p:cNvPicPr preferRelativeResize="0"/>
          <p:nvPr/>
        </p:nvPicPr>
        <p:blipFill>
          <a:blip r:embed="rId5">
            <a:alphaModFix/>
          </a:blip>
          <a:stretch>
            <a:fillRect/>
          </a:stretch>
        </p:blipFill>
        <p:spPr>
          <a:xfrm>
            <a:off x="8216275" y="4311851"/>
            <a:ext cx="616025" cy="831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Proposal: </a:t>
            </a:r>
            <a:r>
              <a:rPr lang="en-US" b="1" dirty="0"/>
              <a:t>Unique Key Horn Functions</a:t>
            </a:r>
            <a:endParaRPr b="1" dirty="0"/>
          </a:p>
        </p:txBody>
      </p:sp>
      <mc:AlternateContent xmlns:mc="http://schemas.openxmlformats.org/markup-compatibility/2006" xmlns:a14="http://schemas.microsoft.com/office/drawing/2010/main">
        <mc:Choice Requires="a14">
          <p:sp>
            <p:nvSpPr>
              <p:cNvPr id="80" name="Google Shape;80;p16"/>
              <p:cNvSpPr txBox="1">
                <a:spLocks noGrp="1"/>
              </p:cNvSpPr>
              <p:nvPr>
                <p:ph type="body" idx="1"/>
              </p:nvPr>
            </p:nvSpPr>
            <p:spPr>
              <a:xfrm>
                <a:off x="311700" y="739650"/>
                <a:ext cx="8520600" cy="3572201"/>
              </a:xfrm>
              <a:prstGeom prst="rect">
                <a:avLst/>
              </a:prstGeom>
            </p:spPr>
            <p:txBody>
              <a:bodyPr spcFirstLastPara="1" wrap="square" lIns="91425" tIns="91425" rIns="91425" bIns="91425" anchor="t" anchorCtr="0">
                <a:noAutofit/>
              </a:bodyPr>
              <a:lstStyle/>
              <a:p>
                <a:pPr lvl="0" indent="-317500">
                  <a:lnSpc>
                    <a:spcPct val="100000"/>
                  </a:lnSpc>
                  <a:spcBef>
                    <a:spcPts val="1200"/>
                  </a:spcBef>
                  <a:buClr>
                    <a:schemeClr val="dk1"/>
                  </a:buClr>
                  <a:buSzPts val="1400"/>
                </a:pPr>
                <a:r>
                  <a:rPr lang="en-US" sz="1600" dirty="0">
                    <a:solidFill>
                      <a:schemeClr val="dk1"/>
                    </a:solidFill>
                  </a:rPr>
                  <a:t>The authors of this research paper [1] presents the use of </a:t>
                </a:r>
                <a:r>
                  <a:rPr lang="en-US" sz="1600" i="1" dirty="0">
                    <a:solidFill>
                      <a:schemeClr val="dk1"/>
                    </a:solidFill>
                  </a:rPr>
                  <a:t>unique key Horn functions </a:t>
                </a:r>
                <a:r>
                  <a:rPr lang="en-US" sz="1600" dirty="0">
                    <a:solidFill>
                      <a:schemeClr val="dk1"/>
                    </a:solidFill>
                  </a:rPr>
                  <a:t>with the following concepts:</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dk1"/>
                    </a:solidFill>
                    <a:latin typeface="Arial" panose="020B0604020202020204" pitchFamily="34" charset="0"/>
                    <a:cs typeface="Arial" panose="020B0604020202020204" pitchFamily="34" charset="0"/>
                  </a:rPr>
                  <a:t>Focuses on Sperner hypergraphs </a:t>
                </a:r>
                <a14:m>
                  <m:oMath xmlns:m="http://schemas.openxmlformats.org/officeDocument/2006/math">
                    <m:r>
                      <m:rPr>
                        <m:sty m:val="p"/>
                      </m:rPr>
                      <a:rPr lang="en-US" b="0" i="0" smtClean="0">
                        <a:solidFill>
                          <a:schemeClr val="dk1"/>
                        </a:solidFill>
                        <a:latin typeface="Cambria Math" panose="02040503050406030204" pitchFamily="18" charset="0"/>
                        <a:cs typeface="Arial" panose="020B0604020202020204" pitchFamily="34" charset="0"/>
                      </a:rPr>
                      <m:t>Β</m:t>
                    </m:r>
                  </m:oMath>
                </a14:m>
                <a:r>
                  <a:rPr lang="en-US" dirty="0">
                    <a:solidFill>
                      <a:schemeClr val="dk1"/>
                    </a:solidFill>
                    <a:latin typeface="Arial" panose="020B0604020202020204" pitchFamily="34" charset="0"/>
                    <a:cs typeface="Arial" panose="020B0604020202020204" pitchFamily="34" charset="0"/>
                  </a:rPr>
                  <a:t> that form a set of minimal keys from a unique pure Horn function </a:t>
                </a:r>
                <a14:m>
                  <m:oMath xmlns:m="http://schemas.openxmlformats.org/officeDocument/2006/math">
                    <m:sSub>
                      <m:sSubPr>
                        <m:ctrlPr>
                          <a:rPr lang="en-US" b="0" i="1" smtClean="0">
                            <a:solidFill>
                              <a:schemeClr val="dk1"/>
                            </a:solidFill>
                            <a:latin typeface="Cambria Math" panose="02040503050406030204" pitchFamily="18" charset="0"/>
                            <a:cs typeface="Arial" panose="020B0604020202020204" pitchFamily="34" charset="0"/>
                          </a:rPr>
                        </m:ctrlPr>
                      </m:sSubPr>
                      <m:e>
                        <m:r>
                          <a:rPr lang="en-US" b="0" i="1" smtClean="0">
                            <a:solidFill>
                              <a:schemeClr val="dk1"/>
                            </a:solidFill>
                            <a:latin typeface="Cambria Math" panose="02040503050406030204" pitchFamily="18" charset="0"/>
                            <a:cs typeface="Arial" panose="020B0604020202020204" pitchFamily="34" charset="0"/>
                          </a:rPr>
                          <m:t>h</m:t>
                        </m:r>
                      </m:e>
                      <m:sub>
                        <m:r>
                          <m:rPr>
                            <m:sty m:val="p"/>
                          </m:rPr>
                          <a:rPr lang="en-US" b="0" i="0" smtClean="0">
                            <a:solidFill>
                              <a:schemeClr val="dk1"/>
                            </a:solidFill>
                            <a:latin typeface="Cambria Math" panose="02040503050406030204" pitchFamily="18" charset="0"/>
                            <a:cs typeface="Arial" panose="020B0604020202020204" pitchFamily="34" charset="0"/>
                          </a:rPr>
                          <m:t>Β</m:t>
                        </m:r>
                      </m:sub>
                    </m:sSub>
                  </m:oMath>
                </a14:m>
                <a:r>
                  <a:rPr lang="en-US" dirty="0">
                    <a:solidFill>
                      <a:schemeClr val="dk1"/>
                    </a:solidFill>
                    <a:latin typeface="Arial" panose="020B0604020202020204" pitchFamily="34" charset="0"/>
                    <a:cs typeface="Arial" panose="020B0604020202020204" pitchFamily="34" charset="0"/>
                  </a:rPr>
                  <a:t>. This type of hypergraph would be called a </a:t>
                </a:r>
                <a:r>
                  <a:rPr lang="en-US" i="1" dirty="0">
                    <a:solidFill>
                      <a:schemeClr val="dk1"/>
                    </a:solidFill>
                    <a:latin typeface="Arial" panose="020B0604020202020204" pitchFamily="34" charset="0"/>
                    <a:cs typeface="Arial" panose="020B0604020202020204" pitchFamily="34" charset="0"/>
                  </a:rPr>
                  <a:t>unique key hypergraph</a:t>
                </a:r>
                <a:r>
                  <a:rPr lang="en-US" dirty="0">
                    <a:solidFill>
                      <a:schemeClr val="dk1"/>
                    </a:solidFill>
                    <a:latin typeface="Arial" panose="020B0604020202020204" pitchFamily="34" charset="0"/>
                    <a:cs typeface="Arial" panose="020B0604020202020204" pitchFamily="34" charset="0"/>
                  </a:rPr>
                  <a:t>, with its corresponding Horn function called a </a:t>
                </a:r>
                <a:r>
                  <a:rPr lang="en-US" i="1" dirty="0">
                    <a:solidFill>
                      <a:schemeClr val="dk1"/>
                    </a:solidFill>
                    <a:latin typeface="Arial" panose="020B0604020202020204" pitchFamily="34" charset="0"/>
                    <a:cs typeface="Arial" panose="020B0604020202020204" pitchFamily="34" charset="0"/>
                  </a:rPr>
                  <a:t>unique key Horn function</a:t>
                </a:r>
                <a:r>
                  <a:rPr lang="en-US" dirty="0">
                    <a:solidFill>
                      <a:schemeClr val="dk1"/>
                    </a:solidFill>
                    <a:latin typeface="Arial" panose="020B0604020202020204" pitchFamily="34" charset="0"/>
                    <a:cs typeface="Arial" panose="020B0604020202020204" pitchFamily="34" charset="0"/>
                  </a:rPr>
                  <a:t>. [1]</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dk1"/>
                    </a:solidFill>
                    <a:latin typeface="Arial" panose="020B0604020202020204" pitchFamily="34" charset="0"/>
                    <a:cs typeface="Arial" panose="020B0604020202020204" pitchFamily="34" charset="0"/>
                  </a:rPr>
                  <a:t>Characterizations of a unique key hypergraphs and unique key Horn functions.</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dk1"/>
                    </a:solidFill>
                    <a:latin typeface="Arial" panose="020B0604020202020204" pitchFamily="34" charset="0"/>
                    <a:cs typeface="Arial" panose="020B0604020202020204" pitchFamily="34" charset="0"/>
                  </a:rPr>
                  <a:t>Unique key hypergraphs are proven to be co-NP-complete with edge sizes of 2 and other several cases of hypergraphs can be solved in polynomial time.</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dk1"/>
                    </a:solidFill>
                    <a:latin typeface="Arial" panose="020B0604020202020204" pitchFamily="34" charset="0"/>
                    <a:cs typeface="Arial" panose="020B0604020202020204" pitchFamily="34" charset="0"/>
                  </a:rPr>
                  <a:t>Connections between solutions to problems of minimal key generation from pure Horn functions and minimum target set selection of a graph, creating similar algorithms with polynomial delay.</a:t>
                </a:r>
              </a:p>
            </p:txBody>
          </p:sp>
        </mc:Choice>
        <mc:Fallback xmlns="">
          <p:sp>
            <p:nvSpPr>
              <p:cNvPr id="80" name="Google Shape;80;p16"/>
              <p:cNvSpPr txBox="1">
                <a:spLocks noGrp="1" noRot="1" noChangeAspect="1" noMove="1" noResize="1" noEditPoints="1" noAdjustHandles="1" noChangeArrowheads="1" noChangeShapeType="1" noTextEdit="1"/>
              </p:cNvSpPr>
              <p:nvPr>
                <p:ph type="body" idx="1"/>
              </p:nvPr>
            </p:nvSpPr>
            <p:spPr>
              <a:xfrm>
                <a:off x="311700" y="739650"/>
                <a:ext cx="8520600" cy="3572201"/>
              </a:xfrm>
              <a:prstGeom prst="rect">
                <a:avLst/>
              </a:prstGeom>
              <a:blipFill>
                <a:blip r:embed="rId3"/>
                <a:stretch>
                  <a:fillRect/>
                </a:stretch>
              </a:blipFill>
            </p:spPr>
            <p:txBody>
              <a:bodyPr/>
              <a:lstStyle/>
              <a:p>
                <a:r>
                  <a:rPr lang="en-US">
                    <a:noFill/>
                  </a:rPr>
                  <a:t> </a:t>
                </a:r>
              </a:p>
            </p:txBody>
          </p:sp>
        </mc:Fallback>
      </mc:AlternateContent>
      <p:pic>
        <p:nvPicPr>
          <p:cNvPr id="81" name="Google Shape;81;p16"/>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82" name="Google Shape;82;p16"/>
          <p:cNvPicPr preferRelativeResize="0"/>
          <p:nvPr/>
        </p:nvPicPr>
        <p:blipFill>
          <a:blip r:embed="rId5">
            <a:alphaModFix/>
          </a:blip>
          <a:stretch>
            <a:fillRect/>
          </a:stretch>
        </p:blipFill>
        <p:spPr>
          <a:xfrm>
            <a:off x="8216275" y="4311851"/>
            <a:ext cx="616025" cy="831650"/>
          </a:xfrm>
          <a:prstGeom prst="rect">
            <a:avLst/>
          </a:prstGeom>
          <a:noFill/>
          <a:ln>
            <a:noFill/>
          </a:ln>
        </p:spPr>
      </p:pic>
    </p:spTree>
    <p:extLst>
      <p:ext uri="{BB962C8B-B14F-4D97-AF65-F5344CB8AC3E}">
        <p14:creationId xmlns:p14="http://schemas.microsoft.com/office/powerpoint/2010/main" val="37823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Background and Related Work</a:t>
            </a:r>
            <a:endParaRPr b="1" dirty="0"/>
          </a:p>
        </p:txBody>
      </p:sp>
      <p:sp>
        <p:nvSpPr>
          <p:cNvPr id="64" name="Google Shape;64;p14"/>
          <p:cNvSpPr txBox="1">
            <a:spLocks noGrp="1"/>
          </p:cNvSpPr>
          <p:nvPr>
            <p:ph type="body" idx="1"/>
          </p:nvPr>
        </p:nvSpPr>
        <p:spPr>
          <a:xfrm>
            <a:off x="311700" y="739650"/>
            <a:ext cx="8520600" cy="3572201"/>
          </a:xfrm>
          <a:prstGeom prst="rect">
            <a:avLst/>
          </a:prstGeom>
        </p:spPr>
        <p:txBody>
          <a:bodyPr spcFirstLastPara="1" wrap="square" lIns="91425" tIns="91425" rIns="91425" bIns="91425" anchor="t" anchorCtr="0">
            <a:noAutofit/>
          </a:bodyPr>
          <a:lstStyle/>
          <a:p>
            <a:pPr marL="438150" indent="-285750">
              <a:lnSpc>
                <a:spcPct val="100000"/>
              </a:lnSpc>
              <a:buClr>
                <a:schemeClr val="dk1"/>
              </a:buClr>
              <a:buSzPts val="1200"/>
            </a:pPr>
            <a:r>
              <a:rPr lang="en-US" sz="1600" dirty="0">
                <a:solidFill>
                  <a:schemeClr val="dk1"/>
                </a:solidFill>
                <a:highlight>
                  <a:srgbClr val="FFFFFF"/>
                </a:highlight>
              </a:rPr>
              <a:t>Horn functions have been used and studied under many various topics:</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dk1"/>
                </a:solidFill>
              </a:rPr>
              <a:t>Directed hypergraphs in graph theory and combinatorics</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dk1"/>
                </a:solidFill>
              </a:rPr>
              <a:t>Implication systems in machine learning</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dk1"/>
                </a:solidFill>
              </a:rPr>
              <a:t>Database theory (e.g. relational databases as functional dependencies)</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dk1"/>
                </a:solidFill>
              </a:rPr>
              <a:t>Lattices and closure systems in algebra and concept lattice analysis</a:t>
            </a:r>
          </a:p>
          <a:p>
            <a:pPr lvl="1" indent="-304800">
              <a:lnSpc>
                <a:spcPct val="100000"/>
              </a:lnSpc>
              <a:spcBef>
                <a:spcPts val="0"/>
              </a:spcBef>
              <a:buClr>
                <a:schemeClr val="dk1"/>
              </a:buClr>
              <a:buSzPts val="1200"/>
              <a:buFont typeface="Courier New" panose="02070309020205020404" pitchFamily="49" charset="0"/>
              <a:buChar char="o"/>
            </a:pPr>
            <a:r>
              <a:rPr lang="en-US" dirty="0">
                <a:solidFill>
                  <a:schemeClr val="dk1"/>
                </a:solidFill>
              </a:rPr>
              <a:t>Hydra functions using key Horn functions. </a:t>
            </a:r>
          </a:p>
          <a:p>
            <a:pPr marL="609600" lvl="1" indent="0">
              <a:lnSpc>
                <a:spcPct val="100000"/>
              </a:lnSpc>
              <a:spcBef>
                <a:spcPts val="0"/>
              </a:spcBef>
              <a:buClr>
                <a:schemeClr val="dk1"/>
              </a:buClr>
              <a:buSzPts val="1200"/>
              <a:buNone/>
            </a:pPr>
            <a:endParaRPr lang="en-US" dirty="0">
              <a:solidFill>
                <a:schemeClr val="dk1"/>
              </a:solidFill>
            </a:endParaRPr>
          </a:p>
          <a:p>
            <a:pPr marL="438150" indent="-285750">
              <a:lnSpc>
                <a:spcPct val="100000"/>
              </a:lnSpc>
              <a:buClr>
                <a:schemeClr val="dk1"/>
              </a:buClr>
              <a:buSzPts val="1200"/>
            </a:pPr>
            <a:r>
              <a:rPr lang="en-US" sz="1600" dirty="0">
                <a:solidFill>
                  <a:schemeClr val="dk1"/>
                </a:solidFill>
                <a:highlight>
                  <a:srgbClr val="FFFFFF"/>
                </a:highlight>
              </a:rPr>
              <a:t>Horn functions have very strong relation to database theory using their implications and CNF representations.</a:t>
            </a:r>
            <a:endParaRPr lang="en-US" sz="1600" dirty="0">
              <a:solidFill>
                <a:schemeClr val="dk1"/>
              </a:solidFill>
            </a:endParaRPr>
          </a:p>
        </p:txBody>
      </p:sp>
      <p:pic>
        <p:nvPicPr>
          <p:cNvPr id="65" name="Google Shape;65;p14"/>
          <p:cNvPicPr preferRelativeResize="0"/>
          <p:nvPr/>
        </p:nvPicPr>
        <p:blipFill>
          <a:blip r:embed="rId3">
            <a:alphaModFix/>
          </a:blip>
          <a:stretch>
            <a:fillRect/>
          </a:stretch>
        </p:blipFill>
        <p:spPr>
          <a:xfrm>
            <a:off x="0" y="4914900"/>
            <a:ext cx="9144000" cy="228600"/>
          </a:xfrm>
          <a:prstGeom prst="rect">
            <a:avLst/>
          </a:prstGeom>
          <a:noFill/>
          <a:ln>
            <a:noFill/>
          </a:ln>
        </p:spPr>
      </p:pic>
      <p:pic>
        <p:nvPicPr>
          <p:cNvPr id="66" name="Google Shape;66;p14"/>
          <p:cNvPicPr preferRelativeResize="0"/>
          <p:nvPr/>
        </p:nvPicPr>
        <p:blipFill>
          <a:blip r:embed="rId4">
            <a:alphaModFix/>
          </a:blip>
          <a:stretch>
            <a:fillRect/>
          </a:stretch>
        </p:blipFill>
        <p:spPr>
          <a:xfrm>
            <a:off x="8216275" y="4311851"/>
            <a:ext cx="616025" cy="831650"/>
          </a:xfrm>
          <a:prstGeom prst="rect">
            <a:avLst/>
          </a:prstGeom>
          <a:noFill/>
          <a:ln>
            <a:noFill/>
          </a:ln>
        </p:spPr>
      </p:pic>
    </p:spTree>
    <p:extLst>
      <p:ext uri="{BB962C8B-B14F-4D97-AF65-F5344CB8AC3E}">
        <p14:creationId xmlns:p14="http://schemas.microsoft.com/office/powerpoint/2010/main" val="192587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Unique Key Horn Functions: Terminology</a:t>
            </a:r>
            <a:endParaRPr b="1" dirty="0"/>
          </a:p>
        </p:txBody>
      </p:sp>
      <mc:AlternateContent xmlns:mc="http://schemas.openxmlformats.org/markup-compatibility/2006" xmlns:a14="http://schemas.microsoft.com/office/drawing/2010/main">
        <mc:Choice Requires="a14">
          <p:sp>
            <p:nvSpPr>
              <p:cNvPr id="80" name="Google Shape;80;p16"/>
              <p:cNvSpPr txBox="1">
                <a:spLocks noGrp="1"/>
              </p:cNvSpPr>
              <p:nvPr>
                <p:ph type="body" idx="1"/>
              </p:nvPr>
            </p:nvSpPr>
            <p:spPr>
              <a:xfrm>
                <a:off x="311700" y="739650"/>
                <a:ext cx="8520600" cy="3572200"/>
              </a:xfrm>
              <a:prstGeom prst="rect">
                <a:avLst/>
              </a:prstGeom>
            </p:spPr>
            <p:txBody>
              <a:bodyPr spcFirstLastPara="1" wrap="square" lIns="91425" tIns="91425" rIns="91425" bIns="91425" anchor="t" anchorCtr="0">
                <a:noAutofit/>
              </a:bodyPr>
              <a:lstStyle/>
              <a:p>
                <a:pPr lvl="0" indent="-317500">
                  <a:lnSpc>
                    <a:spcPct val="100000"/>
                  </a:lnSpc>
                  <a:spcBef>
                    <a:spcPts val="1200"/>
                  </a:spcBef>
                  <a:buClr>
                    <a:schemeClr val="dk1"/>
                  </a:buClr>
                  <a:buSzPts val="1400"/>
                </a:pPr>
                <a:r>
                  <a:rPr lang="en-US" sz="1700" dirty="0">
                    <a:solidFill>
                      <a:schemeClr val="dk1"/>
                    </a:solidFill>
                  </a:rPr>
                  <a:t>Definitions and notations established for </a:t>
                </a:r>
                <a:r>
                  <a:rPr lang="en-US" sz="1700" i="1" dirty="0">
                    <a:solidFill>
                      <a:schemeClr val="dk1"/>
                    </a:solidFill>
                  </a:rPr>
                  <a:t>unique key graphs </a:t>
                </a:r>
                <a:r>
                  <a:rPr lang="en-US" sz="1700" dirty="0">
                    <a:solidFill>
                      <a:schemeClr val="dk1"/>
                    </a:solidFill>
                  </a:rPr>
                  <a:t>and </a:t>
                </a:r>
                <a:r>
                  <a:rPr lang="en-US" sz="1700" i="1" dirty="0">
                    <a:solidFill>
                      <a:schemeClr val="dk1"/>
                    </a:solidFill>
                  </a:rPr>
                  <a:t>unique key Horn functions</a:t>
                </a:r>
                <a:r>
                  <a:rPr lang="en-US" sz="1700" dirty="0">
                    <a:solidFill>
                      <a:schemeClr val="dk1"/>
                    </a:solidFill>
                  </a:rPr>
                  <a:t>:</a:t>
                </a:r>
              </a:p>
              <a:p>
                <a:pPr lvl="1" indent="-304800">
                  <a:lnSpc>
                    <a:spcPct val="100000"/>
                  </a:lnSpc>
                  <a:spcBef>
                    <a:spcPts val="0"/>
                  </a:spcBef>
                  <a:buClr>
                    <a:schemeClr val="dk1"/>
                  </a:buClr>
                  <a:buSzPts val="1200"/>
                  <a:buFont typeface="Courier New" panose="02070309020205020404" pitchFamily="49" charset="0"/>
                  <a:buChar char="o"/>
                </a:pPr>
                <a:r>
                  <a:rPr lang="en-US" sz="1500" b="1" dirty="0">
                    <a:solidFill>
                      <a:schemeClr val="dk1"/>
                    </a:solidFill>
                    <a:latin typeface="Arial" panose="020B0604020202020204" pitchFamily="34" charset="0"/>
                    <a:cs typeface="Arial" panose="020B0604020202020204" pitchFamily="34" charset="0"/>
                  </a:rPr>
                  <a:t>Sperner hypergraphs (clutters) </a:t>
                </a:r>
                <a:r>
                  <a:rPr lang="en-US" sz="1500" dirty="0">
                    <a:solidFill>
                      <a:schemeClr val="dk1"/>
                    </a:solidFill>
                    <a:latin typeface="Arial" panose="020B0604020202020204" pitchFamily="34" charset="0"/>
                    <a:cs typeface="Arial" panose="020B0604020202020204" pitchFamily="34" charset="0"/>
                  </a:rPr>
                  <a:t>– </a:t>
                </a:r>
                <a14:m>
                  <m:oMath xmlns:m="http://schemas.openxmlformats.org/officeDocument/2006/math">
                    <m:r>
                      <m:rPr>
                        <m:sty m:val="p"/>
                      </m:rPr>
                      <a:rPr lang="en-US" sz="1500" b="0" i="0" dirty="0" smtClean="0">
                        <a:solidFill>
                          <a:schemeClr val="dk1"/>
                        </a:solidFill>
                        <a:latin typeface="Cambria Math" panose="02040503050406030204" pitchFamily="18" charset="0"/>
                        <a:cs typeface="Arial" panose="020B0604020202020204" pitchFamily="34" charset="0"/>
                      </a:rPr>
                      <m:t>G</m:t>
                    </m:r>
                    <m:r>
                      <a:rPr lang="en-US" sz="1500" b="0" i="0" dirty="0" smtClean="0">
                        <a:solidFill>
                          <a:schemeClr val="dk1"/>
                        </a:solidFill>
                        <a:latin typeface="Cambria Math" panose="02040503050406030204" pitchFamily="18" charset="0"/>
                        <a:cs typeface="Arial" panose="020B0604020202020204" pitchFamily="34" charset="0"/>
                      </a:rPr>
                      <m:t>=</m:t>
                    </m:r>
                    <m:r>
                      <a:rPr lang="en-US" sz="1500" i="1" dirty="0" smtClean="0">
                        <a:solidFill>
                          <a:schemeClr val="dk1"/>
                        </a:solidFill>
                        <a:latin typeface="Cambria Math" panose="02040503050406030204" pitchFamily="18" charset="0"/>
                        <a:cs typeface="Arial" panose="020B0604020202020204" pitchFamily="34" charset="0"/>
                      </a:rPr>
                      <m:t>(</m:t>
                    </m:r>
                    <m:r>
                      <a:rPr lang="en-US" sz="1500" i="1" dirty="0" smtClean="0">
                        <a:solidFill>
                          <a:schemeClr val="dk1"/>
                        </a:solidFill>
                        <a:latin typeface="Cambria Math" panose="02040503050406030204" pitchFamily="18" charset="0"/>
                        <a:cs typeface="Arial" panose="020B0604020202020204" pitchFamily="34" charset="0"/>
                      </a:rPr>
                      <m:t>𝑉</m:t>
                    </m:r>
                    <m:r>
                      <a:rPr lang="en-US" sz="1500" i="1" dirty="0" smtClean="0">
                        <a:solidFill>
                          <a:schemeClr val="dk1"/>
                        </a:solidFill>
                        <a:latin typeface="Cambria Math" panose="02040503050406030204" pitchFamily="18" charset="0"/>
                        <a:cs typeface="Arial" panose="020B0604020202020204" pitchFamily="34" charset="0"/>
                      </a:rPr>
                      <m:t>, </m:t>
                    </m:r>
                    <m:r>
                      <a:rPr lang="en-US" sz="1500" i="1" dirty="0" smtClean="0">
                        <a:solidFill>
                          <a:schemeClr val="dk1"/>
                        </a:solidFill>
                        <a:latin typeface="Cambria Math" panose="02040503050406030204" pitchFamily="18" charset="0"/>
                        <a:cs typeface="Arial" panose="020B0604020202020204" pitchFamily="34" charset="0"/>
                      </a:rPr>
                      <m:t>𝐸</m:t>
                    </m:r>
                    <m:r>
                      <a:rPr lang="en-US" sz="1500" i="1" dirty="0" smtClean="0">
                        <a:solidFill>
                          <a:schemeClr val="dk1"/>
                        </a:solidFill>
                        <a:latin typeface="Cambria Math" panose="02040503050406030204" pitchFamily="18" charset="0"/>
                        <a:cs typeface="Arial" panose="020B0604020202020204" pitchFamily="34" charset="0"/>
                      </a:rPr>
                      <m:t>)</m:t>
                    </m:r>
                  </m:oMath>
                </a14:m>
                <a:r>
                  <a:rPr lang="en-US" sz="1500" dirty="0">
                    <a:solidFill>
                      <a:schemeClr val="dk1"/>
                    </a:solidFill>
                    <a:latin typeface="Arial" panose="020B0604020202020204" pitchFamily="34" charset="0"/>
                    <a:cs typeface="Arial" panose="020B0604020202020204" pitchFamily="34" charset="0"/>
                  </a:rPr>
                  <a:t> or </a:t>
                </a:r>
                <a14:m>
                  <m:oMath xmlns:m="http://schemas.openxmlformats.org/officeDocument/2006/math">
                    <m:r>
                      <m:rPr>
                        <m:sty m:val="p"/>
                      </m:rPr>
                      <a:rPr lang="en-US" sz="1500" b="0" i="0" smtClean="0">
                        <a:solidFill>
                          <a:schemeClr val="dk1"/>
                        </a:solidFill>
                        <a:latin typeface="Cambria Math" panose="02040503050406030204" pitchFamily="18" charset="0"/>
                        <a:cs typeface="Arial" panose="020B0604020202020204" pitchFamily="34" charset="0"/>
                      </a:rPr>
                      <m:t>Β</m:t>
                    </m:r>
                    <m:r>
                      <a:rPr lang="en-US" sz="1500" i="1">
                        <a:solidFill>
                          <a:schemeClr val="dk1"/>
                        </a:solidFill>
                        <a:latin typeface="Cambria Math" panose="02040503050406030204" pitchFamily="18" charset="0"/>
                        <a:cs typeface="Arial" panose="020B0604020202020204" pitchFamily="34" charset="0"/>
                      </a:rPr>
                      <m:t>⊆</m:t>
                    </m:r>
                    <m:sSup>
                      <m:sSupPr>
                        <m:ctrlPr>
                          <a:rPr lang="en-US" sz="1500" b="0" i="1" smtClean="0">
                            <a:solidFill>
                              <a:schemeClr val="dk1"/>
                            </a:solidFill>
                            <a:latin typeface="Cambria Math" panose="02040503050406030204" pitchFamily="18" charset="0"/>
                            <a:cs typeface="Arial" panose="020B0604020202020204" pitchFamily="34" charset="0"/>
                          </a:rPr>
                        </m:ctrlPr>
                      </m:sSupPr>
                      <m:e>
                        <m:r>
                          <a:rPr lang="en-US" sz="1500" b="0" i="1" smtClean="0">
                            <a:solidFill>
                              <a:schemeClr val="dk1"/>
                            </a:solidFill>
                            <a:latin typeface="Cambria Math" panose="02040503050406030204" pitchFamily="18" charset="0"/>
                            <a:cs typeface="Arial" panose="020B0604020202020204" pitchFamily="34" charset="0"/>
                          </a:rPr>
                          <m:t>2</m:t>
                        </m:r>
                      </m:e>
                      <m:sup>
                        <m:r>
                          <a:rPr lang="en-US" sz="1500" b="0" i="1" smtClean="0">
                            <a:solidFill>
                              <a:schemeClr val="dk1"/>
                            </a:solidFill>
                            <a:latin typeface="Cambria Math" panose="02040503050406030204" pitchFamily="18" charset="0"/>
                            <a:cs typeface="Arial" panose="020B0604020202020204" pitchFamily="34" charset="0"/>
                          </a:rPr>
                          <m:t>𝑉</m:t>
                        </m:r>
                      </m:sup>
                    </m:sSup>
                  </m:oMath>
                </a14:m>
                <a:endParaRPr lang="en-US" sz="1500" i="1" dirty="0">
                  <a:solidFill>
                    <a:schemeClr val="dk1"/>
                  </a:solidFill>
                  <a:latin typeface="Arial" panose="020B0604020202020204" pitchFamily="34" charset="0"/>
                  <a:cs typeface="Arial" panose="020B0604020202020204" pitchFamily="34" charset="0"/>
                </a:endParaRPr>
              </a:p>
              <a:p>
                <a:pPr lvl="1" indent="-304800">
                  <a:lnSpc>
                    <a:spcPct val="100000"/>
                  </a:lnSpc>
                  <a:spcBef>
                    <a:spcPts val="0"/>
                  </a:spcBef>
                  <a:buClr>
                    <a:schemeClr val="dk1"/>
                  </a:buClr>
                  <a:buSzPts val="1200"/>
                  <a:buFont typeface="Courier New" panose="02070309020205020404" pitchFamily="49" charset="0"/>
                  <a:buChar char="o"/>
                </a:pPr>
                <a:r>
                  <a:rPr lang="en-US" sz="1500" i="1" dirty="0">
                    <a:solidFill>
                      <a:schemeClr val="dk1"/>
                    </a:solidFill>
                    <a:latin typeface="Arial" panose="020B0604020202020204" pitchFamily="34" charset="0"/>
                    <a:cs typeface="Arial" panose="020B0604020202020204" pitchFamily="34" charset="0"/>
                  </a:rPr>
                  <a:t>Transversal</a:t>
                </a:r>
                <a:r>
                  <a:rPr lang="en-US" sz="1500" dirty="0">
                    <a:solidFill>
                      <a:schemeClr val="dk1"/>
                    </a:solidFill>
                    <a:latin typeface="Arial" panose="020B0604020202020204" pitchFamily="34" charset="0"/>
                    <a:cs typeface="Arial" panose="020B0604020202020204" pitchFamily="34" charset="0"/>
                  </a:rPr>
                  <a:t> – </a:t>
                </a:r>
                <a14:m>
                  <m:oMath xmlns:m="http://schemas.openxmlformats.org/officeDocument/2006/math">
                    <m:r>
                      <a:rPr lang="en-US" sz="1500" b="0" i="1" smtClean="0">
                        <a:solidFill>
                          <a:schemeClr val="dk1"/>
                        </a:solidFill>
                        <a:latin typeface="Cambria Math" panose="02040503050406030204" pitchFamily="18" charset="0"/>
                        <a:cs typeface="Arial" panose="020B0604020202020204" pitchFamily="34" charset="0"/>
                      </a:rPr>
                      <m:t>𝑇</m:t>
                    </m:r>
                    <m:r>
                      <a:rPr lang="en-US" sz="1500" b="0" i="1" smtClean="0">
                        <a:solidFill>
                          <a:schemeClr val="dk1"/>
                        </a:solidFill>
                        <a:latin typeface="Cambria Math" panose="02040503050406030204" pitchFamily="18" charset="0"/>
                        <a:cs typeface="Arial" panose="020B0604020202020204" pitchFamily="34" charset="0"/>
                      </a:rPr>
                      <m:t>⊆</m:t>
                    </m:r>
                    <m:r>
                      <m:rPr>
                        <m:sty m:val="p"/>
                      </m:rPr>
                      <a:rPr lang="en-US" sz="1500" b="0" i="0" smtClean="0">
                        <a:solidFill>
                          <a:schemeClr val="dk1"/>
                        </a:solidFill>
                        <a:latin typeface="Cambria Math" panose="02040503050406030204" pitchFamily="18" charset="0"/>
                        <a:cs typeface="Arial" panose="020B0604020202020204" pitchFamily="34" charset="0"/>
                      </a:rPr>
                      <m:t>V</m:t>
                    </m:r>
                  </m:oMath>
                </a14:m>
                <a:r>
                  <a:rPr lang="en-US" sz="1500" dirty="0">
                    <a:solidFill>
                      <a:schemeClr val="dk1"/>
                    </a:solidFill>
                    <a:latin typeface="Arial" panose="020B0604020202020204" pitchFamily="34" charset="0"/>
                    <a:cs typeface="Arial" panose="020B0604020202020204" pitchFamily="34" charset="0"/>
                  </a:rPr>
                  <a:t> of </a:t>
                </a:r>
                <a14:m>
                  <m:oMath xmlns:m="http://schemas.openxmlformats.org/officeDocument/2006/math">
                    <m:r>
                      <m:rPr>
                        <m:sty m:val="p"/>
                      </m:rPr>
                      <a:rPr lang="en-US" sz="1500" b="0" i="0" smtClean="0">
                        <a:solidFill>
                          <a:schemeClr val="dk1"/>
                        </a:solidFill>
                        <a:latin typeface="Cambria Math" panose="02040503050406030204" pitchFamily="18" charset="0"/>
                        <a:cs typeface="Arial" panose="020B0604020202020204" pitchFamily="34" charset="0"/>
                      </a:rPr>
                      <m:t>Β</m:t>
                    </m:r>
                  </m:oMath>
                </a14:m>
                <a:r>
                  <a:rPr lang="en-US" sz="1500" dirty="0">
                    <a:solidFill>
                      <a:schemeClr val="dk1"/>
                    </a:solidFill>
                    <a:latin typeface="Arial" panose="020B0604020202020204" pitchFamily="34" charset="0"/>
                    <a:cs typeface="Arial" panose="020B0604020202020204" pitchFamily="34" charset="0"/>
                  </a:rPr>
                  <a:t> is when </a:t>
                </a:r>
                <a14:m>
                  <m:oMath xmlns:m="http://schemas.openxmlformats.org/officeDocument/2006/math">
                    <m:r>
                      <a:rPr lang="en-US" sz="1500" b="0" i="1" smtClean="0">
                        <a:solidFill>
                          <a:schemeClr val="dk1"/>
                        </a:solidFill>
                        <a:latin typeface="Cambria Math" panose="02040503050406030204" pitchFamily="18" charset="0"/>
                        <a:cs typeface="Arial" panose="020B0604020202020204" pitchFamily="34" charset="0"/>
                      </a:rPr>
                      <m:t>𝑇</m:t>
                    </m:r>
                    <m:r>
                      <a:rPr lang="en-US" sz="1500" b="0" i="1" smtClean="0">
                        <a:solidFill>
                          <a:schemeClr val="dk1"/>
                        </a:solidFill>
                        <a:latin typeface="Cambria Math" panose="02040503050406030204" pitchFamily="18" charset="0"/>
                        <a:cs typeface="Arial" panose="020B0604020202020204" pitchFamily="34" charset="0"/>
                      </a:rPr>
                      <m:t>∩</m:t>
                    </m:r>
                    <m:r>
                      <a:rPr lang="en-US" sz="1500" b="0" i="1" smtClean="0">
                        <a:solidFill>
                          <a:schemeClr val="dk1"/>
                        </a:solidFill>
                        <a:latin typeface="Cambria Math" panose="02040503050406030204" pitchFamily="18" charset="0"/>
                        <a:cs typeface="Arial" panose="020B0604020202020204" pitchFamily="34" charset="0"/>
                      </a:rPr>
                      <m:t>𝐵</m:t>
                    </m:r>
                    <m:r>
                      <a:rPr lang="en-US" sz="1500" b="0" i="1" smtClean="0">
                        <a:solidFill>
                          <a:schemeClr val="dk1"/>
                        </a:solidFill>
                        <a:latin typeface="Cambria Math" panose="02040503050406030204" pitchFamily="18" charset="0"/>
                        <a:cs typeface="Arial" panose="020B0604020202020204" pitchFamily="34" charset="0"/>
                      </a:rPr>
                      <m:t>≠∅</m:t>
                    </m:r>
                  </m:oMath>
                </a14:m>
                <a:r>
                  <a:rPr lang="en-US" sz="1500" dirty="0">
                    <a:solidFill>
                      <a:schemeClr val="dk1"/>
                    </a:solidFill>
                    <a:latin typeface="Arial" panose="020B0604020202020204" pitchFamily="34" charset="0"/>
                    <a:cs typeface="Arial" panose="020B0604020202020204" pitchFamily="34" charset="0"/>
                  </a:rPr>
                  <a:t>, where </a:t>
                </a:r>
                <a14:m>
                  <m:oMath xmlns:m="http://schemas.openxmlformats.org/officeDocument/2006/math">
                    <m:r>
                      <a:rPr lang="en-US" sz="1500" b="0" i="1" smtClean="0">
                        <a:solidFill>
                          <a:schemeClr val="dk1"/>
                        </a:solidFill>
                        <a:latin typeface="Cambria Math" panose="02040503050406030204" pitchFamily="18" charset="0"/>
                        <a:cs typeface="Arial" panose="020B0604020202020204" pitchFamily="34" charset="0"/>
                      </a:rPr>
                      <m:t>∀</m:t>
                    </m:r>
                    <m:r>
                      <a:rPr lang="en-US" sz="1500" b="0" i="1" smtClean="0">
                        <a:solidFill>
                          <a:schemeClr val="dk1"/>
                        </a:solidFill>
                        <a:latin typeface="Cambria Math" panose="02040503050406030204" pitchFamily="18" charset="0"/>
                        <a:cs typeface="Arial" panose="020B0604020202020204" pitchFamily="34" charset="0"/>
                      </a:rPr>
                      <m:t>𝐵</m:t>
                    </m:r>
                    <m:r>
                      <a:rPr lang="en-US" sz="1500" b="0" i="1" smtClean="0">
                        <a:solidFill>
                          <a:schemeClr val="dk1"/>
                        </a:solidFill>
                        <a:latin typeface="Cambria Math" panose="02040503050406030204" pitchFamily="18" charset="0"/>
                        <a:cs typeface="Arial" panose="020B0604020202020204" pitchFamily="34" charset="0"/>
                      </a:rPr>
                      <m:t>∈</m:t>
                    </m:r>
                    <m:r>
                      <m:rPr>
                        <m:sty m:val="p"/>
                      </m:rPr>
                      <a:rPr lang="en-US" sz="1500" b="0" i="0" smtClean="0">
                        <a:solidFill>
                          <a:schemeClr val="dk1"/>
                        </a:solidFill>
                        <a:latin typeface="Cambria Math" panose="02040503050406030204" pitchFamily="18" charset="0"/>
                        <a:cs typeface="Arial" panose="020B0604020202020204" pitchFamily="34" charset="0"/>
                      </a:rPr>
                      <m:t>Β</m:t>
                    </m:r>
                  </m:oMath>
                </a14:m>
                <a:r>
                  <a:rPr lang="en-US" sz="1500" dirty="0">
                    <a:solidFill>
                      <a:schemeClr val="dk1"/>
                    </a:solidFill>
                    <a:latin typeface="Arial" panose="020B0604020202020204" pitchFamily="34" charset="0"/>
                    <a:cs typeface="Arial" panose="020B0604020202020204" pitchFamily="34" charset="0"/>
                  </a:rPr>
                  <a:t>.</a:t>
                </a:r>
              </a:p>
              <a:p>
                <a:pPr lvl="1" indent="-304800">
                  <a:lnSpc>
                    <a:spcPct val="100000"/>
                  </a:lnSpc>
                  <a:spcBef>
                    <a:spcPts val="0"/>
                  </a:spcBef>
                  <a:buClr>
                    <a:schemeClr val="dk1"/>
                  </a:buClr>
                  <a:buSzPts val="1200"/>
                  <a:buFont typeface="Courier New" panose="02070309020205020404" pitchFamily="49" charset="0"/>
                  <a:buChar char="o"/>
                </a:pPr>
                <a:r>
                  <a:rPr lang="en-US" sz="1500" i="1" dirty="0">
                    <a:solidFill>
                      <a:schemeClr val="dk1"/>
                    </a:solidFill>
                    <a:latin typeface="Arial" panose="020B0604020202020204" pitchFamily="34" charset="0"/>
                    <a:cs typeface="Arial" panose="020B0604020202020204" pitchFamily="34" charset="0"/>
                  </a:rPr>
                  <a:t>Independent set</a:t>
                </a:r>
                <a:r>
                  <a:rPr lang="en-US" sz="1500" dirty="0">
                    <a:solidFill>
                      <a:schemeClr val="dk1"/>
                    </a:solidFill>
                    <a:latin typeface="Arial" panose="020B0604020202020204" pitchFamily="34" charset="0"/>
                    <a:cs typeface="Arial" panose="020B0604020202020204" pitchFamily="34" charset="0"/>
                  </a:rPr>
                  <a:t> – </a:t>
                </a:r>
                <a14:m>
                  <m:oMath xmlns:m="http://schemas.openxmlformats.org/officeDocument/2006/math">
                    <m:r>
                      <a:rPr lang="en-US" sz="1500" b="0" i="1" smtClean="0">
                        <a:solidFill>
                          <a:schemeClr val="dk1"/>
                        </a:solidFill>
                        <a:latin typeface="Cambria Math" panose="02040503050406030204" pitchFamily="18" charset="0"/>
                        <a:cs typeface="Arial" panose="020B0604020202020204" pitchFamily="34" charset="0"/>
                      </a:rPr>
                      <m:t>𝑆</m:t>
                    </m:r>
                  </m:oMath>
                </a14:m>
                <a:r>
                  <a:rPr lang="en-US" sz="1500" dirty="0">
                    <a:solidFill>
                      <a:schemeClr val="dk1"/>
                    </a:solidFill>
                    <a:latin typeface="Arial" panose="020B0604020202020204" pitchFamily="34" charset="0"/>
                    <a:cs typeface="Arial" panose="020B0604020202020204" pitchFamily="34" charset="0"/>
                  </a:rPr>
                  <a:t> of </a:t>
                </a:r>
                <a14:m>
                  <m:oMath xmlns:m="http://schemas.openxmlformats.org/officeDocument/2006/math">
                    <m:r>
                      <m:rPr>
                        <m:sty m:val="p"/>
                      </m:rPr>
                      <a:rPr lang="en-US" sz="1500">
                        <a:solidFill>
                          <a:schemeClr val="dk1"/>
                        </a:solidFill>
                        <a:latin typeface="Cambria Math" panose="02040503050406030204" pitchFamily="18" charset="0"/>
                        <a:cs typeface="Arial" panose="020B0604020202020204" pitchFamily="34" charset="0"/>
                      </a:rPr>
                      <m:t>Β</m:t>
                    </m:r>
                  </m:oMath>
                </a14:m>
                <a:r>
                  <a:rPr lang="en-US" sz="1500" dirty="0">
                    <a:solidFill>
                      <a:schemeClr val="dk1"/>
                    </a:solidFill>
                    <a:latin typeface="Arial" panose="020B0604020202020204" pitchFamily="34" charset="0"/>
                    <a:cs typeface="Arial" panose="020B0604020202020204" pitchFamily="34" charset="0"/>
                  </a:rPr>
                  <a:t> is when </a:t>
                </a:r>
                <a14:m>
                  <m:oMath xmlns:m="http://schemas.openxmlformats.org/officeDocument/2006/math">
                    <m:r>
                      <a:rPr lang="en-US" sz="1500" b="0" i="1" smtClean="0">
                        <a:solidFill>
                          <a:schemeClr val="dk1"/>
                        </a:solidFill>
                        <a:latin typeface="Cambria Math" panose="02040503050406030204" pitchFamily="18" charset="0"/>
                        <a:cs typeface="Arial" panose="020B0604020202020204" pitchFamily="34" charset="0"/>
                      </a:rPr>
                      <m:t>𝑇</m:t>
                    </m:r>
                    <m:r>
                      <a:rPr lang="en-US" sz="1500" b="0" i="1" smtClean="0">
                        <a:solidFill>
                          <a:schemeClr val="dk1"/>
                        </a:solidFill>
                        <a:latin typeface="Cambria Math" panose="02040503050406030204" pitchFamily="18" charset="0"/>
                        <a:cs typeface="Arial" panose="020B0604020202020204" pitchFamily="34" charset="0"/>
                      </a:rPr>
                      <m:t>=</m:t>
                    </m:r>
                    <m:r>
                      <a:rPr lang="en-US" sz="1500" b="0" i="1" smtClean="0">
                        <a:solidFill>
                          <a:schemeClr val="dk1"/>
                        </a:solidFill>
                        <a:latin typeface="Cambria Math" panose="02040503050406030204" pitchFamily="18" charset="0"/>
                        <a:cs typeface="Arial" panose="020B0604020202020204" pitchFamily="34" charset="0"/>
                      </a:rPr>
                      <m:t>𝑉</m:t>
                    </m:r>
                    <m:r>
                      <a:rPr lang="en-US" sz="1500" b="0" i="1" smtClean="0">
                        <a:solidFill>
                          <a:schemeClr val="dk1"/>
                        </a:solidFill>
                        <a:latin typeface="Cambria Math" panose="02040503050406030204" pitchFamily="18" charset="0"/>
                        <a:cs typeface="Arial" panose="020B0604020202020204" pitchFamily="34" charset="0"/>
                      </a:rPr>
                      <m:t>\</m:t>
                    </m:r>
                    <m:r>
                      <m:rPr>
                        <m:sty m:val="p"/>
                      </m:rPr>
                      <a:rPr lang="en-US" sz="1500" b="0" i="1" smtClean="0">
                        <a:solidFill>
                          <a:schemeClr val="dk1"/>
                        </a:solidFill>
                        <a:latin typeface="Cambria Math" panose="02040503050406030204" pitchFamily="18" charset="0"/>
                        <a:cs typeface="Arial" panose="020B0604020202020204" pitchFamily="34" charset="0"/>
                      </a:rPr>
                      <m:t>S</m:t>
                    </m:r>
                  </m:oMath>
                </a14:m>
                <a:r>
                  <a:rPr lang="en-US" sz="1500" dirty="0">
                    <a:solidFill>
                      <a:schemeClr val="dk1"/>
                    </a:solidFill>
                    <a:latin typeface="Arial" panose="020B0604020202020204" pitchFamily="34" charset="0"/>
                    <a:cs typeface="Arial" panose="020B0604020202020204" pitchFamily="34" charset="0"/>
                  </a:rPr>
                  <a:t> is a transversal of </a:t>
                </a:r>
                <a14:m>
                  <m:oMath xmlns:m="http://schemas.openxmlformats.org/officeDocument/2006/math">
                    <m:r>
                      <m:rPr>
                        <m:sty m:val="p"/>
                      </m:rPr>
                      <a:rPr lang="en-US" sz="1500" b="0" i="0" smtClean="0">
                        <a:solidFill>
                          <a:schemeClr val="dk1"/>
                        </a:solidFill>
                        <a:latin typeface="Cambria Math" panose="02040503050406030204" pitchFamily="18" charset="0"/>
                        <a:cs typeface="Arial" panose="020B0604020202020204" pitchFamily="34" charset="0"/>
                      </a:rPr>
                      <m:t>Β</m:t>
                    </m:r>
                  </m:oMath>
                </a14:m>
                <a:r>
                  <a:rPr lang="en-US" sz="1500" dirty="0">
                    <a:solidFill>
                      <a:schemeClr val="dk1"/>
                    </a:solidFill>
                    <a:latin typeface="Arial" panose="020B0604020202020204" pitchFamily="34" charset="0"/>
                    <a:cs typeface="Arial" panose="020B0604020202020204" pitchFamily="34" charset="0"/>
                  </a:rPr>
                  <a:t>. </a:t>
                </a:r>
                <a:endParaRPr lang="en-US" sz="1500" b="0" i="1" dirty="0">
                  <a:solidFill>
                    <a:schemeClr val="dk1"/>
                  </a:solidFill>
                  <a:latin typeface="Cambria Math" panose="02040503050406030204" pitchFamily="18" charset="0"/>
                  <a:cs typeface="Arial" panose="020B0604020202020204" pitchFamily="34" charset="0"/>
                </a:endParaRPr>
              </a:p>
              <a:p>
                <a:pPr lvl="1" indent="-304800">
                  <a:lnSpc>
                    <a:spcPct val="100000"/>
                  </a:lnSpc>
                  <a:spcBef>
                    <a:spcPts val="0"/>
                  </a:spcBef>
                  <a:buClr>
                    <a:schemeClr val="dk1"/>
                  </a:buClr>
                  <a:buSzPts val="1200"/>
                  <a:buFont typeface="Courier New" panose="02070309020205020404" pitchFamily="49" charset="0"/>
                  <a:buChar char="o"/>
                </a:pPr>
                <a:r>
                  <a:rPr lang="en-US" sz="1500" i="1" dirty="0">
                    <a:solidFill>
                      <a:schemeClr val="dk1"/>
                    </a:solidFill>
                    <a:latin typeface="Arial" panose="020B0604020202020204" pitchFamily="34" charset="0"/>
                    <a:cs typeface="Arial" panose="020B0604020202020204" pitchFamily="34" charset="0"/>
                  </a:rPr>
                  <a:t>Minimal transversals </a:t>
                </a:r>
                <a:r>
                  <a:rPr lang="en-US" sz="1500" dirty="0">
                    <a:solidFill>
                      <a:schemeClr val="dk1"/>
                    </a:solidFill>
                    <a:latin typeface="Arial" panose="020B0604020202020204" pitchFamily="34" charset="0"/>
                    <a:cs typeface="Arial" panose="020B0604020202020204" pitchFamily="34" charset="0"/>
                  </a:rPr>
                  <a:t>– </a:t>
                </a:r>
                <a14:m>
                  <m:oMath xmlns:m="http://schemas.openxmlformats.org/officeDocument/2006/math">
                    <m:sSup>
                      <m:sSupPr>
                        <m:ctrlPr>
                          <a:rPr lang="en-US" sz="1500" b="0" i="1" smtClean="0">
                            <a:solidFill>
                              <a:schemeClr val="dk1"/>
                            </a:solidFill>
                            <a:latin typeface="Cambria Math" panose="02040503050406030204" pitchFamily="18" charset="0"/>
                            <a:cs typeface="Arial" panose="020B0604020202020204" pitchFamily="34" charset="0"/>
                          </a:rPr>
                        </m:ctrlPr>
                      </m:sSupPr>
                      <m:e>
                        <m:r>
                          <m:rPr>
                            <m:sty m:val="p"/>
                          </m:rPr>
                          <a:rPr lang="en-US" sz="1500" b="0" i="0" smtClean="0">
                            <a:solidFill>
                              <a:schemeClr val="dk1"/>
                            </a:solidFill>
                            <a:latin typeface="Cambria Math" panose="02040503050406030204" pitchFamily="18" charset="0"/>
                            <a:cs typeface="Arial" panose="020B0604020202020204" pitchFamily="34" charset="0"/>
                          </a:rPr>
                          <m:t>Β</m:t>
                        </m:r>
                      </m:e>
                      <m:sup>
                        <m:r>
                          <a:rPr lang="en-US" sz="1500" b="0" i="1" smtClean="0">
                            <a:solidFill>
                              <a:schemeClr val="dk1"/>
                            </a:solidFill>
                            <a:latin typeface="Cambria Math" panose="02040503050406030204" pitchFamily="18" charset="0"/>
                            <a:cs typeface="Arial" panose="020B0604020202020204" pitchFamily="34" charset="0"/>
                          </a:rPr>
                          <m:t>𝑑</m:t>
                        </m:r>
                      </m:sup>
                    </m:sSup>
                  </m:oMath>
                </a14:m>
                <a:endParaRPr lang="en-US" sz="1500" dirty="0">
                  <a:solidFill>
                    <a:schemeClr val="dk1"/>
                  </a:solidFill>
                  <a:latin typeface="Arial" panose="020B0604020202020204" pitchFamily="34" charset="0"/>
                  <a:cs typeface="Arial" panose="020B0604020202020204" pitchFamily="34" charset="0"/>
                </a:endParaRPr>
              </a:p>
              <a:p>
                <a:pPr lvl="1" indent="-304800">
                  <a:lnSpc>
                    <a:spcPct val="100000"/>
                  </a:lnSpc>
                  <a:spcBef>
                    <a:spcPts val="0"/>
                  </a:spcBef>
                  <a:buClr>
                    <a:schemeClr val="dk1"/>
                  </a:buClr>
                  <a:buSzPts val="1200"/>
                  <a:buFont typeface="Courier New" panose="02070309020205020404" pitchFamily="49" charset="0"/>
                  <a:buChar char="o"/>
                </a:pPr>
                <a:r>
                  <a:rPr lang="en-US" sz="1500" b="0" i="1" dirty="0">
                    <a:solidFill>
                      <a:schemeClr val="dk1"/>
                    </a:solidFill>
                    <a:latin typeface="Arial" panose="020B0604020202020204" pitchFamily="34" charset="0"/>
                    <a:cs typeface="Arial" panose="020B0604020202020204" pitchFamily="34" charset="0"/>
                  </a:rPr>
                  <a:t>Family of independent sets </a:t>
                </a:r>
                <a:r>
                  <a:rPr lang="en-US" sz="1500" b="0" dirty="0">
                    <a:solidFill>
                      <a:schemeClr val="dk1"/>
                    </a:solidFill>
                    <a:latin typeface="Arial" panose="020B0604020202020204" pitchFamily="34" charset="0"/>
                    <a:cs typeface="Arial" panose="020B0604020202020204" pitchFamily="34" charset="0"/>
                  </a:rPr>
                  <a:t>– </a:t>
                </a:r>
                <a14:m>
                  <m:oMath xmlns:m="http://schemas.openxmlformats.org/officeDocument/2006/math">
                    <m:sSup>
                      <m:sSupPr>
                        <m:ctrlPr>
                          <a:rPr lang="en-US" sz="1500" b="0" i="1" smtClean="0">
                            <a:solidFill>
                              <a:schemeClr val="dk1"/>
                            </a:solidFill>
                            <a:latin typeface="Cambria Math" panose="02040503050406030204" pitchFamily="18" charset="0"/>
                            <a:cs typeface="Arial" panose="020B0604020202020204" pitchFamily="34" charset="0"/>
                          </a:rPr>
                        </m:ctrlPr>
                      </m:sSupPr>
                      <m:e>
                        <m:r>
                          <m:rPr>
                            <m:sty m:val="p"/>
                          </m:rPr>
                          <a:rPr lang="en-US" sz="1500" b="0" i="0" smtClean="0">
                            <a:solidFill>
                              <a:schemeClr val="dk1"/>
                            </a:solidFill>
                            <a:latin typeface="Cambria Math" panose="02040503050406030204" pitchFamily="18" charset="0"/>
                            <a:cs typeface="Arial" panose="020B0604020202020204" pitchFamily="34" charset="0"/>
                          </a:rPr>
                          <m:t>Β</m:t>
                        </m:r>
                      </m:e>
                      <m:sup>
                        <m:r>
                          <a:rPr lang="en-US" sz="1500" b="0" i="1" smtClean="0">
                            <a:solidFill>
                              <a:schemeClr val="dk1"/>
                            </a:solidFill>
                            <a:latin typeface="Cambria Math" panose="02040503050406030204" pitchFamily="18" charset="0"/>
                            <a:cs typeface="Arial" panose="020B0604020202020204" pitchFamily="34" charset="0"/>
                          </a:rPr>
                          <m:t>∗</m:t>
                        </m:r>
                      </m:sup>
                    </m:sSup>
                  </m:oMath>
                </a14:m>
                <a:r>
                  <a:rPr lang="en-US" sz="1500" dirty="0">
                    <a:solidFill>
                      <a:schemeClr val="dk1"/>
                    </a:solidFill>
                    <a:latin typeface="Arial" panose="020B0604020202020204" pitchFamily="34" charset="0"/>
                    <a:cs typeface="Arial" panose="020B0604020202020204" pitchFamily="34" charset="0"/>
                  </a:rPr>
                  <a:t> </a:t>
                </a:r>
              </a:p>
              <a:p>
                <a:pPr lvl="1" indent="-304800">
                  <a:lnSpc>
                    <a:spcPct val="100000"/>
                  </a:lnSpc>
                  <a:spcBef>
                    <a:spcPts val="0"/>
                  </a:spcBef>
                  <a:buClr>
                    <a:schemeClr val="dk1"/>
                  </a:buClr>
                  <a:buSzPts val="1200"/>
                  <a:buFont typeface="Courier New" panose="02070309020205020404" pitchFamily="49" charset="0"/>
                  <a:buChar char="o"/>
                </a:pPr>
                <a:r>
                  <a:rPr lang="en-US" sz="1500" i="1" dirty="0" err="1">
                    <a:solidFill>
                      <a:schemeClr val="dk1"/>
                    </a:solidFill>
                    <a:latin typeface="Arial" panose="020B0604020202020204" pitchFamily="34" charset="0"/>
                    <a:cs typeface="Arial" panose="020B0604020202020204" pitchFamily="34" charset="0"/>
                  </a:rPr>
                  <a:t>Subhypergraph</a:t>
                </a:r>
                <a:r>
                  <a:rPr lang="en-US" sz="1500" dirty="0">
                    <a:solidFill>
                      <a:schemeClr val="dk1"/>
                    </a:solidFill>
                    <a:latin typeface="Arial" panose="020B0604020202020204" pitchFamily="34" charset="0"/>
                    <a:cs typeface="Arial" panose="020B0604020202020204" pitchFamily="34" charset="0"/>
                  </a:rPr>
                  <a:t> – </a:t>
                </a:r>
                <a14:m>
                  <m:oMath xmlns:m="http://schemas.openxmlformats.org/officeDocument/2006/math">
                    <m:sSub>
                      <m:sSubPr>
                        <m:ctrlPr>
                          <a:rPr lang="en-US" sz="1500" b="0" i="1" smtClean="0">
                            <a:solidFill>
                              <a:schemeClr val="dk1"/>
                            </a:solidFill>
                            <a:latin typeface="Cambria Math" panose="02040503050406030204" pitchFamily="18" charset="0"/>
                            <a:cs typeface="Arial" panose="020B0604020202020204" pitchFamily="34" charset="0"/>
                          </a:rPr>
                        </m:ctrlPr>
                      </m:sSubPr>
                      <m:e>
                        <m:r>
                          <m:rPr>
                            <m:sty m:val="p"/>
                          </m:rPr>
                          <a:rPr lang="en-US" sz="1500" b="0" i="0" smtClean="0">
                            <a:solidFill>
                              <a:schemeClr val="dk1"/>
                            </a:solidFill>
                            <a:latin typeface="Cambria Math" panose="02040503050406030204" pitchFamily="18" charset="0"/>
                            <a:cs typeface="Arial" panose="020B0604020202020204" pitchFamily="34" charset="0"/>
                          </a:rPr>
                          <m:t>Β</m:t>
                        </m:r>
                      </m:e>
                      <m:sub>
                        <m:r>
                          <a:rPr lang="en-US" sz="1500" b="0" i="1" smtClean="0">
                            <a:solidFill>
                              <a:schemeClr val="dk1"/>
                            </a:solidFill>
                            <a:latin typeface="Cambria Math" panose="02040503050406030204" pitchFamily="18" charset="0"/>
                            <a:cs typeface="Arial" panose="020B0604020202020204" pitchFamily="34" charset="0"/>
                          </a:rPr>
                          <m:t>𝑆</m:t>
                        </m:r>
                      </m:sub>
                    </m:sSub>
                    <m:r>
                      <a:rPr lang="en-US" sz="1500" b="0" i="1" smtClean="0">
                        <a:solidFill>
                          <a:schemeClr val="dk1"/>
                        </a:solidFill>
                        <a:latin typeface="Cambria Math" panose="02040503050406030204" pitchFamily="18" charset="0"/>
                        <a:cs typeface="Arial" panose="020B0604020202020204" pitchFamily="34" charset="0"/>
                      </a:rPr>
                      <m:t>=</m:t>
                    </m:r>
                    <m:d>
                      <m:dPr>
                        <m:begChr m:val="{"/>
                        <m:endChr m:val="|"/>
                        <m:ctrlPr>
                          <a:rPr lang="en-US" sz="1500" b="0" i="1" smtClean="0">
                            <a:solidFill>
                              <a:schemeClr val="dk1"/>
                            </a:solidFill>
                            <a:latin typeface="Cambria Math" panose="02040503050406030204" pitchFamily="18" charset="0"/>
                            <a:cs typeface="Arial" panose="020B0604020202020204" pitchFamily="34" charset="0"/>
                          </a:rPr>
                        </m:ctrlPr>
                      </m:dPr>
                      <m:e>
                        <m:r>
                          <a:rPr lang="en-US" sz="1500" b="0" i="1" smtClean="0">
                            <a:solidFill>
                              <a:schemeClr val="dk1"/>
                            </a:solidFill>
                            <a:latin typeface="Cambria Math" panose="02040503050406030204" pitchFamily="18" charset="0"/>
                            <a:cs typeface="Arial" panose="020B0604020202020204" pitchFamily="34" charset="0"/>
                          </a:rPr>
                          <m:t>𝐵</m:t>
                        </m:r>
                        <m:r>
                          <a:rPr lang="en-US" sz="1500" b="0" i="1" smtClean="0">
                            <a:solidFill>
                              <a:schemeClr val="dk1"/>
                            </a:solidFill>
                            <a:latin typeface="Cambria Math" panose="02040503050406030204" pitchFamily="18" charset="0"/>
                            <a:cs typeface="Arial" panose="020B0604020202020204" pitchFamily="34" charset="0"/>
                          </a:rPr>
                          <m:t>∈</m:t>
                        </m:r>
                        <m:r>
                          <m:rPr>
                            <m:sty m:val="p"/>
                          </m:rPr>
                          <a:rPr lang="en-US" sz="1500" b="0" i="0" smtClean="0">
                            <a:solidFill>
                              <a:schemeClr val="dk1"/>
                            </a:solidFill>
                            <a:latin typeface="Cambria Math" panose="02040503050406030204" pitchFamily="18" charset="0"/>
                            <a:cs typeface="Arial" panose="020B0604020202020204" pitchFamily="34" charset="0"/>
                          </a:rPr>
                          <m:t>Β</m:t>
                        </m:r>
                        <m:r>
                          <a:rPr lang="en-US" sz="1500" b="0" i="1" smtClean="0">
                            <a:solidFill>
                              <a:schemeClr val="dk1"/>
                            </a:solidFill>
                            <a:latin typeface="Cambria Math" panose="02040503050406030204" pitchFamily="18" charset="0"/>
                            <a:cs typeface="Arial" panose="020B0604020202020204" pitchFamily="34" charset="0"/>
                          </a:rPr>
                          <m:t> </m:t>
                        </m:r>
                      </m:e>
                    </m:d>
                    <m:r>
                      <a:rPr lang="en-US" sz="1500" b="0" i="1" smtClean="0">
                        <a:solidFill>
                          <a:schemeClr val="dk1"/>
                        </a:solidFill>
                        <a:latin typeface="Cambria Math" panose="02040503050406030204" pitchFamily="18" charset="0"/>
                        <a:cs typeface="Arial" panose="020B0604020202020204" pitchFamily="34" charset="0"/>
                      </a:rPr>
                      <m:t> </m:t>
                    </m:r>
                    <m:r>
                      <a:rPr lang="en-US" sz="1500" b="0" i="1" smtClean="0">
                        <a:solidFill>
                          <a:schemeClr val="dk1"/>
                        </a:solidFill>
                        <a:latin typeface="Cambria Math" panose="02040503050406030204" pitchFamily="18" charset="0"/>
                        <a:cs typeface="Arial" panose="020B0604020202020204" pitchFamily="34" charset="0"/>
                      </a:rPr>
                      <m:t>𝐵</m:t>
                    </m:r>
                    <m:r>
                      <a:rPr lang="en-US" sz="1500" b="0" i="1" smtClean="0">
                        <a:solidFill>
                          <a:schemeClr val="dk1"/>
                        </a:solidFill>
                        <a:latin typeface="Cambria Math" panose="02040503050406030204" pitchFamily="18" charset="0"/>
                        <a:cs typeface="Arial" panose="020B0604020202020204" pitchFamily="34" charset="0"/>
                      </a:rPr>
                      <m:t>⊆</m:t>
                    </m:r>
                    <m:r>
                      <a:rPr lang="en-US" sz="1500" b="0" i="1" smtClean="0">
                        <a:solidFill>
                          <a:schemeClr val="dk1"/>
                        </a:solidFill>
                        <a:latin typeface="Cambria Math" panose="02040503050406030204" pitchFamily="18" charset="0"/>
                        <a:cs typeface="Arial" panose="020B0604020202020204" pitchFamily="34" charset="0"/>
                      </a:rPr>
                      <m:t>𝑆</m:t>
                    </m:r>
                    <m:r>
                      <a:rPr lang="en-US" sz="1500" b="0" i="1" smtClean="0">
                        <a:solidFill>
                          <a:schemeClr val="dk1"/>
                        </a:solidFill>
                        <a:latin typeface="Cambria Math" panose="02040503050406030204" pitchFamily="18" charset="0"/>
                        <a:cs typeface="Arial" panose="020B0604020202020204" pitchFamily="34" charset="0"/>
                      </a:rPr>
                      <m:t>}</m:t>
                    </m:r>
                  </m:oMath>
                </a14:m>
                <a:r>
                  <a:rPr lang="en-US" sz="1500" dirty="0">
                    <a:solidFill>
                      <a:schemeClr val="dk1"/>
                    </a:solidFill>
                    <a:latin typeface="Arial" panose="020B0604020202020204" pitchFamily="34" charset="0"/>
                    <a:cs typeface="Arial" panose="020B0604020202020204" pitchFamily="34" charset="0"/>
                  </a:rPr>
                  <a:t>, where </a:t>
                </a:r>
                <a14:m>
                  <m:oMath xmlns:m="http://schemas.openxmlformats.org/officeDocument/2006/math">
                    <m:r>
                      <a:rPr lang="en-US" sz="1500" i="1">
                        <a:solidFill>
                          <a:schemeClr val="dk1"/>
                        </a:solidFill>
                        <a:latin typeface="Cambria Math" panose="02040503050406030204" pitchFamily="18" charset="0"/>
                        <a:cs typeface="Arial" panose="020B0604020202020204" pitchFamily="34" charset="0"/>
                      </a:rPr>
                      <m:t>𝑆</m:t>
                    </m:r>
                    <m:r>
                      <a:rPr lang="en-US" sz="1500" i="1">
                        <a:solidFill>
                          <a:schemeClr val="dk1"/>
                        </a:solidFill>
                        <a:latin typeface="Cambria Math" panose="02040503050406030204" pitchFamily="18" charset="0"/>
                        <a:cs typeface="Arial" panose="020B0604020202020204" pitchFamily="34" charset="0"/>
                      </a:rPr>
                      <m:t>⊆</m:t>
                    </m:r>
                    <m:r>
                      <a:rPr lang="en-US" sz="1500" i="1">
                        <a:solidFill>
                          <a:schemeClr val="dk1"/>
                        </a:solidFill>
                        <a:latin typeface="Cambria Math" panose="02040503050406030204" pitchFamily="18" charset="0"/>
                        <a:cs typeface="Arial" panose="020B0604020202020204" pitchFamily="34" charset="0"/>
                      </a:rPr>
                      <m:t>𝑉</m:t>
                    </m:r>
                  </m:oMath>
                </a14:m>
                <a:r>
                  <a:rPr lang="en-US" sz="1500" dirty="0">
                    <a:solidFill>
                      <a:schemeClr val="dk1"/>
                    </a:solidFill>
                    <a:latin typeface="Arial" panose="020B0604020202020204" pitchFamily="34" charset="0"/>
                    <a:cs typeface="Arial" panose="020B0604020202020204" pitchFamily="34" charset="0"/>
                  </a:rPr>
                  <a:t>.</a:t>
                </a:r>
              </a:p>
              <a:p>
                <a:pPr lvl="1" indent="-304800">
                  <a:lnSpc>
                    <a:spcPct val="100000"/>
                  </a:lnSpc>
                  <a:spcBef>
                    <a:spcPts val="0"/>
                  </a:spcBef>
                  <a:buClr>
                    <a:schemeClr val="dk1"/>
                  </a:buClr>
                  <a:buSzPts val="1200"/>
                  <a:buFont typeface="Courier New" panose="02070309020205020404" pitchFamily="49" charset="0"/>
                  <a:buChar char="o"/>
                </a:pPr>
                <a:r>
                  <a:rPr lang="en-US" sz="1500" i="1" dirty="0">
                    <a:solidFill>
                      <a:schemeClr val="dk1"/>
                    </a:solidFill>
                    <a:latin typeface="Arial" panose="020B0604020202020204" pitchFamily="34" charset="0"/>
                    <a:cs typeface="Arial" panose="020B0604020202020204" pitchFamily="34" charset="0"/>
                  </a:rPr>
                  <a:t>Projection of a hypergraph </a:t>
                </a:r>
                <a:r>
                  <a:rPr lang="en-US" sz="1500" dirty="0">
                    <a:solidFill>
                      <a:schemeClr val="dk1"/>
                    </a:solidFill>
                    <a:latin typeface="Arial" panose="020B0604020202020204" pitchFamily="34" charset="0"/>
                    <a:cs typeface="Arial" panose="020B0604020202020204" pitchFamily="34" charset="0"/>
                  </a:rPr>
                  <a:t>– </a:t>
                </a:r>
                <a14:m>
                  <m:oMath xmlns:m="http://schemas.openxmlformats.org/officeDocument/2006/math">
                    <m:sSup>
                      <m:sSupPr>
                        <m:ctrlPr>
                          <a:rPr lang="en-US" sz="1500" b="0" i="1" smtClean="0">
                            <a:solidFill>
                              <a:schemeClr val="dk1"/>
                            </a:solidFill>
                            <a:latin typeface="Cambria Math" panose="02040503050406030204" pitchFamily="18" charset="0"/>
                            <a:cs typeface="Arial" panose="020B0604020202020204" pitchFamily="34" charset="0"/>
                          </a:rPr>
                        </m:ctrlPr>
                      </m:sSupPr>
                      <m:e>
                        <m:r>
                          <m:rPr>
                            <m:sty m:val="p"/>
                          </m:rPr>
                          <a:rPr lang="en-US" sz="1500" b="0" i="0" smtClean="0">
                            <a:solidFill>
                              <a:schemeClr val="dk1"/>
                            </a:solidFill>
                            <a:latin typeface="Cambria Math" panose="02040503050406030204" pitchFamily="18" charset="0"/>
                            <a:cs typeface="Arial" panose="020B0604020202020204" pitchFamily="34" charset="0"/>
                          </a:rPr>
                          <m:t>Β</m:t>
                        </m:r>
                      </m:e>
                      <m:sup>
                        <m:r>
                          <a:rPr lang="en-US" sz="1500" b="0" i="1" smtClean="0">
                            <a:solidFill>
                              <a:schemeClr val="dk1"/>
                            </a:solidFill>
                            <a:latin typeface="Cambria Math" panose="02040503050406030204" pitchFamily="18" charset="0"/>
                            <a:cs typeface="Arial" panose="020B0604020202020204" pitchFamily="34" charset="0"/>
                          </a:rPr>
                          <m:t>𝑆</m:t>
                        </m:r>
                      </m:sup>
                    </m:sSup>
                    <m:r>
                      <a:rPr lang="en-US" sz="1500" b="0" i="1" smtClean="0">
                        <a:solidFill>
                          <a:schemeClr val="dk1"/>
                        </a:solidFill>
                        <a:latin typeface="Cambria Math" panose="02040503050406030204" pitchFamily="18" charset="0"/>
                        <a:cs typeface="Arial" panose="020B0604020202020204" pitchFamily="34" charset="0"/>
                      </a:rPr>
                      <m:t>=</m:t>
                    </m:r>
                    <m:r>
                      <a:rPr lang="en-US" sz="1500" b="0" i="1" smtClean="0">
                        <a:solidFill>
                          <a:schemeClr val="dk1"/>
                        </a:solidFill>
                        <a:latin typeface="Cambria Math" panose="02040503050406030204" pitchFamily="18" charset="0"/>
                        <a:cs typeface="Arial" panose="020B0604020202020204" pitchFamily="34" charset="0"/>
                      </a:rPr>
                      <m:t>𝑚𝑖</m:t>
                    </m:r>
                    <m:sSup>
                      <m:sSupPr>
                        <m:ctrlPr>
                          <a:rPr lang="en-US" sz="1500" b="0" i="1" smtClean="0">
                            <a:solidFill>
                              <a:schemeClr val="dk1"/>
                            </a:solidFill>
                            <a:latin typeface="Cambria Math" panose="02040503050406030204" pitchFamily="18" charset="0"/>
                            <a:cs typeface="Arial" panose="020B0604020202020204" pitchFamily="34" charset="0"/>
                          </a:rPr>
                        </m:ctrlPr>
                      </m:sSupPr>
                      <m:e>
                        <m:r>
                          <a:rPr lang="en-US" sz="1500" b="0" i="1" smtClean="0">
                            <a:solidFill>
                              <a:schemeClr val="dk1"/>
                            </a:solidFill>
                            <a:latin typeface="Cambria Math" panose="02040503050406030204" pitchFamily="18" charset="0"/>
                            <a:cs typeface="Arial" panose="020B0604020202020204" pitchFamily="34" charset="0"/>
                          </a:rPr>
                          <m:t>𝑛</m:t>
                        </m:r>
                      </m:e>
                      <m:sup>
                        <m:r>
                          <a:rPr lang="en-US" sz="1500" b="0" i="1" smtClean="0">
                            <a:solidFill>
                              <a:schemeClr val="dk1"/>
                            </a:solidFill>
                            <a:latin typeface="Cambria Math" panose="02040503050406030204" pitchFamily="18" charset="0"/>
                            <a:cs typeface="Arial" panose="020B0604020202020204" pitchFamily="34" charset="0"/>
                          </a:rPr>
                          <m:t>′</m:t>
                        </m:r>
                      </m:sup>
                    </m:sSup>
                    <m:r>
                      <a:rPr lang="en-US" sz="1500" b="0" i="1" smtClean="0">
                        <a:solidFill>
                          <a:schemeClr val="dk1"/>
                        </a:solidFill>
                        <a:latin typeface="Cambria Math" panose="02040503050406030204" pitchFamily="18" charset="0"/>
                        <a:cs typeface="Arial" panose="020B0604020202020204" pitchFamily="34" charset="0"/>
                      </a:rPr>
                      <m:t>𝑙</m:t>
                    </m:r>
                    <m:r>
                      <a:rPr lang="en-US" sz="1500" b="0" i="1" smtClean="0">
                        <a:solidFill>
                          <a:schemeClr val="dk1"/>
                        </a:solidFill>
                        <a:latin typeface="Cambria Math" panose="02040503050406030204" pitchFamily="18" charset="0"/>
                        <a:cs typeface="Arial" panose="020B0604020202020204" pitchFamily="34" charset="0"/>
                      </a:rPr>
                      <m:t> </m:t>
                    </m:r>
                    <m:d>
                      <m:dPr>
                        <m:begChr m:val="{"/>
                        <m:endChr m:val="|"/>
                        <m:ctrlPr>
                          <a:rPr lang="en-US" sz="1500" b="0" i="1" smtClean="0">
                            <a:solidFill>
                              <a:schemeClr val="dk1"/>
                            </a:solidFill>
                            <a:latin typeface="Cambria Math" panose="02040503050406030204" pitchFamily="18" charset="0"/>
                            <a:cs typeface="Arial" panose="020B0604020202020204" pitchFamily="34" charset="0"/>
                          </a:rPr>
                        </m:ctrlPr>
                      </m:dPr>
                      <m:e>
                        <m:r>
                          <a:rPr lang="en-US" sz="1500" b="0" i="1" smtClean="0">
                            <a:solidFill>
                              <a:schemeClr val="dk1"/>
                            </a:solidFill>
                            <a:latin typeface="Cambria Math" panose="02040503050406030204" pitchFamily="18" charset="0"/>
                            <a:cs typeface="Arial" panose="020B0604020202020204" pitchFamily="34" charset="0"/>
                          </a:rPr>
                          <m:t>𝑆</m:t>
                        </m:r>
                        <m:r>
                          <a:rPr lang="en-US" sz="1500" b="0" i="1" smtClean="0">
                            <a:solidFill>
                              <a:schemeClr val="dk1"/>
                            </a:solidFill>
                            <a:latin typeface="Cambria Math" panose="02040503050406030204" pitchFamily="18" charset="0"/>
                            <a:cs typeface="Arial" panose="020B0604020202020204" pitchFamily="34" charset="0"/>
                          </a:rPr>
                          <m:t>∩</m:t>
                        </m:r>
                        <m:r>
                          <a:rPr lang="en-US" sz="1500" b="0" i="1" smtClean="0">
                            <a:solidFill>
                              <a:schemeClr val="dk1"/>
                            </a:solidFill>
                            <a:latin typeface="Cambria Math" panose="02040503050406030204" pitchFamily="18" charset="0"/>
                            <a:cs typeface="Arial" panose="020B0604020202020204" pitchFamily="34" charset="0"/>
                          </a:rPr>
                          <m:t>𝐵</m:t>
                        </m:r>
                        <m:r>
                          <a:rPr lang="en-US" sz="1500" b="0" i="1" smtClean="0">
                            <a:solidFill>
                              <a:schemeClr val="dk1"/>
                            </a:solidFill>
                            <a:latin typeface="Cambria Math" panose="02040503050406030204" pitchFamily="18" charset="0"/>
                            <a:cs typeface="Arial" panose="020B0604020202020204" pitchFamily="34" charset="0"/>
                          </a:rPr>
                          <m:t> </m:t>
                        </m:r>
                      </m:e>
                    </m:d>
                    <m:r>
                      <a:rPr lang="en-US" sz="1500" b="0" i="1" smtClean="0">
                        <a:solidFill>
                          <a:schemeClr val="dk1"/>
                        </a:solidFill>
                        <a:latin typeface="Cambria Math" panose="02040503050406030204" pitchFamily="18" charset="0"/>
                        <a:cs typeface="Arial" panose="020B0604020202020204" pitchFamily="34" charset="0"/>
                      </a:rPr>
                      <m:t> </m:t>
                    </m:r>
                    <m:r>
                      <a:rPr lang="en-US" sz="1500" b="0" i="1" smtClean="0">
                        <a:solidFill>
                          <a:schemeClr val="dk1"/>
                        </a:solidFill>
                        <a:latin typeface="Cambria Math" panose="02040503050406030204" pitchFamily="18" charset="0"/>
                        <a:cs typeface="Arial" panose="020B0604020202020204" pitchFamily="34" charset="0"/>
                      </a:rPr>
                      <m:t>𝐵</m:t>
                    </m:r>
                    <m:r>
                      <a:rPr lang="en-US" sz="1500" b="0" i="1" smtClean="0">
                        <a:solidFill>
                          <a:schemeClr val="dk1"/>
                        </a:solidFill>
                        <a:latin typeface="Cambria Math" panose="02040503050406030204" pitchFamily="18" charset="0"/>
                        <a:cs typeface="Arial" panose="020B0604020202020204" pitchFamily="34" charset="0"/>
                      </a:rPr>
                      <m:t>∈</m:t>
                    </m:r>
                    <m:r>
                      <m:rPr>
                        <m:sty m:val="p"/>
                      </m:rPr>
                      <a:rPr lang="en-US" sz="1500" b="0" i="0" smtClean="0">
                        <a:solidFill>
                          <a:schemeClr val="dk1"/>
                        </a:solidFill>
                        <a:latin typeface="Cambria Math" panose="02040503050406030204" pitchFamily="18" charset="0"/>
                        <a:cs typeface="Arial" panose="020B0604020202020204" pitchFamily="34" charset="0"/>
                      </a:rPr>
                      <m:t>Β</m:t>
                    </m:r>
                    <m:r>
                      <a:rPr lang="en-US" sz="1500" b="0" i="1" smtClean="0">
                        <a:solidFill>
                          <a:schemeClr val="dk1"/>
                        </a:solidFill>
                        <a:latin typeface="Cambria Math" panose="02040503050406030204" pitchFamily="18" charset="0"/>
                        <a:cs typeface="Arial" panose="020B0604020202020204" pitchFamily="34" charset="0"/>
                      </a:rPr>
                      <m:t>}</m:t>
                    </m:r>
                  </m:oMath>
                </a14:m>
                <a:r>
                  <a:rPr lang="en-US" sz="1500" dirty="0">
                    <a:solidFill>
                      <a:schemeClr val="dk1"/>
                    </a:solidFill>
                    <a:latin typeface="Arial" panose="020B0604020202020204" pitchFamily="34" charset="0"/>
                    <a:cs typeface="Arial" panose="020B0604020202020204" pitchFamily="34" charset="0"/>
                  </a:rPr>
                  <a:t>, where </a:t>
                </a:r>
                <a14:m>
                  <m:oMath xmlns:m="http://schemas.openxmlformats.org/officeDocument/2006/math">
                    <m:r>
                      <a:rPr lang="en-US" sz="1500" i="1">
                        <a:solidFill>
                          <a:schemeClr val="dk1"/>
                        </a:solidFill>
                        <a:latin typeface="Cambria Math" panose="02040503050406030204" pitchFamily="18" charset="0"/>
                        <a:cs typeface="Arial" panose="020B0604020202020204" pitchFamily="34" charset="0"/>
                      </a:rPr>
                      <m:t>𝑆</m:t>
                    </m:r>
                    <m:r>
                      <a:rPr lang="en-US" sz="1500" i="1">
                        <a:solidFill>
                          <a:schemeClr val="dk1"/>
                        </a:solidFill>
                        <a:latin typeface="Cambria Math" panose="02040503050406030204" pitchFamily="18" charset="0"/>
                        <a:cs typeface="Arial" panose="020B0604020202020204" pitchFamily="34" charset="0"/>
                      </a:rPr>
                      <m:t>⊆</m:t>
                    </m:r>
                    <m:r>
                      <a:rPr lang="en-US" sz="1500" b="0" i="1" smtClean="0">
                        <a:solidFill>
                          <a:schemeClr val="dk1"/>
                        </a:solidFill>
                        <a:latin typeface="Cambria Math" panose="02040503050406030204" pitchFamily="18" charset="0"/>
                        <a:cs typeface="Arial" panose="020B0604020202020204" pitchFamily="34" charset="0"/>
                      </a:rPr>
                      <m:t>𝑉</m:t>
                    </m:r>
                  </m:oMath>
                </a14:m>
                <a:r>
                  <a:rPr lang="en-US" sz="1500" dirty="0">
                    <a:solidFill>
                      <a:schemeClr val="dk1"/>
                    </a:solidFill>
                    <a:latin typeface="Arial" panose="020B0604020202020204" pitchFamily="34" charset="0"/>
                    <a:cs typeface="Arial" panose="020B0604020202020204" pitchFamily="34" charset="0"/>
                  </a:rPr>
                  <a:t>.</a:t>
                </a:r>
              </a:p>
              <a:p>
                <a:pPr lvl="1" indent="-304800">
                  <a:lnSpc>
                    <a:spcPct val="100000"/>
                  </a:lnSpc>
                  <a:spcBef>
                    <a:spcPts val="0"/>
                  </a:spcBef>
                  <a:buClr>
                    <a:schemeClr val="dk1"/>
                  </a:buClr>
                  <a:buSzPts val="1200"/>
                  <a:buFont typeface="Courier New" panose="02070309020205020404" pitchFamily="49" charset="0"/>
                  <a:buChar char="o"/>
                </a:pPr>
                <a:r>
                  <a:rPr lang="en-US" sz="1500" dirty="0">
                    <a:solidFill>
                      <a:schemeClr val="dk1"/>
                    </a:solidFill>
                    <a:latin typeface="Arial" panose="020B0604020202020204" pitchFamily="34" charset="0"/>
                    <a:cs typeface="Arial" panose="020B0604020202020204" pitchFamily="34" charset="0"/>
                  </a:rPr>
                  <a:t>Union of hyperedge of a hypergraph – </a:t>
                </a:r>
                <a14:m>
                  <m:oMath xmlns:m="http://schemas.openxmlformats.org/officeDocument/2006/math">
                    <m:r>
                      <a:rPr lang="en-US" sz="1500" b="0" i="1" smtClean="0">
                        <a:solidFill>
                          <a:schemeClr val="dk1"/>
                        </a:solidFill>
                        <a:latin typeface="Cambria Math" panose="02040503050406030204" pitchFamily="18" charset="0"/>
                        <a:cs typeface="Arial" panose="020B0604020202020204" pitchFamily="34" charset="0"/>
                      </a:rPr>
                      <m:t>∪</m:t>
                    </m:r>
                    <m:r>
                      <m:rPr>
                        <m:sty m:val="p"/>
                      </m:rPr>
                      <a:rPr lang="en-US" sz="1500" b="0" i="0" smtClean="0">
                        <a:solidFill>
                          <a:schemeClr val="dk1"/>
                        </a:solidFill>
                        <a:latin typeface="Cambria Math" panose="02040503050406030204" pitchFamily="18" charset="0"/>
                        <a:cs typeface="Arial" panose="020B0604020202020204" pitchFamily="34" charset="0"/>
                      </a:rPr>
                      <m:t>Β</m:t>
                    </m:r>
                  </m:oMath>
                </a14:m>
                <a:r>
                  <a:rPr lang="en-US" sz="1500" dirty="0">
                    <a:solidFill>
                      <a:schemeClr val="dk1"/>
                    </a:solidFill>
                    <a:latin typeface="Arial" panose="020B0604020202020204" pitchFamily="34" charset="0"/>
                    <a:cs typeface="Arial" panose="020B0604020202020204" pitchFamily="34" charset="0"/>
                  </a:rPr>
                  <a:t> (i.e. </a:t>
                </a:r>
                <a14:m>
                  <m:oMath xmlns:m="http://schemas.openxmlformats.org/officeDocument/2006/math">
                    <m:r>
                      <a:rPr lang="en-US" sz="1500" b="0" i="1" smtClean="0">
                        <a:solidFill>
                          <a:schemeClr val="dk1"/>
                        </a:solidFill>
                        <a:latin typeface="Cambria Math" panose="02040503050406030204" pitchFamily="18" charset="0"/>
                        <a:cs typeface="Arial" panose="020B0604020202020204" pitchFamily="34" charset="0"/>
                      </a:rPr>
                      <m:t>∪</m:t>
                    </m:r>
                    <m:r>
                      <m:rPr>
                        <m:sty m:val="p"/>
                      </m:rPr>
                      <a:rPr lang="en-US" sz="1500" b="0" i="0" smtClean="0">
                        <a:solidFill>
                          <a:schemeClr val="dk1"/>
                        </a:solidFill>
                        <a:latin typeface="Cambria Math" panose="02040503050406030204" pitchFamily="18" charset="0"/>
                        <a:cs typeface="Arial" panose="020B0604020202020204" pitchFamily="34" charset="0"/>
                      </a:rPr>
                      <m:t>Β</m:t>
                    </m:r>
                    <m:r>
                      <a:rPr lang="en-US" sz="1500" b="0" i="1" smtClean="0">
                        <a:solidFill>
                          <a:schemeClr val="dk1"/>
                        </a:solidFill>
                        <a:latin typeface="Cambria Math" panose="02040503050406030204" pitchFamily="18" charset="0"/>
                        <a:cs typeface="Arial" panose="020B0604020202020204" pitchFamily="34" charset="0"/>
                      </a:rPr>
                      <m:t>=</m:t>
                    </m:r>
                    <m:nary>
                      <m:naryPr>
                        <m:chr m:val="⋃"/>
                        <m:supHide m:val="on"/>
                        <m:ctrlPr>
                          <a:rPr lang="en-US" sz="1500" b="0" i="1" smtClean="0">
                            <a:solidFill>
                              <a:schemeClr val="dk1"/>
                            </a:solidFill>
                            <a:latin typeface="Cambria Math" panose="02040503050406030204" pitchFamily="18" charset="0"/>
                            <a:cs typeface="Arial" panose="020B0604020202020204" pitchFamily="34" charset="0"/>
                          </a:rPr>
                        </m:ctrlPr>
                      </m:naryPr>
                      <m:sub>
                        <m:r>
                          <m:rPr>
                            <m:brk m:alnAt="7"/>
                          </m:rPr>
                          <a:rPr lang="en-US" sz="1500" b="0" i="1" smtClean="0">
                            <a:solidFill>
                              <a:schemeClr val="dk1"/>
                            </a:solidFill>
                            <a:latin typeface="Cambria Math" panose="02040503050406030204" pitchFamily="18" charset="0"/>
                            <a:cs typeface="Arial" panose="020B0604020202020204" pitchFamily="34" charset="0"/>
                          </a:rPr>
                          <m:t>𝐵</m:t>
                        </m:r>
                        <m:r>
                          <a:rPr lang="en-US" sz="1500" b="0" i="1" smtClean="0">
                            <a:solidFill>
                              <a:schemeClr val="dk1"/>
                            </a:solidFill>
                            <a:latin typeface="Cambria Math" panose="02040503050406030204" pitchFamily="18" charset="0"/>
                            <a:cs typeface="Arial" panose="020B0604020202020204" pitchFamily="34" charset="0"/>
                          </a:rPr>
                          <m:t>∈</m:t>
                        </m:r>
                        <m:r>
                          <m:rPr>
                            <m:sty m:val="p"/>
                          </m:rPr>
                          <a:rPr lang="en-US" sz="1500" b="0" i="0" smtClean="0">
                            <a:solidFill>
                              <a:schemeClr val="dk1"/>
                            </a:solidFill>
                            <a:latin typeface="Cambria Math" panose="02040503050406030204" pitchFamily="18" charset="0"/>
                            <a:cs typeface="Arial" panose="020B0604020202020204" pitchFamily="34" charset="0"/>
                          </a:rPr>
                          <m:t>Β</m:t>
                        </m:r>
                      </m:sub>
                      <m:sup/>
                      <m:e>
                        <m:r>
                          <a:rPr lang="en-US" sz="1500" b="0" i="1" smtClean="0">
                            <a:solidFill>
                              <a:schemeClr val="dk1"/>
                            </a:solidFill>
                            <a:latin typeface="Cambria Math" panose="02040503050406030204" pitchFamily="18" charset="0"/>
                            <a:cs typeface="Arial" panose="020B0604020202020204" pitchFamily="34" charset="0"/>
                          </a:rPr>
                          <m:t>𝐵</m:t>
                        </m:r>
                      </m:e>
                    </m:nary>
                  </m:oMath>
                </a14:m>
                <a:r>
                  <a:rPr lang="en-US" sz="1500" dirty="0">
                    <a:solidFill>
                      <a:schemeClr val="dk1"/>
                    </a:solidFill>
                    <a:latin typeface="Arial" panose="020B0604020202020204" pitchFamily="34" charset="0"/>
                    <a:cs typeface="Arial" panose="020B0604020202020204" pitchFamily="34" charset="0"/>
                  </a:rPr>
                  <a:t>).</a:t>
                </a:r>
              </a:p>
              <a:p>
                <a:pPr lvl="1" indent="-304800">
                  <a:lnSpc>
                    <a:spcPct val="100000"/>
                  </a:lnSpc>
                  <a:spcBef>
                    <a:spcPts val="0"/>
                  </a:spcBef>
                  <a:buClr>
                    <a:schemeClr val="dk1"/>
                  </a:buClr>
                  <a:buSzPts val="1200"/>
                  <a:buFont typeface="Courier New" panose="02070309020205020404" pitchFamily="49" charset="0"/>
                  <a:buChar char="o"/>
                </a:pPr>
                <a:r>
                  <a:rPr lang="en-US" sz="1500" i="1" dirty="0">
                    <a:solidFill>
                      <a:schemeClr val="dk1"/>
                    </a:solidFill>
                    <a:latin typeface="Arial" panose="020B0604020202020204" pitchFamily="34" charset="0"/>
                    <a:cs typeface="Arial" panose="020B0604020202020204" pitchFamily="34" charset="0"/>
                  </a:rPr>
                  <a:t>Forward chaining closure</a:t>
                </a:r>
                <a:r>
                  <a:rPr lang="en-US" sz="1500" dirty="0">
                    <a:solidFill>
                      <a:schemeClr val="dk1"/>
                    </a:solidFill>
                    <a:latin typeface="Arial" panose="020B0604020202020204" pitchFamily="34" charset="0"/>
                    <a:cs typeface="Arial" panose="020B0604020202020204" pitchFamily="34" charset="0"/>
                  </a:rPr>
                  <a:t> – </a:t>
                </a:r>
                <a14:m>
                  <m:oMath xmlns:m="http://schemas.openxmlformats.org/officeDocument/2006/math">
                    <m:sSub>
                      <m:sSubPr>
                        <m:ctrlPr>
                          <a:rPr lang="en-US" sz="1500" b="0" i="1" smtClean="0">
                            <a:solidFill>
                              <a:schemeClr val="dk1"/>
                            </a:solidFill>
                            <a:latin typeface="Cambria Math" panose="02040503050406030204" pitchFamily="18" charset="0"/>
                            <a:cs typeface="Arial" panose="020B0604020202020204" pitchFamily="34" charset="0"/>
                          </a:rPr>
                        </m:ctrlPr>
                      </m:sSubPr>
                      <m:e>
                        <m:r>
                          <a:rPr lang="en-US" sz="1500" b="0" i="1" smtClean="0">
                            <a:solidFill>
                              <a:schemeClr val="dk1"/>
                            </a:solidFill>
                            <a:latin typeface="Cambria Math" panose="02040503050406030204" pitchFamily="18" charset="0"/>
                            <a:cs typeface="Arial" panose="020B0604020202020204" pitchFamily="34" charset="0"/>
                          </a:rPr>
                          <m:t>𝐹</m:t>
                        </m:r>
                      </m:e>
                      <m:sub>
                        <m:r>
                          <a:rPr lang="en-US" sz="1500" b="0" i="1" smtClean="0">
                            <a:solidFill>
                              <a:schemeClr val="dk1"/>
                            </a:solidFill>
                            <a:latin typeface="Cambria Math" panose="02040503050406030204" pitchFamily="18" charset="0"/>
                            <a:cs typeface="Arial" panose="020B0604020202020204" pitchFamily="34" charset="0"/>
                          </a:rPr>
                          <m:t>h</m:t>
                        </m:r>
                      </m:sub>
                    </m:sSub>
                    <m:d>
                      <m:dPr>
                        <m:ctrlPr>
                          <a:rPr lang="en-US" sz="1500" b="0" i="1" smtClean="0">
                            <a:solidFill>
                              <a:schemeClr val="dk1"/>
                            </a:solidFill>
                            <a:latin typeface="Cambria Math" panose="02040503050406030204" pitchFamily="18" charset="0"/>
                            <a:cs typeface="Arial" panose="020B0604020202020204" pitchFamily="34" charset="0"/>
                          </a:rPr>
                        </m:ctrlPr>
                      </m:dPr>
                      <m:e>
                        <m:r>
                          <a:rPr lang="en-US" sz="1500" b="0" i="1" smtClean="0">
                            <a:solidFill>
                              <a:schemeClr val="dk1"/>
                            </a:solidFill>
                            <a:latin typeface="Cambria Math" panose="02040503050406030204" pitchFamily="18" charset="0"/>
                            <a:cs typeface="Arial" panose="020B0604020202020204" pitchFamily="34" charset="0"/>
                          </a:rPr>
                          <m:t>𝑆</m:t>
                        </m:r>
                      </m:e>
                    </m:d>
                    <m:r>
                      <a:rPr lang="en-US" sz="1500" b="0" i="1" smtClean="0">
                        <a:solidFill>
                          <a:schemeClr val="dk1"/>
                        </a:solidFill>
                        <a:latin typeface="Cambria Math" panose="02040503050406030204" pitchFamily="18" charset="0"/>
                        <a:cs typeface="Arial" panose="020B0604020202020204" pitchFamily="34" charset="0"/>
                      </a:rPr>
                      <m:t>=</m:t>
                    </m:r>
                    <m:d>
                      <m:dPr>
                        <m:begChr m:val="{"/>
                        <m:endChr m:val="|"/>
                        <m:ctrlPr>
                          <a:rPr lang="en-US" sz="1500" b="0" i="1" smtClean="0">
                            <a:solidFill>
                              <a:schemeClr val="dk1"/>
                            </a:solidFill>
                            <a:latin typeface="Cambria Math" panose="02040503050406030204" pitchFamily="18" charset="0"/>
                            <a:cs typeface="Arial" panose="020B0604020202020204" pitchFamily="34" charset="0"/>
                          </a:rPr>
                        </m:ctrlPr>
                      </m:dPr>
                      <m:e>
                        <m:r>
                          <a:rPr lang="en-US" sz="1500" b="0" i="1" smtClean="0">
                            <a:solidFill>
                              <a:schemeClr val="dk1"/>
                            </a:solidFill>
                            <a:latin typeface="Cambria Math" panose="02040503050406030204" pitchFamily="18" charset="0"/>
                            <a:cs typeface="Arial" panose="020B0604020202020204" pitchFamily="34" charset="0"/>
                          </a:rPr>
                          <m:t>𝑢</m:t>
                        </m:r>
                        <m:r>
                          <a:rPr lang="en-US" sz="1500" b="0" i="1" smtClean="0">
                            <a:solidFill>
                              <a:schemeClr val="dk1"/>
                            </a:solidFill>
                            <a:latin typeface="Cambria Math" panose="02040503050406030204" pitchFamily="18" charset="0"/>
                            <a:cs typeface="Arial" panose="020B0604020202020204" pitchFamily="34" charset="0"/>
                          </a:rPr>
                          <m:t>∈</m:t>
                        </m:r>
                        <m:r>
                          <a:rPr lang="en-US" sz="1500" b="0" i="1" smtClean="0">
                            <a:solidFill>
                              <a:schemeClr val="dk1"/>
                            </a:solidFill>
                            <a:latin typeface="Cambria Math" panose="02040503050406030204" pitchFamily="18" charset="0"/>
                            <a:cs typeface="Arial" panose="020B0604020202020204" pitchFamily="34" charset="0"/>
                          </a:rPr>
                          <m:t>𝑉</m:t>
                        </m:r>
                        <m:r>
                          <a:rPr lang="en-US" sz="1500" b="0" i="1" smtClean="0">
                            <a:solidFill>
                              <a:schemeClr val="dk1"/>
                            </a:solidFill>
                            <a:latin typeface="Cambria Math" panose="02040503050406030204" pitchFamily="18" charset="0"/>
                            <a:cs typeface="Arial" panose="020B0604020202020204" pitchFamily="34" charset="0"/>
                          </a:rPr>
                          <m:t> </m:t>
                        </m:r>
                      </m:e>
                    </m:d>
                    <m:r>
                      <a:rPr lang="en-US" sz="1500" b="0" i="1" smtClean="0">
                        <a:solidFill>
                          <a:schemeClr val="dk1"/>
                        </a:solidFill>
                        <a:latin typeface="Cambria Math" panose="02040503050406030204" pitchFamily="18" charset="0"/>
                        <a:cs typeface="Arial" panose="020B0604020202020204" pitchFamily="34" charset="0"/>
                      </a:rPr>
                      <m:t> </m:t>
                    </m:r>
                    <m:r>
                      <a:rPr lang="en-US" sz="1500" b="0" i="1" smtClean="0">
                        <a:solidFill>
                          <a:schemeClr val="dk1"/>
                        </a:solidFill>
                        <a:latin typeface="Cambria Math" panose="02040503050406030204" pitchFamily="18" charset="0"/>
                        <a:cs typeface="Arial" panose="020B0604020202020204" pitchFamily="34" charset="0"/>
                      </a:rPr>
                      <m:t>𝑆</m:t>
                    </m:r>
                    <m:r>
                      <a:rPr lang="en-US" sz="1500" b="0" i="1" smtClean="0">
                        <a:solidFill>
                          <a:schemeClr val="dk1"/>
                        </a:solidFill>
                        <a:latin typeface="Cambria Math" panose="02040503050406030204" pitchFamily="18" charset="0"/>
                        <a:cs typeface="Arial" panose="020B0604020202020204" pitchFamily="34" charset="0"/>
                      </a:rPr>
                      <m:t>→</m:t>
                    </m:r>
                    <m:r>
                      <a:rPr lang="en-US" sz="1500" b="0" i="1" smtClean="0">
                        <a:solidFill>
                          <a:schemeClr val="dk1"/>
                        </a:solidFill>
                        <a:latin typeface="Cambria Math" panose="02040503050406030204" pitchFamily="18" charset="0"/>
                        <a:cs typeface="Arial" panose="020B0604020202020204" pitchFamily="34" charset="0"/>
                      </a:rPr>
                      <m:t>𝑣</m:t>
                    </m:r>
                  </m:oMath>
                </a14:m>
                <a:r>
                  <a:rPr lang="en-US" sz="1500" dirty="0">
                    <a:solidFill>
                      <a:schemeClr val="dk1"/>
                    </a:solidFill>
                    <a:latin typeface="Arial" panose="020B0604020202020204" pitchFamily="34" charset="0"/>
                    <a:cs typeface="Arial" panose="020B0604020202020204" pitchFamily="34" charset="0"/>
                  </a:rPr>
                  <a:t> is an implicate of </a:t>
                </a:r>
                <a14:m>
                  <m:oMath xmlns:m="http://schemas.openxmlformats.org/officeDocument/2006/math">
                    <m:r>
                      <a:rPr lang="en-US" sz="1500" b="0" i="1" smtClean="0">
                        <a:solidFill>
                          <a:schemeClr val="dk1"/>
                        </a:solidFill>
                        <a:latin typeface="Cambria Math" panose="02040503050406030204" pitchFamily="18" charset="0"/>
                        <a:cs typeface="Arial" panose="020B0604020202020204" pitchFamily="34" charset="0"/>
                      </a:rPr>
                      <m:t>h</m:t>
                    </m:r>
                    <m:r>
                      <a:rPr lang="en-US" sz="1500" b="0" i="1" smtClean="0">
                        <a:solidFill>
                          <a:schemeClr val="dk1"/>
                        </a:solidFill>
                        <a:latin typeface="Cambria Math" panose="02040503050406030204" pitchFamily="18" charset="0"/>
                        <a:cs typeface="Arial" panose="020B0604020202020204" pitchFamily="34" charset="0"/>
                      </a:rPr>
                      <m:t>}</m:t>
                    </m:r>
                  </m:oMath>
                </a14:m>
                <a:r>
                  <a:rPr lang="en-US" sz="1500" dirty="0">
                    <a:solidFill>
                      <a:schemeClr val="dk1"/>
                    </a:solidFill>
                    <a:latin typeface="Arial" panose="020B0604020202020204" pitchFamily="34" charset="0"/>
                    <a:cs typeface="Arial" panose="020B0604020202020204" pitchFamily="34" charset="0"/>
                  </a:rPr>
                  <a:t>.</a:t>
                </a:r>
              </a:p>
              <a:p>
                <a:pPr lvl="1" indent="-304800">
                  <a:lnSpc>
                    <a:spcPct val="100000"/>
                  </a:lnSpc>
                  <a:spcBef>
                    <a:spcPts val="0"/>
                  </a:spcBef>
                  <a:buClr>
                    <a:schemeClr val="dk1"/>
                  </a:buClr>
                  <a:buSzPts val="1200"/>
                  <a:buFont typeface="Courier New" panose="02070309020205020404" pitchFamily="49" charset="0"/>
                  <a:buChar char="o"/>
                </a:pPr>
                <a:r>
                  <a:rPr lang="en-US" sz="1500" i="1" dirty="0">
                    <a:solidFill>
                      <a:schemeClr val="dk1"/>
                    </a:solidFill>
                    <a:latin typeface="Arial" panose="020B0604020202020204" pitchFamily="34" charset="0"/>
                    <a:cs typeface="Arial" panose="020B0604020202020204" pitchFamily="34" charset="0"/>
                  </a:rPr>
                  <a:t>Set of minimal keys</a:t>
                </a:r>
                <a:r>
                  <a:rPr lang="en-US" sz="1500" dirty="0">
                    <a:solidFill>
                      <a:schemeClr val="dk1"/>
                    </a:solidFill>
                    <a:latin typeface="Arial" panose="020B0604020202020204" pitchFamily="34" charset="0"/>
                    <a:cs typeface="Arial" panose="020B0604020202020204" pitchFamily="34" charset="0"/>
                  </a:rPr>
                  <a:t> - </a:t>
                </a:r>
                <a14:m>
                  <m:oMath xmlns:m="http://schemas.openxmlformats.org/officeDocument/2006/math">
                    <m:r>
                      <m:rPr>
                        <m:sty m:val="p"/>
                      </m:rPr>
                      <a:rPr lang="en-US" sz="1500" b="0" i="0" smtClean="0">
                        <a:solidFill>
                          <a:schemeClr val="dk1"/>
                        </a:solidFill>
                        <a:latin typeface="Cambria Math" panose="02040503050406030204" pitchFamily="18" charset="0"/>
                        <a:cs typeface="Arial" panose="020B0604020202020204" pitchFamily="34" charset="0"/>
                      </a:rPr>
                      <m:t>K</m:t>
                    </m:r>
                    <m:d>
                      <m:dPr>
                        <m:ctrlPr>
                          <a:rPr lang="en-US" sz="1500" b="0" i="1" smtClean="0">
                            <a:solidFill>
                              <a:schemeClr val="dk1"/>
                            </a:solidFill>
                            <a:latin typeface="Cambria Math" panose="02040503050406030204" pitchFamily="18" charset="0"/>
                            <a:cs typeface="Arial" panose="020B0604020202020204" pitchFamily="34" charset="0"/>
                          </a:rPr>
                        </m:ctrlPr>
                      </m:dPr>
                      <m:e>
                        <m:r>
                          <a:rPr lang="en-US" sz="1500" b="0" i="1" smtClean="0">
                            <a:solidFill>
                              <a:schemeClr val="dk1"/>
                            </a:solidFill>
                            <a:latin typeface="Cambria Math" panose="02040503050406030204" pitchFamily="18" charset="0"/>
                            <a:cs typeface="Arial" panose="020B0604020202020204" pitchFamily="34" charset="0"/>
                          </a:rPr>
                          <m:t>h</m:t>
                        </m:r>
                      </m:e>
                    </m:d>
                  </m:oMath>
                </a14:m>
                <a:r>
                  <a:rPr lang="en-US" sz="1500" i="1" dirty="0">
                    <a:solidFill>
                      <a:schemeClr val="dk1"/>
                    </a:solidFill>
                    <a:latin typeface="Arial" panose="020B0604020202020204" pitchFamily="34" charset="0"/>
                    <a:cs typeface="Arial" panose="020B0604020202020204" pitchFamily="34" charset="0"/>
                  </a:rPr>
                  <a:t> </a:t>
                </a:r>
                <a:r>
                  <a:rPr lang="en-US" sz="1500" dirty="0">
                    <a:solidFill>
                      <a:schemeClr val="dk1"/>
                    </a:solidFill>
                    <a:latin typeface="Arial" panose="020B0604020202020204" pitchFamily="34" charset="0"/>
                    <a:cs typeface="Arial" panose="020B0604020202020204" pitchFamily="34" charset="0"/>
                  </a:rPr>
                  <a:t>for a Horn function CNF </a:t>
                </a:r>
                <a14:m>
                  <m:oMath xmlns:m="http://schemas.openxmlformats.org/officeDocument/2006/math">
                    <m:r>
                      <a:rPr lang="en-US" sz="1500" b="0" i="1" smtClean="0">
                        <a:solidFill>
                          <a:schemeClr val="dk1"/>
                        </a:solidFill>
                        <a:latin typeface="Cambria Math" panose="02040503050406030204" pitchFamily="18" charset="0"/>
                        <a:cs typeface="Arial" panose="020B0604020202020204" pitchFamily="34" charset="0"/>
                      </a:rPr>
                      <m:t>h</m:t>
                    </m:r>
                  </m:oMath>
                </a14:m>
                <a:r>
                  <a:rPr lang="en-US" sz="1500" dirty="0">
                    <a:solidFill>
                      <a:schemeClr val="dk1"/>
                    </a:solidFill>
                    <a:latin typeface="Arial" panose="020B0604020202020204" pitchFamily="34" charset="0"/>
                    <a:cs typeface="Arial" panose="020B0604020202020204" pitchFamily="34" charset="0"/>
                  </a:rPr>
                  <a:t>.</a:t>
                </a:r>
                <a:endParaRPr lang="en-US" sz="1500" i="1" dirty="0">
                  <a:solidFill>
                    <a:schemeClr val="dk1"/>
                  </a:solidFill>
                  <a:latin typeface="Arial" panose="020B0604020202020204" pitchFamily="34" charset="0"/>
                  <a:cs typeface="Arial" panose="020B0604020202020204" pitchFamily="34" charset="0"/>
                </a:endParaRPr>
              </a:p>
              <a:p>
                <a:pPr lvl="1" indent="-304800">
                  <a:spcBef>
                    <a:spcPts val="0"/>
                  </a:spcBef>
                  <a:buClr>
                    <a:schemeClr val="dk1"/>
                  </a:buClr>
                  <a:buSzPts val="1200"/>
                  <a:buFont typeface="Courier New" panose="02070309020205020404" pitchFamily="49" charset="0"/>
                  <a:buChar char="o"/>
                </a:pPr>
                <a:endParaRPr lang="en-US" sz="1200" dirty="0">
                  <a:solidFill>
                    <a:schemeClr val="dk1"/>
                  </a:solidFill>
                  <a:latin typeface="Arial" panose="020B0604020202020204" pitchFamily="34" charset="0"/>
                  <a:cs typeface="Arial" panose="020B0604020202020204" pitchFamily="34" charset="0"/>
                </a:endParaRPr>
              </a:p>
            </p:txBody>
          </p:sp>
        </mc:Choice>
        <mc:Fallback xmlns="">
          <p:sp>
            <p:nvSpPr>
              <p:cNvPr id="80" name="Google Shape;80;p16"/>
              <p:cNvSpPr txBox="1">
                <a:spLocks noGrp="1" noRot="1" noChangeAspect="1" noMove="1" noResize="1" noEditPoints="1" noAdjustHandles="1" noChangeArrowheads="1" noChangeShapeType="1" noTextEdit="1"/>
              </p:cNvSpPr>
              <p:nvPr>
                <p:ph type="body" idx="1"/>
              </p:nvPr>
            </p:nvSpPr>
            <p:spPr>
              <a:xfrm>
                <a:off x="311700" y="739650"/>
                <a:ext cx="8520600" cy="3572200"/>
              </a:xfrm>
              <a:prstGeom prst="rect">
                <a:avLst/>
              </a:prstGeom>
              <a:blipFill>
                <a:blip r:embed="rId3"/>
                <a:stretch>
                  <a:fillRect/>
                </a:stretch>
              </a:blipFill>
            </p:spPr>
            <p:txBody>
              <a:bodyPr/>
              <a:lstStyle/>
              <a:p>
                <a:r>
                  <a:rPr lang="en-US">
                    <a:noFill/>
                  </a:rPr>
                  <a:t> </a:t>
                </a:r>
              </a:p>
            </p:txBody>
          </p:sp>
        </mc:Fallback>
      </mc:AlternateContent>
      <p:pic>
        <p:nvPicPr>
          <p:cNvPr id="81" name="Google Shape;81;p16"/>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82" name="Google Shape;82;p16"/>
          <p:cNvPicPr preferRelativeResize="0"/>
          <p:nvPr/>
        </p:nvPicPr>
        <p:blipFill>
          <a:blip r:embed="rId5">
            <a:alphaModFix/>
          </a:blip>
          <a:stretch>
            <a:fillRect/>
          </a:stretch>
        </p:blipFill>
        <p:spPr>
          <a:xfrm>
            <a:off x="8216275" y="4311851"/>
            <a:ext cx="616025" cy="831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Unique Key Horn Functions: Characterizations</a:t>
            </a:r>
            <a:endParaRPr b="1" dirty="0"/>
          </a:p>
        </p:txBody>
      </p:sp>
      <mc:AlternateContent xmlns:mc="http://schemas.openxmlformats.org/markup-compatibility/2006" xmlns:a14="http://schemas.microsoft.com/office/drawing/2010/main">
        <mc:Choice Requires="a14">
          <p:sp>
            <p:nvSpPr>
              <p:cNvPr id="80" name="Google Shape;80;p16"/>
              <p:cNvSpPr txBox="1">
                <a:spLocks noGrp="1"/>
              </p:cNvSpPr>
              <p:nvPr>
                <p:ph type="body" idx="1"/>
              </p:nvPr>
            </p:nvSpPr>
            <p:spPr>
              <a:xfrm>
                <a:off x="311700" y="739650"/>
                <a:ext cx="8520600" cy="3572200"/>
              </a:xfrm>
              <a:prstGeom prst="rect">
                <a:avLst/>
              </a:prstGeom>
            </p:spPr>
            <p:txBody>
              <a:bodyPr spcFirstLastPara="1" wrap="square" lIns="91425" tIns="91425" rIns="91425" bIns="91425" anchor="t" anchorCtr="0">
                <a:noAutofit/>
              </a:bodyPr>
              <a:lstStyle/>
              <a:p>
                <a:pPr lvl="0" indent="-317500">
                  <a:lnSpc>
                    <a:spcPct val="100000"/>
                  </a:lnSpc>
                  <a:spcBef>
                    <a:spcPts val="1200"/>
                  </a:spcBef>
                  <a:buClr>
                    <a:schemeClr val="dk1"/>
                  </a:buClr>
                  <a:buSzPts val="1400"/>
                </a:pPr>
                <a:r>
                  <a:rPr lang="en-US" sz="1250" b="1" dirty="0">
                    <a:solidFill>
                      <a:schemeClr val="dk1"/>
                    </a:solidFill>
                  </a:rPr>
                  <a:t>Lemma 1.</a:t>
                </a:r>
                <a:r>
                  <a:rPr lang="en-US" sz="1250" dirty="0">
                    <a:solidFill>
                      <a:schemeClr val="dk1"/>
                    </a:solidFill>
                  </a:rPr>
                  <a:t> </a:t>
                </a:r>
                <a:r>
                  <a:rPr lang="en-US" sz="1250" i="1" dirty="0">
                    <a:solidFill>
                      <a:schemeClr val="dk1"/>
                    </a:solidFill>
                  </a:rPr>
                  <a:t>For a Sperner hypergraph </a:t>
                </a:r>
                <a14:m>
                  <m:oMath xmlns:m="http://schemas.openxmlformats.org/officeDocument/2006/math">
                    <m:r>
                      <m:rPr>
                        <m:sty m:val="p"/>
                      </m:rPr>
                      <a:rPr lang="en-US" sz="1250">
                        <a:solidFill>
                          <a:schemeClr val="dk1"/>
                        </a:solidFill>
                        <a:latin typeface="Cambria Math" panose="02040503050406030204" pitchFamily="18" charset="0"/>
                      </a:rPr>
                      <m:t>Β</m:t>
                    </m:r>
                    <m:r>
                      <a:rPr lang="en-US" sz="1250" i="1">
                        <a:solidFill>
                          <a:schemeClr val="dk1"/>
                        </a:solidFill>
                        <a:latin typeface="Cambria Math" panose="02040503050406030204" pitchFamily="18" charset="0"/>
                      </a:rPr>
                      <m:t>⊆</m:t>
                    </m:r>
                    <m:sSup>
                      <m:sSupPr>
                        <m:ctrlPr>
                          <a:rPr lang="en-US" sz="1250" i="1">
                            <a:solidFill>
                              <a:schemeClr val="dk1"/>
                            </a:solidFill>
                            <a:latin typeface="Cambria Math" panose="02040503050406030204" pitchFamily="18" charset="0"/>
                          </a:rPr>
                        </m:ctrlPr>
                      </m:sSupPr>
                      <m:e>
                        <m:r>
                          <a:rPr lang="en-US" sz="1250" i="1">
                            <a:solidFill>
                              <a:schemeClr val="dk1"/>
                            </a:solidFill>
                            <a:latin typeface="Cambria Math" panose="02040503050406030204" pitchFamily="18" charset="0"/>
                          </a:rPr>
                          <m:t>2</m:t>
                        </m:r>
                      </m:e>
                      <m:sup>
                        <m:r>
                          <a:rPr lang="en-US" sz="1250" i="1">
                            <a:solidFill>
                              <a:schemeClr val="dk1"/>
                            </a:solidFill>
                            <a:latin typeface="Cambria Math" panose="02040503050406030204" pitchFamily="18" charset="0"/>
                          </a:rPr>
                          <m:t>𝑉</m:t>
                        </m:r>
                      </m:sup>
                    </m:sSup>
                  </m:oMath>
                </a14:m>
                <a:r>
                  <a:rPr lang="en-US" sz="1250" b="1" dirty="0">
                    <a:solidFill>
                      <a:schemeClr val="dk1"/>
                    </a:solidFill>
                  </a:rPr>
                  <a:t> </a:t>
                </a:r>
                <a:r>
                  <a:rPr lang="en-US" sz="1250" i="1" dirty="0">
                    <a:solidFill>
                      <a:schemeClr val="dk1"/>
                    </a:solidFill>
                  </a:rPr>
                  <a:t>and subset </a:t>
                </a:r>
                <a14:m>
                  <m:oMath xmlns:m="http://schemas.openxmlformats.org/officeDocument/2006/math">
                    <m:r>
                      <a:rPr lang="en-US" sz="1250" i="1">
                        <a:solidFill>
                          <a:schemeClr val="dk1"/>
                        </a:solidFill>
                        <a:latin typeface="Cambria Math" panose="02040503050406030204" pitchFamily="18" charset="0"/>
                      </a:rPr>
                      <m:t>𝑆</m:t>
                    </m:r>
                    <m:r>
                      <a:rPr lang="en-US" sz="1250" i="1">
                        <a:solidFill>
                          <a:schemeClr val="dk1"/>
                        </a:solidFill>
                        <a:latin typeface="Cambria Math" panose="02040503050406030204" pitchFamily="18" charset="0"/>
                      </a:rPr>
                      <m:t>⊆</m:t>
                    </m:r>
                    <m:r>
                      <a:rPr lang="en-US" sz="1250" i="1">
                        <a:solidFill>
                          <a:schemeClr val="dk1"/>
                        </a:solidFill>
                        <a:latin typeface="Cambria Math" panose="02040503050406030204" pitchFamily="18" charset="0"/>
                      </a:rPr>
                      <m:t>𝑉</m:t>
                    </m:r>
                  </m:oMath>
                </a14:m>
                <a:r>
                  <a:rPr lang="en-US" sz="1250" dirty="0">
                    <a:solidFill>
                      <a:schemeClr val="dk1"/>
                    </a:solidFill>
                  </a:rPr>
                  <a:t> </a:t>
                </a:r>
                <a:r>
                  <a:rPr lang="en-US" sz="1250" i="1" dirty="0">
                    <a:solidFill>
                      <a:schemeClr val="dk1"/>
                    </a:solidFill>
                  </a:rPr>
                  <a:t>we have </a:t>
                </a:r>
                <a14:m>
                  <m:oMath xmlns:m="http://schemas.openxmlformats.org/officeDocument/2006/math">
                    <m:sSup>
                      <m:sSupPr>
                        <m:ctrlPr>
                          <a:rPr lang="en-US" sz="1250" i="1">
                            <a:solidFill>
                              <a:schemeClr val="dk1"/>
                            </a:solidFill>
                            <a:latin typeface="Cambria Math" panose="02040503050406030204" pitchFamily="18" charset="0"/>
                          </a:rPr>
                        </m:ctrlPr>
                      </m:sSupPr>
                      <m:e>
                        <m:d>
                          <m:dPr>
                            <m:ctrlPr>
                              <a:rPr lang="en-US" sz="1250" i="1">
                                <a:solidFill>
                                  <a:schemeClr val="dk1"/>
                                </a:solidFill>
                                <a:latin typeface="Cambria Math" panose="02040503050406030204" pitchFamily="18" charset="0"/>
                              </a:rPr>
                            </m:ctrlPr>
                          </m:dPr>
                          <m:e>
                            <m:sSub>
                              <m:sSubPr>
                                <m:ctrlPr>
                                  <a:rPr lang="en-US" sz="1250" i="1">
                                    <a:solidFill>
                                      <a:schemeClr val="dk1"/>
                                    </a:solidFill>
                                    <a:latin typeface="Cambria Math" panose="02040503050406030204" pitchFamily="18" charset="0"/>
                                  </a:rPr>
                                </m:ctrlPr>
                              </m:sSubPr>
                              <m:e>
                                <m:r>
                                  <m:rPr>
                                    <m:sty m:val="p"/>
                                  </m:rPr>
                                  <a:rPr lang="en-US" sz="1250">
                                    <a:solidFill>
                                      <a:schemeClr val="dk1"/>
                                    </a:solidFill>
                                    <a:latin typeface="Cambria Math" panose="02040503050406030204" pitchFamily="18" charset="0"/>
                                  </a:rPr>
                                  <m:t>Β</m:t>
                                </m:r>
                              </m:e>
                              <m:sub>
                                <m:r>
                                  <a:rPr lang="en-US" sz="1250" i="1">
                                    <a:solidFill>
                                      <a:schemeClr val="dk1"/>
                                    </a:solidFill>
                                    <a:latin typeface="Cambria Math" panose="02040503050406030204" pitchFamily="18" charset="0"/>
                                  </a:rPr>
                                  <m:t>𝑆</m:t>
                                </m:r>
                              </m:sub>
                            </m:sSub>
                          </m:e>
                        </m:d>
                      </m:e>
                      <m:sup>
                        <m:r>
                          <a:rPr lang="en-US" sz="1250" i="1">
                            <a:solidFill>
                              <a:schemeClr val="dk1"/>
                            </a:solidFill>
                            <a:latin typeface="Cambria Math" panose="02040503050406030204" pitchFamily="18" charset="0"/>
                          </a:rPr>
                          <m:t>𝑑</m:t>
                        </m:r>
                      </m:sup>
                    </m:sSup>
                    <m:r>
                      <a:rPr lang="en-US" sz="1250" i="1">
                        <a:solidFill>
                          <a:schemeClr val="dk1"/>
                        </a:solidFill>
                        <a:latin typeface="Cambria Math" panose="02040503050406030204" pitchFamily="18" charset="0"/>
                      </a:rPr>
                      <m:t>=</m:t>
                    </m:r>
                    <m:sSup>
                      <m:sSupPr>
                        <m:ctrlPr>
                          <a:rPr lang="en-US" sz="1250" i="1">
                            <a:solidFill>
                              <a:schemeClr val="dk1"/>
                            </a:solidFill>
                            <a:latin typeface="Cambria Math" panose="02040503050406030204" pitchFamily="18" charset="0"/>
                          </a:rPr>
                        </m:ctrlPr>
                      </m:sSupPr>
                      <m:e>
                        <m:d>
                          <m:dPr>
                            <m:ctrlPr>
                              <a:rPr lang="en-US" sz="1250" i="1">
                                <a:solidFill>
                                  <a:schemeClr val="dk1"/>
                                </a:solidFill>
                                <a:latin typeface="Cambria Math" panose="02040503050406030204" pitchFamily="18" charset="0"/>
                              </a:rPr>
                            </m:ctrlPr>
                          </m:dPr>
                          <m:e>
                            <m:sSup>
                              <m:sSupPr>
                                <m:ctrlPr>
                                  <a:rPr lang="en-US" sz="1250" i="1">
                                    <a:solidFill>
                                      <a:schemeClr val="dk1"/>
                                    </a:solidFill>
                                    <a:latin typeface="Cambria Math" panose="02040503050406030204" pitchFamily="18" charset="0"/>
                                  </a:rPr>
                                </m:ctrlPr>
                              </m:sSupPr>
                              <m:e>
                                <m:r>
                                  <m:rPr>
                                    <m:sty m:val="p"/>
                                  </m:rPr>
                                  <a:rPr lang="en-US" sz="1250">
                                    <a:solidFill>
                                      <a:schemeClr val="dk1"/>
                                    </a:solidFill>
                                    <a:latin typeface="Cambria Math" panose="02040503050406030204" pitchFamily="18" charset="0"/>
                                  </a:rPr>
                                  <m:t>Β</m:t>
                                </m:r>
                              </m:e>
                              <m:sup>
                                <m:r>
                                  <a:rPr lang="en-US" sz="1250" i="1">
                                    <a:solidFill>
                                      <a:schemeClr val="dk1"/>
                                    </a:solidFill>
                                    <a:latin typeface="Cambria Math" panose="02040503050406030204" pitchFamily="18" charset="0"/>
                                  </a:rPr>
                                  <m:t>𝑑</m:t>
                                </m:r>
                              </m:sup>
                            </m:sSup>
                          </m:e>
                        </m:d>
                      </m:e>
                      <m:sup>
                        <m:r>
                          <a:rPr lang="en-US" sz="1250" i="1">
                            <a:solidFill>
                              <a:schemeClr val="dk1"/>
                            </a:solidFill>
                            <a:latin typeface="Cambria Math" panose="02040503050406030204" pitchFamily="18" charset="0"/>
                          </a:rPr>
                          <m:t>𝑆</m:t>
                        </m:r>
                      </m:sup>
                    </m:sSup>
                  </m:oMath>
                </a14:m>
                <a:r>
                  <a:rPr lang="en-US" sz="1250" i="1" dirty="0">
                    <a:solidFill>
                      <a:schemeClr val="dk1"/>
                    </a:solidFill>
                  </a:rPr>
                  <a:t> and </a:t>
                </a:r>
                <a14:m>
                  <m:oMath xmlns:m="http://schemas.openxmlformats.org/officeDocument/2006/math">
                    <m:sSup>
                      <m:sSupPr>
                        <m:ctrlPr>
                          <a:rPr lang="en-US" sz="1250" i="1">
                            <a:solidFill>
                              <a:schemeClr val="dk1"/>
                            </a:solidFill>
                            <a:latin typeface="Cambria Math" panose="02040503050406030204" pitchFamily="18" charset="0"/>
                          </a:rPr>
                        </m:ctrlPr>
                      </m:sSupPr>
                      <m:e>
                        <m:d>
                          <m:dPr>
                            <m:ctrlPr>
                              <a:rPr lang="en-US" sz="1250" i="1">
                                <a:solidFill>
                                  <a:schemeClr val="dk1"/>
                                </a:solidFill>
                                <a:latin typeface="Cambria Math" panose="02040503050406030204" pitchFamily="18" charset="0"/>
                              </a:rPr>
                            </m:ctrlPr>
                          </m:dPr>
                          <m:e>
                            <m:sSup>
                              <m:sSupPr>
                                <m:ctrlPr>
                                  <a:rPr lang="en-US" sz="1250" i="1">
                                    <a:solidFill>
                                      <a:schemeClr val="dk1"/>
                                    </a:solidFill>
                                    <a:latin typeface="Cambria Math" panose="02040503050406030204" pitchFamily="18" charset="0"/>
                                  </a:rPr>
                                </m:ctrlPr>
                              </m:sSupPr>
                              <m:e>
                                <m:r>
                                  <m:rPr>
                                    <m:sty m:val="p"/>
                                  </m:rPr>
                                  <a:rPr lang="en-US" sz="1250">
                                    <a:solidFill>
                                      <a:schemeClr val="dk1"/>
                                    </a:solidFill>
                                    <a:latin typeface="Cambria Math" panose="02040503050406030204" pitchFamily="18" charset="0"/>
                                  </a:rPr>
                                  <m:t>Β</m:t>
                                </m:r>
                              </m:e>
                              <m:sup>
                                <m:r>
                                  <a:rPr lang="en-US" sz="1250" i="1">
                                    <a:solidFill>
                                      <a:schemeClr val="dk1"/>
                                    </a:solidFill>
                                    <a:latin typeface="Cambria Math" panose="02040503050406030204" pitchFamily="18" charset="0"/>
                                  </a:rPr>
                                  <m:t>𝑆</m:t>
                                </m:r>
                              </m:sup>
                            </m:sSup>
                          </m:e>
                        </m:d>
                      </m:e>
                      <m:sup>
                        <m:r>
                          <a:rPr lang="en-US" sz="1250" i="1">
                            <a:solidFill>
                              <a:schemeClr val="dk1"/>
                            </a:solidFill>
                            <a:latin typeface="Cambria Math" panose="02040503050406030204" pitchFamily="18" charset="0"/>
                          </a:rPr>
                          <m:t>𝑑</m:t>
                        </m:r>
                      </m:sup>
                    </m:sSup>
                    <m:r>
                      <a:rPr lang="en-US" sz="1250" i="1">
                        <a:solidFill>
                          <a:schemeClr val="dk1"/>
                        </a:solidFill>
                        <a:latin typeface="Cambria Math" panose="02040503050406030204" pitchFamily="18" charset="0"/>
                      </a:rPr>
                      <m:t>=</m:t>
                    </m:r>
                    <m:sSub>
                      <m:sSubPr>
                        <m:ctrlPr>
                          <a:rPr lang="en-US" sz="1250" i="1">
                            <a:solidFill>
                              <a:schemeClr val="dk1"/>
                            </a:solidFill>
                            <a:latin typeface="Cambria Math" panose="02040503050406030204" pitchFamily="18" charset="0"/>
                          </a:rPr>
                        </m:ctrlPr>
                      </m:sSubPr>
                      <m:e>
                        <m:d>
                          <m:dPr>
                            <m:ctrlPr>
                              <a:rPr lang="en-US" sz="1250" i="1">
                                <a:solidFill>
                                  <a:schemeClr val="dk1"/>
                                </a:solidFill>
                                <a:latin typeface="Cambria Math" panose="02040503050406030204" pitchFamily="18" charset="0"/>
                              </a:rPr>
                            </m:ctrlPr>
                          </m:dPr>
                          <m:e>
                            <m:sSup>
                              <m:sSupPr>
                                <m:ctrlPr>
                                  <a:rPr lang="en-US" sz="1250" i="1">
                                    <a:solidFill>
                                      <a:schemeClr val="dk1"/>
                                    </a:solidFill>
                                    <a:latin typeface="Cambria Math" panose="02040503050406030204" pitchFamily="18" charset="0"/>
                                  </a:rPr>
                                </m:ctrlPr>
                              </m:sSupPr>
                              <m:e>
                                <m:r>
                                  <m:rPr>
                                    <m:sty m:val="p"/>
                                  </m:rPr>
                                  <a:rPr lang="en-US" sz="1250">
                                    <a:solidFill>
                                      <a:schemeClr val="dk1"/>
                                    </a:solidFill>
                                    <a:latin typeface="Cambria Math" panose="02040503050406030204" pitchFamily="18" charset="0"/>
                                  </a:rPr>
                                  <m:t>Β</m:t>
                                </m:r>
                              </m:e>
                              <m:sup>
                                <m:r>
                                  <a:rPr lang="en-US" sz="1250" i="1">
                                    <a:solidFill>
                                      <a:schemeClr val="dk1"/>
                                    </a:solidFill>
                                    <a:latin typeface="Cambria Math" panose="02040503050406030204" pitchFamily="18" charset="0"/>
                                  </a:rPr>
                                  <m:t>𝑑</m:t>
                                </m:r>
                              </m:sup>
                            </m:sSup>
                          </m:e>
                        </m:d>
                      </m:e>
                      <m:sub>
                        <m:r>
                          <a:rPr lang="en-US" sz="1250" i="1">
                            <a:solidFill>
                              <a:schemeClr val="dk1"/>
                            </a:solidFill>
                            <a:latin typeface="Cambria Math" panose="02040503050406030204" pitchFamily="18" charset="0"/>
                          </a:rPr>
                          <m:t>𝑆</m:t>
                        </m:r>
                      </m:sub>
                    </m:sSub>
                  </m:oMath>
                </a14:m>
                <a:r>
                  <a:rPr lang="en-US" sz="1250" dirty="0">
                    <a:solidFill>
                      <a:schemeClr val="dk1"/>
                    </a:solidFill>
                  </a:rPr>
                  <a:t>. [1]</a:t>
                </a:r>
              </a:p>
              <a:p>
                <a:pPr marL="139700" lvl="0" indent="0">
                  <a:lnSpc>
                    <a:spcPct val="100000"/>
                  </a:lnSpc>
                  <a:spcBef>
                    <a:spcPts val="1200"/>
                  </a:spcBef>
                  <a:buClr>
                    <a:schemeClr val="dk1"/>
                  </a:buClr>
                  <a:buSzPts val="1400"/>
                  <a:buNone/>
                </a:pPr>
                <a:r>
                  <a:rPr lang="en-US" sz="1250" dirty="0">
                    <a:solidFill>
                      <a:schemeClr val="tx1"/>
                    </a:solidFill>
                  </a:rPr>
                  <a:t>Well known established logic for hypergraphs.</a:t>
                </a:r>
              </a:p>
              <a:p>
                <a:pPr lvl="0" indent="-317500">
                  <a:lnSpc>
                    <a:spcPct val="100000"/>
                  </a:lnSpc>
                  <a:spcBef>
                    <a:spcPts val="1200"/>
                  </a:spcBef>
                  <a:buClr>
                    <a:schemeClr val="dk1"/>
                  </a:buClr>
                  <a:buSzPts val="1400"/>
                </a:pPr>
                <a:r>
                  <a:rPr lang="en-US" sz="1250" b="1" dirty="0">
                    <a:solidFill>
                      <a:schemeClr val="tx1"/>
                    </a:solidFill>
                  </a:rPr>
                  <a:t>Lemma 2.</a:t>
                </a:r>
                <a:r>
                  <a:rPr lang="en-US" sz="1250" dirty="0">
                    <a:solidFill>
                      <a:schemeClr val="tx1"/>
                    </a:solidFill>
                  </a:rPr>
                  <a:t> </a:t>
                </a:r>
                <a:r>
                  <a:rPr lang="en-US" sz="1250" i="1" dirty="0">
                    <a:solidFill>
                      <a:schemeClr val="tx1"/>
                    </a:solidFill>
                  </a:rPr>
                  <a:t>Let </a:t>
                </a:r>
                <a14:m>
                  <m:oMath xmlns:m="http://schemas.openxmlformats.org/officeDocument/2006/math">
                    <m:r>
                      <m:rPr>
                        <m:sty m:val="p"/>
                      </m:rPr>
                      <a:rPr lang="en-US" sz="1250">
                        <a:solidFill>
                          <a:schemeClr val="dk1"/>
                        </a:solidFill>
                        <a:latin typeface="Cambria Math" panose="02040503050406030204" pitchFamily="18" charset="0"/>
                      </a:rPr>
                      <m:t>Β</m:t>
                    </m:r>
                    <m:r>
                      <a:rPr lang="en-US" sz="1250" i="1">
                        <a:solidFill>
                          <a:schemeClr val="dk1"/>
                        </a:solidFill>
                        <a:latin typeface="Cambria Math" panose="02040503050406030204" pitchFamily="18" charset="0"/>
                      </a:rPr>
                      <m:t>⊆</m:t>
                    </m:r>
                    <m:sSup>
                      <m:sSupPr>
                        <m:ctrlPr>
                          <a:rPr lang="en-US" sz="1250" i="1">
                            <a:solidFill>
                              <a:schemeClr val="dk1"/>
                            </a:solidFill>
                            <a:latin typeface="Cambria Math" panose="02040503050406030204" pitchFamily="18" charset="0"/>
                          </a:rPr>
                        </m:ctrlPr>
                      </m:sSupPr>
                      <m:e>
                        <m:r>
                          <a:rPr lang="en-US" sz="1250" i="1">
                            <a:solidFill>
                              <a:schemeClr val="dk1"/>
                            </a:solidFill>
                            <a:latin typeface="Cambria Math" panose="02040503050406030204" pitchFamily="18" charset="0"/>
                          </a:rPr>
                          <m:t>2</m:t>
                        </m:r>
                      </m:e>
                      <m:sup>
                        <m:r>
                          <a:rPr lang="en-US" sz="1250" i="1">
                            <a:solidFill>
                              <a:schemeClr val="dk1"/>
                            </a:solidFill>
                            <a:latin typeface="Cambria Math" panose="02040503050406030204" pitchFamily="18" charset="0"/>
                          </a:rPr>
                          <m:t>𝑉</m:t>
                        </m:r>
                      </m:sup>
                    </m:sSup>
                  </m:oMath>
                </a14:m>
                <a:r>
                  <a:rPr lang="en-US" sz="1250" i="1" dirty="0">
                    <a:solidFill>
                      <a:schemeClr val="tx1"/>
                    </a:solidFill>
                  </a:rPr>
                  <a:t> be a Sperner hypergraph and </a:t>
                </a:r>
                <a14:m>
                  <m:oMath xmlns:m="http://schemas.openxmlformats.org/officeDocument/2006/math">
                    <m:r>
                      <a:rPr lang="en-US" sz="1250" i="1">
                        <a:solidFill>
                          <a:schemeClr val="tx1"/>
                        </a:solidFill>
                        <a:latin typeface="Cambria Math" panose="02040503050406030204" pitchFamily="18" charset="0"/>
                      </a:rPr>
                      <m:t>h</m:t>
                    </m:r>
                    <m:r>
                      <a:rPr lang="en-US" sz="1250" i="1">
                        <a:solidFill>
                          <a:schemeClr val="tx1"/>
                        </a:solidFill>
                        <a:latin typeface="Cambria Math" panose="02040503050406030204" pitchFamily="18" charset="0"/>
                      </a:rPr>
                      <m:t> :</m:t>
                    </m:r>
                    <m:sSup>
                      <m:sSupPr>
                        <m:ctrlPr>
                          <a:rPr lang="en-US" sz="1250" i="1">
                            <a:solidFill>
                              <a:schemeClr val="tx1"/>
                            </a:solidFill>
                            <a:latin typeface="Cambria Math" panose="02040503050406030204" pitchFamily="18" charset="0"/>
                          </a:rPr>
                        </m:ctrlPr>
                      </m:sSupPr>
                      <m:e>
                        <m:d>
                          <m:dPr>
                            <m:begChr m:val="{"/>
                            <m:endChr m:val="}"/>
                            <m:ctrlPr>
                              <a:rPr lang="en-US" sz="1250" i="1">
                                <a:solidFill>
                                  <a:schemeClr val="tx1"/>
                                </a:solidFill>
                                <a:latin typeface="Cambria Math" panose="02040503050406030204" pitchFamily="18" charset="0"/>
                              </a:rPr>
                            </m:ctrlPr>
                          </m:dPr>
                          <m:e>
                            <m:r>
                              <a:rPr lang="en-US" sz="1250" i="1">
                                <a:solidFill>
                                  <a:schemeClr val="tx1"/>
                                </a:solidFill>
                                <a:latin typeface="Cambria Math" panose="02040503050406030204" pitchFamily="18" charset="0"/>
                              </a:rPr>
                              <m:t>0</m:t>
                            </m:r>
                            <m:r>
                              <a:rPr lang="en-US" sz="1250" i="1">
                                <a:solidFill>
                                  <a:schemeClr val="tx1"/>
                                </a:solidFill>
                                <a:latin typeface="Cambria Math" panose="02040503050406030204" pitchFamily="18" charset="0"/>
                              </a:rPr>
                              <m:t>, </m:t>
                            </m:r>
                            <m:r>
                              <a:rPr lang="en-US" sz="1250" i="1">
                                <a:solidFill>
                                  <a:schemeClr val="tx1"/>
                                </a:solidFill>
                                <a:latin typeface="Cambria Math" panose="02040503050406030204" pitchFamily="18" charset="0"/>
                              </a:rPr>
                              <m:t>1</m:t>
                            </m:r>
                          </m:e>
                        </m:d>
                      </m:e>
                      <m:sup>
                        <m:r>
                          <a:rPr lang="en-US" sz="1250" i="1">
                            <a:solidFill>
                              <a:schemeClr val="tx1"/>
                            </a:solidFill>
                            <a:latin typeface="Cambria Math" panose="02040503050406030204" pitchFamily="18" charset="0"/>
                          </a:rPr>
                          <m:t>𝑉</m:t>
                        </m:r>
                      </m:sup>
                    </m:sSup>
                    <m:r>
                      <a:rPr lang="en-US" sz="1250" b="0" i="1" smtClean="0">
                        <a:solidFill>
                          <a:schemeClr val="tx1"/>
                        </a:solidFill>
                        <a:latin typeface="Cambria Math" panose="02040503050406030204" pitchFamily="18" charset="0"/>
                      </a:rPr>
                      <m:t>→</m:t>
                    </m:r>
                    <m:d>
                      <m:dPr>
                        <m:begChr m:val="{"/>
                        <m:endChr m:val="}"/>
                        <m:ctrlPr>
                          <a:rPr lang="en-US" sz="1250" b="0" i="1" smtClean="0">
                            <a:solidFill>
                              <a:schemeClr val="tx1"/>
                            </a:solidFill>
                            <a:latin typeface="Cambria Math" panose="02040503050406030204" pitchFamily="18" charset="0"/>
                          </a:rPr>
                        </m:ctrlPr>
                      </m:dPr>
                      <m:e>
                        <m:r>
                          <a:rPr lang="en-US" sz="1250" b="0" i="1" smtClean="0">
                            <a:solidFill>
                              <a:schemeClr val="tx1"/>
                            </a:solidFill>
                            <a:latin typeface="Cambria Math" panose="02040503050406030204" pitchFamily="18" charset="0"/>
                          </a:rPr>
                          <m:t>0</m:t>
                        </m:r>
                        <m:r>
                          <a:rPr lang="en-US" sz="1250" b="0" i="1" smtClean="0">
                            <a:solidFill>
                              <a:schemeClr val="tx1"/>
                            </a:solidFill>
                            <a:latin typeface="Cambria Math" panose="02040503050406030204" pitchFamily="18" charset="0"/>
                          </a:rPr>
                          <m:t>, </m:t>
                        </m:r>
                        <m:r>
                          <a:rPr lang="en-US" sz="1250" b="0" i="1" smtClean="0">
                            <a:solidFill>
                              <a:schemeClr val="tx1"/>
                            </a:solidFill>
                            <a:latin typeface="Cambria Math" panose="02040503050406030204" pitchFamily="18" charset="0"/>
                          </a:rPr>
                          <m:t>1</m:t>
                        </m:r>
                      </m:e>
                    </m:d>
                  </m:oMath>
                </a14:m>
                <a:r>
                  <a:rPr lang="en-US" sz="1250" i="1" dirty="0">
                    <a:solidFill>
                      <a:schemeClr val="tx1"/>
                    </a:solidFill>
                  </a:rPr>
                  <a:t> be a pure Horn function such that </a:t>
                </a:r>
                <a14:m>
                  <m:oMath xmlns:m="http://schemas.openxmlformats.org/officeDocument/2006/math">
                    <m:r>
                      <a:rPr lang="en-US" sz="1250" b="0" i="1" smtClean="0">
                        <a:solidFill>
                          <a:schemeClr val="tx1"/>
                        </a:solidFill>
                        <a:latin typeface="Cambria Math" panose="02040503050406030204" pitchFamily="18" charset="0"/>
                      </a:rPr>
                      <m:t>h</m:t>
                    </m:r>
                    <m:r>
                      <a:rPr lang="en-US" sz="1250" b="0" i="1" smtClean="0">
                        <a:solidFill>
                          <a:schemeClr val="tx1"/>
                        </a:solidFill>
                        <a:latin typeface="Cambria Math" panose="02040503050406030204" pitchFamily="18" charset="0"/>
                      </a:rPr>
                      <m:t>≤</m:t>
                    </m:r>
                    <m:sSub>
                      <m:sSubPr>
                        <m:ctrlPr>
                          <a:rPr lang="en-US" sz="1250" b="0" i="1" smtClean="0">
                            <a:solidFill>
                              <a:schemeClr val="tx1"/>
                            </a:solidFill>
                            <a:latin typeface="Cambria Math" panose="02040503050406030204" pitchFamily="18" charset="0"/>
                          </a:rPr>
                        </m:ctrlPr>
                      </m:sSubPr>
                      <m:e>
                        <m:r>
                          <m:rPr>
                            <m:sty m:val="p"/>
                          </m:rPr>
                          <a:rPr lang="en-US" sz="1250" b="0" i="0" smtClean="0">
                            <a:solidFill>
                              <a:schemeClr val="tx1"/>
                            </a:solidFill>
                            <a:latin typeface="Cambria Math" panose="02040503050406030204" pitchFamily="18" charset="0"/>
                          </a:rPr>
                          <m:t>Φ</m:t>
                        </m:r>
                      </m:e>
                      <m:sub>
                        <m:r>
                          <m:rPr>
                            <m:sty m:val="p"/>
                          </m:rPr>
                          <a:rPr lang="en-US" sz="1250" b="0" i="0" smtClean="0">
                            <a:solidFill>
                              <a:schemeClr val="tx1"/>
                            </a:solidFill>
                            <a:latin typeface="Cambria Math" panose="02040503050406030204" pitchFamily="18" charset="0"/>
                          </a:rPr>
                          <m:t>Β</m:t>
                        </m:r>
                      </m:sub>
                    </m:sSub>
                  </m:oMath>
                </a14:m>
                <a:r>
                  <a:rPr lang="en-US" sz="1250" i="1" dirty="0">
                    <a:solidFill>
                      <a:schemeClr val="tx1"/>
                    </a:solidFill>
                  </a:rPr>
                  <a:t>. Then</a:t>
                </a:r>
                <a:r>
                  <a:rPr lang="en-US" sz="1250" dirty="0">
                    <a:solidFill>
                      <a:schemeClr val="tx1"/>
                    </a:solidFill>
                  </a:rPr>
                  <a:t> </a:t>
                </a:r>
                <a14:m>
                  <m:oMath xmlns:m="http://schemas.openxmlformats.org/officeDocument/2006/math">
                    <m:r>
                      <a:rPr lang="en-US" sz="1250" b="0" i="1" smtClean="0">
                        <a:solidFill>
                          <a:schemeClr val="tx1"/>
                        </a:solidFill>
                        <a:latin typeface="Cambria Math" panose="02040503050406030204" pitchFamily="18" charset="0"/>
                      </a:rPr>
                      <m:t>𝐾</m:t>
                    </m:r>
                    <m:d>
                      <m:dPr>
                        <m:ctrlPr>
                          <a:rPr lang="en-US" sz="1250" b="0" i="1" smtClean="0">
                            <a:solidFill>
                              <a:schemeClr val="tx1"/>
                            </a:solidFill>
                            <a:latin typeface="Cambria Math" panose="02040503050406030204" pitchFamily="18" charset="0"/>
                          </a:rPr>
                        </m:ctrlPr>
                      </m:dPr>
                      <m:e>
                        <m:r>
                          <a:rPr lang="en-US" sz="1250" b="0" i="1" smtClean="0">
                            <a:solidFill>
                              <a:schemeClr val="tx1"/>
                            </a:solidFill>
                            <a:latin typeface="Cambria Math" panose="02040503050406030204" pitchFamily="18" charset="0"/>
                          </a:rPr>
                          <m:t>h</m:t>
                        </m:r>
                      </m:e>
                    </m:d>
                    <m:r>
                      <a:rPr lang="en-US" sz="1250" b="0" i="1" smtClean="0">
                        <a:solidFill>
                          <a:schemeClr val="tx1"/>
                        </a:solidFill>
                        <a:latin typeface="Cambria Math" panose="02040503050406030204" pitchFamily="18" charset="0"/>
                      </a:rPr>
                      <m:t>≠</m:t>
                    </m:r>
                    <m:r>
                      <m:rPr>
                        <m:sty m:val="p"/>
                      </m:rPr>
                      <a:rPr lang="en-US" sz="1250" b="0" i="0" smtClean="0">
                        <a:solidFill>
                          <a:schemeClr val="tx1"/>
                        </a:solidFill>
                        <a:latin typeface="Cambria Math" panose="02040503050406030204" pitchFamily="18" charset="0"/>
                      </a:rPr>
                      <m:t>Β</m:t>
                    </m:r>
                  </m:oMath>
                </a14:m>
                <a:r>
                  <a:rPr lang="en-US" sz="1250" i="1" dirty="0">
                    <a:solidFill>
                      <a:schemeClr val="tx1"/>
                    </a:solidFill>
                  </a:rPr>
                  <a:t> if and only if there exists an implicate </a:t>
                </a:r>
                <a14:m>
                  <m:oMath xmlns:m="http://schemas.openxmlformats.org/officeDocument/2006/math">
                    <m:r>
                      <a:rPr lang="en-US" sz="1250" b="0" i="1" smtClean="0">
                        <a:solidFill>
                          <a:schemeClr val="tx1"/>
                        </a:solidFill>
                        <a:latin typeface="Cambria Math" panose="02040503050406030204" pitchFamily="18" charset="0"/>
                      </a:rPr>
                      <m:t>𝐴</m:t>
                    </m:r>
                    <m:r>
                      <a:rPr lang="en-US" sz="1250" b="0" i="1" smtClean="0">
                        <a:solidFill>
                          <a:schemeClr val="tx1"/>
                        </a:solidFill>
                        <a:latin typeface="Cambria Math" panose="02040503050406030204" pitchFamily="18" charset="0"/>
                      </a:rPr>
                      <m:t>→</m:t>
                    </m:r>
                    <m:r>
                      <a:rPr lang="en-US" sz="1250" b="0" i="1" smtClean="0">
                        <a:solidFill>
                          <a:schemeClr val="tx1"/>
                        </a:solidFill>
                        <a:latin typeface="Cambria Math" panose="02040503050406030204" pitchFamily="18" charset="0"/>
                      </a:rPr>
                      <m:t>𝑣</m:t>
                    </m:r>
                  </m:oMath>
                </a14:m>
                <a:r>
                  <a:rPr lang="en-US" sz="1250" i="1" dirty="0">
                    <a:solidFill>
                      <a:schemeClr val="tx1"/>
                    </a:solidFill>
                  </a:rPr>
                  <a:t> of </a:t>
                </a:r>
                <a14:m>
                  <m:oMath xmlns:m="http://schemas.openxmlformats.org/officeDocument/2006/math">
                    <m:r>
                      <a:rPr lang="en-US" sz="1250" b="0" i="1" smtClean="0">
                        <a:solidFill>
                          <a:schemeClr val="tx1"/>
                        </a:solidFill>
                        <a:latin typeface="Cambria Math" panose="02040503050406030204" pitchFamily="18" charset="0"/>
                      </a:rPr>
                      <m:t>h</m:t>
                    </m:r>
                  </m:oMath>
                </a14:m>
                <a:r>
                  <a:rPr lang="en-US" sz="1250" i="1" dirty="0">
                    <a:solidFill>
                      <a:schemeClr val="tx1"/>
                    </a:solidFill>
                  </a:rPr>
                  <a:t> and a minimal transversal </a:t>
                </a:r>
                <a14:m>
                  <m:oMath xmlns:m="http://schemas.openxmlformats.org/officeDocument/2006/math">
                    <m:r>
                      <a:rPr lang="en-US" sz="1250" b="0" i="1" smtClean="0">
                        <a:solidFill>
                          <a:schemeClr val="tx1"/>
                        </a:solidFill>
                        <a:latin typeface="Cambria Math" panose="02040503050406030204" pitchFamily="18" charset="0"/>
                      </a:rPr>
                      <m:t>𝑇</m:t>
                    </m:r>
                    <m:r>
                      <a:rPr lang="en-US" sz="1250" b="0" i="1" smtClean="0">
                        <a:solidFill>
                          <a:schemeClr val="tx1"/>
                        </a:solidFill>
                        <a:latin typeface="Cambria Math" panose="02040503050406030204" pitchFamily="18" charset="0"/>
                      </a:rPr>
                      <m:t>∈</m:t>
                    </m:r>
                    <m:sSup>
                      <m:sSupPr>
                        <m:ctrlPr>
                          <a:rPr lang="en-US" sz="1250" b="0" i="1" smtClean="0">
                            <a:solidFill>
                              <a:schemeClr val="tx1"/>
                            </a:solidFill>
                            <a:latin typeface="Cambria Math" panose="02040503050406030204" pitchFamily="18" charset="0"/>
                          </a:rPr>
                        </m:ctrlPr>
                      </m:sSupPr>
                      <m:e>
                        <m:r>
                          <m:rPr>
                            <m:sty m:val="p"/>
                          </m:rPr>
                          <a:rPr lang="en-US" sz="1250" b="0" i="0" smtClean="0">
                            <a:solidFill>
                              <a:schemeClr val="tx1"/>
                            </a:solidFill>
                            <a:latin typeface="Cambria Math" panose="02040503050406030204" pitchFamily="18" charset="0"/>
                          </a:rPr>
                          <m:t>Β</m:t>
                        </m:r>
                      </m:e>
                      <m:sup>
                        <m:r>
                          <a:rPr lang="en-US" sz="1250" b="0" i="1" smtClean="0">
                            <a:solidFill>
                              <a:schemeClr val="tx1"/>
                            </a:solidFill>
                            <a:latin typeface="Cambria Math" panose="02040503050406030204" pitchFamily="18" charset="0"/>
                          </a:rPr>
                          <m:t>𝑑</m:t>
                        </m:r>
                      </m:sup>
                    </m:sSup>
                  </m:oMath>
                </a14:m>
                <a:r>
                  <a:rPr lang="en-US" sz="1250" i="1" dirty="0">
                    <a:solidFill>
                      <a:schemeClr val="tx1"/>
                    </a:solidFill>
                  </a:rPr>
                  <a:t> such that </a:t>
                </a:r>
                <a14:m>
                  <m:oMath xmlns:m="http://schemas.openxmlformats.org/officeDocument/2006/math">
                    <m:r>
                      <a:rPr lang="en-US" sz="1250" b="0" i="1" smtClean="0">
                        <a:solidFill>
                          <a:schemeClr val="tx1"/>
                        </a:solidFill>
                        <a:latin typeface="Cambria Math" panose="02040503050406030204" pitchFamily="18" charset="0"/>
                      </a:rPr>
                      <m:t>𝑇</m:t>
                    </m:r>
                    <m:r>
                      <a:rPr lang="en-US" sz="1250" b="0" i="1" smtClean="0">
                        <a:solidFill>
                          <a:schemeClr val="tx1"/>
                        </a:solidFill>
                        <a:latin typeface="Cambria Math" panose="02040503050406030204" pitchFamily="18" charset="0"/>
                      </a:rPr>
                      <m:t>∩</m:t>
                    </m:r>
                    <m:r>
                      <a:rPr lang="en-US" sz="1250" b="0" i="1" smtClean="0">
                        <a:solidFill>
                          <a:schemeClr val="tx1"/>
                        </a:solidFill>
                        <a:latin typeface="Cambria Math" panose="02040503050406030204" pitchFamily="18" charset="0"/>
                      </a:rPr>
                      <m:t>𝐴</m:t>
                    </m:r>
                    <m:r>
                      <a:rPr lang="en-US" sz="1250" b="0" i="1" smtClean="0">
                        <a:solidFill>
                          <a:schemeClr val="tx1"/>
                        </a:solidFill>
                        <a:latin typeface="Cambria Math" panose="02040503050406030204" pitchFamily="18" charset="0"/>
                      </a:rPr>
                      <m:t>=</m:t>
                    </m:r>
                    <m:r>
                      <a:rPr lang="en-US" sz="1250" b="0" i="1" smtClean="0">
                        <a:solidFill>
                          <a:schemeClr val="tx1"/>
                        </a:solidFill>
                        <a:latin typeface="Cambria Math" panose="02040503050406030204" pitchFamily="18" charset="0"/>
                      </a:rPr>
                      <m:t>∅</m:t>
                    </m:r>
                  </m:oMath>
                </a14:m>
                <a:r>
                  <a:rPr lang="en-US" sz="1250" i="1" dirty="0">
                    <a:solidFill>
                      <a:schemeClr val="tx1"/>
                    </a:solidFill>
                  </a:rPr>
                  <a:t> and</a:t>
                </a:r>
                <a:r>
                  <a:rPr lang="en-US" sz="1250" dirty="0">
                    <a:solidFill>
                      <a:schemeClr val="tx1"/>
                    </a:solidFill>
                  </a:rPr>
                  <a:t> </a:t>
                </a:r>
                <a14:m>
                  <m:oMath xmlns:m="http://schemas.openxmlformats.org/officeDocument/2006/math">
                    <m:r>
                      <a:rPr lang="en-US" sz="1250" b="0" i="1" smtClean="0">
                        <a:solidFill>
                          <a:schemeClr val="tx1"/>
                        </a:solidFill>
                        <a:latin typeface="Cambria Math" panose="02040503050406030204" pitchFamily="18" charset="0"/>
                      </a:rPr>
                      <m:t>𝑣</m:t>
                    </m:r>
                    <m:r>
                      <a:rPr lang="en-US" sz="1250" b="0" i="1" smtClean="0">
                        <a:solidFill>
                          <a:schemeClr val="tx1"/>
                        </a:solidFill>
                        <a:latin typeface="Cambria Math" panose="02040503050406030204" pitchFamily="18" charset="0"/>
                      </a:rPr>
                      <m:t>∈</m:t>
                    </m:r>
                    <m:r>
                      <a:rPr lang="en-US" sz="1250" b="0" i="1" smtClean="0">
                        <a:solidFill>
                          <a:schemeClr val="tx1"/>
                        </a:solidFill>
                        <a:latin typeface="Cambria Math" panose="02040503050406030204" pitchFamily="18" charset="0"/>
                      </a:rPr>
                      <m:t>𝑇</m:t>
                    </m:r>
                  </m:oMath>
                </a14:m>
                <a:r>
                  <a:rPr lang="en-US" sz="1250" dirty="0">
                    <a:solidFill>
                      <a:schemeClr val="tx1"/>
                    </a:solidFill>
                  </a:rPr>
                  <a:t>. [1]</a:t>
                </a:r>
              </a:p>
              <a:p>
                <a:pPr marL="139700" lvl="0" indent="0">
                  <a:lnSpc>
                    <a:spcPct val="100000"/>
                  </a:lnSpc>
                  <a:spcBef>
                    <a:spcPts val="1200"/>
                  </a:spcBef>
                  <a:buClr>
                    <a:schemeClr val="dk1"/>
                  </a:buClr>
                  <a:buSzPts val="1400"/>
                  <a:buNone/>
                </a:pPr>
                <a:r>
                  <a:rPr lang="en-US" sz="1250" i="1" dirty="0">
                    <a:solidFill>
                      <a:schemeClr val="tx1"/>
                    </a:solidFill>
                  </a:rPr>
                  <a:t>Proof</a:t>
                </a:r>
                <a:r>
                  <a:rPr lang="en-US" sz="1250" dirty="0">
                    <a:solidFill>
                      <a:schemeClr val="tx1"/>
                    </a:solidFill>
                  </a:rPr>
                  <a:t>. Apply properties established by the definitions and notations of unique key graphs and unique key Horn functions.</a:t>
                </a:r>
                <a:endParaRPr lang="en-US" sz="1250" i="1" dirty="0">
                  <a:solidFill>
                    <a:schemeClr val="tx1"/>
                  </a:solidFill>
                </a:endParaRPr>
              </a:p>
              <a:p>
                <a:pPr lvl="0" indent="-317500">
                  <a:lnSpc>
                    <a:spcPct val="100000"/>
                  </a:lnSpc>
                  <a:spcBef>
                    <a:spcPts val="1200"/>
                  </a:spcBef>
                  <a:buClr>
                    <a:schemeClr val="dk1"/>
                  </a:buClr>
                  <a:buSzPts val="1400"/>
                </a:pPr>
                <a:r>
                  <a:rPr lang="en-US" sz="1250" b="1" dirty="0">
                    <a:solidFill>
                      <a:schemeClr val="dk1"/>
                    </a:solidFill>
                  </a:rPr>
                  <a:t>Lemma 3</a:t>
                </a:r>
                <a:r>
                  <a:rPr lang="en-US" sz="1250" dirty="0">
                    <a:solidFill>
                      <a:schemeClr val="dk1"/>
                    </a:solidFill>
                  </a:rPr>
                  <a:t>. </a:t>
                </a:r>
                <a:r>
                  <a:rPr lang="en-US" sz="1250" i="1" dirty="0">
                    <a:solidFill>
                      <a:schemeClr val="tx1"/>
                    </a:solidFill>
                  </a:rPr>
                  <a:t>Let </a:t>
                </a:r>
                <a14:m>
                  <m:oMath xmlns:m="http://schemas.openxmlformats.org/officeDocument/2006/math">
                    <m:r>
                      <m:rPr>
                        <m:sty m:val="p"/>
                      </m:rPr>
                      <a:rPr lang="en-US" sz="1250">
                        <a:solidFill>
                          <a:schemeClr val="dk1"/>
                        </a:solidFill>
                        <a:latin typeface="Cambria Math" panose="02040503050406030204" pitchFamily="18" charset="0"/>
                      </a:rPr>
                      <m:t>Β</m:t>
                    </m:r>
                    <m:r>
                      <a:rPr lang="en-US" sz="1250" i="1">
                        <a:solidFill>
                          <a:schemeClr val="dk1"/>
                        </a:solidFill>
                        <a:latin typeface="Cambria Math" panose="02040503050406030204" pitchFamily="18" charset="0"/>
                      </a:rPr>
                      <m:t>⊆</m:t>
                    </m:r>
                    <m:sSup>
                      <m:sSupPr>
                        <m:ctrlPr>
                          <a:rPr lang="en-US" sz="1250" i="1">
                            <a:solidFill>
                              <a:schemeClr val="dk1"/>
                            </a:solidFill>
                            <a:latin typeface="Cambria Math" panose="02040503050406030204" pitchFamily="18" charset="0"/>
                          </a:rPr>
                        </m:ctrlPr>
                      </m:sSupPr>
                      <m:e>
                        <m:r>
                          <a:rPr lang="en-US" sz="1250" i="1">
                            <a:solidFill>
                              <a:schemeClr val="dk1"/>
                            </a:solidFill>
                            <a:latin typeface="Cambria Math" panose="02040503050406030204" pitchFamily="18" charset="0"/>
                          </a:rPr>
                          <m:t>2</m:t>
                        </m:r>
                      </m:e>
                      <m:sup>
                        <m:r>
                          <a:rPr lang="en-US" sz="1250" i="1">
                            <a:solidFill>
                              <a:schemeClr val="dk1"/>
                            </a:solidFill>
                            <a:latin typeface="Cambria Math" panose="02040503050406030204" pitchFamily="18" charset="0"/>
                          </a:rPr>
                          <m:t>𝑉</m:t>
                        </m:r>
                      </m:sup>
                    </m:sSup>
                  </m:oMath>
                </a14:m>
                <a:r>
                  <a:rPr lang="en-US" sz="1250" i="1" dirty="0">
                    <a:solidFill>
                      <a:schemeClr val="tx1"/>
                    </a:solidFill>
                  </a:rPr>
                  <a:t> be a Sperner hypergraph and </a:t>
                </a:r>
                <a14:m>
                  <m:oMath xmlns:m="http://schemas.openxmlformats.org/officeDocument/2006/math">
                    <m:r>
                      <a:rPr lang="en-US" sz="1250" i="1">
                        <a:solidFill>
                          <a:schemeClr val="tx1"/>
                        </a:solidFill>
                        <a:latin typeface="Cambria Math" panose="02040503050406030204" pitchFamily="18" charset="0"/>
                      </a:rPr>
                      <m:t>h</m:t>
                    </m:r>
                    <m:r>
                      <a:rPr lang="en-US" sz="1250" i="1">
                        <a:solidFill>
                          <a:schemeClr val="tx1"/>
                        </a:solidFill>
                        <a:latin typeface="Cambria Math" panose="02040503050406030204" pitchFamily="18" charset="0"/>
                      </a:rPr>
                      <m:t> :</m:t>
                    </m:r>
                    <m:sSup>
                      <m:sSupPr>
                        <m:ctrlPr>
                          <a:rPr lang="en-US" sz="1250" i="1">
                            <a:solidFill>
                              <a:schemeClr val="tx1"/>
                            </a:solidFill>
                            <a:latin typeface="Cambria Math" panose="02040503050406030204" pitchFamily="18" charset="0"/>
                          </a:rPr>
                        </m:ctrlPr>
                      </m:sSupPr>
                      <m:e>
                        <m:d>
                          <m:dPr>
                            <m:begChr m:val="{"/>
                            <m:endChr m:val="}"/>
                            <m:ctrlPr>
                              <a:rPr lang="en-US" sz="1250" i="1">
                                <a:solidFill>
                                  <a:schemeClr val="tx1"/>
                                </a:solidFill>
                                <a:latin typeface="Cambria Math" panose="02040503050406030204" pitchFamily="18" charset="0"/>
                              </a:rPr>
                            </m:ctrlPr>
                          </m:dPr>
                          <m:e>
                            <m:r>
                              <a:rPr lang="en-US" sz="1250" i="1">
                                <a:solidFill>
                                  <a:schemeClr val="tx1"/>
                                </a:solidFill>
                                <a:latin typeface="Cambria Math" panose="02040503050406030204" pitchFamily="18" charset="0"/>
                              </a:rPr>
                              <m:t>0</m:t>
                            </m:r>
                            <m:r>
                              <a:rPr lang="en-US" sz="1250" i="1">
                                <a:solidFill>
                                  <a:schemeClr val="tx1"/>
                                </a:solidFill>
                                <a:latin typeface="Cambria Math" panose="02040503050406030204" pitchFamily="18" charset="0"/>
                              </a:rPr>
                              <m:t>, </m:t>
                            </m:r>
                            <m:r>
                              <a:rPr lang="en-US" sz="1250" i="1">
                                <a:solidFill>
                                  <a:schemeClr val="tx1"/>
                                </a:solidFill>
                                <a:latin typeface="Cambria Math" panose="02040503050406030204" pitchFamily="18" charset="0"/>
                              </a:rPr>
                              <m:t>1</m:t>
                            </m:r>
                          </m:e>
                        </m:d>
                      </m:e>
                      <m:sup>
                        <m:r>
                          <a:rPr lang="en-US" sz="1250" i="1">
                            <a:solidFill>
                              <a:schemeClr val="tx1"/>
                            </a:solidFill>
                            <a:latin typeface="Cambria Math" panose="02040503050406030204" pitchFamily="18" charset="0"/>
                          </a:rPr>
                          <m:t>𝑉</m:t>
                        </m:r>
                      </m:sup>
                    </m:sSup>
                    <m:r>
                      <a:rPr lang="en-US" sz="1250" i="1">
                        <a:solidFill>
                          <a:schemeClr val="tx1"/>
                        </a:solidFill>
                        <a:latin typeface="Cambria Math" panose="02040503050406030204" pitchFamily="18" charset="0"/>
                      </a:rPr>
                      <m:t>→</m:t>
                    </m:r>
                    <m:d>
                      <m:dPr>
                        <m:begChr m:val="{"/>
                        <m:endChr m:val="}"/>
                        <m:ctrlPr>
                          <a:rPr lang="en-US" sz="1250" i="1">
                            <a:solidFill>
                              <a:schemeClr val="tx1"/>
                            </a:solidFill>
                            <a:latin typeface="Cambria Math" panose="02040503050406030204" pitchFamily="18" charset="0"/>
                          </a:rPr>
                        </m:ctrlPr>
                      </m:dPr>
                      <m:e>
                        <m:r>
                          <a:rPr lang="en-US" sz="1250" i="1">
                            <a:solidFill>
                              <a:schemeClr val="tx1"/>
                            </a:solidFill>
                            <a:latin typeface="Cambria Math" panose="02040503050406030204" pitchFamily="18" charset="0"/>
                          </a:rPr>
                          <m:t>0</m:t>
                        </m:r>
                        <m:r>
                          <a:rPr lang="en-US" sz="1250" i="1">
                            <a:solidFill>
                              <a:schemeClr val="tx1"/>
                            </a:solidFill>
                            <a:latin typeface="Cambria Math" panose="02040503050406030204" pitchFamily="18" charset="0"/>
                          </a:rPr>
                          <m:t>, </m:t>
                        </m:r>
                        <m:r>
                          <a:rPr lang="en-US" sz="1250" i="1">
                            <a:solidFill>
                              <a:schemeClr val="tx1"/>
                            </a:solidFill>
                            <a:latin typeface="Cambria Math" panose="02040503050406030204" pitchFamily="18" charset="0"/>
                          </a:rPr>
                          <m:t>1</m:t>
                        </m:r>
                      </m:e>
                    </m:d>
                  </m:oMath>
                </a14:m>
                <a:r>
                  <a:rPr lang="en-US" sz="1250" i="1" dirty="0">
                    <a:solidFill>
                      <a:schemeClr val="tx1"/>
                    </a:solidFill>
                  </a:rPr>
                  <a:t> be a pure Horn function such that </a:t>
                </a:r>
                <a14:m>
                  <m:oMath xmlns:m="http://schemas.openxmlformats.org/officeDocument/2006/math">
                    <m:r>
                      <a:rPr lang="en-US" sz="1250" i="1">
                        <a:solidFill>
                          <a:schemeClr val="tx1"/>
                        </a:solidFill>
                        <a:latin typeface="Cambria Math" panose="02040503050406030204" pitchFamily="18" charset="0"/>
                      </a:rPr>
                      <m:t>h</m:t>
                    </m:r>
                    <m:r>
                      <a:rPr lang="en-US" sz="1250" i="1">
                        <a:solidFill>
                          <a:schemeClr val="tx1"/>
                        </a:solidFill>
                        <a:latin typeface="Cambria Math" panose="02040503050406030204" pitchFamily="18" charset="0"/>
                      </a:rPr>
                      <m:t>≤</m:t>
                    </m:r>
                    <m:sSub>
                      <m:sSubPr>
                        <m:ctrlPr>
                          <a:rPr lang="en-US" sz="1250" i="1">
                            <a:solidFill>
                              <a:schemeClr val="tx1"/>
                            </a:solidFill>
                            <a:latin typeface="Cambria Math" panose="02040503050406030204" pitchFamily="18" charset="0"/>
                          </a:rPr>
                        </m:ctrlPr>
                      </m:sSubPr>
                      <m:e>
                        <m:r>
                          <m:rPr>
                            <m:sty m:val="p"/>
                          </m:rPr>
                          <a:rPr lang="en-US" sz="1250">
                            <a:solidFill>
                              <a:schemeClr val="tx1"/>
                            </a:solidFill>
                            <a:latin typeface="Cambria Math" panose="02040503050406030204" pitchFamily="18" charset="0"/>
                          </a:rPr>
                          <m:t>Φ</m:t>
                        </m:r>
                      </m:e>
                      <m:sub>
                        <m:r>
                          <m:rPr>
                            <m:sty m:val="p"/>
                          </m:rPr>
                          <a:rPr lang="en-US" sz="1250">
                            <a:solidFill>
                              <a:schemeClr val="tx1"/>
                            </a:solidFill>
                            <a:latin typeface="Cambria Math" panose="02040503050406030204" pitchFamily="18" charset="0"/>
                          </a:rPr>
                          <m:t>Β</m:t>
                        </m:r>
                      </m:sub>
                    </m:sSub>
                  </m:oMath>
                </a14:m>
                <a:r>
                  <a:rPr lang="en-US" sz="1250" i="1" dirty="0">
                    <a:solidFill>
                      <a:schemeClr val="tx1"/>
                    </a:solidFill>
                  </a:rPr>
                  <a:t>. Then</a:t>
                </a:r>
                <a:r>
                  <a:rPr lang="en-US" sz="1250" dirty="0">
                    <a:solidFill>
                      <a:schemeClr val="tx1"/>
                    </a:solidFill>
                  </a:rPr>
                  <a:t> </a:t>
                </a:r>
                <a14:m>
                  <m:oMath xmlns:m="http://schemas.openxmlformats.org/officeDocument/2006/math">
                    <m:r>
                      <a:rPr lang="en-US" sz="1250" i="1">
                        <a:solidFill>
                          <a:schemeClr val="tx1"/>
                        </a:solidFill>
                        <a:latin typeface="Cambria Math" panose="02040503050406030204" pitchFamily="18" charset="0"/>
                      </a:rPr>
                      <m:t>𝐾</m:t>
                    </m:r>
                    <m:d>
                      <m:dPr>
                        <m:ctrlPr>
                          <a:rPr lang="en-US" sz="1250" i="1">
                            <a:solidFill>
                              <a:schemeClr val="tx1"/>
                            </a:solidFill>
                            <a:latin typeface="Cambria Math" panose="02040503050406030204" pitchFamily="18" charset="0"/>
                          </a:rPr>
                        </m:ctrlPr>
                      </m:dPr>
                      <m:e>
                        <m:r>
                          <a:rPr lang="en-US" sz="1250" i="1">
                            <a:solidFill>
                              <a:schemeClr val="tx1"/>
                            </a:solidFill>
                            <a:latin typeface="Cambria Math" panose="02040503050406030204" pitchFamily="18" charset="0"/>
                          </a:rPr>
                          <m:t>h</m:t>
                        </m:r>
                      </m:e>
                    </m:d>
                    <m:r>
                      <a:rPr lang="en-US" sz="1250" i="1">
                        <a:solidFill>
                          <a:schemeClr val="tx1"/>
                        </a:solidFill>
                        <a:latin typeface="Cambria Math" panose="02040503050406030204" pitchFamily="18" charset="0"/>
                      </a:rPr>
                      <m:t>≠</m:t>
                    </m:r>
                    <m:r>
                      <m:rPr>
                        <m:sty m:val="p"/>
                      </m:rPr>
                      <a:rPr lang="en-US" sz="1250">
                        <a:solidFill>
                          <a:schemeClr val="tx1"/>
                        </a:solidFill>
                        <a:latin typeface="Cambria Math" panose="02040503050406030204" pitchFamily="18" charset="0"/>
                      </a:rPr>
                      <m:t>Β</m:t>
                    </m:r>
                  </m:oMath>
                </a14:m>
                <a:r>
                  <a:rPr lang="en-US" sz="1250" i="1" dirty="0">
                    <a:solidFill>
                      <a:schemeClr val="tx1"/>
                    </a:solidFill>
                  </a:rPr>
                  <a:t> if and only all implicates </a:t>
                </a:r>
                <a14:m>
                  <m:oMath xmlns:m="http://schemas.openxmlformats.org/officeDocument/2006/math">
                    <m:r>
                      <a:rPr lang="en-US" sz="1250" i="1">
                        <a:solidFill>
                          <a:schemeClr val="tx1"/>
                        </a:solidFill>
                        <a:latin typeface="Cambria Math" panose="02040503050406030204" pitchFamily="18" charset="0"/>
                      </a:rPr>
                      <m:t>𝐴</m:t>
                    </m:r>
                    <m:r>
                      <a:rPr lang="en-US" sz="1250" i="1">
                        <a:solidFill>
                          <a:schemeClr val="tx1"/>
                        </a:solidFill>
                        <a:latin typeface="Cambria Math" panose="02040503050406030204" pitchFamily="18" charset="0"/>
                      </a:rPr>
                      <m:t>→</m:t>
                    </m:r>
                    <m:r>
                      <a:rPr lang="en-US" sz="1250" i="1">
                        <a:solidFill>
                          <a:schemeClr val="tx1"/>
                        </a:solidFill>
                        <a:latin typeface="Cambria Math" panose="02040503050406030204" pitchFamily="18" charset="0"/>
                      </a:rPr>
                      <m:t>𝑣</m:t>
                    </m:r>
                  </m:oMath>
                </a14:m>
                <a:r>
                  <a:rPr lang="en-US" sz="1250" i="1" dirty="0">
                    <a:solidFill>
                      <a:schemeClr val="tx1"/>
                    </a:solidFill>
                  </a:rPr>
                  <a:t> of </a:t>
                </a:r>
                <a14:m>
                  <m:oMath xmlns:m="http://schemas.openxmlformats.org/officeDocument/2006/math">
                    <m:r>
                      <a:rPr lang="en-US" sz="1250" i="1">
                        <a:solidFill>
                          <a:schemeClr val="tx1"/>
                        </a:solidFill>
                        <a:latin typeface="Cambria Math" panose="02040503050406030204" pitchFamily="18" charset="0"/>
                      </a:rPr>
                      <m:t>h</m:t>
                    </m:r>
                  </m:oMath>
                </a14:m>
                <a:r>
                  <a:rPr lang="en-US" sz="1250" i="1" dirty="0">
                    <a:solidFill>
                      <a:schemeClr val="tx1"/>
                    </a:solidFill>
                  </a:rPr>
                  <a:t> with </a:t>
                </a:r>
                <a14:m>
                  <m:oMath xmlns:m="http://schemas.openxmlformats.org/officeDocument/2006/math">
                    <m:r>
                      <a:rPr lang="en-US" sz="1250" i="1">
                        <a:solidFill>
                          <a:schemeClr val="tx1"/>
                        </a:solidFill>
                        <a:latin typeface="Cambria Math" panose="02040503050406030204" pitchFamily="18" charset="0"/>
                      </a:rPr>
                      <m:t>𝐴</m:t>
                    </m:r>
                    <m:r>
                      <a:rPr lang="en-US" sz="1250" i="1">
                        <a:solidFill>
                          <a:schemeClr val="tx1"/>
                        </a:solidFill>
                        <a:latin typeface="Cambria Math" panose="02040503050406030204" pitchFamily="18" charset="0"/>
                      </a:rPr>
                      <m:t>∈</m:t>
                    </m:r>
                    <m:sSup>
                      <m:sSupPr>
                        <m:ctrlPr>
                          <a:rPr lang="en-US" sz="1250" i="1">
                            <a:solidFill>
                              <a:schemeClr val="tx1"/>
                            </a:solidFill>
                            <a:latin typeface="Cambria Math" panose="02040503050406030204" pitchFamily="18" charset="0"/>
                          </a:rPr>
                        </m:ctrlPr>
                      </m:sSupPr>
                      <m:e>
                        <m:r>
                          <m:rPr>
                            <m:sty m:val="p"/>
                          </m:rPr>
                          <a:rPr lang="en-US" sz="1250">
                            <a:solidFill>
                              <a:schemeClr val="tx1"/>
                            </a:solidFill>
                            <a:latin typeface="Cambria Math" panose="02040503050406030204" pitchFamily="18" charset="0"/>
                          </a:rPr>
                          <m:t>Β</m:t>
                        </m:r>
                      </m:e>
                      <m:sup>
                        <m:r>
                          <a:rPr lang="en-US" sz="1250" i="1">
                            <a:solidFill>
                              <a:schemeClr val="tx1"/>
                            </a:solidFill>
                            <a:latin typeface="Cambria Math" panose="02040503050406030204" pitchFamily="18" charset="0"/>
                          </a:rPr>
                          <m:t>∗</m:t>
                        </m:r>
                      </m:sup>
                    </m:sSup>
                  </m:oMath>
                </a14:m>
                <a:r>
                  <a:rPr lang="en-US" sz="1250" i="1" dirty="0">
                    <a:solidFill>
                      <a:schemeClr val="tx1"/>
                    </a:solidFill>
                  </a:rPr>
                  <a:t> we have </a:t>
                </a:r>
                <a14:m>
                  <m:oMath xmlns:m="http://schemas.openxmlformats.org/officeDocument/2006/math">
                    <m:r>
                      <a:rPr lang="en-US" sz="1250" i="1">
                        <a:solidFill>
                          <a:schemeClr val="tx1"/>
                        </a:solidFill>
                        <a:latin typeface="Cambria Math" panose="02040503050406030204" pitchFamily="18" charset="0"/>
                      </a:rPr>
                      <m:t>𝑣</m:t>
                    </m:r>
                    <m:r>
                      <a:rPr lang="en-US" sz="1250" i="1">
                        <a:solidFill>
                          <a:schemeClr val="tx1"/>
                        </a:solidFill>
                        <a:latin typeface="Cambria Math" panose="02040503050406030204" pitchFamily="18" charset="0"/>
                      </a:rPr>
                      <m:t>∈</m:t>
                    </m:r>
                    <m:d>
                      <m:dPr>
                        <m:ctrlPr>
                          <a:rPr lang="en-US" sz="1250" i="1">
                            <a:solidFill>
                              <a:schemeClr val="tx1"/>
                            </a:solidFill>
                            <a:latin typeface="Cambria Math" panose="02040503050406030204" pitchFamily="18" charset="0"/>
                          </a:rPr>
                        </m:ctrlPr>
                      </m:dPr>
                      <m:e>
                        <m:r>
                          <a:rPr lang="en-US" sz="1250" i="1">
                            <a:solidFill>
                              <a:schemeClr val="tx1"/>
                            </a:solidFill>
                            <a:latin typeface="Cambria Math" panose="02040503050406030204" pitchFamily="18" charset="0"/>
                          </a:rPr>
                          <m:t>𝑉</m:t>
                        </m:r>
                        <m:r>
                          <a:rPr lang="en-US" sz="1250" i="1">
                            <a:solidFill>
                              <a:schemeClr val="tx1"/>
                            </a:solidFill>
                            <a:latin typeface="Cambria Math" panose="02040503050406030204" pitchFamily="18" charset="0"/>
                          </a:rPr>
                          <m:t>\</m:t>
                        </m:r>
                        <m:r>
                          <m:rPr>
                            <m:sty m:val="p"/>
                          </m:rPr>
                          <a:rPr lang="en-US" sz="1250" i="1">
                            <a:solidFill>
                              <a:schemeClr val="tx1"/>
                            </a:solidFill>
                            <a:latin typeface="Cambria Math" panose="02040503050406030204" pitchFamily="18" charset="0"/>
                          </a:rPr>
                          <m:t>A</m:t>
                        </m:r>
                      </m:e>
                    </m:d>
                    <m:r>
                      <m:rPr>
                        <m:lit/>
                      </m:rPr>
                      <a:rPr lang="en-US" sz="1250" i="1">
                        <a:solidFill>
                          <a:schemeClr val="tx1"/>
                        </a:solidFill>
                        <a:latin typeface="Cambria Math" panose="02040503050406030204" pitchFamily="18" charset="0"/>
                      </a:rPr>
                      <m:t>(</m:t>
                    </m:r>
                    <m:r>
                      <a:rPr lang="en-US" sz="1250" i="1">
                        <a:solidFill>
                          <a:schemeClr val="tx1"/>
                        </a:solidFill>
                        <a:latin typeface="Cambria Math" panose="02040503050406030204" pitchFamily="18" charset="0"/>
                      </a:rPr>
                      <m:t>∪</m:t>
                    </m:r>
                    <m:sSup>
                      <m:sSupPr>
                        <m:ctrlPr>
                          <a:rPr lang="en-US" sz="1250" i="1">
                            <a:solidFill>
                              <a:schemeClr val="tx1"/>
                            </a:solidFill>
                            <a:latin typeface="Cambria Math" panose="02040503050406030204" pitchFamily="18" charset="0"/>
                          </a:rPr>
                        </m:ctrlPr>
                      </m:sSupPr>
                      <m:e>
                        <m:r>
                          <m:rPr>
                            <m:sty m:val="p"/>
                          </m:rPr>
                          <a:rPr lang="en-US" sz="1250">
                            <a:solidFill>
                              <a:schemeClr val="tx1"/>
                            </a:solidFill>
                            <a:latin typeface="Cambria Math" panose="02040503050406030204" pitchFamily="18" charset="0"/>
                          </a:rPr>
                          <m:t>Β</m:t>
                        </m:r>
                      </m:e>
                      <m:sup>
                        <m:r>
                          <a:rPr lang="en-US" sz="1250" i="1">
                            <a:solidFill>
                              <a:schemeClr val="tx1"/>
                            </a:solidFill>
                            <a:latin typeface="Cambria Math" panose="02040503050406030204" pitchFamily="18" charset="0"/>
                          </a:rPr>
                          <m:t>𝑉</m:t>
                        </m:r>
                        <m:r>
                          <a:rPr lang="en-US" sz="1250" i="1">
                            <a:solidFill>
                              <a:schemeClr val="tx1"/>
                            </a:solidFill>
                            <a:latin typeface="Cambria Math" panose="02040503050406030204" pitchFamily="18" charset="0"/>
                          </a:rPr>
                          <m:t>\</m:t>
                        </m:r>
                        <m:r>
                          <m:rPr>
                            <m:sty m:val="p"/>
                          </m:rPr>
                          <a:rPr lang="en-US" sz="1250" i="1">
                            <a:solidFill>
                              <a:schemeClr val="tx1"/>
                            </a:solidFill>
                            <a:latin typeface="Cambria Math" panose="02040503050406030204" pitchFamily="18" charset="0"/>
                          </a:rPr>
                          <m:t>A</m:t>
                        </m:r>
                      </m:sup>
                    </m:sSup>
                    <m:r>
                      <a:rPr lang="en-US" sz="1250" i="1">
                        <a:solidFill>
                          <a:schemeClr val="tx1"/>
                        </a:solidFill>
                        <a:latin typeface="Cambria Math" panose="02040503050406030204" pitchFamily="18" charset="0"/>
                      </a:rPr>
                      <m:t>)</m:t>
                    </m:r>
                  </m:oMath>
                </a14:m>
                <a:r>
                  <a:rPr lang="en-US" sz="1250" dirty="0">
                    <a:solidFill>
                      <a:schemeClr val="tx1"/>
                    </a:solidFill>
                  </a:rPr>
                  <a:t>. [1]</a:t>
                </a:r>
              </a:p>
              <a:p>
                <a:pPr indent="-317500">
                  <a:lnSpc>
                    <a:spcPct val="100000"/>
                  </a:lnSpc>
                  <a:spcBef>
                    <a:spcPts val="1200"/>
                  </a:spcBef>
                  <a:buClr>
                    <a:schemeClr val="dk1"/>
                  </a:buClr>
                  <a:buSzPts val="1400"/>
                </a:pPr>
                <a:r>
                  <a:rPr lang="en-US" sz="1250" b="1" dirty="0">
                    <a:solidFill>
                      <a:schemeClr val="tx1"/>
                    </a:solidFill>
                  </a:rPr>
                  <a:t>Lemma 4.</a:t>
                </a:r>
                <a:r>
                  <a:rPr lang="en-US" sz="1250" dirty="0">
                    <a:solidFill>
                      <a:schemeClr val="tx1"/>
                    </a:solidFill>
                  </a:rPr>
                  <a:t> </a:t>
                </a:r>
                <a:r>
                  <a:rPr lang="en-US" sz="1250" i="1" dirty="0">
                    <a:solidFill>
                      <a:schemeClr val="tx1"/>
                    </a:solidFill>
                  </a:rPr>
                  <a:t>Let </a:t>
                </a:r>
                <a14:m>
                  <m:oMath xmlns:m="http://schemas.openxmlformats.org/officeDocument/2006/math">
                    <m:r>
                      <m:rPr>
                        <m:sty m:val="p"/>
                      </m:rPr>
                      <a:rPr lang="en-US" sz="1250">
                        <a:solidFill>
                          <a:schemeClr val="dk1"/>
                        </a:solidFill>
                        <a:latin typeface="Cambria Math" panose="02040503050406030204" pitchFamily="18" charset="0"/>
                      </a:rPr>
                      <m:t>Β</m:t>
                    </m:r>
                    <m:r>
                      <a:rPr lang="en-US" sz="1250" i="1">
                        <a:solidFill>
                          <a:schemeClr val="dk1"/>
                        </a:solidFill>
                        <a:latin typeface="Cambria Math" panose="02040503050406030204" pitchFamily="18" charset="0"/>
                      </a:rPr>
                      <m:t>⊆</m:t>
                    </m:r>
                    <m:sSup>
                      <m:sSupPr>
                        <m:ctrlPr>
                          <a:rPr lang="en-US" sz="1250" i="1">
                            <a:solidFill>
                              <a:schemeClr val="dk1"/>
                            </a:solidFill>
                            <a:latin typeface="Cambria Math" panose="02040503050406030204" pitchFamily="18" charset="0"/>
                          </a:rPr>
                        </m:ctrlPr>
                      </m:sSupPr>
                      <m:e>
                        <m:r>
                          <a:rPr lang="en-US" sz="1250" i="1">
                            <a:solidFill>
                              <a:schemeClr val="dk1"/>
                            </a:solidFill>
                            <a:latin typeface="Cambria Math" panose="02040503050406030204" pitchFamily="18" charset="0"/>
                          </a:rPr>
                          <m:t>2</m:t>
                        </m:r>
                      </m:e>
                      <m:sup>
                        <m:r>
                          <a:rPr lang="en-US" sz="1250" i="1">
                            <a:solidFill>
                              <a:schemeClr val="dk1"/>
                            </a:solidFill>
                            <a:latin typeface="Cambria Math" panose="02040503050406030204" pitchFamily="18" charset="0"/>
                          </a:rPr>
                          <m:t>𝑉</m:t>
                        </m:r>
                      </m:sup>
                    </m:sSup>
                  </m:oMath>
                </a14:m>
                <a:r>
                  <a:rPr lang="en-US" sz="1250" i="1" dirty="0">
                    <a:solidFill>
                      <a:schemeClr val="tx1"/>
                    </a:solidFill>
                  </a:rPr>
                  <a:t> be a Sperner hypergraph and define </a:t>
                </a:r>
                <a14:m>
                  <m:oMath xmlns:m="http://schemas.openxmlformats.org/officeDocument/2006/math">
                    <m:r>
                      <m:rPr>
                        <m:sty m:val="p"/>
                      </m:rPr>
                      <a:rPr lang="en-US" sz="1250">
                        <a:solidFill>
                          <a:schemeClr val="tx1"/>
                        </a:solidFill>
                        <a:latin typeface="Cambria Math" panose="02040503050406030204" pitchFamily="18" charset="0"/>
                      </a:rPr>
                      <m:t>Ψ</m:t>
                    </m:r>
                    <m:r>
                      <a:rPr lang="en-US" sz="1250" i="1">
                        <a:solidFill>
                          <a:schemeClr val="tx1"/>
                        </a:solidFill>
                        <a:latin typeface="Cambria Math" panose="02040503050406030204" pitchFamily="18" charset="0"/>
                      </a:rPr>
                      <m:t>=</m:t>
                    </m:r>
                    <m:d>
                      <m:dPr>
                        <m:begChr m:val="{"/>
                        <m:endChr m:val="|"/>
                        <m:ctrlPr>
                          <a:rPr lang="en-US" sz="1250" i="1">
                            <a:solidFill>
                              <a:schemeClr val="tx1"/>
                            </a:solidFill>
                            <a:latin typeface="Cambria Math" panose="02040503050406030204" pitchFamily="18" charset="0"/>
                          </a:rPr>
                        </m:ctrlPr>
                      </m:dPr>
                      <m:e>
                        <m:r>
                          <a:rPr lang="en-US" sz="1250" i="1">
                            <a:solidFill>
                              <a:schemeClr val="tx1"/>
                            </a:solidFill>
                            <a:latin typeface="Cambria Math" panose="02040503050406030204" pitchFamily="18" charset="0"/>
                          </a:rPr>
                          <m:t>𝐴</m:t>
                        </m:r>
                        <m:r>
                          <a:rPr lang="en-US" sz="1250" i="1">
                            <a:solidFill>
                              <a:schemeClr val="tx1"/>
                            </a:solidFill>
                            <a:latin typeface="Cambria Math" panose="02040503050406030204" pitchFamily="18" charset="0"/>
                          </a:rPr>
                          <m:t>→</m:t>
                        </m:r>
                        <m:r>
                          <a:rPr lang="en-US" sz="1250" i="1">
                            <a:solidFill>
                              <a:schemeClr val="tx1"/>
                            </a:solidFill>
                            <a:latin typeface="Cambria Math" panose="02040503050406030204" pitchFamily="18" charset="0"/>
                          </a:rPr>
                          <m:t>𝑣</m:t>
                        </m:r>
                        <m:r>
                          <a:rPr lang="en-US" sz="1250" i="1">
                            <a:solidFill>
                              <a:schemeClr val="tx1"/>
                            </a:solidFill>
                            <a:latin typeface="Cambria Math" panose="02040503050406030204" pitchFamily="18" charset="0"/>
                          </a:rPr>
                          <m:t> </m:t>
                        </m:r>
                      </m:e>
                    </m:d>
                    <m:r>
                      <a:rPr lang="en-US" sz="1250" i="1">
                        <a:solidFill>
                          <a:schemeClr val="tx1"/>
                        </a:solidFill>
                        <a:latin typeface="Cambria Math" panose="02040503050406030204" pitchFamily="18" charset="0"/>
                      </a:rPr>
                      <m:t> </m:t>
                    </m:r>
                    <m:r>
                      <a:rPr lang="en-US" sz="1250" i="1">
                        <a:solidFill>
                          <a:schemeClr val="tx1"/>
                        </a:solidFill>
                        <a:latin typeface="Cambria Math" panose="02040503050406030204" pitchFamily="18" charset="0"/>
                      </a:rPr>
                      <m:t>𝐴</m:t>
                    </m:r>
                    <m:r>
                      <a:rPr lang="en-US" sz="1250" i="1">
                        <a:solidFill>
                          <a:schemeClr val="tx1"/>
                        </a:solidFill>
                        <a:latin typeface="Cambria Math" panose="02040503050406030204" pitchFamily="18" charset="0"/>
                      </a:rPr>
                      <m:t>∈</m:t>
                    </m:r>
                    <m:sSup>
                      <m:sSupPr>
                        <m:ctrlPr>
                          <a:rPr lang="en-US" sz="1250" i="1">
                            <a:solidFill>
                              <a:schemeClr val="tx1"/>
                            </a:solidFill>
                            <a:latin typeface="Cambria Math" panose="02040503050406030204" pitchFamily="18" charset="0"/>
                          </a:rPr>
                        </m:ctrlPr>
                      </m:sSupPr>
                      <m:e>
                        <m:r>
                          <m:rPr>
                            <m:sty m:val="p"/>
                          </m:rPr>
                          <a:rPr lang="en-US" sz="1250">
                            <a:solidFill>
                              <a:schemeClr val="tx1"/>
                            </a:solidFill>
                            <a:latin typeface="Cambria Math" panose="02040503050406030204" pitchFamily="18" charset="0"/>
                          </a:rPr>
                          <m:t>Β</m:t>
                        </m:r>
                      </m:e>
                      <m:sup>
                        <m:r>
                          <a:rPr lang="en-US" sz="1250" i="1">
                            <a:solidFill>
                              <a:schemeClr val="tx1"/>
                            </a:solidFill>
                            <a:latin typeface="Cambria Math" panose="02040503050406030204" pitchFamily="18" charset="0"/>
                          </a:rPr>
                          <m:t>∗</m:t>
                        </m:r>
                      </m:sup>
                    </m:sSup>
                    <m:r>
                      <a:rPr lang="en-US" sz="1250" i="1">
                        <a:solidFill>
                          <a:schemeClr val="tx1"/>
                        </a:solidFill>
                        <a:latin typeface="Cambria Math" panose="02040503050406030204" pitchFamily="18" charset="0"/>
                      </a:rPr>
                      <m:t>, </m:t>
                    </m:r>
                    <m:r>
                      <a:rPr lang="en-US" sz="1250" i="1">
                        <a:solidFill>
                          <a:schemeClr val="tx1"/>
                        </a:solidFill>
                        <a:latin typeface="Cambria Math" panose="02040503050406030204" pitchFamily="18" charset="0"/>
                      </a:rPr>
                      <m:t>𝑣</m:t>
                    </m:r>
                    <m:r>
                      <a:rPr lang="en-US" sz="1250" i="1">
                        <a:solidFill>
                          <a:schemeClr val="tx1"/>
                        </a:solidFill>
                        <a:latin typeface="Cambria Math" panose="02040503050406030204" pitchFamily="18" charset="0"/>
                      </a:rPr>
                      <m:t>∉ ∪</m:t>
                    </m:r>
                    <m:sSup>
                      <m:sSupPr>
                        <m:ctrlPr>
                          <a:rPr lang="en-US" sz="1250" i="1">
                            <a:solidFill>
                              <a:schemeClr val="tx1"/>
                            </a:solidFill>
                            <a:latin typeface="Cambria Math" panose="02040503050406030204" pitchFamily="18" charset="0"/>
                          </a:rPr>
                        </m:ctrlPr>
                      </m:sSupPr>
                      <m:e>
                        <m:r>
                          <m:rPr>
                            <m:sty m:val="p"/>
                          </m:rPr>
                          <a:rPr lang="en-US" sz="1250">
                            <a:solidFill>
                              <a:schemeClr val="tx1"/>
                            </a:solidFill>
                            <a:latin typeface="Cambria Math" panose="02040503050406030204" pitchFamily="18" charset="0"/>
                          </a:rPr>
                          <m:t>Β</m:t>
                        </m:r>
                      </m:e>
                      <m:sup>
                        <m:r>
                          <a:rPr lang="en-US" sz="1250" i="1">
                            <a:solidFill>
                              <a:schemeClr val="tx1"/>
                            </a:solidFill>
                            <a:latin typeface="Cambria Math" panose="02040503050406030204" pitchFamily="18" charset="0"/>
                          </a:rPr>
                          <m:t>𝑉</m:t>
                        </m:r>
                        <m:r>
                          <a:rPr lang="en-US" sz="1250" i="1">
                            <a:solidFill>
                              <a:schemeClr val="tx1"/>
                            </a:solidFill>
                            <a:latin typeface="Cambria Math" panose="02040503050406030204" pitchFamily="18" charset="0"/>
                          </a:rPr>
                          <m:t>\</m:t>
                        </m:r>
                        <m:r>
                          <m:rPr>
                            <m:sty m:val="p"/>
                          </m:rPr>
                          <a:rPr lang="en-US" sz="1250" i="1">
                            <a:solidFill>
                              <a:schemeClr val="tx1"/>
                            </a:solidFill>
                            <a:latin typeface="Cambria Math" panose="02040503050406030204" pitchFamily="18" charset="0"/>
                          </a:rPr>
                          <m:t>A</m:t>
                        </m:r>
                      </m:sup>
                    </m:sSup>
                    <m:r>
                      <a:rPr lang="en-US" sz="1250" i="1">
                        <a:solidFill>
                          <a:schemeClr val="tx1"/>
                        </a:solidFill>
                        <a:latin typeface="Cambria Math" panose="02040503050406030204" pitchFamily="18" charset="0"/>
                      </a:rPr>
                      <m:t>}</m:t>
                    </m:r>
                  </m:oMath>
                </a14:m>
                <a:r>
                  <a:rPr lang="en-US" sz="1250" dirty="0">
                    <a:solidFill>
                      <a:schemeClr val="tx1"/>
                    </a:solidFill>
                  </a:rPr>
                  <a:t>. </a:t>
                </a:r>
                <a:r>
                  <a:rPr lang="en-US" sz="1250" i="1" dirty="0">
                    <a:solidFill>
                      <a:schemeClr val="tx1"/>
                    </a:solidFill>
                  </a:rPr>
                  <a:t>Let </a:t>
                </a:r>
                <a14:m>
                  <m:oMath xmlns:m="http://schemas.openxmlformats.org/officeDocument/2006/math">
                    <m:r>
                      <m:rPr>
                        <m:sty m:val="p"/>
                      </m:rPr>
                      <a:rPr lang="el-GR" sz="1250" i="1">
                        <a:solidFill>
                          <a:schemeClr val="tx1"/>
                        </a:solidFill>
                        <a:latin typeface="Cambria Math" panose="02040503050406030204" pitchFamily="18" charset="0"/>
                      </a:rPr>
                      <m:t>φ</m:t>
                    </m:r>
                  </m:oMath>
                </a14:m>
                <a:r>
                  <a:rPr lang="en-US" sz="1250" dirty="0">
                    <a:solidFill>
                      <a:schemeClr val="tx1"/>
                    </a:solidFill>
                  </a:rPr>
                  <a:t> </a:t>
                </a:r>
                <a:r>
                  <a:rPr lang="en-US" sz="1250" i="1" dirty="0">
                    <a:solidFill>
                      <a:schemeClr val="tx1"/>
                    </a:solidFill>
                  </a:rPr>
                  <a:t>be a set of clauses of the form </a:t>
                </a:r>
                <a14:m>
                  <m:oMath xmlns:m="http://schemas.openxmlformats.org/officeDocument/2006/math">
                    <m:r>
                      <a:rPr lang="en-US" sz="1250" i="1">
                        <a:solidFill>
                          <a:schemeClr val="tx1"/>
                        </a:solidFill>
                        <a:latin typeface="Cambria Math" panose="02040503050406030204" pitchFamily="18" charset="0"/>
                      </a:rPr>
                      <m:t>𝐴</m:t>
                    </m:r>
                    <m:r>
                      <a:rPr lang="en-US" sz="1250" i="1">
                        <a:solidFill>
                          <a:schemeClr val="tx1"/>
                        </a:solidFill>
                        <a:latin typeface="Cambria Math" panose="02040503050406030204" pitchFamily="18" charset="0"/>
                      </a:rPr>
                      <m:t>→</m:t>
                    </m:r>
                    <m:r>
                      <a:rPr lang="en-US" sz="1250" i="1">
                        <a:solidFill>
                          <a:schemeClr val="tx1"/>
                        </a:solidFill>
                        <a:latin typeface="Cambria Math" panose="02040503050406030204" pitchFamily="18" charset="0"/>
                      </a:rPr>
                      <m:t>𝑣</m:t>
                    </m:r>
                  </m:oMath>
                </a14:m>
                <a:r>
                  <a:rPr lang="en-US" sz="1250" dirty="0">
                    <a:solidFill>
                      <a:schemeClr val="tx1"/>
                    </a:solidFill>
                  </a:rPr>
                  <a:t> </a:t>
                </a:r>
                <a:r>
                  <a:rPr lang="en-US" sz="1250" i="1" dirty="0">
                    <a:solidFill>
                      <a:schemeClr val="tx1"/>
                    </a:solidFill>
                  </a:rPr>
                  <a:t>that are not implicates of </a:t>
                </a:r>
                <a14:m>
                  <m:oMath xmlns:m="http://schemas.openxmlformats.org/officeDocument/2006/math">
                    <m:sSub>
                      <m:sSubPr>
                        <m:ctrlPr>
                          <a:rPr lang="en-US" sz="1250" i="1">
                            <a:solidFill>
                              <a:schemeClr val="tx1"/>
                            </a:solidFill>
                            <a:latin typeface="Cambria Math" panose="02040503050406030204" pitchFamily="18" charset="0"/>
                          </a:rPr>
                        </m:ctrlPr>
                      </m:sSubPr>
                      <m:e>
                        <m:r>
                          <m:rPr>
                            <m:sty m:val="p"/>
                          </m:rPr>
                          <a:rPr lang="en-US" sz="1250">
                            <a:solidFill>
                              <a:schemeClr val="tx1"/>
                            </a:solidFill>
                            <a:latin typeface="Cambria Math" panose="02040503050406030204" pitchFamily="18" charset="0"/>
                          </a:rPr>
                          <m:t>Φ</m:t>
                        </m:r>
                      </m:e>
                      <m:sub>
                        <m:r>
                          <m:rPr>
                            <m:sty m:val="p"/>
                          </m:rPr>
                          <a:rPr lang="en-US" sz="1250">
                            <a:solidFill>
                              <a:schemeClr val="tx1"/>
                            </a:solidFill>
                            <a:latin typeface="Cambria Math" panose="02040503050406030204" pitchFamily="18" charset="0"/>
                          </a:rPr>
                          <m:t>Β</m:t>
                        </m:r>
                      </m:sub>
                    </m:sSub>
                  </m:oMath>
                </a14:m>
                <a:r>
                  <a:rPr lang="en-US" sz="1250" i="1" dirty="0">
                    <a:solidFill>
                      <a:schemeClr val="tx1"/>
                    </a:solidFill>
                  </a:rPr>
                  <a:t>. Then </a:t>
                </a:r>
                <a14:m>
                  <m:oMath xmlns:m="http://schemas.openxmlformats.org/officeDocument/2006/math">
                    <m:r>
                      <a:rPr lang="en-US" sz="1250" i="1">
                        <a:solidFill>
                          <a:schemeClr val="tx1"/>
                        </a:solidFill>
                        <a:latin typeface="Cambria Math" panose="02040503050406030204" pitchFamily="18" charset="0"/>
                      </a:rPr>
                      <m:t>𝐾</m:t>
                    </m:r>
                    <m:d>
                      <m:dPr>
                        <m:ctrlPr>
                          <a:rPr lang="en-US" sz="1250" i="1">
                            <a:solidFill>
                              <a:schemeClr val="tx1"/>
                            </a:solidFill>
                            <a:latin typeface="Cambria Math" panose="02040503050406030204" pitchFamily="18" charset="0"/>
                          </a:rPr>
                        </m:ctrlPr>
                      </m:dPr>
                      <m:e>
                        <m:r>
                          <m:rPr>
                            <m:sty m:val="p"/>
                          </m:rPr>
                          <a:rPr lang="el-GR" sz="1250" i="1">
                            <a:solidFill>
                              <a:schemeClr val="tx1"/>
                            </a:solidFill>
                            <a:latin typeface="Cambria Math" panose="02040503050406030204" pitchFamily="18" charset="0"/>
                          </a:rPr>
                          <m:t>φ</m:t>
                        </m:r>
                        <m:r>
                          <a:rPr lang="en-US" sz="1250" i="1">
                            <a:solidFill>
                              <a:schemeClr val="tx1"/>
                            </a:solidFill>
                            <a:latin typeface="Cambria Math" panose="02040503050406030204" pitchFamily="18" charset="0"/>
                          </a:rPr>
                          <m:t>∧</m:t>
                        </m:r>
                        <m:sSub>
                          <m:sSubPr>
                            <m:ctrlPr>
                              <a:rPr lang="en-US" sz="1250" i="1">
                                <a:solidFill>
                                  <a:schemeClr val="tx1"/>
                                </a:solidFill>
                                <a:latin typeface="Cambria Math" panose="02040503050406030204" pitchFamily="18" charset="0"/>
                              </a:rPr>
                            </m:ctrlPr>
                          </m:sSubPr>
                          <m:e>
                            <m:r>
                              <m:rPr>
                                <m:sty m:val="p"/>
                              </m:rPr>
                              <a:rPr lang="en-US" sz="1250">
                                <a:solidFill>
                                  <a:schemeClr val="tx1"/>
                                </a:solidFill>
                                <a:latin typeface="Cambria Math" panose="02040503050406030204" pitchFamily="18" charset="0"/>
                              </a:rPr>
                              <m:t>Φ</m:t>
                            </m:r>
                          </m:e>
                          <m:sub>
                            <m:r>
                              <m:rPr>
                                <m:sty m:val="p"/>
                              </m:rPr>
                              <a:rPr lang="en-US" sz="1250">
                                <a:solidFill>
                                  <a:schemeClr val="tx1"/>
                                </a:solidFill>
                                <a:latin typeface="Cambria Math" panose="02040503050406030204" pitchFamily="18" charset="0"/>
                              </a:rPr>
                              <m:t>Β</m:t>
                            </m:r>
                          </m:sub>
                        </m:sSub>
                      </m:e>
                    </m:d>
                    <m:r>
                      <a:rPr lang="en-US" sz="1250" i="1">
                        <a:solidFill>
                          <a:schemeClr val="tx1"/>
                        </a:solidFill>
                        <a:latin typeface="Cambria Math" panose="02040503050406030204" pitchFamily="18" charset="0"/>
                      </a:rPr>
                      <m:t>=</m:t>
                    </m:r>
                    <m:r>
                      <m:rPr>
                        <m:sty m:val="p"/>
                      </m:rPr>
                      <a:rPr lang="en-US" sz="1250">
                        <a:solidFill>
                          <a:schemeClr val="tx1"/>
                        </a:solidFill>
                        <a:latin typeface="Cambria Math" panose="02040503050406030204" pitchFamily="18" charset="0"/>
                      </a:rPr>
                      <m:t>Β</m:t>
                    </m:r>
                  </m:oMath>
                </a14:m>
                <a:r>
                  <a:rPr lang="en-US" sz="1250" i="1" dirty="0">
                    <a:solidFill>
                      <a:schemeClr val="tx1"/>
                    </a:solidFill>
                  </a:rPr>
                  <a:t> if and only if </a:t>
                </a:r>
                <a14:m>
                  <m:oMath xmlns:m="http://schemas.openxmlformats.org/officeDocument/2006/math">
                    <m:r>
                      <m:rPr>
                        <m:sty m:val="p"/>
                      </m:rPr>
                      <a:rPr lang="el-GR" sz="1250" i="1">
                        <a:solidFill>
                          <a:schemeClr val="tx1"/>
                        </a:solidFill>
                        <a:latin typeface="Cambria Math" panose="02040503050406030204" pitchFamily="18" charset="0"/>
                      </a:rPr>
                      <m:t>φ</m:t>
                    </m:r>
                    <m:r>
                      <a:rPr lang="el-GR" sz="1250" i="1">
                        <a:solidFill>
                          <a:schemeClr val="tx1"/>
                        </a:solidFill>
                        <a:latin typeface="Cambria Math" panose="02040503050406030204" pitchFamily="18" charset="0"/>
                      </a:rPr>
                      <m:t>⊆</m:t>
                    </m:r>
                    <m:r>
                      <m:rPr>
                        <m:sty m:val="p"/>
                      </m:rPr>
                      <a:rPr lang="en-US" sz="1250">
                        <a:solidFill>
                          <a:schemeClr val="tx1"/>
                        </a:solidFill>
                        <a:latin typeface="Cambria Math" panose="02040503050406030204" pitchFamily="18" charset="0"/>
                      </a:rPr>
                      <m:t>Ψ</m:t>
                    </m:r>
                  </m:oMath>
                </a14:m>
                <a:r>
                  <a:rPr lang="en-US" sz="1250" i="1" dirty="0">
                    <a:solidFill>
                      <a:schemeClr val="tx1"/>
                    </a:solidFill>
                  </a:rPr>
                  <a:t>.</a:t>
                </a:r>
                <a:r>
                  <a:rPr lang="en-US" sz="1250" dirty="0">
                    <a:solidFill>
                      <a:schemeClr val="tx1"/>
                    </a:solidFill>
                  </a:rPr>
                  <a:t> [1]</a:t>
                </a:r>
              </a:p>
              <a:p>
                <a:pPr marL="139700" indent="0">
                  <a:lnSpc>
                    <a:spcPct val="100000"/>
                  </a:lnSpc>
                  <a:spcBef>
                    <a:spcPts val="1200"/>
                  </a:spcBef>
                  <a:buClr>
                    <a:schemeClr val="dk1"/>
                  </a:buClr>
                  <a:buSzPts val="1400"/>
                  <a:buNone/>
                </a:pPr>
                <a:r>
                  <a:rPr lang="en-US" sz="1250" i="1" dirty="0">
                    <a:solidFill>
                      <a:schemeClr val="tx1"/>
                    </a:solidFill>
                  </a:rPr>
                  <a:t>Proof</a:t>
                </a:r>
                <a:r>
                  <a:rPr lang="en-US" sz="1250" dirty="0">
                    <a:solidFill>
                      <a:schemeClr val="tx1"/>
                    </a:solidFill>
                  </a:rPr>
                  <a:t>. Apply proofs of Lemmas 1 and 2.</a:t>
                </a:r>
                <a:endParaRPr lang="en-US" sz="1250" i="1" dirty="0">
                  <a:solidFill>
                    <a:schemeClr val="dk1"/>
                  </a:solidFill>
                </a:endParaRPr>
              </a:p>
              <a:p>
                <a:pPr marL="0" lvl="0" indent="0" algn="l" rtl="0">
                  <a:spcBef>
                    <a:spcPts val="1200"/>
                  </a:spcBef>
                  <a:spcAft>
                    <a:spcPts val="1200"/>
                  </a:spcAft>
                  <a:buNone/>
                </a:pPr>
                <a:endParaRPr sz="2000" dirty="0">
                  <a:solidFill>
                    <a:schemeClr val="dk1"/>
                  </a:solidFill>
                </a:endParaRPr>
              </a:p>
            </p:txBody>
          </p:sp>
        </mc:Choice>
        <mc:Fallback xmlns="">
          <p:sp>
            <p:nvSpPr>
              <p:cNvPr id="80" name="Google Shape;80;p16"/>
              <p:cNvSpPr txBox="1">
                <a:spLocks noGrp="1" noRot="1" noChangeAspect="1" noMove="1" noResize="1" noEditPoints="1" noAdjustHandles="1" noChangeArrowheads="1" noChangeShapeType="1" noTextEdit="1"/>
              </p:cNvSpPr>
              <p:nvPr>
                <p:ph type="body" idx="1"/>
              </p:nvPr>
            </p:nvSpPr>
            <p:spPr>
              <a:xfrm>
                <a:off x="311700" y="739650"/>
                <a:ext cx="8520600" cy="3572200"/>
              </a:xfrm>
              <a:prstGeom prst="rect">
                <a:avLst/>
              </a:prstGeom>
              <a:blipFill>
                <a:blip r:embed="rId3"/>
                <a:stretch>
                  <a:fillRect b="-1365"/>
                </a:stretch>
              </a:blipFill>
            </p:spPr>
            <p:txBody>
              <a:bodyPr/>
              <a:lstStyle/>
              <a:p>
                <a:r>
                  <a:rPr lang="en-US">
                    <a:noFill/>
                  </a:rPr>
                  <a:t> </a:t>
                </a:r>
              </a:p>
            </p:txBody>
          </p:sp>
        </mc:Fallback>
      </mc:AlternateContent>
      <p:pic>
        <p:nvPicPr>
          <p:cNvPr id="81" name="Google Shape;81;p16"/>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82" name="Google Shape;82;p16"/>
          <p:cNvPicPr preferRelativeResize="0"/>
          <p:nvPr/>
        </p:nvPicPr>
        <p:blipFill>
          <a:blip r:embed="rId5">
            <a:alphaModFix/>
          </a:blip>
          <a:stretch>
            <a:fillRect/>
          </a:stretch>
        </p:blipFill>
        <p:spPr>
          <a:xfrm>
            <a:off x="8216275" y="4311851"/>
            <a:ext cx="616025" cy="831650"/>
          </a:xfrm>
          <a:prstGeom prst="rect">
            <a:avLst/>
          </a:prstGeom>
          <a:noFill/>
          <a:ln>
            <a:noFill/>
          </a:ln>
        </p:spPr>
      </p:pic>
    </p:spTree>
    <p:extLst>
      <p:ext uri="{BB962C8B-B14F-4D97-AF65-F5344CB8AC3E}">
        <p14:creationId xmlns:p14="http://schemas.microsoft.com/office/powerpoint/2010/main" val="154772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lvl="0" algn="ctr"/>
            <a:r>
              <a:rPr lang="en-US" b="1" dirty="0"/>
              <a:t>Unique Key Horn Functions: Characterizations</a:t>
            </a:r>
            <a:endParaRPr b="1" dirty="0"/>
          </a:p>
        </p:txBody>
      </p:sp>
      <mc:AlternateContent xmlns:mc="http://schemas.openxmlformats.org/markup-compatibility/2006" xmlns:a14="http://schemas.microsoft.com/office/drawing/2010/main">
        <mc:Choice Requires="a14">
          <p:sp>
            <p:nvSpPr>
              <p:cNvPr id="80" name="Google Shape;80;p16"/>
              <p:cNvSpPr txBox="1">
                <a:spLocks noGrp="1"/>
              </p:cNvSpPr>
              <p:nvPr>
                <p:ph type="body" idx="1"/>
              </p:nvPr>
            </p:nvSpPr>
            <p:spPr>
              <a:xfrm>
                <a:off x="311700" y="739650"/>
                <a:ext cx="8520600" cy="3572200"/>
              </a:xfrm>
              <a:prstGeom prst="rect">
                <a:avLst/>
              </a:prstGeom>
            </p:spPr>
            <p:txBody>
              <a:bodyPr spcFirstLastPara="1" wrap="square" lIns="91425" tIns="91425" rIns="91425" bIns="91425" anchor="t" anchorCtr="0">
                <a:noAutofit/>
              </a:bodyPr>
              <a:lstStyle/>
              <a:p>
                <a:pPr indent="-317500">
                  <a:lnSpc>
                    <a:spcPct val="100000"/>
                  </a:lnSpc>
                  <a:spcBef>
                    <a:spcPts val="1200"/>
                  </a:spcBef>
                  <a:buClr>
                    <a:schemeClr val="dk1"/>
                  </a:buClr>
                  <a:buSzPts val="1400"/>
                </a:pPr>
                <a:r>
                  <a:rPr lang="en-US" sz="1500" b="1" dirty="0">
                    <a:solidFill>
                      <a:schemeClr val="dk1"/>
                    </a:solidFill>
                  </a:rPr>
                  <a:t>Theorem 5.</a:t>
                </a:r>
                <a:r>
                  <a:rPr lang="en-US" sz="1500" dirty="0">
                    <a:solidFill>
                      <a:schemeClr val="dk1"/>
                    </a:solidFill>
                  </a:rPr>
                  <a:t> </a:t>
                </a:r>
                <a:r>
                  <a:rPr lang="en-US" sz="1500" i="1" dirty="0">
                    <a:solidFill>
                      <a:schemeClr val="dk1"/>
                    </a:solidFill>
                  </a:rPr>
                  <a:t>For a Sperner hypergraph </a:t>
                </a:r>
                <a14:m>
                  <m:oMath xmlns:m="http://schemas.openxmlformats.org/officeDocument/2006/math">
                    <m:r>
                      <m:rPr>
                        <m:sty m:val="p"/>
                      </m:rPr>
                      <a:rPr lang="en-US" sz="1500">
                        <a:solidFill>
                          <a:schemeClr val="dk1"/>
                        </a:solidFill>
                        <a:latin typeface="Cambria Math" panose="02040503050406030204" pitchFamily="18" charset="0"/>
                      </a:rPr>
                      <m:t>Β</m:t>
                    </m:r>
                    <m:r>
                      <a:rPr lang="en-US" sz="1500" i="1">
                        <a:solidFill>
                          <a:schemeClr val="dk1"/>
                        </a:solidFill>
                        <a:latin typeface="Cambria Math" panose="02040503050406030204" pitchFamily="18" charset="0"/>
                      </a:rPr>
                      <m:t>⊆</m:t>
                    </m:r>
                    <m:sSup>
                      <m:sSupPr>
                        <m:ctrlPr>
                          <a:rPr lang="en-US" sz="1500" i="1">
                            <a:solidFill>
                              <a:schemeClr val="dk1"/>
                            </a:solidFill>
                            <a:latin typeface="Cambria Math" panose="02040503050406030204" pitchFamily="18" charset="0"/>
                          </a:rPr>
                        </m:ctrlPr>
                      </m:sSupPr>
                      <m:e>
                        <m:r>
                          <a:rPr lang="en-US" sz="1500" i="1">
                            <a:solidFill>
                              <a:schemeClr val="dk1"/>
                            </a:solidFill>
                            <a:latin typeface="Cambria Math" panose="02040503050406030204" pitchFamily="18" charset="0"/>
                          </a:rPr>
                          <m:t>2</m:t>
                        </m:r>
                      </m:e>
                      <m:sup>
                        <m:r>
                          <a:rPr lang="en-US" sz="1500" i="1">
                            <a:solidFill>
                              <a:schemeClr val="dk1"/>
                            </a:solidFill>
                            <a:latin typeface="Cambria Math" panose="02040503050406030204" pitchFamily="18" charset="0"/>
                          </a:rPr>
                          <m:t>𝑉</m:t>
                        </m:r>
                      </m:sup>
                    </m:sSup>
                  </m:oMath>
                </a14:m>
                <a:r>
                  <a:rPr lang="en-US" sz="1500" i="1" dirty="0">
                    <a:solidFill>
                      <a:schemeClr val="dk1"/>
                    </a:solidFill>
                  </a:rPr>
                  <a:t>, the pure Horn function </a:t>
                </a:r>
                <a14:m>
                  <m:oMath xmlns:m="http://schemas.openxmlformats.org/officeDocument/2006/math">
                    <m:r>
                      <a:rPr lang="en-US" sz="1500" i="1">
                        <a:solidFill>
                          <a:schemeClr val="dk1"/>
                        </a:solidFill>
                        <a:latin typeface="Cambria Math" panose="02040503050406030204" pitchFamily="18" charset="0"/>
                      </a:rPr>
                      <m:t>h</m:t>
                    </m:r>
                    <m:r>
                      <a:rPr lang="en-US" sz="1500" i="1">
                        <a:solidFill>
                          <a:schemeClr val="dk1"/>
                        </a:solidFill>
                        <a:latin typeface="Cambria Math" panose="02040503050406030204" pitchFamily="18" charset="0"/>
                      </a:rPr>
                      <m:t>=</m:t>
                    </m:r>
                    <m:sSub>
                      <m:sSubPr>
                        <m:ctrlPr>
                          <a:rPr lang="en-US" sz="1500" i="1">
                            <a:solidFill>
                              <a:schemeClr val="dk1"/>
                            </a:solidFill>
                            <a:latin typeface="Cambria Math" panose="02040503050406030204" pitchFamily="18" charset="0"/>
                          </a:rPr>
                        </m:ctrlPr>
                      </m:sSubPr>
                      <m:e>
                        <m:r>
                          <m:rPr>
                            <m:sty m:val="p"/>
                          </m:rPr>
                          <a:rPr lang="en-US" sz="1500">
                            <a:solidFill>
                              <a:schemeClr val="dk1"/>
                            </a:solidFill>
                            <a:latin typeface="Cambria Math" panose="02040503050406030204" pitchFamily="18" charset="0"/>
                          </a:rPr>
                          <m:t>Φ</m:t>
                        </m:r>
                      </m:e>
                      <m:sub>
                        <m:r>
                          <m:rPr>
                            <m:sty m:val="p"/>
                          </m:rPr>
                          <a:rPr lang="en-US" sz="1500">
                            <a:solidFill>
                              <a:schemeClr val="dk1"/>
                            </a:solidFill>
                            <a:latin typeface="Cambria Math" panose="02040503050406030204" pitchFamily="18" charset="0"/>
                          </a:rPr>
                          <m:t>Β</m:t>
                        </m:r>
                      </m:sub>
                    </m:sSub>
                  </m:oMath>
                </a14:m>
                <a:r>
                  <a:rPr lang="en-US" sz="1500" i="1" dirty="0">
                    <a:solidFill>
                      <a:schemeClr val="dk1"/>
                    </a:solidFill>
                  </a:rPr>
                  <a:t> is the only one with </a:t>
                </a:r>
                <a14:m>
                  <m:oMath xmlns:m="http://schemas.openxmlformats.org/officeDocument/2006/math">
                    <m:r>
                      <a:rPr lang="en-US" sz="1500" i="1">
                        <a:solidFill>
                          <a:schemeClr val="dk1"/>
                        </a:solidFill>
                        <a:latin typeface="Cambria Math" panose="02040503050406030204" pitchFamily="18" charset="0"/>
                      </a:rPr>
                      <m:t>𝐾</m:t>
                    </m:r>
                    <m:d>
                      <m:dPr>
                        <m:ctrlPr>
                          <a:rPr lang="en-US" sz="1500" i="1">
                            <a:solidFill>
                              <a:schemeClr val="dk1"/>
                            </a:solidFill>
                            <a:latin typeface="Cambria Math" panose="02040503050406030204" pitchFamily="18" charset="0"/>
                          </a:rPr>
                        </m:ctrlPr>
                      </m:dPr>
                      <m:e>
                        <m:r>
                          <a:rPr lang="en-US" sz="1500" i="1">
                            <a:solidFill>
                              <a:schemeClr val="dk1"/>
                            </a:solidFill>
                            <a:latin typeface="Cambria Math" panose="02040503050406030204" pitchFamily="18" charset="0"/>
                          </a:rPr>
                          <m:t>h</m:t>
                        </m:r>
                      </m:e>
                    </m:d>
                    <m:r>
                      <a:rPr lang="en-US" sz="1500" i="1">
                        <a:solidFill>
                          <a:schemeClr val="dk1"/>
                        </a:solidFill>
                        <a:latin typeface="Cambria Math" panose="02040503050406030204" pitchFamily="18" charset="0"/>
                      </a:rPr>
                      <m:t>=</m:t>
                    </m:r>
                    <m:r>
                      <m:rPr>
                        <m:sty m:val="p"/>
                      </m:rPr>
                      <a:rPr lang="en-US" sz="1500">
                        <a:solidFill>
                          <a:schemeClr val="dk1"/>
                        </a:solidFill>
                        <a:latin typeface="Cambria Math" panose="02040503050406030204" pitchFamily="18" charset="0"/>
                      </a:rPr>
                      <m:t>Β</m:t>
                    </m:r>
                  </m:oMath>
                </a14:m>
                <a:r>
                  <a:rPr lang="en-US" sz="1500" i="1" dirty="0">
                    <a:solidFill>
                      <a:schemeClr val="dk1"/>
                    </a:solidFill>
                  </a:rPr>
                  <a:t> if and only if for all </a:t>
                </a:r>
                <a14:m>
                  <m:oMath xmlns:m="http://schemas.openxmlformats.org/officeDocument/2006/math">
                    <m:r>
                      <a:rPr lang="en-US" sz="1500" i="1">
                        <a:solidFill>
                          <a:schemeClr val="dk1"/>
                        </a:solidFill>
                        <a:latin typeface="Cambria Math" panose="02040503050406030204" pitchFamily="18" charset="0"/>
                      </a:rPr>
                      <m:t>𝑇</m:t>
                    </m:r>
                    <m:r>
                      <a:rPr lang="en-US" sz="1500" i="1">
                        <a:solidFill>
                          <a:schemeClr val="dk1"/>
                        </a:solidFill>
                        <a:latin typeface="Cambria Math" panose="02040503050406030204" pitchFamily="18" charset="0"/>
                      </a:rPr>
                      <m:t>∈</m:t>
                    </m:r>
                    <m:sSup>
                      <m:sSupPr>
                        <m:ctrlPr>
                          <a:rPr lang="en-US" sz="1500" i="1">
                            <a:solidFill>
                              <a:schemeClr val="dk1"/>
                            </a:solidFill>
                            <a:latin typeface="Cambria Math" panose="02040503050406030204" pitchFamily="18" charset="0"/>
                          </a:rPr>
                        </m:ctrlPr>
                      </m:sSupPr>
                      <m:e>
                        <m:r>
                          <m:rPr>
                            <m:sty m:val="p"/>
                          </m:rPr>
                          <a:rPr lang="en-US" sz="1500">
                            <a:solidFill>
                              <a:schemeClr val="dk1"/>
                            </a:solidFill>
                            <a:latin typeface="Cambria Math" panose="02040503050406030204" pitchFamily="18" charset="0"/>
                          </a:rPr>
                          <m:t>Β</m:t>
                        </m:r>
                      </m:e>
                      <m:sup>
                        <m:r>
                          <a:rPr lang="en-US" sz="1500" i="1">
                            <a:solidFill>
                              <a:schemeClr val="dk1"/>
                            </a:solidFill>
                            <a:latin typeface="Cambria Math" panose="02040503050406030204" pitchFamily="18" charset="0"/>
                          </a:rPr>
                          <m:t>𝑑</m:t>
                        </m:r>
                      </m:sup>
                    </m:sSup>
                  </m:oMath>
                </a14:m>
                <a:r>
                  <a:rPr lang="en-US" sz="1500" i="1" dirty="0">
                    <a:solidFill>
                      <a:schemeClr val="dk1"/>
                    </a:solidFill>
                  </a:rPr>
                  <a:t> and </a:t>
                </a:r>
                <a14:m>
                  <m:oMath xmlns:m="http://schemas.openxmlformats.org/officeDocument/2006/math">
                    <m:r>
                      <a:rPr lang="en-US" sz="1500" i="1">
                        <a:solidFill>
                          <a:schemeClr val="dk1"/>
                        </a:solidFill>
                        <a:latin typeface="Cambria Math" panose="02040503050406030204" pitchFamily="18" charset="0"/>
                      </a:rPr>
                      <m:t>𝑣</m:t>
                    </m:r>
                    <m:r>
                      <a:rPr lang="en-US" sz="1500" i="1">
                        <a:solidFill>
                          <a:schemeClr val="dk1"/>
                        </a:solidFill>
                        <a:latin typeface="Cambria Math" panose="02040503050406030204" pitchFamily="18" charset="0"/>
                      </a:rPr>
                      <m:t>∉</m:t>
                    </m:r>
                    <m:r>
                      <a:rPr lang="en-US" sz="1500" i="1">
                        <a:solidFill>
                          <a:schemeClr val="dk1"/>
                        </a:solidFill>
                        <a:latin typeface="Cambria Math" panose="02040503050406030204" pitchFamily="18" charset="0"/>
                      </a:rPr>
                      <m:t>𝑇</m:t>
                    </m:r>
                  </m:oMath>
                </a14:m>
                <a:r>
                  <a:rPr lang="en-US" sz="1500" i="1" dirty="0">
                    <a:solidFill>
                      <a:schemeClr val="dk1"/>
                    </a:solidFill>
                  </a:rPr>
                  <a:t> there exists </a:t>
                </a:r>
                <a14:m>
                  <m:oMath xmlns:m="http://schemas.openxmlformats.org/officeDocument/2006/math">
                    <m:sSup>
                      <m:sSupPr>
                        <m:ctrlPr>
                          <a:rPr lang="en-US" sz="1500" i="1">
                            <a:solidFill>
                              <a:schemeClr val="dk1"/>
                            </a:solidFill>
                            <a:latin typeface="Cambria Math" panose="02040503050406030204" pitchFamily="18" charset="0"/>
                          </a:rPr>
                        </m:ctrlPr>
                      </m:sSupPr>
                      <m:e>
                        <m:r>
                          <a:rPr lang="en-US" sz="1500" i="1">
                            <a:solidFill>
                              <a:schemeClr val="dk1"/>
                            </a:solidFill>
                            <a:latin typeface="Cambria Math" panose="02040503050406030204" pitchFamily="18" charset="0"/>
                          </a:rPr>
                          <m:t>𝑇</m:t>
                        </m:r>
                      </m:e>
                      <m:sup>
                        <m:r>
                          <a:rPr lang="en-US" sz="1500" i="1">
                            <a:solidFill>
                              <a:schemeClr val="dk1"/>
                            </a:solidFill>
                            <a:latin typeface="Cambria Math" panose="02040503050406030204" pitchFamily="18" charset="0"/>
                          </a:rPr>
                          <m:t>′</m:t>
                        </m:r>
                      </m:sup>
                    </m:sSup>
                    <m:r>
                      <a:rPr lang="en-US" sz="1500" i="1">
                        <a:solidFill>
                          <a:schemeClr val="dk1"/>
                        </a:solidFill>
                        <a:latin typeface="Cambria Math" panose="02040503050406030204" pitchFamily="18" charset="0"/>
                      </a:rPr>
                      <m:t>∈</m:t>
                    </m:r>
                    <m:sSup>
                      <m:sSupPr>
                        <m:ctrlPr>
                          <a:rPr lang="en-US" sz="1500" i="1">
                            <a:solidFill>
                              <a:schemeClr val="dk1"/>
                            </a:solidFill>
                            <a:latin typeface="Cambria Math" panose="02040503050406030204" pitchFamily="18" charset="0"/>
                          </a:rPr>
                        </m:ctrlPr>
                      </m:sSupPr>
                      <m:e>
                        <m:r>
                          <m:rPr>
                            <m:sty m:val="p"/>
                          </m:rPr>
                          <a:rPr lang="en-US" sz="1500">
                            <a:solidFill>
                              <a:schemeClr val="dk1"/>
                            </a:solidFill>
                            <a:latin typeface="Cambria Math" panose="02040503050406030204" pitchFamily="18" charset="0"/>
                          </a:rPr>
                          <m:t>Β</m:t>
                        </m:r>
                      </m:e>
                      <m:sup>
                        <m:r>
                          <a:rPr lang="en-US" sz="1500" i="1">
                            <a:solidFill>
                              <a:schemeClr val="dk1"/>
                            </a:solidFill>
                            <a:latin typeface="Cambria Math" panose="02040503050406030204" pitchFamily="18" charset="0"/>
                          </a:rPr>
                          <m:t>𝑑</m:t>
                        </m:r>
                      </m:sup>
                    </m:sSup>
                  </m:oMath>
                </a14:m>
                <a:r>
                  <a:rPr lang="en-US" sz="1500" i="1" dirty="0">
                    <a:solidFill>
                      <a:schemeClr val="dk1"/>
                    </a:solidFill>
                  </a:rPr>
                  <a:t> such that </a:t>
                </a:r>
                <a14:m>
                  <m:oMath xmlns:m="http://schemas.openxmlformats.org/officeDocument/2006/math">
                    <m:sSup>
                      <m:sSupPr>
                        <m:ctrlPr>
                          <a:rPr lang="en-US" sz="1500" i="1">
                            <a:solidFill>
                              <a:schemeClr val="dk1"/>
                            </a:solidFill>
                            <a:latin typeface="Cambria Math" panose="02040503050406030204" pitchFamily="18" charset="0"/>
                          </a:rPr>
                        </m:ctrlPr>
                      </m:sSupPr>
                      <m:e>
                        <m:r>
                          <a:rPr lang="en-US" sz="1500" i="1">
                            <a:solidFill>
                              <a:schemeClr val="dk1"/>
                            </a:solidFill>
                            <a:latin typeface="Cambria Math" panose="02040503050406030204" pitchFamily="18" charset="0"/>
                          </a:rPr>
                          <m:t>𝑇</m:t>
                        </m:r>
                      </m:e>
                      <m:sup>
                        <m:r>
                          <a:rPr lang="en-US" sz="1500" i="1">
                            <a:solidFill>
                              <a:schemeClr val="dk1"/>
                            </a:solidFill>
                            <a:latin typeface="Cambria Math" panose="02040503050406030204" pitchFamily="18" charset="0"/>
                          </a:rPr>
                          <m:t>′</m:t>
                        </m:r>
                      </m:sup>
                    </m:sSup>
                    <m:r>
                      <a:rPr lang="en-US" sz="1500" i="1">
                        <a:solidFill>
                          <a:schemeClr val="dk1"/>
                        </a:solidFill>
                        <a:latin typeface="Cambria Math" panose="02040503050406030204" pitchFamily="18" charset="0"/>
                      </a:rPr>
                      <m:t>≠</m:t>
                    </m:r>
                    <m:r>
                      <a:rPr lang="en-US" sz="1500" i="1">
                        <a:solidFill>
                          <a:schemeClr val="dk1"/>
                        </a:solidFill>
                        <a:latin typeface="Cambria Math" panose="02040503050406030204" pitchFamily="18" charset="0"/>
                      </a:rPr>
                      <m:t>𝑇</m:t>
                    </m:r>
                  </m:oMath>
                </a14:m>
                <a:r>
                  <a:rPr lang="en-US" sz="1500" i="1" dirty="0">
                    <a:solidFill>
                      <a:schemeClr val="dk1"/>
                    </a:solidFill>
                  </a:rPr>
                  <a:t> and </a:t>
                </a:r>
                <a14:m>
                  <m:oMath xmlns:m="http://schemas.openxmlformats.org/officeDocument/2006/math">
                    <m:sSup>
                      <m:sSupPr>
                        <m:ctrlPr>
                          <a:rPr lang="en-US" sz="1500" i="1">
                            <a:solidFill>
                              <a:schemeClr val="dk1"/>
                            </a:solidFill>
                            <a:latin typeface="Cambria Math" panose="02040503050406030204" pitchFamily="18" charset="0"/>
                          </a:rPr>
                        </m:ctrlPr>
                      </m:sSupPr>
                      <m:e>
                        <m:r>
                          <a:rPr lang="en-US" sz="1500" i="1">
                            <a:solidFill>
                              <a:schemeClr val="dk1"/>
                            </a:solidFill>
                            <a:latin typeface="Cambria Math" panose="02040503050406030204" pitchFamily="18" charset="0"/>
                          </a:rPr>
                          <m:t>𝑇</m:t>
                        </m:r>
                      </m:e>
                      <m:sup>
                        <m:r>
                          <a:rPr lang="en-US" sz="1500" i="1">
                            <a:solidFill>
                              <a:schemeClr val="dk1"/>
                            </a:solidFill>
                            <a:latin typeface="Cambria Math" panose="02040503050406030204" pitchFamily="18" charset="0"/>
                          </a:rPr>
                          <m:t>′</m:t>
                        </m:r>
                      </m:sup>
                    </m:sSup>
                    <m:r>
                      <a:rPr lang="en-US" sz="1500" i="1">
                        <a:solidFill>
                          <a:schemeClr val="dk1"/>
                        </a:solidFill>
                        <a:latin typeface="Cambria Math" panose="02040503050406030204" pitchFamily="18" charset="0"/>
                      </a:rPr>
                      <m:t>⊆</m:t>
                    </m:r>
                    <m:r>
                      <a:rPr lang="en-US" sz="1500" i="1">
                        <a:solidFill>
                          <a:schemeClr val="dk1"/>
                        </a:solidFill>
                        <a:latin typeface="Cambria Math" panose="02040503050406030204" pitchFamily="18" charset="0"/>
                      </a:rPr>
                      <m:t>𝑇</m:t>
                    </m:r>
                    <m:r>
                      <a:rPr lang="en-US" sz="1500" i="1">
                        <a:solidFill>
                          <a:schemeClr val="dk1"/>
                        </a:solidFill>
                        <a:latin typeface="Cambria Math" panose="02040503050406030204" pitchFamily="18" charset="0"/>
                      </a:rPr>
                      <m:t>∪</m:t>
                    </m:r>
                    <m:d>
                      <m:dPr>
                        <m:begChr m:val="{"/>
                        <m:endChr m:val="}"/>
                        <m:ctrlPr>
                          <a:rPr lang="en-US" sz="1500" i="1">
                            <a:solidFill>
                              <a:schemeClr val="dk1"/>
                            </a:solidFill>
                            <a:latin typeface="Cambria Math" panose="02040503050406030204" pitchFamily="18" charset="0"/>
                          </a:rPr>
                        </m:ctrlPr>
                      </m:dPr>
                      <m:e>
                        <m:r>
                          <a:rPr lang="en-US" sz="1500" i="1">
                            <a:solidFill>
                              <a:schemeClr val="dk1"/>
                            </a:solidFill>
                            <a:latin typeface="Cambria Math" panose="02040503050406030204" pitchFamily="18" charset="0"/>
                          </a:rPr>
                          <m:t>𝑣</m:t>
                        </m:r>
                      </m:e>
                    </m:d>
                  </m:oMath>
                </a14:m>
                <a:r>
                  <a:rPr lang="en-US" sz="1500" dirty="0">
                    <a:solidFill>
                      <a:schemeClr val="dk1"/>
                    </a:solidFill>
                  </a:rPr>
                  <a:t>. [1]</a:t>
                </a:r>
              </a:p>
              <a:p>
                <a:pPr marL="139700" indent="0">
                  <a:lnSpc>
                    <a:spcPct val="100000"/>
                  </a:lnSpc>
                  <a:spcBef>
                    <a:spcPts val="1200"/>
                  </a:spcBef>
                  <a:buClr>
                    <a:schemeClr val="dk1"/>
                  </a:buClr>
                  <a:buSzPts val="1400"/>
                  <a:buNone/>
                </a:pPr>
                <a:r>
                  <a:rPr lang="en-US" sz="1500" i="1" dirty="0">
                    <a:solidFill>
                      <a:schemeClr val="dk1"/>
                    </a:solidFill>
                  </a:rPr>
                  <a:t>Proof.</a:t>
                </a:r>
                <a:r>
                  <a:rPr lang="en-US" sz="1500" dirty="0">
                    <a:solidFill>
                      <a:schemeClr val="dk1"/>
                    </a:solidFill>
                  </a:rPr>
                  <a:t> Apply Lemma 4 and use arbitrary values for if direction </a:t>
                </a:r>
                <a14:m>
                  <m:oMath xmlns:m="http://schemas.openxmlformats.org/officeDocument/2006/math">
                    <m:r>
                      <a:rPr lang="en-US" sz="1500" b="0" i="1" smtClean="0">
                        <a:solidFill>
                          <a:schemeClr val="dk1"/>
                        </a:solidFill>
                        <a:latin typeface="Cambria Math" panose="02040503050406030204" pitchFamily="18" charset="0"/>
                      </a:rPr>
                      <m:t>𝐴</m:t>
                    </m:r>
                    <m:r>
                      <a:rPr lang="en-US" sz="1500" b="0" i="1" smtClean="0">
                        <a:solidFill>
                          <a:schemeClr val="dk1"/>
                        </a:solidFill>
                        <a:latin typeface="Cambria Math" panose="02040503050406030204" pitchFamily="18" charset="0"/>
                      </a:rPr>
                      <m:t>∈</m:t>
                    </m:r>
                    <m:sSup>
                      <m:sSupPr>
                        <m:ctrlPr>
                          <a:rPr lang="en-US" sz="1500" b="0" i="1" smtClean="0">
                            <a:solidFill>
                              <a:schemeClr val="dk1"/>
                            </a:solidFill>
                            <a:latin typeface="Cambria Math" panose="02040503050406030204" pitchFamily="18" charset="0"/>
                          </a:rPr>
                        </m:ctrlPr>
                      </m:sSupPr>
                      <m:e>
                        <m:r>
                          <m:rPr>
                            <m:sty m:val="p"/>
                          </m:rPr>
                          <a:rPr lang="en-US" sz="1500">
                            <a:solidFill>
                              <a:schemeClr val="dk1"/>
                            </a:solidFill>
                            <a:latin typeface="Cambria Math" panose="02040503050406030204" pitchFamily="18" charset="0"/>
                          </a:rPr>
                          <m:t>Β</m:t>
                        </m:r>
                      </m:e>
                      <m:sup>
                        <m:r>
                          <a:rPr lang="en-US" sz="1500" b="0" i="1" smtClean="0">
                            <a:solidFill>
                              <a:schemeClr val="dk1"/>
                            </a:solidFill>
                            <a:latin typeface="Cambria Math" panose="02040503050406030204" pitchFamily="18" charset="0"/>
                          </a:rPr>
                          <m:t>∗</m:t>
                        </m:r>
                      </m:sup>
                    </m:sSup>
                  </m:oMath>
                </a14:m>
                <a:r>
                  <a:rPr lang="en-US" sz="1500" i="1" dirty="0">
                    <a:solidFill>
                      <a:schemeClr val="dk1"/>
                    </a:solidFill>
                  </a:rPr>
                  <a:t> and </a:t>
                </a:r>
                <a14:m>
                  <m:oMath xmlns:m="http://schemas.openxmlformats.org/officeDocument/2006/math">
                    <m:r>
                      <a:rPr lang="en-US" sz="1500" b="0" i="1" smtClean="0">
                        <a:solidFill>
                          <a:schemeClr val="dk1"/>
                        </a:solidFill>
                        <a:latin typeface="Cambria Math" panose="02040503050406030204" pitchFamily="18" charset="0"/>
                      </a:rPr>
                      <m:t>𝑣</m:t>
                    </m:r>
                    <m:r>
                      <a:rPr lang="en-US" sz="1500" b="0" i="1" smtClean="0">
                        <a:solidFill>
                          <a:schemeClr val="dk1"/>
                        </a:solidFill>
                        <a:latin typeface="Cambria Math" panose="02040503050406030204" pitchFamily="18" charset="0"/>
                      </a:rPr>
                      <m:t>∈∪</m:t>
                    </m:r>
                  </m:oMath>
                </a14:m>
                <a:r>
                  <a:rPr lang="en-US" sz="1500" dirty="0">
                    <a:solidFill>
                      <a:schemeClr val="dk1"/>
                    </a:solidFill>
                  </a:rPr>
                  <a:t> </a:t>
                </a:r>
                <a14:m>
                  <m:oMath xmlns:m="http://schemas.openxmlformats.org/officeDocument/2006/math">
                    <m:sSup>
                      <m:sSupPr>
                        <m:ctrlPr>
                          <a:rPr lang="en-US" sz="1500" b="0" i="1" smtClean="0">
                            <a:solidFill>
                              <a:schemeClr val="dk1"/>
                            </a:solidFill>
                            <a:latin typeface="Cambria Math" panose="02040503050406030204" pitchFamily="18" charset="0"/>
                          </a:rPr>
                        </m:ctrlPr>
                      </m:sSupPr>
                      <m:e>
                        <m:r>
                          <m:rPr>
                            <m:sty m:val="p"/>
                          </m:rPr>
                          <a:rPr lang="en-US" sz="1500">
                            <a:solidFill>
                              <a:schemeClr val="dk1"/>
                            </a:solidFill>
                            <a:latin typeface="Cambria Math" panose="02040503050406030204" pitchFamily="18" charset="0"/>
                          </a:rPr>
                          <m:t>Β</m:t>
                        </m:r>
                      </m:e>
                      <m:sup>
                        <m:r>
                          <a:rPr lang="en-US" sz="1500" b="0" i="1" smtClean="0">
                            <a:solidFill>
                              <a:schemeClr val="dk1"/>
                            </a:solidFill>
                            <a:latin typeface="Cambria Math" panose="02040503050406030204" pitchFamily="18" charset="0"/>
                          </a:rPr>
                          <m:t>𝑉</m:t>
                        </m:r>
                        <m:r>
                          <a:rPr lang="en-US" sz="1500" b="0" i="1" smtClean="0">
                            <a:solidFill>
                              <a:schemeClr val="dk1"/>
                            </a:solidFill>
                            <a:latin typeface="Cambria Math" panose="02040503050406030204" pitchFamily="18" charset="0"/>
                          </a:rPr>
                          <m:t>\</m:t>
                        </m:r>
                        <m:r>
                          <m:rPr>
                            <m:sty m:val="p"/>
                          </m:rPr>
                          <a:rPr lang="en-US" sz="1500" b="0" i="1" smtClean="0">
                            <a:solidFill>
                              <a:schemeClr val="dk1"/>
                            </a:solidFill>
                            <a:latin typeface="Cambria Math" panose="02040503050406030204" pitchFamily="18" charset="0"/>
                          </a:rPr>
                          <m:t>A</m:t>
                        </m:r>
                      </m:sup>
                    </m:sSup>
                  </m:oMath>
                </a14:m>
                <a:r>
                  <a:rPr lang="en-US" sz="1500" i="1" dirty="0">
                    <a:solidFill>
                      <a:schemeClr val="dk1"/>
                    </a:solidFill>
                  </a:rPr>
                  <a:t>, </a:t>
                </a:r>
                <a:r>
                  <a:rPr lang="en-US" sz="1500" dirty="0">
                    <a:solidFill>
                      <a:schemeClr val="dk1"/>
                    </a:solidFill>
                  </a:rPr>
                  <a:t>and for the only if direction </a:t>
                </a:r>
                <a14:m>
                  <m:oMath xmlns:m="http://schemas.openxmlformats.org/officeDocument/2006/math">
                    <m:r>
                      <a:rPr lang="en-US" sz="1500" b="0" i="1" smtClean="0">
                        <a:solidFill>
                          <a:schemeClr val="dk1"/>
                        </a:solidFill>
                        <a:latin typeface="Cambria Math" panose="02040503050406030204" pitchFamily="18" charset="0"/>
                      </a:rPr>
                      <m:t>𝑇</m:t>
                    </m:r>
                    <m:r>
                      <a:rPr lang="en-US" sz="1500" b="0" i="1" smtClean="0">
                        <a:solidFill>
                          <a:schemeClr val="dk1"/>
                        </a:solidFill>
                        <a:latin typeface="Cambria Math" panose="02040503050406030204" pitchFamily="18" charset="0"/>
                      </a:rPr>
                      <m:t>∈</m:t>
                    </m:r>
                    <m:sSup>
                      <m:sSupPr>
                        <m:ctrlPr>
                          <a:rPr lang="en-US" sz="1500" b="0" i="1" smtClean="0">
                            <a:solidFill>
                              <a:schemeClr val="dk1"/>
                            </a:solidFill>
                            <a:latin typeface="Cambria Math" panose="02040503050406030204" pitchFamily="18" charset="0"/>
                          </a:rPr>
                        </m:ctrlPr>
                      </m:sSupPr>
                      <m:e>
                        <m:r>
                          <m:rPr>
                            <m:sty m:val="p"/>
                          </m:rPr>
                          <a:rPr lang="en-US" sz="1500">
                            <a:solidFill>
                              <a:schemeClr val="dk1"/>
                            </a:solidFill>
                            <a:latin typeface="Cambria Math" panose="02040503050406030204" pitchFamily="18" charset="0"/>
                          </a:rPr>
                          <m:t>Β</m:t>
                        </m:r>
                      </m:e>
                      <m:sup>
                        <m:r>
                          <m:rPr>
                            <m:sty m:val="p"/>
                          </m:rPr>
                          <a:rPr lang="en-US" sz="1500" b="0" i="0" smtClean="0">
                            <a:solidFill>
                              <a:schemeClr val="dk1"/>
                            </a:solidFill>
                            <a:latin typeface="Cambria Math" panose="02040503050406030204" pitchFamily="18" charset="0"/>
                          </a:rPr>
                          <m:t>d</m:t>
                        </m:r>
                      </m:sup>
                    </m:sSup>
                  </m:oMath>
                </a14:m>
                <a:r>
                  <a:rPr lang="en-US" sz="1500" i="1" dirty="0">
                    <a:solidFill>
                      <a:schemeClr val="dk1"/>
                    </a:solidFill>
                  </a:rPr>
                  <a:t> </a:t>
                </a:r>
                <a:r>
                  <a:rPr lang="en-US" sz="1500" dirty="0">
                    <a:solidFill>
                      <a:schemeClr val="dk1"/>
                    </a:solidFill>
                  </a:rPr>
                  <a:t>and </a:t>
                </a:r>
                <a14:m>
                  <m:oMath xmlns:m="http://schemas.openxmlformats.org/officeDocument/2006/math">
                    <m:r>
                      <a:rPr lang="en-US" sz="1500" b="0" i="1" smtClean="0">
                        <a:solidFill>
                          <a:schemeClr val="dk1"/>
                        </a:solidFill>
                        <a:latin typeface="Cambria Math" panose="02040503050406030204" pitchFamily="18" charset="0"/>
                      </a:rPr>
                      <m:t>𝑣</m:t>
                    </m:r>
                    <m:r>
                      <a:rPr lang="en-US" sz="1500" b="0" i="1" smtClean="0">
                        <a:solidFill>
                          <a:schemeClr val="dk1"/>
                        </a:solidFill>
                        <a:latin typeface="Cambria Math" panose="02040503050406030204" pitchFamily="18" charset="0"/>
                      </a:rPr>
                      <m:t> ∉</m:t>
                    </m:r>
                    <m:r>
                      <a:rPr lang="en-US" sz="1500" b="0" i="1" smtClean="0">
                        <a:solidFill>
                          <a:schemeClr val="dk1"/>
                        </a:solidFill>
                        <a:latin typeface="Cambria Math" panose="02040503050406030204" pitchFamily="18" charset="0"/>
                      </a:rPr>
                      <m:t>𝑇</m:t>
                    </m:r>
                  </m:oMath>
                </a14:m>
                <a:r>
                  <a:rPr lang="en-US" sz="1500" dirty="0">
                    <a:solidFill>
                      <a:schemeClr val="dk1"/>
                    </a:solidFill>
                  </a:rPr>
                  <a:t>, where </a:t>
                </a:r>
                <a14:m>
                  <m:oMath xmlns:m="http://schemas.openxmlformats.org/officeDocument/2006/math">
                    <m:r>
                      <a:rPr lang="en-US" sz="1500" b="0" i="1" smtClean="0">
                        <a:solidFill>
                          <a:schemeClr val="dk1"/>
                        </a:solidFill>
                        <a:latin typeface="Cambria Math" panose="02040503050406030204" pitchFamily="18" charset="0"/>
                      </a:rPr>
                      <m:t>𝐴</m:t>
                    </m:r>
                    <m:r>
                      <a:rPr lang="en-US" sz="1500" b="0" i="1" smtClean="0">
                        <a:solidFill>
                          <a:schemeClr val="dk1"/>
                        </a:solidFill>
                        <a:latin typeface="Cambria Math" panose="02040503050406030204" pitchFamily="18" charset="0"/>
                      </a:rPr>
                      <m:t>=</m:t>
                    </m:r>
                    <m:r>
                      <a:rPr lang="en-US" sz="1500" b="0" i="1" smtClean="0">
                        <a:solidFill>
                          <a:schemeClr val="dk1"/>
                        </a:solidFill>
                        <a:latin typeface="Cambria Math" panose="02040503050406030204" pitchFamily="18" charset="0"/>
                      </a:rPr>
                      <m:t>𝑉</m:t>
                    </m:r>
                    <m:r>
                      <m:rPr>
                        <m:lit/>
                      </m:rPr>
                      <a:rPr lang="en-US" sz="1500" b="0" i="1" smtClean="0">
                        <a:solidFill>
                          <a:schemeClr val="dk1"/>
                        </a:solidFill>
                        <a:latin typeface="Cambria Math" panose="02040503050406030204" pitchFamily="18" charset="0"/>
                      </a:rPr>
                      <m:t>(</m:t>
                    </m:r>
                    <m:r>
                      <a:rPr lang="en-US" sz="1500" b="0" i="1" smtClean="0">
                        <a:solidFill>
                          <a:schemeClr val="dk1"/>
                        </a:solidFill>
                        <a:latin typeface="Cambria Math" panose="02040503050406030204" pitchFamily="18" charset="0"/>
                      </a:rPr>
                      <m:t>𝑇</m:t>
                    </m:r>
                    <m:r>
                      <a:rPr lang="en-US" sz="1500" b="0" i="1" smtClean="0">
                        <a:solidFill>
                          <a:schemeClr val="dk1"/>
                        </a:solidFill>
                        <a:latin typeface="Cambria Math" panose="02040503050406030204" pitchFamily="18" charset="0"/>
                      </a:rPr>
                      <m:t>∪{</m:t>
                    </m:r>
                    <m:r>
                      <a:rPr lang="en-US" sz="1500" b="0" i="1" smtClean="0">
                        <a:solidFill>
                          <a:schemeClr val="dk1"/>
                        </a:solidFill>
                        <a:latin typeface="Cambria Math" panose="02040503050406030204" pitchFamily="18" charset="0"/>
                      </a:rPr>
                      <m:t>𝑣</m:t>
                    </m:r>
                    <m:r>
                      <a:rPr lang="en-US" sz="1500" b="0" i="1" smtClean="0">
                        <a:solidFill>
                          <a:schemeClr val="dk1"/>
                        </a:solidFill>
                        <a:latin typeface="Cambria Math" panose="02040503050406030204" pitchFamily="18" charset="0"/>
                      </a:rPr>
                      <m:t>})</m:t>
                    </m:r>
                  </m:oMath>
                </a14:m>
                <a:r>
                  <a:rPr lang="en-US" sz="1500" i="1" dirty="0">
                    <a:solidFill>
                      <a:schemeClr val="dk1"/>
                    </a:solidFill>
                  </a:rPr>
                  <a:t>.</a:t>
                </a:r>
              </a:p>
              <a:p>
                <a:pPr indent="-317500">
                  <a:lnSpc>
                    <a:spcPct val="100000"/>
                  </a:lnSpc>
                  <a:spcBef>
                    <a:spcPts val="1200"/>
                  </a:spcBef>
                  <a:buClr>
                    <a:schemeClr val="dk1"/>
                  </a:buClr>
                  <a:buSzPts val="1400"/>
                </a:pPr>
                <a:r>
                  <a:rPr lang="en-US" sz="1500" b="1" dirty="0">
                    <a:solidFill>
                      <a:schemeClr val="dk1"/>
                    </a:solidFill>
                  </a:rPr>
                  <a:t>Corollary 6.</a:t>
                </a:r>
                <a:r>
                  <a:rPr lang="en-US" sz="1500" dirty="0">
                    <a:solidFill>
                      <a:schemeClr val="dk1"/>
                    </a:solidFill>
                  </a:rPr>
                  <a:t> </a:t>
                </a:r>
                <a:r>
                  <a:rPr lang="en-US" sz="1500" i="1" dirty="0">
                    <a:solidFill>
                      <a:schemeClr val="dk1"/>
                    </a:solidFill>
                  </a:rPr>
                  <a:t>The cuts of a loopless matroid form a unique key hypergraph</a:t>
                </a:r>
                <a:r>
                  <a:rPr lang="en-US" sz="1500" dirty="0">
                    <a:solidFill>
                      <a:schemeClr val="dk1"/>
                    </a:solidFill>
                  </a:rPr>
                  <a:t>. [1]</a:t>
                </a:r>
              </a:p>
              <a:p>
                <a:pPr marL="139700" indent="0">
                  <a:lnSpc>
                    <a:spcPct val="100000"/>
                  </a:lnSpc>
                  <a:spcBef>
                    <a:spcPts val="1200"/>
                  </a:spcBef>
                  <a:buClr>
                    <a:schemeClr val="dk1"/>
                  </a:buClr>
                  <a:buSzPts val="1400"/>
                  <a:buNone/>
                </a:pPr>
                <a:r>
                  <a:rPr lang="en-US" sz="1500" i="1" dirty="0">
                    <a:solidFill>
                      <a:schemeClr val="dk1"/>
                    </a:solidFill>
                  </a:rPr>
                  <a:t>Proof. </a:t>
                </a:r>
                <a:r>
                  <a:rPr lang="en-US" sz="1500" dirty="0">
                    <a:solidFill>
                      <a:schemeClr val="dk1"/>
                    </a:solidFill>
                  </a:rPr>
                  <a:t>The set of minimal traversals </a:t>
                </a:r>
                <a14:m>
                  <m:oMath xmlns:m="http://schemas.openxmlformats.org/officeDocument/2006/math">
                    <m:sSup>
                      <m:sSupPr>
                        <m:ctrlPr>
                          <a:rPr lang="en-US" sz="1500" b="0" i="1" smtClean="0">
                            <a:solidFill>
                              <a:schemeClr val="dk1"/>
                            </a:solidFill>
                            <a:latin typeface="Cambria Math" panose="02040503050406030204" pitchFamily="18" charset="0"/>
                          </a:rPr>
                        </m:ctrlPr>
                      </m:sSupPr>
                      <m:e>
                        <m:r>
                          <m:rPr>
                            <m:sty m:val="p"/>
                          </m:rPr>
                          <a:rPr lang="en-US" sz="1500">
                            <a:solidFill>
                              <a:schemeClr val="dk1"/>
                            </a:solidFill>
                            <a:latin typeface="Cambria Math" panose="02040503050406030204" pitchFamily="18" charset="0"/>
                          </a:rPr>
                          <m:t>Β</m:t>
                        </m:r>
                      </m:e>
                      <m:sup>
                        <m:r>
                          <m:rPr>
                            <m:sty m:val="p"/>
                          </m:rPr>
                          <a:rPr lang="en-US" sz="1500" b="0" i="0" smtClean="0">
                            <a:solidFill>
                              <a:schemeClr val="dk1"/>
                            </a:solidFill>
                            <a:latin typeface="Cambria Math" panose="02040503050406030204" pitchFamily="18" charset="0"/>
                          </a:rPr>
                          <m:t>d</m:t>
                        </m:r>
                      </m:sup>
                    </m:sSup>
                  </m:oMath>
                </a14:m>
                <a:r>
                  <a:rPr lang="en-US" sz="1500" dirty="0">
                    <a:solidFill>
                      <a:schemeClr val="dk1"/>
                    </a:solidFill>
                  </a:rPr>
                  <a:t> can serve as cut-sets and base-sets of matroids, and a loopless matroid would compliment Theorem 5.</a:t>
                </a:r>
              </a:p>
              <a:p>
                <a:pPr indent="-317500">
                  <a:lnSpc>
                    <a:spcPct val="100000"/>
                  </a:lnSpc>
                  <a:spcBef>
                    <a:spcPts val="1200"/>
                  </a:spcBef>
                  <a:buClr>
                    <a:schemeClr val="dk1"/>
                  </a:buClr>
                  <a:buSzPts val="1400"/>
                </a:pPr>
                <a:r>
                  <a:rPr lang="en-US" sz="1500" b="1" dirty="0">
                    <a:solidFill>
                      <a:schemeClr val="dk1"/>
                    </a:solidFill>
                  </a:rPr>
                  <a:t>Remark 7. </a:t>
                </a:r>
                <a:r>
                  <a:rPr lang="en-US" sz="1500" i="1" dirty="0">
                    <a:solidFill>
                      <a:schemeClr val="dk1"/>
                    </a:solidFill>
                  </a:rPr>
                  <a:t>The conditions of </a:t>
                </a:r>
                <a:r>
                  <a:rPr lang="en-US" sz="1500" b="1" dirty="0">
                    <a:solidFill>
                      <a:schemeClr val="dk1"/>
                    </a:solidFill>
                  </a:rPr>
                  <a:t>Theorem 5</a:t>
                </a:r>
                <a:r>
                  <a:rPr lang="en-US" sz="1500" b="1" i="1" dirty="0">
                    <a:solidFill>
                      <a:schemeClr val="dk1"/>
                    </a:solidFill>
                  </a:rPr>
                  <a:t> </a:t>
                </a:r>
                <a:r>
                  <a:rPr lang="en-US" sz="1500" i="1" dirty="0">
                    <a:solidFill>
                      <a:schemeClr val="dk1"/>
                    </a:solidFill>
                  </a:rPr>
                  <a:t>can be checked in polynomial time if </a:t>
                </a:r>
                <a14:m>
                  <m:oMath xmlns:m="http://schemas.openxmlformats.org/officeDocument/2006/math">
                    <m:sSup>
                      <m:sSupPr>
                        <m:ctrlPr>
                          <a:rPr lang="en-US" sz="1500" i="1">
                            <a:solidFill>
                              <a:schemeClr val="dk1"/>
                            </a:solidFill>
                            <a:latin typeface="Cambria Math" panose="02040503050406030204" pitchFamily="18" charset="0"/>
                          </a:rPr>
                        </m:ctrlPr>
                      </m:sSupPr>
                      <m:e>
                        <m:r>
                          <m:rPr>
                            <m:sty m:val="p"/>
                          </m:rPr>
                          <a:rPr lang="en-US" sz="1500">
                            <a:solidFill>
                              <a:schemeClr val="dk1"/>
                            </a:solidFill>
                            <a:latin typeface="Cambria Math" panose="02040503050406030204" pitchFamily="18" charset="0"/>
                          </a:rPr>
                          <m:t>Β</m:t>
                        </m:r>
                      </m:e>
                      <m:sup>
                        <m:r>
                          <a:rPr lang="en-US" sz="1500" i="1">
                            <a:solidFill>
                              <a:schemeClr val="dk1"/>
                            </a:solidFill>
                            <a:latin typeface="Cambria Math" panose="02040503050406030204" pitchFamily="18" charset="0"/>
                          </a:rPr>
                          <m:t>𝑑</m:t>
                        </m:r>
                      </m:sup>
                    </m:sSup>
                  </m:oMath>
                </a14:m>
                <a:r>
                  <a:rPr lang="en-US" sz="1500" i="1" dirty="0">
                    <a:solidFill>
                      <a:schemeClr val="dk1"/>
                    </a:solidFill>
                  </a:rPr>
                  <a:t> can be generated in (input) polynomial time from </a:t>
                </a:r>
                <a14:m>
                  <m:oMath xmlns:m="http://schemas.openxmlformats.org/officeDocument/2006/math">
                    <m:r>
                      <m:rPr>
                        <m:sty m:val="p"/>
                      </m:rPr>
                      <a:rPr lang="en-US" sz="1500">
                        <a:solidFill>
                          <a:schemeClr val="dk1"/>
                        </a:solidFill>
                        <a:latin typeface="Cambria Math" panose="02040503050406030204" pitchFamily="18" charset="0"/>
                      </a:rPr>
                      <m:t>Β</m:t>
                    </m:r>
                  </m:oMath>
                </a14:m>
                <a:r>
                  <a:rPr lang="en-US" sz="1500" i="1" dirty="0">
                    <a:solidFill>
                      <a:schemeClr val="dk1"/>
                    </a:solidFill>
                  </a:rPr>
                  <a:t>. For example, if </a:t>
                </a:r>
                <a14:m>
                  <m:oMath xmlns:m="http://schemas.openxmlformats.org/officeDocument/2006/math">
                    <m:r>
                      <m:rPr>
                        <m:sty m:val="p"/>
                      </m:rPr>
                      <a:rPr lang="en-US" sz="1500">
                        <a:solidFill>
                          <a:schemeClr val="dk1"/>
                        </a:solidFill>
                        <a:latin typeface="Cambria Math" panose="02040503050406030204" pitchFamily="18" charset="0"/>
                      </a:rPr>
                      <m:t>Β</m:t>
                    </m:r>
                  </m:oMath>
                </a14:m>
                <a:r>
                  <a:rPr lang="en-US" sz="1500" i="1" dirty="0">
                    <a:solidFill>
                      <a:schemeClr val="dk1"/>
                    </a:solidFill>
                  </a:rPr>
                  <a:t> is 2-monotone or forms the set of bases of a matroid.</a:t>
                </a:r>
              </a:p>
              <a:p>
                <a:pPr marL="139700" indent="0">
                  <a:spcBef>
                    <a:spcPts val="1200"/>
                  </a:spcBef>
                  <a:buClr>
                    <a:schemeClr val="dk1"/>
                  </a:buClr>
                  <a:buSzPts val="1400"/>
                  <a:buNone/>
                </a:pPr>
                <a:endParaRPr lang="en-US" sz="1200" dirty="0">
                  <a:solidFill>
                    <a:schemeClr val="dk1"/>
                  </a:solidFill>
                </a:endParaRPr>
              </a:p>
            </p:txBody>
          </p:sp>
        </mc:Choice>
        <mc:Fallback xmlns="">
          <p:sp>
            <p:nvSpPr>
              <p:cNvPr id="80" name="Google Shape;80;p16"/>
              <p:cNvSpPr txBox="1">
                <a:spLocks noGrp="1" noRot="1" noChangeAspect="1" noMove="1" noResize="1" noEditPoints="1" noAdjustHandles="1" noChangeArrowheads="1" noChangeShapeType="1" noTextEdit="1"/>
              </p:cNvSpPr>
              <p:nvPr>
                <p:ph type="body" idx="1"/>
              </p:nvPr>
            </p:nvSpPr>
            <p:spPr>
              <a:xfrm>
                <a:off x="311700" y="739650"/>
                <a:ext cx="8520600" cy="3572200"/>
              </a:xfrm>
              <a:prstGeom prst="rect">
                <a:avLst/>
              </a:prstGeom>
              <a:blipFill>
                <a:blip r:embed="rId3"/>
                <a:stretch>
                  <a:fillRect r="-215"/>
                </a:stretch>
              </a:blipFill>
            </p:spPr>
            <p:txBody>
              <a:bodyPr/>
              <a:lstStyle/>
              <a:p>
                <a:r>
                  <a:rPr lang="en-US">
                    <a:noFill/>
                  </a:rPr>
                  <a:t> </a:t>
                </a:r>
              </a:p>
            </p:txBody>
          </p:sp>
        </mc:Fallback>
      </mc:AlternateContent>
      <p:pic>
        <p:nvPicPr>
          <p:cNvPr id="81" name="Google Shape;81;p16"/>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82" name="Google Shape;82;p16"/>
          <p:cNvPicPr preferRelativeResize="0"/>
          <p:nvPr/>
        </p:nvPicPr>
        <p:blipFill>
          <a:blip r:embed="rId5">
            <a:alphaModFix/>
          </a:blip>
          <a:stretch>
            <a:fillRect/>
          </a:stretch>
        </p:blipFill>
        <p:spPr>
          <a:xfrm>
            <a:off x="8216275" y="4311851"/>
            <a:ext cx="616025" cy="831650"/>
          </a:xfrm>
          <a:prstGeom prst="rect">
            <a:avLst/>
          </a:prstGeom>
          <a:noFill/>
          <a:ln>
            <a:noFill/>
          </a:ln>
        </p:spPr>
      </p:pic>
    </p:spTree>
    <p:extLst>
      <p:ext uri="{BB962C8B-B14F-4D97-AF65-F5344CB8AC3E}">
        <p14:creationId xmlns:p14="http://schemas.microsoft.com/office/powerpoint/2010/main" val="371909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53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Unique Key Graphs: Complexity</a:t>
            </a:r>
            <a:endParaRPr b="1" dirty="0"/>
          </a:p>
        </p:txBody>
      </p:sp>
      <mc:AlternateContent xmlns:mc="http://schemas.openxmlformats.org/markup-compatibility/2006" xmlns:a14="http://schemas.microsoft.com/office/drawing/2010/main">
        <mc:Choice Requires="a14">
          <p:sp>
            <p:nvSpPr>
              <p:cNvPr id="80" name="Google Shape;80;p16"/>
              <p:cNvSpPr txBox="1">
                <a:spLocks noGrp="1"/>
              </p:cNvSpPr>
              <p:nvPr>
                <p:ph type="body" idx="1"/>
              </p:nvPr>
            </p:nvSpPr>
            <p:spPr>
              <a:xfrm>
                <a:off x="311700" y="739650"/>
                <a:ext cx="8520600" cy="3572201"/>
              </a:xfrm>
              <a:prstGeom prst="rect">
                <a:avLst/>
              </a:prstGeom>
            </p:spPr>
            <p:txBody>
              <a:bodyPr spcFirstLastPara="1" wrap="square" lIns="91425" tIns="91425" rIns="91425" bIns="91425" anchor="t" anchorCtr="0">
                <a:noAutofit/>
              </a:bodyPr>
              <a:lstStyle/>
              <a:p>
                <a:pPr lvl="0" indent="-317500">
                  <a:lnSpc>
                    <a:spcPct val="100000"/>
                  </a:lnSpc>
                  <a:spcBef>
                    <a:spcPts val="1200"/>
                  </a:spcBef>
                  <a:buClr>
                    <a:schemeClr val="dk1"/>
                  </a:buClr>
                  <a:buSzPts val="1400"/>
                </a:pPr>
                <a:r>
                  <a:rPr lang="en-US" sz="1500" b="1" dirty="0">
                    <a:solidFill>
                      <a:schemeClr val="dk1"/>
                    </a:solidFill>
                  </a:rPr>
                  <a:t>Theorem 8.</a:t>
                </a:r>
                <a:r>
                  <a:rPr lang="en-US" sz="1500" dirty="0">
                    <a:solidFill>
                      <a:schemeClr val="dk1"/>
                    </a:solidFill>
                  </a:rPr>
                  <a:t> </a:t>
                </a:r>
                <a:r>
                  <a:rPr lang="en-US" sz="1500" i="1" dirty="0">
                    <a:solidFill>
                      <a:schemeClr val="dk1"/>
                    </a:solidFill>
                  </a:rPr>
                  <a:t>A graph </a:t>
                </a:r>
                <a14:m>
                  <m:oMath xmlns:m="http://schemas.openxmlformats.org/officeDocument/2006/math">
                    <m:r>
                      <a:rPr lang="en-US" sz="1500" b="0" i="1" smtClean="0">
                        <a:solidFill>
                          <a:schemeClr val="dk1"/>
                        </a:solidFill>
                        <a:latin typeface="Cambria Math" panose="02040503050406030204" pitchFamily="18" charset="0"/>
                      </a:rPr>
                      <m:t>𝐺</m:t>
                    </m:r>
                    <m:r>
                      <a:rPr lang="en-US" sz="1500" b="0" i="1" smtClean="0">
                        <a:solidFill>
                          <a:schemeClr val="dk1"/>
                        </a:solidFill>
                        <a:latin typeface="Cambria Math" panose="02040503050406030204" pitchFamily="18" charset="0"/>
                      </a:rPr>
                      <m:t>=</m:t>
                    </m:r>
                    <m:d>
                      <m:dPr>
                        <m:ctrlPr>
                          <a:rPr lang="en-US" sz="1500" b="0" i="1" smtClean="0">
                            <a:solidFill>
                              <a:schemeClr val="dk1"/>
                            </a:solidFill>
                            <a:latin typeface="Cambria Math" panose="02040503050406030204" pitchFamily="18" charset="0"/>
                          </a:rPr>
                        </m:ctrlPr>
                      </m:dPr>
                      <m:e>
                        <m:r>
                          <a:rPr lang="en-US" sz="1500" b="0" i="1" smtClean="0">
                            <a:solidFill>
                              <a:schemeClr val="dk1"/>
                            </a:solidFill>
                            <a:latin typeface="Cambria Math" panose="02040503050406030204" pitchFamily="18" charset="0"/>
                          </a:rPr>
                          <m:t>𝑉</m:t>
                        </m:r>
                        <m:r>
                          <a:rPr lang="en-US" sz="1500" b="0" i="1" smtClean="0">
                            <a:solidFill>
                              <a:schemeClr val="dk1"/>
                            </a:solidFill>
                            <a:latin typeface="Cambria Math" panose="02040503050406030204" pitchFamily="18" charset="0"/>
                          </a:rPr>
                          <m:t>, </m:t>
                        </m:r>
                        <m:r>
                          <a:rPr lang="en-US" sz="1500" b="0" i="1" smtClean="0">
                            <a:solidFill>
                              <a:schemeClr val="dk1"/>
                            </a:solidFill>
                            <a:latin typeface="Cambria Math" panose="02040503050406030204" pitchFamily="18" charset="0"/>
                          </a:rPr>
                          <m:t>𝐸</m:t>
                        </m:r>
                      </m:e>
                    </m:d>
                  </m:oMath>
                </a14:m>
                <a:r>
                  <a:rPr lang="en-US" sz="1500" dirty="0">
                    <a:solidFill>
                      <a:schemeClr val="dk1"/>
                    </a:solidFill>
                  </a:rPr>
                  <a:t> </a:t>
                </a:r>
                <a:r>
                  <a:rPr lang="en-US" sz="1500" i="1" dirty="0">
                    <a:solidFill>
                      <a:schemeClr val="dk1"/>
                    </a:solidFill>
                  </a:rPr>
                  <a:t>is unique key if and only if for every maximal independent set </a:t>
                </a:r>
                <a14:m>
                  <m:oMath xmlns:m="http://schemas.openxmlformats.org/officeDocument/2006/math">
                    <m:r>
                      <a:rPr lang="en-US" sz="1500" b="0" i="1" smtClean="0">
                        <a:solidFill>
                          <a:schemeClr val="dk1"/>
                        </a:solidFill>
                        <a:latin typeface="Cambria Math" panose="02040503050406030204" pitchFamily="18" charset="0"/>
                      </a:rPr>
                      <m:t>𝐼</m:t>
                    </m:r>
                    <m:r>
                      <a:rPr lang="en-US" sz="1500" b="0" i="1" smtClean="0">
                        <a:solidFill>
                          <a:schemeClr val="dk1"/>
                        </a:solidFill>
                        <a:latin typeface="Cambria Math" panose="02040503050406030204" pitchFamily="18" charset="0"/>
                      </a:rPr>
                      <m:t>⊆</m:t>
                    </m:r>
                    <m:r>
                      <a:rPr lang="en-US" sz="1500" b="0" i="1" smtClean="0">
                        <a:solidFill>
                          <a:schemeClr val="dk1"/>
                        </a:solidFill>
                        <a:latin typeface="Cambria Math" panose="02040503050406030204" pitchFamily="18" charset="0"/>
                      </a:rPr>
                      <m:t>𝑉</m:t>
                    </m:r>
                  </m:oMath>
                </a14:m>
                <a:r>
                  <a:rPr lang="en-US" sz="1500" i="1" dirty="0">
                    <a:solidFill>
                      <a:schemeClr val="dk1"/>
                    </a:solidFill>
                  </a:rPr>
                  <a:t> and vertex </a:t>
                </a:r>
                <a14:m>
                  <m:oMath xmlns:m="http://schemas.openxmlformats.org/officeDocument/2006/math">
                    <m:r>
                      <a:rPr lang="en-US" sz="1500" b="0" i="1" smtClean="0">
                        <a:solidFill>
                          <a:schemeClr val="dk1"/>
                        </a:solidFill>
                        <a:latin typeface="Cambria Math" panose="02040503050406030204" pitchFamily="18" charset="0"/>
                      </a:rPr>
                      <m:t>𝑣</m:t>
                    </m:r>
                    <m:r>
                      <a:rPr lang="en-US" sz="1500" b="0" i="1" smtClean="0">
                        <a:solidFill>
                          <a:schemeClr val="dk1"/>
                        </a:solidFill>
                        <a:latin typeface="Cambria Math" panose="02040503050406030204" pitchFamily="18" charset="0"/>
                      </a:rPr>
                      <m:t>∈</m:t>
                    </m:r>
                    <m:r>
                      <a:rPr lang="en-US" sz="1500" b="0" i="1" smtClean="0">
                        <a:solidFill>
                          <a:schemeClr val="dk1"/>
                        </a:solidFill>
                        <a:latin typeface="Cambria Math" panose="02040503050406030204" pitchFamily="18" charset="0"/>
                      </a:rPr>
                      <m:t>𝐼</m:t>
                    </m:r>
                  </m:oMath>
                </a14:m>
                <a:r>
                  <a:rPr lang="en-US" sz="1500" i="1" dirty="0">
                    <a:solidFill>
                      <a:schemeClr val="dk1"/>
                    </a:solidFill>
                  </a:rPr>
                  <a:t> there exists a vertex </a:t>
                </a:r>
                <a14:m>
                  <m:oMath xmlns:m="http://schemas.openxmlformats.org/officeDocument/2006/math">
                    <m:r>
                      <a:rPr lang="en-US" sz="1500" b="0" i="1" smtClean="0">
                        <a:solidFill>
                          <a:schemeClr val="dk1"/>
                        </a:solidFill>
                        <a:latin typeface="Cambria Math" panose="02040503050406030204" pitchFamily="18" charset="0"/>
                      </a:rPr>
                      <m:t>𝑢</m:t>
                    </m:r>
                    <m:r>
                      <a:rPr lang="en-US" sz="1500" b="0" i="1" smtClean="0">
                        <a:solidFill>
                          <a:schemeClr val="dk1"/>
                        </a:solidFill>
                        <a:latin typeface="Cambria Math" panose="02040503050406030204" pitchFamily="18" charset="0"/>
                      </a:rPr>
                      <m:t>∉</m:t>
                    </m:r>
                    <m:r>
                      <a:rPr lang="en-US" sz="1500" b="0" i="1" smtClean="0">
                        <a:solidFill>
                          <a:schemeClr val="dk1"/>
                        </a:solidFill>
                        <a:latin typeface="Cambria Math" panose="02040503050406030204" pitchFamily="18" charset="0"/>
                      </a:rPr>
                      <m:t>𝐼</m:t>
                    </m:r>
                  </m:oMath>
                </a14:m>
                <a:r>
                  <a:rPr lang="en-US" sz="1500" i="1" dirty="0">
                    <a:solidFill>
                      <a:schemeClr val="dk1"/>
                    </a:solidFill>
                  </a:rPr>
                  <a:t> that is an individual neighbor of </a:t>
                </a:r>
                <a14:m>
                  <m:oMath xmlns:m="http://schemas.openxmlformats.org/officeDocument/2006/math">
                    <m:r>
                      <a:rPr lang="en-US" sz="1500" b="0" i="1" smtClean="0">
                        <a:solidFill>
                          <a:schemeClr val="dk1"/>
                        </a:solidFill>
                        <a:latin typeface="Cambria Math" panose="02040503050406030204" pitchFamily="18" charset="0"/>
                      </a:rPr>
                      <m:t>𝑣</m:t>
                    </m:r>
                  </m:oMath>
                </a14:m>
                <a:r>
                  <a:rPr lang="en-US" sz="1500" dirty="0">
                    <a:solidFill>
                      <a:schemeClr val="dk1"/>
                    </a:solidFill>
                  </a:rPr>
                  <a:t>. [1]</a:t>
                </a:r>
              </a:p>
              <a:p>
                <a:pPr marL="139700" lvl="0" indent="0">
                  <a:lnSpc>
                    <a:spcPct val="100000"/>
                  </a:lnSpc>
                  <a:spcBef>
                    <a:spcPts val="1200"/>
                  </a:spcBef>
                  <a:buClr>
                    <a:schemeClr val="dk1"/>
                  </a:buClr>
                  <a:buSzPts val="1400"/>
                  <a:buNone/>
                </a:pPr>
                <a:r>
                  <a:rPr lang="en-US" sz="1500" i="1" dirty="0">
                    <a:solidFill>
                      <a:schemeClr val="dk1"/>
                    </a:solidFill>
                  </a:rPr>
                  <a:t>Proof. </a:t>
                </a:r>
                <a:r>
                  <a:rPr lang="en-US" sz="1500" dirty="0">
                    <a:solidFill>
                      <a:schemeClr val="dk1"/>
                    </a:solidFill>
                  </a:rPr>
                  <a:t>The set of minimal keys are complement to the family of independent sets, especially maximal independents sets, resulting in minimal traversal representing minimum vertex covers.</a:t>
                </a:r>
              </a:p>
              <a:p>
                <a:pPr lvl="0" indent="-317500">
                  <a:lnSpc>
                    <a:spcPct val="100000"/>
                  </a:lnSpc>
                  <a:spcBef>
                    <a:spcPts val="1200"/>
                  </a:spcBef>
                  <a:buClr>
                    <a:schemeClr val="dk1"/>
                  </a:buClr>
                  <a:buSzPts val="1400"/>
                </a:pPr>
                <a:r>
                  <a:rPr lang="en-US" sz="1500" b="1" dirty="0">
                    <a:solidFill>
                      <a:schemeClr val="dk1"/>
                    </a:solidFill>
                  </a:rPr>
                  <a:t>Theorem 9. </a:t>
                </a:r>
                <a:r>
                  <a:rPr lang="en-US" sz="1500" i="1" dirty="0">
                    <a:solidFill>
                      <a:schemeClr val="dk1"/>
                    </a:solidFill>
                  </a:rPr>
                  <a:t>A CNF </a:t>
                </a:r>
                <a14:m>
                  <m:oMath xmlns:m="http://schemas.openxmlformats.org/officeDocument/2006/math">
                    <m:r>
                      <m:rPr>
                        <m:sty m:val="p"/>
                      </m:rPr>
                      <a:rPr lang="en-US" sz="1500" b="0" i="0" smtClean="0">
                        <a:solidFill>
                          <a:schemeClr val="dk1"/>
                        </a:solidFill>
                        <a:latin typeface="Cambria Math" panose="02040503050406030204" pitchFamily="18" charset="0"/>
                      </a:rPr>
                      <m:t>Φ</m:t>
                    </m:r>
                  </m:oMath>
                </a14:m>
                <a:r>
                  <a:rPr lang="en-US" sz="1500" i="1" dirty="0">
                    <a:solidFill>
                      <a:schemeClr val="dk1"/>
                    </a:solidFill>
                  </a:rPr>
                  <a:t> is not satisfiable if and only if the graph </a:t>
                </a:r>
                <a14:m>
                  <m:oMath xmlns:m="http://schemas.openxmlformats.org/officeDocument/2006/math">
                    <m:sSub>
                      <m:sSubPr>
                        <m:ctrlPr>
                          <a:rPr lang="en-US" sz="1500" b="0" i="1" smtClean="0">
                            <a:solidFill>
                              <a:schemeClr val="dk1"/>
                            </a:solidFill>
                            <a:latin typeface="Cambria Math" panose="02040503050406030204" pitchFamily="18" charset="0"/>
                          </a:rPr>
                        </m:ctrlPr>
                      </m:sSubPr>
                      <m:e>
                        <m:r>
                          <a:rPr lang="en-US" sz="1500" b="0" i="1" smtClean="0">
                            <a:solidFill>
                              <a:schemeClr val="dk1"/>
                            </a:solidFill>
                            <a:latin typeface="Cambria Math" panose="02040503050406030204" pitchFamily="18" charset="0"/>
                          </a:rPr>
                          <m:t>𝐺</m:t>
                        </m:r>
                      </m:e>
                      <m:sub>
                        <m:r>
                          <m:rPr>
                            <m:sty m:val="p"/>
                          </m:rPr>
                          <a:rPr lang="en-US" sz="1500" b="0" i="0" smtClean="0">
                            <a:solidFill>
                              <a:schemeClr val="dk1"/>
                            </a:solidFill>
                            <a:latin typeface="Cambria Math" panose="02040503050406030204" pitchFamily="18" charset="0"/>
                          </a:rPr>
                          <m:t>Φ</m:t>
                        </m:r>
                      </m:sub>
                    </m:sSub>
                  </m:oMath>
                </a14:m>
                <a:r>
                  <a:rPr lang="en-US" sz="1500" i="1" dirty="0">
                    <a:solidFill>
                      <a:schemeClr val="dk1"/>
                    </a:solidFill>
                  </a:rPr>
                  <a:t> is unique key. </a:t>
                </a:r>
                <a:r>
                  <a:rPr lang="en-US" sz="1500" dirty="0">
                    <a:solidFill>
                      <a:schemeClr val="dk1"/>
                    </a:solidFill>
                  </a:rPr>
                  <a:t>[1]</a:t>
                </a:r>
              </a:p>
              <a:p>
                <a:pPr marL="139700" lvl="0" indent="0">
                  <a:lnSpc>
                    <a:spcPct val="100000"/>
                  </a:lnSpc>
                  <a:spcBef>
                    <a:spcPts val="1200"/>
                  </a:spcBef>
                  <a:buClr>
                    <a:schemeClr val="dk1"/>
                  </a:buClr>
                  <a:buSzPts val="1400"/>
                  <a:buNone/>
                </a:pPr>
                <a:r>
                  <a:rPr lang="en-US" sz="1500" i="1" dirty="0">
                    <a:solidFill>
                      <a:schemeClr val="dk1"/>
                    </a:solidFill>
                  </a:rPr>
                  <a:t>Proof. </a:t>
                </a:r>
                <a:r>
                  <a:rPr lang="en-US" sz="1500" dirty="0">
                    <a:solidFill>
                      <a:schemeClr val="dk1"/>
                    </a:solidFill>
                  </a:rPr>
                  <a:t>Use maximal independent sets and its relation to neighboring vertices within a graph to justify the cases where a CNF </a:t>
                </a:r>
                <a14:m>
                  <m:oMath xmlns:m="http://schemas.openxmlformats.org/officeDocument/2006/math">
                    <m:r>
                      <m:rPr>
                        <m:sty m:val="p"/>
                      </m:rPr>
                      <a:rPr lang="en-US" sz="1500" b="0" i="0" smtClean="0">
                        <a:solidFill>
                          <a:schemeClr val="dk1"/>
                        </a:solidFill>
                        <a:latin typeface="Cambria Math" panose="02040503050406030204" pitchFamily="18" charset="0"/>
                      </a:rPr>
                      <m:t>Φ</m:t>
                    </m:r>
                  </m:oMath>
                </a14:m>
                <a:r>
                  <a:rPr lang="en-US" sz="1500" dirty="0">
                    <a:solidFill>
                      <a:schemeClr val="dk1"/>
                    </a:solidFill>
                  </a:rPr>
                  <a:t> is satisfiable and not a unique key graph, creating a co-NP-complete solution.</a:t>
                </a:r>
              </a:p>
              <a:p>
                <a:pPr lvl="0" indent="-317500">
                  <a:lnSpc>
                    <a:spcPct val="100000"/>
                  </a:lnSpc>
                  <a:spcBef>
                    <a:spcPts val="1200"/>
                  </a:spcBef>
                  <a:buClr>
                    <a:schemeClr val="dk1"/>
                  </a:buClr>
                  <a:buSzPts val="1400"/>
                </a:pPr>
                <a:r>
                  <a:rPr lang="en-US" sz="1500" b="1" dirty="0">
                    <a:solidFill>
                      <a:schemeClr val="dk1"/>
                    </a:solidFill>
                  </a:rPr>
                  <a:t>Corollary 10. </a:t>
                </a:r>
                <a:r>
                  <a:rPr lang="en-US" sz="1500" i="1" dirty="0">
                    <a:solidFill>
                      <a:schemeClr val="dk1"/>
                    </a:solidFill>
                  </a:rPr>
                  <a:t>Deciding if a hypergraph is unique key is co</a:t>
                </a:r>
                <a:r>
                  <a:rPr lang="en-US" sz="1500" dirty="0">
                    <a:solidFill>
                      <a:schemeClr val="dk1"/>
                    </a:solidFill>
                  </a:rPr>
                  <a:t>-NP-</a:t>
                </a:r>
                <a:r>
                  <a:rPr lang="en-US" sz="1500" i="1" dirty="0">
                    <a:solidFill>
                      <a:schemeClr val="dk1"/>
                    </a:solidFill>
                  </a:rPr>
                  <a:t>complete already for hypergraphs of dimension 2.</a:t>
                </a:r>
                <a:r>
                  <a:rPr lang="en-US" sz="1500" dirty="0">
                    <a:solidFill>
                      <a:schemeClr val="dk1"/>
                    </a:solidFill>
                  </a:rPr>
                  <a:t> [1]</a:t>
                </a:r>
              </a:p>
              <a:p>
                <a:pPr marL="139700" lvl="0" indent="0">
                  <a:lnSpc>
                    <a:spcPct val="100000"/>
                  </a:lnSpc>
                  <a:spcBef>
                    <a:spcPts val="1200"/>
                  </a:spcBef>
                  <a:buClr>
                    <a:schemeClr val="dk1"/>
                  </a:buClr>
                  <a:buSzPts val="1400"/>
                  <a:buNone/>
                </a:pPr>
                <a:endParaRPr lang="en-US" sz="1400" dirty="0">
                  <a:solidFill>
                    <a:schemeClr val="dk1"/>
                  </a:solidFill>
                </a:endParaRPr>
              </a:p>
              <a:p>
                <a:pPr marL="0" lvl="0" indent="0" algn="l" rtl="0">
                  <a:spcBef>
                    <a:spcPts val="1200"/>
                  </a:spcBef>
                  <a:spcAft>
                    <a:spcPts val="0"/>
                  </a:spcAft>
                  <a:buNone/>
                </a:pPr>
                <a:endParaRPr lang="en-US" sz="1400" dirty="0">
                  <a:solidFill>
                    <a:schemeClr val="dk1"/>
                  </a:solidFill>
                </a:endParaRPr>
              </a:p>
              <a:p>
                <a:pPr marL="0" lvl="0" indent="0" algn="l" rtl="0">
                  <a:spcBef>
                    <a:spcPts val="1200"/>
                  </a:spcBef>
                  <a:spcAft>
                    <a:spcPts val="1200"/>
                  </a:spcAft>
                  <a:buNone/>
                </a:pPr>
                <a:endParaRPr sz="2000" dirty="0">
                  <a:solidFill>
                    <a:schemeClr val="dk1"/>
                  </a:solidFill>
                </a:endParaRPr>
              </a:p>
            </p:txBody>
          </p:sp>
        </mc:Choice>
        <mc:Fallback xmlns="">
          <p:sp>
            <p:nvSpPr>
              <p:cNvPr id="80" name="Google Shape;80;p16"/>
              <p:cNvSpPr txBox="1">
                <a:spLocks noGrp="1" noRot="1" noChangeAspect="1" noMove="1" noResize="1" noEditPoints="1" noAdjustHandles="1" noChangeArrowheads="1" noChangeShapeType="1" noTextEdit="1"/>
              </p:cNvSpPr>
              <p:nvPr>
                <p:ph type="body" idx="1"/>
              </p:nvPr>
            </p:nvSpPr>
            <p:spPr>
              <a:xfrm>
                <a:off x="311700" y="739650"/>
                <a:ext cx="8520600" cy="3572201"/>
              </a:xfrm>
              <a:prstGeom prst="rect">
                <a:avLst/>
              </a:prstGeom>
              <a:blipFill>
                <a:blip r:embed="rId3"/>
                <a:stretch>
                  <a:fillRect r="-572"/>
                </a:stretch>
              </a:blipFill>
            </p:spPr>
            <p:txBody>
              <a:bodyPr/>
              <a:lstStyle/>
              <a:p>
                <a:r>
                  <a:rPr lang="en-US">
                    <a:noFill/>
                  </a:rPr>
                  <a:t> </a:t>
                </a:r>
              </a:p>
            </p:txBody>
          </p:sp>
        </mc:Fallback>
      </mc:AlternateContent>
      <p:pic>
        <p:nvPicPr>
          <p:cNvPr id="81" name="Google Shape;81;p16"/>
          <p:cNvPicPr preferRelativeResize="0"/>
          <p:nvPr/>
        </p:nvPicPr>
        <p:blipFill>
          <a:blip r:embed="rId4">
            <a:alphaModFix/>
          </a:blip>
          <a:stretch>
            <a:fillRect/>
          </a:stretch>
        </p:blipFill>
        <p:spPr>
          <a:xfrm>
            <a:off x="0" y="4914900"/>
            <a:ext cx="9144000" cy="228600"/>
          </a:xfrm>
          <a:prstGeom prst="rect">
            <a:avLst/>
          </a:prstGeom>
          <a:noFill/>
          <a:ln>
            <a:noFill/>
          </a:ln>
        </p:spPr>
      </p:pic>
      <p:pic>
        <p:nvPicPr>
          <p:cNvPr id="82" name="Google Shape;82;p16"/>
          <p:cNvPicPr preferRelativeResize="0"/>
          <p:nvPr/>
        </p:nvPicPr>
        <p:blipFill>
          <a:blip r:embed="rId5">
            <a:alphaModFix/>
          </a:blip>
          <a:stretch>
            <a:fillRect/>
          </a:stretch>
        </p:blipFill>
        <p:spPr>
          <a:xfrm>
            <a:off x="8216275" y="4311851"/>
            <a:ext cx="616025" cy="831650"/>
          </a:xfrm>
          <a:prstGeom prst="rect">
            <a:avLst/>
          </a:prstGeom>
          <a:noFill/>
          <a:ln>
            <a:noFill/>
          </a:ln>
        </p:spPr>
      </p:pic>
    </p:spTree>
    <p:extLst>
      <p:ext uri="{BB962C8B-B14F-4D97-AF65-F5344CB8AC3E}">
        <p14:creationId xmlns:p14="http://schemas.microsoft.com/office/powerpoint/2010/main" val="133818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3" name="Google Shape;103;p19"/>
              <p:cNvSpPr txBox="1">
                <a:spLocks noGrp="1"/>
              </p:cNvSpPr>
              <p:nvPr>
                <p:ph type="body" idx="1"/>
              </p:nvPr>
            </p:nvSpPr>
            <p:spPr>
              <a:xfrm>
                <a:off x="311700" y="3457316"/>
                <a:ext cx="8520600" cy="854533"/>
              </a:xfrm>
              <a:prstGeom prst="rect">
                <a:avLst/>
              </a:prstGeom>
            </p:spPr>
            <p:txBody>
              <a:bodyPr spcFirstLastPara="1" wrap="square" lIns="91425" tIns="91425" rIns="91425" bIns="91425" anchor="t" anchorCtr="0">
                <a:noAutofit/>
              </a:bodyPr>
              <a:lstStyle/>
              <a:p>
                <a:pPr marL="0" indent="0" algn="just">
                  <a:spcAft>
                    <a:spcPts val="1600"/>
                  </a:spcAft>
                  <a:buNone/>
                </a:pPr>
                <a:r>
                  <a:rPr lang="en-US" sz="1200" b="1" dirty="0">
                    <a:solidFill>
                      <a:schemeClr val="tx1"/>
                    </a:solidFill>
                  </a:rPr>
                  <a:t>Fig. 1. The graph </a:t>
                </a:r>
                <a14:m>
                  <m:oMath xmlns:m="http://schemas.openxmlformats.org/officeDocument/2006/math">
                    <m:sSub>
                      <m:sSubPr>
                        <m:ctrlPr>
                          <a:rPr lang="ar-AE" sz="1200" b="1" i="1">
                            <a:solidFill>
                              <a:schemeClr val="tx1"/>
                            </a:solidFill>
                            <a:latin typeface="Cambria Math" panose="02040503050406030204" pitchFamily="18" charset="0"/>
                          </a:rPr>
                        </m:ctrlPr>
                      </m:sSubPr>
                      <m:e>
                        <m:r>
                          <a:rPr lang="ar-AE" sz="1200" b="1" i="1">
                            <a:solidFill>
                              <a:schemeClr val="tx1"/>
                            </a:solidFill>
                            <a:latin typeface="Cambria Math" panose="02040503050406030204" pitchFamily="18" charset="0"/>
                          </a:rPr>
                          <m:t>𝑮</m:t>
                        </m:r>
                      </m:e>
                      <m:sub>
                        <m:r>
                          <a:rPr lang="en-US" sz="1200" b="1" i="0" smtClean="0">
                            <a:solidFill>
                              <a:schemeClr val="tx1"/>
                            </a:solidFill>
                            <a:latin typeface="Cambria Math" panose="02040503050406030204" pitchFamily="18" charset="0"/>
                          </a:rPr>
                          <m:t>𝚽</m:t>
                        </m:r>
                      </m:sub>
                    </m:sSub>
                  </m:oMath>
                </a14:m>
                <a:r>
                  <a:rPr lang="ar-AE" sz="1200" b="1" dirty="0">
                    <a:solidFill>
                      <a:schemeClr val="tx1"/>
                    </a:solidFill>
                  </a:rPr>
                  <a:t> </a:t>
                </a:r>
                <a:r>
                  <a:rPr lang="en-US" sz="1200" b="1" dirty="0">
                    <a:solidFill>
                      <a:schemeClr val="tx1"/>
                    </a:solidFill>
                  </a:rPr>
                  <a:t>corresponding to CNF formula </a:t>
                </a:r>
                <a14:m>
                  <m:oMath xmlns:m="http://schemas.openxmlformats.org/officeDocument/2006/math">
                    <m:r>
                      <a:rPr lang="en-US" sz="1200" b="1" i="0" smtClean="0">
                        <a:solidFill>
                          <a:schemeClr val="tx1"/>
                        </a:solidFill>
                        <a:latin typeface="Cambria Math" panose="02040503050406030204" pitchFamily="18" charset="0"/>
                      </a:rPr>
                      <m:t>𝚽</m:t>
                    </m:r>
                    <m:r>
                      <a:rPr lang="en-US" sz="1200" b="1" i="1">
                        <a:solidFill>
                          <a:schemeClr val="tx1"/>
                        </a:solidFill>
                        <a:latin typeface="Cambria Math" panose="02040503050406030204" pitchFamily="18" charset="0"/>
                      </a:rPr>
                      <m:t>=</m:t>
                    </m:r>
                    <m:d>
                      <m:dPr>
                        <m:ctrlPr>
                          <a:rPr lang="ar-AE" sz="1200" b="1" i="1">
                            <a:solidFill>
                              <a:schemeClr val="tx1"/>
                            </a:solidFill>
                            <a:latin typeface="Cambria Math" panose="02040503050406030204" pitchFamily="18" charset="0"/>
                          </a:rPr>
                        </m:ctrlPr>
                      </m:dPr>
                      <m:e>
                        <m:sSub>
                          <m:sSubPr>
                            <m:ctrlPr>
                              <a:rPr lang="ar-AE" sz="1200" b="1" i="1">
                                <a:solidFill>
                                  <a:schemeClr val="tx1"/>
                                </a:solidFill>
                                <a:latin typeface="Cambria Math" panose="02040503050406030204" pitchFamily="18" charset="0"/>
                              </a:rPr>
                            </m:ctrlPr>
                          </m:sSubPr>
                          <m:e>
                            <m:r>
                              <a:rPr lang="ar-AE" sz="1200" b="1" i="1">
                                <a:solidFill>
                                  <a:schemeClr val="tx1"/>
                                </a:solidFill>
                                <a:latin typeface="Cambria Math" panose="02040503050406030204" pitchFamily="18" charset="0"/>
                              </a:rPr>
                              <m:t>𝒙</m:t>
                            </m:r>
                          </m:e>
                          <m:sub>
                            <m:r>
                              <a:rPr lang="ar-AE" sz="1200" b="1" i="1">
                                <a:solidFill>
                                  <a:schemeClr val="tx1"/>
                                </a:solidFill>
                                <a:latin typeface="Cambria Math" panose="02040503050406030204" pitchFamily="18" charset="0"/>
                              </a:rPr>
                              <m:t>𝟏</m:t>
                            </m:r>
                          </m:sub>
                        </m:sSub>
                        <m:r>
                          <a:rPr lang="ar-AE" sz="1200" b="1" i="1">
                            <a:solidFill>
                              <a:schemeClr val="tx1"/>
                            </a:solidFill>
                            <a:latin typeface="Cambria Math" panose="02040503050406030204" pitchFamily="18" charset="0"/>
                          </a:rPr>
                          <m:t>∨</m:t>
                        </m:r>
                        <m:sSub>
                          <m:sSubPr>
                            <m:ctrlPr>
                              <a:rPr lang="ar-AE" sz="1200" b="1" i="1">
                                <a:solidFill>
                                  <a:schemeClr val="tx1"/>
                                </a:solidFill>
                                <a:latin typeface="Cambria Math" panose="02040503050406030204" pitchFamily="18" charset="0"/>
                              </a:rPr>
                            </m:ctrlPr>
                          </m:sSubPr>
                          <m:e>
                            <m:r>
                              <a:rPr lang="ar-AE" sz="1200" b="1" i="1">
                                <a:solidFill>
                                  <a:schemeClr val="tx1"/>
                                </a:solidFill>
                                <a:latin typeface="Cambria Math" panose="02040503050406030204" pitchFamily="18" charset="0"/>
                              </a:rPr>
                              <m:t>𝒙</m:t>
                            </m:r>
                          </m:e>
                          <m:sub>
                            <m:r>
                              <a:rPr lang="ar-AE" sz="1200" b="1" i="1">
                                <a:solidFill>
                                  <a:schemeClr val="tx1"/>
                                </a:solidFill>
                                <a:latin typeface="Cambria Math" panose="02040503050406030204" pitchFamily="18" charset="0"/>
                              </a:rPr>
                              <m:t>𝟐</m:t>
                            </m:r>
                          </m:sub>
                        </m:sSub>
                        <m:r>
                          <a:rPr lang="ar-AE" sz="1200" b="1" i="1">
                            <a:solidFill>
                              <a:schemeClr val="tx1"/>
                            </a:solidFill>
                            <a:latin typeface="Cambria Math" panose="02040503050406030204" pitchFamily="18" charset="0"/>
                          </a:rPr>
                          <m:t>∨</m:t>
                        </m:r>
                        <m:sSub>
                          <m:sSubPr>
                            <m:ctrlPr>
                              <a:rPr lang="ar-AE" sz="1200" b="1" i="1">
                                <a:solidFill>
                                  <a:schemeClr val="tx1"/>
                                </a:solidFill>
                                <a:latin typeface="Cambria Math" panose="02040503050406030204" pitchFamily="18" charset="0"/>
                              </a:rPr>
                            </m:ctrlPr>
                          </m:sSubPr>
                          <m:e>
                            <m:acc>
                              <m:accPr>
                                <m:chr m:val="̅"/>
                                <m:ctrlPr>
                                  <a:rPr lang="ar-AE" sz="1200" b="1" i="1">
                                    <a:solidFill>
                                      <a:schemeClr val="tx1"/>
                                    </a:solidFill>
                                    <a:latin typeface="Cambria Math" panose="02040503050406030204" pitchFamily="18" charset="0"/>
                                  </a:rPr>
                                </m:ctrlPr>
                              </m:accPr>
                              <m:e>
                                <m:r>
                                  <a:rPr lang="ar-AE" sz="1200" b="1" i="1">
                                    <a:solidFill>
                                      <a:schemeClr val="tx1"/>
                                    </a:solidFill>
                                    <a:latin typeface="Cambria Math" panose="02040503050406030204" pitchFamily="18" charset="0"/>
                                  </a:rPr>
                                  <m:t>𝒙</m:t>
                                </m:r>
                              </m:e>
                            </m:acc>
                          </m:e>
                          <m:sub>
                            <m:r>
                              <a:rPr lang="ar-AE" sz="1200" b="1" i="1">
                                <a:solidFill>
                                  <a:schemeClr val="tx1"/>
                                </a:solidFill>
                                <a:latin typeface="Cambria Math" panose="02040503050406030204" pitchFamily="18" charset="0"/>
                              </a:rPr>
                              <m:t>𝟑</m:t>
                            </m:r>
                          </m:sub>
                        </m:sSub>
                      </m:e>
                    </m:d>
                    <m:r>
                      <a:rPr lang="ar-AE" sz="1200" b="1" i="1">
                        <a:solidFill>
                          <a:schemeClr val="tx1"/>
                        </a:solidFill>
                        <a:latin typeface="Cambria Math" panose="02040503050406030204" pitchFamily="18" charset="0"/>
                      </a:rPr>
                      <m:t>∧</m:t>
                    </m:r>
                    <m:d>
                      <m:dPr>
                        <m:ctrlPr>
                          <a:rPr lang="ar-AE" sz="1200" b="1" i="1">
                            <a:solidFill>
                              <a:schemeClr val="tx1"/>
                            </a:solidFill>
                            <a:latin typeface="Cambria Math" panose="02040503050406030204" pitchFamily="18" charset="0"/>
                          </a:rPr>
                        </m:ctrlPr>
                      </m:dPr>
                      <m:e>
                        <m:sSub>
                          <m:sSubPr>
                            <m:ctrlPr>
                              <a:rPr lang="ar-AE" sz="1200" b="1" i="1">
                                <a:solidFill>
                                  <a:schemeClr val="tx1"/>
                                </a:solidFill>
                                <a:latin typeface="Cambria Math" panose="02040503050406030204" pitchFamily="18" charset="0"/>
                              </a:rPr>
                            </m:ctrlPr>
                          </m:sSubPr>
                          <m:e>
                            <m:acc>
                              <m:accPr>
                                <m:chr m:val="̅"/>
                                <m:ctrlPr>
                                  <a:rPr lang="ar-AE" sz="1200" b="1" i="1">
                                    <a:solidFill>
                                      <a:schemeClr val="tx1"/>
                                    </a:solidFill>
                                    <a:latin typeface="Cambria Math" panose="02040503050406030204" pitchFamily="18" charset="0"/>
                                  </a:rPr>
                                </m:ctrlPr>
                              </m:accPr>
                              <m:e>
                                <m:r>
                                  <a:rPr lang="ar-AE" sz="1200" b="1" i="1">
                                    <a:solidFill>
                                      <a:schemeClr val="tx1"/>
                                    </a:solidFill>
                                    <a:latin typeface="Cambria Math" panose="02040503050406030204" pitchFamily="18" charset="0"/>
                                  </a:rPr>
                                  <m:t>𝒙</m:t>
                                </m:r>
                              </m:e>
                            </m:acc>
                          </m:e>
                          <m:sub>
                            <m:r>
                              <a:rPr lang="ar-AE" sz="1200" b="1" i="1">
                                <a:solidFill>
                                  <a:schemeClr val="tx1"/>
                                </a:solidFill>
                                <a:latin typeface="Cambria Math" panose="02040503050406030204" pitchFamily="18" charset="0"/>
                              </a:rPr>
                              <m:t>𝟏</m:t>
                            </m:r>
                          </m:sub>
                        </m:sSub>
                        <m:r>
                          <a:rPr lang="ar-AE" sz="1200" b="1" i="1">
                            <a:solidFill>
                              <a:schemeClr val="tx1"/>
                            </a:solidFill>
                            <a:latin typeface="Cambria Math" panose="02040503050406030204" pitchFamily="18" charset="0"/>
                          </a:rPr>
                          <m:t>∨</m:t>
                        </m:r>
                        <m:sSub>
                          <m:sSubPr>
                            <m:ctrlPr>
                              <a:rPr lang="ar-AE" sz="1200" b="1" i="1">
                                <a:solidFill>
                                  <a:schemeClr val="tx1"/>
                                </a:solidFill>
                                <a:latin typeface="Cambria Math" panose="02040503050406030204" pitchFamily="18" charset="0"/>
                              </a:rPr>
                            </m:ctrlPr>
                          </m:sSubPr>
                          <m:e>
                            <m:acc>
                              <m:accPr>
                                <m:chr m:val="̅"/>
                                <m:ctrlPr>
                                  <a:rPr lang="ar-AE" sz="1200" b="1" i="1">
                                    <a:solidFill>
                                      <a:schemeClr val="tx1"/>
                                    </a:solidFill>
                                    <a:latin typeface="Cambria Math" panose="02040503050406030204" pitchFamily="18" charset="0"/>
                                  </a:rPr>
                                </m:ctrlPr>
                              </m:accPr>
                              <m:e>
                                <m:r>
                                  <a:rPr lang="ar-AE" sz="1200" b="1" i="1">
                                    <a:solidFill>
                                      <a:schemeClr val="tx1"/>
                                    </a:solidFill>
                                    <a:latin typeface="Cambria Math" panose="02040503050406030204" pitchFamily="18" charset="0"/>
                                  </a:rPr>
                                  <m:t>𝒙</m:t>
                                </m:r>
                              </m:e>
                            </m:acc>
                          </m:e>
                          <m:sub>
                            <m:r>
                              <a:rPr lang="ar-AE" sz="1200" b="1" i="1">
                                <a:solidFill>
                                  <a:schemeClr val="tx1"/>
                                </a:solidFill>
                                <a:latin typeface="Cambria Math" panose="02040503050406030204" pitchFamily="18" charset="0"/>
                              </a:rPr>
                              <m:t>𝟐</m:t>
                            </m:r>
                          </m:sub>
                        </m:sSub>
                        <m:r>
                          <a:rPr lang="ar-AE" sz="1200" b="1" i="1">
                            <a:solidFill>
                              <a:schemeClr val="tx1"/>
                            </a:solidFill>
                            <a:latin typeface="Cambria Math" panose="02040503050406030204" pitchFamily="18" charset="0"/>
                          </a:rPr>
                          <m:t>∨</m:t>
                        </m:r>
                        <m:sSub>
                          <m:sSubPr>
                            <m:ctrlPr>
                              <a:rPr lang="ar-AE" sz="1200" b="1" i="1">
                                <a:solidFill>
                                  <a:schemeClr val="tx1"/>
                                </a:solidFill>
                                <a:latin typeface="Cambria Math" panose="02040503050406030204" pitchFamily="18" charset="0"/>
                              </a:rPr>
                            </m:ctrlPr>
                          </m:sSubPr>
                          <m:e>
                            <m:r>
                              <a:rPr lang="ar-AE" sz="1200" b="1" i="1">
                                <a:solidFill>
                                  <a:schemeClr val="tx1"/>
                                </a:solidFill>
                                <a:latin typeface="Cambria Math" panose="02040503050406030204" pitchFamily="18" charset="0"/>
                              </a:rPr>
                              <m:t>𝒙</m:t>
                            </m:r>
                          </m:e>
                          <m:sub>
                            <m:r>
                              <a:rPr lang="ar-AE" sz="1200" b="1" i="1">
                                <a:solidFill>
                                  <a:schemeClr val="tx1"/>
                                </a:solidFill>
                                <a:latin typeface="Cambria Math" panose="02040503050406030204" pitchFamily="18" charset="0"/>
                              </a:rPr>
                              <m:t>𝟒</m:t>
                            </m:r>
                          </m:sub>
                        </m:sSub>
                      </m:e>
                    </m:d>
                    <m:r>
                      <a:rPr lang="ar-AE" sz="1200" b="1" i="1">
                        <a:solidFill>
                          <a:schemeClr val="tx1"/>
                        </a:solidFill>
                        <a:latin typeface="Cambria Math" panose="02040503050406030204" pitchFamily="18" charset="0"/>
                      </a:rPr>
                      <m:t>∧</m:t>
                    </m:r>
                    <m:d>
                      <m:dPr>
                        <m:ctrlPr>
                          <a:rPr lang="ar-AE" sz="1200" b="1" i="1">
                            <a:solidFill>
                              <a:schemeClr val="tx1"/>
                            </a:solidFill>
                            <a:latin typeface="Cambria Math" panose="02040503050406030204" pitchFamily="18" charset="0"/>
                          </a:rPr>
                        </m:ctrlPr>
                      </m:dPr>
                      <m:e>
                        <m:sSub>
                          <m:sSubPr>
                            <m:ctrlPr>
                              <a:rPr lang="ar-AE" sz="1200" b="1" i="1">
                                <a:solidFill>
                                  <a:schemeClr val="tx1"/>
                                </a:solidFill>
                                <a:latin typeface="Cambria Math" panose="02040503050406030204" pitchFamily="18" charset="0"/>
                              </a:rPr>
                            </m:ctrlPr>
                          </m:sSubPr>
                          <m:e>
                            <m:acc>
                              <m:accPr>
                                <m:chr m:val="̅"/>
                                <m:ctrlPr>
                                  <a:rPr lang="ar-AE" sz="1200" b="1" i="1">
                                    <a:solidFill>
                                      <a:schemeClr val="tx1"/>
                                    </a:solidFill>
                                    <a:latin typeface="Cambria Math" panose="02040503050406030204" pitchFamily="18" charset="0"/>
                                  </a:rPr>
                                </m:ctrlPr>
                              </m:accPr>
                              <m:e>
                                <m:r>
                                  <a:rPr lang="ar-AE" sz="1200" b="1" i="1">
                                    <a:solidFill>
                                      <a:schemeClr val="tx1"/>
                                    </a:solidFill>
                                    <a:latin typeface="Cambria Math" panose="02040503050406030204" pitchFamily="18" charset="0"/>
                                  </a:rPr>
                                  <m:t>𝒙</m:t>
                                </m:r>
                              </m:e>
                            </m:acc>
                          </m:e>
                          <m:sub>
                            <m:r>
                              <a:rPr lang="ar-AE" sz="1200" b="1" i="1">
                                <a:solidFill>
                                  <a:schemeClr val="tx1"/>
                                </a:solidFill>
                                <a:latin typeface="Cambria Math" panose="02040503050406030204" pitchFamily="18" charset="0"/>
                              </a:rPr>
                              <m:t>𝟐</m:t>
                            </m:r>
                          </m:sub>
                        </m:sSub>
                        <m:r>
                          <a:rPr lang="ar-AE" sz="1200" b="1" i="1">
                            <a:solidFill>
                              <a:schemeClr val="tx1"/>
                            </a:solidFill>
                            <a:latin typeface="Cambria Math" panose="02040503050406030204" pitchFamily="18" charset="0"/>
                          </a:rPr>
                          <m:t>∨</m:t>
                        </m:r>
                        <m:sSub>
                          <m:sSubPr>
                            <m:ctrlPr>
                              <a:rPr lang="ar-AE" sz="1200" b="1" i="1">
                                <a:solidFill>
                                  <a:schemeClr val="tx1"/>
                                </a:solidFill>
                                <a:latin typeface="Cambria Math" panose="02040503050406030204" pitchFamily="18" charset="0"/>
                              </a:rPr>
                            </m:ctrlPr>
                          </m:sSubPr>
                          <m:e>
                            <m:acc>
                              <m:accPr>
                                <m:chr m:val="̅"/>
                                <m:ctrlPr>
                                  <a:rPr lang="ar-AE" sz="1200" b="1" i="1">
                                    <a:solidFill>
                                      <a:schemeClr val="tx1"/>
                                    </a:solidFill>
                                    <a:latin typeface="Cambria Math" panose="02040503050406030204" pitchFamily="18" charset="0"/>
                                  </a:rPr>
                                </m:ctrlPr>
                              </m:accPr>
                              <m:e>
                                <m:r>
                                  <a:rPr lang="ar-AE" sz="1200" b="1" i="1">
                                    <a:solidFill>
                                      <a:schemeClr val="tx1"/>
                                    </a:solidFill>
                                    <a:latin typeface="Cambria Math" panose="02040503050406030204" pitchFamily="18" charset="0"/>
                                  </a:rPr>
                                  <m:t>𝒙</m:t>
                                </m:r>
                              </m:e>
                            </m:acc>
                          </m:e>
                          <m:sub>
                            <m:r>
                              <a:rPr lang="ar-AE" sz="1200" b="1" i="1">
                                <a:solidFill>
                                  <a:schemeClr val="tx1"/>
                                </a:solidFill>
                                <a:latin typeface="Cambria Math" panose="02040503050406030204" pitchFamily="18" charset="0"/>
                              </a:rPr>
                              <m:t>𝟑</m:t>
                            </m:r>
                          </m:sub>
                        </m:sSub>
                        <m:r>
                          <a:rPr lang="ar-AE" sz="1200" b="1" i="1">
                            <a:solidFill>
                              <a:schemeClr val="tx1"/>
                            </a:solidFill>
                            <a:latin typeface="Cambria Math" panose="02040503050406030204" pitchFamily="18" charset="0"/>
                          </a:rPr>
                          <m:t>∨</m:t>
                        </m:r>
                        <m:sSub>
                          <m:sSubPr>
                            <m:ctrlPr>
                              <a:rPr lang="ar-AE" sz="1200" b="1" i="1">
                                <a:solidFill>
                                  <a:schemeClr val="tx1"/>
                                </a:solidFill>
                                <a:latin typeface="Cambria Math" panose="02040503050406030204" pitchFamily="18" charset="0"/>
                              </a:rPr>
                            </m:ctrlPr>
                          </m:sSubPr>
                          <m:e>
                            <m:acc>
                              <m:accPr>
                                <m:chr m:val="̅"/>
                                <m:ctrlPr>
                                  <a:rPr lang="ar-AE" sz="1200" b="1" i="1">
                                    <a:solidFill>
                                      <a:schemeClr val="tx1"/>
                                    </a:solidFill>
                                    <a:latin typeface="Cambria Math" panose="02040503050406030204" pitchFamily="18" charset="0"/>
                                  </a:rPr>
                                </m:ctrlPr>
                              </m:accPr>
                              <m:e>
                                <m:r>
                                  <a:rPr lang="ar-AE" sz="1200" b="1" i="1">
                                    <a:solidFill>
                                      <a:schemeClr val="tx1"/>
                                    </a:solidFill>
                                    <a:latin typeface="Cambria Math" panose="02040503050406030204" pitchFamily="18" charset="0"/>
                                  </a:rPr>
                                  <m:t>𝒙</m:t>
                                </m:r>
                              </m:e>
                            </m:acc>
                          </m:e>
                          <m:sub>
                            <m:r>
                              <a:rPr lang="ar-AE" sz="1200" b="1" i="1">
                                <a:solidFill>
                                  <a:schemeClr val="tx1"/>
                                </a:solidFill>
                                <a:latin typeface="Cambria Math" panose="02040503050406030204" pitchFamily="18" charset="0"/>
                              </a:rPr>
                              <m:t>𝟒</m:t>
                            </m:r>
                          </m:sub>
                        </m:sSub>
                      </m:e>
                    </m:d>
                  </m:oMath>
                </a14:m>
                <a:r>
                  <a:rPr lang="en-US" sz="1200" b="1" dirty="0">
                    <a:solidFill>
                      <a:schemeClr val="tx1"/>
                    </a:solidFill>
                  </a:rPr>
                  <a:t>. Grey vertices form a maximal independent set corresponding to a satisfying truth assignment. Note that </a:t>
                </a:r>
                <a14:m>
                  <m:oMath xmlns:m="http://schemas.openxmlformats.org/officeDocument/2006/math">
                    <m:r>
                      <a:rPr lang="en-US" sz="1200" b="1" i="1">
                        <a:solidFill>
                          <a:schemeClr val="tx1"/>
                        </a:solidFill>
                        <a:latin typeface="Cambria Math" panose="02040503050406030204" pitchFamily="18" charset="0"/>
                      </a:rPr>
                      <m:t>𝒛</m:t>
                    </m:r>
                  </m:oMath>
                </a14:m>
                <a:r>
                  <a:rPr lang="en-US" sz="1200" b="1" dirty="0">
                    <a:solidFill>
                      <a:schemeClr val="tx1"/>
                    </a:solidFill>
                  </a:rPr>
                  <a:t> has no individual neighbor. [1]</a:t>
                </a:r>
              </a:p>
            </p:txBody>
          </p:sp>
        </mc:Choice>
        <mc:Fallback xmlns="">
          <p:sp>
            <p:nvSpPr>
              <p:cNvPr id="103" name="Google Shape;103;p19"/>
              <p:cNvSpPr txBox="1">
                <a:spLocks noGrp="1" noRot="1" noChangeAspect="1" noMove="1" noResize="1" noEditPoints="1" noAdjustHandles="1" noChangeArrowheads="1" noChangeShapeType="1" noTextEdit="1"/>
              </p:cNvSpPr>
              <p:nvPr>
                <p:ph type="body" idx="1"/>
              </p:nvPr>
            </p:nvSpPr>
            <p:spPr>
              <a:xfrm>
                <a:off x="311700" y="3457316"/>
                <a:ext cx="8520600" cy="854533"/>
              </a:xfrm>
              <a:prstGeom prst="rect">
                <a:avLst/>
              </a:prstGeom>
              <a:blipFill>
                <a:blip r:embed="rId3"/>
                <a:stretch>
                  <a:fillRect r="-72"/>
                </a:stretch>
              </a:blipFill>
            </p:spPr>
            <p:txBody>
              <a:bodyPr/>
              <a:lstStyle/>
              <a:p>
                <a:r>
                  <a:rPr lang="en-US">
                    <a:noFill/>
                  </a:rPr>
                  <a:t> </a:t>
                </a:r>
              </a:p>
            </p:txBody>
          </p:sp>
        </mc:Fallback>
      </mc:AlternateContent>
      <p:pic>
        <p:nvPicPr>
          <p:cNvPr id="104" name="Google Shape;104;p19"/>
          <p:cNvPicPr preferRelativeResize="0"/>
          <p:nvPr/>
        </p:nvPicPr>
        <p:blipFill rotWithShape="1">
          <a:blip r:embed="rId4">
            <a:alphaModFix/>
          </a:blip>
          <a:srcRect l="14222" t="15044" r="17727" b="21098"/>
          <a:stretch/>
        </p:blipFill>
        <p:spPr>
          <a:xfrm>
            <a:off x="1521132" y="286807"/>
            <a:ext cx="6101736" cy="3170510"/>
          </a:xfrm>
          <a:prstGeom prst="rect">
            <a:avLst/>
          </a:prstGeom>
          <a:noFill/>
          <a:ln>
            <a:noFill/>
          </a:ln>
        </p:spPr>
      </p:pic>
      <p:pic>
        <p:nvPicPr>
          <p:cNvPr id="105" name="Google Shape;105;p19"/>
          <p:cNvPicPr preferRelativeResize="0"/>
          <p:nvPr/>
        </p:nvPicPr>
        <p:blipFill>
          <a:blip r:embed="rId5">
            <a:alphaModFix/>
          </a:blip>
          <a:stretch>
            <a:fillRect/>
          </a:stretch>
        </p:blipFill>
        <p:spPr>
          <a:xfrm>
            <a:off x="0" y="4914900"/>
            <a:ext cx="9144000" cy="228600"/>
          </a:xfrm>
          <a:prstGeom prst="rect">
            <a:avLst/>
          </a:prstGeom>
          <a:noFill/>
          <a:ln>
            <a:noFill/>
          </a:ln>
        </p:spPr>
      </p:pic>
      <p:pic>
        <p:nvPicPr>
          <p:cNvPr id="106" name="Google Shape;106;p19"/>
          <p:cNvPicPr preferRelativeResize="0"/>
          <p:nvPr/>
        </p:nvPicPr>
        <p:blipFill>
          <a:blip r:embed="rId6">
            <a:alphaModFix/>
          </a:blip>
          <a:stretch>
            <a:fillRect/>
          </a:stretch>
        </p:blipFill>
        <p:spPr>
          <a:xfrm>
            <a:off x="8216275" y="4311851"/>
            <a:ext cx="616025" cy="831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26585</TotalTime>
  <Words>5286</Words>
  <Application>Microsoft Office PowerPoint</Application>
  <PresentationFormat>On-screen Show (16:9)</PresentationFormat>
  <Paragraphs>169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Cambria Math</vt:lpstr>
      <vt:lpstr>Courier New</vt:lpstr>
      <vt:lpstr>Simple Light</vt:lpstr>
      <vt:lpstr>Review Of Unique Key Horn Functions</vt:lpstr>
      <vt:lpstr>Introduction: What are Keys and Horns?</vt:lpstr>
      <vt:lpstr>Proposal: Unique Key Horn Functions</vt:lpstr>
      <vt:lpstr>Background and Related Work</vt:lpstr>
      <vt:lpstr>Unique Key Horn Functions: Terminology</vt:lpstr>
      <vt:lpstr>Unique Key Horn Functions: Characterizations</vt:lpstr>
      <vt:lpstr>Unique Key Horn Functions: Characterizations</vt:lpstr>
      <vt:lpstr>Unique Key Graphs: Complexity</vt:lpstr>
      <vt:lpstr>PowerPoint Presentation</vt:lpstr>
      <vt:lpstr>Unique Key Graphs: Examples</vt:lpstr>
      <vt:lpstr>Unique Key Graphs: Examples</vt:lpstr>
      <vt:lpstr>MIN-KEY and MIN-TSS Problems</vt:lpstr>
      <vt:lpstr>MIN-KEY and MIN-TSS Problems</vt:lpstr>
      <vt:lpstr>PowerPoint Presentation</vt:lpstr>
      <vt:lpstr>PowerPoint Presentation</vt:lpstr>
      <vt:lpstr>Discussion and Summary</vt:lpstr>
      <vt:lpstr>Conclusion</vt:lpstr>
      <vt:lpstr>References</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Unique Key Horn Functions</dc:title>
  <dc:creator>Timothy Deligero</dc:creator>
  <cp:lastModifiedBy>Timothy Deligero</cp:lastModifiedBy>
  <cp:revision>42</cp:revision>
  <dcterms:modified xsi:type="dcterms:W3CDTF">2020-04-24T18:31:38Z</dcterms:modified>
</cp:coreProperties>
</file>