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1" r:id="rId1"/>
  </p:sldMasterIdLst>
  <p:notesMasterIdLst>
    <p:notesMasterId r:id="rId13"/>
  </p:notesMasterIdLst>
  <p:handoutMasterIdLst>
    <p:handoutMasterId r:id="rId14"/>
  </p:handoutMasterIdLst>
  <p:sldIdLst>
    <p:sldId id="256" r:id="rId2"/>
    <p:sldId id="2830" r:id="rId3"/>
    <p:sldId id="2831" r:id="rId4"/>
    <p:sldId id="2832" r:id="rId5"/>
    <p:sldId id="2833" r:id="rId6"/>
    <p:sldId id="2834" r:id="rId7"/>
    <p:sldId id="2835" r:id="rId8"/>
    <p:sldId id="2836" r:id="rId9"/>
    <p:sldId id="2838" r:id="rId10"/>
    <p:sldId id="2839" r:id="rId11"/>
    <p:sldId id="2841" r:id="rId12"/>
  </p:sldIdLst>
  <p:sldSz cx="9144000" cy="6858000" type="screen4x3"/>
  <p:notesSz cx="9296400" cy="7010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8" userDrawn="1">
          <p15:clr>
            <a:srgbClr val="A4A3A4"/>
          </p15:clr>
        </p15:guide>
        <p15:guide id="2" pos="292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arles.e.hughes" initials="c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CC3300"/>
    <a:srgbClr val="CC9900"/>
    <a:srgbClr val="009900"/>
    <a:srgbClr val="000000"/>
    <a:srgbClr val="0000FF"/>
    <a:srgbClr val="004E00"/>
    <a:srgbClr val="99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05" autoAdjust="0"/>
    <p:restoredTop sz="94428"/>
  </p:normalViewPr>
  <p:slideViewPr>
    <p:cSldViewPr>
      <p:cViewPr varScale="1">
        <p:scale>
          <a:sx n="104" d="100"/>
          <a:sy n="104" d="100"/>
        </p:scale>
        <p:origin x="648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40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-1296" y="-96"/>
      </p:cViewPr>
      <p:guideLst>
        <p:guide orient="horz" pos="2208"/>
        <p:guide pos="292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4028748" cy="349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defTabSz="931887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6115" y="1"/>
            <a:ext cx="4028748" cy="349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algn="r" defTabSz="931887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58968"/>
            <a:ext cx="4028748" cy="349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defTabSz="931887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6115" y="6658968"/>
            <a:ext cx="4028748" cy="349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algn="r" defTabSz="931887" eaLnBrk="1" hangingPunct="1">
              <a:defRPr sz="1300"/>
            </a:lvl1pPr>
          </a:lstStyle>
          <a:p>
            <a:fld id="{6126DCCC-DB91-4F4F-BA9C-1B1719E7881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90915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4028748" cy="349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defTabSz="931887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6115" y="1"/>
            <a:ext cx="4028748" cy="349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algn="r" defTabSz="931887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9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95600" y="527050"/>
            <a:ext cx="3505200" cy="2628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9948" y="3330245"/>
            <a:ext cx="7436505" cy="3153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658968"/>
            <a:ext cx="4028748" cy="349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defTabSz="931887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6115" y="6658968"/>
            <a:ext cx="4028748" cy="349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algn="r" defTabSz="931887" eaLnBrk="1" hangingPunct="1">
              <a:defRPr sz="1300"/>
            </a:lvl1pPr>
          </a:lstStyle>
          <a:p>
            <a:fld id="{FE6EC7D4-0570-5F4A-BD04-1972EAA4464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9500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87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16130" indent="-275434" defTabSz="931887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01738" indent="-220348" defTabSz="931887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542433" indent="-220348" defTabSz="931887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1983128" indent="-220348" defTabSz="931887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423823" indent="-220348" defTabSz="931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864518" indent="-220348" defTabSz="931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305213" indent="-220348" defTabSz="931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745908" indent="-220348" defTabSz="931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11A1C9DA-D573-9F41-9442-43D253AA875F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290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0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 dirty="0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63786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A318F6-16BB-1E43-B8A5-D23395CCF467}" type="datetime1">
              <a:rPr lang="en-US" smtClean="0"/>
              <a:t>4/4/21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© UCF 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2AC5EC-DFAD-014F-A0CB-986543EA4EB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368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CCED98-4317-2C48-A391-962B633133FF}" type="datetime1">
              <a:rPr lang="en-US" smtClean="0"/>
              <a:t>4/4/21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© UCF CS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7AAC0A-1956-8340-8224-D7C28667D24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819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61EE21-9D78-EC4A-B9E0-463D2D212950}" type="datetime1">
              <a:rPr lang="en-US" smtClean="0"/>
              <a:t>4/4/21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© UCF 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7D03BB-11CB-F949-BDB2-77C119DBBE0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1978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3783F6-D231-A54E-91F7-CE431D89A591}" type="datetime1">
              <a:rPr lang="en-US" smtClean="0"/>
              <a:t>4/4/21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© UCF 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3D14BA-355C-6F4D-8CB5-1E4E236E519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2176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FE8E0D-F0A4-664A-B4CB-1572CC9A019E}" type="datetime1">
              <a:rPr lang="en-US" smtClean="0"/>
              <a:t>4/4/21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© UCF CS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5EE83F-0561-3C44-98AA-8FFF6D2C2E0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906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34C2F4-DACC-7046-9C17-8BE104BD396C}" type="datetime1">
              <a:rPr lang="en-US" smtClean="0"/>
              <a:t>4/4/21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© UCF 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F6C048-724C-A44D-A3A9-573A2C2F797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552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19DD89-BAD8-364A-BD2D-467099994EAF}" type="datetime1">
              <a:rPr lang="en-US" smtClean="0"/>
              <a:t>4/4/21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© UCF CS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8E28D9-431E-8740-9B48-008ADE63E31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149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CAFAFA-42D4-614C-B8B0-6D1EBAE9D211}" type="datetime1">
              <a:rPr lang="en-US" smtClean="0"/>
              <a:t>4/4/21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© UCF 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C0DFDA-2135-D64E-918D-40C809DE5D0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612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B80E08-E47F-E54B-A080-4A582F0A0BAB}" type="datetime1">
              <a:rPr lang="en-US" smtClean="0"/>
              <a:t>4/4/21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© UCF CS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0E1FD5-8788-F846-A31B-26E5EF73593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032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5D80B8-F1C1-AD40-80F2-554E916B305A}" type="datetime1">
              <a:rPr lang="en-US" smtClean="0"/>
              <a:t>4/4/21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© UCF CS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3A5692-28FF-E048-A23B-BD64E45D7FD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531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B5390C-BEA9-E14D-AA81-FE8F6AFFBD2A}" type="datetime1">
              <a:rPr lang="en-US" smtClean="0"/>
              <a:t>4/4/21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© UCF CS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237D89-D11D-954C-BFCD-675BFC02310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451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AF8B5D-97DC-6D4C-BB10-0C704C0F2AC3}" type="datetime1">
              <a:rPr lang="en-US" smtClean="0"/>
              <a:t>4/4/21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© UCF CS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6636F4-E812-014D-94A9-0B9FCB77113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014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BB8A01-B326-A740-BCFA-11C0007E1862}" type="datetime1">
              <a:rPr lang="en-US" smtClean="0"/>
              <a:t>4/4/21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© UCF CS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8D702E-752D-C34F-808E-32757EA6100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068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42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9AB77696-D8D6-6445-9960-1AA2BFE04212}" type="datetime1">
              <a:rPr lang="en-US" smtClean="0"/>
              <a:t>4/4/21</a:t>
            </a:fld>
            <a:endParaRPr lang="en-US"/>
          </a:p>
        </p:txBody>
      </p:sp>
      <p:sp>
        <p:nvSpPr>
          <p:cNvPr id="10342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 dirty="0"/>
              <a:t>© UCF CS</a:t>
            </a:r>
          </a:p>
        </p:txBody>
      </p:sp>
      <p:sp>
        <p:nvSpPr>
          <p:cNvPr id="10342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FFD581D-B075-8B4F-ACFF-EAD446A3EB9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  <a:ea typeface="MS PGothic" pitchFamily="34" charset="-128"/>
          <a:cs typeface="MS PGothic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63775"/>
            <a:ext cx="7772400" cy="1470025"/>
          </a:xfrm>
        </p:spPr>
        <p:txBody>
          <a:bodyPr/>
          <a:lstStyle/>
          <a:p>
            <a:pPr eaLnBrk="1" hangingPunct="1"/>
            <a:r>
              <a:rPr lang="en-US" sz="5400" dirty="0">
                <a:latin typeface="Arial" charset="0"/>
                <a:ea typeface="MS PGothic" charset="0"/>
              </a:rPr>
              <a:t>Complexity Theory</a:t>
            </a:r>
            <a:br>
              <a:rPr lang="en-US" sz="5400" dirty="0">
                <a:latin typeface="Arial" charset="0"/>
                <a:ea typeface="MS PGothic" charset="0"/>
              </a:rPr>
            </a:br>
            <a:r>
              <a:rPr lang="en-US" sz="5400" dirty="0">
                <a:latin typeface="Arial" charset="0"/>
                <a:ea typeface="MS PGothic" charset="0"/>
              </a:rPr>
              <a:t>More Complexity</a:t>
            </a:r>
            <a:endParaRPr lang="en-US" sz="4000" dirty="0">
              <a:latin typeface="Arial" charset="0"/>
              <a:ea typeface="MS PGothic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886200"/>
            <a:ext cx="6400800" cy="1752600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rgbClr val="009900"/>
                </a:solidFill>
                <a:latin typeface="Arial" charset="0"/>
                <a:ea typeface="MS PGothic" charset="0"/>
              </a:rPr>
              <a:t>Charles E. Hughes</a:t>
            </a:r>
          </a:p>
          <a:p>
            <a:pPr eaLnBrk="1" hangingPunct="1"/>
            <a:r>
              <a:rPr lang="en-US" dirty="0">
                <a:solidFill>
                  <a:srgbClr val="CC3300"/>
                </a:solidFill>
                <a:latin typeface="Arial" charset="0"/>
                <a:ea typeface="MS PGothic" charset="0"/>
              </a:rPr>
              <a:t>COT6410 – Spring 2021 Notes</a:t>
            </a:r>
          </a:p>
        </p:txBody>
      </p:sp>
      <p:sp>
        <p:nvSpPr>
          <p:cNvPr id="2052" name="Rectangle 5"/>
          <p:cNvSpPr>
            <a:spLocks noChangeArrowheads="1"/>
          </p:cNvSpPr>
          <p:nvPr/>
        </p:nvSpPr>
        <p:spPr bwMode="auto">
          <a:xfrm>
            <a:off x="1471613" y="31369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1" hangingPunct="1"/>
            <a:endParaRPr lang="en-US" dirty="0"/>
          </a:p>
        </p:txBody>
      </p:sp>
      <p:pic>
        <p:nvPicPr>
          <p:cNvPr id="2053" name="Picture 4" descr="http://www.ucf.edu/ucflogos/cfwm3bg_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228600"/>
            <a:ext cx="28575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((x</a:t>
            </a:r>
            <a:r>
              <a:rPr lang="en-US" dirty="0">
                <a:sym typeface="Symbol"/>
              </a:rPr>
              <a:t>~</a:t>
            </a:r>
            <a:r>
              <a:rPr lang="en-US" dirty="0" err="1">
                <a:sym typeface="Symbol"/>
              </a:rPr>
              <a:t>xy</a:t>
            </a:r>
            <a:r>
              <a:rPr lang="en-US" dirty="0">
                <a:sym typeface="Symbol"/>
              </a:rPr>
              <a:t>)(~</a:t>
            </a:r>
            <a:r>
              <a:rPr lang="en-US" dirty="0" err="1">
                <a:sym typeface="Symbol"/>
              </a:rPr>
              <a:t>yzw</a:t>
            </a:r>
            <a:r>
              <a:rPr lang="en-US" dirty="0">
                <a:sym typeface="Symbol"/>
              </a:rPr>
              <a:t>)~w)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A13AE4A-FD58-BB4B-9843-DD453428AE5A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4/4/21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© UCF CS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F1754D-B6FC-004A-B4D5-D72CBA5CC58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10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90829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788" y="1457325"/>
            <a:ext cx="7210425" cy="471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207294" y="4724400"/>
            <a:ext cx="481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C9900"/>
                </a:solidFill>
              </a:rPr>
              <a:t>x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09800" y="47244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C9900"/>
                </a:solidFill>
              </a:rPr>
              <a:t>~x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033588" y="3352800"/>
            <a:ext cx="481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C9900"/>
                </a:solidFill>
                <a:sym typeface="Symbol"/>
              </a:rPr>
              <a:t></a:t>
            </a:r>
            <a:endParaRPr lang="en-US" b="1" dirty="0">
              <a:solidFill>
                <a:srgbClr val="CC99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78894" y="2209800"/>
            <a:ext cx="481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C9900"/>
                </a:solidFill>
                <a:sym typeface="Symbol"/>
              </a:rPr>
              <a:t></a:t>
            </a:r>
            <a:endParaRPr lang="en-US" b="1" dirty="0">
              <a:solidFill>
                <a:srgbClr val="CC99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267200" y="3586454"/>
            <a:ext cx="481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C9900"/>
                </a:solidFill>
                <a:sym typeface="Symbol"/>
              </a:rPr>
              <a:t></a:t>
            </a:r>
            <a:endParaRPr lang="en-US" b="1" dirty="0">
              <a:solidFill>
                <a:srgbClr val="CC99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691188" y="3500735"/>
            <a:ext cx="481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C9900"/>
                </a:solidFill>
                <a:sym typeface="Symbol"/>
              </a:rPr>
              <a:t></a:t>
            </a:r>
            <a:endParaRPr lang="en-US" b="1" dirty="0">
              <a:solidFill>
                <a:srgbClr val="CC99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947988" y="4719935"/>
            <a:ext cx="481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C9900"/>
                </a:solidFill>
              </a:rPr>
              <a:t>y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698029" y="4724400"/>
            <a:ext cx="481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C9900"/>
                </a:solidFill>
              </a:rPr>
              <a:t>z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00800" y="4724400"/>
            <a:ext cx="481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C9900"/>
                </a:solidFill>
              </a:rPr>
              <a:t>w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898106" y="4758267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C9900"/>
                </a:solidFill>
              </a:rPr>
              <a:t>~y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638800" y="4719934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C9900"/>
                </a:solidFill>
              </a:rPr>
              <a:t>~z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339012" y="4758266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C9900"/>
                </a:solidFill>
              </a:rPr>
              <a:t>~w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76600" y="2286000"/>
            <a:ext cx="2286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C9900"/>
                </a:solidFill>
              </a:rPr>
              <a:t>Bridges back for true paths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562600" y="1676400"/>
            <a:ext cx="481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C9900"/>
                </a:solidFill>
                <a:sym typeface="Symbol"/>
              </a:rPr>
              <a:t></a:t>
            </a:r>
            <a:endParaRPr lang="en-US" b="1" dirty="0">
              <a:solidFill>
                <a:srgbClr val="CC99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708106" y="1752600"/>
            <a:ext cx="481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C9900"/>
                </a:solidFill>
                <a:sym typeface="Symbol"/>
              </a:rPr>
              <a:t></a:t>
            </a:r>
            <a:endParaRPr lang="en-US" b="1" dirty="0">
              <a:solidFill>
                <a:srgbClr val="CC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9088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Win Strategy is NP-Complete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 err="1"/>
              <a:t>TipOver</a:t>
            </a:r>
            <a:r>
              <a:rPr lang="en-US" sz="2800" dirty="0"/>
              <a:t> win strategy is </a:t>
            </a:r>
            <a:r>
              <a:rPr lang="en-US" sz="2800" b="1" dirty="0"/>
              <a:t>NP-Complete</a:t>
            </a:r>
          </a:p>
          <a:p>
            <a:r>
              <a:rPr lang="en-US" sz="2800" b="1" dirty="0"/>
              <a:t>Minesweeper</a:t>
            </a:r>
            <a:r>
              <a:rPr lang="en-US" sz="2800" dirty="0"/>
              <a:t> consistency is </a:t>
            </a:r>
            <a:r>
              <a:rPr lang="en-US" sz="2800" b="1" dirty="0"/>
              <a:t>NP-Complete</a:t>
            </a:r>
          </a:p>
          <a:p>
            <a:r>
              <a:rPr lang="en-US" sz="2800" b="1" dirty="0" err="1"/>
              <a:t>Phutball</a:t>
            </a:r>
            <a:r>
              <a:rPr lang="en-US" sz="2800" dirty="0"/>
              <a:t> single move win is </a:t>
            </a:r>
            <a:r>
              <a:rPr lang="en-US" sz="2800" b="1" dirty="0"/>
              <a:t>NP-Complete</a:t>
            </a:r>
          </a:p>
          <a:p>
            <a:pPr lvl="1"/>
            <a:r>
              <a:rPr lang="en-US" dirty="0"/>
              <a:t>Do not know complexity of winning strategy</a:t>
            </a:r>
          </a:p>
          <a:p>
            <a:r>
              <a:rPr lang="en-US" sz="2800" b="1" dirty="0"/>
              <a:t>Checkers</a:t>
            </a:r>
            <a:r>
              <a:rPr lang="en-US" sz="2800" dirty="0"/>
              <a:t> is really interesting</a:t>
            </a:r>
          </a:p>
          <a:p>
            <a:pPr lvl="1"/>
            <a:r>
              <a:rPr lang="en-US" dirty="0"/>
              <a:t>Single move to </a:t>
            </a:r>
            <a:r>
              <a:rPr lang="en-US" b="1" dirty="0"/>
              <a:t>King</a:t>
            </a:r>
            <a:r>
              <a:rPr lang="en-US" dirty="0"/>
              <a:t> is in </a:t>
            </a:r>
            <a:r>
              <a:rPr lang="en-US" b="1" dirty="0"/>
              <a:t>P</a:t>
            </a:r>
          </a:p>
          <a:p>
            <a:pPr lvl="1"/>
            <a:r>
              <a:rPr lang="en-US" dirty="0"/>
              <a:t>Winning strategy is </a:t>
            </a:r>
            <a:r>
              <a:rPr lang="en-US" b="1" dirty="0" err="1"/>
              <a:t>PSpace</a:t>
            </a:r>
            <a:r>
              <a:rPr lang="en-US" b="1" dirty="0"/>
              <a:t>-Complete</a:t>
            </a:r>
            <a:r>
              <a:rPr lang="en-US" dirty="0"/>
              <a:t>	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E49081-5805-2747-8C6A-5FA478CC53C3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4/4/21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© UCF 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E9163E-B168-F542-BBC6-C62085C73ADC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11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4150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891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More Examples of NP Complete Problems</a:t>
            </a:r>
          </a:p>
        </p:txBody>
      </p:sp>
      <p:sp>
        <p:nvSpPr>
          <p:cNvPr id="678915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>
              <a:ea typeface="ＭＳ Ｐゴシック" pitchFamily="-111" charset="-128"/>
              <a:cs typeface="ＭＳ Ｐゴシック" pitchFamily="-11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397257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TipOver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E49081-5805-2747-8C6A-5FA478CC53C3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4/4/21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© UCF 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E9163E-B168-F542-BBC6-C62085C73ADC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900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108445"/>
            <a:ext cx="6781800" cy="4589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54549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Rules of Game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E49081-5805-2747-8C6A-5FA478CC53C3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4/4/21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© UCF 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E9163E-B168-F542-BBC6-C62085C73ADC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901125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390650"/>
            <a:ext cx="7620000" cy="407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57200" y="541020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CC9900"/>
                </a:solidFill>
              </a:rPr>
              <a:t>Numbers are height of crate stack;</a:t>
            </a:r>
          </a:p>
          <a:p>
            <a:pPr algn="ctr"/>
            <a:r>
              <a:rPr lang="en-US" b="1" dirty="0">
                <a:solidFill>
                  <a:srgbClr val="CC9900"/>
                </a:solidFill>
              </a:rPr>
              <a:t>If could get 4 high out of way we can attain goal</a:t>
            </a:r>
          </a:p>
        </p:txBody>
      </p:sp>
    </p:spTree>
    <p:extLst>
      <p:ext uri="{BB962C8B-B14F-4D97-AF65-F5344CB8AC3E}">
        <p14:creationId xmlns:p14="http://schemas.microsoft.com/office/powerpoint/2010/main" val="31145412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Problematic OR Gadget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E49081-5805-2747-8C6A-5FA478CC53C3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4/4/21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© UCF 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E9163E-B168-F542-BBC6-C62085C73ADC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902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2690813"/>
            <a:ext cx="4284528" cy="2338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133600" y="5192889"/>
            <a:ext cx="472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C9900"/>
                </a:solidFill>
              </a:rPr>
              <a:t>Can go out where did not enter</a:t>
            </a:r>
          </a:p>
        </p:txBody>
      </p:sp>
    </p:spTree>
    <p:extLst>
      <p:ext uri="{BB962C8B-B14F-4D97-AF65-F5344CB8AC3E}">
        <p14:creationId xmlns:p14="http://schemas.microsoft.com/office/powerpoint/2010/main" val="35648770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Directional gadget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A13AE4A-FD58-BB4B-9843-DD453428AE5A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4/4/21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© UCF CS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F1754D-B6FC-004A-B4D5-D72CBA5CC58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6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903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819401"/>
            <a:ext cx="7971724" cy="995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838200" y="3962400"/>
            <a:ext cx="8077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C9900"/>
                </a:solidFill>
              </a:rPr>
              <a:t>Single stack is two high; </a:t>
            </a:r>
          </a:p>
          <a:p>
            <a:r>
              <a:rPr lang="en-US" b="1" dirty="0">
                <a:solidFill>
                  <a:srgbClr val="CC9900"/>
                </a:solidFill>
              </a:rPr>
              <a:t>tipped over stack is one high, two long; </a:t>
            </a:r>
          </a:p>
          <a:p>
            <a:r>
              <a:rPr lang="en-US" b="1" dirty="0">
                <a:solidFill>
                  <a:srgbClr val="CC9900"/>
                </a:solidFill>
              </a:rPr>
              <a:t>red square is location of person travelling the towers</a:t>
            </a:r>
          </a:p>
        </p:txBody>
      </p:sp>
    </p:spTree>
    <p:extLst>
      <p:ext uri="{BB962C8B-B14F-4D97-AF65-F5344CB8AC3E}">
        <p14:creationId xmlns:p14="http://schemas.microsoft.com/office/powerpoint/2010/main" val="37434344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 directional Or gadget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A13AE4A-FD58-BB4B-9843-DD453428AE5A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4/4/21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© UCF CS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F1754D-B6FC-004A-B4D5-D72CBA5CC58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904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432600"/>
            <a:ext cx="7162800" cy="458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585995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AND Gadget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A13AE4A-FD58-BB4B-9843-DD453428AE5A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4/4/21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© UCF CS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F1754D-B6FC-004A-B4D5-D72CBA5CC58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8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905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411336"/>
            <a:ext cx="4267200" cy="262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67" y="4191000"/>
            <a:ext cx="9056743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819400" y="3886200"/>
            <a:ext cx="28955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C9900"/>
                </a:solidFill>
              </a:rPr>
              <a:t>How AND Works</a:t>
            </a:r>
          </a:p>
        </p:txBody>
      </p:sp>
    </p:spTree>
    <p:extLst>
      <p:ext uri="{BB962C8B-B14F-4D97-AF65-F5344CB8AC3E}">
        <p14:creationId xmlns:p14="http://schemas.microsoft.com/office/powerpoint/2010/main" val="34834039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Variable Select Gadget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A13AE4A-FD58-BB4B-9843-DD453428AE5A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4/4/21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© UCF CS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F1754D-B6FC-004A-B4D5-D72CBA5CC58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9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90726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563" y="1676400"/>
            <a:ext cx="8624637" cy="350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14563" y="5181600"/>
            <a:ext cx="86246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CC9900"/>
                </a:solidFill>
              </a:rPr>
              <a:t>Tip A left to set x true; right to set x false</a:t>
            </a:r>
          </a:p>
          <a:p>
            <a:pPr algn="ctr"/>
            <a:r>
              <a:rPr lang="en-US" b="1" dirty="0">
                <a:solidFill>
                  <a:srgbClr val="CC9900"/>
                </a:solidFill>
              </a:rPr>
              <a:t>Can build bridge to go back but never to change choice</a:t>
            </a:r>
          </a:p>
        </p:txBody>
      </p:sp>
    </p:spTree>
    <p:extLst>
      <p:ext uri="{BB962C8B-B14F-4D97-AF65-F5344CB8AC3E}">
        <p14:creationId xmlns:p14="http://schemas.microsoft.com/office/powerpoint/2010/main" val="2622959598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7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7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244197</TotalTime>
  <Words>247</Words>
  <Application>Microsoft Macintosh PowerPoint</Application>
  <PresentationFormat>On-screen Show (4:3)</PresentationFormat>
  <Paragraphs>72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Arial</vt:lpstr>
      <vt:lpstr>Custom Design</vt:lpstr>
      <vt:lpstr>Complexity Theory More Complexity</vt:lpstr>
      <vt:lpstr>More Examples of NP Complete Problems</vt:lpstr>
      <vt:lpstr>TipOver</vt:lpstr>
      <vt:lpstr>Rules of Game</vt:lpstr>
      <vt:lpstr>Problematic OR Gadget</vt:lpstr>
      <vt:lpstr>Directional gadget</vt:lpstr>
      <vt:lpstr>One directional Or gadget</vt:lpstr>
      <vt:lpstr>AND Gadget</vt:lpstr>
      <vt:lpstr>Variable Select Gadget</vt:lpstr>
      <vt:lpstr>((x~xy)(~yzw)~w)</vt:lpstr>
      <vt:lpstr>Win Strategy is NP-Complete</vt:lpstr>
    </vt:vector>
  </TitlesOfParts>
  <Company>University of Central Florida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Formal Languages and Automata Theory</dc:title>
  <dc:creator>ceh</dc:creator>
  <cp:lastModifiedBy>Charles.E. Hughes</cp:lastModifiedBy>
  <cp:revision>1766</cp:revision>
  <cp:lastPrinted>2019-09-24T19:41:02Z</cp:lastPrinted>
  <dcterms:created xsi:type="dcterms:W3CDTF">2010-04-22T13:58:28Z</dcterms:created>
  <dcterms:modified xsi:type="dcterms:W3CDTF">2021-04-05T02:39:49Z</dcterms:modified>
</cp:coreProperties>
</file>