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comment1.xml" ContentType="application/vnd.openxmlformats-officedocument.presentationml.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32"/>
  </p:notesMasterIdLst>
  <p:handoutMasterIdLst>
    <p:handoutMasterId r:id="rId33"/>
  </p:handoutMasterIdLst>
  <p:sldIdLst>
    <p:sldId id="256" r:id="rId2"/>
    <p:sldId id="3248" r:id="rId3"/>
    <p:sldId id="3277" r:id="rId4"/>
    <p:sldId id="3250" r:id="rId5"/>
    <p:sldId id="3251" r:id="rId6"/>
    <p:sldId id="3252" r:id="rId7"/>
    <p:sldId id="3253" r:id="rId8"/>
    <p:sldId id="3254" r:id="rId9"/>
    <p:sldId id="265" r:id="rId10"/>
    <p:sldId id="3255" r:id="rId11"/>
    <p:sldId id="3256" r:id="rId12"/>
    <p:sldId id="2913" r:id="rId13"/>
    <p:sldId id="3264" r:id="rId14"/>
    <p:sldId id="3271" r:id="rId15"/>
    <p:sldId id="3272" r:id="rId16"/>
    <p:sldId id="3257" r:id="rId17"/>
    <p:sldId id="2352" r:id="rId18"/>
    <p:sldId id="3273" r:id="rId19"/>
    <p:sldId id="3274" r:id="rId20"/>
    <p:sldId id="3262" r:id="rId21"/>
    <p:sldId id="2910" r:id="rId22"/>
    <p:sldId id="2911" r:id="rId23"/>
    <p:sldId id="3275" r:id="rId24"/>
    <p:sldId id="3276" r:id="rId25"/>
    <p:sldId id="3267" r:id="rId26"/>
    <p:sldId id="3268" r:id="rId27"/>
    <p:sldId id="1943" r:id="rId28"/>
    <p:sldId id="3269" r:id="rId29"/>
    <p:sldId id="2909" r:id="rId30"/>
    <p:sldId id="1800" r:id="rId31"/>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s.e.hughes"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CC9900"/>
    <a:srgbClr val="009900"/>
    <a:srgbClr val="CC3300"/>
    <a:srgbClr val="000000"/>
    <a:srgbClr val="0000FF"/>
    <a:srgbClr val="004E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30"/>
    <p:restoredTop sz="94428"/>
  </p:normalViewPr>
  <p:slideViewPr>
    <p:cSldViewPr>
      <p:cViewPr varScale="1">
        <p:scale>
          <a:sx n="104" d="100"/>
          <a:sy n="104" d="100"/>
        </p:scale>
        <p:origin x="1408" y="192"/>
      </p:cViewPr>
      <p:guideLst>
        <p:guide orient="horz" pos="2160"/>
        <p:guide pos="2880"/>
      </p:guideLst>
    </p:cSldViewPr>
  </p:slideViewPr>
  <p:outlineViewPr>
    <p:cViewPr>
      <p:scale>
        <a:sx n="33" d="100"/>
        <a:sy n="33" d="100"/>
      </p:scale>
      <p:origin x="0" y="154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96"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1-08T17:20:10.902" idx="1">
    <p:pos x="7136" y="905"/>
    <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8434"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5" name="Rectangle 3"/>
          <p:cNvSpPr>
            <a:spLocks noGrp="1" noChangeArrowheads="1"/>
          </p:cNvSpPr>
          <p:nvPr>
            <p:ph type="dt" sz="quarter"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658436" name="Rectangle 4"/>
          <p:cNvSpPr>
            <a:spLocks noGrp="1" noChangeArrowheads="1"/>
          </p:cNvSpPr>
          <p:nvPr>
            <p:ph type="ftr" sz="quarter" idx="2"/>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7" name="Rectangle 5"/>
          <p:cNvSpPr>
            <a:spLocks noGrp="1" noChangeArrowheads="1"/>
          </p:cNvSpPr>
          <p:nvPr>
            <p:ph type="sldNum" sz="quarter" idx="3"/>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6126DCCC-DB91-4F4F-BA9C-1B1719E78811}" type="slidenum">
              <a:rPr lang="en-US"/>
              <a:pPr/>
              <a:t>‹#›</a:t>
            </a:fld>
            <a:endParaRPr lang="en-US"/>
          </a:p>
        </p:txBody>
      </p:sp>
    </p:spTree>
    <p:extLst>
      <p:ext uri="{BB962C8B-B14F-4D97-AF65-F5344CB8AC3E}">
        <p14:creationId xmlns:p14="http://schemas.microsoft.com/office/powerpoint/2010/main" val="30659091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1" name="Rectangle 3"/>
          <p:cNvSpPr>
            <a:spLocks noGrp="1" noChangeArrowheads="1"/>
          </p:cNvSpPr>
          <p:nvPr>
            <p:ph type="dt"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289796"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3" name="Rectangle 5"/>
          <p:cNvSpPr>
            <a:spLocks noGrp="1" noChangeArrowheads="1"/>
          </p:cNvSpPr>
          <p:nvPr>
            <p:ph type="body" sz="quarter" idx="3"/>
          </p:nvPr>
        </p:nvSpPr>
        <p:spPr bwMode="auto">
          <a:xfrm>
            <a:off x="929948" y="3330245"/>
            <a:ext cx="7436505" cy="315376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5" name="Rectangle 7"/>
          <p:cNvSpPr>
            <a:spLocks noGrp="1" noChangeArrowheads="1"/>
          </p:cNvSpPr>
          <p:nvPr>
            <p:ph type="sldNum" sz="quarter" idx="5"/>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FE6EC7D4-0570-5F4A-BD04-1972EAA44642}" type="slidenum">
              <a:rPr lang="en-US"/>
              <a:pPr/>
              <a:t>‹#›</a:t>
            </a:fld>
            <a:endParaRPr lang="en-US"/>
          </a:p>
        </p:txBody>
      </p:sp>
    </p:spTree>
    <p:extLst>
      <p:ext uri="{BB962C8B-B14F-4D97-AF65-F5344CB8AC3E}">
        <p14:creationId xmlns:p14="http://schemas.microsoft.com/office/powerpoint/2010/main" val="1042950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11A1C9DA-D573-9F41-9442-43D253AA875F}" type="slidenum">
              <a:rPr lang="en-US"/>
              <a:pPr/>
              <a:t>1</a:t>
            </a:fld>
            <a:endParaRPr lang="en-US" dirty="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3566378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3D4F9726-FE9A-E84F-8A09-E832C0C0F58D}" type="slidenum">
              <a:rPr lang="en-US">
                <a:latin typeface="Arial" pitchFamily="-111" charset="0"/>
                <a:ea typeface="ＭＳ Ｐゴシック" pitchFamily="-111" charset="-128"/>
                <a:cs typeface="ＭＳ Ｐゴシック" pitchFamily="-111" charset="-128"/>
              </a:rPr>
              <a:pPr/>
              <a:t>11</a:t>
            </a:fld>
            <a:endParaRPr lang="en-US">
              <a:latin typeface="Arial" pitchFamily="-111" charset="0"/>
              <a:ea typeface="ＭＳ Ｐゴシック" pitchFamily="-111" charset="-128"/>
              <a:cs typeface="ＭＳ Ｐゴシック" pitchFamily="-111" charset="-128"/>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55471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4033572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066073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EBEA29A3-D734-F24F-8BDD-5F68D7DC8D0D}" type="slidenum">
              <a:rPr lang="en-US"/>
              <a:pPr/>
              <a:t>23</a:t>
            </a:fld>
            <a:endParaRPr lang="en-US"/>
          </a:p>
        </p:txBody>
      </p:sp>
      <p:sp>
        <p:nvSpPr>
          <p:cNvPr id="340995" name="Rectangle 2"/>
          <p:cNvSpPr>
            <a:spLocks noGrp="1" noRot="1" noChangeAspect="1" noChangeArrowheads="1" noTextEdit="1"/>
          </p:cNvSpPr>
          <p:nvPr>
            <p:ph type="sldImg"/>
          </p:nvPr>
        </p:nvSpPr>
        <p:spPr>
          <a:ln/>
        </p:spPr>
      </p:sp>
      <p:sp>
        <p:nvSpPr>
          <p:cNvPr id="340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1930610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D61507F8-27F0-C245-9E89-D9FFA592A24A}" type="slidenum">
              <a:rPr lang="en-US"/>
              <a:pPr/>
              <a:t>24</a:t>
            </a:fld>
            <a:endParaRPr lang="en-US"/>
          </a:p>
        </p:txBody>
      </p:sp>
      <p:sp>
        <p:nvSpPr>
          <p:cNvPr id="342019" name="Rectangle 2"/>
          <p:cNvSpPr>
            <a:spLocks noGrp="1" noRot="1" noChangeAspect="1" noChangeArrowheads="1" noTextEdit="1"/>
          </p:cNvSpPr>
          <p:nvPr>
            <p:ph type="sldImg"/>
          </p:nvPr>
        </p:nvSpPr>
        <p:spPr>
          <a:ln/>
        </p:spPr>
      </p:sp>
      <p:sp>
        <p:nvSpPr>
          <p:cNvPr id="342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050176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D37A7CD-8341-2E40-9EDE-A9C27DF8157C}" type="slidenum">
              <a:rPr lang="en-US">
                <a:latin typeface="Arial" pitchFamily="-111" charset="0"/>
                <a:ea typeface="ＭＳ Ｐゴシック" pitchFamily="-111" charset="-128"/>
                <a:cs typeface="ＭＳ Ｐゴシック" pitchFamily="-111" charset="-128"/>
              </a:rPr>
              <a:pPr/>
              <a:t>2</a:t>
            </a:fld>
            <a:endParaRPr lang="en-US">
              <a:latin typeface="Arial" pitchFamily="-111" charset="0"/>
              <a:ea typeface="ＭＳ Ｐゴシック" pitchFamily="-111" charset="-128"/>
              <a:cs typeface="ＭＳ Ｐゴシック" pitchFamily="-111" charset="-128"/>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639713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39D488F0-70AC-8144-9910-97797AECB6DD}" type="slidenum">
              <a:rPr lang="en-US">
                <a:latin typeface="Arial" pitchFamily="-111" charset="0"/>
                <a:ea typeface="ＭＳ Ｐゴシック" pitchFamily="-111" charset="-128"/>
                <a:cs typeface="ＭＳ Ｐゴシック" pitchFamily="-111" charset="-128"/>
              </a:rPr>
              <a:pPr/>
              <a:t>4</a:t>
            </a:fld>
            <a:endParaRPr lang="en-US">
              <a:latin typeface="Arial" pitchFamily="-111" charset="0"/>
              <a:ea typeface="ＭＳ Ｐゴシック" pitchFamily="-111" charset="-128"/>
              <a:cs typeface="ＭＳ Ｐゴシック" pitchFamily="-111" charset="-128"/>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870590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AFD8B9FC-337F-3C45-BBC1-FBBF8AD54AB0}" type="slidenum">
              <a:rPr lang="en-US">
                <a:latin typeface="Arial" pitchFamily="-111" charset="0"/>
                <a:ea typeface="ＭＳ Ｐゴシック" pitchFamily="-111" charset="-128"/>
                <a:cs typeface="ＭＳ Ｐゴシック" pitchFamily="-111" charset="-128"/>
              </a:rPr>
              <a:pPr/>
              <a:t>5</a:t>
            </a:fld>
            <a:endParaRPr lang="en-US">
              <a:latin typeface="Arial" pitchFamily="-111" charset="0"/>
              <a:ea typeface="ＭＳ Ｐゴシック" pitchFamily="-111" charset="-128"/>
              <a:cs typeface="ＭＳ Ｐゴシック" pitchFamily="-11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19283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CBC987E6-121E-114D-96B2-C124DB99AD20}" type="slidenum">
              <a:rPr lang="en-US">
                <a:latin typeface="Arial" pitchFamily="-111" charset="0"/>
                <a:ea typeface="ＭＳ Ｐゴシック" pitchFamily="-111" charset="-128"/>
                <a:cs typeface="ＭＳ Ｐゴシック" pitchFamily="-111" charset="-128"/>
              </a:rPr>
              <a:pPr/>
              <a:t>6</a:t>
            </a:fld>
            <a:endParaRPr lang="en-US">
              <a:latin typeface="Arial" pitchFamily="-111" charset="0"/>
              <a:ea typeface="ＭＳ Ｐゴシック" pitchFamily="-111" charset="-128"/>
              <a:cs typeface="ＭＳ Ｐゴシック" pitchFamily="-111" charset="-128"/>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01878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17970AD8-D006-604E-A3C7-9DBEC1891B0A}" type="slidenum">
              <a:rPr lang="en-US">
                <a:latin typeface="Arial" pitchFamily="-111" charset="0"/>
                <a:ea typeface="ＭＳ Ｐゴシック" pitchFamily="-111" charset="-128"/>
                <a:cs typeface="ＭＳ Ｐゴシック" pitchFamily="-111" charset="-128"/>
              </a:rPr>
              <a:pPr/>
              <a:t>7</a:t>
            </a:fld>
            <a:endParaRPr lang="en-US">
              <a:latin typeface="Arial" pitchFamily="-111" charset="0"/>
              <a:ea typeface="ＭＳ Ｐゴシック" pitchFamily="-111" charset="-128"/>
              <a:cs typeface="ＭＳ Ｐゴシック" pitchFamily="-111" charset="-128"/>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96508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3BD89AF-5152-0A49-84B6-99BC81AFE23C}" type="slidenum">
              <a:rPr lang="en-US">
                <a:latin typeface="Arial" pitchFamily="-111" charset="0"/>
                <a:ea typeface="ＭＳ Ｐゴシック" pitchFamily="-111" charset="-128"/>
                <a:cs typeface="ＭＳ Ｐゴシック" pitchFamily="-111" charset="-128"/>
              </a:rPr>
              <a:pPr/>
              <a:t>8</a:t>
            </a:fld>
            <a:endParaRPr lang="en-US">
              <a:latin typeface="Arial" pitchFamily="-111" charset="0"/>
              <a:ea typeface="ＭＳ Ｐゴシック" pitchFamily="-111" charset="-128"/>
              <a:cs typeface="ＭＳ Ｐゴシック" pitchFamily="-111" charset="-128"/>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4956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8903A1D-3955-2040-AF99-01D3E0D3EC6A}"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837275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5AECA7EC-48A9-E740-8B69-A0FFC4DBDA38}" type="slidenum">
              <a:rPr lang="en-US">
                <a:latin typeface="Arial" pitchFamily="-111" charset="0"/>
                <a:ea typeface="ＭＳ Ｐゴシック" pitchFamily="-111" charset="-128"/>
                <a:cs typeface="ＭＳ Ｐゴシック" pitchFamily="-111" charset="-128"/>
              </a:rPr>
              <a:pPr/>
              <a:t>10</a:t>
            </a:fld>
            <a:endParaRPr lang="en-US">
              <a:latin typeface="Arial" pitchFamily="-111" charset="0"/>
              <a:ea typeface="ＭＳ Ｐゴシック" pitchFamily="-111" charset="-128"/>
              <a:cs typeface="ＭＳ Ｐゴシック" pitchFamily="-111" charset="-128"/>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035018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80A318F6-16BB-1E43-B8A5-D23395CCF467}" type="datetime1">
              <a:rPr lang="en-US" smtClean="0"/>
              <a:t>1/11/21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1C2AC5EC-DFAD-014F-A0CB-986543EA4EBB}" type="slidenum">
              <a:rPr lang="en-US"/>
              <a:pPr/>
              <a:t>‹#›</a:t>
            </a:fld>
            <a:endParaRPr lang="en-US"/>
          </a:p>
        </p:txBody>
      </p:sp>
    </p:spTree>
    <p:extLst>
      <p:ext uri="{BB962C8B-B14F-4D97-AF65-F5344CB8AC3E}">
        <p14:creationId xmlns:p14="http://schemas.microsoft.com/office/powerpoint/2010/main" val="15913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DCCED98-4317-2C48-A391-962B633133FF}" type="datetime1">
              <a:rPr lang="en-US" smtClean="0"/>
              <a:t>1/11/21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E7AAC0A-1956-8340-8224-D7C28667D24B}" type="slidenum">
              <a:rPr lang="en-US"/>
              <a:pPr/>
              <a:t>‹#›</a:t>
            </a:fld>
            <a:endParaRPr lang="en-US"/>
          </a:p>
        </p:txBody>
      </p:sp>
    </p:spTree>
    <p:extLst>
      <p:ext uri="{BB962C8B-B14F-4D97-AF65-F5344CB8AC3E}">
        <p14:creationId xmlns:p14="http://schemas.microsoft.com/office/powerpoint/2010/main" val="327981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61EE21-9D78-EC4A-B9E0-463D2D212950}" type="datetime1">
              <a:rPr lang="en-US" smtClean="0"/>
              <a:t>1/11/21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7D03BB-11CB-F949-BDB2-77C119DBBE08}" type="slidenum">
              <a:rPr lang="en-US"/>
              <a:pPr/>
              <a:t>‹#›</a:t>
            </a:fld>
            <a:endParaRPr lang="en-US"/>
          </a:p>
        </p:txBody>
      </p:sp>
    </p:spTree>
    <p:extLst>
      <p:ext uri="{BB962C8B-B14F-4D97-AF65-F5344CB8AC3E}">
        <p14:creationId xmlns:p14="http://schemas.microsoft.com/office/powerpoint/2010/main" val="1965197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B3783F6-D231-A54E-91F7-CE431D89A591}" type="datetime1">
              <a:rPr lang="en-US" smtClean="0"/>
              <a:t>1/11/21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B93D14BA-355C-6F4D-8CB5-1E4E236E5191}" type="slidenum">
              <a:rPr lang="en-US"/>
              <a:pPr/>
              <a:t>‹#›</a:t>
            </a:fld>
            <a:endParaRPr lang="en-US"/>
          </a:p>
        </p:txBody>
      </p:sp>
    </p:spTree>
    <p:extLst>
      <p:ext uri="{BB962C8B-B14F-4D97-AF65-F5344CB8AC3E}">
        <p14:creationId xmlns:p14="http://schemas.microsoft.com/office/powerpoint/2010/main" val="276721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EFE8E0D-F0A4-664A-B4CB-1572CC9A019E}" type="datetime1">
              <a:rPr lang="en-US" smtClean="0"/>
              <a:t>1/11/21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445EE83F-0561-3C44-98AA-8FFF6D2C2E04}" type="slidenum">
              <a:rPr lang="en-US"/>
              <a:pPr/>
              <a:t>‹#›</a:t>
            </a:fld>
            <a:endParaRPr lang="en-US"/>
          </a:p>
        </p:txBody>
      </p:sp>
    </p:spTree>
    <p:extLst>
      <p:ext uri="{BB962C8B-B14F-4D97-AF65-F5344CB8AC3E}">
        <p14:creationId xmlns:p14="http://schemas.microsoft.com/office/powerpoint/2010/main" val="243390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534C2F4-DACC-7046-9C17-8BE104BD396C}" type="datetime1">
              <a:rPr lang="en-US" smtClean="0"/>
              <a:t>1/11/21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F7F6C048-724C-A44D-A3A9-573A2C2F7973}" type="slidenum">
              <a:rPr lang="en-US"/>
              <a:pPr/>
              <a:t>‹#›</a:t>
            </a:fld>
            <a:endParaRPr lang="en-US"/>
          </a:p>
        </p:txBody>
      </p:sp>
    </p:spTree>
    <p:extLst>
      <p:ext uri="{BB962C8B-B14F-4D97-AF65-F5344CB8AC3E}">
        <p14:creationId xmlns:p14="http://schemas.microsoft.com/office/powerpoint/2010/main" val="52155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219DD89-BAD8-364A-BD2D-467099994EAF}" type="datetime1">
              <a:rPr lang="en-US" smtClean="0"/>
              <a:t>1/11/21</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5F8E28D9-431E-8740-9B48-008ADE63E310}" type="slidenum">
              <a:rPr lang="en-US"/>
              <a:pPr/>
              <a:t>‹#›</a:t>
            </a:fld>
            <a:endParaRPr lang="en-US"/>
          </a:p>
        </p:txBody>
      </p:sp>
    </p:spTree>
    <p:extLst>
      <p:ext uri="{BB962C8B-B14F-4D97-AF65-F5344CB8AC3E}">
        <p14:creationId xmlns:p14="http://schemas.microsoft.com/office/powerpoint/2010/main" val="392114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0CAFAFA-42D4-614C-B8B0-6D1EBAE9D211}" type="datetime1">
              <a:rPr lang="en-US" smtClean="0"/>
              <a:t>1/11/21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C0DFDA-2135-D64E-918D-40C809DE5D01}" type="slidenum">
              <a:rPr lang="en-US"/>
              <a:pPr/>
              <a:t>‹#›</a:t>
            </a:fld>
            <a:endParaRPr lang="en-US"/>
          </a:p>
        </p:txBody>
      </p:sp>
    </p:spTree>
    <p:extLst>
      <p:ext uri="{BB962C8B-B14F-4D97-AF65-F5344CB8AC3E}">
        <p14:creationId xmlns:p14="http://schemas.microsoft.com/office/powerpoint/2010/main" val="187161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CB80E08-E47F-E54B-A080-4A582F0A0BAB}" type="datetime1">
              <a:rPr lang="en-US" smtClean="0"/>
              <a:t>1/11/21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D90E1FD5-8788-F846-A31B-26E5EF73593D}" type="slidenum">
              <a:rPr lang="en-US"/>
              <a:pPr/>
              <a:t>‹#›</a:t>
            </a:fld>
            <a:endParaRPr lang="en-US"/>
          </a:p>
        </p:txBody>
      </p:sp>
    </p:spTree>
    <p:extLst>
      <p:ext uri="{BB962C8B-B14F-4D97-AF65-F5344CB8AC3E}">
        <p14:creationId xmlns:p14="http://schemas.microsoft.com/office/powerpoint/2010/main" val="267503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045D80B8-F1C1-AD40-80F2-554E916B305A}" type="datetime1">
              <a:rPr lang="en-US" smtClean="0"/>
              <a:t>1/11/21</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dirty="0"/>
              <a:t>© UCF CS</a:t>
            </a:r>
          </a:p>
        </p:txBody>
      </p:sp>
      <p:sp>
        <p:nvSpPr>
          <p:cNvPr id="9" name="Rectangle 6"/>
          <p:cNvSpPr>
            <a:spLocks noGrp="1" noChangeArrowheads="1"/>
          </p:cNvSpPr>
          <p:nvPr>
            <p:ph type="sldNum" sz="quarter" idx="12"/>
          </p:nvPr>
        </p:nvSpPr>
        <p:spPr>
          <a:ln/>
        </p:spPr>
        <p:txBody>
          <a:bodyPr/>
          <a:lstStyle>
            <a:lvl1pPr>
              <a:defRPr/>
            </a:lvl1pPr>
          </a:lstStyle>
          <a:p>
            <a:fld id="{5C3A5692-28FF-E048-A23B-BD64E45D7FD0}" type="slidenum">
              <a:rPr lang="en-US"/>
              <a:pPr/>
              <a:t>‹#›</a:t>
            </a:fld>
            <a:endParaRPr lang="en-US"/>
          </a:p>
        </p:txBody>
      </p:sp>
    </p:spTree>
    <p:extLst>
      <p:ext uri="{BB962C8B-B14F-4D97-AF65-F5344CB8AC3E}">
        <p14:creationId xmlns:p14="http://schemas.microsoft.com/office/powerpoint/2010/main" val="6065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34B5390C-BEA9-E14D-AA81-FE8F6AFFBD2A}" type="datetime1">
              <a:rPr lang="en-US" smtClean="0"/>
              <a:t>1/11/21</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15237D89-D11D-954C-BFCD-675BFC02310A}" type="slidenum">
              <a:rPr lang="en-US"/>
              <a:pPr/>
              <a:t>‹#›</a:t>
            </a:fld>
            <a:endParaRPr lang="en-US"/>
          </a:p>
        </p:txBody>
      </p:sp>
    </p:spTree>
    <p:extLst>
      <p:ext uri="{BB962C8B-B14F-4D97-AF65-F5344CB8AC3E}">
        <p14:creationId xmlns:p14="http://schemas.microsoft.com/office/powerpoint/2010/main" val="95145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EAF8B5D-97DC-6D4C-BB10-0C704C0F2AC3}" type="datetime1">
              <a:rPr lang="en-US" smtClean="0"/>
              <a:t>1/11/21</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dirty="0"/>
              <a:t>© UCF CS</a:t>
            </a:r>
          </a:p>
        </p:txBody>
      </p:sp>
      <p:sp>
        <p:nvSpPr>
          <p:cNvPr id="4" name="Rectangle 6"/>
          <p:cNvSpPr>
            <a:spLocks noGrp="1" noChangeArrowheads="1"/>
          </p:cNvSpPr>
          <p:nvPr>
            <p:ph type="sldNum" sz="quarter" idx="12"/>
          </p:nvPr>
        </p:nvSpPr>
        <p:spPr>
          <a:ln/>
        </p:spPr>
        <p:txBody>
          <a:bodyPr/>
          <a:lstStyle>
            <a:lvl1pPr>
              <a:defRPr/>
            </a:lvl1pPr>
          </a:lstStyle>
          <a:p>
            <a:fld id="{256636F4-E812-014D-94A9-0B9FCB771131}" type="slidenum">
              <a:rPr lang="en-US"/>
              <a:pPr/>
              <a:t>‹#›</a:t>
            </a:fld>
            <a:endParaRPr lang="en-US"/>
          </a:p>
        </p:txBody>
      </p:sp>
    </p:spTree>
    <p:extLst>
      <p:ext uri="{BB962C8B-B14F-4D97-AF65-F5344CB8AC3E}">
        <p14:creationId xmlns:p14="http://schemas.microsoft.com/office/powerpoint/2010/main" val="162001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BB8A01-B326-A740-BCFA-11C0007E1862}" type="datetime1">
              <a:rPr lang="en-US" smtClean="0"/>
              <a:t>1/11/21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58D702E-752D-C34F-808E-32757EA6100B}" type="slidenum">
              <a:rPr lang="en-US"/>
              <a:pPr/>
              <a:t>‹#›</a:t>
            </a:fld>
            <a:endParaRPr lang="en-US"/>
          </a:p>
        </p:txBody>
      </p:sp>
    </p:spTree>
    <p:extLst>
      <p:ext uri="{BB962C8B-B14F-4D97-AF65-F5344CB8AC3E}">
        <p14:creationId xmlns:p14="http://schemas.microsoft.com/office/powerpoint/2010/main" val="313406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AB77696-D8D6-6445-9960-1AA2BFE04212}" type="datetime1">
              <a:rPr lang="en-US" smtClean="0"/>
              <a:t>1/11/21</a:t>
            </a:fld>
            <a:endParaRPr lang="en-US"/>
          </a:p>
        </p:txBody>
      </p:sp>
      <p:sp>
        <p:nvSpPr>
          <p:cNvPr id="1034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 UCF CS</a:t>
            </a:r>
          </a:p>
        </p:txBody>
      </p:sp>
      <p:sp>
        <p:nvSpPr>
          <p:cNvPr id="1034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D581D-B075-8B4F-ACFF-EAD446A3EB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p:txStyles>
    <p:title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mailto:charles.hughes@ucf.edu"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hyperlink" Target="https://www.cs.ucf.edu/courses/cot6410/Spring202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ucf.zoom.us/j/94885874930?pwd=UW10elpWbzM0SzFRenQ4RW4zVVpGQT09" TargetMode="External"/><Relationship Id="rId2" Type="http://schemas.openxmlformats.org/officeDocument/2006/relationships/hyperlink" Target="https://www.google.com/url?q=https://ucf.zoom.us/j/92647255891?pwd%3DYVdSVWY2cWVWSUhXM3ZtbXFCZE4xQT09&amp;sa=D&amp;source=calendar&amp;usd=2&amp;usg=AOvVaw3lhp1dS5mITlzXIkbKvw5y" TargetMode="External"/><Relationship Id="rId1" Type="http://schemas.openxmlformats.org/officeDocument/2006/relationships/slideLayout" Target="../slideLayouts/slideLayout2.xml"/><Relationship Id="rId4" Type="http://schemas.openxmlformats.org/officeDocument/2006/relationships/hyperlink" Target="https://ucf.zoom.us/j/94756865717?pwd=c0NzNGlXZU9kRGxnOTJCZmtBWkhZUT09"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339975"/>
            <a:ext cx="7772400" cy="1470025"/>
          </a:xfrm>
        </p:spPr>
        <p:txBody>
          <a:bodyPr/>
          <a:lstStyle/>
          <a:p>
            <a:pPr eaLnBrk="1" hangingPunct="1"/>
            <a:r>
              <a:rPr lang="en-US" sz="5400" dirty="0">
                <a:latin typeface="Arial" charset="0"/>
                <a:ea typeface="MS PGothic" charset="0"/>
              </a:rPr>
              <a:t>Complexity Theory</a:t>
            </a:r>
            <a:br>
              <a:rPr lang="en-US" sz="5400" dirty="0">
                <a:latin typeface="Arial" charset="0"/>
                <a:ea typeface="MS PGothic" charset="0"/>
              </a:rPr>
            </a:br>
            <a:r>
              <a:rPr lang="en-US" sz="5400" dirty="0">
                <a:latin typeface="Arial" charset="0"/>
                <a:ea typeface="MS PGothic" charset="0"/>
              </a:rPr>
              <a:t>Introduction</a:t>
            </a:r>
            <a:endParaRPr lang="en-US" sz="4000" dirty="0">
              <a:latin typeface="Arial" charset="0"/>
              <a:ea typeface="MS PGothic" charset="0"/>
            </a:endParaRPr>
          </a:p>
        </p:txBody>
      </p:sp>
      <p:sp>
        <p:nvSpPr>
          <p:cNvPr id="2051" name="Rectangle 3"/>
          <p:cNvSpPr>
            <a:spLocks noGrp="1" noChangeArrowheads="1"/>
          </p:cNvSpPr>
          <p:nvPr>
            <p:ph type="subTitle" idx="1"/>
          </p:nvPr>
        </p:nvSpPr>
        <p:spPr>
          <a:xfrm>
            <a:off x="1447800" y="3886200"/>
            <a:ext cx="6400800" cy="1752600"/>
          </a:xfrm>
        </p:spPr>
        <p:txBody>
          <a:bodyPr/>
          <a:lstStyle/>
          <a:p>
            <a:pPr eaLnBrk="1" hangingPunct="1"/>
            <a:r>
              <a:rPr lang="en-US" dirty="0">
                <a:solidFill>
                  <a:srgbClr val="009900"/>
                </a:solidFill>
                <a:latin typeface="Arial" charset="0"/>
                <a:ea typeface="MS PGothic" charset="0"/>
              </a:rPr>
              <a:t>Charles E. Hughes</a:t>
            </a:r>
          </a:p>
          <a:p>
            <a:pPr eaLnBrk="1" hangingPunct="1"/>
            <a:r>
              <a:rPr lang="en-US" dirty="0">
                <a:solidFill>
                  <a:srgbClr val="CC3300"/>
                </a:solidFill>
                <a:latin typeface="Arial" charset="0"/>
                <a:ea typeface="MS PGothic" charset="0"/>
              </a:rPr>
              <a:t>COT6410 – Spring 2021 Notes</a:t>
            </a:r>
          </a:p>
        </p:txBody>
      </p:sp>
      <p:sp>
        <p:nvSpPr>
          <p:cNvPr id="2052" name="Rectangle 5"/>
          <p:cNvSpPr>
            <a:spLocks noChangeArrowheads="1"/>
          </p:cNvSpPr>
          <p:nvPr/>
        </p:nvSpPr>
        <p:spPr bwMode="auto">
          <a:xfrm>
            <a:off x="1471613" y="3136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dirty="0"/>
          </a:p>
        </p:txBody>
      </p:sp>
      <p:pic>
        <p:nvPicPr>
          <p:cNvPr id="2053" name="Picture 4" descr="http://www.ucf.edu/ucflogos/cfwm3bg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dt" sz="quarter" idx="10"/>
          </p:nvPr>
        </p:nvSpPr>
        <p:spPr>
          <a:noFill/>
        </p:spPr>
        <p:txBody>
          <a:bodyPr/>
          <a:lstStyle/>
          <a:p>
            <a:fld id="{A615BBF6-744D-7648-B8E8-9B08151F45E4}"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37891"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7892" name="Slide Number Placeholder 3"/>
          <p:cNvSpPr>
            <a:spLocks noGrp="1"/>
          </p:cNvSpPr>
          <p:nvPr>
            <p:ph type="sldNum" sz="quarter" idx="12"/>
          </p:nvPr>
        </p:nvSpPr>
        <p:spPr>
          <a:noFill/>
        </p:spPr>
        <p:txBody>
          <a:bodyPr/>
          <a:lstStyle/>
          <a:p>
            <a:fld id="{1DB02C24-AC7F-4847-8C16-3C2603F68392}" type="slidenum">
              <a:rPr lang="en-US">
                <a:latin typeface="Arial" pitchFamily="-111" charset="0"/>
                <a:ea typeface="ＭＳ Ｐゴシック" pitchFamily="-111" charset="-128"/>
                <a:cs typeface="ＭＳ Ｐゴシック" pitchFamily="-111" charset="-128"/>
              </a:rPr>
              <a:pPr/>
              <a:t>10</a:t>
            </a:fld>
            <a:endParaRPr lang="en-US">
              <a:latin typeface="Arial" pitchFamily="-111" charset="0"/>
              <a:ea typeface="ＭＳ Ｐゴシック" pitchFamily="-111" charset="-128"/>
              <a:cs typeface="ＭＳ Ｐゴシック" pitchFamily="-111" charset="-128"/>
            </a:endParaRPr>
          </a:p>
        </p:txBody>
      </p:sp>
      <p:sp>
        <p:nvSpPr>
          <p:cNvPr id="37893"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Important Dates</a:t>
            </a:r>
          </a:p>
        </p:txBody>
      </p:sp>
      <p:sp>
        <p:nvSpPr>
          <p:cNvPr id="37894" name="Rectangle 3"/>
          <p:cNvSpPr>
            <a:spLocks noGrp="1" noChangeArrowheads="1"/>
          </p:cNvSpPr>
          <p:nvPr>
            <p:ph type="body" idx="4294967295"/>
          </p:nvPr>
        </p:nvSpPr>
        <p:spPr/>
        <p:txBody>
          <a:bodyPr/>
          <a:lstStyle/>
          <a:p>
            <a:pPr lvl="0"/>
            <a:r>
              <a:rPr lang="en-US" sz="3000" dirty="0"/>
              <a:t>Midterm – Thursday, March 11 (tentative)</a:t>
            </a:r>
          </a:p>
          <a:p>
            <a:r>
              <a:rPr lang="en-US" sz="3000" dirty="0"/>
              <a:t>Withdraw Deadline – Friday, March 26</a:t>
            </a:r>
          </a:p>
          <a:p>
            <a:pPr lvl="0"/>
            <a:r>
              <a:rPr lang="en-US" sz="3000" dirty="0"/>
              <a:t>Spring Break – April 11-18</a:t>
            </a:r>
          </a:p>
          <a:p>
            <a:pPr lvl="0"/>
            <a:r>
              <a:rPr lang="en-US" sz="3000" dirty="0"/>
              <a:t>Final – Tues., April 29, 7:00AM – 9:50AM</a:t>
            </a:r>
          </a:p>
        </p:txBody>
      </p:sp>
      <p:sp>
        <p:nvSpPr>
          <p:cNvPr id="3789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47C99371-EB5F-A347-B52D-A6B890645F5C}" type="slidenum">
              <a:rPr lang="en-US" sz="1400"/>
              <a:pPr algn="r"/>
              <a:t>10</a:t>
            </a:fld>
            <a:endParaRPr lang="en-US" sz="1400"/>
          </a:p>
        </p:txBody>
      </p:sp>
    </p:spTree>
    <p:extLst>
      <p:ext uri="{BB962C8B-B14F-4D97-AF65-F5344CB8AC3E}">
        <p14:creationId xmlns:p14="http://schemas.microsoft.com/office/powerpoint/2010/main" val="3822973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dt" sz="quarter" idx="10"/>
          </p:nvPr>
        </p:nvSpPr>
        <p:spPr>
          <a:noFill/>
        </p:spPr>
        <p:txBody>
          <a:bodyPr/>
          <a:lstStyle/>
          <a:p>
            <a:fld id="{76244C81-5E2D-2643-8A17-70BB0A7AD01F}"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39939"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9940" name="Slide Number Placeholder 3"/>
          <p:cNvSpPr>
            <a:spLocks noGrp="1"/>
          </p:cNvSpPr>
          <p:nvPr>
            <p:ph type="sldNum" sz="quarter" idx="12"/>
          </p:nvPr>
        </p:nvSpPr>
        <p:spPr>
          <a:noFill/>
        </p:spPr>
        <p:txBody>
          <a:bodyPr/>
          <a:lstStyle/>
          <a:p>
            <a:fld id="{76726091-66E1-B94C-905C-59D42884F7C1}" type="slidenum">
              <a:rPr lang="en-US">
                <a:latin typeface="Arial" pitchFamily="-111" charset="0"/>
                <a:ea typeface="ＭＳ Ｐゴシック" pitchFamily="-111" charset="-128"/>
                <a:cs typeface="ＭＳ Ｐゴシック" pitchFamily="-111" charset="-128"/>
              </a:rPr>
              <a:pPr/>
              <a:t>11</a:t>
            </a:fld>
            <a:endParaRPr lang="en-US">
              <a:latin typeface="Arial" pitchFamily="-111" charset="0"/>
              <a:ea typeface="ＭＳ Ｐゴシック" pitchFamily="-111" charset="-128"/>
              <a:cs typeface="ＭＳ Ｐゴシック" pitchFamily="-111" charset="-128"/>
            </a:endParaRPr>
          </a:p>
        </p:txBody>
      </p:sp>
      <p:sp>
        <p:nvSpPr>
          <p:cNvPr id="39941"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Evaluation (tentative)</a:t>
            </a:r>
          </a:p>
        </p:txBody>
      </p:sp>
      <p:sp>
        <p:nvSpPr>
          <p:cNvPr id="39942" name="Rectangle 3"/>
          <p:cNvSpPr>
            <a:spLocks noGrp="1" noChangeArrowheads="1"/>
          </p:cNvSpPr>
          <p:nvPr>
            <p:ph type="body" idx="4294967295"/>
          </p:nvPr>
        </p:nvSpPr>
        <p:spPr/>
        <p:txBody>
          <a:bodyPr/>
          <a:lstStyle/>
          <a:p>
            <a:r>
              <a:rPr lang="en-US" sz="2600" dirty="0" err="1">
                <a:ea typeface="ＭＳ Ｐゴシック" pitchFamily="-111" charset="-128"/>
                <a:cs typeface="ＭＳ Ｐゴシック" pitchFamily="-111" charset="-128"/>
              </a:rPr>
              <a:t>MidTerm</a:t>
            </a:r>
            <a:r>
              <a:rPr lang="en-US" sz="2600" dirty="0">
                <a:ea typeface="ＭＳ Ｐゴシック" pitchFamily="-111" charset="-128"/>
                <a:cs typeface="ＭＳ Ｐゴシック" pitchFamily="-111" charset="-128"/>
              </a:rPr>
              <a:t> – 125 points ; Final – 125 points </a:t>
            </a:r>
          </a:p>
          <a:p>
            <a:r>
              <a:rPr lang="en-US" sz="2600" dirty="0">
                <a:ea typeface="ＭＳ Ｐゴシック" pitchFamily="-111" charset="-128"/>
                <a:cs typeface="ＭＳ Ｐゴシック" pitchFamily="-111" charset="-128"/>
              </a:rPr>
              <a:t>Assignments – 75 points</a:t>
            </a:r>
          </a:p>
          <a:p>
            <a:r>
              <a:rPr lang="en-US" sz="2600" dirty="0">
                <a:ea typeface="ＭＳ Ｐゴシック" pitchFamily="-111" charset="-128"/>
                <a:cs typeface="ＭＳ Ｐゴシック" pitchFamily="-111" charset="-128"/>
              </a:rPr>
              <a:t>Paper and Presentation – 125 points</a:t>
            </a:r>
          </a:p>
          <a:p>
            <a:r>
              <a:rPr lang="en-US" sz="2600" dirty="0"/>
              <a:t>Extra </a:t>
            </a:r>
            <a:r>
              <a:rPr lang="en-US" sz="2600" dirty="0">
                <a:ea typeface="ＭＳ Ｐゴシック" pitchFamily="-111" charset="-128"/>
                <a:cs typeface="ＭＳ Ｐゴシック" pitchFamily="-111" charset="-128"/>
              </a:rPr>
              <a:t>– </a:t>
            </a:r>
            <a:r>
              <a:rPr lang="en-US" sz="2600" dirty="0"/>
              <a:t>50 points used to increase </a:t>
            </a:r>
            <a:r>
              <a:rPr lang="en-US" sz="2600" u="sng" dirty="0"/>
              <a:t>weight</a:t>
            </a:r>
            <a:r>
              <a:rPr lang="en-US" sz="2600" dirty="0"/>
              <a:t> of exams or maybe paper/presentation, always to your benefit</a:t>
            </a:r>
            <a:endParaRPr lang="en-US" sz="2600" dirty="0">
              <a:ea typeface="ＭＳ Ｐゴシック" pitchFamily="-111" charset="-128"/>
              <a:cs typeface="ＭＳ Ｐゴシック" pitchFamily="-111" charset="-128"/>
            </a:endParaRPr>
          </a:p>
          <a:p>
            <a:r>
              <a:rPr lang="en-US" sz="2600" dirty="0">
                <a:ea typeface="ＭＳ Ｐゴシック" pitchFamily="-111" charset="-128"/>
                <a:cs typeface="ＭＳ Ｐゴシック" pitchFamily="-111" charset="-128"/>
              </a:rPr>
              <a:t>Total Available: 500 points</a:t>
            </a:r>
          </a:p>
          <a:p>
            <a:r>
              <a:rPr lang="en-US" sz="2600" dirty="0">
                <a:ea typeface="ＭＳ Ｐゴシック" pitchFamily="-111" charset="-128"/>
                <a:cs typeface="ＭＳ Ｐゴシック" pitchFamily="-111" charset="-128"/>
              </a:rPr>
              <a:t>Grading will be  A &gt;= 90%, B+ &gt;= 85%, </a:t>
            </a:r>
            <a:br>
              <a:rPr lang="en-US" sz="2600" dirty="0">
                <a:ea typeface="ＭＳ Ｐゴシック" pitchFamily="-111" charset="-128"/>
                <a:cs typeface="ＭＳ Ｐゴシック" pitchFamily="-111" charset="-128"/>
              </a:rPr>
            </a:br>
            <a:r>
              <a:rPr lang="en-US" sz="2600" dirty="0">
                <a:ea typeface="ＭＳ Ｐゴシック" pitchFamily="-111" charset="-128"/>
                <a:cs typeface="ＭＳ Ｐゴシック" pitchFamily="-111" charset="-128"/>
              </a:rPr>
              <a:t>B &gt;= 80%, C+ &gt;= 75%, C &gt;= 70%, </a:t>
            </a:r>
            <a:br>
              <a:rPr lang="en-US" sz="2600" dirty="0">
                <a:ea typeface="ＭＳ Ｐゴシック" pitchFamily="-111" charset="-128"/>
                <a:cs typeface="ＭＳ Ｐゴシック" pitchFamily="-111" charset="-128"/>
              </a:rPr>
            </a:br>
            <a:r>
              <a:rPr lang="en-US" sz="2600" dirty="0">
                <a:ea typeface="ＭＳ Ｐゴシック" pitchFamily="-111" charset="-128"/>
                <a:cs typeface="ＭＳ Ｐゴシック" pitchFamily="-111" charset="-128"/>
              </a:rPr>
              <a:t>D &gt;= 50%, F &lt; 50% (Minuses might be used)</a:t>
            </a:r>
          </a:p>
        </p:txBody>
      </p:sp>
      <p:sp>
        <p:nvSpPr>
          <p:cNvPr id="39943"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2A82B476-FC9D-484A-AAD7-7BC34C124FC6}" type="slidenum">
              <a:rPr lang="en-US" sz="1400"/>
              <a:pPr algn="r"/>
              <a:t>11</a:t>
            </a:fld>
            <a:endParaRPr lang="en-US" sz="1400"/>
          </a:p>
        </p:txBody>
      </p:sp>
    </p:spTree>
    <p:extLst>
      <p:ext uri="{BB962C8B-B14F-4D97-AF65-F5344CB8AC3E}">
        <p14:creationId xmlns:p14="http://schemas.microsoft.com/office/powerpoint/2010/main" val="2450725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ea typeface="ＭＳ Ｐゴシック" pitchFamily="-111" charset="-128"/>
                <a:cs typeface="ＭＳ Ｐゴシック" pitchFamily="-111" charset="-128"/>
              </a:rPr>
              <a:t>Decision Problems</a:t>
            </a:r>
          </a:p>
        </p:txBody>
      </p:sp>
      <p:sp>
        <p:nvSpPr>
          <p:cNvPr id="46083" name="Content Placeholder 2"/>
          <p:cNvSpPr>
            <a:spLocks noGrp="1"/>
          </p:cNvSpPr>
          <p:nvPr>
            <p:ph idx="1"/>
          </p:nvPr>
        </p:nvSpPr>
        <p:spPr/>
        <p:txBody>
          <a:bodyPr/>
          <a:lstStyle/>
          <a:p>
            <a:pPr eaLnBrk="1" hangingPunct="1">
              <a:lnSpc>
                <a:spcPct val="90000"/>
              </a:lnSpc>
            </a:pPr>
            <a:r>
              <a:rPr lang="en-US" sz="2000" dirty="0">
                <a:ea typeface="ＭＳ Ｐゴシック" pitchFamily="-111" charset="-128"/>
                <a:cs typeface="ＭＳ Ｐゴシック" pitchFamily="-111" charset="-128"/>
              </a:rPr>
              <a:t>A set of input data items ("instances” from some universe of discourse, e.g., natural numbers, strings over alphabet, graphs, …)</a:t>
            </a:r>
          </a:p>
          <a:p>
            <a:pPr eaLnBrk="1" hangingPunct="1">
              <a:lnSpc>
                <a:spcPct val="90000"/>
              </a:lnSpc>
            </a:pPr>
            <a:r>
              <a:rPr lang="en-US" sz="2000" dirty="0">
                <a:ea typeface="ＭＳ Ｐゴシック" pitchFamily="-111" charset="-128"/>
                <a:cs typeface="ＭＳ Ｐゴシック" pitchFamily="-111" charset="-128"/>
              </a:rPr>
              <a:t>Each input data item defines a question with an answer Yes/No or True/False or 1/0.</a:t>
            </a:r>
          </a:p>
          <a:p>
            <a:pPr eaLnBrk="1" hangingPunct="1">
              <a:lnSpc>
                <a:spcPct val="90000"/>
              </a:lnSpc>
            </a:pPr>
            <a:r>
              <a:rPr lang="en-US" sz="2000" dirty="0">
                <a:ea typeface="ＭＳ Ｐゴシック" pitchFamily="-111" charset="-128"/>
                <a:cs typeface="ＭＳ Ｐゴシック" pitchFamily="-111" charset="-128"/>
              </a:rPr>
              <a:t>A decision problem can be viewed as a relation between its universe of discourse and its binary range</a:t>
            </a:r>
          </a:p>
          <a:p>
            <a:pPr eaLnBrk="1" hangingPunct="1">
              <a:lnSpc>
                <a:spcPct val="90000"/>
              </a:lnSpc>
            </a:pPr>
            <a:r>
              <a:rPr lang="en-US" sz="2000" dirty="0">
                <a:ea typeface="ＭＳ Ｐゴシック" pitchFamily="-111" charset="-128"/>
                <a:cs typeface="ＭＳ Ｐゴシック" pitchFamily="-111" charset="-128"/>
              </a:rPr>
              <a:t>A decision problem can also be viewed as a partition of the universe of discourse into those that give rise to true instances and those that give rise to false instances.</a:t>
            </a:r>
          </a:p>
          <a:p>
            <a:pPr eaLnBrk="1" hangingPunct="1">
              <a:lnSpc>
                <a:spcPct val="90000"/>
              </a:lnSpc>
            </a:pPr>
            <a:r>
              <a:rPr lang="en-US" sz="2000" dirty="0">
                <a:ea typeface="ＭＳ Ｐゴシック" pitchFamily="-111" charset="-128"/>
                <a:cs typeface="ＭＳ Ｐゴシック" pitchFamily="-111" charset="-128"/>
              </a:rPr>
              <a:t>In each case, we seek an algorithmic solution (in the form of a predicate) or a proof that none exists</a:t>
            </a:r>
          </a:p>
          <a:p>
            <a:pPr eaLnBrk="1" hangingPunct="1">
              <a:lnSpc>
                <a:spcPct val="90000"/>
              </a:lnSpc>
            </a:pPr>
            <a:r>
              <a:rPr lang="en-US" sz="2000" dirty="0">
                <a:ea typeface="ＭＳ Ｐゴシック" pitchFamily="-111" charset="-128"/>
                <a:cs typeface="ＭＳ Ｐゴシック" pitchFamily="-111" charset="-128"/>
              </a:rPr>
              <a:t>When an algorithmic solution exists, we seek an efficient algorithm, or proofs of the problem’s inherent complexity</a:t>
            </a:r>
          </a:p>
          <a:p>
            <a:pPr eaLnBrk="1" hangingPunct="1">
              <a:lnSpc>
                <a:spcPct val="90000"/>
              </a:lnSpc>
            </a:pPr>
            <a:r>
              <a:rPr lang="en-US" sz="2000" dirty="0">
                <a:ea typeface="ＭＳ Ｐゴシック" pitchFamily="-111" charset="-128"/>
                <a:cs typeface="ＭＳ Ｐゴシック" pitchFamily="-111" charset="-128"/>
              </a:rPr>
              <a:t>Sometimes, when the problem appears to be intractable, we seek out fast heuristic approximate solutions</a:t>
            </a:r>
          </a:p>
        </p:txBody>
      </p:sp>
      <p:sp>
        <p:nvSpPr>
          <p:cNvPr id="46084" name="Date Placeholder 3"/>
          <p:cNvSpPr>
            <a:spLocks noGrp="1"/>
          </p:cNvSpPr>
          <p:nvPr>
            <p:ph type="dt" sz="quarter" idx="10"/>
          </p:nvPr>
        </p:nvSpPr>
        <p:spPr>
          <a:noFill/>
        </p:spPr>
        <p:txBody>
          <a:bodyPr/>
          <a:lstStyle/>
          <a:p>
            <a:fld id="{E0198CFE-C3EA-F24D-AF4C-590C2F629B15}"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4608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6086" name="Slide Number Placeholder 5"/>
          <p:cNvSpPr>
            <a:spLocks noGrp="1"/>
          </p:cNvSpPr>
          <p:nvPr>
            <p:ph type="sldNum" sz="quarter" idx="12"/>
          </p:nvPr>
        </p:nvSpPr>
        <p:spPr>
          <a:noFill/>
        </p:spPr>
        <p:txBody>
          <a:bodyPr/>
          <a:lstStyle/>
          <a:p>
            <a:fld id="{807AC845-B8A7-BB46-A3C6-4F246BC9532C}" type="slidenum">
              <a:rPr lang="en-US">
                <a:latin typeface="Arial" pitchFamily="-111" charset="0"/>
                <a:ea typeface="ＭＳ Ｐゴシック" pitchFamily="-111" charset="-128"/>
                <a:cs typeface="ＭＳ Ｐゴシック" pitchFamily="-111" charset="-128"/>
              </a:rPr>
              <a:pPr/>
              <a:t>12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632498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ea typeface="ＭＳ Ｐゴシック" pitchFamily="-111" charset="-128"/>
                <a:cs typeface="ＭＳ Ｐゴシック" pitchFamily="-111" charset="-128"/>
              </a:rPr>
              <a:t>Instances vs Problems</a:t>
            </a:r>
          </a:p>
        </p:txBody>
      </p:sp>
      <p:sp>
        <p:nvSpPr>
          <p:cNvPr id="53251" name="Content Placeholder 2"/>
          <p:cNvSpPr>
            <a:spLocks noGrp="1"/>
          </p:cNvSpPr>
          <p:nvPr>
            <p:ph idx="1"/>
          </p:nvPr>
        </p:nvSpPr>
        <p:spPr/>
        <p:txBody>
          <a:bodyPr/>
          <a:lstStyle/>
          <a:p>
            <a:pPr eaLnBrk="1" hangingPunct="1">
              <a:lnSpc>
                <a:spcPct val="90000"/>
              </a:lnSpc>
            </a:pPr>
            <a:r>
              <a:rPr lang="en-US" dirty="0">
                <a:ea typeface="ＭＳ Ｐゴシック" pitchFamily="-111" charset="-128"/>
                <a:cs typeface="ＭＳ Ｐゴシック" pitchFamily="-111" charset="-128"/>
              </a:rPr>
              <a:t>Each instance has an </a:t>
            </a:r>
            <a:r>
              <a:rPr lang="en-US" i="1" dirty="0">
                <a:ea typeface="ＭＳ Ｐゴシック" pitchFamily="-111" charset="-128"/>
                <a:cs typeface="ＭＳ Ｐゴシック" pitchFamily="-111" charset="-128"/>
              </a:rPr>
              <a:t>'answer</a:t>
            </a:r>
            <a:r>
              <a:rPr lang="en-US" dirty="0">
                <a:ea typeface="ＭＳ Ｐゴシック" pitchFamily="-111" charset="-128"/>
                <a:cs typeface="ＭＳ Ｐゴシック" pitchFamily="-111" charset="-128"/>
              </a:rPr>
              <a:t>.‘</a:t>
            </a:r>
          </a:p>
          <a:p>
            <a:pPr lvl="1" eaLnBrk="1" hangingPunct="1">
              <a:lnSpc>
                <a:spcPct val="90000"/>
              </a:lnSpc>
            </a:pPr>
            <a:r>
              <a:rPr lang="en-US" dirty="0"/>
              <a:t>An instance’s answer is the solution of the instance - it is </a:t>
            </a:r>
            <a:r>
              <a:rPr lang="en-US" i="1" u="sng" dirty="0"/>
              <a:t>not</a:t>
            </a:r>
            <a:r>
              <a:rPr lang="en-US" dirty="0"/>
              <a:t> the solution of the problem.</a:t>
            </a:r>
          </a:p>
          <a:p>
            <a:pPr lvl="1" eaLnBrk="1" hangingPunct="1">
              <a:lnSpc>
                <a:spcPct val="90000"/>
              </a:lnSpc>
            </a:pPr>
            <a:r>
              <a:rPr lang="en-US" dirty="0"/>
              <a:t>A solution of the problem is a computational procedure that finds the answer of any instance given to it – the procedure must halt on all instances – it must be an </a:t>
            </a:r>
            <a:r>
              <a:rPr lang="en-US" i="1" dirty="0"/>
              <a:t>'algorithm</a:t>
            </a:r>
            <a:r>
              <a:rPr lang="en-US" dirty="0"/>
              <a:t>.'</a:t>
            </a:r>
          </a:p>
        </p:txBody>
      </p:sp>
      <p:sp>
        <p:nvSpPr>
          <p:cNvPr id="53252" name="Date Placeholder 3"/>
          <p:cNvSpPr>
            <a:spLocks noGrp="1"/>
          </p:cNvSpPr>
          <p:nvPr>
            <p:ph type="dt" sz="quarter" idx="10"/>
          </p:nvPr>
        </p:nvSpPr>
        <p:spPr>
          <a:noFill/>
        </p:spPr>
        <p:txBody>
          <a:bodyPr/>
          <a:lstStyle/>
          <a:p>
            <a:fld id="{5BD1F5DC-26F5-B54F-8011-DA0B30E848F3}"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5325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3254" name="Slide Number Placeholder 5"/>
          <p:cNvSpPr>
            <a:spLocks noGrp="1"/>
          </p:cNvSpPr>
          <p:nvPr>
            <p:ph type="sldNum" sz="quarter" idx="12"/>
          </p:nvPr>
        </p:nvSpPr>
        <p:spPr>
          <a:noFill/>
        </p:spPr>
        <p:txBody>
          <a:bodyPr/>
          <a:lstStyle/>
          <a:p>
            <a:fld id="{956AB614-67CB-A648-B573-1055C3E329F9}" type="slidenum">
              <a:rPr lang="en-US">
                <a:latin typeface="Arial" pitchFamily="-111" charset="0"/>
                <a:ea typeface="ＭＳ Ｐゴシック" pitchFamily="-111" charset="-128"/>
                <a:cs typeface="ＭＳ Ｐゴシック" pitchFamily="-111" charset="-128"/>
              </a:rPr>
              <a:pPr/>
              <a:t>13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286651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solidFill>
                  <a:srgbClr val="CC3300"/>
                </a:solidFill>
                <a:latin typeface="Arial" charset="0"/>
                <a:ea typeface="MS PGothic" charset="0"/>
              </a:rPr>
              <a:t>Assignment # 1 is Required for Financial Aid</a:t>
            </a:r>
          </a:p>
        </p:txBody>
      </p:sp>
      <p:sp>
        <p:nvSpPr>
          <p:cNvPr id="13315" name="Rectangle 3"/>
          <p:cNvSpPr>
            <a:spLocks noGrp="1" noChangeArrowheads="1"/>
          </p:cNvSpPr>
          <p:nvPr>
            <p:ph idx="1"/>
          </p:nvPr>
        </p:nvSpPr>
        <p:spPr/>
        <p:txBody>
          <a:bodyPr/>
          <a:lstStyle/>
          <a:p>
            <a:pPr marL="0" indent="0" eaLnBrk="1" hangingPunct="1">
              <a:lnSpc>
                <a:spcPct val="90000"/>
              </a:lnSpc>
              <a:buNone/>
            </a:pPr>
            <a:r>
              <a:rPr lang="en-US" sz="2000" dirty="0">
                <a:latin typeface="Arial" charset="0"/>
                <a:ea typeface="MS PGothic" charset="0"/>
                <a:sym typeface="Symbol" charset="0"/>
              </a:rPr>
              <a:t>Complete questionnaire (in quizzes category) on </a:t>
            </a:r>
            <a:r>
              <a:rPr lang="en-US" sz="2000" dirty="0" err="1">
                <a:latin typeface="Arial" charset="0"/>
                <a:ea typeface="MS PGothic" charset="0"/>
                <a:sym typeface="Symbol" charset="0"/>
              </a:rPr>
              <a:t>Webcourses</a:t>
            </a:r>
            <a:r>
              <a:rPr lang="en-US" sz="2000" dirty="0">
                <a:latin typeface="Arial" charset="0"/>
                <a:ea typeface="MS PGothic" charset="0"/>
                <a:sym typeface="Symbol" charset="0"/>
              </a:rPr>
              <a:t>. </a:t>
            </a:r>
          </a:p>
          <a:p>
            <a:pPr marL="0" indent="0" eaLnBrk="1" hangingPunct="1">
              <a:lnSpc>
                <a:spcPct val="90000"/>
              </a:lnSpc>
              <a:buNone/>
            </a:pPr>
            <a:endParaRPr lang="en-US" sz="2000" dirty="0">
              <a:latin typeface="Arial" charset="0"/>
              <a:ea typeface="MS PGothic" charset="0"/>
              <a:sym typeface="Symbol" charset="0"/>
            </a:endParaRPr>
          </a:p>
          <a:p>
            <a:pPr marL="0" indent="0" eaLnBrk="1" hangingPunct="1">
              <a:lnSpc>
                <a:spcPct val="90000"/>
              </a:lnSpc>
              <a:buNone/>
            </a:pPr>
            <a:r>
              <a:rPr lang="en-US" sz="2000" dirty="0">
                <a:latin typeface="Arial" charset="0"/>
                <a:ea typeface="MS PGothic" charset="0"/>
                <a:sym typeface="Symbol" charset="0"/>
              </a:rPr>
              <a:t>Complete all questions on time for a few free points out of total points for all assignments.</a:t>
            </a:r>
            <a:endParaRPr lang="en-US" sz="2000" dirty="0">
              <a:latin typeface="Arial" charset="0"/>
              <a:ea typeface="MS PGothic" charset="0"/>
            </a:endParaRPr>
          </a:p>
          <a:p>
            <a:pPr marL="0" indent="0" eaLnBrk="1" hangingPunct="1">
              <a:lnSpc>
                <a:spcPct val="90000"/>
              </a:lnSpc>
              <a:buFontTx/>
              <a:buNone/>
            </a:pPr>
            <a:endParaRPr lang="en-US" sz="2000" b="1" dirty="0">
              <a:solidFill>
                <a:srgbClr val="CC3300"/>
              </a:solidFill>
              <a:latin typeface="Arial" charset="0"/>
              <a:ea typeface="MS PGothic" charset="0"/>
            </a:endParaRPr>
          </a:p>
          <a:p>
            <a:pPr marL="0" indent="0" eaLnBrk="1" hangingPunct="1">
              <a:lnSpc>
                <a:spcPct val="90000"/>
              </a:lnSpc>
              <a:buFontTx/>
              <a:buNone/>
            </a:pPr>
            <a:r>
              <a:rPr lang="en-US" sz="2000" b="1" dirty="0">
                <a:solidFill>
                  <a:srgbClr val="CC3300"/>
                </a:solidFill>
                <a:latin typeface="Arial" charset="0"/>
                <a:ea typeface="MS PGothic" charset="0"/>
              </a:rPr>
              <a:t>Complete and submit by one minute before Midnight Friday, 1/15</a:t>
            </a:r>
            <a:r>
              <a:rPr lang="en-US" sz="2400" b="1" dirty="0">
                <a:solidFill>
                  <a:srgbClr val="CC3300"/>
                </a:solidFill>
                <a:latin typeface="Arial" charset="0"/>
                <a:ea typeface="MS PGothic" charset="0"/>
              </a:rPr>
              <a:t>.</a:t>
            </a:r>
          </a:p>
        </p:txBody>
      </p:sp>
      <p:sp>
        <p:nvSpPr>
          <p:cNvPr id="1331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2988CC7-3484-E147-AAF0-FC39A5B13644}" type="datetime1">
              <a:rPr lang="en-US" smtClean="0"/>
              <a:t>1/11/21</a:t>
            </a:fld>
            <a:endParaRPr lang="en-US"/>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 UCF CS</a:t>
            </a:r>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CAB8730-97A7-5446-AEA0-CC283E1152B5}" type="slidenum">
              <a:rPr lang="en-US"/>
              <a:pPr/>
              <a:t>14</a:t>
            </a:fld>
            <a:endParaRPr lang="en-US" dirty="0"/>
          </a:p>
        </p:txBody>
      </p:sp>
    </p:spTree>
    <p:extLst>
      <p:ext uri="{BB962C8B-B14F-4D97-AF65-F5344CB8AC3E}">
        <p14:creationId xmlns:p14="http://schemas.microsoft.com/office/powerpoint/2010/main" val="2793197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228600" y="1063187"/>
            <a:ext cx="8686800" cy="4823264"/>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4" name="Oval 3"/>
          <p:cNvSpPr/>
          <p:nvPr/>
        </p:nvSpPr>
        <p:spPr>
          <a:xfrm>
            <a:off x="749300" y="1710562"/>
            <a:ext cx="4978400" cy="186595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2100" b="1" dirty="0">
                <a:solidFill>
                  <a:srgbClr val="C00000"/>
                </a:solidFill>
              </a:rPr>
              <a:t>S</a:t>
            </a:r>
            <a:br>
              <a:rPr lang="en-US" sz="2100" b="1" dirty="0">
                <a:solidFill>
                  <a:schemeClr val="tx1"/>
                </a:solidFill>
              </a:rPr>
            </a:br>
            <a:r>
              <a:rPr lang="en-US" sz="2100" b="1" dirty="0">
                <a:solidFill>
                  <a:schemeClr val="tx1"/>
                </a:solidFill>
              </a:rPr>
              <a:t>Subset of interest,</a:t>
            </a:r>
            <a:br>
              <a:rPr lang="en-US" sz="2100" b="1" dirty="0">
                <a:solidFill>
                  <a:schemeClr val="tx1"/>
                </a:solidFill>
              </a:rPr>
            </a:br>
            <a:r>
              <a:rPr lang="en-US" sz="2100" b="1" dirty="0">
                <a:solidFill>
                  <a:schemeClr val="tx1"/>
                </a:solidFill>
              </a:rPr>
              <a:t>maybe </a:t>
            </a:r>
            <a:r>
              <a:rPr lang="en-US" sz="2100" b="1">
                <a:solidFill>
                  <a:schemeClr val="tx1"/>
                </a:solidFill>
              </a:rPr>
              <a:t>with ordered elements</a:t>
            </a:r>
            <a:endParaRPr lang="en-US" sz="2100" b="1" dirty="0">
              <a:solidFill>
                <a:schemeClr val="tx1"/>
              </a:solidFill>
            </a:endParaRPr>
          </a:p>
        </p:txBody>
      </p:sp>
      <p:sp>
        <p:nvSpPr>
          <p:cNvPr id="25" name="TextBox 24"/>
          <p:cNvSpPr txBox="1"/>
          <p:nvPr/>
        </p:nvSpPr>
        <p:spPr>
          <a:xfrm>
            <a:off x="1127124" y="139856"/>
            <a:ext cx="6737351" cy="923330"/>
          </a:xfrm>
          <a:prstGeom prst="rect">
            <a:avLst/>
          </a:prstGeom>
          <a:noFill/>
        </p:spPr>
        <p:txBody>
          <a:bodyPr wrap="square" rtlCol="0">
            <a:spAutoFit/>
          </a:bodyPr>
          <a:lstStyle/>
          <a:p>
            <a:pPr algn="ctr"/>
            <a:r>
              <a:rPr lang="en-US" sz="3000" b="1" dirty="0"/>
              <a:t>UNIVERSE OF DISCOURSE</a:t>
            </a:r>
          </a:p>
          <a:p>
            <a:pPr algn="ctr"/>
            <a:r>
              <a:rPr lang="en-US" sz="2400" b="1" dirty="0"/>
              <a:t>USUALLY STRINGS OR NATURAL NUMBERS</a:t>
            </a:r>
          </a:p>
        </p:txBody>
      </p:sp>
      <p:sp>
        <p:nvSpPr>
          <p:cNvPr id="27" name="TextBox 26"/>
          <p:cNvSpPr txBox="1"/>
          <p:nvPr/>
        </p:nvSpPr>
        <p:spPr>
          <a:xfrm>
            <a:off x="5638800" y="1768270"/>
            <a:ext cx="2209800" cy="646331"/>
          </a:xfrm>
          <a:prstGeom prst="rect">
            <a:avLst/>
          </a:prstGeom>
          <a:noFill/>
        </p:spPr>
        <p:txBody>
          <a:bodyPr wrap="square" rtlCol="0">
            <a:spAutoFit/>
          </a:bodyPr>
          <a:lstStyle/>
          <a:p>
            <a:r>
              <a:rPr lang="en-US" b="1" dirty="0">
                <a:solidFill>
                  <a:schemeClr val="accent2">
                    <a:lumMod val="50000"/>
                  </a:schemeClr>
                </a:solidFill>
              </a:rPr>
              <a:t>For some element, x, is x in S? </a:t>
            </a:r>
          </a:p>
        </p:txBody>
      </p:sp>
      <p:sp>
        <p:nvSpPr>
          <p:cNvPr id="28" name="TextBox 27"/>
          <p:cNvSpPr txBox="1"/>
          <p:nvPr/>
        </p:nvSpPr>
        <p:spPr>
          <a:xfrm>
            <a:off x="2463801" y="1143000"/>
            <a:ext cx="3937000" cy="461665"/>
          </a:xfrm>
          <a:prstGeom prst="rect">
            <a:avLst/>
          </a:prstGeom>
          <a:noFill/>
        </p:spPr>
        <p:txBody>
          <a:bodyPr wrap="square" rtlCol="0">
            <a:spAutoFit/>
          </a:bodyPr>
          <a:lstStyle/>
          <a:p>
            <a:pPr algn="ctr"/>
            <a:r>
              <a:rPr lang="en-US" sz="2400" b="1" dirty="0"/>
              <a:t>DECISION PROBLEMS</a:t>
            </a:r>
          </a:p>
        </p:txBody>
      </p:sp>
      <p:sp>
        <p:nvSpPr>
          <p:cNvPr id="29" name="TextBox 28"/>
          <p:cNvSpPr txBox="1"/>
          <p:nvPr/>
        </p:nvSpPr>
        <p:spPr>
          <a:xfrm>
            <a:off x="228600" y="3886221"/>
            <a:ext cx="8839200" cy="1477328"/>
          </a:xfrm>
          <a:prstGeom prst="rect">
            <a:avLst/>
          </a:prstGeom>
          <a:noFill/>
        </p:spPr>
        <p:txBody>
          <a:bodyPr wrap="square" rtlCol="0">
            <a:spAutoFit/>
          </a:bodyPr>
          <a:lstStyle/>
          <a:p>
            <a:r>
              <a:rPr lang="en-US" b="1" dirty="0"/>
              <a:t>Example 1: S is set of Primes and x is a natural number; is x in S (is x a prime)?</a:t>
            </a:r>
          </a:p>
          <a:p>
            <a:r>
              <a:rPr lang="en-US" b="1" dirty="0"/>
              <a:t>Example 2: S is an undirected graph (pairs of neighbors); is S 3-colorable?</a:t>
            </a:r>
          </a:p>
          <a:p>
            <a:r>
              <a:rPr lang="en-US" b="1" dirty="0"/>
              <a:t>Example 3: S is a program in C; is S syntactically correct?</a:t>
            </a:r>
          </a:p>
          <a:p>
            <a:r>
              <a:rPr lang="en-US" b="1" dirty="0"/>
              <a:t>Example 4: S is program in C; does S halt on all input?</a:t>
            </a:r>
          </a:p>
          <a:p>
            <a:r>
              <a:rPr lang="en-US" b="1" dirty="0"/>
              <a:t>Example 5: S is a set of strings; is the language S Regular, Context-Free, </a:t>
            </a:r>
            <a:r>
              <a:rPr lang="mr-IN" b="1" dirty="0"/>
              <a:t>…</a:t>
            </a:r>
            <a:r>
              <a:rPr lang="en-US" b="1" dirty="0"/>
              <a:t> ?</a:t>
            </a:r>
          </a:p>
        </p:txBody>
      </p:sp>
      <p:sp>
        <p:nvSpPr>
          <p:cNvPr id="30" name="TextBox 29"/>
          <p:cNvSpPr txBox="1"/>
          <p:nvPr/>
        </p:nvSpPr>
        <p:spPr>
          <a:xfrm>
            <a:off x="6146800" y="2483850"/>
            <a:ext cx="2616200" cy="1477328"/>
          </a:xfrm>
          <a:prstGeom prst="rect">
            <a:avLst/>
          </a:prstGeom>
          <a:noFill/>
        </p:spPr>
        <p:txBody>
          <a:bodyPr wrap="square" rtlCol="0">
            <a:spAutoFit/>
          </a:bodyPr>
          <a:lstStyle/>
          <a:p>
            <a:r>
              <a:rPr lang="en-US" sz="1500" b="1" dirty="0">
                <a:solidFill>
                  <a:srgbClr val="FF0000"/>
                </a:solidFill>
              </a:rPr>
              <a:t>Question: How many subsets of Natural Numbers are there?</a:t>
            </a:r>
          </a:p>
          <a:p>
            <a:r>
              <a:rPr lang="en-US" sz="1500" b="1" dirty="0">
                <a:solidFill>
                  <a:srgbClr val="FF0000"/>
                </a:solidFill>
              </a:rPr>
              <a:t>How many languages are there over some finite alphabet?</a:t>
            </a:r>
          </a:p>
        </p:txBody>
      </p:sp>
    </p:spTree>
    <p:extLst>
      <p:ext uri="{BB962C8B-B14F-4D97-AF65-F5344CB8AC3E}">
        <p14:creationId xmlns:p14="http://schemas.microsoft.com/office/powerpoint/2010/main" val="2866632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7" grpId="0"/>
      <p:bldP spid="28" grpId="0"/>
      <p:bldP spid="29" grpId="0"/>
      <p:bldP spid="3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atin typeface="Arial" charset="0"/>
                <a:ea typeface="MS PGothic" charset="0"/>
              </a:rPr>
              <a:t>Recognizer and Generators</a:t>
            </a:r>
          </a:p>
        </p:txBody>
      </p:sp>
      <p:sp>
        <p:nvSpPr>
          <p:cNvPr id="28675" name="Rectangle 3"/>
          <p:cNvSpPr>
            <a:spLocks noGrp="1" noChangeArrowheads="1"/>
          </p:cNvSpPr>
          <p:nvPr>
            <p:ph idx="1"/>
          </p:nvPr>
        </p:nvSpPr>
        <p:spPr/>
        <p:txBody>
          <a:bodyPr/>
          <a:lstStyle/>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When we discuss languages and classes of languages, we discuss recognizers and generators</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A recognizer for a specific language is a program or computational model that differentiates members from non-members of the given language</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A portion of the job of a compiler is to check to see if an input is a legitimate member of some specific programming language – we refer to this as a syntactic recognizer</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A generator for a specific language is a program that generates all and only members of the given language, (usually based on a grammar)</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In general, it is not individual languages that interest us, but rather classes of languages that are definable by some specific class of recognizers or generators</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One type of recognizer is called an automata and there are multiple classes of automata</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One type of generator is called a grammar and there are multiple classes of grammars</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Our first journey will be a review of automata and grammars </a:t>
            </a:r>
          </a:p>
          <a:p>
            <a:pPr eaLnBrk="1" fontAlgn="auto" hangingPunct="1">
              <a:lnSpc>
                <a:spcPct val="90000"/>
              </a:lnSpc>
              <a:spcBef>
                <a:spcPts val="0"/>
              </a:spcBef>
              <a:spcAft>
                <a:spcPts val="0"/>
              </a:spcAft>
              <a:buFont typeface="+mj-lt"/>
              <a:buAutoNum type="arabicPeriod"/>
            </a:pPr>
            <a:endParaRPr lang="en-US" sz="1800" dirty="0">
              <a:latin typeface="Arial" charset="0"/>
              <a:ea typeface="MS PGothic" charset="0"/>
              <a:sym typeface="Symbol" charset="0"/>
            </a:endParaRPr>
          </a:p>
        </p:txBody>
      </p:sp>
      <p:sp>
        <p:nvSpPr>
          <p:cNvPr id="2867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1040802-3158-7943-81B3-53583B862392}" type="datetime1">
              <a:rPr lang="en-US" smtClean="0"/>
              <a:t>1/11/21</a:t>
            </a:fld>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8C9D280-9F61-DB4B-9CD2-10458E7486C9}" type="slidenum">
              <a:rPr lang="en-US"/>
              <a:pPr/>
              <a:t>16</a:t>
            </a:fld>
            <a:endParaRPr lang="en-US"/>
          </a:p>
        </p:txBody>
      </p:sp>
      <p:sp>
        <p:nvSpPr>
          <p:cNvPr id="8" name="Footer Placeholder 5">
            <a:extLst>
              <a:ext uri="{FF2B5EF4-FFF2-40B4-BE49-F238E27FC236}">
                <a16:creationId xmlns:a16="http://schemas.microsoft.com/office/drawing/2014/main" id="{BD44526A-7730-9444-9BC4-FB2809183236}"/>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436928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805586"/>
            <a:ext cx="8762999" cy="6052414"/>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685800" y="159254"/>
            <a:ext cx="7543800" cy="646331"/>
          </a:xfrm>
          <a:prstGeom prst="rect">
            <a:avLst/>
          </a:prstGeom>
          <a:noFill/>
        </p:spPr>
        <p:txBody>
          <a:bodyPr wrap="square" rtlCol="0">
            <a:spAutoFit/>
          </a:bodyPr>
          <a:lstStyle/>
          <a:p>
            <a:pPr algn="ctr"/>
            <a:r>
              <a:rPr lang="en-US" sz="3600" b="1" dirty="0">
                <a:solidFill>
                  <a:srgbClr val="CC9900"/>
                </a:solidFill>
              </a:rPr>
              <a:t>UNIVERSE OF LANGUAGES</a:t>
            </a:r>
          </a:p>
        </p:txBody>
      </p:sp>
      <p:sp>
        <p:nvSpPr>
          <p:cNvPr id="10" name="TextBox 9"/>
          <p:cNvSpPr txBox="1"/>
          <p:nvPr/>
        </p:nvSpPr>
        <p:spPr>
          <a:xfrm>
            <a:off x="3349624" y="6104373"/>
            <a:ext cx="2216151" cy="646331"/>
          </a:xfrm>
          <a:prstGeom prst="rect">
            <a:avLst/>
          </a:prstGeom>
          <a:noFill/>
        </p:spPr>
        <p:txBody>
          <a:bodyPr wrap="square" rtlCol="0">
            <a:spAutoFit/>
          </a:bodyPr>
          <a:lstStyle/>
          <a:p>
            <a:r>
              <a:rPr lang="en-US" sz="3600" b="1" dirty="0"/>
              <a:t>Non-RE</a:t>
            </a:r>
          </a:p>
        </p:txBody>
      </p:sp>
      <p:sp>
        <p:nvSpPr>
          <p:cNvPr id="4" name="Oval 3"/>
          <p:cNvSpPr/>
          <p:nvPr/>
        </p:nvSpPr>
        <p:spPr>
          <a:xfrm>
            <a:off x="533399" y="990600"/>
            <a:ext cx="8001000" cy="5113773"/>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286000" y="1295400"/>
            <a:ext cx="4667249" cy="400110"/>
          </a:xfrm>
          <a:prstGeom prst="rect">
            <a:avLst/>
          </a:prstGeom>
          <a:noFill/>
        </p:spPr>
        <p:txBody>
          <a:bodyPr wrap="square" rtlCol="0">
            <a:spAutoFit/>
          </a:bodyPr>
          <a:lstStyle/>
          <a:p>
            <a:r>
              <a:rPr lang="en-US" sz="2000" b="1" dirty="0"/>
              <a:t>RE = Semi-Dec = Phrase-Structured</a:t>
            </a:r>
          </a:p>
        </p:txBody>
      </p:sp>
      <p:sp>
        <p:nvSpPr>
          <p:cNvPr id="14" name="Oval 13"/>
          <p:cNvSpPr/>
          <p:nvPr/>
        </p:nvSpPr>
        <p:spPr>
          <a:xfrm>
            <a:off x="1885951" y="1625715"/>
            <a:ext cx="4914899" cy="4478658"/>
          </a:xfrm>
          <a:prstGeom prst="ellipse">
            <a:avLst/>
          </a:prstGeom>
          <a:solidFill>
            <a:schemeClr val="accent2">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971800" y="2002444"/>
            <a:ext cx="2895600" cy="400110"/>
          </a:xfrm>
          <a:prstGeom prst="rect">
            <a:avLst/>
          </a:prstGeom>
          <a:noFill/>
        </p:spPr>
        <p:txBody>
          <a:bodyPr wrap="square" rtlCol="0">
            <a:spAutoFit/>
          </a:bodyPr>
          <a:lstStyle/>
          <a:p>
            <a:r>
              <a:rPr lang="en-US" sz="2000" b="1" dirty="0"/>
              <a:t>Recursive = Decidable</a:t>
            </a:r>
          </a:p>
        </p:txBody>
      </p:sp>
      <p:sp>
        <p:nvSpPr>
          <p:cNvPr id="16" name="Oval 15"/>
          <p:cNvSpPr/>
          <p:nvPr/>
        </p:nvSpPr>
        <p:spPr>
          <a:xfrm>
            <a:off x="2343151" y="2348693"/>
            <a:ext cx="3962399" cy="375568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200400" y="2545310"/>
            <a:ext cx="2371727" cy="400110"/>
          </a:xfrm>
          <a:prstGeom prst="rect">
            <a:avLst/>
          </a:prstGeom>
          <a:noFill/>
        </p:spPr>
        <p:txBody>
          <a:bodyPr wrap="square" rtlCol="0">
            <a:spAutoFit/>
          </a:bodyPr>
          <a:lstStyle/>
          <a:p>
            <a:r>
              <a:rPr lang="en-US" sz="2000" b="1" dirty="0"/>
              <a:t>Context-Sensitive</a:t>
            </a:r>
          </a:p>
        </p:txBody>
      </p:sp>
      <p:sp>
        <p:nvSpPr>
          <p:cNvPr id="18" name="Oval 17"/>
          <p:cNvSpPr/>
          <p:nvPr/>
        </p:nvSpPr>
        <p:spPr>
          <a:xfrm>
            <a:off x="2667000" y="2891559"/>
            <a:ext cx="3429000" cy="3212814"/>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530598" y="3048571"/>
            <a:ext cx="1879602" cy="400110"/>
          </a:xfrm>
          <a:prstGeom prst="rect">
            <a:avLst/>
          </a:prstGeom>
          <a:noFill/>
        </p:spPr>
        <p:txBody>
          <a:bodyPr wrap="square" rtlCol="0">
            <a:spAutoFit/>
          </a:bodyPr>
          <a:lstStyle/>
          <a:p>
            <a:r>
              <a:rPr lang="en-US" sz="2000" b="1" dirty="0"/>
              <a:t>Context-Free</a:t>
            </a:r>
          </a:p>
        </p:txBody>
      </p:sp>
      <p:sp>
        <p:nvSpPr>
          <p:cNvPr id="20" name="Oval 19"/>
          <p:cNvSpPr/>
          <p:nvPr/>
        </p:nvSpPr>
        <p:spPr>
          <a:xfrm>
            <a:off x="3048000" y="3456889"/>
            <a:ext cx="2749548" cy="2663430"/>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962400" y="3658668"/>
            <a:ext cx="923926" cy="400110"/>
          </a:xfrm>
          <a:prstGeom prst="rect">
            <a:avLst/>
          </a:prstGeom>
          <a:noFill/>
        </p:spPr>
        <p:txBody>
          <a:bodyPr wrap="square" rtlCol="0">
            <a:spAutoFit/>
          </a:bodyPr>
          <a:lstStyle/>
          <a:p>
            <a:r>
              <a:rPr lang="en-US" sz="2000" b="1" dirty="0"/>
              <a:t>DCFL</a:t>
            </a:r>
          </a:p>
        </p:txBody>
      </p:sp>
      <p:sp>
        <p:nvSpPr>
          <p:cNvPr id="22" name="Oval 21"/>
          <p:cNvSpPr/>
          <p:nvPr/>
        </p:nvSpPr>
        <p:spPr>
          <a:xfrm>
            <a:off x="3490500" y="4523436"/>
            <a:ext cx="1879602" cy="1580937"/>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50" b="1" dirty="0">
                <a:solidFill>
                  <a:schemeClr val="tx1"/>
                </a:solidFill>
              </a:rPr>
              <a:t>REGULAR</a:t>
            </a:r>
          </a:p>
        </p:txBody>
      </p:sp>
    </p:spTree>
    <p:extLst>
      <p:ext uri="{BB962C8B-B14F-4D97-AF65-F5344CB8AC3E}">
        <p14:creationId xmlns:p14="http://schemas.microsoft.com/office/powerpoint/2010/main" val="67292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animBg="1"/>
      <p:bldP spid="13" grpId="0"/>
      <p:bldP spid="14" grpId="0" animBg="1"/>
      <p:bldP spid="15" grpId="0"/>
      <p:bldP spid="16" grpId="0" animBg="1"/>
      <p:bldP spid="17" grpId="0"/>
      <p:bldP spid="18" grpId="0" animBg="1"/>
      <p:bldP spid="19" grpId="0"/>
      <p:bldP spid="20" grpId="0" animBg="1"/>
      <p:bldP spid="21" grpId="0"/>
      <p:bldP spid="2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495300" y="804519"/>
            <a:ext cx="8001000" cy="5081932"/>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800100" y="1066800"/>
            <a:ext cx="7289800" cy="457835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39020" y="996623"/>
            <a:ext cx="1804130" cy="646331"/>
          </a:xfrm>
          <a:prstGeom prst="rect">
            <a:avLst/>
          </a:prstGeom>
          <a:noFill/>
        </p:spPr>
        <p:txBody>
          <a:bodyPr wrap="square" rtlCol="0">
            <a:spAutoFit/>
          </a:bodyPr>
          <a:lstStyle/>
          <a:p>
            <a:pPr algn="ctr"/>
            <a:r>
              <a:rPr lang="en-US" b="1" dirty="0"/>
              <a:t>AUTOMATA Recognizers</a:t>
            </a:r>
          </a:p>
        </p:txBody>
      </p:sp>
      <p:sp>
        <p:nvSpPr>
          <p:cNvPr id="13" name="TextBox 12"/>
          <p:cNvSpPr txBox="1"/>
          <p:nvPr/>
        </p:nvSpPr>
        <p:spPr>
          <a:xfrm>
            <a:off x="2362200" y="1828800"/>
            <a:ext cx="4368799" cy="415498"/>
          </a:xfrm>
          <a:prstGeom prst="rect">
            <a:avLst/>
          </a:prstGeom>
          <a:noFill/>
        </p:spPr>
        <p:txBody>
          <a:bodyPr wrap="square" rtlCol="0">
            <a:spAutoFit/>
          </a:bodyPr>
          <a:lstStyle/>
          <a:p>
            <a:pPr algn="ctr"/>
            <a:r>
              <a:rPr lang="en-US" sz="2100" b="1" dirty="0"/>
              <a:t>Turing Machines (DTM = NDTM)</a:t>
            </a:r>
          </a:p>
        </p:txBody>
      </p:sp>
      <p:sp>
        <p:nvSpPr>
          <p:cNvPr id="16" name="Oval 15"/>
          <p:cNvSpPr/>
          <p:nvPr/>
        </p:nvSpPr>
        <p:spPr>
          <a:xfrm>
            <a:off x="1536700" y="2366553"/>
            <a:ext cx="5676899" cy="326968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560680" y="2770510"/>
            <a:ext cx="3535320" cy="415498"/>
          </a:xfrm>
          <a:prstGeom prst="rect">
            <a:avLst/>
          </a:prstGeom>
          <a:noFill/>
        </p:spPr>
        <p:txBody>
          <a:bodyPr wrap="square" rtlCol="0">
            <a:spAutoFit/>
          </a:bodyPr>
          <a:lstStyle/>
          <a:p>
            <a:pPr algn="ctr"/>
            <a:r>
              <a:rPr lang="en-US" sz="2100" b="1"/>
              <a:t>LBAs (DLBAs = NDLBAs)</a:t>
            </a:r>
            <a:endParaRPr lang="en-US" sz="2100" b="1" dirty="0"/>
          </a:p>
        </p:txBody>
      </p:sp>
      <p:sp>
        <p:nvSpPr>
          <p:cNvPr id="18" name="Oval 17"/>
          <p:cNvSpPr/>
          <p:nvPr/>
        </p:nvSpPr>
        <p:spPr>
          <a:xfrm>
            <a:off x="2197101" y="3162926"/>
            <a:ext cx="4368799" cy="247330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162300" y="3267781"/>
            <a:ext cx="2552701" cy="415498"/>
          </a:xfrm>
          <a:prstGeom prst="rect">
            <a:avLst/>
          </a:prstGeom>
          <a:noFill/>
        </p:spPr>
        <p:txBody>
          <a:bodyPr wrap="square" rtlCol="0">
            <a:spAutoFit/>
          </a:bodyPr>
          <a:lstStyle/>
          <a:p>
            <a:pPr algn="ctr"/>
            <a:r>
              <a:rPr lang="en-US" sz="2100" b="1" dirty="0"/>
              <a:t>NPDAs</a:t>
            </a:r>
            <a:endParaRPr lang="en-US" sz="1650" b="1" dirty="0"/>
          </a:p>
        </p:txBody>
      </p:sp>
      <p:sp>
        <p:nvSpPr>
          <p:cNvPr id="23" name="Oval 22"/>
          <p:cNvSpPr/>
          <p:nvPr/>
        </p:nvSpPr>
        <p:spPr>
          <a:xfrm>
            <a:off x="2489200" y="3634797"/>
            <a:ext cx="3797300" cy="1984765"/>
          </a:xfrm>
          <a:prstGeom prst="ellipse">
            <a:avLst/>
          </a:prstGeom>
          <a:solidFill>
            <a:schemeClr val="accent1">
              <a:lumMod val="40000"/>
              <a:lumOff val="6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162300" y="4249190"/>
            <a:ext cx="2336800" cy="137037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a:solidFill>
                  <a:schemeClr val="tx1"/>
                </a:solidFill>
              </a:rPr>
              <a:t>DFAs = NDFAs</a:t>
            </a:r>
          </a:p>
        </p:txBody>
      </p:sp>
      <p:sp>
        <p:nvSpPr>
          <p:cNvPr id="24" name="TextBox 23"/>
          <p:cNvSpPr txBox="1"/>
          <p:nvPr/>
        </p:nvSpPr>
        <p:spPr>
          <a:xfrm>
            <a:off x="3187698" y="3795167"/>
            <a:ext cx="2463800" cy="415498"/>
          </a:xfrm>
          <a:prstGeom prst="rect">
            <a:avLst/>
          </a:prstGeom>
          <a:noFill/>
        </p:spPr>
        <p:txBody>
          <a:bodyPr wrap="square" rtlCol="0">
            <a:spAutoFit/>
          </a:bodyPr>
          <a:lstStyle/>
          <a:p>
            <a:pPr algn="ctr"/>
            <a:r>
              <a:rPr lang="en-US" sz="2100" b="1" dirty="0"/>
              <a:t>DPDAs</a:t>
            </a:r>
          </a:p>
        </p:txBody>
      </p:sp>
      <p:sp>
        <p:nvSpPr>
          <p:cNvPr id="25" name="TextBox 24"/>
          <p:cNvSpPr txBox="1"/>
          <p:nvPr/>
        </p:nvSpPr>
        <p:spPr>
          <a:xfrm>
            <a:off x="1454148" y="250520"/>
            <a:ext cx="5842001" cy="553998"/>
          </a:xfrm>
          <a:prstGeom prst="rect">
            <a:avLst/>
          </a:prstGeom>
          <a:noFill/>
        </p:spPr>
        <p:txBody>
          <a:bodyPr wrap="square" rtlCol="0">
            <a:spAutoFit/>
          </a:bodyPr>
          <a:lstStyle/>
          <a:p>
            <a:pPr algn="ctr"/>
            <a:r>
              <a:rPr lang="en-US" sz="3000" b="1" dirty="0">
                <a:solidFill>
                  <a:srgbClr val="CC9900"/>
                </a:solidFill>
              </a:rPr>
              <a:t>MODELS OF COMPUTATION</a:t>
            </a:r>
          </a:p>
        </p:txBody>
      </p:sp>
      <p:sp>
        <p:nvSpPr>
          <p:cNvPr id="2" name="TextBox 1"/>
          <p:cNvSpPr txBox="1"/>
          <p:nvPr/>
        </p:nvSpPr>
        <p:spPr>
          <a:xfrm>
            <a:off x="1143000" y="6096000"/>
            <a:ext cx="6858000" cy="369332"/>
          </a:xfrm>
          <a:prstGeom prst="rect">
            <a:avLst/>
          </a:prstGeom>
          <a:noFill/>
        </p:spPr>
        <p:txBody>
          <a:bodyPr wrap="square" rtlCol="0">
            <a:spAutoFit/>
          </a:bodyPr>
          <a:lstStyle/>
          <a:p>
            <a:pPr algn="ctr"/>
            <a:r>
              <a:rPr lang="en-US" b="1" dirty="0"/>
              <a:t>Of these models, only TMs can do general computation</a:t>
            </a:r>
          </a:p>
        </p:txBody>
      </p:sp>
    </p:spTree>
    <p:extLst>
      <p:ext uri="{BB962C8B-B14F-4D97-AF65-F5344CB8AC3E}">
        <p14:creationId xmlns:p14="http://schemas.microsoft.com/office/powerpoint/2010/main" val="3834501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animBg="1"/>
      <p:bldP spid="17" grpId="0"/>
      <p:bldP spid="18" grpId="0" animBg="1"/>
      <p:bldP spid="19" grpId="0"/>
      <p:bldP spid="23" grpId="0" animBg="1"/>
      <p:bldP spid="22" grpId="0" animBg="1"/>
      <p:bldP spid="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495300" y="844519"/>
            <a:ext cx="8001000" cy="504193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800100" y="844518"/>
            <a:ext cx="7289800" cy="480063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340204" y="1040010"/>
            <a:ext cx="2223859" cy="646331"/>
          </a:xfrm>
          <a:prstGeom prst="rect">
            <a:avLst/>
          </a:prstGeom>
          <a:noFill/>
        </p:spPr>
        <p:txBody>
          <a:bodyPr wrap="square" rtlCol="0">
            <a:spAutoFit/>
          </a:bodyPr>
          <a:lstStyle/>
          <a:p>
            <a:pPr algn="ctr"/>
            <a:r>
              <a:rPr lang="en-US" b="1" dirty="0"/>
              <a:t>GRAMMARS</a:t>
            </a:r>
          </a:p>
          <a:p>
            <a:pPr algn="ctr"/>
            <a:r>
              <a:rPr lang="en-US" b="1" dirty="0"/>
              <a:t>Generators</a:t>
            </a:r>
          </a:p>
        </p:txBody>
      </p:sp>
      <p:sp>
        <p:nvSpPr>
          <p:cNvPr id="13" name="TextBox 12"/>
          <p:cNvSpPr txBox="1"/>
          <p:nvPr/>
        </p:nvSpPr>
        <p:spPr>
          <a:xfrm>
            <a:off x="2564063" y="1447549"/>
            <a:ext cx="3647574" cy="415498"/>
          </a:xfrm>
          <a:prstGeom prst="rect">
            <a:avLst/>
          </a:prstGeom>
          <a:noFill/>
        </p:spPr>
        <p:txBody>
          <a:bodyPr wrap="square" rtlCol="0">
            <a:spAutoFit/>
          </a:bodyPr>
          <a:lstStyle/>
          <a:p>
            <a:pPr algn="ctr"/>
            <a:r>
              <a:rPr lang="en-US" sz="2100" b="1" dirty="0"/>
              <a:t>Type 0=Phrase-Structured</a:t>
            </a:r>
          </a:p>
        </p:txBody>
      </p:sp>
      <p:sp>
        <p:nvSpPr>
          <p:cNvPr id="16" name="Oval 15"/>
          <p:cNvSpPr/>
          <p:nvPr/>
        </p:nvSpPr>
        <p:spPr>
          <a:xfrm>
            <a:off x="1536700" y="2031795"/>
            <a:ext cx="5676899" cy="3604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2736850" y="2227358"/>
            <a:ext cx="3441700" cy="415498"/>
          </a:xfrm>
          <a:prstGeom prst="rect">
            <a:avLst/>
          </a:prstGeom>
          <a:noFill/>
        </p:spPr>
        <p:txBody>
          <a:bodyPr wrap="square" rtlCol="0">
            <a:spAutoFit/>
          </a:bodyPr>
          <a:lstStyle/>
          <a:p>
            <a:pPr algn="ctr"/>
            <a:r>
              <a:rPr lang="en-US" sz="2100" b="1" dirty="0"/>
              <a:t>Type 1=Context-Sensitive</a:t>
            </a:r>
          </a:p>
        </p:txBody>
      </p:sp>
      <p:sp>
        <p:nvSpPr>
          <p:cNvPr id="18" name="Oval 17"/>
          <p:cNvSpPr/>
          <p:nvPr/>
        </p:nvSpPr>
        <p:spPr>
          <a:xfrm>
            <a:off x="1981201" y="2811604"/>
            <a:ext cx="4800600" cy="2824630"/>
          </a:xfrm>
          <a:prstGeom prst="ellipse">
            <a:avLst/>
          </a:prstGeom>
          <a:solidFill>
            <a:srgbClr val="92D05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871559" y="3031604"/>
            <a:ext cx="3067051" cy="415498"/>
          </a:xfrm>
          <a:prstGeom prst="rect">
            <a:avLst/>
          </a:prstGeom>
          <a:noFill/>
        </p:spPr>
        <p:txBody>
          <a:bodyPr wrap="square" rtlCol="0">
            <a:spAutoFit/>
          </a:bodyPr>
          <a:lstStyle/>
          <a:p>
            <a:pPr algn="ctr"/>
            <a:r>
              <a:rPr lang="en-US" sz="2100" b="1" dirty="0"/>
              <a:t>Type 2=Context-Free</a:t>
            </a:r>
            <a:endParaRPr lang="en-US" sz="1650" b="1" dirty="0"/>
          </a:p>
        </p:txBody>
      </p:sp>
      <p:sp>
        <p:nvSpPr>
          <p:cNvPr id="23" name="Oval 22"/>
          <p:cNvSpPr/>
          <p:nvPr/>
        </p:nvSpPr>
        <p:spPr>
          <a:xfrm>
            <a:off x="2197101" y="3447103"/>
            <a:ext cx="4279899" cy="2172460"/>
          </a:xfrm>
          <a:prstGeom prst="ellipse">
            <a:avLst/>
          </a:prstGeom>
          <a:solidFill>
            <a:schemeClr val="accent5"/>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757487" y="3947762"/>
            <a:ext cx="3133725" cy="1688471"/>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657599" y="3949472"/>
            <a:ext cx="1333500" cy="415498"/>
          </a:xfrm>
          <a:prstGeom prst="rect">
            <a:avLst/>
          </a:prstGeom>
          <a:noFill/>
        </p:spPr>
        <p:txBody>
          <a:bodyPr wrap="square" rtlCol="0">
            <a:spAutoFit/>
          </a:bodyPr>
          <a:lstStyle/>
          <a:p>
            <a:pPr algn="ctr"/>
            <a:r>
              <a:rPr lang="en-US" sz="2100" b="1" dirty="0"/>
              <a:t>LR(k)</a:t>
            </a:r>
          </a:p>
        </p:txBody>
      </p:sp>
      <p:sp>
        <p:nvSpPr>
          <p:cNvPr id="22" name="Oval 21"/>
          <p:cNvSpPr/>
          <p:nvPr/>
        </p:nvSpPr>
        <p:spPr>
          <a:xfrm>
            <a:off x="2971800" y="4363261"/>
            <a:ext cx="2697912" cy="125630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a:solidFill>
                  <a:schemeClr val="tx1"/>
                </a:solidFill>
              </a:rPr>
              <a:t>Type 3=</a:t>
            </a:r>
            <a:br>
              <a:rPr lang="en-US" sz="2100" b="1" dirty="0">
                <a:solidFill>
                  <a:schemeClr val="tx1"/>
                </a:solidFill>
              </a:rPr>
            </a:br>
            <a:r>
              <a:rPr lang="en-US" sz="2100" b="1" dirty="0">
                <a:solidFill>
                  <a:schemeClr val="tx1"/>
                </a:solidFill>
              </a:rPr>
              <a:t>Regular = </a:t>
            </a:r>
          </a:p>
          <a:p>
            <a:pPr algn="ctr"/>
            <a:r>
              <a:rPr lang="en-US" sz="2100" b="1" dirty="0">
                <a:solidFill>
                  <a:schemeClr val="tx1"/>
                </a:solidFill>
              </a:rPr>
              <a:t>Right Linear</a:t>
            </a:r>
          </a:p>
        </p:txBody>
      </p:sp>
      <p:sp>
        <p:nvSpPr>
          <p:cNvPr id="24" name="TextBox 23"/>
          <p:cNvSpPr txBox="1"/>
          <p:nvPr/>
        </p:nvSpPr>
        <p:spPr>
          <a:xfrm>
            <a:off x="3144000" y="3532264"/>
            <a:ext cx="2525712" cy="415498"/>
          </a:xfrm>
          <a:prstGeom prst="rect">
            <a:avLst/>
          </a:prstGeom>
          <a:noFill/>
        </p:spPr>
        <p:txBody>
          <a:bodyPr wrap="square" rtlCol="0">
            <a:spAutoFit/>
          </a:bodyPr>
          <a:lstStyle/>
          <a:p>
            <a:r>
              <a:rPr lang="en-US" sz="2100" b="1" dirty="0"/>
              <a:t>Deterministic CFG</a:t>
            </a:r>
          </a:p>
        </p:txBody>
      </p:sp>
      <p:sp>
        <p:nvSpPr>
          <p:cNvPr id="25" name="TextBox 24"/>
          <p:cNvSpPr txBox="1"/>
          <p:nvPr/>
        </p:nvSpPr>
        <p:spPr>
          <a:xfrm>
            <a:off x="1460499" y="290520"/>
            <a:ext cx="5842001" cy="553998"/>
          </a:xfrm>
          <a:prstGeom prst="rect">
            <a:avLst/>
          </a:prstGeom>
          <a:noFill/>
        </p:spPr>
        <p:txBody>
          <a:bodyPr wrap="square" rtlCol="0">
            <a:spAutoFit/>
          </a:bodyPr>
          <a:lstStyle/>
          <a:p>
            <a:pPr algn="ctr"/>
            <a:r>
              <a:rPr lang="en-US" sz="3000" b="1" dirty="0">
                <a:solidFill>
                  <a:srgbClr val="CC9900"/>
                </a:solidFill>
              </a:rPr>
              <a:t>REWRITING SYSTEMS</a:t>
            </a:r>
          </a:p>
        </p:txBody>
      </p:sp>
    </p:spTree>
    <p:extLst>
      <p:ext uri="{BB962C8B-B14F-4D97-AF65-F5344CB8AC3E}">
        <p14:creationId xmlns:p14="http://schemas.microsoft.com/office/powerpoint/2010/main" val="406642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animBg="1"/>
      <p:bldP spid="17" grpId="0"/>
      <p:bldP spid="18" grpId="0" animBg="1"/>
      <p:bldP spid="19" grpId="0"/>
      <p:bldP spid="23" grpId="0" animBg="1"/>
      <p:bldP spid="20" grpId="0" animBg="1"/>
      <p:bldP spid="21" grpId="0"/>
      <p:bldP spid="22" grpId="0" animBg="1"/>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dt" sz="quarter" idx="10"/>
          </p:nvPr>
        </p:nvSpPr>
        <p:spPr>
          <a:noFill/>
        </p:spPr>
        <p:txBody>
          <a:bodyPr/>
          <a:lstStyle/>
          <a:p>
            <a:fld id="{3AD01C33-145B-2A48-8F3B-8153CDDF690B}" type="datetime1">
              <a:rPr lang="en-US">
                <a:latin typeface="Arial" pitchFamily="-111" charset="0"/>
                <a:ea typeface="ＭＳ Ｐゴシック" pitchFamily="-111" charset="-128"/>
                <a:cs typeface="ＭＳ Ｐゴシック" pitchFamily="-111" charset="-128"/>
              </a:rPr>
              <a:pPr/>
              <a:t>1/11/21</a:t>
            </a:fld>
            <a:endParaRPr lang="en-US" dirty="0">
              <a:latin typeface="Arial" pitchFamily="-111" charset="0"/>
              <a:ea typeface="ＭＳ Ｐゴシック" pitchFamily="-111" charset="-128"/>
              <a:cs typeface="ＭＳ Ｐゴシック" pitchFamily="-111" charset="-128"/>
            </a:endParaRPr>
          </a:p>
        </p:txBody>
      </p:sp>
      <p:sp>
        <p:nvSpPr>
          <p:cNvPr id="2355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3556" name="Slide Number Placeholder 3"/>
          <p:cNvSpPr>
            <a:spLocks noGrp="1"/>
          </p:cNvSpPr>
          <p:nvPr>
            <p:ph type="sldNum" sz="quarter" idx="12"/>
          </p:nvPr>
        </p:nvSpPr>
        <p:spPr>
          <a:noFill/>
        </p:spPr>
        <p:txBody>
          <a:bodyPr/>
          <a:lstStyle/>
          <a:p>
            <a:fld id="{57B9CD7D-EC35-7C49-9CA2-0545C33075AF}" type="slidenum">
              <a:rPr lang="en-US">
                <a:latin typeface="Arial" pitchFamily="-111" charset="0"/>
                <a:ea typeface="ＭＳ Ｐゴシック" pitchFamily="-111" charset="-128"/>
                <a:cs typeface="ＭＳ Ｐゴシック" pitchFamily="-111" charset="-128"/>
              </a:rPr>
              <a:pPr/>
              <a:t>2</a:t>
            </a:fld>
            <a:endParaRPr lang="en-US">
              <a:latin typeface="Arial" pitchFamily="-111" charset="0"/>
              <a:ea typeface="ＭＳ Ｐゴシック" pitchFamily="-111" charset="-128"/>
              <a:cs typeface="ＭＳ Ｐゴシック" pitchFamily="-111" charset="-128"/>
            </a:endParaRPr>
          </a:p>
        </p:txBody>
      </p:sp>
      <p:sp>
        <p:nvSpPr>
          <p:cNvPr id="23557"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Who, What, Where and When</a:t>
            </a:r>
          </a:p>
        </p:txBody>
      </p:sp>
      <p:sp>
        <p:nvSpPr>
          <p:cNvPr id="23558" name="Rectangle 3"/>
          <p:cNvSpPr>
            <a:spLocks noGrp="1" noChangeArrowheads="1"/>
          </p:cNvSpPr>
          <p:nvPr>
            <p:ph type="body" idx="4294967295"/>
          </p:nvPr>
        </p:nvSpPr>
        <p:spPr/>
        <p:txBody>
          <a:bodyPr/>
          <a:lstStyle/>
          <a:p>
            <a:pPr eaLnBrk="1" hangingPunct="1"/>
            <a:r>
              <a:rPr lang="en-US" sz="2000" b="1" dirty="0">
                <a:ea typeface="ＭＳ Ｐゴシック" pitchFamily="-111" charset="-128"/>
                <a:cs typeface="ＭＳ Ｐゴシック" pitchFamily="-111" charset="-128"/>
              </a:rPr>
              <a:t>Instructor: Charles Hughes;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HEC-247C (but will be virtual)</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hlinkClick r:id="rId3"/>
              </a:rPr>
              <a:t>charles.hughes@ucf.edu</a:t>
            </a:r>
            <a:r>
              <a:rPr lang="en-US" sz="2000" b="1" dirty="0">
                <a:ea typeface="ＭＳ Ｐゴシック" pitchFamily="-111" charset="-128"/>
                <a:cs typeface="ＭＳ Ｐゴシック" pitchFamily="-111" charset="-128"/>
              </a:rPr>
              <a:t>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(e-mail is a good way to get me)</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Use Subject: COT6410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Office Hours</a:t>
            </a:r>
            <a:r>
              <a:rPr lang="en-US" sz="2000" b="1">
                <a:ea typeface="ＭＳ Ｐゴシック" pitchFamily="-111" charset="-128"/>
                <a:cs typeface="ＭＳ Ｐゴシック" pitchFamily="-111" charset="-128"/>
              </a:rPr>
              <a:t>: T 10:45AM-11:45AM; R 12:15PM-1:30PM</a:t>
            </a:r>
            <a:endParaRPr lang="en-US" sz="2000" b="1" dirty="0">
              <a:ea typeface="ＭＳ Ｐゴシック" pitchFamily="-111" charset="-128"/>
              <a:cs typeface="ＭＳ Ｐゴシック" pitchFamily="-111" charset="-128"/>
            </a:endParaRPr>
          </a:p>
          <a:p>
            <a:pPr eaLnBrk="1" hangingPunct="1"/>
            <a:r>
              <a:rPr lang="en-US" sz="2000" b="1" dirty="0">
                <a:ea typeface="ＭＳ Ｐゴシック" pitchFamily="-111" charset="-128"/>
                <a:cs typeface="ＭＳ Ｐゴシック" pitchFamily="-111" charset="-128"/>
              </a:rPr>
              <a:t>Web Page: </a:t>
            </a:r>
            <a:r>
              <a:rPr lang="en-US" sz="2000" b="1" dirty="0">
                <a:ea typeface="ＭＳ Ｐゴシック" pitchFamily="-111" charset="-128"/>
                <a:cs typeface="ＭＳ Ｐゴシック" pitchFamily="-111" charset="-128"/>
                <a:hlinkClick r:id="rId4"/>
              </a:rPr>
              <a:t>https://www.cs.ucf.edu/courses/cot6410/Spring2021</a:t>
            </a:r>
            <a:endParaRPr lang="en-US" sz="2000" b="1" dirty="0">
              <a:ea typeface="ＭＳ Ｐゴシック" pitchFamily="-111" charset="-128"/>
              <a:cs typeface="ＭＳ Ｐゴシック" pitchFamily="-111" charset="-128"/>
            </a:endParaRPr>
          </a:p>
          <a:p>
            <a:pPr eaLnBrk="1" hangingPunct="1"/>
            <a:r>
              <a:rPr lang="en-US" sz="2000" b="1" dirty="0">
                <a:ea typeface="ＭＳ Ｐゴシック" pitchFamily="-111" charset="-128"/>
                <a:cs typeface="ＭＳ Ｐゴシック" pitchFamily="-111" charset="-128"/>
              </a:rPr>
              <a:t>Meetings: TR 9:00AM-10:15AM, Virtual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28 periods, each 75 minutes long.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Final Exam (Thursday, April 29 from 7:00AM to 9:50AM) is separate from class meetings </a:t>
            </a:r>
          </a:p>
          <a:p>
            <a:pPr eaLnBrk="1" hangingPunct="1"/>
            <a:r>
              <a:rPr lang="en-US" sz="2000" b="1" dirty="0">
                <a:ea typeface="ＭＳ Ｐゴシック" pitchFamily="-111" charset="-128"/>
                <a:cs typeface="ＭＳ Ｐゴシック" pitchFamily="-111" charset="-128"/>
              </a:rPr>
              <a:t>GTA: </a:t>
            </a:r>
            <a:r>
              <a:rPr lang="en-US" sz="2000" b="1" dirty="0"/>
              <a:t>Daniel Gibney</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Use Subject: COT6410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Office Hours: MW 1:30-3:00</a:t>
            </a:r>
            <a:endParaRPr lang="en-US" dirty="0"/>
          </a:p>
          <a:p>
            <a:pPr eaLnBrk="1" hangingPunct="1"/>
            <a:endParaRPr lang="en-US" sz="2000" b="1" dirty="0">
              <a:ea typeface="ＭＳ Ｐゴシック" pitchFamily="-111" charset="-128"/>
              <a:cs typeface="ＭＳ Ｐゴシック" pitchFamily="-111" charset="-128"/>
            </a:endParaRPr>
          </a:p>
          <a:p>
            <a:pPr marL="0" indent="0" eaLnBrk="1" hangingPunct="1">
              <a:lnSpc>
                <a:spcPct val="80000"/>
              </a:lnSpc>
              <a:buNone/>
            </a:pPr>
            <a:br>
              <a:rPr lang="en-US" sz="2000" b="1" dirty="0">
                <a:ea typeface="ＭＳ Ｐゴシック" pitchFamily="-111" charset="-128"/>
                <a:cs typeface="ＭＳ Ｐゴシック" pitchFamily="-111" charset="-128"/>
              </a:rPr>
            </a:br>
            <a:endParaRPr lang="en-US" sz="2000" b="1" dirty="0">
              <a:ea typeface="ＭＳ Ｐゴシック" pitchFamily="-111" charset="-128"/>
              <a:cs typeface="ＭＳ Ｐゴシック" pitchFamily="-111" charset="-128"/>
            </a:endParaRPr>
          </a:p>
        </p:txBody>
      </p:sp>
      <p:sp>
        <p:nvSpPr>
          <p:cNvPr id="23559"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CE1576B7-0154-4D4F-9C85-70B74AB11AE5}" type="slidenum">
              <a:rPr lang="en-US" sz="1400"/>
              <a:pPr algn="r"/>
              <a:t>2</a:t>
            </a:fld>
            <a:endParaRPr lang="en-US" sz="1400"/>
          </a:p>
        </p:txBody>
      </p:sp>
    </p:spTree>
    <p:extLst>
      <p:ext uri="{BB962C8B-B14F-4D97-AF65-F5344CB8AC3E}">
        <p14:creationId xmlns:p14="http://schemas.microsoft.com/office/powerpoint/2010/main" val="1090479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ea typeface="ＭＳ Ｐゴシック" pitchFamily="-111" charset="-128"/>
                <a:cs typeface="ＭＳ Ｐゴシック" pitchFamily="-111" charset="-128"/>
              </a:rPr>
              <a:t>What We are Studying</a:t>
            </a:r>
          </a:p>
        </p:txBody>
      </p:sp>
      <p:sp>
        <p:nvSpPr>
          <p:cNvPr id="44035" name="Content Placeholder 2"/>
          <p:cNvSpPr>
            <a:spLocks noGrp="1"/>
          </p:cNvSpPr>
          <p:nvPr>
            <p:ph sz="half" idx="1"/>
          </p:nvPr>
        </p:nvSpPr>
        <p:spPr/>
        <p:txBody>
          <a:bodyPr/>
          <a:lstStyle/>
          <a:p>
            <a:pPr eaLnBrk="1" hangingPunct="1">
              <a:buFont typeface="Times" pitchFamily="-111" charset="0"/>
              <a:buNone/>
            </a:pPr>
            <a:r>
              <a:rPr lang="en-US" b="1" dirty="0">
                <a:ea typeface="ＭＳ Ｐゴシック" pitchFamily="-111" charset="-128"/>
                <a:cs typeface="ＭＳ Ｐゴシック" pitchFamily="-111" charset="-128"/>
              </a:rPr>
              <a:t>Computability Theory</a:t>
            </a:r>
          </a:p>
          <a:p>
            <a:pPr eaLnBrk="1" hangingPunct="1"/>
            <a:endParaRPr lang="en-US" b="1" dirty="0">
              <a:ea typeface="ＭＳ Ｐゴシック" pitchFamily="-111" charset="-128"/>
              <a:cs typeface="ＭＳ Ｐゴシック" pitchFamily="-111" charset="-128"/>
            </a:endParaRPr>
          </a:p>
          <a:p>
            <a:pPr eaLnBrk="1" hangingPunct="1">
              <a:buFont typeface="Times" pitchFamily="-111" charset="0"/>
              <a:buNone/>
            </a:pP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The study of what can/cannot be done via purely computational means.</a:t>
            </a:r>
            <a:endParaRPr lang="en-US" sz="2400" dirty="0">
              <a:ea typeface="ＭＳ Ｐゴシック" pitchFamily="-111" charset="-128"/>
              <a:cs typeface="ＭＳ Ｐゴシック" pitchFamily="-111" charset="-128"/>
            </a:endParaRPr>
          </a:p>
        </p:txBody>
      </p:sp>
      <p:sp>
        <p:nvSpPr>
          <p:cNvPr id="44036" name="Content Placeholder 3"/>
          <p:cNvSpPr>
            <a:spLocks noGrp="1"/>
          </p:cNvSpPr>
          <p:nvPr>
            <p:ph sz="half" idx="2"/>
          </p:nvPr>
        </p:nvSpPr>
        <p:spPr/>
        <p:txBody>
          <a:bodyPr/>
          <a:lstStyle/>
          <a:p>
            <a:pPr eaLnBrk="1" hangingPunct="1">
              <a:buFont typeface="Times" pitchFamily="-111" charset="0"/>
              <a:buNone/>
            </a:pPr>
            <a:r>
              <a:rPr lang="en-US" b="1" dirty="0">
                <a:ea typeface="ＭＳ Ｐゴシック" pitchFamily="-111" charset="-128"/>
                <a:cs typeface="ＭＳ Ｐゴシック" pitchFamily="-111" charset="-128"/>
              </a:rPr>
              <a:t>Complexity Theory</a:t>
            </a:r>
          </a:p>
          <a:p>
            <a:pPr eaLnBrk="1" hangingPunct="1"/>
            <a:endParaRPr lang="en-US" b="1" dirty="0">
              <a:ea typeface="ＭＳ Ｐゴシック" pitchFamily="-111" charset="-128"/>
              <a:cs typeface="ＭＳ Ｐゴシック" pitchFamily="-111" charset="-128"/>
            </a:endParaRPr>
          </a:p>
          <a:p>
            <a:pPr eaLnBrk="1" hangingPunct="1">
              <a:buFont typeface="Times" pitchFamily="-111" charset="0"/>
              <a:buNone/>
            </a:pP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The study of what can/cannot be done </a:t>
            </a:r>
            <a:r>
              <a:rPr lang="en-US" u="sng" dirty="0">
                <a:ea typeface="ＭＳ Ｐゴシック" pitchFamily="-111" charset="-128"/>
                <a:cs typeface="ＭＳ Ｐゴシック" pitchFamily="-111" charset="-128"/>
              </a:rPr>
              <a:t>well</a:t>
            </a:r>
            <a:r>
              <a:rPr lang="en-US" dirty="0">
                <a:ea typeface="ＭＳ Ｐゴシック" pitchFamily="-111" charset="-128"/>
                <a:cs typeface="ＭＳ Ｐゴシック" pitchFamily="-111" charset="-128"/>
              </a:rPr>
              <a:t> via purely computational means.</a:t>
            </a:r>
            <a:endParaRPr lang="en-US" sz="2400" dirty="0">
              <a:ea typeface="ＭＳ Ｐゴシック" pitchFamily="-111" charset="-128"/>
              <a:cs typeface="ＭＳ Ｐゴシック" pitchFamily="-111" charset="-128"/>
            </a:endParaRPr>
          </a:p>
        </p:txBody>
      </p:sp>
      <p:sp>
        <p:nvSpPr>
          <p:cNvPr id="44037" name="Date Placeholder 4"/>
          <p:cNvSpPr>
            <a:spLocks noGrp="1"/>
          </p:cNvSpPr>
          <p:nvPr>
            <p:ph type="dt" sz="quarter" idx="10"/>
          </p:nvPr>
        </p:nvSpPr>
        <p:spPr>
          <a:noFill/>
        </p:spPr>
        <p:txBody>
          <a:bodyPr/>
          <a:lstStyle/>
          <a:p>
            <a:fld id="{3098A37B-73D5-494F-BB8F-3FE356E71E09}"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44038"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4039" name="Slide Number Placeholder 6"/>
          <p:cNvSpPr>
            <a:spLocks noGrp="1"/>
          </p:cNvSpPr>
          <p:nvPr>
            <p:ph type="sldNum" sz="quarter" idx="12"/>
          </p:nvPr>
        </p:nvSpPr>
        <p:spPr>
          <a:noFill/>
        </p:spPr>
        <p:txBody>
          <a:bodyPr/>
          <a:lstStyle/>
          <a:p>
            <a:fld id="{1F08DB3A-9BC3-834D-8521-541064B28933}" type="slidenum">
              <a:rPr lang="en-US">
                <a:latin typeface="Arial" pitchFamily="-111" charset="0"/>
                <a:ea typeface="ＭＳ Ｐゴシック" pitchFamily="-111" charset="-128"/>
                <a:cs typeface="ＭＳ Ｐゴシック" pitchFamily="-111" charset="-128"/>
              </a:rPr>
              <a:pPr/>
              <a:t>20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92865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p:txBody>
          <a:bodyPr/>
          <a:lstStyle/>
          <a:p>
            <a:r>
              <a:rPr lang="en-US">
                <a:ea typeface="ＭＳ Ｐゴシック" pitchFamily="-111" charset="-128"/>
                <a:cs typeface="ＭＳ Ｐゴシック" pitchFamily="-111" charset="-128"/>
              </a:rPr>
              <a:t>Three Classes of Problems</a:t>
            </a:r>
          </a:p>
        </p:txBody>
      </p:sp>
      <p:sp>
        <p:nvSpPr>
          <p:cNvPr id="131075" name="Content Placeholder 2"/>
          <p:cNvSpPr>
            <a:spLocks noGrp="1"/>
          </p:cNvSpPr>
          <p:nvPr>
            <p:ph idx="1"/>
          </p:nvPr>
        </p:nvSpPr>
        <p:spPr/>
        <p:txBody>
          <a:bodyPr/>
          <a:lstStyle/>
          <a:p>
            <a:pPr lvl="1" eaLnBrk="1" hangingPunct="1">
              <a:buFont typeface="Times" pitchFamily="-111" charset="0"/>
              <a:buNone/>
            </a:pPr>
            <a:r>
              <a:rPr lang="en-US" dirty="0"/>
              <a:t>	Problems are often classified in one of three groups (classes):</a:t>
            </a:r>
          </a:p>
          <a:p>
            <a:pPr lvl="1" eaLnBrk="1" hangingPunct="1"/>
            <a:endParaRPr lang="en-US" dirty="0"/>
          </a:p>
          <a:p>
            <a:pPr lvl="1" eaLnBrk="1" hangingPunct="1">
              <a:buFont typeface="Times" pitchFamily="-111" charset="0"/>
              <a:buNone/>
            </a:pPr>
            <a:r>
              <a:rPr lang="en-US" dirty="0"/>
              <a:t>	Undecidable (impossible), Exponential (hard), and Polynomial (easy).</a:t>
            </a:r>
          </a:p>
          <a:p>
            <a:pPr marL="457200" lvl="1" indent="0" eaLnBrk="1" hangingPunct="1">
              <a:buNone/>
            </a:pPr>
            <a:endParaRPr lang="en-US" dirty="0"/>
          </a:p>
          <a:p>
            <a:pPr lvl="1" eaLnBrk="1" hangingPunct="1">
              <a:buFont typeface="Times" pitchFamily="-111" charset="0"/>
              <a:buNone/>
            </a:pPr>
            <a:r>
              <a:rPr lang="en-US" dirty="0"/>
              <a:t>	Theoretically, all problems belong to exactly one of these three classes and our job is often to find which one. </a:t>
            </a:r>
          </a:p>
        </p:txBody>
      </p:sp>
      <p:sp>
        <p:nvSpPr>
          <p:cNvPr id="131076" name="Date Placeholder 3"/>
          <p:cNvSpPr>
            <a:spLocks noGrp="1"/>
          </p:cNvSpPr>
          <p:nvPr>
            <p:ph type="dt" sz="quarter" idx="10"/>
          </p:nvPr>
        </p:nvSpPr>
        <p:spPr>
          <a:noFill/>
        </p:spPr>
        <p:txBody>
          <a:bodyPr/>
          <a:lstStyle/>
          <a:p>
            <a:fld id="{0CA5A3DE-515F-9B40-B828-245A35028B59}"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13107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1078" name="Slide Number Placeholder 5"/>
          <p:cNvSpPr>
            <a:spLocks noGrp="1"/>
          </p:cNvSpPr>
          <p:nvPr>
            <p:ph type="sldNum" sz="quarter" idx="12"/>
          </p:nvPr>
        </p:nvSpPr>
        <p:spPr>
          <a:noFill/>
        </p:spPr>
        <p:txBody>
          <a:bodyPr/>
          <a:lstStyle/>
          <a:p>
            <a:fld id="{E2A9846F-C453-384A-8BD4-20D649C3637D}" type="slidenum">
              <a:rPr lang="en-US">
                <a:latin typeface="Arial" pitchFamily="-111" charset="0"/>
                <a:ea typeface="ＭＳ Ｐゴシック" pitchFamily="-111" charset="-128"/>
                <a:cs typeface="ＭＳ Ｐゴシック" pitchFamily="-111" charset="-128"/>
              </a:rPr>
              <a:pPr/>
              <a:t>21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36027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p:nvPr>
        </p:nvSpPr>
        <p:spPr/>
        <p:txBody>
          <a:bodyPr/>
          <a:lstStyle/>
          <a:p>
            <a:r>
              <a:rPr lang="en-US">
                <a:ea typeface="ＭＳ Ｐゴシック" pitchFamily="-111" charset="-128"/>
                <a:cs typeface="ＭＳ Ｐゴシック" pitchFamily="-111" charset="-128"/>
              </a:rPr>
              <a:t>Why do we Care?</a:t>
            </a:r>
          </a:p>
        </p:txBody>
      </p:sp>
      <p:sp>
        <p:nvSpPr>
          <p:cNvPr id="137219" name="Content Placeholder 2"/>
          <p:cNvSpPr>
            <a:spLocks noGrp="1"/>
          </p:cNvSpPr>
          <p:nvPr>
            <p:ph idx="1"/>
          </p:nvPr>
        </p:nvSpPr>
        <p:spPr/>
        <p:txBody>
          <a:bodyPr/>
          <a:lstStyle/>
          <a:p>
            <a:pPr eaLnBrk="1" hangingPunct="1">
              <a:lnSpc>
                <a:spcPct val="90000"/>
              </a:lnSpc>
              <a:buFont typeface="Times" pitchFamily="-111" charset="0"/>
              <a:buNone/>
            </a:pPr>
            <a:r>
              <a:rPr lang="en-US" sz="2000"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When given a new problem to solve (design an algorithm for), if it's </a:t>
            </a:r>
            <a:r>
              <a:rPr lang="en-US" sz="2400" dirty="0" err="1">
                <a:ea typeface="ＭＳ Ｐゴシック" pitchFamily="-111" charset="-128"/>
                <a:cs typeface="ＭＳ Ｐゴシック" pitchFamily="-111" charset="-128"/>
              </a:rPr>
              <a:t>undecidable</a:t>
            </a:r>
            <a:r>
              <a:rPr lang="en-US" sz="2400" dirty="0">
                <a:ea typeface="ＭＳ Ｐゴシック" pitchFamily="-111" charset="-128"/>
                <a:cs typeface="ＭＳ Ｐゴシック" pitchFamily="-111" charset="-128"/>
              </a:rPr>
              <a:t>, or even exponential, you will waste a lot of time trying to write a polynomial solution for it!!</a:t>
            </a:r>
          </a:p>
          <a:p>
            <a:pPr eaLnBrk="1" hangingPunct="1">
              <a:lnSpc>
                <a:spcPct val="90000"/>
              </a:lnSpc>
              <a:buFont typeface="Times" pitchFamily="-111" charset="0"/>
              <a:buNone/>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If the problem really is polynomial, it will be worthwhile spending some time and effort to find a polynomial solution and, better yet, the lowest degree polynomial solution.</a:t>
            </a:r>
          </a:p>
          <a:p>
            <a:pPr eaLnBrk="1" hangingPunct="1">
              <a:lnSpc>
                <a:spcPct val="90000"/>
              </a:lnSpc>
              <a:buFont typeface="Times" pitchFamily="-111" charset="0"/>
              <a:buNone/>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a:t>
            </a:r>
            <a:r>
              <a:rPr lang="en-US" sz="2400" i="1" dirty="0">
                <a:ea typeface="ＭＳ Ｐゴシック" pitchFamily="-111" charset="-128"/>
                <a:cs typeface="ＭＳ Ｐゴシック" pitchFamily="-111" charset="-128"/>
              </a:rPr>
              <a:t>You should know something about how hard a problem is before you try to solve it.</a:t>
            </a:r>
          </a:p>
        </p:txBody>
      </p:sp>
      <p:sp>
        <p:nvSpPr>
          <p:cNvPr id="137220" name="Date Placeholder 3"/>
          <p:cNvSpPr>
            <a:spLocks noGrp="1"/>
          </p:cNvSpPr>
          <p:nvPr>
            <p:ph type="dt" sz="quarter" idx="10"/>
          </p:nvPr>
        </p:nvSpPr>
        <p:spPr>
          <a:noFill/>
        </p:spPr>
        <p:txBody>
          <a:bodyPr/>
          <a:lstStyle/>
          <a:p>
            <a:fld id="{C3162923-0E0F-4142-BE77-78A3FEAD12F4}"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13722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7222" name="Slide Number Placeholder 5"/>
          <p:cNvSpPr>
            <a:spLocks noGrp="1"/>
          </p:cNvSpPr>
          <p:nvPr>
            <p:ph type="sldNum" sz="quarter" idx="12"/>
          </p:nvPr>
        </p:nvSpPr>
        <p:spPr>
          <a:noFill/>
        </p:spPr>
        <p:txBody>
          <a:bodyPr/>
          <a:lstStyle/>
          <a:p>
            <a:fld id="{DF247840-2687-AA41-80D3-BF0BD5492473}" type="slidenum">
              <a:rPr lang="en-US">
                <a:latin typeface="Arial" pitchFamily="-111" charset="0"/>
                <a:ea typeface="ＭＳ Ｐゴシック" pitchFamily="-111" charset="-128"/>
                <a:cs typeface="ＭＳ Ｐゴシック" pitchFamily="-111" charset="-128"/>
              </a:rPr>
              <a:pPr/>
              <a:t>22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16544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292C9B-4742-F54B-9AC8-FDB0AC1FD486}" type="datetime1">
              <a:rPr lang="en-US" smtClean="0"/>
              <a:t>1/11/21</a:t>
            </a:fld>
            <a:endParaRPr lang="en-US"/>
          </a:p>
        </p:txBody>
      </p:sp>
      <p:sp>
        <p:nvSpPr>
          <p:cNvPr id="5222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 UCF CS</a:t>
            </a:r>
          </a:p>
        </p:txBody>
      </p:sp>
      <p:sp>
        <p:nvSpPr>
          <p:cNvPr id="522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99E506F-28DC-EF42-A537-2798C91B4D5E}" type="slidenum">
              <a:rPr lang="en-US"/>
              <a:pPr/>
              <a:t>23</a:t>
            </a:fld>
            <a:endParaRPr lang="en-US"/>
          </a:p>
        </p:txBody>
      </p:sp>
      <p:sp>
        <p:nvSpPr>
          <p:cNvPr id="52229" name="Rectangle 2"/>
          <p:cNvSpPr>
            <a:spLocks noGrp="1" noChangeArrowheads="1"/>
          </p:cNvSpPr>
          <p:nvPr>
            <p:ph type="title" idx="4294967295"/>
          </p:nvPr>
        </p:nvSpPr>
        <p:spPr/>
        <p:txBody>
          <a:bodyPr/>
          <a:lstStyle/>
          <a:p>
            <a:pPr eaLnBrk="1" hangingPunct="1"/>
            <a:r>
              <a:rPr lang="en-US">
                <a:latin typeface="Arial" charset="0"/>
                <a:ea typeface="MS PGothic" charset="0"/>
              </a:rPr>
              <a:t>Effective Procedure</a:t>
            </a:r>
          </a:p>
        </p:txBody>
      </p:sp>
      <p:sp>
        <p:nvSpPr>
          <p:cNvPr id="52230" name="Rectangle 3"/>
          <p:cNvSpPr>
            <a:spLocks noGrp="1" noChangeArrowheads="1"/>
          </p:cNvSpPr>
          <p:nvPr>
            <p:ph type="body" idx="4294967295"/>
          </p:nvPr>
        </p:nvSpPr>
        <p:spPr/>
        <p:txBody>
          <a:bodyPr/>
          <a:lstStyle/>
          <a:p>
            <a:pPr eaLnBrk="1" hangingPunct="1">
              <a:lnSpc>
                <a:spcPct val="80000"/>
              </a:lnSpc>
            </a:pPr>
            <a:r>
              <a:rPr lang="en-US" sz="2400" i="1" dirty="0">
                <a:solidFill>
                  <a:srgbClr val="CC3300"/>
                </a:solidFill>
                <a:latin typeface="Arial" charset="0"/>
                <a:ea typeface="MS PGothic" charset="0"/>
              </a:rPr>
              <a:t>A process whose execution is clearly specified to the smallest detail</a:t>
            </a:r>
            <a:endParaRPr lang="en-US" sz="2400" dirty="0">
              <a:solidFill>
                <a:srgbClr val="CC3300"/>
              </a:solidFill>
              <a:latin typeface="Arial" charset="0"/>
              <a:ea typeface="MS PGothic" charset="0"/>
            </a:endParaRPr>
          </a:p>
          <a:p>
            <a:pPr eaLnBrk="1" hangingPunct="1">
              <a:lnSpc>
                <a:spcPct val="80000"/>
              </a:lnSpc>
            </a:pPr>
            <a:r>
              <a:rPr lang="en-US" sz="2400" dirty="0">
                <a:latin typeface="Arial" charset="0"/>
                <a:ea typeface="MS PGothic" charset="0"/>
              </a:rPr>
              <a:t>Such procedures have, among other properties, the following:</a:t>
            </a:r>
          </a:p>
          <a:p>
            <a:pPr lvl="1" eaLnBrk="1" hangingPunct="1">
              <a:lnSpc>
                <a:spcPct val="80000"/>
              </a:lnSpc>
            </a:pPr>
            <a:r>
              <a:rPr lang="en-US" sz="2000" dirty="0">
                <a:latin typeface="Arial" charset="0"/>
                <a:ea typeface="MS PGothic" charset="0"/>
              </a:rPr>
              <a:t>Processes must be finitely describable, and the language used to describe them must be over a finite alphabet.</a:t>
            </a:r>
          </a:p>
          <a:p>
            <a:pPr lvl="1" eaLnBrk="1" hangingPunct="1">
              <a:lnSpc>
                <a:spcPct val="80000"/>
              </a:lnSpc>
            </a:pPr>
            <a:r>
              <a:rPr lang="en-US" sz="2000" dirty="0">
                <a:latin typeface="Arial" charset="0"/>
                <a:ea typeface="MS PGothic" charset="0"/>
              </a:rPr>
              <a:t>The current state of the machine model must be finitely presentable.</a:t>
            </a:r>
          </a:p>
          <a:p>
            <a:pPr lvl="1" eaLnBrk="1" hangingPunct="1">
              <a:lnSpc>
                <a:spcPct val="80000"/>
              </a:lnSpc>
            </a:pPr>
            <a:r>
              <a:rPr lang="en-US" sz="2000" dirty="0">
                <a:latin typeface="Arial" charset="0"/>
                <a:ea typeface="MS PGothic" charset="0"/>
              </a:rPr>
              <a:t>Given the current state, the choice of actions (steps) to move to the next state must be easily determinable from the procedure</a:t>
            </a:r>
            <a:r>
              <a:rPr lang="ja-JP" altLang="en-US" sz="2000">
                <a:latin typeface="Arial" charset="0"/>
                <a:ea typeface="MS PGothic" charset="0"/>
              </a:rPr>
              <a:t>’</a:t>
            </a:r>
            <a:r>
              <a:rPr lang="en-US" altLang="ja-JP" sz="2000" dirty="0">
                <a:latin typeface="Arial" charset="0"/>
                <a:ea typeface="MS PGothic" charset="0"/>
              </a:rPr>
              <a:t>s description.</a:t>
            </a:r>
          </a:p>
          <a:p>
            <a:pPr lvl="1" eaLnBrk="1" hangingPunct="1">
              <a:lnSpc>
                <a:spcPct val="80000"/>
              </a:lnSpc>
            </a:pPr>
            <a:r>
              <a:rPr lang="en-US" sz="2000" dirty="0">
                <a:latin typeface="Arial" charset="0"/>
                <a:ea typeface="MS PGothic" charset="0"/>
              </a:rPr>
              <a:t>Each action (step) of the process must be capable of being carried out in a finite amount of time.</a:t>
            </a:r>
          </a:p>
          <a:p>
            <a:pPr lvl="1" eaLnBrk="1" hangingPunct="1">
              <a:lnSpc>
                <a:spcPct val="80000"/>
              </a:lnSpc>
            </a:pPr>
            <a:r>
              <a:rPr lang="en-US" sz="2000" dirty="0">
                <a:latin typeface="Arial" charset="0"/>
                <a:ea typeface="MS PGothic" charset="0"/>
              </a:rPr>
              <a:t>The semantics associated with each step must be clear and unambiguous.</a:t>
            </a:r>
          </a:p>
        </p:txBody>
      </p:sp>
      <p:sp>
        <p:nvSpPr>
          <p:cNvPr id="52231"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12913263-5800-AA4D-9345-F2A3D84485B8}" type="slidenum">
              <a:rPr lang="en-US" sz="1400"/>
              <a:pPr algn="r" eaLnBrk="1" hangingPunct="1"/>
              <a:t>23</a:t>
            </a:fld>
            <a:endParaRPr lang="en-US" sz="1400"/>
          </a:p>
        </p:txBody>
      </p:sp>
    </p:spTree>
    <p:extLst>
      <p:ext uri="{BB962C8B-B14F-4D97-AF65-F5344CB8AC3E}">
        <p14:creationId xmlns:p14="http://schemas.microsoft.com/office/powerpoint/2010/main" val="2032557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7AE90EE-6E51-C043-9030-36CFF66AAA90}" type="datetime1">
              <a:rPr lang="en-US" smtClean="0"/>
              <a:t>1/11/21</a:t>
            </a:fld>
            <a:endParaRPr lang="en-US"/>
          </a:p>
        </p:txBody>
      </p:sp>
      <p:sp>
        <p:nvSpPr>
          <p:cNvPr id="5325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532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C3C4772-15C0-9E40-914A-B271B67EF3BF}" type="slidenum">
              <a:rPr lang="en-US"/>
              <a:pPr/>
              <a:t>24</a:t>
            </a:fld>
            <a:endParaRPr lang="en-US"/>
          </a:p>
        </p:txBody>
      </p:sp>
      <p:sp>
        <p:nvSpPr>
          <p:cNvPr id="53253" name="Rectangle 2"/>
          <p:cNvSpPr>
            <a:spLocks noGrp="1" noChangeArrowheads="1"/>
          </p:cNvSpPr>
          <p:nvPr>
            <p:ph type="title" idx="4294967295"/>
          </p:nvPr>
        </p:nvSpPr>
        <p:spPr/>
        <p:txBody>
          <a:bodyPr/>
          <a:lstStyle/>
          <a:p>
            <a:pPr eaLnBrk="1" hangingPunct="1"/>
            <a:r>
              <a:rPr lang="en-US">
                <a:latin typeface="Arial" charset="0"/>
                <a:ea typeface="MS PGothic" charset="0"/>
              </a:rPr>
              <a:t>Algorithm</a:t>
            </a:r>
          </a:p>
        </p:txBody>
      </p:sp>
      <p:sp>
        <p:nvSpPr>
          <p:cNvPr id="53254" name="Rectangle 3"/>
          <p:cNvSpPr>
            <a:spLocks noGrp="1" noChangeArrowheads="1"/>
          </p:cNvSpPr>
          <p:nvPr>
            <p:ph type="body" idx="4294967295"/>
          </p:nvPr>
        </p:nvSpPr>
        <p:spPr/>
        <p:txBody>
          <a:bodyPr/>
          <a:lstStyle/>
          <a:p>
            <a:pPr eaLnBrk="1" hangingPunct="1"/>
            <a:r>
              <a:rPr lang="en-US" sz="2800" i="1" dirty="0">
                <a:solidFill>
                  <a:srgbClr val="CC3300"/>
                </a:solidFill>
                <a:latin typeface="Arial" charset="0"/>
                <a:ea typeface="MS PGothic" charset="0"/>
              </a:rPr>
              <a:t>An effective procedure that halts on all input</a:t>
            </a:r>
          </a:p>
          <a:p>
            <a:pPr eaLnBrk="1" hangingPunct="1"/>
            <a:r>
              <a:rPr lang="en-US" sz="2800" dirty="0">
                <a:latin typeface="Arial" charset="0"/>
                <a:ea typeface="MS PGothic" charset="0"/>
              </a:rPr>
              <a:t>The key term here is </a:t>
            </a:r>
            <a:r>
              <a:rPr lang="ja-JP" altLang="en-US" sz="2800">
                <a:latin typeface="Arial" charset="0"/>
                <a:ea typeface="MS PGothic" charset="0"/>
              </a:rPr>
              <a:t>“</a:t>
            </a:r>
            <a:r>
              <a:rPr lang="en-US" altLang="ja-JP" sz="2800" i="1" dirty="0">
                <a:latin typeface="Arial" charset="0"/>
                <a:ea typeface="MS PGothic" charset="0"/>
              </a:rPr>
              <a:t>halts on all input</a:t>
            </a:r>
            <a:r>
              <a:rPr lang="ja-JP" altLang="en-US" sz="2800" i="1">
                <a:latin typeface="Arial" charset="0"/>
                <a:ea typeface="MS PGothic" charset="0"/>
              </a:rPr>
              <a:t>”</a:t>
            </a:r>
            <a:endParaRPr lang="en-US" altLang="ja-JP" sz="2800" i="1" dirty="0">
              <a:latin typeface="Arial" charset="0"/>
              <a:ea typeface="MS PGothic" charset="0"/>
            </a:endParaRPr>
          </a:p>
          <a:p>
            <a:pPr eaLnBrk="1" hangingPunct="1"/>
            <a:r>
              <a:rPr lang="en-US" sz="2800" dirty="0">
                <a:latin typeface="Arial" charset="0"/>
                <a:ea typeface="MS PGothic" charset="0"/>
              </a:rPr>
              <a:t>By contrast, an effective procedure may halt on all, none or some of its input.</a:t>
            </a:r>
          </a:p>
          <a:p>
            <a:pPr eaLnBrk="1" hangingPunct="1"/>
            <a:r>
              <a:rPr lang="en-US" sz="2800" dirty="0">
                <a:latin typeface="Arial" charset="0"/>
                <a:ea typeface="MS PGothic" charset="0"/>
              </a:rPr>
              <a:t>The </a:t>
            </a:r>
            <a:r>
              <a:rPr lang="en-US" sz="2800" i="1" dirty="0">
                <a:latin typeface="Arial" charset="0"/>
                <a:ea typeface="MS PGothic" charset="0"/>
              </a:rPr>
              <a:t>domain</a:t>
            </a:r>
            <a:r>
              <a:rPr lang="en-US" sz="2800" dirty="0">
                <a:latin typeface="Arial" charset="0"/>
                <a:ea typeface="MS PGothic" charset="0"/>
              </a:rPr>
              <a:t> of an algorithm is its entire universe of possible inputs</a:t>
            </a:r>
          </a:p>
          <a:p>
            <a:pPr eaLnBrk="1" hangingPunct="1"/>
            <a:r>
              <a:rPr lang="en-US" sz="2800" dirty="0">
                <a:latin typeface="Arial" charset="0"/>
                <a:ea typeface="MS PGothic" charset="0"/>
              </a:rPr>
              <a:t>The </a:t>
            </a:r>
            <a:r>
              <a:rPr lang="en-US" sz="2800" i="1" dirty="0">
                <a:latin typeface="Arial" charset="0"/>
                <a:ea typeface="MS PGothic" charset="0"/>
              </a:rPr>
              <a:t>domain</a:t>
            </a:r>
            <a:r>
              <a:rPr lang="en-US" sz="2800" dirty="0">
                <a:latin typeface="Arial" charset="0"/>
                <a:ea typeface="MS PGothic" charset="0"/>
              </a:rPr>
              <a:t> of a procedure is the inputs on which it converges (stops).</a:t>
            </a:r>
          </a:p>
        </p:txBody>
      </p:sp>
      <p:sp>
        <p:nvSpPr>
          <p:cNvPr id="53255"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108776B1-17C3-6542-9F3E-A7C640CF6CA5}" type="slidenum">
              <a:rPr lang="en-US" sz="1400"/>
              <a:pPr algn="r" eaLnBrk="1" hangingPunct="1"/>
              <a:t>24</a:t>
            </a:fld>
            <a:endParaRPr lang="en-US" sz="1400"/>
          </a:p>
        </p:txBody>
      </p:sp>
    </p:spTree>
    <p:extLst>
      <p:ext uri="{BB962C8B-B14F-4D97-AF65-F5344CB8AC3E}">
        <p14:creationId xmlns:p14="http://schemas.microsoft.com/office/powerpoint/2010/main" val="1188375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ea typeface="ＭＳ Ｐゴシック" pitchFamily="-111" charset="-128"/>
                <a:cs typeface="ＭＳ Ｐゴシック" pitchFamily="-111" charset="-128"/>
              </a:rPr>
              <a:t>Sample Algorithm/Procedure</a:t>
            </a:r>
          </a:p>
        </p:txBody>
      </p:sp>
      <p:sp>
        <p:nvSpPr>
          <p:cNvPr id="56323" name="Content Placeholder 2"/>
          <p:cNvSpPr>
            <a:spLocks noGrp="1"/>
          </p:cNvSpPr>
          <p:nvPr>
            <p:ph idx="1"/>
          </p:nvPr>
        </p:nvSpPr>
        <p:spPr/>
        <p:txBody>
          <a:bodyPr/>
          <a:lstStyle/>
          <a:p>
            <a:pPr lvl="1" eaLnBrk="1" hangingPunct="1">
              <a:buFont typeface="Times" pitchFamily="-111" charset="0"/>
              <a:buNone/>
            </a:pPr>
            <a:r>
              <a:rPr lang="en-US" sz="2400" dirty="0"/>
              <a:t>{ Example algorithm: </a:t>
            </a:r>
          </a:p>
          <a:p>
            <a:pPr lvl="1" eaLnBrk="1" hangingPunct="1">
              <a:buFont typeface="Times" pitchFamily="-111" charset="0"/>
              <a:buNone/>
            </a:pPr>
            <a:r>
              <a:rPr lang="en-US" sz="2400" dirty="0"/>
              <a:t>	Linear search of a finite list for a key;</a:t>
            </a:r>
          </a:p>
          <a:p>
            <a:pPr lvl="1" eaLnBrk="1" hangingPunct="1">
              <a:buFont typeface="Times" pitchFamily="-111" charset="0"/>
              <a:buNone/>
            </a:pPr>
            <a:r>
              <a:rPr lang="en-US" sz="2400" dirty="0"/>
              <a:t>	If key is found, answer “Yes”;</a:t>
            </a:r>
          </a:p>
          <a:p>
            <a:pPr lvl="1" eaLnBrk="1" hangingPunct="1">
              <a:buFont typeface="Times" pitchFamily="-111" charset="0"/>
              <a:buNone/>
            </a:pPr>
            <a:r>
              <a:rPr lang="en-US" sz="2400" dirty="0"/>
              <a:t>	If key is not found, answer “No”; }</a:t>
            </a:r>
          </a:p>
          <a:p>
            <a:pPr lvl="1" eaLnBrk="1" hangingPunct="1">
              <a:buFont typeface="Times" pitchFamily="-111" charset="0"/>
              <a:buNone/>
            </a:pPr>
            <a:r>
              <a:rPr lang="en-US" sz="2400" dirty="0"/>
              <a:t>{ Example procedure: </a:t>
            </a:r>
          </a:p>
          <a:p>
            <a:pPr lvl="1" eaLnBrk="1" hangingPunct="1">
              <a:buFont typeface="Times" pitchFamily="-111" charset="0"/>
              <a:buNone/>
            </a:pPr>
            <a:r>
              <a:rPr lang="en-US" sz="2400" dirty="0"/>
              <a:t>	Linear search of a finite list for a key;</a:t>
            </a:r>
          </a:p>
          <a:p>
            <a:pPr lvl="1" eaLnBrk="1" hangingPunct="1">
              <a:buFont typeface="Times" pitchFamily="-111" charset="0"/>
              <a:buNone/>
            </a:pPr>
            <a:r>
              <a:rPr lang="en-US" sz="2400" dirty="0"/>
              <a:t>	If key is found, answer “Yes”;</a:t>
            </a:r>
          </a:p>
          <a:p>
            <a:pPr lvl="1" eaLnBrk="1" hangingPunct="1">
              <a:buFont typeface="Times" pitchFamily="-111" charset="0"/>
              <a:buNone/>
            </a:pPr>
            <a:r>
              <a:rPr lang="en-US" sz="2400" dirty="0"/>
              <a:t>	If key is not found, try this strategy again; }</a:t>
            </a:r>
          </a:p>
          <a:p>
            <a:pPr lvl="1" eaLnBrk="1" hangingPunct="1">
              <a:buFont typeface="Times" pitchFamily="-111" charset="0"/>
              <a:buNone/>
            </a:pPr>
            <a:r>
              <a:rPr lang="en-US" sz="2400" dirty="0"/>
              <a:t>Note: Latter is not unreasonable if the list can be increased in size by some properly synchronized concurrent thread.</a:t>
            </a:r>
          </a:p>
          <a:p>
            <a:endParaRPr lang="en-US" dirty="0">
              <a:ea typeface="ＭＳ Ｐゴシック" pitchFamily="-111" charset="-128"/>
              <a:cs typeface="ＭＳ Ｐゴシック" pitchFamily="-111" charset="-128"/>
            </a:endParaRPr>
          </a:p>
        </p:txBody>
      </p:sp>
      <p:sp>
        <p:nvSpPr>
          <p:cNvPr id="56324" name="Date Placeholder 3"/>
          <p:cNvSpPr>
            <a:spLocks noGrp="1"/>
          </p:cNvSpPr>
          <p:nvPr>
            <p:ph type="dt" sz="quarter" idx="10"/>
          </p:nvPr>
        </p:nvSpPr>
        <p:spPr>
          <a:noFill/>
        </p:spPr>
        <p:txBody>
          <a:bodyPr/>
          <a:lstStyle/>
          <a:p>
            <a:fld id="{C8CB904B-7B03-8F43-A597-0E5DFE964598}"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5632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6326" name="Slide Number Placeholder 5"/>
          <p:cNvSpPr>
            <a:spLocks noGrp="1"/>
          </p:cNvSpPr>
          <p:nvPr>
            <p:ph type="sldNum" sz="quarter" idx="12"/>
          </p:nvPr>
        </p:nvSpPr>
        <p:spPr>
          <a:noFill/>
        </p:spPr>
        <p:txBody>
          <a:bodyPr/>
          <a:lstStyle/>
          <a:p>
            <a:fld id="{9B34933F-B8DD-2547-BFA4-B8AB89BF075E}" type="slidenum">
              <a:rPr lang="en-US">
                <a:latin typeface="Arial" pitchFamily="-111" charset="0"/>
                <a:ea typeface="ＭＳ Ｐゴシック" pitchFamily="-111" charset="-128"/>
                <a:cs typeface="ＭＳ Ｐゴシック" pitchFamily="-111" charset="-128"/>
              </a:rPr>
              <a:pPr/>
              <a:t>25</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155692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ea typeface="ＭＳ Ｐゴシック" pitchFamily="-111" charset="-128"/>
                <a:cs typeface="ＭＳ Ｐゴシック" pitchFamily="-111" charset="-128"/>
              </a:rPr>
              <a:t>Procedure vs Algorithm</a:t>
            </a:r>
          </a:p>
        </p:txBody>
      </p:sp>
      <p:sp>
        <p:nvSpPr>
          <p:cNvPr id="57347" name="Content Placeholder 2"/>
          <p:cNvSpPr>
            <a:spLocks noGrp="1"/>
          </p:cNvSpPr>
          <p:nvPr>
            <p:ph idx="1"/>
          </p:nvPr>
        </p:nvSpPr>
        <p:spPr/>
        <p:txBody>
          <a:bodyPr/>
          <a:lstStyle/>
          <a:p>
            <a:pPr>
              <a:buFont typeface="Times" pitchFamily="-111" charset="0"/>
              <a:buNone/>
            </a:pPr>
            <a:r>
              <a:rPr lang="en-US" sz="2400" b="1"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Looking back at our approaches to “find a key in a finite list,” we see that the algorithm always halts and always reports the correct answer. In contrast, the procedure does not halt in some cases, but never lies. </a:t>
            </a:r>
          </a:p>
          <a:p>
            <a:pPr>
              <a:buFont typeface="Times" pitchFamily="-111" charset="0"/>
              <a:buNone/>
            </a:pPr>
            <a:r>
              <a:rPr lang="en-US" sz="2400" dirty="0">
                <a:ea typeface="ＭＳ Ｐゴシック" pitchFamily="-111" charset="-128"/>
                <a:cs typeface="ＭＳ Ｐゴシック" pitchFamily="-111" charset="-128"/>
              </a:rPr>
              <a:t>	</a:t>
            </a:r>
          </a:p>
          <a:p>
            <a:pPr>
              <a:buFont typeface="Times" pitchFamily="-111" charset="0"/>
              <a:buNone/>
            </a:pPr>
            <a:r>
              <a:rPr lang="en-US" sz="2400" dirty="0">
                <a:ea typeface="ＭＳ Ｐゴシック" pitchFamily="-111" charset="-128"/>
                <a:cs typeface="ＭＳ Ｐゴシック" pitchFamily="-111" charset="-128"/>
              </a:rPr>
              <a:t>	What this illustrates is the essential distinction between an algorithm and a procedure – algorithms always halt in some finite number of steps, whereas procedures may run on forever for certain inputs. A particularly silly procedure that never lies is a program that never halts for any input.</a:t>
            </a:r>
          </a:p>
        </p:txBody>
      </p:sp>
      <p:sp>
        <p:nvSpPr>
          <p:cNvPr id="57348" name="Date Placeholder 3"/>
          <p:cNvSpPr>
            <a:spLocks noGrp="1"/>
          </p:cNvSpPr>
          <p:nvPr>
            <p:ph type="dt" sz="quarter" idx="10"/>
          </p:nvPr>
        </p:nvSpPr>
        <p:spPr>
          <a:noFill/>
        </p:spPr>
        <p:txBody>
          <a:bodyPr/>
          <a:lstStyle/>
          <a:p>
            <a:fld id="{A25CB6E1-4797-BE41-A362-B1251BCB88DC}"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57349"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7350" name="Slide Number Placeholder 5"/>
          <p:cNvSpPr>
            <a:spLocks noGrp="1"/>
          </p:cNvSpPr>
          <p:nvPr>
            <p:ph type="sldNum" sz="quarter" idx="12"/>
          </p:nvPr>
        </p:nvSpPr>
        <p:spPr>
          <a:noFill/>
        </p:spPr>
        <p:txBody>
          <a:bodyPr/>
          <a:lstStyle/>
          <a:p>
            <a:fld id="{59B495BC-1D95-AD45-B293-1E394FD304DC}" type="slidenum">
              <a:rPr lang="en-US">
                <a:latin typeface="Arial" pitchFamily="-111" charset="0"/>
                <a:ea typeface="ＭＳ Ｐゴシック" pitchFamily="-111" charset="-128"/>
                <a:cs typeface="ＭＳ Ｐゴシック" pitchFamily="-111" charset="-128"/>
              </a:rPr>
              <a:pPr/>
              <a:t>26</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861189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ea typeface="ＭＳ Ｐゴシック" pitchFamily="-111" charset="-128"/>
                <a:cs typeface="ＭＳ Ｐゴシック" pitchFamily="-111" charset="-128"/>
              </a:rPr>
              <a:t>Notion of Solvable</a:t>
            </a:r>
          </a:p>
        </p:txBody>
      </p:sp>
      <p:sp>
        <p:nvSpPr>
          <p:cNvPr id="58371" name="Content Placeholder 2"/>
          <p:cNvSpPr>
            <a:spLocks noGrp="1"/>
          </p:cNvSpPr>
          <p:nvPr>
            <p:ph idx="1"/>
          </p:nvPr>
        </p:nvSpPr>
        <p:spPr/>
        <p:txBody>
          <a:bodyPr/>
          <a:lstStyle/>
          <a:p>
            <a:r>
              <a:rPr lang="en-US" sz="2400" dirty="0">
                <a:ea typeface="ＭＳ Ｐゴシック" pitchFamily="-111" charset="-128"/>
                <a:cs typeface="ＭＳ Ｐゴシック" pitchFamily="-111" charset="-128"/>
              </a:rPr>
              <a:t>A problem is </a:t>
            </a:r>
            <a:r>
              <a:rPr lang="en-US" sz="2400" i="1" dirty="0">
                <a:ea typeface="ＭＳ Ｐゴシック" pitchFamily="-111" charset="-128"/>
                <a:cs typeface="ＭＳ Ｐゴシック" pitchFamily="-111" charset="-128"/>
              </a:rPr>
              <a:t>solvable </a:t>
            </a:r>
            <a:r>
              <a:rPr lang="en-US" sz="2400" dirty="0">
                <a:ea typeface="ＭＳ Ｐゴシック" pitchFamily="-111" charset="-128"/>
                <a:cs typeface="ＭＳ Ｐゴシック" pitchFamily="-111" charset="-128"/>
              </a:rPr>
              <a:t>if there exists an algorithm that solves it (provides the correct answer for each instance). </a:t>
            </a:r>
          </a:p>
          <a:p>
            <a:r>
              <a:rPr lang="en-US" sz="2400" dirty="0">
                <a:ea typeface="ＭＳ Ｐゴシック" pitchFamily="-111" charset="-128"/>
                <a:cs typeface="ＭＳ Ｐゴシック" pitchFamily="-111" charset="-128"/>
              </a:rPr>
              <a:t>The fact that a problem is solvable or, equivalently, </a:t>
            </a:r>
            <a:r>
              <a:rPr lang="en-US" sz="2400" i="1" dirty="0">
                <a:ea typeface="ＭＳ Ｐゴシック" pitchFamily="-111" charset="-128"/>
                <a:cs typeface="ＭＳ Ｐゴシック" pitchFamily="-111" charset="-128"/>
              </a:rPr>
              <a:t>decidable </a:t>
            </a:r>
            <a:r>
              <a:rPr lang="en-US" sz="2400" dirty="0">
                <a:ea typeface="ＭＳ Ｐゴシック" pitchFamily="-111" charset="-128"/>
                <a:cs typeface="ＭＳ Ｐゴシック" pitchFamily="-111" charset="-128"/>
              </a:rPr>
              <a:t>or, equivalently, </a:t>
            </a:r>
            <a:r>
              <a:rPr lang="en-US" sz="2400" i="1" dirty="0">
                <a:ea typeface="ＭＳ Ｐゴシック" pitchFamily="-111" charset="-128"/>
                <a:cs typeface="ＭＳ Ｐゴシック" pitchFamily="-111" charset="-128"/>
              </a:rPr>
              <a:t>recursive </a:t>
            </a:r>
            <a:r>
              <a:rPr lang="en-US" sz="2400" dirty="0">
                <a:ea typeface="ＭＳ Ｐゴシック" pitchFamily="-111" charset="-128"/>
                <a:cs typeface="ＭＳ Ｐゴシック" pitchFamily="-111" charset="-128"/>
              </a:rPr>
              <a:t>does not mean it is </a:t>
            </a:r>
            <a:r>
              <a:rPr lang="en-US" sz="2400" i="1" dirty="0">
                <a:ea typeface="ＭＳ Ｐゴシック" pitchFamily="-111" charset="-128"/>
                <a:cs typeface="ＭＳ Ｐゴシック" pitchFamily="-111" charset="-128"/>
              </a:rPr>
              <a:t>solved</a:t>
            </a:r>
            <a:r>
              <a:rPr lang="en-US" sz="2400" dirty="0">
                <a:ea typeface="ＭＳ Ｐゴシック" pitchFamily="-111" charset="-128"/>
                <a:cs typeface="ＭＳ Ｐゴシック" pitchFamily="-111" charset="-128"/>
              </a:rPr>
              <a:t>. To be solved, someone must have produced a correct algorithm. </a:t>
            </a:r>
          </a:p>
          <a:p>
            <a:r>
              <a:rPr lang="en-US" sz="2400" dirty="0">
                <a:ea typeface="ＭＳ Ｐゴシック" pitchFamily="-111" charset="-128"/>
                <a:cs typeface="ＭＳ Ｐゴシック" pitchFamily="-111" charset="-128"/>
              </a:rPr>
              <a:t>The distinction between solvable and solved is subtle. Solvable is an innate property – an unsolvable problem can never become solved, but a solvable one may or may not be solved in an individual’s lifetime.</a:t>
            </a:r>
          </a:p>
        </p:txBody>
      </p:sp>
      <p:sp>
        <p:nvSpPr>
          <p:cNvPr id="58372" name="Date Placeholder 3"/>
          <p:cNvSpPr>
            <a:spLocks noGrp="1"/>
          </p:cNvSpPr>
          <p:nvPr>
            <p:ph type="dt" sz="quarter" idx="10"/>
          </p:nvPr>
        </p:nvSpPr>
        <p:spPr>
          <a:noFill/>
        </p:spPr>
        <p:txBody>
          <a:bodyPr/>
          <a:lstStyle/>
          <a:p>
            <a:fld id="{E0C1F1C2-6FD2-EC4F-8D94-0A8CA6D38AB8}"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5837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8374" name="Slide Number Placeholder 5"/>
          <p:cNvSpPr>
            <a:spLocks noGrp="1"/>
          </p:cNvSpPr>
          <p:nvPr>
            <p:ph type="sldNum" sz="quarter" idx="12"/>
          </p:nvPr>
        </p:nvSpPr>
        <p:spPr>
          <a:noFill/>
        </p:spPr>
        <p:txBody>
          <a:bodyPr/>
          <a:lstStyle/>
          <a:p>
            <a:fld id="{26865709-1E40-2F4B-BF9D-A2D2F4055123}" type="slidenum">
              <a:rPr lang="en-US">
                <a:latin typeface="Arial" pitchFamily="-111" charset="0"/>
                <a:ea typeface="ＭＳ Ｐゴシック" pitchFamily="-111" charset="-128"/>
                <a:cs typeface="ＭＳ Ｐゴシック" pitchFamily="-111" charset="-128"/>
              </a:rPr>
              <a:pPr/>
              <a:t>27</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977517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ea typeface="ＭＳ Ｐゴシック" pitchFamily="-111" charset="-128"/>
                <a:cs typeface="ＭＳ Ｐゴシック" pitchFamily="-111" charset="-128"/>
              </a:rPr>
              <a:t>An Old Solvable Problem</a:t>
            </a:r>
          </a:p>
        </p:txBody>
      </p:sp>
      <p:sp>
        <p:nvSpPr>
          <p:cNvPr id="59395" name="Content Placeholder 2"/>
          <p:cNvSpPr>
            <a:spLocks noGrp="1"/>
          </p:cNvSpPr>
          <p:nvPr>
            <p:ph idx="1"/>
          </p:nvPr>
        </p:nvSpPr>
        <p:spPr/>
        <p:txBody>
          <a:bodyPr/>
          <a:lstStyle/>
          <a:p>
            <a:pPr marL="0" indent="0">
              <a:buFont typeface="Times" pitchFamily="-111" charset="0"/>
              <a:buNone/>
            </a:pPr>
            <a:r>
              <a:rPr lang="en-US" sz="2400" b="1" dirty="0">
                <a:ea typeface="ＭＳ Ｐゴシック" pitchFamily="-111" charset="-128"/>
                <a:cs typeface="ＭＳ Ｐゴシック" pitchFamily="-111" charset="-128"/>
              </a:rPr>
              <a:t>Does there exist a set of positive whole numbers, a, b, c and an n&gt;2 such that </a:t>
            </a:r>
            <a:r>
              <a:rPr lang="en-US" sz="2400" b="1" dirty="0" err="1">
                <a:ea typeface="ＭＳ Ｐゴシック" pitchFamily="-111" charset="-128"/>
                <a:cs typeface="ＭＳ Ｐゴシック" pitchFamily="-111" charset="-128"/>
              </a:rPr>
              <a:t>a</a:t>
            </a:r>
            <a:r>
              <a:rPr lang="en-US" sz="2400" b="1" baseline="30000" dirty="0" err="1">
                <a:ea typeface="ＭＳ Ｐゴシック" pitchFamily="-111" charset="-128"/>
                <a:cs typeface="ＭＳ Ｐゴシック" pitchFamily="-111" charset="-128"/>
              </a:rPr>
              <a:t>n</a:t>
            </a:r>
            <a:r>
              <a:rPr lang="en-US" sz="2400" b="1" dirty="0" err="1">
                <a:ea typeface="ＭＳ Ｐゴシック" pitchFamily="-111" charset="-128"/>
                <a:cs typeface="ＭＳ Ｐゴシック" pitchFamily="-111" charset="-128"/>
              </a:rPr>
              <a:t>+b</a:t>
            </a:r>
            <a:r>
              <a:rPr lang="en-US" sz="2400" b="1" baseline="30000" dirty="0" err="1">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 </a:t>
            </a:r>
            <a:r>
              <a:rPr lang="en-US" sz="2400" b="1" dirty="0" err="1">
                <a:ea typeface="ＭＳ Ｐゴシック" pitchFamily="-111" charset="-128"/>
                <a:cs typeface="ＭＳ Ｐゴシック" pitchFamily="-111" charset="-128"/>
              </a:rPr>
              <a:t>c</a:t>
            </a:r>
            <a:r>
              <a:rPr lang="en-US" sz="2400" b="1" baseline="30000" dirty="0" err="1">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a:t>
            </a:r>
          </a:p>
          <a:p>
            <a:pPr>
              <a:buFont typeface="Times" pitchFamily="-111" charset="0"/>
              <a:buNone/>
            </a:pPr>
            <a:r>
              <a:rPr lang="en-US" sz="2000" dirty="0">
                <a:ea typeface="ＭＳ Ｐゴシック" pitchFamily="-111" charset="-128"/>
                <a:cs typeface="ＭＳ Ｐゴシック" pitchFamily="-111" charset="-128"/>
              </a:rPr>
              <a:t>	</a:t>
            </a:r>
          </a:p>
          <a:p>
            <a:pPr>
              <a:buFont typeface="Times" pitchFamily="-111" charset="0"/>
              <a:buNone/>
            </a:pPr>
            <a:r>
              <a:rPr lang="en-US" sz="2000" dirty="0">
                <a:ea typeface="ＭＳ Ｐゴシック" pitchFamily="-111" charset="-128"/>
                <a:cs typeface="ＭＳ Ｐゴシック" pitchFamily="-111" charset="-128"/>
              </a:rPr>
              <a:t>	In 1637, the French mathematician, Pierre de Fermat, claimed that the answer to this question is “No”. This was called Fermat’s Last Theorem, even though he never produced a proof of its correctness. </a:t>
            </a:r>
          </a:p>
          <a:p>
            <a:pPr>
              <a:buFont typeface="Times" pitchFamily="-111" charset="0"/>
              <a:buNone/>
            </a:pPr>
            <a:r>
              <a:rPr lang="en-US" sz="2000" dirty="0">
                <a:ea typeface="ＭＳ Ｐゴシック" pitchFamily="-111" charset="-128"/>
                <a:cs typeface="ＭＳ Ｐゴシック" pitchFamily="-111" charset="-128"/>
              </a:rPr>
              <a:t>	While this problem remained </a:t>
            </a:r>
            <a:r>
              <a:rPr lang="en-US" sz="2000" i="1" dirty="0">
                <a:ea typeface="ＭＳ Ｐゴシック" pitchFamily="-111" charset="-128"/>
                <a:cs typeface="ＭＳ Ｐゴシック" pitchFamily="-111" charset="-128"/>
              </a:rPr>
              <a:t>unsolved </a:t>
            </a:r>
            <a:r>
              <a:rPr lang="en-US" sz="2000" dirty="0">
                <a:ea typeface="ＭＳ Ｐゴシック" pitchFamily="-111" charset="-128"/>
                <a:cs typeface="ＭＳ Ｐゴシック" pitchFamily="-111" charset="-128"/>
              </a:rPr>
              <a:t>until Fermat’s claim was verified in 1995 by Andrew Wiles, the problem was always </a:t>
            </a:r>
            <a:r>
              <a:rPr lang="en-US" sz="2000" i="1" dirty="0">
                <a:ea typeface="ＭＳ Ｐゴシック" pitchFamily="-111" charset="-128"/>
                <a:cs typeface="ＭＳ Ｐゴシック" pitchFamily="-111" charset="-128"/>
              </a:rPr>
              <a:t>solvable</a:t>
            </a:r>
            <a:r>
              <a:rPr lang="en-US" sz="2000" dirty="0">
                <a:ea typeface="ＭＳ Ｐゴシック" pitchFamily="-111" charset="-128"/>
                <a:cs typeface="ＭＳ Ｐゴシック" pitchFamily="-111" charset="-128"/>
              </a:rPr>
              <a:t>, since it had just one question, so the solution was either “Yes” or “No”, and an algorithm </a:t>
            </a:r>
            <a:r>
              <a:rPr lang="en-US" sz="2000" i="1" dirty="0">
                <a:ea typeface="ＭＳ Ｐゴシック" pitchFamily="-111" charset="-128"/>
                <a:cs typeface="ＭＳ Ｐゴシック" pitchFamily="-111" charset="-128"/>
              </a:rPr>
              <a:t>exists</a:t>
            </a:r>
            <a:r>
              <a:rPr lang="en-US" sz="2000" dirty="0">
                <a:ea typeface="ＭＳ Ｐゴシック" pitchFamily="-111" charset="-128"/>
                <a:cs typeface="ＭＳ Ｐゴシック" pitchFamily="-111" charset="-128"/>
              </a:rPr>
              <a:t> for each of these candidate solutions.</a:t>
            </a:r>
          </a:p>
          <a:p>
            <a:endParaRPr lang="en-US" sz="2000" dirty="0">
              <a:ea typeface="ＭＳ Ｐゴシック" pitchFamily="-111" charset="-128"/>
              <a:cs typeface="ＭＳ Ｐゴシック" pitchFamily="-111" charset="-128"/>
            </a:endParaRPr>
          </a:p>
        </p:txBody>
      </p:sp>
      <p:sp>
        <p:nvSpPr>
          <p:cNvPr id="59396" name="Date Placeholder 3"/>
          <p:cNvSpPr>
            <a:spLocks noGrp="1"/>
          </p:cNvSpPr>
          <p:nvPr>
            <p:ph type="dt" sz="quarter" idx="10"/>
          </p:nvPr>
        </p:nvSpPr>
        <p:spPr>
          <a:noFill/>
        </p:spPr>
        <p:txBody>
          <a:bodyPr/>
          <a:lstStyle/>
          <a:p>
            <a:fld id="{88E6B0BE-97F9-EF49-8CBC-5BC24DCA01BA}"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5939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398" name="Slide Number Placeholder 5"/>
          <p:cNvSpPr>
            <a:spLocks noGrp="1"/>
          </p:cNvSpPr>
          <p:nvPr>
            <p:ph type="sldNum" sz="quarter" idx="12"/>
          </p:nvPr>
        </p:nvSpPr>
        <p:spPr>
          <a:noFill/>
        </p:spPr>
        <p:txBody>
          <a:bodyPr/>
          <a:lstStyle/>
          <a:p>
            <a:fld id="{F01EE083-8299-AE45-9261-A841AC87E837}" type="slidenum">
              <a:rPr lang="en-US">
                <a:latin typeface="Arial" pitchFamily="-111" charset="0"/>
                <a:ea typeface="ＭＳ Ｐゴシック" pitchFamily="-111" charset="-128"/>
                <a:cs typeface="ＭＳ Ｐゴシック" pitchFamily="-111" charset="-128"/>
              </a:rPr>
              <a:pPr/>
              <a:t>28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66524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p:txBody>
          <a:bodyPr/>
          <a:lstStyle/>
          <a:p>
            <a:r>
              <a:rPr lang="en-US">
                <a:ea typeface="ＭＳ Ｐゴシック" pitchFamily="-111" charset="-128"/>
                <a:cs typeface="ＭＳ Ｐゴシック" pitchFamily="-111" charset="-128"/>
              </a:rPr>
              <a:t>Research Territory</a:t>
            </a:r>
          </a:p>
        </p:txBody>
      </p:sp>
      <p:sp>
        <p:nvSpPr>
          <p:cNvPr id="138243" name="Content Placeholder 2"/>
          <p:cNvSpPr>
            <a:spLocks noGrp="1"/>
          </p:cNvSpPr>
          <p:nvPr>
            <p:ph idx="1"/>
          </p:nvPr>
        </p:nvSpPr>
        <p:spPr/>
        <p:txBody>
          <a:bodyPr/>
          <a:lstStyle/>
          <a:p>
            <a:pPr lvl="1" eaLnBrk="1" hangingPunct="1">
              <a:lnSpc>
                <a:spcPct val="90000"/>
              </a:lnSpc>
              <a:buFont typeface="Times" pitchFamily="-111" charset="0"/>
              <a:buNone/>
            </a:pPr>
            <a:r>
              <a:rPr lang="en-US" dirty="0"/>
              <a:t>	</a:t>
            </a:r>
            <a:r>
              <a:rPr lang="en-US" b="1" dirty="0"/>
              <a:t>Decidable – </a:t>
            </a:r>
            <a:r>
              <a:rPr lang="en-US" b="1" dirty="0" err="1"/>
              <a:t>vs</a:t>
            </a:r>
            <a:r>
              <a:rPr lang="en-US" b="1" dirty="0"/>
              <a:t> – </a:t>
            </a:r>
            <a:r>
              <a:rPr lang="en-US" b="1" dirty="0" err="1"/>
              <a:t>Undecidable</a:t>
            </a:r>
            <a:r>
              <a:rPr lang="en-US" b="1" dirty="0"/>
              <a:t>     </a:t>
            </a:r>
          </a:p>
          <a:p>
            <a:pPr lvl="1" eaLnBrk="1" hangingPunct="1">
              <a:lnSpc>
                <a:spcPct val="90000"/>
              </a:lnSpc>
              <a:buFont typeface="Times" pitchFamily="-111" charset="0"/>
              <a:buNone/>
            </a:pPr>
            <a:r>
              <a:rPr lang="en-US" b="1" dirty="0"/>
              <a:t>			(area of Computability Theory)</a:t>
            </a:r>
          </a:p>
          <a:p>
            <a:pPr lvl="1" eaLnBrk="1" hangingPunct="1">
              <a:lnSpc>
                <a:spcPct val="90000"/>
              </a:lnSpc>
            </a:pPr>
            <a:endParaRPr lang="en-US" b="1" dirty="0"/>
          </a:p>
          <a:p>
            <a:pPr lvl="1" eaLnBrk="1" hangingPunct="1">
              <a:lnSpc>
                <a:spcPct val="90000"/>
              </a:lnSpc>
              <a:buFont typeface="Times" pitchFamily="-111" charset="0"/>
              <a:buNone/>
            </a:pPr>
            <a:r>
              <a:rPr lang="en-US" b="1" dirty="0"/>
              <a:t>	Exponential – </a:t>
            </a:r>
            <a:r>
              <a:rPr lang="en-US" b="1" dirty="0" err="1"/>
              <a:t>vs</a:t>
            </a:r>
            <a:r>
              <a:rPr lang="en-US" b="1" dirty="0"/>
              <a:t> – polynomial   </a:t>
            </a:r>
          </a:p>
          <a:p>
            <a:pPr lvl="1" eaLnBrk="1" hangingPunct="1">
              <a:lnSpc>
                <a:spcPct val="90000"/>
              </a:lnSpc>
              <a:buFont typeface="Times" pitchFamily="-111" charset="0"/>
              <a:buNone/>
            </a:pPr>
            <a:r>
              <a:rPr lang="en-US" b="1" dirty="0"/>
              <a:t>			(area of Computational Complexity)</a:t>
            </a:r>
          </a:p>
          <a:p>
            <a:pPr lvl="1" eaLnBrk="1" hangingPunct="1">
              <a:lnSpc>
                <a:spcPct val="90000"/>
              </a:lnSpc>
            </a:pPr>
            <a:endParaRPr lang="en-US" b="1" dirty="0"/>
          </a:p>
          <a:p>
            <a:pPr lvl="1" eaLnBrk="1" hangingPunct="1">
              <a:lnSpc>
                <a:spcPct val="90000"/>
              </a:lnSpc>
              <a:buFont typeface="Times" pitchFamily="-111" charset="0"/>
              <a:buNone/>
            </a:pPr>
            <a:r>
              <a:rPr lang="en-US" b="1" dirty="0"/>
              <a:t>	For “easy” problems, we want to determine lower and upper bounds on complexity and develop best Algorithms</a:t>
            </a:r>
          </a:p>
          <a:p>
            <a:pPr lvl="1" eaLnBrk="1" hangingPunct="1">
              <a:lnSpc>
                <a:spcPct val="90000"/>
              </a:lnSpc>
              <a:buFont typeface="Times" pitchFamily="-111" charset="0"/>
              <a:buNone/>
            </a:pPr>
            <a:r>
              <a:rPr lang="en-US" b="1" dirty="0"/>
              <a:t>			(area of Algorithm Design/Analysis)</a:t>
            </a:r>
          </a:p>
        </p:txBody>
      </p:sp>
      <p:sp>
        <p:nvSpPr>
          <p:cNvPr id="138244" name="Date Placeholder 3"/>
          <p:cNvSpPr>
            <a:spLocks noGrp="1"/>
          </p:cNvSpPr>
          <p:nvPr>
            <p:ph type="dt" sz="quarter" idx="10"/>
          </p:nvPr>
        </p:nvSpPr>
        <p:spPr>
          <a:noFill/>
        </p:spPr>
        <p:txBody>
          <a:bodyPr/>
          <a:lstStyle/>
          <a:p>
            <a:fld id="{ADEECFCF-3AD9-3E4F-ABD9-6E064A09A104}"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13824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8246" name="Slide Number Placeholder 5"/>
          <p:cNvSpPr>
            <a:spLocks noGrp="1"/>
          </p:cNvSpPr>
          <p:nvPr>
            <p:ph type="sldNum" sz="quarter" idx="12"/>
          </p:nvPr>
        </p:nvSpPr>
        <p:spPr>
          <a:noFill/>
        </p:spPr>
        <p:txBody>
          <a:bodyPr/>
          <a:lstStyle/>
          <a:p>
            <a:fld id="{E49907BD-CB1C-C943-9475-B28D7D7D8E02}" type="slidenum">
              <a:rPr lang="en-US">
                <a:latin typeface="Arial" pitchFamily="-111" charset="0"/>
                <a:ea typeface="ＭＳ Ｐゴシック" pitchFamily="-111" charset="-128"/>
                <a:cs typeface="ＭＳ Ｐゴシック" pitchFamily="-111" charset="-128"/>
              </a:rPr>
              <a:pPr/>
              <a:t>29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12793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F4DE7-714A-544B-A358-D91B457A1494}"/>
              </a:ext>
            </a:extLst>
          </p:cNvPr>
          <p:cNvSpPr>
            <a:spLocks noGrp="1"/>
          </p:cNvSpPr>
          <p:nvPr>
            <p:ph type="title"/>
          </p:nvPr>
        </p:nvSpPr>
        <p:spPr/>
        <p:txBody>
          <a:bodyPr/>
          <a:lstStyle/>
          <a:p>
            <a:r>
              <a:rPr lang="en-US" dirty="0"/>
              <a:t>Zoom Meeting Links</a:t>
            </a:r>
          </a:p>
        </p:txBody>
      </p:sp>
      <p:sp>
        <p:nvSpPr>
          <p:cNvPr id="6" name="Content Placeholder 5">
            <a:extLst>
              <a:ext uri="{FF2B5EF4-FFF2-40B4-BE49-F238E27FC236}">
                <a16:creationId xmlns:a16="http://schemas.microsoft.com/office/drawing/2014/main" id="{FC5F9EFD-EA69-3A47-AC31-F52B8E868AD2}"/>
              </a:ext>
            </a:extLst>
          </p:cNvPr>
          <p:cNvSpPr>
            <a:spLocks noGrp="1"/>
          </p:cNvSpPr>
          <p:nvPr>
            <p:ph idx="1"/>
          </p:nvPr>
        </p:nvSpPr>
        <p:spPr/>
        <p:txBody>
          <a:bodyPr/>
          <a:lstStyle/>
          <a:p>
            <a:r>
              <a:rPr lang="en-US" sz="2800" dirty="0"/>
              <a:t>Class (TR 9:00-10:15)</a:t>
            </a:r>
          </a:p>
          <a:p>
            <a:pPr lvl="1"/>
            <a:r>
              <a:rPr lang="en-US" sz="2000" b="1" dirty="0">
                <a:hlinkClick r:id="rId2"/>
              </a:rPr>
              <a:t>https://ucf.zoom.us/j/92647255891?pwd=YVdSVWY2cWVWSUhXM3ZtbXFCZE4xQT09</a:t>
            </a:r>
            <a:endParaRPr lang="en-US" sz="2000" dirty="0"/>
          </a:p>
          <a:p>
            <a:r>
              <a:rPr lang="en-US" sz="2800" dirty="0"/>
              <a:t>My Office Hours (T 10:45-11:45; R 12:15-1:30)</a:t>
            </a:r>
          </a:p>
          <a:p>
            <a:pPr lvl="1"/>
            <a:r>
              <a:rPr lang="en-US" sz="2000" b="1" u="sng" dirty="0">
                <a:hlinkClick r:id="rId3"/>
              </a:rPr>
              <a:t>https://ucf.zoom.us/j/94885874930?pwd=UW10elpWbzM0SzFRenQ4RW4zVVpGQT09</a:t>
            </a:r>
            <a:endParaRPr lang="en-US" sz="2000" dirty="0"/>
          </a:p>
          <a:p>
            <a:r>
              <a:rPr lang="en-US" sz="2800" dirty="0"/>
              <a:t>GTA’s Office Hours (MW 1:30-3:00)</a:t>
            </a:r>
          </a:p>
          <a:p>
            <a:pPr lvl="1"/>
            <a:r>
              <a:rPr lang="en-US" sz="2000" b="1" u="sng" dirty="0">
                <a:hlinkClick r:id="rId4" tooltip="Original URL: https://ucf.zoom.us/j/94756865717?pwd=c0NzNGlXZU9kRGxnOTJCZmtBWkhZUT09. Click or tap if you trust this link."/>
              </a:rPr>
              <a:t>https://ucf.zoom.us/j/94756865717?pwd=c0NzNGlXZU9kRGxnOTJCZmtBWkhZUT09</a:t>
            </a:r>
            <a:endParaRPr lang="en-US" sz="2000" b="1" u="sng" dirty="0"/>
          </a:p>
          <a:p>
            <a:pPr lvl="1"/>
            <a:endParaRPr lang="en-US" sz="2000" dirty="0"/>
          </a:p>
        </p:txBody>
      </p:sp>
      <p:sp>
        <p:nvSpPr>
          <p:cNvPr id="3" name="Date Placeholder 2">
            <a:extLst>
              <a:ext uri="{FF2B5EF4-FFF2-40B4-BE49-F238E27FC236}">
                <a16:creationId xmlns:a16="http://schemas.microsoft.com/office/drawing/2014/main" id="{44D0958E-572F-EC46-B74F-1A95EB689F38}"/>
              </a:ext>
            </a:extLst>
          </p:cNvPr>
          <p:cNvSpPr>
            <a:spLocks noGrp="1"/>
          </p:cNvSpPr>
          <p:nvPr>
            <p:ph type="dt" sz="half" idx="10"/>
          </p:nvPr>
        </p:nvSpPr>
        <p:spPr/>
        <p:txBody>
          <a:bodyPr/>
          <a:lstStyle/>
          <a:p>
            <a:fld id="{2219DD89-BAD8-364A-BD2D-467099994EAF}" type="datetime1">
              <a:rPr lang="en-US" smtClean="0"/>
              <a:t>1/11/21</a:t>
            </a:fld>
            <a:endParaRPr lang="en-US"/>
          </a:p>
        </p:txBody>
      </p:sp>
      <p:sp>
        <p:nvSpPr>
          <p:cNvPr id="4" name="Footer Placeholder 3">
            <a:extLst>
              <a:ext uri="{FF2B5EF4-FFF2-40B4-BE49-F238E27FC236}">
                <a16:creationId xmlns:a16="http://schemas.microsoft.com/office/drawing/2014/main" id="{B0F260CC-2C05-AD4F-BDAE-72823BDD404F}"/>
              </a:ext>
            </a:extLst>
          </p:cNvPr>
          <p:cNvSpPr>
            <a:spLocks noGrp="1"/>
          </p:cNvSpPr>
          <p:nvPr>
            <p:ph type="ftr" sz="quarter" idx="11"/>
          </p:nvPr>
        </p:nvSpPr>
        <p:spPr/>
        <p:txBody>
          <a:bodyPr/>
          <a:lstStyle/>
          <a:p>
            <a:r>
              <a:rPr lang="en-US"/>
              <a:t>© UCF CS</a:t>
            </a:r>
            <a:endParaRPr lang="en-US" dirty="0"/>
          </a:p>
        </p:txBody>
      </p:sp>
      <p:sp>
        <p:nvSpPr>
          <p:cNvPr id="5" name="Slide Number Placeholder 4">
            <a:extLst>
              <a:ext uri="{FF2B5EF4-FFF2-40B4-BE49-F238E27FC236}">
                <a16:creationId xmlns:a16="http://schemas.microsoft.com/office/drawing/2014/main" id="{8AE1655A-0E5D-9B4F-B2A0-7679887142FF}"/>
              </a:ext>
            </a:extLst>
          </p:cNvPr>
          <p:cNvSpPr>
            <a:spLocks noGrp="1"/>
          </p:cNvSpPr>
          <p:nvPr>
            <p:ph type="sldNum" sz="quarter" idx="12"/>
          </p:nvPr>
        </p:nvSpPr>
        <p:spPr/>
        <p:txBody>
          <a:bodyPr/>
          <a:lstStyle/>
          <a:p>
            <a:fld id="{5F8E28D9-431E-8740-9B48-008ADE63E310}" type="slidenum">
              <a:rPr lang="en-US" smtClean="0"/>
              <a:pPr/>
              <a:t>3</a:t>
            </a:fld>
            <a:endParaRPr lang="en-US"/>
          </a:p>
        </p:txBody>
      </p:sp>
    </p:spTree>
    <p:extLst>
      <p:ext uri="{BB962C8B-B14F-4D97-AF65-F5344CB8AC3E}">
        <p14:creationId xmlns:p14="http://schemas.microsoft.com/office/powerpoint/2010/main" val="8179503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a:ea typeface="ＭＳ Ｐゴシック" pitchFamily="-111" charset="-128"/>
                <a:cs typeface="ＭＳ Ｐゴシック" pitchFamily="-111" charset="-128"/>
              </a:rPr>
              <a:t>Computability vs Complexity</a:t>
            </a:r>
          </a:p>
        </p:txBody>
      </p:sp>
      <p:sp>
        <p:nvSpPr>
          <p:cNvPr id="61443" name="Content Placeholder 2"/>
          <p:cNvSpPr>
            <a:spLocks noGrp="1"/>
          </p:cNvSpPr>
          <p:nvPr>
            <p:ph idx="1"/>
          </p:nvPr>
        </p:nvSpPr>
        <p:spPr/>
        <p:txBody>
          <a:bodyPr/>
          <a:lstStyle/>
          <a:p>
            <a:pPr>
              <a:buFont typeface="Times" pitchFamily="-111" charset="0"/>
              <a:buNone/>
            </a:pPr>
            <a:r>
              <a:rPr lang="en-US" sz="2400" dirty="0">
                <a:ea typeface="ＭＳ Ｐゴシック" pitchFamily="-111" charset="-128"/>
                <a:cs typeface="ＭＳ Ｐゴシック" pitchFamily="-111" charset="-128"/>
              </a:rPr>
              <a:t>	Computability focuses on the distinction between solvable and unsolvable problems, providing tools that may be used to identify unsolvable problems – ones that can never be solved by mechanical (computational) means. Interestingly, unsolvable problems are everywhere as you will see. </a:t>
            </a:r>
          </a:p>
          <a:p>
            <a:pPr>
              <a:buFont typeface="Times" pitchFamily="-111" charset="0"/>
              <a:buNone/>
            </a:pPr>
            <a:r>
              <a:rPr lang="en-US" sz="2400" dirty="0">
                <a:ea typeface="ＭＳ Ｐゴシック" pitchFamily="-111" charset="-128"/>
                <a:cs typeface="ＭＳ Ｐゴシック" pitchFamily="-111" charset="-128"/>
              </a:rPr>
              <a:t>	In contrast, complexity theory focuses on how hard it is to solve problems that are known to be solvable. Hard solvable problems abound in the real world. We will address computability theory for the first part of this course, returning to complexity theory later in the semester.</a:t>
            </a:r>
          </a:p>
          <a:p>
            <a:endParaRPr lang="en-US" sz="2400" dirty="0">
              <a:ea typeface="ＭＳ Ｐゴシック" pitchFamily="-111" charset="-128"/>
              <a:cs typeface="ＭＳ Ｐゴシック" pitchFamily="-111" charset="-128"/>
            </a:endParaRPr>
          </a:p>
        </p:txBody>
      </p:sp>
      <p:sp>
        <p:nvSpPr>
          <p:cNvPr id="61444" name="Date Placeholder 3"/>
          <p:cNvSpPr>
            <a:spLocks noGrp="1"/>
          </p:cNvSpPr>
          <p:nvPr>
            <p:ph type="dt" sz="quarter" idx="10"/>
          </p:nvPr>
        </p:nvSpPr>
        <p:spPr>
          <a:noFill/>
        </p:spPr>
        <p:txBody>
          <a:bodyPr/>
          <a:lstStyle/>
          <a:p>
            <a:fld id="{02B7FA07-05B8-CF44-8CB2-BFCB170634A7}"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6144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1446" name="Slide Number Placeholder 5"/>
          <p:cNvSpPr>
            <a:spLocks noGrp="1"/>
          </p:cNvSpPr>
          <p:nvPr>
            <p:ph type="sldNum" sz="quarter" idx="12"/>
          </p:nvPr>
        </p:nvSpPr>
        <p:spPr>
          <a:noFill/>
        </p:spPr>
        <p:txBody>
          <a:bodyPr/>
          <a:lstStyle/>
          <a:p>
            <a:fld id="{2EED282C-6C95-BC43-A102-1D485912A426}" type="slidenum">
              <a:rPr lang="en-US">
                <a:latin typeface="Arial" pitchFamily="-111" charset="0"/>
                <a:ea typeface="ＭＳ Ｐゴシック" pitchFamily="-111" charset="-128"/>
                <a:cs typeface="ＭＳ Ｐゴシック" pitchFamily="-111" charset="-128"/>
              </a:rPr>
              <a:pPr/>
              <a:t>30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169695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dt" sz="quarter" idx="10"/>
          </p:nvPr>
        </p:nvSpPr>
        <p:spPr>
          <a:noFill/>
        </p:spPr>
        <p:txBody>
          <a:bodyPr/>
          <a:lstStyle/>
          <a:p>
            <a:fld id="{659541B2-D1B9-6342-A420-248706073D22}"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2560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5604" name="Slide Number Placeholder 3"/>
          <p:cNvSpPr>
            <a:spLocks noGrp="1"/>
          </p:cNvSpPr>
          <p:nvPr>
            <p:ph type="sldNum" sz="quarter" idx="12"/>
          </p:nvPr>
        </p:nvSpPr>
        <p:spPr>
          <a:noFill/>
        </p:spPr>
        <p:txBody>
          <a:bodyPr/>
          <a:lstStyle/>
          <a:p>
            <a:fld id="{AC4142DF-87C2-064C-A509-46763139CAF0}" type="slidenum">
              <a:rPr lang="en-US">
                <a:latin typeface="Arial" pitchFamily="-111" charset="0"/>
                <a:ea typeface="ＭＳ Ｐゴシック" pitchFamily="-111" charset="-128"/>
                <a:cs typeface="ＭＳ Ｐゴシック" pitchFamily="-111" charset="-128"/>
              </a:rPr>
              <a:pPr/>
              <a:t>4</a:t>
            </a:fld>
            <a:endParaRPr lang="en-US">
              <a:latin typeface="Arial" pitchFamily="-111" charset="0"/>
              <a:ea typeface="ＭＳ Ｐゴシック" pitchFamily="-111" charset="-128"/>
              <a:cs typeface="ＭＳ Ｐゴシック" pitchFamily="-111" charset="-128"/>
            </a:endParaRPr>
          </a:p>
        </p:txBody>
      </p:sp>
      <p:sp>
        <p:nvSpPr>
          <p:cNvPr id="25605"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Text Material</a:t>
            </a:r>
          </a:p>
        </p:txBody>
      </p:sp>
      <p:sp>
        <p:nvSpPr>
          <p:cNvPr id="25606" name="Rectangle 3"/>
          <p:cNvSpPr>
            <a:spLocks noGrp="1" noChangeArrowheads="1"/>
          </p:cNvSpPr>
          <p:nvPr>
            <p:ph type="body" idx="4294967295"/>
          </p:nvPr>
        </p:nvSpPr>
        <p:spPr>
          <a:xfrm>
            <a:off x="228600" y="1600200"/>
            <a:ext cx="8763000" cy="4525963"/>
          </a:xfrm>
        </p:spPr>
        <p:txBody>
          <a:bodyPr/>
          <a:lstStyle/>
          <a:p>
            <a:pPr marL="0" indent="0" eaLnBrk="1" hangingPunct="1">
              <a:buNone/>
            </a:pPr>
            <a:r>
              <a:rPr lang="en-US" sz="1400" b="1" dirty="0">
                <a:ea typeface="ＭＳ Ｐゴシック" pitchFamily="-111" charset="-128"/>
                <a:cs typeface="ＭＳ Ｐゴシック" pitchFamily="-111" charset="-128"/>
              </a:rPr>
              <a:t>References: </a:t>
            </a:r>
          </a:p>
          <a:p>
            <a:r>
              <a:rPr lang="en-US" sz="1400" b="1" dirty="0"/>
              <a:t>My Notes and videos</a:t>
            </a:r>
          </a:p>
          <a:p>
            <a:r>
              <a:rPr lang="en-US" sz="1400" b="1" dirty="0" err="1"/>
              <a:t>Sipser</a:t>
            </a:r>
            <a:r>
              <a:rPr lang="en-US" sz="1400" b="1" dirty="0"/>
              <a:t>, Introduction to the Theory of Computation 3rd Ed., Cengage Learning, 2013.</a:t>
            </a:r>
          </a:p>
          <a:p>
            <a:r>
              <a:rPr lang="en-US" sz="1400" b="1" dirty="0"/>
              <a:t>Hopcroft, </a:t>
            </a:r>
            <a:r>
              <a:rPr lang="en-US" sz="1400" b="1" dirty="0" err="1"/>
              <a:t>Motwani&amp;Ullman</a:t>
            </a:r>
            <a:r>
              <a:rPr lang="en-US" sz="1400" b="1" dirty="0"/>
              <a:t>, Intro to Automata Theory, Languages and Computation 3rd Ed., Prentice-Hall, 2006.</a:t>
            </a:r>
          </a:p>
          <a:p>
            <a:r>
              <a:rPr lang="en-US" sz="1400" dirty="0"/>
              <a:t>Cooper, Computability Theory 2nd Ed., Chapman-Hall/CRC Mathematics Series, 2003.</a:t>
            </a:r>
          </a:p>
          <a:p>
            <a:r>
              <a:rPr lang="en-US" sz="1400" dirty="0" err="1"/>
              <a:t>Garey&amp;Johnson</a:t>
            </a:r>
            <a:r>
              <a:rPr lang="en-US" sz="1400" dirty="0"/>
              <a:t>, Computers and Intractability: A Guide to the Theory of NP-Completeness, W. H. Freeman &amp; Co., 1979.</a:t>
            </a:r>
          </a:p>
          <a:p>
            <a:r>
              <a:rPr lang="en-US" sz="1400" dirty="0"/>
              <a:t>Davis, </a:t>
            </a:r>
            <a:r>
              <a:rPr lang="en-US" sz="1400" dirty="0" err="1"/>
              <a:t>Sigal&amp;Weyuker</a:t>
            </a:r>
            <a:r>
              <a:rPr lang="en-US" sz="1400" dirty="0"/>
              <a:t>, Computability, Complexity and Languages 2nd Ed., Acad. Press (Morgan Kaufmann), 1994.</a:t>
            </a:r>
          </a:p>
          <a:p>
            <a:r>
              <a:rPr lang="en-US" sz="1400" dirty="0"/>
              <a:t>Papadimitriou &amp; Lewis, Elements of the Theory of Computation, Prentice-Hall, 1997.</a:t>
            </a:r>
          </a:p>
          <a:p>
            <a:r>
              <a:rPr lang="en-US" sz="1400" dirty="0"/>
              <a:t>Bernard </a:t>
            </a:r>
            <a:r>
              <a:rPr lang="en-US" sz="1400" dirty="0" err="1"/>
              <a:t>Moret</a:t>
            </a:r>
            <a:r>
              <a:rPr lang="en-US" sz="1400" dirty="0"/>
              <a:t>, The Theory of Computation, Addison-Wesley, 1998.</a:t>
            </a:r>
          </a:p>
          <a:p>
            <a:r>
              <a:rPr lang="en-US" sz="1400" dirty="0"/>
              <a:t>Oded </a:t>
            </a:r>
            <a:r>
              <a:rPr lang="en-US" sz="1400" dirty="0" err="1"/>
              <a:t>Goldreich</a:t>
            </a:r>
            <a:r>
              <a:rPr lang="en-US" sz="1400" dirty="0"/>
              <a:t>, Computational Complexity: A Conceptual Approach, Cambridge University Press, 2008.</a:t>
            </a:r>
          </a:p>
          <a:p>
            <a:r>
              <a:rPr lang="en-US" sz="1400" dirty="0"/>
              <a:t>Oded </a:t>
            </a:r>
            <a:r>
              <a:rPr lang="en-US" sz="1400" dirty="0" err="1"/>
              <a:t>Goldreich</a:t>
            </a:r>
            <a:r>
              <a:rPr lang="en-US" sz="1400" dirty="0"/>
              <a:t>, P, NP, and NP-Completeness: The Basics of Complexity Theory, Cambridge University Press, 2010.</a:t>
            </a:r>
          </a:p>
          <a:p>
            <a:r>
              <a:rPr lang="en-US" sz="1400" dirty="0" err="1"/>
              <a:t>Arora&amp;Barak</a:t>
            </a:r>
            <a:r>
              <a:rPr lang="en-US" sz="1400" dirty="0"/>
              <a:t>, Computational Complexity: A Modern Approach, Cambridge University Press, 2009.</a:t>
            </a:r>
          </a:p>
          <a:p>
            <a:r>
              <a:rPr lang="en-US" sz="1400" dirty="0"/>
              <a:t>Various other people’s notes on web</a:t>
            </a:r>
          </a:p>
        </p:txBody>
      </p:sp>
      <p:sp>
        <p:nvSpPr>
          <p:cNvPr id="25607"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8CF2EAB1-1448-9E43-A1A2-D7CDE95DB908}" type="slidenum">
              <a:rPr lang="en-US" sz="1400"/>
              <a:pPr algn="r"/>
              <a:t>4</a:t>
            </a:fld>
            <a:endParaRPr lang="en-US" sz="1400"/>
          </a:p>
        </p:txBody>
      </p:sp>
    </p:spTree>
    <p:extLst>
      <p:ext uri="{BB962C8B-B14F-4D97-AF65-F5344CB8AC3E}">
        <p14:creationId xmlns:p14="http://schemas.microsoft.com/office/powerpoint/2010/main" val="921236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Goals of Course</a:t>
            </a:r>
          </a:p>
        </p:txBody>
      </p:sp>
      <p:sp>
        <p:nvSpPr>
          <p:cNvPr id="27651" name="Rectangle 3"/>
          <p:cNvSpPr>
            <a:spLocks noGrp="1" noChangeArrowheads="1"/>
          </p:cNvSpPr>
          <p:nvPr>
            <p:ph idx="1"/>
          </p:nvPr>
        </p:nvSpPr>
        <p:spPr>
          <a:xfrm>
            <a:off x="457200" y="1600200"/>
            <a:ext cx="8229600" cy="4645025"/>
          </a:xfrm>
        </p:spPr>
        <p:txBody>
          <a:bodyPr/>
          <a:lstStyle/>
          <a:p>
            <a:pPr eaLnBrk="1" hangingPunct="1">
              <a:lnSpc>
                <a:spcPct val="80000"/>
              </a:lnSpc>
              <a:spcBef>
                <a:spcPct val="50000"/>
              </a:spcBef>
            </a:pPr>
            <a:r>
              <a:rPr lang="en-US" sz="1800" dirty="0">
                <a:ea typeface="ＭＳ Ｐゴシック" pitchFamily="-111" charset="-128"/>
                <a:cs typeface="ＭＳ Ｐゴシック" pitchFamily="-111" charset="-128"/>
              </a:rPr>
              <a:t>Introduce Computability and Complexity Theory, including</a:t>
            </a:r>
            <a:endParaRPr lang="en-US" sz="1400" dirty="0">
              <a:ea typeface="ＭＳ Ｐゴシック" pitchFamily="-111" charset="-128"/>
              <a:cs typeface="ＭＳ Ｐゴシック" pitchFamily="-111" charset="-128"/>
            </a:endParaRPr>
          </a:p>
          <a:p>
            <a:pPr lvl="1" eaLnBrk="1" hangingPunct="1">
              <a:lnSpc>
                <a:spcPct val="80000"/>
              </a:lnSpc>
              <a:spcBef>
                <a:spcPct val="50000"/>
              </a:spcBef>
            </a:pPr>
            <a:r>
              <a:rPr lang="en-US" sz="1600" dirty="0"/>
              <a:t>Review background on automata and formal languages</a:t>
            </a:r>
          </a:p>
          <a:p>
            <a:pPr lvl="1" eaLnBrk="1" hangingPunct="1">
              <a:lnSpc>
                <a:spcPct val="80000"/>
              </a:lnSpc>
              <a:spcBef>
                <a:spcPct val="50000"/>
              </a:spcBef>
            </a:pPr>
            <a:r>
              <a:rPr lang="en-US" sz="1600" dirty="0"/>
              <a:t>Basic notions in theory of computation</a:t>
            </a:r>
          </a:p>
          <a:p>
            <a:pPr lvl="2" eaLnBrk="1" hangingPunct="1">
              <a:lnSpc>
                <a:spcPct val="80000"/>
              </a:lnSpc>
              <a:spcBef>
                <a:spcPts val="600"/>
              </a:spcBef>
            </a:pPr>
            <a:r>
              <a:rPr lang="en-US" sz="1400" dirty="0">
                <a:ea typeface="ＭＳ Ｐゴシック" pitchFamily="-111" charset="-128"/>
              </a:rPr>
              <a:t>Algorithms and effective procedures</a:t>
            </a:r>
          </a:p>
          <a:p>
            <a:pPr lvl="2" eaLnBrk="1" hangingPunct="1">
              <a:lnSpc>
                <a:spcPct val="80000"/>
              </a:lnSpc>
              <a:spcBef>
                <a:spcPts val="600"/>
              </a:spcBef>
            </a:pPr>
            <a:r>
              <a:rPr lang="en-US" sz="1400" dirty="0">
                <a:ea typeface="ＭＳ Ｐゴシック" pitchFamily="-111" charset="-128"/>
              </a:rPr>
              <a:t>Decision and optimization problems</a:t>
            </a:r>
          </a:p>
          <a:p>
            <a:pPr lvl="2" eaLnBrk="1" hangingPunct="1">
              <a:lnSpc>
                <a:spcPct val="80000"/>
              </a:lnSpc>
              <a:spcBef>
                <a:spcPts val="600"/>
              </a:spcBef>
            </a:pPr>
            <a:r>
              <a:rPr lang="en-US" sz="1400" dirty="0">
                <a:ea typeface="ＭＳ Ｐゴシック" pitchFamily="-111" charset="-128"/>
              </a:rPr>
              <a:t>Decision problems have yes/no answer to each instance</a:t>
            </a:r>
          </a:p>
          <a:p>
            <a:pPr lvl="1" eaLnBrk="1" hangingPunct="1">
              <a:lnSpc>
                <a:spcPct val="80000"/>
              </a:lnSpc>
              <a:spcBef>
                <a:spcPct val="50000"/>
              </a:spcBef>
            </a:pPr>
            <a:r>
              <a:rPr lang="en-US" sz="1600" dirty="0"/>
              <a:t>Limits of computation</a:t>
            </a:r>
          </a:p>
          <a:p>
            <a:pPr lvl="2" eaLnBrk="1" hangingPunct="1">
              <a:lnSpc>
                <a:spcPct val="80000"/>
              </a:lnSpc>
              <a:spcBef>
                <a:spcPts val="600"/>
              </a:spcBef>
            </a:pPr>
            <a:r>
              <a:rPr lang="en-US" sz="1400" dirty="0">
                <a:ea typeface="ＭＳ Ｐゴシック" pitchFamily="-111" charset="-128"/>
              </a:rPr>
              <a:t>Turing Machines and other equivalent models</a:t>
            </a:r>
          </a:p>
          <a:p>
            <a:pPr lvl="2" eaLnBrk="1" hangingPunct="1">
              <a:lnSpc>
                <a:spcPct val="80000"/>
              </a:lnSpc>
              <a:spcBef>
                <a:spcPts val="600"/>
              </a:spcBef>
            </a:pPr>
            <a:r>
              <a:rPr lang="en-US" sz="1400" dirty="0">
                <a:ea typeface="ＭＳ Ｐゴシック" pitchFamily="-111" charset="-128"/>
              </a:rPr>
              <a:t>Determinism and non-determinism</a:t>
            </a:r>
          </a:p>
          <a:p>
            <a:pPr lvl="2" eaLnBrk="1" hangingPunct="1">
              <a:lnSpc>
                <a:spcPct val="80000"/>
              </a:lnSpc>
              <a:spcBef>
                <a:spcPts val="600"/>
              </a:spcBef>
            </a:pPr>
            <a:r>
              <a:rPr lang="en-US" sz="1400" dirty="0" err="1">
                <a:ea typeface="ＭＳ Ｐゴシック" pitchFamily="-111" charset="-128"/>
              </a:rPr>
              <a:t>Undecidable</a:t>
            </a:r>
            <a:r>
              <a:rPr lang="en-US" sz="1400" dirty="0">
                <a:ea typeface="ＭＳ Ｐゴシック" pitchFamily="-111" charset="-128"/>
              </a:rPr>
              <a:t> problems</a:t>
            </a:r>
          </a:p>
          <a:p>
            <a:pPr lvl="2" eaLnBrk="1" hangingPunct="1">
              <a:lnSpc>
                <a:spcPct val="80000"/>
              </a:lnSpc>
              <a:spcBef>
                <a:spcPts val="600"/>
              </a:spcBef>
            </a:pPr>
            <a:r>
              <a:rPr lang="en-US" sz="1400" dirty="0">
                <a:ea typeface="ＭＳ Ｐゴシック" pitchFamily="-111" charset="-128"/>
              </a:rPr>
              <a:t>The technique of reducibility; The ubiquity of </a:t>
            </a:r>
            <a:r>
              <a:rPr lang="en-US" sz="1400" dirty="0" err="1">
                <a:ea typeface="ＭＳ Ｐゴシック" pitchFamily="-111" charset="-128"/>
              </a:rPr>
              <a:t>undecidability</a:t>
            </a:r>
            <a:r>
              <a:rPr lang="en-US" sz="1400" dirty="0">
                <a:ea typeface="ＭＳ Ｐゴシック" pitchFamily="-111" charset="-128"/>
              </a:rPr>
              <a:t> (Rice’s Theorem)</a:t>
            </a:r>
          </a:p>
          <a:p>
            <a:pPr lvl="2" eaLnBrk="1" hangingPunct="1">
              <a:lnSpc>
                <a:spcPct val="80000"/>
              </a:lnSpc>
              <a:spcBef>
                <a:spcPts val="600"/>
              </a:spcBef>
            </a:pPr>
            <a:r>
              <a:rPr lang="en-US" sz="1400" dirty="0">
                <a:ea typeface="ＭＳ Ｐゴシック" pitchFamily="-111" charset="-128"/>
              </a:rPr>
              <a:t>The notions of semi-decidable (re) and of co-re sets</a:t>
            </a:r>
          </a:p>
          <a:p>
            <a:pPr lvl="1" eaLnBrk="1" hangingPunct="1">
              <a:lnSpc>
                <a:spcPct val="80000"/>
              </a:lnSpc>
              <a:spcBef>
                <a:spcPts val="913"/>
              </a:spcBef>
            </a:pPr>
            <a:r>
              <a:rPr lang="en-US" sz="1600" dirty="0"/>
              <a:t>Complexity theory</a:t>
            </a:r>
          </a:p>
          <a:p>
            <a:pPr lvl="2" eaLnBrk="1" hangingPunct="1">
              <a:lnSpc>
                <a:spcPct val="80000"/>
              </a:lnSpc>
              <a:spcBef>
                <a:spcPts val="600"/>
              </a:spcBef>
            </a:pPr>
            <a:r>
              <a:rPr lang="en-US" sz="1400" dirty="0">
                <a:ea typeface="ＭＳ Ｐゴシック" pitchFamily="-111" charset="-128"/>
              </a:rPr>
              <a:t>Order notation (quick review)</a:t>
            </a:r>
          </a:p>
          <a:p>
            <a:pPr lvl="2" eaLnBrk="1" hangingPunct="1">
              <a:lnSpc>
                <a:spcPct val="80000"/>
              </a:lnSpc>
              <a:spcBef>
                <a:spcPts val="600"/>
              </a:spcBef>
            </a:pPr>
            <a:r>
              <a:rPr lang="en-US" sz="1400" dirty="0">
                <a:ea typeface="ＭＳ Ｐゴシック" pitchFamily="-111" charset="-128"/>
              </a:rPr>
              <a:t>Polynomial reducibility</a:t>
            </a:r>
          </a:p>
          <a:p>
            <a:pPr lvl="2" eaLnBrk="1" hangingPunct="1">
              <a:lnSpc>
                <a:spcPct val="80000"/>
              </a:lnSpc>
              <a:spcBef>
                <a:spcPts val="600"/>
              </a:spcBef>
            </a:pPr>
            <a:r>
              <a:rPr lang="en-US" sz="1400" dirty="0">
                <a:ea typeface="ＭＳ Ｐゴシック" pitchFamily="-111" charset="-128"/>
              </a:rPr>
              <a:t>Time complexity, the sets P, NP, co-NP, NP-complete, NP-hard, etc., and the question does P=NP? Sets in NP and NP-Complete. </a:t>
            </a:r>
          </a:p>
          <a:p>
            <a:pPr lvl="2" eaLnBrk="1" hangingPunct="1">
              <a:lnSpc>
                <a:spcPct val="80000"/>
              </a:lnSpc>
              <a:spcBef>
                <a:spcPts val="600"/>
              </a:spcBef>
            </a:pPr>
            <a:r>
              <a:rPr lang="en-US" sz="1400" dirty="0">
                <a:ea typeface="ＭＳ Ｐゴシック" pitchFamily="-111" charset="-128"/>
              </a:rPr>
              <a:t>Gadgets and other reduction techniques</a:t>
            </a:r>
          </a:p>
        </p:txBody>
      </p:sp>
      <p:sp>
        <p:nvSpPr>
          <p:cNvPr id="27652" name="Rectangle 4"/>
          <p:cNvSpPr>
            <a:spLocks noGrp="1" noChangeArrowheads="1"/>
          </p:cNvSpPr>
          <p:nvPr>
            <p:ph type="dt" sz="quarter" idx="10"/>
          </p:nvPr>
        </p:nvSpPr>
        <p:spPr>
          <a:noFill/>
        </p:spPr>
        <p:txBody>
          <a:bodyPr/>
          <a:lstStyle/>
          <a:p>
            <a:fld id="{EF09475B-9ED7-8147-8CCE-69F2C971D3C1}"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2765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7654" name="Slide Number Placeholder 3"/>
          <p:cNvSpPr>
            <a:spLocks noGrp="1"/>
          </p:cNvSpPr>
          <p:nvPr>
            <p:ph type="sldNum" sz="quarter" idx="12"/>
          </p:nvPr>
        </p:nvSpPr>
        <p:spPr>
          <a:noFill/>
        </p:spPr>
        <p:txBody>
          <a:bodyPr/>
          <a:lstStyle/>
          <a:p>
            <a:fld id="{8A808B57-3B98-CB4F-9161-6C9A20E123D3}" type="slidenum">
              <a:rPr lang="en-US">
                <a:latin typeface="Arial" pitchFamily="-111" charset="0"/>
                <a:ea typeface="ＭＳ Ｐゴシック" pitchFamily="-111" charset="-128"/>
                <a:cs typeface="ＭＳ Ｐゴシック" pitchFamily="-111" charset="-128"/>
              </a:rPr>
              <a:pPr/>
              <a:t>5</a:t>
            </a:fld>
            <a:endParaRPr lang="en-US">
              <a:latin typeface="Arial" pitchFamily="-111" charset="0"/>
              <a:ea typeface="ＭＳ Ｐゴシック" pitchFamily="-111" charset="-128"/>
              <a:cs typeface="ＭＳ Ｐゴシック" pitchFamily="-111" charset="-128"/>
            </a:endParaRPr>
          </a:p>
        </p:txBody>
      </p:sp>
      <p:sp>
        <p:nvSpPr>
          <p:cNvPr id="2765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AE07A723-191F-EB45-8CD1-D3F281CD5F43}" type="slidenum">
              <a:rPr lang="en-US" sz="1400"/>
              <a:pPr algn="r"/>
              <a:t>5</a:t>
            </a:fld>
            <a:endParaRPr lang="en-US" sz="1400"/>
          </a:p>
        </p:txBody>
      </p:sp>
    </p:spTree>
    <p:extLst>
      <p:ext uri="{BB962C8B-B14F-4D97-AF65-F5344CB8AC3E}">
        <p14:creationId xmlns:p14="http://schemas.microsoft.com/office/powerpoint/2010/main" val="1271938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dt" sz="quarter" idx="10"/>
          </p:nvPr>
        </p:nvSpPr>
        <p:spPr>
          <a:noFill/>
        </p:spPr>
        <p:txBody>
          <a:bodyPr/>
          <a:lstStyle/>
          <a:p>
            <a:fld id="{CC209B87-1AC2-4B4A-84EC-F3D1EAF676EF}"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29699"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9700" name="Slide Number Placeholder 3"/>
          <p:cNvSpPr>
            <a:spLocks noGrp="1"/>
          </p:cNvSpPr>
          <p:nvPr>
            <p:ph type="sldNum" sz="quarter" idx="12"/>
          </p:nvPr>
        </p:nvSpPr>
        <p:spPr>
          <a:noFill/>
        </p:spPr>
        <p:txBody>
          <a:bodyPr/>
          <a:lstStyle/>
          <a:p>
            <a:fld id="{F038AAF5-E4ED-7145-8AE4-6229D5B05D45}" type="slidenum">
              <a:rPr lang="en-US">
                <a:latin typeface="Arial" pitchFamily="-111" charset="0"/>
                <a:ea typeface="ＭＳ Ｐゴシック" pitchFamily="-111" charset="-128"/>
                <a:cs typeface="ＭＳ Ｐゴシック" pitchFamily="-111" charset="-128"/>
              </a:rPr>
              <a:pPr/>
              <a:t>6</a:t>
            </a:fld>
            <a:endParaRPr lang="en-US">
              <a:latin typeface="Arial" pitchFamily="-111" charset="0"/>
              <a:ea typeface="ＭＳ Ｐゴシック" pitchFamily="-111" charset="-128"/>
              <a:cs typeface="ＭＳ Ｐゴシック" pitchFamily="-111" charset="-128"/>
            </a:endParaRPr>
          </a:p>
        </p:txBody>
      </p:sp>
      <p:sp>
        <p:nvSpPr>
          <p:cNvPr id="29701"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Expected Outcomes</a:t>
            </a:r>
          </a:p>
        </p:txBody>
      </p:sp>
      <p:sp>
        <p:nvSpPr>
          <p:cNvPr id="29702" name="Rectangle 3"/>
          <p:cNvSpPr>
            <a:spLocks noGrp="1" noChangeArrowheads="1"/>
          </p:cNvSpPr>
          <p:nvPr>
            <p:ph type="body" idx="4294967295"/>
          </p:nvPr>
        </p:nvSpPr>
        <p:spPr/>
        <p:txBody>
          <a:bodyPr/>
          <a:lstStyle/>
          <a:p>
            <a:pPr eaLnBrk="1" hangingPunct="1">
              <a:lnSpc>
                <a:spcPct val="90000"/>
              </a:lnSpc>
            </a:pPr>
            <a:r>
              <a:rPr lang="en-US" sz="2400" dirty="0">
                <a:ea typeface="ＭＳ Ｐゴシック" pitchFamily="-111" charset="-128"/>
                <a:cs typeface="ＭＳ Ｐゴシック" pitchFamily="-111" charset="-128"/>
              </a:rPr>
              <a:t>You will gain a solid understanding of various types of computational models and their relations to one another.</a:t>
            </a:r>
          </a:p>
          <a:p>
            <a:pPr eaLnBrk="1" hangingPunct="1">
              <a:lnSpc>
                <a:spcPct val="90000"/>
              </a:lnSpc>
            </a:pPr>
            <a:r>
              <a:rPr lang="en-US" sz="2400" dirty="0">
                <a:ea typeface="ＭＳ Ｐゴシック" pitchFamily="-111" charset="-128"/>
                <a:cs typeface="ＭＳ Ｐゴシック" pitchFamily="-111" charset="-128"/>
              </a:rPr>
              <a:t>You will have a strong sense of the limits that are imposed by the very nature of computation, and the ubiquity of unsolvable problems throughout CS. </a:t>
            </a:r>
          </a:p>
          <a:p>
            <a:pPr eaLnBrk="1" hangingPunct="1">
              <a:lnSpc>
                <a:spcPct val="90000"/>
              </a:lnSpc>
            </a:pPr>
            <a:r>
              <a:rPr lang="en-US" sz="2400" dirty="0">
                <a:ea typeface="ＭＳ Ｐゴシック" pitchFamily="-111" charset="-128"/>
                <a:cs typeface="ＭＳ Ｐゴシック" pitchFamily="-111" charset="-128"/>
              </a:rPr>
              <a:t>You will understand the notion of computational complexity and especially of the classes of problems known as P, NP, co-NP, NP-complete and NP-Hard.</a:t>
            </a:r>
          </a:p>
          <a:p>
            <a:pPr eaLnBrk="1" hangingPunct="1">
              <a:lnSpc>
                <a:spcPct val="90000"/>
              </a:lnSpc>
            </a:pPr>
            <a:r>
              <a:rPr lang="en-US" sz="2400" dirty="0">
                <a:ea typeface="ＭＳ Ｐゴシック" pitchFamily="-111" charset="-128"/>
                <a:cs typeface="ＭＳ Ｐゴシック" pitchFamily="-111" charset="-128"/>
              </a:rPr>
              <a:t>You will (hopefully) come away with stronger formal proof skills and a better appreciation of the importance of discrete mathematics to all aspects of CS. </a:t>
            </a:r>
          </a:p>
        </p:txBody>
      </p:sp>
      <p:sp>
        <p:nvSpPr>
          <p:cNvPr id="29703"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0B48CE20-5160-9A47-8644-B41392C940F4}" type="slidenum">
              <a:rPr lang="en-US" sz="1400"/>
              <a:pPr algn="r"/>
              <a:t>6</a:t>
            </a:fld>
            <a:endParaRPr lang="en-US" sz="1400"/>
          </a:p>
        </p:txBody>
      </p:sp>
    </p:spTree>
    <p:extLst>
      <p:ext uri="{BB962C8B-B14F-4D97-AF65-F5344CB8AC3E}">
        <p14:creationId xmlns:p14="http://schemas.microsoft.com/office/powerpoint/2010/main" val="963491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dt" sz="quarter" idx="10"/>
          </p:nvPr>
        </p:nvSpPr>
        <p:spPr>
          <a:noFill/>
        </p:spPr>
        <p:txBody>
          <a:bodyPr/>
          <a:lstStyle/>
          <a:p>
            <a:fld id="{A854530B-81C2-BF4F-A805-4F47D1737704}"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31747"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1748" name="Slide Number Placeholder 3"/>
          <p:cNvSpPr>
            <a:spLocks noGrp="1"/>
          </p:cNvSpPr>
          <p:nvPr>
            <p:ph type="sldNum" sz="quarter" idx="12"/>
          </p:nvPr>
        </p:nvSpPr>
        <p:spPr>
          <a:noFill/>
        </p:spPr>
        <p:txBody>
          <a:bodyPr/>
          <a:lstStyle/>
          <a:p>
            <a:fld id="{056B31D6-D808-8445-8220-CEA068DEBBA6}" type="slidenum">
              <a:rPr lang="en-US">
                <a:latin typeface="Arial" pitchFamily="-111" charset="0"/>
                <a:ea typeface="ＭＳ Ｐゴシック" pitchFamily="-111" charset="-128"/>
                <a:cs typeface="ＭＳ Ｐゴシック" pitchFamily="-111" charset="-128"/>
              </a:rPr>
              <a:pPr/>
              <a:t>7</a:t>
            </a:fld>
            <a:endParaRPr lang="en-US">
              <a:latin typeface="Arial" pitchFamily="-111" charset="0"/>
              <a:ea typeface="ＭＳ Ｐゴシック" pitchFamily="-111" charset="-128"/>
              <a:cs typeface="ＭＳ Ｐゴシック" pitchFamily="-111" charset="-128"/>
            </a:endParaRPr>
          </a:p>
        </p:txBody>
      </p:sp>
      <p:sp>
        <p:nvSpPr>
          <p:cNvPr id="31749"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Keeping Up</a:t>
            </a:r>
          </a:p>
        </p:txBody>
      </p:sp>
      <p:sp>
        <p:nvSpPr>
          <p:cNvPr id="31750" name="Rectangle 3"/>
          <p:cNvSpPr>
            <a:spLocks noGrp="1" noChangeArrowheads="1"/>
          </p:cNvSpPr>
          <p:nvPr>
            <p:ph type="body" idx="4294967295"/>
          </p:nvPr>
        </p:nvSpPr>
        <p:spPr/>
        <p:txBody>
          <a:bodyPr/>
          <a:lstStyle/>
          <a:p>
            <a:pPr eaLnBrk="1" hangingPunct="1">
              <a:lnSpc>
                <a:spcPct val="90000"/>
              </a:lnSpc>
            </a:pPr>
            <a:r>
              <a:rPr lang="en-US" sz="2400" dirty="0">
                <a:ea typeface="ＭＳ Ｐゴシック" pitchFamily="-111" charset="-128"/>
                <a:cs typeface="ＭＳ Ｐゴシック" pitchFamily="-111" charset="-128"/>
              </a:rPr>
              <a:t>I expect you to visit the course web site regularly (preferably daily) to see if changes have been made or material has been added. </a:t>
            </a:r>
          </a:p>
          <a:p>
            <a:pPr eaLnBrk="1" hangingPunct="1">
              <a:lnSpc>
                <a:spcPct val="90000"/>
              </a:lnSpc>
            </a:pPr>
            <a:r>
              <a:rPr lang="en-US" sz="2400" dirty="0">
                <a:ea typeface="ＭＳ Ｐゴシック" pitchFamily="-111" charset="-128"/>
                <a:cs typeface="ＭＳ Ｐゴシック" pitchFamily="-111" charset="-128"/>
              </a:rPr>
              <a:t>Attendance is preferred, although I do not take roll. </a:t>
            </a:r>
          </a:p>
          <a:p>
            <a:pPr eaLnBrk="1" hangingPunct="1">
              <a:lnSpc>
                <a:spcPct val="90000"/>
              </a:lnSpc>
            </a:pPr>
            <a:r>
              <a:rPr lang="en-US" sz="2400" dirty="0">
                <a:ea typeface="ＭＳ Ｐゴシック" pitchFamily="-111" charset="-128"/>
                <a:cs typeface="ＭＳ Ｐゴシック" pitchFamily="-111" charset="-128"/>
              </a:rPr>
              <a:t>I do, however, ask lots of questions in class and give lots of hints about the kinds of questions I will ask on exams. It would be a shame to miss the hints, or to fail to impress me with your insightful in-class answers.</a:t>
            </a:r>
          </a:p>
          <a:p>
            <a:pPr eaLnBrk="1" hangingPunct="1">
              <a:lnSpc>
                <a:spcPct val="90000"/>
              </a:lnSpc>
            </a:pPr>
            <a:r>
              <a:rPr lang="en-US" sz="2400" dirty="0">
                <a:ea typeface="ＭＳ Ｐゴシック" pitchFamily="-111" charset="-128"/>
                <a:cs typeface="ＭＳ Ｐゴシック" pitchFamily="-111" charset="-128"/>
              </a:rPr>
              <a:t>You are responsible for all material covered in class, whether in the notes or not.</a:t>
            </a:r>
          </a:p>
        </p:txBody>
      </p:sp>
      <p:sp>
        <p:nvSpPr>
          <p:cNvPr id="31751"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7CC9B081-CA14-C14C-AEA0-32A39382B2DE}" type="slidenum">
              <a:rPr lang="en-US" sz="1400"/>
              <a:pPr algn="r"/>
              <a:t>7</a:t>
            </a:fld>
            <a:endParaRPr lang="en-US" sz="1400"/>
          </a:p>
        </p:txBody>
      </p:sp>
    </p:spTree>
    <p:extLst>
      <p:ext uri="{BB962C8B-B14F-4D97-AF65-F5344CB8AC3E}">
        <p14:creationId xmlns:p14="http://schemas.microsoft.com/office/powerpoint/2010/main" val="1988760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dt" sz="quarter" idx="10"/>
          </p:nvPr>
        </p:nvSpPr>
        <p:spPr>
          <a:noFill/>
        </p:spPr>
        <p:txBody>
          <a:bodyPr/>
          <a:lstStyle/>
          <a:p>
            <a:fld id="{99776D28-C6F8-E64B-9342-E80C2EAD6EC8}"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3379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3796" name="Slide Number Placeholder 3"/>
          <p:cNvSpPr>
            <a:spLocks noGrp="1"/>
          </p:cNvSpPr>
          <p:nvPr>
            <p:ph type="sldNum" sz="quarter" idx="12"/>
          </p:nvPr>
        </p:nvSpPr>
        <p:spPr>
          <a:noFill/>
        </p:spPr>
        <p:txBody>
          <a:bodyPr/>
          <a:lstStyle/>
          <a:p>
            <a:fld id="{1B0992FC-F6C1-FA4B-A0A5-0C8B464D356F}" type="slidenum">
              <a:rPr lang="en-US">
                <a:latin typeface="Arial" pitchFamily="-111" charset="0"/>
                <a:ea typeface="ＭＳ Ｐゴシック" pitchFamily="-111" charset="-128"/>
                <a:cs typeface="ＭＳ Ｐゴシック" pitchFamily="-111" charset="-128"/>
              </a:rPr>
              <a:pPr/>
              <a:t>8</a:t>
            </a:fld>
            <a:endParaRPr lang="en-US">
              <a:latin typeface="Arial" pitchFamily="-111" charset="0"/>
              <a:ea typeface="ＭＳ Ｐゴシック" pitchFamily="-111" charset="-128"/>
              <a:cs typeface="ＭＳ Ｐゴシック" pitchFamily="-111" charset="-128"/>
            </a:endParaRPr>
          </a:p>
        </p:txBody>
      </p:sp>
      <p:sp>
        <p:nvSpPr>
          <p:cNvPr id="33797"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Rules to Abide By</a:t>
            </a:r>
          </a:p>
        </p:txBody>
      </p:sp>
      <p:sp>
        <p:nvSpPr>
          <p:cNvPr id="33798" name="Rectangle 3"/>
          <p:cNvSpPr>
            <a:spLocks noGrp="1" noChangeArrowheads="1"/>
          </p:cNvSpPr>
          <p:nvPr>
            <p:ph type="body" idx="4294967295"/>
          </p:nvPr>
        </p:nvSpPr>
        <p:spPr/>
        <p:txBody>
          <a:bodyPr/>
          <a:lstStyle/>
          <a:p>
            <a:pPr eaLnBrk="1" hangingPunct="1">
              <a:lnSpc>
                <a:spcPct val="80000"/>
              </a:lnSpc>
            </a:pPr>
            <a:r>
              <a:rPr lang="en-US" sz="2400" dirty="0">
                <a:ea typeface="ＭＳ Ｐゴシック" pitchFamily="-111" charset="-128"/>
                <a:cs typeface="ＭＳ Ｐゴシック" pitchFamily="-111" charset="-128"/>
              </a:rPr>
              <a:t>Do Your Own Work</a:t>
            </a:r>
          </a:p>
          <a:p>
            <a:pPr lvl="1" eaLnBrk="1" hangingPunct="1">
              <a:lnSpc>
                <a:spcPct val="80000"/>
              </a:lnSpc>
            </a:pPr>
            <a:r>
              <a:rPr lang="en-US" sz="2000" dirty="0"/>
              <a:t>When you turn in an assignment, you are implicitly telling me that these are the fruits of your labor. Do not copy anyone else's homework or let anyone else copy yours. In contrast, working together to understand lecture material and solutions to problems not posed as assignments is encouraged.</a:t>
            </a:r>
          </a:p>
          <a:p>
            <a:pPr eaLnBrk="1" hangingPunct="1">
              <a:lnSpc>
                <a:spcPct val="80000"/>
              </a:lnSpc>
            </a:pPr>
            <a:r>
              <a:rPr lang="en-US" sz="2400" dirty="0">
                <a:ea typeface="ＭＳ Ｐゴシック" pitchFamily="-111" charset="-128"/>
                <a:cs typeface="ＭＳ Ｐゴシック" pitchFamily="-111" charset="-128"/>
              </a:rPr>
              <a:t>Late Assignments</a:t>
            </a:r>
          </a:p>
          <a:p>
            <a:pPr lvl="1" eaLnBrk="1" hangingPunct="1">
              <a:lnSpc>
                <a:spcPct val="80000"/>
              </a:lnSpc>
            </a:pPr>
            <a:r>
              <a:rPr lang="en-US" sz="2000" dirty="0"/>
              <a:t>I will accept no late assignments, except under very unusual conditions, and those exceptions must be arranged with me in advance unless associated with some tragic event.</a:t>
            </a:r>
          </a:p>
          <a:p>
            <a:pPr eaLnBrk="1" hangingPunct="1">
              <a:lnSpc>
                <a:spcPct val="80000"/>
              </a:lnSpc>
            </a:pPr>
            <a:r>
              <a:rPr lang="en-US" sz="2400" dirty="0">
                <a:ea typeface="ＭＳ Ｐゴシック" pitchFamily="-111" charset="-128"/>
                <a:cs typeface="ＭＳ Ｐゴシック" pitchFamily="-111" charset="-128"/>
              </a:rPr>
              <a:t>Exams</a:t>
            </a:r>
          </a:p>
          <a:p>
            <a:pPr lvl="1" eaLnBrk="1" hangingPunct="1">
              <a:lnSpc>
                <a:spcPct val="80000"/>
              </a:lnSpc>
            </a:pPr>
            <a:r>
              <a:rPr lang="en-US" sz="2000" dirty="0"/>
              <a:t>No communication during exams, except with me or a designated proctor, will be tolerated. A single offense will lead to termination of your participation in the class, and the assignment of a failing grade.</a:t>
            </a:r>
          </a:p>
        </p:txBody>
      </p:sp>
      <p:sp>
        <p:nvSpPr>
          <p:cNvPr id="33799"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C0195F89-A894-DD4B-AEAD-E9907A10A118}" type="slidenum">
              <a:rPr lang="en-US" sz="1400"/>
              <a:pPr algn="r"/>
              <a:t>8</a:t>
            </a:fld>
            <a:endParaRPr lang="en-US" sz="1400"/>
          </a:p>
        </p:txBody>
      </p:sp>
    </p:spTree>
    <p:extLst>
      <p:ext uri="{BB962C8B-B14F-4D97-AF65-F5344CB8AC3E}">
        <p14:creationId xmlns:p14="http://schemas.microsoft.com/office/powerpoint/2010/main" val="1318648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dt" sz="quarter" idx="10"/>
          </p:nvPr>
        </p:nvSpPr>
        <p:spPr>
          <a:noFill/>
        </p:spPr>
        <p:txBody>
          <a:bodyPr/>
          <a:lstStyle/>
          <a:p>
            <a:fld id="{111750E8-28E1-F14D-9861-CC5ACC5F4B3A}" type="datetime1">
              <a:rPr lang="en-US">
                <a:latin typeface="Arial" pitchFamily="-111" charset="0"/>
                <a:ea typeface="ＭＳ Ｐゴシック" pitchFamily="-111" charset="-128"/>
                <a:cs typeface="ＭＳ Ｐゴシック" pitchFamily="-111" charset="-128"/>
              </a:rPr>
              <a:pPr/>
              <a:t>1/11/21</a:t>
            </a:fld>
            <a:endParaRPr lang="en-US">
              <a:latin typeface="Arial" pitchFamily="-111" charset="0"/>
              <a:ea typeface="ＭＳ Ｐゴシック" pitchFamily="-111" charset="-128"/>
              <a:cs typeface="ＭＳ Ｐゴシック" pitchFamily="-111" charset="-128"/>
            </a:endParaRPr>
          </a:p>
        </p:txBody>
      </p:sp>
      <p:sp>
        <p:nvSpPr>
          <p:cNvPr id="3584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5844" name="Slide Number Placeholder 3"/>
          <p:cNvSpPr>
            <a:spLocks noGrp="1"/>
          </p:cNvSpPr>
          <p:nvPr>
            <p:ph type="sldNum" sz="quarter" idx="12"/>
          </p:nvPr>
        </p:nvSpPr>
        <p:spPr>
          <a:noFill/>
        </p:spPr>
        <p:txBody>
          <a:bodyPr/>
          <a:lstStyle/>
          <a:p>
            <a:fld id="{432E43E5-9FEF-8F4C-9FAC-DC10625B767E}"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
        <p:nvSpPr>
          <p:cNvPr id="35845"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Grading</a:t>
            </a:r>
          </a:p>
        </p:txBody>
      </p:sp>
      <p:sp>
        <p:nvSpPr>
          <p:cNvPr id="35846" name="Rectangle 3"/>
          <p:cNvSpPr>
            <a:spLocks noGrp="1" noChangeArrowheads="1"/>
          </p:cNvSpPr>
          <p:nvPr>
            <p:ph type="body" idx="4294967295"/>
          </p:nvPr>
        </p:nvSpPr>
        <p:spPr/>
        <p:txBody>
          <a:bodyPr/>
          <a:lstStyle/>
          <a:p>
            <a:pPr eaLnBrk="1" hangingPunct="1"/>
            <a:r>
              <a:rPr lang="en-US" sz="2800" dirty="0">
                <a:ea typeface="ＭＳ Ｐゴシック" pitchFamily="-111" charset="-128"/>
                <a:cs typeface="ＭＳ Ｐゴシック" pitchFamily="-111" charset="-128"/>
              </a:rPr>
              <a:t>Grading of Assignments and Exams</a:t>
            </a:r>
          </a:p>
          <a:p>
            <a:pPr lvl="1" eaLnBrk="1" hangingPunct="1"/>
            <a:r>
              <a:rPr lang="en-US" sz="2400" dirty="0"/>
              <a:t>I will endeavor to return the midterm exam within a week of its taking place and each assignment within a week of its due date.</a:t>
            </a:r>
          </a:p>
          <a:p>
            <a:pPr eaLnBrk="1" hangingPunct="1"/>
            <a:r>
              <a:rPr lang="en-US" sz="2800" dirty="0">
                <a:ea typeface="ＭＳ Ｐゴシック" pitchFamily="-111" charset="-128"/>
                <a:cs typeface="ＭＳ Ｐゴシック" pitchFamily="-111" charset="-128"/>
              </a:rPr>
              <a:t>Exam Weights</a:t>
            </a:r>
          </a:p>
          <a:p>
            <a:pPr lvl="1" eaLnBrk="1" hangingPunct="1"/>
            <a:r>
              <a:rPr lang="en-US" sz="2400" dirty="0"/>
              <a:t>The weights of exams will be adjusted to your personal benefits, as I weigh the exam you do well in more than one in which you do less well.</a:t>
            </a:r>
          </a:p>
          <a:p>
            <a:pPr eaLnBrk="1" hangingPunct="1"/>
            <a:r>
              <a:rPr lang="en-US" sz="2800" dirty="0"/>
              <a:t>Paper, Presentation Slides, Video</a:t>
            </a:r>
          </a:p>
          <a:p>
            <a:pPr lvl="1" eaLnBrk="1" hangingPunct="1"/>
            <a:r>
              <a:rPr lang="en-US" sz="2400" dirty="0"/>
              <a:t>This should be informative for you and me.</a:t>
            </a:r>
          </a:p>
        </p:txBody>
      </p:sp>
      <p:sp>
        <p:nvSpPr>
          <p:cNvPr id="35847"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D08A1545-61C9-A141-80E6-A0E58D964C0D}" type="slidenum">
              <a:rPr lang="en-US" sz="1400"/>
              <a:pPr algn="r"/>
              <a:t>9</a:t>
            </a:fld>
            <a:endParaRPr lang="en-US" sz="1400"/>
          </a:p>
        </p:txBody>
      </p:sp>
    </p:spTree>
    <p:extLst>
      <p:ext uri="{BB962C8B-B14F-4D97-AF65-F5344CB8AC3E}">
        <p14:creationId xmlns:p14="http://schemas.microsoft.com/office/powerpoint/2010/main" val="2623812083"/>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241951</TotalTime>
  <Words>2847</Words>
  <Application>Microsoft Macintosh PowerPoint</Application>
  <PresentationFormat>On-screen Show (4:3)</PresentationFormat>
  <Paragraphs>316</Paragraphs>
  <Slides>30</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Times</vt:lpstr>
      <vt:lpstr>Custom Design</vt:lpstr>
      <vt:lpstr>Complexity Theory Introduction</vt:lpstr>
      <vt:lpstr>Who, What, Where and When</vt:lpstr>
      <vt:lpstr>Zoom Meeting Links</vt:lpstr>
      <vt:lpstr>Text Material</vt:lpstr>
      <vt:lpstr>Goals of Course</vt:lpstr>
      <vt:lpstr>Expected Outcomes</vt:lpstr>
      <vt:lpstr>Keeping Up</vt:lpstr>
      <vt:lpstr>Rules to Abide By</vt:lpstr>
      <vt:lpstr>Grading</vt:lpstr>
      <vt:lpstr>Important Dates</vt:lpstr>
      <vt:lpstr>Evaluation (tentative)</vt:lpstr>
      <vt:lpstr>Decision Problems</vt:lpstr>
      <vt:lpstr>Instances vs Problems</vt:lpstr>
      <vt:lpstr>Assignment # 1 is Required for Financial Aid</vt:lpstr>
      <vt:lpstr>PowerPoint Presentation</vt:lpstr>
      <vt:lpstr>Recognizer and Generators</vt:lpstr>
      <vt:lpstr>PowerPoint Presentation</vt:lpstr>
      <vt:lpstr>PowerPoint Presentation</vt:lpstr>
      <vt:lpstr>PowerPoint Presentation</vt:lpstr>
      <vt:lpstr>What We are Studying</vt:lpstr>
      <vt:lpstr>Three Classes of Problems</vt:lpstr>
      <vt:lpstr>Why do we Care?</vt:lpstr>
      <vt:lpstr>Effective Procedure</vt:lpstr>
      <vt:lpstr>Algorithm</vt:lpstr>
      <vt:lpstr>Sample Algorithm/Procedure</vt:lpstr>
      <vt:lpstr>Procedure vs Algorithm</vt:lpstr>
      <vt:lpstr>Notion of Solvable</vt:lpstr>
      <vt:lpstr>An Old Solvable Problem</vt:lpstr>
      <vt:lpstr>Research Territory</vt:lpstr>
      <vt:lpstr>Computability vs Complexity</vt:lpstr>
    </vt:vector>
  </TitlesOfParts>
  <Manager/>
  <Company>University of Central Florida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Languages and Automata Theory</dc:title>
  <dc:subject/>
  <dc:creator>ceh</dc:creator>
  <cp:keywords/>
  <dc:description/>
  <cp:lastModifiedBy>Charles.E. Hughes</cp:lastModifiedBy>
  <cp:revision>1675</cp:revision>
  <cp:lastPrinted>2019-09-24T19:41:02Z</cp:lastPrinted>
  <dcterms:created xsi:type="dcterms:W3CDTF">2010-04-22T13:58:28Z</dcterms:created>
  <dcterms:modified xsi:type="dcterms:W3CDTF">2021-01-11T21:11:47Z</dcterms:modified>
  <cp:category/>
</cp:coreProperties>
</file>