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04" d="100"/>
          <a:sy n="104" d="100"/>
        </p:scale>
        <p:origin x="178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8890D-D84E-D74E-A0A7-88596D7B5801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4A9F4-C976-0B4E-BD96-823A227B7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7B2D0-C382-7E44-82D6-4BE3F5BDD83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18CBB-CA12-EC4E-AF94-A6E54136DF5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1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5F3FF-92D6-9946-8040-4098A171FB0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3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7A631-2EAA-324B-9199-4FE696D322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5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6D4F8-5FBA-CE47-8533-A876C9F6A2C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1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7B2D0-C382-7E44-82D6-4BE3F5BDD83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20710-8F99-8D4C-BC3B-F3BE73F39EC3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1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FBAEE-1914-8C4F-A4FE-1263EA5663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3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7C0AC-D649-6141-B433-DC1B445E55D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5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D3218-E027-444A-A397-3EB8D0DB89E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7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30497-7F3E-8D42-861D-1A37E1AC68A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9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0AA79-ACD2-E844-89E4-DA2B4B77DA4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7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B0CDF-EFB4-AE4B-BC36-EC81E52317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9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8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3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3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F754-AEA3-8246-AAAC-CC8C154E2D40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C433E07-E78A-484E-BB98-97891E7DD68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Question#1. Part a</a:t>
            </a:r>
          </a:p>
        </p:txBody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2250" indent="-222250" eaLnBrk="1" hangingPunct="1">
              <a:buFont typeface="Times" pitchFamily="-111" charset="0"/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1.	Prove that the following are equivalent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000" b="1" dirty="0"/>
              <a:t>S is an infinite recursive (decidable) set.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000" b="1" dirty="0"/>
              <a:t>S is the range of a monotonically increasing total recursive function. </a:t>
            </a:r>
            <a:br>
              <a:rPr lang="en-US" sz="2000" b="1" dirty="0"/>
            </a:br>
            <a:r>
              <a:rPr lang="en-US" sz="2000" b="1" dirty="0"/>
              <a:t>Note: f is monotonically increasing means that </a:t>
            </a:r>
            <a:r>
              <a:rPr lang="en-US" sz="2000" b="1" dirty="0">
                <a:sym typeface="Symbol" pitchFamily="-111" charset="2"/>
              </a:rPr>
              <a:t></a:t>
            </a:r>
            <a:r>
              <a:rPr lang="en-US" sz="2000" b="1" dirty="0"/>
              <a:t>x f(x+1) &gt; f(x).</a:t>
            </a:r>
          </a:p>
          <a:p>
            <a:pPr marL="0" lvl="1" indent="0">
              <a:buNone/>
            </a:pPr>
            <a:r>
              <a:rPr lang="en-US" sz="2000" b="1" dirty="0"/>
              <a:t>a) Implies b)</a:t>
            </a:r>
          </a:p>
          <a:p>
            <a:pPr marL="0" lvl="1" indent="0">
              <a:buNone/>
            </a:pPr>
            <a:r>
              <a:rPr lang="en-US" sz="2000" b="1" dirty="0"/>
              <a:t>Let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 S  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Define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(0) =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 x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sz="2000" b="1" dirty="0"/>
              <a:t>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(y+1) = µ x [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sz="2000" b="1" dirty="0"/>
              <a:t> &amp;&amp; (x &gt;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(y))]</a:t>
            </a:r>
          </a:p>
          <a:p>
            <a:pPr marL="0" indent="0">
              <a:buNone/>
            </a:pPr>
            <a:r>
              <a:rPr lang="en-US" sz="2000" b="1" dirty="0"/>
              <a:t>Clearly, since S is non-empty, it has a least one value and so there exist a smallest value such that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(x); we will enumerate this as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(0) =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 x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(x).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Assume we have enumerated the y-</a:t>
            </a:r>
            <a:r>
              <a:rPr lang="en-US" sz="2000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th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value in S as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(y). Since S is infinite, there will be values in S greater than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(y) and our search µ x [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sz="2000" b="1" dirty="0"/>
              <a:t> &amp;&amp; (x &gt;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(y)) will find the next largest value for which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(x). Thus, inductively, we will enumerate the elements of S in increasing order, as desired.</a:t>
            </a:r>
          </a:p>
          <a:p>
            <a:pPr marL="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782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EA68B3-154E-6244-B04F-D6297B89104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85682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C3CA9182-8F09-DC40-A570-A1B3A2611DF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Question#9</a:t>
            </a:r>
          </a:p>
        </p:txBody>
      </p:sp>
      <p:sp>
        <p:nvSpPr>
          <p:cNvPr id="490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9.	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be a recursive (decidable set), what can we say about the complexity (recursive, re non-recursive, non-re)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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?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Nothing. Just let S =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T could be any subset of . There are an uncountable number of such subsets and some are clearly in each of the categories above.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3CD2BD-4838-EB49-AD26-B8445E5E716F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76862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FDFD33AF-EB6A-7E4C-8084-4FF4C6A49A9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Question#10</a:t>
            </a:r>
          </a:p>
        </p:txBody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0" indent="-623888">
              <a:lnSpc>
                <a:spcPct val="80000"/>
              </a:lnSpc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10. Define the pairing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its two inverses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if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z = 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then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y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.</a:t>
            </a:r>
          </a:p>
          <a:p>
            <a:pPr marL="695325" indent="-476250">
              <a:lnSpc>
                <a:spcPct val="80000"/>
              </a:lnSpc>
              <a:buNone/>
            </a:pP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pair(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= 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 = 2</a:t>
            </a:r>
            <a:r>
              <a:rPr lang="en-US" b="1" baseline="30000" dirty="0"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 (2y + 1) – 1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95325" indent="-476250">
              <a:lnSpc>
                <a:spcPct val="80000"/>
              </a:lnSpc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with inverses	</a:t>
            </a:r>
          </a:p>
          <a:p>
            <a:pPr marL="695325" indent="-476250">
              <a:lnSpc>
                <a:spcPct val="80000"/>
              </a:lnSpc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	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log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(z+1)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((( z + 1 ) // 2 </a:t>
            </a:r>
            <a:r>
              <a:rPr lang="en-US" b="1" baseline="30000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10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 ) – 1 ) // 2</a:t>
            </a:r>
          </a:p>
          <a:p>
            <a:pPr marL="0" indent="0" eaLnBrk="1" hangingPunct="1">
              <a:buNone/>
            </a:pPr>
            <a:endParaRPr lang="en-US" baseline="-250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786FC8-DCD7-FB41-965F-A2CA0103DFA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602331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804FD14D-FC1D-E44A-9F36-0C0B17675BC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Question#11</a:t>
            </a:r>
          </a:p>
        </p:txBody>
      </p:sp>
      <p:sp>
        <p:nvSpPr>
          <p:cNvPr id="494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buAutoNum type="arabicPeriod" startAt="11"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Assume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B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In this proof, we will assume the universe for each set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is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In general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=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ℵ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there exists an m-1 algorithm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f1: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➝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such that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x∊A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⟺ f1(x)∊B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B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there exists an m-1 algorithm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f2: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➝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C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such that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x∊B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⟺ f2(x)∊C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Define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f3(x) = f2(f1(x)), f3: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➝ U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C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is an m-1 algorithm and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x∊A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⟺ f3(x)∊C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implies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 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as was desired </a:t>
            </a:r>
          </a:p>
        </p:txBody>
      </p:sp>
      <p:sp>
        <p:nvSpPr>
          <p:cNvPr id="4945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CCAD0D-291B-A141-A15B-9603AA1C47E4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726383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54F110D-AD1C-6E45-817E-5F9BF4AFB02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Question#12</a:t>
            </a:r>
          </a:p>
        </p:txBody>
      </p:sp>
      <p:sp>
        <p:nvSpPr>
          <p:cNvPr id="500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12"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P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x [ STP(f, x, x) ]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Why does Rice’s theorem not tell us anything about the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undecidability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P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?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This is not an I/O property as we can have implementations of C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that are efficient and satisfy P and others that do not. </a:t>
            </a:r>
            <a:endParaRPr lang="en-US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50074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CAF0F4-03B1-F54B-A5FB-81DA4FB85D6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8754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C433E07-E78A-484E-BB98-97891E7DD68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Question#1 Part b</a:t>
            </a:r>
          </a:p>
        </p:txBody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22250" indent="-222250" eaLnBrk="1" hangingPunct="1">
              <a:buFont typeface="Times" pitchFamily="-111" charset="0"/>
              <a:buNone/>
            </a:pPr>
            <a:r>
              <a:rPr lang="en-US" sz="1600" dirty="0">
                <a:ea typeface="ＭＳ Ｐゴシック" pitchFamily="-111" charset="-128"/>
                <a:cs typeface="ＭＳ Ｐゴシック" pitchFamily="-111" charset="-128"/>
              </a:rPr>
              <a:t>1.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	Prove that the following are equivalent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400" b="1" dirty="0"/>
              <a:t>S is an infinite recursive (decidable) set.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400" b="1" dirty="0"/>
              <a:t>S is the range of a monotonically increasing total recursive function. </a:t>
            </a:r>
            <a:br>
              <a:rPr lang="en-US" sz="2400" b="1" dirty="0"/>
            </a:br>
            <a:r>
              <a:rPr lang="en-US" sz="2400" b="1" dirty="0"/>
              <a:t>Note: f is monotonically increasing means that </a:t>
            </a:r>
            <a:r>
              <a:rPr lang="en-US" sz="2400" b="1" dirty="0">
                <a:sym typeface="Symbol" pitchFamily="-111" charset="2"/>
              </a:rPr>
              <a:t></a:t>
            </a:r>
            <a:r>
              <a:rPr lang="en-US" sz="2400" b="1" dirty="0"/>
              <a:t>x f(x+1) &gt; f(x).</a:t>
            </a:r>
          </a:p>
          <a:p>
            <a:pPr marL="0" lvl="1" indent="0">
              <a:buNone/>
            </a:pPr>
            <a:r>
              <a:rPr lang="en-US" sz="2400" b="1" dirty="0"/>
              <a:t>b) Implies a)</a:t>
            </a:r>
          </a:p>
          <a:p>
            <a:pPr marL="0" lvl="1" indent="0">
              <a:buNone/>
            </a:pPr>
            <a:r>
              <a:rPr lang="en-US" sz="2400" b="1" dirty="0"/>
              <a:t>Let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 be enumerated by the monotonically increasing algorithm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Define 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by</a:t>
            </a:r>
          </a:p>
          <a:p>
            <a:pPr marL="0" lvl="1" indent="0"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= (</a:t>
            </a:r>
            <a:r>
              <a:rPr lang="en-US" sz="2400" b="1" dirty="0" err="1"/>
              <a:t>f</a:t>
            </a:r>
            <a:r>
              <a:rPr lang="en-US" sz="2400" b="1" baseline="-25000" dirty="0" err="1"/>
              <a:t>S</a:t>
            </a:r>
            <a:r>
              <a:rPr lang="en-US" sz="2400" b="1" dirty="0"/>
              <a:t> (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</a:t>
            </a:r>
            <a:r>
              <a:rPr lang="en-US" sz="2400" b="1" dirty="0"/>
              <a:t>µ z [</a:t>
            </a:r>
            <a:r>
              <a:rPr lang="en-US" sz="2400" b="1" dirty="0" err="1"/>
              <a:t>f</a:t>
            </a:r>
            <a:r>
              <a:rPr lang="en-US" sz="2400" b="1" baseline="-25000" dirty="0" err="1"/>
              <a:t>S</a:t>
            </a:r>
            <a:r>
              <a:rPr lang="en-US" sz="2400" b="1" dirty="0"/>
              <a:t> (z)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≥</a:t>
            </a:r>
            <a:r>
              <a:rPr lang="en-US" sz="2400" b="1" dirty="0"/>
              <a:t> x]) == x)</a:t>
            </a:r>
          </a:p>
          <a:p>
            <a:pPr marL="0" lvl="1" indent="0">
              <a:buNone/>
            </a:pPr>
            <a:r>
              <a:rPr lang="en-US" sz="2400" b="1" dirty="0"/>
              <a:t>Clearly, if x is enumerated, it must appear before any values greater than it are enumerated and consequently this is a bounded search to find the first element listed that is at least as large as x. If this element is x, then x is in S, else it is not. The fact that </a:t>
            </a:r>
            <a:r>
              <a:rPr lang="en-US" sz="2400" b="1"/>
              <a:t>f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 b="1" dirty="0"/>
              <a:t>is monotonically increasing makes S infinite. The fact that it has a characteristic function makes it decidable.</a:t>
            </a:r>
          </a:p>
          <a:p>
            <a:pPr marL="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782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EA68B3-154E-6244-B04F-D6297B89104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50886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1A163F25-B28E-CD42-98E7-4924C35354E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Question#2</a:t>
            </a:r>
          </a:p>
        </p:txBody>
      </p:sp>
      <p:sp>
        <p:nvSpPr>
          <p:cNvPr id="480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Let A and B be re sets. For each of the following, either prove that the set is re, or give a counterexample that results in some known non-re set.</a:t>
            </a:r>
          </a:p>
          <a:p>
            <a:pPr marL="0" indent="0" eaLnBrk="1" hangingPunct="1"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Let A be semi decided by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and B by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B</a:t>
            </a:r>
            <a:endParaRPr lang="en-US" sz="2400" b="1" baseline="-25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</a:t>
            </a:r>
            <a:r>
              <a:rPr lang="en-US" sz="2400" b="1" dirty="0"/>
              <a:t> B: must be re as it is semi-decided by</a:t>
            </a:r>
          </a:p>
          <a:p>
            <a:pPr marL="457200" lvl="1" indent="0"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f</a:t>
            </a:r>
            <a:r>
              <a:rPr lang="en-US" sz="2400" b="1" baseline="-25000" dirty="0" err="1"/>
              <a:t>A</a:t>
            </a:r>
            <a:r>
              <a:rPr lang="en-US" sz="2400" b="1" baseline="-25000" dirty="0"/>
              <a:t> </a:t>
            </a:r>
            <a:r>
              <a:rPr lang="en-US" sz="2400" b="1" baseline="-25000" dirty="0">
                <a:sym typeface="Symbol" pitchFamily="-111" charset="2"/>
              </a:rPr>
              <a:t></a:t>
            </a:r>
            <a:r>
              <a:rPr lang="en-US" sz="2400" b="1" baseline="-25000" dirty="0"/>
              <a:t> B</a:t>
            </a:r>
            <a:r>
              <a:rPr lang="en-US" sz="2400" b="1" dirty="0"/>
              <a:t> (x) =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||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>
              <a:buFont typeface="+mj-lt"/>
              <a:buAutoNum type="alphaLcParenR" startAt="2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</a:t>
            </a:r>
            <a:r>
              <a:rPr lang="en-US" sz="2400" b="1" dirty="0"/>
              <a:t> B: must be re as it is semi-decided by</a:t>
            </a:r>
          </a:p>
          <a:p>
            <a:pPr marL="457200" lvl="1" indent="0"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f</a:t>
            </a:r>
            <a:r>
              <a:rPr lang="en-US" sz="2400" b="1" baseline="-25000" dirty="0" err="1"/>
              <a:t>A</a:t>
            </a:r>
            <a:r>
              <a:rPr lang="en-US" sz="2400" b="1" baseline="-25000" dirty="0"/>
              <a:t> </a:t>
            </a:r>
            <a:r>
              <a:rPr lang="en-US" sz="2400" b="1" baseline="-25000" dirty="0">
                <a:sym typeface="Symbol" pitchFamily="-111" charset="2"/>
              </a:rPr>
              <a:t></a:t>
            </a:r>
            <a:r>
              <a:rPr lang="en-US" sz="2400" b="1" baseline="-25000" dirty="0"/>
              <a:t> B</a:t>
            </a:r>
            <a:r>
              <a:rPr lang="en-US" sz="2400" b="1" dirty="0"/>
              <a:t> (x) =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 eaLnBrk="1" hangingPunct="1">
              <a:buFont typeface="+mj-lt"/>
              <a:buAutoNum type="alphaLcParenR" startAt="3"/>
            </a:pPr>
            <a:r>
              <a:rPr lang="en-US" sz="2400" b="1" dirty="0"/>
              <a:t>~A: can be non-re. If ~A is always re, then all re are recursive as any set that is re and whose complement is re is decidable. However, A = K is a non-rec, re set and so ~A is not re.</a:t>
            </a:r>
          </a:p>
        </p:txBody>
      </p:sp>
      <p:sp>
        <p:nvSpPr>
          <p:cNvPr id="4802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C425DBC-4D5E-3345-8521-F717BCA87400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24374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65F63443-2735-4547-8156-5F958F6433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Question#3</a:t>
            </a:r>
          </a:p>
        </p:txBody>
      </p:sp>
      <p:sp>
        <p:nvSpPr>
          <p:cNvPr id="482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Present a demonstration that the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even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function is primitive recursive.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1 if x is even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0 if x is odd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You may assume only that the base functions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that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closed under a finite number of applications of composition and primitive recursion.</a:t>
            </a: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even(0) = 1; even(y+1) = !even(y) = 1-even(y)</a:t>
            </a:r>
          </a:p>
          <a:p>
            <a:pPr marL="0" indent="0" eaLnBrk="1" hangingPunct="1">
              <a:buNone/>
            </a:pP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AF1824-6E7B-FF44-8CFB-7287B0B6F889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0205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D442E32B-9358-A442-968B-516F626B0D8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Question#4</a:t>
            </a:r>
          </a:p>
        </p:txBody>
      </p:sp>
      <p:sp>
        <p:nvSpPr>
          <p:cNvPr id="484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AutoNum type="arabicPeriod" startAt="4"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Given that the predicate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the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VALUE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show that we can semi-decide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evaluates to 0 for some input}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This can be shown re by the predicate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{f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&amp;&amp; value(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= 0] } </a:t>
            </a:r>
          </a:p>
        </p:txBody>
      </p:sp>
      <p:sp>
        <p:nvSpPr>
          <p:cNvPr id="4843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E40F41-16F5-E74D-BFBF-260F21EDB02A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26245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2E656CF-A014-764C-87C2-1DED4D8AE25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Question#5</a:t>
            </a:r>
          </a:p>
        </p:txBody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5.	Let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an re (recursively enumerable), non-recursive set, and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re, non-empty, possibly recursive set. Let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 = { z | z = x + y, where x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S and y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T }.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(a)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non re?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No as we can let S and T be semi-decided by </a:t>
            </a:r>
            <a:r>
              <a:rPr lang="en-US" sz="28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and </a:t>
            </a:r>
            <a:r>
              <a:rPr lang="en-US" sz="28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, resp., E is then semi-</a:t>
            </a:r>
            <a:r>
              <a:rPr lang="en-US" sz="2800" b="1" dirty="0" err="1">
                <a:ea typeface="ＭＳ Ｐゴシック" pitchFamily="-111" charset="-128"/>
                <a:cs typeface="ＭＳ Ｐゴシック" pitchFamily="-111" charset="-128"/>
              </a:rPr>
              <a:t>dec.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by</a:t>
            </a:r>
            <a:b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 err="1"/>
              <a:t>f</a:t>
            </a:r>
            <a:r>
              <a:rPr lang="en-US" sz="2400" b="1" baseline="-25000" dirty="0" err="1"/>
              <a:t>E</a:t>
            </a:r>
            <a:r>
              <a:rPr lang="en-US" sz="2400" b="1" dirty="0"/>
              <a:t> (z) =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x,y,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y, t) &amp;&amp; </a:t>
            </a:r>
            <a:b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(z = value(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x, t) + value(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y, t)) ]</a:t>
            </a:r>
            <a:endParaRPr lang="en-US" sz="28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(b)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 non-recursive?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Yes, just let T = {0}, then E = S which is known to be re, non-rec.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(c)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recursive?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Yes, let T =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</a:t>
            </a:r>
            <a:b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E = { x | x ≥ min (S) } which is a co-finite set and hence rec.</a:t>
            </a: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A81535-BAB7-7D4E-8ADF-6E46453278A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24702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0FC50D1B-2EBB-7542-9CD0-BCC0F054FB5B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Question#6</a:t>
            </a:r>
          </a:p>
        </p:txBody>
      </p:sp>
      <p:sp>
        <p:nvSpPr>
          <p:cNvPr id="488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Times" pitchFamily="-111" charset="0"/>
              <a:buAutoNum type="arabicPeriod" startAt="6"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Assuming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TOTAL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is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undecidable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use reduction to show the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undecidability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of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(x+1) &gt;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}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Define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+ x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TOTAL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dirty="0">
                <a:latin typeface="Arial" charset="0"/>
                <a:ea typeface="MS PGothic" charset="0"/>
              </a:rPr>
              <a:t>↓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dirty="0">
                <a:latin typeface="Arial" charset="0"/>
                <a:ea typeface="MS PGothic" charset="0"/>
              </a:rPr>
              <a:t>↓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+ x = x implies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573088" indent="0">
              <a:buNone/>
            </a:pP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∉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TOTAL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∃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>
                <a:latin typeface="Arial" charset="0"/>
                <a:ea typeface="MS PGothic" charset="0"/>
              </a:rPr>
              <a:t>↑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∃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>
                <a:latin typeface="Arial" charset="0"/>
                <a:ea typeface="MS PGothic" charset="0"/>
              </a:rPr>
              <a:t>↑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∃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(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(x) + x)</a:t>
            </a:r>
            <a:r>
              <a:rPr lang="en-US" b="1" dirty="0">
                <a:latin typeface="Arial" charset="0"/>
                <a:ea typeface="MS PGothic" charset="0"/>
              </a:rPr>
              <a:t>↑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implies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∉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283023-808D-C84C-BC3F-2BDB14D50C07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90015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43D3EF6-9EFB-EE42-9358-6E870DF5BE2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Question#7</a:t>
            </a:r>
          </a:p>
        </p:txBody>
      </p:sp>
      <p:sp>
        <p:nvSpPr>
          <p:cNvPr id="496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7.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x,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TOT = { f | x,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dirty="0">
                <a:latin typeface="Arial" charset="0"/>
                <a:ea typeface="MS PGothic" charset="0"/>
              </a:rPr>
              <a:t>↓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that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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. Note Q#6 starts this one.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Define 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[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&amp;&amp;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(f,x+1,t) &amp;&amp; (value(f,x+1,t) &gt;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value(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f,x,t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))]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(x)</a:t>
            </a:r>
            <a:r>
              <a:rPr lang="en-US" dirty="0">
                <a:latin typeface="Arial" charset="0"/>
                <a:ea typeface="MS PGothic" charset="0"/>
              </a:rPr>
              <a:t>↓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2B65B2-B3A4-F846-9B41-ADF4941CAA0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41284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2ECB959B-3241-7846-95EE-2CB2ABF51E17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Question#8</a:t>
            </a:r>
          </a:p>
        </p:txBody>
      </p:sp>
      <p:sp>
        <p:nvSpPr>
          <p:cNvPr id="498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8.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Use Rice’s theorem to show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is not recursive.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Non-Trivial as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C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(x)=0 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; S(x)=x+1 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f,g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be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arb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Such that x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g 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</a:p>
        </p:txBody>
      </p:sp>
      <p:sp>
        <p:nvSpPr>
          <p:cNvPr id="49869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58D2DF-1C02-FD42-ABE2-6115D70329D8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3/1/21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050672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1886</Words>
  <Application>Microsoft Macintosh PowerPoint</Application>
  <PresentationFormat>On-screen Show (4:3)</PresentationFormat>
  <Paragraphs>108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</vt:lpstr>
      <vt:lpstr>Office Theme</vt:lpstr>
      <vt:lpstr>Sample Question#1. Part a</vt:lpstr>
      <vt:lpstr>Sample Question#1 Part b</vt:lpstr>
      <vt:lpstr>Sample Question#2</vt:lpstr>
      <vt:lpstr>Sample Question#3</vt:lpstr>
      <vt:lpstr>Sample Question#4</vt:lpstr>
      <vt:lpstr>Sample Question#5</vt:lpstr>
      <vt:lpstr>Sample Question#6</vt:lpstr>
      <vt:lpstr>Sample Question#7</vt:lpstr>
      <vt:lpstr>Sample Question#8</vt:lpstr>
      <vt:lpstr>Sample Question#9</vt:lpstr>
      <vt:lpstr>Sample Question#10</vt:lpstr>
      <vt:lpstr>Sample Question#11</vt:lpstr>
      <vt:lpstr>Sample Question#12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Question#1</dc:title>
  <dc:creator>Charles Hughes</dc:creator>
  <cp:lastModifiedBy>Charles.E. Hughes</cp:lastModifiedBy>
  <cp:revision>19</cp:revision>
  <dcterms:created xsi:type="dcterms:W3CDTF">2014-02-24T01:10:54Z</dcterms:created>
  <dcterms:modified xsi:type="dcterms:W3CDTF">2021-03-01T18:45:44Z</dcterms:modified>
</cp:coreProperties>
</file>