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11"/>
  </p:normalViewPr>
  <p:slideViewPr>
    <p:cSldViewPr snapToGrid="0" snapToObjects="1">
      <p:cViewPr varScale="1">
        <p:scale>
          <a:sx n="104" d="100"/>
          <a:sy n="104" d="100"/>
        </p:scale>
        <p:origin x="800"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11B3B-2241-934B-8765-5642EE1875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EE2AD91-50F9-554F-8035-395B7AB6C1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02CD4C-D01B-0B4C-957C-9E3E3D3FEDE4}"/>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93F777EE-E740-884E-8B6B-9013DBE00B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E1E6FD-FE0A-B747-9DDC-CB306EB5A077}"/>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1911692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67934-680C-4D4D-938F-3F587B962B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92365B5-4704-C743-9620-3B753F4FBD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D5A040-B982-D243-97BA-2DDF8AA4A3F4}"/>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D061E13E-59FC-544F-BD3E-AD090BF766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869B26-5824-7C41-B963-2FF0AE5CAE6B}"/>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40307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C860FC-F121-5940-8305-49C4035796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7B5351-C75A-B74B-AA00-95BCC698AF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86B499-F269-6544-89D8-1853EE32646C}"/>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06E4EACB-0A06-954C-8A0B-6EE1DAED94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9D4866-82AC-3942-BA76-BF59B0405E45}"/>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821921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63D47-0CB9-024E-8198-8A51832784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384795-2D42-BA4D-AEB6-6B142F5209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BBB4A4-314E-864C-ACA6-66FC845E624F}"/>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B3D5C1F7-FAEB-5542-AACE-AE87C068BEB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B776F4-B2C0-4C4E-8B7C-0D74135959C2}"/>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0196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33E2-956E-504D-A5DB-99B9476A5D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04D7FE2-839D-8C4D-9ECE-918988EE58E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2823D6-0009-8D4E-BF4A-7D349700A592}"/>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00D0EE5D-CCEF-3F41-85F8-7E0441841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36C9CB-F392-2B41-B749-7D73E18D0300}"/>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786358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15076-C028-E346-BA65-3470987425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C28684A-811B-F648-970B-D75492B192E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D0314C-BA42-0744-A1CA-A0F61E279D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8DCC98-F7AA-AF42-A3B5-A0C14170BA2D}"/>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6" name="Footer Placeholder 5">
            <a:extLst>
              <a:ext uri="{FF2B5EF4-FFF2-40B4-BE49-F238E27FC236}">
                <a16:creationId xmlns:a16="http://schemas.microsoft.com/office/drawing/2014/main" id="{CE30675F-5E63-914B-9FED-FC34F78376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ED0CEC-BDAA-4149-8ACD-7F7AA6C50DA8}"/>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663631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9CBA7-5D09-BA4A-9D48-9EBFE08D0E0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0C2B07-89F2-B748-9F7F-1D94C659163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AF3811-3460-4446-829F-D143B25E8D6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1214BD-9552-C64C-ABF2-E00B2C9419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BEDD44-EA70-DB4F-93B0-E6E3974072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DF88F9-B609-4D40-96A1-88D613BE8377}"/>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8" name="Footer Placeholder 7">
            <a:extLst>
              <a:ext uri="{FF2B5EF4-FFF2-40B4-BE49-F238E27FC236}">
                <a16:creationId xmlns:a16="http://schemas.microsoft.com/office/drawing/2014/main" id="{938D86F7-B003-314A-8CBB-F4DADCBD936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77601D-32EE-8A4C-9151-0FB057218705}"/>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364859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BA9F5-FCE7-9A4A-BF97-B248EF8C7D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CEDE3B1-735D-1A4C-B0F5-1A0C8880010B}"/>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4" name="Footer Placeholder 3">
            <a:extLst>
              <a:ext uri="{FF2B5EF4-FFF2-40B4-BE49-F238E27FC236}">
                <a16:creationId xmlns:a16="http://schemas.microsoft.com/office/drawing/2014/main" id="{83860D10-A8A3-1D46-8787-722AA5646E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A1F0E5-556C-B14B-B92B-6A5BC2AA1B3A}"/>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86744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E0F3B7-36CE-D844-8F18-01C2ACFB8AD6}"/>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3" name="Footer Placeholder 2">
            <a:extLst>
              <a:ext uri="{FF2B5EF4-FFF2-40B4-BE49-F238E27FC236}">
                <a16:creationId xmlns:a16="http://schemas.microsoft.com/office/drawing/2014/main" id="{BDE14E4F-4E66-EF4C-8BFC-3E66911138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556FFE-13E3-6644-98AF-C648FB0CC197}"/>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3967867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48EB09-A0D4-7D43-9276-B9802DE2C6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CCC2FB-B9B8-944E-B9E7-2BA56F74FE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BB41971-7725-0440-AD33-7FB9838A65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88CD95-64CA-E047-94D0-21AFDA7ADC97}"/>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6" name="Footer Placeholder 5">
            <a:extLst>
              <a:ext uri="{FF2B5EF4-FFF2-40B4-BE49-F238E27FC236}">
                <a16:creationId xmlns:a16="http://schemas.microsoft.com/office/drawing/2014/main" id="{D1A4D3D0-DAE5-B944-9AAD-9E76752B79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3AE2D9-BC6E-894C-936D-DA0CAEF7DF9C}"/>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511547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A8322-3B54-5C47-A357-31CA155E5F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335120-9F54-FE45-A9F8-721DC76E0E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4EEE3A-DAB5-5F47-8570-53BD63F1F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B07F4C-CF78-2B41-B1DB-5C7130135D48}"/>
              </a:ext>
            </a:extLst>
          </p:cNvPr>
          <p:cNvSpPr>
            <a:spLocks noGrp="1"/>
          </p:cNvSpPr>
          <p:nvPr>
            <p:ph type="dt" sz="half" idx="10"/>
          </p:nvPr>
        </p:nvSpPr>
        <p:spPr/>
        <p:txBody>
          <a:bodyPr/>
          <a:lstStyle/>
          <a:p>
            <a:fld id="{54865A83-8FC3-6D4B-863C-E6B22F431B5C}" type="datetimeFigureOut">
              <a:rPr lang="en-US" smtClean="0"/>
              <a:t>2/21/21</a:t>
            </a:fld>
            <a:endParaRPr lang="en-US"/>
          </a:p>
        </p:txBody>
      </p:sp>
      <p:sp>
        <p:nvSpPr>
          <p:cNvPr id="6" name="Footer Placeholder 5">
            <a:extLst>
              <a:ext uri="{FF2B5EF4-FFF2-40B4-BE49-F238E27FC236}">
                <a16:creationId xmlns:a16="http://schemas.microsoft.com/office/drawing/2014/main" id="{2DCACA17-CDAA-C545-931E-8DEFBA42B1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6E8E42-F945-6248-8D2A-B38343D196C8}"/>
              </a:ext>
            </a:extLst>
          </p:cNvPr>
          <p:cNvSpPr>
            <a:spLocks noGrp="1"/>
          </p:cNvSpPr>
          <p:nvPr>
            <p:ph type="sldNum" sz="quarter" idx="12"/>
          </p:nvPr>
        </p:nvSpPr>
        <p:spPr/>
        <p:txBody>
          <a:bodyPr/>
          <a:lstStyle/>
          <a:p>
            <a:fld id="{9F37B4D0-DC3D-6D4C-8624-FE77A47C9FA1}" type="slidenum">
              <a:rPr lang="en-US" smtClean="0"/>
              <a:t>‹#›</a:t>
            </a:fld>
            <a:endParaRPr lang="en-US"/>
          </a:p>
        </p:txBody>
      </p:sp>
    </p:spTree>
    <p:extLst>
      <p:ext uri="{BB962C8B-B14F-4D97-AF65-F5344CB8AC3E}">
        <p14:creationId xmlns:p14="http://schemas.microsoft.com/office/powerpoint/2010/main" val="2496924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940F1AC-D07C-DD46-BEDC-55980EC85C8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D03A30-363D-9E49-9C8A-A0FB59B3BC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52A11F-7D59-F649-8622-BB4E28E07C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865A83-8FC3-6D4B-863C-E6B22F431B5C}" type="datetimeFigureOut">
              <a:rPr lang="en-US" smtClean="0"/>
              <a:t>2/21/21</a:t>
            </a:fld>
            <a:endParaRPr lang="en-US"/>
          </a:p>
        </p:txBody>
      </p:sp>
      <p:sp>
        <p:nvSpPr>
          <p:cNvPr id="5" name="Footer Placeholder 4">
            <a:extLst>
              <a:ext uri="{FF2B5EF4-FFF2-40B4-BE49-F238E27FC236}">
                <a16:creationId xmlns:a16="http://schemas.microsoft.com/office/drawing/2014/main" id="{E054F2A5-A2FE-904F-A37B-F1A3DD5BFA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67710C-9B60-BE42-9338-A36FE538C4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7B4D0-DC3D-6D4C-8624-FE77A47C9FA1}" type="slidenum">
              <a:rPr lang="en-US" smtClean="0"/>
              <a:t>‹#›</a:t>
            </a:fld>
            <a:endParaRPr lang="en-US"/>
          </a:p>
        </p:txBody>
      </p:sp>
    </p:spTree>
    <p:extLst>
      <p:ext uri="{BB962C8B-B14F-4D97-AF65-F5344CB8AC3E}">
        <p14:creationId xmlns:p14="http://schemas.microsoft.com/office/powerpoint/2010/main" val="4071522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9604E-F6B7-AC42-80BB-6CDB23FEFCE2}"/>
              </a:ext>
            </a:extLst>
          </p:cNvPr>
          <p:cNvSpPr>
            <a:spLocks noGrp="1"/>
          </p:cNvSpPr>
          <p:nvPr>
            <p:ph type="ctrTitle"/>
          </p:nvPr>
        </p:nvSpPr>
        <p:spPr/>
        <p:txBody>
          <a:bodyPr/>
          <a:lstStyle/>
          <a:p>
            <a:r>
              <a:rPr lang="en-US" dirty="0"/>
              <a:t>Midterm Topics</a:t>
            </a:r>
          </a:p>
        </p:txBody>
      </p:sp>
      <p:sp>
        <p:nvSpPr>
          <p:cNvPr id="3" name="Subtitle 2">
            <a:extLst>
              <a:ext uri="{FF2B5EF4-FFF2-40B4-BE49-F238E27FC236}">
                <a16:creationId xmlns:a16="http://schemas.microsoft.com/office/drawing/2014/main" id="{B0D68677-DEA6-0F43-910B-31C24E3A39F5}"/>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612647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F8EC0-6DE6-E744-BD2D-4ED3D6F17D3E}"/>
              </a:ext>
            </a:extLst>
          </p:cNvPr>
          <p:cNvSpPr>
            <a:spLocks noGrp="1"/>
          </p:cNvSpPr>
          <p:nvPr>
            <p:ph type="title"/>
          </p:nvPr>
        </p:nvSpPr>
        <p:spPr/>
        <p:txBody>
          <a:bodyPr/>
          <a:lstStyle/>
          <a:p>
            <a:r>
              <a:rPr lang="en-US" dirty="0"/>
              <a:t>Formal Languages &amp; Automata Theory 1</a:t>
            </a:r>
          </a:p>
        </p:txBody>
      </p:sp>
      <p:sp>
        <p:nvSpPr>
          <p:cNvPr id="3" name="Content Placeholder 2">
            <a:extLst>
              <a:ext uri="{FF2B5EF4-FFF2-40B4-BE49-F238E27FC236}">
                <a16:creationId xmlns:a16="http://schemas.microsoft.com/office/drawing/2014/main" id="{7AA80709-BCE3-8347-9F78-F4E525ACDAD9}"/>
              </a:ext>
            </a:extLst>
          </p:cNvPr>
          <p:cNvSpPr>
            <a:spLocks noGrp="1"/>
          </p:cNvSpPr>
          <p:nvPr>
            <p:ph idx="1"/>
          </p:nvPr>
        </p:nvSpPr>
        <p:spPr/>
        <p:txBody>
          <a:bodyPr>
            <a:normAutofit fontScale="85000" lnSpcReduction="10000"/>
          </a:bodyPr>
          <a:lstStyle/>
          <a:p>
            <a:r>
              <a:rPr lang="en-US" dirty="0"/>
              <a:t>Regular Languages: DFA, NFA as acceptors; Regular (right or left linear) Grammars as generators; regular expressions and regular equations as descriptors; For language L, Pumping Lemma for Regular Languages and Right Invariant Equivalence Relation R</a:t>
            </a:r>
            <a:r>
              <a:rPr lang="en-US" baseline="-25000" dirty="0"/>
              <a:t>L</a:t>
            </a:r>
            <a:r>
              <a:rPr lang="en-US" dirty="0"/>
              <a:t> where </a:t>
            </a:r>
            <a:br>
              <a:rPr lang="en-US" dirty="0"/>
            </a:br>
            <a:r>
              <a:rPr lang="en-US" dirty="0"/>
              <a:t>x R</a:t>
            </a:r>
            <a:r>
              <a:rPr lang="en-US" baseline="-25000" dirty="0"/>
              <a:t>L</a:t>
            </a:r>
            <a:r>
              <a:rPr lang="en-US" dirty="0"/>
              <a:t> y </a:t>
            </a:r>
            <a:r>
              <a:rPr lang="en-US" dirty="0">
                <a:sym typeface="Symbol" pitchFamily="2" charset="2"/>
              </a:rPr>
              <a:t></a:t>
            </a:r>
            <a:r>
              <a:rPr lang="en-US" dirty="0"/>
              <a:t> </a:t>
            </a:r>
            <a:r>
              <a:rPr lang="en-US" dirty="0">
                <a:sym typeface="Symbol" pitchFamily="2" charset="2"/>
              </a:rPr>
              <a:t></a:t>
            </a:r>
            <a:r>
              <a:rPr lang="en-US" dirty="0"/>
              <a:t>z [</a:t>
            </a:r>
            <a:r>
              <a:rPr lang="en-US" dirty="0" err="1"/>
              <a:t>xz</a:t>
            </a:r>
            <a:r>
              <a:rPr lang="en-US" dirty="0"/>
              <a:t> </a:t>
            </a:r>
            <a:r>
              <a:rPr lang="en-US" dirty="0">
                <a:sym typeface="Symbol" pitchFamily="2" charset="2"/>
              </a:rPr>
              <a:t></a:t>
            </a:r>
            <a:r>
              <a:rPr lang="en-US" dirty="0"/>
              <a:t> L </a:t>
            </a:r>
            <a:r>
              <a:rPr lang="en-US" dirty="0">
                <a:sym typeface="Symbol" pitchFamily="2" charset="2"/>
              </a:rPr>
              <a:t></a:t>
            </a:r>
            <a:r>
              <a:rPr lang="en-US" dirty="0"/>
              <a:t> </a:t>
            </a:r>
            <a:r>
              <a:rPr lang="en-US" dirty="0" err="1"/>
              <a:t>yz</a:t>
            </a:r>
            <a:r>
              <a:rPr lang="en-US" dirty="0"/>
              <a:t> </a:t>
            </a:r>
            <a:r>
              <a:rPr lang="en-US" dirty="0">
                <a:sym typeface="Symbol" pitchFamily="2" charset="2"/>
              </a:rPr>
              <a:t></a:t>
            </a:r>
            <a:r>
              <a:rPr lang="en-US" dirty="0"/>
              <a:t> L] as evidence L is NOT Regular. Uniqueness of minimal state DFA based on </a:t>
            </a:r>
            <a:r>
              <a:rPr lang="en-US" dirty="0" err="1"/>
              <a:t>Myhill-Nerode</a:t>
            </a:r>
            <a:r>
              <a:rPr lang="en-US" dirty="0"/>
              <a:t>.</a:t>
            </a:r>
          </a:p>
          <a:p>
            <a:r>
              <a:rPr lang="en-US" dirty="0"/>
              <a:t>Context Free Languages: Deterministic versus Non-Deterministic PDAs; Bottom-Up versus Top-Down Parsing; Context Free Grammars including reduced grammars and Chomsky Normal Form; CKY Dynamic Programming O(N</a:t>
            </a:r>
            <a:r>
              <a:rPr lang="en-US" baseline="30000" dirty="0"/>
              <a:t>3</a:t>
            </a:r>
            <a:r>
              <a:rPr lang="en-US" dirty="0"/>
              <a:t>) parsing</a:t>
            </a:r>
          </a:p>
          <a:p>
            <a:r>
              <a:rPr lang="en-US" dirty="0"/>
              <a:t>Context Sensitive Languages: Linear Bounded Automata; Context Sensitive Grammars</a:t>
            </a:r>
          </a:p>
          <a:p>
            <a:r>
              <a:rPr lang="en-US" dirty="0"/>
              <a:t>Phrase Structure (re) Languages: Turing Machines; Phrase Structured Grammars</a:t>
            </a:r>
          </a:p>
        </p:txBody>
      </p:sp>
    </p:spTree>
    <p:extLst>
      <p:ext uri="{BB962C8B-B14F-4D97-AF65-F5344CB8AC3E}">
        <p14:creationId xmlns:p14="http://schemas.microsoft.com/office/powerpoint/2010/main" val="3571665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D8C0C-D7BB-BF49-A906-F497ACF4F7E8}"/>
              </a:ext>
            </a:extLst>
          </p:cNvPr>
          <p:cNvSpPr>
            <a:spLocks noGrp="1"/>
          </p:cNvSpPr>
          <p:nvPr>
            <p:ph type="title"/>
          </p:nvPr>
        </p:nvSpPr>
        <p:spPr/>
        <p:txBody>
          <a:bodyPr/>
          <a:lstStyle/>
          <a:p>
            <a:r>
              <a:rPr lang="en-US" dirty="0"/>
              <a:t>Formal Languages &amp; Automata Theory 2</a:t>
            </a:r>
          </a:p>
        </p:txBody>
      </p:sp>
      <p:sp>
        <p:nvSpPr>
          <p:cNvPr id="3" name="Content Placeholder 2">
            <a:extLst>
              <a:ext uri="{FF2B5EF4-FFF2-40B4-BE49-F238E27FC236}">
                <a16:creationId xmlns:a16="http://schemas.microsoft.com/office/drawing/2014/main" id="{EB3441CA-411D-9C43-A3B4-358CB0B83682}"/>
              </a:ext>
            </a:extLst>
          </p:cNvPr>
          <p:cNvSpPr>
            <a:spLocks noGrp="1"/>
          </p:cNvSpPr>
          <p:nvPr>
            <p:ph idx="1"/>
          </p:nvPr>
        </p:nvSpPr>
        <p:spPr/>
        <p:txBody>
          <a:bodyPr>
            <a:normAutofit fontScale="92500" lnSpcReduction="10000"/>
          </a:bodyPr>
          <a:lstStyle/>
          <a:p>
            <a:r>
              <a:rPr lang="en-US" dirty="0"/>
              <a:t>Closures and Decision Problems for Each Language Class </a:t>
            </a:r>
          </a:p>
          <a:p>
            <a:r>
              <a:rPr lang="en-US" dirty="0"/>
              <a:t>Use of closure under substitution, homomorphism and intersection with Regular Template</a:t>
            </a:r>
          </a:p>
          <a:p>
            <a:r>
              <a:rPr lang="en-US" dirty="0"/>
              <a:t>h( f( L ) </a:t>
            </a:r>
            <a:r>
              <a:rPr lang="en-US" dirty="0">
                <a:sym typeface="Symbol" pitchFamily="2" charset="2"/>
              </a:rPr>
              <a:t></a:t>
            </a:r>
            <a:r>
              <a:rPr lang="en-US" dirty="0"/>
              <a:t> Regular Language ) with homomorphism g often used in Regular Language</a:t>
            </a:r>
          </a:p>
          <a:p>
            <a:endParaRPr lang="en-US" dirty="0"/>
          </a:p>
          <a:p>
            <a:r>
              <a:rPr lang="en-US" dirty="0"/>
              <a:t>I will not ask you to create any automata or grammars but I do expect you to be able to apply the Pumping Lemmas, </a:t>
            </a:r>
            <a:r>
              <a:rPr lang="en-US" dirty="0" err="1"/>
              <a:t>Myhill-Nerode</a:t>
            </a:r>
            <a:r>
              <a:rPr lang="en-US" dirty="0"/>
              <a:t>, CKY and to understand the closure and decision problem properties for Regular, CFL, CSL and PSL (re), and to be able to apply the method involving closure under substitution, homomorphism and intersection with Regular..</a:t>
            </a:r>
          </a:p>
        </p:txBody>
      </p:sp>
    </p:spTree>
    <p:extLst>
      <p:ext uri="{BB962C8B-B14F-4D97-AF65-F5344CB8AC3E}">
        <p14:creationId xmlns:p14="http://schemas.microsoft.com/office/powerpoint/2010/main" val="4032313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9C5C3-C5BB-2C44-A6E8-A1AD9980DCFC}"/>
              </a:ext>
            </a:extLst>
          </p:cNvPr>
          <p:cNvSpPr>
            <a:spLocks noGrp="1"/>
          </p:cNvSpPr>
          <p:nvPr>
            <p:ph type="title"/>
          </p:nvPr>
        </p:nvSpPr>
        <p:spPr/>
        <p:txBody>
          <a:bodyPr/>
          <a:lstStyle/>
          <a:p>
            <a:r>
              <a:rPr lang="en-US" dirty="0"/>
              <a:t>Computability 1</a:t>
            </a:r>
          </a:p>
        </p:txBody>
      </p:sp>
      <p:sp>
        <p:nvSpPr>
          <p:cNvPr id="3" name="Content Placeholder 2">
            <a:extLst>
              <a:ext uri="{FF2B5EF4-FFF2-40B4-BE49-F238E27FC236}">
                <a16:creationId xmlns:a16="http://schemas.microsoft.com/office/drawing/2014/main" id="{1A20B5BA-FF92-2B47-B480-A2D75DA05C89}"/>
              </a:ext>
            </a:extLst>
          </p:cNvPr>
          <p:cNvSpPr>
            <a:spLocks noGrp="1"/>
          </p:cNvSpPr>
          <p:nvPr>
            <p:ph idx="1"/>
          </p:nvPr>
        </p:nvSpPr>
        <p:spPr/>
        <p:txBody>
          <a:bodyPr>
            <a:normAutofit fontScale="92500" lnSpcReduction="20000"/>
          </a:bodyPr>
          <a:lstStyle/>
          <a:p>
            <a:r>
              <a:rPr lang="en-US" dirty="0"/>
              <a:t>Basic Notions of solved, solvable, unsolved, unsolvable, re, non-re</a:t>
            </a:r>
          </a:p>
          <a:p>
            <a:r>
              <a:rPr lang="en-US" dirty="0"/>
              <a:t>Relations between rec, re, co-re, re-complete, non-re/non-co-re</a:t>
            </a:r>
          </a:p>
          <a:p>
            <a:r>
              <a:rPr lang="en-US" dirty="0"/>
              <a:t>Proofs about relations, e.g., re &amp; co-re =&gt; decidable; </a:t>
            </a:r>
            <a:br>
              <a:rPr lang="en-US" dirty="0"/>
            </a:br>
            <a:r>
              <a:rPr lang="en-US" dirty="0"/>
              <a:t>union of re and rec is re but can be rec; what about intersection, exclusive union, +, *, - ?</a:t>
            </a:r>
          </a:p>
          <a:p>
            <a:r>
              <a:rPr lang="en-US" dirty="0"/>
              <a:t>Use of quantified decidable predicates to categorize complexity (be able to do these)</a:t>
            </a:r>
          </a:p>
          <a:p>
            <a:r>
              <a:rPr lang="en-US" dirty="0"/>
              <a:t>Reduction (many-one)</a:t>
            </a:r>
          </a:p>
          <a:p>
            <a:r>
              <a:rPr lang="en-US" dirty="0"/>
              <a:t>Rice’s Theorem (including its proof)</a:t>
            </a:r>
          </a:p>
          <a:p>
            <a:r>
              <a:rPr lang="en-US" dirty="0"/>
              <a:t>Applications of Rice’s Theorem (be able to do these)</a:t>
            </a:r>
          </a:p>
          <a:p>
            <a:r>
              <a:rPr lang="en-US" dirty="0"/>
              <a:t>Proof of re-completeness (re and known re-complete reduces to problem)</a:t>
            </a:r>
          </a:p>
        </p:txBody>
      </p:sp>
    </p:spTree>
    <p:extLst>
      <p:ext uri="{BB962C8B-B14F-4D97-AF65-F5344CB8AC3E}">
        <p14:creationId xmlns:p14="http://schemas.microsoft.com/office/powerpoint/2010/main" val="471907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F32E4-913A-6046-9F8B-C56066E4B583}"/>
              </a:ext>
            </a:extLst>
          </p:cNvPr>
          <p:cNvSpPr>
            <a:spLocks noGrp="1"/>
          </p:cNvSpPr>
          <p:nvPr>
            <p:ph type="title"/>
          </p:nvPr>
        </p:nvSpPr>
        <p:spPr/>
        <p:txBody>
          <a:bodyPr/>
          <a:lstStyle/>
          <a:p>
            <a:r>
              <a:rPr lang="en-US" dirty="0"/>
              <a:t>Computability 2</a:t>
            </a:r>
          </a:p>
        </p:txBody>
      </p:sp>
      <p:sp>
        <p:nvSpPr>
          <p:cNvPr id="3" name="Content Placeholder 2">
            <a:extLst>
              <a:ext uri="{FF2B5EF4-FFF2-40B4-BE49-F238E27FC236}">
                <a16:creationId xmlns:a16="http://schemas.microsoft.com/office/drawing/2014/main" id="{A8862ECF-C1B0-1340-8180-950D1CFAA7E4}"/>
              </a:ext>
            </a:extLst>
          </p:cNvPr>
          <p:cNvSpPr>
            <a:spLocks noGrp="1"/>
          </p:cNvSpPr>
          <p:nvPr>
            <p:ph idx="1"/>
          </p:nvPr>
        </p:nvSpPr>
        <p:spPr/>
        <p:txBody>
          <a:bodyPr>
            <a:normAutofit fontScale="77500" lnSpcReduction="20000"/>
          </a:bodyPr>
          <a:lstStyle/>
          <a:p>
            <a:r>
              <a:rPr lang="en-US" dirty="0"/>
              <a:t>Basic decidability results in formal grammars (know them)</a:t>
            </a:r>
          </a:p>
          <a:p>
            <a:r>
              <a:rPr lang="en-US" dirty="0"/>
              <a:t>Post Correspondence Problem (details)</a:t>
            </a:r>
          </a:p>
          <a:p>
            <a:r>
              <a:rPr lang="en-US" dirty="0"/>
              <a:t>Semi-</a:t>
            </a:r>
            <a:r>
              <a:rPr lang="en-US" dirty="0" err="1"/>
              <a:t>Thue</a:t>
            </a:r>
            <a:r>
              <a:rPr lang="en-US" dirty="0"/>
              <a:t> word problem to PCP (no details)</a:t>
            </a:r>
          </a:p>
          <a:p>
            <a:r>
              <a:rPr lang="en-US" dirty="0"/>
              <a:t>PCP and context free grammars</a:t>
            </a:r>
          </a:p>
          <a:p>
            <a:r>
              <a:rPr lang="en-US" dirty="0"/>
              <a:t>From any PCP instance, P, can specify CFGs, G1 and G2, such that </a:t>
            </a:r>
            <a:br>
              <a:rPr lang="en-US" dirty="0"/>
            </a:br>
            <a:r>
              <a:rPr lang="en-US" dirty="0"/>
              <a:t>L(G1) </a:t>
            </a:r>
            <a:r>
              <a:rPr lang="en-US" dirty="0">
                <a:sym typeface="Symbol" pitchFamily="2" charset="2"/>
              </a:rPr>
              <a:t></a:t>
            </a:r>
            <a:r>
              <a:rPr lang="en-US" dirty="0"/>
              <a:t> L(G2) </a:t>
            </a:r>
            <a:r>
              <a:rPr lang="en-US" dirty="0">
                <a:sym typeface="Symbol" pitchFamily="2" charset="2"/>
              </a:rPr>
              <a:t></a:t>
            </a:r>
            <a:r>
              <a:rPr lang="en-US" dirty="0"/>
              <a:t> </a:t>
            </a:r>
            <a:r>
              <a:rPr lang="en-US" dirty="0">
                <a:sym typeface="Symbol" pitchFamily="2" charset="2"/>
              </a:rPr>
              <a:t></a:t>
            </a:r>
            <a:r>
              <a:rPr lang="en-US" dirty="0"/>
              <a:t> </a:t>
            </a:r>
            <a:r>
              <a:rPr lang="en-US" dirty="0" err="1"/>
              <a:t>iff</a:t>
            </a:r>
            <a:r>
              <a:rPr lang="en-US" dirty="0"/>
              <a:t> P has a solution – note: L(G1) </a:t>
            </a:r>
            <a:r>
              <a:rPr lang="en-US" dirty="0">
                <a:sym typeface="Symbol" pitchFamily="2" charset="2"/>
              </a:rPr>
              <a:t></a:t>
            </a:r>
            <a:r>
              <a:rPr lang="en-US" dirty="0"/>
              <a:t> L(G2) can be a CSL </a:t>
            </a:r>
          </a:p>
          <a:p>
            <a:r>
              <a:rPr lang="en-US" dirty="0"/>
              <a:t>Merging these together to new grammar G with start symbol S and rule</a:t>
            </a:r>
          </a:p>
          <a:p>
            <a:r>
              <a:rPr lang="en-US" dirty="0"/>
              <a:t>S </a:t>
            </a:r>
            <a:r>
              <a:rPr lang="en-US" dirty="0">
                <a:sym typeface="Symbol" pitchFamily="2" charset="2"/>
              </a:rPr>
              <a:t></a:t>
            </a:r>
            <a:r>
              <a:rPr lang="en-US" dirty="0"/>
              <a:t> S1 | S2 where S1 is start symbol of G1 and S2 is start symbol </a:t>
            </a:r>
            <a:r>
              <a:rPr lang="en-US" dirty="0" err="1"/>
              <a:t>og</a:t>
            </a:r>
            <a:r>
              <a:rPr lang="en-US" dirty="0"/>
              <a:t> G2 we have that G is ambiguous </a:t>
            </a:r>
            <a:r>
              <a:rPr lang="en-US" dirty="0" err="1"/>
              <a:t>iff</a:t>
            </a:r>
            <a:r>
              <a:rPr lang="en-US" dirty="0"/>
              <a:t> P has a solution</a:t>
            </a:r>
          </a:p>
          <a:p>
            <a:r>
              <a:rPr lang="en-US" dirty="0"/>
              <a:t>PCP and context sensitive grammars</a:t>
            </a:r>
          </a:p>
          <a:p>
            <a:r>
              <a:rPr lang="en-US" dirty="0"/>
              <a:t>From any PCP instance, P, can specify CSG, G, such that </a:t>
            </a:r>
            <a:br>
              <a:rPr lang="en-US" dirty="0"/>
            </a:br>
            <a:r>
              <a:rPr lang="en-US" dirty="0"/>
              <a:t>L(G) </a:t>
            </a:r>
            <a:r>
              <a:rPr lang="en-US" dirty="0">
                <a:sym typeface="Symbol" pitchFamily="2" charset="2"/>
              </a:rPr>
              <a:t></a:t>
            </a:r>
            <a:r>
              <a:rPr lang="en-US" dirty="0"/>
              <a:t> </a:t>
            </a:r>
            <a:r>
              <a:rPr lang="en-US" dirty="0">
                <a:sym typeface="Symbol" pitchFamily="2" charset="2"/>
              </a:rPr>
              <a:t></a:t>
            </a:r>
            <a:r>
              <a:rPr lang="en-US" dirty="0"/>
              <a:t> </a:t>
            </a:r>
            <a:r>
              <a:rPr lang="en-US" dirty="0" err="1"/>
              <a:t>iff</a:t>
            </a:r>
            <a:r>
              <a:rPr lang="en-US" dirty="0"/>
              <a:t> P has a solution; it is also the case that L(G) is infinite if so</a:t>
            </a:r>
          </a:p>
          <a:p>
            <a:r>
              <a:rPr lang="en-US" dirty="0"/>
              <a:t>Note that this is second proof of undecidability of emptiness for CSG</a:t>
            </a:r>
          </a:p>
          <a:p>
            <a:endParaRPr lang="en-US" dirty="0"/>
          </a:p>
        </p:txBody>
      </p:sp>
    </p:spTree>
    <p:extLst>
      <p:ext uri="{BB962C8B-B14F-4D97-AF65-F5344CB8AC3E}">
        <p14:creationId xmlns:p14="http://schemas.microsoft.com/office/powerpoint/2010/main" val="178310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EDA9D-A45F-7E40-AAF8-21FDE258EB92}"/>
              </a:ext>
            </a:extLst>
          </p:cNvPr>
          <p:cNvSpPr>
            <a:spLocks noGrp="1"/>
          </p:cNvSpPr>
          <p:nvPr>
            <p:ph type="title"/>
          </p:nvPr>
        </p:nvSpPr>
        <p:spPr/>
        <p:txBody>
          <a:bodyPr/>
          <a:lstStyle/>
          <a:p>
            <a:r>
              <a:rPr lang="en-US" dirty="0"/>
              <a:t>Computability 3</a:t>
            </a:r>
          </a:p>
        </p:txBody>
      </p:sp>
      <p:sp>
        <p:nvSpPr>
          <p:cNvPr id="3" name="Content Placeholder 2">
            <a:extLst>
              <a:ext uri="{FF2B5EF4-FFF2-40B4-BE49-F238E27FC236}">
                <a16:creationId xmlns:a16="http://schemas.microsoft.com/office/drawing/2014/main" id="{188B876C-7522-314E-B015-773D56BC8F10}"/>
              </a:ext>
            </a:extLst>
          </p:cNvPr>
          <p:cNvSpPr>
            <a:spLocks noGrp="1"/>
          </p:cNvSpPr>
          <p:nvPr>
            <p:ph idx="1"/>
          </p:nvPr>
        </p:nvSpPr>
        <p:spPr/>
        <p:txBody>
          <a:bodyPr>
            <a:normAutofit/>
          </a:bodyPr>
          <a:lstStyle/>
          <a:p>
            <a:r>
              <a:rPr lang="en-US" dirty="0"/>
              <a:t>Trace languages (CSL) and complement of trace languages (CFL)</a:t>
            </a:r>
          </a:p>
          <a:p>
            <a:r>
              <a:rPr lang="en-US" dirty="0"/>
              <a:t>	L = </a:t>
            </a:r>
            <a:r>
              <a:rPr lang="en-US" dirty="0">
                <a:sym typeface="Symbol" pitchFamily="2" charset="2"/>
              </a:rPr>
              <a:t></a:t>
            </a:r>
            <a:r>
              <a:rPr lang="en-US" dirty="0"/>
              <a:t>* for CFL, L </a:t>
            </a:r>
            <a:r>
              <a:rPr lang="en-US" dirty="0">
                <a:sym typeface="Symbol" pitchFamily="2" charset="2"/>
              </a:rPr>
              <a:t></a:t>
            </a:r>
            <a:r>
              <a:rPr lang="en-US" dirty="0"/>
              <a:t> </a:t>
            </a:r>
            <a:r>
              <a:rPr lang="en-US" dirty="0">
                <a:sym typeface="Symbol" pitchFamily="2" charset="2"/>
              </a:rPr>
              <a:t></a:t>
            </a:r>
            <a:r>
              <a:rPr lang="en-US" dirty="0"/>
              <a:t> for CSL</a:t>
            </a:r>
          </a:p>
          <a:p>
            <a:r>
              <a:rPr lang="en-US" dirty="0"/>
              <a:t>	For CFL L, L = </a:t>
            </a:r>
            <a:r>
              <a:rPr lang="en-US"/>
              <a:t>L</a:t>
            </a:r>
            <a:r>
              <a:rPr lang="en-US" baseline="30000"/>
              <a:t>2</a:t>
            </a:r>
            <a:r>
              <a:rPr lang="en-US"/>
              <a:t> ?</a:t>
            </a:r>
            <a:endParaRPr lang="en-US" dirty="0"/>
          </a:p>
          <a:p>
            <a:r>
              <a:rPr lang="en-US" dirty="0"/>
              <a:t>	Given TM, M, can specify CFGs, G1 and G2, such that </a:t>
            </a:r>
            <a:br>
              <a:rPr lang="en-US" dirty="0"/>
            </a:br>
            <a:r>
              <a:rPr lang="en-US" dirty="0"/>
              <a:t>	L(G1) / L(G2) = L(M)</a:t>
            </a:r>
          </a:p>
        </p:txBody>
      </p:sp>
    </p:spTree>
    <p:extLst>
      <p:ext uri="{BB962C8B-B14F-4D97-AF65-F5344CB8AC3E}">
        <p14:creationId xmlns:p14="http://schemas.microsoft.com/office/powerpoint/2010/main" val="2735274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621</Words>
  <Application>Microsoft Macintosh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Midterm Topics</vt:lpstr>
      <vt:lpstr>Formal Languages &amp; Automata Theory 1</vt:lpstr>
      <vt:lpstr>Formal Languages &amp; Automata Theory 2</vt:lpstr>
      <vt:lpstr>Computability 1</vt:lpstr>
      <vt:lpstr>Computability 2</vt:lpstr>
      <vt:lpstr>Computability 3</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 Topics</dc:title>
  <dc:subject/>
  <dc:creator>Charles.E. Hughes</dc:creator>
  <cp:keywords/>
  <dc:description/>
  <cp:lastModifiedBy>Charles.E. Hughes</cp:lastModifiedBy>
  <cp:revision>6</cp:revision>
  <dcterms:created xsi:type="dcterms:W3CDTF">2019-02-28T17:42:58Z</dcterms:created>
  <dcterms:modified xsi:type="dcterms:W3CDTF">2021-02-22T01:18:34Z</dcterms:modified>
  <cp:category/>
</cp:coreProperties>
</file>