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91"/>
  </p:notesMasterIdLst>
  <p:handoutMasterIdLst>
    <p:handoutMasterId r:id="rId92"/>
  </p:handoutMasterIdLst>
  <p:sldIdLst>
    <p:sldId id="256" r:id="rId2"/>
    <p:sldId id="3405" r:id="rId3"/>
    <p:sldId id="3392" r:id="rId4"/>
    <p:sldId id="3401" r:id="rId5"/>
    <p:sldId id="3403" r:id="rId6"/>
    <p:sldId id="3414" r:id="rId7"/>
    <p:sldId id="3415" r:id="rId8"/>
    <p:sldId id="3416" r:id="rId9"/>
    <p:sldId id="3417" r:id="rId10"/>
    <p:sldId id="3399" r:id="rId11"/>
    <p:sldId id="3404" r:id="rId12"/>
    <p:sldId id="3418" r:id="rId13"/>
    <p:sldId id="3421" r:id="rId14"/>
    <p:sldId id="3420" r:id="rId15"/>
    <p:sldId id="3419" r:id="rId16"/>
    <p:sldId id="3422" r:id="rId17"/>
    <p:sldId id="2521" r:id="rId18"/>
    <p:sldId id="2682" r:id="rId19"/>
    <p:sldId id="2683" r:id="rId20"/>
    <p:sldId id="2684" r:id="rId21"/>
    <p:sldId id="2685" r:id="rId22"/>
    <p:sldId id="2686" r:id="rId23"/>
    <p:sldId id="2687" r:id="rId24"/>
    <p:sldId id="3424" r:id="rId25"/>
    <p:sldId id="2688" r:id="rId26"/>
    <p:sldId id="2689" r:id="rId27"/>
    <p:sldId id="2690" r:id="rId28"/>
    <p:sldId id="2691" r:id="rId29"/>
    <p:sldId id="2692" r:id="rId30"/>
    <p:sldId id="2693" r:id="rId31"/>
    <p:sldId id="3406" r:id="rId32"/>
    <p:sldId id="2975" r:id="rId33"/>
    <p:sldId id="3407" r:id="rId34"/>
    <p:sldId id="3408" r:id="rId35"/>
    <p:sldId id="3409" r:id="rId36"/>
    <p:sldId id="3410" r:id="rId37"/>
    <p:sldId id="3411" r:id="rId38"/>
    <p:sldId id="3412" r:id="rId39"/>
    <p:sldId id="3413" r:id="rId40"/>
    <p:sldId id="2695" r:id="rId41"/>
    <p:sldId id="2696" r:id="rId42"/>
    <p:sldId id="2697" r:id="rId43"/>
    <p:sldId id="2430" r:id="rId44"/>
    <p:sldId id="2426" r:id="rId45"/>
    <p:sldId id="2427" r:id="rId46"/>
    <p:sldId id="3427" r:id="rId47"/>
    <p:sldId id="2428" r:id="rId48"/>
    <p:sldId id="2505" r:id="rId49"/>
    <p:sldId id="2500" r:id="rId50"/>
    <p:sldId id="2501" r:id="rId51"/>
    <p:sldId id="2502" r:id="rId52"/>
    <p:sldId id="2503" r:id="rId53"/>
    <p:sldId id="2504" r:id="rId54"/>
    <p:sldId id="3182" r:id="rId55"/>
    <p:sldId id="3425" r:id="rId56"/>
    <p:sldId id="3428" r:id="rId57"/>
    <p:sldId id="3426" r:id="rId58"/>
    <p:sldId id="3429" r:id="rId59"/>
    <p:sldId id="3374" r:id="rId60"/>
    <p:sldId id="3375" r:id="rId61"/>
    <p:sldId id="3376" r:id="rId62"/>
    <p:sldId id="3377" r:id="rId63"/>
    <p:sldId id="3378" r:id="rId64"/>
    <p:sldId id="3379" r:id="rId65"/>
    <p:sldId id="3380" r:id="rId66"/>
    <p:sldId id="3381" r:id="rId67"/>
    <p:sldId id="3382" r:id="rId68"/>
    <p:sldId id="3383" r:id="rId69"/>
    <p:sldId id="3384" r:id="rId70"/>
    <p:sldId id="3385" r:id="rId71"/>
    <p:sldId id="3386" r:id="rId72"/>
    <p:sldId id="3387" r:id="rId73"/>
    <p:sldId id="3388" r:id="rId74"/>
    <p:sldId id="3389" r:id="rId75"/>
    <p:sldId id="3390" r:id="rId76"/>
    <p:sldId id="3391" r:id="rId77"/>
    <p:sldId id="3430" r:id="rId78"/>
    <p:sldId id="3065" r:id="rId79"/>
    <p:sldId id="3066" r:id="rId80"/>
    <p:sldId id="3062" r:id="rId81"/>
    <p:sldId id="3063" r:id="rId82"/>
    <p:sldId id="3064" r:id="rId83"/>
    <p:sldId id="3431" r:id="rId84"/>
    <p:sldId id="3055" r:id="rId85"/>
    <p:sldId id="3224" r:id="rId86"/>
    <p:sldId id="3398" r:id="rId87"/>
    <p:sldId id="3180" r:id="rId88"/>
    <p:sldId id="3181" r:id="rId89"/>
    <p:sldId id="3225" r:id="rId90"/>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CC9900"/>
    <a:srgbClr val="009900"/>
    <a:srgbClr val="000000"/>
    <a:srgbClr val="0000FF"/>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4494"/>
  </p:normalViewPr>
  <p:slideViewPr>
    <p:cSldViewPr>
      <p:cViewPr varScale="1">
        <p:scale>
          <a:sx n="105" d="100"/>
          <a:sy n="105" d="100"/>
        </p:scale>
        <p:origin x="1808" y="19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06:29.56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0,'56'3,"0"2,54 13,-42-7,-50-7,0 0,0 1,-1 1,1 1,10 6,23 14,6 7,4 1,36 13,-52-26,34 20,-65-33,0 0,-1 1,-1 1,1 0,-2 1,1 0,3 6,17 21,1-1,3-2,22 17,-45-43,0-1,0 0,1-1,0-1,7 3,4 2,-15-6,0 1,0 0,-1 0,0 1,0 0,4 6,26 23,-35-34,94 81,-78-64,0 0,-1 2,8 12,-13-15,0-1,0 2,-1 0,-1 1,-1 0,-1 0,1 7,-4-4,-2 0,0 0,-2 1,0 10,-1-18,17 95,-10-69,-6-27,0 0,0 0,-1 12,-2 7,-1-24,1 1,0 0,1 0,0 0,1-1,2 9,1-9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10:42.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0,'1'5,"0"0,0 0,0 0,0-1,1 1,0 0,0-1,0 1,2 3,10 22,27 96,16 24,-52-134,0-1,-1 1,-1-1,1 15,1 5,-1-17,1 0,1 0,0-1,2 0,-1 0,3 0,0 6,-1 1,3 10,6 18,-6-12,-11-33,1 0,0-1,0 1,0 0,1-1,0 0,1 1,-1-1,1 0,3 4,0 1,-1 0,-1 0,5 11,-7-14,0 0,0 0,1-1,0 1,1-1,-1 0,1 0,1-1,-1 0,1 1,3 1,78 51,-65-45,1-1,0-1,0 0,16 3,28 15,-61-27,13 5,-2 1,1 1,-1 0,-1 2,0 0,11 10,29 34,-3 3,28 41,-72-89,0-1,0 0,1 0,1-1,-1 0,2-1,-1 0,1-1,0-1,1 1,1-1,-2 0,-1 0,0-1,1 0,-1-1,1 0,0-1,0 0,4 0,4 0,0 1,-1 1,1 0,1 2,8 2,-13-5,0-1,0 0,8-1,20 3,43 14,6 5,-73-19,-10-2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156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430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853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706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9234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009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73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55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6780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566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676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9283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50</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16464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51</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96130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53</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00080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526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570DE30C-E287-1B46-9AA9-EC7EEAE0B2F0}"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02115" name="Rectangle 2"/>
          <p:cNvSpPr>
            <a:spLocks noGrp="1" noRot="1" noChangeAspect="1" noChangeArrowheads="1" noTextEdit="1"/>
          </p:cNvSpPr>
          <p:nvPr>
            <p:ph type="sldImg"/>
          </p:nvPr>
        </p:nvSpPr>
        <p:spPr>
          <a:xfrm>
            <a:off x="2971800" y="547688"/>
            <a:ext cx="3659188" cy="2744787"/>
          </a:xfrm>
          <a:ln/>
        </p:spPr>
      </p:sp>
      <p:sp>
        <p:nvSpPr>
          <p:cNvPr id="60211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78835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A6DF51C-E9AA-9B49-9D60-3534405FE348}"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04163" name="Rectangle 2"/>
          <p:cNvSpPr>
            <a:spLocks noGrp="1" noRot="1" noChangeAspect="1" noChangeArrowheads="1" noTextEdit="1"/>
          </p:cNvSpPr>
          <p:nvPr>
            <p:ph type="sldImg"/>
          </p:nvPr>
        </p:nvSpPr>
        <p:spPr>
          <a:xfrm>
            <a:off x="2971800" y="547688"/>
            <a:ext cx="3659188" cy="2744787"/>
          </a:xfrm>
          <a:ln/>
        </p:spPr>
      </p:sp>
      <p:sp>
        <p:nvSpPr>
          <p:cNvPr id="60416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205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D95C6EF3-5CF2-D54E-97E1-EF6373AD2976}"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06211" name="Rectangle 2"/>
          <p:cNvSpPr>
            <a:spLocks noGrp="1" noRot="1" noChangeAspect="1" noChangeArrowheads="1" noTextEdit="1"/>
          </p:cNvSpPr>
          <p:nvPr>
            <p:ph type="sldImg"/>
          </p:nvPr>
        </p:nvSpPr>
        <p:spPr>
          <a:xfrm>
            <a:off x="2971800" y="547688"/>
            <a:ext cx="3659188" cy="2744787"/>
          </a:xfrm>
          <a:ln/>
        </p:spPr>
      </p:sp>
      <p:sp>
        <p:nvSpPr>
          <p:cNvPr id="60621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5245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404CD863-FE1E-264A-83DC-24536959AFEC}"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08259" name="Rectangle 2"/>
          <p:cNvSpPr>
            <a:spLocks noGrp="1" noRot="1" noChangeAspect="1" noChangeArrowheads="1" noTextEdit="1"/>
          </p:cNvSpPr>
          <p:nvPr>
            <p:ph type="sldImg"/>
          </p:nvPr>
        </p:nvSpPr>
        <p:spPr>
          <a:xfrm>
            <a:off x="2971800" y="547688"/>
            <a:ext cx="3659188" cy="2744787"/>
          </a:xfrm>
          <a:ln/>
        </p:spPr>
      </p:sp>
      <p:sp>
        <p:nvSpPr>
          <p:cNvPr id="60826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04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9B7EAB7D-C08C-9648-BECA-DECA9820D777}"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10307" name="Rectangle 2"/>
          <p:cNvSpPr>
            <a:spLocks noGrp="1" noRot="1" noChangeAspect="1" noChangeArrowheads="1" noTextEdit="1"/>
          </p:cNvSpPr>
          <p:nvPr>
            <p:ph type="sldImg"/>
          </p:nvPr>
        </p:nvSpPr>
        <p:spPr>
          <a:xfrm>
            <a:off x="2971800" y="547688"/>
            <a:ext cx="3659188" cy="2744787"/>
          </a:xfrm>
          <a:ln/>
        </p:spPr>
      </p:sp>
      <p:sp>
        <p:nvSpPr>
          <p:cNvPr id="61030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8155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58208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614B7041-34D7-8B48-B8CF-DC2B52061783}"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12355" name="Rectangle 2"/>
          <p:cNvSpPr>
            <a:spLocks noGrp="1" noRot="1" noChangeAspect="1" noChangeArrowheads="1" noTextEdit="1"/>
          </p:cNvSpPr>
          <p:nvPr>
            <p:ph type="sldImg"/>
          </p:nvPr>
        </p:nvSpPr>
        <p:spPr>
          <a:xfrm>
            <a:off x="2971800" y="547688"/>
            <a:ext cx="3659188" cy="2744787"/>
          </a:xfrm>
          <a:ln/>
        </p:spPr>
      </p:sp>
      <p:sp>
        <p:nvSpPr>
          <p:cNvPr id="61235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000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616B48E3-85A3-9B48-BC06-7A50D39EF48C}"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14403" name="Rectangle 2"/>
          <p:cNvSpPr>
            <a:spLocks noGrp="1" noRot="1" noChangeAspect="1" noChangeArrowheads="1" noTextEdit="1"/>
          </p:cNvSpPr>
          <p:nvPr>
            <p:ph type="sldImg"/>
          </p:nvPr>
        </p:nvSpPr>
        <p:spPr>
          <a:xfrm>
            <a:off x="2971800" y="547688"/>
            <a:ext cx="3659188" cy="2744787"/>
          </a:xfrm>
          <a:ln/>
        </p:spPr>
      </p:sp>
      <p:sp>
        <p:nvSpPr>
          <p:cNvPr id="61440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12723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1FFCCFA0-4BB7-D345-AECA-B045D23B4AD5}"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16451" name="Rectangle 2"/>
          <p:cNvSpPr>
            <a:spLocks noGrp="1" noRot="1" noChangeAspect="1" noChangeArrowheads="1" noTextEdit="1"/>
          </p:cNvSpPr>
          <p:nvPr>
            <p:ph type="sldImg"/>
          </p:nvPr>
        </p:nvSpPr>
        <p:spPr>
          <a:xfrm>
            <a:off x="2971800" y="547688"/>
            <a:ext cx="3659188" cy="2744787"/>
          </a:xfrm>
          <a:ln/>
        </p:spPr>
      </p:sp>
      <p:sp>
        <p:nvSpPr>
          <p:cNvPr id="61645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0925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3EDC74D0-5DE3-204E-8A2B-D4A1C0A243CE}"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18499" name="Rectangle 2"/>
          <p:cNvSpPr>
            <a:spLocks noGrp="1" noRot="1" noChangeAspect="1" noChangeArrowheads="1" noTextEdit="1"/>
          </p:cNvSpPr>
          <p:nvPr>
            <p:ph type="sldImg"/>
          </p:nvPr>
        </p:nvSpPr>
        <p:spPr>
          <a:xfrm>
            <a:off x="2971800" y="547688"/>
            <a:ext cx="3659188" cy="2744787"/>
          </a:xfrm>
          <a:ln/>
        </p:spPr>
      </p:sp>
      <p:sp>
        <p:nvSpPr>
          <p:cNvPr id="61850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1014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5FFE6147-D6F7-EE43-8A30-2DCA92441171}"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620547" name="Rectangle 2"/>
          <p:cNvSpPr>
            <a:spLocks noGrp="1" noRot="1" noChangeAspect="1" noChangeArrowheads="1" noTextEdit="1"/>
          </p:cNvSpPr>
          <p:nvPr>
            <p:ph type="sldImg"/>
          </p:nvPr>
        </p:nvSpPr>
        <p:spPr>
          <a:xfrm>
            <a:off x="2971800" y="547688"/>
            <a:ext cx="3659188" cy="2744787"/>
          </a:xfrm>
          <a:ln/>
        </p:spPr>
      </p:sp>
      <p:sp>
        <p:nvSpPr>
          <p:cNvPr id="62054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9225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6CF22603-E444-0848-9C0A-BB1B5AA3E06A}"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622595" name="Rectangle 2"/>
          <p:cNvSpPr>
            <a:spLocks noGrp="1" noRot="1" noChangeAspect="1" noChangeArrowheads="1" noTextEdit="1"/>
          </p:cNvSpPr>
          <p:nvPr>
            <p:ph type="sldImg"/>
          </p:nvPr>
        </p:nvSpPr>
        <p:spPr>
          <a:xfrm>
            <a:off x="2971800" y="547688"/>
            <a:ext cx="3659188" cy="2744787"/>
          </a:xfrm>
          <a:ln/>
        </p:spPr>
      </p:sp>
      <p:sp>
        <p:nvSpPr>
          <p:cNvPr id="62259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75207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5A6D5661-182B-0547-82F2-7D5346BC88D1}"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1660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AE004607-7F9B-954C-A4B5-7F363CB963CB}"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626691" name="Rectangle 2"/>
          <p:cNvSpPr>
            <a:spLocks noGrp="1" noRot="1" noChangeAspect="1" noChangeArrowheads="1" noTextEdit="1"/>
          </p:cNvSpPr>
          <p:nvPr>
            <p:ph type="sldImg"/>
          </p:nvPr>
        </p:nvSpPr>
        <p:spPr>
          <a:xfrm>
            <a:off x="2971800" y="547688"/>
            <a:ext cx="3659188" cy="2744787"/>
          </a:xfrm>
          <a:ln/>
        </p:spPr>
      </p:sp>
      <p:sp>
        <p:nvSpPr>
          <p:cNvPr id="62669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9430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F98D1A66-42EC-E044-B40C-D29C118B37FD}"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628739" name="Rectangle 2"/>
          <p:cNvSpPr>
            <a:spLocks noGrp="1" noRot="1" noChangeAspect="1" noChangeArrowheads="1" noTextEdit="1"/>
          </p:cNvSpPr>
          <p:nvPr>
            <p:ph type="sldImg"/>
          </p:nvPr>
        </p:nvSpPr>
        <p:spPr>
          <a:xfrm>
            <a:off x="2971800" y="547688"/>
            <a:ext cx="3659188" cy="2744787"/>
          </a:xfrm>
          <a:ln/>
        </p:spPr>
      </p:sp>
      <p:sp>
        <p:nvSpPr>
          <p:cNvPr id="62874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3057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6E946FF9-A02B-AA46-915A-1C2AB48A714D}"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630787" name="Rectangle 2"/>
          <p:cNvSpPr>
            <a:spLocks noGrp="1" noRot="1" noChangeAspect="1" noChangeArrowheads="1" noTextEdit="1"/>
          </p:cNvSpPr>
          <p:nvPr>
            <p:ph type="sldImg"/>
          </p:nvPr>
        </p:nvSpPr>
        <p:spPr>
          <a:xfrm>
            <a:off x="2971800" y="547688"/>
            <a:ext cx="3659188" cy="2744787"/>
          </a:xfrm>
          <a:ln/>
        </p:spPr>
      </p:sp>
      <p:sp>
        <p:nvSpPr>
          <p:cNvPr id="63078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384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955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DEE08863-47BD-B440-AF4A-9EAF30014FF2}"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632835" name="Rectangle 2"/>
          <p:cNvSpPr>
            <a:spLocks noGrp="1" noRot="1" noChangeAspect="1" noChangeArrowheads="1" noTextEdit="1"/>
          </p:cNvSpPr>
          <p:nvPr>
            <p:ph type="sldImg"/>
          </p:nvPr>
        </p:nvSpPr>
        <p:spPr>
          <a:xfrm>
            <a:off x="2971800" y="547688"/>
            <a:ext cx="3659188" cy="2744787"/>
          </a:xfrm>
          <a:ln/>
        </p:spPr>
      </p:sp>
      <p:sp>
        <p:nvSpPr>
          <p:cNvPr id="6328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7761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11A98D30-B64B-4948-B8A8-05A1F86B0B2D}"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634883" name="Rectangle 2"/>
          <p:cNvSpPr>
            <a:spLocks noGrp="1" noRot="1" noChangeAspect="1" noChangeArrowheads="1" noTextEdit="1"/>
          </p:cNvSpPr>
          <p:nvPr>
            <p:ph type="sldImg"/>
          </p:nvPr>
        </p:nvSpPr>
        <p:spPr>
          <a:xfrm>
            <a:off x="2971800" y="547688"/>
            <a:ext cx="3659188" cy="2744787"/>
          </a:xfrm>
          <a:ln/>
        </p:spPr>
      </p:sp>
      <p:sp>
        <p:nvSpPr>
          <p:cNvPr id="6348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5596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8544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8173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8661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0405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89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722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7957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350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095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272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4/14/20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4/14/20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4/14/20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4/14/20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4/14/20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4/14/20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4/14/20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4/14/20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4/14/20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4/14/20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4/14/20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4/14/20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4/14/20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4/14/20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637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More Computability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2020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DC94-AEBC-B148-8953-76C7CD20997B}"/>
              </a:ext>
            </a:extLst>
          </p:cNvPr>
          <p:cNvSpPr>
            <a:spLocks noGrp="1"/>
          </p:cNvSpPr>
          <p:nvPr>
            <p:ph type="title"/>
          </p:nvPr>
        </p:nvSpPr>
        <p:spPr/>
        <p:txBody>
          <a:bodyPr/>
          <a:lstStyle/>
          <a:p>
            <a:r>
              <a:rPr lang="en-US" dirty="0"/>
              <a:t>Mapping 2SAT to SCC</a:t>
            </a:r>
          </a:p>
        </p:txBody>
      </p:sp>
      <p:sp>
        <p:nvSpPr>
          <p:cNvPr id="3" name="Content Placeholder 2">
            <a:extLst>
              <a:ext uri="{FF2B5EF4-FFF2-40B4-BE49-F238E27FC236}">
                <a16:creationId xmlns:a16="http://schemas.microsoft.com/office/drawing/2014/main" id="{54D4E765-06AA-154C-A197-35D537BCCE63}"/>
              </a:ext>
            </a:extLst>
          </p:cNvPr>
          <p:cNvSpPr>
            <a:spLocks noGrp="1"/>
          </p:cNvSpPr>
          <p:nvPr>
            <p:ph idx="1"/>
          </p:nvPr>
        </p:nvSpPr>
        <p:spPr/>
        <p:txBody>
          <a:bodyPr/>
          <a:lstStyle/>
          <a:p>
            <a:r>
              <a:rPr lang="en-US" sz="2000" dirty="0">
                <a:solidFill>
                  <a:srgbClr val="222222"/>
                </a:solidFill>
                <a:latin typeface="Arial" panose="020B0604020202020204" pitchFamily="34" charset="0"/>
              </a:rPr>
              <a:t>In terms of the implication graph, two literals belong to the same strongly connected component whenever there exist chains of implications from one literal to the other and vice versa. </a:t>
            </a:r>
          </a:p>
          <a:p>
            <a:r>
              <a:rPr lang="en-US" sz="2000" dirty="0">
                <a:solidFill>
                  <a:srgbClr val="222222"/>
                </a:solidFill>
                <a:latin typeface="Arial" panose="020B0604020202020204" pitchFamily="34" charset="0"/>
              </a:rPr>
              <a:t>Therefore, the two literals must have the same value in any satisfying assignment to the given 2-satisfiability instance. In particular, if a variable and its negation both belong to the same strongly connected component, the instance cannot be satisfied, because it is impossible to assign both of these literals the same value. </a:t>
            </a:r>
          </a:p>
          <a:p>
            <a:r>
              <a:rPr lang="en-US" sz="2000" dirty="0">
                <a:solidFill>
                  <a:srgbClr val="222222"/>
                </a:solidFill>
                <a:latin typeface="Arial" panose="020B0604020202020204" pitchFamily="34" charset="0"/>
              </a:rPr>
              <a:t>This is a </a:t>
            </a:r>
            <a:r>
              <a:rPr lang="en-US" sz="2000" dirty="0">
                <a:latin typeface="Arial" panose="020B0604020202020204" pitchFamily="34" charset="0"/>
              </a:rPr>
              <a:t>necessary and sufficient condition: </a:t>
            </a:r>
            <a:r>
              <a:rPr lang="en-US" sz="2000" dirty="0">
                <a:solidFill>
                  <a:srgbClr val="222222"/>
                </a:solidFill>
                <a:latin typeface="Arial" panose="020B0604020202020204" pitchFamily="34" charset="0"/>
              </a:rPr>
              <a:t>a 2-CNF formula is satisfiable if and only if there is no variable that belongs to the same strongly connected component as its negation.</a:t>
            </a:r>
          </a:p>
        </p:txBody>
      </p:sp>
      <p:sp>
        <p:nvSpPr>
          <p:cNvPr id="4" name="Date Placeholder 3">
            <a:extLst>
              <a:ext uri="{FF2B5EF4-FFF2-40B4-BE49-F238E27FC236}">
                <a16:creationId xmlns:a16="http://schemas.microsoft.com/office/drawing/2014/main" id="{A5F16BBF-0EC4-434B-B5C1-67B3C2DE7C70}"/>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1572B3C1-BC3B-4845-8C95-28A8048CBB6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76CAF19-2530-AD49-A581-2EB9E8C5F1C7}"/>
              </a:ext>
            </a:extLst>
          </p:cNvPr>
          <p:cNvSpPr>
            <a:spLocks noGrp="1"/>
          </p:cNvSpPr>
          <p:nvPr>
            <p:ph type="sldNum" sz="quarter" idx="12"/>
          </p:nvPr>
        </p:nvSpPr>
        <p:spPr/>
        <p:txBody>
          <a:bodyPr/>
          <a:lstStyle/>
          <a:p>
            <a:fld id="{F7F6C048-724C-A44D-A3A9-573A2C2F7973}" type="slidenum">
              <a:rPr lang="en-US" smtClean="0"/>
              <a:pPr/>
              <a:t>10</a:t>
            </a:fld>
            <a:endParaRPr lang="en-US"/>
          </a:p>
        </p:txBody>
      </p:sp>
    </p:spTree>
    <p:extLst>
      <p:ext uri="{BB962C8B-B14F-4D97-AF65-F5344CB8AC3E}">
        <p14:creationId xmlns:p14="http://schemas.microsoft.com/office/powerpoint/2010/main" val="314748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AB99A-87DC-ED40-9179-7FDA2B5B5E21}"/>
              </a:ext>
            </a:extLst>
          </p:cNvPr>
          <p:cNvPicPr>
            <a:picLocks noChangeAspect="1"/>
          </p:cNvPicPr>
          <p:nvPr/>
        </p:nvPicPr>
        <p:blipFill>
          <a:blip r:embed="rId2"/>
          <a:stretch>
            <a:fillRect/>
          </a:stretch>
        </p:blipFill>
        <p:spPr>
          <a:xfrm>
            <a:off x="3733800" y="2971800"/>
            <a:ext cx="5138172" cy="3030650"/>
          </a:xfrm>
          <a:prstGeom prst="rect">
            <a:avLst/>
          </a:prstGeom>
        </p:spPr>
      </p:pic>
      <p:sp>
        <p:nvSpPr>
          <p:cNvPr id="2" name="Title 1">
            <a:extLst>
              <a:ext uri="{FF2B5EF4-FFF2-40B4-BE49-F238E27FC236}">
                <a16:creationId xmlns:a16="http://schemas.microsoft.com/office/drawing/2014/main" id="{3B3CC791-A13F-C140-8CBF-401816D54992}"/>
              </a:ext>
            </a:extLst>
          </p:cNvPr>
          <p:cNvSpPr>
            <a:spLocks noGrp="1"/>
          </p:cNvSpPr>
          <p:nvPr>
            <p:ph type="title"/>
          </p:nvPr>
        </p:nvSpPr>
        <p:spPr/>
        <p:txBody>
          <a:bodyPr/>
          <a:lstStyle/>
          <a:p>
            <a:r>
              <a:rPr lang="en-US" dirty="0"/>
              <a:t>Solving SCC and 2SAT</a:t>
            </a:r>
          </a:p>
        </p:txBody>
      </p:sp>
      <p:sp>
        <p:nvSpPr>
          <p:cNvPr id="3" name="Content Placeholder 2">
            <a:extLst>
              <a:ext uri="{FF2B5EF4-FFF2-40B4-BE49-F238E27FC236}">
                <a16:creationId xmlns:a16="http://schemas.microsoft.com/office/drawing/2014/main" id="{0007ED4A-7351-3440-9E49-8A7331D252F3}"/>
              </a:ext>
            </a:extLst>
          </p:cNvPr>
          <p:cNvSpPr>
            <a:spLocks noGrp="1"/>
          </p:cNvSpPr>
          <p:nvPr>
            <p:ph idx="1"/>
          </p:nvPr>
        </p:nvSpPr>
        <p:spPr/>
        <p:txBody>
          <a:bodyPr/>
          <a:lstStyle/>
          <a:p>
            <a:r>
              <a:rPr lang="en-US" sz="2400" dirty="0">
                <a:cs typeface="Calibri" panose="020F0502020204030204" pitchFamily="34" charset="0"/>
              </a:rPr>
              <a:t>While some variable is not yet assigned</a:t>
            </a:r>
          </a:p>
          <a:p>
            <a:pPr lvl="1"/>
            <a:r>
              <a:rPr lang="en-US" sz="2400" dirty="0">
                <a:cs typeface="Calibri" panose="020F0502020204030204" pitchFamily="34" charset="0"/>
              </a:rPr>
              <a:t>Start at a partition that has no outgoing edges</a:t>
            </a:r>
          </a:p>
          <a:p>
            <a:pPr lvl="1"/>
            <a:r>
              <a:rPr lang="en-US" sz="2400" dirty="0">
                <a:cs typeface="Calibri" panose="020F0502020204030204" pitchFamily="34" charset="0"/>
              </a:rPr>
              <a:t>Assign true to all members of partition </a:t>
            </a:r>
          </a:p>
          <a:p>
            <a:pPr lvl="1"/>
            <a:r>
              <a:rPr lang="en-US" sz="2400" dirty="0">
                <a:cs typeface="Calibri" panose="020F0502020204030204" pitchFamily="34" charset="0"/>
              </a:rPr>
              <a:t>Remove partition and its incoming edges</a:t>
            </a:r>
          </a:p>
          <a:p>
            <a:r>
              <a:rPr lang="en-US" sz="2400" dirty="0">
                <a:cs typeface="Calibri" panose="020F0502020204030204" pitchFamily="34" charset="0"/>
              </a:rPr>
              <a:t>Can also do DFS of partitions</a:t>
            </a:r>
          </a:p>
          <a:p>
            <a:r>
              <a:rPr lang="en-US" sz="2400" dirty="0">
                <a:cs typeface="Calibri" panose="020F0502020204030204" pitchFamily="34" charset="0"/>
              </a:rPr>
              <a:t>Either way, we get</a:t>
            </a:r>
          </a:p>
          <a:p>
            <a:pPr lvl="1"/>
            <a:r>
              <a:rPr lang="en-US" sz="2400" dirty="0"/>
              <a:t>¬c = T</a:t>
            </a:r>
          </a:p>
          <a:p>
            <a:pPr lvl="1"/>
            <a:r>
              <a:rPr lang="en-US" sz="2400" dirty="0"/>
              <a:t>¬a = ¬b = T</a:t>
            </a:r>
          </a:p>
          <a:p>
            <a:pPr lvl="1"/>
            <a:r>
              <a:rPr lang="en-US" sz="2400" dirty="0">
                <a:cs typeface="Calibri" panose="020F0502020204030204" pitchFamily="34" charset="0"/>
              </a:rPr>
              <a:t>And so, a = b = c = F</a:t>
            </a:r>
          </a:p>
        </p:txBody>
      </p:sp>
      <p:sp>
        <p:nvSpPr>
          <p:cNvPr id="4" name="Date Placeholder 3">
            <a:extLst>
              <a:ext uri="{FF2B5EF4-FFF2-40B4-BE49-F238E27FC236}">
                <a16:creationId xmlns:a16="http://schemas.microsoft.com/office/drawing/2014/main" id="{804DE3C3-FBAA-7A40-AC6F-C29DE5963976}"/>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FCD6C38-B318-B248-9FBC-E40C77653F9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97B9DE-80B5-7D45-8B9A-93A3B700D23A}"/>
              </a:ext>
            </a:extLst>
          </p:cNvPr>
          <p:cNvSpPr>
            <a:spLocks noGrp="1"/>
          </p:cNvSpPr>
          <p:nvPr>
            <p:ph type="sldNum" sz="quarter" idx="12"/>
          </p:nvPr>
        </p:nvSpPr>
        <p:spPr/>
        <p:txBody>
          <a:bodyPr/>
          <a:lstStyle/>
          <a:p>
            <a:fld id="{F7F6C048-724C-A44D-A3A9-573A2C2F7973}" type="slidenum">
              <a:rPr lang="en-US" smtClean="0"/>
              <a:pPr/>
              <a:t>11</a:t>
            </a:fld>
            <a:endParaRPr lang="en-US"/>
          </a:p>
        </p:txBody>
      </p:sp>
    </p:spTree>
    <p:extLst>
      <p:ext uri="{BB962C8B-B14F-4D97-AF65-F5344CB8AC3E}">
        <p14:creationId xmlns:p14="http://schemas.microsoft.com/office/powerpoint/2010/main" val="53274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96B-0D1D-41B7-B03C-F76D8F24F452}"/>
              </a:ext>
            </a:extLst>
          </p:cNvPr>
          <p:cNvSpPr>
            <a:spLocks noGrp="1"/>
          </p:cNvSpPr>
          <p:nvPr>
            <p:ph type="title"/>
          </p:nvPr>
        </p:nvSpPr>
        <p:spPr/>
        <p:txBody>
          <a:bodyPr/>
          <a:lstStyle/>
          <a:p>
            <a:r>
              <a:rPr lang="en-US" dirty="0"/>
              <a:t>Any Hard Problems Here?</a:t>
            </a:r>
          </a:p>
        </p:txBody>
      </p:sp>
      <p:sp>
        <p:nvSpPr>
          <p:cNvPr id="3" name="Content Placeholder 2">
            <a:extLst>
              <a:ext uri="{FF2B5EF4-FFF2-40B4-BE49-F238E27FC236}">
                <a16:creationId xmlns:a16="http://schemas.microsoft.com/office/drawing/2014/main" id="{D3DD0E5E-E981-4418-A41F-F55E15212BF3}"/>
              </a:ext>
            </a:extLst>
          </p:cNvPr>
          <p:cNvSpPr>
            <a:spLocks noGrp="1"/>
          </p:cNvSpPr>
          <p:nvPr>
            <p:ph idx="1"/>
          </p:nvPr>
        </p:nvSpPr>
        <p:spPr/>
        <p:txBody>
          <a:bodyPr/>
          <a:lstStyle/>
          <a:p>
            <a:r>
              <a:rPr lang="en-US" sz="2800" dirty="0"/>
              <a:t>Minimum-ones 2SAT problem: Provide a satisfying assignment that sets a minimum number of variables to true. </a:t>
            </a:r>
          </a:p>
          <a:p>
            <a:r>
              <a:rPr lang="en-US" sz="2800" dirty="0"/>
              <a:t>Uniform Min-Ones-2SAT is the restriction of Min-Ones-2SAT to input instances without mixed clauses (must be all positive or all negative literals in each clause)</a:t>
            </a:r>
          </a:p>
          <a:p>
            <a:r>
              <a:rPr lang="en-US" sz="2800" dirty="0"/>
              <a:t>Positive Min-Ones-2SAT is the restriction of Uniform Min-Ones-2SAT to inputs containing only positive clauses (no negations)</a:t>
            </a:r>
          </a:p>
        </p:txBody>
      </p:sp>
      <p:sp>
        <p:nvSpPr>
          <p:cNvPr id="4" name="Date Placeholder 3">
            <a:extLst>
              <a:ext uri="{FF2B5EF4-FFF2-40B4-BE49-F238E27FC236}">
                <a16:creationId xmlns:a16="http://schemas.microsoft.com/office/drawing/2014/main" id="{66E1EA3A-6071-487B-A985-F41436745BB7}"/>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05E0AE87-DB68-4C60-A029-0872CE3E22A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2D7428A-5A31-4DC9-92D9-D1DDC69FACE8}"/>
              </a:ext>
            </a:extLst>
          </p:cNvPr>
          <p:cNvSpPr>
            <a:spLocks noGrp="1"/>
          </p:cNvSpPr>
          <p:nvPr>
            <p:ph type="sldNum" sz="quarter" idx="12"/>
          </p:nvPr>
        </p:nvSpPr>
        <p:spPr/>
        <p:txBody>
          <a:bodyPr/>
          <a:lstStyle/>
          <a:p>
            <a:fld id="{F7F6C048-724C-A44D-A3A9-573A2C2F7973}" type="slidenum">
              <a:rPr lang="en-US" smtClean="0"/>
              <a:pPr/>
              <a:t>12</a:t>
            </a:fld>
            <a:endParaRPr lang="en-US"/>
          </a:p>
        </p:txBody>
      </p:sp>
    </p:spTree>
    <p:extLst>
      <p:ext uri="{BB962C8B-B14F-4D97-AF65-F5344CB8AC3E}">
        <p14:creationId xmlns:p14="http://schemas.microsoft.com/office/powerpoint/2010/main" val="283928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BA6-2887-4741-92F0-0394DF32392E}"/>
              </a:ext>
            </a:extLst>
          </p:cNvPr>
          <p:cNvSpPr>
            <a:spLocks noGrp="1"/>
          </p:cNvSpPr>
          <p:nvPr>
            <p:ph type="title"/>
          </p:nvPr>
        </p:nvSpPr>
        <p:spPr/>
        <p:txBody>
          <a:bodyPr/>
          <a:lstStyle/>
          <a:p>
            <a:r>
              <a:rPr lang="en-US" dirty="0"/>
              <a:t>Uniform Min-Ones-2SAT</a:t>
            </a:r>
          </a:p>
        </p:txBody>
      </p:sp>
      <p:sp>
        <p:nvSpPr>
          <p:cNvPr id="3" name="Content Placeholder 2">
            <a:extLst>
              <a:ext uri="{FF2B5EF4-FFF2-40B4-BE49-F238E27FC236}">
                <a16:creationId xmlns:a16="http://schemas.microsoft.com/office/drawing/2014/main" id="{289A99A1-75B8-45AA-821D-A834F1CB3342}"/>
              </a:ext>
            </a:extLst>
          </p:cNvPr>
          <p:cNvSpPr>
            <a:spLocks noGrp="1"/>
          </p:cNvSpPr>
          <p:nvPr>
            <p:ph idx="1"/>
          </p:nvPr>
        </p:nvSpPr>
        <p:spPr/>
        <p:txBody>
          <a:bodyPr/>
          <a:lstStyle/>
          <a:p>
            <a:r>
              <a:rPr lang="en-US" dirty="0"/>
              <a:t>Uniform Min-Ones-2SAT is NP-Hard as we can reduce Min-Vertex-Cover to it</a:t>
            </a:r>
          </a:p>
          <a:p>
            <a:r>
              <a:rPr lang="en-US" dirty="0"/>
              <a:t>In fact, Uniform Min-Ones-2SAT is NP-Equivalent</a:t>
            </a:r>
          </a:p>
          <a:p>
            <a:r>
              <a:rPr lang="en-US" dirty="0"/>
              <a:t>The best known (to me) uniform minimum-ones 2SAT problem algorithm has a running time of O(1.21061</a:t>
            </a:r>
            <a:r>
              <a:rPr lang="en-US" baseline="30000" dirty="0"/>
              <a:t>n</a:t>
            </a:r>
            <a:r>
              <a:rPr lang="en-US" dirty="0"/>
              <a:t>) on a satisfiable 2SAT formula with n variables</a:t>
            </a:r>
          </a:p>
        </p:txBody>
      </p:sp>
      <p:sp>
        <p:nvSpPr>
          <p:cNvPr id="4" name="Date Placeholder 3">
            <a:extLst>
              <a:ext uri="{FF2B5EF4-FFF2-40B4-BE49-F238E27FC236}">
                <a16:creationId xmlns:a16="http://schemas.microsoft.com/office/drawing/2014/main" id="{BF580FF4-1CE8-43E4-9387-855AACA4C943}"/>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812B17B-6C7F-40BB-9B31-E546D1BB8E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E1F689-F5B9-4C19-BA1B-C7123274BA79}"/>
              </a:ext>
            </a:extLst>
          </p:cNvPr>
          <p:cNvSpPr>
            <a:spLocks noGrp="1"/>
          </p:cNvSpPr>
          <p:nvPr>
            <p:ph type="sldNum" sz="quarter" idx="12"/>
          </p:nvPr>
        </p:nvSpPr>
        <p:spPr/>
        <p:txBody>
          <a:bodyPr/>
          <a:lstStyle/>
          <a:p>
            <a:fld id="{F7F6C048-724C-A44D-A3A9-573A2C2F7973}" type="slidenum">
              <a:rPr lang="en-US" smtClean="0"/>
              <a:pPr/>
              <a:t>13</a:t>
            </a:fld>
            <a:endParaRPr lang="en-US"/>
          </a:p>
        </p:txBody>
      </p:sp>
    </p:spTree>
    <p:extLst>
      <p:ext uri="{BB962C8B-B14F-4D97-AF65-F5344CB8AC3E}">
        <p14:creationId xmlns:p14="http://schemas.microsoft.com/office/powerpoint/2010/main" val="203935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dirty="0"/>
              <a:t>Positive Min-Ones-2SAT is also equivalent to Min-Vertex-Cover and therefore NP-Equivalent as well</a:t>
            </a:r>
          </a:p>
          <a:p>
            <a:r>
              <a:rPr lang="en-US" dirty="0"/>
              <a:t>This is interesting as the problem of determining haplotype classifications and propensity for certain genetic diseases can be mapped onto Positive Min-Ones-2SAT </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14</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extLst>
                  <p:ext uri="{D42A27DB-BD31-4B8C-83A1-F6EECF244321}">
                    <p14:modId xmlns:p14="http://schemas.microsoft.com/office/powerpoint/2010/main" val="3133650873"/>
                  </p:ext>
                </p:extLst>
              </p:nvPr>
            </p:nvGraphicFramePr>
            <p:xfrm>
              <a:off x="-3414486" y="1530350"/>
              <a:ext cx="2286000" cy="1714500"/>
            </p:xfrm>
            <a:graphic>
              <a:graphicData uri="http://schemas.microsoft.com/office/powerpoint/2016/slidezoom">
                <pslz:sldZm>
                  <pslz:sldZmObj sldId="342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VC to Positive Min-Ones-2SAT </a:t>
            </a:r>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15</a:t>
            </a:fld>
            <a:endParaRPr lang="en-US"/>
          </a:p>
        </p:txBody>
      </p:sp>
      <p:sp>
        <p:nvSpPr>
          <p:cNvPr id="10" name="Oval 9">
            <a:extLst>
              <a:ext uri="{FF2B5EF4-FFF2-40B4-BE49-F238E27FC236}">
                <a16:creationId xmlns:a16="http://schemas.microsoft.com/office/drawing/2014/main" id="{5F0A9C83-848D-4288-9E6D-8DFAF74B96F4}"/>
              </a:ext>
            </a:extLst>
          </p:cNvPr>
          <p:cNvSpPr/>
          <p:nvPr/>
        </p:nvSpPr>
        <p:spPr bwMode="auto">
          <a:xfrm>
            <a:off x="914400" y="221433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A</a:t>
            </a:r>
          </a:p>
        </p:txBody>
      </p:sp>
      <p:sp>
        <p:nvSpPr>
          <p:cNvPr id="11" name="Oval 10">
            <a:extLst>
              <a:ext uri="{FF2B5EF4-FFF2-40B4-BE49-F238E27FC236}">
                <a16:creationId xmlns:a16="http://schemas.microsoft.com/office/drawing/2014/main" id="{31464FA4-EB43-4197-A44B-52F3600136BD}"/>
              </a:ext>
            </a:extLst>
          </p:cNvPr>
          <p:cNvSpPr/>
          <p:nvPr/>
        </p:nvSpPr>
        <p:spPr bwMode="auto">
          <a:xfrm>
            <a:off x="2351314"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E75DFDC9-F6E9-4912-9B28-4BA4CA6C5C8D}"/>
              </a:ext>
            </a:extLst>
          </p:cNvPr>
          <p:cNvSpPr/>
          <p:nvPr/>
        </p:nvSpPr>
        <p:spPr bwMode="auto">
          <a:xfrm>
            <a:off x="35814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pitchFamily="-107" charset="0"/>
              </a:rPr>
              <a:t>E</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B954C79-4887-4567-8D39-44D1849B6B45}"/>
              </a:ext>
            </a:extLst>
          </p:cNvPr>
          <p:cNvSpPr/>
          <p:nvPr/>
        </p:nvSpPr>
        <p:spPr bwMode="auto">
          <a:xfrm>
            <a:off x="3581400" y="164816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D</a:t>
            </a:r>
          </a:p>
        </p:txBody>
      </p:sp>
      <p:sp>
        <p:nvSpPr>
          <p:cNvPr id="14" name="Oval 13">
            <a:extLst>
              <a:ext uri="{FF2B5EF4-FFF2-40B4-BE49-F238E27FC236}">
                <a16:creationId xmlns:a16="http://schemas.microsoft.com/office/drawing/2014/main" id="{608BC0B3-F19C-4468-946E-C0FB8FB90E00}"/>
              </a:ext>
            </a:extLst>
          </p:cNvPr>
          <p:cNvSpPr/>
          <p:nvPr/>
        </p:nvSpPr>
        <p:spPr bwMode="auto">
          <a:xfrm>
            <a:off x="23622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C</a:t>
            </a:r>
          </a:p>
        </p:txBody>
      </p:sp>
      <p:sp>
        <p:nvSpPr>
          <p:cNvPr id="15" name="Oval 14">
            <a:extLst>
              <a:ext uri="{FF2B5EF4-FFF2-40B4-BE49-F238E27FC236}">
                <a16:creationId xmlns:a16="http://schemas.microsoft.com/office/drawing/2014/main" id="{4F943181-2740-4096-A340-E6E6BCB38747}"/>
              </a:ext>
            </a:extLst>
          </p:cNvPr>
          <p:cNvSpPr/>
          <p:nvPr/>
        </p:nvSpPr>
        <p:spPr bwMode="auto">
          <a:xfrm>
            <a:off x="5032829"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F</a:t>
            </a:r>
          </a:p>
        </p:txBody>
      </p:sp>
      <p:cxnSp>
        <p:nvCxnSpPr>
          <p:cNvPr id="17" name="Straight Connector 16">
            <a:extLst>
              <a:ext uri="{FF2B5EF4-FFF2-40B4-BE49-F238E27FC236}">
                <a16:creationId xmlns:a16="http://schemas.microsoft.com/office/drawing/2014/main" id="{29903092-07BF-4AE5-996B-AFB12003D14E}"/>
              </a:ext>
            </a:extLst>
          </p:cNvPr>
          <p:cNvCxnSpPr>
            <a:stCxn id="10" idx="7"/>
            <a:endCxn id="11" idx="2"/>
          </p:cNvCxnSpPr>
          <p:nvPr/>
        </p:nvCxnSpPr>
        <p:spPr bwMode="auto">
          <a:xfrm flipV="1">
            <a:off x="1304645" y="1882662"/>
            <a:ext cx="1046669" cy="40141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2C4AFA0D-E3B1-4447-8B21-418B124218AD}"/>
              </a:ext>
            </a:extLst>
          </p:cNvPr>
          <p:cNvCxnSpPr>
            <a:cxnSpLocks/>
            <a:stCxn id="10" idx="5"/>
            <a:endCxn id="14" idx="1"/>
          </p:cNvCxnSpPr>
          <p:nvPr/>
        </p:nvCxnSpPr>
        <p:spPr bwMode="auto">
          <a:xfrm>
            <a:off x="1304645" y="2620841"/>
            <a:ext cx="1124510" cy="41571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B013E051-EDB9-4E16-A70C-BE17D57E3A31}"/>
              </a:ext>
            </a:extLst>
          </p:cNvPr>
          <p:cNvCxnSpPr>
            <a:cxnSpLocks/>
            <a:stCxn id="11" idx="6"/>
            <a:endCxn id="13" idx="2"/>
          </p:cNvCxnSpPr>
          <p:nvPr/>
        </p:nvCxnSpPr>
        <p:spPr bwMode="auto">
          <a:xfrm>
            <a:off x="2808514" y="1882662"/>
            <a:ext cx="772886"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344AEF68-4640-4C34-835D-517D9652F388}"/>
              </a:ext>
            </a:extLst>
          </p:cNvPr>
          <p:cNvCxnSpPr>
            <a:cxnSpLocks/>
            <a:stCxn id="14" idx="6"/>
            <a:endCxn id="12" idx="2"/>
          </p:cNvCxnSpPr>
          <p:nvPr/>
        </p:nvCxnSpPr>
        <p:spPr bwMode="auto">
          <a:xfrm>
            <a:off x="2819400" y="3204936"/>
            <a:ext cx="762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0" name="Straight Connector 29">
            <a:extLst>
              <a:ext uri="{FF2B5EF4-FFF2-40B4-BE49-F238E27FC236}">
                <a16:creationId xmlns:a16="http://schemas.microsoft.com/office/drawing/2014/main" id="{C6FB2B1A-236C-4885-8D06-D547E5704875}"/>
              </a:ext>
            </a:extLst>
          </p:cNvPr>
          <p:cNvCxnSpPr>
            <a:cxnSpLocks/>
            <a:stCxn id="13" idx="6"/>
            <a:endCxn id="15" idx="2"/>
          </p:cNvCxnSpPr>
          <p:nvPr/>
        </p:nvCxnSpPr>
        <p:spPr bwMode="auto">
          <a:xfrm flipV="1">
            <a:off x="4038600" y="1882662"/>
            <a:ext cx="994229"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7543FE51-9305-461B-A6BD-721A489F8E95}"/>
              </a:ext>
            </a:extLst>
          </p:cNvPr>
          <p:cNvCxnSpPr>
            <a:cxnSpLocks/>
            <a:stCxn id="11" idx="4"/>
            <a:endCxn id="14" idx="0"/>
          </p:cNvCxnSpPr>
          <p:nvPr/>
        </p:nvCxnSpPr>
        <p:spPr bwMode="auto">
          <a:xfrm>
            <a:off x="2579914" y="2120787"/>
            <a:ext cx="10886" cy="8460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9" name="Straight Connector 38">
            <a:extLst>
              <a:ext uri="{FF2B5EF4-FFF2-40B4-BE49-F238E27FC236}">
                <a16:creationId xmlns:a16="http://schemas.microsoft.com/office/drawing/2014/main" id="{FD5F0A97-0E4F-4334-9FF9-24A80C11625D}"/>
              </a:ext>
            </a:extLst>
          </p:cNvPr>
          <p:cNvCxnSpPr>
            <a:cxnSpLocks/>
            <a:stCxn id="13" idx="4"/>
            <a:endCxn id="12" idx="0"/>
          </p:cNvCxnSpPr>
          <p:nvPr/>
        </p:nvCxnSpPr>
        <p:spPr bwMode="auto">
          <a:xfrm>
            <a:off x="3810000" y="2124416"/>
            <a:ext cx="0" cy="84239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8" name="TextBox 47">
            <a:extLst>
              <a:ext uri="{FF2B5EF4-FFF2-40B4-BE49-F238E27FC236}">
                <a16:creationId xmlns:a16="http://schemas.microsoft.com/office/drawing/2014/main" id="{F9297091-73BB-4E45-A37C-4F191F4357AB}"/>
              </a:ext>
            </a:extLst>
          </p:cNvPr>
          <p:cNvSpPr txBox="1"/>
          <p:nvPr/>
        </p:nvSpPr>
        <p:spPr>
          <a:xfrm>
            <a:off x="1128486" y="3748995"/>
            <a:ext cx="7391400" cy="2308324"/>
          </a:xfrm>
          <a:prstGeom prst="rect">
            <a:avLst/>
          </a:prstGeom>
          <a:noFill/>
        </p:spPr>
        <p:txBody>
          <a:bodyPr wrap="square" rtlCol="0">
            <a:spAutoFit/>
          </a:bodyPr>
          <a:lstStyle/>
          <a:p>
            <a:r>
              <a:rPr lang="en-US" dirty="0">
                <a:sym typeface="Symbol" panose="05050102010706020507" pitchFamily="18" charset="2"/>
              </a:rPr>
              <a:t>Can we cover all edges with just 3 vertices?</a:t>
            </a:r>
          </a:p>
          <a:p>
            <a:endParaRPr lang="en-US" dirty="0">
              <a:sym typeface="Symbol" panose="05050102010706020507" pitchFamily="18" charset="2"/>
            </a:endParaRPr>
          </a:p>
          <a:p>
            <a:r>
              <a:rPr lang="en-US" dirty="0"/>
              <a:t>(A</a:t>
            </a:r>
            <a:r>
              <a:rPr lang="en-US" dirty="0">
                <a:sym typeface="Symbol" panose="05050102010706020507" pitchFamily="18" charset="2"/>
              </a:rPr>
              <a:t>B)</a:t>
            </a:r>
            <a:r>
              <a:rPr lang="en-US" dirty="0"/>
              <a:t>(A</a:t>
            </a:r>
            <a:r>
              <a:rPr lang="en-US" dirty="0">
                <a:sym typeface="Symbol" panose="05050102010706020507" pitchFamily="18" charset="2"/>
              </a:rPr>
              <a:t>C),</a:t>
            </a:r>
            <a:r>
              <a:rPr lang="en-US" dirty="0"/>
              <a:t>(B</a:t>
            </a:r>
            <a:r>
              <a:rPr lang="en-US" dirty="0">
                <a:sym typeface="Symbol" panose="05050102010706020507" pitchFamily="18" charset="2"/>
              </a:rPr>
              <a:t>C),</a:t>
            </a:r>
            <a:r>
              <a:rPr lang="en-US" dirty="0"/>
              <a:t>(B</a:t>
            </a:r>
            <a:r>
              <a:rPr lang="en-US" dirty="0">
                <a:sym typeface="Symbol" panose="05050102010706020507" pitchFamily="18" charset="2"/>
              </a:rPr>
              <a:t>D),</a:t>
            </a:r>
            <a:r>
              <a:rPr lang="en-US" dirty="0"/>
              <a:t>(C</a:t>
            </a:r>
            <a:r>
              <a:rPr lang="en-US" dirty="0">
                <a:sym typeface="Symbol" panose="05050102010706020507" pitchFamily="18" charset="2"/>
              </a:rPr>
              <a:t>E),(</a:t>
            </a:r>
            <a:r>
              <a:rPr lang="en-US" dirty="0"/>
              <a:t>D</a:t>
            </a:r>
            <a:r>
              <a:rPr lang="en-US" dirty="0">
                <a:sym typeface="Symbol" panose="05050102010706020507" pitchFamily="18" charset="2"/>
              </a:rPr>
              <a:t>E),(</a:t>
            </a:r>
            <a:r>
              <a:rPr lang="en-US" dirty="0"/>
              <a:t>D</a:t>
            </a:r>
            <a:r>
              <a:rPr lang="en-US" dirty="0">
                <a:sym typeface="Symbol" panose="05050102010706020507" pitchFamily="18" charset="2"/>
              </a:rPr>
              <a:t>F)</a:t>
            </a:r>
          </a:p>
          <a:p>
            <a:r>
              <a:rPr lang="en-US" dirty="0">
                <a:sym typeface="Symbol" panose="05050102010706020507" pitchFamily="18" charset="2"/>
              </a:rPr>
              <a:t>Is minimum positive assignment 3 or fewer?</a:t>
            </a:r>
          </a:p>
          <a:p>
            <a:r>
              <a:rPr lang="en-US" dirty="0">
                <a:sym typeface="Symbol" panose="05050102010706020507" pitchFamily="18" charset="2"/>
              </a:rPr>
              <a:t>B,C,D works and tells us which vertices to choose to 3 cover above</a:t>
            </a:r>
          </a:p>
          <a:p>
            <a:r>
              <a:rPr lang="en-US" dirty="0">
                <a:sym typeface="Symbol" panose="05050102010706020507" pitchFamily="18" charset="2"/>
              </a:rPr>
              <a:t>If we added edge between E and F, the min would be 4 and we would require 4 vertices to cover all edges and </a:t>
            </a:r>
            <a:r>
              <a:rPr lang="en-US">
                <a:sym typeface="Symbol" panose="05050102010706020507" pitchFamily="18" charset="2"/>
              </a:rPr>
              <a:t>4 variables </a:t>
            </a:r>
            <a:r>
              <a:rPr lang="en-US" dirty="0">
                <a:sym typeface="Symbol" panose="05050102010706020507" pitchFamily="18" charset="2"/>
              </a:rPr>
              <a:t>set to true</a:t>
            </a:r>
          </a:p>
          <a:p>
            <a:r>
              <a:rPr lang="en-US" dirty="0">
                <a:sym typeface="Symbol" panose="05050102010706020507" pitchFamily="18" charset="2"/>
              </a:rPr>
              <a:t>This shows </a:t>
            </a:r>
            <a:r>
              <a:rPr lang="en-US" dirty="0"/>
              <a:t>Positive Min-Ones-2SAT is NP-Hard</a:t>
            </a:r>
          </a:p>
        </p:txBody>
      </p:sp>
    </p:spTree>
    <p:extLst>
      <p:ext uri="{BB962C8B-B14F-4D97-AF65-F5344CB8AC3E}">
        <p14:creationId xmlns:p14="http://schemas.microsoft.com/office/powerpoint/2010/main" val="403059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Positive Min-Ones-2SAT to VC</a:t>
            </a:r>
          </a:p>
        </p:txBody>
      </p:sp>
      <p:sp>
        <p:nvSpPr>
          <p:cNvPr id="3" name="Content Placeholder 2">
            <a:extLst>
              <a:ext uri="{FF2B5EF4-FFF2-40B4-BE49-F238E27FC236}">
                <a16:creationId xmlns:a16="http://schemas.microsoft.com/office/drawing/2014/main" id="{865E8C49-5BCD-4FEE-9F1F-27D2F1FE0421}"/>
              </a:ext>
            </a:extLst>
          </p:cNvPr>
          <p:cNvSpPr>
            <a:spLocks noGrp="1"/>
          </p:cNvSpPr>
          <p:nvPr>
            <p:ph idx="1"/>
          </p:nvPr>
        </p:nvSpPr>
        <p:spPr/>
        <p:txBody>
          <a:bodyPr/>
          <a:lstStyle/>
          <a:p>
            <a:r>
              <a:rPr lang="en-US" dirty="0"/>
              <a:t>Associate every variable with a vertex</a:t>
            </a:r>
          </a:p>
          <a:p>
            <a:r>
              <a:rPr lang="en-US" dirty="0"/>
              <a:t>If (v1</a:t>
            </a:r>
            <a:r>
              <a:rPr lang="en-US" dirty="0">
                <a:sym typeface="Symbol" panose="05050102010706020507" pitchFamily="18" charset="2"/>
              </a:rPr>
              <a:t>v2) is a clause, add an edge between v1 and v2 in graph</a:t>
            </a:r>
          </a:p>
          <a:p>
            <a:r>
              <a:rPr lang="en-US" dirty="0">
                <a:sym typeface="Symbol" panose="05050102010706020507" pitchFamily="18" charset="2"/>
              </a:rPr>
              <a:t>Now to find min, start with n/2, where we have n variables and do a binary search for min using oracle for VC</a:t>
            </a:r>
          </a:p>
          <a:p>
            <a:r>
              <a:rPr lang="en-US" dirty="0">
                <a:sym typeface="Symbol" panose="05050102010706020507" pitchFamily="18" charset="2"/>
              </a:rPr>
              <a:t>Max number of queries of VC oracle is just log</a:t>
            </a:r>
            <a:r>
              <a:rPr lang="en-US" baseline="-25000" dirty="0">
                <a:sym typeface="Symbol" panose="05050102010706020507" pitchFamily="18" charset="2"/>
              </a:rPr>
              <a:t>2</a:t>
            </a:r>
            <a:r>
              <a:rPr lang="en-US" dirty="0">
                <a:sym typeface="Symbol" panose="05050102010706020507" pitchFamily="18" charset="2"/>
              </a:rPr>
              <a:t>n so this is NP-Easy and therefore NP-Equivalent</a:t>
            </a:r>
            <a:endParaRPr lang="en-US" dirty="0"/>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16</a:t>
            </a:fld>
            <a:endParaRPr lang="en-US"/>
          </a:p>
        </p:txBody>
      </p:sp>
    </p:spTree>
    <p:extLst>
      <p:ext uri="{BB962C8B-B14F-4D97-AF65-F5344CB8AC3E}">
        <p14:creationId xmlns:p14="http://schemas.microsoft.com/office/powerpoint/2010/main" val="147955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4099"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Axiomatizable Fragments</a:t>
            </a:r>
          </a:p>
        </p:txBody>
      </p:sp>
    </p:spTree>
    <p:extLst>
      <p:ext uri="{BB962C8B-B14F-4D97-AF65-F5344CB8AC3E}">
        <p14:creationId xmlns:p14="http://schemas.microsoft.com/office/powerpoint/2010/main" val="877313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Unquantified logical expressions</a:t>
            </a:r>
          </a:p>
          <a:p>
            <a:pPr eaLnBrk="1" hangingPunct="1"/>
            <a:r>
              <a:rPr lang="en-US" dirty="0">
                <a:ea typeface="ＭＳ Ｐゴシック" pitchFamily="-111" charset="-128"/>
                <a:cs typeface="ＭＳ Ｐゴシック" pitchFamily="-111" charset="-128"/>
              </a:rPr>
              <a:t>Essentially Boolean algebra</a:t>
            </a:r>
          </a:p>
          <a:p>
            <a:pPr eaLnBrk="1" hangingPunct="1"/>
            <a:r>
              <a:rPr lang="en-US" dirty="0">
                <a:ea typeface="ＭＳ Ｐゴシック" pitchFamily="-111" charset="-128"/>
                <a:cs typeface="ＭＳ Ｐゴシック" pitchFamily="-111" charset="-128"/>
              </a:rPr>
              <a:t>Goal is to reason about propositions</a:t>
            </a:r>
          </a:p>
          <a:p>
            <a:pPr eaLnBrk="1" hangingPunct="1"/>
            <a:r>
              <a:rPr lang="en-US" dirty="0">
                <a:ea typeface="ＭＳ Ｐゴシック" pitchFamily="-111" charset="-128"/>
                <a:cs typeface="ＭＳ Ｐゴシック" pitchFamily="-111" charset="-128"/>
              </a:rPr>
              <a:t>Often interested in determining</a:t>
            </a:r>
          </a:p>
          <a:p>
            <a:pPr lvl="1" eaLnBrk="1" hangingPunct="1"/>
            <a:r>
              <a:rPr lang="en-US" dirty="0"/>
              <a:t>Is a well-formed formula (</a:t>
            </a:r>
            <a:r>
              <a:rPr lang="en-US" dirty="0" err="1"/>
              <a:t>wff</a:t>
            </a:r>
            <a:r>
              <a:rPr lang="en-US" dirty="0"/>
              <a:t>) a tautology?</a:t>
            </a:r>
          </a:p>
          <a:p>
            <a:pPr lvl="1" eaLnBrk="1" hangingPunct="1"/>
            <a:r>
              <a:rPr lang="en-US" dirty="0"/>
              <a:t>Is a </a:t>
            </a:r>
            <a:r>
              <a:rPr lang="en-US" dirty="0" err="1"/>
              <a:t>wff</a:t>
            </a:r>
            <a:r>
              <a:rPr lang="en-US" dirty="0"/>
              <a:t> refutable (unsatisfiable)?</a:t>
            </a:r>
          </a:p>
          <a:p>
            <a:pPr lvl="1" eaLnBrk="1" hangingPunct="1"/>
            <a:r>
              <a:rPr lang="en-US" dirty="0"/>
              <a:t>Is a </a:t>
            </a:r>
            <a:r>
              <a:rPr lang="en-US" dirty="0" err="1"/>
              <a:t>wff</a:t>
            </a:r>
            <a:r>
              <a:rPr lang="en-US" dirty="0"/>
              <a:t> satisfiable? (classic NP-complete)</a:t>
            </a:r>
          </a:p>
        </p:txBody>
      </p:sp>
    </p:spTree>
    <p:extLst>
      <p:ext uri="{BB962C8B-B14F-4D97-AF65-F5344CB8AC3E}">
        <p14:creationId xmlns:p14="http://schemas.microsoft.com/office/powerpoint/2010/main" val="21476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classic approaches are:</a:t>
            </a:r>
          </a:p>
          <a:p>
            <a:pPr lvl="1" eaLnBrk="1" hangingPunct="1"/>
            <a:r>
              <a:rPr lang="en-US"/>
              <a:t>Truth Table</a:t>
            </a:r>
          </a:p>
          <a:p>
            <a:pPr lvl="1" eaLnBrk="1" hangingPunct="1"/>
            <a:r>
              <a:rPr lang="en-US"/>
              <a:t>Axiomatic System (axioms and inferences)</a:t>
            </a:r>
          </a:p>
          <a:p>
            <a:pPr eaLnBrk="1" hangingPunct="1"/>
            <a:r>
              <a:rPr lang="en-US">
                <a:ea typeface="ＭＳ Ｐゴシック" pitchFamily="-111" charset="-128"/>
                <a:cs typeface="ＭＳ Ｐゴシック" pitchFamily="-111" charset="-128"/>
              </a:rPr>
              <a:t>Truth Table</a:t>
            </a:r>
          </a:p>
          <a:p>
            <a:pPr lvl="1" eaLnBrk="1" hangingPunct="1"/>
            <a:r>
              <a:rPr lang="en-US"/>
              <a:t>Clearly exponential in number of variables</a:t>
            </a:r>
          </a:p>
          <a:p>
            <a:pPr eaLnBrk="1" hangingPunct="1"/>
            <a:r>
              <a:rPr lang="en-US">
                <a:ea typeface="ＭＳ Ｐゴシック" pitchFamily="-111" charset="-128"/>
                <a:cs typeface="ＭＳ Ｐゴシック" pitchFamily="-111" charset="-128"/>
              </a:rPr>
              <a:t>Axiomatic Systems Rules of Inference</a:t>
            </a:r>
          </a:p>
          <a:p>
            <a:pPr lvl="1" eaLnBrk="1" hangingPunct="1"/>
            <a:r>
              <a:rPr lang="en-US"/>
              <a:t>Substitution and Modus Ponens</a:t>
            </a:r>
          </a:p>
          <a:p>
            <a:pPr lvl="1" eaLnBrk="1" hangingPunct="1"/>
            <a:r>
              <a:rPr lang="en-US"/>
              <a:t>Resolution / Unification</a:t>
            </a:r>
          </a:p>
        </p:txBody>
      </p:sp>
    </p:spTree>
    <p:extLst>
      <p:ext uri="{BB962C8B-B14F-4D97-AF65-F5344CB8AC3E}">
        <p14:creationId xmlns:p14="http://schemas.microsoft.com/office/powerpoint/2010/main" val="132417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FADF7-3E2C-4723-A556-7B0B23B2DB19}"/>
              </a:ext>
            </a:extLst>
          </p:cNvPr>
          <p:cNvSpPr>
            <a:spLocks noGrp="1"/>
          </p:cNvSpPr>
          <p:nvPr>
            <p:ph type="ctrTitle"/>
          </p:nvPr>
        </p:nvSpPr>
        <p:spPr/>
        <p:txBody>
          <a:bodyPr/>
          <a:lstStyle/>
          <a:p>
            <a:r>
              <a:rPr lang="en-US" dirty="0"/>
              <a:t>2SAT</a:t>
            </a:r>
          </a:p>
        </p:txBody>
      </p:sp>
      <p:sp>
        <p:nvSpPr>
          <p:cNvPr id="8" name="Subtitle 7">
            <a:extLst>
              <a:ext uri="{FF2B5EF4-FFF2-40B4-BE49-F238E27FC236}">
                <a16:creationId xmlns:a16="http://schemas.microsoft.com/office/drawing/2014/main" id="{3EBB4C50-3EEB-4B00-BE4C-4A7C9411D179}"/>
              </a:ext>
            </a:extLst>
          </p:cNvPr>
          <p:cNvSpPr>
            <a:spLocks noGrp="1"/>
          </p:cNvSpPr>
          <p:nvPr>
            <p:ph type="subTitle" idx="1"/>
          </p:nvPr>
        </p:nvSpPr>
        <p:spPr/>
        <p:txBody>
          <a:bodyPr/>
          <a:lstStyle/>
          <a:p>
            <a:r>
              <a:rPr lang="en-US" dirty="0"/>
              <a:t>A Subset of 3SAT</a:t>
            </a:r>
          </a:p>
          <a:p>
            <a:r>
              <a:rPr lang="en-US" dirty="0"/>
              <a:t>How hard?</a:t>
            </a:r>
          </a:p>
        </p:txBody>
      </p:sp>
      <p:sp>
        <p:nvSpPr>
          <p:cNvPr id="4" name="Date Placeholder 3">
            <a:extLst>
              <a:ext uri="{FF2B5EF4-FFF2-40B4-BE49-F238E27FC236}">
                <a16:creationId xmlns:a16="http://schemas.microsoft.com/office/drawing/2014/main" id="{9AD05839-97AF-4A84-96D2-4FD479FC3CEA}"/>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0B22D81B-3254-4743-8A86-DEFEA8E6D21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CDA9269-6140-49CB-84DE-63A161AF77C8}"/>
              </a:ext>
            </a:extLst>
          </p:cNvPr>
          <p:cNvSpPr>
            <a:spLocks noGrp="1"/>
          </p:cNvSpPr>
          <p:nvPr>
            <p:ph type="sldNum" sz="quarter" idx="12"/>
          </p:nvPr>
        </p:nvSpPr>
        <p:spPr/>
        <p:txBody>
          <a:bodyPr/>
          <a:lstStyle/>
          <a:p>
            <a:fld id="{F7F6C048-724C-A44D-A3A9-573A2C2F7973}" type="slidenum">
              <a:rPr lang="en-US" smtClean="0"/>
              <a:pPr/>
              <a:t>2</a:t>
            </a:fld>
            <a:endParaRPr lang="en-US"/>
          </a:p>
        </p:txBody>
      </p:sp>
    </p:spTree>
    <p:extLst>
      <p:ext uri="{BB962C8B-B14F-4D97-AF65-F5344CB8AC3E}">
        <p14:creationId xmlns:p14="http://schemas.microsoft.com/office/powerpoint/2010/main" val="106198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Start with a set of axioms (all tautologies)</a:t>
            </a:r>
          </a:p>
          <a:p>
            <a:pPr eaLnBrk="1" hangingPunct="1">
              <a:lnSpc>
                <a:spcPct val="90000"/>
              </a:lnSpc>
            </a:pPr>
            <a:r>
              <a:rPr lang="en-US">
                <a:ea typeface="ＭＳ Ｐゴシック" pitchFamily="-111" charset="-128"/>
                <a:cs typeface="ＭＳ Ｐゴシック" pitchFamily="-111" charset="-128"/>
              </a:rPr>
              <a:t>Using substitution and MP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Q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derive consequences of axioms (also tautologies, but just a fragment of all)</a:t>
            </a:r>
          </a:p>
          <a:p>
            <a:pPr eaLnBrk="1" hangingPunct="1">
              <a:lnSpc>
                <a:spcPct val="90000"/>
              </a:lnSpc>
            </a:pPr>
            <a:r>
              <a:rPr lang="en-US">
                <a:ea typeface="ＭＳ Ｐゴシック" pitchFamily="-111" charset="-128"/>
                <a:cs typeface="ＭＳ Ｐゴシック" pitchFamily="-111" charset="-128"/>
              </a:rPr>
              <a:t>Can create complete sets of axioms</a:t>
            </a:r>
          </a:p>
          <a:p>
            <a:pPr eaLnBrk="1" hangingPunct="1">
              <a:lnSpc>
                <a:spcPct val="90000"/>
              </a:lnSpc>
            </a:pPr>
            <a:r>
              <a:rPr lang="en-US">
                <a:ea typeface="ＭＳ Ｐゴシック" pitchFamily="-111" charset="-128"/>
                <a:cs typeface="ＭＳ Ｐゴシック" pitchFamily="-111" charset="-128"/>
              </a:rPr>
              <a:t>Need 3 variables for associativity, e.g.,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      </a:t>
            </a: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a:t>
            </a:r>
          </a:p>
        </p:txBody>
      </p:sp>
    </p:spTree>
    <p:extLst>
      <p:ext uri="{BB962C8B-B14F-4D97-AF65-F5344CB8AC3E}">
        <p14:creationId xmlns:p14="http://schemas.microsoft.com/office/powerpoint/2010/main" val="142579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Given a set of axioms,</a:t>
            </a:r>
          </a:p>
          <a:p>
            <a:pPr lvl="1" eaLnBrk="1" hangingPunct="1"/>
            <a:r>
              <a:rPr lang="en-US" dirty="0"/>
              <a:t>Is this set complete?</a:t>
            </a:r>
          </a:p>
          <a:p>
            <a:pPr lvl="1" eaLnBrk="1" hangingPunct="1"/>
            <a:r>
              <a:rPr lang="en-US" dirty="0"/>
              <a:t>Given a tautology T, is T a consequent of axiom set?</a:t>
            </a:r>
          </a:p>
          <a:p>
            <a:pPr eaLnBrk="1" hangingPunct="1"/>
            <a:r>
              <a:rPr lang="en-US" dirty="0">
                <a:ea typeface="ＭＳ Ｐゴシック" pitchFamily="-111" charset="-128"/>
                <a:cs typeface="ＭＳ Ｐゴシック" pitchFamily="-111" charset="-128"/>
              </a:rPr>
              <a:t>The above are even undecidable with one axiom and with only 2 variables. I will show this result shortly.</a:t>
            </a:r>
          </a:p>
        </p:txBody>
      </p:sp>
    </p:spTree>
    <p:extLst>
      <p:ext uri="{BB962C8B-B14F-4D97-AF65-F5344CB8AC3E}">
        <p14:creationId xmlns:p14="http://schemas.microsoft.com/office/powerpoint/2010/main" val="344744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extLst>
      <p:ext uri="{BB962C8B-B14F-4D97-AF65-F5344CB8AC3E}">
        <p14:creationId xmlns:p14="http://schemas.microsoft.com/office/powerpoint/2010/main" val="36839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Put formula in Conjunctive Normal Form (CNF)</a:t>
            </a:r>
          </a:p>
          <a:p>
            <a:pPr eaLnBrk="1" hangingPunct="1">
              <a:lnSpc>
                <a:spcPct val="90000"/>
              </a:lnSpc>
            </a:pPr>
            <a:r>
              <a:rPr lang="en-US" dirty="0">
                <a:ea typeface="ＭＳ Ｐゴシック" pitchFamily="-111" charset="-128"/>
                <a:cs typeface="ＭＳ Ｐゴシック" pitchFamily="-111" charset="-128"/>
              </a:rPr>
              <a:t>If have terms of conjunction</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Q), (R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~Q)</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then can determine that (P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R)</a:t>
            </a:r>
          </a:p>
          <a:p>
            <a:pPr eaLnBrk="1" hangingPunct="1">
              <a:lnSpc>
                <a:spcPct val="90000"/>
              </a:lnSpc>
            </a:pPr>
            <a:r>
              <a:rPr lang="en-US" dirty="0">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dirty="0">
                <a:ea typeface="ＭＳ Ｐゴシック" pitchFamily="-111" charset="-128"/>
                <a:cs typeface="ＭＳ Ｐゴシック" pitchFamily="-111" charset="-128"/>
              </a:rPr>
              <a:t>Resolution is not complete for derivation, but it is for refutation</a:t>
            </a:r>
          </a:p>
        </p:txBody>
      </p:sp>
    </p:spTree>
    <p:extLst>
      <p:ext uri="{BB962C8B-B14F-4D97-AF65-F5344CB8AC3E}">
        <p14:creationId xmlns:p14="http://schemas.microsoft.com/office/powerpoint/2010/main" val="172723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9A07-C8E4-4016-95C4-7240765A01A9}"/>
              </a:ext>
            </a:extLst>
          </p:cNvPr>
          <p:cNvSpPr>
            <a:spLocks noGrp="1"/>
          </p:cNvSpPr>
          <p:nvPr>
            <p:ph type="title"/>
          </p:nvPr>
        </p:nvSpPr>
        <p:spPr/>
        <p:txBody>
          <a:bodyPr/>
          <a:lstStyle/>
          <a:p>
            <a:r>
              <a:rPr lang="en-US" dirty="0"/>
              <a:t>Example Resolution</a:t>
            </a:r>
          </a:p>
        </p:txBody>
      </p:sp>
      <p:sp>
        <p:nvSpPr>
          <p:cNvPr id="3" name="Content Placeholder 2">
            <a:extLst>
              <a:ext uri="{FF2B5EF4-FFF2-40B4-BE49-F238E27FC236}">
                <a16:creationId xmlns:a16="http://schemas.microsoft.com/office/drawing/2014/main" id="{AAC222D4-7E45-465F-BD95-2AE465D020D1}"/>
              </a:ext>
            </a:extLst>
          </p:cNvPr>
          <p:cNvSpPr>
            <a:spLocks noGrp="1"/>
          </p:cNvSpPr>
          <p:nvPr>
            <p:ph idx="1"/>
          </p:nvPr>
        </p:nvSpPr>
        <p:spPr/>
        <p:txBody>
          <a:bodyPr/>
          <a:lstStyle/>
          <a:p>
            <a:pPr marL="0" lvl="0" indent="0">
              <a:spcBef>
                <a:spcPct val="0"/>
              </a:spcBef>
              <a:buNone/>
            </a:pPr>
            <a:r>
              <a:rPr lang="en-US" altLang="en-US" sz="2400" dirty="0">
                <a:solidFill>
                  <a:srgbClr val="000000"/>
                </a:solidFill>
                <a:latin typeface="Arial Unicode MS" panose="020B0604020202020204" pitchFamily="34" charset="-128"/>
              </a:rPr>
              <a:t>1. Premise: </a:t>
            </a:r>
            <a:r>
              <a:rPr lang="en-US" altLang="en-US" sz="2400" b="1" dirty="0">
                <a:solidFill>
                  <a:srgbClr val="000000"/>
                </a:solidFill>
                <a:latin typeface="Arial Unicode MS" panose="020B0604020202020204" pitchFamily="34" charset="-128"/>
              </a:rPr>
              <a:t>A </a:t>
            </a:r>
            <a:r>
              <a:rPr lang="en-US" altLang="en-US" sz="2400" b="1" dirty="0">
                <a:solidFill>
                  <a:srgbClr val="000000"/>
                </a:solidFill>
                <a:latin typeface="Arial Unicode MS" panose="020B0604020202020204" pitchFamily="34" charset="-128"/>
                <a:sym typeface="Symbol" panose="05050102010706020507" pitchFamily="18" charset="2"/>
              </a:rPr>
              <a:t> </a:t>
            </a:r>
            <a:r>
              <a:rPr lang="en-US" altLang="en-US" sz="2400" b="1" dirty="0">
                <a:solidFill>
                  <a:srgbClr val="000000"/>
                </a:solidFill>
                <a:latin typeface="Arial Unicode MS" panose="020B0604020202020204" pitchFamily="34" charset="-128"/>
              </a:rPr>
              <a:t>I </a:t>
            </a:r>
          </a:p>
          <a:p>
            <a:pPr marL="0" lvl="0" indent="0">
              <a:spcBef>
                <a:spcPct val="0"/>
              </a:spcBef>
              <a:buNone/>
            </a:pPr>
            <a:r>
              <a:rPr lang="en-US" altLang="en-US" sz="2400" dirty="0">
                <a:solidFill>
                  <a:srgbClr val="000000"/>
                </a:solidFill>
                <a:latin typeface="Arial Unicode MS" panose="020B0604020202020204" pitchFamily="34" charset="-128"/>
              </a:rPr>
              <a:t>2. Premise: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W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I </a:t>
            </a:r>
          </a:p>
          <a:p>
            <a:pPr marL="0" lvl="0" indent="0">
              <a:spcBef>
                <a:spcPct val="0"/>
              </a:spcBef>
              <a:buNone/>
            </a:pPr>
            <a:r>
              <a:rPr lang="en-US" altLang="en-US" sz="2400" dirty="0">
                <a:solidFill>
                  <a:srgbClr val="000000"/>
                </a:solidFill>
                <a:latin typeface="Arial Unicode MS" panose="020B0604020202020204" pitchFamily="34" charset="-128"/>
              </a:rPr>
              <a:t>3. Premise: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A</a:t>
            </a:r>
            <a:r>
              <a:rPr lang="en-US" altLang="en-US" sz="2400" dirty="0">
                <a:solidFill>
                  <a:srgbClr val="000000"/>
                </a:solidFill>
                <a:latin typeface="Arial Unicode MS" panose="020B0604020202020204" pitchFamily="34" charset="-128"/>
              </a:rPr>
              <a:t> </a:t>
            </a:r>
          </a:p>
          <a:p>
            <a:pPr marL="0" lvl="0" indent="0">
              <a:spcBef>
                <a:spcPct val="0"/>
              </a:spcBef>
              <a:buNone/>
            </a:pPr>
            <a:r>
              <a:rPr lang="en-US" altLang="en-US" sz="2400" dirty="0">
                <a:solidFill>
                  <a:srgbClr val="000000"/>
                </a:solidFill>
                <a:latin typeface="Arial Unicode MS" panose="020B0604020202020204" pitchFamily="34" charset="-128"/>
              </a:rPr>
              <a:t>4. Premise: </a:t>
            </a:r>
            <a:r>
              <a:rPr lang="en-US" altLang="en-US" sz="2400" b="1" dirty="0">
                <a:solidFill>
                  <a:srgbClr val="000000"/>
                </a:solidFill>
                <a:latin typeface="Arial Unicode MS" panose="020B0604020202020204" pitchFamily="34" charset="-128"/>
              </a:rPr>
              <a:t>W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I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C </a:t>
            </a:r>
          </a:p>
          <a:p>
            <a:pPr marL="0" lvl="0" indent="0">
              <a:spcBef>
                <a:spcPct val="0"/>
              </a:spcBef>
              <a:buNone/>
            </a:pPr>
            <a:r>
              <a:rPr lang="en-US" altLang="en-US" sz="2400" dirty="0">
                <a:solidFill>
                  <a:srgbClr val="000000"/>
                </a:solidFill>
                <a:latin typeface="Arial Unicode MS" panose="020B0604020202020204" pitchFamily="34" charset="-128"/>
              </a:rPr>
              <a:t>5. Negation of Conclusion.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C</a:t>
            </a:r>
            <a:r>
              <a:rPr lang="en-US" altLang="en-US" sz="2400" dirty="0">
                <a:solidFill>
                  <a:srgbClr val="000000"/>
                </a:solidFill>
                <a:latin typeface="Arial Unicode MS" panose="020B0604020202020204" pitchFamily="34" charset="-128"/>
              </a:rPr>
              <a:t> (prove </a:t>
            </a:r>
            <a:r>
              <a:rPr lang="en-US" altLang="en-US" sz="2400" b="1" dirty="0">
                <a:solidFill>
                  <a:srgbClr val="000000"/>
                </a:solidFill>
                <a:latin typeface="Arial Unicode MS" panose="020B0604020202020204" pitchFamily="34" charset="-128"/>
              </a:rPr>
              <a:t>C</a:t>
            </a:r>
            <a:r>
              <a:rPr lang="en-US" altLang="en-US" sz="2400" dirty="0">
                <a:solidFill>
                  <a:srgbClr val="000000"/>
                </a:solidFill>
                <a:latin typeface="Arial Unicode MS" panose="020B0604020202020204" pitchFamily="34" charset="-128"/>
              </a:rPr>
              <a:t> from above)</a:t>
            </a:r>
          </a:p>
          <a:p>
            <a:pPr marL="0" lvl="0" indent="0">
              <a:spcBef>
                <a:spcPct val="0"/>
              </a:spcBef>
              <a:buNone/>
            </a:pPr>
            <a:endParaRPr lang="en-US" altLang="en-US" sz="2400" dirty="0">
              <a:solidFill>
                <a:srgbClr val="000000"/>
              </a:solidFill>
              <a:latin typeface="Arial Unicode MS" panose="020B0604020202020204" pitchFamily="34" charset="-128"/>
            </a:endParaRPr>
          </a:p>
          <a:p>
            <a:pPr marL="0" lvl="0" indent="0">
              <a:spcBef>
                <a:spcPct val="0"/>
              </a:spcBef>
              <a:buNone/>
            </a:pPr>
            <a:r>
              <a:rPr lang="en-US" altLang="en-US" sz="2400" dirty="0">
                <a:solidFill>
                  <a:srgbClr val="000000"/>
                </a:solidFill>
                <a:latin typeface="Arial Unicode MS" panose="020B0604020202020204" pitchFamily="34" charset="-128"/>
              </a:rPr>
              <a:t>6. </a:t>
            </a:r>
            <a:r>
              <a:rPr lang="en-US" altLang="en-US" sz="2400" b="1" dirty="0">
                <a:solidFill>
                  <a:srgbClr val="000000"/>
                </a:solidFill>
                <a:latin typeface="Arial Unicode MS" panose="020B0604020202020204" pitchFamily="34" charset="-128"/>
              </a:rPr>
              <a:t>W </a:t>
            </a:r>
            <a:r>
              <a:rPr lang="en-US" altLang="en-US" sz="2400" b="1" dirty="0">
                <a:solidFill>
                  <a:srgbClr val="000000"/>
                </a:solidFill>
                <a:latin typeface="Arial Unicode MS" panose="020B0604020202020204" pitchFamily="34" charset="-128"/>
                <a:sym typeface="Symbol" panose="05050102010706020507" pitchFamily="18" charset="2"/>
              </a:rPr>
              <a:t></a:t>
            </a:r>
            <a:r>
              <a:rPr lang="en-US" altLang="en-US" sz="2400" b="1" dirty="0">
                <a:solidFill>
                  <a:srgbClr val="000000"/>
                </a:solidFill>
                <a:latin typeface="Arial Unicode MS" panose="020B0604020202020204" pitchFamily="34" charset="-128"/>
              </a:rPr>
              <a:t> I </a:t>
            </a:r>
            <a:r>
              <a:rPr lang="en-US" altLang="en-US" sz="2400" dirty="0">
                <a:solidFill>
                  <a:srgbClr val="000000"/>
                </a:solidFill>
                <a:latin typeface="Arial Unicode MS" panose="020B0604020202020204" pitchFamily="34" charset="-128"/>
              </a:rPr>
              <a:t>		L4, L5, resolution </a:t>
            </a:r>
          </a:p>
          <a:p>
            <a:pPr marL="0" lvl="0" indent="0">
              <a:spcBef>
                <a:spcPct val="0"/>
              </a:spcBef>
              <a:buNone/>
            </a:pPr>
            <a:r>
              <a:rPr lang="en-US" altLang="en-US" sz="2400" dirty="0">
                <a:solidFill>
                  <a:srgbClr val="000000"/>
                </a:solidFill>
                <a:latin typeface="Arial Unicode MS" panose="020B0604020202020204" pitchFamily="34" charset="-128"/>
              </a:rPr>
              <a:t>7. </a:t>
            </a:r>
            <a:r>
              <a:rPr lang="en-US" altLang="en-US" sz="2400" b="1" dirty="0">
                <a:solidFill>
                  <a:srgbClr val="000000"/>
                </a:solidFill>
                <a:latin typeface="Arial Unicode MS" panose="020B0604020202020204" pitchFamily="34" charset="-128"/>
              </a:rPr>
              <a:t>I</a:t>
            </a:r>
            <a:r>
              <a:rPr lang="en-US" altLang="en-US" sz="2400" dirty="0">
                <a:solidFill>
                  <a:srgbClr val="000000"/>
                </a:solidFill>
                <a:latin typeface="Arial Unicode MS" panose="020B0604020202020204" pitchFamily="34" charset="-128"/>
              </a:rPr>
              <a:t> 			L2, L6, resolution, idempotence </a:t>
            </a:r>
          </a:p>
          <a:p>
            <a:pPr marL="0" lvl="0" indent="0">
              <a:spcBef>
                <a:spcPct val="0"/>
              </a:spcBef>
              <a:buNone/>
            </a:pPr>
            <a:r>
              <a:rPr lang="en-US" altLang="en-US" sz="2400" dirty="0">
                <a:solidFill>
                  <a:srgbClr val="000000"/>
                </a:solidFill>
                <a:latin typeface="Arial Unicode MS" panose="020B0604020202020204" pitchFamily="34" charset="-128"/>
              </a:rPr>
              <a:t>8. </a:t>
            </a:r>
            <a:r>
              <a:rPr lang="en-US" altLang="en-US" sz="2400" b="1" dirty="0">
                <a:solidFill>
                  <a:srgbClr val="000000"/>
                </a:solidFill>
                <a:latin typeface="Arial Unicode MS" panose="020B0604020202020204" pitchFamily="34" charset="-128"/>
              </a:rPr>
              <a:t>A</a:t>
            </a:r>
            <a:r>
              <a:rPr lang="en-US" altLang="en-US" sz="2400" dirty="0">
                <a:solidFill>
                  <a:srgbClr val="000000"/>
                </a:solidFill>
                <a:latin typeface="Arial Unicode MS" panose="020B0604020202020204" pitchFamily="34" charset="-128"/>
              </a:rPr>
              <a:t> 			L1, L7, resolution </a:t>
            </a:r>
          </a:p>
          <a:p>
            <a:pPr marL="0" lvl="0" indent="0">
              <a:spcBef>
                <a:spcPct val="0"/>
              </a:spcBef>
              <a:buNone/>
            </a:pPr>
            <a:r>
              <a:rPr lang="en-US" altLang="en-US" sz="2400" dirty="0">
                <a:solidFill>
                  <a:srgbClr val="000000"/>
                </a:solidFill>
                <a:latin typeface="Arial Unicode MS" panose="020B0604020202020204" pitchFamily="34" charset="-128"/>
              </a:rPr>
              <a:t>9. </a:t>
            </a:r>
            <a:r>
              <a:rPr lang="en-US" altLang="en-US" sz="2400" b="1" dirty="0">
                <a:solidFill>
                  <a:srgbClr val="000000"/>
                </a:solidFill>
                <a:latin typeface="Arial Unicode MS" panose="020B0604020202020204" pitchFamily="34" charset="-128"/>
              </a:rPr>
              <a:t>(A </a:t>
            </a:r>
            <a:r>
              <a:rPr lang="en-US" altLang="en-US" sz="2400" b="1" dirty="0">
                <a:solidFill>
                  <a:srgbClr val="000000"/>
                </a:solidFill>
                <a:latin typeface="Arial Unicode MS" panose="020B0604020202020204" pitchFamily="34" charset="-128"/>
                <a:sym typeface="Symbol" panose="05050102010706020507" pitchFamily="18" charset="2"/>
              </a:rPr>
              <a:t> </a:t>
            </a:r>
            <a:r>
              <a:rPr lang="en-US" altLang="en-US" sz="2400" b="1" dirty="0">
                <a:solidFill>
                  <a:srgbClr val="000000"/>
                </a:solidFill>
                <a:latin typeface="Arial Unicode MS" panose="020B0604020202020204" pitchFamily="34" charset="-128"/>
              </a:rPr>
              <a:t> A)</a:t>
            </a:r>
            <a:r>
              <a:rPr lang="en-US" altLang="en-US" sz="2400" dirty="0">
                <a:solidFill>
                  <a:srgbClr val="000000"/>
                </a:solidFill>
                <a:latin typeface="Arial Unicode MS" panose="020B0604020202020204" pitchFamily="34" charset="-128"/>
              </a:rPr>
              <a:t> 		L3, L8, resolution</a:t>
            </a:r>
          </a:p>
          <a:p>
            <a:pPr marL="0" lvl="0" indent="0">
              <a:spcBef>
                <a:spcPct val="0"/>
              </a:spcBef>
              <a:buNone/>
            </a:pPr>
            <a:r>
              <a:rPr lang="en-US" sz="2400" i="1" dirty="0">
                <a:solidFill>
                  <a:srgbClr val="000000"/>
                </a:solidFill>
                <a:latin typeface="Arial Unicode MS" panose="020B0604020202020204" pitchFamily="34" charset="-128"/>
              </a:rPr>
              <a:t>#9 is a contradiction and so we can conclude </a:t>
            </a:r>
            <a:r>
              <a:rPr lang="en-US" sz="2400" b="1" i="1" dirty="0">
                <a:solidFill>
                  <a:srgbClr val="000000"/>
                </a:solidFill>
                <a:latin typeface="Arial Unicode MS" panose="020B0604020202020204" pitchFamily="34" charset="-128"/>
              </a:rPr>
              <a:t>FALSE</a:t>
            </a:r>
            <a:r>
              <a:rPr lang="en-US" sz="2400" i="1" dirty="0">
                <a:solidFill>
                  <a:srgbClr val="000000"/>
                </a:solidFill>
                <a:latin typeface="Arial Unicode MS" panose="020B0604020202020204" pitchFamily="34" charset="-128"/>
              </a:rPr>
              <a:t> from above, meaning </a:t>
            </a:r>
            <a:r>
              <a:rPr lang="en-US" sz="2400" b="1" i="1" dirty="0">
                <a:solidFill>
                  <a:srgbClr val="000000"/>
                </a:solidFill>
                <a:latin typeface="Arial Unicode MS" panose="020B0604020202020204" pitchFamily="34" charset="-128"/>
              </a:rPr>
              <a:t>C</a:t>
            </a:r>
            <a:r>
              <a:rPr lang="en-US" sz="2400" i="1" dirty="0">
                <a:solidFill>
                  <a:srgbClr val="000000"/>
                </a:solidFill>
                <a:latin typeface="Arial Unicode MS" panose="020B0604020202020204" pitchFamily="34" charset="-128"/>
              </a:rPr>
              <a:t> follows logically from Premises</a:t>
            </a:r>
            <a:endParaRPr lang="en-US" sz="2400" i="1" dirty="0"/>
          </a:p>
        </p:txBody>
      </p:sp>
      <p:sp>
        <p:nvSpPr>
          <p:cNvPr id="4" name="Date Placeholder 3">
            <a:extLst>
              <a:ext uri="{FF2B5EF4-FFF2-40B4-BE49-F238E27FC236}">
                <a16:creationId xmlns:a16="http://schemas.microsoft.com/office/drawing/2014/main" id="{7F4E1076-5E15-4F68-BBEC-3703A08F81EE}"/>
              </a:ext>
            </a:extLst>
          </p:cNvPr>
          <p:cNvSpPr>
            <a:spLocks noGrp="1"/>
          </p:cNvSpPr>
          <p:nvPr>
            <p:ph type="dt" sz="half" idx="10"/>
          </p:nvPr>
        </p:nvSpPr>
        <p:spPr/>
        <p:txBody>
          <a:bodyPr/>
          <a:lstStyle/>
          <a:p>
            <a:fld id="{2534C2F4-DACC-7046-9C17-8BE104BD396C}" type="datetime1">
              <a:rPr lang="en-US" smtClean="0"/>
              <a:pPr/>
              <a:t>4/14/20</a:t>
            </a:fld>
            <a:endParaRPr lang="en-US" dirty="0"/>
          </a:p>
        </p:txBody>
      </p:sp>
      <p:sp>
        <p:nvSpPr>
          <p:cNvPr id="5" name="Footer Placeholder 4">
            <a:extLst>
              <a:ext uri="{FF2B5EF4-FFF2-40B4-BE49-F238E27FC236}">
                <a16:creationId xmlns:a16="http://schemas.microsoft.com/office/drawing/2014/main" id="{1FE7EA36-0C61-4D3D-A7A4-9E94749EF48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793979A-A8E8-4D6E-8D90-DDD2AF7DB6CF}"/>
              </a:ext>
            </a:extLst>
          </p:cNvPr>
          <p:cNvSpPr>
            <a:spLocks noGrp="1"/>
          </p:cNvSpPr>
          <p:nvPr>
            <p:ph type="sldNum" sz="quarter" idx="12"/>
          </p:nvPr>
        </p:nvSpPr>
        <p:spPr/>
        <p:txBody>
          <a:bodyPr/>
          <a:lstStyle/>
          <a:p>
            <a:fld id="{F7F6C048-724C-A44D-A3A9-573A2C2F7973}" type="slidenum">
              <a:rPr lang="en-US" smtClean="0"/>
              <a:pPr/>
              <a:t>24</a:t>
            </a:fld>
            <a:endParaRPr lang="en-US"/>
          </a:p>
        </p:txBody>
      </p:sp>
    </p:spTree>
    <p:extLst>
      <p:ext uri="{BB962C8B-B14F-4D97-AF65-F5344CB8AC3E}">
        <p14:creationId xmlns:p14="http://schemas.microsoft.com/office/powerpoint/2010/main" val="369588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 for a System that Can Deduce Only </a:t>
            </a:r>
            <a:r>
              <a:rPr lang="en-US" dirty="0" err="1">
                <a:ea typeface="ＭＳ Ｐゴシック" pitchFamily="-111" charset="-128"/>
                <a:cs typeface="ＭＳ Ｐゴシック" pitchFamily="-111" charset="-128"/>
              </a:rPr>
              <a:t>Tautogies</a:t>
            </a:r>
            <a:endParaRPr lang="en-US" dirty="0">
              <a:ea typeface="ＭＳ Ｐゴシック" pitchFamily="-111" charset="-128"/>
              <a:cs typeface="ＭＳ Ｐゴシック" pitchFamily="-111" charset="-128"/>
            </a:endParaRP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extLst>
      <p:ext uri="{BB962C8B-B14F-4D97-AF65-F5344CB8AC3E}">
        <p14:creationId xmlns:p14="http://schemas.microsoft.com/office/powerpoint/2010/main" val="223731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dirty="0">
                <a:ea typeface="ＭＳ Ｐゴシック" pitchFamily="-111" charset="-128"/>
                <a:cs typeface="ＭＳ Ｐゴシック" pitchFamily="-111" charset="-128"/>
              </a:rPr>
              <a:t>Prefix and suffix-based operations are single stacks and limit us to CFLs</a:t>
            </a:r>
          </a:p>
          <a:p>
            <a:pPr eaLnBrk="1" hangingPunct="1"/>
            <a:r>
              <a:rPr lang="en-US" dirty="0">
                <a:ea typeface="ＭＳ Ｐゴシック" pitchFamily="-111" charset="-128"/>
                <a:cs typeface="ＭＳ Ｐゴシック" pitchFamily="-111" charset="-128"/>
              </a:rPr>
              <a:t>Can simulate Post normal Forms with just 3 variables – this is minimum when start with a string-based system</a:t>
            </a:r>
          </a:p>
          <a:p>
            <a:pPr lvl="1" eaLnBrk="1" hangingPunct="1"/>
            <a:endParaRPr lang="en-US" dirty="0"/>
          </a:p>
        </p:txBody>
      </p:sp>
    </p:spTree>
    <p:extLst>
      <p:ext uri="{BB962C8B-B14F-4D97-AF65-F5344CB8AC3E}">
        <p14:creationId xmlns:p14="http://schemas.microsoft.com/office/powerpoint/2010/main" val="1526708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Dyadic PIPC</a:t>
            </a:r>
          </a:p>
        </p:txBody>
      </p:sp>
      <p:sp>
        <p:nvSpPr>
          <p:cNvPr id="662534" name="Rectangle 3"/>
          <p:cNvSpPr>
            <a:spLocks noGrp="1" noChangeArrowheads="1"/>
          </p:cNvSpPr>
          <p:nvPr>
            <p:ph type="body" idx="1"/>
          </p:nvPr>
        </p:nvSpPr>
        <p:spPr/>
        <p:txBody>
          <a:bodyPr/>
          <a:lstStyle/>
          <a:p>
            <a:pPr eaLnBrk="1" hangingPunct="1"/>
            <a:r>
              <a:rPr lang="en-US" sz="2800" dirty="0">
                <a:ea typeface="ＭＳ Ｐゴシック" pitchFamily="-111" charset="-128"/>
                <a:cs typeface="ＭＳ Ｐゴシック" pitchFamily="-111" charset="-128"/>
              </a:rPr>
              <a:t>Dyadic limits us to two variables</a:t>
            </a:r>
          </a:p>
          <a:p>
            <a:pPr eaLnBrk="1" hangingPunct="1"/>
            <a:r>
              <a:rPr lang="en-US" sz="2800" dirty="0">
                <a:ea typeface="ＭＳ Ｐゴシック" pitchFamily="-111" charset="-128"/>
                <a:cs typeface="ＭＳ Ｐゴシック" pitchFamily="-111" charset="-128"/>
              </a:rPr>
              <a:t>PIPC means Partial Implicational Propositional Calculus, and limits us to implication as the only connective</a:t>
            </a:r>
          </a:p>
          <a:p>
            <a:pPr eaLnBrk="1" hangingPunct="1"/>
            <a:r>
              <a:rPr lang="en-US" sz="2800" dirty="0">
                <a:ea typeface="ＭＳ Ｐゴシック" pitchFamily="-111" charset="-128"/>
                <a:cs typeface="ＭＳ Ｐゴシック" pitchFamily="-111" charset="-128"/>
              </a:rPr>
              <a:t>Partial just means we get a fragment</a:t>
            </a:r>
          </a:p>
          <a:p>
            <a:pPr eaLnBrk="1" hangingPunct="1"/>
            <a:r>
              <a:rPr lang="en-US" sz="2800" dirty="0">
                <a:ea typeface="ＭＳ Ｐゴシック" pitchFamily="-111" charset="-128"/>
                <a:cs typeface="ＭＳ Ｐゴシック" pitchFamily="-111" charset="-128"/>
              </a:rPr>
              <a:t>Problems</a:t>
            </a:r>
          </a:p>
          <a:p>
            <a:pPr lvl="1" eaLnBrk="1" hangingPunct="1"/>
            <a:r>
              <a:rPr lang="en-US" sz="2400" dirty="0"/>
              <a:t>Is fragment complete?</a:t>
            </a:r>
          </a:p>
          <a:p>
            <a:pPr lvl="1" eaLnBrk="1" hangingPunct="1"/>
            <a:r>
              <a:rPr lang="en-US" sz="2400" dirty="0"/>
              <a:t>Can some chosen tautology </a:t>
            </a:r>
            <a:r>
              <a:rPr lang="en-US" sz="2400" b="1" dirty="0"/>
              <a:t>C</a:t>
            </a:r>
            <a:r>
              <a:rPr lang="en-US" sz="2400" dirty="0"/>
              <a:t> be derived by substitution and MP?</a:t>
            </a:r>
          </a:p>
          <a:p>
            <a:pPr lvl="1" eaLnBrk="1" hangingPunct="1"/>
            <a:endParaRPr lang="en-US" dirty="0"/>
          </a:p>
        </p:txBody>
      </p:sp>
    </p:spTree>
    <p:extLst>
      <p:ext uri="{BB962C8B-B14F-4D97-AF65-F5344CB8AC3E}">
        <p14:creationId xmlns:p14="http://schemas.microsoft.com/office/powerpoint/2010/main" val="413594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Consider a two-stack model of a TM</a:t>
            </a:r>
          </a:p>
          <a:p>
            <a:pPr eaLnBrk="1" hangingPunct="1"/>
            <a:r>
              <a:rPr lang="en-US" dirty="0">
                <a:ea typeface="ＭＳ Ｐゴシック" pitchFamily="-111" charset="-128"/>
                <a:cs typeface="ＭＳ Ｐゴシック" pitchFamily="-111" charset="-128"/>
              </a:rPr>
              <a:t>Might be able to use one variable for left stack and other for right</a:t>
            </a:r>
          </a:p>
          <a:p>
            <a:pPr eaLnBrk="1" hangingPunct="1"/>
            <a:r>
              <a:rPr lang="en-US" dirty="0">
                <a:ea typeface="ＭＳ Ｐゴシック" pitchFamily="-111" charset="-128"/>
                <a:cs typeface="ＭＳ Ｐゴシック" pitchFamily="-111" charset="-128"/>
              </a:rPr>
              <a:t>Must find a way to encode a sequence as a composition of forms – that’s the key to this simulation</a:t>
            </a:r>
          </a:p>
        </p:txBody>
      </p:sp>
    </p:spTree>
    <p:extLst>
      <p:ext uri="{BB962C8B-B14F-4D97-AF65-F5344CB8AC3E}">
        <p14:creationId xmlns:p14="http://schemas.microsoft.com/office/powerpoint/2010/main" val="233630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Consider (p </a:t>
            </a:r>
            <a:r>
              <a:rPr lang="en-US" dirty="0">
                <a:ea typeface="ＭＳ Ｐゴシック" pitchFamily="-111" charset="-128"/>
                <a:cs typeface="ＭＳ Ｐゴシック" pitchFamily="-111" charset="-128"/>
                <a:sym typeface="Symbol" pitchFamily="-111" charset="2"/>
              </a:rPr>
              <a:t> p),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p)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p) ) ), …</a:t>
            </a:r>
          </a:p>
          <a:p>
            <a:pPr lvl="1" eaLnBrk="1" hangingPunct="1"/>
            <a:r>
              <a:rPr lang="en-US" dirty="0">
                <a:sym typeface="Symbol" pitchFamily="-111" charset="2"/>
              </a:rPr>
              <a:t>No form is a substitution instance of any of the other, so they can’t be confused</a:t>
            </a:r>
          </a:p>
          <a:p>
            <a:pPr lvl="1" eaLnBrk="1" hangingPunct="1"/>
            <a:r>
              <a:rPr lang="en-US" dirty="0">
                <a:sym typeface="Symbol" pitchFamily="-111" charset="2"/>
              </a:rPr>
              <a:t>All are tautologies</a:t>
            </a:r>
          </a:p>
          <a:p>
            <a:pPr eaLnBrk="1" hangingPunct="1"/>
            <a:r>
              <a:rPr lang="en-US" dirty="0">
                <a:ea typeface="ＭＳ Ｐゴシック" pitchFamily="-111" charset="-128"/>
                <a:cs typeface="ＭＳ Ｐゴシック" pitchFamily="-111" charset="-128"/>
                <a:sym typeface="Symbol" pitchFamily="-111" charset="2"/>
              </a:rPr>
              <a:t>Consider ((X  Y)  Y)</a:t>
            </a:r>
          </a:p>
          <a:p>
            <a:pPr lvl="1" eaLnBrk="1" hangingPunct="1"/>
            <a:r>
              <a:rPr lang="en-US" dirty="0">
                <a:sym typeface="Symbol" pitchFamily="-111" charset="2"/>
              </a:rPr>
              <a:t>This is just X  Y</a:t>
            </a:r>
          </a:p>
        </p:txBody>
      </p:sp>
    </p:spTree>
    <p:extLst>
      <p:ext uri="{BB962C8B-B14F-4D97-AF65-F5344CB8AC3E}">
        <p14:creationId xmlns:p14="http://schemas.microsoft.com/office/powerpoint/2010/main" val="316704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4920-BB07-2D43-92B7-0CBA366F5391}"/>
              </a:ext>
            </a:extLst>
          </p:cNvPr>
          <p:cNvSpPr>
            <a:spLocks noGrp="1"/>
          </p:cNvSpPr>
          <p:nvPr>
            <p:ph type="title"/>
          </p:nvPr>
        </p:nvSpPr>
        <p:spPr/>
        <p:txBody>
          <a:bodyPr/>
          <a:lstStyle/>
          <a:p>
            <a:r>
              <a:rPr lang="en-US" dirty="0"/>
              <a:t>2SAT</a:t>
            </a:r>
          </a:p>
        </p:txBody>
      </p:sp>
      <p:sp>
        <p:nvSpPr>
          <p:cNvPr id="3" name="Content Placeholder 2">
            <a:extLst>
              <a:ext uri="{FF2B5EF4-FFF2-40B4-BE49-F238E27FC236}">
                <a16:creationId xmlns:a16="http://schemas.microsoft.com/office/drawing/2014/main" id="{7556223D-9DEE-E841-9995-6E58CF437519}"/>
              </a:ext>
            </a:extLst>
          </p:cNvPr>
          <p:cNvSpPr>
            <a:spLocks noGrp="1"/>
          </p:cNvSpPr>
          <p:nvPr>
            <p:ph idx="1"/>
          </p:nvPr>
        </p:nvSpPr>
        <p:spPr/>
        <p:txBody>
          <a:bodyPr/>
          <a:lstStyle/>
          <a:p>
            <a:r>
              <a:rPr lang="en-US" dirty="0"/>
              <a:t>We showed that 3SAT is NP Complete</a:t>
            </a:r>
          </a:p>
          <a:p>
            <a:r>
              <a:rPr lang="en-US" dirty="0"/>
              <a:t>What about 2SAT (two variable per clause)?</a:t>
            </a:r>
          </a:p>
          <a:p>
            <a:endParaRPr lang="en-US" dirty="0"/>
          </a:p>
        </p:txBody>
      </p:sp>
      <p:sp>
        <p:nvSpPr>
          <p:cNvPr id="4" name="Date Placeholder 3">
            <a:extLst>
              <a:ext uri="{FF2B5EF4-FFF2-40B4-BE49-F238E27FC236}">
                <a16:creationId xmlns:a16="http://schemas.microsoft.com/office/drawing/2014/main" id="{F02D5C37-8BE4-9243-AB48-94F5CB51A6C9}"/>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E0CA1390-292C-6B41-946B-70D7AEC9155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59F30E9-0F3A-7543-BD07-7356C9FB1B94}"/>
              </a:ext>
            </a:extLst>
          </p:cNvPr>
          <p:cNvSpPr>
            <a:spLocks noGrp="1"/>
          </p:cNvSpPr>
          <p:nvPr>
            <p:ph type="sldNum" sz="quarter" idx="12"/>
          </p:nvPr>
        </p:nvSpPr>
        <p:spPr/>
        <p:txBody>
          <a:bodyPr/>
          <a:lstStyle/>
          <a:p>
            <a:fld id="{F7F6C048-724C-A44D-A3A9-573A2C2F7973}" type="slidenum">
              <a:rPr lang="en-US" smtClean="0"/>
              <a:pPr/>
              <a:t>3</a:t>
            </a:fld>
            <a:endParaRPr lang="en-US"/>
          </a:p>
        </p:txBody>
      </p:sp>
    </p:spTree>
    <p:extLst>
      <p:ext uri="{BB962C8B-B14F-4D97-AF65-F5344CB8AC3E}">
        <p14:creationId xmlns:p14="http://schemas.microsoft.com/office/powerpoint/2010/main" val="160116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Encoding Stack</a:t>
            </a:r>
          </a:p>
        </p:txBody>
      </p:sp>
      <p:sp>
        <p:nvSpPr>
          <p:cNvPr id="668678"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Use (p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p) as form of bottom of stack</a:t>
            </a:r>
          </a:p>
          <a:p>
            <a:pPr eaLnBrk="1" hangingPunct="1"/>
            <a:r>
              <a:rPr lang="en-US" sz="2400" dirty="0">
                <a:ea typeface="ＭＳ Ｐゴシック" pitchFamily="-111" charset="-128"/>
                <a:cs typeface="ＭＳ Ｐゴシック" pitchFamily="-111" charset="-128"/>
                <a:sym typeface="Symbol" pitchFamily="-111" charset="2"/>
              </a:rPr>
              <a:t>Use </a:t>
            </a:r>
            <a:r>
              <a:rPr lang="en-US" sz="2400" dirty="0">
                <a:ea typeface="ＭＳ Ｐゴシック" pitchFamily="-111" charset="-128"/>
                <a:cs typeface="ＭＳ Ｐゴシック" pitchFamily="-111" charset="-128"/>
              </a:rPr>
              <a:t>(p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rPr>
              <a:t>(p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p)) as form for letter 0</a:t>
            </a:r>
          </a:p>
          <a:p>
            <a:pPr eaLnBrk="1" hangingPunct="1"/>
            <a:r>
              <a:rPr lang="en-US" sz="2400" dirty="0">
                <a:ea typeface="ＭＳ Ｐゴシック" pitchFamily="-111" charset="-128"/>
                <a:cs typeface="ＭＳ Ｐゴシック" pitchFamily="-111" charset="-128"/>
                <a:sym typeface="Symbol" pitchFamily="-111" charset="2"/>
              </a:rPr>
              <a:t>Use </a:t>
            </a:r>
            <a:r>
              <a:rPr lang="en-US" sz="2400" dirty="0">
                <a:ea typeface="ＭＳ Ｐゴシック" pitchFamily="-111" charset="-128"/>
                <a:cs typeface="ＭＳ Ｐゴシック" pitchFamily="-111" charset="-128"/>
              </a:rPr>
              <a:t>(p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rPr>
              <a:t>(p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rPr>
              <a:t>(p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p))) as form for 1</a:t>
            </a:r>
          </a:p>
          <a:p>
            <a:pPr eaLnBrk="1" hangingPunct="1"/>
            <a:r>
              <a:rPr lang="en-US" sz="2400" dirty="0">
                <a:ea typeface="ＭＳ Ｐゴシック" pitchFamily="-111" charset="-128"/>
                <a:cs typeface="ＭＳ Ｐゴシック" pitchFamily="-111" charset="-128"/>
                <a:sym typeface="Symbol" pitchFamily="-111" charset="2"/>
              </a:rPr>
              <a:t>Etc.</a:t>
            </a:r>
          </a:p>
          <a:p>
            <a:pPr eaLnBrk="1" hangingPunct="1"/>
            <a:r>
              <a:rPr lang="en-US" sz="2400" dirty="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dirty="0">
                <a:sym typeface="Symbol" pitchFamily="-111" charset="2"/>
              </a:rPr>
              <a:t> </a:t>
            </a:r>
            <a:r>
              <a:rPr lang="en-US" sz="2000" dirty="0">
                <a:solidFill>
                  <a:schemeClr val="hlink"/>
                </a:solidFill>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rPr>
              <a:t> </a:t>
            </a:r>
            <a:r>
              <a:rPr lang="en-US" sz="2000" dirty="0">
                <a:solidFill>
                  <a:srgbClr val="0000FF"/>
                </a:solidFill>
                <a:sym typeface="Symbol" pitchFamily="-111" charset="2"/>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rPr>
              <a:t> </a:t>
            </a:r>
            <a:r>
              <a:rPr lang="en-US" sz="2000" dirty="0">
                <a:solidFill>
                  <a:srgbClr val="0000FF"/>
                </a:solidFill>
                <a:sym typeface="Symbol" pitchFamily="-111" charset="2"/>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rPr>
              <a:t> </a:t>
            </a:r>
            <a:r>
              <a:rPr lang="en-US" sz="2000" dirty="0">
                <a:solidFill>
                  <a:srgbClr val="0000FF"/>
                </a:solidFill>
                <a:sym typeface="Symbol" pitchFamily="-111" charset="2"/>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sym typeface="Symbol" pitchFamily="-111" charset="2"/>
              </a:rPr>
              <a:t> ) ) )</a:t>
            </a:r>
            <a:r>
              <a:rPr lang="en-US" sz="2000" dirty="0"/>
              <a:t> </a:t>
            </a:r>
            <a:r>
              <a:rPr lang="en-US" sz="2000" dirty="0">
                <a:solidFill>
                  <a:schemeClr val="hlink"/>
                </a:solidFill>
                <a:sym typeface="Symbol" pitchFamily="-111" charset="2"/>
              </a:rPr>
              <a:t></a:t>
            </a:r>
            <a:r>
              <a:rPr lang="en-US" sz="2000" dirty="0">
                <a:sym typeface="Symbol" pitchFamily="-111" charset="2"/>
              </a:rPr>
              <a:t> </a:t>
            </a:r>
            <a:br>
              <a:rPr lang="en-US" sz="2000" dirty="0">
                <a:sym typeface="Symbol" pitchFamily="-111" charset="2"/>
              </a:rPr>
            </a:br>
            <a:r>
              <a:rPr lang="en-US" sz="2000" dirty="0">
                <a:sym typeface="Symbol" pitchFamily="-111" charset="2"/>
              </a:rPr>
              <a:t>   </a:t>
            </a:r>
            <a:r>
              <a:rPr lang="en-US" sz="2000" dirty="0">
                <a:solidFill>
                  <a:schemeClr val="hlink"/>
                </a:solidFill>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rPr>
              <a:t> </a:t>
            </a:r>
            <a:r>
              <a:rPr lang="en-US" sz="2000" dirty="0">
                <a:solidFill>
                  <a:srgbClr val="0000FF"/>
                </a:solidFill>
                <a:sym typeface="Symbol" pitchFamily="-111" charset="2"/>
              </a:rPr>
              <a:t> </a:t>
            </a:r>
            <a:r>
              <a:rPr lang="en-US" sz="2000" dirty="0">
                <a:solidFill>
                  <a:srgbClr val="0000FF"/>
                </a:solidFill>
              </a:rPr>
              <a:t>( </a:t>
            </a:r>
            <a:r>
              <a:rPr lang="en-US" sz="2000" dirty="0">
                <a:solidFill>
                  <a:srgbClr val="993366"/>
                </a:solidFill>
              </a:rPr>
              <a:t>(p </a:t>
            </a:r>
            <a:r>
              <a:rPr lang="en-US" sz="2000" dirty="0">
                <a:solidFill>
                  <a:srgbClr val="993366"/>
                </a:solidFill>
                <a:latin typeface="Symbol" pitchFamily="-111" charset="2"/>
                <a:sym typeface="Symbol" pitchFamily="-111" charset="2"/>
              </a:rPr>
              <a:t></a:t>
            </a:r>
            <a:r>
              <a:rPr lang="en-US" sz="2000" dirty="0">
                <a:solidFill>
                  <a:srgbClr val="993366"/>
                </a:solidFill>
                <a:sym typeface="Symbol" pitchFamily="-111" charset="2"/>
              </a:rPr>
              <a:t> p)</a:t>
            </a:r>
            <a:r>
              <a:rPr lang="en-US" sz="2000" dirty="0">
                <a:solidFill>
                  <a:srgbClr val="0000FF"/>
                </a:solidFill>
              </a:rPr>
              <a:t> </a:t>
            </a:r>
            <a:r>
              <a:rPr lang="en-US" sz="2000" dirty="0">
                <a:solidFill>
                  <a:srgbClr val="0000FF"/>
                </a:solidFill>
                <a:sym typeface="Symbol" pitchFamily="-111" charset="2"/>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rPr>
              <a:t> </a:t>
            </a:r>
            <a:r>
              <a:rPr lang="en-US" sz="2000" dirty="0">
                <a:solidFill>
                  <a:srgbClr val="0000FF"/>
                </a:solidFill>
                <a:sym typeface="Symbol" pitchFamily="-111" charset="2"/>
              </a:rPr>
              <a:t> </a:t>
            </a:r>
            <a:r>
              <a:rPr lang="en-US" sz="2000" dirty="0">
                <a:solidFill>
                  <a:srgbClr val="993366"/>
                </a:solidFill>
              </a:rPr>
              <a:t>(p </a:t>
            </a:r>
            <a:r>
              <a:rPr lang="en-US" sz="2000" dirty="0">
                <a:solidFill>
                  <a:srgbClr val="993366"/>
                </a:solidFill>
                <a:sym typeface="Symbol" pitchFamily="-111" charset="2"/>
              </a:rPr>
              <a:t> p)</a:t>
            </a:r>
            <a:r>
              <a:rPr lang="en-US" sz="2000" dirty="0">
                <a:solidFill>
                  <a:srgbClr val="0000FF"/>
                </a:solidFill>
                <a:sym typeface="Symbol" pitchFamily="-111" charset="2"/>
              </a:rPr>
              <a:t> ) ) )</a:t>
            </a:r>
            <a:r>
              <a:rPr lang="en-US" sz="2000" dirty="0"/>
              <a:t> </a:t>
            </a:r>
            <a:r>
              <a:rPr lang="en-US" sz="2000" dirty="0">
                <a:solidFill>
                  <a:schemeClr val="hlink"/>
                </a:solidFill>
                <a:sym typeface="Symbol" pitchFamily="-111" charset="2"/>
              </a:rPr>
              <a:t></a:t>
            </a:r>
            <a:r>
              <a:rPr lang="en-US" sz="2000" dirty="0">
                <a:sym typeface="Symbol" pitchFamily="-111" charset="2"/>
              </a:rPr>
              <a:t> </a:t>
            </a:r>
            <a:br>
              <a:rPr lang="en-US" sz="2000" dirty="0">
                <a:sym typeface="Symbol" pitchFamily="-111" charset="2"/>
              </a:rPr>
            </a:br>
            <a:r>
              <a:rPr lang="en-US" sz="2000" dirty="0">
                <a:sym typeface="Symbol" pitchFamily="-111" charset="2"/>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t> </a:t>
            </a:r>
            <a:r>
              <a:rPr lang="en-US" sz="2000" dirty="0">
                <a:solidFill>
                  <a:srgbClr val="0000FF"/>
                </a:solidFill>
                <a:sym typeface="Symbol" pitchFamily="-111" charset="2"/>
              </a:rPr>
              <a:t></a:t>
            </a:r>
            <a:r>
              <a:rPr lang="en-US" sz="2000" dirty="0">
                <a:sym typeface="Symbol" pitchFamily="-111" charset="2"/>
              </a:rPr>
              <a:t> </a:t>
            </a:r>
            <a:r>
              <a:rPr lang="en-US" sz="2000" dirty="0">
                <a:solidFill>
                  <a:srgbClr val="0000FF"/>
                </a:solidFill>
              </a:rPr>
              <a:t>( </a:t>
            </a:r>
            <a:r>
              <a:rPr lang="en-US" sz="2000" dirty="0">
                <a:solidFill>
                  <a:srgbClr val="993366"/>
                </a:solidFill>
              </a:rPr>
              <a:t>(p </a:t>
            </a:r>
            <a:r>
              <a:rPr lang="en-US" sz="2000" dirty="0">
                <a:solidFill>
                  <a:srgbClr val="993366"/>
                </a:solidFill>
                <a:sym typeface="Symbol" pitchFamily="-111" charset="2"/>
              </a:rPr>
              <a:t> p)</a:t>
            </a:r>
            <a:r>
              <a:rPr lang="en-US" sz="2000" dirty="0"/>
              <a:t> </a:t>
            </a:r>
            <a:r>
              <a:rPr lang="en-US" sz="2000" dirty="0">
                <a:sym typeface="Symbol" pitchFamily="-111" charset="2"/>
              </a:rPr>
              <a:t> </a:t>
            </a:r>
            <a:r>
              <a:rPr lang="en-US" sz="2000" dirty="0">
                <a:solidFill>
                  <a:srgbClr val="0000FF"/>
                </a:solidFill>
              </a:rPr>
              <a:t>(</a:t>
            </a:r>
            <a:r>
              <a:rPr lang="en-US" sz="2000" dirty="0"/>
              <a:t> </a:t>
            </a:r>
            <a:r>
              <a:rPr lang="en-US" sz="2000" dirty="0">
                <a:solidFill>
                  <a:srgbClr val="993366"/>
                </a:solidFill>
              </a:rPr>
              <a:t>(p </a:t>
            </a:r>
            <a:r>
              <a:rPr lang="en-US" sz="2000" dirty="0">
                <a:solidFill>
                  <a:srgbClr val="993366"/>
                </a:solidFill>
                <a:sym typeface="Symbol" pitchFamily="-111" charset="2"/>
              </a:rPr>
              <a:t> p)</a:t>
            </a:r>
            <a:r>
              <a:rPr lang="en-US" sz="2000" dirty="0"/>
              <a:t> </a:t>
            </a:r>
            <a:r>
              <a:rPr lang="en-US" sz="2000" dirty="0">
                <a:sym typeface="Symbol" pitchFamily="-111" charset="2"/>
              </a:rPr>
              <a:t> </a:t>
            </a:r>
            <a:r>
              <a:rPr lang="en-US" sz="2000" dirty="0">
                <a:solidFill>
                  <a:srgbClr val="993366"/>
                </a:solidFill>
              </a:rPr>
              <a:t>(p </a:t>
            </a:r>
            <a:r>
              <a:rPr lang="en-US" sz="2000" dirty="0">
                <a:solidFill>
                  <a:srgbClr val="993366"/>
                </a:solidFill>
                <a:sym typeface="Symbol" pitchFamily="-111" charset="2"/>
              </a:rPr>
              <a:t> p)</a:t>
            </a:r>
            <a:r>
              <a:rPr lang="en-US" sz="2000" dirty="0">
                <a:sym typeface="Symbol" pitchFamily="-111" charset="2"/>
              </a:rPr>
              <a:t> </a:t>
            </a:r>
            <a:r>
              <a:rPr lang="en-US" sz="2000" dirty="0">
                <a:solidFill>
                  <a:srgbClr val="0000FF"/>
                </a:solidFill>
                <a:sym typeface="Symbol" pitchFamily="-111" charset="2"/>
              </a:rPr>
              <a:t>) ) )</a:t>
            </a:r>
            <a:r>
              <a:rPr lang="en-US" sz="2000" dirty="0">
                <a:sym typeface="Symbol" pitchFamily="-111" charset="2"/>
              </a:rPr>
              <a:t> </a:t>
            </a:r>
            <a:r>
              <a:rPr lang="en-US" sz="2000" dirty="0">
                <a:solidFill>
                  <a:schemeClr val="hlink"/>
                </a:solidFill>
                <a:sym typeface="Symbol" pitchFamily="-111" charset="2"/>
              </a:rPr>
              <a:t>) )</a:t>
            </a:r>
          </a:p>
        </p:txBody>
      </p:sp>
    </p:spTree>
    <p:extLst>
      <p:ext uri="{BB962C8B-B14F-4D97-AF65-F5344CB8AC3E}">
        <p14:creationId xmlns:p14="http://schemas.microsoft.com/office/powerpoint/2010/main" val="353362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328C-5959-4CFC-B38F-647D7F384246}"/>
              </a:ext>
            </a:extLst>
          </p:cNvPr>
          <p:cNvSpPr>
            <a:spLocks noGrp="1"/>
          </p:cNvSpPr>
          <p:nvPr>
            <p:ph type="title"/>
          </p:nvPr>
        </p:nvSpPr>
        <p:spPr/>
        <p:txBody>
          <a:bodyPr/>
          <a:lstStyle/>
          <a:p>
            <a:r>
              <a:rPr lang="en-US" dirty="0"/>
              <a:t>TM to Encode</a:t>
            </a:r>
          </a:p>
        </p:txBody>
      </p:sp>
      <p:sp>
        <p:nvSpPr>
          <p:cNvPr id="3" name="Content Placeholder 2">
            <a:extLst>
              <a:ext uri="{FF2B5EF4-FFF2-40B4-BE49-F238E27FC236}">
                <a16:creationId xmlns:a16="http://schemas.microsoft.com/office/drawing/2014/main" id="{718E8051-3C2F-40A2-89B3-2F3FBB11A223}"/>
              </a:ext>
            </a:extLst>
          </p:cNvPr>
          <p:cNvSpPr>
            <a:spLocks noGrp="1"/>
          </p:cNvSpPr>
          <p:nvPr>
            <p:ph idx="1"/>
          </p:nvPr>
        </p:nvSpPr>
        <p:spPr/>
        <p:txBody>
          <a:bodyPr/>
          <a:lstStyle/>
          <a:p>
            <a:r>
              <a:rPr lang="en-US" dirty="0"/>
              <a:t>Tape alphabet {0,1}	0 is blank</a:t>
            </a:r>
          </a:p>
          <a:p>
            <a:r>
              <a:rPr lang="en-US" dirty="0"/>
              <a:t>State set {q</a:t>
            </a:r>
            <a:r>
              <a:rPr lang="en-US" baseline="-25000" dirty="0"/>
              <a:t>1</a:t>
            </a:r>
            <a:r>
              <a:rPr lang="en-US" dirty="0"/>
              <a:t>, q</a:t>
            </a:r>
            <a:r>
              <a:rPr lang="en-US" baseline="-25000" dirty="0"/>
              <a:t>2</a:t>
            </a:r>
            <a:r>
              <a:rPr lang="en-US" dirty="0"/>
              <a:t>, … , </a:t>
            </a:r>
            <a:r>
              <a:rPr lang="en-US" dirty="0" err="1"/>
              <a:t>q</a:t>
            </a:r>
            <a:r>
              <a:rPr lang="en-US" baseline="-25000" dirty="0" err="1"/>
              <a:t>m</a:t>
            </a:r>
            <a:r>
              <a:rPr lang="en-US" dirty="0"/>
              <a:t>} </a:t>
            </a:r>
          </a:p>
          <a:p>
            <a:pPr lvl="1"/>
            <a:r>
              <a:rPr lang="en-US" dirty="0"/>
              <a:t>q</a:t>
            </a:r>
            <a:r>
              <a:rPr lang="en-US" baseline="-25000" dirty="0"/>
              <a:t>1</a:t>
            </a:r>
            <a:r>
              <a:rPr lang="en-US" dirty="0"/>
              <a:t> is start state</a:t>
            </a:r>
          </a:p>
          <a:p>
            <a:pPr lvl="1"/>
            <a:r>
              <a:rPr lang="en-US" dirty="0"/>
              <a:t>Machine halts if we reach a discriminant (state, scanned symbol) with no associated action</a:t>
            </a:r>
          </a:p>
          <a:p>
            <a:pPr lvl="1"/>
            <a:endParaRPr lang="en-US" dirty="0"/>
          </a:p>
        </p:txBody>
      </p:sp>
      <p:sp>
        <p:nvSpPr>
          <p:cNvPr id="4" name="Date Placeholder 3">
            <a:extLst>
              <a:ext uri="{FF2B5EF4-FFF2-40B4-BE49-F238E27FC236}">
                <a16:creationId xmlns:a16="http://schemas.microsoft.com/office/drawing/2014/main" id="{0ECB4AFA-53DE-4CAE-A38E-1145780F40ED}"/>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D37F0DA9-4D1B-4B19-981D-3822A06302B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2D3209F-4F25-4C94-AE7C-4F1D71C475AA}"/>
              </a:ext>
            </a:extLst>
          </p:cNvPr>
          <p:cNvSpPr>
            <a:spLocks noGrp="1"/>
          </p:cNvSpPr>
          <p:nvPr>
            <p:ph type="sldNum" sz="quarter" idx="12"/>
          </p:nvPr>
        </p:nvSpPr>
        <p:spPr/>
        <p:txBody>
          <a:bodyPr/>
          <a:lstStyle/>
          <a:p>
            <a:fld id="{F7F6C048-724C-A44D-A3A9-573A2C2F7973}" type="slidenum">
              <a:rPr lang="en-US" smtClean="0"/>
              <a:pPr/>
              <a:t>31</a:t>
            </a:fld>
            <a:endParaRPr lang="en-US"/>
          </a:p>
        </p:txBody>
      </p:sp>
    </p:spTree>
    <p:extLst>
      <p:ext uri="{BB962C8B-B14F-4D97-AF65-F5344CB8AC3E}">
        <p14:creationId xmlns:p14="http://schemas.microsoft.com/office/powerpoint/2010/main" val="110258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Encoding Functions</a:t>
            </a:r>
          </a:p>
        </p:txBody>
      </p:sp>
      <p:sp>
        <p:nvSpPr>
          <p:cNvPr id="4" name="Content Placeholder 3"/>
          <p:cNvSpPr>
            <a:spLocks noGrp="1"/>
          </p:cNvSpPr>
          <p:nvPr>
            <p:ph idx="1"/>
          </p:nvPr>
        </p:nvSpPr>
        <p:spPr/>
        <p:txBody>
          <a:bodyPr/>
          <a:lstStyle/>
          <a:p>
            <a:pPr marL="0" indent="0">
              <a:buNone/>
            </a:pPr>
            <a:r>
              <a:rPr lang="en-US" sz="2400" b="1" dirty="0">
                <a:sym typeface="Symbol"/>
              </a:rPr>
              <a:t></a:t>
            </a:r>
            <a:r>
              <a:rPr lang="en-US" sz="2400" b="1" dirty="0"/>
              <a:t>(p) abbreviates [p </a:t>
            </a:r>
            <a:r>
              <a:rPr lang="en-US" sz="2400" b="1" dirty="0">
                <a:sym typeface="Symbol"/>
              </a:rPr>
              <a:t> p]			// stack bottom</a:t>
            </a:r>
          </a:p>
          <a:p>
            <a:pPr marL="0" indent="0">
              <a:buNone/>
            </a:pPr>
            <a:r>
              <a:rPr lang="en-US" sz="2400" b="1" dirty="0">
                <a:sym typeface="Symbol"/>
              </a:rPr>
              <a:t></a:t>
            </a:r>
            <a:r>
              <a:rPr lang="en-US" sz="2400" b="1" baseline="-25000" dirty="0">
                <a:sym typeface="Symbol"/>
              </a:rPr>
              <a:t>0</a:t>
            </a:r>
            <a:r>
              <a:rPr lang="en-US" sz="2400" b="1" dirty="0">
                <a:sym typeface="Symbol"/>
              </a:rPr>
              <a:t>(p) is [p  </a:t>
            </a:r>
            <a:r>
              <a:rPr lang="en-US" sz="2400" b="1" dirty="0"/>
              <a:t>(p)] which is </a:t>
            </a:r>
            <a:r>
              <a:rPr lang="en-US" sz="2400" b="1" dirty="0">
                <a:sym typeface="Symbol"/>
              </a:rPr>
              <a:t>[p  [</a:t>
            </a:r>
            <a:r>
              <a:rPr lang="en-US" sz="2400" b="1" dirty="0"/>
              <a:t>p </a:t>
            </a:r>
            <a:r>
              <a:rPr lang="en-US" sz="2400" b="1" dirty="0">
                <a:sym typeface="Symbol"/>
              </a:rPr>
              <a:t> p]] // symbol 0</a:t>
            </a: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0</a:t>
            </a:r>
            <a:r>
              <a:rPr lang="en-US" sz="2400" b="1" dirty="0">
                <a:sym typeface="Symbol"/>
              </a:rPr>
              <a:t>(p)</a:t>
            </a:r>
            <a:r>
              <a:rPr lang="en-US" sz="2400" b="1" dirty="0"/>
              <a:t>]				// symbol 1</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1</a:t>
            </a:r>
            <a:r>
              <a:rPr lang="en-US" sz="2400" b="1" dirty="0">
                <a:sym typeface="Symbol"/>
              </a:rPr>
              <a:t>(p)</a:t>
            </a:r>
            <a:r>
              <a:rPr lang="en-US" sz="2400" b="1" dirty="0"/>
              <a:t>]				// helper 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helper 2</a:t>
            </a:r>
            <a:endParaRPr lang="en-US" sz="2400" b="1" dirty="0">
              <a:sym typeface="Symbol"/>
            </a:endParaRPr>
          </a:p>
          <a:p>
            <a:pPr marL="0" indent="0">
              <a:buNone/>
            </a:pPr>
            <a:r>
              <a:rPr lang="en-US" sz="2400" b="1" dirty="0">
                <a:sym typeface="Symbol"/>
              </a:rPr>
              <a:t></a:t>
            </a:r>
            <a:r>
              <a:rPr lang="en-US" sz="2400" b="1" baseline="-25000" dirty="0">
                <a:sym typeface="Symbol"/>
              </a:rPr>
              <a:t>3</a:t>
            </a:r>
            <a:r>
              <a:rPr lang="en-US" sz="2400" b="1" dirty="0">
                <a:sym typeface="Symbol"/>
              </a:rPr>
              <a:t>(p) is [p  </a:t>
            </a:r>
            <a:r>
              <a:rPr lang="en-US" sz="2400" b="1" baseline="-25000" dirty="0">
                <a:sym typeface="Symbol"/>
              </a:rPr>
              <a:t>2 </a:t>
            </a:r>
            <a:r>
              <a:rPr lang="en-US" sz="2400" b="1" dirty="0">
                <a:sym typeface="Symbol"/>
              </a:rPr>
              <a:t>(p)</a:t>
            </a:r>
            <a:r>
              <a:rPr lang="en-US" sz="2400" b="1" dirty="0"/>
              <a:t>]				// helper 3</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3 </a:t>
            </a:r>
            <a:r>
              <a:rPr lang="en-US" sz="2400" b="1" dirty="0">
                <a:sym typeface="Symbol"/>
              </a:rPr>
              <a:t>(p)</a:t>
            </a:r>
            <a:r>
              <a:rPr lang="en-US" sz="2400" b="1" dirty="0"/>
              <a:t>]				// symbol q</a:t>
            </a:r>
            <a:r>
              <a:rPr lang="en-US" sz="2400" b="1" baseline="-25000" dirty="0"/>
              <a:t>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symbol q</a:t>
            </a:r>
            <a:r>
              <a:rPr lang="en-US" sz="2400" b="1" baseline="-25000" dirty="0"/>
              <a:t>2</a:t>
            </a:r>
          </a:p>
          <a:p>
            <a:pPr marL="0" indent="0">
              <a:buNone/>
            </a:pPr>
            <a:r>
              <a:rPr lang="en-US" sz="2400" b="1" dirty="0">
                <a:sym typeface="Symbol"/>
              </a:rPr>
              <a:t>…</a:t>
            </a:r>
          </a:p>
          <a:p>
            <a:pPr marL="0" indent="0">
              <a:buNone/>
            </a:pPr>
            <a:r>
              <a:rPr lang="en-US" sz="2400" b="1" dirty="0">
                <a:sym typeface="Symbol"/>
              </a:rPr>
              <a:t></a:t>
            </a:r>
            <a:r>
              <a:rPr lang="en-US" sz="2400" b="1" baseline="-25000" dirty="0">
                <a:sym typeface="Symbol"/>
              </a:rPr>
              <a:t>m</a:t>
            </a:r>
            <a:r>
              <a:rPr lang="en-US" sz="2400" b="1" dirty="0">
                <a:sym typeface="Symbol"/>
              </a:rPr>
              <a:t>(p) is [p  </a:t>
            </a:r>
            <a:r>
              <a:rPr lang="en-US" sz="2400" b="1" baseline="-25000" dirty="0">
                <a:sym typeface="Symbol"/>
              </a:rPr>
              <a:t>m-1 </a:t>
            </a:r>
            <a:r>
              <a:rPr lang="en-US" sz="2400" b="1" dirty="0">
                <a:sym typeface="Symbol"/>
              </a:rPr>
              <a:t>(p)</a:t>
            </a:r>
            <a:r>
              <a:rPr lang="en-US" sz="2400" b="1" dirty="0"/>
              <a:t>]			// symbol </a:t>
            </a:r>
            <a:r>
              <a:rPr lang="en-US" sz="2400" b="1" dirty="0" err="1"/>
              <a:t>q</a:t>
            </a:r>
            <a:r>
              <a:rPr lang="en-US" sz="2400" b="1" baseline="-25000" dirty="0" err="1"/>
              <a:t>m</a:t>
            </a:r>
            <a:endParaRPr lang="en-US" sz="2400" b="1" baseline="-25000" dirty="0"/>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9059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a:t>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dirty="0"/>
              <a:t>Let a TM’s ID be</a:t>
            </a:r>
            <a:br>
              <a:rPr lang="en-US" dirty="0"/>
            </a:br>
            <a:r>
              <a:rPr lang="en-US" dirty="0"/>
              <a:t>110 q</a:t>
            </a:r>
            <a:r>
              <a:rPr lang="en-US" baseline="-25000" dirty="0"/>
              <a:t>5</a:t>
            </a:r>
            <a:r>
              <a:rPr lang="en-US" dirty="0"/>
              <a:t> 1101</a:t>
            </a:r>
          </a:p>
          <a:p>
            <a:r>
              <a:rPr lang="en-US" dirty="0"/>
              <a:t>Tape could be represented by two stacks</a:t>
            </a:r>
            <a:br>
              <a:rPr lang="en-US" dirty="0"/>
            </a:br>
            <a:r>
              <a:rPr lang="en-US" dirty="0"/>
              <a:t>Stack 1 is right side, reading left to right </a:t>
            </a:r>
            <a:br>
              <a:rPr lang="en-US" dirty="0"/>
            </a:br>
            <a:r>
              <a:rPr lang="en-US" dirty="0"/>
              <a:t>q</a:t>
            </a:r>
            <a:r>
              <a:rPr lang="en-US" baseline="-25000" dirty="0"/>
              <a:t>5</a:t>
            </a:r>
            <a:r>
              <a:rPr lang="en-US" dirty="0"/>
              <a:t> 1101 </a:t>
            </a:r>
          </a:p>
          <a:p>
            <a:r>
              <a:rPr lang="en-US" dirty="0"/>
              <a:t>Stack 2 is left side, reading right to left</a:t>
            </a:r>
            <a:br>
              <a:rPr lang="en-US" dirty="0"/>
            </a:br>
            <a:r>
              <a:rPr lang="en-US" dirty="0"/>
              <a:t>011</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33</a:t>
            </a:fld>
            <a:endParaRPr lang="en-US"/>
          </a:p>
        </p:txBody>
      </p:sp>
    </p:spTree>
    <p:extLst>
      <p:ext uri="{BB962C8B-B14F-4D97-AF65-F5344CB8AC3E}">
        <p14:creationId xmlns:p14="http://schemas.microsoft.com/office/powerpoint/2010/main" val="104443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err="1"/>
              <a:t>Excoded</a:t>
            </a:r>
            <a:r>
              <a:rPr lang="en-US" dirty="0"/>
              <a:t> 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sz="2400" dirty="0"/>
              <a:t>q</a:t>
            </a:r>
            <a:r>
              <a:rPr lang="en-US" sz="2400" baseline="-25000" dirty="0"/>
              <a:t>5</a:t>
            </a:r>
            <a:r>
              <a:rPr lang="en-US" sz="2400" dirty="0"/>
              <a:t> 1101  	(stack 1, read left to right)</a:t>
            </a:r>
          </a:p>
          <a:p>
            <a:r>
              <a:rPr lang="en-US" sz="2400" dirty="0"/>
              <a:t>011		(stack 2, read left to right)</a:t>
            </a:r>
          </a:p>
          <a:p>
            <a:r>
              <a:rPr lang="en-US" sz="2400" b="1" dirty="0">
                <a:sym typeface="Symbol"/>
              </a:rPr>
              <a:t></a:t>
            </a:r>
            <a:r>
              <a:rPr lang="en-US" sz="2400" b="1" baseline="-25000" dirty="0">
                <a:sym typeface="Symbol"/>
              </a:rPr>
              <a:t>5</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1</a:t>
            </a:r>
            <a:r>
              <a:rPr lang="en-US" sz="2400" b="1" dirty="0"/>
              <a:t>) ) ) ) ) )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2</a:t>
            </a:r>
            <a:r>
              <a:rPr lang="en-US" sz="2400" b="1" dirty="0"/>
              <a:t>) ) ) ) </a:t>
            </a:r>
          </a:p>
          <a:p>
            <a:r>
              <a:rPr lang="en-US" sz="2400" dirty="0"/>
              <a:t>Consider a Turing Table entry q</a:t>
            </a:r>
            <a:r>
              <a:rPr lang="en-US" sz="2400" baseline="-25000" dirty="0"/>
              <a:t>5</a:t>
            </a:r>
            <a:r>
              <a:rPr lang="en-US" sz="2400" dirty="0"/>
              <a:t> 1 L q</a:t>
            </a:r>
            <a:r>
              <a:rPr lang="en-US" sz="2400" baseline="-25000" dirty="0"/>
              <a:t>2</a:t>
            </a:r>
          </a:p>
          <a:p>
            <a:r>
              <a:rPr lang="en-US" sz="2400" dirty="0"/>
              <a:t>We could have an implication like</a:t>
            </a:r>
            <a:br>
              <a:rPr lang="en-US" sz="2400" dirty="0"/>
            </a:br>
            <a:r>
              <a:rPr lang="en-US" sz="2400" b="1" dirty="0"/>
              <a:t>[</a:t>
            </a: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t>p</a:t>
            </a:r>
            <a:r>
              <a:rPr lang="en-US" sz="2400" b="1" baseline="-25000" dirty="0"/>
              <a:t>2</a:t>
            </a:r>
            <a:r>
              <a:rPr lang="en-US" sz="2400" b="1" dirty="0"/>
              <a:t>)</a:t>
            </a:r>
            <a:r>
              <a:rPr lang="en-US" sz="2400" b="1" dirty="0">
                <a:sym typeface="Symbol"/>
              </a:rPr>
              <a:t>] </a:t>
            </a:r>
            <a:r>
              <a:rPr lang="en-US" sz="2400" b="1" dirty="0">
                <a:sym typeface="Symbol" panose="05050102010706020507" pitchFamily="18" charset="2"/>
              </a:rPr>
              <a:t> </a:t>
            </a:r>
            <a:r>
              <a:rPr lang="en-US" sz="2400" b="1" dirty="0"/>
              <a:t>[</a:t>
            </a:r>
            <a:r>
              <a:rPr lang="en-US" sz="2400" b="1" dirty="0">
                <a:sym typeface="Symbol"/>
              </a:rPr>
              <a:t></a:t>
            </a:r>
            <a:r>
              <a:rPr lang="en-US" sz="2400" b="1" baseline="-25000" dirty="0">
                <a:sym typeface="Symbol"/>
              </a:rPr>
              <a:t>2</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p</a:t>
            </a:r>
            <a:r>
              <a:rPr lang="en-US" sz="2400" b="1" baseline="-25000" dirty="0">
                <a:sym typeface="Symbol"/>
              </a:rPr>
              <a:t>2</a:t>
            </a:r>
            <a:r>
              <a:rPr lang="en-US" sz="2400" b="1" dirty="0">
                <a:sym typeface="Symbol"/>
              </a:rPr>
              <a:t>] </a:t>
            </a:r>
          </a:p>
          <a:p>
            <a:r>
              <a:rPr lang="en-US" sz="2400" dirty="0">
                <a:sym typeface="Symbol"/>
              </a:rPr>
              <a:t>Using substitution (see </a:t>
            </a:r>
            <a:r>
              <a:rPr lang="en-US" sz="2400" dirty="0">
                <a:solidFill>
                  <a:srgbClr val="FF0000"/>
                </a:solidFill>
                <a:sym typeface="Symbol"/>
              </a:rPr>
              <a:t>red</a:t>
            </a:r>
            <a:r>
              <a:rPr lang="en-US" sz="2400" dirty="0">
                <a:sym typeface="Symbol"/>
              </a:rPr>
              <a:t>) and MP</a:t>
            </a:r>
            <a:br>
              <a:rPr lang="en-US" sz="2400" dirty="0">
                <a:sym typeface="Symbol"/>
              </a:rPr>
            </a:b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a:t>
            </a:r>
            <a:br>
              <a:rPr lang="en-US" sz="2400" b="1" dirty="0">
                <a:sym typeface="Symbol" panose="05050102010706020507" pitchFamily="18" charset="2"/>
              </a:rPr>
            </a:b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a:t>
            </a:r>
          </a:p>
          <a:p>
            <a:r>
              <a:rPr lang="en-US" sz="2400" dirty="0"/>
              <a:t>This mimics one step of forward computation</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34</a:t>
            </a:fld>
            <a:endParaRPr lang="en-US"/>
          </a:p>
        </p:txBody>
      </p:sp>
    </p:spTree>
    <p:extLst>
      <p:ext uri="{BB962C8B-B14F-4D97-AF65-F5344CB8AC3E}">
        <p14:creationId xmlns:p14="http://schemas.microsoft.com/office/powerpoint/2010/main" val="2644328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FD0ABB-85EB-476E-97B3-D6B97A228B51}"/>
              </a:ext>
            </a:extLst>
          </p:cNvPr>
          <p:cNvSpPr>
            <a:spLocks noGrp="1"/>
          </p:cNvSpPr>
          <p:nvPr>
            <p:ph type="title"/>
          </p:nvPr>
        </p:nvSpPr>
        <p:spPr/>
        <p:txBody>
          <a:bodyPr/>
          <a:lstStyle/>
          <a:p>
            <a:r>
              <a:rPr lang="en-US" dirty="0"/>
              <a:t>Running Backwards</a:t>
            </a:r>
          </a:p>
        </p:txBody>
      </p:sp>
      <p:sp>
        <p:nvSpPr>
          <p:cNvPr id="8" name="Content Placeholder 7">
            <a:extLst>
              <a:ext uri="{FF2B5EF4-FFF2-40B4-BE49-F238E27FC236}">
                <a16:creationId xmlns:a16="http://schemas.microsoft.com/office/drawing/2014/main" id="{62E9B6D7-328D-4A8A-BA4D-0E46169EDEF6}"/>
              </a:ext>
            </a:extLst>
          </p:cNvPr>
          <p:cNvSpPr>
            <a:spLocks noGrp="1"/>
          </p:cNvSpPr>
          <p:nvPr>
            <p:ph idx="1"/>
          </p:nvPr>
        </p:nvSpPr>
        <p:spPr/>
        <p:txBody>
          <a:bodyPr/>
          <a:lstStyle/>
          <a:p>
            <a:r>
              <a:rPr lang="en-US" sz="2800" dirty="0"/>
              <a:t>The simulation we show actually will mimic  the TM running backwards so the rule on the previous page will actually be </a:t>
            </a:r>
            <a:br>
              <a:rPr lang="en-US" sz="2800" dirty="0"/>
            </a:br>
            <a:r>
              <a:rPr lang="en-US" sz="2800" b="1" dirty="0"/>
              <a:t>[</a:t>
            </a:r>
            <a:r>
              <a:rPr lang="en-US" sz="2800" b="1" dirty="0">
                <a:sym typeface="Symbol"/>
              </a:rPr>
              <a:t></a:t>
            </a:r>
            <a:r>
              <a:rPr lang="en-US" sz="2800" b="1" baseline="-25000" dirty="0">
                <a:sym typeface="Symbol"/>
              </a:rPr>
              <a:t>2</a:t>
            </a:r>
            <a:r>
              <a:rPr lang="en-US" sz="2800" b="1" dirty="0">
                <a:sym typeface="Symbol"/>
              </a:rPr>
              <a:t>(</a:t>
            </a:r>
            <a:r>
              <a:rPr lang="en-US" sz="2800" b="1" baseline="-25000" dirty="0">
                <a:sym typeface="Symbol"/>
              </a:rPr>
              <a:t>0</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p</a:t>
            </a:r>
            <a:r>
              <a:rPr lang="en-US" sz="2800" b="1" baseline="-25000" dirty="0">
                <a:sym typeface="Symbol"/>
              </a:rPr>
              <a:t>2</a:t>
            </a:r>
            <a:r>
              <a:rPr lang="en-US" sz="2800" b="1" dirty="0">
                <a:sym typeface="Symbol"/>
              </a:rPr>
              <a:t>] </a:t>
            </a:r>
            <a:r>
              <a:rPr lang="en-US" sz="2800" b="1" dirty="0">
                <a:sym typeface="Symbol" panose="05050102010706020507" pitchFamily="18" charset="2"/>
              </a:rPr>
              <a:t> </a:t>
            </a:r>
            <a:r>
              <a:rPr lang="en-US" sz="2800" b="1" dirty="0"/>
              <a:t>[</a:t>
            </a:r>
            <a:r>
              <a:rPr lang="en-US" sz="2800" b="1" dirty="0">
                <a:sym typeface="Symbol"/>
              </a:rPr>
              <a:t></a:t>
            </a:r>
            <a:r>
              <a:rPr lang="en-US" sz="2800" b="1" baseline="-25000" dirty="0">
                <a:sym typeface="Symbol"/>
              </a:rPr>
              <a:t>5</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a:t>
            </a:r>
            <a:r>
              <a:rPr lang="en-US" sz="2800" b="1" baseline="-25000" dirty="0">
                <a:sym typeface="Symbol"/>
              </a:rPr>
              <a:t>0</a:t>
            </a:r>
            <a:r>
              <a:rPr lang="en-US" sz="2800" b="1" dirty="0">
                <a:sym typeface="Symbol"/>
              </a:rPr>
              <a:t>(</a:t>
            </a:r>
            <a:r>
              <a:rPr lang="en-US" sz="2800" b="1" dirty="0"/>
              <a:t>p</a:t>
            </a:r>
            <a:r>
              <a:rPr lang="en-US" sz="2800" b="1" baseline="-25000" dirty="0"/>
              <a:t>2</a:t>
            </a:r>
            <a:r>
              <a:rPr lang="en-US" sz="2800" b="1" dirty="0"/>
              <a:t>)</a:t>
            </a:r>
            <a:r>
              <a:rPr lang="en-US" sz="2800" b="1" dirty="0">
                <a:sym typeface="Symbol"/>
              </a:rPr>
              <a:t>]</a:t>
            </a:r>
            <a:endParaRPr lang="en-US" sz="2800" b="1" dirty="0">
              <a:sym typeface="Symbol" panose="05050102010706020507" pitchFamily="18" charset="2"/>
            </a:endParaRPr>
          </a:p>
          <a:p>
            <a:r>
              <a:rPr lang="en-US" sz="2800" dirty="0"/>
              <a:t>To kick things off, my rules want to allow me to deduce any arbitrary halting ID</a:t>
            </a:r>
          </a:p>
          <a:p>
            <a:r>
              <a:rPr lang="en-US" sz="2800" dirty="0"/>
              <a:t>We use three helper forms to do this; they are </a:t>
            </a:r>
            <a:r>
              <a:rPr lang="en-US" sz="2800" b="1" dirty="0">
                <a:sym typeface="Symbol"/>
              </a:rPr>
              <a:t></a:t>
            </a:r>
            <a:r>
              <a:rPr lang="en-US" sz="2800" b="1" baseline="-25000" dirty="0">
                <a:sym typeface="Symbol"/>
              </a:rPr>
              <a:t>1</a:t>
            </a:r>
            <a:r>
              <a:rPr lang="en-US" sz="2800" b="1" dirty="0">
                <a:sym typeface="Symbol"/>
              </a:rPr>
              <a:t>(p)</a:t>
            </a:r>
            <a:r>
              <a:rPr lang="en-US" sz="2800" dirty="0">
                <a:sym typeface="Symbol"/>
              </a:rPr>
              <a:t>,</a:t>
            </a:r>
            <a:r>
              <a:rPr lang="en-US" sz="2800" b="1" dirty="0">
                <a:sym typeface="Symbol"/>
              </a:rPr>
              <a:t> </a:t>
            </a:r>
            <a:r>
              <a:rPr lang="en-US" sz="2800" b="1" baseline="-25000" dirty="0">
                <a:sym typeface="Symbol"/>
              </a:rPr>
              <a:t>2</a:t>
            </a:r>
            <a:r>
              <a:rPr lang="en-US" sz="2800" b="1" dirty="0">
                <a:sym typeface="Symbol"/>
              </a:rPr>
              <a:t>(p)</a:t>
            </a:r>
            <a:r>
              <a:rPr lang="en-US" sz="2800" dirty="0">
                <a:sym typeface="Symbol"/>
              </a:rPr>
              <a:t>, and </a:t>
            </a:r>
            <a:r>
              <a:rPr lang="en-US" sz="2800" b="1" dirty="0">
                <a:sym typeface="Symbol"/>
              </a:rPr>
              <a:t></a:t>
            </a:r>
            <a:r>
              <a:rPr lang="en-US" sz="2800" b="1" baseline="-25000" dirty="0">
                <a:sym typeface="Symbol"/>
              </a:rPr>
              <a:t>3</a:t>
            </a:r>
            <a:r>
              <a:rPr lang="en-US" sz="2800" b="1" dirty="0">
                <a:sym typeface="Symbol"/>
              </a:rPr>
              <a:t>(p) </a:t>
            </a:r>
            <a:endParaRPr lang="en-US" sz="2800" dirty="0"/>
          </a:p>
        </p:txBody>
      </p:sp>
      <p:sp>
        <p:nvSpPr>
          <p:cNvPr id="4" name="Date Placeholder 3">
            <a:extLst>
              <a:ext uri="{FF2B5EF4-FFF2-40B4-BE49-F238E27FC236}">
                <a16:creationId xmlns:a16="http://schemas.microsoft.com/office/drawing/2014/main" id="{DCD33038-ED10-4538-A1E6-00760F6E829B}"/>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1ADDC1DC-D517-4201-84FE-169A8592958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D88CB48-CE43-49AC-BA46-1F2C386FABC5}"/>
              </a:ext>
            </a:extLst>
          </p:cNvPr>
          <p:cNvSpPr>
            <a:spLocks noGrp="1"/>
          </p:cNvSpPr>
          <p:nvPr>
            <p:ph type="sldNum" sz="quarter" idx="12"/>
          </p:nvPr>
        </p:nvSpPr>
        <p:spPr/>
        <p:txBody>
          <a:bodyPr/>
          <a:lstStyle/>
          <a:p>
            <a:fld id="{F7F6C048-724C-A44D-A3A9-573A2C2F7973}" type="slidenum">
              <a:rPr lang="en-US" smtClean="0"/>
              <a:pPr/>
              <a:t>35</a:t>
            </a:fld>
            <a:endParaRPr lang="en-US"/>
          </a:p>
        </p:txBody>
      </p:sp>
    </p:spTree>
    <p:extLst>
      <p:ext uri="{BB962C8B-B14F-4D97-AF65-F5344CB8AC3E}">
        <p14:creationId xmlns:p14="http://schemas.microsoft.com/office/powerpoint/2010/main" val="123204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BF8DE54-7DF5-4A31-924E-95B1582C8EED}"/>
              </a:ext>
            </a:extLst>
          </p:cNvPr>
          <p:cNvPicPr>
            <a:picLocks noChangeAspect="1" noChangeArrowheads="1"/>
          </p:cNvPicPr>
          <p:nvPr/>
        </p:nvPicPr>
        <p:blipFill rotWithShape="1">
          <a:blip r:embed="rId2" cstate="print"/>
          <a:srcRect t="1" r="28494" b="41794"/>
          <a:stretch/>
        </p:blipFill>
        <p:spPr bwMode="auto">
          <a:xfrm>
            <a:off x="457201" y="4648200"/>
            <a:ext cx="7010400" cy="1597025"/>
          </a:xfrm>
          <a:prstGeom prst="rect">
            <a:avLst/>
          </a:prstGeom>
          <a:noFill/>
          <a:ln w="9525">
            <a:noFill/>
            <a:miter lim="800000"/>
            <a:headEnd/>
            <a:tailEnd/>
          </a:ln>
        </p:spPr>
      </p:pic>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1</a:t>
            </a:r>
            <a:r>
              <a:rPr lang="en-US" dirty="0">
                <a:sym typeface="Symbol"/>
              </a:rPr>
              <a:t> Sets Up Stack 2</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000" dirty="0">
                <a:sym typeface="Symbol"/>
              </a:rPr>
              <a:t>The only axiom that does not involve a form for which MP can be applied is</a:t>
            </a:r>
            <a:br>
              <a:rPr lang="en-US" sz="2000" b="1" dirty="0">
                <a:sym typeface="Symbol"/>
              </a:rPr>
            </a:br>
            <a:r>
              <a:rPr lang="en-US" sz="2000" b="1" dirty="0">
                <a:sym typeface="Symbol"/>
              </a:rPr>
              <a:t>1. [</a:t>
            </a:r>
            <a:r>
              <a:rPr lang="en-US" sz="2000" b="1" baseline="-25000" dirty="0">
                <a:sym typeface="Symbol"/>
              </a:rPr>
              <a:t>1</a:t>
            </a:r>
            <a:r>
              <a:rPr lang="en-US" sz="2000" b="1" dirty="0">
                <a:sym typeface="Symbol"/>
              </a:rPr>
              <a:t>I(p</a:t>
            </a:r>
            <a:r>
              <a:rPr lang="en-US" sz="2000" b="1" baseline="-25000" dirty="0">
                <a:sym typeface="Symbol"/>
              </a:rPr>
              <a:t>1</a:t>
            </a:r>
            <a:r>
              <a:rPr lang="en-US" sz="2000" b="1" dirty="0">
                <a:sym typeface="Symbol"/>
              </a:rPr>
              <a:t>) </a:t>
            </a:r>
            <a:r>
              <a:rPr lang="en-US" sz="2000" b="1" dirty="0">
                <a:sym typeface="Symbol" panose="05050102010706020507" pitchFamily="18" charset="2"/>
              </a:rPr>
              <a:t> I(p</a:t>
            </a:r>
            <a:r>
              <a:rPr lang="en-US" sz="2000" b="1" baseline="-25000" dirty="0">
                <a:sym typeface="Symbol" panose="05050102010706020507" pitchFamily="18" charset="2"/>
              </a:rPr>
              <a:t>1</a:t>
            </a:r>
            <a:r>
              <a:rPr lang="en-US" sz="2000" b="1" dirty="0">
                <a:sym typeface="Symbol" panose="05050102010706020507" pitchFamily="18" charset="2"/>
              </a:rPr>
              <a:t>)]</a:t>
            </a:r>
          </a:p>
          <a:p>
            <a:r>
              <a:rPr lang="en-US" sz="2000" dirty="0">
                <a:sym typeface="Symbol" panose="05050102010706020507" pitchFamily="18" charset="2"/>
              </a:rPr>
              <a:t>The above reflects two empty stacks</a:t>
            </a:r>
          </a:p>
          <a:p>
            <a:r>
              <a:rPr lang="en-US" sz="2000" dirty="0">
                <a:sym typeface="Symbol" panose="05050102010706020507" pitchFamily="18" charset="2"/>
              </a:rPr>
              <a:t>Using </a:t>
            </a:r>
            <a:r>
              <a:rPr lang="en-US" sz="2000" b="1" dirty="0">
                <a:sym typeface="Symbol"/>
              </a:rPr>
              <a:t></a:t>
            </a:r>
            <a:r>
              <a:rPr lang="en-US" sz="2000" b="1" baseline="-25000" dirty="0">
                <a:sym typeface="Symbol"/>
              </a:rPr>
              <a:t>1 </a:t>
            </a:r>
            <a:r>
              <a:rPr lang="en-US" sz="2000" dirty="0">
                <a:sym typeface="Symbol" panose="05050102010706020507" pitchFamily="18" charset="2"/>
              </a:rPr>
              <a:t>rules, we generate any and all possible left-hand sides of tape in stack 2</a:t>
            </a:r>
          </a:p>
          <a:p>
            <a:r>
              <a:rPr lang="en-US" sz="2000" dirty="0">
                <a:sym typeface="Symbol" panose="05050102010706020507" pitchFamily="18" charset="2"/>
              </a:rPr>
              <a:t>This guarantees that left side is either empty (rule 4) or starts with a 1 (rule 2)</a:t>
            </a:r>
          </a:p>
          <a:p>
            <a:r>
              <a:rPr lang="en-US" sz="2000" dirty="0">
                <a:sym typeface="Symbol" panose="05050102010706020507" pitchFamily="18" charset="2"/>
              </a:rPr>
              <a:t>If we apply rule 2 then rule 3 can expand the left side</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36</a:t>
            </a:fld>
            <a:endParaRPr lang="en-US"/>
          </a:p>
        </p:txBody>
      </p:sp>
    </p:spTree>
    <p:extLst>
      <p:ext uri="{BB962C8B-B14F-4D97-AF65-F5344CB8AC3E}">
        <p14:creationId xmlns:p14="http://schemas.microsoft.com/office/powerpoint/2010/main" val="356679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2</a:t>
            </a:r>
            <a:r>
              <a:rPr lang="en-US" dirty="0">
                <a:sym typeface="Symbol"/>
              </a:rPr>
              <a:t> Starts Up Stack1</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panose="05050102010706020507" pitchFamily="18" charset="2"/>
              </a:rPr>
              <a:t>Two possibilities follow</a:t>
            </a:r>
            <a:br>
              <a:rPr lang="en-US" sz="2400" dirty="0">
                <a:sym typeface="Symbol" panose="05050102010706020507" pitchFamily="18" charset="2"/>
              </a:rPr>
            </a:br>
            <a:r>
              <a:rPr lang="en-US" sz="2400" dirty="0">
                <a:sym typeface="Symbol" panose="05050102010706020507" pitchFamily="18" charset="2"/>
              </a:rPr>
              <a:t>Either Rule 4 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2</a:t>
            </a:r>
            <a:r>
              <a:rPr lang="en-US" sz="2400" dirty="0">
                <a:sym typeface="Symbol"/>
              </a:rPr>
              <a:t> and assures that the right side of tape (stack 1) has a 1 as its leftmost symbol</a:t>
            </a:r>
            <a:br>
              <a:rPr lang="en-US" sz="2400" dirty="0">
                <a:sym typeface="Symbol"/>
              </a:rPr>
            </a:br>
            <a:r>
              <a:rPr lang="en-US" sz="2400" dirty="0">
                <a:sym typeface="Symbol"/>
              </a:rPr>
              <a:t>Or Rule 5 </a:t>
            </a:r>
            <a:r>
              <a:rPr lang="en-US" sz="2400" dirty="0">
                <a:sym typeface="Symbol" panose="05050102010706020507" pitchFamily="18" charset="2"/>
              </a:rPr>
              <a:t>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3</a:t>
            </a:r>
            <a:r>
              <a:rPr lang="en-US" sz="2400" dirty="0">
                <a:sym typeface="Symbol"/>
              </a:rPr>
              <a:t> and assures that the right side of tape (stack 1) has just a scanned symbol (can be a 0 or 1)</a:t>
            </a:r>
          </a:p>
          <a:p>
            <a:r>
              <a:rPr lang="en-US" sz="2400" dirty="0">
                <a:sym typeface="Symbol"/>
              </a:rPr>
              <a:t>If we use </a:t>
            </a:r>
            <a:r>
              <a:rPr lang="en-US" sz="2400" b="1" dirty="0">
                <a:sym typeface="Symbol"/>
              </a:rPr>
              <a:t></a:t>
            </a:r>
            <a:r>
              <a:rPr lang="en-US" sz="2400" b="1" baseline="-25000" dirty="0">
                <a:sym typeface="Symbol"/>
              </a:rPr>
              <a:t>2</a:t>
            </a:r>
            <a:r>
              <a:rPr lang="en-US" sz="2400" dirty="0">
                <a:sym typeface="Symbol"/>
              </a:rPr>
              <a:t> then rule 6 can expand the right side but at some point we use rule 7 to switch to </a:t>
            </a:r>
            <a:r>
              <a:rPr lang="en-US" sz="2400" b="1" dirty="0">
                <a:sym typeface="Symbol"/>
              </a:rPr>
              <a:t></a:t>
            </a:r>
            <a:r>
              <a:rPr lang="en-US" sz="2400" b="1" baseline="-25000" dirty="0">
                <a:sym typeface="Symbol"/>
              </a:rPr>
              <a:t>3</a:t>
            </a:r>
            <a:r>
              <a:rPr lang="en-US" sz="2400" dirty="0">
                <a:sym typeface="Symbol"/>
              </a:rPr>
              <a:t> </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4/14/20</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37</a:t>
            </a:fld>
            <a:endParaRPr lang="en-US"/>
          </a:p>
        </p:txBody>
      </p:sp>
      <p:pic>
        <p:nvPicPr>
          <p:cNvPr id="7" name="Picture 4">
            <a:extLst>
              <a:ext uri="{FF2B5EF4-FFF2-40B4-BE49-F238E27FC236}">
                <a16:creationId xmlns:a16="http://schemas.microsoft.com/office/drawing/2014/main" id="{43A8864B-01CD-4F89-A4A7-933545291AEC}"/>
              </a:ext>
            </a:extLst>
          </p:cNvPr>
          <p:cNvPicPr>
            <a:picLocks noChangeAspect="1" noChangeArrowheads="1"/>
          </p:cNvPicPr>
          <p:nvPr/>
        </p:nvPicPr>
        <p:blipFill rotWithShape="1">
          <a:blip r:embed="rId2" cstate="print"/>
          <a:srcRect l="-1" t="56146" r="31856" b="19933"/>
          <a:stretch/>
        </p:blipFill>
        <p:spPr bwMode="auto">
          <a:xfrm>
            <a:off x="381000" y="4914900"/>
            <a:ext cx="6023429" cy="685800"/>
          </a:xfrm>
          <a:prstGeom prst="rect">
            <a:avLst/>
          </a:prstGeom>
          <a:noFill/>
          <a:ln w="9525">
            <a:noFill/>
            <a:miter lim="800000"/>
            <a:headEnd/>
            <a:tailEnd/>
          </a:ln>
        </p:spPr>
      </p:pic>
    </p:spTree>
    <p:extLst>
      <p:ext uri="{BB962C8B-B14F-4D97-AF65-F5344CB8AC3E}">
        <p14:creationId xmlns:p14="http://schemas.microsoft.com/office/powerpoint/2010/main" val="3506165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3</a:t>
            </a:r>
            <a:r>
              <a:rPr lang="en-US" dirty="0">
                <a:sym typeface="Symbol"/>
              </a:rPr>
              <a:t> Insures Terminal </a:t>
            </a:r>
            <a:r>
              <a:rPr lang="en-US" dirty="0" err="1">
                <a:sym typeface="Symbol"/>
              </a:rPr>
              <a:t>Discriminamt</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a:rPr>
              <a:t>Rule 8 replaces</a:t>
            </a:r>
            <a:r>
              <a:rPr lang="en-US" sz="2400" b="1" dirty="0">
                <a:sym typeface="Symbol"/>
              </a:rPr>
              <a:t> </a:t>
            </a:r>
            <a:r>
              <a:rPr lang="en-US" sz="2400" b="1" baseline="-25000" dirty="0">
                <a:sym typeface="Symbol"/>
              </a:rPr>
              <a:t>3</a:t>
            </a:r>
            <a:r>
              <a:rPr lang="en-US" sz="2400" dirty="0">
                <a:sym typeface="Symbol"/>
              </a:rPr>
              <a:t> with any </a:t>
            </a:r>
            <a:r>
              <a:rPr lang="en-US" sz="2400" b="1" dirty="0">
                <a:sym typeface="Symbol"/>
              </a:rPr>
              <a:t></a:t>
            </a:r>
            <a:r>
              <a:rPr lang="en-US" sz="2400" b="1" baseline="-25000" dirty="0">
                <a:sym typeface="Symbol"/>
              </a:rPr>
              <a:t>k</a:t>
            </a:r>
            <a:r>
              <a:rPr lang="en-US" sz="2400" dirty="0">
                <a:sym typeface="Symbol"/>
              </a:rPr>
              <a:t> such that </a:t>
            </a:r>
            <a:r>
              <a:rPr lang="en-US" sz="2400" b="1" dirty="0" err="1">
                <a:sym typeface="Symbol"/>
              </a:rPr>
              <a:t>q</a:t>
            </a:r>
            <a:r>
              <a:rPr lang="en-US" sz="2400" b="1" baseline="-25000" dirty="0" err="1">
                <a:sym typeface="Symbol"/>
              </a:rPr>
              <a:t>k</a:t>
            </a:r>
            <a:r>
              <a:rPr lang="en-US" sz="2400" b="1" dirty="0" err="1">
                <a:sym typeface="Symbol"/>
              </a:rPr>
              <a:t>i</a:t>
            </a:r>
            <a:r>
              <a:rPr lang="en-US" sz="2400" b="1" dirty="0">
                <a:sym typeface="Symbol"/>
              </a:rPr>
              <a:t> </a:t>
            </a:r>
            <a:r>
              <a:rPr lang="en-US" sz="2400" dirty="0">
                <a:sym typeface="Symbol"/>
              </a:rPr>
              <a:t>halts (no rule) and </a:t>
            </a:r>
            <a:r>
              <a:rPr lang="en-US" sz="2400" dirty="0" err="1">
                <a:sym typeface="Symbol"/>
              </a:rPr>
              <a:t>i</a:t>
            </a:r>
            <a:r>
              <a:rPr lang="en-US" sz="2400" dirty="0">
                <a:sym typeface="Symbol"/>
              </a:rPr>
              <a:t>, represented by </a:t>
            </a:r>
            <a:r>
              <a:rPr lang="en-US" sz="2400" b="1" dirty="0">
                <a:sym typeface="Symbol"/>
              </a:rPr>
              <a:t></a:t>
            </a:r>
            <a:r>
              <a:rPr lang="en-US" sz="2400" b="1" baseline="-25000" dirty="0" err="1">
                <a:sym typeface="Symbol"/>
              </a:rPr>
              <a:t>i</a:t>
            </a:r>
            <a:r>
              <a:rPr lang="en-US" sz="2400" dirty="0">
                <a:sym typeface="Symbol"/>
              </a:rPr>
              <a:t>, is on the top of stack 1 (new </a:t>
            </a:r>
            <a:r>
              <a:rPr lang="en-US" sz="2400" dirty="0" err="1">
                <a:sym typeface="Symbol"/>
              </a:rPr>
              <a:t>wff</a:t>
            </a:r>
            <a:r>
              <a:rPr lang="en-US" sz="2400" dirty="0">
                <a:sym typeface="Symbol"/>
              </a:rPr>
              <a:t> will be of form </a:t>
            </a:r>
            <a:r>
              <a:rPr lang="en-US" sz="2400" b="1" dirty="0">
                <a:sym typeface="Symbol"/>
              </a:rPr>
              <a:t></a:t>
            </a:r>
            <a:r>
              <a:rPr lang="en-US" sz="2400" b="1" baseline="-25000" dirty="0">
                <a:sym typeface="Symbol"/>
              </a:rPr>
              <a:t>k</a:t>
            </a:r>
            <a:r>
              <a:rPr lang="en-US" sz="2400" b="1" dirty="0">
                <a:sym typeface="Symbol"/>
              </a:rPr>
              <a:t>(</a:t>
            </a:r>
            <a:r>
              <a:rPr lang="en-US" sz="2400" b="1" baseline="-25000" dirty="0" err="1">
                <a:sym typeface="Symbol"/>
              </a:rPr>
              <a:t>i</a:t>
            </a:r>
            <a:r>
              <a:rPr lang="en-US" sz="2400" b="1" dirty="0">
                <a:sym typeface="Symbol"/>
              </a:rPr>
              <a:t>(p</a:t>
            </a:r>
            <a:r>
              <a:rPr lang="en-US" sz="2400" b="1" baseline="-25000" dirty="0">
                <a:sym typeface="Symbol"/>
              </a:rPr>
              <a:t>1</a:t>
            </a:r>
            <a:r>
              <a:rPr lang="en-US" sz="2400" b="1" dirty="0">
                <a:sym typeface="Symbol"/>
              </a:rPr>
              <a:t>)) </a:t>
            </a:r>
            <a:r>
              <a:rPr lang="en-US" sz="2400" b="1" dirty="0">
                <a:sym typeface="Symbol" panose="05050102010706020507" pitchFamily="18" charset="2"/>
              </a:rPr>
              <a:t> p</a:t>
            </a:r>
            <a:r>
              <a:rPr lang="en-US" sz="2400" b="1" baseline="-25000" dirty="0">
                <a:sym typeface="Symbol" panose="05050102010706020507" pitchFamily="18" charset="2"/>
              </a:rPr>
              <a:t>2</a:t>
            </a:r>
            <a:endParaRPr lang="en-US" sz="2400" dirty="0">
              <a:sym typeface="Symbol" panose="05050102010706020507" pitchFamily="18" charset="2"/>
            </a:endParaRPr>
          </a:p>
          <a:p>
            <a:r>
              <a:rPr lang="en-US" sz="2400" dirty="0">
                <a:sym typeface="Symbol" panose="05050102010706020507" pitchFamily="18" charset="2"/>
              </a:rPr>
              <a:t>This is the point where the simulation of the TM begins, except we run TM in reverse via rules 9-13 (and their subparts)</a:t>
            </a:r>
          </a:p>
          <a:p>
            <a:r>
              <a:rPr lang="en-US" sz="2400" dirty="0">
                <a:sym typeface="Symbol" panose="05050102010706020507" pitchFamily="18" charset="2"/>
              </a:rPr>
              <a:t>While these rules can be a bit complex at first they are just the same ones we used to map a TM to a semi-</a:t>
            </a:r>
            <a:r>
              <a:rPr lang="en-US" sz="2400" dirty="0" err="1">
                <a:sym typeface="Symbol" panose="05050102010706020507" pitchFamily="18" charset="2"/>
              </a:rPr>
              <a:t>Thue</a:t>
            </a:r>
            <a:r>
              <a:rPr lang="en-US" sz="2400" dirty="0">
                <a:sym typeface="Symbol" panose="05050102010706020507" pitchFamily="18" charset="2"/>
              </a:rPr>
              <a:t> system or a PSG</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4/14/20</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38</a:t>
            </a:fld>
            <a:endParaRPr lang="en-US" dirty="0"/>
          </a:p>
        </p:txBody>
      </p:sp>
      <p:pic>
        <p:nvPicPr>
          <p:cNvPr id="7" name="Picture 4">
            <a:extLst>
              <a:ext uri="{FF2B5EF4-FFF2-40B4-BE49-F238E27FC236}">
                <a16:creationId xmlns:a16="http://schemas.microsoft.com/office/drawing/2014/main" id="{AA4A4C0D-4368-4F8C-AF29-547C59B00838}"/>
              </a:ext>
            </a:extLst>
          </p:cNvPr>
          <p:cNvPicPr>
            <a:picLocks noChangeAspect="1" noChangeArrowheads="1"/>
          </p:cNvPicPr>
          <p:nvPr/>
        </p:nvPicPr>
        <p:blipFill rotWithShape="1">
          <a:blip r:embed="rId2" cstate="print"/>
          <a:srcRect t="77409" r="3448"/>
          <a:stretch/>
        </p:blipFill>
        <p:spPr bwMode="auto">
          <a:xfrm>
            <a:off x="228600" y="5225143"/>
            <a:ext cx="8534400" cy="647700"/>
          </a:xfrm>
          <a:prstGeom prst="rect">
            <a:avLst/>
          </a:prstGeom>
          <a:noFill/>
          <a:ln w="9525">
            <a:noFill/>
            <a:miter lim="800000"/>
            <a:headEnd/>
            <a:tailEnd/>
          </a:ln>
        </p:spPr>
      </p:pic>
    </p:spTree>
    <p:extLst>
      <p:ext uri="{BB962C8B-B14F-4D97-AF65-F5344CB8AC3E}">
        <p14:creationId xmlns:p14="http://schemas.microsoft.com/office/powerpoint/2010/main" val="960288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C807-E015-47D9-8046-8D940D4101C3}"/>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0D6372DA-2E55-447C-811E-28BFF5518361}"/>
              </a:ext>
            </a:extLst>
          </p:cNvPr>
          <p:cNvSpPr>
            <a:spLocks noGrp="1"/>
          </p:cNvSpPr>
          <p:nvPr>
            <p:ph idx="1"/>
          </p:nvPr>
        </p:nvSpPr>
        <p:spPr/>
        <p:txBody>
          <a:bodyPr/>
          <a:lstStyle/>
          <a:p>
            <a:r>
              <a:rPr lang="en-US" sz="2400" dirty="0">
                <a:sym typeface="Symbol" panose="05050102010706020507" pitchFamily="18" charset="2"/>
              </a:rPr>
              <a:t>The main point is that the axioms produce  a bunch of items that are easy to check for validity (the stuff involving the forms </a:t>
            </a:r>
            <a:r>
              <a:rPr lang="en-US" sz="2400" b="1" dirty="0">
                <a:sym typeface="Symbol"/>
              </a:rPr>
              <a:t></a:t>
            </a:r>
            <a:r>
              <a:rPr lang="en-US" sz="2400" b="1" baseline="-25000" dirty="0">
                <a:sym typeface="Symbol"/>
              </a:rPr>
              <a:t>1</a:t>
            </a:r>
            <a:r>
              <a:rPr lang="en-US" sz="2400" dirty="0">
                <a:sym typeface="Symbol"/>
              </a:rPr>
              <a:t>,</a:t>
            </a:r>
            <a:r>
              <a:rPr lang="en-US" sz="2400" b="1" dirty="0">
                <a:sym typeface="Symbol"/>
              </a:rPr>
              <a:t> </a:t>
            </a:r>
            <a:r>
              <a:rPr lang="en-US" sz="2400" b="1" baseline="-25000" dirty="0">
                <a:sym typeface="Symbol"/>
              </a:rPr>
              <a:t>2</a:t>
            </a:r>
            <a:r>
              <a:rPr lang="en-US" sz="2400" dirty="0">
                <a:sym typeface="Symbol"/>
              </a:rPr>
              <a:t>, and </a:t>
            </a:r>
            <a:r>
              <a:rPr lang="en-US" sz="2400" b="1" dirty="0">
                <a:sym typeface="Symbol"/>
              </a:rPr>
              <a:t></a:t>
            </a:r>
            <a:r>
              <a:rPr lang="en-US" sz="2400" b="1" baseline="-25000" dirty="0">
                <a:sym typeface="Symbol"/>
              </a:rPr>
              <a:t>3</a:t>
            </a:r>
            <a:r>
              <a:rPr lang="en-US" sz="2400" dirty="0">
                <a:sym typeface="Symbol" panose="05050102010706020507" pitchFamily="18" charset="2"/>
              </a:rPr>
              <a:t> plus exactly those representations of starting IDs for which the TM halts</a:t>
            </a:r>
          </a:p>
          <a:p>
            <a:r>
              <a:rPr lang="en-US" sz="2400" dirty="0">
                <a:sym typeface="Symbol" panose="05050102010706020507" pitchFamily="18" charset="2"/>
              </a:rPr>
              <a:t>If we could decide what Tautologies are producible by this Propositional System then we would be able to solve the Halting Problem for TMs</a:t>
            </a:r>
          </a:p>
          <a:p>
            <a:r>
              <a:rPr lang="en-US" sz="2400" dirty="0">
                <a:sym typeface="Symbol" panose="05050102010706020507" pitchFamily="18" charset="2"/>
              </a:rPr>
              <a:t>This proves the deducibility problem for Fragments of the 2-Variable Implicational Calculus (PIPC) is unsolvable</a:t>
            </a:r>
          </a:p>
          <a:p>
            <a:r>
              <a:rPr lang="en-US" sz="2400" dirty="0">
                <a:sym typeface="Symbol" panose="05050102010706020507" pitchFamily="18" charset="2"/>
              </a:rPr>
              <a:t>This is true even though two variables are insufficient to represent the basic notion of associativity!!!</a:t>
            </a:r>
          </a:p>
          <a:p>
            <a:endParaRPr lang="en-US" dirty="0"/>
          </a:p>
        </p:txBody>
      </p:sp>
      <p:sp>
        <p:nvSpPr>
          <p:cNvPr id="4" name="Date Placeholder 3">
            <a:extLst>
              <a:ext uri="{FF2B5EF4-FFF2-40B4-BE49-F238E27FC236}">
                <a16:creationId xmlns:a16="http://schemas.microsoft.com/office/drawing/2014/main" id="{44B5CAC3-19D6-4EF6-A03C-97336C56D997}"/>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8081F880-FF05-4241-9D82-867D1A1B5BB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429F74-52E0-41E4-8D95-6529549E6998}"/>
              </a:ext>
            </a:extLst>
          </p:cNvPr>
          <p:cNvSpPr>
            <a:spLocks noGrp="1"/>
          </p:cNvSpPr>
          <p:nvPr>
            <p:ph type="sldNum" sz="quarter" idx="12"/>
          </p:nvPr>
        </p:nvSpPr>
        <p:spPr/>
        <p:txBody>
          <a:bodyPr/>
          <a:lstStyle/>
          <a:p>
            <a:fld id="{F7F6C048-724C-A44D-A3A9-573A2C2F7973}" type="slidenum">
              <a:rPr lang="en-US" smtClean="0"/>
              <a:pPr/>
              <a:t>39</a:t>
            </a:fld>
            <a:endParaRPr lang="en-US"/>
          </a:p>
        </p:txBody>
      </p:sp>
    </p:spTree>
    <p:extLst>
      <p:ext uri="{BB962C8B-B14F-4D97-AF65-F5344CB8AC3E}">
        <p14:creationId xmlns:p14="http://schemas.microsoft.com/office/powerpoint/2010/main" val="366960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28470-B92B-A542-9812-B0A44BB9446E}"/>
              </a:ext>
            </a:extLst>
          </p:cNvPr>
          <p:cNvSpPr>
            <a:spLocks noGrp="1"/>
          </p:cNvSpPr>
          <p:nvPr>
            <p:ph type="title"/>
          </p:nvPr>
        </p:nvSpPr>
        <p:spPr/>
        <p:txBody>
          <a:bodyPr/>
          <a:lstStyle/>
          <a:p>
            <a:r>
              <a:rPr lang="en-US" dirty="0"/>
              <a:t>Attacking 2SAT</a:t>
            </a:r>
          </a:p>
        </p:txBody>
      </p:sp>
      <p:sp>
        <p:nvSpPr>
          <p:cNvPr id="7" name="Content Placeholder 6">
            <a:extLst>
              <a:ext uri="{FF2B5EF4-FFF2-40B4-BE49-F238E27FC236}">
                <a16:creationId xmlns:a16="http://schemas.microsoft.com/office/drawing/2014/main" id="{A81B4F40-BC2A-B44C-A01D-510DCAFB2F69}"/>
              </a:ext>
            </a:extLst>
          </p:cNvPr>
          <p:cNvSpPr>
            <a:spLocks noGrp="1"/>
          </p:cNvSpPr>
          <p:nvPr>
            <p:ph idx="1"/>
          </p:nvPr>
        </p:nvSpPr>
        <p:spPr/>
        <p:txBody>
          <a:bodyPr/>
          <a:lstStyle/>
          <a:p>
            <a:pPr marL="0" indent="0">
              <a:buNone/>
            </a:pPr>
            <a:r>
              <a:rPr lang="en-US" sz="2800" dirty="0">
                <a:solidFill>
                  <a:srgbClr val="333333"/>
                </a:solidFill>
                <a:latin typeface="Calibri" panose="020F0502020204030204" pitchFamily="34" charset="0"/>
                <a:cs typeface="Calibri" panose="020F0502020204030204" pitchFamily="34" charset="0"/>
              </a:rPr>
              <a:t>First we need to convert a 2SAT instance to a different form, the so-called implicative normal form. Note that the expression </a:t>
            </a:r>
            <a:r>
              <a:rPr lang="en-US" sz="2800" dirty="0" err="1">
                <a:solidFill>
                  <a:srgbClr val="333333"/>
                </a:solidFill>
                <a:latin typeface="Calibri" panose="020F0502020204030204" pitchFamily="34" charset="0"/>
                <a:cs typeface="Calibri" panose="020F0502020204030204" pitchFamily="34" charset="0"/>
              </a:rPr>
              <a:t>a∨b</a:t>
            </a:r>
            <a:r>
              <a:rPr lang="en-US" sz="2800" dirty="0">
                <a:solidFill>
                  <a:srgbClr val="333333"/>
                </a:solidFill>
                <a:latin typeface="Calibri" panose="020F0502020204030204" pitchFamily="34" charset="0"/>
                <a:cs typeface="Calibri" panose="020F0502020204030204" pitchFamily="34" charset="0"/>
              </a:rPr>
              <a:t> is equivalent to </a:t>
            </a:r>
            <a:br>
              <a:rPr lang="en-US" sz="2800" dirty="0">
                <a:solidFill>
                  <a:srgbClr val="333333"/>
                </a:solidFill>
                <a:latin typeface="Calibri" panose="020F0502020204030204" pitchFamily="34" charset="0"/>
                <a:cs typeface="Calibri" panose="020F0502020204030204" pitchFamily="34" charset="0"/>
              </a:rPr>
            </a:br>
            <a:r>
              <a:rPr lang="en-US" sz="2800" dirty="0">
                <a:solidFill>
                  <a:srgbClr val="333333"/>
                </a:solidFill>
                <a:latin typeface="Calibri" panose="020F0502020204030204" pitchFamily="34" charset="0"/>
                <a:cs typeface="Calibri" panose="020F0502020204030204" pitchFamily="34" charset="0"/>
              </a:rPr>
              <a:t>¬</a:t>
            </a:r>
            <a:r>
              <a:rPr lang="en-US" sz="2800" dirty="0" err="1">
                <a:solidFill>
                  <a:srgbClr val="333333"/>
                </a:solidFill>
                <a:latin typeface="Calibri" panose="020F0502020204030204" pitchFamily="34" charset="0"/>
                <a:cs typeface="Calibri" panose="020F0502020204030204" pitchFamily="34" charset="0"/>
              </a:rPr>
              <a:t>a⇒b</a:t>
            </a:r>
            <a:r>
              <a:rPr lang="en-US" sz="2800" dirty="0">
                <a:solidFill>
                  <a:srgbClr val="333333"/>
                </a:solidFill>
                <a:latin typeface="Calibri" panose="020F0502020204030204" pitchFamily="34" charset="0"/>
                <a:cs typeface="Calibri" panose="020F0502020204030204" pitchFamily="34" charset="0"/>
              </a:rPr>
              <a:t>  ∧  ¬</a:t>
            </a:r>
            <a:r>
              <a:rPr lang="en-US" sz="2800" dirty="0" err="1">
                <a:solidFill>
                  <a:srgbClr val="333333"/>
                </a:solidFill>
                <a:latin typeface="Calibri" panose="020F0502020204030204" pitchFamily="34" charset="0"/>
                <a:cs typeface="Calibri" panose="020F0502020204030204" pitchFamily="34" charset="0"/>
              </a:rPr>
              <a:t>b⇒a</a:t>
            </a:r>
            <a:br>
              <a:rPr lang="en-US" sz="2800" dirty="0">
                <a:solidFill>
                  <a:srgbClr val="333333"/>
                </a:solidFill>
                <a:latin typeface="Calibri" panose="020F0502020204030204" pitchFamily="34" charset="0"/>
                <a:cs typeface="Calibri" panose="020F0502020204030204" pitchFamily="34" charset="0"/>
              </a:rPr>
            </a:br>
            <a:r>
              <a:rPr lang="en-US" sz="2800" dirty="0">
                <a:solidFill>
                  <a:srgbClr val="333333"/>
                </a:solidFill>
                <a:latin typeface="Calibri" panose="020F0502020204030204" pitchFamily="34" charset="0"/>
                <a:cs typeface="Calibri" panose="020F0502020204030204" pitchFamily="34" charset="0"/>
              </a:rPr>
              <a:t>(if one of the two variables is false, then the other one must be true).</a:t>
            </a:r>
          </a:p>
          <a:p>
            <a:pPr marL="0" indent="0">
              <a:buNone/>
            </a:pPr>
            <a:r>
              <a:rPr lang="en-US" sz="2800" dirty="0">
                <a:solidFill>
                  <a:srgbClr val="333333"/>
                </a:solidFill>
                <a:latin typeface="Calibri" panose="020F0502020204030204" pitchFamily="34" charset="0"/>
                <a:cs typeface="Calibri" panose="020F0502020204030204" pitchFamily="34" charset="0"/>
              </a:rPr>
              <a:t>We now construct a directed graph of these implications: for each variable x there will be two vertices x and  ¬x. The edges will correspond to the implications.</a:t>
            </a:r>
          </a:p>
        </p:txBody>
      </p:sp>
      <p:sp>
        <p:nvSpPr>
          <p:cNvPr id="2" name="Date Placeholder 1">
            <a:extLst>
              <a:ext uri="{FF2B5EF4-FFF2-40B4-BE49-F238E27FC236}">
                <a16:creationId xmlns:a16="http://schemas.microsoft.com/office/drawing/2014/main" id="{59E36A34-884C-D544-BF98-B8AE2900AE41}"/>
              </a:ext>
            </a:extLst>
          </p:cNvPr>
          <p:cNvSpPr>
            <a:spLocks noGrp="1"/>
          </p:cNvSpPr>
          <p:nvPr>
            <p:ph type="dt" sz="half" idx="10"/>
          </p:nvPr>
        </p:nvSpPr>
        <p:spPr/>
        <p:txBody>
          <a:bodyPr/>
          <a:lstStyle/>
          <a:p>
            <a:fld id="{9EAF8B5D-97DC-6D4C-BB10-0C704C0F2AC3}" type="datetime1">
              <a:rPr lang="en-US" smtClean="0"/>
              <a:t>4/14/20</a:t>
            </a:fld>
            <a:endParaRPr lang="en-US"/>
          </a:p>
        </p:txBody>
      </p:sp>
      <p:sp>
        <p:nvSpPr>
          <p:cNvPr id="3" name="Footer Placeholder 2">
            <a:extLst>
              <a:ext uri="{FF2B5EF4-FFF2-40B4-BE49-F238E27FC236}">
                <a16:creationId xmlns:a16="http://schemas.microsoft.com/office/drawing/2014/main" id="{29C58B4C-7B2E-2243-847A-59DDDBBF7A79}"/>
              </a:ext>
            </a:extLst>
          </p:cNvPr>
          <p:cNvSpPr>
            <a:spLocks noGrp="1"/>
          </p:cNvSpPr>
          <p:nvPr>
            <p:ph type="ftr" sz="quarter" idx="11"/>
          </p:nvPr>
        </p:nvSpPr>
        <p:spPr/>
        <p:txBody>
          <a:bodyPr/>
          <a:lstStyle/>
          <a:p>
            <a:r>
              <a:rPr lang="en-US"/>
              <a:t>© UCF CS</a:t>
            </a:r>
            <a:endParaRPr lang="en-US" dirty="0"/>
          </a:p>
        </p:txBody>
      </p:sp>
      <p:sp>
        <p:nvSpPr>
          <p:cNvPr id="4" name="Slide Number Placeholder 3">
            <a:extLst>
              <a:ext uri="{FF2B5EF4-FFF2-40B4-BE49-F238E27FC236}">
                <a16:creationId xmlns:a16="http://schemas.microsoft.com/office/drawing/2014/main" id="{9F0479F1-654B-F44B-8DB1-525BA669AFFD}"/>
              </a:ext>
            </a:extLst>
          </p:cNvPr>
          <p:cNvSpPr>
            <a:spLocks noGrp="1"/>
          </p:cNvSpPr>
          <p:nvPr>
            <p:ph type="sldNum" sz="quarter" idx="12"/>
          </p:nvPr>
        </p:nvSpPr>
        <p:spPr/>
        <p:txBody>
          <a:bodyPr/>
          <a:lstStyle/>
          <a:p>
            <a:fld id="{256636F4-E812-014D-94A9-0B9FCB771131}" type="slidenum">
              <a:rPr lang="en-US" smtClean="0"/>
              <a:pPr/>
              <a:t>4</a:t>
            </a:fld>
            <a:endParaRPr lang="en-US"/>
          </a:p>
        </p:txBody>
      </p:sp>
    </p:spTree>
    <p:extLst>
      <p:ext uri="{BB962C8B-B14F-4D97-AF65-F5344CB8AC3E}">
        <p14:creationId xmlns:p14="http://schemas.microsoft.com/office/powerpoint/2010/main" val="3389696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extLst>
      <p:ext uri="{BB962C8B-B14F-4D97-AF65-F5344CB8AC3E}">
        <p14:creationId xmlns:p14="http://schemas.microsoft.com/office/powerpoint/2010/main" val="28844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Print and Left</a:t>
            </a:r>
          </a:p>
        </p:txBody>
      </p:sp>
      <p:grpSp>
        <p:nvGrpSpPr>
          <p:cNvPr id="3" name="Group 2">
            <a:extLst>
              <a:ext uri="{FF2B5EF4-FFF2-40B4-BE49-F238E27FC236}">
                <a16:creationId xmlns:a16="http://schemas.microsoft.com/office/drawing/2014/main" id="{10365954-1124-469C-9748-8A34240EB171}"/>
              </a:ext>
            </a:extLst>
          </p:cNvPr>
          <p:cNvGrpSpPr/>
          <p:nvPr/>
        </p:nvGrpSpPr>
        <p:grpSpPr>
          <a:xfrm>
            <a:off x="990600" y="1490663"/>
            <a:ext cx="7162800" cy="3876675"/>
            <a:chOff x="990600" y="1490663"/>
            <a:chExt cx="7162800" cy="3876675"/>
          </a:xfrm>
        </p:grpSpPr>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pic>
          <p:nvPicPr>
            <p:cNvPr id="2" name="Picture 1">
              <a:extLst>
                <a:ext uri="{FF2B5EF4-FFF2-40B4-BE49-F238E27FC236}">
                  <a16:creationId xmlns:a16="http://schemas.microsoft.com/office/drawing/2014/main" id="{24B65565-4A0C-4829-84F4-C32D5CF810B9}"/>
                </a:ext>
              </a:extLst>
            </p:cNvPr>
            <p:cNvPicPr>
              <a:picLocks noChangeAspect="1"/>
            </p:cNvPicPr>
            <p:nvPr/>
          </p:nvPicPr>
          <p:blipFill>
            <a:blip r:embed="rId4"/>
            <a:stretch>
              <a:fillRect/>
            </a:stretch>
          </p:blipFill>
          <p:spPr>
            <a:xfrm>
              <a:off x="4288968" y="5181600"/>
              <a:ext cx="130632" cy="130632"/>
            </a:xfrm>
            <a:prstGeom prst="rect">
              <a:avLst/>
            </a:prstGeom>
          </p:spPr>
        </p:pic>
      </p:grpSp>
    </p:spTree>
    <p:extLst>
      <p:ext uri="{BB962C8B-B14F-4D97-AF65-F5344CB8AC3E}">
        <p14:creationId xmlns:p14="http://schemas.microsoft.com/office/powerpoint/2010/main" val="1162003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extLst>
      <p:ext uri="{BB962C8B-B14F-4D97-AF65-F5344CB8AC3E}">
        <p14:creationId xmlns:p14="http://schemas.microsoft.com/office/powerpoint/2010/main" val="3417550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a:ea typeface="ＭＳ Ｐゴシック" pitchFamily="-111" charset="-128"/>
                <a:cs typeface="ＭＳ Ｐゴシック" pitchFamily="-111" charset="-128"/>
              </a:rPr>
              <a:t>Constant 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 amenable to Rice’s</a:t>
            </a:r>
          </a:p>
        </p:txBody>
      </p:sp>
    </p:spTree>
    <p:extLst>
      <p:ext uri="{BB962C8B-B14F-4D97-AF65-F5344CB8AC3E}">
        <p14:creationId xmlns:p14="http://schemas.microsoft.com/office/powerpoint/2010/main" val="1503966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a:ea typeface="ＭＳ Ｐゴシック" pitchFamily="-111" charset="-128"/>
                <a:cs typeface="ＭＳ Ｐゴシック" pitchFamily="-111" charset="-128"/>
              </a:rPr>
              <a:t>RT </a:t>
            </a:r>
            <a:r>
              <a:rPr lang="en-US" sz="2400" dirty="0">
                <a:ea typeface="ＭＳ Ｐゴシック" pitchFamily="-111" charset="-128"/>
                <a:cs typeface="ＭＳ Ｐゴシック" pitchFamily="-111" charset="-128"/>
              </a:rPr>
              <a:t>cannot be shown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by Rice’s Theorem as it breaks property 2</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000" b="1" dirty="0">
                <a:latin typeface="Monotype Corsiva" pitchFamily="-111" charset="0"/>
              </a:rPr>
              <a:t>L</a:t>
            </a:r>
            <a:r>
              <a:rPr lang="en-US" sz="2000" b="1" dirty="0"/>
              <a:t> </a:t>
            </a:r>
            <a:r>
              <a:rPr lang="en-US" sz="2000" b="1" dirty="0">
                <a:latin typeface="Monotype Corsiva" pitchFamily="-111" charset="0"/>
              </a:rPr>
              <a:t>R</a:t>
            </a:r>
            <a:r>
              <a:rPr lang="en-US" sz="2000" b="1" dirty="0"/>
              <a:t>  </a:t>
            </a:r>
            <a:r>
              <a:rPr lang="en-US" sz="2000" b="1" dirty="0" err="1"/>
              <a:t>R</a:t>
            </a:r>
            <a:r>
              <a:rPr lang="en-US" sz="2000" b="1" dirty="0"/>
              <a:t> </a:t>
            </a:r>
            <a:r>
              <a:rPr lang="en-US" sz="2000" dirty="0"/>
              <a:t>(time is dependent on argument)</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9126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only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42740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F013-FB3B-476F-83C6-DB7514E1ED79}"/>
              </a:ext>
            </a:extLst>
          </p:cNvPr>
          <p:cNvSpPr>
            <a:spLocks noGrp="1"/>
          </p:cNvSpPr>
          <p:nvPr>
            <p:ph type="title"/>
          </p:nvPr>
        </p:nvSpPr>
        <p:spPr/>
        <p:txBody>
          <a:bodyPr/>
          <a:lstStyle/>
          <a:p>
            <a:r>
              <a:rPr lang="en-US" dirty="0"/>
              <a:t>Mortal Turing Machines</a:t>
            </a:r>
          </a:p>
        </p:txBody>
      </p:sp>
      <p:sp>
        <p:nvSpPr>
          <p:cNvPr id="3" name="Content Placeholder 2">
            <a:extLst>
              <a:ext uri="{FF2B5EF4-FFF2-40B4-BE49-F238E27FC236}">
                <a16:creationId xmlns:a16="http://schemas.microsoft.com/office/drawing/2014/main" id="{261C435D-9319-45BC-BD55-FD4E7E01CD4F}"/>
              </a:ext>
            </a:extLst>
          </p:cNvPr>
          <p:cNvSpPr>
            <a:spLocks noGrp="1"/>
          </p:cNvSpPr>
          <p:nvPr>
            <p:ph idx="1"/>
          </p:nvPr>
        </p:nvSpPr>
        <p:spPr/>
        <p:txBody>
          <a:bodyPr/>
          <a:lstStyle/>
          <a:p>
            <a:r>
              <a:rPr lang="en-US" sz="2800" dirty="0"/>
              <a:t>A TM, </a:t>
            </a:r>
            <a:r>
              <a:rPr lang="en-US" sz="2800" b="1" i="1" dirty="0"/>
              <a:t>M</a:t>
            </a:r>
            <a:r>
              <a:rPr lang="en-US" sz="2800" dirty="0"/>
              <a:t>, is </a:t>
            </a:r>
            <a:r>
              <a:rPr lang="en-US" sz="2800" b="1" dirty="0"/>
              <a:t>mortal</a:t>
            </a:r>
            <a:r>
              <a:rPr lang="en-US" sz="2800" dirty="0"/>
              <a:t> if it halts on all initial IDs, whether the tape is finitely or infinitely marked. </a:t>
            </a:r>
          </a:p>
          <a:p>
            <a:r>
              <a:rPr lang="en-US" sz="2800" dirty="0"/>
              <a:t>A TM is </a:t>
            </a:r>
            <a:r>
              <a:rPr lang="en-US" sz="2800" b="1" dirty="0"/>
              <a:t>immortal</a:t>
            </a:r>
            <a:r>
              <a:rPr lang="en-US" sz="2800" dirty="0"/>
              <a:t> if it is not mortal, that is, if there some starting configuration, with the tape either finitely or infinitely marked, on which it does not halt</a:t>
            </a:r>
          </a:p>
          <a:p>
            <a:r>
              <a:rPr lang="en-US" sz="2800" dirty="0"/>
              <a:t>The possibility of infinitely marked tapes is essential to the idea of mortality</a:t>
            </a:r>
          </a:p>
        </p:txBody>
      </p:sp>
      <p:sp>
        <p:nvSpPr>
          <p:cNvPr id="4" name="Date Placeholder 3">
            <a:extLst>
              <a:ext uri="{FF2B5EF4-FFF2-40B4-BE49-F238E27FC236}">
                <a16:creationId xmlns:a16="http://schemas.microsoft.com/office/drawing/2014/main" id="{910F87A0-A902-4223-9B0B-AB607B89D965}"/>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C742CEEB-2ABD-4E0E-8B84-A834A24B16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1022B8C-8DCF-48D2-9B7B-D1C5291C6FEB}"/>
              </a:ext>
            </a:extLst>
          </p:cNvPr>
          <p:cNvSpPr>
            <a:spLocks noGrp="1"/>
          </p:cNvSpPr>
          <p:nvPr>
            <p:ph type="sldNum" sz="quarter" idx="12"/>
          </p:nvPr>
        </p:nvSpPr>
        <p:spPr/>
        <p:txBody>
          <a:bodyPr/>
          <a:lstStyle/>
          <a:p>
            <a:fld id="{F7F6C048-724C-A44D-A3A9-573A2C2F7973}" type="slidenum">
              <a:rPr lang="en-US" smtClean="0"/>
              <a:pPr/>
              <a:t>46</a:t>
            </a:fld>
            <a:endParaRPr lang="en-US"/>
          </a:p>
        </p:txBody>
      </p:sp>
    </p:spTree>
    <p:extLst>
      <p:ext uri="{BB962C8B-B14F-4D97-AF65-F5344CB8AC3E}">
        <p14:creationId xmlns:p14="http://schemas.microsoft.com/office/powerpoint/2010/main" val="119491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dirty="0">
                <a:ea typeface="ＭＳ Ｐゴシック" pitchFamily="-111" charset="-128"/>
                <a:cs typeface="ＭＳ Ｐゴシック" pitchFamily="-111" charset="-128"/>
              </a:rPr>
              <a:t>Complexity of </a:t>
            </a:r>
            <a:r>
              <a:rPr lang="en-US" dirty="0" err="1">
                <a:ea typeface="ＭＳ Ｐゴシック" pitchFamily="-111" charset="-128"/>
                <a:cs typeface="ＭＳ Ｐゴシック" pitchFamily="-111" charset="-128"/>
              </a:rPr>
              <a:t>CTime</a:t>
            </a:r>
            <a:endParaRPr lang="en-US" dirty="0">
              <a:ea typeface="ＭＳ Ｐゴシック" pitchFamily="-111" charset="-128"/>
              <a:cs typeface="ＭＳ Ｐゴシック" pitchFamily="-111" charset="-128"/>
            </a:endParaRPr>
          </a:p>
        </p:txBody>
      </p:sp>
      <p:sp>
        <p:nvSpPr>
          <p:cNvPr id="475139" name="Content Placeholder 2"/>
          <p:cNvSpPr>
            <a:spLocks noGrp="1"/>
          </p:cNvSpPr>
          <p:nvPr>
            <p:ph idx="1"/>
          </p:nvPr>
        </p:nvSpPr>
        <p:spPr>
          <a:xfrm>
            <a:off x="457200" y="1600200"/>
            <a:ext cx="8382000" cy="4525963"/>
          </a:xfrm>
        </p:spPr>
        <p:txBody>
          <a:bodyPr/>
          <a:lstStyle/>
          <a:p>
            <a:r>
              <a:rPr lang="en-US" sz="2800" dirty="0">
                <a:ea typeface="ＭＳ Ｐゴシック" pitchFamily="-111" charset="-128"/>
                <a:cs typeface="ＭＳ Ｐゴシック" pitchFamily="-111" charset="-128"/>
              </a:rPr>
              <a:t>Can show it is equivalent to the </a:t>
            </a:r>
            <a:r>
              <a:rPr lang="en-US" sz="2800" b="1" dirty="0">
                <a:ea typeface="ＭＳ Ｐゴシック" pitchFamily="-111" charset="-128"/>
                <a:cs typeface="ＭＳ Ｐゴシック" pitchFamily="-111" charset="-128"/>
              </a:rPr>
              <a:t>Mortality Problem</a:t>
            </a:r>
            <a:r>
              <a:rPr lang="en-US" sz="2800" dirty="0">
                <a:ea typeface="ＭＳ Ｐゴシック" pitchFamily="-111" charset="-128"/>
                <a:cs typeface="ＭＳ Ｐゴシック" pitchFamily="-111" charset="-128"/>
              </a:rPr>
              <a:t> for TM’s with </a:t>
            </a:r>
            <a:r>
              <a:rPr lang="en-US" sz="2800" b="1" dirty="0">
                <a:ea typeface="ＭＳ Ｐゴシック" pitchFamily="-111" charset="-128"/>
                <a:cs typeface="ＭＳ Ｐゴシック" pitchFamily="-111" charset="-128"/>
              </a:rPr>
              <a:t>Infinite Tapes </a:t>
            </a:r>
            <a:r>
              <a:rPr lang="en-US" sz="2800" dirty="0">
                <a:ea typeface="ＭＳ Ｐゴシック" pitchFamily="-111" charset="-128"/>
                <a:cs typeface="ＭＳ Ｐゴシック" pitchFamily="-111" charset="-128"/>
              </a:rPr>
              <a:t>(not unbounded but truly infinite and potentially infinitely marked)</a:t>
            </a:r>
          </a:p>
          <a:p>
            <a:r>
              <a:rPr lang="en-US" sz="2800" dirty="0">
                <a:ea typeface="ＭＳ Ｐゴシック" pitchFamily="-111" charset="-128"/>
                <a:cs typeface="ＭＳ Ｐゴシック" pitchFamily="-111" charset="-128"/>
              </a:rPr>
              <a:t>This was shown in 1966 to be undecidable*.</a:t>
            </a:r>
          </a:p>
          <a:p>
            <a:r>
              <a:rPr lang="en-US" sz="2800" dirty="0">
                <a:ea typeface="ＭＳ Ｐゴシック" pitchFamily="-111" charset="-128"/>
                <a:cs typeface="ＭＳ Ｐゴシック" pitchFamily="-111" charset="-128"/>
              </a:rPr>
              <a:t>It was also shown to be re, just as we have done so for </a:t>
            </a:r>
            <a:r>
              <a:rPr lang="en-US" sz="2800" b="1" dirty="0" err="1">
                <a:ea typeface="ＭＳ Ｐゴシック" pitchFamily="-111" charset="-128"/>
                <a:cs typeface="ＭＳ Ｐゴシック" pitchFamily="-111" charset="-128"/>
              </a:rPr>
              <a:t>CTime</a:t>
            </a:r>
            <a:r>
              <a:rPr lang="en-US" sz="2800" dirty="0">
                <a:ea typeface="ＭＳ Ｐゴシック" pitchFamily="-111" charset="-128"/>
                <a:cs typeface="ＭＳ Ｐゴシック" pitchFamily="-111" charset="-128"/>
              </a:rPr>
              <a:t>.</a:t>
            </a:r>
          </a:p>
          <a:p>
            <a:r>
              <a:rPr lang="en-US" sz="2800" dirty="0">
                <a:ea typeface="ＭＳ Ｐゴシック" pitchFamily="-111" charset="-128"/>
                <a:cs typeface="ＭＳ Ｐゴシック" pitchFamily="-111" charset="-128"/>
              </a:rPr>
              <a:t>Details Later</a:t>
            </a:r>
          </a:p>
          <a:p>
            <a:pPr marL="0" indent="0">
              <a:buNone/>
            </a:pPr>
            <a:r>
              <a:rPr lang="en-US" sz="2400" b="1" dirty="0"/>
              <a:t>*</a:t>
            </a:r>
            <a:r>
              <a:rPr lang="en-US" sz="2400" dirty="0"/>
              <a:t>P.K. Hooper, The undecidability of the Turing machine immortality problem, </a:t>
            </a:r>
            <a:r>
              <a:rPr lang="en-US" sz="2400" b="1" i="1" dirty="0"/>
              <a:t>J. Symbolic Logic 31</a:t>
            </a:r>
            <a:r>
              <a:rPr lang="en-US" sz="2400" b="1" dirty="0"/>
              <a:t> </a:t>
            </a:r>
            <a:r>
              <a:rPr lang="en-US" sz="2400" dirty="0"/>
              <a:t>(1966) 219-234.</a:t>
            </a:r>
            <a:endParaRPr lang="en-US" sz="2400" dirty="0">
              <a:ea typeface="ＭＳ Ｐゴシック" pitchFamily="-111" charset="-128"/>
              <a:cs typeface="ＭＳ Ｐゴシック" pitchFamily="-111" charset="-128"/>
            </a:endParaRP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712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Finite Convergence for Concatenation of Context-Free Languages</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Relation to Real-Time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2928506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681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292-028B-9B4D-AFF4-CAEB48FF6674}"/>
              </a:ext>
            </a:extLst>
          </p:cNvPr>
          <p:cNvSpPr>
            <a:spLocks noGrp="1"/>
          </p:cNvSpPr>
          <p:nvPr>
            <p:ph type="title"/>
          </p:nvPr>
        </p:nvSpPr>
        <p:spPr/>
        <p:txBody>
          <a:bodyPr/>
          <a:lstStyle/>
          <a:p>
            <a:r>
              <a:rPr lang="en-US" dirty="0"/>
              <a:t>2SAT Example</a:t>
            </a:r>
          </a:p>
        </p:txBody>
      </p:sp>
      <p:sp>
        <p:nvSpPr>
          <p:cNvPr id="3" name="Content Placeholder 2">
            <a:extLst>
              <a:ext uri="{FF2B5EF4-FFF2-40B4-BE49-F238E27FC236}">
                <a16:creationId xmlns:a16="http://schemas.microsoft.com/office/drawing/2014/main" id="{53235836-86DA-8F4E-9500-ED4AFDECD7E2}"/>
              </a:ext>
            </a:extLst>
          </p:cNvPr>
          <p:cNvSpPr>
            <a:spLocks noGrp="1"/>
          </p:cNvSpPr>
          <p:nvPr>
            <p:ph idx="1"/>
          </p:nvPr>
        </p:nvSpPr>
        <p:spPr/>
        <p:txBody>
          <a:bodyPr/>
          <a:lstStyle/>
          <a:p>
            <a:pPr marL="0" indent="0">
              <a:buNone/>
            </a:pPr>
            <a:r>
              <a:rPr lang="en-US" dirty="0">
                <a:solidFill>
                  <a:srgbClr val="333333"/>
                </a:solidFill>
                <a:latin typeface="Calibri" panose="020F0502020204030204" pitchFamily="34" charset="0"/>
                <a:cs typeface="Calibri" panose="020F0502020204030204" pitchFamily="34" charset="0"/>
              </a:rPr>
              <a:t>Let's look at an example in 2-CNF form:</a:t>
            </a:r>
          </a:p>
          <a:p>
            <a:pPr marL="0" indent="0" algn="ctr">
              <a:buNone/>
            </a:pPr>
            <a:r>
              <a:rPr lang="en-US" dirty="0">
                <a:latin typeface="Calibri" panose="020F0502020204030204" pitchFamily="34" charset="0"/>
                <a:cs typeface="Calibri" panose="020F0502020204030204" pitchFamily="34" charset="0"/>
              </a:rPr>
              <a:t>(a ∨ ¬b) ∧ (¬a ∨ b) ∧ (¬a ∨ ¬b) ∧ (a ∨ ¬c)</a:t>
            </a:r>
          </a:p>
          <a:p>
            <a:pPr marL="0" indent="0">
              <a:buNone/>
            </a:pPr>
            <a:r>
              <a:rPr lang="en-US" dirty="0">
                <a:solidFill>
                  <a:srgbClr val="333333"/>
                </a:solidFill>
                <a:latin typeface="Calibri" panose="020F0502020204030204" pitchFamily="34" charset="0"/>
                <a:cs typeface="Calibri" panose="020F0502020204030204" pitchFamily="34" charset="0"/>
              </a:rPr>
              <a:t>The oriented graph will contain the following vertices:</a:t>
            </a:r>
          </a:p>
          <a:p>
            <a:pPr marL="0" indent="0">
              <a:buNone/>
            </a:pPr>
            <a:r>
              <a:rPr lang="en-US" u="sng" dirty="0">
                <a:latin typeface="Calibri" panose="020F0502020204030204" pitchFamily="34" charset="0"/>
                <a:cs typeface="Calibri" panose="020F0502020204030204" pitchFamily="34" charset="0"/>
              </a:rPr>
              <a:t>(a ∨ ¬b)</a:t>
            </a:r>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rPr>
              <a:t>(¬a ∨ b)</a:t>
            </a:r>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rPr>
              <a:t>(¬a ∨ ¬b)</a:t>
            </a:r>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rPr>
              <a:t>(a ∨ ¬c)</a:t>
            </a:r>
            <a:endParaRPr lang="en-US" u="sng" dirty="0">
              <a:solidFill>
                <a:srgbClr val="333333"/>
              </a:solidFill>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¬a⇒¬b	</a:t>
            </a:r>
            <a:r>
              <a:rPr lang="en-US" dirty="0" err="1">
                <a:latin typeface="Calibri" panose="020F0502020204030204" pitchFamily="34" charset="0"/>
                <a:cs typeface="Calibri" panose="020F0502020204030204" pitchFamily="34" charset="0"/>
              </a:rPr>
              <a:t>a⇒b</a:t>
            </a:r>
            <a:r>
              <a:rPr lang="en-US" dirty="0">
                <a:latin typeface="Calibri" panose="020F0502020204030204" pitchFamily="34" charset="0"/>
                <a:cs typeface="Calibri" panose="020F0502020204030204" pitchFamily="34" charset="0"/>
              </a:rPr>
              <a:t>		a⇒¬b	¬a⇒¬c</a:t>
            </a:r>
            <a:br>
              <a:rPr lang="en-US" dirty="0">
                <a:latin typeface="Calibri" panose="020F0502020204030204" pitchFamily="34" charset="0"/>
                <a:cs typeface="Calibri" panose="020F0502020204030204" pitchFamily="34" charset="0"/>
              </a:rPr>
            </a:br>
            <a:r>
              <a:rPr lang="en-US" dirty="0" err="1">
                <a:latin typeface="Calibri" panose="020F0502020204030204" pitchFamily="34" charset="0"/>
                <a:cs typeface="Calibri" panose="020F0502020204030204" pitchFamily="34" charset="0"/>
              </a:rPr>
              <a:t>b⇒a</a:t>
            </a:r>
            <a:r>
              <a:rPr lang="en-US" dirty="0">
                <a:latin typeface="Calibri" panose="020F0502020204030204" pitchFamily="34" charset="0"/>
                <a:cs typeface="Calibri" panose="020F0502020204030204" pitchFamily="34" charset="0"/>
              </a:rPr>
              <a:t>		¬b⇒¬a	b⇒¬a	</a:t>
            </a:r>
            <a:r>
              <a:rPr lang="en-US" dirty="0" err="1">
                <a:latin typeface="Calibri" panose="020F0502020204030204" pitchFamily="34" charset="0"/>
                <a:cs typeface="Calibri" panose="020F0502020204030204" pitchFamily="34" charset="0"/>
              </a:rPr>
              <a:t>c⇒a</a:t>
            </a:r>
            <a:r>
              <a:rPr lang="en-US" dirty="0">
                <a:latin typeface="Calibri" panose="020F0502020204030204" pitchFamily="34" charset="0"/>
                <a:cs typeface="Calibri" panose="020F0502020204030204" pitchFamily="34" charset="0"/>
              </a:rPr>
              <a:t>	</a:t>
            </a:r>
          </a:p>
        </p:txBody>
      </p:sp>
      <p:sp>
        <p:nvSpPr>
          <p:cNvPr id="4" name="Date Placeholder 3">
            <a:extLst>
              <a:ext uri="{FF2B5EF4-FFF2-40B4-BE49-F238E27FC236}">
                <a16:creationId xmlns:a16="http://schemas.microsoft.com/office/drawing/2014/main" id="{53F2C0A3-1A7C-FA4C-846B-25BD51D3144F}"/>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F71F9C60-0C3E-A34A-8C17-EDDE3A121C3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A4EC354-8019-DE47-9EE9-32A0C16D31F6}"/>
              </a:ext>
            </a:extLst>
          </p:cNvPr>
          <p:cNvSpPr>
            <a:spLocks noGrp="1"/>
          </p:cNvSpPr>
          <p:nvPr>
            <p:ph type="sldNum" sz="quarter" idx="12"/>
          </p:nvPr>
        </p:nvSpPr>
        <p:spPr/>
        <p:txBody>
          <a:bodyPr/>
          <a:lstStyle/>
          <a:p>
            <a:fld id="{F7F6C048-724C-A44D-A3A9-573A2C2F7973}" type="slidenum">
              <a:rPr lang="en-US" smtClean="0"/>
              <a:pPr/>
              <a:t>5</a:t>
            </a:fld>
            <a:endParaRPr lang="en-US"/>
          </a:p>
        </p:txBody>
      </p:sp>
    </p:spTree>
    <p:extLst>
      <p:ext uri="{BB962C8B-B14F-4D97-AF65-F5344CB8AC3E}">
        <p14:creationId xmlns:p14="http://schemas.microsoft.com/office/powerpoint/2010/main" val="645715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1671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14437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a:ea typeface="ＭＳ Ｐゴシック" pitchFamily="-111" charset="-128"/>
                <a:cs typeface="ＭＳ Ｐゴシック" pitchFamily="-111" charset="-128"/>
              </a:rPr>
              <a:t>Finite Power Problem</a:t>
            </a:r>
          </a:p>
        </p:txBody>
      </p:sp>
      <p:sp>
        <p:nvSpPr>
          <p:cNvPr id="598019"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dirty="0">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L</a:t>
            </a:r>
            <a:r>
              <a:rPr lang="en-US" sz="2800" b="1" baseline="30000" dirty="0">
                <a:ea typeface="ＭＳ Ｐゴシック" pitchFamily="-111" charset="-128"/>
                <a:cs typeface="ＭＳ Ｐゴシック" pitchFamily="-111" charset="-128"/>
              </a:rPr>
              <a:t>n+1</a:t>
            </a:r>
            <a:r>
              <a:rPr lang="en-US" sz="2800" b="1" dirty="0">
                <a:ea typeface="ＭＳ Ｐゴシック" pitchFamily="-111" charset="-128"/>
                <a:cs typeface="ＭＳ Ｐゴシック" pitchFamily="-111" charset="-128"/>
              </a:rPr>
              <a:t> is undecidable.</a:t>
            </a:r>
          </a:p>
          <a:p>
            <a:pPr eaLnBrk="1" hangingPunct="1"/>
            <a:r>
              <a:rPr lang="en-US" sz="2800" b="1" dirty="0">
                <a:ea typeface="ＭＳ Ｐゴシック" pitchFamily="-111" charset="-128"/>
                <a:cs typeface="ＭＳ Ｐゴシック" pitchFamily="-111" charset="-128"/>
              </a:rPr>
              <a:t>Let M be some Turing Machine</a:t>
            </a:r>
          </a:p>
          <a:p>
            <a:pPr eaLnBrk="1" hangingPunct="1"/>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are configurations },</a:t>
            </a:r>
          </a:p>
          <a:p>
            <a:pPr eaLnBrk="1" hangingPunct="1"/>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3</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4</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$C</a:t>
            </a:r>
            <a:r>
              <a:rPr lang="en-US" sz="2800" b="1" baseline="-25000" dirty="0">
                <a:ea typeface="ＭＳ Ｐゴシック" pitchFamily="-111" charset="-128"/>
                <a:cs typeface="ＭＳ Ｐゴシック" pitchFamily="-111" charset="-128"/>
              </a:rPr>
              <a:t>2k-1</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2k</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where k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1 and, for some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1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&lt; 2k, C</a:t>
            </a:r>
            <a:r>
              <a:rPr lang="en-US" sz="2800" b="1" baseline="-25000" dirty="0">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i+1</a:t>
            </a:r>
            <a:r>
              <a:rPr lang="en-US" sz="2800" b="1" dirty="0">
                <a:ea typeface="ＭＳ Ｐゴシック" pitchFamily="-111" charset="-128"/>
                <a:cs typeface="ＭＳ Ｐゴシック" pitchFamily="-111" charset="-128"/>
              </a:rPr>
              <a:t> is false },</a:t>
            </a:r>
          </a:p>
          <a:p>
            <a:pPr eaLnBrk="1" hangingPunct="1"/>
            <a:r>
              <a:rPr lang="en-US" sz="2800" b="1" dirty="0">
                <a:ea typeface="ＭＳ Ｐゴシック" pitchFamily="-111" charset="-128"/>
                <a:cs typeface="ＭＳ Ｐゴシック" pitchFamily="-111" charset="-128"/>
              </a:rPr>
              <a:t>L = L</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4756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a:ea typeface="ＭＳ Ｐゴシック" pitchFamily="-111" charset="-128"/>
                <a:cs typeface="ＭＳ Ｐゴシック" pitchFamily="-111" charset="-128"/>
              </a:rPr>
              <a:t>Undecidability of </a:t>
            </a:r>
            <a:r>
              <a:rPr lang="en-US" sz="4000">
                <a:ea typeface="ＭＳ Ｐゴシック" pitchFamily="-111" charset="-128"/>
                <a:cs typeface="ＭＳ Ｐゴシック" pitchFamily="-111" charset="-128"/>
                <a:sym typeface="Symbol" pitchFamily="-111" charset="2"/>
              </a:rPr>
              <a:t>n L</a:t>
            </a:r>
            <a:r>
              <a:rPr lang="en-US" sz="4000" baseline="30000">
                <a:ea typeface="ＭＳ Ｐゴシック" pitchFamily="-111" charset="-128"/>
                <a:cs typeface="ＭＳ Ｐゴシック" pitchFamily="-111" charset="-128"/>
                <a:sym typeface="Symbol" pitchFamily="-111" charset="2"/>
              </a:rPr>
              <a:t>n</a:t>
            </a:r>
            <a:r>
              <a:rPr lang="en-US" sz="4000">
                <a:ea typeface="ＭＳ Ｐゴシック" pitchFamily="-111" charset="-128"/>
                <a:cs typeface="ＭＳ Ｐゴシック" pitchFamily="-111" charset="-128"/>
                <a:sym typeface="Symbol" pitchFamily="-111" charset="2"/>
              </a:rPr>
              <a:t> = L</a:t>
            </a:r>
            <a:r>
              <a:rPr lang="en-US" sz="4000" baseline="30000">
                <a:ea typeface="ＭＳ Ｐゴシック" pitchFamily="-111" charset="-128"/>
                <a:cs typeface="ＭＳ Ｐゴシック" pitchFamily="-111" charset="-128"/>
                <a:sym typeface="Symbol" pitchFamily="-111" charset="2"/>
              </a:rPr>
              <a:t>n+1</a:t>
            </a:r>
            <a:endParaRPr lang="en-US" sz="4000" baseline="3000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L is context free. </a:t>
            </a:r>
          </a:p>
          <a:p>
            <a:pPr eaLnBrk="1" hangingPunct="1">
              <a:lnSpc>
                <a:spcPct val="90000"/>
              </a:lnSpc>
            </a:pPr>
            <a:r>
              <a:rPr lang="en-US" sz="2400" b="1" dirty="0">
                <a:ea typeface="ＭＳ Ｐゴシック" pitchFamily="-111" charset="-128"/>
                <a:cs typeface="ＭＳ Ｐゴシック" pitchFamily="-111" charset="-128"/>
              </a:rPr>
              <a:t>Any product of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which contains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least once, is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instance,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This shows that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Thus, L</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Analyzing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we see that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just in case there is a word 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 C</a:t>
            </a:r>
            <a:r>
              <a:rPr lang="en-US" sz="2400" b="1" baseline="-25000" dirty="0">
                <a:ea typeface="ＭＳ Ｐゴシック" pitchFamily="-111" charset="-128"/>
                <a:cs typeface="ＭＳ Ｐゴシック" pitchFamily="-111" charset="-128"/>
              </a:rPr>
              <a:t>2n-1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2n</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in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that is not also in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dirty="0">
                <a:ea typeface="ＭＳ Ｐゴシック" pitchFamily="-111" charset="-128"/>
                <a:cs typeface="ＭＳ Ｐゴシック" pitchFamily="-111" charset="-128"/>
              </a:rPr>
              <a:t>L has the finite power property </a:t>
            </a:r>
            <a:r>
              <a:rPr lang="en-US" sz="2400" b="1" dirty="0" err="1">
                <a:ea typeface="ＭＳ Ｐゴシック" pitchFamily="-111" charset="-128"/>
                <a:cs typeface="ＭＳ Ｐゴシック" pitchFamily="-111" charset="-128"/>
              </a:rPr>
              <a:t>iff</a:t>
            </a:r>
            <a:r>
              <a:rPr lang="en-US" sz="2400" b="1" dirty="0">
                <a:ea typeface="ＭＳ Ｐゴシック" pitchFamily="-111" charset="-128"/>
                <a:cs typeface="ＭＳ Ｐゴシック" pitchFamily="-111" charset="-128"/>
              </a:rPr>
              <a:t>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53</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9116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B5E-AD98-5848-AB73-A6AC8A02E168}"/>
              </a:ext>
            </a:extLst>
          </p:cNvPr>
          <p:cNvSpPr>
            <a:spLocks noGrp="1"/>
          </p:cNvSpPr>
          <p:nvPr>
            <p:ph type="title"/>
          </p:nvPr>
        </p:nvSpPr>
        <p:spPr/>
        <p:txBody>
          <a:bodyPr/>
          <a:lstStyle/>
          <a:p>
            <a:r>
              <a:rPr lang="en-US" dirty="0"/>
              <a:t>Missing Step</a:t>
            </a:r>
          </a:p>
        </p:txBody>
      </p:sp>
      <p:sp>
        <p:nvSpPr>
          <p:cNvPr id="3" name="Content Placeholder 2">
            <a:extLst>
              <a:ext uri="{FF2B5EF4-FFF2-40B4-BE49-F238E27FC236}">
                <a16:creationId xmlns:a16="http://schemas.microsoft.com/office/drawing/2014/main" id="{BC581095-8BBA-5940-B1F8-816F440C8297}"/>
              </a:ext>
            </a:extLst>
          </p:cNvPr>
          <p:cNvSpPr>
            <a:spLocks noGrp="1"/>
          </p:cNvSpPr>
          <p:nvPr>
            <p:ph idx="1"/>
          </p:nvPr>
        </p:nvSpPr>
        <p:spPr/>
        <p:txBody>
          <a:bodyPr/>
          <a:lstStyle/>
          <a:p>
            <a:r>
              <a:rPr lang="en-US" sz="2400" dirty="0"/>
              <a:t>We have that </a:t>
            </a:r>
            <a:r>
              <a:rPr lang="en-US" sz="2400" b="1" dirty="0"/>
              <a:t>CT</a:t>
            </a:r>
            <a:r>
              <a:rPr lang="en-US" sz="2400" dirty="0"/>
              <a:t> (Constant-Time) is many-one reducible to Finite Power Problem (</a:t>
            </a:r>
            <a:r>
              <a:rPr lang="en-US" sz="2400" b="1" dirty="0"/>
              <a:t>FPC</a:t>
            </a:r>
            <a:r>
              <a:rPr lang="en-US" sz="2400" dirty="0"/>
              <a:t>) for CFLs</a:t>
            </a:r>
          </a:p>
          <a:p>
            <a:r>
              <a:rPr lang="en-US" sz="2400" dirty="0"/>
              <a:t>This means that if </a:t>
            </a:r>
            <a:r>
              <a:rPr lang="en-US" sz="2400" b="1" dirty="0"/>
              <a:t>CT</a:t>
            </a:r>
            <a:r>
              <a:rPr lang="en-US" sz="2400" dirty="0"/>
              <a:t> is unsolvable, so is </a:t>
            </a:r>
            <a:r>
              <a:rPr lang="en-US" sz="2400" b="1" dirty="0"/>
              <a:t>FPC</a:t>
            </a:r>
            <a:r>
              <a:rPr lang="en-US" sz="2400" dirty="0"/>
              <a:t> for CFLs.</a:t>
            </a:r>
          </a:p>
          <a:p>
            <a:r>
              <a:rPr lang="en-US" sz="2400" dirty="0"/>
              <a:t>However, we still lack a proof that </a:t>
            </a:r>
            <a:r>
              <a:rPr lang="en-US" sz="2400" b="1" dirty="0"/>
              <a:t>CT</a:t>
            </a:r>
            <a:r>
              <a:rPr lang="en-US" sz="2400" dirty="0"/>
              <a:t> is unsolvable. To achieve that we actually start with the 1966 result* that the mortality problem for TMs with potentially </a:t>
            </a:r>
            <a:r>
              <a:rPr lang="en-US" sz="2400" b="1" dirty="0"/>
              <a:t>infinite</a:t>
            </a:r>
            <a:r>
              <a:rPr lang="en-US" sz="2400" dirty="0"/>
              <a:t> initial tape markings is re/non-recursive</a:t>
            </a:r>
            <a:br>
              <a:rPr lang="en-US" sz="2400" dirty="0"/>
            </a:br>
            <a:r>
              <a:rPr lang="en-US" sz="2400" dirty="0"/>
              <a:t>Note that the uniform halting problem for TMs with </a:t>
            </a:r>
            <a:r>
              <a:rPr lang="en-US" sz="2400" b="1" dirty="0"/>
              <a:t>finite</a:t>
            </a:r>
            <a:r>
              <a:rPr lang="en-US" sz="2400" dirty="0"/>
              <a:t> initial tape markings is not even re – This is </a:t>
            </a:r>
            <a:r>
              <a:rPr lang="en-US" sz="2400" b="1" dirty="0"/>
              <a:t>TOTAL</a:t>
            </a:r>
          </a:p>
          <a:p>
            <a:pPr marL="0" indent="0">
              <a:buNone/>
            </a:pPr>
            <a:br>
              <a:rPr lang="en-US" sz="2000" b="1" dirty="0"/>
            </a:br>
            <a:r>
              <a:rPr lang="en-US" sz="2000" b="1" dirty="0"/>
              <a:t>*</a:t>
            </a:r>
            <a:r>
              <a:rPr lang="en-US" sz="2000" dirty="0"/>
              <a:t>P.K. Hooper, The undecidability of the Turing machine immortality problem, </a:t>
            </a:r>
            <a:r>
              <a:rPr lang="en-US" sz="2000" b="1" i="1" dirty="0"/>
              <a:t>J. Symbolic Logic 31</a:t>
            </a:r>
            <a:r>
              <a:rPr lang="en-US" sz="2000" b="1" dirty="0"/>
              <a:t> </a:t>
            </a:r>
            <a:r>
              <a:rPr lang="en-US" sz="2000" dirty="0"/>
              <a:t>(1966) 219-234.</a:t>
            </a:r>
            <a:endParaRPr lang="en-US" sz="1600" b="1" dirty="0"/>
          </a:p>
        </p:txBody>
      </p:sp>
      <p:sp>
        <p:nvSpPr>
          <p:cNvPr id="4" name="Date Placeholder 3">
            <a:extLst>
              <a:ext uri="{FF2B5EF4-FFF2-40B4-BE49-F238E27FC236}">
                <a16:creationId xmlns:a16="http://schemas.microsoft.com/office/drawing/2014/main" id="{CE880F52-802B-7947-A19C-7EA287151520}"/>
              </a:ext>
            </a:extLst>
          </p:cNvPr>
          <p:cNvSpPr>
            <a:spLocks noGrp="1"/>
          </p:cNvSpPr>
          <p:nvPr>
            <p:ph type="dt" sz="half" idx="10"/>
          </p:nvPr>
        </p:nvSpPr>
        <p:spPr/>
        <p:txBody>
          <a:bodyPr/>
          <a:lstStyle/>
          <a:p>
            <a:pPr>
              <a:defRPr/>
            </a:pPr>
            <a:fld id="{42E49081-5805-2747-8C6A-5FA478CC53C3}" type="datetime1">
              <a:rPr lang="en-US" smtClean="0"/>
              <a:pPr>
                <a:defRPr/>
              </a:pPr>
              <a:t>4/14/20</a:t>
            </a:fld>
            <a:endParaRPr lang="en-US" dirty="0"/>
          </a:p>
        </p:txBody>
      </p:sp>
      <p:sp>
        <p:nvSpPr>
          <p:cNvPr id="5" name="Footer Placeholder 4">
            <a:extLst>
              <a:ext uri="{FF2B5EF4-FFF2-40B4-BE49-F238E27FC236}">
                <a16:creationId xmlns:a16="http://schemas.microsoft.com/office/drawing/2014/main" id="{68F042FC-5BD1-0C43-AE8C-919EDBEF51A1}"/>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B96C62E8-282E-BC45-8F21-5C48A26780BD}"/>
              </a:ext>
            </a:extLst>
          </p:cNvPr>
          <p:cNvSpPr>
            <a:spLocks noGrp="1"/>
          </p:cNvSpPr>
          <p:nvPr>
            <p:ph type="sldNum" sz="quarter" idx="12"/>
          </p:nvPr>
        </p:nvSpPr>
        <p:spPr/>
        <p:txBody>
          <a:bodyPr/>
          <a:lstStyle/>
          <a:p>
            <a:pPr>
              <a:defRPr/>
            </a:pPr>
            <a:fld id="{33E9163E-B168-F542-BBC6-C62085C73ADC}" type="slidenum">
              <a:rPr lang="en-US" smtClean="0"/>
              <a:pPr>
                <a:defRPr/>
              </a:pPr>
              <a:t>54</a:t>
            </a:fld>
            <a:endParaRPr lang="en-US" dirty="0"/>
          </a:p>
        </p:txBody>
      </p:sp>
    </p:spTree>
    <p:extLst>
      <p:ext uri="{BB962C8B-B14F-4D97-AF65-F5344CB8AC3E}">
        <p14:creationId xmlns:p14="http://schemas.microsoft.com/office/powerpoint/2010/main" val="1468830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7BBA-1FC3-4BD4-BEF4-253866384D45}"/>
              </a:ext>
            </a:extLst>
          </p:cNvPr>
          <p:cNvSpPr>
            <a:spLocks noGrp="1"/>
          </p:cNvSpPr>
          <p:nvPr>
            <p:ph type="title"/>
          </p:nvPr>
        </p:nvSpPr>
        <p:spPr/>
        <p:txBody>
          <a:bodyPr/>
          <a:lstStyle/>
          <a:p>
            <a:r>
              <a:rPr lang="en-US" dirty="0"/>
              <a:t>Infinite Tape Markings</a:t>
            </a:r>
          </a:p>
        </p:txBody>
      </p:sp>
      <p:sp>
        <p:nvSpPr>
          <p:cNvPr id="3" name="Content Placeholder 2">
            <a:extLst>
              <a:ext uri="{FF2B5EF4-FFF2-40B4-BE49-F238E27FC236}">
                <a16:creationId xmlns:a16="http://schemas.microsoft.com/office/drawing/2014/main" id="{9969D884-EC69-42BA-8415-E61A33E6ADAF}"/>
              </a:ext>
            </a:extLst>
          </p:cNvPr>
          <p:cNvSpPr>
            <a:spLocks noGrp="1"/>
          </p:cNvSpPr>
          <p:nvPr>
            <p:ph idx="1"/>
          </p:nvPr>
        </p:nvSpPr>
        <p:spPr/>
        <p:txBody>
          <a:bodyPr/>
          <a:lstStyle/>
          <a:p>
            <a:r>
              <a:rPr lang="en-US" sz="2400" dirty="0"/>
              <a:t>If a TM halts for all tape markings, even if the TM’s initial tape is infinitely marked, then there is some fixed maximum amount of the tape that the machine can traverse</a:t>
            </a:r>
          </a:p>
          <a:p>
            <a:r>
              <a:rPr lang="en-US" sz="2400" dirty="0"/>
              <a:t>Why is the above so?</a:t>
            </a:r>
          </a:p>
          <a:p>
            <a:r>
              <a:rPr lang="en-US" sz="2400" dirty="0"/>
              <a:t>Well, informally, if there was no bound built into the TM’s table then it would be at the mercy of its data to decide when to stop and that would lead a search for a zero (a divider between items on the tape) to take an infinite amount of time</a:t>
            </a:r>
          </a:p>
        </p:txBody>
      </p:sp>
      <p:sp>
        <p:nvSpPr>
          <p:cNvPr id="4" name="Date Placeholder 3">
            <a:extLst>
              <a:ext uri="{FF2B5EF4-FFF2-40B4-BE49-F238E27FC236}">
                <a16:creationId xmlns:a16="http://schemas.microsoft.com/office/drawing/2014/main" id="{6BB8987B-7DD5-46A7-A0E6-78F534D96CD3}"/>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90CF9108-803C-4B44-8F97-6730CDBC75B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D8FBC96-817A-4D7D-BB31-67184BE11468}"/>
              </a:ext>
            </a:extLst>
          </p:cNvPr>
          <p:cNvSpPr>
            <a:spLocks noGrp="1"/>
          </p:cNvSpPr>
          <p:nvPr>
            <p:ph type="sldNum" sz="quarter" idx="12"/>
          </p:nvPr>
        </p:nvSpPr>
        <p:spPr/>
        <p:txBody>
          <a:bodyPr/>
          <a:lstStyle/>
          <a:p>
            <a:fld id="{F7F6C048-724C-A44D-A3A9-573A2C2F7973}" type="slidenum">
              <a:rPr lang="en-US" smtClean="0"/>
              <a:pPr/>
              <a:t>55</a:t>
            </a:fld>
            <a:endParaRPr lang="en-US"/>
          </a:p>
        </p:txBody>
      </p:sp>
    </p:spTree>
    <p:extLst>
      <p:ext uri="{BB962C8B-B14F-4D97-AF65-F5344CB8AC3E}">
        <p14:creationId xmlns:p14="http://schemas.microsoft.com/office/powerpoint/2010/main" val="1167723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C625-0C97-453E-BEC9-946B9B4240F7}"/>
              </a:ext>
            </a:extLst>
          </p:cNvPr>
          <p:cNvSpPr>
            <a:spLocks noGrp="1"/>
          </p:cNvSpPr>
          <p:nvPr>
            <p:ph type="title"/>
          </p:nvPr>
        </p:nvSpPr>
        <p:spPr/>
        <p:txBody>
          <a:bodyPr/>
          <a:lstStyle/>
          <a:p>
            <a:r>
              <a:rPr lang="en-US" dirty="0"/>
              <a:t>Uniformly Halting</a:t>
            </a:r>
          </a:p>
        </p:txBody>
      </p:sp>
      <p:sp>
        <p:nvSpPr>
          <p:cNvPr id="3" name="Content Placeholder 2">
            <a:extLst>
              <a:ext uri="{FF2B5EF4-FFF2-40B4-BE49-F238E27FC236}">
                <a16:creationId xmlns:a16="http://schemas.microsoft.com/office/drawing/2014/main" id="{EE202A2D-2E38-46B4-9DED-B9CA8C5E9CA0}"/>
              </a:ext>
            </a:extLst>
          </p:cNvPr>
          <p:cNvSpPr>
            <a:spLocks noGrp="1"/>
          </p:cNvSpPr>
          <p:nvPr>
            <p:ph idx="1"/>
          </p:nvPr>
        </p:nvSpPr>
        <p:spPr/>
        <p:txBody>
          <a:bodyPr/>
          <a:lstStyle/>
          <a:p>
            <a:r>
              <a:rPr lang="en-US" sz="2800" dirty="0"/>
              <a:t>A TM, </a:t>
            </a:r>
            <a:r>
              <a:rPr lang="en-US" sz="2800" b="1" i="1" dirty="0"/>
              <a:t>M</a:t>
            </a:r>
            <a:r>
              <a:rPr lang="en-US" sz="2800" dirty="0"/>
              <a:t>, uniformly halts if there is some </a:t>
            </a:r>
            <a:r>
              <a:rPr lang="en-US" sz="2800" b="1" dirty="0"/>
              <a:t>n</a:t>
            </a:r>
            <a:r>
              <a:rPr lang="en-US" sz="2800" dirty="0"/>
              <a:t>, dependent only on </a:t>
            </a:r>
            <a:r>
              <a:rPr lang="en-US" sz="2800" b="1" i="1" dirty="0"/>
              <a:t>M</a:t>
            </a:r>
            <a:r>
              <a:rPr lang="en-US" sz="2800" dirty="0"/>
              <a:t>, such that </a:t>
            </a:r>
            <a:r>
              <a:rPr lang="en-US" sz="2800" b="1" i="1" dirty="0"/>
              <a:t>M</a:t>
            </a:r>
            <a:r>
              <a:rPr lang="en-US" sz="2800" dirty="0"/>
              <a:t> halts in at most </a:t>
            </a:r>
            <a:r>
              <a:rPr lang="en-US" sz="2800" b="1" dirty="0"/>
              <a:t>n</a:t>
            </a:r>
            <a:r>
              <a:rPr lang="en-US" sz="2800" dirty="0"/>
              <a:t> steps no matter what initial finite input it is given</a:t>
            </a:r>
          </a:p>
          <a:p>
            <a:r>
              <a:rPr lang="en-US" sz="2800" dirty="0"/>
              <a:t>Note that this concepts is restricted to normal TMs that start with a finitely marked tape</a:t>
            </a:r>
          </a:p>
          <a:p>
            <a:r>
              <a:rPr lang="en-US" sz="2800" dirty="0"/>
              <a:t>Clearly, a TM that uniformly halts runs in constant time</a:t>
            </a:r>
          </a:p>
        </p:txBody>
      </p:sp>
      <p:sp>
        <p:nvSpPr>
          <p:cNvPr id="4" name="Date Placeholder 3">
            <a:extLst>
              <a:ext uri="{FF2B5EF4-FFF2-40B4-BE49-F238E27FC236}">
                <a16:creationId xmlns:a16="http://schemas.microsoft.com/office/drawing/2014/main" id="{A684C4C1-39B0-4DB8-88D9-61F8C5D14BAA}"/>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B4A4135E-EA28-4F34-AE1E-E7E0A98E8ED8}"/>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86671E1-03BB-4586-8812-B84021EC5461}"/>
              </a:ext>
            </a:extLst>
          </p:cNvPr>
          <p:cNvSpPr>
            <a:spLocks noGrp="1"/>
          </p:cNvSpPr>
          <p:nvPr>
            <p:ph type="sldNum" sz="quarter" idx="12"/>
          </p:nvPr>
        </p:nvSpPr>
        <p:spPr/>
        <p:txBody>
          <a:bodyPr/>
          <a:lstStyle/>
          <a:p>
            <a:fld id="{F7F6C048-724C-A44D-A3A9-573A2C2F7973}" type="slidenum">
              <a:rPr lang="en-US" smtClean="0"/>
              <a:pPr/>
              <a:t>56</a:t>
            </a:fld>
            <a:endParaRPr lang="en-US"/>
          </a:p>
        </p:txBody>
      </p:sp>
    </p:spTree>
    <p:extLst>
      <p:ext uri="{BB962C8B-B14F-4D97-AF65-F5344CB8AC3E}">
        <p14:creationId xmlns:p14="http://schemas.microsoft.com/office/powerpoint/2010/main" val="609916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EE3-958E-455E-B05E-A67914D368D6}"/>
              </a:ext>
            </a:extLst>
          </p:cNvPr>
          <p:cNvSpPr>
            <a:spLocks noGrp="1"/>
          </p:cNvSpPr>
          <p:nvPr>
            <p:ph type="title"/>
          </p:nvPr>
        </p:nvSpPr>
        <p:spPr>
          <a:xfrm>
            <a:off x="304800" y="274638"/>
            <a:ext cx="8382000" cy="1143000"/>
          </a:xfrm>
        </p:spPr>
        <p:txBody>
          <a:bodyPr/>
          <a:lstStyle/>
          <a:p>
            <a:r>
              <a:rPr lang="en-US" dirty="0"/>
              <a:t>T uniformly halts </a:t>
            </a:r>
            <a:r>
              <a:rPr lang="en-US" dirty="0" err="1"/>
              <a:t>iff</a:t>
            </a:r>
            <a:r>
              <a:rPr lang="en-US" dirty="0"/>
              <a:t> T is mortal</a:t>
            </a:r>
          </a:p>
        </p:txBody>
      </p:sp>
      <p:sp>
        <p:nvSpPr>
          <p:cNvPr id="3" name="Content Placeholder 2">
            <a:extLst>
              <a:ext uri="{FF2B5EF4-FFF2-40B4-BE49-F238E27FC236}">
                <a16:creationId xmlns:a16="http://schemas.microsoft.com/office/drawing/2014/main" id="{31372377-762A-49AF-9C12-987C86AACEFC}"/>
              </a:ext>
            </a:extLst>
          </p:cNvPr>
          <p:cNvSpPr>
            <a:spLocks noGrp="1"/>
          </p:cNvSpPr>
          <p:nvPr>
            <p:ph idx="1"/>
          </p:nvPr>
        </p:nvSpPr>
        <p:spPr/>
        <p:txBody>
          <a:bodyPr/>
          <a:lstStyle/>
          <a:p>
            <a:r>
              <a:rPr lang="en-US" sz="2000" dirty="0"/>
              <a:t>Let </a:t>
            </a:r>
            <a:r>
              <a:rPr lang="en-US" sz="2000" b="1" i="1" dirty="0"/>
              <a:t>T </a:t>
            </a:r>
            <a:r>
              <a:rPr lang="en-US" sz="2000" dirty="0"/>
              <a:t>be a TM that does not uniformly halt. If any finite ID does not lead to a halt, then clearly </a:t>
            </a:r>
            <a:r>
              <a:rPr lang="en-US" sz="2000" b="1" i="1" dirty="0"/>
              <a:t>T</a:t>
            </a:r>
            <a:r>
              <a:rPr lang="en-US" sz="2000" dirty="0"/>
              <a:t> is immortal. </a:t>
            </a:r>
          </a:p>
          <a:p>
            <a:r>
              <a:rPr lang="en-US" sz="2000" dirty="0"/>
              <a:t>Assume then that </a:t>
            </a:r>
            <a:r>
              <a:rPr lang="en-US" sz="2000" b="1" i="1" dirty="0"/>
              <a:t>T </a:t>
            </a:r>
            <a:r>
              <a:rPr lang="en-US" sz="2000" dirty="0"/>
              <a:t>does not uniformly halt but all finite ID’s cause it to halt.</a:t>
            </a:r>
          </a:p>
          <a:p>
            <a:r>
              <a:rPr lang="en-US" sz="2000" dirty="0"/>
              <a:t>Let </a:t>
            </a:r>
            <a:r>
              <a:rPr lang="en-US" sz="2000" dirty="0">
                <a:latin typeface="Script MT Bold" panose="03040602040607080904" pitchFamily="66" charset="0"/>
              </a:rPr>
              <a:t>I</a:t>
            </a:r>
            <a:r>
              <a:rPr lang="en-US" sz="2000" dirty="0"/>
              <a:t> be the set of all ID’s such that, for each </a:t>
            </a:r>
            <a:r>
              <a:rPr lang="en-US" sz="2000" b="1" i="1" dirty="0"/>
              <a:t>I</a:t>
            </a:r>
            <a:r>
              <a:rPr lang="en-US" sz="2000" dirty="0"/>
              <a:t> </a:t>
            </a:r>
            <a:r>
              <a:rPr lang="en-US" sz="2000" dirty="0">
                <a:sym typeface="Symbol" panose="05050102010706020507" pitchFamily="18" charset="2"/>
              </a:rPr>
              <a:t></a:t>
            </a:r>
            <a:r>
              <a:rPr lang="en-US" sz="2000" dirty="0"/>
              <a:t> </a:t>
            </a:r>
            <a:r>
              <a:rPr lang="en-US" sz="2000" dirty="0">
                <a:latin typeface="Script MT Bold" panose="03040602040607080904" pitchFamily="66" charset="0"/>
              </a:rPr>
              <a:t>I</a:t>
            </a:r>
            <a:r>
              <a:rPr lang="en-US" sz="2000" dirty="0"/>
              <a:t>, when </a:t>
            </a:r>
            <a:r>
              <a:rPr lang="en-US" sz="2000" b="1" i="1" dirty="0"/>
              <a:t>T</a:t>
            </a:r>
            <a:r>
              <a:rPr lang="en-US" sz="2000" i="1" dirty="0"/>
              <a:t> </a:t>
            </a:r>
            <a:r>
              <a:rPr lang="en-US" sz="2000" dirty="0"/>
              <a:t>starts in </a:t>
            </a:r>
            <a:r>
              <a:rPr lang="en-US" sz="2000" b="1" i="1" dirty="0"/>
              <a:t>I </a:t>
            </a:r>
            <a:r>
              <a:rPr lang="en-US" sz="2000" dirty="0"/>
              <a:t>it will eventually scan each square of the tape containing a symbol of </a:t>
            </a:r>
            <a:r>
              <a:rPr lang="en-US" sz="2000" b="1" i="1" dirty="0"/>
              <a:t>I</a:t>
            </a:r>
            <a:r>
              <a:rPr lang="en-US" sz="2000" dirty="0"/>
              <a:t> before it scans a square not containing a symbol of </a:t>
            </a:r>
            <a:r>
              <a:rPr lang="en-US" sz="2000" b="1" i="1" dirty="0"/>
              <a:t>I</a:t>
            </a:r>
            <a:r>
              <a:rPr lang="en-US" sz="2000" dirty="0"/>
              <a:t>. </a:t>
            </a:r>
          </a:p>
          <a:p>
            <a:r>
              <a:rPr lang="en-US" sz="2000" dirty="0"/>
              <a:t>Let {</a:t>
            </a:r>
            <a:r>
              <a:rPr lang="en-US" sz="2000" b="1" dirty="0"/>
              <a:t>q</a:t>
            </a:r>
            <a:r>
              <a:rPr lang="en-US" sz="2000" b="1" baseline="-25000" dirty="0"/>
              <a:t>1</a:t>
            </a:r>
            <a:r>
              <a:rPr lang="en-US" sz="2000" dirty="0"/>
              <a:t>, … , </a:t>
            </a:r>
            <a:r>
              <a:rPr lang="en-US" sz="2000" b="1" dirty="0" err="1"/>
              <a:t>q</a:t>
            </a:r>
            <a:r>
              <a:rPr lang="en-US" sz="2000" b="1" baseline="-25000" dirty="0" err="1"/>
              <a:t>m</a:t>
            </a:r>
            <a:r>
              <a:rPr lang="en-US" sz="2000" dirty="0"/>
              <a:t>} be the states of </a:t>
            </a:r>
            <a:r>
              <a:rPr lang="en-US" sz="2000" b="1" i="1" dirty="0"/>
              <a:t>T</a:t>
            </a:r>
            <a:r>
              <a:rPr lang="en-US" sz="2000" dirty="0"/>
              <a:t>. We define a forest of </a:t>
            </a:r>
            <a:r>
              <a:rPr lang="en-US" sz="2000" b="1" dirty="0"/>
              <a:t>m</a:t>
            </a:r>
            <a:r>
              <a:rPr lang="en-US" sz="2000" dirty="0"/>
              <a:t> trees, one for each state of </a:t>
            </a:r>
            <a:r>
              <a:rPr lang="en-US" sz="2000" b="1" i="1" dirty="0"/>
              <a:t>T</a:t>
            </a:r>
            <a:r>
              <a:rPr lang="en-US" sz="2000" dirty="0"/>
              <a:t>, such that the </a:t>
            </a:r>
            <a:r>
              <a:rPr lang="en-US" sz="2000" b="1" dirty="0"/>
              <a:t>j</a:t>
            </a:r>
            <a:r>
              <a:rPr lang="en-US" sz="2000" dirty="0"/>
              <a:t>-</a:t>
            </a:r>
            <a:r>
              <a:rPr lang="en-US" sz="2000" dirty="0" err="1"/>
              <a:t>th</a:t>
            </a:r>
            <a:r>
              <a:rPr lang="en-US" sz="2000" dirty="0"/>
              <a:t> tree has root </a:t>
            </a:r>
            <a:r>
              <a:rPr lang="en-US" sz="2000" b="1" dirty="0" err="1"/>
              <a:t>q</a:t>
            </a:r>
            <a:r>
              <a:rPr lang="en-US" sz="2000" b="1" baseline="-25000" dirty="0" err="1"/>
              <a:t>j</a:t>
            </a:r>
            <a:r>
              <a:rPr lang="en-US" sz="2000" dirty="0"/>
              <a:t>. </a:t>
            </a:r>
          </a:p>
          <a:p>
            <a:r>
              <a:rPr lang="en-US" sz="2000" dirty="0"/>
              <a:t>If </a:t>
            </a:r>
            <a:r>
              <a:rPr lang="en-US" sz="2000" b="1" i="1" dirty="0"/>
              <a:t>I</a:t>
            </a:r>
            <a:r>
              <a:rPr lang="en-US" sz="2000" b="1" i="1" baseline="-25000" dirty="0"/>
              <a:t>0</a:t>
            </a:r>
            <a:r>
              <a:rPr lang="en-US" sz="2000" dirty="0"/>
              <a:t>, </a:t>
            </a:r>
            <a:r>
              <a:rPr lang="en-US" sz="2000" b="1" i="1" dirty="0"/>
              <a:t>I</a:t>
            </a:r>
            <a:r>
              <a:rPr lang="en-US" sz="2000" b="1" i="1" baseline="-25000" dirty="0"/>
              <a:t>1</a:t>
            </a:r>
            <a:r>
              <a:rPr lang="en-US" sz="2000" dirty="0"/>
              <a:t> </a:t>
            </a:r>
            <a:r>
              <a:rPr lang="en-US" sz="2000" dirty="0">
                <a:sym typeface="Symbol" panose="05050102010706020507" pitchFamily="18" charset="2"/>
              </a:rPr>
              <a:t></a:t>
            </a:r>
            <a:r>
              <a:rPr lang="en-US" sz="2000" dirty="0"/>
              <a:t> </a:t>
            </a:r>
            <a:r>
              <a:rPr lang="en-US" sz="2000" dirty="0">
                <a:latin typeface="Script MT Bold" panose="03040602040607080904" pitchFamily="66" charset="0"/>
              </a:rPr>
              <a:t>I</a:t>
            </a:r>
            <a:r>
              <a:rPr lang="en-US" sz="2000" dirty="0"/>
              <a:t>, and </a:t>
            </a:r>
            <a:r>
              <a:rPr lang="en-US" sz="2000" b="1" dirty="0" err="1"/>
              <a:t>q</a:t>
            </a:r>
            <a:r>
              <a:rPr lang="en-US" sz="2000" b="1" baseline="-25000" dirty="0" err="1"/>
              <a:t>j</a:t>
            </a:r>
            <a:r>
              <a:rPr lang="en-US" sz="2000" dirty="0"/>
              <a:t> is a symbol of </a:t>
            </a:r>
            <a:r>
              <a:rPr lang="en-US" sz="2000" b="1" i="1" dirty="0"/>
              <a:t>I</a:t>
            </a:r>
            <a:r>
              <a:rPr lang="en-US" sz="2000" b="1" i="1" baseline="-25000" dirty="0"/>
              <a:t>0</a:t>
            </a:r>
            <a:r>
              <a:rPr lang="en-US" sz="2000" dirty="0"/>
              <a:t> and </a:t>
            </a:r>
            <a:r>
              <a:rPr lang="en-US" sz="2000" b="1" i="1" dirty="0"/>
              <a:t>I</a:t>
            </a:r>
            <a:r>
              <a:rPr lang="en-US" sz="2000" b="1" i="1" baseline="-25000" dirty="0"/>
              <a:t>1</a:t>
            </a:r>
            <a:r>
              <a:rPr lang="en-US" sz="2000" dirty="0"/>
              <a:t>, and </a:t>
            </a:r>
            <a:r>
              <a:rPr lang="en-US" sz="2000" b="1" i="1" dirty="0"/>
              <a:t>I</a:t>
            </a:r>
            <a:r>
              <a:rPr lang="en-US" sz="2000" b="1" i="1" baseline="-25000" dirty="0"/>
              <a:t>1</a:t>
            </a:r>
            <a:r>
              <a:rPr lang="en-US" sz="2000" dirty="0"/>
              <a:t> = </a:t>
            </a:r>
            <a:r>
              <a:rPr lang="en-US" sz="2000" b="1" i="1" dirty="0">
                <a:sym typeface="Symbol" panose="05050102010706020507" pitchFamily="18" charset="2"/>
              </a:rPr>
              <a:t> </a:t>
            </a:r>
            <a:r>
              <a:rPr lang="en-US" sz="2000" b="1" i="1" dirty="0"/>
              <a:t>I</a:t>
            </a:r>
            <a:r>
              <a:rPr lang="en-US" sz="2000" b="1" i="1" baseline="-25000" dirty="0"/>
              <a:t>0</a:t>
            </a:r>
            <a:r>
              <a:rPr lang="en-US" sz="2000" b="1" i="1" dirty="0"/>
              <a:t> </a:t>
            </a:r>
            <a:r>
              <a:rPr lang="en-US" sz="2000" dirty="0"/>
              <a:t>or </a:t>
            </a:r>
            <a:r>
              <a:rPr lang="en-US" sz="2000" b="1" i="1" dirty="0"/>
              <a:t>I</a:t>
            </a:r>
            <a:r>
              <a:rPr lang="en-US" sz="2000" b="1" i="1" baseline="-25000" dirty="0"/>
              <a:t>1</a:t>
            </a:r>
            <a:r>
              <a:rPr lang="en-US" sz="2000" dirty="0"/>
              <a:t> = </a:t>
            </a:r>
            <a:r>
              <a:rPr lang="en-US" sz="2000" b="1" i="1" dirty="0"/>
              <a:t>I</a:t>
            </a:r>
            <a:r>
              <a:rPr lang="en-US" sz="2000" b="1" i="1" baseline="-25000" dirty="0"/>
              <a:t>0</a:t>
            </a:r>
            <a:r>
              <a:rPr lang="en-US" sz="2000" dirty="0"/>
              <a:t> </a:t>
            </a:r>
            <a:r>
              <a:rPr lang="en-US" sz="2000" b="1" i="1" dirty="0">
                <a:sym typeface="Symbol" panose="05050102010706020507" pitchFamily="18" charset="2"/>
              </a:rPr>
              <a:t> </a:t>
            </a:r>
            <a:r>
              <a:rPr lang="en-US" sz="2000" dirty="0">
                <a:sym typeface="Symbol" panose="05050102010706020507" pitchFamily="18" charset="2"/>
              </a:rPr>
              <a:t>,</a:t>
            </a:r>
            <a:r>
              <a:rPr lang="en-US" sz="2000" b="1" i="1" dirty="0">
                <a:sym typeface="Symbol" panose="05050102010706020507" pitchFamily="18" charset="2"/>
              </a:rPr>
              <a:t> </a:t>
            </a:r>
            <a:r>
              <a:rPr lang="en-US" sz="2000" dirty="0"/>
              <a:t>where </a:t>
            </a:r>
            <a:r>
              <a:rPr lang="en-US" sz="2000" b="1" i="1" dirty="0">
                <a:sym typeface="Symbol" panose="05050102010706020507" pitchFamily="18" charset="2"/>
              </a:rPr>
              <a:t></a:t>
            </a:r>
            <a:r>
              <a:rPr lang="en-US" sz="2000" dirty="0"/>
              <a:t> is a tape symbol, then </a:t>
            </a:r>
            <a:r>
              <a:rPr lang="en-US" sz="2000" b="1" i="1" dirty="0"/>
              <a:t>I</a:t>
            </a:r>
            <a:r>
              <a:rPr lang="en-US" sz="2000" b="1" i="1" baseline="-25000" dirty="0"/>
              <a:t>0</a:t>
            </a:r>
            <a:r>
              <a:rPr lang="en-US" sz="2000" b="1" i="1" dirty="0"/>
              <a:t> </a:t>
            </a:r>
            <a:r>
              <a:rPr lang="en-US" sz="2000" dirty="0"/>
              <a:t>is a parent of </a:t>
            </a:r>
            <a:r>
              <a:rPr lang="en-US" sz="2000" b="1" i="1" dirty="0"/>
              <a:t>I</a:t>
            </a:r>
            <a:r>
              <a:rPr lang="en-US" sz="2000" b="1" i="1" baseline="-25000" dirty="0"/>
              <a:t>1</a:t>
            </a:r>
            <a:r>
              <a:rPr lang="en-US" sz="2000" dirty="0"/>
              <a:t> in the </a:t>
            </a:r>
            <a:r>
              <a:rPr lang="en-US" sz="2000" b="1" dirty="0"/>
              <a:t>j</a:t>
            </a:r>
            <a:r>
              <a:rPr lang="en-US" sz="2000" dirty="0"/>
              <a:t>-</a:t>
            </a:r>
            <a:r>
              <a:rPr lang="en-US" sz="2000" dirty="0" err="1"/>
              <a:t>th</a:t>
            </a:r>
            <a:r>
              <a:rPr lang="en-US" sz="2000" dirty="0"/>
              <a:t> tree. </a:t>
            </a:r>
          </a:p>
          <a:p>
            <a:r>
              <a:rPr lang="en-US" sz="2000" dirty="0"/>
              <a:t>Note that when </a:t>
            </a:r>
            <a:r>
              <a:rPr lang="en-US" sz="2000" b="1" i="1" dirty="0"/>
              <a:t>T</a:t>
            </a:r>
            <a:r>
              <a:rPr lang="en-US" sz="2000" dirty="0"/>
              <a:t> starts in </a:t>
            </a:r>
            <a:r>
              <a:rPr lang="en-US" sz="2000" b="1" i="1" dirty="0"/>
              <a:t>I</a:t>
            </a:r>
            <a:r>
              <a:rPr lang="en-US" sz="2000" b="1" i="1" baseline="-25000" dirty="0"/>
              <a:t>1</a:t>
            </a:r>
            <a:r>
              <a:rPr lang="en-US" sz="2000" dirty="0"/>
              <a:t>, the square containing </a:t>
            </a:r>
            <a:r>
              <a:rPr lang="en-US" sz="2000" b="1" i="1" dirty="0">
                <a:sym typeface="Symbol" panose="05050102010706020507" pitchFamily="18" charset="2"/>
              </a:rPr>
              <a:t></a:t>
            </a:r>
            <a:r>
              <a:rPr lang="en-US" sz="2000" dirty="0"/>
              <a:t> is scanned after every other square of </a:t>
            </a:r>
            <a:r>
              <a:rPr lang="en-US" sz="2000" b="1" i="1" dirty="0"/>
              <a:t>I</a:t>
            </a:r>
            <a:r>
              <a:rPr lang="en-US" sz="2000" b="1" i="1" baseline="-25000" dirty="0"/>
              <a:t>1</a:t>
            </a:r>
            <a:r>
              <a:rPr lang="en-US" sz="2000" b="1" i="1" dirty="0"/>
              <a:t> </a:t>
            </a:r>
            <a:r>
              <a:rPr lang="en-US" sz="2000" dirty="0"/>
              <a:t>but before any square not in </a:t>
            </a:r>
            <a:r>
              <a:rPr lang="en-US" sz="2000" b="1" i="1" dirty="0"/>
              <a:t>I</a:t>
            </a:r>
            <a:r>
              <a:rPr lang="en-US" sz="2000" b="1" i="1" baseline="-25000" dirty="0"/>
              <a:t>1</a:t>
            </a:r>
            <a:r>
              <a:rPr lang="en-US" sz="2000" b="1" i="1" dirty="0"/>
              <a:t>. </a:t>
            </a:r>
          </a:p>
        </p:txBody>
      </p:sp>
      <p:sp>
        <p:nvSpPr>
          <p:cNvPr id="4" name="Date Placeholder 3">
            <a:extLst>
              <a:ext uri="{FF2B5EF4-FFF2-40B4-BE49-F238E27FC236}">
                <a16:creationId xmlns:a16="http://schemas.microsoft.com/office/drawing/2014/main" id="{7A8585A1-8E9E-4E71-9834-4CF7EBFEEC62}"/>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AE4A93F-9357-4225-B8CE-F2B682DD779B}"/>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CFB07A-AD17-483B-8B4D-7A5BA1844910}"/>
              </a:ext>
            </a:extLst>
          </p:cNvPr>
          <p:cNvSpPr>
            <a:spLocks noGrp="1"/>
          </p:cNvSpPr>
          <p:nvPr>
            <p:ph type="sldNum" sz="quarter" idx="12"/>
          </p:nvPr>
        </p:nvSpPr>
        <p:spPr/>
        <p:txBody>
          <a:bodyPr/>
          <a:lstStyle/>
          <a:p>
            <a:fld id="{F7F6C048-724C-A44D-A3A9-573A2C2F7973}" type="slidenum">
              <a:rPr lang="en-US" smtClean="0"/>
              <a:pPr/>
              <a:t>57</a:t>
            </a:fld>
            <a:endParaRPr lang="en-US"/>
          </a:p>
        </p:txBody>
      </p:sp>
    </p:spTree>
    <p:extLst>
      <p:ext uri="{BB962C8B-B14F-4D97-AF65-F5344CB8AC3E}">
        <p14:creationId xmlns:p14="http://schemas.microsoft.com/office/powerpoint/2010/main" val="4136123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EE3-958E-455E-B05E-A67914D368D6}"/>
              </a:ext>
            </a:extLst>
          </p:cNvPr>
          <p:cNvSpPr>
            <a:spLocks noGrp="1"/>
          </p:cNvSpPr>
          <p:nvPr>
            <p:ph type="title"/>
          </p:nvPr>
        </p:nvSpPr>
        <p:spPr>
          <a:xfrm>
            <a:off x="304800" y="274638"/>
            <a:ext cx="8382000" cy="1143000"/>
          </a:xfrm>
        </p:spPr>
        <p:txBody>
          <a:bodyPr/>
          <a:lstStyle/>
          <a:p>
            <a:r>
              <a:rPr lang="en-US" dirty="0"/>
              <a:t>T uniformly halts </a:t>
            </a:r>
            <a:r>
              <a:rPr lang="en-US" dirty="0" err="1"/>
              <a:t>iff</a:t>
            </a:r>
            <a:r>
              <a:rPr lang="en-US" dirty="0"/>
              <a:t> T is mortal</a:t>
            </a:r>
          </a:p>
        </p:txBody>
      </p:sp>
      <p:sp>
        <p:nvSpPr>
          <p:cNvPr id="3" name="Content Placeholder 2">
            <a:extLst>
              <a:ext uri="{FF2B5EF4-FFF2-40B4-BE49-F238E27FC236}">
                <a16:creationId xmlns:a16="http://schemas.microsoft.com/office/drawing/2014/main" id="{31372377-762A-49AF-9C12-987C86AACEFC}"/>
              </a:ext>
            </a:extLst>
          </p:cNvPr>
          <p:cNvSpPr>
            <a:spLocks noGrp="1"/>
          </p:cNvSpPr>
          <p:nvPr>
            <p:ph idx="1"/>
          </p:nvPr>
        </p:nvSpPr>
        <p:spPr/>
        <p:txBody>
          <a:bodyPr/>
          <a:lstStyle/>
          <a:p>
            <a:r>
              <a:rPr lang="en-US" sz="2400" dirty="0"/>
              <a:t>Since </a:t>
            </a:r>
            <a:r>
              <a:rPr lang="en-US" sz="2400" b="1" i="1" dirty="0"/>
              <a:t>T</a:t>
            </a:r>
            <a:r>
              <a:rPr lang="en-US" sz="2400" dirty="0"/>
              <a:t> does not uniformly halt but every finite ID causes it to halt, at least one of the trees of the forest must be infinite. </a:t>
            </a:r>
          </a:p>
          <a:p>
            <a:r>
              <a:rPr lang="en-US" sz="2400" dirty="0"/>
              <a:t>The degree of each vertex in each tree is finite (it is bounded by the number of tape symbols). By Koenig's Infinity Lemma, at least one of the trees must have an infinite branch. Therefore, there exists an infinite ID which causes </a:t>
            </a:r>
            <a:r>
              <a:rPr lang="en-US" sz="2400" b="1" i="1" dirty="0"/>
              <a:t>T</a:t>
            </a:r>
            <a:r>
              <a:rPr lang="en-US" sz="2400" dirty="0"/>
              <a:t> to travel an infinite distance on the tape. It follows that </a:t>
            </a:r>
            <a:r>
              <a:rPr lang="en-US" sz="2400" b="1" i="1" dirty="0"/>
              <a:t>T</a:t>
            </a:r>
            <a:r>
              <a:rPr lang="en-US" sz="2400" dirty="0"/>
              <a:t> is immortal.</a:t>
            </a:r>
          </a:p>
        </p:txBody>
      </p:sp>
      <p:sp>
        <p:nvSpPr>
          <p:cNvPr id="4" name="Date Placeholder 3">
            <a:extLst>
              <a:ext uri="{FF2B5EF4-FFF2-40B4-BE49-F238E27FC236}">
                <a16:creationId xmlns:a16="http://schemas.microsoft.com/office/drawing/2014/main" id="{7A8585A1-8E9E-4E71-9834-4CF7EBFEEC62}"/>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3AE4A93F-9357-4225-B8CE-F2B682DD779B}"/>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CFB07A-AD17-483B-8B4D-7A5BA1844910}"/>
              </a:ext>
            </a:extLst>
          </p:cNvPr>
          <p:cNvSpPr>
            <a:spLocks noGrp="1"/>
          </p:cNvSpPr>
          <p:nvPr>
            <p:ph type="sldNum" sz="quarter" idx="12"/>
          </p:nvPr>
        </p:nvSpPr>
        <p:spPr/>
        <p:txBody>
          <a:bodyPr/>
          <a:lstStyle/>
          <a:p>
            <a:fld id="{F7F6C048-724C-A44D-A3A9-573A2C2F7973}" type="slidenum">
              <a:rPr lang="en-US" smtClean="0"/>
              <a:pPr/>
              <a:t>58</a:t>
            </a:fld>
            <a:endParaRPr lang="en-US"/>
          </a:p>
        </p:txBody>
      </p:sp>
    </p:spTree>
    <p:extLst>
      <p:ext uri="{BB962C8B-B14F-4D97-AF65-F5344CB8AC3E}">
        <p14:creationId xmlns:p14="http://schemas.microsoft.com/office/powerpoint/2010/main" val="1693208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a:ea typeface="ＭＳ Ｐゴシック" pitchFamily="-111" charset="-128"/>
                <a:cs typeface="ＭＳ Ｐゴシック" pitchFamily="-111" charset="-128"/>
              </a:rPr>
              <a:t>Undecidability of Finite Convergence for Operators on Formal Languages</a:t>
            </a:r>
          </a:p>
        </p:txBody>
      </p:sp>
      <p:sp>
        <p:nvSpPr>
          <p:cNvPr id="590851" name="Rectangle 5"/>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Relation to Real-Time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391417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Graph from 2SAT Example</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If there is an edge </a:t>
            </a:r>
            <a:r>
              <a:rPr lang="en-US" sz="2000" dirty="0" err="1"/>
              <a:t>a⇒b</a:t>
            </a:r>
            <a:r>
              <a:rPr lang="en-US" sz="2000" dirty="0"/>
              <a:t>, then there also is an edge ¬b⇒¬a</a:t>
            </a:r>
          </a:p>
          <a:p>
            <a:r>
              <a:rPr lang="en-US" sz="2000" dirty="0"/>
              <a:t>A contradiction exists if there is a cycle, for any variable x, that involves x and ¬x (means x </a:t>
            </a:r>
            <a:r>
              <a:rPr lang="en-US" sz="2000" dirty="0">
                <a:sym typeface="Symbol" panose="05050102010706020507" pitchFamily="18" charset="2"/>
              </a:rPr>
              <a:t></a:t>
            </a:r>
            <a:r>
              <a:rPr lang="en-US" sz="2000" dirty="0"/>
              <a:t> ¬x, which is a self-contradiction)</a:t>
            </a:r>
          </a:p>
          <a:p>
            <a:r>
              <a:rPr lang="en-US" sz="2000" dirty="0"/>
              <a:t>What if there is path from some variable x to ¬x or vice versa?</a:t>
            </a:r>
          </a:p>
          <a:p>
            <a:r>
              <a:rPr lang="en-US" sz="2000" dirty="0"/>
              <a:t>x⇒¬x can only be satisfied if x is false (¬x true)</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6</a:t>
            </a:fld>
            <a:endParaRPr lang="en-US"/>
          </a:p>
        </p:txBody>
      </p:sp>
    </p:spTree>
    <p:extLst>
      <p:ext uri="{BB962C8B-B14F-4D97-AF65-F5344CB8AC3E}">
        <p14:creationId xmlns:p14="http://schemas.microsoft.com/office/powerpoint/2010/main" val="481302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5"/>
          <p:cNvSpPr>
            <a:spLocks noGrp="1"/>
          </p:cNvSpPr>
          <p:nvPr>
            <p:ph type="sldNum" sz="quarter" idx="12"/>
          </p:nvPr>
        </p:nvSpPr>
        <p:spPr>
          <a:noFill/>
        </p:spPr>
        <p:txBody>
          <a:bodyPr/>
          <a:lstStyle/>
          <a:p>
            <a:pPr eaLnBrk="1" hangingPunct="1"/>
            <a:fld id="{F12477C9-E32A-CC42-98FD-EEB43FE1266D}" type="slidenum">
              <a:rPr lang="en-US">
                <a:latin typeface="Arial" pitchFamily="-111" charset="0"/>
                <a:ea typeface="ＭＳ Ｐゴシック" pitchFamily="-111" charset="-128"/>
                <a:cs typeface="ＭＳ Ｐゴシック" pitchFamily="-111" charset="-128"/>
              </a:rPr>
              <a:pPr eaLnBrk="1" hangingPunct="1"/>
              <a:t>60</a:t>
            </a:fld>
            <a:endParaRPr lang="en-US">
              <a:latin typeface="Arial" pitchFamily="-111" charset="0"/>
              <a:ea typeface="ＭＳ Ｐゴシック" pitchFamily="-111" charset="-128"/>
              <a:cs typeface="ＭＳ Ｐゴシック" pitchFamily="-111" charset="-128"/>
            </a:endParaRPr>
          </a:p>
        </p:txBody>
      </p:sp>
      <p:sp>
        <p:nvSpPr>
          <p:cNvPr id="6010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Simple Operators</a:t>
            </a:r>
          </a:p>
        </p:txBody>
      </p:sp>
      <p:sp>
        <p:nvSpPr>
          <p:cNvPr id="60109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Concatenation</a:t>
            </a:r>
          </a:p>
          <a:p>
            <a:pPr lvl="1" eaLnBrk="1" hangingPunct="1"/>
            <a:r>
              <a:rPr lang="en-US"/>
              <a:t>A </a:t>
            </a:r>
            <a:r>
              <a:rPr lang="en-US">
                <a:sym typeface="Symbol" pitchFamily="-111" charset="2"/>
              </a:rPr>
              <a:t></a:t>
            </a:r>
            <a:r>
              <a:rPr lang="en-US"/>
              <a:t> B = { xy | x </a:t>
            </a:r>
            <a:r>
              <a:rPr lang="en-US">
                <a:sym typeface="Symbol" pitchFamily="-111" charset="2"/>
              </a:rPr>
              <a:t> </a:t>
            </a:r>
            <a:r>
              <a:rPr lang="en-US"/>
              <a:t>A &amp; y </a:t>
            </a:r>
            <a:r>
              <a:rPr lang="en-US">
                <a:sym typeface="Symbol" pitchFamily="-111" charset="2"/>
              </a:rPr>
              <a:t></a:t>
            </a:r>
            <a:r>
              <a:rPr lang="en-US"/>
              <a:t> B }</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Insertion</a:t>
            </a:r>
          </a:p>
          <a:p>
            <a:pPr lvl="1" eaLnBrk="1" hangingPunct="1"/>
            <a:r>
              <a:rPr lang="en-US"/>
              <a:t>A </a:t>
            </a:r>
            <a:r>
              <a:rPr lang="en-US">
                <a:sym typeface="Wingdings 3" pitchFamily="-111" charset="2"/>
              </a:rPr>
              <a:t></a:t>
            </a:r>
            <a:r>
              <a:rPr lang="en-US"/>
              <a:t> B = { xyz |  y </a:t>
            </a:r>
            <a:r>
              <a:rPr lang="en-US">
                <a:sym typeface="Symbol" pitchFamily="-111" charset="2"/>
              </a:rPr>
              <a:t></a:t>
            </a:r>
            <a:r>
              <a:rPr lang="en-US"/>
              <a:t> A, xz </a:t>
            </a:r>
            <a:r>
              <a:rPr lang="en-US">
                <a:sym typeface="Symbol" pitchFamily="-111" charset="2"/>
              </a:rPr>
              <a:t></a:t>
            </a:r>
            <a:r>
              <a:rPr lang="en-US"/>
              <a:t> B, x, y, z </a:t>
            </a:r>
            <a:r>
              <a:rPr lang="en-US">
                <a:sym typeface="Symbol" pitchFamily="-111" charset="2"/>
              </a:rPr>
              <a:t></a:t>
            </a:r>
            <a:r>
              <a:rPr lang="en-US"/>
              <a:t> </a:t>
            </a:r>
            <a:r>
              <a:rPr lang="en-US">
                <a:sym typeface="Symbol" pitchFamily="-111" charset="2"/>
              </a:rPr>
              <a:t></a:t>
            </a:r>
            <a:r>
              <a:rPr lang="en-US"/>
              <a:t>*}</a:t>
            </a:r>
          </a:p>
          <a:p>
            <a:pPr lvl="1" eaLnBrk="1" hangingPunct="1"/>
            <a:r>
              <a:rPr lang="en-US"/>
              <a:t>Clearly, since x can be </a:t>
            </a:r>
            <a:r>
              <a:rPr lang="en-US">
                <a:sym typeface="Symbol" pitchFamily="-111" charset="2"/>
              </a:rPr>
              <a:t></a:t>
            </a:r>
            <a:r>
              <a:rPr lang="en-US"/>
              <a:t>, A </a:t>
            </a:r>
            <a:r>
              <a:rPr lang="en-US">
                <a:sym typeface="Symbol" pitchFamily="-111" charset="2"/>
              </a:rPr>
              <a:t></a:t>
            </a:r>
            <a:r>
              <a:rPr lang="en-US"/>
              <a:t> B </a:t>
            </a:r>
            <a:r>
              <a:rPr lang="en-US">
                <a:sym typeface="Symbol" pitchFamily="-111" charset="2"/>
              </a:rPr>
              <a:t></a:t>
            </a:r>
            <a:r>
              <a:rPr lang="en-US"/>
              <a:t> A </a:t>
            </a:r>
            <a:r>
              <a:rPr lang="en-US">
                <a:sym typeface="Wingdings 3" pitchFamily="-111" charset="2"/>
              </a:rPr>
              <a:t></a:t>
            </a:r>
            <a:r>
              <a:rPr lang="en-US"/>
              <a:t> B</a:t>
            </a:r>
          </a:p>
        </p:txBody>
      </p:sp>
      <p:sp>
        <p:nvSpPr>
          <p:cNvPr id="601093" name="Date Placeholder 3"/>
          <p:cNvSpPr>
            <a:spLocks noGrp="1"/>
          </p:cNvSpPr>
          <p:nvPr>
            <p:ph type="dt" sz="quarter" idx="10"/>
          </p:nvPr>
        </p:nvSpPr>
        <p:spPr>
          <a:noFill/>
        </p:spPr>
        <p:txBody>
          <a:bodyPr/>
          <a:lstStyle/>
          <a:p>
            <a:fld id="{6ED8E754-EA17-FC45-BDE7-ECF6830075CB}"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010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73017775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5"/>
          <p:cNvSpPr>
            <a:spLocks noGrp="1"/>
          </p:cNvSpPr>
          <p:nvPr>
            <p:ph type="sldNum" sz="quarter" idx="12"/>
          </p:nvPr>
        </p:nvSpPr>
        <p:spPr>
          <a:noFill/>
        </p:spPr>
        <p:txBody>
          <a:bodyPr/>
          <a:lstStyle/>
          <a:p>
            <a:pPr eaLnBrk="1" hangingPunct="1"/>
            <a:fld id="{5DDA5DC2-F20B-1F46-A45F-7FB30FF9FC49}" type="slidenum">
              <a:rPr lang="en-US">
                <a:latin typeface="Arial" pitchFamily="-111" charset="0"/>
                <a:ea typeface="ＭＳ Ｐゴシック" pitchFamily="-111" charset="-128"/>
                <a:cs typeface="ＭＳ Ｐゴシック" pitchFamily="-111" charset="-128"/>
              </a:rPr>
              <a:pPr eaLnBrk="1" hangingPunct="1"/>
              <a:t>61</a:t>
            </a:fld>
            <a:endParaRPr lang="en-US">
              <a:latin typeface="Arial" pitchFamily="-111" charset="0"/>
              <a:ea typeface="ＭＳ Ｐゴシック" pitchFamily="-111" charset="-128"/>
              <a:cs typeface="ＭＳ Ｐゴシック" pitchFamily="-111" charset="-128"/>
            </a:endParaRPr>
          </a:p>
        </p:txBody>
      </p:sp>
      <p:sp>
        <p:nvSpPr>
          <p:cNvPr id="6031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K-insertion </a:t>
            </a:r>
          </a:p>
        </p:txBody>
      </p:sp>
      <p:sp>
        <p:nvSpPr>
          <p:cNvPr id="603140"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A </a:t>
            </a:r>
            <a:r>
              <a:rPr lang="en-US" dirty="0">
                <a:ea typeface="ＭＳ Ｐゴシック" pitchFamily="-111" charset="-128"/>
                <a:cs typeface="ＭＳ Ｐゴシック" pitchFamily="-111" charset="-128"/>
                <a:sym typeface="Wingdings 3" pitchFamily="-111" charset="2"/>
              </a:rPr>
              <a:t></a:t>
            </a:r>
            <a:r>
              <a:rPr lang="en-US" dirty="0">
                <a:ea typeface="ＭＳ Ｐゴシック" pitchFamily="-111" charset="-128"/>
                <a:cs typeface="ＭＳ Ｐゴシック" pitchFamily="-111" charset="-128"/>
              </a:rPr>
              <a:t> </a:t>
            </a:r>
            <a:r>
              <a:rPr lang="en-US" baseline="30000" dirty="0">
                <a:ea typeface="ＭＳ Ｐゴシック" pitchFamily="-111" charset="-128"/>
                <a:cs typeface="ＭＳ Ｐゴシック" pitchFamily="-111" charset="-128"/>
              </a:rPr>
              <a:t>[ </a:t>
            </a:r>
            <a:r>
              <a:rPr lang="en-US" i="1" baseline="30000" dirty="0">
                <a:ea typeface="ＭＳ Ｐゴシック" pitchFamily="-111" charset="-128"/>
                <a:cs typeface="ＭＳ Ｐゴシック" pitchFamily="-111" charset="-128"/>
              </a:rPr>
              <a:t>k </a:t>
            </a:r>
            <a:r>
              <a:rPr lang="en-US" baseline="30000"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B = { x</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y</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x</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y</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 x</a:t>
            </a:r>
            <a:r>
              <a:rPr lang="en-US" baseline="-25000"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y</a:t>
            </a:r>
            <a:r>
              <a:rPr lang="en-US" baseline="-25000"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x</a:t>
            </a:r>
            <a:r>
              <a:rPr lang="en-US" baseline="-25000" dirty="0">
                <a:ea typeface="ＭＳ Ｐゴシック" pitchFamily="-111" charset="-128"/>
                <a:cs typeface="ＭＳ Ｐゴシック" pitchFamily="-111" charset="-128"/>
              </a:rPr>
              <a:t>k+1</a:t>
            </a:r>
            <a:r>
              <a:rPr lang="en-US" dirty="0">
                <a:ea typeface="ＭＳ Ｐゴシック" pitchFamily="-111" charset="-128"/>
                <a:cs typeface="ＭＳ Ｐゴシック" pitchFamily="-111" charset="-128"/>
              </a:rPr>
              <a:t> |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y</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y</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 </a:t>
            </a:r>
            <a:r>
              <a:rPr lang="en-US" dirty="0" err="1">
                <a:ea typeface="ＭＳ Ｐゴシック" pitchFamily="-111" charset="-128"/>
                <a:cs typeface="ＭＳ Ｐゴシック" pitchFamily="-111" charset="-128"/>
              </a:rPr>
              <a:t>y</a:t>
            </a:r>
            <a:r>
              <a:rPr lang="en-US" baseline="-25000" dirty="0" err="1">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x</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x</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 x</a:t>
            </a:r>
            <a:r>
              <a:rPr lang="en-US" baseline="-25000"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x</a:t>
            </a:r>
            <a:r>
              <a:rPr lang="en-US" baseline="-25000" dirty="0">
                <a:ea typeface="ＭＳ Ｐゴシック" pitchFamily="-111" charset="-128"/>
                <a:cs typeface="ＭＳ Ｐゴシック" pitchFamily="-111" charset="-128"/>
              </a:rPr>
              <a:t>k+1</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B,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x</a:t>
            </a:r>
            <a:r>
              <a:rPr lang="en-US"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y</a:t>
            </a:r>
            <a:r>
              <a:rPr lang="en-US" baseline="-25000" dirty="0" err="1">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endParaRPr lang="en-US" dirty="0">
              <a:ea typeface="ＭＳ Ｐゴシック" pitchFamily="-111" charset="-128"/>
              <a:cs typeface="ＭＳ Ｐゴシック" pitchFamily="-111" charset="-128"/>
            </a:endParaRPr>
          </a:p>
          <a:p>
            <a:pPr eaLnBrk="1" hangingPunct="1"/>
            <a:r>
              <a:rPr lang="en-US" dirty="0">
                <a:ea typeface="ＭＳ Ｐゴシック" pitchFamily="-111" charset="-128"/>
                <a:cs typeface="ＭＳ Ｐゴシック" pitchFamily="-111" charset="-128"/>
              </a:rPr>
              <a:t>Clearly, B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 </a:t>
            </a:r>
            <a:r>
              <a:rPr lang="en-US" dirty="0">
                <a:ea typeface="ＭＳ Ｐゴシック" pitchFamily="-111" charset="-128"/>
                <a:cs typeface="ＭＳ Ｐゴシック" pitchFamily="-111" charset="-128"/>
                <a:sym typeface="Wingdings 3" pitchFamily="-111" charset="2"/>
              </a:rPr>
              <a:t> </a:t>
            </a:r>
            <a:r>
              <a:rPr lang="en-US" baseline="30000" dirty="0">
                <a:ea typeface="ＭＳ Ｐゴシック" pitchFamily="-111" charset="-128"/>
                <a:cs typeface="ＭＳ Ｐゴシック" pitchFamily="-111" charset="-128"/>
              </a:rPr>
              <a:t>[ </a:t>
            </a:r>
            <a:r>
              <a:rPr lang="en-US" i="1" baseline="30000" dirty="0">
                <a:ea typeface="ＭＳ Ｐゴシック" pitchFamily="-111" charset="-128"/>
                <a:cs typeface="ＭＳ Ｐゴシック" pitchFamily="-111" charset="-128"/>
              </a:rPr>
              <a:t>k </a:t>
            </a:r>
            <a:r>
              <a:rPr lang="en-US" baseline="30000"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B , for all k&gt;0</a:t>
            </a:r>
          </a:p>
        </p:txBody>
      </p:sp>
      <p:sp>
        <p:nvSpPr>
          <p:cNvPr id="603141" name="Date Placeholder 3"/>
          <p:cNvSpPr>
            <a:spLocks noGrp="1"/>
          </p:cNvSpPr>
          <p:nvPr>
            <p:ph type="dt" sz="quarter" idx="10"/>
          </p:nvPr>
        </p:nvSpPr>
        <p:spPr>
          <a:noFill/>
        </p:spPr>
        <p:txBody>
          <a:bodyPr/>
          <a:lstStyle/>
          <a:p>
            <a:fld id="{D9CB53EC-686C-7A43-A701-5603D8E42FB4}"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031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2875676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5"/>
          <p:cNvSpPr>
            <a:spLocks noGrp="1"/>
          </p:cNvSpPr>
          <p:nvPr>
            <p:ph type="sldNum" sz="quarter" idx="12"/>
          </p:nvPr>
        </p:nvSpPr>
        <p:spPr>
          <a:noFill/>
        </p:spPr>
        <p:txBody>
          <a:bodyPr/>
          <a:lstStyle/>
          <a:p>
            <a:pPr eaLnBrk="1" hangingPunct="1"/>
            <a:fld id="{B32069F6-9FD9-EC43-A668-5DC48F54CDFF}" type="slidenum">
              <a:rPr lang="en-US">
                <a:latin typeface="Arial" pitchFamily="-111" charset="0"/>
                <a:ea typeface="ＭＳ Ｐゴシック" pitchFamily="-111" charset="-128"/>
                <a:cs typeface="ＭＳ Ｐゴシック" pitchFamily="-111" charset="-128"/>
              </a:rPr>
              <a:pPr eaLnBrk="1" hangingPunct="1"/>
              <a:t>62</a:t>
            </a:fld>
            <a:endParaRPr lang="en-US">
              <a:latin typeface="Arial" pitchFamily="-111" charset="0"/>
              <a:ea typeface="ＭＳ Ｐゴシック" pitchFamily="-111" charset="-128"/>
              <a:cs typeface="ＭＳ Ｐゴシック" pitchFamily="-111" charset="-128"/>
            </a:endParaRPr>
          </a:p>
        </p:txBody>
      </p:sp>
      <p:sp>
        <p:nvSpPr>
          <p:cNvPr id="6051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Iterated Insertion</a:t>
            </a:r>
          </a:p>
        </p:txBody>
      </p:sp>
      <p:sp>
        <p:nvSpPr>
          <p:cNvPr id="60518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 (1)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A (k+1)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(A (k)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endParaRPr>
          </a:p>
        </p:txBody>
      </p:sp>
      <p:sp>
        <p:nvSpPr>
          <p:cNvPr id="605189" name="Date Placeholder 3"/>
          <p:cNvSpPr>
            <a:spLocks noGrp="1"/>
          </p:cNvSpPr>
          <p:nvPr>
            <p:ph type="dt" sz="quarter" idx="10"/>
          </p:nvPr>
        </p:nvSpPr>
        <p:spPr>
          <a:noFill/>
        </p:spPr>
        <p:txBody>
          <a:bodyPr/>
          <a:lstStyle/>
          <a:p>
            <a:fld id="{58558373-F610-EC44-8569-B6384C356F33}"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051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495424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5"/>
          <p:cNvSpPr>
            <a:spLocks noGrp="1"/>
          </p:cNvSpPr>
          <p:nvPr>
            <p:ph type="sldNum" sz="quarter" idx="12"/>
          </p:nvPr>
        </p:nvSpPr>
        <p:spPr>
          <a:noFill/>
        </p:spPr>
        <p:txBody>
          <a:bodyPr/>
          <a:lstStyle/>
          <a:p>
            <a:pPr eaLnBrk="1" hangingPunct="1"/>
            <a:fld id="{48C5FC2B-5B68-814D-8CD3-226E26A1E553}" type="slidenum">
              <a:rPr lang="en-US">
                <a:latin typeface="Arial" pitchFamily="-111" charset="0"/>
                <a:ea typeface="ＭＳ Ｐゴシック" pitchFamily="-111" charset="-128"/>
                <a:cs typeface="ＭＳ Ｐゴシック" pitchFamily="-111" charset="-128"/>
              </a:rPr>
              <a:pPr eaLnBrk="1" hangingPunct="1"/>
              <a:t>63</a:t>
            </a:fld>
            <a:endParaRPr lang="en-US">
              <a:latin typeface="Arial" pitchFamily="-111" charset="0"/>
              <a:ea typeface="ＭＳ Ｐゴシック" pitchFamily="-111" charset="-128"/>
              <a:cs typeface="ＭＳ Ｐゴシック" pitchFamily="-111" charset="-128"/>
            </a:endParaRPr>
          </a:p>
        </p:txBody>
      </p:sp>
      <p:sp>
        <p:nvSpPr>
          <p:cNvPr id="6072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Shuffle</a:t>
            </a:r>
          </a:p>
        </p:txBody>
      </p:sp>
      <p:sp>
        <p:nvSpPr>
          <p:cNvPr id="60723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Shuffle (product and bounded product)</a:t>
            </a:r>
          </a:p>
          <a:p>
            <a:pPr lvl="1" eaLnBrk="1" hangingPunct="1"/>
            <a:r>
              <a:rPr lang="en-US" sz="2400"/>
              <a:t>A </a:t>
            </a:r>
            <a:r>
              <a:rPr lang="en-US" sz="2400">
                <a:sym typeface="Wingdings 2" pitchFamily="-111" charset="2"/>
              </a:rPr>
              <a:t></a:t>
            </a:r>
            <a:r>
              <a:rPr lang="en-US" sz="2400"/>
              <a:t> B = </a:t>
            </a:r>
            <a:r>
              <a:rPr lang="en-US" sz="2400">
                <a:sym typeface="Symbol" pitchFamily="-111" charset="2"/>
              </a:rPr>
              <a:t></a:t>
            </a:r>
            <a:r>
              <a:rPr lang="en-US" sz="2400"/>
              <a:t> </a:t>
            </a:r>
            <a:r>
              <a:rPr lang="en-US" sz="2400" baseline="-25000"/>
              <a:t>j </a:t>
            </a:r>
            <a:r>
              <a:rPr lang="en-US" sz="2400" baseline="-25000">
                <a:sym typeface="Symbol" pitchFamily="-111" charset="2"/>
              </a:rPr>
              <a:t></a:t>
            </a:r>
            <a:r>
              <a:rPr lang="en-US" sz="2400" baseline="-25000"/>
              <a:t> 1</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a:t>
            </a:r>
          </a:p>
          <a:p>
            <a:pPr lvl="1" eaLnBrk="1" hangingPunct="1"/>
            <a:r>
              <a:rPr lang="en-US" sz="2400"/>
              <a:t>A </a:t>
            </a:r>
            <a:r>
              <a:rPr lang="en-US" sz="2400">
                <a:sym typeface="Wingdings 2" pitchFamily="-111" charset="2"/>
              </a:rPr>
              <a:t></a:t>
            </a:r>
            <a:r>
              <a:rPr lang="en-US" sz="2400" baseline="30000"/>
              <a:t>[ </a:t>
            </a:r>
            <a:r>
              <a:rPr lang="en-US" sz="2400" i="1" baseline="30000"/>
              <a:t>k </a:t>
            </a:r>
            <a:r>
              <a:rPr lang="en-US" sz="2400" baseline="30000"/>
              <a:t>]</a:t>
            </a:r>
            <a:r>
              <a:rPr lang="en-US" sz="2400"/>
              <a:t> B = </a:t>
            </a:r>
            <a:r>
              <a:rPr lang="en-US" sz="2400">
                <a:sym typeface="Symbol" pitchFamily="-111" charset="2"/>
              </a:rPr>
              <a:t></a:t>
            </a:r>
            <a:r>
              <a:rPr lang="en-US" sz="2400"/>
              <a:t> </a:t>
            </a:r>
            <a:r>
              <a:rPr lang="en-US" sz="2400" baseline="-25000"/>
              <a:t>1</a:t>
            </a:r>
            <a:r>
              <a:rPr lang="en-US" sz="2400" baseline="-25000">
                <a:sym typeface="Symbol" pitchFamily="-111" charset="2"/>
              </a:rPr>
              <a:t></a:t>
            </a:r>
            <a:r>
              <a:rPr lang="en-US" sz="2400" baseline="-25000"/>
              <a:t>j</a:t>
            </a:r>
            <a:r>
              <a:rPr lang="en-US" sz="2400" baseline="-25000">
                <a:sym typeface="Symbol" pitchFamily="-111" charset="2"/>
              </a:rPr>
              <a:t></a:t>
            </a:r>
            <a:r>
              <a:rPr lang="en-US" sz="2400" baseline="-25000"/>
              <a:t>k</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 A </a:t>
            </a:r>
            <a:r>
              <a:rPr lang="en-US" sz="2400">
                <a:sym typeface="Wingdings 3" pitchFamily="-111" charset="2"/>
              </a:rPr>
              <a:t></a:t>
            </a:r>
            <a:r>
              <a:rPr lang="en-US" sz="2400" baseline="30000"/>
              <a:t>[ </a:t>
            </a:r>
            <a:r>
              <a:rPr lang="en-US" sz="2400" i="1" baseline="30000"/>
              <a:t>k </a:t>
            </a:r>
            <a:r>
              <a:rPr lang="en-US" sz="2400" baseline="30000"/>
              <a:t>]</a:t>
            </a:r>
            <a:r>
              <a:rPr lang="en-US" sz="2400"/>
              <a:t> B </a:t>
            </a:r>
          </a:p>
          <a:p>
            <a:pPr lvl="1" eaLnBrk="1" hangingPunct="1"/>
            <a:endParaRPr lang="en-US" sz="2400"/>
          </a:p>
          <a:p>
            <a:pPr eaLnBrk="1" hangingPunct="1"/>
            <a:r>
              <a:rPr lang="en-US" sz="2800">
                <a:ea typeface="ＭＳ Ｐゴシック" pitchFamily="-111" charset="-128"/>
                <a:cs typeface="ＭＳ Ｐゴシック" pitchFamily="-111" charset="-128"/>
              </a:rPr>
              <a:t>One is tempted to define shuffle product as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2" pitchFamily="-111" charset="2"/>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k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where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k = </a:t>
            </a:r>
            <a:r>
              <a:rPr lang="en-US" sz="2800">
                <a:ea typeface="ＭＳ Ｐゴシック" pitchFamily="-111" charset="-128"/>
                <a:cs typeface="ＭＳ Ｐゴシック" pitchFamily="-111" charset="-128"/>
                <a:sym typeface="Symbol" pitchFamily="-111" charset="2"/>
              </a:rPr>
              <a:t> y [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a:t>
            </a:r>
            <a:r>
              <a:rPr lang="en-US" sz="2800" baseline="3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but such a k may not exist – in fact, we will show the undecidability of determining whether or not k exists</a:t>
            </a:r>
          </a:p>
        </p:txBody>
      </p:sp>
      <p:sp>
        <p:nvSpPr>
          <p:cNvPr id="607237" name="Date Placeholder 3"/>
          <p:cNvSpPr>
            <a:spLocks noGrp="1"/>
          </p:cNvSpPr>
          <p:nvPr>
            <p:ph type="dt" sz="quarter" idx="10"/>
          </p:nvPr>
        </p:nvSpPr>
        <p:spPr>
          <a:noFill/>
        </p:spPr>
        <p:txBody>
          <a:bodyPr/>
          <a:lstStyle/>
          <a:p>
            <a:fld id="{68352945-53A2-474D-8538-0BBD5562B5CA}"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072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771154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5"/>
          <p:cNvSpPr>
            <a:spLocks noGrp="1"/>
          </p:cNvSpPr>
          <p:nvPr>
            <p:ph type="sldNum" sz="quarter" idx="12"/>
          </p:nvPr>
        </p:nvSpPr>
        <p:spPr>
          <a:noFill/>
        </p:spPr>
        <p:txBody>
          <a:bodyPr/>
          <a:lstStyle/>
          <a:p>
            <a:pPr eaLnBrk="1" hangingPunct="1"/>
            <a:fld id="{B8405A12-0840-EB4C-8289-F51E43CD199E}" type="slidenum">
              <a:rPr lang="en-US">
                <a:latin typeface="Arial" pitchFamily="-111" charset="0"/>
                <a:ea typeface="ＭＳ Ｐゴシック" pitchFamily="-111" charset="-128"/>
                <a:cs typeface="ＭＳ Ｐゴシック" pitchFamily="-111" charset="-128"/>
              </a:rPr>
              <a:pPr eaLnBrk="1" hangingPunct="1"/>
              <a:t>64</a:t>
            </a:fld>
            <a:endParaRPr lang="en-US">
              <a:latin typeface="Arial" pitchFamily="-111" charset="0"/>
              <a:ea typeface="ＭＳ Ｐゴシック" pitchFamily="-111" charset="-128"/>
              <a:cs typeface="ＭＳ Ｐゴシック" pitchFamily="-111" charset="-128"/>
            </a:endParaRPr>
          </a:p>
        </p:txBody>
      </p:sp>
      <p:sp>
        <p:nvSpPr>
          <p:cNvPr id="6092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Shuffles</a:t>
            </a:r>
          </a:p>
        </p:txBody>
      </p:sp>
      <p:sp>
        <p:nvSpPr>
          <p:cNvPr id="60928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Iterated shuffle</a:t>
            </a:r>
          </a:p>
          <a:p>
            <a:pPr lvl="1" eaLnBrk="1" hangingPunct="1"/>
            <a:r>
              <a:rPr lang="en-US"/>
              <a:t>A </a:t>
            </a:r>
            <a:r>
              <a:rPr lang="en-US">
                <a:sym typeface="Wingdings 2" pitchFamily="-111" charset="2"/>
              </a:rPr>
              <a:t></a:t>
            </a:r>
            <a:r>
              <a:rPr lang="en-US" baseline="30000">
                <a:sym typeface="Wingdings 2" pitchFamily="-111" charset="2"/>
              </a:rPr>
              <a:t>0</a:t>
            </a:r>
            <a:r>
              <a:rPr lang="en-US"/>
              <a:t> B = A</a:t>
            </a:r>
          </a:p>
          <a:p>
            <a:pPr lvl="1" eaLnBrk="1" hangingPunct="1"/>
            <a:r>
              <a:rPr lang="en-US"/>
              <a:t>A </a:t>
            </a:r>
            <a:r>
              <a:rPr lang="en-US">
                <a:sym typeface="Wingdings 2" pitchFamily="-111" charset="2"/>
              </a:rPr>
              <a:t></a:t>
            </a:r>
            <a:r>
              <a:rPr lang="en-US" i="1" baseline="30000"/>
              <a:t>k +1</a:t>
            </a:r>
            <a:r>
              <a:rPr lang="en-US"/>
              <a:t> B = (A </a:t>
            </a:r>
            <a:r>
              <a:rPr lang="en-US">
                <a:sym typeface="Wingdings 2" pitchFamily="-111" charset="2"/>
              </a:rPr>
              <a:t></a:t>
            </a:r>
            <a:r>
              <a:rPr lang="en-US" baseline="30000"/>
              <a:t>[ </a:t>
            </a:r>
            <a:r>
              <a:rPr lang="en-US" i="1" baseline="30000"/>
              <a:t>k </a:t>
            </a:r>
            <a:r>
              <a:rPr lang="en-US" baseline="30000"/>
              <a:t>]</a:t>
            </a:r>
            <a:r>
              <a:rPr lang="en-US"/>
              <a:t> B) </a:t>
            </a:r>
            <a:r>
              <a:rPr lang="en-US">
                <a:sym typeface="Wingdings 2" pitchFamily="-111" charset="2"/>
              </a:rPr>
              <a:t></a:t>
            </a:r>
            <a:r>
              <a:rPr lang="en-US"/>
              <a:t> B </a:t>
            </a:r>
          </a:p>
          <a:p>
            <a:pPr lvl="1" eaLnBrk="1" hangingPunct="1"/>
            <a:endParaRPr lang="en-US"/>
          </a:p>
          <a:p>
            <a:pPr eaLnBrk="1" hangingPunct="1"/>
            <a:r>
              <a:rPr lang="en-US">
                <a:ea typeface="ＭＳ Ｐゴシック" pitchFamily="-111" charset="-128"/>
                <a:cs typeface="ＭＳ Ｐゴシック" pitchFamily="-111" charset="-128"/>
              </a:rPr>
              <a:t>Shuffle closure</a:t>
            </a:r>
          </a:p>
          <a:p>
            <a:pPr lvl="1" eaLnBrk="1" hangingPunct="1"/>
            <a:r>
              <a:rPr lang="en-US"/>
              <a:t>A </a:t>
            </a:r>
            <a:r>
              <a:rPr lang="en-US">
                <a:sym typeface="Wingdings 2" pitchFamily="-111" charset="2"/>
              </a:rPr>
              <a:t></a:t>
            </a:r>
            <a:r>
              <a:rPr lang="en-US" i="1" baseline="30000"/>
              <a:t>*</a:t>
            </a:r>
            <a:r>
              <a:rPr lang="en-US"/>
              <a:t> B = </a:t>
            </a:r>
            <a:r>
              <a:rPr lang="en-US">
                <a:sym typeface="Symbol" pitchFamily="-111" charset="2"/>
              </a:rPr>
              <a:t></a:t>
            </a:r>
            <a:r>
              <a:rPr lang="en-US"/>
              <a:t> </a:t>
            </a:r>
            <a:r>
              <a:rPr lang="en-US" baseline="-25000"/>
              <a:t>k </a:t>
            </a:r>
            <a:r>
              <a:rPr lang="en-US" baseline="-25000">
                <a:sym typeface="Symbol" pitchFamily="-111" charset="2"/>
              </a:rPr>
              <a:t></a:t>
            </a:r>
            <a:r>
              <a:rPr lang="en-US" baseline="-25000"/>
              <a:t> 0</a:t>
            </a:r>
            <a:r>
              <a:rPr lang="en-US"/>
              <a:t> (A </a:t>
            </a:r>
            <a:r>
              <a:rPr lang="en-US">
                <a:sym typeface="Wingdings 2" pitchFamily="-111" charset="2"/>
              </a:rPr>
              <a:t></a:t>
            </a:r>
            <a:r>
              <a:rPr lang="en-US" baseline="30000"/>
              <a:t>[ </a:t>
            </a:r>
            <a:r>
              <a:rPr lang="en-US" i="1" baseline="30000"/>
              <a:t>k </a:t>
            </a:r>
            <a:r>
              <a:rPr lang="en-US" baseline="30000"/>
              <a:t>]</a:t>
            </a:r>
            <a:r>
              <a:rPr lang="en-US"/>
              <a:t> B)</a:t>
            </a:r>
          </a:p>
        </p:txBody>
      </p:sp>
      <p:pic>
        <p:nvPicPr>
          <p:cNvPr id="609285" name="Picture 4" descr="force">
            <a:hlinkClick r:id="" action="ppaction://noaction"/>
          </p:cNvPr>
          <p:cNvPicPr>
            <a:picLocks noChangeAspect="1" noChangeArrowheads="1"/>
          </p:cNvPicPr>
          <p:nvPr/>
        </p:nvPicPr>
        <p:blipFill>
          <a:blip r:embed="rId3" cstate="print"/>
          <a:srcRect/>
          <a:stretch>
            <a:fillRect/>
          </a:stretch>
        </p:blipFill>
        <p:spPr bwMode="auto">
          <a:xfrm>
            <a:off x="6019800" y="2133600"/>
            <a:ext cx="2971800" cy="2971800"/>
          </a:xfrm>
          <a:prstGeom prst="rect">
            <a:avLst/>
          </a:prstGeom>
          <a:noFill/>
          <a:ln w="9525">
            <a:noFill/>
            <a:miter lim="800000"/>
            <a:headEnd/>
            <a:tailEnd/>
          </a:ln>
        </p:spPr>
      </p:pic>
      <p:sp>
        <p:nvSpPr>
          <p:cNvPr id="609286" name="Date Placeholder 3"/>
          <p:cNvSpPr>
            <a:spLocks noGrp="1"/>
          </p:cNvSpPr>
          <p:nvPr>
            <p:ph type="dt" sz="quarter" idx="10"/>
          </p:nvPr>
        </p:nvSpPr>
        <p:spPr>
          <a:noFill/>
        </p:spPr>
        <p:txBody>
          <a:bodyPr/>
          <a:lstStyle/>
          <a:p>
            <a:fld id="{677EC5B7-9BF5-3C4D-9922-7A2B30C6E631}"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092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26408687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5"/>
          <p:cNvSpPr>
            <a:spLocks noGrp="1"/>
          </p:cNvSpPr>
          <p:nvPr>
            <p:ph type="sldNum" sz="quarter" idx="12"/>
          </p:nvPr>
        </p:nvSpPr>
        <p:spPr>
          <a:noFill/>
        </p:spPr>
        <p:txBody>
          <a:bodyPr/>
          <a:lstStyle/>
          <a:p>
            <a:pPr eaLnBrk="1" hangingPunct="1"/>
            <a:fld id="{89C294E0-E405-9F4E-8557-2AE5AA33DBC0}" type="slidenum">
              <a:rPr lang="en-US">
                <a:latin typeface="Arial" pitchFamily="-111" charset="0"/>
                <a:ea typeface="ＭＳ Ｐゴシック" pitchFamily="-111" charset="-128"/>
                <a:cs typeface="ＭＳ Ｐゴシック" pitchFamily="-111" charset="-128"/>
              </a:rPr>
              <a:pPr eaLnBrk="1" hangingPunct="1"/>
              <a:t>65</a:t>
            </a:fld>
            <a:endParaRPr lang="en-US">
              <a:latin typeface="Arial" pitchFamily="-111" charset="0"/>
              <a:ea typeface="ＭＳ Ｐゴシック" pitchFamily="-111" charset="-128"/>
              <a:cs typeface="ＭＳ Ｐゴシック" pitchFamily="-111" charset="-128"/>
            </a:endParaRPr>
          </a:p>
        </p:txBody>
      </p:sp>
      <p:sp>
        <p:nvSpPr>
          <p:cNvPr id="6113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Crossover</a:t>
            </a:r>
          </a:p>
        </p:txBody>
      </p:sp>
      <p:sp>
        <p:nvSpPr>
          <p:cNvPr id="61133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Unconstrained crossover is defined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rPr>
              <a:t>Constrained crossover is defined by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|w| = |y|, |x| = |z| }</a:t>
            </a:r>
          </a:p>
        </p:txBody>
      </p:sp>
      <p:sp>
        <p:nvSpPr>
          <p:cNvPr id="611333" name="Date Placeholder 3"/>
          <p:cNvSpPr>
            <a:spLocks noGrp="1"/>
          </p:cNvSpPr>
          <p:nvPr>
            <p:ph type="dt" sz="quarter" idx="10"/>
          </p:nvPr>
        </p:nvSpPr>
        <p:spPr>
          <a:noFill/>
        </p:spPr>
        <p:txBody>
          <a:bodyPr/>
          <a:lstStyle/>
          <a:p>
            <a:fld id="{B006345A-F88D-9846-9A6F-D8A31E0AB4A1}"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113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3191816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5"/>
          <p:cNvSpPr>
            <a:spLocks noGrp="1"/>
          </p:cNvSpPr>
          <p:nvPr>
            <p:ph type="sldNum" sz="quarter" idx="12"/>
          </p:nvPr>
        </p:nvSpPr>
        <p:spPr>
          <a:noFill/>
        </p:spPr>
        <p:txBody>
          <a:bodyPr/>
          <a:lstStyle/>
          <a:p>
            <a:pPr eaLnBrk="1" hangingPunct="1"/>
            <a:fld id="{10E15D4B-F1CC-C84E-BBEC-A2E4F1B313A7}" type="slidenum">
              <a:rPr lang="en-US">
                <a:latin typeface="Arial" pitchFamily="-111" charset="0"/>
                <a:ea typeface="ＭＳ Ｐゴシック" pitchFamily="-111" charset="-128"/>
                <a:cs typeface="ＭＳ Ｐゴシック" pitchFamily="-111" charset="-128"/>
              </a:rPr>
              <a:pPr eaLnBrk="1" hangingPunct="1"/>
              <a:t>66</a:t>
            </a:fld>
            <a:endParaRPr lang="en-US">
              <a:latin typeface="Arial" pitchFamily="-111" charset="0"/>
              <a:ea typeface="ＭＳ Ｐゴシック" pitchFamily="-111" charset="-128"/>
              <a:cs typeface="ＭＳ Ｐゴシック" pitchFamily="-111" charset="-128"/>
            </a:endParaRPr>
          </a:p>
        </p:txBody>
      </p:sp>
      <p:sp>
        <p:nvSpPr>
          <p:cNvPr id="6133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Who Cares?</a:t>
            </a:r>
          </a:p>
        </p:txBody>
      </p:sp>
      <p:sp>
        <p:nvSpPr>
          <p:cNvPr id="613380" name="Rectangle 3"/>
          <p:cNvSpPr>
            <a:spLocks noGrp="1" noChangeArrowheads="1"/>
          </p:cNvSpPr>
          <p:nvPr>
            <p:ph type="body" idx="1"/>
          </p:nvPr>
        </p:nvSpPr>
        <p:spPr/>
        <p:txBody>
          <a:bodyPr/>
          <a:lstStyle/>
          <a:p>
            <a:pPr eaLnBrk="1" hangingPunct="1"/>
            <a:r>
              <a:rPr lang="en-US" sz="3000">
                <a:ea typeface="ＭＳ Ｐゴシック" pitchFamily="-111" charset="-128"/>
                <a:cs typeface="ＭＳ Ｐゴシック" pitchFamily="-111" charset="-128"/>
              </a:rPr>
              <a:t>People with no real life (me?)</a:t>
            </a:r>
          </a:p>
          <a:p>
            <a:pPr eaLnBrk="1" hangingPunct="1"/>
            <a:r>
              <a:rPr lang="en-US" sz="3000">
                <a:ea typeface="ＭＳ Ｐゴシック" pitchFamily="-111" charset="-128"/>
                <a:cs typeface="ＭＳ Ｐゴシック" pitchFamily="-111" charset="-128"/>
              </a:rPr>
              <a:t>Insertion and a related deletion operation are used in biomolecular computing and dynamical systems</a:t>
            </a:r>
          </a:p>
          <a:p>
            <a:pPr eaLnBrk="1" hangingPunct="1"/>
            <a:r>
              <a:rPr lang="en-US" sz="3000">
                <a:ea typeface="ＭＳ Ｐゴシック" pitchFamily="-111" charset="-128"/>
                <a:cs typeface="ＭＳ Ｐゴシック" pitchFamily="-111" charset="-128"/>
              </a:rPr>
              <a:t>Shuffle is used in analyzing concurrency as the arbitrary interleaving of parallel events</a:t>
            </a:r>
          </a:p>
          <a:p>
            <a:pPr eaLnBrk="1" hangingPunct="1"/>
            <a:r>
              <a:rPr lang="en-US" sz="3000">
                <a:ea typeface="ＭＳ Ｐゴシック" pitchFamily="-111" charset="-128"/>
                <a:cs typeface="ＭＳ Ｐゴシック" pitchFamily="-111" charset="-128"/>
              </a:rPr>
              <a:t>Crossover is used in genetic algorithms</a:t>
            </a:r>
          </a:p>
        </p:txBody>
      </p:sp>
      <p:sp>
        <p:nvSpPr>
          <p:cNvPr id="613381" name="Date Placeholder 3"/>
          <p:cNvSpPr>
            <a:spLocks noGrp="1"/>
          </p:cNvSpPr>
          <p:nvPr>
            <p:ph type="dt" sz="quarter" idx="10"/>
          </p:nvPr>
        </p:nvSpPr>
        <p:spPr>
          <a:noFill/>
        </p:spPr>
        <p:txBody>
          <a:bodyPr/>
          <a:lstStyle/>
          <a:p>
            <a:fld id="{9AFC6592-4897-4447-91B7-9CBA4591DD02}"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133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0581311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5"/>
          <p:cNvSpPr>
            <a:spLocks noGrp="1"/>
          </p:cNvSpPr>
          <p:nvPr>
            <p:ph type="sldNum" sz="quarter" idx="12"/>
          </p:nvPr>
        </p:nvSpPr>
        <p:spPr>
          <a:noFill/>
        </p:spPr>
        <p:txBody>
          <a:bodyPr/>
          <a:lstStyle/>
          <a:p>
            <a:pPr eaLnBrk="1" hangingPunct="1"/>
            <a:fld id="{3C1B4E66-5DE7-FB42-825B-AA4BA65DB2D0}" type="slidenum">
              <a:rPr lang="en-US">
                <a:latin typeface="Arial" pitchFamily="-111" charset="0"/>
                <a:ea typeface="ＭＳ Ｐゴシック" pitchFamily="-111" charset="-128"/>
                <a:cs typeface="ＭＳ Ｐゴシック" pitchFamily="-111" charset="-128"/>
              </a:rPr>
              <a:pPr eaLnBrk="1" hangingPunct="1"/>
              <a:t>67</a:t>
            </a:fld>
            <a:endParaRPr lang="en-US">
              <a:latin typeface="Arial" pitchFamily="-111" charset="0"/>
              <a:ea typeface="ＭＳ Ｐゴシック" pitchFamily="-111" charset="-128"/>
              <a:cs typeface="ＭＳ Ｐゴシック" pitchFamily="-111" charset="-128"/>
            </a:endParaRPr>
          </a:p>
        </p:txBody>
      </p:sp>
      <p:sp>
        <p:nvSpPr>
          <p:cNvPr id="6154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Known Results</a:t>
            </a:r>
          </a:p>
        </p:txBody>
      </p:sp>
      <p:sp>
        <p:nvSpPr>
          <p:cNvPr id="61542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Regular languages, A and B</a:t>
            </a:r>
          </a:p>
          <a:p>
            <a:pPr lvl="1" eaLnBrk="1" hangingPunct="1"/>
            <a:r>
              <a:rPr lang="en-US"/>
              <a:t>A </a:t>
            </a:r>
            <a:r>
              <a:rPr lang="en-US">
                <a:sym typeface="Symbol" pitchFamily="-111" charset="2"/>
              </a:rPr>
              <a:t></a:t>
            </a:r>
            <a:r>
              <a:rPr lang="en-US"/>
              <a:t> B is regular</a:t>
            </a:r>
          </a:p>
          <a:p>
            <a:pPr lvl="1" eaLnBrk="1" hangingPunct="1"/>
            <a:r>
              <a:rPr lang="en-US"/>
              <a:t>A </a:t>
            </a:r>
            <a:r>
              <a:rPr lang="en-US">
                <a:sym typeface="Wingdings 3" pitchFamily="-111" charset="2"/>
              </a:rPr>
              <a:t></a:t>
            </a:r>
            <a:r>
              <a:rPr lang="en-US"/>
              <a:t> </a:t>
            </a:r>
            <a:r>
              <a:rPr lang="en-US" baseline="30000"/>
              <a:t>[ </a:t>
            </a:r>
            <a:r>
              <a:rPr lang="en-US" i="1" baseline="30000"/>
              <a:t>k </a:t>
            </a:r>
            <a:r>
              <a:rPr lang="en-US" baseline="30000"/>
              <a:t>]</a:t>
            </a:r>
            <a:r>
              <a:rPr lang="en-US"/>
              <a:t> B is regular, for all k&gt;0</a:t>
            </a:r>
          </a:p>
          <a:p>
            <a:pPr lvl="1" eaLnBrk="1" hangingPunct="1"/>
            <a:r>
              <a:rPr lang="en-US"/>
              <a:t>A </a:t>
            </a:r>
            <a:r>
              <a:rPr lang="en-US">
                <a:sym typeface="Wingdings 2" pitchFamily="-111" charset="2"/>
              </a:rPr>
              <a:t></a:t>
            </a:r>
            <a:r>
              <a:rPr lang="en-US"/>
              <a:t> B is regular</a:t>
            </a:r>
          </a:p>
          <a:p>
            <a:pPr lvl="1" eaLnBrk="1" hangingPunct="1"/>
            <a:r>
              <a:rPr lang="en-US"/>
              <a:t>A </a:t>
            </a:r>
            <a:r>
              <a:rPr lang="en-US">
                <a:sym typeface="Wingdings 2" pitchFamily="-111" charset="2"/>
              </a:rPr>
              <a:t>*</a:t>
            </a:r>
            <a:r>
              <a:rPr lang="en-US"/>
              <a:t> B is not necessarily regular </a:t>
            </a:r>
          </a:p>
          <a:p>
            <a:pPr lvl="2" eaLnBrk="1" hangingPunct="1"/>
            <a:r>
              <a:rPr lang="en-US">
                <a:ea typeface="ＭＳ Ｐゴシック" pitchFamily="-111" charset="-128"/>
              </a:rPr>
              <a:t>Deciding whether or not A </a:t>
            </a:r>
            <a:r>
              <a:rPr lang="en-US">
                <a:ea typeface="ＭＳ Ｐゴシック" pitchFamily="-111" charset="-128"/>
                <a:sym typeface="Wingdings 2" pitchFamily="-111" charset="2"/>
              </a:rPr>
              <a:t>*</a:t>
            </a:r>
            <a:r>
              <a:rPr lang="en-US">
                <a:ea typeface="ＭＳ Ｐゴシック" pitchFamily="-111" charset="-128"/>
              </a:rPr>
              <a:t> B is regular is an open problem</a:t>
            </a:r>
          </a:p>
        </p:txBody>
      </p:sp>
      <p:sp>
        <p:nvSpPr>
          <p:cNvPr id="615429" name="Date Placeholder 3"/>
          <p:cNvSpPr>
            <a:spLocks noGrp="1"/>
          </p:cNvSpPr>
          <p:nvPr>
            <p:ph type="dt" sz="quarter" idx="10"/>
          </p:nvPr>
        </p:nvSpPr>
        <p:spPr>
          <a:noFill/>
        </p:spPr>
        <p:txBody>
          <a:bodyPr/>
          <a:lstStyle/>
          <a:p>
            <a:fld id="{6A4DF99C-BD13-4349-BAD4-78C9329C5202}"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154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0607620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5"/>
          <p:cNvSpPr>
            <a:spLocks noGrp="1"/>
          </p:cNvSpPr>
          <p:nvPr>
            <p:ph type="sldNum" sz="quarter" idx="12"/>
          </p:nvPr>
        </p:nvSpPr>
        <p:spPr>
          <a:noFill/>
        </p:spPr>
        <p:txBody>
          <a:bodyPr/>
          <a:lstStyle/>
          <a:p>
            <a:pPr eaLnBrk="1" hangingPunct="1"/>
            <a:fld id="{EC1CC122-DDB0-C643-965D-5559D65E28BD}" type="slidenum">
              <a:rPr lang="en-US">
                <a:latin typeface="Arial" pitchFamily="-111" charset="0"/>
                <a:ea typeface="ＭＳ Ｐゴシック" pitchFamily="-111" charset="-128"/>
                <a:cs typeface="ＭＳ Ｐゴシック" pitchFamily="-111" charset="-128"/>
              </a:rPr>
              <a:pPr eaLnBrk="1" hangingPunct="1"/>
              <a:t>68</a:t>
            </a:fld>
            <a:endParaRPr lang="en-US">
              <a:latin typeface="Arial" pitchFamily="-111" charset="0"/>
              <a:ea typeface="ＭＳ Ｐゴシック" pitchFamily="-111" charset="-128"/>
              <a:cs typeface="ＭＳ Ｐゴシック" pitchFamily="-111" charset="-128"/>
            </a:endParaRPr>
          </a:p>
        </p:txBody>
      </p:sp>
      <p:sp>
        <p:nvSpPr>
          <p:cNvPr id="6174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Known Stuff</a:t>
            </a:r>
          </a:p>
        </p:txBody>
      </p:sp>
      <p:sp>
        <p:nvSpPr>
          <p:cNvPr id="61747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CFLs, A and B</a:t>
            </a:r>
          </a:p>
          <a:p>
            <a:pPr lvl="1" eaLnBrk="1" hangingPunct="1"/>
            <a:r>
              <a:rPr lang="en-US" sz="2400"/>
              <a:t>A </a:t>
            </a:r>
            <a:r>
              <a:rPr lang="en-US" sz="2400">
                <a:sym typeface="Symbol" pitchFamily="-111" charset="2"/>
              </a:rPr>
              <a:t></a:t>
            </a:r>
            <a:r>
              <a:rPr lang="en-US" sz="2400"/>
              <a:t> B is a CFL</a:t>
            </a:r>
          </a:p>
          <a:p>
            <a:pPr lvl="1" eaLnBrk="1" hangingPunct="1"/>
            <a:r>
              <a:rPr lang="en-US" sz="2400"/>
              <a:t>A </a:t>
            </a:r>
            <a:r>
              <a:rPr lang="en-US" sz="2400">
                <a:sym typeface="Wingdings 3" pitchFamily="-111" charset="2"/>
              </a:rPr>
              <a:t></a:t>
            </a:r>
            <a:r>
              <a:rPr lang="en-US" sz="2400"/>
              <a:t> B is a CFL</a:t>
            </a:r>
          </a:p>
          <a:p>
            <a:pPr lvl="1" eaLnBrk="1" hangingPunct="1"/>
            <a:r>
              <a:rPr lang="en-US" sz="2400"/>
              <a:t>A </a:t>
            </a:r>
            <a:r>
              <a:rPr lang="en-US" sz="2400">
                <a:sym typeface="Wingdings 3" pitchFamily="-111" charset="2"/>
              </a:rPr>
              <a:t></a:t>
            </a:r>
            <a:r>
              <a:rPr lang="en-US" sz="2400"/>
              <a:t> </a:t>
            </a:r>
            <a:r>
              <a:rPr lang="en-US" sz="2400" baseline="30000"/>
              <a:t>[ </a:t>
            </a:r>
            <a:r>
              <a:rPr lang="en-US" sz="2400" i="1" baseline="30000"/>
              <a:t>k </a:t>
            </a:r>
            <a:r>
              <a:rPr lang="en-US" sz="2400" baseline="30000"/>
              <a:t>]</a:t>
            </a:r>
            <a:r>
              <a:rPr lang="en-US" sz="2400"/>
              <a:t> B is not necessarily a CFL, for k&gt;1</a:t>
            </a:r>
          </a:p>
          <a:p>
            <a:pPr lvl="2" eaLnBrk="1" hangingPunct="1"/>
            <a:r>
              <a:rPr lang="en-US" sz="2000">
                <a:ea typeface="ＭＳ Ｐゴシック" pitchFamily="-111" charset="-128"/>
              </a:rPr>
              <a:t>Consider A=a</a:t>
            </a:r>
            <a:r>
              <a:rPr lang="en-US" sz="2000" baseline="30000">
                <a:ea typeface="ＭＳ Ｐゴシック" pitchFamily="-111" charset="-128"/>
              </a:rPr>
              <a:t>n</a:t>
            </a:r>
            <a:r>
              <a:rPr lang="en-US" sz="2000">
                <a:ea typeface="ＭＳ Ｐゴシック" pitchFamily="-111" charset="-128"/>
              </a:rPr>
              <a:t>b</a:t>
            </a:r>
            <a:r>
              <a:rPr lang="en-US" sz="2000" baseline="30000">
                <a:ea typeface="ＭＳ Ｐゴシック" pitchFamily="-111" charset="-128"/>
              </a:rPr>
              <a:t>n</a:t>
            </a:r>
            <a:r>
              <a:rPr lang="en-US" sz="2000">
                <a:ea typeface="ＭＳ Ｐゴシック" pitchFamily="-111" charset="-128"/>
              </a:rPr>
              <a:t>; B = c</a:t>
            </a:r>
            <a:r>
              <a:rPr lang="en-US" sz="2000" baseline="30000">
                <a:ea typeface="ＭＳ Ｐゴシック" pitchFamily="-111" charset="-128"/>
              </a:rPr>
              <a:t>m</a:t>
            </a:r>
            <a:r>
              <a:rPr lang="en-US" sz="2000">
                <a:ea typeface="ＭＳ Ｐゴシック" pitchFamily="-111" charset="-128"/>
              </a:rPr>
              <a:t>d</a:t>
            </a:r>
            <a:r>
              <a:rPr lang="en-US" sz="2000" baseline="30000">
                <a:ea typeface="ＭＳ Ｐゴシック" pitchFamily="-111" charset="-128"/>
              </a:rPr>
              <a:t>m</a:t>
            </a:r>
            <a:r>
              <a:rPr lang="en-US" sz="2000">
                <a:ea typeface="ＭＳ Ｐゴシック" pitchFamily="-111" charset="-128"/>
              </a:rPr>
              <a:t> and k=2</a:t>
            </a:r>
          </a:p>
          <a:p>
            <a:pPr lvl="2" eaLnBrk="1" hangingPunct="1"/>
            <a:r>
              <a:rPr lang="en-US" sz="2000">
                <a:ea typeface="ＭＳ Ｐゴシック" pitchFamily="-111" charset="-128"/>
              </a:rPr>
              <a:t>Trick is to consider (A </a:t>
            </a:r>
            <a:r>
              <a:rPr lang="en-US" sz="2000">
                <a:ea typeface="ＭＳ Ｐゴシック" pitchFamily="-111" charset="-128"/>
                <a:sym typeface="Wingdings 3" pitchFamily="-111" charset="2"/>
              </a:rPr>
              <a:t></a:t>
            </a:r>
            <a:r>
              <a:rPr lang="en-US" sz="2000">
                <a:ea typeface="ＭＳ Ｐゴシック" pitchFamily="-111" charset="-128"/>
              </a:rPr>
              <a:t> </a:t>
            </a:r>
            <a:r>
              <a:rPr lang="en-US" sz="2000" baseline="30000">
                <a:ea typeface="ＭＳ Ｐゴシック" pitchFamily="-111" charset="-128"/>
              </a:rPr>
              <a:t>[ </a:t>
            </a:r>
            <a:r>
              <a:rPr lang="en-US" sz="2000" i="1" baseline="30000">
                <a:ea typeface="ＭＳ Ｐゴシック" pitchFamily="-111" charset="-128"/>
              </a:rPr>
              <a:t>2 </a:t>
            </a:r>
            <a:r>
              <a:rPr lang="en-US" sz="2000" baseline="30000">
                <a:ea typeface="ＭＳ Ｐゴシック" pitchFamily="-111" charset="-128"/>
              </a:rPr>
              <a:t>]</a:t>
            </a:r>
            <a:r>
              <a:rPr lang="en-US" sz="2000">
                <a:ea typeface="ＭＳ Ｐゴシック" pitchFamily="-111" charset="-128"/>
              </a:rPr>
              <a:t> B) </a:t>
            </a:r>
            <a:r>
              <a:rPr lang="en-US" sz="2000">
                <a:ea typeface="ＭＳ Ｐゴシック" pitchFamily="-111" charset="-128"/>
                <a:sym typeface="Symbol" pitchFamily="-111" charset="2"/>
              </a:rPr>
              <a:t> a*c*b*d*</a:t>
            </a:r>
            <a:endParaRPr lang="en-US" sz="2000">
              <a:ea typeface="ＭＳ Ｐゴシック" pitchFamily="-111" charset="-128"/>
            </a:endParaRPr>
          </a:p>
          <a:p>
            <a:pPr lvl="1" eaLnBrk="1" hangingPunct="1"/>
            <a:r>
              <a:rPr lang="en-US" sz="2400"/>
              <a:t>A </a:t>
            </a:r>
            <a:r>
              <a:rPr lang="en-US" sz="2400">
                <a:sym typeface="Wingdings 2" pitchFamily="-111" charset="2"/>
              </a:rPr>
              <a:t></a:t>
            </a:r>
            <a:r>
              <a:rPr lang="en-US" sz="2400"/>
              <a:t> B is not necessarily a CFL</a:t>
            </a:r>
          </a:p>
          <a:p>
            <a:pPr lvl="1" eaLnBrk="1" hangingPunct="1"/>
            <a:r>
              <a:rPr lang="en-US" sz="2400"/>
              <a:t>A </a:t>
            </a:r>
            <a:r>
              <a:rPr lang="en-US" sz="2400">
                <a:sym typeface="Wingdings 2" pitchFamily="-111" charset="2"/>
              </a:rPr>
              <a:t>*</a:t>
            </a:r>
            <a:r>
              <a:rPr lang="en-US" sz="2400"/>
              <a:t> B is not necessarily a CFL </a:t>
            </a:r>
          </a:p>
          <a:p>
            <a:pPr lvl="2" eaLnBrk="1" hangingPunct="1"/>
            <a:r>
              <a:rPr lang="en-US" sz="2000">
                <a:ea typeface="ＭＳ Ｐゴシック" pitchFamily="-111" charset="-128"/>
              </a:rPr>
              <a:t>Deciding whether or not A </a:t>
            </a:r>
            <a:r>
              <a:rPr lang="en-US" sz="2000">
                <a:ea typeface="ＭＳ Ｐゴシック" pitchFamily="-111" charset="-128"/>
                <a:sym typeface="Wingdings 2" pitchFamily="-111" charset="2"/>
              </a:rPr>
              <a:t>*</a:t>
            </a:r>
            <a:r>
              <a:rPr lang="en-US" sz="2000">
                <a:ea typeface="ＭＳ Ｐゴシック" pitchFamily="-111" charset="-128"/>
              </a:rPr>
              <a:t> B is a CFL is an open problem</a:t>
            </a:r>
          </a:p>
        </p:txBody>
      </p:sp>
      <p:sp>
        <p:nvSpPr>
          <p:cNvPr id="617477" name="Date Placeholder 3"/>
          <p:cNvSpPr>
            <a:spLocks noGrp="1"/>
          </p:cNvSpPr>
          <p:nvPr>
            <p:ph type="dt" sz="quarter" idx="10"/>
          </p:nvPr>
        </p:nvSpPr>
        <p:spPr>
          <a:noFill/>
        </p:spPr>
        <p:txBody>
          <a:bodyPr/>
          <a:lstStyle/>
          <a:p>
            <a:fld id="{43A7C0BF-A45C-A342-8F08-A5A51B6FBCA0}"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174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6418861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5"/>
          <p:cNvSpPr>
            <a:spLocks noGrp="1"/>
          </p:cNvSpPr>
          <p:nvPr>
            <p:ph type="sldNum" sz="quarter" idx="12"/>
          </p:nvPr>
        </p:nvSpPr>
        <p:spPr>
          <a:noFill/>
        </p:spPr>
        <p:txBody>
          <a:bodyPr/>
          <a:lstStyle/>
          <a:p>
            <a:pPr eaLnBrk="1" hangingPunct="1"/>
            <a:fld id="{DCF6127A-E362-1444-A7BE-9E5722949DD7}" type="slidenum">
              <a:rPr lang="en-US">
                <a:latin typeface="Arial" pitchFamily="-111" charset="0"/>
                <a:ea typeface="ＭＳ Ｐゴシック" pitchFamily="-111" charset="-128"/>
                <a:cs typeface="ＭＳ Ｐゴシック" pitchFamily="-111" charset="-128"/>
              </a:rPr>
              <a:pPr eaLnBrk="1" hangingPunct="1"/>
              <a:t>69</a:t>
            </a:fld>
            <a:endParaRPr lang="en-US">
              <a:latin typeface="Arial" pitchFamily="-111" charset="0"/>
              <a:ea typeface="ＭＳ Ｐゴシック" pitchFamily="-111" charset="-128"/>
              <a:cs typeface="ＭＳ Ｐゴシック" pitchFamily="-111" charset="-128"/>
            </a:endParaRPr>
          </a:p>
        </p:txBody>
      </p:sp>
      <p:sp>
        <p:nvSpPr>
          <p:cNvPr id="61952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Immediate Convergence</a:t>
            </a:r>
          </a:p>
        </p:txBody>
      </p:sp>
      <p:sp>
        <p:nvSpPr>
          <p:cNvPr id="61952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 = L</a:t>
            </a:r>
            <a:r>
              <a:rPr lang="en-US" baseline="30000">
                <a:ea typeface="ＭＳ Ｐゴシック" pitchFamily="-111" charset="-128"/>
                <a:cs typeface="ＭＳ Ｐゴシック" pitchFamily="-111" charset="-128"/>
                <a:sym typeface="Symbol" pitchFamily="-111" charset="2"/>
              </a:rPr>
              <a:t>2 </a:t>
            </a:r>
            <a:r>
              <a:rPr lang="en-US">
                <a:ea typeface="ＭＳ Ｐゴシック" pitchFamily="-111" charset="-128"/>
                <a:cs typeface="ＭＳ Ｐゴシック" pitchFamily="-111" charset="-128"/>
              </a:rPr>
              <a:t>?</a:t>
            </a:r>
            <a:endParaRPr lang="en-US" baseline="30000">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sym typeface="Symbol" pitchFamily="-111" charset="2"/>
              </a:rPr>
              <a:t>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p>
        </p:txBody>
      </p:sp>
      <p:sp>
        <p:nvSpPr>
          <p:cNvPr id="619525" name="Date Placeholder 3"/>
          <p:cNvSpPr>
            <a:spLocks noGrp="1"/>
          </p:cNvSpPr>
          <p:nvPr>
            <p:ph type="dt" sz="quarter" idx="10"/>
          </p:nvPr>
        </p:nvSpPr>
        <p:spPr>
          <a:noFill/>
        </p:spPr>
        <p:txBody>
          <a:bodyPr/>
          <a:lstStyle/>
          <a:p>
            <a:fld id="{2139754E-0AA9-8748-96B1-01550CA7569B}"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195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001466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Finding a Solution for 2SAT</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Looking at our graph, c must be false, but so must a and b, as each has a path to its complement</a:t>
            </a:r>
          </a:p>
          <a:p>
            <a:r>
              <a:rPr lang="en-US" sz="2000" dirty="0"/>
              <a:t>Note that, if a is true, b is true, and if a is false, b is false</a:t>
            </a:r>
          </a:p>
          <a:p>
            <a:r>
              <a:rPr lang="en-US" sz="2000" dirty="0"/>
              <a:t>Fortunately, there are no cycles involving a variable and its complement, so we have a solution &lt;a = F; b = F; c = F)</a:t>
            </a:r>
          </a:p>
          <a:p>
            <a:r>
              <a:rPr lang="en-US" sz="2000" dirty="0"/>
              <a:t>The trick now is to discover that solution in an algorithmic manner</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7</a:t>
            </a:fld>
            <a:endParaRPr lang="en-US"/>
          </a:p>
        </p:txBody>
      </p:sp>
      <p:grpSp>
        <p:nvGrpSpPr>
          <p:cNvPr id="36" name="Group 35">
            <a:extLst>
              <a:ext uri="{FF2B5EF4-FFF2-40B4-BE49-F238E27FC236}">
                <a16:creationId xmlns:a16="http://schemas.microsoft.com/office/drawing/2014/main" id="{50DD203A-C34C-4CBE-A355-856EB8293216}"/>
              </a:ext>
            </a:extLst>
          </p:cNvPr>
          <p:cNvGrpSpPr/>
          <p:nvPr/>
        </p:nvGrpSpPr>
        <p:grpSpPr>
          <a:xfrm>
            <a:off x="3657600" y="3593174"/>
            <a:ext cx="5424598" cy="2751837"/>
            <a:chOff x="3657600" y="3593174"/>
            <a:chExt cx="5424598" cy="2751837"/>
          </a:xfrm>
        </p:grpSpPr>
        <p:grpSp>
          <p:nvGrpSpPr>
            <p:cNvPr id="31" name="Group 30">
              <a:extLst>
                <a:ext uri="{FF2B5EF4-FFF2-40B4-BE49-F238E27FC236}">
                  <a16:creationId xmlns:a16="http://schemas.microsoft.com/office/drawing/2014/main" id="{3E23A266-8A14-4361-80F8-ED36E01DC742}"/>
                </a:ext>
              </a:extLst>
            </p:cNvPr>
            <p:cNvGrpSpPr/>
            <p:nvPr/>
          </p:nvGrpSpPr>
          <p:grpSpPr>
            <a:xfrm>
              <a:off x="3657600" y="3593174"/>
              <a:ext cx="5424598" cy="2751837"/>
              <a:chOff x="3657600" y="3593174"/>
              <a:chExt cx="5424598" cy="2751837"/>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cxnSp>
            <p:nvCxnSpPr>
              <p:cNvPr id="9" name="Straight Arrow Connector 8">
                <a:extLst>
                  <a:ext uri="{FF2B5EF4-FFF2-40B4-BE49-F238E27FC236}">
                    <a16:creationId xmlns:a16="http://schemas.microsoft.com/office/drawing/2014/main" id="{F83830A7-C062-4C7F-A1E7-DD83F1A0B94F}"/>
                  </a:ext>
                </a:extLst>
              </p:cNvPr>
              <p:cNvCxnSpPr/>
              <p:nvPr/>
            </p:nvCxnSpPr>
            <p:spPr bwMode="auto">
              <a:xfrm flipV="1">
                <a:off x="5562600" y="41910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7094F169-FA8C-4E74-B7DF-4E7105CF5525}"/>
                  </a:ext>
                </a:extLst>
              </p:cNvPr>
              <p:cNvCxnSpPr/>
              <p:nvPr/>
            </p:nvCxnSpPr>
            <p:spPr bwMode="auto">
              <a:xfrm flipV="1">
                <a:off x="6531429" y="51054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D1D4A0E5-7B50-40C1-979D-5E79F92C0D8C}"/>
                  </a:ext>
                </a:extLst>
              </p:cNvPr>
              <p:cNvCxnSpPr/>
              <p:nvPr/>
            </p:nvCxnSpPr>
            <p:spPr bwMode="auto">
              <a:xfrm>
                <a:off x="4267200" y="4953000"/>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1B3E71FF-A12A-47E4-BCCE-E01BABEB7152}"/>
                  </a:ext>
                </a:extLst>
              </p:cNvPr>
              <p:cNvCxnSpPr/>
              <p:nvPr/>
            </p:nvCxnSpPr>
            <p:spPr bwMode="auto">
              <a:xfrm>
                <a:off x="7620000" y="4969092"/>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2918EB1F-DCE3-4ED3-8DAD-344336162EBE}"/>
                      </a:ext>
                    </a:extLst>
                  </p14:cNvPr>
                  <p14:cNvContentPartPr/>
                  <p14:nvPr/>
                </p14:nvContentPartPr>
                <p14:xfrm>
                  <a:off x="6646800" y="4108968"/>
                  <a:ext cx="592200" cy="564840"/>
                </p14:xfrm>
              </p:contentPart>
            </mc:Choice>
            <mc:Fallback xmlns="">
              <p:pic>
                <p:nvPicPr>
                  <p:cNvPr id="25" name="Ink 24">
                    <a:extLst>
                      <a:ext uri="{FF2B5EF4-FFF2-40B4-BE49-F238E27FC236}">
                        <a16:creationId xmlns:a16="http://schemas.microsoft.com/office/drawing/2014/main" id="{2918EB1F-DCE3-4ED3-8DAD-344336162EBE}"/>
                      </a:ext>
                    </a:extLst>
                  </p:cNvPr>
                  <p:cNvPicPr/>
                  <p:nvPr/>
                </p:nvPicPr>
                <p:blipFill>
                  <a:blip r:embed="rId4"/>
                  <a:stretch>
                    <a:fillRect/>
                  </a:stretch>
                </p:blipFill>
                <p:spPr>
                  <a:xfrm>
                    <a:off x="6628800" y="4090968"/>
                    <a:ext cx="627840" cy="60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DCB97C9E-5AD4-4D1E-9D3E-C1F5F77DB342}"/>
                    </a:ext>
                  </a:extLst>
                </p14:cNvPr>
                <p14:cNvContentPartPr/>
                <p14:nvPr/>
              </p14:nvContentPartPr>
              <p14:xfrm>
                <a:off x="6422434" y="4267057"/>
                <a:ext cx="606960" cy="609840"/>
              </p14:xfrm>
            </p:contentPart>
          </mc:Choice>
          <mc:Fallback xmlns="">
            <p:pic>
              <p:nvPicPr>
                <p:cNvPr id="32" name="Ink 31">
                  <a:extLst>
                    <a:ext uri="{FF2B5EF4-FFF2-40B4-BE49-F238E27FC236}">
                      <a16:creationId xmlns:a16="http://schemas.microsoft.com/office/drawing/2014/main" id="{DCB97C9E-5AD4-4D1E-9D3E-C1F5F77DB342}"/>
                    </a:ext>
                  </a:extLst>
                </p:cNvPr>
                <p:cNvPicPr/>
                <p:nvPr/>
              </p:nvPicPr>
              <p:blipFill>
                <a:blip r:embed="rId6"/>
                <a:stretch>
                  <a:fillRect/>
                </a:stretch>
              </p:blipFill>
              <p:spPr>
                <a:xfrm>
                  <a:off x="6404434" y="4249057"/>
                  <a:ext cx="642600" cy="645480"/>
                </a:xfrm>
                <a:prstGeom prst="rect">
                  <a:avLst/>
                </a:prstGeom>
              </p:spPr>
            </p:pic>
          </mc:Fallback>
        </mc:AlternateContent>
      </p:grpSp>
    </p:spTree>
    <p:extLst>
      <p:ext uri="{BB962C8B-B14F-4D97-AF65-F5344CB8AC3E}">
        <p14:creationId xmlns:p14="http://schemas.microsoft.com/office/powerpoint/2010/main" val="4028516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Number Placeholder 5"/>
          <p:cNvSpPr>
            <a:spLocks noGrp="1"/>
          </p:cNvSpPr>
          <p:nvPr>
            <p:ph type="sldNum" sz="quarter" idx="12"/>
          </p:nvPr>
        </p:nvSpPr>
        <p:spPr>
          <a:noFill/>
        </p:spPr>
        <p:txBody>
          <a:bodyPr/>
          <a:lstStyle/>
          <a:p>
            <a:pPr eaLnBrk="1" hangingPunct="1"/>
            <a:fld id="{A4B97CA3-1C5A-B44E-A99E-3C787879633F}" type="slidenum">
              <a:rPr lang="en-US">
                <a:latin typeface="Arial" pitchFamily="-111" charset="0"/>
                <a:ea typeface="ＭＳ Ｐゴシック" pitchFamily="-111" charset="-128"/>
                <a:cs typeface="ＭＳ Ｐゴシック" pitchFamily="-111" charset="-128"/>
              </a:rPr>
              <a:pPr eaLnBrk="1" hangingPunct="1"/>
              <a:t>70</a:t>
            </a:fld>
            <a:endParaRPr lang="en-US">
              <a:latin typeface="Arial" pitchFamily="-111" charset="0"/>
              <a:ea typeface="ＭＳ Ｐゴシック" pitchFamily="-111" charset="-128"/>
              <a:cs typeface="ＭＳ Ｐゴシック" pitchFamily="-111" charset="-128"/>
            </a:endParaRPr>
          </a:p>
        </p:txBody>
      </p:sp>
      <p:sp>
        <p:nvSpPr>
          <p:cNvPr id="6215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Convergence</a:t>
            </a:r>
          </a:p>
        </p:txBody>
      </p:sp>
      <p:sp>
        <p:nvSpPr>
          <p:cNvPr id="62157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sym typeface="Symbol" pitchFamily="-111" charset="2"/>
              </a:rPr>
              <a:t>k&gt;0 L</a:t>
            </a:r>
            <a:r>
              <a:rPr lang="en-US" sz="2000" baseline="30000">
                <a:ea typeface="ＭＳ Ｐゴシック" pitchFamily="-111" charset="-128"/>
                <a:cs typeface="ＭＳ Ｐゴシック" pitchFamily="-111" charset="-128"/>
                <a:sym typeface="Symbol" pitchFamily="-111" charset="2"/>
              </a:rPr>
              <a:t>k</a:t>
            </a:r>
            <a:r>
              <a:rPr lang="en-US" sz="2000">
                <a:ea typeface="ＭＳ Ｐゴシック" pitchFamily="-111" charset="-128"/>
                <a:cs typeface="ＭＳ Ｐゴシック" pitchFamily="-111" charset="-128"/>
                <a:sym typeface="Symbol" pitchFamily="-111" charset="2"/>
              </a:rPr>
              <a:t> = L</a:t>
            </a:r>
            <a:r>
              <a:rPr lang="en-US" sz="2000" baseline="30000">
                <a:ea typeface="ＭＳ Ｐゴシック" pitchFamily="-111" charset="-128"/>
                <a:cs typeface="ＭＳ Ｐゴシック" pitchFamily="-111" charset="-128"/>
                <a:sym typeface="Symbol" pitchFamily="-111" charset="2"/>
              </a:rPr>
              <a:t>k+1</a:t>
            </a:r>
            <a:r>
              <a:rPr lang="en-US" sz="2000">
                <a:ea typeface="ＭＳ Ｐゴシック" pitchFamily="-111" charset="-128"/>
                <a:cs typeface="ＭＳ Ｐゴシック" pitchFamily="-111" charset="-128"/>
                <a:sym typeface="Symbol" pitchFamily="-111" charset="2"/>
              </a:rPr>
              <a:t>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 =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L =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L</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endParaRPr lang="en-US" sz="2000">
              <a:ea typeface="ＭＳ Ｐゴシック" pitchFamily="-111" charset="-128"/>
              <a:cs typeface="ＭＳ Ｐゴシック" pitchFamily="-111" charset="-128"/>
              <a:sym typeface="Symbol" pitchFamily="-111" charset="2"/>
            </a:endParaRP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B</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B =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B</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p:txBody>
      </p:sp>
      <p:sp>
        <p:nvSpPr>
          <p:cNvPr id="621573" name="Date Placeholder 3"/>
          <p:cNvSpPr>
            <a:spLocks noGrp="1"/>
          </p:cNvSpPr>
          <p:nvPr>
            <p:ph type="dt" sz="quarter" idx="10"/>
          </p:nvPr>
        </p:nvSpPr>
        <p:spPr>
          <a:noFill/>
        </p:spPr>
        <p:txBody>
          <a:bodyPr/>
          <a:lstStyle/>
          <a:p>
            <a:fld id="{9DE6745B-C410-EE4C-B452-BE48C274A26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215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1974903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Number Placeholder 5"/>
          <p:cNvSpPr>
            <a:spLocks noGrp="1"/>
          </p:cNvSpPr>
          <p:nvPr>
            <p:ph type="sldNum" sz="quarter" idx="12"/>
          </p:nvPr>
        </p:nvSpPr>
        <p:spPr>
          <a:noFill/>
        </p:spPr>
        <p:txBody>
          <a:bodyPr/>
          <a:lstStyle/>
          <a:p>
            <a:pPr eaLnBrk="1" hangingPunct="1"/>
            <a:fld id="{E4995A76-2C9A-6445-91DB-93DCADABD52F}" type="slidenum">
              <a:rPr lang="en-US">
                <a:latin typeface="Arial" pitchFamily="-111" charset="0"/>
                <a:ea typeface="ＭＳ Ｐゴシック" pitchFamily="-111" charset="-128"/>
                <a:cs typeface="ＭＳ Ｐゴシック" pitchFamily="-111" charset="-128"/>
              </a:rPr>
              <a:pPr eaLnBrk="1" hangingPunct="1"/>
              <a:t>71</a:t>
            </a:fld>
            <a:endParaRPr lang="en-US">
              <a:latin typeface="Arial" pitchFamily="-111" charset="0"/>
              <a:ea typeface="ＭＳ Ｐゴシック" pitchFamily="-111" charset="-128"/>
              <a:cs typeface="ＭＳ Ｐゴシック" pitchFamily="-111" charset="-128"/>
            </a:endParaRPr>
          </a:p>
        </p:txBody>
      </p:sp>
      <p:sp>
        <p:nvSpPr>
          <p:cNvPr id="6236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Power of CFG</a:t>
            </a:r>
          </a:p>
        </p:txBody>
      </p:sp>
      <p:sp>
        <p:nvSpPr>
          <p:cNvPr id="623620"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Let G be a context free grammar.</a:t>
            </a:r>
          </a:p>
          <a:p>
            <a:pPr eaLnBrk="1" hangingPunct="1">
              <a:lnSpc>
                <a:spcPct val="90000"/>
              </a:lnSpc>
            </a:pPr>
            <a:r>
              <a:rPr lang="en-US" sz="2800" dirty="0">
                <a:ea typeface="ＭＳ Ｐゴシック" pitchFamily="-111" charset="-128"/>
                <a:cs typeface="ＭＳ Ｐゴシック" pitchFamily="-111" charset="-128"/>
              </a:rPr>
              <a:t>Consider L(G)</a:t>
            </a:r>
            <a:r>
              <a:rPr lang="en-US" sz="2800" baseline="30000" dirty="0">
                <a:ea typeface="ＭＳ Ｐゴシック" pitchFamily="-111" charset="-128"/>
                <a:cs typeface="ＭＳ Ｐゴシック" pitchFamily="-111" charset="-128"/>
              </a:rPr>
              <a:t>n</a:t>
            </a:r>
          </a:p>
          <a:p>
            <a:pPr eaLnBrk="1" hangingPunct="1">
              <a:lnSpc>
                <a:spcPct val="90000"/>
              </a:lnSpc>
            </a:pPr>
            <a:r>
              <a:rPr lang="en-US" sz="2800" dirty="0">
                <a:ea typeface="ＭＳ Ｐゴシック" pitchFamily="-111" charset="-128"/>
                <a:cs typeface="ＭＳ Ｐゴシック" pitchFamily="-111" charset="-128"/>
              </a:rPr>
              <a:t>Question1: Is L(G) = L(G)</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Question2: Is L(G)</a:t>
            </a:r>
            <a:r>
              <a:rPr lang="en-US" sz="2800" baseline="30000"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 L(G)</a:t>
            </a:r>
            <a:r>
              <a:rPr lang="en-US" sz="2800" baseline="30000"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for some finite n&gt;0?</a:t>
            </a:r>
          </a:p>
          <a:p>
            <a:pPr eaLnBrk="1" hangingPunct="1">
              <a:lnSpc>
                <a:spcPct val="90000"/>
              </a:lnSpc>
            </a:pPr>
            <a:r>
              <a:rPr lang="en-US" sz="2800" dirty="0">
                <a:ea typeface="ＭＳ Ｐゴシック" pitchFamily="-111" charset="-128"/>
                <a:cs typeface="ＭＳ Ｐゴシック" pitchFamily="-111" charset="-128"/>
              </a:rPr>
              <a:t>These questions are both undecidable.</a:t>
            </a:r>
          </a:p>
          <a:p>
            <a:pPr eaLnBrk="1" hangingPunct="1">
              <a:lnSpc>
                <a:spcPct val="90000"/>
              </a:lnSpc>
            </a:pPr>
            <a:r>
              <a:rPr lang="en-US" sz="2800" dirty="0">
                <a:ea typeface="ＭＳ Ｐゴシック" pitchFamily="-111" charset="-128"/>
                <a:cs typeface="ＭＳ Ｐゴシック" pitchFamily="-111" charset="-128"/>
              </a:rPr>
              <a:t>We showed that question1 is as hard as whether or not L(G) is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a:t>
            </a:r>
          </a:p>
          <a:p>
            <a:pPr eaLnBrk="1" hangingPunct="1">
              <a:lnSpc>
                <a:spcPct val="90000"/>
              </a:lnSpc>
            </a:pPr>
            <a:r>
              <a:rPr lang="en-US" sz="2800" dirty="0">
                <a:ea typeface="ＭＳ Ｐゴシック" pitchFamily="-111" charset="-128"/>
                <a:cs typeface="ＭＳ Ｐゴシック" pitchFamily="-111" charset="-128"/>
              </a:rPr>
              <a:t>Question2 required more work.</a:t>
            </a:r>
          </a:p>
        </p:txBody>
      </p:sp>
      <p:sp>
        <p:nvSpPr>
          <p:cNvPr id="623621" name="Date Placeholder 1"/>
          <p:cNvSpPr>
            <a:spLocks noGrp="1"/>
          </p:cNvSpPr>
          <p:nvPr>
            <p:ph type="dt" sz="quarter" idx="10"/>
          </p:nvPr>
        </p:nvSpPr>
        <p:spPr>
          <a:noFill/>
        </p:spPr>
        <p:txBody>
          <a:bodyPr/>
          <a:lstStyle/>
          <a:p>
            <a:fld id="{0F9F641A-DEA5-D641-B64B-9347643E6191}"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23622"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35449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Number Placeholder 5"/>
          <p:cNvSpPr>
            <a:spLocks noGrp="1"/>
          </p:cNvSpPr>
          <p:nvPr>
            <p:ph type="sldNum" sz="quarter" idx="12"/>
          </p:nvPr>
        </p:nvSpPr>
        <p:spPr>
          <a:noFill/>
        </p:spPr>
        <p:txBody>
          <a:bodyPr/>
          <a:lstStyle/>
          <a:p>
            <a:pPr eaLnBrk="1" hangingPunct="1"/>
            <a:fld id="{F778452D-8FBF-824C-B1D3-6D631FF13439}" type="slidenum">
              <a:rPr lang="en-US">
                <a:latin typeface="Arial" pitchFamily="-111" charset="0"/>
                <a:ea typeface="ＭＳ Ｐゴシック" pitchFamily="-111" charset="-128"/>
                <a:cs typeface="ＭＳ Ｐゴシック" pitchFamily="-111" charset="-128"/>
              </a:rPr>
              <a:pPr eaLnBrk="1" hangingPunct="1"/>
              <a:t>72</a:t>
            </a:fld>
            <a:endParaRPr lang="en-US">
              <a:latin typeface="Arial" pitchFamily="-111" charset="0"/>
              <a:ea typeface="ＭＳ Ｐゴシック" pitchFamily="-111" charset="-128"/>
              <a:cs typeface="ＭＳ Ｐゴシック" pitchFamily="-111" charset="-128"/>
            </a:endParaRPr>
          </a:p>
        </p:txBody>
      </p:sp>
      <p:sp>
        <p:nvSpPr>
          <p:cNvPr id="6256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1981 Results</a:t>
            </a:r>
          </a:p>
        </p:txBody>
      </p:sp>
      <p:sp>
        <p:nvSpPr>
          <p:cNvPr id="6256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Theorem 1:</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to determine if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Turing reducible to the problem to decide if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so long as L is selected from a class of languages C over the alphabet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for which we can decide if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p>
          <a:p>
            <a:pPr eaLnBrk="1" hangingPunct="1"/>
            <a:r>
              <a:rPr lang="en-US" sz="2800">
                <a:ea typeface="ＭＳ Ｐゴシック" pitchFamily="-111" charset="-128"/>
                <a:cs typeface="ＭＳ Ｐゴシック" pitchFamily="-111" charset="-128"/>
              </a:rPr>
              <a:t>Corollary 1: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“is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 L, for L context free or context sensitive?” is undecidable </a:t>
            </a:r>
          </a:p>
        </p:txBody>
      </p:sp>
      <p:sp>
        <p:nvSpPr>
          <p:cNvPr id="625669" name="Date Placeholder 3"/>
          <p:cNvSpPr>
            <a:spLocks noGrp="1"/>
          </p:cNvSpPr>
          <p:nvPr>
            <p:ph type="dt" sz="quarter" idx="10"/>
          </p:nvPr>
        </p:nvSpPr>
        <p:spPr>
          <a:noFill/>
        </p:spPr>
        <p:txBody>
          <a:bodyPr/>
          <a:lstStyle/>
          <a:p>
            <a:fld id="{045A9331-9A40-6049-8FCC-7F9FBAA08013}"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256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3438625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Number Placeholder 5"/>
          <p:cNvSpPr>
            <a:spLocks noGrp="1"/>
          </p:cNvSpPr>
          <p:nvPr>
            <p:ph type="sldNum" sz="quarter" idx="12"/>
          </p:nvPr>
        </p:nvSpPr>
        <p:spPr>
          <a:noFill/>
        </p:spPr>
        <p:txBody>
          <a:bodyPr/>
          <a:lstStyle/>
          <a:p>
            <a:pPr eaLnBrk="1" hangingPunct="1"/>
            <a:fld id="{762B6848-3DE7-FB4E-884C-FA77ED4737AB}" type="slidenum">
              <a:rPr lang="en-US">
                <a:latin typeface="Arial" pitchFamily="-111" charset="0"/>
                <a:ea typeface="ＭＳ Ｐゴシック" pitchFamily="-111" charset="-128"/>
                <a:cs typeface="ＭＳ Ｐゴシック" pitchFamily="-111" charset="-128"/>
              </a:rPr>
              <a:pPr eaLnBrk="1" hangingPunct="1"/>
              <a:t>73</a:t>
            </a:fld>
            <a:endParaRPr lang="en-US">
              <a:latin typeface="Arial" pitchFamily="-111" charset="0"/>
              <a:ea typeface="ＭＳ Ｐゴシック" pitchFamily="-111" charset="-128"/>
              <a:cs typeface="ＭＳ Ｐゴシック" pitchFamily="-111" charset="-128"/>
            </a:endParaRPr>
          </a:p>
        </p:txBody>
      </p:sp>
      <p:sp>
        <p:nvSpPr>
          <p:cNvPr id="6277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#1</a:t>
            </a:r>
          </a:p>
        </p:txBody>
      </p:sp>
      <p:sp>
        <p:nvSpPr>
          <p:cNvPr id="627716"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90000"/>
              </a:lnSpc>
            </a:pPr>
            <a:r>
              <a:rPr lang="en-US" sz="2400"/>
              <a:t>i.e., Is L </a:t>
            </a:r>
            <a:r>
              <a:rPr lang="en-US" sz="2400">
                <a:sym typeface="Symbol" pitchFamily="-111" charset="2"/>
              </a:rPr>
              <a:t></a:t>
            </a:r>
            <a:r>
              <a:rPr lang="en-US" sz="2400"/>
              <a:t> L = L?</a:t>
            </a:r>
          </a:p>
          <a:p>
            <a:pPr eaLnBrk="1" hangingPunct="1">
              <a:lnSpc>
                <a:spcPct val="90000"/>
              </a:lnSpc>
            </a:pPr>
            <a:r>
              <a:rPr lang="en-US" sz="2800">
                <a:ea typeface="ＭＳ Ｐゴシック" pitchFamily="-111" charset="-128"/>
                <a:cs typeface="ＭＳ Ｐゴシック" pitchFamily="-111" charset="-128"/>
              </a:rPr>
              <a:t>Membership in a CSL is decidable.</a:t>
            </a:r>
          </a:p>
          <a:p>
            <a:pPr eaLnBrk="1" hangingPunct="1">
              <a:lnSpc>
                <a:spcPct val="9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sz="2400">
                <a:sym typeface="Symbol" pitchFamily="-111" charset="2"/>
              </a:rPr>
              <a:t>(1)   {}  L ; and</a:t>
            </a:r>
          </a:p>
          <a:p>
            <a:pPr lvl="1" eaLnBrk="1" hangingPunct="1">
              <a:lnSpc>
                <a:spcPct val="90000"/>
              </a:lnSpc>
              <a:buFontTx/>
              <a:buNone/>
            </a:pPr>
            <a:r>
              <a:rPr lang="en-US" sz="2400">
                <a:sym typeface="Symbol" pitchFamily="-111" charset="2"/>
              </a:rPr>
              <a:t>(2) L  L = L </a:t>
            </a:r>
          </a:p>
          <a:p>
            <a:pPr eaLnBrk="1" hangingPunct="1">
              <a:lnSpc>
                <a:spcPct val="9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90000"/>
              </a:lnSpc>
            </a:pPr>
            <a:r>
              <a:rPr lang="en-US" sz="2400">
                <a:sym typeface="Symbol" pitchFamily="-111" charset="2"/>
              </a:rPr>
              <a:t>first inclusion follows from (1); second from (2)  </a:t>
            </a:r>
          </a:p>
        </p:txBody>
      </p:sp>
      <p:sp>
        <p:nvSpPr>
          <p:cNvPr id="627717" name="Date Placeholder 3"/>
          <p:cNvSpPr>
            <a:spLocks noGrp="1"/>
          </p:cNvSpPr>
          <p:nvPr>
            <p:ph type="dt" sz="quarter" idx="10"/>
          </p:nvPr>
        </p:nvSpPr>
        <p:spPr>
          <a:noFill/>
        </p:spPr>
        <p:txBody>
          <a:bodyPr/>
          <a:lstStyle/>
          <a:p>
            <a:fld id="{83C75D62-49A4-6441-B66F-8A504CEEEDC2}"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277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4703626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Number Placeholder 5"/>
          <p:cNvSpPr>
            <a:spLocks noGrp="1"/>
          </p:cNvSpPr>
          <p:nvPr>
            <p:ph type="sldNum" sz="quarter" idx="12"/>
          </p:nvPr>
        </p:nvSpPr>
        <p:spPr>
          <a:noFill/>
        </p:spPr>
        <p:txBody>
          <a:bodyPr/>
          <a:lstStyle/>
          <a:p>
            <a:pPr eaLnBrk="1" hangingPunct="1"/>
            <a:fld id="{F4F98106-A8B3-CA45-BE6C-94AF7779957B}" type="slidenum">
              <a:rPr lang="en-US">
                <a:latin typeface="Arial" pitchFamily="-111" charset="0"/>
                <a:ea typeface="ＭＳ Ｐゴシック" pitchFamily="-111" charset="-128"/>
                <a:cs typeface="ＭＳ Ｐゴシック" pitchFamily="-111" charset="-128"/>
              </a:rPr>
              <a:pPr eaLnBrk="1" hangingPunct="1"/>
              <a:t>74</a:t>
            </a:fld>
            <a:endParaRPr lang="en-US">
              <a:latin typeface="Arial" pitchFamily="-111" charset="0"/>
              <a:ea typeface="ＭＳ Ｐゴシック" pitchFamily="-111" charset="-128"/>
              <a:cs typeface="ＭＳ Ｐゴシック" pitchFamily="-111" charset="-128"/>
            </a:endParaRPr>
          </a:p>
        </p:txBody>
      </p:sp>
      <p:sp>
        <p:nvSpPr>
          <p:cNvPr id="6297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Subsuming </a:t>
            </a:r>
            <a:r>
              <a:rPr lang="en-US" b="0">
                <a:ea typeface="ＭＳ Ｐゴシック" pitchFamily="-111" charset="-128"/>
                <a:cs typeface="ＭＳ Ｐゴシック" pitchFamily="-111" charset="-128"/>
                <a:sym typeface="Symbol" pitchFamily="-111" charset="2"/>
              </a:rPr>
              <a:t></a:t>
            </a:r>
          </a:p>
        </p:txBody>
      </p:sp>
      <p:sp>
        <p:nvSpPr>
          <p:cNvPr id="62976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Let </a:t>
            </a:r>
            <a:r>
              <a:rPr lang="en-US">
                <a:ea typeface="ＭＳ Ｐゴシック" pitchFamily="-111" charset="-128"/>
                <a:cs typeface="ＭＳ Ｐゴシック" pitchFamily="-111" charset="-128"/>
              </a:rPr>
              <a:t> be any operation that subsumes concatenation, that is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Simple insertion is such an operation, since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Unconstrained crossover also subsumes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p:txBody>
      </p:sp>
      <p:sp>
        <p:nvSpPr>
          <p:cNvPr id="629765" name="Date Placeholder 3"/>
          <p:cNvSpPr>
            <a:spLocks noGrp="1"/>
          </p:cNvSpPr>
          <p:nvPr>
            <p:ph type="dt" sz="quarter" idx="10"/>
          </p:nvPr>
        </p:nvSpPr>
        <p:spPr>
          <a:noFill/>
        </p:spPr>
        <p:txBody>
          <a:bodyPr/>
          <a:lstStyle/>
          <a:p>
            <a:fld id="{D087D209-7449-E841-B050-C2DD530D9BDA}"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297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325475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Number Placeholder 5"/>
          <p:cNvSpPr>
            <a:spLocks noGrp="1"/>
          </p:cNvSpPr>
          <p:nvPr>
            <p:ph type="sldNum" sz="quarter" idx="12"/>
          </p:nvPr>
        </p:nvSpPr>
        <p:spPr>
          <a:noFill/>
        </p:spPr>
        <p:txBody>
          <a:bodyPr/>
          <a:lstStyle/>
          <a:p>
            <a:pPr eaLnBrk="1" hangingPunct="1"/>
            <a:fld id="{DED5F9FF-97CD-8541-A08D-99D41E3CF621}" type="slidenum">
              <a:rPr lang="en-US">
                <a:latin typeface="Arial" pitchFamily="-111" charset="0"/>
                <a:ea typeface="ＭＳ Ｐゴシック" pitchFamily="-111" charset="-128"/>
                <a:cs typeface="ＭＳ Ｐゴシック" pitchFamily="-111" charset="-128"/>
              </a:rPr>
              <a:pPr eaLnBrk="1" hangingPunct="1"/>
              <a:t>75</a:t>
            </a:fld>
            <a:endParaRPr lang="en-US">
              <a:latin typeface="Arial" pitchFamily="-111" charset="0"/>
              <a:ea typeface="ＭＳ Ｐゴシック" pitchFamily="-111" charset="-128"/>
              <a:cs typeface="ＭＳ Ｐゴシック" pitchFamily="-111" charset="-128"/>
            </a:endParaRPr>
          </a:p>
        </p:txBody>
      </p:sp>
      <p:sp>
        <p:nvSpPr>
          <p:cNvPr id="6318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endParaRPr lang="en-US">
              <a:ea typeface="ＭＳ Ｐゴシック" pitchFamily="-111" charset="-128"/>
              <a:cs typeface="ＭＳ Ｐゴシック" pitchFamily="-111" charset="-128"/>
            </a:endParaRPr>
          </a:p>
        </p:txBody>
      </p:sp>
      <p:sp>
        <p:nvSpPr>
          <p:cNvPr id="6318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Theorem 2: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 problem to determine if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Turing reducible to the problem to decide if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so long as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and L is selected from a class of languages C over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for which we can decide if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p>
        </p:txBody>
      </p:sp>
      <p:sp>
        <p:nvSpPr>
          <p:cNvPr id="631813" name="Date Placeholder 3"/>
          <p:cNvSpPr>
            <a:spLocks noGrp="1"/>
          </p:cNvSpPr>
          <p:nvPr>
            <p:ph type="dt" sz="quarter" idx="10"/>
          </p:nvPr>
        </p:nvSpPr>
        <p:spPr>
          <a:noFill/>
        </p:spPr>
        <p:txBody>
          <a:bodyPr/>
          <a:lstStyle/>
          <a:p>
            <a:fld id="{962CB8C5-C5EB-0143-868C-966C70797DA5}"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318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0181081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Number Placeholder 5"/>
          <p:cNvSpPr>
            <a:spLocks noGrp="1"/>
          </p:cNvSpPr>
          <p:nvPr>
            <p:ph type="sldNum" sz="quarter" idx="12"/>
          </p:nvPr>
        </p:nvSpPr>
        <p:spPr>
          <a:noFill/>
        </p:spPr>
        <p:txBody>
          <a:bodyPr/>
          <a:lstStyle/>
          <a:p>
            <a:pPr eaLnBrk="1" hangingPunct="1"/>
            <a:fld id="{DB74EA61-5119-8D42-9F23-1FA5C0E01601}" type="slidenum">
              <a:rPr lang="en-US">
                <a:latin typeface="Arial" pitchFamily="-111" charset="0"/>
                <a:ea typeface="ＭＳ Ｐゴシック" pitchFamily="-111" charset="-128"/>
                <a:cs typeface="ＭＳ Ｐゴシック" pitchFamily="-111" charset="-128"/>
              </a:rPr>
              <a:pPr eaLnBrk="1" hangingPunct="1"/>
              <a:t>76</a:t>
            </a:fld>
            <a:endParaRPr lang="en-US">
              <a:latin typeface="Arial" pitchFamily="-111" charset="0"/>
              <a:ea typeface="ＭＳ Ｐゴシック" pitchFamily="-111" charset="-128"/>
              <a:cs typeface="ＭＳ Ｐゴシック" pitchFamily="-111" charset="-128"/>
            </a:endParaRPr>
          </a:p>
        </p:txBody>
      </p:sp>
      <p:sp>
        <p:nvSpPr>
          <p:cNvPr id="6338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#2</a:t>
            </a:r>
          </a:p>
        </p:txBody>
      </p:sp>
      <p:sp>
        <p:nvSpPr>
          <p:cNvPr id="633860"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80000"/>
              </a:lnSpc>
            </a:pPr>
            <a:r>
              <a:rPr lang="en-US" sz="2400"/>
              <a:t>i.e., Is L </a:t>
            </a:r>
            <a:r>
              <a:rPr lang="en-US" sz="2400">
                <a:sym typeface="Symbol" pitchFamily="-111" charset="2"/>
              </a:rPr>
              <a:t></a:t>
            </a:r>
            <a:r>
              <a:rPr lang="en-US" sz="2400"/>
              <a:t> L = L?</a:t>
            </a:r>
          </a:p>
          <a:p>
            <a:pPr eaLnBrk="1" hangingPunct="1">
              <a:lnSpc>
                <a:spcPct val="80000"/>
              </a:lnSpc>
            </a:pPr>
            <a:r>
              <a:rPr lang="en-US" sz="2800">
                <a:ea typeface="ＭＳ Ｐゴシック" pitchFamily="-111" charset="-128"/>
                <a:cs typeface="ＭＳ Ｐゴシック" pitchFamily="-111" charset="-128"/>
              </a:rPr>
              <a:t>Membership in a CSL is decidable.</a:t>
            </a:r>
          </a:p>
          <a:p>
            <a:pPr eaLnBrk="1" hangingPunct="1">
              <a:lnSpc>
                <a:spcPct val="8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80000"/>
              </a:lnSpc>
              <a:buFontTx/>
              <a:buNone/>
            </a:pPr>
            <a:r>
              <a:rPr lang="en-US" sz="2400">
                <a:sym typeface="Symbol" pitchFamily="-111" charset="2"/>
              </a:rPr>
              <a:t>(1)   {}  L ; and</a:t>
            </a:r>
          </a:p>
          <a:p>
            <a:pPr lvl="1" eaLnBrk="1" hangingPunct="1">
              <a:lnSpc>
                <a:spcPct val="80000"/>
              </a:lnSpc>
              <a:buFontTx/>
              <a:buNone/>
            </a:pPr>
            <a:r>
              <a:rPr lang="en-US" sz="2400">
                <a:sym typeface="Symbol" pitchFamily="-111" charset="2"/>
              </a:rPr>
              <a:t>(2) L  L = L </a:t>
            </a:r>
          </a:p>
          <a:p>
            <a:pPr eaLnBrk="1" hangingPunct="1">
              <a:lnSpc>
                <a:spcPct val="8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8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80000"/>
              </a:lnSpc>
            </a:pPr>
            <a:r>
              <a:rPr lang="en-US" sz="2400">
                <a:sym typeface="Symbol" pitchFamily="-111" charset="2"/>
              </a:rPr>
              <a:t>first inclusion follows from (1); second from (1), (2) and the fact that L  L  L  L </a:t>
            </a:r>
          </a:p>
        </p:txBody>
      </p:sp>
      <p:sp>
        <p:nvSpPr>
          <p:cNvPr id="633861" name="Date Placeholder 3"/>
          <p:cNvSpPr>
            <a:spLocks noGrp="1"/>
          </p:cNvSpPr>
          <p:nvPr>
            <p:ph type="dt" sz="quarter" idx="10"/>
          </p:nvPr>
        </p:nvSpPr>
        <p:spPr>
          <a:noFill/>
        </p:spPr>
        <p:txBody>
          <a:bodyPr/>
          <a:lstStyle/>
          <a:p>
            <a:fld id="{E23647CA-7D72-C14B-9612-2869FC811BCD}"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6338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24883677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4511-61D1-452A-8F60-D58567B8287F}"/>
              </a:ext>
            </a:extLst>
          </p:cNvPr>
          <p:cNvSpPr>
            <a:spLocks noGrp="1"/>
          </p:cNvSpPr>
          <p:nvPr>
            <p:ph type="ctrTitle"/>
          </p:nvPr>
        </p:nvSpPr>
        <p:spPr/>
        <p:txBody>
          <a:bodyPr/>
          <a:lstStyle/>
          <a:p>
            <a:r>
              <a:rPr lang="en-US" dirty="0"/>
              <a:t>Quotients of CFLs</a:t>
            </a:r>
          </a:p>
        </p:txBody>
      </p:sp>
      <p:sp>
        <p:nvSpPr>
          <p:cNvPr id="3" name="Subtitle 2">
            <a:extLst>
              <a:ext uri="{FF2B5EF4-FFF2-40B4-BE49-F238E27FC236}">
                <a16:creationId xmlns:a16="http://schemas.microsoft.com/office/drawing/2014/main" id="{7FAAB9AC-15FC-4C8D-AA85-90A09EF120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5935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b="1" dirty="0">
                <a:ea typeface="ＭＳ Ｐゴシック" pitchFamily="-111" charset="-128"/>
                <a:cs typeface="ＭＳ Ｐゴシック" pitchFamily="-111" charset="-128"/>
              </a:rPr>
              <a:t>Quotients of CFLs (Trace-Like Sequences)</a:t>
            </a:r>
          </a:p>
        </p:txBody>
      </p:sp>
      <p:sp>
        <p:nvSpPr>
          <p:cNvPr id="556035" name="Content Placeholder 2"/>
          <p:cNvSpPr>
            <a:spLocks noGrp="1"/>
          </p:cNvSpPr>
          <p:nvPr>
            <p:ph idx="1"/>
          </p:nvPr>
        </p:nvSpPr>
        <p:spPr/>
        <p:txBody>
          <a:bodyPr>
            <a:normAutofit/>
          </a:bodyPr>
          <a:lstStyle/>
          <a:p>
            <a:pPr marL="254794" lvl="1" indent="-3572">
              <a:lnSpc>
                <a:spcPct val="80000"/>
              </a:lnSpc>
              <a:buNone/>
            </a:pPr>
            <a:r>
              <a:rPr lang="en-US" sz="2400" b="1" dirty="0"/>
              <a:t>Let L1 =  L( G1 ) = { $ # Y</a:t>
            </a:r>
            <a:r>
              <a:rPr lang="en-US" sz="2400" b="1" baseline="-25000" dirty="0"/>
              <a:t>0</a:t>
            </a:r>
            <a:r>
              <a:rPr lang="en-US" sz="2400" b="1" dirty="0"/>
              <a:t> # Y</a:t>
            </a:r>
            <a:r>
              <a:rPr lang="en-US" sz="2400" b="1" baseline="-25000" dirty="0"/>
              <a:t>1</a:t>
            </a:r>
            <a:r>
              <a:rPr lang="en-US" sz="2400" b="1" dirty="0"/>
              <a:t> # Y</a:t>
            </a:r>
            <a:r>
              <a:rPr lang="en-US" sz="2400" b="1" baseline="-25000" dirty="0"/>
              <a:t>2</a:t>
            </a:r>
            <a:r>
              <a:rPr lang="en-US" sz="2400" b="1" dirty="0"/>
              <a:t> # Y</a:t>
            </a:r>
            <a:r>
              <a:rPr lang="en-US" sz="2400" b="1" baseline="-25000" dirty="0"/>
              <a:t>3</a:t>
            </a:r>
            <a:r>
              <a:rPr lang="en-US" sz="2400" b="1" dirty="0"/>
              <a:t> # … # Y</a:t>
            </a:r>
            <a:r>
              <a:rPr lang="en-US" sz="2400" b="1" baseline="-25000" dirty="0"/>
              <a:t>2j</a:t>
            </a:r>
            <a:r>
              <a:rPr lang="en-US" sz="2400" b="1" dirty="0"/>
              <a:t> # Y</a:t>
            </a:r>
            <a:r>
              <a:rPr lang="en-US" sz="2400" b="1" baseline="-25000" dirty="0"/>
              <a:t>2j+1</a:t>
            </a:r>
            <a:r>
              <a:rPr lang="en-US" sz="2400" b="1" dirty="0"/>
              <a:t> # }</a:t>
            </a:r>
          </a:p>
          <a:p>
            <a:pPr marL="254794" lvl="1" indent="-3572">
              <a:lnSpc>
                <a:spcPct val="80000"/>
              </a:lnSpc>
              <a:buNone/>
            </a:pPr>
            <a:r>
              <a:rPr lang="en-US" sz="2400" b="1" dirty="0"/>
              <a:t>where Y</a:t>
            </a:r>
            <a:r>
              <a:rPr lang="en-US" sz="2400" b="1" baseline="-25000" dirty="0"/>
              <a:t>2i</a:t>
            </a:r>
            <a:r>
              <a:rPr lang="en-US" sz="2400" b="1" dirty="0"/>
              <a:t> </a:t>
            </a:r>
            <a:r>
              <a:rPr lang="en-US" sz="2400" b="1" dirty="0">
                <a:sym typeface="Symbol" pitchFamily="-111" charset="2"/>
              </a:rPr>
              <a:t></a:t>
            </a:r>
            <a:r>
              <a:rPr lang="en-US" sz="2400" b="1" dirty="0"/>
              <a:t> Y</a:t>
            </a:r>
            <a:r>
              <a:rPr lang="en-US" sz="2400" b="1" baseline="-25000" dirty="0"/>
              <a:t>2i+1</a:t>
            </a:r>
            <a:r>
              <a:rPr lang="en-US" sz="2400" b="1" dirty="0"/>
              <a:t> , 0 ≤ </a:t>
            </a:r>
            <a:r>
              <a:rPr lang="en-US" sz="2400" b="1" dirty="0" err="1"/>
              <a:t>i</a:t>
            </a:r>
            <a:r>
              <a:rPr lang="en-US" sz="2400" b="1" dirty="0"/>
              <a:t> ≤ j.  </a:t>
            </a:r>
          </a:p>
          <a:p>
            <a:pPr marL="254794" lvl="1" indent="-3572">
              <a:lnSpc>
                <a:spcPct val="80000"/>
              </a:lnSpc>
              <a:buNone/>
            </a:pPr>
            <a:r>
              <a:rPr lang="en-US" sz="2400" b="1" dirty="0"/>
              <a:t>This checks the even/odd steps of an even length computation.</a:t>
            </a:r>
          </a:p>
          <a:p>
            <a:pPr marL="254794" lvl="1" indent="-3572">
              <a:lnSpc>
                <a:spcPct val="80000"/>
              </a:lnSpc>
              <a:buNone/>
            </a:pPr>
            <a:r>
              <a:rPr lang="en-US" sz="2400" b="1" dirty="0"/>
              <a:t>Now, let L2=L( G2 )=</a:t>
            </a:r>
            <a:br>
              <a:rPr lang="en-US" sz="2400" b="1" dirty="0"/>
            </a:br>
            <a:r>
              <a:rPr lang="en-US" sz="2400" b="1" dirty="0"/>
              <a:t>{X</a:t>
            </a:r>
            <a:r>
              <a:rPr lang="en-US" sz="2400" b="1" baseline="-25000" dirty="0"/>
              <a:t>0 </a:t>
            </a:r>
            <a:r>
              <a:rPr lang="en-US" sz="2400" b="1" dirty="0"/>
              <a:t>$ # X</a:t>
            </a:r>
            <a:r>
              <a:rPr lang="en-US" sz="2400" b="1" baseline="-25000" dirty="0"/>
              <a:t>0</a:t>
            </a:r>
            <a:r>
              <a:rPr lang="en-US" sz="2400" b="1" dirty="0"/>
              <a:t> # X</a:t>
            </a:r>
            <a:r>
              <a:rPr lang="en-US" sz="2400" b="1" baseline="-25000" dirty="0"/>
              <a:t>1</a:t>
            </a:r>
            <a:r>
              <a:rPr lang="en-US" sz="2400" b="1" dirty="0"/>
              <a:t> # X</a:t>
            </a:r>
            <a:r>
              <a:rPr lang="en-US" sz="2400" b="1" baseline="-25000" dirty="0"/>
              <a:t>2</a:t>
            </a:r>
            <a:r>
              <a:rPr lang="en-US" sz="2400" b="1" dirty="0"/>
              <a:t> # X</a:t>
            </a:r>
            <a:r>
              <a:rPr lang="en-US" sz="2400" b="1" baseline="-25000" dirty="0"/>
              <a:t>3</a:t>
            </a:r>
            <a:r>
              <a:rPr lang="en-US" sz="2400" b="1" dirty="0"/>
              <a:t> # X</a:t>
            </a:r>
            <a:r>
              <a:rPr lang="en-US" sz="2400" b="1" baseline="-25000" dirty="0"/>
              <a:t>4</a:t>
            </a:r>
            <a:r>
              <a:rPr lang="en-US" sz="2400" b="1" dirty="0"/>
              <a:t> # … # X</a:t>
            </a:r>
            <a:r>
              <a:rPr lang="en-US" sz="2400" b="1" baseline="-25000" dirty="0"/>
              <a:t>2k-1</a:t>
            </a:r>
            <a:r>
              <a:rPr lang="en-US" sz="2400" b="1" dirty="0"/>
              <a:t> # X</a:t>
            </a:r>
            <a:r>
              <a:rPr lang="en-US" sz="2400" b="1" baseline="-25000" dirty="0"/>
              <a:t>2k</a:t>
            </a:r>
            <a:r>
              <a:rPr lang="en-US" sz="2400" b="1" dirty="0"/>
              <a:t># Z</a:t>
            </a:r>
            <a:r>
              <a:rPr lang="en-US" sz="2400" b="1" baseline="-25000" dirty="0"/>
              <a:t>0</a:t>
            </a:r>
            <a:r>
              <a:rPr lang="en-US" sz="2400" b="1" dirty="0"/>
              <a:t> #}</a:t>
            </a:r>
          </a:p>
          <a:p>
            <a:pPr marL="254794" lvl="1" indent="-3572">
              <a:lnSpc>
                <a:spcPct val="80000"/>
              </a:lnSpc>
              <a:buNone/>
            </a:pPr>
            <a:r>
              <a:rPr lang="en-US" sz="2400" b="1" dirty="0"/>
              <a:t>where X</a:t>
            </a:r>
            <a:r>
              <a:rPr lang="en-US" sz="2400" b="1" baseline="-25000" dirty="0"/>
              <a:t>2i-1</a:t>
            </a:r>
            <a:r>
              <a:rPr lang="en-US" sz="2400" b="1" dirty="0"/>
              <a:t> </a:t>
            </a:r>
            <a:r>
              <a:rPr lang="en-US" sz="2400" b="1" dirty="0">
                <a:sym typeface="Symbol" pitchFamily="-111" charset="2"/>
              </a:rPr>
              <a:t></a:t>
            </a:r>
            <a:r>
              <a:rPr lang="en-US" sz="2400" b="1" dirty="0"/>
              <a:t> X</a:t>
            </a:r>
            <a:r>
              <a:rPr lang="en-US" sz="2400" b="1" baseline="-25000" dirty="0"/>
              <a:t>2i</a:t>
            </a:r>
            <a:r>
              <a:rPr lang="en-US" sz="2400" b="1" dirty="0"/>
              <a:t> , 1 ≤ </a:t>
            </a:r>
            <a:r>
              <a:rPr lang="en-US" sz="2400" b="1" dirty="0" err="1"/>
              <a:t>i</a:t>
            </a:r>
            <a:r>
              <a:rPr lang="en-US" sz="2400" b="1" dirty="0"/>
              <a:t> ≤ k and Z</a:t>
            </a:r>
            <a:r>
              <a:rPr lang="en-US" sz="2400" b="1" baseline="-25000" dirty="0"/>
              <a:t>0</a:t>
            </a:r>
            <a:r>
              <a:rPr lang="en-US" sz="2400" b="1" dirty="0"/>
              <a:t> is a unique halting configuration.</a:t>
            </a:r>
          </a:p>
          <a:p>
            <a:pPr marL="254794" lvl="1" indent="-3572">
              <a:lnSpc>
                <a:spcPct val="80000"/>
              </a:lnSpc>
              <a:buNone/>
            </a:pPr>
            <a:r>
              <a:rPr lang="en-US" sz="2400" b="1" dirty="0"/>
              <a:t>This checks the odd/steps of an even length computation and includes an extra copy of the starting number prior to its $.</a:t>
            </a:r>
          </a:p>
          <a:p>
            <a:pPr marL="254794" lvl="1" indent="-3572">
              <a:lnSpc>
                <a:spcPct val="80000"/>
              </a:lnSpc>
              <a:buNone/>
            </a:pPr>
            <a:endParaRPr lang="en-US"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37910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b="1" dirty="0">
                <a:ea typeface="ＭＳ Ｐゴシック" pitchFamily="-111" charset="-128"/>
                <a:cs typeface="ＭＳ Ｐゴシック" pitchFamily="-111" charset="-128"/>
              </a:rPr>
              <a:t>If a Turing Machine Trace</a:t>
            </a:r>
          </a:p>
        </p:txBody>
      </p:sp>
      <p:sp>
        <p:nvSpPr>
          <p:cNvPr id="556035" name="Content Placeholder 2"/>
          <p:cNvSpPr>
            <a:spLocks noGrp="1"/>
          </p:cNvSpPr>
          <p:nvPr>
            <p:ph idx="1"/>
          </p:nvPr>
        </p:nvSpPr>
        <p:spPr>
          <a:xfrm>
            <a:off x="457200" y="1600200"/>
            <a:ext cx="8305800" cy="4525963"/>
          </a:xfrm>
        </p:spPr>
        <p:txBody>
          <a:bodyPr>
            <a:normAutofit/>
          </a:bodyPr>
          <a:lstStyle/>
          <a:p>
            <a:pPr marL="0" lvl="1" indent="0">
              <a:lnSpc>
                <a:spcPct val="80000"/>
              </a:lnSpc>
              <a:buNone/>
            </a:pPr>
            <a:r>
              <a:rPr lang="en-US" sz="2200" b="1" dirty="0"/>
              <a:t>Let L1 =  L( G1 ) = { $ # Y</a:t>
            </a:r>
            <a:r>
              <a:rPr lang="en-US" sz="2200" b="1" baseline="-25000" dirty="0"/>
              <a:t>0</a:t>
            </a:r>
            <a:r>
              <a:rPr lang="en-US" sz="2200" b="1" baseline="30000" dirty="0"/>
              <a:t>R</a:t>
            </a:r>
            <a:r>
              <a:rPr lang="en-US" sz="2200" b="1" dirty="0"/>
              <a:t> # Y</a:t>
            </a:r>
            <a:r>
              <a:rPr lang="en-US" sz="2200" b="1" baseline="-25000" dirty="0"/>
              <a:t>1</a:t>
            </a:r>
            <a:r>
              <a:rPr lang="en-US" sz="2200" b="1" dirty="0"/>
              <a:t> # Y</a:t>
            </a:r>
            <a:r>
              <a:rPr lang="en-US" sz="2200" b="1" baseline="-25000" dirty="0"/>
              <a:t>2</a:t>
            </a:r>
            <a:r>
              <a:rPr lang="en-US" sz="2200" b="1" baseline="30000" dirty="0"/>
              <a:t>R</a:t>
            </a:r>
            <a:r>
              <a:rPr lang="en-US" sz="2200" b="1" dirty="0"/>
              <a:t> # Y</a:t>
            </a:r>
            <a:r>
              <a:rPr lang="en-US" sz="2200" b="1" baseline="-25000" dirty="0"/>
              <a:t>3</a:t>
            </a:r>
            <a:r>
              <a:rPr lang="en-US" sz="2200" b="1" dirty="0"/>
              <a:t> # … # Y</a:t>
            </a:r>
            <a:r>
              <a:rPr lang="en-US" sz="2200" b="1" baseline="-25000" dirty="0"/>
              <a:t>2j</a:t>
            </a:r>
            <a:r>
              <a:rPr lang="en-US" sz="2200" b="1" baseline="30000" dirty="0"/>
              <a:t>R</a:t>
            </a:r>
            <a:r>
              <a:rPr lang="en-US" sz="2200" b="1" dirty="0"/>
              <a:t> # Y</a:t>
            </a:r>
            <a:r>
              <a:rPr lang="en-US" sz="2200" b="1" baseline="-25000" dirty="0"/>
              <a:t>2j+1</a:t>
            </a:r>
            <a:r>
              <a:rPr lang="en-US" sz="2200" b="1" dirty="0"/>
              <a:t> # }</a:t>
            </a:r>
          </a:p>
          <a:p>
            <a:pPr marL="0" lvl="1" indent="0">
              <a:lnSpc>
                <a:spcPct val="80000"/>
              </a:lnSpc>
              <a:buNone/>
            </a:pPr>
            <a:r>
              <a:rPr lang="en-US" sz="2200" b="1" dirty="0"/>
              <a:t>where Y</a:t>
            </a:r>
            <a:r>
              <a:rPr lang="en-US" sz="2200" b="1" baseline="-25000" dirty="0"/>
              <a:t>2i</a:t>
            </a:r>
            <a:r>
              <a:rPr lang="en-US" sz="2200" b="1" dirty="0"/>
              <a:t> </a:t>
            </a:r>
            <a:r>
              <a:rPr lang="en-US" sz="2200" b="1" dirty="0">
                <a:sym typeface="Symbol" pitchFamily="-111" charset="2"/>
              </a:rPr>
              <a:t></a:t>
            </a:r>
            <a:r>
              <a:rPr lang="en-US" sz="2200" b="1" dirty="0"/>
              <a:t> Y</a:t>
            </a:r>
            <a:r>
              <a:rPr lang="en-US" sz="2200" b="1" baseline="-25000" dirty="0"/>
              <a:t>2i+1</a:t>
            </a:r>
            <a:r>
              <a:rPr lang="en-US" sz="2200" b="1" dirty="0"/>
              <a:t> , 0 ≤ </a:t>
            </a:r>
            <a:r>
              <a:rPr lang="en-US" sz="2200" b="1" dirty="0" err="1"/>
              <a:t>i</a:t>
            </a:r>
            <a:r>
              <a:rPr lang="en-US" sz="2200" b="1" dirty="0"/>
              <a:t> ≤ j.  </a:t>
            </a:r>
          </a:p>
          <a:p>
            <a:pPr marL="0" lvl="1" indent="0">
              <a:lnSpc>
                <a:spcPct val="80000"/>
              </a:lnSpc>
              <a:buNone/>
            </a:pPr>
            <a:r>
              <a:rPr lang="en-US" sz="2200" b="1" dirty="0"/>
              <a:t>This checks the even/odd steps of an even length computation.</a:t>
            </a:r>
          </a:p>
          <a:p>
            <a:pPr marL="0" lvl="1" indent="0">
              <a:lnSpc>
                <a:spcPct val="80000"/>
              </a:lnSpc>
              <a:buNone/>
            </a:pPr>
            <a:endParaRPr lang="en-US" sz="2200" b="1" dirty="0"/>
          </a:p>
          <a:p>
            <a:pPr marL="0" lvl="1" indent="0">
              <a:lnSpc>
                <a:spcPct val="80000"/>
              </a:lnSpc>
              <a:buNone/>
            </a:pPr>
            <a:r>
              <a:rPr lang="en-US" sz="2200" b="1" dirty="0"/>
              <a:t>Now, let L2=L( G2 )=</a:t>
            </a:r>
            <a:br>
              <a:rPr lang="en-US" sz="2200" b="1" dirty="0"/>
            </a:br>
            <a:r>
              <a:rPr lang="en-US" sz="2200" b="1" dirty="0"/>
              <a:t>{X</a:t>
            </a:r>
            <a:r>
              <a:rPr lang="en-US" sz="2200" b="1" baseline="-25000" dirty="0"/>
              <a:t>0 </a:t>
            </a:r>
            <a:r>
              <a:rPr lang="en-US" sz="2200" b="1" dirty="0"/>
              <a:t>$ # X</a:t>
            </a:r>
            <a:r>
              <a:rPr lang="en-US" sz="2200" b="1" baseline="-25000" dirty="0"/>
              <a:t>0</a:t>
            </a:r>
            <a:r>
              <a:rPr lang="en-US" sz="2200" b="1" baseline="30000" dirty="0"/>
              <a:t>R</a:t>
            </a:r>
            <a:r>
              <a:rPr lang="en-US" sz="2200" b="1" dirty="0"/>
              <a:t> # X</a:t>
            </a:r>
            <a:r>
              <a:rPr lang="en-US" sz="2200" b="1" baseline="-25000" dirty="0"/>
              <a:t>1</a:t>
            </a:r>
            <a:r>
              <a:rPr lang="en-US" sz="2200" b="1" dirty="0"/>
              <a:t> # X</a:t>
            </a:r>
            <a:r>
              <a:rPr lang="en-US" sz="2200" b="1" baseline="-25000" dirty="0"/>
              <a:t>2</a:t>
            </a:r>
            <a:r>
              <a:rPr lang="en-US" sz="2200" b="1" baseline="30000" dirty="0"/>
              <a:t>R</a:t>
            </a:r>
            <a:r>
              <a:rPr lang="en-US" sz="2200" b="1" dirty="0"/>
              <a:t> # X</a:t>
            </a:r>
            <a:r>
              <a:rPr lang="en-US" sz="2200" b="1" baseline="-25000" dirty="0"/>
              <a:t>3</a:t>
            </a:r>
            <a:r>
              <a:rPr lang="en-US" sz="2200" b="1" dirty="0"/>
              <a:t> # X</a:t>
            </a:r>
            <a:r>
              <a:rPr lang="en-US" sz="2200" b="1" baseline="-25000" dirty="0"/>
              <a:t>4</a:t>
            </a:r>
            <a:r>
              <a:rPr lang="en-US" sz="2200" b="1" baseline="30000" dirty="0"/>
              <a:t>R</a:t>
            </a:r>
            <a:r>
              <a:rPr lang="en-US" sz="2200" b="1" dirty="0"/>
              <a:t> # … # X</a:t>
            </a:r>
            <a:r>
              <a:rPr lang="en-US" sz="2200" b="1" baseline="-25000" dirty="0"/>
              <a:t>2k-1</a:t>
            </a:r>
            <a:r>
              <a:rPr lang="en-US" sz="2200" b="1" dirty="0"/>
              <a:t> # X</a:t>
            </a:r>
            <a:r>
              <a:rPr lang="en-US" sz="2200" b="1" baseline="-25000" dirty="0"/>
              <a:t>2k</a:t>
            </a:r>
            <a:r>
              <a:rPr lang="en-US" sz="2200" b="1" baseline="30000" dirty="0"/>
              <a:t>R</a:t>
            </a:r>
            <a:r>
              <a:rPr lang="en-US" sz="2200" b="1" dirty="0"/>
              <a:t># Z</a:t>
            </a:r>
            <a:r>
              <a:rPr lang="en-US" sz="2200" b="1" baseline="-25000" dirty="0"/>
              <a:t>0</a:t>
            </a:r>
            <a:r>
              <a:rPr lang="en-US" sz="2200" b="1" dirty="0"/>
              <a:t> #}</a:t>
            </a:r>
          </a:p>
          <a:p>
            <a:pPr marL="0" lvl="1" indent="0">
              <a:lnSpc>
                <a:spcPct val="80000"/>
              </a:lnSpc>
              <a:buNone/>
            </a:pPr>
            <a:r>
              <a:rPr lang="en-US" sz="2200" b="1" dirty="0"/>
              <a:t>where X</a:t>
            </a:r>
            <a:r>
              <a:rPr lang="en-US" sz="2200" b="1" baseline="-25000" dirty="0"/>
              <a:t>2i-1</a:t>
            </a:r>
            <a:r>
              <a:rPr lang="en-US" sz="2200" b="1" dirty="0"/>
              <a:t> </a:t>
            </a:r>
            <a:r>
              <a:rPr lang="en-US" sz="2200" b="1" dirty="0">
                <a:sym typeface="Symbol" pitchFamily="-111" charset="2"/>
              </a:rPr>
              <a:t></a:t>
            </a:r>
            <a:r>
              <a:rPr lang="en-US" sz="2200" b="1" dirty="0"/>
              <a:t> X</a:t>
            </a:r>
            <a:r>
              <a:rPr lang="en-US" sz="2200" b="1" baseline="-25000" dirty="0"/>
              <a:t>2i</a:t>
            </a:r>
            <a:r>
              <a:rPr lang="en-US" sz="2200" b="1" dirty="0"/>
              <a:t> , 1 ≤ </a:t>
            </a:r>
            <a:r>
              <a:rPr lang="en-US" sz="2200" b="1" dirty="0" err="1"/>
              <a:t>i</a:t>
            </a:r>
            <a:r>
              <a:rPr lang="en-US" sz="2200" b="1" dirty="0"/>
              <a:t> ≤ k and Z</a:t>
            </a:r>
            <a:r>
              <a:rPr lang="en-US" sz="2200" b="1" baseline="-25000" dirty="0"/>
              <a:t>0</a:t>
            </a:r>
            <a:r>
              <a:rPr lang="en-US" sz="2200" b="1" dirty="0"/>
              <a:t> is a unique halting configuration.</a:t>
            </a:r>
          </a:p>
          <a:p>
            <a:pPr marL="0" lvl="1" indent="0">
              <a:lnSpc>
                <a:spcPct val="80000"/>
              </a:lnSpc>
              <a:buNone/>
            </a:pPr>
            <a:endParaRPr lang="en-US" sz="2200" b="1" dirty="0"/>
          </a:p>
          <a:p>
            <a:pPr marL="0" lvl="1" indent="0">
              <a:lnSpc>
                <a:spcPct val="80000"/>
              </a:lnSpc>
              <a:buNone/>
            </a:pPr>
            <a:r>
              <a:rPr lang="en-US" sz="2200" b="1" dirty="0"/>
              <a:t>This checks the odd/steps of an even length computation and includes an extra copy of the starting number prior to its $.</a:t>
            </a:r>
          </a:p>
          <a:p>
            <a:pPr marL="254794" lvl="1" indent="-3572">
              <a:lnSpc>
                <a:spcPct val="80000"/>
              </a:lnSpc>
              <a:buNone/>
            </a:pPr>
            <a:endParaRPr lang="en-US"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4820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F2706-849C-46C7-9D6D-D46EAA6B4DE2}"/>
              </a:ext>
            </a:extLst>
          </p:cNvPr>
          <p:cNvPicPr>
            <a:picLocks noChangeAspect="1"/>
          </p:cNvPicPr>
          <p:nvPr/>
        </p:nvPicPr>
        <p:blipFill>
          <a:blip r:embed="rId2"/>
          <a:stretch>
            <a:fillRect/>
          </a:stretch>
        </p:blipFill>
        <p:spPr>
          <a:xfrm>
            <a:off x="3815328" y="3214575"/>
            <a:ext cx="5138172" cy="3030650"/>
          </a:xfrm>
          <a:prstGeom prst="rect">
            <a:avLst/>
          </a:prstGeom>
        </p:spPr>
      </p:pic>
      <p:sp>
        <p:nvSpPr>
          <p:cNvPr id="2" name="Title 1">
            <a:extLst>
              <a:ext uri="{FF2B5EF4-FFF2-40B4-BE49-F238E27FC236}">
                <a16:creationId xmlns:a16="http://schemas.microsoft.com/office/drawing/2014/main" id="{352490D9-ED39-4797-88B7-DFD825A42016}"/>
              </a:ext>
            </a:extLst>
          </p:cNvPr>
          <p:cNvSpPr>
            <a:spLocks noGrp="1"/>
          </p:cNvSpPr>
          <p:nvPr>
            <p:ph type="title"/>
          </p:nvPr>
        </p:nvSpPr>
        <p:spPr/>
        <p:txBody>
          <a:bodyPr/>
          <a:lstStyle/>
          <a:p>
            <a:r>
              <a:rPr lang="en-US" dirty="0"/>
              <a:t>Strongly Connected Components (SCC)</a:t>
            </a:r>
          </a:p>
        </p:txBody>
      </p:sp>
      <p:sp>
        <p:nvSpPr>
          <p:cNvPr id="3" name="Content Placeholder 2">
            <a:extLst>
              <a:ext uri="{FF2B5EF4-FFF2-40B4-BE49-F238E27FC236}">
                <a16:creationId xmlns:a16="http://schemas.microsoft.com/office/drawing/2014/main" id="{793A84E8-20FA-4724-A07F-717DDCB67601}"/>
              </a:ext>
            </a:extLst>
          </p:cNvPr>
          <p:cNvSpPr>
            <a:spLocks noGrp="1"/>
          </p:cNvSpPr>
          <p:nvPr>
            <p:ph idx="1"/>
          </p:nvPr>
        </p:nvSpPr>
        <p:spPr/>
        <p:txBody>
          <a:bodyPr/>
          <a:lstStyle/>
          <a:p>
            <a:r>
              <a:rPr lang="en-US" sz="2000" dirty="0"/>
              <a:t>A directed graph is strongly connected if there is a path between all pairs of vertices. </a:t>
            </a:r>
          </a:p>
          <a:p>
            <a:r>
              <a:rPr lang="en-US" sz="2000" dirty="0"/>
              <a:t>A strongly connected component (</a:t>
            </a:r>
            <a:r>
              <a:rPr lang="en-US" sz="2000" b="1" dirty="0"/>
              <a:t>SCC</a:t>
            </a:r>
            <a:r>
              <a:rPr lang="en-US" sz="2000" dirty="0"/>
              <a:t>) of a directed graph is a maximal strongly connected subgraph. For example, there are 3 SCCs in the graph we have been investigating.</a:t>
            </a:r>
          </a:p>
        </p:txBody>
      </p:sp>
      <p:sp>
        <p:nvSpPr>
          <p:cNvPr id="4" name="Date Placeholder 3">
            <a:extLst>
              <a:ext uri="{FF2B5EF4-FFF2-40B4-BE49-F238E27FC236}">
                <a16:creationId xmlns:a16="http://schemas.microsoft.com/office/drawing/2014/main" id="{2C4C745F-BD8B-498B-87A9-E48BC3BCD277}"/>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6E1878F9-98FB-452B-9BC5-F3FEB97C07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64A135C-ED73-49DE-9BF7-DBAB9EC3A4F6}"/>
              </a:ext>
            </a:extLst>
          </p:cNvPr>
          <p:cNvSpPr>
            <a:spLocks noGrp="1"/>
          </p:cNvSpPr>
          <p:nvPr>
            <p:ph type="sldNum" sz="quarter" idx="12"/>
          </p:nvPr>
        </p:nvSpPr>
        <p:spPr/>
        <p:txBody>
          <a:bodyPr/>
          <a:lstStyle/>
          <a:p>
            <a:fld id="{F7F6C048-724C-A44D-A3A9-573A2C2F7973}" type="slidenum">
              <a:rPr lang="en-US" smtClean="0"/>
              <a:pPr/>
              <a:t>8</a:t>
            </a:fld>
            <a:endParaRPr lang="en-US"/>
          </a:p>
        </p:txBody>
      </p:sp>
    </p:spTree>
    <p:extLst>
      <p:ext uri="{BB962C8B-B14F-4D97-AF65-F5344CB8AC3E}">
        <p14:creationId xmlns:p14="http://schemas.microsoft.com/office/powerpoint/2010/main" val="2680595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b="1" dirty="0">
                <a:ea typeface="ＭＳ Ｐゴシック" pitchFamily="-111" charset="-128"/>
                <a:cs typeface="ＭＳ Ｐゴシック" pitchFamily="-111" charset="-128"/>
              </a:rPr>
              <a:t>Quotients of CFLs (results)</a:t>
            </a:r>
          </a:p>
        </p:txBody>
      </p:sp>
      <p:sp>
        <p:nvSpPr>
          <p:cNvPr id="556035" name="Content Placeholder 2"/>
          <p:cNvSpPr>
            <a:spLocks noGrp="1"/>
          </p:cNvSpPr>
          <p:nvPr>
            <p:ph idx="1"/>
          </p:nvPr>
        </p:nvSpPr>
        <p:spPr/>
        <p:txBody>
          <a:bodyPr/>
          <a:lstStyle/>
          <a:p>
            <a:pPr marL="0" lvl="1" indent="0">
              <a:lnSpc>
                <a:spcPct val="80000"/>
              </a:lnSpc>
              <a:buNone/>
            </a:pPr>
            <a:r>
              <a:rPr lang="en-US" sz="2000" b="1" dirty="0"/>
              <a:t>L1 =     { $ # Y</a:t>
            </a:r>
            <a:r>
              <a:rPr lang="en-US" sz="2000" b="1" baseline="-25000" dirty="0"/>
              <a:t>0</a:t>
            </a:r>
            <a:r>
              <a:rPr lang="en-US" sz="2000" b="1" dirty="0"/>
              <a:t> # Y</a:t>
            </a:r>
            <a:r>
              <a:rPr lang="en-US" sz="2000" b="1" baseline="-25000" dirty="0"/>
              <a:t>1</a:t>
            </a:r>
            <a:r>
              <a:rPr lang="en-US" sz="2000" b="1" dirty="0"/>
              <a:t> # Y</a:t>
            </a:r>
            <a:r>
              <a:rPr lang="en-US" sz="2000" b="1" baseline="-25000" dirty="0"/>
              <a:t>2</a:t>
            </a:r>
            <a:r>
              <a:rPr lang="en-US" sz="2000" b="1" dirty="0"/>
              <a:t> # Y</a:t>
            </a:r>
            <a:r>
              <a:rPr lang="en-US" sz="2000" b="1" baseline="-25000" dirty="0"/>
              <a:t>3</a:t>
            </a:r>
            <a:r>
              <a:rPr lang="en-US" sz="2000" b="1" dirty="0"/>
              <a:t> # Y</a:t>
            </a:r>
            <a:r>
              <a:rPr lang="en-US" sz="2000" b="1" baseline="-25000" dirty="0"/>
              <a:t>4</a:t>
            </a:r>
            <a:r>
              <a:rPr lang="en-US" sz="2000" b="1" dirty="0"/>
              <a:t> # … #Y</a:t>
            </a:r>
            <a:r>
              <a:rPr lang="en-US" sz="2000" b="1" baseline="-25000" dirty="0"/>
              <a:t>2k-1</a:t>
            </a:r>
            <a:r>
              <a:rPr lang="en-US" sz="2000" b="1" dirty="0"/>
              <a:t>  # Y</a:t>
            </a:r>
            <a:r>
              <a:rPr lang="en-US" sz="2000" b="1" baseline="-25000" dirty="0"/>
              <a:t>2j</a:t>
            </a:r>
            <a:r>
              <a:rPr lang="en-US" sz="2000" b="1" dirty="0"/>
              <a:t> # Y</a:t>
            </a:r>
            <a:r>
              <a:rPr lang="en-US" sz="2000" b="1" baseline="-25000" dirty="0"/>
              <a:t>2j+1</a:t>
            </a:r>
            <a:r>
              <a:rPr lang="en-US" sz="2000" b="1" dirty="0"/>
              <a:t> # }</a:t>
            </a:r>
          </a:p>
          <a:p>
            <a:pPr marL="0" lvl="1" indent="0">
              <a:lnSpc>
                <a:spcPct val="80000"/>
              </a:lnSpc>
              <a:buNone/>
            </a:pPr>
            <a:r>
              <a:rPr lang="en-US" sz="2000" b="1" dirty="0"/>
              <a:t>L2 = {X0 $ # X</a:t>
            </a:r>
            <a:r>
              <a:rPr lang="en-US" sz="2000" b="1" baseline="-25000" dirty="0"/>
              <a:t>0</a:t>
            </a:r>
            <a:r>
              <a:rPr lang="en-US" sz="2000" b="1" dirty="0"/>
              <a:t> # X</a:t>
            </a:r>
            <a:r>
              <a:rPr lang="en-US" sz="2000" b="1" baseline="-25000" dirty="0"/>
              <a:t>1</a:t>
            </a:r>
            <a:r>
              <a:rPr lang="en-US" sz="2000" b="1" dirty="0"/>
              <a:t> # X</a:t>
            </a:r>
            <a:r>
              <a:rPr lang="en-US" sz="2000" b="1" baseline="-25000" dirty="0"/>
              <a:t>2</a:t>
            </a:r>
            <a:r>
              <a:rPr lang="en-US" sz="2000" b="1" dirty="0"/>
              <a:t> # X</a:t>
            </a:r>
            <a:r>
              <a:rPr lang="en-US" sz="2000" b="1" baseline="-25000" dirty="0"/>
              <a:t>3</a:t>
            </a:r>
            <a:r>
              <a:rPr lang="en-US" sz="2000" b="1" dirty="0"/>
              <a:t> # X</a:t>
            </a:r>
            <a:r>
              <a:rPr lang="en-US" sz="2000" b="1" baseline="-25000" dirty="0"/>
              <a:t>4</a:t>
            </a:r>
            <a:r>
              <a:rPr lang="en-US" sz="2000" b="1" dirty="0"/>
              <a:t> # … # X</a:t>
            </a:r>
            <a:r>
              <a:rPr lang="en-US" sz="2000" b="1" baseline="-25000" dirty="0"/>
              <a:t>2k-1</a:t>
            </a:r>
            <a:r>
              <a:rPr lang="en-US" sz="2000" b="1" dirty="0"/>
              <a:t> # X</a:t>
            </a:r>
            <a:r>
              <a:rPr lang="en-US" sz="2000" b="1" baseline="-25000" dirty="0"/>
              <a:t>2k</a:t>
            </a:r>
            <a:r>
              <a:rPr lang="en-US" sz="2000" b="1" dirty="0"/>
              <a:t>#   Z</a:t>
            </a:r>
            <a:r>
              <a:rPr lang="en-US" sz="2000" b="1" baseline="-25000" dirty="0"/>
              <a:t>0</a:t>
            </a:r>
            <a:r>
              <a:rPr lang="en-US" sz="2000" b="1" dirty="0"/>
              <a:t>    #} </a:t>
            </a:r>
          </a:p>
          <a:p>
            <a:pPr marL="0" indent="0">
              <a:lnSpc>
                <a:spcPct val="80000"/>
              </a:lnSpc>
              <a:buNone/>
            </a:pPr>
            <a:r>
              <a:rPr lang="en-US" sz="1800" b="1" dirty="0">
                <a:ea typeface="ＭＳ Ｐゴシック" pitchFamily="-111" charset="-128"/>
                <a:cs typeface="ＭＳ Ｐゴシック" pitchFamily="-111" charset="-128"/>
              </a:rPr>
              <a:t>Now, consider the quotient of L2 / L1 .  The only way a member of L1 can match a final substring in L2 is to line up the $ signs.  But then they serve to check out the validity and termination of the computation.  Moreover, the quotient leaves only the starting point (the one on which the machine halts.)  Thus,</a:t>
            </a:r>
          </a:p>
          <a:p>
            <a:pPr marL="0" indent="0" eaLnBrk="1" hangingPunct="1">
              <a:lnSpc>
                <a:spcPct val="80000"/>
              </a:lnSpc>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being traced halts}. </a:t>
            </a:r>
          </a:p>
          <a:p>
            <a:pPr marL="0" indent="0" eaLnBrk="1" hangingPunct="1">
              <a:lnSpc>
                <a:spcPct val="80000"/>
              </a:lnSpc>
              <a:buNone/>
            </a:pPr>
            <a:endParaRPr lang="en-US" sz="1800" b="1" dirty="0">
              <a:ea typeface="ＭＳ Ｐゴシック" pitchFamily="-111" charset="-128"/>
              <a:cs typeface="ＭＳ Ｐゴシック" pitchFamily="-111" charset="-128"/>
            </a:endParaRPr>
          </a:p>
          <a:p>
            <a:pPr marL="0" indent="0" eaLnBrk="1" hangingPunct="1">
              <a:lnSpc>
                <a:spcPct val="80000"/>
              </a:lnSpc>
              <a:buNone/>
            </a:pPr>
            <a:r>
              <a:rPr lang="en-US" sz="1800" b="1" dirty="0">
                <a:ea typeface="ＭＳ Ｐゴシック" pitchFamily="-111" charset="-128"/>
                <a:cs typeface="ＭＳ Ｐゴシック" pitchFamily="-111" charset="-128"/>
              </a:rPr>
              <a:t>Since deciding the members of an re set is in general undecidable, we have shown that membership in the quotient of two CFLs is also undecidable. </a:t>
            </a:r>
            <a:br>
              <a:rPr lang="en-US" sz="1800" b="1" dirty="0">
                <a:ea typeface="ＭＳ Ｐゴシック" pitchFamily="-111" charset="-128"/>
                <a:cs typeface="ＭＳ Ｐゴシック" pitchFamily="-111" charset="-128"/>
              </a:rPr>
            </a:br>
            <a:r>
              <a:rPr lang="en-US" sz="1800" b="1" dirty="0">
                <a:ea typeface="ＭＳ Ｐゴシック" pitchFamily="-111" charset="-128"/>
                <a:cs typeface="ＭＳ Ｐゴシック" pitchFamily="-111" charset="-128"/>
              </a:rPr>
              <a:t>Note: Intersection of two CFLs is a CSL but quotient of two CFLs is an re set and, in fact, all re sets can be specified by such quotients.</a:t>
            </a:r>
          </a:p>
          <a:p>
            <a:pPr marL="254794" lvl="1" indent="-3572">
              <a:lnSpc>
                <a:spcPct val="80000"/>
              </a:lnSpc>
              <a:buNone/>
            </a:pPr>
            <a:endParaRPr lang="en-US"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598036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81</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T</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T</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A 	</a:t>
            </a:r>
            <a:r>
              <a:rPr lang="en-US" sz="1800" b="1" dirty="0">
                <a:sym typeface="Symbol" pitchFamily="-111" charset="2"/>
              </a:rPr>
              <a:t></a:t>
            </a:r>
            <a:r>
              <a:rPr lang="en-US" sz="1800" b="1" dirty="0"/>
              <a:t>  	1 A</a:t>
            </a:r>
            <a:r>
              <a:rPr lang="en-US" sz="1800" b="1" baseline="-25000" dirty="0"/>
              <a:t> </a:t>
            </a:r>
            <a:r>
              <a:rPr lang="en-US" sz="1800" b="1" dirty="0"/>
              <a:t>1 | $ #</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$T</a:t>
            </a:r>
            <a:r>
              <a:rPr lang="en-US" sz="1800" b="1" baseline="-25000" dirty="0"/>
              <a:t>1</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A T</a:t>
            </a:r>
            <a:r>
              <a:rPr lang="en-US" sz="1800" b="1" baseline="-25000" dirty="0"/>
              <a:t>1 </a:t>
            </a:r>
            <a:r>
              <a:rPr lang="en-US" sz="1800" b="1" dirty="0"/>
              <a:t># 1</a:t>
            </a:r>
            <a:r>
              <a:rPr lang="en-US" sz="1800" b="1" baseline="30000" dirty="0"/>
              <a:t>z</a:t>
            </a:r>
            <a:r>
              <a:rPr lang="en-US" sz="1800" b="1" baseline="16000" dirty="0"/>
              <a:t>0</a:t>
            </a:r>
            <a:r>
              <a:rPr lang="en-US" sz="1800" b="1" dirty="0"/>
              <a:t> #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{X</a:t>
            </a:r>
            <a:r>
              <a:rPr lang="en-US" sz="1800" b="1" baseline="-25000" dirty="0"/>
              <a:t>0</a:t>
            </a:r>
            <a:r>
              <a:rPr lang="en-US" sz="1800" b="1" dirty="0"/>
              <a:t> $</a:t>
            </a:r>
            <a:r>
              <a:rPr lang="en-US" sz="1800" dirty="0"/>
              <a:t> </a:t>
            </a:r>
            <a:r>
              <a:rPr lang="en-US" sz="1800" b="1" dirty="0"/>
              <a:t>#X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X = X</a:t>
            </a:r>
            <a:r>
              <a:rPr lang="en-US" sz="1800" b="1" baseline="-25000" dirty="0"/>
              <a:t>0</a:t>
            </a:r>
            <a:r>
              <a:rPr lang="en-US" sz="1800" b="1" dirty="0"/>
              <a:t> </a:t>
            </a:r>
          </a:p>
          <a:p>
            <a:pPr lvl="1" eaLnBrk="1" hangingPunct="1">
              <a:lnSpc>
                <a:spcPct val="80000"/>
              </a:lnSpc>
              <a:buFontTx/>
              <a:buNone/>
            </a:pPr>
            <a:r>
              <a:rPr lang="en-US" sz="1800" b="1" dirty="0"/>
              <a:t>This checks the odd/steps of an even length computation, and includes 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697432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82</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Summarizing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are the CFLs on prior slide.  The only way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4/14/20</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73530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7DB127-6109-43D5-B0C6-9F03D9256439}"/>
              </a:ext>
            </a:extLst>
          </p:cNvPr>
          <p:cNvSpPr>
            <a:spLocks noGrp="1"/>
          </p:cNvSpPr>
          <p:nvPr>
            <p:ph type="ctrTitle"/>
          </p:nvPr>
        </p:nvSpPr>
        <p:spPr/>
        <p:txBody>
          <a:bodyPr/>
          <a:lstStyle/>
          <a:p>
            <a:r>
              <a:rPr lang="en-US" dirty="0"/>
              <a:t>A Complexity Summary</a:t>
            </a:r>
          </a:p>
        </p:txBody>
      </p:sp>
      <p:sp>
        <p:nvSpPr>
          <p:cNvPr id="5" name="Subtitle 4">
            <a:extLst>
              <a:ext uri="{FF2B5EF4-FFF2-40B4-BE49-F238E27FC236}">
                <a16:creationId xmlns:a16="http://schemas.microsoft.com/office/drawing/2014/main" id="{BCEE06F7-4F38-47C2-A525-926BFAEB6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9495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PSPACE</a:t>
            </a:r>
          </a:p>
        </p:txBody>
      </p:sp>
      <p:sp>
        <p:nvSpPr>
          <p:cNvPr id="3" name="Content Placeholder 2"/>
          <p:cNvSpPr>
            <a:spLocks noGrp="1"/>
          </p:cNvSpPr>
          <p:nvPr>
            <p:ph idx="1"/>
          </p:nvPr>
        </p:nvSpPr>
        <p:spPr/>
        <p:txBody>
          <a:bodyPr/>
          <a:lstStyle/>
          <a:p>
            <a:r>
              <a:rPr lang="en-US" sz="1800" dirty="0"/>
              <a:t>PSPACE is set of problems solvable in polynomial space with unlimited time </a:t>
            </a:r>
            <a:br>
              <a:rPr lang="en-US" sz="1800" dirty="0"/>
            </a:br>
            <a:r>
              <a:rPr lang="en-US" sz="1800" dirty="0"/>
              <a:t>PSPACE = ∪ SPACE(</a:t>
            </a:r>
            <a:r>
              <a:rPr lang="en-US" sz="1800" dirty="0" err="1"/>
              <a:t>n</a:t>
            </a:r>
            <a:r>
              <a:rPr lang="en-US" sz="1800" baseline="30000" dirty="0" err="1"/>
              <a:t>k</a:t>
            </a:r>
            <a:r>
              <a:rPr lang="en-US" sz="1800" dirty="0"/>
              <a:t>)</a:t>
            </a:r>
          </a:p>
          <a:p>
            <a:r>
              <a:rPr lang="en-US" sz="1800" dirty="0"/>
              <a:t>PSPACE = co-PSPACE = NPSPACE</a:t>
            </a:r>
          </a:p>
          <a:p>
            <a:r>
              <a:rPr lang="en-US" sz="1800" dirty="0"/>
              <a:t>PSPACE is a strict superset of CSLs</a:t>
            </a:r>
          </a:p>
          <a:p>
            <a:r>
              <a:rPr lang="en-US" sz="1800" dirty="0"/>
              <a:t>PSPACE-Complete Problem is, given a regular expression E over Σ, does E denote all strings in Σ*?</a:t>
            </a:r>
          </a:p>
          <a:p>
            <a:r>
              <a:rPr lang="en-US" sz="1800" dirty="0"/>
              <a:t>The above, while solvable, is potentially hard</a:t>
            </a:r>
          </a:p>
          <a:p>
            <a:r>
              <a:rPr lang="en-US" sz="1800" dirty="0"/>
              <a:t>Another PSPACE-Complete problem is QSAT</a:t>
            </a:r>
          </a:p>
          <a:p>
            <a:r>
              <a:rPr lang="en-US" sz="1800" dirty="0"/>
              <a:t>PSPACE is suspected to outside the P/NP hierarchy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4/14/20</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84</a:t>
            </a:fld>
            <a:endParaRPr lang="en-US"/>
          </a:p>
        </p:txBody>
      </p:sp>
    </p:spTree>
    <p:extLst>
      <p:ext uri="{BB962C8B-B14F-4D97-AF65-F5344CB8AC3E}">
        <p14:creationId xmlns:p14="http://schemas.microsoft.com/office/powerpoint/2010/main" val="6043906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034B-52F8-7142-9938-E6EB6581245A}"/>
              </a:ext>
            </a:extLst>
          </p:cNvPr>
          <p:cNvSpPr>
            <a:spLocks noGrp="1"/>
          </p:cNvSpPr>
          <p:nvPr>
            <p:ph type="title"/>
          </p:nvPr>
        </p:nvSpPr>
        <p:spPr/>
        <p:txBody>
          <a:bodyPr/>
          <a:lstStyle/>
          <a:p>
            <a:r>
              <a:rPr lang="en-US" dirty="0"/>
              <a:t>EXPTIME and EXPSPACE</a:t>
            </a:r>
          </a:p>
        </p:txBody>
      </p:sp>
      <p:sp>
        <p:nvSpPr>
          <p:cNvPr id="3" name="Content Placeholder 2">
            <a:extLst>
              <a:ext uri="{FF2B5EF4-FFF2-40B4-BE49-F238E27FC236}">
                <a16:creationId xmlns:a16="http://schemas.microsoft.com/office/drawing/2014/main" id="{045BB67B-FD5E-0741-AB76-BE1B64D04352}"/>
              </a:ext>
            </a:extLst>
          </p:cNvPr>
          <p:cNvSpPr>
            <a:spLocks noGrp="1"/>
          </p:cNvSpPr>
          <p:nvPr>
            <p:ph idx="1"/>
          </p:nvPr>
        </p:nvSpPr>
        <p:spPr/>
        <p:txBody>
          <a:bodyPr/>
          <a:lstStyle/>
          <a:p>
            <a:r>
              <a:rPr lang="en-US" dirty="0"/>
              <a:t>EXPTIME is the set of problems solvable in 2</a:t>
            </a:r>
            <a:r>
              <a:rPr lang="en-US" baseline="30000" dirty="0"/>
              <a:t>p(n) </a:t>
            </a:r>
            <a:r>
              <a:rPr lang="en-US" dirty="0"/>
              <a:t>where is p is some polynomial.</a:t>
            </a:r>
          </a:p>
          <a:p>
            <a:r>
              <a:rPr lang="en-US" dirty="0"/>
              <a:t>NEXPTIME is the set of problems solvable in 2</a:t>
            </a:r>
            <a:r>
              <a:rPr lang="en-US" baseline="30000" dirty="0"/>
              <a:t>p(n) </a:t>
            </a:r>
            <a:r>
              <a:rPr lang="en-US" dirty="0"/>
              <a:t>on a non-deterministic TM.</a:t>
            </a:r>
          </a:p>
          <a:p>
            <a:r>
              <a:rPr lang="en-US" dirty="0"/>
              <a:t>EXPSPACE is set of problems solvable in 2</a:t>
            </a:r>
            <a:r>
              <a:rPr lang="en-US" baseline="30000" dirty="0"/>
              <a:t>p(n) </a:t>
            </a:r>
            <a:r>
              <a:rPr lang="en-US" dirty="0"/>
              <a:t>space and unbounded time</a:t>
            </a:r>
          </a:p>
          <a:p>
            <a:endParaRPr lang="en-US" dirty="0"/>
          </a:p>
        </p:txBody>
      </p:sp>
      <p:sp>
        <p:nvSpPr>
          <p:cNvPr id="4" name="Date Placeholder 3">
            <a:extLst>
              <a:ext uri="{FF2B5EF4-FFF2-40B4-BE49-F238E27FC236}">
                <a16:creationId xmlns:a16="http://schemas.microsoft.com/office/drawing/2014/main" id="{4D598CDE-5DA5-6141-A018-BF4FE04A11CC}"/>
              </a:ext>
            </a:extLst>
          </p:cNvPr>
          <p:cNvSpPr>
            <a:spLocks noGrp="1"/>
          </p:cNvSpPr>
          <p:nvPr>
            <p:ph type="dt" sz="half" idx="10"/>
          </p:nvPr>
        </p:nvSpPr>
        <p:spPr/>
        <p:txBody>
          <a:bodyPr/>
          <a:lstStyle/>
          <a:p>
            <a:pPr>
              <a:defRPr/>
            </a:pPr>
            <a:fld id="{42E49081-5805-2747-8C6A-5FA478CC53C3}" type="datetime1">
              <a:rPr lang="en-US" smtClean="0"/>
              <a:pPr>
                <a:defRPr/>
              </a:pPr>
              <a:t>4/14/20</a:t>
            </a:fld>
            <a:endParaRPr lang="en-US"/>
          </a:p>
        </p:txBody>
      </p:sp>
      <p:sp>
        <p:nvSpPr>
          <p:cNvPr id="5" name="Footer Placeholder 4">
            <a:extLst>
              <a:ext uri="{FF2B5EF4-FFF2-40B4-BE49-F238E27FC236}">
                <a16:creationId xmlns:a16="http://schemas.microsoft.com/office/drawing/2014/main" id="{AEE6CB52-EAFB-AD47-87C8-9F2FB5E0C44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1AB5AA5-C410-3E4F-A2C3-1A8715ED20D6}"/>
              </a:ext>
            </a:extLst>
          </p:cNvPr>
          <p:cNvSpPr>
            <a:spLocks noGrp="1"/>
          </p:cNvSpPr>
          <p:nvPr>
            <p:ph type="sldNum" sz="quarter" idx="12"/>
          </p:nvPr>
        </p:nvSpPr>
        <p:spPr/>
        <p:txBody>
          <a:bodyPr/>
          <a:lstStyle/>
          <a:p>
            <a:pPr>
              <a:defRPr/>
            </a:pPr>
            <a:fld id="{33E9163E-B168-F542-BBC6-C62085C73ADC}" type="slidenum">
              <a:rPr lang="en-US" smtClean="0"/>
              <a:pPr>
                <a:defRPr/>
              </a:pPr>
              <a:t>85</a:t>
            </a:fld>
            <a:endParaRPr lang="en-US"/>
          </a:p>
        </p:txBody>
      </p:sp>
    </p:spTree>
    <p:extLst>
      <p:ext uri="{BB962C8B-B14F-4D97-AF65-F5344CB8AC3E}">
        <p14:creationId xmlns:p14="http://schemas.microsoft.com/office/powerpoint/2010/main" val="20856358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6B7B-6A43-A345-96C5-AE25D4CE4162}"/>
              </a:ext>
            </a:extLst>
          </p:cNvPr>
          <p:cNvSpPr>
            <a:spLocks noGrp="1"/>
          </p:cNvSpPr>
          <p:nvPr>
            <p:ph type="title"/>
          </p:nvPr>
        </p:nvSpPr>
        <p:spPr/>
        <p:txBody>
          <a:bodyPr/>
          <a:lstStyle/>
          <a:p>
            <a:r>
              <a:rPr lang="en-US" dirty="0"/>
              <a:t>Elementary Functions</a:t>
            </a:r>
          </a:p>
        </p:txBody>
      </p:sp>
      <p:sp>
        <p:nvSpPr>
          <p:cNvPr id="4" name="Date Placeholder 3">
            <a:extLst>
              <a:ext uri="{FF2B5EF4-FFF2-40B4-BE49-F238E27FC236}">
                <a16:creationId xmlns:a16="http://schemas.microsoft.com/office/drawing/2014/main" id="{BBD9A08D-4E78-7848-A284-BF5836D02E87}"/>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778F692A-5065-1545-AE12-D43CACEBD31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912D7F6-397F-1A4F-86D0-6B0679B8B3F1}"/>
              </a:ext>
            </a:extLst>
          </p:cNvPr>
          <p:cNvSpPr>
            <a:spLocks noGrp="1"/>
          </p:cNvSpPr>
          <p:nvPr>
            <p:ph type="sldNum" sz="quarter" idx="12"/>
          </p:nvPr>
        </p:nvSpPr>
        <p:spPr/>
        <p:txBody>
          <a:bodyPr/>
          <a:lstStyle/>
          <a:p>
            <a:fld id="{F7F6C048-724C-A44D-A3A9-573A2C2F7973}" type="slidenum">
              <a:rPr lang="en-US" smtClean="0"/>
              <a:pPr/>
              <a:t>86</a:t>
            </a:fld>
            <a:endParaRPr lang="en-US"/>
          </a:p>
        </p:txBody>
      </p:sp>
      <p:pic>
        <p:nvPicPr>
          <p:cNvPr id="7" name="Content Placeholder 6">
            <a:extLst>
              <a:ext uri="{FF2B5EF4-FFF2-40B4-BE49-F238E27FC236}">
                <a16:creationId xmlns:a16="http://schemas.microsoft.com/office/drawing/2014/main" id="{F2E1EB7E-BEB3-6042-8A04-9C7150D53C72}"/>
              </a:ext>
            </a:extLst>
          </p:cNvPr>
          <p:cNvPicPr>
            <a:picLocks noGrp="1" noChangeAspect="1"/>
          </p:cNvPicPr>
          <p:nvPr>
            <p:ph idx="1"/>
          </p:nvPr>
        </p:nvPicPr>
        <p:blipFill>
          <a:blip r:embed="rId2"/>
          <a:stretch>
            <a:fillRect/>
          </a:stretch>
        </p:blipFill>
        <p:spPr>
          <a:xfrm>
            <a:off x="685555" y="2758916"/>
            <a:ext cx="7428197" cy="1059180"/>
          </a:xfrm>
          <a:prstGeom prst="rect">
            <a:avLst/>
          </a:prstGeom>
        </p:spPr>
      </p:pic>
    </p:spTree>
    <p:extLst>
      <p:ext uri="{BB962C8B-B14F-4D97-AF65-F5344CB8AC3E}">
        <p14:creationId xmlns:p14="http://schemas.microsoft.com/office/powerpoint/2010/main" val="37418211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TM (ATM)</a:t>
            </a:r>
          </a:p>
        </p:txBody>
      </p:sp>
      <p:sp>
        <p:nvSpPr>
          <p:cNvPr id="3" name="Content Placeholder 2"/>
          <p:cNvSpPr>
            <a:spLocks noGrp="1"/>
          </p:cNvSpPr>
          <p:nvPr>
            <p:ph idx="1"/>
          </p:nvPr>
        </p:nvSpPr>
        <p:spPr/>
        <p:txBody>
          <a:bodyPr/>
          <a:lstStyle/>
          <a:p>
            <a:r>
              <a:rPr lang="en-US" dirty="0"/>
              <a:t>ATM adds to NDTM notation the notion where, for each state q, q has one of the following properties: (accept, reject</a:t>
            </a:r>
            <a:r>
              <a:rPr lang="en-US" dirty="0">
                <a:sym typeface="Symbol" panose="05050102010706020507" pitchFamily="18" charset="2"/>
              </a:rPr>
              <a:t>, </a:t>
            </a:r>
            <a:r>
              <a:rPr lang="en-US" dirty="0"/>
              <a:t>, </a:t>
            </a:r>
            <a:r>
              <a:rPr lang="en-US" dirty="0">
                <a:sym typeface="Symbol" panose="05050102010706020507" pitchFamily="18" charset="2"/>
              </a:rPr>
              <a:t>)</a:t>
            </a:r>
          </a:p>
          <a:p>
            <a:pPr lvl="1"/>
            <a:r>
              <a:rPr lang="en-US" dirty="0">
                <a:sym typeface="Symbol" panose="05050102010706020507" pitchFamily="18" charset="2"/>
              </a:rPr>
              <a:t> means mean accept the string if </a:t>
            </a:r>
            <a:r>
              <a:rPr lang="en-US" u="sng" dirty="0">
                <a:sym typeface="Symbol" panose="05050102010706020507" pitchFamily="18" charset="2"/>
              </a:rPr>
              <a:t>any</a:t>
            </a:r>
            <a:r>
              <a:rPr lang="en-US" dirty="0">
                <a:sym typeface="Symbol" panose="05050102010706020507" pitchFamily="18" charset="2"/>
              </a:rPr>
              <a:t> final state reached after q is accepting</a:t>
            </a:r>
          </a:p>
          <a:p>
            <a:pPr lvl="1"/>
            <a:r>
              <a:rPr lang="en-US" dirty="0">
                <a:sym typeface="Symbol" panose="05050102010706020507" pitchFamily="18" charset="2"/>
              </a:rPr>
              <a:t> means mean accept the string if </a:t>
            </a:r>
            <a:r>
              <a:rPr lang="en-US" u="sng" dirty="0">
                <a:sym typeface="Symbol" panose="05050102010706020507" pitchFamily="18" charset="2"/>
              </a:rPr>
              <a:t>all</a:t>
            </a:r>
            <a:r>
              <a:rPr lang="en-US" dirty="0">
                <a:sym typeface="Symbol" panose="05050102010706020507" pitchFamily="18" charset="2"/>
              </a:rPr>
              <a:t> final states reached after q are accepting</a:t>
            </a:r>
          </a:p>
          <a:p>
            <a:r>
              <a:rPr lang="en-US" dirty="0">
                <a:sym typeface="Symbol" panose="05050102010706020507" pitchFamily="18" charset="2"/>
              </a:rPr>
              <a:t>AP = PSPACE where AP is class of problems solvable in polynomial time on an ATM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4/14/20</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87</a:t>
            </a:fld>
            <a:endParaRPr lang="en-US" dirty="0"/>
          </a:p>
        </p:txBody>
      </p:sp>
    </p:spTree>
    <p:extLst>
      <p:ext uri="{BB962C8B-B14F-4D97-AF65-F5344CB8AC3E}">
        <p14:creationId xmlns:p14="http://schemas.microsoft.com/office/powerpoint/2010/main" val="20057945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QSAT, Petri Net, </a:t>
            </a:r>
            <a:r>
              <a:rPr lang="en-US" dirty="0" err="1"/>
              <a:t>Presburger</a:t>
            </a:r>
            <a:endParaRPr lang="en-US" dirty="0"/>
          </a:p>
        </p:txBody>
      </p:sp>
      <p:sp>
        <p:nvSpPr>
          <p:cNvPr id="3" name="Content Placeholder 2"/>
          <p:cNvSpPr>
            <a:spLocks noGrp="1"/>
          </p:cNvSpPr>
          <p:nvPr>
            <p:ph idx="1"/>
          </p:nvPr>
        </p:nvSpPr>
        <p:spPr/>
        <p:txBody>
          <a:bodyPr/>
          <a:lstStyle/>
          <a:p>
            <a:r>
              <a:rPr lang="en-US" sz="2800" dirty="0"/>
              <a:t>QSAT is solvable by an alternating TM in polynomial time and polynomial space</a:t>
            </a:r>
          </a:p>
          <a:p>
            <a:r>
              <a:rPr lang="en-US" sz="2800" dirty="0"/>
              <a:t>As noted, before, QSAT is PSPACE-Complete</a:t>
            </a:r>
          </a:p>
          <a:p>
            <a:r>
              <a:rPr lang="en-US" sz="2800" dirty="0"/>
              <a:t>Petri net reachability is EXPSPACE-hard and requires 2-EXPTIME</a:t>
            </a:r>
          </a:p>
          <a:p>
            <a:r>
              <a:rPr lang="en-US" sz="2800" dirty="0" err="1"/>
              <a:t>Presburger</a:t>
            </a:r>
            <a:r>
              <a:rPr lang="en-US" sz="2800" dirty="0"/>
              <a:t> arithmetic is at least in 2-EXPTIME, at most in  3-EXPTIME, and can be solved by an ATM with n alternating quantifiers in doubly exponential time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4/14/20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88</a:t>
            </a:fld>
            <a:endParaRPr lang="en-US">
              <a:solidFill>
                <a:srgbClr val="000000"/>
              </a:solidFill>
            </a:endParaRPr>
          </a:p>
        </p:txBody>
      </p:sp>
    </p:spTree>
    <p:extLst>
      <p:ext uri="{BB962C8B-B14F-4D97-AF65-F5344CB8AC3E}">
        <p14:creationId xmlns:p14="http://schemas.microsoft.com/office/powerpoint/2010/main" val="1094477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D05-FFC2-DA4B-B3FE-CB13A4C6020F}"/>
              </a:ext>
            </a:extLst>
          </p:cNvPr>
          <p:cNvSpPr>
            <a:spLocks noGrp="1"/>
          </p:cNvSpPr>
          <p:nvPr>
            <p:ph type="title"/>
          </p:nvPr>
        </p:nvSpPr>
        <p:spPr/>
        <p:txBody>
          <a:bodyPr/>
          <a:lstStyle/>
          <a:p>
            <a:r>
              <a:rPr lang="en-US" dirty="0"/>
              <a:t>Complexity Hierarchy</a:t>
            </a:r>
          </a:p>
        </p:txBody>
      </p:sp>
      <p:sp>
        <p:nvSpPr>
          <p:cNvPr id="3" name="Content Placeholder 2">
            <a:extLst>
              <a:ext uri="{FF2B5EF4-FFF2-40B4-BE49-F238E27FC236}">
                <a16:creationId xmlns:a16="http://schemas.microsoft.com/office/drawing/2014/main" id="{4A387CE2-3711-8A43-A20F-425DF02A07D3}"/>
              </a:ext>
            </a:extLst>
          </p:cNvPr>
          <p:cNvSpPr>
            <a:spLocks noGrp="1"/>
          </p:cNvSpPr>
          <p:nvPr>
            <p:ph idx="1"/>
          </p:nvPr>
        </p:nvSpPr>
        <p:spPr/>
        <p:txBody>
          <a:bodyPr>
            <a:normAutofit/>
          </a:bodyPr>
          <a:lstStyle/>
          <a:p>
            <a:r>
              <a:rPr lang="en-US" sz="1600" b="1" dirty="0"/>
              <a:t>P </a:t>
            </a:r>
            <a:r>
              <a:rPr lang="en-US" sz="1600" b="1" dirty="0">
                <a:sym typeface="Symbol" panose="05050102010706020507" pitchFamily="18" charset="2"/>
              </a:rPr>
              <a:t> NP  PSPACE = NPSPACE ⊆ EXPTIME  NEXPTIME  EXPSPACE ⊈ </a:t>
            </a:r>
            <a:br>
              <a:rPr lang="en-US" sz="1600" b="1" dirty="0">
                <a:sym typeface="Symbol" panose="05050102010706020507" pitchFamily="18" charset="2"/>
              </a:rPr>
            </a:br>
            <a:r>
              <a:rPr lang="en-US" sz="1600" b="1" dirty="0">
                <a:sym typeface="Symbol" panose="05050102010706020507" pitchFamily="18" charset="2"/>
              </a:rPr>
              <a:t>2-EXPTIME ⊈ 3-EXPTIME ⊈ … ⊈ ELEMENTARY ⊈ PRF ⊈ REC</a:t>
            </a:r>
          </a:p>
          <a:p>
            <a:r>
              <a:rPr lang="en-US" sz="1600" b="1" dirty="0"/>
              <a:t>What if P </a:t>
            </a:r>
            <a:r>
              <a:rPr lang="en-US" sz="1600" b="1" dirty="0">
                <a:sym typeface="Symbol" panose="05050102010706020507" pitchFamily="18" charset="2"/>
              </a:rPr>
              <a:t> EXPTIME; At least one of these is true</a:t>
            </a:r>
          </a:p>
          <a:p>
            <a:pPr lvl="1"/>
            <a:r>
              <a:rPr lang="en-US" sz="1600" b="1" dirty="0">
                <a:sym typeface="Symbol" panose="05050102010706020507" pitchFamily="18" charset="2"/>
              </a:rPr>
              <a:t>P ⊈ NP</a:t>
            </a:r>
          </a:p>
          <a:p>
            <a:pPr lvl="1"/>
            <a:r>
              <a:rPr lang="en-US" sz="1600" b="1" dirty="0">
                <a:sym typeface="Symbol" panose="05050102010706020507" pitchFamily="18" charset="2"/>
              </a:rPr>
              <a:t>NP ⊈ PSPACE</a:t>
            </a:r>
          </a:p>
          <a:p>
            <a:pPr lvl="1"/>
            <a:r>
              <a:rPr lang="en-US" sz="1600" b="1" dirty="0">
                <a:sym typeface="Symbol" panose="05050102010706020507" pitchFamily="18" charset="2"/>
              </a:rPr>
              <a:t>PSPACE ⊈ EXPTIME</a:t>
            </a:r>
          </a:p>
          <a:p>
            <a:r>
              <a:rPr lang="en-US" sz="1600" b="1" dirty="0">
                <a:sym typeface="Symbol" panose="05050102010706020507" pitchFamily="18" charset="2"/>
              </a:rPr>
              <a:t>If NP  NEXPTIME; At least of these is true</a:t>
            </a:r>
          </a:p>
          <a:p>
            <a:pPr lvl="1"/>
            <a:r>
              <a:rPr lang="en-US" sz="1600" b="1" dirty="0">
                <a:sym typeface="Symbol" panose="05050102010706020507" pitchFamily="18" charset="2"/>
              </a:rPr>
              <a:t>NP ⊈ PSPACE</a:t>
            </a:r>
          </a:p>
          <a:p>
            <a:pPr lvl="1"/>
            <a:r>
              <a:rPr lang="en-US" sz="1600" b="1" dirty="0">
                <a:sym typeface="Symbol" panose="05050102010706020507" pitchFamily="18" charset="2"/>
              </a:rPr>
              <a:t>PSPACE ⊈ EXPTIME</a:t>
            </a:r>
          </a:p>
          <a:p>
            <a:pPr lvl="1"/>
            <a:r>
              <a:rPr lang="en-US" sz="1600" b="1" dirty="0">
                <a:sym typeface="Symbol" panose="05050102010706020507" pitchFamily="18" charset="2"/>
              </a:rPr>
              <a:t>EXPTIME ⊈ NEXPTIME </a:t>
            </a:r>
          </a:p>
          <a:p>
            <a:pPr lvl="2"/>
            <a:r>
              <a:rPr lang="en-US" sz="1600" b="1" dirty="0">
                <a:sym typeface="Symbol" panose="05050102010706020507" pitchFamily="18" charset="2"/>
              </a:rPr>
              <a:t>Note that EXPTIME = NEXPTIME </a:t>
            </a:r>
            <a:r>
              <a:rPr lang="en-US" sz="1600" b="1" dirty="0" err="1">
                <a:sym typeface="Symbol" panose="05050102010706020507" pitchFamily="18" charset="2"/>
              </a:rPr>
              <a:t>iff</a:t>
            </a:r>
            <a:r>
              <a:rPr lang="en-US" sz="1600" b="1" dirty="0">
                <a:sym typeface="Symbol" panose="05050102010706020507" pitchFamily="18" charset="2"/>
              </a:rPr>
              <a:t> P=NP</a:t>
            </a:r>
          </a:p>
          <a:p>
            <a:pPr lvl="2"/>
            <a:r>
              <a:rPr lang="en-US" sz="1600" b="1" dirty="0">
                <a:sym typeface="Symbol" panose="05050102010706020507" pitchFamily="18" charset="2"/>
              </a:rPr>
              <a:t>Note that k-EXPTIME ⊈ (k+1)-EXPTIME, k&gt;0</a:t>
            </a:r>
          </a:p>
          <a:p>
            <a:r>
              <a:rPr lang="en-US" sz="1600" b="1" dirty="0">
                <a:sym typeface="Symbol" panose="05050102010706020507" pitchFamily="18" charset="2"/>
              </a:rPr>
              <a:t>What If PSPACE  EXPSPACE; At least one of these is true</a:t>
            </a:r>
          </a:p>
          <a:p>
            <a:pPr lvl="1"/>
            <a:r>
              <a:rPr lang="en-US" sz="1600" b="1" dirty="0">
                <a:sym typeface="Symbol" panose="05050102010706020507" pitchFamily="18" charset="2"/>
              </a:rPr>
              <a:t>PSPACE ⊈ EXPTIME</a:t>
            </a:r>
          </a:p>
          <a:p>
            <a:pPr lvl="1"/>
            <a:r>
              <a:rPr lang="en-US" sz="1600" b="1" dirty="0">
                <a:sym typeface="Symbol" panose="05050102010706020507" pitchFamily="18" charset="2"/>
              </a:rPr>
              <a:t>EXPTIME ⊈ EXPSPACE</a:t>
            </a:r>
          </a:p>
        </p:txBody>
      </p:sp>
      <p:sp>
        <p:nvSpPr>
          <p:cNvPr id="4" name="Date Placeholder 3">
            <a:extLst>
              <a:ext uri="{FF2B5EF4-FFF2-40B4-BE49-F238E27FC236}">
                <a16:creationId xmlns:a16="http://schemas.microsoft.com/office/drawing/2014/main" id="{EDA116EF-46D7-AC4C-A888-31068B19CEB8}"/>
              </a:ext>
            </a:extLst>
          </p:cNvPr>
          <p:cNvSpPr>
            <a:spLocks noGrp="1"/>
          </p:cNvSpPr>
          <p:nvPr>
            <p:ph type="dt" sz="half" idx="10"/>
          </p:nvPr>
        </p:nvSpPr>
        <p:spPr/>
        <p:txBody>
          <a:bodyPr/>
          <a:lstStyle/>
          <a:p>
            <a:pPr>
              <a:defRPr/>
            </a:pPr>
            <a:fld id="{42E49081-5805-2747-8C6A-5FA478CC53C3}" type="datetime1">
              <a:rPr lang="en-US" smtClean="0"/>
              <a:pPr>
                <a:defRPr/>
              </a:pPr>
              <a:t>4/14/20</a:t>
            </a:fld>
            <a:endParaRPr lang="en-US"/>
          </a:p>
        </p:txBody>
      </p:sp>
      <p:sp>
        <p:nvSpPr>
          <p:cNvPr id="5" name="Footer Placeholder 4">
            <a:extLst>
              <a:ext uri="{FF2B5EF4-FFF2-40B4-BE49-F238E27FC236}">
                <a16:creationId xmlns:a16="http://schemas.microsoft.com/office/drawing/2014/main" id="{C1A8ACD4-372E-A146-87EE-C6BAC80B1E6F}"/>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9CDE78D1-98C2-004B-ACFD-1533DC15A1B1}"/>
              </a:ext>
            </a:extLst>
          </p:cNvPr>
          <p:cNvSpPr>
            <a:spLocks noGrp="1"/>
          </p:cNvSpPr>
          <p:nvPr>
            <p:ph type="sldNum" sz="quarter" idx="12"/>
          </p:nvPr>
        </p:nvSpPr>
        <p:spPr/>
        <p:txBody>
          <a:bodyPr/>
          <a:lstStyle/>
          <a:p>
            <a:pPr>
              <a:defRPr/>
            </a:pPr>
            <a:fld id="{33E9163E-B168-F542-BBC6-C62085C73ADC}" type="slidenum">
              <a:rPr lang="en-US" smtClean="0"/>
              <a:pPr>
                <a:defRPr/>
              </a:pPr>
              <a:t>89</a:t>
            </a:fld>
            <a:endParaRPr lang="en-US"/>
          </a:p>
        </p:txBody>
      </p:sp>
    </p:spTree>
    <p:extLst>
      <p:ext uri="{BB962C8B-B14F-4D97-AF65-F5344CB8AC3E}">
        <p14:creationId xmlns:p14="http://schemas.microsoft.com/office/powerpoint/2010/main" val="256897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9D53-4DA7-4173-9EA9-718936933F25}"/>
              </a:ext>
            </a:extLst>
          </p:cNvPr>
          <p:cNvSpPr>
            <a:spLocks noGrp="1"/>
          </p:cNvSpPr>
          <p:nvPr>
            <p:ph type="title"/>
          </p:nvPr>
        </p:nvSpPr>
        <p:spPr/>
        <p:txBody>
          <a:bodyPr/>
          <a:lstStyle/>
          <a:p>
            <a:r>
              <a:rPr lang="en-US" dirty="0"/>
              <a:t>Computing SCC</a:t>
            </a:r>
          </a:p>
        </p:txBody>
      </p:sp>
      <p:sp>
        <p:nvSpPr>
          <p:cNvPr id="3" name="Content Placeholder 2">
            <a:extLst>
              <a:ext uri="{FF2B5EF4-FFF2-40B4-BE49-F238E27FC236}">
                <a16:creationId xmlns:a16="http://schemas.microsoft.com/office/drawing/2014/main" id="{3B03841E-9A89-4F08-AA9F-B8D4BA8BFA03}"/>
              </a:ext>
            </a:extLst>
          </p:cNvPr>
          <p:cNvSpPr>
            <a:spLocks noGrp="1"/>
          </p:cNvSpPr>
          <p:nvPr>
            <p:ph idx="1"/>
          </p:nvPr>
        </p:nvSpPr>
        <p:spPr/>
        <p:txBody>
          <a:bodyPr/>
          <a:lstStyle/>
          <a:p>
            <a:r>
              <a:rPr lang="en-US" dirty="0">
                <a:solidFill>
                  <a:srgbClr val="222222"/>
                </a:solidFill>
                <a:latin typeface="Arial" panose="020B0604020202020204" pitchFamily="34" charset="0"/>
              </a:rPr>
              <a:t>There are several efficient linear time algorithms for finding the strongly connected components of a graph, based on</a:t>
            </a:r>
            <a:r>
              <a:rPr lang="en-US" dirty="0">
                <a:latin typeface="Arial" panose="020B0604020202020204" pitchFamily="34" charset="0"/>
              </a:rPr>
              <a:t> depth first search</a:t>
            </a:r>
          </a:p>
          <a:p>
            <a:r>
              <a:rPr lang="en-US" dirty="0">
                <a:latin typeface="Arial" panose="020B0604020202020204" pitchFamily="34" charset="0"/>
              </a:rPr>
              <a:t>The one commonly taught in Algorithm Design and Analysis is </a:t>
            </a:r>
            <a:r>
              <a:rPr lang="en-US" dirty="0" err="1">
                <a:latin typeface="Arial" panose="020B0604020202020204" pitchFamily="34" charset="0"/>
              </a:rPr>
              <a:t>Tarjan’s</a:t>
            </a:r>
            <a:r>
              <a:rPr lang="en-US" dirty="0">
                <a:latin typeface="Arial" panose="020B0604020202020204" pitchFamily="34" charset="0"/>
              </a:rPr>
              <a:t> </a:t>
            </a:r>
            <a:endParaRPr lang="en-US" dirty="0"/>
          </a:p>
        </p:txBody>
      </p:sp>
      <p:sp>
        <p:nvSpPr>
          <p:cNvPr id="4" name="Date Placeholder 3">
            <a:extLst>
              <a:ext uri="{FF2B5EF4-FFF2-40B4-BE49-F238E27FC236}">
                <a16:creationId xmlns:a16="http://schemas.microsoft.com/office/drawing/2014/main" id="{5F100CC2-B6B9-47B4-AB8D-89B552B78D05}"/>
              </a:ext>
            </a:extLst>
          </p:cNvPr>
          <p:cNvSpPr>
            <a:spLocks noGrp="1"/>
          </p:cNvSpPr>
          <p:nvPr>
            <p:ph type="dt" sz="half" idx="10"/>
          </p:nvPr>
        </p:nvSpPr>
        <p:spPr/>
        <p:txBody>
          <a:bodyPr/>
          <a:lstStyle/>
          <a:p>
            <a:fld id="{2534C2F4-DACC-7046-9C17-8BE104BD396C}" type="datetime1">
              <a:rPr lang="en-US" smtClean="0"/>
              <a:t>4/14/20</a:t>
            </a:fld>
            <a:endParaRPr lang="en-US"/>
          </a:p>
        </p:txBody>
      </p:sp>
      <p:sp>
        <p:nvSpPr>
          <p:cNvPr id="5" name="Footer Placeholder 4">
            <a:extLst>
              <a:ext uri="{FF2B5EF4-FFF2-40B4-BE49-F238E27FC236}">
                <a16:creationId xmlns:a16="http://schemas.microsoft.com/office/drawing/2014/main" id="{D0C418CC-B3B5-4B96-8AE0-B4AB2EC813C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0CD14A2-74CA-4C42-B4DD-FE9135250CC3}"/>
              </a:ext>
            </a:extLst>
          </p:cNvPr>
          <p:cNvSpPr>
            <a:spLocks noGrp="1"/>
          </p:cNvSpPr>
          <p:nvPr>
            <p:ph type="sldNum" sz="quarter" idx="12"/>
          </p:nvPr>
        </p:nvSpPr>
        <p:spPr/>
        <p:txBody>
          <a:bodyPr/>
          <a:lstStyle/>
          <a:p>
            <a:fld id="{F7F6C048-724C-A44D-A3A9-573A2C2F7973}" type="slidenum">
              <a:rPr lang="en-US" smtClean="0"/>
              <a:pPr/>
              <a:t>9</a:t>
            </a:fld>
            <a:endParaRPr lang="en-US"/>
          </a:p>
        </p:txBody>
      </p:sp>
    </p:spTree>
    <p:extLst>
      <p:ext uri="{BB962C8B-B14F-4D97-AF65-F5344CB8AC3E}">
        <p14:creationId xmlns:p14="http://schemas.microsoft.com/office/powerpoint/2010/main" val="3806628550"/>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244131</TotalTime>
  <Words>7515</Words>
  <Application>Microsoft Macintosh PowerPoint</Application>
  <PresentationFormat>On-screen Show (4:3)</PresentationFormat>
  <Paragraphs>785</Paragraphs>
  <Slides>89</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 Unicode MS</vt:lpstr>
      <vt:lpstr>Arial</vt:lpstr>
      <vt:lpstr>Calibri</vt:lpstr>
      <vt:lpstr>Monotype Corsiva</vt:lpstr>
      <vt:lpstr>Script MT Bold</vt:lpstr>
      <vt:lpstr>Symbol</vt:lpstr>
      <vt:lpstr>Times</vt:lpstr>
      <vt:lpstr>Custom Design</vt:lpstr>
      <vt:lpstr>Complexity Theory More Computability</vt:lpstr>
      <vt:lpstr>2SAT</vt:lpstr>
      <vt:lpstr>2SAT</vt:lpstr>
      <vt:lpstr>Attacking 2SAT</vt:lpstr>
      <vt:lpstr>2SAT Example</vt:lpstr>
      <vt:lpstr>Graph from 2SAT Example</vt:lpstr>
      <vt:lpstr>Finding a Solution for 2SAT</vt:lpstr>
      <vt:lpstr>Strongly Connected Components (SCC)</vt:lpstr>
      <vt:lpstr>Computing SCC</vt:lpstr>
      <vt:lpstr>Mapping 2SAT to SCC</vt:lpstr>
      <vt:lpstr>Solving SCC and 2SAT</vt:lpstr>
      <vt:lpstr>Any Hard Problems Here?</vt:lpstr>
      <vt:lpstr>Uniform Min-Ones-2SAT</vt:lpstr>
      <vt:lpstr>Positive Min-Ones-2SAT</vt:lpstr>
      <vt:lpstr>VC to Positive Min-Ones-2SAT </vt:lpstr>
      <vt:lpstr>Positive Min-Ones-2SAT to VC</vt:lpstr>
      <vt:lpstr>Propositional Calculus</vt:lpstr>
      <vt:lpstr>Propositional Calculus</vt:lpstr>
      <vt:lpstr>Tautology and Satisfiability</vt:lpstr>
      <vt:lpstr>Proving Consequences</vt:lpstr>
      <vt:lpstr>Some Undecidables</vt:lpstr>
      <vt:lpstr>Refutation</vt:lpstr>
      <vt:lpstr>Resolution</vt:lpstr>
      <vt:lpstr>Example Resolution</vt:lpstr>
      <vt:lpstr>Axioms for a System that Can Deduce Only Tautogies</vt:lpstr>
      <vt:lpstr>Simulating Machines</vt:lpstr>
      <vt:lpstr>Dyadic PIPC</vt:lpstr>
      <vt:lpstr>Living without Associativity</vt:lpstr>
      <vt:lpstr>Composition Encoding</vt:lpstr>
      <vt:lpstr>Encoding Stack</vt:lpstr>
      <vt:lpstr>TM to Encode</vt:lpstr>
      <vt:lpstr>Encoding Functions</vt:lpstr>
      <vt:lpstr>Example TM ID</vt:lpstr>
      <vt:lpstr>Excoded Example TM ID</vt:lpstr>
      <vt:lpstr>Running Backwards</vt:lpstr>
      <vt:lpstr>1 Sets Up Stack 2</vt:lpstr>
      <vt:lpstr>2 Starts Up Stack1</vt:lpstr>
      <vt:lpstr>3 Insures Terminal Discriminamt</vt:lpstr>
      <vt:lpstr>Putting it Together</vt:lpstr>
      <vt:lpstr>Creating Terminal IDs</vt:lpstr>
      <vt:lpstr>Reversing Print and Left</vt:lpstr>
      <vt:lpstr>Reversing Right </vt:lpstr>
      <vt:lpstr>Constant time:  Not amenable to Rice’s</vt:lpstr>
      <vt:lpstr>Constant Time</vt:lpstr>
      <vt:lpstr>Quantifier Analysis</vt:lpstr>
      <vt:lpstr>Mortal Turing Machines</vt:lpstr>
      <vt:lpstr>Complexity of CTime</vt:lpstr>
      <vt:lpstr>Finite Convergence for Concatenation of Context-Free Languages</vt:lpstr>
      <vt:lpstr>Powers of CFLs</vt:lpstr>
      <vt:lpstr>L(G) = L(G)2?</vt:lpstr>
      <vt:lpstr>L(G) = L(G)2? is undecidable</vt:lpstr>
      <vt:lpstr>Finite Power Problem</vt:lpstr>
      <vt:lpstr>Undecidability of n Ln = Ln+1</vt:lpstr>
      <vt:lpstr>Missing Step</vt:lpstr>
      <vt:lpstr>Infinite Tape Markings</vt:lpstr>
      <vt:lpstr>Uniformly Halting</vt:lpstr>
      <vt:lpstr>T uniformly halts iff T is mortal</vt:lpstr>
      <vt:lpstr>T uniformly halts iff T is mortal</vt:lpstr>
      <vt:lpstr>Undecidability of Finite Convergence for Operators on Formal Languages</vt:lpstr>
      <vt:lpstr>Simple Operators</vt:lpstr>
      <vt:lpstr>K-insertion </vt:lpstr>
      <vt:lpstr>Iterated Insertion</vt:lpstr>
      <vt:lpstr>Shuffle</vt:lpstr>
      <vt:lpstr>More Shuffles</vt:lpstr>
      <vt:lpstr>Crossover</vt:lpstr>
      <vt:lpstr>Who Cares?</vt:lpstr>
      <vt:lpstr>Some Known Results</vt:lpstr>
      <vt:lpstr>More Known Stuff</vt:lpstr>
      <vt:lpstr>Immediate Convergence</vt:lpstr>
      <vt:lpstr>Finite Convergence</vt:lpstr>
      <vt:lpstr>Finite Power of CFG</vt:lpstr>
      <vt:lpstr>1981 Results</vt:lpstr>
      <vt:lpstr>Proof #1</vt:lpstr>
      <vt:lpstr>Subsuming </vt:lpstr>
      <vt:lpstr>L = L  L ?</vt:lpstr>
      <vt:lpstr>Proof #2</vt:lpstr>
      <vt:lpstr>Quotients of CFLs</vt:lpstr>
      <vt:lpstr>Quotients of CFLs (Trace-Like Sequences)</vt:lpstr>
      <vt:lpstr>If a Turing Machine Trace</vt:lpstr>
      <vt:lpstr>Quotients of CFLs (results)</vt:lpstr>
      <vt:lpstr>Quotients of CFLs (precise)</vt:lpstr>
      <vt:lpstr>Summarizing Quotient</vt:lpstr>
      <vt:lpstr>A Complexity Summary</vt:lpstr>
      <vt:lpstr>PSPACE</vt:lpstr>
      <vt:lpstr>EXPTIME and EXPSPACE</vt:lpstr>
      <vt:lpstr>Elementary Functions</vt:lpstr>
      <vt:lpstr>Alternating TM (ATM)</vt:lpstr>
      <vt:lpstr>QSAT, Petri Net, Presburger</vt:lpstr>
      <vt:lpstr>Complexity Hierarchy</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1760</cp:revision>
  <cp:lastPrinted>2019-09-24T19:41:02Z</cp:lastPrinted>
  <dcterms:created xsi:type="dcterms:W3CDTF">2010-04-22T13:58:28Z</dcterms:created>
  <dcterms:modified xsi:type="dcterms:W3CDTF">2020-04-14T19:43:13Z</dcterms:modified>
</cp:coreProperties>
</file>