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omments/comment1.xml" ContentType="application/vnd.openxmlformats-officedocument.presentationml.comment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1" r:id="rId1"/>
  </p:sldMasterIdLst>
  <p:notesMasterIdLst>
    <p:notesMasterId r:id="rId47"/>
  </p:notesMasterIdLst>
  <p:handoutMasterIdLst>
    <p:handoutMasterId r:id="rId48"/>
  </p:handoutMasterIdLst>
  <p:sldIdLst>
    <p:sldId id="256" r:id="rId2"/>
    <p:sldId id="3248" r:id="rId3"/>
    <p:sldId id="3250" r:id="rId4"/>
    <p:sldId id="3251" r:id="rId5"/>
    <p:sldId id="3252" r:id="rId6"/>
    <p:sldId id="3253" r:id="rId7"/>
    <p:sldId id="3254" r:id="rId8"/>
    <p:sldId id="265" r:id="rId9"/>
    <p:sldId id="3255" r:id="rId10"/>
    <p:sldId id="3256" r:id="rId11"/>
    <p:sldId id="2913" r:id="rId12"/>
    <p:sldId id="3271" r:id="rId13"/>
    <p:sldId id="3272" r:id="rId14"/>
    <p:sldId id="3257" r:id="rId15"/>
    <p:sldId id="1905" r:id="rId16"/>
    <p:sldId id="1906" r:id="rId17"/>
    <p:sldId id="2352" r:id="rId18"/>
    <p:sldId id="3273" r:id="rId19"/>
    <p:sldId id="3274" r:id="rId20"/>
    <p:sldId id="3262" r:id="rId21"/>
    <p:sldId id="1787" r:id="rId22"/>
    <p:sldId id="1788" r:id="rId23"/>
    <p:sldId id="1789" r:id="rId24"/>
    <p:sldId id="1790" r:id="rId25"/>
    <p:sldId id="1791" r:id="rId26"/>
    <p:sldId id="3263" r:id="rId27"/>
    <p:sldId id="3264" r:id="rId28"/>
    <p:sldId id="2910" r:id="rId29"/>
    <p:sldId id="2911" r:id="rId30"/>
    <p:sldId id="3275" r:id="rId31"/>
    <p:sldId id="3276" r:id="rId32"/>
    <p:sldId id="3267" r:id="rId33"/>
    <p:sldId id="3268" r:id="rId34"/>
    <p:sldId id="1943" r:id="rId35"/>
    <p:sldId id="3269" r:id="rId36"/>
    <p:sldId id="2909" r:id="rId37"/>
    <p:sldId id="1799" r:id="rId38"/>
    <p:sldId id="1800" r:id="rId39"/>
    <p:sldId id="1946" r:id="rId40"/>
    <p:sldId id="1947" r:id="rId41"/>
    <p:sldId id="1948" r:id="rId42"/>
    <p:sldId id="1949" r:id="rId43"/>
    <p:sldId id="1950" r:id="rId44"/>
    <p:sldId id="1951" r:id="rId45"/>
    <p:sldId id="1952" r:id="rId46"/>
  </p:sldIdLst>
  <p:sldSz cx="9144000" cy="6858000" type="screen4x3"/>
  <p:notesSz cx="9296400" cy="7010400"/>
  <p:defaultTextStyle>
    <a:defPPr>
      <a:defRPr lang="en-US"/>
    </a:defPPr>
    <a:lvl1pPr algn="l" rtl="0" eaLnBrk="0" fontAlgn="base" hangingPunct="0">
      <a:spcBef>
        <a:spcPct val="0"/>
      </a:spcBef>
      <a:spcAft>
        <a:spcPct val="0"/>
      </a:spcAft>
      <a:defRPr kern="1200">
        <a:solidFill>
          <a:schemeClr val="tx1"/>
        </a:solidFill>
        <a:latin typeface="Arial" charset="0"/>
        <a:ea typeface="MS PGothic" charset="0"/>
        <a:cs typeface="MS PGothic" charset="0"/>
      </a:defRPr>
    </a:lvl1pPr>
    <a:lvl2pPr marL="457200" algn="l" rtl="0" eaLnBrk="0" fontAlgn="base" hangingPunct="0">
      <a:spcBef>
        <a:spcPct val="0"/>
      </a:spcBef>
      <a:spcAft>
        <a:spcPct val="0"/>
      </a:spcAft>
      <a:defRPr kern="1200">
        <a:solidFill>
          <a:schemeClr val="tx1"/>
        </a:solidFill>
        <a:latin typeface="Arial" charset="0"/>
        <a:ea typeface="MS PGothic" charset="0"/>
        <a:cs typeface="MS PGothic" charset="0"/>
      </a:defRPr>
    </a:lvl2pPr>
    <a:lvl3pPr marL="914400" algn="l" rtl="0" eaLnBrk="0" fontAlgn="base" hangingPunct="0">
      <a:spcBef>
        <a:spcPct val="0"/>
      </a:spcBef>
      <a:spcAft>
        <a:spcPct val="0"/>
      </a:spcAft>
      <a:defRPr kern="1200">
        <a:solidFill>
          <a:schemeClr val="tx1"/>
        </a:solidFill>
        <a:latin typeface="Arial" charset="0"/>
        <a:ea typeface="MS PGothic" charset="0"/>
        <a:cs typeface="MS PGothic" charset="0"/>
      </a:defRPr>
    </a:lvl3pPr>
    <a:lvl4pPr marL="1371600" algn="l" rtl="0" eaLnBrk="0" fontAlgn="base" hangingPunct="0">
      <a:spcBef>
        <a:spcPct val="0"/>
      </a:spcBef>
      <a:spcAft>
        <a:spcPct val="0"/>
      </a:spcAft>
      <a:defRPr kern="1200">
        <a:solidFill>
          <a:schemeClr val="tx1"/>
        </a:solidFill>
        <a:latin typeface="Arial" charset="0"/>
        <a:ea typeface="MS PGothic" charset="0"/>
        <a:cs typeface="MS PGothic" charset="0"/>
      </a:defRPr>
    </a:lvl4pPr>
    <a:lvl5pPr marL="1828800" algn="l" rtl="0" eaLnBrk="0" fontAlgn="base" hangingPunct="0">
      <a:spcBef>
        <a:spcPct val="0"/>
      </a:spcBef>
      <a:spcAft>
        <a:spcPct val="0"/>
      </a:spcAft>
      <a:defRPr kern="1200">
        <a:solidFill>
          <a:schemeClr val="tx1"/>
        </a:solidFill>
        <a:latin typeface="Arial" charset="0"/>
        <a:ea typeface="MS PGothic" charset="0"/>
        <a:cs typeface="MS PGothic" charset="0"/>
      </a:defRPr>
    </a:lvl5pPr>
    <a:lvl6pPr marL="2286000" algn="l" defTabSz="457200" rtl="0" eaLnBrk="1" latinLnBrk="0" hangingPunct="1">
      <a:defRPr kern="1200">
        <a:solidFill>
          <a:schemeClr val="tx1"/>
        </a:solidFill>
        <a:latin typeface="Arial" charset="0"/>
        <a:ea typeface="MS PGothic" charset="0"/>
        <a:cs typeface="MS PGothic" charset="0"/>
      </a:defRPr>
    </a:lvl6pPr>
    <a:lvl7pPr marL="2743200" algn="l" defTabSz="457200" rtl="0" eaLnBrk="1" latinLnBrk="0" hangingPunct="1">
      <a:defRPr kern="1200">
        <a:solidFill>
          <a:schemeClr val="tx1"/>
        </a:solidFill>
        <a:latin typeface="Arial" charset="0"/>
        <a:ea typeface="MS PGothic" charset="0"/>
        <a:cs typeface="MS PGothic" charset="0"/>
      </a:defRPr>
    </a:lvl7pPr>
    <a:lvl8pPr marL="3200400" algn="l" defTabSz="457200" rtl="0" eaLnBrk="1" latinLnBrk="0" hangingPunct="1">
      <a:defRPr kern="1200">
        <a:solidFill>
          <a:schemeClr val="tx1"/>
        </a:solidFill>
        <a:latin typeface="Arial" charset="0"/>
        <a:ea typeface="MS PGothic" charset="0"/>
        <a:cs typeface="MS PGothic" charset="0"/>
      </a:defRPr>
    </a:lvl8pPr>
    <a:lvl9pPr marL="3657600" algn="l" defTabSz="457200" rtl="0" eaLnBrk="1" latinLnBrk="0" hangingPunct="1">
      <a:defRPr kern="1200">
        <a:solidFill>
          <a:schemeClr val="tx1"/>
        </a:solidFill>
        <a:latin typeface="Arial" charset="0"/>
        <a:ea typeface="MS PGothic" charset="0"/>
        <a:cs typeface="MS PGothic"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208" userDrawn="1">
          <p15:clr>
            <a:srgbClr val="A4A3A4"/>
          </p15:clr>
        </p15:guide>
        <p15:guide id="2" pos="292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arles.e.hughes" initials="c" lastIdx="1" clrIdx="0"/>
</p:cmAuthorLst>
</file>

<file path=ppt/presProps.xml><?xml version="1.0" encoding="utf-8"?>
<p:presentationPr xmlns:a="http://schemas.openxmlformats.org/drawingml/2006/main" xmlns:r="http://schemas.openxmlformats.org/officeDocument/2006/relationships" xmlns:p="http://schemas.openxmlformats.org/presentationml/2006/main">
  <p:prnPr/>
  <p:clrMru>
    <a:srgbClr val="CC9900"/>
    <a:srgbClr val="009900"/>
    <a:srgbClr val="CC3300"/>
    <a:srgbClr val="000000"/>
    <a:srgbClr val="0000FF"/>
    <a:srgbClr val="004E00"/>
    <a:srgbClr val="99336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230"/>
    <p:restoredTop sz="94502"/>
  </p:normalViewPr>
  <p:slideViewPr>
    <p:cSldViewPr>
      <p:cViewPr varScale="1">
        <p:scale>
          <a:sx n="105" d="100"/>
          <a:sy n="105" d="100"/>
        </p:scale>
        <p:origin x="1368" y="200"/>
      </p:cViewPr>
      <p:guideLst>
        <p:guide orient="horz" pos="2160"/>
        <p:guide pos="2880"/>
      </p:guideLst>
    </p:cSldViewPr>
  </p:slideViewPr>
  <p:outlineViewPr>
    <p:cViewPr>
      <p:scale>
        <a:sx n="33" d="100"/>
        <a:sy n="33" d="100"/>
      </p:scale>
      <p:origin x="0" y="154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2" d="100"/>
          <a:sy n="62" d="100"/>
        </p:scale>
        <p:origin x="-1296" y="-96"/>
      </p:cViewPr>
      <p:guideLst>
        <p:guide orient="horz" pos="2208"/>
        <p:guide pos="292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7-01-08T17:20:10.902" idx="1">
    <p:pos x="7136" y="905"/>
    <p:text/>
    <p:extLst>
      <p:ext uri="{C676402C-5697-4E1C-873F-D02D1690AC5C}">
        <p15:threadingInfo xmlns:p15="http://schemas.microsoft.com/office/powerpoint/2012/main" timeZoneBias="30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58434"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5" name="Rectangle 3"/>
          <p:cNvSpPr>
            <a:spLocks noGrp="1" noChangeArrowheads="1"/>
          </p:cNvSpPr>
          <p:nvPr>
            <p:ph type="dt" sz="quarter"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658436" name="Rectangle 4"/>
          <p:cNvSpPr>
            <a:spLocks noGrp="1" noChangeArrowheads="1"/>
          </p:cNvSpPr>
          <p:nvPr>
            <p:ph type="ftr" sz="quarter" idx="2"/>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658437" name="Rectangle 5"/>
          <p:cNvSpPr>
            <a:spLocks noGrp="1" noChangeArrowheads="1"/>
          </p:cNvSpPr>
          <p:nvPr>
            <p:ph type="sldNum" sz="quarter" idx="3"/>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6126DCCC-DB91-4F4F-BA9C-1B1719E78811}" type="slidenum">
              <a:rPr lang="en-US"/>
              <a:pPr/>
              <a:t>‹#›</a:t>
            </a:fld>
            <a:endParaRPr lang="en-US"/>
          </a:p>
        </p:txBody>
      </p:sp>
    </p:spTree>
    <p:extLst>
      <p:ext uri="{BB962C8B-B14F-4D97-AF65-F5344CB8AC3E}">
        <p14:creationId xmlns:p14="http://schemas.microsoft.com/office/powerpoint/2010/main" val="306590915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1" name="Rectangle 3"/>
          <p:cNvSpPr>
            <a:spLocks noGrp="1" noChangeArrowheads="1"/>
          </p:cNvSpPr>
          <p:nvPr>
            <p:ph type="dt" idx="1"/>
          </p:nvPr>
        </p:nvSpPr>
        <p:spPr bwMode="auto">
          <a:xfrm>
            <a:off x="5266115" y="1"/>
            <a:ext cx="4028748" cy="349911"/>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lvl1pPr algn="r" defTabSz="931887" eaLnBrk="1" hangingPunct="1">
              <a:defRPr sz="1300">
                <a:latin typeface="Arial" charset="0"/>
                <a:ea typeface="+mn-ea"/>
                <a:cs typeface="+mn-cs"/>
              </a:defRPr>
            </a:lvl1pPr>
          </a:lstStyle>
          <a:p>
            <a:pPr>
              <a:defRPr/>
            </a:pPr>
            <a:endParaRPr lang="en-US"/>
          </a:p>
        </p:txBody>
      </p:sp>
      <p:sp>
        <p:nvSpPr>
          <p:cNvPr id="289796" name="Rectangle 4"/>
          <p:cNvSpPr>
            <a:spLocks noGrp="1" noRot="1" noChangeAspect="1" noChangeArrowheads="1" noTextEdit="1"/>
          </p:cNvSpPr>
          <p:nvPr>
            <p:ph type="sldImg" idx="2"/>
          </p:nvPr>
        </p:nvSpPr>
        <p:spPr bwMode="auto">
          <a:xfrm>
            <a:off x="2895600" y="527050"/>
            <a:ext cx="3505200" cy="26289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7653" name="Rectangle 5"/>
          <p:cNvSpPr>
            <a:spLocks noGrp="1" noChangeArrowheads="1"/>
          </p:cNvSpPr>
          <p:nvPr>
            <p:ph type="body" sz="quarter" idx="3"/>
          </p:nvPr>
        </p:nvSpPr>
        <p:spPr bwMode="auto">
          <a:xfrm>
            <a:off x="929948" y="3330245"/>
            <a:ext cx="7436505" cy="3153767"/>
          </a:xfrm>
          <a:prstGeom prst="rect">
            <a:avLst/>
          </a:prstGeom>
          <a:noFill/>
          <a:ln w="9525">
            <a:noFill/>
            <a:miter lim="800000"/>
            <a:headEnd/>
            <a:tailEnd/>
          </a:ln>
          <a:effectLst/>
        </p:spPr>
        <p:txBody>
          <a:bodyPr vert="horz" wrap="square" lIns="93172" tIns="46586" rIns="93172" bIns="46586"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7654" name="Rectangle 6"/>
          <p:cNvSpPr>
            <a:spLocks noGrp="1" noChangeArrowheads="1"/>
          </p:cNvSpPr>
          <p:nvPr>
            <p:ph type="ftr" sz="quarter" idx="4"/>
          </p:nvPr>
        </p:nvSpPr>
        <p:spPr bwMode="auto">
          <a:xfrm>
            <a:off x="0"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defTabSz="931887" eaLnBrk="1" hangingPunct="1">
              <a:defRPr sz="1300">
                <a:latin typeface="Arial" charset="0"/>
                <a:ea typeface="+mn-ea"/>
                <a:cs typeface="+mn-cs"/>
              </a:defRPr>
            </a:lvl1pPr>
          </a:lstStyle>
          <a:p>
            <a:pPr>
              <a:defRPr/>
            </a:pPr>
            <a:endParaRPr lang="en-US"/>
          </a:p>
        </p:txBody>
      </p:sp>
      <p:sp>
        <p:nvSpPr>
          <p:cNvPr id="27655" name="Rectangle 7"/>
          <p:cNvSpPr>
            <a:spLocks noGrp="1" noChangeArrowheads="1"/>
          </p:cNvSpPr>
          <p:nvPr>
            <p:ph type="sldNum" sz="quarter" idx="5"/>
          </p:nvPr>
        </p:nvSpPr>
        <p:spPr bwMode="auto">
          <a:xfrm>
            <a:off x="5266115" y="6658968"/>
            <a:ext cx="4028748" cy="349911"/>
          </a:xfrm>
          <a:prstGeom prst="rect">
            <a:avLst/>
          </a:prstGeom>
          <a:noFill/>
          <a:ln w="9525">
            <a:noFill/>
            <a:miter lim="800000"/>
            <a:headEnd/>
            <a:tailEnd/>
          </a:ln>
          <a:effectLst/>
        </p:spPr>
        <p:txBody>
          <a:bodyPr vert="horz" wrap="square" lIns="93172" tIns="46586" rIns="93172" bIns="46586" numCol="1" anchor="b" anchorCtr="0" compatLnSpc="1">
            <a:prstTxWarp prst="textNoShape">
              <a:avLst/>
            </a:prstTxWarp>
          </a:bodyPr>
          <a:lstStyle>
            <a:lvl1pPr algn="r" defTabSz="931887" eaLnBrk="1" hangingPunct="1">
              <a:defRPr sz="1300"/>
            </a:lvl1pPr>
          </a:lstStyle>
          <a:p>
            <a:fld id="{FE6EC7D4-0570-5F4A-BD04-1972EAA44642}" type="slidenum">
              <a:rPr lang="en-US"/>
              <a:pPr/>
              <a:t>‹#›</a:t>
            </a:fld>
            <a:endParaRPr lang="en-US"/>
          </a:p>
        </p:txBody>
      </p:sp>
    </p:spTree>
    <p:extLst>
      <p:ext uri="{BB962C8B-B14F-4D97-AF65-F5344CB8AC3E}">
        <p14:creationId xmlns:p14="http://schemas.microsoft.com/office/powerpoint/2010/main" val="104295001"/>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1pPr>
    <a:lvl2pPr marL="4572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2pPr>
    <a:lvl3pPr marL="9144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3pPr>
    <a:lvl4pPr marL="13716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4pPr>
    <a:lvl5pPr marL="1828800" algn="l" rtl="0" eaLnBrk="0" fontAlgn="base" hangingPunct="0">
      <a:spcBef>
        <a:spcPct val="30000"/>
      </a:spcBef>
      <a:spcAft>
        <a:spcPct val="0"/>
      </a:spcAft>
      <a:defRPr sz="1200" kern="1200">
        <a:solidFill>
          <a:schemeClr val="tx1"/>
        </a:solidFill>
        <a:latin typeface="Arial"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0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11A1C9DA-D573-9F41-9442-43D253AA875F}" type="slidenum">
              <a:rPr lang="en-US"/>
              <a:pPr/>
              <a:t>1</a:t>
            </a:fld>
            <a:endParaRPr lang="en-US" dirty="0"/>
          </a:p>
        </p:txBody>
      </p:sp>
      <p:sp>
        <p:nvSpPr>
          <p:cNvPr id="290819" name="Rectangle 2"/>
          <p:cNvSpPr>
            <a:spLocks noGrp="1" noRot="1" noChangeAspect="1" noChangeArrowheads="1" noTextEdit="1"/>
          </p:cNvSpPr>
          <p:nvPr>
            <p:ph type="sldImg"/>
          </p:nvPr>
        </p:nvSpPr>
        <p:spPr>
          <a:ln/>
        </p:spPr>
      </p:sp>
      <p:sp>
        <p:nvSpPr>
          <p:cNvPr id="290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dirty="0">
              <a:ea typeface="MS PGothic" charset="0"/>
            </a:endParaRPr>
          </a:p>
        </p:txBody>
      </p:sp>
    </p:spTree>
    <p:extLst>
      <p:ext uri="{BB962C8B-B14F-4D97-AF65-F5344CB8AC3E}">
        <p14:creationId xmlns:p14="http://schemas.microsoft.com/office/powerpoint/2010/main" val="3566378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p:spPr>
        <p:txBody>
          <a:bodyPr/>
          <a:lstStyle/>
          <a:p>
            <a:fld id="{3D4F9726-FE9A-E84F-8A09-E832C0C0F58D}"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9554710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2082" name="Rectangle 2"/>
          <p:cNvSpPr>
            <a:spLocks noGrp="1" noRot="1" noChangeAspect="1" noChangeArrowheads="1" noTextEdit="1"/>
          </p:cNvSpPr>
          <p:nvPr>
            <p:ph type="sldImg"/>
          </p:nvPr>
        </p:nvSpPr>
        <p:spPr>
          <a:ln/>
        </p:spPr>
      </p:sp>
      <p:sp>
        <p:nvSpPr>
          <p:cNvPr id="3020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4033572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42" name="Rectangle 2"/>
          <p:cNvSpPr>
            <a:spLocks noGrp="1" noRot="1" noChangeAspect="1" noChangeArrowheads="1" noTextEdit="1"/>
          </p:cNvSpPr>
          <p:nvPr>
            <p:ph type="sldImg"/>
          </p:nvPr>
        </p:nvSpPr>
        <p:spPr>
          <a:ln/>
        </p:spPr>
      </p:sp>
      <p:sp>
        <p:nvSpPr>
          <p:cNvPr id="31744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0660731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2322" name="Rectangle 2"/>
          <p:cNvSpPr>
            <a:spLocks noGrp="1" noRot="1" noChangeAspect="1" noChangeArrowheads="1" noTextEdit="1"/>
          </p:cNvSpPr>
          <p:nvPr>
            <p:ph type="sldImg"/>
          </p:nvPr>
        </p:nvSpPr>
        <p:spPr>
          <a:ln/>
        </p:spPr>
      </p:sp>
      <p:sp>
        <p:nvSpPr>
          <p:cNvPr id="312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48717345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370" name="Rectangle 2"/>
          <p:cNvSpPr>
            <a:spLocks noGrp="1" noRot="1" noChangeAspect="1" noChangeArrowheads="1" noTextEdit="1"/>
          </p:cNvSpPr>
          <p:nvPr>
            <p:ph type="sldImg"/>
          </p:nvPr>
        </p:nvSpPr>
        <p:spPr>
          <a:ln/>
        </p:spPr>
      </p:sp>
      <p:sp>
        <p:nvSpPr>
          <p:cNvPr id="31437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14243811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0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EBEA29A3-D734-F24F-8BDD-5F68D7DC8D0D}" type="slidenum">
              <a:rPr lang="en-US"/>
              <a:pPr/>
              <a:t>30</a:t>
            </a:fld>
            <a:endParaRPr lang="en-US"/>
          </a:p>
        </p:txBody>
      </p:sp>
      <p:sp>
        <p:nvSpPr>
          <p:cNvPr id="340995" name="Rectangle 2"/>
          <p:cNvSpPr>
            <a:spLocks noGrp="1" noRot="1" noChangeAspect="1" noChangeArrowheads="1" noTextEdit="1"/>
          </p:cNvSpPr>
          <p:nvPr>
            <p:ph type="sldImg"/>
          </p:nvPr>
        </p:nvSpPr>
        <p:spPr>
          <a:ln/>
        </p:spPr>
      </p:sp>
      <p:sp>
        <p:nvSpPr>
          <p:cNvPr id="340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21930610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2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1887">
              <a:defRPr>
                <a:solidFill>
                  <a:schemeClr val="tx1"/>
                </a:solidFill>
                <a:latin typeface="Arial" charset="0"/>
                <a:ea typeface="MS PGothic" charset="0"/>
                <a:cs typeface="MS PGothic" charset="0"/>
              </a:defRPr>
            </a:lvl1pPr>
            <a:lvl2pPr marL="716130" indent="-275434" defTabSz="931887">
              <a:defRPr>
                <a:solidFill>
                  <a:schemeClr val="tx1"/>
                </a:solidFill>
                <a:latin typeface="Arial" charset="0"/>
                <a:ea typeface="MS PGothic" charset="0"/>
                <a:cs typeface="MS PGothic" charset="0"/>
              </a:defRPr>
            </a:lvl2pPr>
            <a:lvl3pPr marL="1101738" indent="-220348" defTabSz="931887">
              <a:defRPr>
                <a:solidFill>
                  <a:schemeClr val="tx1"/>
                </a:solidFill>
                <a:latin typeface="Arial" charset="0"/>
                <a:ea typeface="MS PGothic" charset="0"/>
                <a:cs typeface="MS PGothic" charset="0"/>
              </a:defRPr>
            </a:lvl3pPr>
            <a:lvl4pPr marL="1542433" indent="-220348" defTabSz="931887">
              <a:defRPr>
                <a:solidFill>
                  <a:schemeClr val="tx1"/>
                </a:solidFill>
                <a:latin typeface="Arial" charset="0"/>
                <a:ea typeface="MS PGothic" charset="0"/>
                <a:cs typeface="MS PGothic" charset="0"/>
              </a:defRPr>
            </a:lvl4pPr>
            <a:lvl5pPr marL="1983128" indent="-220348" defTabSz="931887">
              <a:defRPr>
                <a:solidFill>
                  <a:schemeClr val="tx1"/>
                </a:solidFill>
                <a:latin typeface="Arial" charset="0"/>
                <a:ea typeface="MS PGothic" charset="0"/>
                <a:cs typeface="MS PGothic" charset="0"/>
              </a:defRPr>
            </a:lvl5pPr>
            <a:lvl6pPr marL="2423823" indent="-220348" defTabSz="931887" eaLnBrk="0" fontAlgn="base" hangingPunct="0">
              <a:spcBef>
                <a:spcPct val="0"/>
              </a:spcBef>
              <a:spcAft>
                <a:spcPct val="0"/>
              </a:spcAft>
              <a:defRPr>
                <a:solidFill>
                  <a:schemeClr val="tx1"/>
                </a:solidFill>
                <a:latin typeface="Arial" charset="0"/>
                <a:ea typeface="MS PGothic" charset="0"/>
                <a:cs typeface="MS PGothic" charset="0"/>
              </a:defRPr>
            </a:lvl6pPr>
            <a:lvl7pPr marL="2864518" indent="-220348" defTabSz="931887" eaLnBrk="0" fontAlgn="base" hangingPunct="0">
              <a:spcBef>
                <a:spcPct val="0"/>
              </a:spcBef>
              <a:spcAft>
                <a:spcPct val="0"/>
              </a:spcAft>
              <a:defRPr>
                <a:solidFill>
                  <a:schemeClr val="tx1"/>
                </a:solidFill>
                <a:latin typeface="Arial" charset="0"/>
                <a:ea typeface="MS PGothic" charset="0"/>
                <a:cs typeface="MS PGothic" charset="0"/>
              </a:defRPr>
            </a:lvl7pPr>
            <a:lvl8pPr marL="3305213" indent="-220348" defTabSz="931887" eaLnBrk="0" fontAlgn="base" hangingPunct="0">
              <a:spcBef>
                <a:spcPct val="0"/>
              </a:spcBef>
              <a:spcAft>
                <a:spcPct val="0"/>
              </a:spcAft>
              <a:defRPr>
                <a:solidFill>
                  <a:schemeClr val="tx1"/>
                </a:solidFill>
                <a:latin typeface="Arial" charset="0"/>
                <a:ea typeface="MS PGothic" charset="0"/>
                <a:cs typeface="MS PGothic" charset="0"/>
              </a:defRPr>
            </a:lvl8pPr>
            <a:lvl9pPr marL="3745908" indent="-220348" defTabSz="931887" eaLnBrk="0" fontAlgn="base" hangingPunct="0">
              <a:spcBef>
                <a:spcPct val="0"/>
              </a:spcBef>
              <a:spcAft>
                <a:spcPct val="0"/>
              </a:spcAft>
              <a:defRPr>
                <a:solidFill>
                  <a:schemeClr val="tx1"/>
                </a:solidFill>
                <a:latin typeface="Arial" charset="0"/>
                <a:ea typeface="MS PGothic" charset="0"/>
                <a:cs typeface="MS PGothic" charset="0"/>
              </a:defRPr>
            </a:lvl9pPr>
          </a:lstStyle>
          <a:p>
            <a:fld id="{D61507F8-27F0-C245-9E89-D9FFA592A24A}" type="slidenum">
              <a:rPr lang="en-US"/>
              <a:pPr/>
              <a:t>31</a:t>
            </a:fld>
            <a:endParaRPr lang="en-US"/>
          </a:p>
        </p:txBody>
      </p:sp>
      <p:sp>
        <p:nvSpPr>
          <p:cNvPr id="342019" name="Rectangle 2"/>
          <p:cNvSpPr>
            <a:spLocks noGrp="1" noRot="1" noChangeAspect="1" noChangeArrowheads="1" noTextEdit="1"/>
          </p:cNvSpPr>
          <p:nvPr>
            <p:ph type="sldImg"/>
          </p:nvPr>
        </p:nvSpPr>
        <p:spPr>
          <a:ln/>
        </p:spPr>
      </p:sp>
      <p:sp>
        <p:nvSpPr>
          <p:cNvPr id="342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pPr eaLnBrk="1" hangingPunct="1"/>
            <a:endParaRPr lang="en-US">
              <a:ea typeface="MS PGothic" charset="0"/>
            </a:endParaRPr>
          </a:p>
        </p:txBody>
      </p:sp>
    </p:spTree>
    <p:extLst>
      <p:ext uri="{BB962C8B-B14F-4D97-AF65-F5344CB8AC3E}">
        <p14:creationId xmlns:p14="http://schemas.microsoft.com/office/powerpoint/2010/main" val="1050176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AC4F7360-FC78-BC46-82D1-F27EE57E4CD1}" type="slidenum">
              <a:rPr lang="en-US" sz="1300"/>
              <a:pPr algn="r" defTabSz="966788"/>
              <a:t>39</a:t>
            </a:fld>
            <a:endParaRPr lang="en-US" sz="130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7844442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9664A250-D27A-C549-932A-4EC0ED80AB6F}" type="slidenum">
              <a:rPr lang="en-US" sz="1300"/>
              <a:pPr algn="r" defTabSz="966788"/>
              <a:t>40</a:t>
            </a:fld>
            <a:endParaRPr lang="en-US" sz="1300"/>
          </a:p>
        </p:txBody>
      </p:sp>
      <p:sp>
        <p:nvSpPr>
          <p:cNvPr id="65539" name="Rectangle 2"/>
          <p:cNvSpPr>
            <a:spLocks noGrp="1" noRot="1" noChangeAspect="1" noChangeArrowheads="1" noTextEdit="1"/>
          </p:cNvSpPr>
          <p:nvPr>
            <p:ph type="sldImg"/>
          </p:nvPr>
        </p:nvSpPr>
        <p:spPr>
          <a:ln/>
        </p:spPr>
      </p:sp>
      <p:sp>
        <p:nvSpPr>
          <p:cNvPr id="6554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3336323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45F8D688-AA21-0A46-AF73-2B66B3548CE9}" type="slidenum">
              <a:rPr lang="en-US" sz="1300"/>
              <a:pPr algn="r" defTabSz="966788"/>
              <a:t>41</a:t>
            </a:fld>
            <a:endParaRPr lang="en-US" sz="1300"/>
          </a:p>
        </p:txBody>
      </p:sp>
      <p:sp>
        <p:nvSpPr>
          <p:cNvPr id="67587" name="Rectangle 2"/>
          <p:cNvSpPr>
            <a:spLocks noGrp="1" noRot="1" noChangeAspect="1" noChangeArrowheads="1" noTextEdit="1"/>
          </p:cNvSpPr>
          <p:nvPr>
            <p:ph type="sldImg"/>
          </p:nvPr>
        </p:nvSpPr>
        <p:spPr>
          <a:ln/>
        </p:spPr>
      </p:sp>
      <p:sp>
        <p:nvSpPr>
          <p:cNvPr id="6758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297515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7"/>
          <p:cNvSpPr>
            <a:spLocks noGrp="1" noChangeArrowheads="1"/>
          </p:cNvSpPr>
          <p:nvPr>
            <p:ph type="sldNum" sz="quarter" idx="5"/>
          </p:nvPr>
        </p:nvSpPr>
        <p:spPr>
          <a:noFill/>
        </p:spPr>
        <p:txBody>
          <a:bodyPr/>
          <a:lstStyle/>
          <a:p>
            <a:fld id="{7D37A7CD-8341-2E40-9EDE-A9C27DF8157C}"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
        <p:nvSpPr>
          <p:cNvPr id="24579" name="Rectangle 2"/>
          <p:cNvSpPr>
            <a:spLocks noGrp="1" noRot="1" noChangeAspect="1" noChangeArrowheads="1" noTextEdit="1"/>
          </p:cNvSpPr>
          <p:nvPr>
            <p:ph type="sldImg"/>
          </p:nvPr>
        </p:nvSpPr>
        <p:spPr>
          <a:ln/>
        </p:spPr>
      </p:sp>
      <p:sp>
        <p:nvSpPr>
          <p:cNvPr id="245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6397132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8D01B75C-9C66-8D4E-B5C8-E7510B9EEBD1}" type="slidenum">
              <a:rPr lang="en-US" sz="1300"/>
              <a:pPr algn="r" defTabSz="966788"/>
              <a:t>42</a:t>
            </a:fld>
            <a:endParaRPr lang="en-US" sz="1300"/>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2014382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440BB26D-5F6D-7846-A75B-6EF44BE8A2A7}" type="slidenum">
              <a:rPr lang="en-US" sz="1300"/>
              <a:pPr algn="r" defTabSz="966788"/>
              <a:t>43</a:t>
            </a:fld>
            <a:endParaRPr lang="en-US" sz="1300"/>
          </a:p>
        </p:txBody>
      </p:sp>
      <p:sp>
        <p:nvSpPr>
          <p:cNvPr id="71683" name="Rectangle 2"/>
          <p:cNvSpPr>
            <a:spLocks noGrp="1" noRot="1" noChangeAspect="1" noChangeArrowheads="1" noTextEdit="1"/>
          </p:cNvSpPr>
          <p:nvPr>
            <p:ph type="sldImg"/>
          </p:nvPr>
        </p:nvSpPr>
        <p:spPr>
          <a:ln/>
        </p:spPr>
      </p:sp>
      <p:sp>
        <p:nvSpPr>
          <p:cNvPr id="7168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07455361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0B5205E6-39C7-7049-922F-337CAD41DEF4}" type="slidenum">
              <a:rPr lang="en-US" sz="1300"/>
              <a:pPr algn="r" defTabSz="966788"/>
              <a:t>44</a:t>
            </a:fld>
            <a:endParaRPr lang="en-US" sz="1300"/>
          </a:p>
        </p:txBody>
      </p:sp>
      <p:sp>
        <p:nvSpPr>
          <p:cNvPr id="73731" name="Rectangle 2"/>
          <p:cNvSpPr>
            <a:spLocks noGrp="1" noRot="1" noChangeAspect="1" noChangeArrowheads="1" noTextEdit="1"/>
          </p:cNvSpPr>
          <p:nvPr>
            <p:ph type="sldImg"/>
          </p:nvPr>
        </p:nvSpPr>
        <p:spPr>
          <a:ln/>
        </p:spPr>
      </p:sp>
      <p:sp>
        <p:nvSpPr>
          <p:cNvPr id="7373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7356507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txBox="1">
            <a:spLocks noGrp="1" noChangeArrowheads="1"/>
          </p:cNvSpPr>
          <p:nvPr/>
        </p:nvSpPr>
        <p:spPr bwMode="auto">
          <a:xfrm>
            <a:off x="5438775" y="6948488"/>
            <a:ext cx="4160838" cy="365125"/>
          </a:xfrm>
          <a:prstGeom prst="rect">
            <a:avLst/>
          </a:prstGeom>
          <a:noFill/>
          <a:ln w="9525">
            <a:noFill/>
            <a:miter lim="800000"/>
            <a:headEnd/>
            <a:tailEnd/>
          </a:ln>
        </p:spPr>
        <p:txBody>
          <a:bodyPr lIns="96661" tIns="48331" rIns="96661" bIns="48331" anchor="b">
            <a:prstTxWarp prst="textNoShape">
              <a:avLst/>
            </a:prstTxWarp>
          </a:bodyPr>
          <a:lstStyle/>
          <a:p>
            <a:pPr algn="r" defTabSz="966788"/>
            <a:fld id="{166A3068-3B9F-AC4A-A18E-28E5C1C5E68A}" type="slidenum">
              <a:rPr lang="en-US" sz="1300"/>
              <a:pPr algn="r" defTabSz="966788"/>
              <a:t>45</a:t>
            </a:fld>
            <a:endParaRPr lang="en-US" sz="130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287485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39D488F0-70AC-8144-9910-97797AECB6DD}"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8705902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fld id="{AFD8B9FC-337F-3C45-BBC1-FBBF8AD54AB0}"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8675" name="Rectangle 2"/>
          <p:cNvSpPr>
            <a:spLocks noGrp="1" noRot="1" noChangeAspect="1" noChangeArrowheads="1" noTextEdit="1"/>
          </p:cNvSpPr>
          <p:nvPr>
            <p:ph type="sldImg"/>
          </p:nvPr>
        </p:nvSpPr>
        <p:spPr>
          <a:ln/>
        </p:spPr>
      </p:sp>
      <p:sp>
        <p:nvSpPr>
          <p:cNvPr id="2867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192839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p:spPr>
        <p:txBody>
          <a:bodyPr/>
          <a:lstStyle/>
          <a:p>
            <a:fld id="{CBC987E6-121E-114D-96B2-C124DB99AD20}"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30723" name="Rectangle 2"/>
          <p:cNvSpPr>
            <a:spLocks noGrp="1" noRot="1" noChangeAspect="1" noChangeArrowheads="1" noTextEdit="1"/>
          </p:cNvSpPr>
          <p:nvPr>
            <p:ph type="sldImg"/>
          </p:nvPr>
        </p:nvSpPr>
        <p:spPr>
          <a:ln/>
        </p:spPr>
      </p:sp>
      <p:sp>
        <p:nvSpPr>
          <p:cNvPr id="30724"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0018781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17970AD8-D006-604E-A3C7-9DBEC1891B0A}"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965082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p:spPr>
        <p:txBody>
          <a:bodyPr/>
          <a:lstStyle/>
          <a:p>
            <a:fld id="{93BD89AF-5152-0A49-84B6-99BC81AFE23C}"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49565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p:spPr>
        <p:txBody>
          <a:bodyPr/>
          <a:lstStyle/>
          <a:p>
            <a:fld id="{28903A1D-3955-2040-AF99-01D3E0D3EC6A}"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6867" name="Rectangle 2"/>
          <p:cNvSpPr>
            <a:spLocks noGrp="1" noRot="1" noChangeAspect="1" noChangeArrowheads="1" noTextEdit="1"/>
          </p:cNvSpPr>
          <p:nvPr>
            <p:ph type="sldImg"/>
          </p:nvPr>
        </p:nvSpPr>
        <p:spPr>
          <a:ln/>
        </p:spPr>
      </p:sp>
      <p:sp>
        <p:nvSpPr>
          <p:cNvPr id="36868"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8372757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p>
            <a:fld id="{5AECA7EC-48A9-E740-8B69-A0FFC4DBDA38}"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a:ln/>
        </p:spPr>
        <p:txBody>
          <a:bodyPr/>
          <a:lstStyle/>
          <a:p>
            <a:pPr eaLnBrk="1" hangingPunct="1"/>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035018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fld id="{80A318F6-16BB-1E43-B8A5-D23395CCF467}" type="datetime1">
              <a:rPr lang="en-US" smtClean="0"/>
              <a:t>1/7/20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1C2AC5EC-DFAD-014F-A0CB-986543EA4EBB}" type="slidenum">
              <a:rPr lang="en-US"/>
              <a:pPr/>
              <a:t>‹#›</a:t>
            </a:fld>
            <a:endParaRPr lang="en-US"/>
          </a:p>
        </p:txBody>
      </p:sp>
    </p:spTree>
    <p:extLst>
      <p:ext uri="{BB962C8B-B14F-4D97-AF65-F5344CB8AC3E}">
        <p14:creationId xmlns:p14="http://schemas.microsoft.com/office/powerpoint/2010/main" val="1591368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DCCED98-4317-2C48-A391-962B633133FF}" type="datetime1">
              <a:rPr lang="en-US" smtClean="0"/>
              <a:t>1/7/20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E7AAC0A-1956-8340-8224-D7C28667D24B}" type="slidenum">
              <a:rPr lang="en-US"/>
              <a:pPr/>
              <a:t>‹#›</a:t>
            </a:fld>
            <a:endParaRPr lang="en-US"/>
          </a:p>
        </p:txBody>
      </p:sp>
    </p:spTree>
    <p:extLst>
      <p:ext uri="{BB962C8B-B14F-4D97-AF65-F5344CB8AC3E}">
        <p14:creationId xmlns:p14="http://schemas.microsoft.com/office/powerpoint/2010/main" val="32798198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BF61EE21-9D78-EC4A-B9E0-463D2D212950}" type="datetime1">
              <a:rPr lang="en-US" smtClean="0"/>
              <a:t>1/7/20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7D03BB-11CB-F949-BDB2-77C119DBBE08}" type="slidenum">
              <a:rPr lang="en-US"/>
              <a:pPr/>
              <a:t>‹#›</a:t>
            </a:fld>
            <a:endParaRPr lang="en-US"/>
          </a:p>
        </p:txBody>
      </p:sp>
    </p:spTree>
    <p:extLst>
      <p:ext uri="{BB962C8B-B14F-4D97-AF65-F5344CB8AC3E}">
        <p14:creationId xmlns:p14="http://schemas.microsoft.com/office/powerpoint/2010/main" val="19651978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4B3783F6-D231-A54E-91F7-CE431D89A591}" type="datetime1">
              <a:rPr lang="en-US" smtClean="0"/>
              <a:t>1/7/20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B93D14BA-355C-6F4D-8CB5-1E4E236E5191}" type="slidenum">
              <a:rPr lang="en-US"/>
              <a:pPr/>
              <a:t>‹#›</a:t>
            </a:fld>
            <a:endParaRPr lang="en-US"/>
          </a:p>
        </p:txBody>
      </p:sp>
    </p:spTree>
    <p:extLst>
      <p:ext uri="{BB962C8B-B14F-4D97-AF65-F5344CB8AC3E}">
        <p14:creationId xmlns:p14="http://schemas.microsoft.com/office/powerpoint/2010/main" val="27672176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1EFE8E0D-F0A4-664A-B4CB-1572CC9A019E}" type="datetime1">
              <a:rPr lang="en-US" smtClean="0"/>
              <a:t>1/7/20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445EE83F-0561-3C44-98AA-8FFF6D2C2E04}" type="slidenum">
              <a:rPr lang="en-US"/>
              <a:pPr/>
              <a:t>‹#›</a:t>
            </a:fld>
            <a:endParaRPr lang="en-US"/>
          </a:p>
        </p:txBody>
      </p:sp>
    </p:spTree>
    <p:extLst>
      <p:ext uri="{BB962C8B-B14F-4D97-AF65-F5344CB8AC3E}">
        <p14:creationId xmlns:p14="http://schemas.microsoft.com/office/powerpoint/2010/main" val="24339065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fld id="{2534C2F4-DACC-7046-9C17-8BE104BD396C}" type="datetime1">
              <a:rPr lang="en-US" smtClean="0"/>
              <a:t>1/7/20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F7F6C048-724C-A44D-A3A9-573A2C2F7973}" type="slidenum">
              <a:rPr lang="en-US"/>
              <a:pPr/>
              <a:t>‹#›</a:t>
            </a:fld>
            <a:endParaRPr lang="en-US"/>
          </a:p>
        </p:txBody>
      </p:sp>
    </p:spTree>
    <p:extLst>
      <p:ext uri="{BB962C8B-B14F-4D97-AF65-F5344CB8AC3E}">
        <p14:creationId xmlns:p14="http://schemas.microsoft.com/office/powerpoint/2010/main" val="5215521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2219DD89-BAD8-364A-BD2D-467099994EAF}" type="datetime1">
              <a:rPr lang="en-US" smtClean="0"/>
              <a:t>1/7/20</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5F8E28D9-431E-8740-9B48-008ADE63E310}" type="slidenum">
              <a:rPr lang="en-US"/>
              <a:pPr/>
              <a:t>‹#›</a:t>
            </a:fld>
            <a:endParaRPr lang="en-US"/>
          </a:p>
        </p:txBody>
      </p:sp>
    </p:spTree>
    <p:extLst>
      <p:ext uri="{BB962C8B-B14F-4D97-AF65-F5344CB8AC3E}">
        <p14:creationId xmlns:p14="http://schemas.microsoft.com/office/powerpoint/2010/main" val="3921149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10CAFAFA-42D4-614C-B8B0-6D1EBAE9D211}" type="datetime1">
              <a:rPr lang="en-US" smtClean="0"/>
              <a:t>1/7/20</a:t>
            </a:fld>
            <a:endParaRPr lang="en-US"/>
          </a:p>
        </p:txBody>
      </p:sp>
      <p:sp>
        <p:nvSpPr>
          <p:cNvPr id="5" name="Rectangle 5"/>
          <p:cNvSpPr>
            <a:spLocks noGrp="1" noChangeArrowheads="1"/>
          </p:cNvSpPr>
          <p:nvPr>
            <p:ph type="ftr" sz="quarter" idx="11"/>
          </p:nvPr>
        </p:nvSpPr>
        <p:spPr>
          <a:ln/>
        </p:spPr>
        <p:txBody>
          <a:bodyPr/>
          <a:lstStyle>
            <a:lvl1pPr>
              <a:defRPr/>
            </a:lvl1pPr>
          </a:lstStyle>
          <a:p>
            <a:r>
              <a:rPr lang="en-US" dirty="0"/>
              <a:t>© UCF CS</a:t>
            </a:r>
          </a:p>
        </p:txBody>
      </p:sp>
      <p:sp>
        <p:nvSpPr>
          <p:cNvPr id="6" name="Rectangle 6"/>
          <p:cNvSpPr>
            <a:spLocks noGrp="1" noChangeArrowheads="1"/>
          </p:cNvSpPr>
          <p:nvPr>
            <p:ph type="sldNum" sz="quarter" idx="12"/>
          </p:nvPr>
        </p:nvSpPr>
        <p:spPr>
          <a:ln/>
        </p:spPr>
        <p:txBody>
          <a:bodyPr/>
          <a:lstStyle>
            <a:lvl1pPr>
              <a:defRPr/>
            </a:lvl1pPr>
          </a:lstStyle>
          <a:p>
            <a:fld id="{61C0DFDA-2135-D64E-918D-40C809DE5D01}" type="slidenum">
              <a:rPr lang="en-US"/>
              <a:pPr/>
              <a:t>‹#›</a:t>
            </a:fld>
            <a:endParaRPr lang="en-US"/>
          </a:p>
        </p:txBody>
      </p:sp>
    </p:spTree>
    <p:extLst>
      <p:ext uri="{BB962C8B-B14F-4D97-AF65-F5344CB8AC3E}">
        <p14:creationId xmlns:p14="http://schemas.microsoft.com/office/powerpoint/2010/main" val="18716124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fld id="{9CB80E08-E47F-E54B-A080-4A582F0A0BAB}" type="datetime1">
              <a:rPr lang="en-US" smtClean="0"/>
              <a:t>1/7/20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D90E1FD5-8788-F846-A31B-26E5EF73593D}" type="slidenum">
              <a:rPr lang="en-US"/>
              <a:pPr/>
              <a:t>‹#›</a:t>
            </a:fld>
            <a:endParaRPr lang="en-US"/>
          </a:p>
        </p:txBody>
      </p:sp>
    </p:spTree>
    <p:extLst>
      <p:ext uri="{BB962C8B-B14F-4D97-AF65-F5344CB8AC3E}">
        <p14:creationId xmlns:p14="http://schemas.microsoft.com/office/powerpoint/2010/main" val="2675032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fld id="{045D80B8-F1C1-AD40-80F2-554E916B305A}" type="datetime1">
              <a:rPr lang="en-US" smtClean="0"/>
              <a:t>1/7/20</a:t>
            </a:fld>
            <a:endParaRPr lang="en-US"/>
          </a:p>
        </p:txBody>
      </p:sp>
      <p:sp>
        <p:nvSpPr>
          <p:cNvPr id="8" name="Rectangle 5"/>
          <p:cNvSpPr>
            <a:spLocks noGrp="1" noChangeArrowheads="1"/>
          </p:cNvSpPr>
          <p:nvPr>
            <p:ph type="ftr" sz="quarter" idx="11"/>
          </p:nvPr>
        </p:nvSpPr>
        <p:spPr>
          <a:ln/>
        </p:spPr>
        <p:txBody>
          <a:bodyPr/>
          <a:lstStyle>
            <a:lvl1pPr>
              <a:defRPr/>
            </a:lvl1pPr>
          </a:lstStyle>
          <a:p>
            <a:r>
              <a:rPr lang="en-US" dirty="0"/>
              <a:t>© UCF CS</a:t>
            </a:r>
          </a:p>
        </p:txBody>
      </p:sp>
      <p:sp>
        <p:nvSpPr>
          <p:cNvPr id="9" name="Rectangle 6"/>
          <p:cNvSpPr>
            <a:spLocks noGrp="1" noChangeArrowheads="1"/>
          </p:cNvSpPr>
          <p:nvPr>
            <p:ph type="sldNum" sz="quarter" idx="12"/>
          </p:nvPr>
        </p:nvSpPr>
        <p:spPr>
          <a:ln/>
        </p:spPr>
        <p:txBody>
          <a:bodyPr/>
          <a:lstStyle>
            <a:lvl1pPr>
              <a:defRPr/>
            </a:lvl1pPr>
          </a:lstStyle>
          <a:p>
            <a:fld id="{5C3A5692-28FF-E048-A23B-BD64E45D7FD0}" type="slidenum">
              <a:rPr lang="en-US"/>
              <a:pPr/>
              <a:t>‹#›</a:t>
            </a:fld>
            <a:endParaRPr lang="en-US"/>
          </a:p>
        </p:txBody>
      </p:sp>
    </p:spTree>
    <p:extLst>
      <p:ext uri="{BB962C8B-B14F-4D97-AF65-F5344CB8AC3E}">
        <p14:creationId xmlns:p14="http://schemas.microsoft.com/office/powerpoint/2010/main" val="6065315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fld id="{34B5390C-BEA9-E14D-AA81-FE8F6AFFBD2A}" type="datetime1">
              <a:rPr lang="en-US" smtClean="0"/>
              <a:t>1/7/20</a:t>
            </a:fld>
            <a:endParaRPr lang="en-US"/>
          </a:p>
        </p:txBody>
      </p:sp>
      <p:sp>
        <p:nvSpPr>
          <p:cNvPr id="4" name="Rectangle 5"/>
          <p:cNvSpPr>
            <a:spLocks noGrp="1" noChangeArrowheads="1"/>
          </p:cNvSpPr>
          <p:nvPr>
            <p:ph type="ftr" sz="quarter" idx="11"/>
          </p:nvPr>
        </p:nvSpPr>
        <p:spPr>
          <a:ln/>
        </p:spPr>
        <p:txBody>
          <a:bodyPr/>
          <a:lstStyle>
            <a:lvl1pPr>
              <a:defRPr/>
            </a:lvl1pPr>
          </a:lstStyle>
          <a:p>
            <a:r>
              <a:rPr lang="en-US" dirty="0"/>
              <a:t>© UCF CS</a:t>
            </a:r>
          </a:p>
        </p:txBody>
      </p:sp>
      <p:sp>
        <p:nvSpPr>
          <p:cNvPr id="5" name="Rectangle 6"/>
          <p:cNvSpPr>
            <a:spLocks noGrp="1" noChangeArrowheads="1"/>
          </p:cNvSpPr>
          <p:nvPr>
            <p:ph type="sldNum" sz="quarter" idx="12"/>
          </p:nvPr>
        </p:nvSpPr>
        <p:spPr>
          <a:ln/>
        </p:spPr>
        <p:txBody>
          <a:bodyPr/>
          <a:lstStyle>
            <a:lvl1pPr>
              <a:defRPr/>
            </a:lvl1pPr>
          </a:lstStyle>
          <a:p>
            <a:fld id="{15237D89-D11D-954C-BFCD-675BFC02310A}" type="slidenum">
              <a:rPr lang="en-US"/>
              <a:pPr/>
              <a:t>‹#›</a:t>
            </a:fld>
            <a:endParaRPr lang="en-US"/>
          </a:p>
        </p:txBody>
      </p:sp>
    </p:spTree>
    <p:extLst>
      <p:ext uri="{BB962C8B-B14F-4D97-AF65-F5344CB8AC3E}">
        <p14:creationId xmlns:p14="http://schemas.microsoft.com/office/powerpoint/2010/main" val="9514517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EAF8B5D-97DC-6D4C-BB10-0C704C0F2AC3}" type="datetime1">
              <a:rPr lang="en-US" smtClean="0"/>
              <a:t>1/7/20</a:t>
            </a:fld>
            <a:endParaRPr lang="en-US"/>
          </a:p>
        </p:txBody>
      </p:sp>
      <p:sp>
        <p:nvSpPr>
          <p:cNvPr id="3" name="Rectangle 5"/>
          <p:cNvSpPr>
            <a:spLocks noGrp="1" noChangeArrowheads="1"/>
          </p:cNvSpPr>
          <p:nvPr>
            <p:ph type="ftr" sz="quarter" idx="11"/>
          </p:nvPr>
        </p:nvSpPr>
        <p:spPr>
          <a:ln/>
        </p:spPr>
        <p:txBody>
          <a:bodyPr/>
          <a:lstStyle>
            <a:lvl1pPr>
              <a:defRPr/>
            </a:lvl1pPr>
          </a:lstStyle>
          <a:p>
            <a:r>
              <a:rPr lang="en-US" dirty="0"/>
              <a:t>© UCF CS</a:t>
            </a:r>
          </a:p>
        </p:txBody>
      </p:sp>
      <p:sp>
        <p:nvSpPr>
          <p:cNvPr id="4" name="Rectangle 6"/>
          <p:cNvSpPr>
            <a:spLocks noGrp="1" noChangeArrowheads="1"/>
          </p:cNvSpPr>
          <p:nvPr>
            <p:ph type="sldNum" sz="quarter" idx="12"/>
          </p:nvPr>
        </p:nvSpPr>
        <p:spPr>
          <a:ln/>
        </p:spPr>
        <p:txBody>
          <a:bodyPr/>
          <a:lstStyle>
            <a:lvl1pPr>
              <a:defRPr/>
            </a:lvl1pPr>
          </a:lstStyle>
          <a:p>
            <a:fld id="{256636F4-E812-014D-94A9-0B9FCB771131}" type="slidenum">
              <a:rPr lang="en-US"/>
              <a:pPr/>
              <a:t>‹#›</a:t>
            </a:fld>
            <a:endParaRPr lang="en-US"/>
          </a:p>
        </p:txBody>
      </p:sp>
    </p:spTree>
    <p:extLst>
      <p:ext uri="{BB962C8B-B14F-4D97-AF65-F5344CB8AC3E}">
        <p14:creationId xmlns:p14="http://schemas.microsoft.com/office/powerpoint/2010/main" val="162001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89BB8A01-B326-A740-BCFA-11C0007E1862}" type="datetime1">
              <a:rPr lang="en-US" smtClean="0"/>
              <a:t>1/7/20</a:t>
            </a:fld>
            <a:endParaRPr lang="en-US"/>
          </a:p>
        </p:txBody>
      </p:sp>
      <p:sp>
        <p:nvSpPr>
          <p:cNvPr id="6" name="Rectangle 5"/>
          <p:cNvSpPr>
            <a:spLocks noGrp="1" noChangeArrowheads="1"/>
          </p:cNvSpPr>
          <p:nvPr>
            <p:ph type="ftr" sz="quarter" idx="11"/>
          </p:nvPr>
        </p:nvSpPr>
        <p:spPr>
          <a:ln/>
        </p:spPr>
        <p:txBody>
          <a:bodyPr/>
          <a:lstStyle>
            <a:lvl1pPr>
              <a:defRPr/>
            </a:lvl1pPr>
          </a:lstStyle>
          <a:p>
            <a:r>
              <a:rPr lang="en-US" dirty="0"/>
              <a:t>© UCF CS</a:t>
            </a:r>
          </a:p>
        </p:txBody>
      </p:sp>
      <p:sp>
        <p:nvSpPr>
          <p:cNvPr id="7" name="Rectangle 6"/>
          <p:cNvSpPr>
            <a:spLocks noGrp="1" noChangeArrowheads="1"/>
          </p:cNvSpPr>
          <p:nvPr>
            <p:ph type="sldNum" sz="quarter" idx="12"/>
          </p:nvPr>
        </p:nvSpPr>
        <p:spPr>
          <a:ln/>
        </p:spPr>
        <p:txBody>
          <a:bodyPr/>
          <a:lstStyle>
            <a:lvl1pPr>
              <a:defRPr/>
            </a:lvl1pPr>
          </a:lstStyle>
          <a:p>
            <a:fld id="{958D702E-752D-C34F-808E-32757EA6100B}" type="slidenum">
              <a:rPr lang="en-US"/>
              <a:pPr/>
              <a:t>‹#›</a:t>
            </a:fld>
            <a:endParaRPr lang="en-US"/>
          </a:p>
        </p:txBody>
      </p:sp>
    </p:spTree>
    <p:extLst>
      <p:ext uri="{BB962C8B-B14F-4D97-AF65-F5344CB8AC3E}">
        <p14:creationId xmlns:p14="http://schemas.microsoft.com/office/powerpoint/2010/main" val="31340686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34244"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fld id="{9AB77696-D8D6-6445-9960-1AA2BFE04212}" type="datetime1">
              <a:rPr lang="en-US" smtClean="0"/>
              <a:t>1/7/20</a:t>
            </a:fld>
            <a:endParaRPr lang="en-US"/>
          </a:p>
        </p:txBody>
      </p:sp>
      <p:sp>
        <p:nvSpPr>
          <p:cNvPr id="1034245"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r>
              <a:rPr lang="en-US" dirty="0"/>
              <a:t>© UCF CS</a:t>
            </a:r>
          </a:p>
        </p:txBody>
      </p:sp>
      <p:sp>
        <p:nvSpPr>
          <p:cNvPr id="1034246"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3FFD581D-B075-8B4F-ACFF-EAD446A3EB9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hf hdr="0"/>
  <p:txStyles>
    <p:titleStyle>
      <a:lvl1pPr algn="ctr" rtl="0" eaLnBrk="0" fontAlgn="base" hangingPunct="0">
        <a:spcBef>
          <a:spcPct val="0"/>
        </a:spcBef>
        <a:spcAft>
          <a:spcPct val="0"/>
        </a:spcAft>
        <a:defRPr sz="4400" b="1">
          <a:solidFill>
            <a:srgbClr val="CC9900"/>
          </a:solidFill>
          <a:latin typeface="+mj-lt"/>
          <a:ea typeface="MS PGothic" pitchFamily="34" charset="-128"/>
          <a:cs typeface="MS PGothic" charset="0"/>
        </a:defRPr>
      </a:lvl1pPr>
      <a:lvl2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2pPr>
      <a:lvl3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3pPr>
      <a:lvl4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4pPr>
      <a:lvl5pPr algn="ctr" rtl="0" eaLnBrk="0" fontAlgn="base" hangingPunct="0">
        <a:spcBef>
          <a:spcPct val="0"/>
        </a:spcBef>
        <a:spcAft>
          <a:spcPct val="0"/>
        </a:spcAft>
        <a:defRPr sz="4400" b="1">
          <a:solidFill>
            <a:srgbClr val="CC9900"/>
          </a:solidFill>
          <a:latin typeface="Arial" pitchFamily="-107" charset="0"/>
          <a:ea typeface="MS PGothic" pitchFamily="34" charset="-128"/>
          <a:cs typeface="MS PGothic" charset="0"/>
        </a:defRPr>
      </a:lvl5pPr>
      <a:lvl6pPr marL="457200" algn="ctr" rtl="0" fontAlgn="base">
        <a:spcBef>
          <a:spcPct val="0"/>
        </a:spcBef>
        <a:spcAft>
          <a:spcPct val="0"/>
        </a:spcAft>
        <a:defRPr sz="4400" b="1">
          <a:solidFill>
            <a:srgbClr val="CC9900"/>
          </a:solidFill>
          <a:latin typeface="Arial" pitchFamily="-107" charset="0"/>
        </a:defRPr>
      </a:lvl6pPr>
      <a:lvl7pPr marL="914400" algn="ctr" rtl="0" fontAlgn="base">
        <a:spcBef>
          <a:spcPct val="0"/>
        </a:spcBef>
        <a:spcAft>
          <a:spcPct val="0"/>
        </a:spcAft>
        <a:defRPr sz="4400" b="1">
          <a:solidFill>
            <a:srgbClr val="CC9900"/>
          </a:solidFill>
          <a:latin typeface="Arial" pitchFamily="-107" charset="0"/>
        </a:defRPr>
      </a:lvl7pPr>
      <a:lvl8pPr marL="1371600" algn="ctr" rtl="0" fontAlgn="base">
        <a:spcBef>
          <a:spcPct val="0"/>
        </a:spcBef>
        <a:spcAft>
          <a:spcPct val="0"/>
        </a:spcAft>
        <a:defRPr sz="4400" b="1">
          <a:solidFill>
            <a:srgbClr val="CC9900"/>
          </a:solidFill>
          <a:latin typeface="Arial" pitchFamily="-107" charset="0"/>
        </a:defRPr>
      </a:lvl8pPr>
      <a:lvl9pPr marL="1828800" algn="ctr" rtl="0" fontAlgn="base">
        <a:spcBef>
          <a:spcPct val="0"/>
        </a:spcBef>
        <a:spcAft>
          <a:spcPct val="0"/>
        </a:spcAft>
        <a:defRPr sz="4400" b="1">
          <a:solidFill>
            <a:srgbClr val="CC9900"/>
          </a:solidFill>
          <a:latin typeface="Arial" pitchFamily="-107"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800">
          <a:solidFill>
            <a:schemeClr val="tx1"/>
          </a:solidFill>
          <a:latin typeface="+mn-lt"/>
          <a:ea typeface="MS PGothic" pitchFamily="34" charset="-128"/>
          <a:cs typeface="MS PGothic" charset="0"/>
        </a:defRPr>
      </a:lvl2pPr>
      <a:lvl3pPr marL="1143000" indent="-2286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3pPr>
      <a:lvl4pPr marL="16002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205740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514600" indent="-228600" algn="l" rtl="0" fontAlgn="base">
        <a:spcBef>
          <a:spcPct val="20000"/>
        </a:spcBef>
        <a:spcAft>
          <a:spcPct val="0"/>
        </a:spcAft>
        <a:buChar char="»"/>
        <a:defRPr sz="2000">
          <a:solidFill>
            <a:schemeClr val="tx1"/>
          </a:solidFill>
          <a:latin typeface="+mn-lt"/>
          <a:ea typeface="ＭＳ Ｐゴシック" pitchFamily="-107" charset="-128"/>
        </a:defRPr>
      </a:lvl6pPr>
      <a:lvl7pPr marL="2971800" indent="-228600" algn="l" rtl="0" fontAlgn="base">
        <a:spcBef>
          <a:spcPct val="20000"/>
        </a:spcBef>
        <a:spcAft>
          <a:spcPct val="0"/>
        </a:spcAft>
        <a:buChar char="»"/>
        <a:defRPr sz="2000">
          <a:solidFill>
            <a:schemeClr val="tx1"/>
          </a:solidFill>
          <a:latin typeface="+mn-lt"/>
          <a:ea typeface="ＭＳ Ｐゴシック" pitchFamily="-107" charset="-128"/>
        </a:defRPr>
      </a:lvl7pPr>
      <a:lvl8pPr marL="3429000" indent="-228600" algn="l" rtl="0" fontAlgn="base">
        <a:spcBef>
          <a:spcPct val="20000"/>
        </a:spcBef>
        <a:spcAft>
          <a:spcPct val="0"/>
        </a:spcAft>
        <a:buChar char="»"/>
        <a:defRPr sz="2000">
          <a:solidFill>
            <a:schemeClr val="tx1"/>
          </a:solidFill>
          <a:latin typeface="+mn-lt"/>
          <a:ea typeface="ＭＳ Ｐゴシック" pitchFamily="-107" charset="-128"/>
        </a:defRPr>
      </a:lvl8pPr>
      <a:lvl9pPr marL="3886200" indent="-228600" algn="l" rtl="0" fontAlgn="base">
        <a:spcBef>
          <a:spcPct val="20000"/>
        </a:spcBef>
        <a:spcAft>
          <a:spcPct val="0"/>
        </a:spcAft>
        <a:buChar char="»"/>
        <a:defRPr sz="20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mailto:charles.hughes@ucf.edu" TargetMode="External"/><Relationship Id="rId2" Type="http://schemas.openxmlformats.org/officeDocument/2006/relationships/notesSlide" Target="../notesSlides/notesSlide2.xml"/><Relationship Id="rId1" Type="http://schemas.openxmlformats.org/officeDocument/2006/relationships/slideLayout" Target="../slideLayouts/slideLayout8.xml"/><Relationship Id="rId4" Type="http://schemas.openxmlformats.org/officeDocument/2006/relationships/hyperlink" Target="http://www.cs.ucf.edu/courses/cot6410/Spring2020"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8.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2339975"/>
            <a:ext cx="7772400" cy="1470025"/>
          </a:xfrm>
        </p:spPr>
        <p:txBody>
          <a:bodyPr/>
          <a:lstStyle/>
          <a:p>
            <a:pPr eaLnBrk="1" hangingPunct="1"/>
            <a:r>
              <a:rPr lang="en-US" sz="5400" dirty="0">
                <a:latin typeface="Arial" charset="0"/>
                <a:ea typeface="MS PGothic" charset="0"/>
              </a:rPr>
              <a:t>Complexity Theory</a:t>
            </a:r>
            <a:br>
              <a:rPr lang="en-US" sz="5400" dirty="0">
                <a:latin typeface="Arial" charset="0"/>
                <a:ea typeface="MS PGothic" charset="0"/>
              </a:rPr>
            </a:br>
            <a:r>
              <a:rPr lang="en-US" sz="5400" dirty="0">
                <a:latin typeface="Arial" charset="0"/>
                <a:ea typeface="MS PGothic" charset="0"/>
              </a:rPr>
              <a:t>Introduction</a:t>
            </a:r>
            <a:endParaRPr lang="en-US" sz="4000" dirty="0">
              <a:latin typeface="Arial" charset="0"/>
              <a:ea typeface="MS PGothic" charset="0"/>
            </a:endParaRPr>
          </a:p>
        </p:txBody>
      </p:sp>
      <p:sp>
        <p:nvSpPr>
          <p:cNvPr id="2051" name="Rectangle 3"/>
          <p:cNvSpPr>
            <a:spLocks noGrp="1" noChangeArrowheads="1"/>
          </p:cNvSpPr>
          <p:nvPr>
            <p:ph type="subTitle" idx="1"/>
          </p:nvPr>
        </p:nvSpPr>
        <p:spPr>
          <a:xfrm>
            <a:off x="1447800" y="3886200"/>
            <a:ext cx="6400800" cy="1752600"/>
          </a:xfrm>
        </p:spPr>
        <p:txBody>
          <a:bodyPr/>
          <a:lstStyle/>
          <a:p>
            <a:pPr eaLnBrk="1" hangingPunct="1"/>
            <a:r>
              <a:rPr lang="en-US" dirty="0">
                <a:solidFill>
                  <a:srgbClr val="009900"/>
                </a:solidFill>
                <a:latin typeface="Arial" charset="0"/>
                <a:ea typeface="MS PGothic" charset="0"/>
              </a:rPr>
              <a:t>Charles E. Hughes</a:t>
            </a:r>
          </a:p>
          <a:p>
            <a:pPr eaLnBrk="1" hangingPunct="1"/>
            <a:r>
              <a:rPr lang="en-US" dirty="0">
                <a:solidFill>
                  <a:srgbClr val="CC3300"/>
                </a:solidFill>
                <a:latin typeface="Arial" charset="0"/>
                <a:ea typeface="MS PGothic" charset="0"/>
              </a:rPr>
              <a:t>COT6410 – Spring 2020 Notes</a:t>
            </a:r>
          </a:p>
        </p:txBody>
      </p:sp>
      <p:sp>
        <p:nvSpPr>
          <p:cNvPr id="2052" name="Rectangle 5"/>
          <p:cNvSpPr>
            <a:spLocks noChangeArrowheads="1"/>
          </p:cNvSpPr>
          <p:nvPr/>
        </p:nvSpPr>
        <p:spPr bwMode="auto">
          <a:xfrm>
            <a:off x="1471613" y="313690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eaLnBrk="1" hangingPunct="1"/>
            <a:endParaRPr lang="en-US" dirty="0"/>
          </a:p>
        </p:txBody>
      </p:sp>
      <p:pic>
        <p:nvPicPr>
          <p:cNvPr id="2053" name="Picture 4" descr="http://www.ucf.edu/ucflogos/cfwm3bg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28600"/>
            <a:ext cx="28575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4"/>
          <p:cNvSpPr>
            <a:spLocks noGrp="1" noChangeArrowheads="1"/>
          </p:cNvSpPr>
          <p:nvPr>
            <p:ph type="dt" sz="quarter" idx="10"/>
          </p:nvPr>
        </p:nvSpPr>
        <p:spPr>
          <a:noFill/>
        </p:spPr>
        <p:txBody>
          <a:bodyPr/>
          <a:lstStyle/>
          <a:p>
            <a:fld id="{76244C81-5E2D-2643-8A17-70BB0A7AD01F}"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3993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9940" name="Slide Number Placeholder 3"/>
          <p:cNvSpPr>
            <a:spLocks noGrp="1"/>
          </p:cNvSpPr>
          <p:nvPr>
            <p:ph type="sldNum" sz="quarter" idx="12"/>
          </p:nvPr>
        </p:nvSpPr>
        <p:spPr>
          <a:noFill/>
        </p:spPr>
        <p:txBody>
          <a:bodyPr/>
          <a:lstStyle/>
          <a:p>
            <a:fld id="{76726091-66E1-B94C-905C-59D42884F7C1}" type="slidenum">
              <a:rPr lang="en-US">
                <a:latin typeface="Arial" pitchFamily="-111" charset="0"/>
                <a:ea typeface="ＭＳ Ｐゴシック" pitchFamily="-111" charset="-128"/>
                <a:cs typeface="ＭＳ Ｐゴシック" pitchFamily="-111" charset="-128"/>
              </a:rPr>
              <a:pPr/>
              <a:t>10</a:t>
            </a:fld>
            <a:endParaRPr lang="en-US">
              <a:latin typeface="Arial" pitchFamily="-111" charset="0"/>
              <a:ea typeface="ＭＳ Ｐゴシック" pitchFamily="-111" charset="-128"/>
              <a:cs typeface="ＭＳ Ｐゴシック" pitchFamily="-111" charset="-128"/>
            </a:endParaRPr>
          </a:p>
        </p:txBody>
      </p:sp>
      <p:sp>
        <p:nvSpPr>
          <p:cNvPr id="3994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Evaluation (tentative)</a:t>
            </a:r>
          </a:p>
        </p:txBody>
      </p:sp>
      <p:sp>
        <p:nvSpPr>
          <p:cNvPr id="39942" name="Rectangle 3"/>
          <p:cNvSpPr>
            <a:spLocks noGrp="1" noChangeArrowheads="1"/>
          </p:cNvSpPr>
          <p:nvPr>
            <p:ph type="body" idx="4294967295"/>
          </p:nvPr>
        </p:nvSpPr>
        <p:spPr/>
        <p:txBody>
          <a:bodyPr/>
          <a:lstStyle/>
          <a:p>
            <a:r>
              <a:rPr lang="en-US" sz="2800" dirty="0">
                <a:ea typeface="ＭＳ Ｐゴシック" pitchFamily="-111" charset="-128"/>
                <a:cs typeface="ＭＳ Ｐゴシック" pitchFamily="-111" charset="-128"/>
              </a:rPr>
              <a:t>Mid Term – 125 points ; Final – 200 points </a:t>
            </a:r>
          </a:p>
          <a:p>
            <a:r>
              <a:rPr lang="en-US" sz="2800" dirty="0">
                <a:ea typeface="ＭＳ Ｐゴシック" pitchFamily="-111" charset="-128"/>
                <a:cs typeface="ＭＳ Ｐゴシック" pitchFamily="-111" charset="-128"/>
              </a:rPr>
              <a:t>Assignments – 75 points;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Paper and Presentation – 75 points</a:t>
            </a:r>
          </a:p>
          <a:p>
            <a:r>
              <a:rPr lang="en-US" sz="2800" dirty="0"/>
              <a:t>Extra </a:t>
            </a:r>
            <a:r>
              <a:rPr lang="en-US" sz="2800" dirty="0">
                <a:ea typeface="ＭＳ Ｐゴシック" pitchFamily="-111" charset="-128"/>
                <a:cs typeface="ＭＳ Ｐゴシック" pitchFamily="-111" charset="-128"/>
              </a:rPr>
              <a:t>– </a:t>
            </a:r>
            <a:r>
              <a:rPr lang="en-US" sz="2800" dirty="0"/>
              <a:t>25 points used to increase weight of exams or maybe paper/presentation, always to your benefit</a:t>
            </a:r>
            <a:endParaRPr lang="en-US" sz="2800" dirty="0">
              <a:ea typeface="ＭＳ Ｐゴシック" pitchFamily="-111" charset="-128"/>
              <a:cs typeface="ＭＳ Ｐゴシック" pitchFamily="-111" charset="-128"/>
            </a:endParaRPr>
          </a:p>
          <a:p>
            <a:r>
              <a:rPr lang="en-US" sz="2800" dirty="0">
                <a:ea typeface="ＭＳ Ｐゴシック" pitchFamily="-111" charset="-128"/>
                <a:cs typeface="ＭＳ Ｐゴシック" pitchFamily="-111" charset="-128"/>
              </a:rPr>
              <a:t>Total Available: 500 points</a:t>
            </a:r>
          </a:p>
          <a:p>
            <a:r>
              <a:rPr lang="en-US" sz="2800" dirty="0">
                <a:ea typeface="ＭＳ Ｐゴシック" pitchFamily="-111" charset="-128"/>
                <a:cs typeface="ＭＳ Ｐゴシック" pitchFamily="-111" charset="-128"/>
              </a:rPr>
              <a:t>Grading will be  A &gt;= 90%, B+ &gt;= 85%,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B &gt;= 80%, C+ &gt;= 75%, C &gt;= 70%, </a:t>
            </a:r>
            <a:br>
              <a:rPr lang="en-US" sz="2800" dirty="0">
                <a:ea typeface="ＭＳ Ｐゴシック" pitchFamily="-111" charset="-128"/>
                <a:cs typeface="ＭＳ Ｐゴシック" pitchFamily="-111" charset="-128"/>
              </a:rPr>
            </a:br>
            <a:r>
              <a:rPr lang="en-US" sz="2800" dirty="0">
                <a:ea typeface="ＭＳ Ｐゴシック" pitchFamily="-111" charset="-128"/>
                <a:cs typeface="ＭＳ Ｐゴシック" pitchFamily="-111" charset="-128"/>
              </a:rPr>
              <a:t>D &gt;= 50%, F &lt; 50% (Minuses might be used)</a:t>
            </a:r>
          </a:p>
        </p:txBody>
      </p:sp>
      <p:sp>
        <p:nvSpPr>
          <p:cNvPr id="3994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2A82B476-FC9D-484A-AAD7-7BC34C124FC6}" type="slidenum">
              <a:rPr lang="en-US" sz="1400"/>
              <a:pPr algn="r"/>
              <a:t>10</a:t>
            </a:fld>
            <a:endParaRPr lang="en-US" sz="1400"/>
          </a:p>
        </p:txBody>
      </p:sp>
    </p:spTree>
    <p:extLst>
      <p:ext uri="{BB962C8B-B14F-4D97-AF65-F5344CB8AC3E}">
        <p14:creationId xmlns:p14="http://schemas.microsoft.com/office/powerpoint/2010/main" val="2450725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ea typeface="ＭＳ Ｐゴシック" pitchFamily="-111" charset="-128"/>
                <a:cs typeface="ＭＳ Ｐゴシック" pitchFamily="-111" charset="-128"/>
              </a:rPr>
              <a:t>Decision Problems</a:t>
            </a:r>
          </a:p>
        </p:txBody>
      </p:sp>
      <p:sp>
        <p:nvSpPr>
          <p:cNvPr id="46083" name="Content Placeholder 2"/>
          <p:cNvSpPr>
            <a:spLocks noGrp="1"/>
          </p:cNvSpPr>
          <p:nvPr>
            <p:ph idx="1"/>
          </p:nvPr>
        </p:nvSpPr>
        <p:spPr/>
        <p:txBody>
          <a:bodyPr/>
          <a:lstStyle/>
          <a:p>
            <a:pPr eaLnBrk="1" hangingPunct="1">
              <a:lnSpc>
                <a:spcPct val="90000"/>
              </a:lnSpc>
            </a:pPr>
            <a:r>
              <a:rPr lang="en-US" sz="2400" dirty="0">
                <a:ea typeface="ＭＳ Ｐゴシック" pitchFamily="-111" charset="-128"/>
                <a:cs typeface="ＭＳ Ｐゴシック" pitchFamily="-111" charset="-128"/>
              </a:rPr>
              <a:t>A set of input data items (input "instances” or domain)</a:t>
            </a:r>
          </a:p>
          <a:p>
            <a:pPr eaLnBrk="1" hangingPunct="1">
              <a:lnSpc>
                <a:spcPct val="90000"/>
              </a:lnSpc>
            </a:pPr>
            <a:r>
              <a:rPr lang="en-US" sz="2400" dirty="0">
                <a:ea typeface="ＭＳ Ｐゴシック" pitchFamily="-111" charset="-128"/>
                <a:cs typeface="ＭＳ Ｐゴシック" pitchFamily="-111" charset="-128"/>
              </a:rPr>
              <a:t>Each input data item defines a question with an answer Yes/No or True/False or 1/0.</a:t>
            </a:r>
          </a:p>
          <a:p>
            <a:pPr eaLnBrk="1" hangingPunct="1">
              <a:lnSpc>
                <a:spcPct val="90000"/>
              </a:lnSpc>
            </a:pPr>
            <a:r>
              <a:rPr lang="en-US" sz="2400" dirty="0">
                <a:ea typeface="ＭＳ Ｐゴシック" pitchFamily="-111" charset="-128"/>
                <a:cs typeface="ＭＳ Ｐゴシック" pitchFamily="-111" charset="-128"/>
              </a:rPr>
              <a:t>A decision problem can be viewed as a relation between its domain and its binary range</a:t>
            </a:r>
          </a:p>
          <a:p>
            <a:pPr eaLnBrk="1" hangingPunct="1">
              <a:lnSpc>
                <a:spcPct val="90000"/>
              </a:lnSpc>
            </a:pPr>
            <a:r>
              <a:rPr lang="en-US" sz="2400" dirty="0">
                <a:ea typeface="ＭＳ Ｐゴシック" pitchFamily="-111" charset="-128"/>
                <a:cs typeface="ＭＳ Ｐゴシック" pitchFamily="-111" charset="-128"/>
              </a:rPr>
              <a:t>A decision problem can also be viewed as a partition of the input domain into those that give rise to true instances and those that give rise to false instances.</a:t>
            </a:r>
          </a:p>
          <a:p>
            <a:pPr eaLnBrk="1" hangingPunct="1">
              <a:lnSpc>
                <a:spcPct val="90000"/>
              </a:lnSpc>
            </a:pPr>
            <a:r>
              <a:rPr lang="en-US" sz="2400" dirty="0">
                <a:ea typeface="ＭＳ Ｐゴシック" pitchFamily="-111" charset="-128"/>
                <a:cs typeface="ＭＳ Ｐゴシック" pitchFamily="-111" charset="-128"/>
              </a:rPr>
              <a:t>In each case, we seek an algorithmic solution (in the form of a predicate) or a proof that none exists</a:t>
            </a:r>
          </a:p>
          <a:p>
            <a:pPr eaLnBrk="1" hangingPunct="1">
              <a:lnSpc>
                <a:spcPct val="90000"/>
              </a:lnSpc>
            </a:pPr>
            <a:r>
              <a:rPr lang="en-US" sz="2400" dirty="0">
                <a:ea typeface="ＭＳ Ｐゴシック" pitchFamily="-111" charset="-128"/>
                <a:cs typeface="ＭＳ Ｐゴシック" pitchFamily="-111" charset="-128"/>
              </a:rPr>
              <a:t>When an algorithmic solution exists, we seek an efficient algorithm, or proofs of the problem’s inherent complexity</a:t>
            </a:r>
          </a:p>
        </p:txBody>
      </p:sp>
      <p:sp>
        <p:nvSpPr>
          <p:cNvPr id="46084" name="Date Placeholder 3"/>
          <p:cNvSpPr>
            <a:spLocks noGrp="1"/>
          </p:cNvSpPr>
          <p:nvPr>
            <p:ph type="dt" sz="quarter" idx="10"/>
          </p:nvPr>
        </p:nvSpPr>
        <p:spPr>
          <a:noFill/>
        </p:spPr>
        <p:txBody>
          <a:bodyPr/>
          <a:lstStyle/>
          <a:p>
            <a:fld id="{E0198CFE-C3EA-F24D-AF4C-590C2F629B15}"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4608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6086" name="Slide Number Placeholder 5"/>
          <p:cNvSpPr>
            <a:spLocks noGrp="1"/>
          </p:cNvSpPr>
          <p:nvPr>
            <p:ph type="sldNum" sz="quarter" idx="12"/>
          </p:nvPr>
        </p:nvSpPr>
        <p:spPr>
          <a:noFill/>
        </p:spPr>
        <p:txBody>
          <a:bodyPr/>
          <a:lstStyle/>
          <a:p>
            <a:fld id="{807AC845-B8A7-BB46-A3C6-4F246BC9532C}" type="slidenum">
              <a:rPr lang="en-US">
                <a:latin typeface="Arial" pitchFamily="-111" charset="0"/>
                <a:ea typeface="ＭＳ Ｐゴシック" pitchFamily="-111" charset="-128"/>
                <a:cs typeface="ＭＳ Ｐゴシック" pitchFamily="-111" charset="-128"/>
              </a:rPr>
              <a:pPr/>
              <a:t>11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6324981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eaLnBrk="1" hangingPunct="1"/>
            <a:r>
              <a:rPr lang="en-US" dirty="0">
                <a:solidFill>
                  <a:srgbClr val="CC3300"/>
                </a:solidFill>
                <a:latin typeface="Arial" charset="0"/>
                <a:ea typeface="MS PGothic" charset="0"/>
              </a:rPr>
              <a:t>Assignment # 1 Includes</a:t>
            </a:r>
            <a:br>
              <a:rPr lang="en-US" dirty="0">
                <a:solidFill>
                  <a:srgbClr val="CC3300"/>
                </a:solidFill>
                <a:latin typeface="Arial" charset="0"/>
                <a:ea typeface="MS PGothic" charset="0"/>
              </a:rPr>
            </a:br>
            <a:r>
              <a:rPr lang="en-US" dirty="0">
                <a:solidFill>
                  <a:srgbClr val="CC3300"/>
                </a:solidFill>
                <a:latin typeface="Arial" charset="0"/>
                <a:ea typeface="MS PGothic" charset="0"/>
              </a:rPr>
              <a:t>Financial Aid Related Activity</a:t>
            </a:r>
          </a:p>
        </p:txBody>
      </p:sp>
      <p:sp>
        <p:nvSpPr>
          <p:cNvPr id="13315" name="Rectangle 3"/>
          <p:cNvSpPr>
            <a:spLocks noGrp="1" noChangeArrowheads="1"/>
          </p:cNvSpPr>
          <p:nvPr>
            <p:ph idx="1"/>
          </p:nvPr>
        </p:nvSpPr>
        <p:spPr/>
        <p:txBody>
          <a:bodyPr/>
          <a:lstStyle/>
          <a:p>
            <a:pPr marL="0" indent="0" eaLnBrk="1" hangingPunct="1">
              <a:lnSpc>
                <a:spcPct val="90000"/>
              </a:lnSpc>
              <a:buNone/>
            </a:pPr>
            <a:r>
              <a:rPr lang="en-US" sz="2000" dirty="0">
                <a:latin typeface="Arial" charset="0"/>
                <a:ea typeface="MS PGothic" charset="0"/>
                <a:sym typeface="Symbol" charset="0"/>
              </a:rPr>
              <a:t>Complete questionnaire (in quizzes category) on </a:t>
            </a:r>
            <a:r>
              <a:rPr lang="en-US" sz="2000" dirty="0" err="1">
                <a:latin typeface="Arial" charset="0"/>
                <a:ea typeface="MS PGothic" charset="0"/>
                <a:sym typeface="Symbol" charset="0"/>
              </a:rPr>
              <a:t>Webcourses</a:t>
            </a:r>
            <a:r>
              <a:rPr lang="en-US" sz="2000" dirty="0">
                <a:latin typeface="Arial" charset="0"/>
                <a:ea typeface="MS PGothic" charset="0"/>
                <a:sym typeface="Symbol" charset="0"/>
              </a:rPr>
              <a:t>. </a:t>
            </a:r>
          </a:p>
          <a:p>
            <a:pPr marL="0" indent="0" eaLnBrk="1" hangingPunct="1">
              <a:lnSpc>
                <a:spcPct val="90000"/>
              </a:lnSpc>
              <a:buNone/>
            </a:pPr>
            <a:endParaRPr lang="en-US" sz="2000" dirty="0">
              <a:latin typeface="Arial" charset="0"/>
              <a:ea typeface="MS PGothic" charset="0"/>
              <a:sym typeface="Symbol" charset="0"/>
            </a:endParaRPr>
          </a:p>
          <a:p>
            <a:pPr marL="0" indent="0" eaLnBrk="1" hangingPunct="1">
              <a:lnSpc>
                <a:spcPct val="90000"/>
              </a:lnSpc>
              <a:buNone/>
            </a:pPr>
            <a:r>
              <a:rPr lang="en-US" sz="2000" dirty="0">
                <a:latin typeface="Arial" charset="0"/>
                <a:ea typeface="MS PGothic" charset="0"/>
                <a:sym typeface="Symbol" charset="0"/>
              </a:rPr>
              <a:t>Complete all questions on time for a few free points out of total points for all assignments.</a:t>
            </a:r>
            <a:endParaRPr lang="en-US" sz="2000" dirty="0">
              <a:latin typeface="Arial" charset="0"/>
              <a:ea typeface="MS PGothic" charset="0"/>
            </a:endParaRPr>
          </a:p>
          <a:p>
            <a:pPr marL="0" indent="0" eaLnBrk="1" hangingPunct="1">
              <a:lnSpc>
                <a:spcPct val="90000"/>
              </a:lnSpc>
              <a:buFontTx/>
              <a:buNone/>
            </a:pPr>
            <a:endParaRPr lang="en-US" sz="2000" b="1" dirty="0">
              <a:solidFill>
                <a:srgbClr val="CC3300"/>
              </a:solidFill>
              <a:latin typeface="Arial" charset="0"/>
              <a:ea typeface="MS PGothic" charset="0"/>
            </a:endParaRPr>
          </a:p>
          <a:p>
            <a:pPr marL="0" indent="0" eaLnBrk="1" hangingPunct="1">
              <a:lnSpc>
                <a:spcPct val="90000"/>
              </a:lnSpc>
              <a:buFontTx/>
              <a:buNone/>
            </a:pPr>
            <a:r>
              <a:rPr lang="en-US" sz="2000" b="1" dirty="0">
                <a:solidFill>
                  <a:srgbClr val="CC3300"/>
                </a:solidFill>
                <a:latin typeface="Arial" charset="0"/>
                <a:ea typeface="MS PGothic" charset="0"/>
              </a:rPr>
              <a:t>Complete and submit by one minute before Midnight Friday, 1/10</a:t>
            </a:r>
            <a:r>
              <a:rPr lang="en-US" sz="2400" b="1" dirty="0">
                <a:solidFill>
                  <a:srgbClr val="CC3300"/>
                </a:solidFill>
                <a:latin typeface="Arial" charset="0"/>
                <a:ea typeface="MS PGothic" charset="0"/>
              </a:rPr>
              <a:t>.</a:t>
            </a:r>
          </a:p>
        </p:txBody>
      </p:sp>
      <p:sp>
        <p:nvSpPr>
          <p:cNvPr id="1331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E2988CC7-3484-E147-AAF0-FC39A5B13644}" type="datetime1">
              <a:rPr lang="en-US" smtClean="0"/>
              <a:t>1/7/20</a:t>
            </a:fld>
            <a:endParaRPr lang="en-US"/>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CAB8730-97A7-5446-AEA0-CC283E1152B5}" type="slidenum">
              <a:rPr lang="en-US"/>
              <a:pPr/>
              <a:t>12</a:t>
            </a:fld>
            <a:endParaRPr lang="en-US" dirty="0"/>
          </a:p>
        </p:txBody>
      </p:sp>
    </p:spTree>
    <p:extLst>
      <p:ext uri="{BB962C8B-B14F-4D97-AF65-F5344CB8AC3E}">
        <p14:creationId xmlns:p14="http://schemas.microsoft.com/office/powerpoint/2010/main" val="27931978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228600" y="1063187"/>
            <a:ext cx="8686800" cy="4823264"/>
          </a:xfrm>
          <a:prstGeom prst="roundRect">
            <a:avLst/>
          </a:prstGeom>
          <a:solidFill>
            <a:schemeClr val="bg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a:p>
        </p:txBody>
      </p:sp>
      <p:sp>
        <p:nvSpPr>
          <p:cNvPr id="4" name="Oval 3"/>
          <p:cNvSpPr/>
          <p:nvPr/>
        </p:nvSpPr>
        <p:spPr>
          <a:xfrm>
            <a:off x="749300" y="1710562"/>
            <a:ext cx="4978400" cy="1865952"/>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2100" b="1" dirty="0">
                <a:solidFill>
                  <a:srgbClr val="C00000"/>
                </a:solidFill>
              </a:rPr>
              <a:t>S</a:t>
            </a:r>
            <a:br>
              <a:rPr lang="en-US" sz="2100" b="1" dirty="0">
                <a:solidFill>
                  <a:schemeClr val="tx1"/>
                </a:solidFill>
              </a:rPr>
            </a:br>
            <a:r>
              <a:rPr lang="en-US" sz="2100" b="1" dirty="0">
                <a:solidFill>
                  <a:schemeClr val="tx1"/>
                </a:solidFill>
              </a:rPr>
              <a:t>Subset of interest,</a:t>
            </a:r>
            <a:br>
              <a:rPr lang="en-US" sz="2100" b="1" dirty="0">
                <a:solidFill>
                  <a:schemeClr val="tx1"/>
                </a:solidFill>
              </a:rPr>
            </a:br>
            <a:r>
              <a:rPr lang="en-US" sz="2100" b="1" dirty="0">
                <a:solidFill>
                  <a:schemeClr val="tx1"/>
                </a:solidFill>
              </a:rPr>
              <a:t>maybe </a:t>
            </a:r>
            <a:r>
              <a:rPr lang="en-US" sz="2100" b="1">
                <a:solidFill>
                  <a:schemeClr val="tx1"/>
                </a:solidFill>
              </a:rPr>
              <a:t>with ordered elements</a:t>
            </a:r>
            <a:endParaRPr lang="en-US" sz="2100" b="1" dirty="0">
              <a:solidFill>
                <a:schemeClr val="tx1"/>
              </a:solidFill>
            </a:endParaRPr>
          </a:p>
        </p:txBody>
      </p:sp>
      <p:sp>
        <p:nvSpPr>
          <p:cNvPr id="25" name="TextBox 24"/>
          <p:cNvSpPr txBox="1"/>
          <p:nvPr/>
        </p:nvSpPr>
        <p:spPr>
          <a:xfrm>
            <a:off x="1127124" y="139856"/>
            <a:ext cx="6737351" cy="923330"/>
          </a:xfrm>
          <a:prstGeom prst="rect">
            <a:avLst/>
          </a:prstGeom>
          <a:noFill/>
        </p:spPr>
        <p:txBody>
          <a:bodyPr wrap="square" rtlCol="0">
            <a:spAutoFit/>
          </a:bodyPr>
          <a:lstStyle/>
          <a:p>
            <a:pPr algn="ctr"/>
            <a:r>
              <a:rPr lang="en-US" sz="3000" b="1" dirty="0"/>
              <a:t>UNIVERSE OF DISCOURSE</a:t>
            </a:r>
          </a:p>
          <a:p>
            <a:pPr algn="ctr"/>
            <a:r>
              <a:rPr lang="en-US" sz="2400" b="1" dirty="0"/>
              <a:t>USUALLY STRINGS OR NATURAL NUMBERS</a:t>
            </a:r>
          </a:p>
        </p:txBody>
      </p:sp>
      <p:sp>
        <p:nvSpPr>
          <p:cNvPr id="27" name="TextBox 26"/>
          <p:cNvSpPr txBox="1"/>
          <p:nvPr/>
        </p:nvSpPr>
        <p:spPr>
          <a:xfrm>
            <a:off x="5638800" y="1768270"/>
            <a:ext cx="2209800" cy="646331"/>
          </a:xfrm>
          <a:prstGeom prst="rect">
            <a:avLst/>
          </a:prstGeom>
          <a:noFill/>
        </p:spPr>
        <p:txBody>
          <a:bodyPr wrap="square" rtlCol="0">
            <a:spAutoFit/>
          </a:bodyPr>
          <a:lstStyle/>
          <a:p>
            <a:r>
              <a:rPr lang="en-US" b="1" dirty="0">
                <a:solidFill>
                  <a:schemeClr val="accent2">
                    <a:lumMod val="50000"/>
                  </a:schemeClr>
                </a:solidFill>
              </a:rPr>
              <a:t>For some element, x, is x in S? </a:t>
            </a:r>
          </a:p>
        </p:txBody>
      </p:sp>
      <p:sp>
        <p:nvSpPr>
          <p:cNvPr id="28" name="TextBox 27"/>
          <p:cNvSpPr txBox="1"/>
          <p:nvPr/>
        </p:nvSpPr>
        <p:spPr>
          <a:xfrm>
            <a:off x="2463801" y="1143000"/>
            <a:ext cx="3937000" cy="461665"/>
          </a:xfrm>
          <a:prstGeom prst="rect">
            <a:avLst/>
          </a:prstGeom>
          <a:noFill/>
        </p:spPr>
        <p:txBody>
          <a:bodyPr wrap="square" rtlCol="0">
            <a:spAutoFit/>
          </a:bodyPr>
          <a:lstStyle/>
          <a:p>
            <a:pPr algn="ctr"/>
            <a:r>
              <a:rPr lang="en-US" sz="2400" b="1" dirty="0"/>
              <a:t>DECISION PROBLEMS</a:t>
            </a:r>
          </a:p>
        </p:txBody>
      </p:sp>
      <p:sp>
        <p:nvSpPr>
          <p:cNvPr id="29" name="TextBox 28"/>
          <p:cNvSpPr txBox="1"/>
          <p:nvPr/>
        </p:nvSpPr>
        <p:spPr>
          <a:xfrm>
            <a:off x="228600" y="3886221"/>
            <a:ext cx="8839200" cy="1477328"/>
          </a:xfrm>
          <a:prstGeom prst="rect">
            <a:avLst/>
          </a:prstGeom>
          <a:noFill/>
        </p:spPr>
        <p:txBody>
          <a:bodyPr wrap="square" rtlCol="0">
            <a:spAutoFit/>
          </a:bodyPr>
          <a:lstStyle/>
          <a:p>
            <a:r>
              <a:rPr lang="en-US" b="1" dirty="0"/>
              <a:t>Example 1: S is set of Primes and x is a natural number; is x in S (is x a prime)?</a:t>
            </a:r>
          </a:p>
          <a:p>
            <a:r>
              <a:rPr lang="en-US" b="1" dirty="0"/>
              <a:t>Example 2: S is an undirected graph (pairs for neighbors); is S 3-colorable?</a:t>
            </a:r>
          </a:p>
          <a:p>
            <a:r>
              <a:rPr lang="en-US" b="1" dirty="0"/>
              <a:t>Example 3: S is a program in C; is S syntactically correct?</a:t>
            </a:r>
          </a:p>
          <a:p>
            <a:r>
              <a:rPr lang="en-US" b="1" dirty="0"/>
              <a:t>Example 4: S is program in C; does S halt on all input?</a:t>
            </a:r>
          </a:p>
          <a:p>
            <a:r>
              <a:rPr lang="en-US" b="1" dirty="0"/>
              <a:t>Example 5: S is a set of strings; is the language S Regular, Context-Free, </a:t>
            </a:r>
            <a:r>
              <a:rPr lang="mr-IN" b="1" dirty="0"/>
              <a:t>…</a:t>
            </a:r>
            <a:r>
              <a:rPr lang="en-US" b="1" dirty="0"/>
              <a:t> ?</a:t>
            </a:r>
          </a:p>
        </p:txBody>
      </p:sp>
      <p:sp>
        <p:nvSpPr>
          <p:cNvPr id="30" name="TextBox 29"/>
          <p:cNvSpPr txBox="1"/>
          <p:nvPr/>
        </p:nvSpPr>
        <p:spPr>
          <a:xfrm>
            <a:off x="6146800" y="2483850"/>
            <a:ext cx="2616200" cy="1477328"/>
          </a:xfrm>
          <a:prstGeom prst="rect">
            <a:avLst/>
          </a:prstGeom>
          <a:noFill/>
        </p:spPr>
        <p:txBody>
          <a:bodyPr wrap="square" rtlCol="0">
            <a:spAutoFit/>
          </a:bodyPr>
          <a:lstStyle/>
          <a:p>
            <a:r>
              <a:rPr lang="en-US" sz="1500" b="1" dirty="0">
                <a:solidFill>
                  <a:srgbClr val="FF0000"/>
                </a:solidFill>
              </a:rPr>
              <a:t>Question: How many subsets of Natural Numbers are there?</a:t>
            </a:r>
          </a:p>
          <a:p>
            <a:r>
              <a:rPr lang="en-US" sz="1500" b="1" dirty="0">
                <a:solidFill>
                  <a:srgbClr val="FF0000"/>
                </a:solidFill>
              </a:rPr>
              <a:t>How many languages are there over some finite alphabet?</a:t>
            </a:r>
          </a:p>
        </p:txBody>
      </p:sp>
    </p:spTree>
    <p:extLst>
      <p:ext uri="{BB962C8B-B14F-4D97-AF65-F5344CB8AC3E}">
        <p14:creationId xmlns:p14="http://schemas.microsoft.com/office/powerpoint/2010/main" val="2866632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7" grpId="0"/>
      <p:bldP spid="28" grpId="0"/>
      <p:bldP spid="29" grpId="0"/>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atin typeface="Arial" charset="0"/>
                <a:ea typeface="MS PGothic" charset="0"/>
              </a:rPr>
              <a:t>Recognizer and Generators</a:t>
            </a:r>
          </a:p>
        </p:txBody>
      </p:sp>
      <p:sp>
        <p:nvSpPr>
          <p:cNvPr id="28675" name="Rectangle 3"/>
          <p:cNvSpPr>
            <a:spLocks noGrp="1" noChangeArrowheads="1"/>
          </p:cNvSpPr>
          <p:nvPr>
            <p:ph idx="1"/>
          </p:nvPr>
        </p:nvSpPr>
        <p:spPr/>
        <p:txBody>
          <a:bodyPr/>
          <a:lstStyle/>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When we discuss languages and classes of languages, we discuss recognizers and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recognizer for a specific language is a program or computational model that differentiates members from non-members of the given language</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portion of the job of a compiler is to check to see if an input is a legitimate member of some specific programming language – we refer to this as a syntactic recognizer</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A generator for a specific language is a program that generates all and only members of the given language</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In general, it is not individual languages that interest us, but rather classes of languages that are definable by some specific class of recognizers or generators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recognizer is called an automata and there are multiple classes of automata</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One type of generator is called a grammar and there are multiple classes of grammars</a:t>
            </a:r>
          </a:p>
          <a:p>
            <a:pPr eaLnBrk="1" fontAlgn="auto" hangingPunct="1">
              <a:lnSpc>
                <a:spcPct val="90000"/>
              </a:lnSpc>
              <a:spcBef>
                <a:spcPts val="0"/>
              </a:spcBef>
              <a:spcAft>
                <a:spcPts val="0"/>
              </a:spcAft>
              <a:buFont typeface="+mj-lt"/>
              <a:buAutoNum type="arabicPeriod"/>
            </a:pPr>
            <a:r>
              <a:rPr lang="en-US" sz="1800" dirty="0">
                <a:latin typeface="Arial" charset="0"/>
                <a:ea typeface="MS PGothic" charset="0"/>
                <a:sym typeface="Symbol" charset="0"/>
              </a:rPr>
              <a:t>Our first journey will be a review of automata and grammars </a:t>
            </a:r>
          </a:p>
          <a:p>
            <a:pPr eaLnBrk="1" fontAlgn="auto" hangingPunct="1">
              <a:lnSpc>
                <a:spcPct val="90000"/>
              </a:lnSpc>
              <a:spcBef>
                <a:spcPts val="0"/>
              </a:spcBef>
              <a:spcAft>
                <a:spcPts val="0"/>
              </a:spcAft>
              <a:buFont typeface="+mj-lt"/>
              <a:buAutoNum type="arabicPeriod"/>
            </a:pPr>
            <a:endParaRPr lang="en-US" sz="1800" dirty="0">
              <a:latin typeface="Arial" charset="0"/>
              <a:ea typeface="MS PGothic" charset="0"/>
              <a:sym typeface="Symbol" charset="0"/>
            </a:endParaRPr>
          </a:p>
        </p:txBody>
      </p:sp>
      <p:sp>
        <p:nvSpPr>
          <p:cNvPr id="2867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1040802-3158-7943-81B3-53583B862392}" type="datetime1">
              <a:rPr lang="en-US" smtClean="0"/>
              <a:t>1/7/20</a:t>
            </a:fld>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8C9D280-9F61-DB4B-9CD2-10458E7486C9}" type="slidenum">
              <a:rPr lang="en-US"/>
              <a:pPr/>
              <a:t>14</a:t>
            </a:fld>
            <a:endParaRPr lang="en-US"/>
          </a:p>
        </p:txBody>
      </p:sp>
      <p:sp>
        <p:nvSpPr>
          <p:cNvPr id="8" name="Footer Placeholder 5">
            <a:extLst>
              <a:ext uri="{FF2B5EF4-FFF2-40B4-BE49-F238E27FC236}">
                <a16:creationId xmlns:a16="http://schemas.microsoft.com/office/drawing/2014/main" id="{BD44526A-7730-9444-9BC4-FB2809183236}"/>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1436928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atin typeface="Arial" charset="0"/>
                <a:ea typeface="MS PGothic" charset="0"/>
              </a:rPr>
              <a:t>Alphabets and Strings</a:t>
            </a:r>
          </a:p>
        </p:txBody>
      </p:sp>
      <p:sp>
        <p:nvSpPr>
          <p:cNvPr id="23555" name="Rectangle 3"/>
          <p:cNvSpPr>
            <a:spLocks noGrp="1" noChangeArrowheads="1"/>
          </p:cNvSpPr>
          <p:nvPr>
            <p:ph idx="1"/>
          </p:nvPr>
        </p:nvSpPr>
        <p:spPr/>
        <p:txBody>
          <a:bodyPr/>
          <a:lstStyle/>
          <a:p>
            <a:pPr eaLnBrk="1" hangingPunct="1">
              <a:lnSpc>
                <a:spcPct val="80000"/>
              </a:lnSpc>
            </a:pPr>
            <a:r>
              <a:rPr lang="en-US" sz="2400" dirty="0">
                <a:latin typeface="Arial" charset="0"/>
                <a:ea typeface="MS PGothic" charset="0"/>
              </a:rPr>
              <a:t>DEFINITION 1.  An </a:t>
            </a:r>
            <a:r>
              <a:rPr lang="en-US" sz="2400" i="1" dirty="0">
                <a:latin typeface="Arial" charset="0"/>
                <a:ea typeface="MS PGothic" charset="0"/>
              </a:rPr>
              <a:t>alphabet</a:t>
            </a:r>
            <a:r>
              <a:rPr lang="en-US" sz="2400" dirty="0">
                <a:latin typeface="Arial" charset="0"/>
                <a:ea typeface="MS PGothic" charset="0"/>
              </a:rPr>
              <a:t> </a:t>
            </a:r>
            <a:r>
              <a:rPr lang="en-US" sz="2400" dirty="0">
                <a:latin typeface="Arial" charset="0"/>
                <a:ea typeface="MS PGothic" charset="0"/>
                <a:sym typeface="Symbol" charset="0"/>
              </a:rPr>
              <a:t> </a:t>
            </a:r>
            <a:r>
              <a:rPr lang="en-US" sz="2400" dirty="0">
                <a:latin typeface="Arial" charset="0"/>
                <a:ea typeface="MS PGothic" charset="0"/>
              </a:rPr>
              <a:t>is a finite, non-empty set of abstract symbols.</a:t>
            </a:r>
          </a:p>
          <a:p>
            <a:pPr eaLnBrk="1" hangingPunct="1">
              <a:lnSpc>
                <a:spcPct val="80000"/>
              </a:lnSpc>
            </a:pPr>
            <a:r>
              <a:rPr lang="en-US" sz="2400" dirty="0">
                <a:latin typeface="Arial" charset="0"/>
                <a:ea typeface="MS PGothic" charset="0"/>
              </a:rPr>
              <a:t>DEFINITION 2. </a:t>
            </a:r>
            <a:r>
              <a:rPr lang="en-US" sz="2400" dirty="0">
                <a:latin typeface="Arial" charset="0"/>
                <a:ea typeface="MS PGothic" charset="0"/>
                <a:sym typeface="Symbol" charset="0"/>
              </a:rPr>
              <a:t></a:t>
            </a:r>
            <a:r>
              <a:rPr lang="en-US" sz="2400" i="1" dirty="0">
                <a:latin typeface="Arial" charset="0"/>
                <a:ea typeface="MS PGothic" charset="0"/>
              </a:rPr>
              <a:t>*</a:t>
            </a:r>
            <a:r>
              <a:rPr lang="en-US" sz="2400" dirty="0">
                <a:latin typeface="Arial" charset="0"/>
                <a:ea typeface="MS PGothic" charset="0"/>
              </a:rPr>
              <a:t>, the set of </a:t>
            </a:r>
            <a:r>
              <a:rPr lang="en-US" sz="2400" u="sng" dirty="0">
                <a:latin typeface="Arial" charset="0"/>
                <a:ea typeface="MS PGothic" charset="0"/>
              </a:rPr>
              <a:t>all strings over the alphabet, S</a:t>
            </a:r>
            <a:r>
              <a:rPr lang="en-US" sz="2400" dirty="0">
                <a:latin typeface="Arial" charset="0"/>
                <a:ea typeface="MS PGothic" charset="0"/>
              </a:rPr>
              <a:t>, is given inductively as follows.</a:t>
            </a:r>
          </a:p>
          <a:p>
            <a:pPr lvl="1" eaLnBrk="1" hangingPunct="1">
              <a:lnSpc>
                <a:spcPct val="80000"/>
              </a:lnSpc>
            </a:pPr>
            <a:r>
              <a:rPr lang="en-US" sz="2000" dirty="0">
                <a:latin typeface="Arial" charset="0"/>
                <a:ea typeface="MS PGothic" charset="0"/>
              </a:rPr>
              <a:t>Basis: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 </a:t>
            </a:r>
            <a:r>
              <a:rPr lang="en-US" sz="2000" dirty="0">
                <a:latin typeface="Arial" charset="0"/>
                <a:ea typeface="MS PGothic" charset="0"/>
              </a:rPr>
              <a:t>( the </a:t>
            </a:r>
            <a:r>
              <a:rPr lang="en-US" sz="2000" i="1" dirty="0">
                <a:latin typeface="Arial" charset="0"/>
                <a:ea typeface="MS PGothic" charset="0"/>
              </a:rPr>
              <a:t>null string</a:t>
            </a:r>
            <a:r>
              <a:rPr lang="en-US" sz="2000" dirty="0">
                <a:latin typeface="Arial" charset="0"/>
                <a:ea typeface="MS PGothic" charset="0"/>
              </a:rPr>
              <a:t> is denoted by </a:t>
            </a:r>
            <a:r>
              <a:rPr lang="en-US" sz="2000" dirty="0">
                <a:latin typeface="Arial" charset="0"/>
                <a:ea typeface="MS PGothic" charset="0"/>
                <a:sym typeface="Symbol" charset="0"/>
              </a:rPr>
              <a:t></a:t>
            </a:r>
            <a:r>
              <a:rPr lang="en-US" sz="2000" dirty="0">
                <a:latin typeface="Arial" charset="0"/>
                <a:ea typeface="MS PGothic" charset="0"/>
              </a:rPr>
              <a:t>, it is the </a:t>
            </a:r>
            <a:r>
              <a:rPr lang="en-US" sz="2000" u="sng" dirty="0">
                <a:latin typeface="Arial" charset="0"/>
                <a:ea typeface="MS PGothic" charset="0"/>
              </a:rPr>
              <a:t>string of length 0</a:t>
            </a:r>
            <a:r>
              <a:rPr lang="en-US" sz="2000" dirty="0">
                <a:latin typeface="Arial" charset="0"/>
                <a:ea typeface="MS PGothic" charset="0"/>
              </a:rPr>
              <a:t>, that is |</a:t>
            </a:r>
            <a:r>
              <a:rPr lang="en-US" sz="2000" dirty="0">
                <a:latin typeface="Arial" charset="0"/>
                <a:ea typeface="MS PGothic" charset="0"/>
                <a:sym typeface="Symbol" charset="0"/>
              </a:rPr>
              <a:t></a:t>
            </a:r>
            <a:r>
              <a:rPr lang="en-US" sz="2000" dirty="0">
                <a:latin typeface="Arial" charset="0"/>
                <a:ea typeface="MS PGothic" charset="0"/>
              </a:rPr>
              <a:t>| = 0) [text uses </a:t>
            </a:r>
            <a:r>
              <a:rPr lang="en-US" sz="2000" dirty="0">
                <a:latin typeface="Arial" charset="0"/>
                <a:ea typeface="MS PGothic" charset="0"/>
                <a:sym typeface="Symbol" panose="05050102010706020507" pitchFamily="18" charset="2"/>
              </a:rPr>
              <a:t> but I avoid that as hate saying 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 it’s really confusing when manually written]</a:t>
            </a:r>
            <a:br>
              <a:rPr lang="en-US" sz="2000" dirty="0">
                <a:latin typeface="Arial" charset="0"/>
                <a:ea typeface="MS PGothic" charset="0"/>
              </a:rPr>
            </a:br>
            <a:r>
              <a:rPr lang="en-US" sz="2000" dirty="0">
                <a:latin typeface="Arial" charset="0"/>
                <a:ea typeface="MS PGothic" charset="0"/>
                <a:sym typeface="Symbol" charset="0"/>
              </a:rPr>
              <a:t></a:t>
            </a:r>
            <a:r>
              <a:rPr lang="en-US" sz="2000" dirty="0">
                <a:latin typeface="Arial" charset="0"/>
                <a:ea typeface="MS PGothic" charset="0"/>
              </a:rPr>
              <a:t>a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a:t>
            </a:r>
            <a:r>
              <a:rPr lang="en-US" sz="2000" dirty="0">
                <a:latin typeface="Arial" charset="0"/>
                <a:ea typeface="MS PGothic" charset="0"/>
              </a:rPr>
              <a:t> (the members of S are </a:t>
            </a:r>
            <a:r>
              <a:rPr lang="en-US" sz="2000" u="sng" dirty="0">
                <a:latin typeface="Arial" charset="0"/>
                <a:ea typeface="MS PGothic" charset="0"/>
              </a:rPr>
              <a:t>strings of length 1</a:t>
            </a:r>
            <a:r>
              <a:rPr lang="en-US" sz="2000" dirty="0">
                <a:latin typeface="Arial" charset="0"/>
                <a:ea typeface="MS PGothic" charset="0"/>
              </a:rPr>
              <a:t>, |a| = 1)</a:t>
            </a:r>
          </a:p>
          <a:p>
            <a:pPr lvl="1" eaLnBrk="1" hangingPunct="1">
              <a:lnSpc>
                <a:spcPct val="80000"/>
              </a:lnSpc>
            </a:pPr>
            <a:r>
              <a:rPr lang="en-US" sz="2000" dirty="0">
                <a:latin typeface="Arial" charset="0"/>
                <a:ea typeface="MS PGothic" charset="0"/>
              </a:rPr>
              <a:t>Induction rule:  If  x </a:t>
            </a:r>
            <a:r>
              <a:rPr lang="en-US" sz="2000" dirty="0">
                <a:latin typeface="Arial" charset="0"/>
                <a:ea typeface="MS PGothic" charset="0"/>
                <a:sym typeface="Symbol" charset="0"/>
              </a:rPr>
              <a:t></a:t>
            </a:r>
            <a:r>
              <a:rPr lang="en-US" sz="2000" i="1"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a:t>
            </a:r>
            <a:r>
              <a:rPr lang="en-US" sz="2000" dirty="0">
                <a:latin typeface="Arial" charset="0"/>
                <a:ea typeface="MS PGothic" charset="0"/>
              </a:rPr>
              <a:t>, and a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then  </a:t>
            </a:r>
            <a:r>
              <a:rPr lang="en-US" sz="2000" dirty="0" err="1">
                <a:latin typeface="Arial" charset="0"/>
                <a:ea typeface="MS PGothic" charset="0"/>
              </a:rPr>
              <a:t>a</a:t>
            </a:r>
            <a:r>
              <a:rPr lang="en-US" sz="2000" dirty="0" err="1">
                <a:latin typeface="Arial" charset="0"/>
                <a:ea typeface="MS PGothic" charset="0"/>
                <a:sym typeface="Symbol" charset="0"/>
              </a:rPr>
              <a:t></a:t>
            </a:r>
            <a:r>
              <a:rPr lang="en-US" sz="2000" dirty="0" err="1">
                <a:latin typeface="Arial" charset="0"/>
                <a:ea typeface="MS PGothic" charset="0"/>
              </a:rPr>
              <a:t>x</a:t>
            </a:r>
            <a:r>
              <a:rPr lang="en-US" sz="2000"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a:t>
            </a:r>
            <a:r>
              <a:rPr lang="en-US" sz="2000" dirty="0">
                <a:latin typeface="Arial" charset="0"/>
                <a:ea typeface="MS PGothic" charset="0"/>
              </a:rPr>
              <a:t> and </a:t>
            </a:r>
            <a:r>
              <a:rPr lang="en-US" sz="2000" dirty="0" err="1">
                <a:latin typeface="Arial" charset="0"/>
                <a:ea typeface="MS PGothic" charset="0"/>
              </a:rPr>
              <a:t>x</a:t>
            </a:r>
            <a:r>
              <a:rPr lang="en-US" sz="2000" dirty="0" err="1">
                <a:latin typeface="Arial" charset="0"/>
                <a:ea typeface="MS PGothic" charset="0"/>
                <a:sym typeface="Symbol" charset="0"/>
              </a:rPr>
              <a:t></a:t>
            </a:r>
            <a:r>
              <a:rPr lang="en-US" sz="2000" dirty="0" err="1">
                <a:latin typeface="Arial" charset="0"/>
                <a:ea typeface="MS PGothic" charset="0"/>
              </a:rPr>
              <a:t>a</a:t>
            </a:r>
            <a:r>
              <a:rPr lang="en-US" sz="2000"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a:t>
            </a:r>
            <a:r>
              <a:rPr lang="en-US" sz="2000" dirty="0">
                <a:latin typeface="Arial" charset="0"/>
                <a:ea typeface="MS PGothic" charset="0"/>
              </a:rPr>
              <a:t>. Furthermore, </a:t>
            </a:r>
            <a:r>
              <a:rPr lang="en-US" sz="2000" dirty="0">
                <a:latin typeface="Arial" charset="0"/>
                <a:ea typeface="MS PGothic" charset="0"/>
                <a:sym typeface="Symbol" charset="0"/>
              </a:rPr>
              <a:t></a:t>
            </a:r>
            <a:r>
              <a:rPr lang="en-US" sz="2000" dirty="0">
                <a:latin typeface="Arial" charset="0"/>
                <a:ea typeface="MS PGothic" charset="0"/>
              </a:rPr>
              <a:t>x = x</a:t>
            </a:r>
            <a:r>
              <a:rPr lang="en-US" sz="2000" dirty="0">
                <a:latin typeface="Arial" charset="0"/>
                <a:ea typeface="MS PGothic" charset="0"/>
                <a:sym typeface="Symbol" charset="0"/>
              </a:rPr>
              <a:t></a:t>
            </a:r>
            <a:r>
              <a:rPr lang="en-US" sz="2000" dirty="0">
                <a:latin typeface="Arial" charset="0"/>
                <a:ea typeface="MS PGothic" charset="0"/>
              </a:rPr>
              <a:t> = x, and |</a:t>
            </a:r>
            <a:r>
              <a:rPr lang="en-US" sz="2000" dirty="0" err="1">
                <a:latin typeface="Arial" charset="0"/>
                <a:ea typeface="MS PGothic" charset="0"/>
              </a:rPr>
              <a:t>a</a:t>
            </a:r>
            <a:r>
              <a:rPr lang="en-US" sz="2000" dirty="0" err="1">
                <a:latin typeface="Arial" charset="0"/>
                <a:ea typeface="MS PGothic" charset="0"/>
                <a:sym typeface="Symbol" charset="0"/>
              </a:rPr>
              <a:t></a:t>
            </a:r>
            <a:r>
              <a:rPr lang="en-US" sz="2000" dirty="0" err="1">
                <a:latin typeface="Arial" charset="0"/>
                <a:ea typeface="MS PGothic" charset="0"/>
              </a:rPr>
              <a:t>x</a:t>
            </a:r>
            <a:r>
              <a:rPr lang="en-US" sz="2000" dirty="0">
                <a:latin typeface="Arial" charset="0"/>
                <a:ea typeface="MS PGothic" charset="0"/>
              </a:rPr>
              <a:t>| = |</a:t>
            </a:r>
            <a:r>
              <a:rPr lang="en-US" sz="2000" dirty="0" err="1">
                <a:latin typeface="Arial" charset="0"/>
                <a:ea typeface="MS PGothic" charset="0"/>
              </a:rPr>
              <a:t>x</a:t>
            </a:r>
            <a:r>
              <a:rPr lang="en-US" sz="2000" dirty="0" err="1">
                <a:latin typeface="Arial" charset="0"/>
                <a:ea typeface="MS PGothic" charset="0"/>
                <a:sym typeface="Symbol" charset="0"/>
              </a:rPr>
              <a:t></a:t>
            </a:r>
            <a:r>
              <a:rPr lang="en-US" sz="2000" dirty="0" err="1">
                <a:latin typeface="Arial" charset="0"/>
                <a:ea typeface="MS PGothic" charset="0"/>
              </a:rPr>
              <a:t>a</a:t>
            </a:r>
            <a:r>
              <a:rPr lang="en-US" sz="2000" dirty="0">
                <a:latin typeface="Arial" charset="0"/>
                <a:ea typeface="MS PGothic" charset="0"/>
              </a:rPr>
              <a:t>| = 1+ |x|.</a:t>
            </a:r>
            <a:endParaRPr lang="en-US" sz="2000" i="1" dirty="0">
              <a:latin typeface="Arial" charset="0"/>
              <a:ea typeface="MS PGothic" charset="0"/>
            </a:endParaRPr>
          </a:p>
          <a:p>
            <a:pPr lvl="1" eaLnBrk="1" hangingPunct="1">
              <a:lnSpc>
                <a:spcPct val="80000"/>
              </a:lnSpc>
            </a:pPr>
            <a:r>
              <a:rPr lang="en-US" sz="2000" i="1" dirty="0">
                <a:latin typeface="Arial" charset="0"/>
                <a:ea typeface="MS PGothic" charset="0"/>
              </a:rPr>
              <a:t>NOTE:</a:t>
            </a:r>
            <a:r>
              <a:rPr lang="en-US" sz="2000" dirty="0">
                <a:latin typeface="Arial" charset="0"/>
                <a:ea typeface="MS PGothic" charset="0"/>
              </a:rPr>
              <a:t> </a:t>
            </a:r>
            <a:r>
              <a:rPr lang="ja-JP" altLang="en-US" sz="2000" dirty="0">
                <a:latin typeface="Arial" charset="0"/>
                <a:ea typeface="MS PGothic" charset="0"/>
              </a:rPr>
              <a:t>“</a:t>
            </a:r>
            <a:r>
              <a:rPr lang="en-US" altLang="ja-JP" sz="2000" dirty="0" err="1">
                <a:latin typeface="Arial" charset="0"/>
                <a:ea typeface="MS PGothic" charset="0"/>
              </a:rPr>
              <a:t>a</a:t>
            </a:r>
            <a:r>
              <a:rPr lang="en-US" altLang="ja-JP" sz="2000" dirty="0" err="1">
                <a:latin typeface="Arial" charset="0"/>
                <a:ea typeface="MS PGothic" charset="0"/>
                <a:sym typeface="Symbol" charset="0"/>
              </a:rPr>
              <a:t></a:t>
            </a:r>
            <a:r>
              <a:rPr lang="en-US" altLang="ja-JP" sz="2000" dirty="0" err="1">
                <a:latin typeface="Arial" charset="0"/>
                <a:ea typeface="MS PGothic" charset="0"/>
              </a:rPr>
              <a:t>x</a:t>
            </a:r>
            <a:r>
              <a:rPr lang="ja-JP" altLang="en-US" sz="2000" dirty="0">
                <a:latin typeface="Arial" charset="0"/>
                <a:ea typeface="MS PGothic" charset="0"/>
              </a:rPr>
              <a:t>”</a:t>
            </a:r>
            <a:r>
              <a:rPr lang="en-US" altLang="ja-JP" sz="2000" dirty="0">
                <a:latin typeface="Arial" charset="0"/>
                <a:ea typeface="MS PGothic" charset="0"/>
              </a:rPr>
              <a:t> denotes </a:t>
            </a:r>
            <a:r>
              <a:rPr lang="ja-JP" altLang="en-US" sz="2000" dirty="0">
                <a:latin typeface="Arial" charset="0"/>
                <a:ea typeface="MS PGothic" charset="0"/>
              </a:rPr>
              <a:t>“</a:t>
            </a:r>
            <a:r>
              <a:rPr lang="en-US" altLang="ja-JP" sz="2000" dirty="0">
                <a:latin typeface="Arial" charset="0"/>
                <a:ea typeface="MS PGothic" charset="0"/>
              </a:rPr>
              <a:t>a </a:t>
            </a:r>
            <a:r>
              <a:rPr lang="en-US" altLang="ja-JP" sz="2000" i="1" dirty="0">
                <a:latin typeface="Arial" charset="0"/>
                <a:ea typeface="MS PGothic" charset="0"/>
              </a:rPr>
              <a:t>concatenated to</a:t>
            </a:r>
            <a:r>
              <a:rPr lang="en-US" altLang="ja-JP" sz="2000" dirty="0">
                <a:latin typeface="Arial" charset="0"/>
                <a:ea typeface="MS PGothic" charset="0"/>
              </a:rPr>
              <a:t> x</a:t>
            </a:r>
            <a:r>
              <a:rPr lang="ja-JP" altLang="en-US" sz="2000" dirty="0">
                <a:latin typeface="Arial" charset="0"/>
                <a:ea typeface="MS PGothic" charset="0"/>
              </a:rPr>
              <a:t>”</a:t>
            </a:r>
            <a:r>
              <a:rPr lang="en-US" altLang="ja-JP" sz="2000" dirty="0">
                <a:latin typeface="Arial" charset="0"/>
                <a:ea typeface="MS PGothic" charset="0"/>
              </a:rPr>
              <a:t> and is formed by appending the symbol a to the left end of x.  Similarly, </a:t>
            </a:r>
            <a:r>
              <a:rPr lang="en-US" altLang="ja-JP" sz="2000" dirty="0" err="1">
                <a:latin typeface="Arial" charset="0"/>
                <a:ea typeface="MS PGothic" charset="0"/>
              </a:rPr>
              <a:t>x</a:t>
            </a:r>
            <a:r>
              <a:rPr lang="en-US" altLang="ja-JP" sz="2000" dirty="0" err="1">
                <a:latin typeface="Arial" charset="0"/>
                <a:ea typeface="MS PGothic" charset="0"/>
                <a:sym typeface="Symbol" charset="0"/>
              </a:rPr>
              <a:t></a:t>
            </a:r>
            <a:r>
              <a:rPr lang="en-US" altLang="ja-JP" sz="2000" dirty="0" err="1">
                <a:latin typeface="Arial" charset="0"/>
                <a:ea typeface="MS PGothic" charset="0"/>
              </a:rPr>
              <a:t>a</a:t>
            </a:r>
            <a:r>
              <a:rPr lang="en-US" altLang="ja-JP" sz="2000" dirty="0">
                <a:latin typeface="Arial" charset="0"/>
                <a:ea typeface="MS PGothic" charset="0"/>
              </a:rPr>
              <a:t>, denotes appending a to the right end of x.  In either case, if x is the null string (</a:t>
            </a:r>
            <a:r>
              <a:rPr lang="en-US" altLang="ja-JP" sz="2000" dirty="0">
                <a:latin typeface="Arial" charset="0"/>
                <a:ea typeface="MS PGothic" charset="0"/>
                <a:sym typeface="Symbol" charset="0"/>
              </a:rPr>
              <a:t></a:t>
            </a:r>
            <a:r>
              <a:rPr lang="en-US" altLang="ja-JP" sz="2000" dirty="0">
                <a:latin typeface="Arial" charset="0"/>
                <a:ea typeface="MS PGothic" charset="0"/>
              </a:rPr>
              <a:t>), then the resultant string is </a:t>
            </a:r>
            <a:r>
              <a:rPr lang="ja-JP" altLang="en-US" sz="2000" dirty="0">
                <a:latin typeface="Arial" charset="0"/>
                <a:ea typeface="MS PGothic" charset="0"/>
              </a:rPr>
              <a:t>“</a:t>
            </a:r>
            <a:r>
              <a:rPr lang="en-US" altLang="ja-JP" sz="2000" dirty="0">
                <a:latin typeface="Arial" charset="0"/>
                <a:ea typeface="MS PGothic" charset="0"/>
              </a:rPr>
              <a:t>a</a:t>
            </a:r>
            <a:r>
              <a:rPr lang="ja-JP" altLang="en-US" sz="2000" dirty="0">
                <a:latin typeface="Arial" charset="0"/>
                <a:ea typeface="MS PGothic" charset="0"/>
              </a:rPr>
              <a:t>”</a:t>
            </a:r>
            <a:r>
              <a:rPr lang="en-US" altLang="ja-JP" sz="2000" dirty="0">
                <a:latin typeface="Arial" charset="0"/>
                <a:ea typeface="MS PGothic" charset="0"/>
              </a:rPr>
              <a:t>.</a:t>
            </a:r>
          </a:p>
          <a:p>
            <a:pPr lvl="1" eaLnBrk="1" hangingPunct="1">
              <a:lnSpc>
                <a:spcPct val="80000"/>
              </a:lnSpc>
            </a:pPr>
            <a:r>
              <a:rPr lang="en-US" altLang="ja-JP" sz="2000" dirty="0">
                <a:latin typeface="Arial" charset="0"/>
                <a:ea typeface="MS PGothic" charset="0"/>
              </a:rPr>
              <a:t>We could have skipped saying </a:t>
            </a:r>
            <a:r>
              <a:rPr lang="en-US" sz="2000" dirty="0">
                <a:latin typeface="Arial" charset="0"/>
                <a:ea typeface="MS PGothic" charset="0"/>
                <a:sym typeface="Symbol" charset="0"/>
              </a:rPr>
              <a:t></a:t>
            </a:r>
            <a:r>
              <a:rPr lang="en-US" sz="2000" dirty="0">
                <a:latin typeface="Arial" charset="0"/>
                <a:ea typeface="MS PGothic" charset="0"/>
              </a:rPr>
              <a:t>a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dirty="0">
                <a:latin typeface="Arial" charset="0"/>
                <a:ea typeface="MS PGothic" charset="0"/>
              </a:rPr>
              <a:t>, a </a:t>
            </a:r>
            <a:r>
              <a:rPr lang="en-US" sz="2000" dirty="0">
                <a:latin typeface="Arial" charset="0"/>
                <a:ea typeface="MS PGothic" charset="0"/>
                <a:sym typeface="Symbol" charset="0"/>
              </a:rPr>
              <a:t></a:t>
            </a:r>
            <a:r>
              <a:rPr lang="en-US" sz="2000" dirty="0">
                <a:latin typeface="Arial" charset="0"/>
                <a:ea typeface="MS PGothic" charset="0"/>
              </a:rPr>
              <a:t> </a:t>
            </a:r>
            <a:r>
              <a:rPr lang="en-US" sz="2000" dirty="0">
                <a:latin typeface="Arial" charset="0"/>
                <a:ea typeface="MS PGothic" charset="0"/>
                <a:sym typeface="Symbol" charset="0"/>
              </a:rPr>
              <a:t></a:t>
            </a:r>
            <a:r>
              <a:rPr lang="en-US" sz="2000" i="1" dirty="0">
                <a:latin typeface="Arial" charset="0"/>
                <a:ea typeface="MS PGothic" charset="0"/>
              </a:rPr>
              <a:t>*, </a:t>
            </a:r>
            <a:r>
              <a:rPr lang="en-US" sz="2000" dirty="0">
                <a:latin typeface="Arial" charset="0"/>
                <a:ea typeface="MS PGothic" charset="0"/>
              </a:rPr>
              <a:t>as this is covered by the induction step.</a:t>
            </a:r>
            <a:endParaRPr lang="en-US" altLang="ja-JP" sz="2000" dirty="0">
              <a:latin typeface="Arial" charset="0"/>
              <a:ea typeface="MS PGothic" charset="0"/>
            </a:endParaRPr>
          </a:p>
        </p:txBody>
      </p:sp>
      <p:sp>
        <p:nvSpPr>
          <p:cNvPr id="2355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559022F9-9BF8-134A-8E71-93EDDC844AAE}" type="datetime1">
              <a:rPr lang="en-US" smtClean="0"/>
              <a:t>1/7/20</a:t>
            </a:fld>
            <a:endParaRPr lang="en-US"/>
          </a:p>
        </p:txBody>
      </p:sp>
      <p:sp>
        <p:nvSpPr>
          <p:cNvPr id="235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12925B2D-9D64-FB4A-9399-A8B6B2321B84}" type="slidenum">
              <a:rPr lang="en-US"/>
              <a:pPr/>
              <a:t>15</a:t>
            </a:fld>
            <a:endParaRPr lang="en-US"/>
          </a:p>
        </p:txBody>
      </p:sp>
      <p:sp>
        <p:nvSpPr>
          <p:cNvPr id="7" name="Footer Placeholder 5">
            <a:extLst>
              <a:ext uri="{FF2B5EF4-FFF2-40B4-BE49-F238E27FC236}">
                <a16:creationId xmlns:a16="http://schemas.microsoft.com/office/drawing/2014/main" id="{8CC8EFE9-CDA8-A94E-9910-BDBFCC054230}"/>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26813837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atin typeface="Arial" charset="0"/>
                <a:ea typeface="MS PGothic" charset="0"/>
              </a:rPr>
              <a:t>Languages</a:t>
            </a:r>
          </a:p>
        </p:txBody>
      </p:sp>
      <p:sp>
        <p:nvSpPr>
          <p:cNvPr id="25603" name="Rectangle 3"/>
          <p:cNvSpPr>
            <a:spLocks noGrp="1" noChangeArrowheads="1"/>
          </p:cNvSpPr>
          <p:nvPr>
            <p:ph idx="1"/>
          </p:nvPr>
        </p:nvSpPr>
        <p:spPr/>
        <p:txBody>
          <a:bodyPr/>
          <a:lstStyle/>
          <a:p>
            <a:pPr eaLnBrk="1" hangingPunct="1">
              <a:lnSpc>
                <a:spcPct val="80000"/>
              </a:lnSpc>
            </a:pPr>
            <a:r>
              <a:rPr lang="en-US" sz="1800" dirty="0">
                <a:latin typeface="Arial" charset="0"/>
                <a:ea typeface="MS PGothic" charset="0"/>
              </a:rPr>
              <a:t>DEFINITION 3.  Let </a:t>
            </a:r>
            <a:r>
              <a:rPr lang="en-US" sz="2400" dirty="0">
                <a:latin typeface="Arial" charset="0"/>
                <a:ea typeface="MS PGothic" charset="0"/>
                <a:sym typeface="Symbol" charset="0"/>
              </a:rPr>
              <a:t></a:t>
            </a:r>
            <a:r>
              <a:rPr lang="en-US" sz="1800" dirty="0">
                <a:latin typeface="Arial" charset="0"/>
                <a:ea typeface="MS PGothic" charset="0"/>
              </a:rPr>
              <a:t> be an alphabet. A </a:t>
            </a:r>
            <a:r>
              <a:rPr lang="en-US" sz="1800" i="1" dirty="0">
                <a:latin typeface="Arial" charset="0"/>
                <a:ea typeface="MS PGothic" charset="0"/>
              </a:rPr>
              <a:t>language over </a:t>
            </a:r>
            <a:r>
              <a:rPr lang="en-US" sz="2400" dirty="0">
                <a:latin typeface="Arial" charset="0"/>
                <a:ea typeface="MS PGothic" charset="0"/>
                <a:sym typeface="Symbol" charset="0"/>
              </a:rPr>
              <a:t></a:t>
            </a:r>
            <a:r>
              <a:rPr lang="en-US" sz="1800" dirty="0">
                <a:latin typeface="Arial" charset="0"/>
                <a:ea typeface="MS PGothic" charset="0"/>
              </a:rPr>
              <a:t> is a subset, L, of </a:t>
            </a:r>
            <a:r>
              <a:rPr lang="en-US" sz="2400" dirty="0">
                <a:latin typeface="Arial" charset="0"/>
                <a:ea typeface="MS PGothic" charset="0"/>
                <a:sym typeface="Symbol" charset="0"/>
              </a:rPr>
              <a:t></a:t>
            </a:r>
            <a:r>
              <a:rPr lang="en-US" sz="2400" dirty="0">
                <a:latin typeface="Arial" charset="0"/>
                <a:ea typeface="MS PGothic" charset="0"/>
              </a:rPr>
              <a:t>*</a:t>
            </a:r>
            <a:r>
              <a:rPr lang="en-US" sz="1800" dirty="0">
                <a:latin typeface="Arial" charset="0"/>
                <a:ea typeface="MS PGothic" charset="0"/>
              </a:rPr>
              <a:t>.</a:t>
            </a:r>
          </a:p>
          <a:p>
            <a:pPr eaLnBrk="1" hangingPunct="1">
              <a:lnSpc>
                <a:spcPct val="80000"/>
              </a:lnSpc>
            </a:pPr>
            <a:r>
              <a:rPr lang="en-US" sz="1800" dirty="0">
                <a:latin typeface="Arial" charset="0"/>
                <a:ea typeface="MS PGothic" charset="0"/>
              </a:rPr>
              <a:t>Example.  Languages over the alphabet </a:t>
            </a:r>
            <a:r>
              <a:rPr lang="en-US" sz="2400" dirty="0">
                <a:latin typeface="Arial" charset="0"/>
                <a:ea typeface="MS PGothic" charset="0"/>
                <a:sym typeface="Symbol" charset="0"/>
              </a:rPr>
              <a:t></a:t>
            </a:r>
            <a:r>
              <a:rPr lang="en-US" sz="1800" dirty="0">
                <a:latin typeface="Arial" charset="0"/>
                <a:ea typeface="MS PGothic" charset="0"/>
              </a:rPr>
              <a:t> = {a, b}.</a:t>
            </a:r>
          </a:p>
          <a:p>
            <a:pPr lvl="1" eaLnBrk="1" hangingPunct="1">
              <a:lnSpc>
                <a:spcPct val="80000"/>
              </a:lnSpc>
            </a:pPr>
            <a:r>
              <a:rPr lang="en-US" sz="1600" dirty="0">
                <a:solidFill>
                  <a:srgbClr val="000000"/>
                </a:solidFill>
              </a:rPr>
              <a:t>Ø</a:t>
            </a:r>
            <a:r>
              <a:rPr lang="en-US" sz="1600" dirty="0">
                <a:latin typeface="Arial" charset="0"/>
                <a:ea typeface="MS PGothic" charset="0"/>
              </a:rPr>
              <a:t> (the empty set) is a language over </a:t>
            </a:r>
            <a:r>
              <a:rPr lang="en-US" sz="2000" dirty="0">
                <a:latin typeface="Arial" charset="0"/>
                <a:ea typeface="MS PGothic" charset="0"/>
                <a:sym typeface="Symbol" charset="0"/>
              </a:rPr>
              <a:t></a:t>
            </a:r>
            <a:endParaRPr lang="en-US" sz="1600" dirty="0">
              <a:latin typeface="Arial" charset="0"/>
              <a:ea typeface="MS PGothic" charset="0"/>
            </a:endParaRPr>
          </a:p>
          <a:p>
            <a:pPr lvl="1" eaLnBrk="1" hangingPunct="1">
              <a:lnSpc>
                <a:spcPct val="80000"/>
              </a:lnSpc>
            </a:pPr>
            <a:r>
              <a:rPr lang="en-US" sz="2000" dirty="0">
                <a:latin typeface="Arial" charset="0"/>
                <a:ea typeface="MS PGothic" charset="0"/>
                <a:sym typeface="Symbol" charset="0"/>
              </a:rPr>
              <a:t></a:t>
            </a:r>
            <a:r>
              <a:rPr lang="en-US" sz="2000" dirty="0">
                <a:latin typeface="Arial" charset="0"/>
                <a:ea typeface="MS PGothic" charset="0"/>
              </a:rPr>
              <a:t>*</a:t>
            </a:r>
            <a:r>
              <a:rPr lang="en-US" sz="1600" dirty="0">
                <a:latin typeface="Arial" charset="0"/>
                <a:ea typeface="MS PGothic" charset="0"/>
              </a:rPr>
              <a:t> (the universal set) is a language over </a:t>
            </a:r>
            <a:r>
              <a:rPr lang="en-US" sz="2000" dirty="0">
                <a:latin typeface="Arial" charset="0"/>
                <a:ea typeface="MS PGothic" charset="0"/>
                <a:sym typeface="Symbol" charset="0"/>
              </a:rPr>
              <a:t></a:t>
            </a:r>
            <a:endParaRPr lang="en-US" sz="1600" dirty="0">
              <a:latin typeface="Arial" charset="0"/>
              <a:ea typeface="MS PGothic" charset="0"/>
            </a:endParaRPr>
          </a:p>
          <a:p>
            <a:pPr lvl="1" eaLnBrk="1" hangingPunct="1">
              <a:lnSpc>
                <a:spcPct val="80000"/>
              </a:lnSpc>
            </a:pPr>
            <a:r>
              <a:rPr lang="en-US" sz="1600" dirty="0">
                <a:latin typeface="Arial" charset="0"/>
                <a:ea typeface="MS PGothic" charset="0"/>
              </a:rPr>
              <a:t>{a, bb, aba } (a finite subset of </a:t>
            </a:r>
            <a:r>
              <a:rPr lang="en-US" sz="2000" dirty="0">
                <a:latin typeface="Arial" charset="0"/>
                <a:ea typeface="MS PGothic" charset="0"/>
                <a:sym typeface="Symbol" charset="0"/>
              </a:rPr>
              <a:t></a:t>
            </a:r>
            <a:r>
              <a:rPr lang="en-US" sz="2000" dirty="0">
                <a:latin typeface="Arial" charset="0"/>
                <a:ea typeface="MS PGothic" charset="0"/>
              </a:rPr>
              <a:t>*</a:t>
            </a:r>
            <a:r>
              <a:rPr lang="en-US" sz="1600" dirty="0">
                <a:latin typeface="Arial" charset="0"/>
                <a:ea typeface="MS PGothic" charset="0"/>
              </a:rPr>
              <a:t>) is a language over </a:t>
            </a:r>
            <a:r>
              <a:rPr lang="en-US" sz="2000" dirty="0">
                <a:latin typeface="Arial" charset="0"/>
                <a:ea typeface="MS PGothic" charset="0"/>
                <a:sym typeface="Symbol" charset="0"/>
              </a:rPr>
              <a:t></a:t>
            </a:r>
            <a:r>
              <a:rPr lang="en-US" sz="1600" dirty="0">
                <a:latin typeface="Arial" charset="0"/>
                <a:ea typeface="MS PGothic" charset="0"/>
              </a:rPr>
              <a:t>.</a:t>
            </a:r>
          </a:p>
          <a:p>
            <a:pPr lvl="1" eaLnBrk="1" hangingPunct="1">
              <a:lnSpc>
                <a:spcPct val="80000"/>
              </a:lnSpc>
            </a:pPr>
            <a:r>
              <a:rPr lang="en-US" sz="1600" dirty="0">
                <a:latin typeface="Arial" charset="0"/>
                <a:ea typeface="MS PGothic" charset="0"/>
              </a:rPr>
              <a:t>{ </a:t>
            </a:r>
            <a:r>
              <a:rPr lang="en-US" sz="1600" dirty="0" err="1">
                <a:latin typeface="Arial" charset="0"/>
                <a:ea typeface="MS PGothic" charset="0"/>
              </a:rPr>
              <a:t>ab</a:t>
            </a:r>
            <a:r>
              <a:rPr lang="en-US" sz="1600" baseline="30000" dirty="0" err="1">
                <a:latin typeface="Arial" charset="0"/>
                <a:ea typeface="MS PGothic" charset="0"/>
              </a:rPr>
              <a:t>n</a:t>
            </a:r>
            <a:r>
              <a:rPr lang="en-US" sz="1600" dirty="0" err="1">
                <a:latin typeface="Arial" charset="0"/>
                <a:ea typeface="MS PGothic" charset="0"/>
              </a:rPr>
              <a:t>a</a:t>
            </a:r>
            <a:r>
              <a:rPr lang="en-US" sz="1600" baseline="30000" dirty="0" err="1">
                <a:latin typeface="Arial" charset="0"/>
                <a:ea typeface="MS PGothic" charset="0"/>
              </a:rPr>
              <a:t>m</a:t>
            </a:r>
            <a:r>
              <a:rPr lang="en-US" sz="1600" dirty="0">
                <a:latin typeface="Arial" charset="0"/>
                <a:ea typeface="MS PGothic" charset="0"/>
              </a:rPr>
              <a:t> | n = m</a:t>
            </a:r>
            <a:r>
              <a:rPr lang="en-US" sz="1600" baseline="30000" dirty="0">
                <a:latin typeface="Arial" charset="0"/>
                <a:ea typeface="MS PGothic" charset="0"/>
              </a:rPr>
              <a:t>2</a:t>
            </a:r>
            <a:r>
              <a:rPr lang="en-US" sz="1600" dirty="0">
                <a:latin typeface="Arial" charset="0"/>
                <a:ea typeface="MS PGothic" charset="0"/>
              </a:rPr>
              <a:t>, n, m  </a:t>
            </a:r>
            <a:r>
              <a:rPr lang="en-US" sz="1600" dirty="0">
                <a:latin typeface="Arial" charset="0"/>
                <a:ea typeface="MS PGothic" charset="0"/>
                <a:sym typeface="Symbol" charset="0"/>
              </a:rPr>
              <a:t></a:t>
            </a:r>
            <a:r>
              <a:rPr lang="en-US" sz="1600" dirty="0">
                <a:latin typeface="Arial" charset="0"/>
                <a:ea typeface="MS PGothic" charset="0"/>
              </a:rPr>
              <a:t> 0 } (infinite subset) is a language over </a:t>
            </a:r>
            <a:r>
              <a:rPr lang="en-US" sz="2000" dirty="0">
                <a:latin typeface="Arial" charset="0"/>
                <a:ea typeface="MS PGothic" charset="0"/>
                <a:sym typeface="Symbol" charset="0"/>
              </a:rPr>
              <a:t></a:t>
            </a:r>
            <a:r>
              <a:rPr lang="en-US" sz="1600" dirty="0">
                <a:latin typeface="Arial" charset="0"/>
                <a:ea typeface="MS PGothic" charset="0"/>
              </a:rPr>
              <a:t>.</a:t>
            </a:r>
          </a:p>
          <a:p>
            <a:pPr eaLnBrk="1" hangingPunct="1">
              <a:lnSpc>
                <a:spcPct val="80000"/>
              </a:lnSpc>
            </a:pPr>
            <a:r>
              <a:rPr lang="en-US" sz="1800" dirty="0">
                <a:latin typeface="Arial" charset="0"/>
                <a:ea typeface="MS PGothic" charset="0"/>
              </a:rPr>
              <a:t>DEFINITION 4.  Let L and M be two languages over </a:t>
            </a:r>
            <a:r>
              <a:rPr lang="en-US" sz="2400" dirty="0">
                <a:latin typeface="Arial" charset="0"/>
                <a:ea typeface="MS PGothic" charset="0"/>
                <a:sym typeface="Symbol" charset="0"/>
              </a:rPr>
              <a:t></a:t>
            </a:r>
            <a:r>
              <a:rPr lang="en-US" sz="1800" dirty="0">
                <a:latin typeface="Arial" charset="0"/>
                <a:ea typeface="MS PGothic" charset="0"/>
              </a:rPr>
              <a:t>.  Then the</a:t>
            </a:r>
            <a:r>
              <a:rPr lang="en-US" sz="1800" i="1" dirty="0">
                <a:latin typeface="Arial" charset="0"/>
                <a:ea typeface="MS PGothic" charset="0"/>
              </a:rPr>
              <a:t> concatenation of L with M</a:t>
            </a:r>
            <a:r>
              <a:rPr lang="en-US" sz="1800" dirty="0">
                <a:latin typeface="Arial" charset="0"/>
                <a:ea typeface="MS PGothic" charset="0"/>
              </a:rPr>
              <a:t>, denoted L</a:t>
            </a:r>
            <a:r>
              <a:rPr lang="en-US" sz="1800" dirty="0">
                <a:latin typeface="Arial" charset="0"/>
                <a:ea typeface="MS PGothic" charset="0"/>
                <a:sym typeface="Symbol" charset="0"/>
              </a:rPr>
              <a:t></a:t>
            </a:r>
            <a:r>
              <a:rPr lang="en-US" sz="1800" dirty="0">
                <a:latin typeface="Arial" charset="0"/>
                <a:ea typeface="MS PGothic" charset="0"/>
              </a:rPr>
              <a:t>M is the set,</a:t>
            </a:r>
            <a:br>
              <a:rPr lang="en-US" sz="1800" dirty="0">
                <a:latin typeface="Arial" charset="0"/>
                <a:ea typeface="MS PGothic" charset="0"/>
              </a:rPr>
            </a:br>
            <a:r>
              <a:rPr lang="fr-FR" sz="1800" dirty="0">
                <a:latin typeface="Arial" charset="0"/>
                <a:ea typeface="MS PGothic" charset="0"/>
              </a:rPr>
              <a:t>L</a:t>
            </a:r>
            <a:r>
              <a:rPr lang="en-US" sz="1800" dirty="0">
                <a:latin typeface="Arial" charset="0"/>
                <a:ea typeface="MS PGothic" charset="0"/>
                <a:sym typeface="Symbol" charset="0"/>
              </a:rPr>
              <a:t></a:t>
            </a:r>
            <a:r>
              <a:rPr lang="fr-FR" sz="1800" dirty="0">
                <a:latin typeface="Arial" charset="0"/>
                <a:ea typeface="MS PGothic" charset="0"/>
              </a:rPr>
              <a:t>M = { x</a:t>
            </a:r>
            <a:r>
              <a:rPr lang="en-US" sz="1800" dirty="0">
                <a:latin typeface="Arial" charset="0"/>
                <a:ea typeface="MS PGothic" charset="0"/>
                <a:sym typeface="Symbol" charset="0"/>
              </a:rPr>
              <a:t></a:t>
            </a:r>
            <a:r>
              <a:rPr lang="fr-FR" sz="1800" dirty="0">
                <a:latin typeface="Arial" charset="0"/>
                <a:ea typeface="MS PGothic" charset="0"/>
              </a:rPr>
              <a:t>y | x </a:t>
            </a:r>
            <a:r>
              <a:rPr lang="en-US" sz="1800" dirty="0">
                <a:latin typeface="Arial" charset="0"/>
                <a:ea typeface="MS PGothic" charset="0"/>
                <a:sym typeface="Symbol" charset="0"/>
              </a:rPr>
              <a:t></a:t>
            </a:r>
            <a:r>
              <a:rPr lang="fr-FR" sz="1800" dirty="0">
                <a:latin typeface="Arial" charset="0"/>
                <a:ea typeface="MS PGothic" charset="0"/>
              </a:rPr>
              <a:t> L and y </a:t>
            </a:r>
            <a:r>
              <a:rPr lang="en-US" sz="1800" dirty="0">
                <a:latin typeface="Arial" charset="0"/>
                <a:ea typeface="MS PGothic" charset="0"/>
                <a:sym typeface="Symbol" charset="0"/>
              </a:rPr>
              <a:t></a:t>
            </a:r>
            <a:r>
              <a:rPr lang="fr-FR" sz="1800" dirty="0">
                <a:latin typeface="Arial" charset="0"/>
                <a:ea typeface="MS PGothic" charset="0"/>
              </a:rPr>
              <a:t> M }</a:t>
            </a:r>
            <a:br>
              <a:rPr lang="en-US" sz="1800" dirty="0">
                <a:latin typeface="Arial" charset="0"/>
                <a:ea typeface="MS PGothic" charset="0"/>
              </a:rPr>
            </a:br>
            <a:r>
              <a:rPr lang="en-US" sz="1800" dirty="0">
                <a:latin typeface="Arial" charset="0"/>
                <a:ea typeface="MS PGothic" charset="0"/>
              </a:rPr>
              <a:t>The concatenation of arbitrary strings x and y is defined inductively as follows. </a:t>
            </a:r>
            <a:br>
              <a:rPr lang="en-US" sz="1800" dirty="0">
                <a:latin typeface="Arial" charset="0"/>
                <a:ea typeface="MS PGothic" charset="0"/>
              </a:rPr>
            </a:br>
            <a:r>
              <a:rPr lang="en-US" sz="1600" dirty="0">
                <a:latin typeface="Arial" charset="0"/>
                <a:ea typeface="MS PGothic" charset="0"/>
              </a:rPr>
              <a:t>Basis:  When |x| </a:t>
            </a:r>
            <a:r>
              <a:rPr lang="en-US" sz="1600" dirty="0">
                <a:latin typeface="Arial" charset="0"/>
                <a:ea typeface="MS PGothic" charset="0"/>
                <a:sym typeface="Symbol" charset="0"/>
              </a:rPr>
              <a:t></a:t>
            </a:r>
            <a:r>
              <a:rPr lang="en-US" sz="1600" dirty="0">
                <a:latin typeface="Arial" charset="0"/>
                <a:ea typeface="MS PGothic" charset="0"/>
              </a:rPr>
              <a:t> 1 or |y| </a:t>
            </a:r>
            <a:r>
              <a:rPr lang="en-US" sz="1600" dirty="0">
                <a:latin typeface="Arial" charset="0"/>
                <a:ea typeface="MS PGothic" charset="0"/>
                <a:sym typeface="Symbol" charset="0"/>
              </a:rPr>
              <a:t></a:t>
            </a:r>
            <a:r>
              <a:rPr lang="en-US" sz="1600" dirty="0">
                <a:latin typeface="Arial" charset="0"/>
                <a:ea typeface="MS PGothic" charset="0"/>
              </a:rPr>
              <a:t> 1, then </a:t>
            </a:r>
            <a:r>
              <a:rPr lang="en-US" sz="1600" dirty="0" err="1">
                <a:latin typeface="Arial" charset="0"/>
                <a:ea typeface="MS PGothic" charset="0"/>
              </a:rPr>
              <a:t>x</a:t>
            </a:r>
            <a:r>
              <a:rPr lang="en-US" sz="1600" dirty="0" err="1">
                <a:latin typeface="Arial" charset="0"/>
                <a:ea typeface="MS PGothic" charset="0"/>
                <a:sym typeface="Symbol" charset="0"/>
              </a:rPr>
              <a:t></a:t>
            </a:r>
            <a:r>
              <a:rPr lang="en-US" sz="1600" dirty="0" err="1">
                <a:latin typeface="Arial" charset="0"/>
                <a:ea typeface="MS PGothic" charset="0"/>
              </a:rPr>
              <a:t>y</a:t>
            </a:r>
            <a:r>
              <a:rPr lang="en-US" sz="1600" dirty="0">
                <a:latin typeface="Arial" charset="0"/>
                <a:ea typeface="MS PGothic" charset="0"/>
              </a:rPr>
              <a:t> is defined as in Definition 2. </a:t>
            </a:r>
            <a:br>
              <a:rPr lang="en-US" sz="1600" dirty="0">
                <a:latin typeface="Arial" charset="0"/>
                <a:ea typeface="MS PGothic" charset="0"/>
              </a:rPr>
            </a:br>
            <a:r>
              <a:rPr lang="en-US" sz="1600" dirty="0">
                <a:latin typeface="Arial" charset="0"/>
                <a:ea typeface="MS PGothic" charset="0"/>
              </a:rPr>
              <a:t>Inductive rule: when |x| &gt; 1 and |y| &gt; 1, then x = x’</a:t>
            </a:r>
            <a:r>
              <a:rPr lang="en-US" sz="1600" dirty="0">
                <a:latin typeface="Arial" charset="0"/>
                <a:ea typeface="MS PGothic" charset="0"/>
                <a:sym typeface="Symbol" charset="0"/>
              </a:rPr>
              <a:t>  </a:t>
            </a:r>
            <a:r>
              <a:rPr lang="en-US" altLang="ja-JP" sz="1600" dirty="0">
                <a:latin typeface="Arial" charset="0"/>
                <a:ea typeface="MS PGothic" charset="0"/>
              </a:rPr>
              <a:t>a for some a </a:t>
            </a:r>
            <a:r>
              <a:rPr lang="en-US" altLang="ja-JP" sz="1600" dirty="0">
                <a:latin typeface="Arial" charset="0"/>
                <a:ea typeface="MS PGothic" charset="0"/>
                <a:sym typeface="Symbol" charset="0"/>
              </a:rPr>
              <a:t></a:t>
            </a:r>
            <a:r>
              <a:rPr lang="en-US" altLang="ja-JP" sz="1600" dirty="0">
                <a:latin typeface="Arial" charset="0"/>
                <a:ea typeface="MS PGothic" charset="0"/>
              </a:rPr>
              <a:t> </a:t>
            </a:r>
            <a:r>
              <a:rPr lang="en-US" altLang="ja-JP" sz="2000" dirty="0">
                <a:latin typeface="Arial" charset="0"/>
                <a:ea typeface="MS PGothic" charset="0"/>
                <a:sym typeface="Symbol" charset="0"/>
              </a:rPr>
              <a:t></a:t>
            </a:r>
            <a:r>
              <a:rPr lang="en-US" altLang="ja-JP" sz="1600" dirty="0">
                <a:latin typeface="Arial" charset="0"/>
                <a:ea typeface="MS PGothic" charset="0"/>
              </a:rPr>
              <a:t> and x</a:t>
            </a:r>
            <a:r>
              <a:rPr lang="ja-JP" altLang="en-US" sz="1600" dirty="0">
                <a:latin typeface="Arial" charset="0"/>
                <a:ea typeface="MS PGothic" charset="0"/>
              </a:rPr>
              <a:t>’</a:t>
            </a:r>
            <a:r>
              <a:rPr lang="en-US" altLang="ja-JP" sz="1600" dirty="0">
                <a:latin typeface="Arial" charset="0"/>
                <a:ea typeface="MS PGothic" charset="0"/>
              </a:rPr>
              <a:t> </a:t>
            </a:r>
            <a:r>
              <a:rPr lang="en-US" altLang="ja-JP" sz="1600" dirty="0">
                <a:latin typeface="Arial" charset="0"/>
                <a:ea typeface="MS PGothic" charset="0"/>
                <a:sym typeface="Symbol" charset="0"/>
              </a:rPr>
              <a:t></a:t>
            </a:r>
            <a:r>
              <a:rPr lang="en-US" altLang="ja-JP" sz="1600" dirty="0">
                <a:latin typeface="Arial" charset="0"/>
                <a:ea typeface="MS PGothic" charset="0"/>
              </a:rPr>
              <a:t> </a:t>
            </a:r>
            <a:r>
              <a:rPr lang="en-US" altLang="ja-JP" sz="2000" dirty="0">
                <a:latin typeface="Arial" charset="0"/>
                <a:ea typeface="MS PGothic" charset="0"/>
                <a:sym typeface="Symbol" charset="0"/>
              </a:rPr>
              <a:t></a:t>
            </a:r>
            <a:r>
              <a:rPr lang="en-US" altLang="ja-JP" sz="2000" dirty="0">
                <a:latin typeface="Arial" charset="0"/>
                <a:ea typeface="MS PGothic" charset="0"/>
              </a:rPr>
              <a:t>*</a:t>
            </a:r>
            <a:r>
              <a:rPr lang="en-US" altLang="ja-JP" sz="1600" dirty="0">
                <a:latin typeface="Arial" charset="0"/>
                <a:ea typeface="MS PGothic" charset="0"/>
              </a:rPr>
              <a:t>, where |x</a:t>
            </a:r>
            <a:r>
              <a:rPr lang="ja-JP" altLang="en-US" sz="1600" dirty="0">
                <a:latin typeface="Arial" charset="0"/>
                <a:ea typeface="MS PGothic" charset="0"/>
              </a:rPr>
              <a:t>’</a:t>
            </a:r>
            <a:r>
              <a:rPr lang="en-US" altLang="ja-JP" sz="1600" dirty="0">
                <a:latin typeface="Arial" charset="0"/>
                <a:ea typeface="MS PGothic" charset="0"/>
              </a:rPr>
              <a:t>| = |x|-1.  </a:t>
            </a:r>
            <a:r>
              <a:rPr lang="fr-FR" altLang="ja-JP" sz="1600" dirty="0" err="1">
                <a:latin typeface="Arial" charset="0"/>
                <a:ea typeface="MS PGothic" charset="0"/>
              </a:rPr>
              <a:t>Then</a:t>
            </a:r>
            <a:r>
              <a:rPr lang="fr-FR" altLang="ja-JP" sz="1600" dirty="0">
                <a:latin typeface="Arial" charset="0"/>
                <a:ea typeface="MS PGothic" charset="0"/>
              </a:rPr>
              <a:t> </a:t>
            </a:r>
            <a:r>
              <a:rPr lang="en-US" sz="1600" dirty="0" err="1">
                <a:latin typeface="Arial" charset="0"/>
                <a:ea typeface="MS PGothic" charset="0"/>
              </a:rPr>
              <a:t>x</a:t>
            </a:r>
            <a:r>
              <a:rPr lang="en-US" sz="1600" dirty="0" err="1">
                <a:latin typeface="Arial" charset="0"/>
                <a:ea typeface="MS PGothic" charset="0"/>
                <a:sym typeface="Symbol" charset="0"/>
              </a:rPr>
              <a:t></a:t>
            </a:r>
            <a:r>
              <a:rPr lang="en-US" sz="1600" dirty="0" err="1">
                <a:latin typeface="Arial" charset="0"/>
                <a:ea typeface="MS PGothic" charset="0"/>
              </a:rPr>
              <a:t>y</a:t>
            </a:r>
            <a:r>
              <a:rPr lang="en-US" sz="1600" dirty="0">
                <a:latin typeface="Arial" charset="0"/>
                <a:ea typeface="MS PGothic" charset="0"/>
              </a:rPr>
              <a:t> </a:t>
            </a:r>
            <a:r>
              <a:rPr lang="fr-FR" altLang="ja-JP" sz="1600" dirty="0">
                <a:latin typeface="Arial" charset="0"/>
                <a:ea typeface="MS PGothic" charset="0"/>
              </a:rPr>
              <a:t>= x</a:t>
            </a:r>
            <a:r>
              <a:rPr lang="fr-FR" sz="1600" dirty="0">
                <a:latin typeface="Arial" charset="0"/>
                <a:ea typeface="MS PGothic" charset="0"/>
              </a:rPr>
              <a:t>’</a:t>
            </a:r>
            <a:r>
              <a:rPr lang="en-US" sz="1600" dirty="0">
                <a:latin typeface="Arial" charset="0"/>
                <a:ea typeface="MS PGothic" charset="0"/>
                <a:sym typeface="Symbol" charset="0"/>
              </a:rPr>
              <a:t>(</a:t>
            </a:r>
            <a:r>
              <a:rPr lang="fr-FR" altLang="ja-JP" sz="1600" dirty="0">
                <a:latin typeface="Arial" charset="0"/>
                <a:ea typeface="MS PGothic" charset="0"/>
              </a:rPr>
              <a:t>a</a:t>
            </a:r>
            <a:r>
              <a:rPr lang="en-US" sz="1600" dirty="0">
                <a:latin typeface="Arial" charset="0"/>
                <a:ea typeface="MS PGothic" charset="0"/>
                <a:sym typeface="Symbol" charset="0"/>
              </a:rPr>
              <a:t></a:t>
            </a:r>
            <a:r>
              <a:rPr lang="fr-FR" altLang="ja-JP" sz="1600" dirty="0">
                <a:latin typeface="Arial" charset="0"/>
                <a:ea typeface="MS PGothic" charset="0"/>
              </a:rPr>
              <a:t>y).</a:t>
            </a:r>
            <a:endParaRPr lang="en-US" sz="1600" dirty="0">
              <a:latin typeface="Arial" charset="0"/>
              <a:ea typeface="MS PGothic" charset="0"/>
            </a:endParaRPr>
          </a:p>
        </p:txBody>
      </p:sp>
      <p:sp>
        <p:nvSpPr>
          <p:cNvPr id="25604"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2E7A6BA-A3DA-7F40-A408-4BC3ABB4415D}" type="datetime1">
              <a:rPr lang="en-US" smtClean="0"/>
              <a:t>1/7/20</a:t>
            </a:fld>
            <a:endParaRPr lang="en-US"/>
          </a:p>
        </p:txBody>
      </p:sp>
      <p:sp>
        <p:nvSpPr>
          <p:cNvPr id="2560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A6D538F-387E-6D4A-9D95-B428B774E1D1}" type="slidenum">
              <a:rPr lang="en-US"/>
              <a:pPr/>
              <a:t>16</a:t>
            </a:fld>
            <a:endParaRPr lang="en-US"/>
          </a:p>
        </p:txBody>
      </p:sp>
      <p:sp>
        <p:nvSpPr>
          <p:cNvPr id="7" name="Footer Placeholder 5">
            <a:extLst>
              <a:ext uri="{FF2B5EF4-FFF2-40B4-BE49-F238E27FC236}">
                <a16:creationId xmlns:a16="http://schemas.microsoft.com/office/drawing/2014/main" id="{89A79C3F-77C0-D343-A6E7-A0AD45B10D9B}"/>
              </a:ext>
            </a:extLst>
          </p:cNvPr>
          <p:cNvSpPr>
            <a:spLocks noGrp="1"/>
          </p:cNvSpPr>
          <p:nvPr>
            <p:ph type="ftr" sz="quarter" idx="11"/>
          </p:nvPr>
        </p:nvSpPr>
        <p:spPr>
          <a:xfrm>
            <a:off x="3124200" y="6245225"/>
            <a:ext cx="2895600" cy="476250"/>
          </a:xfrm>
          <a:noFill/>
        </p:spPr>
        <p:txBody>
          <a:bodyPr/>
          <a:lstStyle/>
          <a:p>
            <a:r>
              <a:rPr lang="en-US" dirty="0">
                <a:latin typeface="Arial" pitchFamily="-111" charset="0"/>
                <a:ea typeface="ＭＳ Ｐゴシック" pitchFamily="-111" charset="-128"/>
                <a:cs typeface="ＭＳ Ｐゴシック" pitchFamily="-111" charset="-128"/>
              </a:rPr>
              <a:t>© UCF CS</a:t>
            </a:r>
          </a:p>
        </p:txBody>
      </p:sp>
    </p:spTree>
    <p:extLst>
      <p:ext uri="{BB962C8B-B14F-4D97-AF65-F5344CB8AC3E}">
        <p14:creationId xmlns:p14="http://schemas.microsoft.com/office/powerpoint/2010/main" val="380312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ounded Rectangle 1"/>
          <p:cNvSpPr/>
          <p:nvPr/>
        </p:nvSpPr>
        <p:spPr>
          <a:xfrm>
            <a:off x="152400" y="805586"/>
            <a:ext cx="8762999" cy="6052414"/>
          </a:xfrm>
          <a:prstGeom prst="roundRect">
            <a:avLst/>
          </a:prstGeom>
          <a:solidFill>
            <a:schemeClr val="bg1">
              <a:lumMod val="6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685800" y="159254"/>
            <a:ext cx="7543800" cy="646331"/>
          </a:xfrm>
          <a:prstGeom prst="rect">
            <a:avLst/>
          </a:prstGeom>
          <a:noFill/>
        </p:spPr>
        <p:txBody>
          <a:bodyPr wrap="square" rtlCol="0">
            <a:spAutoFit/>
          </a:bodyPr>
          <a:lstStyle/>
          <a:p>
            <a:pPr algn="ctr"/>
            <a:r>
              <a:rPr lang="en-US" sz="3600" b="1" dirty="0">
                <a:solidFill>
                  <a:srgbClr val="CC9900"/>
                </a:solidFill>
              </a:rPr>
              <a:t>UNIVERSE OF LANGUAGES</a:t>
            </a:r>
          </a:p>
        </p:txBody>
      </p:sp>
      <p:sp>
        <p:nvSpPr>
          <p:cNvPr id="10" name="TextBox 9"/>
          <p:cNvSpPr txBox="1"/>
          <p:nvPr/>
        </p:nvSpPr>
        <p:spPr>
          <a:xfrm>
            <a:off x="3349624" y="6104373"/>
            <a:ext cx="2216151" cy="646331"/>
          </a:xfrm>
          <a:prstGeom prst="rect">
            <a:avLst/>
          </a:prstGeom>
          <a:noFill/>
        </p:spPr>
        <p:txBody>
          <a:bodyPr wrap="square" rtlCol="0">
            <a:spAutoFit/>
          </a:bodyPr>
          <a:lstStyle/>
          <a:p>
            <a:r>
              <a:rPr lang="en-US" sz="3600" b="1" dirty="0"/>
              <a:t>Non-RE</a:t>
            </a:r>
          </a:p>
        </p:txBody>
      </p:sp>
      <p:sp>
        <p:nvSpPr>
          <p:cNvPr id="4" name="Oval 3"/>
          <p:cNvSpPr/>
          <p:nvPr/>
        </p:nvSpPr>
        <p:spPr>
          <a:xfrm>
            <a:off x="533399" y="990600"/>
            <a:ext cx="8001000" cy="5113773"/>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2286000" y="1295400"/>
            <a:ext cx="4667249" cy="400110"/>
          </a:xfrm>
          <a:prstGeom prst="rect">
            <a:avLst/>
          </a:prstGeom>
          <a:noFill/>
        </p:spPr>
        <p:txBody>
          <a:bodyPr wrap="square" rtlCol="0">
            <a:spAutoFit/>
          </a:bodyPr>
          <a:lstStyle/>
          <a:p>
            <a:r>
              <a:rPr lang="en-US" sz="2000" b="1" dirty="0"/>
              <a:t>RE = Semi-Dec = Phrase-Structured</a:t>
            </a:r>
          </a:p>
        </p:txBody>
      </p:sp>
      <p:sp>
        <p:nvSpPr>
          <p:cNvPr id="14" name="Oval 13"/>
          <p:cNvSpPr/>
          <p:nvPr/>
        </p:nvSpPr>
        <p:spPr>
          <a:xfrm>
            <a:off x="1885951" y="1625715"/>
            <a:ext cx="4914899" cy="4478658"/>
          </a:xfrm>
          <a:prstGeom prst="ellipse">
            <a:avLst/>
          </a:prstGeom>
          <a:solidFill>
            <a:schemeClr val="accent2">
              <a:lumMod val="20000"/>
              <a:lumOff val="80000"/>
            </a:schemeClr>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p:cNvSpPr txBox="1"/>
          <p:nvPr/>
        </p:nvSpPr>
        <p:spPr>
          <a:xfrm>
            <a:off x="2971800" y="2002444"/>
            <a:ext cx="2895600" cy="400110"/>
          </a:xfrm>
          <a:prstGeom prst="rect">
            <a:avLst/>
          </a:prstGeom>
          <a:noFill/>
        </p:spPr>
        <p:txBody>
          <a:bodyPr wrap="square" rtlCol="0">
            <a:spAutoFit/>
          </a:bodyPr>
          <a:lstStyle/>
          <a:p>
            <a:r>
              <a:rPr lang="en-US" sz="2000" b="1" dirty="0"/>
              <a:t>Recursive = Decidable</a:t>
            </a:r>
          </a:p>
        </p:txBody>
      </p:sp>
      <p:sp>
        <p:nvSpPr>
          <p:cNvPr id="16" name="Oval 15"/>
          <p:cNvSpPr/>
          <p:nvPr/>
        </p:nvSpPr>
        <p:spPr>
          <a:xfrm>
            <a:off x="2343151" y="2348693"/>
            <a:ext cx="3962399" cy="375568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3200400" y="2545310"/>
            <a:ext cx="2371727" cy="400110"/>
          </a:xfrm>
          <a:prstGeom prst="rect">
            <a:avLst/>
          </a:prstGeom>
          <a:noFill/>
        </p:spPr>
        <p:txBody>
          <a:bodyPr wrap="square" rtlCol="0">
            <a:spAutoFit/>
          </a:bodyPr>
          <a:lstStyle/>
          <a:p>
            <a:r>
              <a:rPr lang="en-US" sz="2000" b="1" dirty="0"/>
              <a:t>Context-Sensitive</a:t>
            </a:r>
          </a:p>
        </p:txBody>
      </p:sp>
      <p:sp>
        <p:nvSpPr>
          <p:cNvPr id="18" name="Oval 17"/>
          <p:cNvSpPr/>
          <p:nvPr/>
        </p:nvSpPr>
        <p:spPr>
          <a:xfrm>
            <a:off x="2667000" y="2891559"/>
            <a:ext cx="3429000" cy="3212814"/>
          </a:xfrm>
          <a:prstGeom prst="ellipse">
            <a:avLst/>
          </a:prstGeom>
          <a:solidFill>
            <a:srgbClr val="92D050"/>
          </a:solidFill>
          <a:ln>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530598" y="3048571"/>
            <a:ext cx="1879602" cy="400110"/>
          </a:xfrm>
          <a:prstGeom prst="rect">
            <a:avLst/>
          </a:prstGeom>
          <a:noFill/>
        </p:spPr>
        <p:txBody>
          <a:bodyPr wrap="square" rtlCol="0">
            <a:spAutoFit/>
          </a:bodyPr>
          <a:lstStyle/>
          <a:p>
            <a:r>
              <a:rPr lang="en-US" sz="2000" b="1" dirty="0"/>
              <a:t>Context-Free</a:t>
            </a:r>
          </a:p>
        </p:txBody>
      </p:sp>
      <p:sp>
        <p:nvSpPr>
          <p:cNvPr id="20" name="Oval 19"/>
          <p:cNvSpPr/>
          <p:nvPr/>
        </p:nvSpPr>
        <p:spPr>
          <a:xfrm>
            <a:off x="3048000" y="3456889"/>
            <a:ext cx="2749548" cy="2663430"/>
          </a:xfrm>
          <a:prstGeom prst="ellipse">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962400" y="3658668"/>
            <a:ext cx="923926" cy="400110"/>
          </a:xfrm>
          <a:prstGeom prst="rect">
            <a:avLst/>
          </a:prstGeom>
          <a:noFill/>
        </p:spPr>
        <p:txBody>
          <a:bodyPr wrap="square" rtlCol="0">
            <a:spAutoFit/>
          </a:bodyPr>
          <a:lstStyle/>
          <a:p>
            <a:r>
              <a:rPr lang="en-US" sz="2000" b="1" dirty="0"/>
              <a:t>DCFL</a:t>
            </a:r>
          </a:p>
        </p:txBody>
      </p:sp>
      <p:sp>
        <p:nvSpPr>
          <p:cNvPr id="22" name="Oval 21"/>
          <p:cNvSpPr/>
          <p:nvPr/>
        </p:nvSpPr>
        <p:spPr>
          <a:xfrm>
            <a:off x="3490500" y="4523436"/>
            <a:ext cx="1879602" cy="1580937"/>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50" b="1" dirty="0">
                <a:solidFill>
                  <a:schemeClr val="tx1"/>
                </a:solidFill>
              </a:rPr>
              <a:t>REGULAR</a:t>
            </a:r>
          </a:p>
        </p:txBody>
      </p:sp>
    </p:spTree>
    <p:extLst>
      <p:ext uri="{BB962C8B-B14F-4D97-AF65-F5344CB8AC3E}">
        <p14:creationId xmlns:p14="http://schemas.microsoft.com/office/powerpoint/2010/main" val="672922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20"/>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22"/>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4" grpId="0" animBg="1"/>
      <p:bldP spid="13" grpId="0"/>
      <p:bldP spid="14" grpId="0" animBg="1"/>
      <p:bldP spid="15" grpId="0"/>
      <p:bldP spid="16" grpId="0" animBg="1"/>
      <p:bldP spid="17" grpId="0"/>
      <p:bldP spid="18" grpId="0" animBg="1"/>
      <p:bldP spid="19" grpId="0"/>
      <p:bldP spid="20" grpId="0" animBg="1"/>
      <p:bldP spid="21" grpId="0"/>
      <p:bldP spid="2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495300" y="804519"/>
            <a:ext cx="8001000" cy="5081932"/>
          </a:xfrm>
          <a:prstGeom prst="roundRect">
            <a:avLst/>
          </a:prstGeom>
          <a:solidFill>
            <a:schemeClr val="bg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1066800"/>
            <a:ext cx="7289800" cy="4578350"/>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9020" y="996623"/>
            <a:ext cx="1804130" cy="646331"/>
          </a:xfrm>
          <a:prstGeom prst="rect">
            <a:avLst/>
          </a:prstGeom>
          <a:noFill/>
        </p:spPr>
        <p:txBody>
          <a:bodyPr wrap="square" rtlCol="0">
            <a:spAutoFit/>
          </a:bodyPr>
          <a:lstStyle/>
          <a:p>
            <a:pPr algn="ctr"/>
            <a:r>
              <a:rPr lang="en-US" b="1" dirty="0"/>
              <a:t>AUTOMATA Recognizers</a:t>
            </a:r>
          </a:p>
        </p:txBody>
      </p:sp>
      <p:sp>
        <p:nvSpPr>
          <p:cNvPr id="13" name="TextBox 12"/>
          <p:cNvSpPr txBox="1"/>
          <p:nvPr/>
        </p:nvSpPr>
        <p:spPr>
          <a:xfrm>
            <a:off x="2362200" y="1828800"/>
            <a:ext cx="4368799" cy="415498"/>
          </a:xfrm>
          <a:prstGeom prst="rect">
            <a:avLst/>
          </a:prstGeom>
          <a:noFill/>
        </p:spPr>
        <p:txBody>
          <a:bodyPr wrap="square" rtlCol="0">
            <a:spAutoFit/>
          </a:bodyPr>
          <a:lstStyle/>
          <a:p>
            <a:pPr algn="ctr"/>
            <a:r>
              <a:rPr lang="en-US" sz="2100" b="1" dirty="0"/>
              <a:t>Turing Machines (DTM = NDTM)</a:t>
            </a:r>
          </a:p>
        </p:txBody>
      </p:sp>
      <p:sp>
        <p:nvSpPr>
          <p:cNvPr id="16" name="Oval 15"/>
          <p:cNvSpPr/>
          <p:nvPr/>
        </p:nvSpPr>
        <p:spPr>
          <a:xfrm>
            <a:off x="1536700" y="2366553"/>
            <a:ext cx="5676899" cy="3269681"/>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p:cNvSpPr txBox="1"/>
          <p:nvPr/>
        </p:nvSpPr>
        <p:spPr>
          <a:xfrm>
            <a:off x="2560680" y="2770510"/>
            <a:ext cx="3535320" cy="415498"/>
          </a:xfrm>
          <a:prstGeom prst="rect">
            <a:avLst/>
          </a:prstGeom>
          <a:noFill/>
        </p:spPr>
        <p:txBody>
          <a:bodyPr wrap="square" rtlCol="0">
            <a:spAutoFit/>
          </a:bodyPr>
          <a:lstStyle/>
          <a:p>
            <a:pPr algn="ctr"/>
            <a:r>
              <a:rPr lang="en-US" sz="2100" b="1"/>
              <a:t>LBAs (DLBAs = NDLBAs)</a:t>
            </a:r>
            <a:endParaRPr lang="en-US" sz="2100" b="1" dirty="0"/>
          </a:p>
        </p:txBody>
      </p:sp>
      <p:sp>
        <p:nvSpPr>
          <p:cNvPr id="18" name="Oval 17"/>
          <p:cNvSpPr/>
          <p:nvPr/>
        </p:nvSpPr>
        <p:spPr>
          <a:xfrm>
            <a:off x="2197101" y="3162926"/>
            <a:ext cx="4368799" cy="2473308"/>
          </a:xfrm>
          <a:prstGeom prst="ellips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3162300" y="3267781"/>
            <a:ext cx="2552701" cy="415498"/>
          </a:xfrm>
          <a:prstGeom prst="rect">
            <a:avLst/>
          </a:prstGeom>
          <a:noFill/>
        </p:spPr>
        <p:txBody>
          <a:bodyPr wrap="square" rtlCol="0">
            <a:spAutoFit/>
          </a:bodyPr>
          <a:lstStyle/>
          <a:p>
            <a:pPr algn="ctr"/>
            <a:r>
              <a:rPr lang="en-US" sz="2100" b="1" dirty="0"/>
              <a:t>NPDAs</a:t>
            </a:r>
            <a:endParaRPr lang="en-US" sz="1650" b="1" dirty="0"/>
          </a:p>
        </p:txBody>
      </p:sp>
      <p:sp>
        <p:nvSpPr>
          <p:cNvPr id="23" name="Oval 22"/>
          <p:cNvSpPr/>
          <p:nvPr/>
        </p:nvSpPr>
        <p:spPr>
          <a:xfrm>
            <a:off x="2489200" y="3634797"/>
            <a:ext cx="3797300" cy="1984765"/>
          </a:xfrm>
          <a:prstGeom prst="ellipse">
            <a:avLst/>
          </a:prstGeom>
          <a:solidFill>
            <a:schemeClr val="accent1">
              <a:lumMod val="40000"/>
              <a:lumOff val="60000"/>
            </a:schemeClr>
          </a:solid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p:cNvSpPr/>
          <p:nvPr/>
        </p:nvSpPr>
        <p:spPr>
          <a:xfrm>
            <a:off x="3162300" y="4249190"/>
            <a:ext cx="2336800" cy="137037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DFAs = NDFAs</a:t>
            </a:r>
          </a:p>
        </p:txBody>
      </p:sp>
      <p:sp>
        <p:nvSpPr>
          <p:cNvPr id="24" name="TextBox 23"/>
          <p:cNvSpPr txBox="1"/>
          <p:nvPr/>
        </p:nvSpPr>
        <p:spPr>
          <a:xfrm>
            <a:off x="3187698" y="3795167"/>
            <a:ext cx="2463800" cy="415498"/>
          </a:xfrm>
          <a:prstGeom prst="rect">
            <a:avLst/>
          </a:prstGeom>
          <a:noFill/>
        </p:spPr>
        <p:txBody>
          <a:bodyPr wrap="square" rtlCol="0">
            <a:spAutoFit/>
          </a:bodyPr>
          <a:lstStyle/>
          <a:p>
            <a:pPr algn="ctr"/>
            <a:r>
              <a:rPr lang="en-US" sz="2100" b="1" dirty="0"/>
              <a:t>DPDAs</a:t>
            </a:r>
          </a:p>
        </p:txBody>
      </p:sp>
      <p:sp>
        <p:nvSpPr>
          <p:cNvPr id="25" name="TextBox 24"/>
          <p:cNvSpPr txBox="1"/>
          <p:nvPr/>
        </p:nvSpPr>
        <p:spPr>
          <a:xfrm>
            <a:off x="1454148" y="250520"/>
            <a:ext cx="5842001" cy="553998"/>
          </a:xfrm>
          <a:prstGeom prst="rect">
            <a:avLst/>
          </a:prstGeom>
          <a:noFill/>
        </p:spPr>
        <p:txBody>
          <a:bodyPr wrap="square" rtlCol="0">
            <a:spAutoFit/>
          </a:bodyPr>
          <a:lstStyle/>
          <a:p>
            <a:pPr algn="ctr"/>
            <a:r>
              <a:rPr lang="en-US" sz="3000" b="1" dirty="0">
                <a:solidFill>
                  <a:srgbClr val="CC9900"/>
                </a:solidFill>
              </a:rPr>
              <a:t>MODELS OF COMPUTATION</a:t>
            </a:r>
          </a:p>
        </p:txBody>
      </p:sp>
      <p:sp>
        <p:nvSpPr>
          <p:cNvPr id="2" name="TextBox 1"/>
          <p:cNvSpPr txBox="1"/>
          <p:nvPr/>
        </p:nvSpPr>
        <p:spPr>
          <a:xfrm>
            <a:off x="1143000" y="6096000"/>
            <a:ext cx="6858000" cy="369332"/>
          </a:xfrm>
          <a:prstGeom prst="rect">
            <a:avLst/>
          </a:prstGeom>
          <a:noFill/>
        </p:spPr>
        <p:txBody>
          <a:bodyPr wrap="square" rtlCol="0">
            <a:spAutoFit/>
          </a:bodyPr>
          <a:lstStyle/>
          <a:p>
            <a:pPr algn="ctr"/>
            <a:r>
              <a:rPr lang="en-US" b="1" dirty="0"/>
              <a:t>Of these models, only TMs can do general computation</a:t>
            </a:r>
          </a:p>
        </p:txBody>
      </p:sp>
    </p:spTree>
    <p:extLst>
      <p:ext uri="{BB962C8B-B14F-4D97-AF65-F5344CB8AC3E}">
        <p14:creationId xmlns:p14="http://schemas.microsoft.com/office/powerpoint/2010/main" val="38345011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7" grpId="0"/>
      <p:bldP spid="18" grpId="0" animBg="1"/>
      <p:bldP spid="19" grpId="0"/>
      <p:bldP spid="23" grpId="0" animBg="1"/>
      <p:bldP spid="22" grpId="0" animBg="1"/>
      <p:bldP spid="24"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ounded Rectangle 25"/>
          <p:cNvSpPr/>
          <p:nvPr/>
        </p:nvSpPr>
        <p:spPr>
          <a:xfrm>
            <a:off x="495300" y="844519"/>
            <a:ext cx="8001000" cy="5041932"/>
          </a:xfrm>
          <a:prstGeom prst="roundRect">
            <a:avLst/>
          </a:prstGeom>
          <a:solidFill>
            <a:schemeClr val="bg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Oval 3"/>
          <p:cNvSpPr/>
          <p:nvPr/>
        </p:nvSpPr>
        <p:spPr>
          <a:xfrm>
            <a:off x="800100" y="844518"/>
            <a:ext cx="7289800" cy="4800632"/>
          </a:xfrm>
          <a:prstGeom prst="ellipse">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p:cNvSpPr txBox="1"/>
          <p:nvPr/>
        </p:nvSpPr>
        <p:spPr>
          <a:xfrm>
            <a:off x="340204" y="1040010"/>
            <a:ext cx="2223859" cy="646331"/>
          </a:xfrm>
          <a:prstGeom prst="rect">
            <a:avLst/>
          </a:prstGeom>
          <a:noFill/>
        </p:spPr>
        <p:txBody>
          <a:bodyPr wrap="square" rtlCol="0">
            <a:spAutoFit/>
          </a:bodyPr>
          <a:lstStyle/>
          <a:p>
            <a:pPr algn="ctr"/>
            <a:r>
              <a:rPr lang="en-US" b="1" dirty="0"/>
              <a:t>GRAMMARS</a:t>
            </a:r>
          </a:p>
          <a:p>
            <a:pPr algn="ctr"/>
            <a:r>
              <a:rPr lang="en-US" b="1" dirty="0"/>
              <a:t>Generators</a:t>
            </a:r>
          </a:p>
        </p:txBody>
      </p:sp>
      <p:sp>
        <p:nvSpPr>
          <p:cNvPr id="13" name="TextBox 12"/>
          <p:cNvSpPr txBox="1"/>
          <p:nvPr/>
        </p:nvSpPr>
        <p:spPr>
          <a:xfrm>
            <a:off x="2564063" y="1447549"/>
            <a:ext cx="3647574" cy="415498"/>
          </a:xfrm>
          <a:prstGeom prst="rect">
            <a:avLst/>
          </a:prstGeom>
          <a:noFill/>
        </p:spPr>
        <p:txBody>
          <a:bodyPr wrap="square" rtlCol="0">
            <a:spAutoFit/>
          </a:bodyPr>
          <a:lstStyle/>
          <a:p>
            <a:pPr algn="ctr"/>
            <a:r>
              <a:rPr lang="en-US" sz="2100" b="1" dirty="0"/>
              <a:t>Type 0=Phrase-Structured</a:t>
            </a:r>
          </a:p>
        </p:txBody>
      </p:sp>
      <p:sp>
        <p:nvSpPr>
          <p:cNvPr id="16" name="Oval 15"/>
          <p:cNvSpPr/>
          <p:nvPr/>
        </p:nvSpPr>
        <p:spPr>
          <a:xfrm>
            <a:off x="1536700" y="2031795"/>
            <a:ext cx="5676899" cy="360444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TextBox 16"/>
          <p:cNvSpPr txBox="1"/>
          <p:nvPr/>
        </p:nvSpPr>
        <p:spPr>
          <a:xfrm>
            <a:off x="2736850" y="2227358"/>
            <a:ext cx="3441700" cy="415498"/>
          </a:xfrm>
          <a:prstGeom prst="rect">
            <a:avLst/>
          </a:prstGeom>
          <a:noFill/>
        </p:spPr>
        <p:txBody>
          <a:bodyPr wrap="square" rtlCol="0">
            <a:spAutoFit/>
          </a:bodyPr>
          <a:lstStyle/>
          <a:p>
            <a:pPr algn="ctr"/>
            <a:r>
              <a:rPr lang="en-US" sz="2100" b="1" dirty="0"/>
              <a:t>Type 1=Context-Sensitive</a:t>
            </a:r>
          </a:p>
        </p:txBody>
      </p:sp>
      <p:sp>
        <p:nvSpPr>
          <p:cNvPr id="18" name="Oval 17"/>
          <p:cNvSpPr/>
          <p:nvPr/>
        </p:nvSpPr>
        <p:spPr>
          <a:xfrm>
            <a:off x="1981201" y="2811604"/>
            <a:ext cx="4800600" cy="2824630"/>
          </a:xfrm>
          <a:prstGeom prst="ellipse">
            <a:avLst/>
          </a:prstGeom>
          <a:solidFill>
            <a:srgbClr val="92D050"/>
          </a:solidFill>
          <a:ln>
            <a:solidFill>
              <a:srgbClr val="CC99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TextBox 18"/>
          <p:cNvSpPr txBox="1"/>
          <p:nvPr/>
        </p:nvSpPr>
        <p:spPr>
          <a:xfrm>
            <a:off x="2871559" y="3031604"/>
            <a:ext cx="3067051" cy="415498"/>
          </a:xfrm>
          <a:prstGeom prst="rect">
            <a:avLst/>
          </a:prstGeom>
          <a:noFill/>
        </p:spPr>
        <p:txBody>
          <a:bodyPr wrap="square" rtlCol="0">
            <a:spAutoFit/>
          </a:bodyPr>
          <a:lstStyle/>
          <a:p>
            <a:pPr algn="ctr"/>
            <a:r>
              <a:rPr lang="en-US" sz="2100" b="1" dirty="0"/>
              <a:t>Type 2=Context-Free</a:t>
            </a:r>
            <a:endParaRPr lang="en-US" sz="1650" b="1" dirty="0"/>
          </a:p>
        </p:txBody>
      </p:sp>
      <p:sp>
        <p:nvSpPr>
          <p:cNvPr id="23" name="Oval 22"/>
          <p:cNvSpPr/>
          <p:nvPr/>
        </p:nvSpPr>
        <p:spPr>
          <a:xfrm>
            <a:off x="2197101" y="3447103"/>
            <a:ext cx="4279899" cy="2172460"/>
          </a:xfrm>
          <a:prstGeom prst="ellipse">
            <a:avLst/>
          </a:prstGeom>
          <a:solidFill>
            <a:schemeClr val="accent5"/>
          </a:solidFill>
          <a:ln>
            <a:prstDash val="lg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Oval 19"/>
          <p:cNvSpPr/>
          <p:nvPr/>
        </p:nvSpPr>
        <p:spPr>
          <a:xfrm>
            <a:off x="2757487" y="3947762"/>
            <a:ext cx="3133725" cy="1688471"/>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p:cNvSpPr txBox="1"/>
          <p:nvPr/>
        </p:nvSpPr>
        <p:spPr>
          <a:xfrm>
            <a:off x="3657599" y="3949472"/>
            <a:ext cx="1333500" cy="415498"/>
          </a:xfrm>
          <a:prstGeom prst="rect">
            <a:avLst/>
          </a:prstGeom>
          <a:noFill/>
        </p:spPr>
        <p:txBody>
          <a:bodyPr wrap="square" rtlCol="0">
            <a:spAutoFit/>
          </a:bodyPr>
          <a:lstStyle/>
          <a:p>
            <a:pPr algn="ctr"/>
            <a:r>
              <a:rPr lang="en-US" sz="2100" b="1" dirty="0"/>
              <a:t>LR(k)</a:t>
            </a:r>
          </a:p>
        </p:txBody>
      </p:sp>
      <p:sp>
        <p:nvSpPr>
          <p:cNvPr id="22" name="Oval 21"/>
          <p:cNvSpPr/>
          <p:nvPr/>
        </p:nvSpPr>
        <p:spPr>
          <a:xfrm>
            <a:off x="2971800" y="4363261"/>
            <a:ext cx="2697912" cy="1256302"/>
          </a:xfrm>
          <a:prstGeom prst="ellipse">
            <a:avLst/>
          </a:prstGeom>
          <a:solidFill>
            <a:schemeClr val="accent3">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100" b="1" dirty="0">
                <a:solidFill>
                  <a:schemeClr val="tx1"/>
                </a:solidFill>
              </a:rPr>
              <a:t>Type 3=</a:t>
            </a:r>
            <a:br>
              <a:rPr lang="en-US" sz="2100" b="1" dirty="0">
                <a:solidFill>
                  <a:schemeClr val="tx1"/>
                </a:solidFill>
              </a:rPr>
            </a:br>
            <a:r>
              <a:rPr lang="en-US" sz="2100" b="1" dirty="0">
                <a:solidFill>
                  <a:schemeClr val="tx1"/>
                </a:solidFill>
              </a:rPr>
              <a:t>Regular = </a:t>
            </a:r>
          </a:p>
          <a:p>
            <a:pPr algn="ctr"/>
            <a:r>
              <a:rPr lang="en-US" sz="2100" b="1" dirty="0">
                <a:solidFill>
                  <a:schemeClr val="tx1"/>
                </a:solidFill>
              </a:rPr>
              <a:t>Right Linear</a:t>
            </a:r>
          </a:p>
        </p:txBody>
      </p:sp>
      <p:sp>
        <p:nvSpPr>
          <p:cNvPr id="24" name="TextBox 23"/>
          <p:cNvSpPr txBox="1"/>
          <p:nvPr/>
        </p:nvSpPr>
        <p:spPr>
          <a:xfrm>
            <a:off x="3144000" y="3532264"/>
            <a:ext cx="2525712" cy="415498"/>
          </a:xfrm>
          <a:prstGeom prst="rect">
            <a:avLst/>
          </a:prstGeom>
          <a:noFill/>
        </p:spPr>
        <p:txBody>
          <a:bodyPr wrap="square" rtlCol="0">
            <a:spAutoFit/>
          </a:bodyPr>
          <a:lstStyle/>
          <a:p>
            <a:r>
              <a:rPr lang="en-US" sz="2100" b="1" dirty="0"/>
              <a:t>Deterministic CFG</a:t>
            </a:r>
          </a:p>
        </p:txBody>
      </p:sp>
      <p:sp>
        <p:nvSpPr>
          <p:cNvPr id="25" name="TextBox 24"/>
          <p:cNvSpPr txBox="1"/>
          <p:nvPr/>
        </p:nvSpPr>
        <p:spPr>
          <a:xfrm>
            <a:off x="1460499" y="290520"/>
            <a:ext cx="5842001" cy="553998"/>
          </a:xfrm>
          <a:prstGeom prst="rect">
            <a:avLst/>
          </a:prstGeom>
          <a:noFill/>
        </p:spPr>
        <p:txBody>
          <a:bodyPr wrap="square" rtlCol="0">
            <a:spAutoFit/>
          </a:bodyPr>
          <a:lstStyle/>
          <a:p>
            <a:pPr algn="ctr"/>
            <a:r>
              <a:rPr lang="en-US" sz="3000" b="1" dirty="0">
                <a:solidFill>
                  <a:srgbClr val="CC9900"/>
                </a:solidFill>
              </a:rPr>
              <a:t>REWRITING SYSTEMS</a:t>
            </a:r>
          </a:p>
        </p:txBody>
      </p:sp>
    </p:spTree>
    <p:extLst>
      <p:ext uri="{BB962C8B-B14F-4D97-AF65-F5344CB8AC3E}">
        <p14:creationId xmlns:p14="http://schemas.microsoft.com/office/powerpoint/2010/main" val="4066428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8"/>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3"/>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24"/>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1"/>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2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6" grpId="0" animBg="1"/>
      <p:bldP spid="17" grpId="0"/>
      <p:bldP spid="18" grpId="0" animBg="1"/>
      <p:bldP spid="19" grpId="0"/>
      <p:bldP spid="23" grpId="0" animBg="1"/>
      <p:bldP spid="20" grpId="0" animBg="1"/>
      <p:bldP spid="21" grpId="0"/>
      <p:bldP spid="22" grpId="0" animBg="1"/>
      <p:bldP spid="2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dt" sz="quarter" idx="10"/>
          </p:nvPr>
        </p:nvSpPr>
        <p:spPr>
          <a:noFill/>
        </p:spPr>
        <p:txBody>
          <a:bodyPr/>
          <a:lstStyle/>
          <a:p>
            <a:fld id="{3AD01C33-145B-2A48-8F3B-8153CDDF690B}" type="datetime1">
              <a:rPr lang="en-US">
                <a:latin typeface="Arial" pitchFamily="-111" charset="0"/>
                <a:ea typeface="ＭＳ Ｐゴシック" pitchFamily="-111" charset="-128"/>
                <a:cs typeface="ＭＳ Ｐゴシック" pitchFamily="-111" charset="-128"/>
              </a:rPr>
              <a:pPr/>
              <a:t>1/7/20</a:t>
            </a:fld>
            <a:endParaRPr lang="en-US" dirty="0">
              <a:latin typeface="Arial" pitchFamily="-111" charset="0"/>
              <a:ea typeface="ＭＳ Ｐゴシック" pitchFamily="-111" charset="-128"/>
              <a:cs typeface="ＭＳ Ｐゴシック" pitchFamily="-111" charset="-128"/>
            </a:endParaRPr>
          </a:p>
        </p:txBody>
      </p:sp>
      <p:sp>
        <p:nvSpPr>
          <p:cNvPr id="2355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3556" name="Slide Number Placeholder 3"/>
          <p:cNvSpPr>
            <a:spLocks noGrp="1"/>
          </p:cNvSpPr>
          <p:nvPr>
            <p:ph type="sldNum" sz="quarter" idx="12"/>
          </p:nvPr>
        </p:nvSpPr>
        <p:spPr>
          <a:noFill/>
        </p:spPr>
        <p:txBody>
          <a:bodyPr/>
          <a:lstStyle/>
          <a:p>
            <a:fld id="{57B9CD7D-EC35-7C49-9CA2-0545C33075AF}" type="slidenum">
              <a:rPr lang="en-US">
                <a:latin typeface="Arial" pitchFamily="-111" charset="0"/>
                <a:ea typeface="ＭＳ Ｐゴシック" pitchFamily="-111" charset="-128"/>
                <a:cs typeface="ＭＳ Ｐゴシック" pitchFamily="-111" charset="-128"/>
              </a:rPr>
              <a:pPr/>
              <a:t>2</a:t>
            </a:fld>
            <a:endParaRPr lang="en-US">
              <a:latin typeface="Arial" pitchFamily="-111" charset="0"/>
              <a:ea typeface="ＭＳ Ｐゴシック" pitchFamily="-111" charset="-128"/>
              <a:cs typeface="ＭＳ Ｐゴシック" pitchFamily="-111" charset="-128"/>
            </a:endParaRPr>
          </a:p>
        </p:txBody>
      </p:sp>
      <p:sp>
        <p:nvSpPr>
          <p:cNvPr id="2355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Who, What, Where and When</a:t>
            </a:r>
          </a:p>
        </p:txBody>
      </p:sp>
      <p:sp>
        <p:nvSpPr>
          <p:cNvPr id="23558" name="Rectangle 3"/>
          <p:cNvSpPr>
            <a:spLocks noGrp="1" noChangeArrowheads="1"/>
          </p:cNvSpPr>
          <p:nvPr>
            <p:ph type="body" idx="4294967295"/>
          </p:nvPr>
        </p:nvSpPr>
        <p:spPr/>
        <p:txBody>
          <a:bodyPr/>
          <a:lstStyle/>
          <a:p>
            <a:pPr eaLnBrk="1" hangingPunct="1"/>
            <a:r>
              <a:rPr lang="en-US" sz="2000" b="1" dirty="0">
                <a:ea typeface="ＭＳ Ｐゴシック" pitchFamily="-111" charset="-128"/>
                <a:cs typeface="ＭＳ Ｐゴシック" pitchFamily="-111" charset="-128"/>
              </a:rPr>
              <a:t>Instructor: Charles Hughes;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HEC-247C</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hlinkClick r:id="rId3"/>
              </a:rPr>
              <a:t>charles.hughes@ucf.edu</a:t>
            </a:r>
            <a:r>
              <a:rPr lang="en-US" sz="2000" b="1" dirty="0">
                <a:ea typeface="ＭＳ Ｐゴシック" pitchFamily="-111" charset="-128"/>
                <a:cs typeface="ＭＳ Ｐゴシック" pitchFamily="-111" charset="-128"/>
              </a:rPr>
              <a:t>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(e-mail is a good way to get me)</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TR 10:45AM-12:00PM</a:t>
            </a:r>
          </a:p>
          <a:p>
            <a:pPr eaLnBrk="1" hangingPunct="1"/>
            <a:r>
              <a:rPr lang="en-US" sz="2000" b="1" dirty="0">
                <a:ea typeface="ＭＳ Ｐゴシック" pitchFamily="-111" charset="-128"/>
                <a:cs typeface="ＭＳ Ｐゴシック" pitchFamily="-111" charset="-128"/>
              </a:rPr>
              <a:t>Web Page: </a:t>
            </a:r>
            <a:r>
              <a:rPr lang="en-US" sz="2000" b="1" dirty="0">
                <a:ea typeface="ＭＳ Ｐゴシック" pitchFamily="-111" charset="-128"/>
                <a:cs typeface="ＭＳ Ｐゴシック" pitchFamily="-111" charset="-128"/>
                <a:hlinkClick r:id="rId4"/>
              </a:rPr>
              <a:t>http://www.cs.ucf.edu/courses/cot6410/Spring2020</a:t>
            </a:r>
            <a:endParaRPr lang="en-US" sz="2000" b="1" dirty="0">
              <a:ea typeface="ＭＳ Ｐゴシック" pitchFamily="-111" charset="-128"/>
              <a:cs typeface="ＭＳ Ｐゴシック" pitchFamily="-111" charset="-128"/>
            </a:endParaRPr>
          </a:p>
          <a:p>
            <a:pPr eaLnBrk="1" hangingPunct="1"/>
            <a:r>
              <a:rPr lang="en-US" sz="2000" b="1" dirty="0">
                <a:ea typeface="ＭＳ Ｐゴシック" pitchFamily="-111" charset="-128"/>
                <a:cs typeface="ＭＳ Ｐゴシック" pitchFamily="-111" charset="-128"/>
              </a:rPr>
              <a:t>Meetings: TR 1:30PM-2:45PM, HEC-103;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28 periods, each 75 minutes long.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Final Exam (Tuesday, April 21 from 1:00PM to 3:50PM) is separate from class meetings </a:t>
            </a:r>
          </a:p>
          <a:p>
            <a:pPr eaLnBrk="1" hangingPunct="1"/>
            <a:r>
              <a:rPr lang="en-US" sz="2000" b="1" dirty="0">
                <a:ea typeface="ＭＳ Ｐゴシック" pitchFamily="-111" charset="-128"/>
                <a:cs typeface="ＭＳ Ｐゴシック" pitchFamily="-111" charset="-128"/>
              </a:rPr>
              <a:t>GTA: </a:t>
            </a:r>
            <a:r>
              <a:rPr lang="en-US" sz="2000" b="1" dirty="0"/>
              <a:t>???</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Use Subject: COT6410 </a:t>
            </a:r>
            <a:br>
              <a:rPr lang="en-US" sz="2000" b="1" dirty="0">
                <a:ea typeface="ＭＳ Ｐゴシック" pitchFamily="-111" charset="-128"/>
                <a:cs typeface="ＭＳ Ｐゴシック" pitchFamily="-111" charset="-128"/>
              </a:rPr>
            </a:br>
            <a:r>
              <a:rPr lang="en-US" sz="2000" b="1" dirty="0">
                <a:ea typeface="ＭＳ Ｐゴシック" pitchFamily="-111" charset="-128"/>
                <a:cs typeface="ＭＳ Ｐゴシック" pitchFamily="-111" charset="-128"/>
              </a:rPr>
              <a:t>Office Hours: ???</a:t>
            </a:r>
          </a:p>
          <a:p>
            <a:pPr marL="0" indent="0" eaLnBrk="1" hangingPunct="1">
              <a:lnSpc>
                <a:spcPct val="80000"/>
              </a:lnSpc>
              <a:buNone/>
            </a:pPr>
            <a:br>
              <a:rPr lang="en-US" sz="2000" b="1" dirty="0">
                <a:ea typeface="ＭＳ Ｐゴシック" pitchFamily="-111" charset="-128"/>
                <a:cs typeface="ＭＳ Ｐゴシック" pitchFamily="-111" charset="-128"/>
              </a:rPr>
            </a:br>
            <a:endParaRPr lang="en-US" sz="2000" b="1" dirty="0">
              <a:ea typeface="ＭＳ Ｐゴシック" pitchFamily="-111" charset="-128"/>
              <a:cs typeface="ＭＳ Ｐゴシック" pitchFamily="-111" charset="-128"/>
            </a:endParaRPr>
          </a:p>
        </p:txBody>
      </p:sp>
      <p:sp>
        <p:nvSpPr>
          <p:cNvPr id="2355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E1576B7-0154-4D4F-9C85-70B74AB11AE5}" type="slidenum">
              <a:rPr lang="en-US" sz="1400"/>
              <a:pPr algn="r"/>
              <a:t>2</a:t>
            </a:fld>
            <a:endParaRPr lang="en-US" sz="1400"/>
          </a:p>
        </p:txBody>
      </p:sp>
    </p:spTree>
    <p:extLst>
      <p:ext uri="{BB962C8B-B14F-4D97-AF65-F5344CB8AC3E}">
        <p14:creationId xmlns:p14="http://schemas.microsoft.com/office/powerpoint/2010/main" val="10904791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ea typeface="ＭＳ Ｐゴシック" pitchFamily="-111" charset="-128"/>
                <a:cs typeface="ＭＳ Ｐゴシック" pitchFamily="-111" charset="-128"/>
              </a:rPr>
              <a:t>What We are Studying</a:t>
            </a:r>
          </a:p>
        </p:txBody>
      </p:sp>
      <p:sp>
        <p:nvSpPr>
          <p:cNvPr id="44035" name="Content Placeholder 2"/>
          <p:cNvSpPr>
            <a:spLocks noGrp="1"/>
          </p:cNvSpPr>
          <p:nvPr>
            <p:ph sz="half" idx="1"/>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Computability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via purely computational means.</a:t>
            </a:r>
            <a:endParaRPr lang="en-US" sz="2400" dirty="0">
              <a:ea typeface="ＭＳ Ｐゴシック" pitchFamily="-111" charset="-128"/>
              <a:cs typeface="ＭＳ Ｐゴシック" pitchFamily="-111" charset="-128"/>
            </a:endParaRPr>
          </a:p>
        </p:txBody>
      </p:sp>
      <p:sp>
        <p:nvSpPr>
          <p:cNvPr id="44036" name="Content Placeholder 3"/>
          <p:cNvSpPr>
            <a:spLocks noGrp="1"/>
          </p:cNvSpPr>
          <p:nvPr>
            <p:ph sz="half" idx="2"/>
          </p:nvPr>
        </p:nvSpPr>
        <p:spPr/>
        <p:txBody>
          <a:bodyPr/>
          <a:lstStyle/>
          <a:p>
            <a:pPr eaLnBrk="1" hangingPunct="1">
              <a:buFont typeface="Times" pitchFamily="-111" charset="0"/>
              <a:buNone/>
            </a:pPr>
            <a:r>
              <a:rPr lang="en-US" b="1" dirty="0">
                <a:ea typeface="ＭＳ Ｐゴシック" pitchFamily="-111" charset="-128"/>
                <a:cs typeface="ＭＳ Ｐゴシック" pitchFamily="-111" charset="-128"/>
              </a:rPr>
              <a:t>Complexity Theory</a:t>
            </a:r>
          </a:p>
          <a:p>
            <a:pPr eaLnBrk="1" hangingPunct="1"/>
            <a:endParaRPr lang="en-US" b="1" dirty="0">
              <a:ea typeface="ＭＳ Ｐゴシック" pitchFamily="-111" charset="-128"/>
              <a:cs typeface="ＭＳ Ｐゴシック" pitchFamily="-111" charset="-128"/>
            </a:endParaRPr>
          </a:p>
          <a:p>
            <a:pPr eaLnBrk="1" hangingPunct="1">
              <a:buFont typeface="Times" pitchFamily="-111" charset="0"/>
              <a:buNone/>
            </a:pPr>
            <a:r>
              <a:rPr lang="en-US" b="1" dirty="0">
                <a:ea typeface="ＭＳ Ｐゴシック" pitchFamily="-111" charset="-128"/>
                <a:cs typeface="ＭＳ Ｐゴシック" pitchFamily="-111" charset="-128"/>
              </a:rPr>
              <a:t>	</a:t>
            </a:r>
            <a:r>
              <a:rPr lang="en-US" dirty="0">
                <a:ea typeface="ＭＳ Ｐゴシック" pitchFamily="-111" charset="-128"/>
                <a:cs typeface="ＭＳ Ｐゴシック" pitchFamily="-111" charset="-128"/>
              </a:rPr>
              <a:t>The study of what can/cannot be done </a:t>
            </a:r>
            <a:r>
              <a:rPr lang="en-US" u="sng" dirty="0">
                <a:ea typeface="ＭＳ Ｐゴシック" pitchFamily="-111" charset="-128"/>
                <a:cs typeface="ＭＳ Ｐゴシック" pitchFamily="-111" charset="-128"/>
              </a:rPr>
              <a:t>well</a:t>
            </a:r>
            <a:r>
              <a:rPr lang="en-US" dirty="0">
                <a:ea typeface="ＭＳ Ｐゴシック" pitchFamily="-111" charset="-128"/>
                <a:cs typeface="ＭＳ Ｐゴシック" pitchFamily="-111" charset="-128"/>
              </a:rPr>
              <a:t> via purely computational means.</a:t>
            </a:r>
            <a:endParaRPr lang="en-US" sz="2400" dirty="0">
              <a:ea typeface="ＭＳ Ｐゴシック" pitchFamily="-111" charset="-128"/>
              <a:cs typeface="ＭＳ Ｐゴシック" pitchFamily="-111" charset="-128"/>
            </a:endParaRPr>
          </a:p>
        </p:txBody>
      </p:sp>
      <p:sp>
        <p:nvSpPr>
          <p:cNvPr id="44037" name="Date Placeholder 4"/>
          <p:cNvSpPr>
            <a:spLocks noGrp="1"/>
          </p:cNvSpPr>
          <p:nvPr>
            <p:ph type="dt" sz="quarter" idx="10"/>
          </p:nvPr>
        </p:nvSpPr>
        <p:spPr>
          <a:noFill/>
        </p:spPr>
        <p:txBody>
          <a:bodyPr/>
          <a:lstStyle/>
          <a:p>
            <a:fld id="{3098A37B-73D5-494F-BB8F-3FE356E71E09}"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44038"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4039" name="Slide Number Placeholder 6"/>
          <p:cNvSpPr>
            <a:spLocks noGrp="1"/>
          </p:cNvSpPr>
          <p:nvPr>
            <p:ph type="sldNum" sz="quarter" idx="12"/>
          </p:nvPr>
        </p:nvSpPr>
        <p:spPr>
          <a:noFill/>
        </p:spPr>
        <p:txBody>
          <a:bodyPr/>
          <a:lstStyle/>
          <a:p>
            <a:fld id="{1F08DB3A-9BC3-834D-8521-541064B28933}" type="slidenum">
              <a:rPr lang="en-US">
                <a:latin typeface="Arial" pitchFamily="-111" charset="0"/>
                <a:ea typeface="ＭＳ Ｐゴシック" pitchFamily="-111" charset="-128"/>
                <a:cs typeface="ＭＳ Ｐゴシック" pitchFamily="-111" charset="-128"/>
              </a:rPr>
              <a:pPr/>
              <a:t>20</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928655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a:ea typeface="ＭＳ Ｐゴシック" pitchFamily="-111" charset="-128"/>
                <a:cs typeface="ＭＳ Ｐゴシック" pitchFamily="-111" charset="-128"/>
              </a:rPr>
              <a:t>Graph Coloring</a:t>
            </a:r>
          </a:p>
        </p:txBody>
      </p:sp>
      <p:sp>
        <p:nvSpPr>
          <p:cNvPr id="47107"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Instance: A graph </a:t>
            </a:r>
            <a:r>
              <a:rPr lang="en-US" sz="2000" b="1" dirty="0">
                <a:ea typeface="ＭＳ Ｐゴシック" pitchFamily="-111" charset="-128"/>
                <a:cs typeface="ＭＳ Ｐゴシック" pitchFamily="-111" charset="-128"/>
              </a:rPr>
              <a:t>G = (V, E) </a:t>
            </a:r>
            <a:r>
              <a:rPr lang="en-US" sz="2000" dirty="0">
                <a:ea typeface="ＭＳ Ｐゴシック" pitchFamily="-111" charset="-128"/>
                <a:cs typeface="ＭＳ Ｐゴシック" pitchFamily="-111" charset="-128"/>
              </a:rPr>
              <a:t>and an integer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a:t>
            </a:r>
          </a:p>
          <a:p>
            <a:r>
              <a:rPr lang="en-US" sz="2000" dirty="0">
                <a:ea typeface="ＭＳ Ｐゴシック" pitchFamily="-111" charset="-128"/>
                <a:cs typeface="ＭＳ Ｐゴシック" pitchFamily="-111" charset="-128"/>
              </a:rPr>
              <a:t>Question: Can </a:t>
            </a:r>
            <a:r>
              <a:rPr lang="en-US" sz="2000" b="1" dirty="0">
                <a:ea typeface="ＭＳ Ｐゴシック" pitchFamily="-111" charset="-128"/>
                <a:cs typeface="ＭＳ Ｐゴシック" pitchFamily="-111" charset="-128"/>
              </a:rPr>
              <a:t>G</a:t>
            </a:r>
            <a:r>
              <a:rPr lang="en-US" sz="2000" dirty="0">
                <a:ea typeface="ＭＳ Ｐゴシック" pitchFamily="-111" charset="-128"/>
                <a:cs typeface="ＭＳ Ｐゴシック" pitchFamily="-111" charset="-128"/>
              </a:rPr>
              <a:t> be "properly colored" with at most </a:t>
            </a:r>
            <a:r>
              <a:rPr lang="en-US" sz="2000" b="1" dirty="0">
                <a:ea typeface="ＭＳ Ｐゴシック" pitchFamily="-111" charset="-128"/>
                <a:cs typeface="ＭＳ Ｐゴシック" pitchFamily="-111" charset="-128"/>
              </a:rPr>
              <a:t>k</a:t>
            </a:r>
            <a:r>
              <a:rPr lang="en-US" sz="2000" dirty="0">
                <a:ea typeface="ＭＳ Ｐゴシック" pitchFamily="-111" charset="-128"/>
                <a:cs typeface="ＭＳ Ｐゴシック" pitchFamily="-111" charset="-128"/>
              </a:rPr>
              <a:t> colors?</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Proper Coloring: a color is assigned to each vertex so that adjacent vertices have different colors.</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Suppose we have two instances of this problem (1) is True (Yes) and the other (2) is False (No).</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AND, you know (1) is Yes and (2) is No. (Maybe you have a secret program that has analyzed the two instance.)</a:t>
            </a:r>
          </a:p>
        </p:txBody>
      </p:sp>
      <p:sp>
        <p:nvSpPr>
          <p:cNvPr id="47108" name="Date Placeholder 3"/>
          <p:cNvSpPr>
            <a:spLocks noGrp="1"/>
          </p:cNvSpPr>
          <p:nvPr>
            <p:ph type="dt" sz="quarter" idx="10"/>
          </p:nvPr>
        </p:nvSpPr>
        <p:spPr>
          <a:noFill/>
        </p:spPr>
        <p:txBody>
          <a:bodyPr/>
          <a:lstStyle/>
          <a:p>
            <a:fld id="{A17969E4-2142-9D48-B18D-96B6905302E1}"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4710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7110" name="Slide Number Placeholder 5"/>
          <p:cNvSpPr>
            <a:spLocks noGrp="1"/>
          </p:cNvSpPr>
          <p:nvPr>
            <p:ph type="sldNum" sz="quarter" idx="12"/>
          </p:nvPr>
        </p:nvSpPr>
        <p:spPr>
          <a:noFill/>
        </p:spPr>
        <p:txBody>
          <a:bodyPr/>
          <a:lstStyle/>
          <a:p>
            <a:fld id="{51596AF4-2929-6848-BCF2-448EF8567D92}" type="slidenum">
              <a:rPr lang="en-US">
                <a:latin typeface="Arial" pitchFamily="-111" charset="0"/>
                <a:ea typeface="ＭＳ Ｐゴシック" pitchFamily="-111" charset="-128"/>
                <a:cs typeface="ＭＳ Ｐゴシック" pitchFamily="-111" charset="-128"/>
              </a:rPr>
              <a:pPr/>
              <a:t>21</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7005270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p:txBody>
          <a:bodyPr/>
          <a:lstStyle/>
          <a:p>
            <a:r>
              <a:rPr lang="en-US">
                <a:ea typeface="ＭＳ Ｐゴシック" pitchFamily="-111" charset="-128"/>
                <a:cs typeface="ＭＳ Ｐゴシック" pitchFamily="-111" charset="-128"/>
              </a:rPr>
              <a:t>Checking a “Yes” Answer</a:t>
            </a:r>
          </a:p>
        </p:txBody>
      </p:sp>
      <p:sp>
        <p:nvSpPr>
          <p:cNvPr id="48131" name="Content Placeholder 2"/>
          <p:cNvSpPr>
            <a:spLocks noGrp="1"/>
          </p:cNvSpPr>
          <p:nvPr>
            <p:ph idx="1"/>
          </p:nvPr>
        </p:nvSpPr>
        <p:spPr/>
        <p:txBody>
          <a:bodyPr/>
          <a:lstStyle/>
          <a:p>
            <a:r>
              <a:rPr lang="en-US" sz="1800" dirty="0">
                <a:ea typeface="ＭＳ Ｐゴシック" pitchFamily="-111" charset="-128"/>
                <a:cs typeface="ＭＳ Ｐゴシック" pitchFamily="-111" charset="-128"/>
              </a:rPr>
              <a:t>Without showing how your program works (you may not even know), how can you convince someone else that instance (1) is, in fact, a Yes instance?</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We can assume the output of the program was an actual coloring of </a:t>
            </a:r>
            <a:r>
              <a:rPr lang="en-US" sz="1800" b="1" dirty="0">
                <a:ea typeface="ＭＳ Ｐゴシック" pitchFamily="-111" charset="-128"/>
                <a:cs typeface="ＭＳ Ｐゴシック" pitchFamily="-111" charset="-128"/>
              </a:rPr>
              <a:t>G</a:t>
            </a:r>
            <a:r>
              <a:rPr lang="en-US" sz="1800" dirty="0">
                <a:ea typeface="ＭＳ Ｐゴシック" pitchFamily="-111" charset="-128"/>
                <a:cs typeface="ＭＳ Ｐゴシック" pitchFamily="-111" charset="-128"/>
              </a:rPr>
              <a:t>. Just give that to a doubter who can easily check that no adjacent vertices are colored the same, and that no more than </a:t>
            </a:r>
            <a:r>
              <a:rPr lang="en-US" sz="1800" b="1" dirty="0">
                <a:ea typeface="ＭＳ Ｐゴシック" pitchFamily="-111" charset="-128"/>
                <a:cs typeface="ＭＳ Ｐゴシック" pitchFamily="-111" charset="-128"/>
              </a:rPr>
              <a:t>k</a:t>
            </a:r>
            <a:r>
              <a:rPr lang="en-US" sz="1800" dirty="0">
                <a:ea typeface="ＭＳ Ｐゴシック" pitchFamily="-111" charset="-128"/>
                <a:cs typeface="ＭＳ Ｐゴシック" pitchFamily="-111" charset="-128"/>
              </a:rPr>
              <a:t> colors were used.</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How about the No instance?</a:t>
            </a:r>
          </a:p>
          <a:p>
            <a:endParaRPr lang="en-US" sz="1800" dirty="0">
              <a:ea typeface="ＭＳ Ｐゴシック" pitchFamily="-111" charset="-128"/>
              <a:cs typeface="ＭＳ Ｐゴシック" pitchFamily="-111" charset="-128"/>
            </a:endParaRPr>
          </a:p>
          <a:p>
            <a:r>
              <a:rPr lang="en-US" sz="1800" dirty="0">
                <a:ea typeface="ＭＳ Ｐゴシック" pitchFamily="-111" charset="-128"/>
                <a:cs typeface="ＭＳ Ｐゴシック" pitchFamily="-111" charset="-128"/>
              </a:rPr>
              <a:t>What could the program have given that allows us to quickly "verify" (2) is a No  instance?</a:t>
            </a:r>
          </a:p>
          <a:p>
            <a:pPr lvl="2"/>
            <a:r>
              <a:rPr lang="en-US" sz="1800" dirty="0">
                <a:ea typeface="ＭＳ Ｐゴシック" pitchFamily="-111" charset="-128"/>
              </a:rPr>
              <a:t>No One Knows!!</a:t>
            </a:r>
          </a:p>
          <a:p>
            <a:pPr lvl="2"/>
            <a:endParaRPr lang="en-US" sz="1800" dirty="0">
              <a:ea typeface="ＭＳ Ｐゴシック" pitchFamily="-111" charset="-128"/>
            </a:endParaRPr>
          </a:p>
          <a:p>
            <a:r>
              <a:rPr lang="en-US" sz="1800" dirty="0">
                <a:ea typeface="ＭＳ Ｐゴシック" pitchFamily="-111" charset="-128"/>
              </a:rPr>
              <a:t>For all seems to be harder than there exists in many contexts</a:t>
            </a:r>
          </a:p>
        </p:txBody>
      </p:sp>
      <p:sp>
        <p:nvSpPr>
          <p:cNvPr id="48132" name="Date Placeholder 3"/>
          <p:cNvSpPr>
            <a:spLocks noGrp="1"/>
          </p:cNvSpPr>
          <p:nvPr>
            <p:ph type="dt" sz="quarter" idx="10"/>
          </p:nvPr>
        </p:nvSpPr>
        <p:spPr>
          <a:noFill/>
        </p:spPr>
        <p:txBody>
          <a:bodyPr/>
          <a:lstStyle/>
          <a:p>
            <a:fld id="{52F82E17-4359-274E-B370-736DA999811A}"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4813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8134" name="Slide Number Placeholder 5"/>
          <p:cNvSpPr>
            <a:spLocks noGrp="1"/>
          </p:cNvSpPr>
          <p:nvPr>
            <p:ph type="sldNum" sz="quarter" idx="12"/>
          </p:nvPr>
        </p:nvSpPr>
        <p:spPr>
          <a:noFill/>
        </p:spPr>
        <p:txBody>
          <a:bodyPr/>
          <a:lstStyle/>
          <a:p>
            <a:fld id="{62F8FEF6-C27B-AE45-B7AD-7851C27E617F}" type="slidenum">
              <a:rPr lang="en-US">
                <a:latin typeface="Arial" pitchFamily="-111" charset="0"/>
                <a:ea typeface="ＭＳ Ｐゴシック" pitchFamily="-111" charset="-128"/>
                <a:cs typeface="ＭＳ Ｐゴシック" pitchFamily="-111" charset="-128"/>
              </a:rPr>
              <a:pPr/>
              <a:t>22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601321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7"/>
          <p:cNvSpPr>
            <a:spLocks noGrp="1"/>
          </p:cNvSpPr>
          <p:nvPr>
            <p:ph type="title"/>
          </p:nvPr>
        </p:nvSpPr>
        <p:spPr/>
        <p:txBody>
          <a:bodyPr/>
          <a:lstStyle/>
          <a:p>
            <a:r>
              <a:rPr lang="en-US">
                <a:ea typeface="ＭＳ Ｐゴシック" pitchFamily="-111" charset="-128"/>
                <a:cs typeface="ＭＳ Ｐゴシック" pitchFamily="-111" charset="-128"/>
              </a:rPr>
              <a:t>Checking a “No” Answer</a:t>
            </a:r>
          </a:p>
        </p:txBody>
      </p:sp>
      <p:sp>
        <p:nvSpPr>
          <p:cNvPr id="49155" name="Content Placeholder 8"/>
          <p:cNvSpPr>
            <a:spLocks noGrp="1"/>
          </p:cNvSpPr>
          <p:nvPr>
            <p:ph idx="1"/>
          </p:nvPr>
        </p:nvSpPr>
        <p:spPr/>
        <p:txBody>
          <a:bodyPr/>
          <a:lstStyle/>
          <a:p>
            <a:r>
              <a:rPr lang="en-US" sz="2400" dirty="0">
                <a:ea typeface="ＭＳ Ｐゴシック" pitchFamily="-111" charset="-128"/>
                <a:cs typeface="ＭＳ Ｐゴシック" pitchFamily="-111" charset="-128"/>
              </a:rPr>
              <a:t>The only thing anyone has thought of is to have it test all possible ways to </a:t>
            </a:r>
            <a:r>
              <a:rPr lang="en-US" sz="2400" b="1" dirty="0">
                <a:ea typeface="ＭＳ Ｐゴシック" pitchFamily="-111" charset="-128"/>
                <a:cs typeface="ＭＳ Ｐゴシック" pitchFamily="-111" charset="-128"/>
              </a:rPr>
              <a:t>k</a:t>
            </a:r>
            <a:r>
              <a:rPr lang="en-US" sz="2400" dirty="0">
                <a:ea typeface="ＭＳ Ｐゴシック" pitchFamily="-111" charset="-128"/>
                <a:cs typeface="ＭＳ Ｐゴシック" pitchFamily="-111" charset="-128"/>
              </a:rPr>
              <a:t>-color the graph – all of which fail, of course, if “No” is the correct answer.</a:t>
            </a:r>
          </a:p>
          <a:p>
            <a:r>
              <a:rPr lang="en-US" sz="2400" dirty="0">
                <a:ea typeface="ＭＳ Ｐゴシック" pitchFamily="-111" charset="-128"/>
                <a:cs typeface="ＭＳ Ｐゴシック" pitchFamily="-111" charset="-128"/>
              </a:rPr>
              <a:t>There are an exponential number of things (colorings) to check.</a:t>
            </a:r>
          </a:p>
          <a:p>
            <a:r>
              <a:rPr lang="en-US" sz="2400" dirty="0">
                <a:ea typeface="ＭＳ Ｐゴシック" pitchFamily="-111" charset="-128"/>
                <a:cs typeface="ＭＳ Ｐゴシック" pitchFamily="-111" charset="-128"/>
              </a:rPr>
              <a:t>For some problems, there seems to be a big difference between verifying Yes and No instances.</a:t>
            </a:r>
          </a:p>
          <a:p>
            <a:r>
              <a:rPr lang="en-US" sz="2400" dirty="0">
                <a:ea typeface="ＭＳ Ｐゴシック" pitchFamily="-111" charset="-128"/>
                <a:cs typeface="ＭＳ Ｐゴシック" pitchFamily="-111" charset="-128"/>
              </a:rPr>
              <a:t>To solve a problem efficiently, we must be able to solve both Yes and No instances efficiently.</a:t>
            </a:r>
          </a:p>
        </p:txBody>
      </p:sp>
      <p:sp>
        <p:nvSpPr>
          <p:cNvPr id="49156" name="Date Placeholder 4"/>
          <p:cNvSpPr>
            <a:spLocks noGrp="1"/>
          </p:cNvSpPr>
          <p:nvPr>
            <p:ph type="dt" sz="quarter" idx="10"/>
          </p:nvPr>
        </p:nvSpPr>
        <p:spPr>
          <a:noFill/>
        </p:spPr>
        <p:txBody>
          <a:bodyPr/>
          <a:lstStyle/>
          <a:p>
            <a:fld id="{45878B16-147B-AD4C-96D0-97113C86DD9E}"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49157" name="Footer Placeholder 5"/>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49158" name="Slide Number Placeholder 6"/>
          <p:cNvSpPr>
            <a:spLocks noGrp="1"/>
          </p:cNvSpPr>
          <p:nvPr>
            <p:ph type="sldNum" sz="quarter" idx="12"/>
          </p:nvPr>
        </p:nvSpPr>
        <p:spPr>
          <a:noFill/>
        </p:spPr>
        <p:txBody>
          <a:bodyPr/>
          <a:lstStyle/>
          <a:p>
            <a:fld id="{5B053C1A-909A-904D-AC73-22F980EE2B66}" type="slidenum">
              <a:rPr lang="en-US">
                <a:latin typeface="Arial" pitchFamily="-111" charset="0"/>
                <a:ea typeface="ＭＳ Ｐゴシック" pitchFamily="-111" charset="-128"/>
                <a:cs typeface="ＭＳ Ｐゴシック" pitchFamily="-111" charset="-128"/>
              </a:rPr>
              <a:pPr/>
              <a:t>23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715218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r>
              <a:rPr lang="en-US">
                <a:ea typeface="ＭＳ Ｐゴシック" pitchFamily="-111" charset="-128"/>
                <a:cs typeface="ＭＳ Ｐゴシック" pitchFamily="-111" charset="-128"/>
              </a:rPr>
              <a:t>Hard and Easy</a:t>
            </a:r>
          </a:p>
        </p:txBody>
      </p:sp>
      <p:sp>
        <p:nvSpPr>
          <p:cNvPr id="50179" name="Content Placeholder 2"/>
          <p:cNvSpPr>
            <a:spLocks noGrp="1"/>
          </p:cNvSpPr>
          <p:nvPr>
            <p:ph idx="1"/>
          </p:nvPr>
        </p:nvSpPr>
        <p:spPr/>
        <p:txBody>
          <a:bodyPr/>
          <a:lstStyle/>
          <a:p>
            <a:r>
              <a:rPr lang="en-US" sz="2400" u="sng" dirty="0">
                <a:ea typeface="ＭＳ Ｐゴシック" pitchFamily="-111" charset="-128"/>
                <a:cs typeface="ＭＳ Ｐゴシック" pitchFamily="-111" charset="-128"/>
              </a:rPr>
              <a:t>True Conjecture:</a:t>
            </a:r>
            <a:r>
              <a:rPr lang="en-US" sz="2400" dirty="0">
                <a:ea typeface="ＭＳ Ｐゴシック" pitchFamily="-111" charset="-128"/>
                <a:cs typeface="ＭＳ Ｐゴシック" pitchFamily="-111" charset="-128"/>
              </a:rPr>
              <a:t> If a problem is easy to solve, then it is easy to verify (just solve it and compare).</a:t>
            </a:r>
          </a:p>
          <a:p>
            <a:endParaRPr lang="en-US" sz="2400" dirty="0">
              <a:ea typeface="ＭＳ Ｐゴシック" pitchFamily="-111" charset="-128"/>
              <a:cs typeface="ＭＳ Ｐゴシック" pitchFamily="-111" charset="-128"/>
            </a:endParaRPr>
          </a:p>
          <a:p>
            <a:r>
              <a:rPr lang="en-US" sz="2400" u="sng" dirty="0">
                <a:ea typeface="ＭＳ Ｐゴシック" pitchFamily="-111" charset="-128"/>
                <a:cs typeface="ＭＳ Ｐゴシック" pitchFamily="-111" charset="-128"/>
              </a:rPr>
              <a:t>Contrapositive</a:t>
            </a:r>
            <a:r>
              <a:rPr lang="en-US" sz="2400" dirty="0">
                <a:ea typeface="ＭＳ Ｐゴシック" pitchFamily="-111" charset="-128"/>
                <a:cs typeface="ＭＳ Ｐゴシック" pitchFamily="-111" charset="-128"/>
              </a:rPr>
              <a:t>: If a problem is hard to verify, then it is (probably) hard to solve.</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There is nothing magical about Yes and No instances – sometimes the Yes instances are hard to verify and No instances are easy to verify.</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And, of course, sometimes both are hard to verify.</a:t>
            </a:r>
          </a:p>
        </p:txBody>
      </p:sp>
      <p:sp>
        <p:nvSpPr>
          <p:cNvPr id="50180" name="Date Placeholder 3"/>
          <p:cNvSpPr>
            <a:spLocks noGrp="1"/>
          </p:cNvSpPr>
          <p:nvPr>
            <p:ph type="dt" sz="quarter" idx="10"/>
          </p:nvPr>
        </p:nvSpPr>
        <p:spPr>
          <a:noFill/>
        </p:spPr>
        <p:txBody>
          <a:bodyPr/>
          <a:lstStyle/>
          <a:p>
            <a:fld id="{FBAF2E53-0194-4142-9AE9-D07ECDCF8D38}"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018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0182" name="Slide Number Placeholder 5"/>
          <p:cNvSpPr>
            <a:spLocks noGrp="1"/>
          </p:cNvSpPr>
          <p:nvPr>
            <p:ph type="sldNum" sz="quarter" idx="12"/>
          </p:nvPr>
        </p:nvSpPr>
        <p:spPr>
          <a:noFill/>
        </p:spPr>
        <p:txBody>
          <a:bodyPr/>
          <a:lstStyle/>
          <a:p>
            <a:fld id="{79887F86-2D37-4F45-AC7D-B6B954D1AC7A}" type="slidenum">
              <a:rPr lang="en-US">
                <a:latin typeface="Arial" pitchFamily="-111" charset="0"/>
                <a:ea typeface="ＭＳ Ｐゴシック" pitchFamily="-111" charset="-128"/>
                <a:cs typeface="ＭＳ Ｐゴシック" pitchFamily="-111" charset="-128"/>
              </a:rPr>
              <a:pPr/>
              <a:t>24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4917441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a:ea typeface="ＭＳ Ｐゴシック" pitchFamily="-111" charset="-128"/>
                <a:cs typeface="ＭＳ Ｐゴシック" pitchFamily="-111" charset="-128"/>
              </a:rPr>
              <a:t>Easy Verification</a:t>
            </a:r>
          </a:p>
        </p:txBody>
      </p:sp>
      <p:sp>
        <p:nvSpPr>
          <p:cNvPr id="51203" name="Content Placeholder 2"/>
          <p:cNvSpPr>
            <a:spLocks noGrp="1"/>
          </p:cNvSpPr>
          <p:nvPr>
            <p:ph idx="1"/>
          </p:nvPr>
        </p:nvSpPr>
        <p:spPr/>
        <p:txBody>
          <a:bodyPr/>
          <a:lstStyle/>
          <a:p>
            <a:r>
              <a:rPr lang="en-US" sz="2400" dirty="0">
                <a:ea typeface="ＭＳ Ｐゴシック" pitchFamily="-111" charset="-128"/>
                <a:cs typeface="ＭＳ Ｐゴシック" pitchFamily="-111" charset="-128"/>
              </a:rPr>
              <a:t>Are there problems in which both Yes and No instances are easy to verify?</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Yes. For example: Search a list </a:t>
            </a: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 of </a:t>
            </a:r>
            <a:r>
              <a:rPr lang="en-US" sz="2400" b="1" dirty="0">
                <a:ea typeface="ＭＳ Ｐゴシック" pitchFamily="-111" charset="-128"/>
                <a:cs typeface="ＭＳ Ｐゴシック" pitchFamily="-111" charset="-128"/>
              </a:rPr>
              <a:t>n</a:t>
            </a:r>
            <a:r>
              <a:rPr lang="en-US" sz="2400" dirty="0">
                <a:ea typeface="ＭＳ Ｐゴシック" pitchFamily="-111" charset="-128"/>
                <a:cs typeface="ＭＳ Ｐゴシック" pitchFamily="-111" charset="-128"/>
              </a:rPr>
              <a:t> values for a key </a:t>
            </a:r>
            <a:r>
              <a:rPr lang="en-US" sz="2400" b="1" dirty="0">
                <a:ea typeface="ＭＳ Ｐゴシック" pitchFamily="-111" charset="-128"/>
                <a:cs typeface="ＭＳ Ｐゴシック" pitchFamily="-111" charset="-128"/>
              </a:rPr>
              <a:t>x</a:t>
            </a:r>
            <a:r>
              <a:rPr lang="en-US" sz="2400" dirty="0">
                <a:ea typeface="ＭＳ Ｐゴシック" pitchFamily="-111" charset="-128"/>
                <a:cs typeface="ＭＳ Ｐゴシック" pitchFamily="-111" charset="-128"/>
              </a:rPr>
              <a:t>.</a:t>
            </a:r>
          </a:p>
          <a:p>
            <a:r>
              <a:rPr lang="en-US" sz="2400" dirty="0">
                <a:ea typeface="ＭＳ Ｐゴシック" pitchFamily="-111" charset="-128"/>
                <a:cs typeface="ＭＳ Ｐゴシック" pitchFamily="-111" charset="-128"/>
              </a:rPr>
              <a:t>Question: Is </a:t>
            </a:r>
            <a:r>
              <a:rPr lang="en-US" sz="2400" b="1" dirty="0">
                <a:ea typeface="ＭＳ Ｐゴシック" pitchFamily="-111" charset="-128"/>
                <a:cs typeface="ＭＳ Ｐゴシック" pitchFamily="-111" charset="-128"/>
              </a:rPr>
              <a:t>x</a:t>
            </a:r>
            <a:r>
              <a:rPr lang="en-US" sz="2400" dirty="0">
                <a:ea typeface="ＭＳ Ｐゴシック" pitchFamily="-111" charset="-128"/>
                <a:cs typeface="ＭＳ Ｐゴシック" pitchFamily="-111" charset="-128"/>
              </a:rPr>
              <a:t> in the list </a:t>
            </a:r>
            <a:r>
              <a:rPr lang="en-US" sz="2400" b="1" dirty="0">
                <a:ea typeface="ＭＳ Ｐゴシック" pitchFamily="-111" charset="-128"/>
                <a:cs typeface="ＭＳ Ｐゴシック" pitchFamily="-111" charset="-128"/>
              </a:rPr>
              <a:t>L</a:t>
            </a:r>
            <a:r>
              <a:rPr lang="en-US" sz="2400" dirty="0">
                <a:ea typeface="ＭＳ Ｐゴシック" pitchFamily="-111" charset="-128"/>
                <a:cs typeface="ＭＳ Ｐゴシック" pitchFamily="-111" charset="-128"/>
              </a:rPr>
              <a:t>?</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Yes and No instances are both easy to verify.</a:t>
            </a:r>
          </a:p>
          <a:p>
            <a:endParaRPr lang="en-US" sz="2400" dirty="0">
              <a:ea typeface="ＭＳ Ｐゴシック" pitchFamily="-111" charset="-128"/>
              <a:cs typeface="ＭＳ Ｐゴシック" pitchFamily="-111" charset="-128"/>
            </a:endParaRPr>
          </a:p>
          <a:p>
            <a:r>
              <a:rPr lang="en-US" sz="2400" dirty="0">
                <a:ea typeface="ＭＳ Ｐゴシック" pitchFamily="-111" charset="-128"/>
                <a:cs typeface="ＭＳ Ｐゴシック" pitchFamily="-111" charset="-128"/>
              </a:rPr>
              <a:t>In fact, the entire problem is easy to solve!!</a:t>
            </a:r>
          </a:p>
        </p:txBody>
      </p:sp>
      <p:sp>
        <p:nvSpPr>
          <p:cNvPr id="51204" name="Date Placeholder 3"/>
          <p:cNvSpPr>
            <a:spLocks noGrp="1"/>
          </p:cNvSpPr>
          <p:nvPr>
            <p:ph type="dt" sz="quarter" idx="10"/>
          </p:nvPr>
        </p:nvSpPr>
        <p:spPr>
          <a:noFill/>
        </p:spPr>
        <p:txBody>
          <a:bodyPr/>
          <a:lstStyle/>
          <a:p>
            <a:fld id="{DB6FC103-8A0C-B643-808F-980EE74BACAD}"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120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1206" name="Slide Number Placeholder 5"/>
          <p:cNvSpPr>
            <a:spLocks noGrp="1"/>
          </p:cNvSpPr>
          <p:nvPr>
            <p:ph type="sldNum" sz="quarter" idx="12"/>
          </p:nvPr>
        </p:nvSpPr>
        <p:spPr>
          <a:noFill/>
        </p:spPr>
        <p:txBody>
          <a:bodyPr/>
          <a:lstStyle/>
          <a:p>
            <a:fld id="{6167D795-4C27-0C4E-8FC8-463DFB724512}" type="slidenum">
              <a:rPr lang="en-US">
                <a:latin typeface="Arial" pitchFamily="-111" charset="0"/>
                <a:ea typeface="ＭＳ Ｐゴシック" pitchFamily="-111" charset="-128"/>
                <a:cs typeface="ＭＳ Ｐゴシック" pitchFamily="-111" charset="-128"/>
              </a:rPr>
              <a:pPr/>
              <a:t>25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34732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ea typeface="ＭＳ Ｐゴシック" pitchFamily="-111" charset="-128"/>
                <a:cs typeface="ＭＳ Ｐゴシック" pitchFamily="-111" charset="-128"/>
              </a:rPr>
              <a:t>Verify vs Solve</a:t>
            </a:r>
          </a:p>
        </p:txBody>
      </p:sp>
      <p:sp>
        <p:nvSpPr>
          <p:cNvPr id="52227" name="Content Placeholder 2"/>
          <p:cNvSpPr>
            <a:spLocks noGrp="1"/>
          </p:cNvSpPr>
          <p:nvPr>
            <p:ph idx="1"/>
          </p:nvPr>
        </p:nvSpPr>
        <p:spPr/>
        <p:txBody>
          <a:bodyPr/>
          <a:lstStyle/>
          <a:p>
            <a:r>
              <a:rPr lang="en-US" sz="2000" dirty="0">
                <a:ea typeface="ＭＳ Ｐゴシック" pitchFamily="-111" charset="-128"/>
                <a:cs typeface="ＭＳ Ｐゴシック" pitchFamily="-111" charset="-128"/>
              </a:rPr>
              <a:t>Conjecture: If both Yes and No instances are easy to verify, then the problem is easy to solve.</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No one has yet proven this claim, but most researchers believe it to be true.</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Note: It is usually relatively easy to prove something is easy – just write an algorithm for it and prove it is correct and that it is fast (usually,  we mean polynomial).</a:t>
            </a:r>
          </a:p>
          <a:p>
            <a:endParaRPr lang="en-US" sz="2000" dirty="0">
              <a:ea typeface="ＭＳ Ｐゴシック" pitchFamily="-111" charset="-128"/>
              <a:cs typeface="ＭＳ Ｐゴシック" pitchFamily="-111" charset="-128"/>
            </a:endParaRPr>
          </a:p>
          <a:p>
            <a:r>
              <a:rPr lang="en-US" sz="2000" dirty="0">
                <a:ea typeface="ＭＳ Ｐゴシック" pitchFamily="-111" charset="-128"/>
                <a:cs typeface="ＭＳ Ｐゴシック" pitchFamily="-111" charset="-128"/>
              </a:rPr>
              <a:t>But, it is usually very difficult to prove something is hard – we may  not be clever enough yet. So, you will often see "appears to be hard."</a:t>
            </a:r>
          </a:p>
        </p:txBody>
      </p:sp>
      <p:sp>
        <p:nvSpPr>
          <p:cNvPr id="52228" name="Date Placeholder 3"/>
          <p:cNvSpPr>
            <a:spLocks noGrp="1"/>
          </p:cNvSpPr>
          <p:nvPr>
            <p:ph type="dt" sz="quarter" idx="10"/>
          </p:nvPr>
        </p:nvSpPr>
        <p:spPr>
          <a:noFill/>
        </p:spPr>
        <p:txBody>
          <a:bodyPr/>
          <a:lstStyle/>
          <a:p>
            <a:fld id="{35A3904E-3135-8542-B21C-9CF9F93EB625}"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222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2230" name="Slide Number Placeholder 5"/>
          <p:cNvSpPr>
            <a:spLocks noGrp="1"/>
          </p:cNvSpPr>
          <p:nvPr>
            <p:ph type="sldNum" sz="quarter" idx="12"/>
          </p:nvPr>
        </p:nvSpPr>
        <p:spPr>
          <a:noFill/>
        </p:spPr>
        <p:txBody>
          <a:bodyPr/>
          <a:lstStyle/>
          <a:p>
            <a:fld id="{8EE67231-B2A9-4A47-B3F9-8408F699F62F}" type="slidenum">
              <a:rPr lang="en-US">
                <a:latin typeface="Arial" pitchFamily="-111" charset="0"/>
                <a:ea typeface="ＭＳ Ｐゴシック" pitchFamily="-111" charset="-128"/>
                <a:cs typeface="ＭＳ Ｐゴシック" pitchFamily="-111" charset="-128"/>
              </a:rPr>
              <a:pPr/>
              <a:t>26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382422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p:txBody>
          <a:bodyPr/>
          <a:lstStyle/>
          <a:p>
            <a:r>
              <a:rPr lang="en-US">
                <a:ea typeface="ＭＳ Ｐゴシック" pitchFamily="-111" charset="-128"/>
                <a:cs typeface="ＭＳ Ｐゴシック" pitchFamily="-111" charset="-128"/>
              </a:rPr>
              <a:t>Instances vs Problems</a:t>
            </a:r>
          </a:p>
        </p:txBody>
      </p:sp>
      <p:sp>
        <p:nvSpPr>
          <p:cNvPr id="53251" name="Content Placeholder 2"/>
          <p:cNvSpPr>
            <a:spLocks noGrp="1"/>
          </p:cNvSpPr>
          <p:nvPr>
            <p:ph idx="1"/>
          </p:nvPr>
        </p:nvSpPr>
        <p:spPr/>
        <p:txBody>
          <a:bodyPr/>
          <a:lstStyle/>
          <a:p>
            <a:pPr eaLnBrk="1" hangingPunct="1">
              <a:lnSpc>
                <a:spcPct val="90000"/>
              </a:lnSpc>
            </a:pPr>
            <a:r>
              <a:rPr lang="en-US" dirty="0">
                <a:ea typeface="ＭＳ Ｐゴシック" pitchFamily="-111" charset="-128"/>
                <a:cs typeface="ＭＳ Ｐゴシック" pitchFamily="-111" charset="-128"/>
              </a:rPr>
              <a:t>Each instance has an </a:t>
            </a:r>
            <a:r>
              <a:rPr lang="en-US" i="1" dirty="0">
                <a:ea typeface="ＭＳ Ｐゴシック" pitchFamily="-111" charset="-128"/>
                <a:cs typeface="ＭＳ Ｐゴシック" pitchFamily="-111" charset="-128"/>
              </a:rPr>
              <a:t>'answer</a:t>
            </a:r>
            <a:r>
              <a:rPr lang="en-US" dirty="0">
                <a:ea typeface="ＭＳ Ｐゴシック" pitchFamily="-111" charset="-128"/>
                <a:cs typeface="ＭＳ Ｐゴシック" pitchFamily="-111" charset="-128"/>
              </a:rPr>
              <a:t>.‘</a:t>
            </a:r>
          </a:p>
          <a:p>
            <a:pPr lvl="1" eaLnBrk="1" hangingPunct="1">
              <a:lnSpc>
                <a:spcPct val="90000"/>
              </a:lnSpc>
            </a:pPr>
            <a:r>
              <a:rPr lang="en-US" dirty="0"/>
              <a:t>An instance’s answer is the solution of the instance - it is </a:t>
            </a:r>
            <a:r>
              <a:rPr lang="en-US" i="1" u="sng" dirty="0"/>
              <a:t>not</a:t>
            </a:r>
            <a:r>
              <a:rPr lang="en-US" dirty="0"/>
              <a:t> the solution of the problem.</a:t>
            </a:r>
          </a:p>
          <a:p>
            <a:pPr lvl="1" eaLnBrk="1" hangingPunct="1">
              <a:lnSpc>
                <a:spcPct val="90000"/>
              </a:lnSpc>
            </a:pPr>
            <a:r>
              <a:rPr lang="en-US" dirty="0"/>
              <a:t>A solution of the problem is a computational procedure that finds the answer of any instance given to it – the procedure must halt on all instances – it must be an </a:t>
            </a:r>
            <a:r>
              <a:rPr lang="en-US" i="1" dirty="0"/>
              <a:t>'algorithm</a:t>
            </a:r>
            <a:r>
              <a:rPr lang="en-US" dirty="0"/>
              <a:t>.'</a:t>
            </a:r>
          </a:p>
        </p:txBody>
      </p:sp>
      <p:sp>
        <p:nvSpPr>
          <p:cNvPr id="53252" name="Date Placeholder 3"/>
          <p:cNvSpPr>
            <a:spLocks noGrp="1"/>
          </p:cNvSpPr>
          <p:nvPr>
            <p:ph type="dt" sz="quarter" idx="10"/>
          </p:nvPr>
        </p:nvSpPr>
        <p:spPr>
          <a:noFill/>
        </p:spPr>
        <p:txBody>
          <a:bodyPr/>
          <a:lstStyle/>
          <a:p>
            <a:fld id="{5BD1F5DC-26F5-B54F-8011-DA0B30E848F3}"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325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3254" name="Slide Number Placeholder 5"/>
          <p:cNvSpPr>
            <a:spLocks noGrp="1"/>
          </p:cNvSpPr>
          <p:nvPr>
            <p:ph type="sldNum" sz="quarter" idx="12"/>
          </p:nvPr>
        </p:nvSpPr>
        <p:spPr>
          <a:noFill/>
        </p:spPr>
        <p:txBody>
          <a:bodyPr/>
          <a:lstStyle/>
          <a:p>
            <a:fld id="{956AB614-67CB-A648-B573-1055C3E329F9}" type="slidenum">
              <a:rPr lang="en-US">
                <a:latin typeface="Arial" pitchFamily="-111" charset="0"/>
                <a:ea typeface="ＭＳ Ｐゴシック" pitchFamily="-111" charset="-128"/>
                <a:cs typeface="ＭＳ Ｐゴシック" pitchFamily="-111" charset="-128"/>
              </a:rPr>
              <a:pPr/>
              <a:t>27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7081624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Title 1"/>
          <p:cNvSpPr>
            <a:spLocks noGrp="1"/>
          </p:cNvSpPr>
          <p:nvPr>
            <p:ph type="title"/>
          </p:nvPr>
        </p:nvSpPr>
        <p:spPr/>
        <p:txBody>
          <a:bodyPr/>
          <a:lstStyle/>
          <a:p>
            <a:r>
              <a:rPr lang="en-US">
                <a:ea typeface="ＭＳ Ｐゴシック" pitchFamily="-111" charset="-128"/>
                <a:cs typeface="ＭＳ Ｐゴシック" pitchFamily="-111" charset="-128"/>
              </a:rPr>
              <a:t>Three Classes of Problems</a:t>
            </a:r>
          </a:p>
        </p:txBody>
      </p:sp>
      <p:sp>
        <p:nvSpPr>
          <p:cNvPr id="131075" name="Content Placeholder 2"/>
          <p:cNvSpPr>
            <a:spLocks noGrp="1"/>
          </p:cNvSpPr>
          <p:nvPr>
            <p:ph idx="1"/>
          </p:nvPr>
        </p:nvSpPr>
        <p:spPr/>
        <p:txBody>
          <a:bodyPr/>
          <a:lstStyle/>
          <a:p>
            <a:pPr lvl="1" eaLnBrk="1" hangingPunct="1">
              <a:buFont typeface="Times" pitchFamily="-111" charset="0"/>
              <a:buNone/>
            </a:pPr>
            <a:r>
              <a:rPr lang="en-US" dirty="0"/>
              <a:t>	Problems are often classified in one of three groups (classes):</a:t>
            </a:r>
          </a:p>
          <a:p>
            <a:pPr lvl="1" eaLnBrk="1" hangingPunct="1"/>
            <a:endParaRPr lang="en-US" dirty="0"/>
          </a:p>
          <a:p>
            <a:pPr lvl="1" eaLnBrk="1" hangingPunct="1">
              <a:buFont typeface="Times" pitchFamily="-111" charset="0"/>
              <a:buNone/>
            </a:pPr>
            <a:r>
              <a:rPr lang="en-US" dirty="0"/>
              <a:t>	Undecidable (impossible), Exponential (hard), and Polynomial (easy).</a:t>
            </a:r>
          </a:p>
          <a:p>
            <a:pPr marL="457200" lvl="1" indent="0" eaLnBrk="1" hangingPunct="1">
              <a:buNone/>
            </a:pPr>
            <a:endParaRPr lang="en-US" dirty="0"/>
          </a:p>
          <a:p>
            <a:pPr lvl="1" eaLnBrk="1" hangingPunct="1">
              <a:buFont typeface="Times" pitchFamily="-111" charset="0"/>
              <a:buNone/>
            </a:pPr>
            <a:r>
              <a:rPr lang="en-US" dirty="0"/>
              <a:t>	Theoretically, all problems belong to exactly one of these three classes and our job is often to find which one. </a:t>
            </a:r>
          </a:p>
        </p:txBody>
      </p:sp>
      <p:sp>
        <p:nvSpPr>
          <p:cNvPr id="131076" name="Date Placeholder 3"/>
          <p:cNvSpPr>
            <a:spLocks noGrp="1"/>
          </p:cNvSpPr>
          <p:nvPr>
            <p:ph type="dt" sz="quarter" idx="10"/>
          </p:nvPr>
        </p:nvSpPr>
        <p:spPr>
          <a:noFill/>
        </p:spPr>
        <p:txBody>
          <a:bodyPr/>
          <a:lstStyle/>
          <a:p>
            <a:fld id="{0CA5A3DE-515F-9B40-B828-245A35028B59}"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13107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1078" name="Slide Number Placeholder 5"/>
          <p:cNvSpPr>
            <a:spLocks noGrp="1"/>
          </p:cNvSpPr>
          <p:nvPr>
            <p:ph type="sldNum" sz="quarter" idx="12"/>
          </p:nvPr>
        </p:nvSpPr>
        <p:spPr>
          <a:noFill/>
        </p:spPr>
        <p:txBody>
          <a:bodyPr/>
          <a:lstStyle/>
          <a:p>
            <a:fld id="{E2A9846F-C453-384A-8BD4-20D649C3637D}" type="slidenum">
              <a:rPr lang="en-US">
                <a:latin typeface="Arial" pitchFamily="-111" charset="0"/>
                <a:ea typeface="ＭＳ Ｐゴシック" pitchFamily="-111" charset="-128"/>
                <a:cs typeface="ＭＳ Ｐゴシック" pitchFamily="-111" charset="-128"/>
              </a:rPr>
              <a:pPr/>
              <a:t>28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5360279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Title 1"/>
          <p:cNvSpPr>
            <a:spLocks noGrp="1"/>
          </p:cNvSpPr>
          <p:nvPr>
            <p:ph type="title"/>
          </p:nvPr>
        </p:nvSpPr>
        <p:spPr/>
        <p:txBody>
          <a:bodyPr/>
          <a:lstStyle/>
          <a:p>
            <a:r>
              <a:rPr lang="en-US">
                <a:ea typeface="ＭＳ Ｐゴシック" pitchFamily="-111" charset="-128"/>
                <a:cs typeface="ＭＳ Ｐゴシック" pitchFamily="-111" charset="-128"/>
              </a:rPr>
              <a:t>Why do we Care?</a:t>
            </a:r>
          </a:p>
        </p:txBody>
      </p:sp>
      <p:sp>
        <p:nvSpPr>
          <p:cNvPr id="137219" name="Content Placeholder 2"/>
          <p:cNvSpPr>
            <a:spLocks noGrp="1"/>
          </p:cNvSpPr>
          <p:nvPr>
            <p:ph idx="1"/>
          </p:nvPr>
        </p:nvSpPr>
        <p:spPr/>
        <p:txBody>
          <a:bodyPr/>
          <a:lstStyle/>
          <a:p>
            <a:pPr eaLnBrk="1" hangingPunct="1">
              <a:lnSpc>
                <a:spcPct val="90000"/>
              </a:lnSpc>
              <a:buFont typeface="Times" pitchFamily="-111" charset="0"/>
              <a:buNone/>
            </a:pPr>
            <a:r>
              <a:rPr lang="en-US" sz="2000"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When given a new problem to solve (design an algorithm for), if it's </a:t>
            </a:r>
            <a:r>
              <a:rPr lang="en-US" sz="2400" dirty="0" err="1">
                <a:ea typeface="ＭＳ Ｐゴシック" pitchFamily="-111" charset="-128"/>
                <a:cs typeface="ＭＳ Ｐゴシック" pitchFamily="-111" charset="-128"/>
              </a:rPr>
              <a:t>undecidable</a:t>
            </a:r>
            <a:r>
              <a:rPr lang="en-US" sz="2400" dirty="0">
                <a:ea typeface="ＭＳ Ｐゴシック" pitchFamily="-111" charset="-128"/>
                <a:cs typeface="ＭＳ Ｐゴシック" pitchFamily="-111" charset="-128"/>
              </a:rPr>
              <a:t>, or even exponential, you will waste a lot of time trying to write a polynomial solution for it!!</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If the problem really is polynomial, it will be worthwhile spending some time and effort to find a polynomial solution and, better yet, the lowest degree polynomial solution.</a:t>
            </a:r>
          </a:p>
          <a:p>
            <a:pPr eaLnBrk="1" hangingPunct="1">
              <a:lnSpc>
                <a:spcPct val="90000"/>
              </a:lnSpc>
              <a:buFont typeface="Times" pitchFamily="-111" charset="0"/>
              <a:buNone/>
            </a:pPr>
            <a:endParaRPr lang="en-US" sz="2400" dirty="0">
              <a:ea typeface="ＭＳ Ｐゴシック" pitchFamily="-111" charset="-128"/>
              <a:cs typeface="ＭＳ Ｐゴシック" pitchFamily="-111" charset="-128"/>
            </a:endParaRPr>
          </a:p>
          <a:p>
            <a:pPr eaLnBrk="1" hangingPunct="1">
              <a:lnSpc>
                <a:spcPct val="90000"/>
              </a:lnSpc>
              <a:buFont typeface="Times" pitchFamily="-111" charset="0"/>
              <a:buNone/>
            </a:pPr>
            <a:r>
              <a:rPr lang="en-US" sz="2400" dirty="0">
                <a:ea typeface="ＭＳ Ｐゴシック" pitchFamily="-111" charset="-128"/>
                <a:cs typeface="ＭＳ Ｐゴシック" pitchFamily="-111" charset="-128"/>
              </a:rPr>
              <a:t>	</a:t>
            </a:r>
            <a:r>
              <a:rPr lang="en-US" sz="2400" i="1" dirty="0">
                <a:ea typeface="ＭＳ Ｐゴシック" pitchFamily="-111" charset="-128"/>
                <a:cs typeface="ＭＳ Ｐゴシック" pitchFamily="-111" charset="-128"/>
              </a:rPr>
              <a:t>You should know something about how hard a problem is before you try to solve it.</a:t>
            </a:r>
          </a:p>
        </p:txBody>
      </p:sp>
      <p:sp>
        <p:nvSpPr>
          <p:cNvPr id="137220" name="Date Placeholder 3"/>
          <p:cNvSpPr>
            <a:spLocks noGrp="1"/>
          </p:cNvSpPr>
          <p:nvPr>
            <p:ph type="dt" sz="quarter" idx="10"/>
          </p:nvPr>
        </p:nvSpPr>
        <p:spPr>
          <a:noFill/>
        </p:spPr>
        <p:txBody>
          <a:bodyPr/>
          <a:lstStyle/>
          <a:p>
            <a:fld id="{C3162923-0E0F-4142-BE77-78A3FEAD12F4}"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1372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7222" name="Slide Number Placeholder 5"/>
          <p:cNvSpPr>
            <a:spLocks noGrp="1"/>
          </p:cNvSpPr>
          <p:nvPr>
            <p:ph type="sldNum" sz="quarter" idx="12"/>
          </p:nvPr>
        </p:nvSpPr>
        <p:spPr>
          <a:noFill/>
        </p:spPr>
        <p:txBody>
          <a:bodyPr/>
          <a:lstStyle/>
          <a:p>
            <a:fld id="{DF247840-2687-AA41-80D3-BF0BD5492473}" type="slidenum">
              <a:rPr lang="en-US">
                <a:latin typeface="Arial" pitchFamily="-111" charset="0"/>
                <a:ea typeface="ＭＳ Ｐゴシック" pitchFamily="-111" charset="-128"/>
                <a:cs typeface="ＭＳ Ｐゴシック" pitchFamily="-111" charset="-128"/>
              </a:rPr>
              <a:pPr/>
              <a:t>29</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5165445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Grp="1" noChangeArrowheads="1"/>
          </p:cNvSpPr>
          <p:nvPr>
            <p:ph type="dt" sz="quarter" idx="10"/>
          </p:nvPr>
        </p:nvSpPr>
        <p:spPr>
          <a:noFill/>
        </p:spPr>
        <p:txBody>
          <a:bodyPr/>
          <a:lstStyle/>
          <a:p>
            <a:fld id="{659541B2-D1B9-6342-A420-248706073D22}"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2560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5604" name="Slide Number Placeholder 3"/>
          <p:cNvSpPr>
            <a:spLocks noGrp="1"/>
          </p:cNvSpPr>
          <p:nvPr>
            <p:ph type="sldNum" sz="quarter" idx="12"/>
          </p:nvPr>
        </p:nvSpPr>
        <p:spPr>
          <a:noFill/>
        </p:spPr>
        <p:txBody>
          <a:bodyPr/>
          <a:lstStyle/>
          <a:p>
            <a:fld id="{AC4142DF-87C2-064C-A509-46763139CAF0}" type="slidenum">
              <a:rPr lang="en-US">
                <a:latin typeface="Arial" pitchFamily="-111" charset="0"/>
                <a:ea typeface="ＭＳ Ｐゴシック" pitchFamily="-111" charset="-128"/>
                <a:cs typeface="ＭＳ Ｐゴシック" pitchFamily="-111" charset="-128"/>
              </a:rPr>
              <a:pPr/>
              <a:t>3</a:t>
            </a:fld>
            <a:endParaRPr lang="en-US">
              <a:latin typeface="Arial" pitchFamily="-111" charset="0"/>
              <a:ea typeface="ＭＳ Ｐゴシック" pitchFamily="-111" charset="-128"/>
              <a:cs typeface="ＭＳ Ｐゴシック" pitchFamily="-111" charset="-128"/>
            </a:endParaRPr>
          </a:p>
        </p:txBody>
      </p:sp>
      <p:sp>
        <p:nvSpPr>
          <p:cNvPr id="2560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Text Material</a:t>
            </a:r>
          </a:p>
        </p:txBody>
      </p:sp>
      <p:sp>
        <p:nvSpPr>
          <p:cNvPr id="25606" name="Rectangle 3"/>
          <p:cNvSpPr>
            <a:spLocks noGrp="1" noChangeArrowheads="1"/>
          </p:cNvSpPr>
          <p:nvPr>
            <p:ph type="body" idx="4294967295"/>
          </p:nvPr>
        </p:nvSpPr>
        <p:spPr>
          <a:xfrm>
            <a:off x="228600" y="1600200"/>
            <a:ext cx="8763000" cy="4525963"/>
          </a:xfrm>
        </p:spPr>
        <p:txBody>
          <a:bodyPr/>
          <a:lstStyle/>
          <a:p>
            <a:pPr eaLnBrk="1" hangingPunct="1"/>
            <a:r>
              <a:rPr lang="en-US" sz="1400" dirty="0">
                <a:ea typeface="ＭＳ Ｐゴシック" pitchFamily="-111" charset="-128"/>
                <a:cs typeface="ＭＳ Ｐゴシック" pitchFamily="-111" charset="-128"/>
              </a:rPr>
              <a:t>References: </a:t>
            </a:r>
          </a:p>
          <a:p>
            <a:r>
              <a:rPr lang="en-US" sz="1400" dirty="0"/>
              <a:t>Cooper, Computability Theory 2nd Ed., Chapman-Hall/CRC Mathematics Series, 2003.</a:t>
            </a:r>
          </a:p>
          <a:p>
            <a:r>
              <a:rPr lang="en-US" sz="1400" dirty="0" err="1"/>
              <a:t>Garey&amp;Johnson</a:t>
            </a:r>
            <a:r>
              <a:rPr lang="en-US" sz="1400" dirty="0"/>
              <a:t>, Computers and Intractability: A Guide to the Theory of NP-Completeness, W. H. Freeman &amp; Co., 1979.</a:t>
            </a:r>
          </a:p>
          <a:p>
            <a:r>
              <a:rPr lang="en-US" sz="1400" dirty="0"/>
              <a:t>Davis, </a:t>
            </a:r>
            <a:r>
              <a:rPr lang="en-US" sz="1400" dirty="0" err="1"/>
              <a:t>Sigal&amp;Weyuker</a:t>
            </a:r>
            <a:r>
              <a:rPr lang="en-US" sz="1400" dirty="0"/>
              <a:t>, Computability, Complexity and Languages 2nd Ed., Acad. Press (Morgan Kaufmann), 1994.</a:t>
            </a:r>
          </a:p>
          <a:p>
            <a:r>
              <a:rPr lang="en-US" sz="1400" dirty="0"/>
              <a:t>Papadimitriou &amp; Lewis, Elements of the Theory of Computation, Prentice-Hall, 1997.</a:t>
            </a:r>
          </a:p>
          <a:p>
            <a:r>
              <a:rPr lang="en-US" sz="1400" dirty="0"/>
              <a:t>Bernard </a:t>
            </a:r>
            <a:r>
              <a:rPr lang="en-US" sz="1400" dirty="0" err="1"/>
              <a:t>Moret</a:t>
            </a:r>
            <a:r>
              <a:rPr lang="en-US" sz="1400" dirty="0"/>
              <a:t>, The Theory of Computation, Addison-Wesley, 1998.</a:t>
            </a:r>
          </a:p>
          <a:p>
            <a:r>
              <a:rPr lang="en-US" sz="1400" dirty="0"/>
              <a:t>Hopcroft, </a:t>
            </a:r>
            <a:r>
              <a:rPr lang="en-US" sz="1400" dirty="0" err="1"/>
              <a:t>Motwani&amp;Ullman</a:t>
            </a:r>
            <a:r>
              <a:rPr lang="en-US" sz="1400" dirty="0"/>
              <a:t>, Intro to Automata Theory, Languages and Computation 3rd Ed., Prentice-Hall, 2006.</a:t>
            </a:r>
          </a:p>
          <a:p>
            <a:r>
              <a:rPr lang="en-US" sz="1400" dirty="0"/>
              <a:t>Oded </a:t>
            </a:r>
            <a:r>
              <a:rPr lang="en-US" sz="1400" dirty="0" err="1"/>
              <a:t>Goldreich</a:t>
            </a:r>
            <a:r>
              <a:rPr lang="en-US" sz="1400" dirty="0"/>
              <a:t>, Computational Complexity: A Conceptual Approach, Cambridge University Press, 2008.</a:t>
            </a:r>
          </a:p>
          <a:p>
            <a:r>
              <a:rPr lang="en-US" sz="1400" dirty="0"/>
              <a:t>Draft available at http://</a:t>
            </a:r>
            <a:r>
              <a:rPr lang="en-US" sz="1400" dirty="0" err="1"/>
              <a:t>www.wisdom.weizmann.ac.il</a:t>
            </a:r>
            <a:r>
              <a:rPr lang="en-US" sz="1400" dirty="0"/>
              <a:t>/~/</a:t>
            </a:r>
            <a:r>
              <a:rPr lang="en-US" sz="1400" dirty="0" err="1"/>
              <a:t>oded</a:t>
            </a:r>
            <a:r>
              <a:rPr lang="en-US" sz="1400" dirty="0"/>
              <a:t>/cc-</a:t>
            </a:r>
            <a:r>
              <a:rPr lang="en-US" sz="1400" dirty="0" err="1"/>
              <a:t>drafts.html</a:t>
            </a:r>
            <a:endParaRPr lang="en-US" sz="1400" dirty="0"/>
          </a:p>
          <a:p>
            <a:r>
              <a:rPr lang="en-US" sz="1400" dirty="0"/>
              <a:t>Oded </a:t>
            </a:r>
            <a:r>
              <a:rPr lang="en-US" sz="1400" dirty="0" err="1"/>
              <a:t>Goldreich</a:t>
            </a:r>
            <a:r>
              <a:rPr lang="en-US" sz="1400" dirty="0"/>
              <a:t>, P, NP, and NP-Completeness: The Basics of Complexity Theory, Cambridge University Press, 2010.</a:t>
            </a:r>
          </a:p>
          <a:p>
            <a:r>
              <a:rPr lang="en-US" sz="1400" dirty="0"/>
              <a:t>Draft available at http://</a:t>
            </a:r>
            <a:r>
              <a:rPr lang="en-US" sz="1400" dirty="0" err="1"/>
              <a:t>www.wisdom.weizmann.ac.il</a:t>
            </a:r>
            <a:r>
              <a:rPr lang="en-US" sz="1400" dirty="0"/>
              <a:t>/~/</a:t>
            </a:r>
            <a:r>
              <a:rPr lang="en-US" sz="1400" dirty="0" err="1"/>
              <a:t>oded</a:t>
            </a:r>
            <a:r>
              <a:rPr lang="en-US" sz="1400" dirty="0"/>
              <a:t>/</a:t>
            </a:r>
            <a:r>
              <a:rPr lang="en-US" sz="1400" dirty="0" err="1"/>
              <a:t>bc-drafts.html</a:t>
            </a:r>
            <a:endParaRPr lang="en-US" sz="1400" dirty="0"/>
          </a:p>
          <a:p>
            <a:r>
              <a:rPr lang="en-US" sz="1400" dirty="0" err="1"/>
              <a:t>Arora&amp;Barak</a:t>
            </a:r>
            <a:r>
              <a:rPr lang="en-US" sz="1400" dirty="0"/>
              <a:t>, Computational Complexity: A Modern Approach, Cambridge University Press, 2009.</a:t>
            </a:r>
          </a:p>
          <a:p>
            <a:r>
              <a:rPr lang="en-US" sz="1400" dirty="0"/>
              <a:t>Draft available at http://</a:t>
            </a:r>
            <a:r>
              <a:rPr lang="en-US" sz="1400" dirty="0" err="1"/>
              <a:t>www.cs.princeton.edu</a:t>
            </a:r>
            <a:r>
              <a:rPr lang="en-US" sz="1400" dirty="0"/>
              <a:t>/theory/complexity/</a:t>
            </a:r>
          </a:p>
          <a:p>
            <a:r>
              <a:rPr lang="en-US" sz="1400" dirty="0" err="1"/>
              <a:t>Sipser</a:t>
            </a:r>
            <a:r>
              <a:rPr lang="en-US" sz="1400" dirty="0"/>
              <a:t>, Introduction to the Theory of Computation 3rd Ed., Cengage Learning, 2013.</a:t>
            </a:r>
          </a:p>
        </p:txBody>
      </p:sp>
      <p:sp>
        <p:nvSpPr>
          <p:cNvPr id="2560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8CF2EAB1-1448-9E43-A1A2-D7CDE95DB908}" type="slidenum">
              <a:rPr lang="en-US" sz="1400"/>
              <a:pPr algn="r"/>
              <a:t>3</a:t>
            </a:fld>
            <a:endParaRPr lang="en-US" sz="1400"/>
          </a:p>
        </p:txBody>
      </p:sp>
    </p:spTree>
    <p:extLst>
      <p:ext uri="{BB962C8B-B14F-4D97-AF65-F5344CB8AC3E}">
        <p14:creationId xmlns:p14="http://schemas.microsoft.com/office/powerpoint/2010/main" val="92123618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8F292C9B-4742-F54B-9AC8-FDB0AC1FD486}" type="datetime1">
              <a:rPr lang="en-US" smtClean="0"/>
              <a:t>1/7/20</a:t>
            </a:fld>
            <a:endParaRPr lang="en-US"/>
          </a:p>
        </p:txBody>
      </p:sp>
      <p:sp>
        <p:nvSpPr>
          <p:cNvPr id="52227"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 UCF CS</a:t>
            </a:r>
          </a:p>
        </p:txBody>
      </p:sp>
      <p:sp>
        <p:nvSpPr>
          <p:cNvPr id="522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9E506F-28DC-EF42-A537-2798C91B4D5E}" type="slidenum">
              <a:rPr lang="en-US"/>
              <a:pPr/>
              <a:t>30</a:t>
            </a:fld>
            <a:endParaRPr lang="en-US"/>
          </a:p>
        </p:txBody>
      </p:sp>
      <p:sp>
        <p:nvSpPr>
          <p:cNvPr id="52229" name="Rectangle 2"/>
          <p:cNvSpPr>
            <a:spLocks noGrp="1" noChangeArrowheads="1"/>
          </p:cNvSpPr>
          <p:nvPr>
            <p:ph type="title" idx="4294967295"/>
          </p:nvPr>
        </p:nvSpPr>
        <p:spPr/>
        <p:txBody>
          <a:bodyPr/>
          <a:lstStyle/>
          <a:p>
            <a:pPr eaLnBrk="1" hangingPunct="1"/>
            <a:r>
              <a:rPr lang="en-US">
                <a:latin typeface="Arial" charset="0"/>
                <a:ea typeface="MS PGothic" charset="0"/>
              </a:rPr>
              <a:t>Effective Procedure</a:t>
            </a:r>
          </a:p>
        </p:txBody>
      </p:sp>
      <p:sp>
        <p:nvSpPr>
          <p:cNvPr id="52230" name="Rectangle 3"/>
          <p:cNvSpPr>
            <a:spLocks noGrp="1" noChangeArrowheads="1"/>
          </p:cNvSpPr>
          <p:nvPr>
            <p:ph type="body" idx="4294967295"/>
          </p:nvPr>
        </p:nvSpPr>
        <p:spPr/>
        <p:txBody>
          <a:bodyPr/>
          <a:lstStyle/>
          <a:p>
            <a:pPr eaLnBrk="1" hangingPunct="1">
              <a:lnSpc>
                <a:spcPct val="80000"/>
              </a:lnSpc>
            </a:pPr>
            <a:r>
              <a:rPr lang="en-US" sz="2400" i="1" dirty="0">
                <a:solidFill>
                  <a:srgbClr val="CC3300"/>
                </a:solidFill>
                <a:latin typeface="Arial" charset="0"/>
                <a:ea typeface="MS PGothic" charset="0"/>
              </a:rPr>
              <a:t>A process whose execution is clearly specified to the smallest detail</a:t>
            </a:r>
            <a:endParaRPr lang="en-US" sz="2400" dirty="0">
              <a:solidFill>
                <a:srgbClr val="CC3300"/>
              </a:solidFill>
              <a:latin typeface="Arial" charset="0"/>
              <a:ea typeface="MS PGothic" charset="0"/>
            </a:endParaRPr>
          </a:p>
          <a:p>
            <a:pPr eaLnBrk="1" hangingPunct="1">
              <a:lnSpc>
                <a:spcPct val="80000"/>
              </a:lnSpc>
            </a:pPr>
            <a:r>
              <a:rPr lang="en-US" sz="2400" dirty="0">
                <a:latin typeface="Arial" charset="0"/>
                <a:ea typeface="MS PGothic" charset="0"/>
              </a:rPr>
              <a:t>Such procedures have, among other properties, the following:</a:t>
            </a:r>
          </a:p>
          <a:p>
            <a:pPr lvl="1" eaLnBrk="1" hangingPunct="1">
              <a:lnSpc>
                <a:spcPct val="80000"/>
              </a:lnSpc>
            </a:pPr>
            <a:r>
              <a:rPr lang="en-US" sz="2000" dirty="0">
                <a:latin typeface="Arial" charset="0"/>
                <a:ea typeface="MS PGothic" charset="0"/>
              </a:rPr>
              <a:t>Processes must be finitely describable, and the language used to describe them must be over a finite alphabet.</a:t>
            </a:r>
          </a:p>
          <a:p>
            <a:pPr lvl="1" eaLnBrk="1" hangingPunct="1">
              <a:lnSpc>
                <a:spcPct val="80000"/>
              </a:lnSpc>
            </a:pPr>
            <a:r>
              <a:rPr lang="en-US" sz="2000" dirty="0">
                <a:latin typeface="Arial" charset="0"/>
                <a:ea typeface="MS PGothic" charset="0"/>
              </a:rPr>
              <a:t>The current state of the machine model must be finitely presentable.</a:t>
            </a:r>
          </a:p>
          <a:p>
            <a:pPr lvl="1" eaLnBrk="1" hangingPunct="1">
              <a:lnSpc>
                <a:spcPct val="80000"/>
              </a:lnSpc>
            </a:pPr>
            <a:r>
              <a:rPr lang="en-US" sz="2000" dirty="0">
                <a:latin typeface="Arial" charset="0"/>
                <a:ea typeface="MS PGothic" charset="0"/>
              </a:rPr>
              <a:t>Given the current state, the choice of actions (steps) to move to the next state must be easily determinable from the procedure</a:t>
            </a:r>
            <a:r>
              <a:rPr lang="ja-JP" altLang="en-US" sz="2000">
                <a:latin typeface="Arial" charset="0"/>
                <a:ea typeface="MS PGothic" charset="0"/>
              </a:rPr>
              <a:t>’</a:t>
            </a:r>
            <a:r>
              <a:rPr lang="en-US" altLang="ja-JP" sz="2000" dirty="0">
                <a:latin typeface="Arial" charset="0"/>
                <a:ea typeface="MS PGothic" charset="0"/>
              </a:rPr>
              <a:t>s description.</a:t>
            </a:r>
          </a:p>
          <a:p>
            <a:pPr lvl="1" eaLnBrk="1" hangingPunct="1">
              <a:lnSpc>
                <a:spcPct val="80000"/>
              </a:lnSpc>
            </a:pPr>
            <a:r>
              <a:rPr lang="en-US" sz="2000" dirty="0">
                <a:latin typeface="Arial" charset="0"/>
                <a:ea typeface="MS PGothic" charset="0"/>
              </a:rPr>
              <a:t>Each action (step) of the process must be capable of being carried out in a finite amount of time.</a:t>
            </a:r>
          </a:p>
          <a:p>
            <a:pPr lvl="1" eaLnBrk="1" hangingPunct="1">
              <a:lnSpc>
                <a:spcPct val="80000"/>
              </a:lnSpc>
            </a:pPr>
            <a:r>
              <a:rPr lang="en-US" sz="2000" dirty="0">
                <a:latin typeface="Arial" charset="0"/>
                <a:ea typeface="MS PGothic" charset="0"/>
              </a:rPr>
              <a:t>The semantics associated with each step must be clear and unambiguous.</a:t>
            </a:r>
          </a:p>
        </p:txBody>
      </p:sp>
      <p:sp>
        <p:nvSpPr>
          <p:cNvPr id="52231"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2913263-5800-AA4D-9345-F2A3D84485B8}" type="slidenum">
              <a:rPr lang="en-US" sz="1400"/>
              <a:pPr algn="r" eaLnBrk="1" hangingPunct="1"/>
              <a:t>30</a:t>
            </a:fld>
            <a:endParaRPr lang="en-US" sz="1400"/>
          </a:p>
        </p:txBody>
      </p:sp>
    </p:spTree>
    <p:extLst>
      <p:ext uri="{BB962C8B-B14F-4D97-AF65-F5344CB8AC3E}">
        <p14:creationId xmlns:p14="http://schemas.microsoft.com/office/powerpoint/2010/main" val="2032557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67AE90EE-6E51-C043-9030-36CFF66AAA90}" type="datetime1">
              <a:rPr lang="en-US" smtClean="0"/>
              <a:t>1/7/20</a:t>
            </a:fld>
            <a:endParaRPr lang="en-US"/>
          </a:p>
        </p:txBody>
      </p:sp>
      <p:sp>
        <p:nvSpPr>
          <p:cNvPr id="5325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r>
              <a:rPr lang="en-US" dirty="0"/>
              <a:t>UCF @ CS</a:t>
            </a:r>
          </a:p>
        </p:txBody>
      </p:sp>
      <p:sp>
        <p:nvSpPr>
          <p:cNvPr id="5325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C3C4772-15C0-9E40-914A-B271B67EF3BF}" type="slidenum">
              <a:rPr lang="en-US"/>
              <a:pPr/>
              <a:t>31</a:t>
            </a:fld>
            <a:endParaRPr lang="en-US"/>
          </a:p>
        </p:txBody>
      </p:sp>
      <p:sp>
        <p:nvSpPr>
          <p:cNvPr id="53253" name="Rectangle 2"/>
          <p:cNvSpPr>
            <a:spLocks noGrp="1" noChangeArrowheads="1"/>
          </p:cNvSpPr>
          <p:nvPr>
            <p:ph type="title" idx="4294967295"/>
          </p:nvPr>
        </p:nvSpPr>
        <p:spPr/>
        <p:txBody>
          <a:bodyPr/>
          <a:lstStyle/>
          <a:p>
            <a:pPr eaLnBrk="1" hangingPunct="1"/>
            <a:r>
              <a:rPr lang="en-US">
                <a:latin typeface="Arial" charset="0"/>
                <a:ea typeface="MS PGothic" charset="0"/>
              </a:rPr>
              <a:t>Algorithm</a:t>
            </a:r>
          </a:p>
        </p:txBody>
      </p:sp>
      <p:sp>
        <p:nvSpPr>
          <p:cNvPr id="53254" name="Rectangle 3"/>
          <p:cNvSpPr>
            <a:spLocks noGrp="1" noChangeArrowheads="1"/>
          </p:cNvSpPr>
          <p:nvPr>
            <p:ph type="body" idx="4294967295"/>
          </p:nvPr>
        </p:nvSpPr>
        <p:spPr/>
        <p:txBody>
          <a:bodyPr/>
          <a:lstStyle/>
          <a:p>
            <a:pPr eaLnBrk="1" hangingPunct="1"/>
            <a:r>
              <a:rPr lang="en-US" sz="2800" i="1" dirty="0">
                <a:solidFill>
                  <a:srgbClr val="CC3300"/>
                </a:solidFill>
                <a:latin typeface="Arial" charset="0"/>
                <a:ea typeface="MS PGothic" charset="0"/>
              </a:rPr>
              <a:t>An effective procedure that halts on all input</a:t>
            </a:r>
          </a:p>
          <a:p>
            <a:pPr eaLnBrk="1" hangingPunct="1"/>
            <a:r>
              <a:rPr lang="en-US" sz="2800" dirty="0">
                <a:latin typeface="Arial" charset="0"/>
                <a:ea typeface="MS PGothic" charset="0"/>
              </a:rPr>
              <a:t>The key term here is </a:t>
            </a:r>
            <a:r>
              <a:rPr lang="ja-JP" altLang="en-US" sz="2800">
                <a:latin typeface="Arial" charset="0"/>
                <a:ea typeface="MS PGothic" charset="0"/>
              </a:rPr>
              <a:t>“</a:t>
            </a:r>
            <a:r>
              <a:rPr lang="en-US" altLang="ja-JP" sz="2800" i="1" dirty="0">
                <a:latin typeface="Arial" charset="0"/>
                <a:ea typeface="MS PGothic" charset="0"/>
              </a:rPr>
              <a:t>halts on all input</a:t>
            </a:r>
            <a:r>
              <a:rPr lang="ja-JP" altLang="en-US" sz="2800" i="1">
                <a:latin typeface="Arial" charset="0"/>
                <a:ea typeface="MS PGothic" charset="0"/>
              </a:rPr>
              <a:t>”</a:t>
            </a:r>
            <a:endParaRPr lang="en-US" altLang="ja-JP" sz="2800" i="1" dirty="0">
              <a:latin typeface="Arial" charset="0"/>
              <a:ea typeface="MS PGothic" charset="0"/>
            </a:endParaRPr>
          </a:p>
          <a:p>
            <a:pPr eaLnBrk="1" hangingPunct="1"/>
            <a:r>
              <a:rPr lang="en-US" sz="2800" dirty="0">
                <a:latin typeface="Arial" charset="0"/>
                <a:ea typeface="MS PGothic" charset="0"/>
              </a:rPr>
              <a:t>By contrast, an effective procedure may halt on all, none or some of its input.</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an algorithm is its entire universe of possible inputs</a:t>
            </a:r>
          </a:p>
          <a:p>
            <a:pPr eaLnBrk="1" hangingPunct="1"/>
            <a:r>
              <a:rPr lang="en-US" sz="2800" dirty="0">
                <a:latin typeface="Arial" charset="0"/>
                <a:ea typeface="MS PGothic" charset="0"/>
              </a:rPr>
              <a:t>The </a:t>
            </a:r>
            <a:r>
              <a:rPr lang="en-US" sz="2800" i="1" dirty="0">
                <a:latin typeface="Arial" charset="0"/>
                <a:ea typeface="MS PGothic" charset="0"/>
              </a:rPr>
              <a:t>domain</a:t>
            </a:r>
            <a:r>
              <a:rPr lang="en-US" sz="2800" dirty="0">
                <a:latin typeface="Arial" charset="0"/>
                <a:ea typeface="MS PGothic" charset="0"/>
              </a:rPr>
              <a:t> of a procedure is the inputs on which it converges (stops).</a:t>
            </a:r>
          </a:p>
        </p:txBody>
      </p:sp>
      <p:sp>
        <p:nvSpPr>
          <p:cNvPr id="53255" name="Slide Number Placeholder 5"/>
          <p:cNvSpPr txBox="1">
            <a:spLocks noGrp="1"/>
          </p:cNvSpPr>
          <p:nvPr/>
        </p:nvSpPr>
        <p:spPr bwMode="auto">
          <a:xfrm>
            <a:off x="6553200" y="6245225"/>
            <a:ext cx="2133600" cy="476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pPr algn="r" eaLnBrk="1" hangingPunct="1"/>
            <a:fld id="{108776B1-17C3-6542-9F3E-A7C640CF6CA5}" type="slidenum">
              <a:rPr lang="en-US" sz="1400"/>
              <a:pPr algn="r" eaLnBrk="1" hangingPunct="1"/>
              <a:t>31</a:t>
            </a:fld>
            <a:endParaRPr lang="en-US" sz="1400"/>
          </a:p>
        </p:txBody>
      </p:sp>
    </p:spTree>
    <p:extLst>
      <p:ext uri="{BB962C8B-B14F-4D97-AF65-F5344CB8AC3E}">
        <p14:creationId xmlns:p14="http://schemas.microsoft.com/office/powerpoint/2010/main" val="118837554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r>
              <a:rPr lang="en-US">
                <a:ea typeface="ＭＳ Ｐゴシック" pitchFamily="-111" charset="-128"/>
                <a:cs typeface="ＭＳ Ｐゴシック" pitchFamily="-111" charset="-128"/>
              </a:rPr>
              <a:t>Sample Algorithm/Procedure</a:t>
            </a:r>
          </a:p>
        </p:txBody>
      </p:sp>
      <p:sp>
        <p:nvSpPr>
          <p:cNvPr id="56323" name="Content Placeholder 2"/>
          <p:cNvSpPr>
            <a:spLocks noGrp="1"/>
          </p:cNvSpPr>
          <p:nvPr>
            <p:ph idx="1"/>
          </p:nvPr>
        </p:nvSpPr>
        <p:spPr/>
        <p:txBody>
          <a:bodyPr/>
          <a:lstStyle/>
          <a:p>
            <a:pPr lvl="1" eaLnBrk="1" hangingPunct="1">
              <a:buFont typeface="Times" pitchFamily="-111" charset="0"/>
              <a:buNone/>
            </a:pPr>
            <a:r>
              <a:rPr lang="en-US" sz="2400" dirty="0"/>
              <a:t>{ Example algorithm: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answer “No”; }</a:t>
            </a:r>
          </a:p>
          <a:p>
            <a:pPr lvl="1" eaLnBrk="1" hangingPunct="1">
              <a:buFont typeface="Times" pitchFamily="-111" charset="0"/>
              <a:buNone/>
            </a:pPr>
            <a:r>
              <a:rPr lang="en-US" sz="2400" dirty="0"/>
              <a:t>{ Example procedure: </a:t>
            </a:r>
          </a:p>
          <a:p>
            <a:pPr lvl="1" eaLnBrk="1" hangingPunct="1">
              <a:buFont typeface="Times" pitchFamily="-111" charset="0"/>
              <a:buNone/>
            </a:pPr>
            <a:r>
              <a:rPr lang="en-US" sz="2400" dirty="0"/>
              <a:t>	Linear search of a finite list for a key;</a:t>
            </a:r>
          </a:p>
          <a:p>
            <a:pPr lvl="1" eaLnBrk="1" hangingPunct="1">
              <a:buFont typeface="Times" pitchFamily="-111" charset="0"/>
              <a:buNone/>
            </a:pPr>
            <a:r>
              <a:rPr lang="en-US" sz="2400" dirty="0"/>
              <a:t>	If key is found, answer “Yes”;</a:t>
            </a:r>
          </a:p>
          <a:p>
            <a:pPr lvl="1" eaLnBrk="1" hangingPunct="1">
              <a:buFont typeface="Times" pitchFamily="-111" charset="0"/>
              <a:buNone/>
            </a:pPr>
            <a:r>
              <a:rPr lang="en-US" sz="2400" dirty="0"/>
              <a:t>	If key is not found, try this strategy again; }</a:t>
            </a:r>
          </a:p>
          <a:p>
            <a:pPr lvl="1" eaLnBrk="1" hangingPunct="1">
              <a:buFont typeface="Times" pitchFamily="-111" charset="0"/>
              <a:buNone/>
            </a:pPr>
            <a:r>
              <a:rPr lang="en-US" sz="2400" dirty="0"/>
              <a:t>Note: Latter is not unreasonable if the list can be increased in size by some properly synchronized concurrent thread.</a:t>
            </a:r>
          </a:p>
          <a:p>
            <a:endParaRPr lang="en-US" dirty="0">
              <a:ea typeface="ＭＳ Ｐゴシック" pitchFamily="-111" charset="-128"/>
              <a:cs typeface="ＭＳ Ｐゴシック" pitchFamily="-111" charset="-128"/>
            </a:endParaRPr>
          </a:p>
        </p:txBody>
      </p:sp>
      <p:sp>
        <p:nvSpPr>
          <p:cNvPr id="56324" name="Date Placeholder 3"/>
          <p:cNvSpPr>
            <a:spLocks noGrp="1"/>
          </p:cNvSpPr>
          <p:nvPr>
            <p:ph type="dt" sz="quarter" idx="10"/>
          </p:nvPr>
        </p:nvSpPr>
        <p:spPr>
          <a:noFill/>
        </p:spPr>
        <p:txBody>
          <a:bodyPr/>
          <a:lstStyle/>
          <a:p>
            <a:fld id="{C8CB904B-7B03-8F43-A597-0E5DFE964598}"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632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6326" name="Slide Number Placeholder 5"/>
          <p:cNvSpPr>
            <a:spLocks noGrp="1"/>
          </p:cNvSpPr>
          <p:nvPr>
            <p:ph type="sldNum" sz="quarter" idx="12"/>
          </p:nvPr>
        </p:nvSpPr>
        <p:spPr>
          <a:noFill/>
        </p:spPr>
        <p:txBody>
          <a:bodyPr/>
          <a:lstStyle/>
          <a:p>
            <a:fld id="{9B34933F-B8DD-2547-BFA4-B8AB89BF075E}" type="slidenum">
              <a:rPr lang="en-US">
                <a:latin typeface="Arial" pitchFamily="-111" charset="0"/>
                <a:ea typeface="ＭＳ Ｐゴシック" pitchFamily="-111" charset="-128"/>
                <a:cs typeface="ＭＳ Ｐゴシック" pitchFamily="-111" charset="-128"/>
              </a:rPr>
              <a:pPr/>
              <a:t>32</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1556928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r>
              <a:rPr lang="en-US">
                <a:ea typeface="ＭＳ Ｐゴシック" pitchFamily="-111" charset="-128"/>
                <a:cs typeface="ＭＳ Ｐゴシック" pitchFamily="-111" charset="-128"/>
              </a:rPr>
              <a:t>Procedure vs Algorithm</a:t>
            </a:r>
          </a:p>
        </p:txBody>
      </p:sp>
      <p:sp>
        <p:nvSpPr>
          <p:cNvPr id="57347" name="Content Placeholder 2"/>
          <p:cNvSpPr>
            <a:spLocks noGrp="1"/>
          </p:cNvSpPr>
          <p:nvPr>
            <p:ph idx="1"/>
          </p:nvPr>
        </p:nvSpPr>
        <p:spPr/>
        <p:txBody>
          <a:bodyPr/>
          <a:lstStyle/>
          <a:p>
            <a:pPr>
              <a:buFont typeface="Times" pitchFamily="-111" charset="0"/>
              <a:buNone/>
            </a:pPr>
            <a:r>
              <a:rPr lang="en-US" sz="2400" b="1" dirty="0">
                <a:ea typeface="ＭＳ Ｐゴシック" pitchFamily="-111" charset="-128"/>
                <a:cs typeface="ＭＳ Ｐゴシック" pitchFamily="-111" charset="-128"/>
              </a:rPr>
              <a:t>	</a:t>
            </a:r>
            <a:r>
              <a:rPr lang="en-US" sz="2400" dirty="0">
                <a:ea typeface="ＭＳ Ｐゴシック" pitchFamily="-111" charset="-128"/>
                <a:cs typeface="ＭＳ Ｐゴシック" pitchFamily="-111" charset="-128"/>
              </a:rPr>
              <a:t>Looking back at our approaches to “find a key in a finite list,” we see that the algorithm always halts and always reports the correct answer. In contrast, the procedure does not halt in some cases, but never lies. </a:t>
            </a:r>
          </a:p>
          <a:p>
            <a:pPr>
              <a:buFont typeface="Times" pitchFamily="-111" charset="0"/>
              <a:buNone/>
            </a:pPr>
            <a:r>
              <a:rPr lang="en-US" sz="2400" dirty="0">
                <a:ea typeface="ＭＳ Ｐゴシック" pitchFamily="-111" charset="-128"/>
                <a:cs typeface="ＭＳ Ｐゴシック" pitchFamily="-111" charset="-128"/>
              </a:rPr>
              <a:t>	</a:t>
            </a:r>
          </a:p>
          <a:p>
            <a:pPr>
              <a:buFont typeface="Times" pitchFamily="-111" charset="0"/>
              <a:buNone/>
            </a:pPr>
            <a:r>
              <a:rPr lang="en-US" sz="2400" dirty="0">
                <a:ea typeface="ＭＳ Ｐゴシック" pitchFamily="-111" charset="-128"/>
                <a:cs typeface="ＭＳ Ｐゴシック" pitchFamily="-111" charset="-128"/>
              </a:rPr>
              <a:t>	What this illustrates is the essential distinction between an algorithm and a procedure – algorithms always halt in some finite number of steps, whereas procedures may run on forever for certain inputs. A particularly silly procedure that never lies is a program that never halts for any input.</a:t>
            </a:r>
          </a:p>
        </p:txBody>
      </p:sp>
      <p:sp>
        <p:nvSpPr>
          <p:cNvPr id="57348" name="Date Placeholder 3"/>
          <p:cNvSpPr>
            <a:spLocks noGrp="1"/>
          </p:cNvSpPr>
          <p:nvPr>
            <p:ph type="dt" sz="quarter" idx="10"/>
          </p:nvPr>
        </p:nvSpPr>
        <p:spPr>
          <a:noFill/>
        </p:spPr>
        <p:txBody>
          <a:bodyPr/>
          <a:lstStyle/>
          <a:p>
            <a:fld id="{A25CB6E1-4797-BE41-A362-B1251BCB88DC}"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7349"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7350" name="Slide Number Placeholder 5"/>
          <p:cNvSpPr>
            <a:spLocks noGrp="1"/>
          </p:cNvSpPr>
          <p:nvPr>
            <p:ph type="sldNum" sz="quarter" idx="12"/>
          </p:nvPr>
        </p:nvSpPr>
        <p:spPr>
          <a:noFill/>
        </p:spPr>
        <p:txBody>
          <a:bodyPr/>
          <a:lstStyle/>
          <a:p>
            <a:fld id="{59B495BC-1D95-AD45-B293-1E394FD304DC}" type="slidenum">
              <a:rPr lang="en-US">
                <a:latin typeface="Arial" pitchFamily="-111" charset="0"/>
                <a:ea typeface="ＭＳ Ｐゴシック" pitchFamily="-111" charset="-128"/>
                <a:cs typeface="ＭＳ Ｐゴシック" pitchFamily="-111" charset="-128"/>
              </a:rPr>
              <a:pPr/>
              <a:t>33</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0861189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r>
              <a:rPr lang="en-US">
                <a:ea typeface="ＭＳ Ｐゴシック" pitchFamily="-111" charset="-128"/>
                <a:cs typeface="ＭＳ Ｐゴシック" pitchFamily="-111" charset="-128"/>
              </a:rPr>
              <a:t>Notion of Solvable</a:t>
            </a:r>
          </a:p>
        </p:txBody>
      </p:sp>
      <p:sp>
        <p:nvSpPr>
          <p:cNvPr id="58371" name="Content Placeholder 2"/>
          <p:cNvSpPr>
            <a:spLocks noGrp="1"/>
          </p:cNvSpPr>
          <p:nvPr>
            <p:ph idx="1"/>
          </p:nvPr>
        </p:nvSpPr>
        <p:spPr/>
        <p:txBody>
          <a:bodyPr/>
          <a:lstStyle/>
          <a:p>
            <a:r>
              <a:rPr lang="en-US" sz="2400" dirty="0">
                <a:ea typeface="ＭＳ Ｐゴシック" pitchFamily="-111" charset="-128"/>
                <a:cs typeface="ＭＳ Ｐゴシック" pitchFamily="-111" charset="-128"/>
              </a:rPr>
              <a:t>A problem is </a:t>
            </a:r>
            <a:r>
              <a:rPr lang="en-US" sz="2400" i="1" dirty="0">
                <a:ea typeface="ＭＳ Ｐゴシック" pitchFamily="-111" charset="-128"/>
                <a:cs typeface="ＭＳ Ｐゴシック" pitchFamily="-111" charset="-128"/>
              </a:rPr>
              <a:t>solvable </a:t>
            </a:r>
            <a:r>
              <a:rPr lang="en-US" sz="2400" dirty="0">
                <a:ea typeface="ＭＳ Ｐゴシック" pitchFamily="-111" charset="-128"/>
                <a:cs typeface="ＭＳ Ｐゴシック" pitchFamily="-111" charset="-128"/>
              </a:rPr>
              <a:t>if there exists an algorithm that solves it (provides the correct answer for each instance). </a:t>
            </a:r>
          </a:p>
          <a:p>
            <a:r>
              <a:rPr lang="en-US" sz="2400" dirty="0">
                <a:ea typeface="ＭＳ Ｐゴシック" pitchFamily="-111" charset="-128"/>
                <a:cs typeface="ＭＳ Ｐゴシック" pitchFamily="-111" charset="-128"/>
              </a:rPr>
              <a:t>The fact that a problem is solvable or, equivalently, </a:t>
            </a:r>
            <a:r>
              <a:rPr lang="en-US" sz="2400" i="1" dirty="0">
                <a:ea typeface="ＭＳ Ｐゴシック" pitchFamily="-111" charset="-128"/>
                <a:cs typeface="ＭＳ Ｐゴシック" pitchFamily="-111" charset="-128"/>
              </a:rPr>
              <a:t>decidable </a:t>
            </a:r>
            <a:r>
              <a:rPr lang="en-US" sz="2400" dirty="0">
                <a:ea typeface="ＭＳ Ｐゴシック" pitchFamily="-111" charset="-128"/>
                <a:cs typeface="ＭＳ Ｐゴシック" pitchFamily="-111" charset="-128"/>
              </a:rPr>
              <a:t>or, equivalently, </a:t>
            </a:r>
            <a:r>
              <a:rPr lang="en-US" sz="2400" i="1" dirty="0">
                <a:ea typeface="ＭＳ Ｐゴシック" pitchFamily="-111" charset="-128"/>
                <a:cs typeface="ＭＳ Ｐゴシック" pitchFamily="-111" charset="-128"/>
              </a:rPr>
              <a:t>recursive </a:t>
            </a:r>
            <a:r>
              <a:rPr lang="en-US" sz="2400" dirty="0">
                <a:ea typeface="ＭＳ Ｐゴシック" pitchFamily="-111" charset="-128"/>
                <a:cs typeface="ＭＳ Ｐゴシック" pitchFamily="-111" charset="-128"/>
              </a:rPr>
              <a:t>does not mean it is </a:t>
            </a:r>
            <a:r>
              <a:rPr lang="en-US" sz="2400" i="1" dirty="0">
                <a:ea typeface="ＭＳ Ｐゴシック" pitchFamily="-111" charset="-128"/>
                <a:cs typeface="ＭＳ Ｐゴシック" pitchFamily="-111" charset="-128"/>
              </a:rPr>
              <a:t>solved</a:t>
            </a:r>
            <a:r>
              <a:rPr lang="en-US" sz="2400" dirty="0">
                <a:ea typeface="ＭＳ Ｐゴシック" pitchFamily="-111" charset="-128"/>
                <a:cs typeface="ＭＳ Ｐゴシック" pitchFamily="-111" charset="-128"/>
              </a:rPr>
              <a:t>. To be solved, someone must have produced a correct algorithm. </a:t>
            </a:r>
          </a:p>
          <a:p>
            <a:r>
              <a:rPr lang="en-US" sz="2400" dirty="0">
                <a:ea typeface="ＭＳ Ｐゴシック" pitchFamily="-111" charset="-128"/>
                <a:cs typeface="ＭＳ Ｐゴシック" pitchFamily="-111" charset="-128"/>
              </a:rPr>
              <a:t>The distinction between solvable and solved is subtle. Solvable is an innate property – an unsolvable problem can never become solved, but a solvable one may or may not be solved in an individual’s lifetime.</a:t>
            </a:r>
          </a:p>
        </p:txBody>
      </p:sp>
      <p:sp>
        <p:nvSpPr>
          <p:cNvPr id="58372" name="Date Placeholder 3"/>
          <p:cNvSpPr>
            <a:spLocks noGrp="1"/>
          </p:cNvSpPr>
          <p:nvPr>
            <p:ph type="dt" sz="quarter" idx="10"/>
          </p:nvPr>
        </p:nvSpPr>
        <p:spPr>
          <a:noFill/>
        </p:spPr>
        <p:txBody>
          <a:bodyPr/>
          <a:lstStyle/>
          <a:p>
            <a:fld id="{E0C1F1C2-6FD2-EC4F-8D94-0A8CA6D38AB8}"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8373"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8374" name="Slide Number Placeholder 5"/>
          <p:cNvSpPr>
            <a:spLocks noGrp="1"/>
          </p:cNvSpPr>
          <p:nvPr>
            <p:ph type="sldNum" sz="quarter" idx="12"/>
          </p:nvPr>
        </p:nvSpPr>
        <p:spPr>
          <a:noFill/>
        </p:spPr>
        <p:txBody>
          <a:bodyPr/>
          <a:lstStyle/>
          <a:p>
            <a:fld id="{26865709-1E40-2F4B-BF9D-A2D2F4055123}" type="slidenum">
              <a:rPr lang="en-US">
                <a:latin typeface="Arial" pitchFamily="-111" charset="0"/>
                <a:ea typeface="ＭＳ Ｐゴシック" pitchFamily="-111" charset="-128"/>
                <a:cs typeface="ＭＳ Ｐゴシック" pitchFamily="-111" charset="-128"/>
              </a:rPr>
              <a:pPr/>
              <a:t>34</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49775170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r>
              <a:rPr lang="en-US">
                <a:ea typeface="ＭＳ Ｐゴシック" pitchFamily="-111" charset="-128"/>
                <a:cs typeface="ＭＳ Ｐゴシック" pitchFamily="-111" charset="-128"/>
              </a:rPr>
              <a:t>An Old Solvable Problem</a:t>
            </a:r>
          </a:p>
        </p:txBody>
      </p:sp>
      <p:sp>
        <p:nvSpPr>
          <p:cNvPr id="59395" name="Content Placeholder 2"/>
          <p:cNvSpPr>
            <a:spLocks noGrp="1"/>
          </p:cNvSpPr>
          <p:nvPr>
            <p:ph idx="1"/>
          </p:nvPr>
        </p:nvSpPr>
        <p:spPr/>
        <p:txBody>
          <a:bodyPr/>
          <a:lstStyle/>
          <a:p>
            <a:pPr marL="0" indent="0">
              <a:buFont typeface="Times" pitchFamily="-111" charset="0"/>
              <a:buNone/>
            </a:pPr>
            <a:r>
              <a:rPr lang="en-US" sz="2400" b="1" dirty="0">
                <a:ea typeface="ＭＳ Ｐゴシック" pitchFamily="-111" charset="-128"/>
                <a:cs typeface="ＭＳ Ｐゴシック" pitchFamily="-111" charset="-128"/>
              </a:rPr>
              <a:t>Does there exist a set of positive whole numbers, a, b, c and an n&gt;2 such that </a:t>
            </a:r>
            <a:r>
              <a:rPr lang="en-US" sz="2400" b="1" dirty="0" err="1">
                <a:ea typeface="ＭＳ Ｐゴシック" pitchFamily="-111" charset="-128"/>
                <a:cs typeface="ＭＳ Ｐゴシック" pitchFamily="-111" charset="-128"/>
              </a:rPr>
              <a:t>a</a:t>
            </a:r>
            <a:r>
              <a:rPr lang="en-US" sz="2400" b="1" baseline="30000" dirty="0" err="1">
                <a:ea typeface="ＭＳ Ｐゴシック" pitchFamily="-111" charset="-128"/>
                <a:cs typeface="ＭＳ Ｐゴシック" pitchFamily="-111" charset="-128"/>
              </a:rPr>
              <a:t>n</a:t>
            </a:r>
            <a:r>
              <a:rPr lang="en-US" sz="2400" b="1" dirty="0" err="1">
                <a:ea typeface="ＭＳ Ｐゴシック" pitchFamily="-111" charset="-128"/>
                <a:cs typeface="ＭＳ Ｐゴシック" pitchFamily="-111" charset="-128"/>
              </a:rPr>
              <a:t>+b</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 = </a:t>
            </a:r>
            <a:r>
              <a:rPr lang="en-US" sz="2400" b="1" dirty="0" err="1">
                <a:ea typeface="ＭＳ Ｐゴシック" pitchFamily="-111" charset="-128"/>
                <a:cs typeface="ＭＳ Ｐゴシック" pitchFamily="-111" charset="-128"/>
              </a:rPr>
              <a:t>c</a:t>
            </a:r>
            <a:r>
              <a:rPr lang="en-US" sz="2400" b="1" baseline="30000" dirty="0" err="1">
                <a:ea typeface="ＭＳ Ｐゴシック" pitchFamily="-111" charset="-128"/>
                <a:cs typeface="ＭＳ Ｐゴシック" pitchFamily="-111" charset="-128"/>
              </a:rPr>
              <a:t>n</a:t>
            </a:r>
            <a:r>
              <a:rPr lang="en-US" sz="2400" b="1" dirty="0">
                <a:ea typeface="ＭＳ Ｐゴシック" pitchFamily="-111" charset="-128"/>
                <a:cs typeface="ＭＳ Ｐゴシック" pitchFamily="-111" charset="-128"/>
              </a:rPr>
              <a:t>?</a:t>
            </a:r>
          </a:p>
          <a:p>
            <a:pPr>
              <a:buFont typeface="Times" pitchFamily="-111" charset="0"/>
              <a:buNone/>
            </a:pPr>
            <a:r>
              <a:rPr lang="en-US" sz="2000" dirty="0">
                <a:ea typeface="ＭＳ Ｐゴシック" pitchFamily="-111" charset="-128"/>
                <a:cs typeface="ＭＳ Ｐゴシック" pitchFamily="-111" charset="-128"/>
              </a:rPr>
              <a:t>	</a:t>
            </a:r>
          </a:p>
          <a:p>
            <a:pPr>
              <a:buFont typeface="Times" pitchFamily="-111" charset="0"/>
              <a:buNone/>
            </a:pPr>
            <a:r>
              <a:rPr lang="en-US" sz="2000" dirty="0">
                <a:ea typeface="ＭＳ Ｐゴシック" pitchFamily="-111" charset="-128"/>
                <a:cs typeface="ＭＳ Ｐゴシック" pitchFamily="-111" charset="-128"/>
              </a:rPr>
              <a:t>	In 1637, the French mathematician, Pierre de Fermat, claimed that the answer to this question is “No”. This was called Fermat’s Last Theorem, even though he never produced a proof of its correctness. </a:t>
            </a:r>
          </a:p>
          <a:p>
            <a:pPr>
              <a:buFont typeface="Times" pitchFamily="-111" charset="0"/>
              <a:buNone/>
            </a:pPr>
            <a:r>
              <a:rPr lang="en-US" sz="2000" dirty="0">
                <a:ea typeface="ＭＳ Ｐゴシック" pitchFamily="-111" charset="-128"/>
                <a:cs typeface="ＭＳ Ｐゴシック" pitchFamily="-111" charset="-128"/>
              </a:rPr>
              <a:t>	While this problem remained </a:t>
            </a:r>
            <a:r>
              <a:rPr lang="en-US" sz="2000" i="1" dirty="0">
                <a:ea typeface="ＭＳ Ｐゴシック" pitchFamily="-111" charset="-128"/>
                <a:cs typeface="ＭＳ Ｐゴシック" pitchFamily="-111" charset="-128"/>
              </a:rPr>
              <a:t>unsolved </a:t>
            </a:r>
            <a:r>
              <a:rPr lang="en-US" sz="2000" dirty="0">
                <a:ea typeface="ＭＳ Ｐゴシック" pitchFamily="-111" charset="-128"/>
                <a:cs typeface="ＭＳ Ｐゴシック" pitchFamily="-111" charset="-128"/>
              </a:rPr>
              <a:t>until Fermat’s claim was verified in 1995 by Andrew Wiles, the problem was always </a:t>
            </a:r>
            <a:r>
              <a:rPr lang="en-US" sz="2000" i="1" dirty="0">
                <a:ea typeface="ＭＳ Ｐゴシック" pitchFamily="-111" charset="-128"/>
                <a:cs typeface="ＭＳ Ｐゴシック" pitchFamily="-111" charset="-128"/>
              </a:rPr>
              <a:t>solvable</a:t>
            </a:r>
            <a:r>
              <a:rPr lang="en-US" sz="2000" dirty="0">
                <a:ea typeface="ＭＳ Ｐゴシック" pitchFamily="-111" charset="-128"/>
                <a:cs typeface="ＭＳ Ｐゴシック" pitchFamily="-111" charset="-128"/>
              </a:rPr>
              <a:t>, since it had just one question, so the solution was either “Yes” or “No”, and an algorithm </a:t>
            </a:r>
            <a:r>
              <a:rPr lang="en-US" sz="2000" i="1" dirty="0">
                <a:ea typeface="ＭＳ Ｐゴシック" pitchFamily="-111" charset="-128"/>
                <a:cs typeface="ＭＳ Ｐゴシック" pitchFamily="-111" charset="-128"/>
              </a:rPr>
              <a:t>exists</a:t>
            </a:r>
            <a:r>
              <a:rPr lang="en-US" sz="2000" dirty="0">
                <a:ea typeface="ＭＳ Ｐゴシック" pitchFamily="-111" charset="-128"/>
                <a:cs typeface="ＭＳ Ｐゴシック" pitchFamily="-111" charset="-128"/>
              </a:rPr>
              <a:t> for each of these candidate solutions.</a:t>
            </a:r>
          </a:p>
          <a:p>
            <a:endParaRPr lang="en-US" sz="2000" dirty="0">
              <a:ea typeface="ＭＳ Ｐゴシック" pitchFamily="-111" charset="-128"/>
              <a:cs typeface="ＭＳ Ｐゴシック" pitchFamily="-111" charset="-128"/>
            </a:endParaRPr>
          </a:p>
        </p:txBody>
      </p:sp>
      <p:sp>
        <p:nvSpPr>
          <p:cNvPr id="59396" name="Date Placeholder 3"/>
          <p:cNvSpPr>
            <a:spLocks noGrp="1"/>
          </p:cNvSpPr>
          <p:nvPr>
            <p:ph type="dt" sz="quarter" idx="10"/>
          </p:nvPr>
        </p:nvSpPr>
        <p:spPr>
          <a:noFill/>
        </p:spPr>
        <p:txBody>
          <a:bodyPr/>
          <a:lstStyle/>
          <a:p>
            <a:fld id="{88E6B0BE-97F9-EF49-8CBC-5BC24DCA01BA}"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59397"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59398" name="Slide Number Placeholder 5"/>
          <p:cNvSpPr>
            <a:spLocks noGrp="1"/>
          </p:cNvSpPr>
          <p:nvPr>
            <p:ph type="sldNum" sz="quarter" idx="12"/>
          </p:nvPr>
        </p:nvSpPr>
        <p:spPr>
          <a:noFill/>
        </p:spPr>
        <p:txBody>
          <a:bodyPr/>
          <a:lstStyle/>
          <a:p>
            <a:fld id="{F01EE083-8299-AE45-9261-A841AC87E837}" type="slidenum">
              <a:rPr lang="en-US">
                <a:latin typeface="Arial" pitchFamily="-111" charset="0"/>
                <a:ea typeface="ＭＳ Ｐゴシック" pitchFamily="-111" charset="-128"/>
                <a:cs typeface="ＭＳ Ｐゴシック" pitchFamily="-111" charset="-128"/>
              </a:rPr>
              <a:pPr/>
              <a:t>35</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196652408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Title 1"/>
          <p:cNvSpPr>
            <a:spLocks noGrp="1"/>
          </p:cNvSpPr>
          <p:nvPr>
            <p:ph type="title"/>
          </p:nvPr>
        </p:nvSpPr>
        <p:spPr/>
        <p:txBody>
          <a:bodyPr/>
          <a:lstStyle/>
          <a:p>
            <a:r>
              <a:rPr lang="en-US">
                <a:ea typeface="ＭＳ Ｐゴシック" pitchFamily="-111" charset="-128"/>
                <a:cs typeface="ＭＳ Ｐゴシック" pitchFamily="-111" charset="-128"/>
              </a:rPr>
              <a:t>Research Territory</a:t>
            </a:r>
          </a:p>
        </p:txBody>
      </p:sp>
      <p:sp>
        <p:nvSpPr>
          <p:cNvPr id="138243" name="Content Placeholder 2"/>
          <p:cNvSpPr>
            <a:spLocks noGrp="1"/>
          </p:cNvSpPr>
          <p:nvPr>
            <p:ph idx="1"/>
          </p:nvPr>
        </p:nvSpPr>
        <p:spPr/>
        <p:txBody>
          <a:bodyPr/>
          <a:lstStyle/>
          <a:p>
            <a:pPr lvl="1" eaLnBrk="1" hangingPunct="1">
              <a:lnSpc>
                <a:spcPct val="90000"/>
              </a:lnSpc>
              <a:buFont typeface="Times" pitchFamily="-111" charset="0"/>
              <a:buNone/>
            </a:pPr>
            <a:r>
              <a:rPr lang="en-US" dirty="0"/>
              <a:t>	</a:t>
            </a:r>
            <a:r>
              <a:rPr lang="en-US" b="1" dirty="0"/>
              <a:t>Decidable – </a:t>
            </a:r>
            <a:r>
              <a:rPr lang="en-US" b="1" dirty="0" err="1"/>
              <a:t>vs</a:t>
            </a:r>
            <a:r>
              <a:rPr lang="en-US" b="1" dirty="0"/>
              <a:t> – </a:t>
            </a:r>
            <a:r>
              <a:rPr lang="en-US" b="1" dirty="0" err="1"/>
              <a:t>Undecidable</a:t>
            </a:r>
            <a:r>
              <a:rPr lang="en-US" b="1" dirty="0"/>
              <a:t>     </a:t>
            </a:r>
          </a:p>
          <a:p>
            <a:pPr lvl="1" eaLnBrk="1" hangingPunct="1">
              <a:lnSpc>
                <a:spcPct val="90000"/>
              </a:lnSpc>
              <a:buFont typeface="Times" pitchFamily="-111" charset="0"/>
              <a:buNone/>
            </a:pPr>
            <a:r>
              <a:rPr lang="en-US" b="1" dirty="0"/>
              <a:t>			(area of Computability Theory)</a:t>
            </a:r>
          </a:p>
          <a:p>
            <a:pPr lvl="1" eaLnBrk="1" hangingPunct="1">
              <a:lnSpc>
                <a:spcPct val="90000"/>
              </a:lnSpc>
            </a:pPr>
            <a:endParaRPr lang="en-US" b="1" dirty="0"/>
          </a:p>
          <a:p>
            <a:pPr lvl="1" eaLnBrk="1" hangingPunct="1">
              <a:lnSpc>
                <a:spcPct val="90000"/>
              </a:lnSpc>
              <a:buFont typeface="Times" pitchFamily="-111" charset="0"/>
              <a:buNone/>
            </a:pPr>
            <a:r>
              <a:rPr lang="en-US" b="1" dirty="0"/>
              <a:t>	Exponential – </a:t>
            </a:r>
            <a:r>
              <a:rPr lang="en-US" b="1" dirty="0" err="1"/>
              <a:t>vs</a:t>
            </a:r>
            <a:r>
              <a:rPr lang="en-US" b="1" dirty="0"/>
              <a:t> – polynomial   </a:t>
            </a:r>
          </a:p>
          <a:p>
            <a:pPr lvl="1" eaLnBrk="1" hangingPunct="1">
              <a:lnSpc>
                <a:spcPct val="90000"/>
              </a:lnSpc>
              <a:buFont typeface="Times" pitchFamily="-111" charset="0"/>
              <a:buNone/>
            </a:pPr>
            <a:r>
              <a:rPr lang="en-US" b="1" dirty="0"/>
              <a:t>			(area of Computational Complexity)</a:t>
            </a:r>
          </a:p>
          <a:p>
            <a:pPr lvl="1" eaLnBrk="1" hangingPunct="1">
              <a:lnSpc>
                <a:spcPct val="90000"/>
              </a:lnSpc>
            </a:pPr>
            <a:endParaRPr lang="en-US" b="1" dirty="0"/>
          </a:p>
          <a:p>
            <a:pPr lvl="1" eaLnBrk="1" hangingPunct="1">
              <a:lnSpc>
                <a:spcPct val="90000"/>
              </a:lnSpc>
              <a:buFont typeface="Times" pitchFamily="-111" charset="0"/>
              <a:buNone/>
            </a:pPr>
            <a:r>
              <a:rPr lang="en-US" b="1" dirty="0"/>
              <a:t>	For “easy” problems, we want to determine lower and upper bounds on complexity and develop best Algorithms</a:t>
            </a:r>
          </a:p>
          <a:p>
            <a:pPr lvl="1" eaLnBrk="1" hangingPunct="1">
              <a:lnSpc>
                <a:spcPct val="90000"/>
              </a:lnSpc>
              <a:buFont typeface="Times" pitchFamily="-111" charset="0"/>
              <a:buNone/>
            </a:pPr>
            <a:r>
              <a:rPr lang="en-US" b="1" dirty="0"/>
              <a:t>			(area of Algorithm Design/Analysis)</a:t>
            </a:r>
          </a:p>
        </p:txBody>
      </p:sp>
      <p:sp>
        <p:nvSpPr>
          <p:cNvPr id="138244" name="Date Placeholder 3"/>
          <p:cNvSpPr>
            <a:spLocks noGrp="1"/>
          </p:cNvSpPr>
          <p:nvPr>
            <p:ph type="dt" sz="quarter" idx="10"/>
          </p:nvPr>
        </p:nvSpPr>
        <p:spPr>
          <a:noFill/>
        </p:spPr>
        <p:txBody>
          <a:bodyPr/>
          <a:lstStyle/>
          <a:p>
            <a:fld id="{ADEECFCF-3AD9-3E4F-ABD9-6E064A09A104}"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1382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138246" name="Slide Number Placeholder 5"/>
          <p:cNvSpPr>
            <a:spLocks noGrp="1"/>
          </p:cNvSpPr>
          <p:nvPr>
            <p:ph type="sldNum" sz="quarter" idx="12"/>
          </p:nvPr>
        </p:nvSpPr>
        <p:spPr>
          <a:noFill/>
        </p:spPr>
        <p:txBody>
          <a:bodyPr/>
          <a:lstStyle/>
          <a:p>
            <a:fld id="{E49907BD-CB1C-C943-9475-B28D7D7D8E02}" type="slidenum">
              <a:rPr lang="en-US">
                <a:latin typeface="Arial" pitchFamily="-111" charset="0"/>
                <a:ea typeface="ＭＳ Ｐゴシック" pitchFamily="-111" charset="-128"/>
                <a:cs typeface="ＭＳ Ｐゴシック" pitchFamily="-111" charset="-128"/>
              </a:rPr>
              <a:pPr/>
              <a:t>36</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261279307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r>
              <a:rPr lang="en-US">
                <a:ea typeface="ＭＳ Ｐゴシック" pitchFamily="-111" charset="-128"/>
                <a:cs typeface="ＭＳ Ｐゴシック" pitchFamily="-111" charset="-128"/>
              </a:rPr>
              <a:t>A CS Grand Challenge</a:t>
            </a:r>
          </a:p>
        </p:txBody>
      </p:sp>
      <p:sp>
        <p:nvSpPr>
          <p:cNvPr id="60419" name="Content Placeholder 2"/>
          <p:cNvSpPr>
            <a:spLocks noGrp="1"/>
          </p:cNvSpPr>
          <p:nvPr>
            <p:ph idx="1"/>
          </p:nvPr>
        </p:nvSpPr>
        <p:spPr/>
        <p:txBody>
          <a:bodyPr/>
          <a:lstStyle/>
          <a:p>
            <a:pPr>
              <a:buFont typeface="Times" pitchFamily="-111" charset="0"/>
              <a:buNone/>
            </a:pPr>
            <a:r>
              <a:rPr lang="en-US" sz="2400" b="1" dirty="0">
                <a:ea typeface="ＭＳ Ｐゴシック" pitchFamily="-111" charset="-128"/>
                <a:cs typeface="ＭＳ Ｐゴシック" pitchFamily="-111" charset="-128"/>
              </a:rPr>
              <a:t>Does </a:t>
            </a:r>
            <a:r>
              <a:rPr lang="en-US" sz="2400" b="1" i="1" dirty="0">
                <a:ea typeface="ＭＳ Ｐゴシック" pitchFamily="-111" charset="-128"/>
                <a:cs typeface="ＭＳ Ｐゴシック" pitchFamily="-111" charset="-128"/>
              </a:rPr>
              <a:t>P</a:t>
            </a:r>
            <a:r>
              <a:rPr lang="en-US" sz="2400" b="1" dirty="0">
                <a:ea typeface="ＭＳ Ｐゴシック" pitchFamily="-111" charset="-128"/>
                <a:cs typeface="ＭＳ Ｐゴシック" pitchFamily="-111" charset="-128"/>
              </a:rPr>
              <a:t>=</a:t>
            </a:r>
            <a:r>
              <a:rPr lang="en-US" sz="2400" b="1" i="1" dirty="0">
                <a:ea typeface="ＭＳ Ｐゴシック" pitchFamily="-111" charset="-128"/>
                <a:cs typeface="ＭＳ Ｐゴシック" pitchFamily="-111" charset="-128"/>
              </a:rPr>
              <a:t>NP</a:t>
            </a:r>
            <a:r>
              <a:rPr lang="en-US" sz="2400" b="1" dirty="0">
                <a:ea typeface="ＭＳ Ｐゴシック" pitchFamily="-111" charset="-128"/>
                <a:cs typeface="ＭＳ Ｐゴシック" pitchFamily="-111" charset="-128"/>
              </a:rPr>
              <a:t>?</a:t>
            </a:r>
          </a:p>
          <a:p>
            <a:pPr>
              <a:buFont typeface="Times" pitchFamily="-111" charset="0"/>
              <a:buNone/>
            </a:pPr>
            <a:r>
              <a:rPr lang="en-US" sz="2000" b="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There are many equivalent ways to describe </a:t>
            </a:r>
            <a:r>
              <a:rPr lang="en-US" sz="2000" i="1" dirty="0">
                <a:ea typeface="ＭＳ Ｐゴシック" pitchFamily="-111" charset="-128"/>
                <a:cs typeface="ＭＳ Ｐゴシック" pitchFamily="-111" charset="-128"/>
              </a:rPr>
              <a:t>P</a:t>
            </a:r>
            <a:r>
              <a:rPr lang="en-US" sz="2000" dirty="0">
                <a:ea typeface="ＭＳ Ｐゴシック" pitchFamily="-111" charset="-128"/>
                <a:cs typeface="ＭＳ Ｐゴシック" pitchFamily="-111" charset="-128"/>
              </a:rPr>
              <a:t> and </a:t>
            </a:r>
            <a:r>
              <a:rPr lang="en-US" sz="2000" i="1" dirty="0">
                <a:ea typeface="ＭＳ Ｐゴシック" pitchFamily="-111" charset="-128"/>
                <a:cs typeface="ＭＳ Ｐゴシック" pitchFamily="-111" charset="-128"/>
              </a:rPr>
              <a:t>NP</a:t>
            </a:r>
            <a:r>
              <a:rPr lang="en-US" sz="2000" dirty="0">
                <a:ea typeface="ＭＳ Ｐゴシック" pitchFamily="-111" charset="-128"/>
                <a:cs typeface="ＭＳ Ｐゴシック" pitchFamily="-111" charset="-128"/>
              </a:rPr>
              <a:t>. For now, we will use the following. </a:t>
            </a:r>
          </a:p>
          <a:p>
            <a:pPr>
              <a:buFont typeface="Times" pitchFamily="-111" charset="0"/>
              <a:buNone/>
            </a:pPr>
            <a:r>
              <a:rPr lang="en-US" sz="2000" i="1" dirty="0">
                <a:ea typeface="ＭＳ Ｐゴシック" pitchFamily="-111" charset="-128"/>
                <a:cs typeface="ＭＳ Ｐゴシック" pitchFamily="-111" charset="-128"/>
              </a:rPr>
              <a:t>	</a:t>
            </a:r>
            <a:r>
              <a:rPr lang="en-US" sz="2000" b="1" i="1" dirty="0">
                <a:ea typeface="ＭＳ Ｐゴシック" pitchFamily="-111" charset="-128"/>
                <a:cs typeface="ＭＳ Ｐゴシック" pitchFamily="-111" charset="-128"/>
              </a:rPr>
              <a:t>P</a:t>
            </a:r>
            <a:r>
              <a:rPr lang="en-US" sz="2000" dirty="0">
                <a:ea typeface="ＭＳ Ｐゴシック" pitchFamily="-111" charset="-128"/>
                <a:cs typeface="ＭＳ Ｐゴシック" pitchFamily="-111" charset="-128"/>
              </a:rPr>
              <a:t> is the set of decision problems (those whose instances have “Yes”/ “No” answers) that can be solved in polynomial time on a deterministic computer (no concurrency or guesses allowed). </a:t>
            </a:r>
          </a:p>
          <a:p>
            <a:pPr>
              <a:buFont typeface="Times" pitchFamily="-111" charset="0"/>
              <a:buNone/>
            </a:pPr>
            <a:r>
              <a:rPr lang="en-US" sz="2000" i="1" dirty="0">
                <a:ea typeface="ＭＳ Ｐゴシック" pitchFamily="-111" charset="-128"/>
                <a:cs typeface="ＭＳ Ｐゴシック" pitchFamily="-111" charset="-128"/>
              </a:rPr>
              <a:t>	</a:t>
            </a:r>
            <a:r>
              <a:rPr lang="en-US" sz="2000" b="1" i="1" dirty="0">
                <a:ea typeface="ＭＳ Ｐゴシック" pitchFamily="-111" charset="-128"/>
                <a:cs typeface="ＭＳ Ｐゴシック" pitchFamily="-111" charset="-128"/>
              </a:rPr>
              <a:t>NP</a:t>
            </a:r>
            <a:r>
              <a:rPr lang="en-US" sz="2000" i="1" dirty="0">
                <a:ea typeface="ＭＳ Ｐゴシック" pitchFamily="-111" charset="-128"/>
                <a:cs typeface="ＭＳ Ｐゴシック" pitchFamily="-111" charset="-128"/>
              </a:rPr>
              <a:t> </a:t>
            </a:r>
            <a:r>
              <a:rPr lang="en-US" sz="2000" dirty="0">
                <a:ea typeface="ＭＳ Ｐゴシック" pitchFamily="-111" charset="-128"/>
                <a:cs typeface="ＭＳ Ｐゴシック" pitchFamily="-111" charset="-128"/>
              </a:rPr>
              <a:t>is the set of decision problems that can be solved in polynomial time on a non-deterministic computer (equivalently one that  can spawn an unbounded number of parallel threads; equivalently one that can be verified in polynomial time on a deterministic computer). </a:t>
            </a:r>
          </a:p>
          <a:p>
            <a:pPr>
              <a:buFont typeface="Times" pitchFamily="-111" charset="0"/>
              <a:buNone/>
            </a:pPr>
            <a:r>
              <a:rPr lang="en-US" sz="2000" dirty="0">
                <a:ea typeface="ＭＳ Ｐゴシック" pitchFamily="-111" charset="-128"/>
                <a:cs typeface="ＭＳ Ｐゴシック" pitchFamily="-111" charset="-128"/>
              </a:rPr>
              <a:t>	Again, as “Does </a:t>
            </a:r>
            <a:r>
              <a:rPr lang="en-US" sz="2000" b="1" i="1" dirty="0">
                <a:ea typeface="ＭＳ Ｐゴシック" pitchFamily="-111" charset="-128"/>
                <a:cs typeface="ＭＳ Ｐゴシック" pitchFamily="-111" charset="-128"/>
              </a:rPr>
              <a:t>P</a:t>
            </a:r>
            <a:r>
              <a:rPr lang="en-US" sz="2000" b="1" dirty="0">
                <a:ea typeface="ＭＳ Ｐゴシック" pitchFamily="-111" charset="-128"/>
                <a:cs typeface="ＭＳ Ｐゴシック" pitchFamily="-111" charset="-128"/>
              </a:rPr>
              <a:t>=</a:t>
            </a:r>
            <a:r>
              <a:rPr lang="en-US" sz="2000" b="1" i="1" dirty="0">
                <a:ea typeface="ＭＳ Ｐゴシック" pitchFamily="-111" charset="-128"/>
                <a:cs typeface="ＭＳ Ｐゴシック" pitchFamily="-111" charset="-128"/>
              </a:rPr>
              <a:t>NP</a:t>
            </a:r>
            <a:r>
              <a:rPr lang="en-US" sz="2000" b="1" dirty="0">
                <a:ea typeface="ＭＳ Ｐゴシック" pitchFamily="-111" charset="-128"/>
                <a:cs typeface="ＭＳ Ｐゴシック" pitchFamily="-111" charset="-128"/>
              </a:rPr>
              <a:t>?</a:t>
            </a:r>
            <a:r>
              <a:rPr lang="en-US" sz="2000" dirty="0">
                <a:ea typeface="ＭＳ Ｐゴシック" pitchFamily="-111" charset="-128"/>
                <a:cs typeface="ＭＳ Ｐゴシック" pitchFamily="-111" charset="-128"/>
              </a:rPr>
              <a:t>” has just one question, it is solvable, we just don’t yet know which solution, “Yes” or “No”, is the correct one.</a:t>
            </a:r>
          </a:p>
          <a:p>
            <a:endParaRPr lang="en-US" sz="2000" dirty="0">
              <a:ea typeface="ＭＳ Ｐゴシック" pitchFamily="-111" charset="-128"/>
              <a:cs typeface="ＭＳ Ｐゴシック" pitchFamily="-111" charset="-128"/>
            </a:endParaRPr>
          </a:p>
        </p:txBody>
      </p:sp>
      <p:sp>
        <p:nvSpPr>
          <p:cNvPr id="60420" name="Date Placeholder 3"/>
          <p:cNvSpPr>
            <a:spLocks noGrp="1"/>
          </p:cNvSpPr>
          <p:nvPr>
            <p:ph type="dt" sz="quarter" idx="10"/>
          </p:nvPr>
        </p:nvSpPr>
        <p:spPr>
          <a:noFill/>
        </p:spPr>
        <p:txBody>
          <a:bodyPr/>
          <a:lstStyle/>
          <a:p>
            <a:fld id="{25514371-37B0-CD43-B23F-EA6F9972645D}"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60421"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0422" name="Slide Number Placeholder 5"/>
          <p:cNvSpPr>
            <a:spLocks noGrp="1"/>
          </p:cNvSpPr>
          <p:nvPr>
            <p:ph type="sldNum" sz="quarter" idx="12"/>
          </p:nvPr>
        </p:nvSpPr>
        <p:spPr>
          <a:noFill/>
        </p:spPr>
        <p:txBody>
          <a:bodyPr/>
          <a:lstStyle/>
          <a:p>
            <a:fld id="{A856214A-29B8-DC41-8E7D-A64D2855592B}" type="slidenum">
              <a:rPr lang="en-US">
                <a:latin typeface="Arial" pitchFamily="-111" charset="0"/>
                <a:ea typeface="ＭＳ Ｐゴシック" pitchFamily="-111" charset="-128"/>
                <a:cs typeface="ＭＳ Ｐゴシック" pitchFamily="-111" charset="-128"/>
              </a:rPr>
              <a:pPr/>
              <a:t>37</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23462861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p:txBody>
          <a:bodyPr/>
          <a:lstStyle/>
          <a:p>
            <a:r>
              <a:rPr lang="en-US">
                <a:ea typeface="ＭＳ Ｐゴシック" pitchFamily="-111" charset="-128"/>
                <a:cs typeface="ＭＳ Ｐゴシック" pitchFamily="-111" charset="-128"/>
              </a:rPr>
              <a:t>Computability vs Complexity</a:t>
            </a:r>
          </a:p>
        </p:txBody>
      </p:sp>
      <p:sp>
        <p:nvSpPr>
          <p:cNvPr id="61443" name="Content Placeholder 2"/>
          <p:cNvSpPr>
            <a:spLocks noGrp="1"/>
          </p:cNvSpPr>
          <p:nvPr>
            <p:ph idx="1"/>
          </p:nvPr>
        </p:nvSpPr>
        <p:spPr/>
        <p:txBody>
          <a:bodyPr/>
          <a:lstStyle/>
          <a:p>
            <a:pPr>
              <a:buFont typeface="Times" pitchFamily="-111" charset="0"/>
              <a:buNone/>
            </a:pPr>
            <a:r>
              <a:rPr lang="en-US" sz="2400" dirty="0">
                <a:ea typeface="ＭＳ Ｐゴシック" pitchFamily="-111" charset="-128"/>
                <a:cs typeface="ＭＳ Ｐゴシック" pitchFamily="-111" charset="-128"/>
              </a:rPr>
              <a:t>	Computability focuses on the distinction between solvable and unsolvable problems, providing tools that may be used to identify unsolvable problems – ones that can never be solved by mechanical (computational) means. Interestingly, unsolvable problems are everywhere as you will see. </a:t>
            </a:r>
          </a:p>
          <a:p>
            <a:pPr>
              <a:buFont typeface="Times" pitchFamily="-111" charset="0"/>
              <a:buNone/>
            </a:pPr>
            <a:r>
              <a:rPr lang="en-US" sz="2400" dirty="0">
                <a:ea typeface="ＭＳ Ｐゴシック" pitchFamily="-111" charset="-128"/>
                <a:cs typeface="ＭＳ Ｐゴシック" pitchFamily="-111" charset="-128"/>
              </a:rPr>
              <a:t>	In contrast, complexity theory focuses on how hard it is to solve problems that are known to be solvable. Hard solvable problems abound in the real world. We will address computability theory for the first part of this course, returning to complexity theory later in the semester.</a:t>
            </a:r>
          </a:p>
          <a:p>
            <a:endParaRPr lang="en-US" sz="2400" dirty="0">
              <a:ea typeface="ＭＳ Ｐゴシック" pitchFamily="-111" charset="-128"/>
              <a:cs typeface="ＭＳ Ｐゴシック" pitchFamily="-111" charset="-128"/>
            </a:endParaRPr>
          </a:p>
        </p:txBody>
      </p:sp>
      <p:sp>
        <p:nvSpPr>
          <p:cNvPr id="61444" name="Date Placeholder 3"/>
          <p:cNvSpPr>
            <a:spLocks noGrp="1"/>
          </p:cNvSpPr>
          <p:nvPr>
            <p:ph type="dt" sz="quarter" idx="10"/>
          </p:nvPr>
        </p:nvSpPr>
        <p:spPr>
          <a:noFill/>
        </p:spPr>
        <p:txBody>
          <a:bodyPr/>
          <a:lstStyle/>
          <a:p>
            <a:fld id="{02B7FA07-05B8-CF44-8CB2-BFCB170634A7}"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61445" name="Footer Placeholder 4"/>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1446" name="Slide Number Placeholder 5"/>
          <p:cNvSpPr>
            <a:spLocks noGrp="1"/>
          </p:cNvSpPr>
          <p:nvPr>
            <p:ph type="sldNum" sz="quarter" idx="12"/>
          </p:nvPr>
        </p:nvSpPr>
        <p:spPr>
          <a:noFill/>
        </p:spPr>
        <p:txBody>
          <a:bodyPr/>
          <a:lstStyle/>
          <a:p>
            <a:fld id="{2EED282C-6C95-BC43-A102-1D485912A426}" type="slidenum">
              <a:rPr lang="en-US">
                <a:latin typeface="Arial" pitchFamily="-111" charset="0"/>
                <a:ea typeface="ＭＳ Ｐゴシック" pitchFamily="-111" charset="-128"/>
                <a:cs typeface="ＭＳ Ｐゴシック" pitchFamily="-111" charset="-128"/>
              </a:rPr>
              <a:pPr/>
              <a:t>38</a:t>
            </a:fld>
            <a:endParaRPr lang="en-US">
              <a:latin typeface="Arial" pitchFamily="-111" charset="0"/>
              <a:ea typeface="ＭＳ Ｐゴシック" pitchFamily="-111" charset="-128"/>
              <a:cs typeface="ＭＳ Ｐゴシック" pitchFamily="-111" charset="-128"/>
            </a:endParaRPr>
          </a:p>
        </p:txBody>
      </p:sp>
    </p:spTree>
    <p:extLst>
      <p:ext uri="{BB962C8B-B14F-4D97-AF65-F5344CB8AC3E}">
        <p14:creationId xmlns:p14="http://schemas.microsoft.com/office/powerpoint/2010/main" val="31696955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4"/>
          <p:cNvSpPr>
            <a:spLocks noGrp="1" noChangeArrowheads="1"/>
          </p:cNvSpPr>
          <p:nvPr>
            <p:ph type="ctrTitle"/>
          </p:nvPr>
        </p:nvSpPr>
        <p:spPr/>
        <p:txBody>
          <a:bodyPr/>
          <a:lstStyle/>
          <a:p>
            <a:pPr eaLnBrk="1" hangingPunct="1"/>
            <a:r>
              <a:rPr lang="en-US" dirty="0">
                <a:ea typeface="ＭＳ Ｐゴシック" pitchFamily="-111" charset="-128"/>
                <a:cs typeface="ＭＳ Ｐゴシック" pitchFamily="-111" charset="-128"/>
              </a:rPr>
              <a:t>HISTORY</a:t>
            </a:r>
          </a:p>
        </p:txBody>
      </p:sp>
      <p:sp>
        <p:nvSpPr>
          <p:cNvPr id="62467" name="Rectangle 5"/>
          <p:cNvSpPr>
            <a:spLocks noGrp="1" noChangeArrowheads="1"/>
          </p:cNvSpPr>
          <p:nvPr>
            <p:ph type="subTitle" idx="1"/>
          </p:nvPr>
        </p:nvSpPr>
        <p:spPr/>
        <p:txBody>
          <a:bodyPr/>
          <a:lstStyle/>
          <a:p>
            <a:pPr eaLnBrk="1" hangingPunct="1"/>
            <a:r>
              <a:rPr lang="en-US">
                <a:solidFill>
                  <a:srgbClr val="CC3300"/>
                </a:solidFill>
                <a:ea typeface="ＭＳ Ｐゴシック" pitchFamily="-111" charset="-128"/>
                <a:cs typeface="ＭＳ Ｐゴシック" pitchFamily="-111" charset="-128"/>
              </a:rPr>
              <a:t>The Quest for Mechanizing Mathematics</a:t>
            </a:r>
          </a:p>
        </p:txBody>
      </p:sp>
    </p:spTree>
    <p:extLst>
      <p:ext uri="{BB962C8B-B14F-4D97-AF65-F5344CB8AC3E}">
        <p14:creationId xmlns:p14="http://schemas.microsoft.com/office/powerpoint/2010/main" val="441582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ea typeface="ＭＳ Ｐゴシック" pitchFamily="-111" charset="-128"/>
                <a:cs typeface="ＭＳ Ｐゴシック" pitchFamily="-111" charset="-128"/>
              </a:rPr>
              <a:t>Goals of Course</a:t>
            </a:r>
          </a:p>
        </p:txBody>
      </p:sp>
      <p:sp>
        <p:nvSpPr>
          <p:cNvPr id="27651" name="Rectangle 3"/>
          <p:cNvSpPr>
            <a:spLocks noGrp="1" noChangeArrowheads="1"/>
          </p:cNvSpPr>
          <p:nvPr>
            <p:ph idx="1"/>
          </p:nvPr>
        </p:nvSpPr>
        <p:spPr>
          <a:xfrm>
            <a:off x="457200" y="1600200"/>
            <a:ext cx="8229600" cy="4645025"/>
          </a:xfrm>
        </p:spPr>
        <p:txBody>
          <a:bodyPr/>
          <a:lstStyle/>
          <a:p>
            <a:pPr eaLnBrk="1" hangingPunct="1">
              <a:lnSpc>
                <a:spcPct val="80000"/>
              </a:lnSpc>
              <a:spcBef>
                <a:spcPct val="50000"/>
              </a:spcBef>
            </a:pPr>
            <a:r>
              <a:rPr lang="en-US" sz="1800" dirty="0">
                <a:ea typeface="ＭＳ Ｐゴシック" pitchFamily="-111" charset="-128"/>
                <a:cs typeface="ＭＳ Ｐゴシック" pitchFamily="-111" charset="-128"/>
              </a:rPr>
              <a:t>Introduce Computability and Complexity Theory, including</a:t>
            </a:r>
            <a:endParaRPr lang="en-US" sz="1400" dirty="0">
              <a:ea typeface="ＭＳ Ｐゴシック" pitchFamily="-111" charset="-128"/>
              <a:cs typeface="ＭＳ Ｐゴシック" pitchFamily="-111" charset="-128"/>
            </a:endParaRPr>
          </a:p>
          <a:p>
            <a:pPr lvl="1" eaLnBrk="1" hangingPunct="1">
              <a:lnSpc>
                <a:spcPct val="80000"/>
              </a:lnSpc>
              <a:spcBef>
                <a:spcPct val="50000"/>
              </a:spcBef>
            </a:pPr>
            <a:r>
              <a:rPr lang="en-US" sz="1600" dirty="0"/>
              <a:t>Review background on automata and formal languages</a:t>
            </a:r>
          </a:p>
          <a:p>
            <a:pPr lvl="1" eaLnBrk="1" hangingPunct="1">
              <a:lnSpc>
                <a:spcPct val="80000"/>
              </a:lnSpc>
              <a:spcBef>
                <a:spcPct val="50000"/>
              </a:spcBef>
            </a:pPr>
            <a:r>
              <a:rPr lang="en-US" sz="1600" dirty="0"/>
              <a:t>Basic notions in theory of computation</a:t>
            </a:r>
          </a:p>
          <a:p>
            <a:pPr lvl="2" eaLnBrk="1" hangingPunct="1">
              <a:lnSpc>
                <a:spcPct val="80000"/>
              </a:lnSpc>
              <a:spcBef>
                <a:spcPts val="600"/>
              </a:spcBef>
            </a:pPr>
            <a:r>
              <a:rPr lang="en-US" sz="1400" dirty="0">
                <a:ea typeface="ＭＳ Ｐゴシック" pitchFamily="-111" charset="-128"/>
              </a:rPr>
              <a:t>Algorithms and effective procedures</a:t>
            </a:r>
          </a:p>
          <a:p>
            <a:pPr lvl="2" eaLnBrk="1" hangingPunct="1">
              <a:lnSpc>
                <a:spcPct val="80000"/>
              </a:lnSpc>
              <a:spcBef>
                <a:spcPts val="600"/>
              </a:spcBef>
            </a:pPr>
            <a:r>
              <a:rPr lang="en-US" sz="1400" dirty="0">
                <a:ea typeface="ＭＳ Ｐゴシック" pitchFamily="-111" charset="-128"/>
              </a:rPr>
              <a:t>Decision and optimization problems</a:t>
            </a:r>
          </a:p>
          <a:p>
            <a:pPr lvl="2" eaLnBrk="1" hangingPunct="1">
              <a:lnSpc>
                <a:spcPct val="80000"/>
              </a:lnSpc>
              <a:spcBef>
                <a:spcPts val="600"/>
              </a:spcBef>
            </a:pPr>
            <a:r>
              <a:rPr lang="en-US" sz="1400" dirty="0">
                <a:ea typeface="ＭＳ Ｐゴシック" pitchFamily="-111" charset="-128"/>
              </a:rPr>
              <a:t>Decision problems have yes/no answer to each instance</a:t>
            </a:r>
          </a:p>
          <a:p>
            <a:pPr lvl="1" eaLnBrk="1" hangingPunct="1">
              <a:lnSpc>
                <a:spcPct val="80000"/>
              </a:lnSpc>
              <a:spcBef>
                <a:spcPct val="50000"/>
              </a:spcBef>
            </a:pPr>
            <a:r>
              <a:rPr lang="en-US" sz="1600" dirty="0"/>
              <a:t>Limits of computation</a:t>
            </a:r>
          </a:p>
          <a:p>
            <a:pPr lvl="2" eaLnBrk="1" hangingPunct="1">
              <a:lnSpc>
                <a:spcPct val="80000"/>
              </a:lnSpc>
              <a:spcBef>
                <a:spcPts val="600"/>
              </a:spcBef>
            </a:pPr>
            <a:r>
              <a:rPr lang="en-US" sz="1400" dirty="0">
                <a:ea typeface="ＭＳ Ｐゴシック" pitchFamily="-111" charset="-128"/>
              </a:rPr>
              <a:t>Turing Machines and other equivalent models</a:t>
            </a:r>
          </a:p>
          <a:p>
            <a:pPr lvl="2" eaLnBrk="1" hangingPunct="1">
              <a:lnSpc>
                <a:spcPct val="80000"/>
              </a:lnSpc>
              <a:spcBef>
                <a:spcPts val="600"/>
              </a:spcBef>
            </a:pPr>
            <a:r>
              <a:rPr lang="en-US" sz="1400" dirty="0">
                <a:ea typeface="ＭＳ Ｐゴシック" pitchFamily="-111" charset="-128"/>
              </a:rPr>
              <a:t>Determinism and non-determinism</a:t>
            </a:r>
          </a:p>
          <a:p>
            <a:pPr lvl="2" eaLnBrk="1" hangingPunct="1">
              <a:lnSpc>
                <a:spcPct val="80000"/>
              </a:lnSpc>
              <a:spcBef>
                <a:spcPts val="600"/>
              </a:spcBef>
            </a:pPr>
            <a:r>
              <a:rPr lang="en-US" sz="1400" dirty="0" err="1">
                <a:ea typeface="ＭＳ Ｐゴシック" pitchFamily="-111" charset="-128"/>
              </a:rPr>
              <a:t>Undecidable</a:t>
            </a:r>
            <a:r>
              <a:rPr lang="en-US" sz="1400" dirty="0">
                <a:ea typeface="ＭＳ Ｐゴシック" pitchFamily="-111" charset="-128"/>
              </a:rPr>
              <a:t> problems</a:t>
            </a:r>
          </a:p>
          <a:p>
            <a:pPr lvl="2" eaLnBrk="1" hangingPunct="1">
              <a:lnSpc>
                <a:spcPct val="80000"/>
              </a:lnSpc>
              <a:spcBef>
                <a:spcPts val="600"/>
              </a:spcBef>
            </a:pPr>
            <a:r>
              <a:rPr lang="en-US" sz="1400" dirty="0">
                <a:ea typeface="ＭＳ Ｐゴシック" pitchFamily="-111" charset="-128"/>
              </a:rPr>
              <a:t>The technique of reducibility; The ubiquity of </a:t>
            </a:r>
            <a:r>
              <a:rPr lang="en-US" sz="1400" dirty="0" err="1">
                <a:ea typeface="ＭＳ Ｐゴシック" pitchFamily="-111" charset="-128"/>
              </a:rPr>
              <a:t>undecidability</a:t>
            </a:r>
            <a:r>
              <a:rPr lang="en-US" sz="1400" dirty="0">
                <a:ea typeface="ＭＳ Ｐゴシック" pitchFamily="-111" charset="-128"/>
              </a:rPr>
              <a:t> (Rice’s Theorem)</a:t>
            </a:r>
          </a:p>
          <a:p>
            <a:pPr lvl="2" eaLnBrk="1" hangingPunct="1">
              <a:lnSpc>
                <a:spcPct val="80000"/>
              </a:lnSpc>
              <a:spcBef>
                <a:spcPts val="600"/>
              </a:spcBef>
            </a:pPr>
            <a:r>
              <a:rPr lang="en-US" sz="1400" dirty="0">
                <a:ea typeface="ＭＳ Ｐゴシック" pitchFamily="-111" charset="-128"/>
              </a:rPr>
              <a:t>The notions of semi-decidable (re) and of co-re sets</a:t>
            </a:r>
          </a:p>
          <a:p>
            <a:pPr lvl="1" eaLnBrk="1" hangingPunct="1">
              <a:lnSpc>
                <a:spcPct val="80000"/>
              </a:lnSpc>
              <a:spcBef>
                <a:spcPts val="913"/>
              </a:spcBef>
            </a:pPr>
            <a:r>
              <a:rPr lang="en-US" sz="1600" dirty="0"/>
              <a:t>Complexity theory</a:t>
            </a:r>
          </a:p>
          <a:p>
            <a:pPr lvl="2" eaLnBrk="1" hangingPunct="1">
              <a:lnSpc>
                <a:spcPct val="80000"/>
              </a:lnSpc>
              <a:spcBef>
                <a:spcPts val="600"/>
              </a:spcBef>
            </a:pPr>
            <a:r>
              <a:rPr lang="en-US" sz="1400" dirty="0">
                <a:ea typeface="ＭＳ Ｐゴシック" pitchFamily="-111" charset="-128"/>
              </a:rPr>
              <a:t>Order notation (quick review)</a:t>
            </a:r>
          </a:p>
          <a:p>
            <a:pPr lvl="2" eaLnBrk="1" hangingPunct="1">
              <a:lnSpc>
                <a:spcPct val="80000"/>
              </a:lnSpc>
              <a:spcBef>
                <a:spcPts val="600"/>
              </a:spcBef>
            </a:pPr>
            <a:r>
              <a:rPr lang="en-US" sz="1400" dirty="0">
                <a:ea typeface="ＭＳ Ｐゴシック" pitchFamily="-111" charset="-128"/>
              </a:rPr>
              <a:t>Polynomial reducibility</a:t>
            </a:r>
          </a:p>
          <a:p>
            <a:pPr lvl="2" eaLnBrk="1" hangingPunct="1">
              <a:lnSpc>
                <a:spcPct val="80000"/>
              </a:lnSpc>
              <a:spcBef>
                <a:spcPts val="600"/>
              </a:spcBef>
            </a:pPr>
            <a:r>
              <a:rPr lang="en-US" sz="1400" dirty="0">
                <a:ea typeface="ＭＳ Ｐゴシック" pitchFamily="-111" charset="-128"/>
              </a:rPr>
              <a:t>Time complexity, the sets P, NP, co-NP, NP-complete, NP-hard, etc., and the question does P=NP? Sets in NP and NP-Complete. </a:t>
            </a:r>
          </a:p>
          <a:p>
            <a:pPr lvl="2" eaLnBrk="1" hangingPunct="1">
              <a:lnSpc>
                <a:spcPct val="80000"/>
              </a:lnSpc>
              <a:spcBef>
                <a:spcPts val="600"/>
              </a:spcBef>
            </a:pPr>
            <a:r>
              <a:rPr lang="en-US" sz="1400" dirty="0">
                <a:ea typeface="ＭＳ Ｐゴシック" pitchFamily="-111" charset="-128"/>
              </a:rPr>
              <a:t>Gadgets and other reduction techniques</a:t>
            </a:r>
          </a:p>
        </p:txBody>
      </p:sp>
      <p:sp>
        <p:nvSpPr>
          <p:cNvPr id="27652" name="Rectangle 4"/>
          <p:cNvSpPr>
            <a:spLocks noGrp="1" noChangeArrowheads="1"/>
          </p:cNvSpPr>
          <p:nvPr>
            <p:ph type="dt" sz="quarter" idx="10"/>
          </p:nvPr>
        </p:nvSpPr>
        <p:spPr>
          <a:noFill/>
        </p:spPr>
        <p:txBody>
          <a:bodyPr/>
          <a:lstStyle/>
          <a:p>
            <a:fld id="{EF09475B-9ED7-8147-8CCE-69F2C971D3C1}"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2765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7654" name="Slide Number Placeholder 3"/>
          <p:cNvSpPr>
            <a:spLocks noGrp="1"/>
          </p:cNvSpPr>
          <p:nvPr>
            <p:ph type="sldNum" sz="quarter" idx="12"/>
          </p:nvPr>
        </p:nvSpPr>
        <p:spPr>
          <a:noFill/>
        </p:spPr>
        <p:txBody>
          <a:bodyPr/>
          <a:lstStyle/>
          <a:p>
            <a:fld id="{8A808B57-3B98-CB4F-9161-6C9A20E123D3}" type="slidenum">
              <a:rPr lang="en-US">
                <a:latin typeface="Arial" pitchFamily="-111" charset="0"/>
                <a:ea typeface="ＭＳ Ｐゴシック" pitchFamily="-111" charset="-128"/>
                <a:cs typeface="ＭＳ Ｐゴシック" pitchFamily="-111" charset="-128"/>
              </a:rPr>
              <a:pPr/>
              <a:t>4</a:t>
            </a:fld>
            <a:endParaRPr lang="en-US">
              <a:latin typeface="Arial" pitchFamily="-111" charset="0"/>
              <a:ea typeface="ＭＳ Ｐゴシック" pitchFamily="-111" charset="-128"/>
              <a:cs typeface="ＭＳ Ｐゴシック" pitchFamily="-111" charset="-128"/>
            </a:endParaRPr>
          </a:p>
        </p:txBody>
      </p:sp>
      <p:sp>
        <p:nvSpPr>
          <p:cNvPr id="2765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AE07A723-191F-EB45-8CD1-D3F281CD5F43}" type="slidenum">
              <a:rPr lang="en-US" sz="1400"/>
              <a:pPr algn="r"/>
              <a:t>4</a:t>
            </a:fld>
            <a:endParaRPr lang="en-US" sz="1400"/>
          </a:p>
        </p:txBody>
      </p:sp>
    </p:spTree>
    <p:extLst>
      <p:ext uri="{BB962C8B-B14F-4D97-AF65-F5344CB8AC3E}">
        <p14:creationId xmlns:p14="http://schemas.microsoft.com/office/powerpoint/2010/main" val="127193850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4"/>
          <p:cNvSpPr>
            <a:spLocks noGrp="1" noChangeArrowheads="1"/>
          </p:cNvSpPr>
          <p:nvPr>
            <p:ph type="dt" sz="quarter" idx="10"/>
          </p:nvPr>
        </p:nvSpPr>
        <p:spPr>
          <a:noFill/>
        </p:spPr>
        <p:txBody>
          <a:bodyPr/>
          <a:lstStyle/>
          <a:p>
            <a:fld id="{578966D4-BB44-A944-AC38-A94B15D6AE37}"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6451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4516" name="Slide Number Placeholder 3"/>
          <p:cNvSpPr>
            <a:spLocks noGrp="1"/>
          </p:cNvSpPr>
          <p:nvPr>
            <p:ph type="sldNum" sz="quarter" idx="12"/>
          </p:nvPr>
        </p:nvSpPr>
        <p:spPr>
          <a:noFill/>
        </p:spPr>
        <p:txBody>
          <a:bodyPr/>
          <a:lstStyle/>
          <a:p>
            <a:fld id="{0B13A12F-FDDE-824E-82A0-D431F57DB962}" type="slidenum">
              <a:rPr lang="en-US">
                <a:latin typeface="Arial" pitchFamily="-111" charset="0"/>
                <a:ea typeface="ＭＳ Ｐゴシック" pitchFamily="-111" charset="-128"/>
                <a:cs typeface="ＭＳ Ｐゴシック" pitchFamily="-111" charset="-128"/>
              </a:rPr>
              <a:pPr/>
              <a:t>40</a:t>
            </a:fld>
            <a:endParaRPr lang="en-US">
              <a:latin typeface="Arial" pitchFamily="-111" charset="0"/>
              <a:ea typeface="ＭＳ Ｐゴシック" pitchFamily="-111" charset="-128"/>
              <a:cs typeface="ＭＳ Ｐゴシック" pitchFamily="-111" charset="-128"/>
            </a:endParaRPr>
          </a:p>
        </p:txBody>
      </p:sp>
      <p:sp>
        <p:nvSpPr>
          <p:cNvPr id="64517" name="Rectangle 2"/>
          <p:cNvSpPr>
            <a:spLocks noGrp="1" noChangeArrowheads="1"/>
          </p:cNvSpPr>
          <p:nvPr>
            <p:ph type="title" idx="4294967295"/>
          </p:nvPr>
        </p:nvSpPr>
        <p:spPr/>
        <p:txBody>
          <a:bodyPr/>
          <a:lstStyle/>
          <a:p>
            <a:pPr eaLnBrk="1" hangingPunct="1"/>
            <a:r>
              <a:rPr lang="en-US" sz="4000">
                <a:ea typeface="ＭＳ Ｐゴシック" pitchFamily="-111" charset="-128"/>
                <a:cs typeface="ＭＳ Ｐゴシック" pitchFamily="-111" charset="-128"/>
              </a:rPr>
              <a:t>Hilbert, Russell and Whitehead</a:t>
            </a:r>
          </a:p>
        </p:txBody>
      </p:sp>
      <p:sp>
        <p:nvSpPr>
          <p:cNvPr id="64518" name="Rectangle 3"/>
          <p:cNvSpPr>
            <a:spLocks noGrp="1" noChangeArrowheads="1"/>
          </p:cNvSpPr>
          <p:nvPr>
            <p:ph type="body" idx="4294967295"/>
          </p:nvPr>
        </p:nvSpPr>
        <p:spPr/>
        <p:txBody>
          <a:bodyPr/>
          <a:lstStyle/>
          <a:p>
            <a:pPr eaLnBrk="1" hangingPunct="1">
              <a:lnSpc>
                <a:spcPct val="90000"/>
              </a:lnSpc>
            </a:pPr>
            <a:r>
              <a:rPr lang="en-US" sz="2800" dirty="0">
                <a:ea typeface="ＭＳ Ｐゴシック" pitchFamily="-111" charset="-128"/>
                <a:cs typeface="ＭＳ Ｐゴシック" pitchFamily="-111" charset="-128"/>
              </a:rPr>
              <a:t>Until 1800’s there were no formal systems to reason about mathematical properties</a:t>
            </a:r>
          </a:p>
          <a:p>
            <a:pPr eaLnBrk="1" hangingPunct="1">
              <a:lnSpc>
                <a:spcPct val="90000"/>
              </a:lnSpc>
            </a:pPr>
            <a:r>
              <a:rPr lang="en-US" sz="2800" dirty="0">
                <a:ea typeface="ＭＳ Ｐゴシック" pitchFamily="-111" charset="-128"/>
                <a:cs typeface="ＭＳ Ｐゴシック" pitchFamily="-111" charset="-128"/>
              </a:rPr>
              <a:t>Major advances in late 1800’s/early 1900’s</a:t>
            </a:r>
          </a:p>
          <a:p>
            <a:pPr eaLnBrk="1" hangingPunct="1">
              <a:lnSpc>
                <a:spcPct val="90000"/>
              </a:lnSpc>
            </a:pPr>
            <a:r>
              <a:rPr lang="en-US" sz="2800" dirty="0">
                <a:ea typeface="ＭＳ Ｐゴシック" pitchFamily="-111" charset="-128"/>
                <a:cs typeface="ＭＳ Ｐゴシック" pitchFamily="-111" charset="-128"/>
              </a:rPr>
              <a:t>Axiomatic schemes</a:t>
            </a:r>
          </a:p>
          <a:p>
            <a:pPr lvl="1" eaLnBrk="1" hangingPunct="1">
              <a:lnSpc>
                <a:spcPct val="90000"/>
              </a:lnSpc>
            </a:pPr>
            <a:r>
              <a:rPr lang="en-US" sz="2400" dirty="0"/>
              <a:t>Axioms plus sound rules of inference</a:t>
            </a:r>
          </a:p>
          <a:p>
            <a:pPr lvl="1" eaLnBrk="1" hangingPunct="1">
              <a:lnSpc>
                <a:spcPct val="90000"/>
              </a:lnSpc>
            </a:pPr>
            <a:r>
              <a:rPr lang="en-US" sz="2400" dirty="0"/>
              <a:t>Much of focus on number theory</a:t>
            </a:r>
          </a:p>
          <a:p>
            <a:pPr eaLnBrk="1" hangingPunct="1">
              <a:lnSpc>
                <a:spcPct val="90000"/>
              </a:lnSpc>
            </a:pPr>
            <a:r>
              <a:rPr lang="en-US" sz="2800" dirty="0">
                <a:ea typeface="ＭＳ Ｐゴシック" pitchFamily="-111" charset="-128"/>
                <a:cs typeface="ＭＳ Ｐゴシック" pitchFamily="-111" charset="-128"/>
              </a:rPr>
              <a:t>First Order Predicate Calculus</a:t>
            </a:r>
          </a:p>
          <a:p>
            <a:pPr lvl="1" eaLnBrk="1" hangingPunct="1">
              <a:lnSpc>
                <a:spcPct val="90000"/>
              </a:lnSpc>
            </a:pPr>
            <a:r>
              <a:rPr lang="en-US" sz="2400" b="1" dirty="0">
                <a:sym typeface="Symbol" pitchFamily="-111" charset="2"/>
              </a:rPr>
              <a:t></a:t>
            </a:r>
            <a:r>
              <a:rPr lang="en-US" sz="2400" b="1" dirty="0" err="1">
                <a:sym typeface="Symbol" pitchFamily="-111" charset="2"/>
              </a:rPr>
              <a:t>xy</a:t>
            </a:r>
            <a:r>
              <a:rPr lang="en-US" sz="2400" b="1" dirty="0">
                <a:sym typeface="Symbol" pitchFamily="-111" charset="2"/>
              </a:rPr>
              <a:t> [y &gt; x]</a:t>
            </a:r>
            <a:endParaRPr lang="en-US" sz="2400" b="1" dirty="0"/>
          </a:p>
          <a:p>
            <a:pPr eaLnBrk="1" hangingPunct="1">
              <a:lnSpc>
                <a:spcPct val="90000"/>
              </a:lnSpc>
            </a:pPr>
            <a:r>
              <a:rPr lang="en-US" sz="2800" dirty="0">
                <a:ea typeface="ＭＳ Ｐゴシック" pitchFamily="-111" charset="-128"/>
                <a:cs typeface="ＭＳ Ｐゴシック" pitchFamily="-111" charset="-128"/>
              </a:rPr>
              <a:t>Second Order (</a:t>
            </a:r>
            <a:r>
              <a:rPr lang="en-US" sz="2800" dirty="0" err="1">
                <a:ea typeface="ＭＳ Ｐゴシック" pitchFamily="-111" charset="-128"/>
                <a:cs typeface="ＭＳ Ｐゴシック" pitchFamily="-111" charset="-128"/>
              </a:rPr>
              <a:t>Peano’s</a:t>
            </a:r>
            <a:r>
              <a:rPr lang="en-US" sz="2800" dirty="0">
                <a:ea typeface="ＭＳ Ｐゴシック" pitchFamily="-111" charset="-128"/>
                <a:cs typeface="ＭＳ Ｐゴシック" pitchFamily="-111" charset="-128"/>
              </a:rPr>
              <a:t> Axiom)</a:t>
            </a:r>
          </a:p>
          <a:p>
            <a:pPr lvl="1" eaLnBrk="1" hangingPunct="1">
              <a:lnSpc>
                <a:spcPct val="90000"/>
              </a:lnSpc>
            </a:pPr>
            <a:r>
              <a:rPr lang="en-US" sz="2400" b="1" dirty="0">
                <a:sym typeface="Symbol" pitchFamily="-111" charset="2"/>
              </a:rPr>
              <a:t>P [[P(0) &amp;&amp; x[P(x) P(x+1)]]  </a:t>
            </a:r>
            <a:r>
              <a:rPr lang="en-US" sz="2400" b="1" dirty="0" err="1">
                <a:sym typeface="Symbol" pitchFamily="-111" charset="2"/>
              </a:rPr>
              <a:t>xP</a:t>
            </a:r>
            <a:r>
              <a:rPr lang="en-US" sz="2400" b="1" dirty="0">
                <a:sym typeface="Symbol" pitchFamily="-111" charset="2"/>
              </a:rPr>
              <a:t>(</a:t>
            </a:r>
            <a:r>
              <a:rPr lang="en-US" b="1" dirty="0">
                <a:sym typeface="Symbol" pitchFamily="-111" charset="2"/>
              </a:rPr>
              <a:t>x)]</a:t>
            </a:r>
          </a:p>
        </p:txBody>
      </p:sp>
      <p:sp>
        <p:nvSpPr>
          <p:cNvPr id="6451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216CB60B-C01C-D345-A458-ADA883F79691}" type="slidenum">
              <a:rPr lang="en-US" sz="1400"/>
              <a:pPr algn="r"/>
              <a:t>40</a:t>
            </a:fld>
            <a:endParaRPr lang="en-US" sz="1400"/>
          </a:p>
        </p:txBody>
      </p:sp>
    </p:spTree>
    <p:extLst>
      <p:ext uri="{BB962C8B-B14F-4D97-AF65-F5344CB8AC3E}">
        <p14:creationId xmlns:p14="http://schemas.microsoft.com/office/powerpoint/2010/main" val="57968453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4"/>
          <p:cNvSpPr>
            <a:spLocks noGrp="1" noChangeArrowheads="1"/>
          </p:cNvSpPr>
          <p:nvPr>
            <p:ph type="dt" sz="quarter" idx="10"/>
          </p:nvPr>
        </p:nvSpPr>
        <p:spPr>
          <a:noFill/>
        </p:spPr>
        <p:txBody>
          <a:bodyPr/>
          <a:lstStyle/>
          <a:p>
            <a:fld id="{98912EBE-34B2-6F4D-A1AB-A66BE53DA62D}"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6656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6564" name="Slide Number Placeholder 3"/>
          <p:cNvSpPr>
            <a:spLocks noGrp="1"/>
          </p:cNvSpPr>
          <p:nvPr>
            <p:ph type="sldNum" sz="quarter" idx="12"/>
          </p:nvPr>
        </p:nvSpPr>
        <p:spPr>
          <a:noFill/>
        </p:spPr>
        <p:txBody>
          <a:bodyPr/>
          <a:lstStyle/>
          <a:p>
            <a:fld id="{5261C7A4-3763-F54C-831C-1EA922426584}" type="slidenum">
              <a:rPr lang="en-US">
                <a:latin typeface="Arial" pitchFamily="-111" charset="0"/>
                <a:ea typeface="ＭＳ Ｐゴシック" pitchFamily="-111" charset="-128"/>
                <a:cs typeface="ＭＳ Ｐゴシック" pitchFamily="-111" charset="-128"/>
              </a:rPr>
              <a:pPr/>
              <a:t>41</a:t>
            </a:fld>
            <a:endParaRPr lang="en-US">
              <a:latin typeface="Arial" pitchFamily="-111" charset="0"/>
              <a:ea typeface="ＭＳ Ｐゴシック" pitchFamily="-111" charset="-128"/>
              <a:cs typeface="ＭＳ Ｐゴシック" pitchFamily="-111" charset="-128"/>
            </a:endParaRPr>
          </a:p>
        </p:txBody>
      </p:sp>
      <p:sp>
        <p:nvSpPr>
          <p:cNvPr id="66565" name="Rectangle 2"/>
          <p:cNvSpPr>
            <a:spLocks noGrp="1" noChangeArrowheads="1"/>
          </p:cNvSpPr>
          <p:nvPr>
            <p:ph type="title" idx="4294967295"/>
          </p:nvPr>
        </p:nvSpPr>
        <p:spPr>
          <a:xfrm>
            <a:off x="381000" y="274638"/>
            <a:ext cx="8229600" cy="1143000"/>
          </a:xfrm>
        </p:spPr>
        <p:txBody>
          <a:bodyPr/>
          <a:lstStyle/>
          <a:p>
            <a:pPr eaLnBrk="1" hangingPunct="1"/>
            <a:r>
              <a:rPr lang="en-US">
                <a:ea typeface="ＭＳ Ｐゴシック" pitchFamily="-111" charset="-128"/>
                <a:cs typeface="ＭＳ Ｐゴシック" pitchFamily="-111" charset="-128"/>
              </a:rPr>
              <a:t>Hilbert</a:t>
            </a:r>
          </a:p>
        </p:txBody>
      </p:sp>
      <p:sp>
        <p:nvSpPr>
          <p:cNvPr id="66566" name="Rectangle 3"/>
          <p:cNvSpPr>
            <a:spLocks noGrp="1" noChangeArrowheads="1"/>
          </p:cNvSpPr>
          <p:nvPr>
            <p:ph type="body" idx="4294967295"/>
          </p:nvPr>
        </p:nvSpPr>
        <p:spPr/>
        <p:txBody>
          <a:bodyPr/>
          <a:lstStyle/>
          <a:p>
            <a:pPr eaLnBrk="1" hangingPunct="1">
              <a:lnSpc>
                <a:spcPct val="90000"/>
              </a:lnSpc>
            </a:pPr>
            <a:r>
              <a:rPr lang="en-US" sz="2600" dirty="0">
                <a:ea typeface="ＭＳ Ｐゴシック" pitchFamily="-111" charset="-128"/>
                <a:cs typeface="ＭＳ Ｐゴシック" pitchFamily="-111" charset="-128"/>
              </a:rPr>
              <a:t>In 1900 declared there were 23 really important problems in mathematics.</a:t>
            </a:r>
          </a:p>
          <a:p>
            <a:pPr eaLnBrk="1" hangingPunct="1">
              <a:lnSpc>
                <a:spcPct val="90000"/>
              </a:lnSpc>
            </a:pPr>
            <a:r>
              <a:rPr lang="en-US" sz="2600" dirty="0">
                <a:ea typeface="ＭＳ Ｐゴシック" pitchFamily="-111" charset="-128"/>
                <a:cs typeface="ＭＳ Ｐゴシック" pitchFamily="-111" charset="-128"/>
              </a:rPr>
              <a:t>Belief was that the solutions to these would help address math’s complexity.</a:t>
            </a:r>
          </a:p>
          <a:p>
            <a:pPr eaLnBrk="1" hangingPunct="1">
              <a:lnSpc>
                <a:spcPct val="90000"/>
              </a:lnSpc>
            </a:pPr>
            <a:r>
              <a:rPr lang="en-US" sz="2600" dirty="0">
                <a:ea typeface="ＭＳ Ｐゴシック" pitchFamily="-111" charset="-128"/>
                <a:cs typeface="ＭＳ Ｐゴシック" pitchFamily="-111" charset="-128"/>
              </a:rPr>
              <a:t>Hilbert’s Tenth asks for an algorithm to find the integral zeros of polynomial equations with integral coefficients. This is now known to be impossible (In 1970, </a:t>
            </a:r>
            <a:r>
              <a:rPr lang="en-US" sz="2600" dirty="0" err="1">
                <a:ea typeface="ＭＳ Ｐゴシック" pitchFamily="-111" charset="-128"/>
                <a:cs typeface="ＭＳ Ｐゴシック" pitchFamily="-111" charset="-128"/>
              </a:rPr>
              <a:t>Matiyacevi</a:t>
            </a:r>
            <a:r>
              <a:rPr lang="en-US" sz="2600" dirty="0" err="1">
                <a:ea typeface="Arial" pitchFamily="-111" charset="0"/>
                <a:cs typeface="Arial" pitchFamily="-111" charset="0"/>
              </a:rPr>
              <a:t>č</a:t>
            </a:r>
            <a:r>
              <a:rPr lang="en-US" sz="2600" dirty="0">
                <a:ea typeface="ＭＳ Ｐゴシック" pitchFamily="-111" charset="-128"/>
                <a:cs typeface="ＭＳ Ｐゴシック" pitchFamily="-111" charset="-128"/>
              </a:rPr>
              <a:t> showed this undecidable).</a:t>
            </a:r>
          </a:p>
          <a:p>
            <a:pPr eaLnBrk="1" hangingPunct="1">
              <a:lnSpc>
                <a:spcPct val="90000"/>
              </a:lnSpc>
            </a:pPr>
            <a:r>
              <a:rPr lang="en-US" sz="2600" dirty="0">
                <a:ea typeface="ＭＳ Ｐゴシック" pitchFamily="-111" charset="-128"/>
                <a:cs typeface="ＭＳ Ｐゴシック" pitchFamily="-111" charset="-128"/>
              </a:rPr>
              <a:t>Davis based on prior work by Julia Robinson, him and Hilary Putnam provided more readable proof in 1972.</a:t>
            </a:r>
          </a:p>
        </p:txBody>
      </p:sp>
      <p:sp>
        <p:nvSpPr>
          <p:cNvPr id="6656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EC224E4E-FD1D-204A-AC6C-40901DACAFC0}" type="slidenum">
              <a:rPr lang="en-US" sz="1400"/>
              <a:pPr algn="r"/>
              <a:t>41</a:t>
            </a:fld>
            <a:endParaRPr lang="en-US" sz="1400"/>
          </a:p>
        </p:txBody>
      </p:sp>
    </p:spTree>
    <p:extLst>
      <p:ext uri="{BB962C8B-B14F-4D97-AF65-F5344CB8AC3E}">
        <p14:creationId xmlns:p14="http://schemas.microsoft.com/office/powerpoint/2010/main" val="35945922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4"/>
          <p:cNvSpPr>
            <a:spLocks noGrp="1" noChangeArrowheads="1"/>
          </p:cNvSpPr>
          <p:nvPr>
            <p:ph type="dt" sz="quarter" idx="10"/>
          </p:nvPr>
        </p:nvSpPr>
        <p:spPr>
          <a:noFill/>
        </p:spPr>
        <p:txBody>
          <a:bodyPr/>
          <a:lstStyle/>
          <a:p>
            <a:fld id="{338F9A7A-1C4B-564E-9FA1-866D1B1D22A4}"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68611"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68612" name="Slide Number Placeholder 3"/>
          <p:cNvSpPr>
            <a:spLocks noGrp="1"/>
          </p:cNvSpPr>
          <p:nvPr>
            <p:ph type="sldNum" sz="quarter" idx="12"/>
          </p:nvPr>
        </p:nvSpPr>
        <p:spPr>
          <a:noFill/>
        </p:spPr>
        <p:txBody>
          <a:bodyPr/>
          <a:lstStyle/>
          <a:p>
            <a:fld id="{C29CAB04-8C6F-B34E-B550-58354533944D}" type="slidenum">
              <a:rPr lang="en-US">
                <a:latin typeface="Arial" pitchFamily="-111" charset="0"/>
                <a:ea typeface="ＭＳ Ｐゴシック" pitchFamily="-111" charset="-128"/>
                <a:cs typeface="ＭＳ Ｐゴシック" pitchFamily="-111" charset="-128"/>
              </a:rPr>
              <a:pPr/>
              <a:t>42</a:t>
            </a:fld>
            <a:endParaRPr lang="en-US">
              <a:latin typeface="Arial" pitchFamily="-111" charset="0"/>
              <a:ea typeface="ＭＳ Ｐゴシック" pitchFamily="-111" charset="-128"/>
              <a:cs typeface="ＭＳ Ｐゴシック" pitchFamily="-111" charset="-128"/>
            </a:endParaRPr>
          </a:p>
        </p:txBody>
      </p:sp>
      <p:sp>
        <p:nvSpPr>
          <p:cNvPr id="68613"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Hilbert’s Belief</a:t>
            </a:r>
          </a:p>
        </p:txBody>
      </p:sp>
      <p:sp>
        <p:nvSpPr>
          <p:cNvPr id="68614" name="Rectangle 3"/>
          <p:cNvSpPr>
            <a:spLocks noGrp="1" noChangeArrowheads="1"/>
          </p:cNvSpPr>
          <p:nvPr>
            <p:ph type="body" idx="4294967295"/>
          </p:nvPr>
        </p:nvSpPr>
        <p:spPr/>
        <p:txBody>
          <a:bodyPr/>
          <a:lstStyle/>
          <a:p>
            <a:pPr eaLnBrk="1" hangingPunct="1"/>
            <a:r>
              <a:rPr lang="en-US">
                <a:ea typeface="ＭＳ Ｐゴシック" pitchFamily="-111" charset="-128"/>
                <a:cs typeface="ＭＳ Ｐゴシック" pitchFamily="-111" charset="-128"/>
              </a:rPr>
              <a:t>All mathematics could be developed within a formal system that allowed the mechanical creation and checking of proofs. </a:t>
            </a:r>
          </a:p>
        </p:txBody>
      </p:sp>
      <p:sp>
        <p:nvSpPr>
          <p:cNvPr id="6861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F27D9DD2-5B1C-8643-B7B1-78AA2BD41497}" type="slidenum">
              <a:rPr lang="en-US" sz="1400"/>
              <a:pPr algn="r"/>
              <a:t>42</a:t>
            </a:fld>
            <a:endParaRPr lang="en-US" sz="1400"/>
          </a:p>
        </p:txBody>
      </p:sp>
    </p:spTree>
    <p:extLst>
      <p:ext uri="{BB962C8B-B14F-4D97-AF65-F5344CB8AC3E}">
        <p14:creationId xmlns:p14="http://schemas.microsoft.com/office/powerpoint/2010/main" val="227211743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4"/>
          <p:cNvSpPr>
            <a:spLocks noGrp="1" noChangeArrowheads="1"/>
          </p:cNvSpPr>
          <p:nvPr>
            <p:ph type="dt" sz="quarter" idx="10"/>
          </p:nvPr>
        </p:nvSpPr>
        <p:spPr>
          <a:noFill/>
        </p:spPr>
        <p:txBody>
          <a:bodyPr/>
          <a:lstStyle/>
          <a:p>
            <a:fld id="{3A4B2E58-ADE7-C142-8655-E37901C90A3D}"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7065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70660" name="Slide Number Placeholder 3"/>
          <p:cNvSpPr>
            <a:spLocks noGrp="1"/>
          </p:cNvSpPr>
          <p:nvPr>
            <p:ph type="sldNum" sz="quarter" idx="12"/>
          </p:nvPr>
        </p:nvSpPr>
        <p:spPr>
          <a:noFill/>
        </p:spPr>
        <p:txBody>
          <a:bodyPr/>
          <a:lstStyle/>
          <a:p>
            <a:fld id="{E4BAF761-CB22-A349-9E0D-CFA0CA98A962}" type="slidenum">
              <a:rPr lang="en-US">
                <a:latin typeface="Arial" pitchFamily="-111" charset="0"/>
                <a:ea typeface="ＭＳ Ｐゴシック" pitchFamily="-111" charset="-128"/>
                <a:cs typeface="ＭＳ Ｐゴシック" pitchFamily="-111" charset="-128"/>
              </a:rPr>
              <a:pPr/>
              <a:t>43</a:t>
            </a:fld>
            <a:endParaRPr lang="en-US">
              <a:latin typeface="Arial" pitchFamily="-111" charset="0"/>
              <a:ea typeface="ＭＳ Ｐゴシック" pitchFamily="-111" charset="-128"/>
              <a:cs typeface="ＭＳ Ｐゴシック" pitchFamily="-111" charset="-128"/>
            </a:endParaRPr>
          </a:p>
        </p:txBody>
      </p:sp>
      <p:sp>
        <p:nvSpPr>
          <p:cNvPr id="7066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G</a:t>
            </a:r>
            <a:r>
              <a:rPr lang="en-US">
                <a:ea typeface="Arial" pitchFamily="-111" charset="0"/>
                <a:cs typeface="Arial" pitchFamily="-111" charset="0"/>
              </a:rPr>
              <a:t>ö</a:t>
            </a:r>
            <a:r>
              <a:rPr lang="en-US">
                <a:ea typeface="ＭＳ Ｐゴシック" pitchFamily="-111" charset="-128"/>
                <a:cs typeface="ＭＳ Ｐゴシック" pitchFamily="-111" charset="-128"/>
              </a:rPr>
              <a:t>del</a:t>
            </a:r>
          </a:p>
        </p:txBody>
      </p:sp>
      <p:sp>
        <p:nvSpPr>
          <p:cNvPr id="70662" name="Rectangle 3"/>
          <p:cNvSpPr>
            <a:spLocks noGrp="1" noChangeArrowheads="1"/>
          </p:cNvSpPr>
          <p:nvPr>
            <p:ph type="body" idx="4294967295"/>
          </p:nvPr>
        </p:nvSpPr>
        <p:spPr/>
        <p:txBody>
          <a:bodyPr/>
          <a:lstStyle/>
          <a:p>
            <a:pPr eaLnBrk="1" hangingPunct="1">
              <a:lnSpc>
                <a:spcPct val="80000"/>
              </a:lnSpc>
            </a:pPr>
            <a:r>
              <a:rPr lang="en-US" sz="2800">
                <a:ea typeface="ＭＳ Ｐゴシック" pitchFamily="-111" charset="-128"/>
                <a:cs typeface="ＭＳ Ｐゴシック" pitchFamily="-111" charset="-128"/>
              </a:rPr>
              <a:t>In 1931 he showed that any first order theory that embeds elementary arithmetic is either incomplete or inconsistent.</a:t>
            </a:r>
          </a:p>
          <a:p>
            <a:pPr eaLnBrk="1" hangingPunct="1">
              <a:lnSpc>
                <a:spcPct val="80000"/>
              </a:lnSpc>
            </a:pPr>
            <a:r>
              <a:rPr lang="en-US" sz="2800">
                <a:ea typeface="ＭＳ Ｐゴシック" pitchFamily="-111" charset="-128"/>
                <a:cs typeface="ＭＳ Ｐゴシック" pitchFamily="-111" charset="-128"/>
              </a:rPr>
              <a:t>He did this by showing that such a first order theory cannot reason about itself. That is, there is a first order expressible proposition that cannot be either proved or disproved, or the theory is inconsistent (some proposition and its complement are both provable).</a:t>
            </a:r>
          </a:p>
          <a:p>
            <a:pPr eaLnBrk="1" hangingPunct="1">
              <a:lnSpc>
                <a:spcPct val="80000"/>
              </a:lnSpc>
            </a:pPr>
            <a:r>
              <a:rPr lang="en-US" sz="2800">
                <a:ea typeface="ＭＳ Ｐゴシック" pitchFamily="-111" charset="-128"/>
                <a:cs typeface="ＭＳ Ｐゴシック" pitchFamily="-111" charset="-128"/>
              </a:rPr>
              <a:t>G</a:t>
            </a:r>
            <a:r>
              <a:rPr lang="en-US" sz="2800">
                <a:ea typeface="Arial" pitchFamily="-111" charset="0"/>
                <a:cs typeface="Arial" pitchFamily="-111" charset="0"/>
              </a:rPr>
              <a:t>ö</a:t>
            </a:r>
            <a:r>
              <a:rPr lang="en-US" sz="2800">
                <a:ea typeface="ＭＳ Ｐゴシック" pitchFamily="-111" charset="-128"/>
                <a:cs typeface="ＭＳ Ｐゴシック" pitchFamily="-111" charset="-128"/>
              </a:rPr>
              <a:t>del also developed the general notion of recursive functions but made no claims about their strength.</a:t>
            </a:r>
          </a:p>
        </p:txBody>
      </p:sp>
      <p:sp>
        <p:nvSpPr>
          <p:cNvPr id="7066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3688D0D7-3EDC-8C46-9A76-87DD8A7686E0}" type="slidenum">
              <a:rPr lang="en-US" sz="1400"/>
              <a:pPr algn="r"/>
              <a:t>43</a:t>
            </a:fld>
            <a:endParaRPr lang="en-US" sz="1400"/>
          </a:p>
        </p:txBody>
      </p:sp>
    </p:spTree>
    <p:extLst>
      <p:ext uri="{BB962C8B-B14F-4D97-AF65-F5344CB8AC3E}">
        <p14:creationId xmlns:p14="http://schemas.microsoft.com/office/powerpoint/2010/main" val="10905846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4"/>
          <p:cNvSpPr>
            <a:spLocks noGrp="1" noChangeArrowheads="1"/>
          </p:cNvSpPr>
          <p:nvPr>
            <p:ph type="dt" sz="quarter" idx="10"/>
          </p:nvPr>
        </p:nvSpPr>
        <p:spPr>
          <a:noFill/>
        </p:spPr>
        <p:txBody>
          <a:bodyPr/>
          <a:lstStyle/>
          <a:p>
            <a:fld id="{CDF5E448-E99F-E942-8836-B57F6D59E208}"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72707"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72708" name="Slide Number Placeholder 3"/>
          <p:cNvSpPr>
            <a:spLocks noGrp="1"/>
          </p:cNvSpPr>
          <p:nvPr>
            <p:ph type="sldNum" sz="quarter" idx="12"/>
          </p:nvPr>
        </p:nvSpPr>
        <p:spPr>
          <a:noFill/>
        </p:spPr>
        <p:txBody>
          <a:bodyPr/>
          <a:lstStyle/>
          <a:p>
            <a:fld id="{99E1D4C1-C06F-CA4D-B0EF-8D6288B661C7}" type="slidenum">
              <a:rPr lang="en-US">
                <a:latin typeface="Arial" pitchFamily="-111" charset="0"/>
                <a:ea typeface="ＭＳ Ｐゴシック" pitchFamily="-111" charset="-128"/>
                <a:cs typeface="ＭＳ Ｐゴシック" pitchFamily="-111" charset="-128"/>
              </a:rPr>
              <a:pPr/>
              <a:t>44</a:t>
            </a:fld>
            <a:endParaRPr lang="en-US">
              <a:latin typeface="Arial" pitchFamily="-111" charset="0"/>
              <a:ea typeface="ＭＳ Ｐゴシック" pitchFamily="-111" charset="-128"/>
              <a:cs typeface="ＭＳ Ｐゴシック" pitchFamily="-111" charset="-128"/>
            </a:endParaRPr>
          </a:p>
        </p:txBody>
      </p:sp>
      <p:sp>
        <p:nvSpPr>
          <p:cNvPr id="72709"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Turing (Post, Church, Kleene)</a:t>
            </a:r>
          </a:p>
        </p:txBody>
      </p:sp>
      <p:sp>
        <p:nvSpPr>
          <p:cNvPr id="72710"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In 1936, each presented a formalism for computability.</a:t>
            </a:r>
          </a:p>
          <a:p>
            <a:pPr lvl="1" eaLnBrk="1" hangingPunct="1">
              <a:lnSpc>
                <a:spcPct val="90000"/>
              </a:lnSpc>
            </a:pPr>
            <a:r>
              <a:rPr lang="en-US" sz="2400" dirty="0"/>
              <a:t>Turing and Post devised abstract machines and claimed these represented all mechanically computable functions.</a:t>
            </a:r>
          </a:p>
          <a:p>
            <a:pPr lvl="1" eaLnBrk="1" hangingPunct="1">
              <a:lnSpc>
                <a:spcPct val="90000"/>
              </a:lnSpc>
            </a:pPr>
            <a:r>
              <a:rPr lang="en-US" sz="2400" dirty="0"/>
              <a:t>Church developed the notion of lambda-computability from recursive functions (as previously defined by G</a:t>
            </a:r>
            <a:r>
              <a:rPr lang="en-US" sz="2400" dirty="0">
                <a:ea typeface="Arial" pitchFamily="-111" charset="0"/>
                <a:cs typeface="Arial" pitchFamily="-111" charset="0"/>
              </a:rPr>
              <a:t>ö</a:t>
            </a:r>
            <a:r>
              <a:rPr lang="en-US" sz="2400" dirty="0"/>
              <a:t>del and </a:t>
            </a:r>
            <a:r>
              <a:rPr lang="en-US" sz="2400" dirty="0" err="1"/>
              <a:t>Kleene</a:t>
            </a:r>
            <a:r>
              <a:rPr lang="en-US" sz="2400" dirty="0"/>
              <a:t>) and claimed completeness for this model.</a:t>
            </a:r>
          </a:p>
          <a:p>
            <a:pPr eaLnBrk="1" hangingPunct="1">
              <a:lnSpc>
                <a:spcPct val="90000"/>
              </a:lnSpc>
            </a:pPr>
            <a:r>
              <a:rPr lang="en-US" sz="2400" dirty="0" err="1">
                <a:ea typeface="ＭＳ Ｐゴシック" pitchFamily="-111" charset="-128"/>
                <a:cs typeface="ＭＳ Ｐゴシック" pitchFamily="-111" charset="-128"/>
              </a:rPr>
              <a:t>Kleene</a:t>
            </a:r>
            <a:r>
              <a:rPr lang="en-US" sz="2400" dirty="0">
                <a:ea typeface="ＭＳ Ｐゴシック" pitchFamily="-111" charset="-128"/>
                <a:cs typeface="ＭＳ Ｐゴシック" pitchFamily="-111" charset="-128"/>
              </a:rPr>
              <a:t> demonstrated the computational equivalence of recursively defined functions to Post-Turing machines. </a:t>
            </a:r>
          </a:p>
          <a:p>
            <a:pPr eaLnBrk="1" hangingPunct="1">
              <a:lnSpc>
                <a:spcPct val="90000"/>
              </a:lnSpc>
            </a:pPr>
            <a:r>
              <a:rPr lang="en-US" sz="2400" dirty="0">
                <a:ea typeface="ＭＳ Ｐゴシック" pitchFamily="-111" charset="-128"/>
                <a:cs typeface="ＭＳ Ｐゴシック" pitchFamily="-111" charset="-128"/>
              </a:rPr>
              <a:t>Church’s notation was the lambda calculus, which later gave birth to Lisp.</a:t>
            </a:r>
          </a:p>
        </p:txBody>
      </p:sp>
      <p:sp>
        <p:nvSpPr>
          <p:cNvPr id="7271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36E406E7-D135-154E-9E24-DF5D50236FDD}" type="slidenum">
              <a:rPr lang="en-US" sz="1400"/>
              <a:pPr algn="r"/>
              <a:t>44</a:t>
            </a:fld>
            <a:endParaRPr lang="en-US" sz="1400"/>
          </a:p>
        </p:txBody>
      </p:sp>
    </p:spTree>
    <p:extLst>
      <p:ext uri="{BB962C8B-B14F-4D97-AF65-F5344CB8AC3E}">
        <p14:creationId xmlns:p14="http://schemas.microsoft.com/office/powerpoint/2010/main" val="15652486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4"/>
          <p:cNvSpPr>
            <a:spLocks noGrp="1" noChangeArrowheads="1"/>
          </p:cNvSpPr>
          <p:nvPr>
            <p:ph type="dt" sz="quarter" idx="10"/>
          </p:nvPr>
        </p:nvSpPr>
        <p:spPr>
          <a:noFill/>
        </p:spPr>
        <p:txBody>
          <a:bodyPr/>
          <a:lstStyle/>
          <a:p>
            <a:fld id="{CBA6129E-315F-9040-B0FD-0D36640EB543}"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7475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74756" name="Slide Number Placeholder 3"/>
          <p:cNvSpPr>
            <a:spLocks noGrp="1"/>
          </p:cNvSpPr>
          <p:nvPr>
            <p:ph type="sldNum" sz="quarter" idx="12"/>
          </p:nvPr>
        </p:nvSpPr>
        <p:spPr>
          <a:noFill/>
        </p:spPr>
        <p:txBody>
          <a:bodyPr/>
          <a:lstStyle/>
          <a:p>
            <a:fld id="{B9DD4F5D-3998-9E43-A3F7-4715D2FD97AD}" type="slidenum">
              <a:rPr lang="en-US">
                <a:latin typeface="Arial" pitchFamily="-111" charset="0"/>
                <a:ea typeface="ＭＳ Ｐゴシック" pitchFamily="-111" charset="-128"/>
                <a:cs typeface="ＭＳ Ｐゴシック" pitchFamily="-111" charset="-128"/>
              </a:rPr>
              <a:pPr/>
              <a:t>45</a:t>
            </a:fld>
            <a:endParaRPr lang="en-US">
              <a:latin typeface="Arial" pitchFamily="-111" charset="0"/>
              <a:ea typeface="ＭＳ Ｐゴシック" pitchFamily="-111" charset="-128"/>
              <a:cs typeface="ＭＳ Ｐゴシック" pitchFamily="-111" charset="-128"/>
            </a:endParaRPr>
          </a:p>
        </p:txBody>
      </p:sp>
      <p:sp>
        <p:nvSpPr>
          <p:cNvPr id="7475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More on Emil Post</a:t>
            </a:r>
          </a:p>
        </p:txBody>
      </p:sp>
      <p:sp>
        <p:nvSpPr>
          <p:cNvPr id="74758" name="Rectangle 3"/>
          <p:cNvSpPr>
            <a:spLocks noGrp="1" noChangeArrowheads="1"/>
          </p:cNvSpPr>
          <p:nvPr>
            <p:ph type="body" idx="4294967295"/>
          </p:nvPr>
        </p:nvSpPr>
        <p:spPr/>
        <p:txBody>
          <a:bodyPr/>
          <a:lstStyle/>
          <a:p>
            <a:pPr eaLnBrk="1" hangingPunct="1">
              <a:lnSpc>
                <a:spcPct val="90000"/>
              </a:lnSpc>
            </a:pPr>
            <a:r>
              <a:rPr lang="en-US" sz="2200" dirty="0">
                <a:ea typeface="ＭＳ Ｐゴシック" pitchFamily="-111" charset="-128"/>
                <a:cs typeface="ＭＳ Ｐゴシック" pitchFamily="-111" charset="-128"/>
              </a:rPr>
              <a:t>In the 1920’s, starting with notation developed by </a:t>
            </a:r>
            <a:r>
              <a:rPr lang="en-US" sz="2200" dirty="0" err="1">
                <a:ea typeface="ＭＳ Ｐゴシック" pitchFamily="-111" charset="-128"/>
                <a:cs typeface="ＭＳ Ｐゴシック" pitchFamily="-111" charset="-128"/>
              </a:rPr>
              <a:t>Frege</a:t>
            </a:r>
            <a:r>
              <a:rPr lang="en-US" sz="2200" dirty="0">
                <a:ea typeface="ＭＳ Ｐゴシック" pitchFamily="-111" charset="-128"/>
                <a:cs typeface="ＭＳ Ｐゴシック" pitchFamily="-111" charset="-128"/>
              </a:rPr>
              <a:t> and others in 1880s, Post devised the truth table form we all use now for Boolean expressions (propositional logic). This was a part of his PhD thesis in which he showed the axiomatic completeness of the propositional calculus (all tautologies can be deduced from a finite set of tautologies and a finite set of rules of inference – substitution and modus ponens).</a:t>
            </a:r>
          </a:p>
          <a:p>
            <a:pPr eaLnBrk="1" hangingPunct="1">
              <a:lnSpc>
                <a:spcPct val="90000"/>
              </a:lnSpc>
            </a:pPr>
            <a:r>
              <a:rPr lang="en-US" sz="2200" dirty="0">
                <a:ea typeface="ＭＳ Ｐゴシック" pitchFamily="-111" charset="-128"/>
                <a:cs typeface="ＭＳ Ｐゴシック" pitchFamily="-111" charset="-128"/>
              </a:rPr>
              <a:t>In the late 1930’s and the 1940’s, Post devised symbol manipulation systems in the form of rewriting rules (precursors to Chomsky’s grammars). He showed their equivalence to Turing machines.</a:t>
            </a:r>
          </a:p>
          <a:p>
            <a:pPr eaLnBrk="1" hangingPunct="1">
              <a:lnSpc>
                <a:spcPct val="90000"/>
              </a:lnSpc>
            </a:pPr>
            <a:r>
              <a:rPr lang="en-US" sz="2200" dirty="0">
                <a:ea typeface="ＭＳ Ｐゴシック" pitchFamily="-111" charset="-128"/>
                <a:cs typeface="ＭＳ Ｐゴシック" pitchFamily="-111" charset="-128"/>
              </a:rPr>
              <a:t>In 1940s, Post showed the complexity (</a:t>
            </a:r>
            <a:r>
              <a:rPr lang="en-US" sz="2200" dirty="0" err="1">
                <a:ea typeface="ＭＳ Ｐゴシック" pitchFamily="-111" charset="-128"/>
                <a:cs typeface="ＭＳ Ｐゴシック" pitchFamily="-111" charset="-128"/>
              </a:rPr>
              <a:t>undecidability</a:t>
            </a:r>
            <a:r>
              <a:rPr lang="en-US" sz="2200" dirty="0">
                <a:ea typeface="ＭＳ Ｐゴシック" pitchFamily="-111" charset="-128"/>
                <a:cs typeface="ＭＳ Ｐゴシック" pitchFamily="-111" charset="-128"/>
              </a:rPr>
              <a:t>) of determining what is derivable from an arbitrary set of propositional axioms. </a:t>
            </a:r>
          </a:p>
        </p:txBody>
      </p:sp>
      <p:sp>
        <p:nvSpPr>
          <p:cNvPr id="7475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FDA18A2A-63AD-5B43-BB58-3D0EE3FD47E0}" type="slidenum">
              <a:rPr lang="en-US" sz="1400"/>
              <a:pPr algn="r"/>
              <a:t>45</a:t>
            </a:fld>
            <a:endParaRPr lang="en-US" sz="1400"/>
          </a:p>
        </p:txBody>
      </p:sp>
    </p:spTree>
    <p:extLst>
      <p:ext uri="{BB962C8B-B14F-4D97-AF65-F5344CB8AC3E}">
        <p14:creationId xmlns:p14="http://schemas.microsoft.com/office/powerpoint/2010/main" val="32714000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4"/>
          <p:cNvSpPr>
            <a:spLocks noGrp="1" noChangeArrowheads="1"/>
          </p:cNvSpPr>
          <p:nvPr>
            <p:ph type="dt" sz="quarter" idx="10"/>
          </p:nvPr>
        </p:nvSpPr>
        <p:spPr>
          <a:noFill/>
        </p:spPr>
        <p:txBody>
          <a:bodyPr/>
          <a:lstStyle/>
          <a:p>
            <a:fld id="{CC209B87-1AC2-4B4A-84EC-F3D1EAF676EF}"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29699"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29700" name="Slide Number Placeholder 3"/>
          <p:cNvSpPr>
            <a:spLocks noGrp="1"/>
          </p:cNvSpPr>
          <p:nvPr>
            <p:ph type="sldNum" sz="quarter" idx="12"/>
          </p:nvPr>
        </p:nvSpPr>
        <p:spPr>
          <a:noFill/>
        </p:spPr>
        <p:txBody>
          <a:bodyPr/>
          <a:lstStyle/>
          <a:p>
            <a:fld id="{F038AAF5-E4ED-7145-8AE4-6229D5B05D45}" type="slidenum">
              <a:rPr lang="en-US">
                <a:latin typeface="Arial" pitchFamily="-111" charset="0"/>
                <a:ea typeface="ＭＳ Ｐゴシック" pitchFamily="-111" charset="-128"/>
                <a:cs typeface="ＭＳ Ｐゴシック" pitchFamily="-111" charset="-128"/>
              </a:rPr>
              <a:pPr/>
              <a:t>5</a:t>
            </a:fld>
            <a:endParaRPr lang="en-US">
              <a:latin typeface="Arial" pitchFamily="-111" charset="0"/>
              <a:ea typeface="ＭＳ Ｐゴシック" pitchFamily="-111" charset="-128"/>
              <a:cs typeface="ＭＳ Ｐゴシック" pitchFamily="-111" charset="-128"/>
            </a:endParaRPr>
          </a:p>
        </p:txBody>
      </p:sp>
      <p:sp>
        <p:nvSpPr>
          <p:cNvPr id="29701"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Expected Outcomes</a:t>
            </a:r>
          </a:p>
        </p:txBody>
      </p:sp>
      <p:sp>
        <p:nvSpPr>
          <p:cNvPr id="29702"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You will gain a solid understanding of various types of computational models and their relations to one another.</a:t>
            </a:r>
          </a:p>
          <a:p>
            <a:pPr eaLnBrk="1" hangingPunct="1">
              <a:lnSpc>
                <a:spcPct val="90000"/>
              </a:lnSpc>
            </a:pPr>
            <a:r>
              <a:rPr lang="en-US" sz="2400" dirty="0">
                <a:ea typeface="ＭＳ Ｐゴシック" pitchFamily="-111" charset="-128"/>
                <a:cs typeface="ＭＳ Ｐゴシック" pitchFamily="-111" charset="-128"/>
              </a:rPr>
              <a:t>You will have a strong sense of the limits that are imposed by the very nature of computation, and the ubiquity of unsolvable problems throughout CS. </a:t>
            </a:r>
          </a:p>
          <a:p>
            <a:pPr eaLnBrk="1" hangingPunct="1">
              <a:lnSpc>
                <a:spcPct val="90000"/>
              </a:lnSpc>
            </a:pPr>
            <a:r>
              <a:rPr lang="en-US" sz="2400" dirty="0">
                <a:ea typeface="ＭＳ Ｐゴシック" pitchFamily="-111" charset="-128"/>
                <a:cs typeface="ＭＳ Ｐゴシック" pitchFamily="-111" charset="-128"/>
              </a:rPr>
              <a:t>You will understand the notion of computational complexity and especially of the classes of problems known as P, NP, co-NP, NP-complete and NP-Hard.</a:t>
            </a:r>
          </a:p>
          <a:p>
            <a:pPr eaLnBrk="1" hangingPunct="1">
              <a:lnSpc>
                <a:spcPct val="90000"/>
              </a:lnSpc>
            </a:pPr>
            <a:r>
              <a:rPr lang="en-US" sz="2400" dirty="0">
                <a:ea typeface="ＭＳ Ｐゴシック" pitchFamily="-111" charset="-128"/>
                <a:cs typeface="ＭＳ Ｐゴシック" pitchFamily="-111" charset="-128"/>
              </a:rPr>
              <a:t>You will (hopefully) come away with stronger formal proof skills and a better appreciation of the importance of discrete mathematics to all aspects of CS. </a:t>
            </a:r>
          </a:p>
        </p:txBody>
      </p:sp>
      <p:sp>
        <p:nvSpPr>
          <p:cNvPr id="29703"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0B48CE20-5160-9A47-8644-B41392C940F4}" type="slidenum">
              <a:rPr lang="en-US" sz="1400"/>
              <a:pPr algn="r"/>
              <a:t>5</a:t>
            </a:fld>
            <a:endParaRPr lang="en-US" sz="1400"/>
          </a:p>
        </p:txBody>
      </p:sp>
    </p:spTree>
    <p:extLst>
      <p:ext uri="{BB962C8B-B14F-4D97-AF65-F5344CB8AC3E}">
        <p14:creationId xmlns:p14="http://schemas.microsoft.com/office/powerpoint/2010/main" val="9634917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4"/>
          <p:cNvSpPr>
            <a:spLocks noGrp="1" noChangeArrowheads="1"/>
          </p:cNvSpPr>
          <p:nvPr>
            <p:ph type="dt" sz="quarter" idx="10"/>
          </p:nvPr>
        </p:nvSpPr>
        <p:spPr>
          <a:noFill/>
        </p:spPr>
        <p:txBody>
          <a:bodyPr/>
          <a:lstStyle/>
          <a:p>
            <a:fld id="{A854530B-81C2-BF4F-A805-4F47D1737704}"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31747"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1748" name="Slide Number Placeholder 3"/>
          <p:cNvSpPr>
            <a:spLocks noGrp="1"/>
          </p:cNvSpPr>
          <p:nvPr>
            <p:ph type="sldNum" sz="quarter" idx="12"/>
          </p:nvPr>
        </p:nvSpPr>
        <p:spPr>
          <a:noFill/>
        </p:spPr>
        <p:txBody>
          <a:bodyPr/>
          <a:lstStyle/>
          <a:p>
            <a:fld id="{056B31D6-D808-8445-8220-CEA068DEBBA6}" type="slidenum">
              <a:rPr lang="en-US">
                <a:latin typeface="Arial" pitchFamily="-111" charset="0"/>
                <a:ea typeface="ＭＳ Ｐゴシック" pitchFamily="-111" charset="-128"/>
                <a:cs typeface="ＭＳ Ｐゴシック" pitchFamily="-111" charset="-128"/>
              </a:rPr>
              <a:pPr/>
              <a:t>6</a:t>
            </a:fld>
            <a:endParaRPr lang="en-US">
              <a:latin typeface="Arial" pitchFamily="-111" charset="0"/>
              <a:ea typeface="ＭＳ Ｐゴシック" pitchFamily="-111" charset="-128"/>
              <a:cs typeface="ＭＳ Ｐゴシック" pitchFamily="-111" charset="-128"/>
            </a:endParaRPr>
          </a:p>
        </p:txBody>
      </p:sp>
      <p:sp>
        <p:nvSpPr>
          <p:cNvPr id="31749"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Keeping Up</a:t>
            </a:r>
          </a:p>
        </p:txBody>
      </p:sp>
      <p:sp>
        <p:nvSpPr>
          <p:cNvPr id="31750" name="Rectangle 3"/>
          <p:cNvSpPr>
            <a:spLocks noGrp="1" noChangeArrowheads="1"/>
          </p:cNvSpPr>
          <p:nvPr>
            <p:ph type="body" idx="4294967295"/>
          </p:nvPr>
        </p:nvSpPr>
        <p:spPr/>
        <p:txBody>
          <a:bodyPr/>
          <a:lstStyle/>
          <a:p>
            <a:pPr eaLnBrk="1" hangingPunct="1">
              <a:lnSpc>
                <a:spcPct val="90000"/>
              </a:lnSpc>
            </a:pPr>
            <a:r>
              <a:rPr lang="en-US" sz="2400" dirty="0">
                <a:ea typeface="ＭＳ Ｐゴシック" pitchFamily="-111" charset="-128"/>
                <a:cs typeface="ＭＳ Ｐゴシック" pitchFamily="-111" charset="-128"/>
              </a:rPr>
              <a:t>I expect you to visit the course web site regularly (preferably daily) to see if changes have been made or material has been added. </a:t>
            </a:r>
          </a:p>
          <a:p>
            <a:pPr eaLnBrk="1" hangingPunct="1">
              <a:lnSpc>
                <a:spcPct val="90000"/>
              </a:lnSpc>
            </a:pPr>
            <a:r>
              <a:rPr lang="en-US" sz="2400" dirty="0">
                <a:ea typeface="ＭＳ Ｐゴシック" pitchFamily="-111" charset="-128"/>
                <a:cs typeface="ＭＳ Ｐゴシック" pitchFamily="-111" charset="-128"/>
              </a:rPr>
              <a:t>Attendance is preferred, although I do not take roll. </a:t>
            </a:r>
          </a:p>
          <a:p>
            <a:pPr eaLnBrk="1" hangingPunct="1">
              <a:lnSpc>
                <a:spcPct val="90000"/>
              </a:lnSpc>
            </a:pPr>
            <a:r>
              <a:rPr lang="en-US" sz="2400" dirty="0">
                <a:ea typeface="ＭＳ Ｐゴシック" pitchFamily="-111" charset="-128"/>
                <a:cs typeface="ＭＳ Ｐゴシック" pitchFamily="-111" charset="-128"/>
              </a:rPr>
              <a:t>I do, however, ask lots of questions in class and give lots of hints about the kinds of questions I will ask on exams. It would be a shame to miss the hints, or to fail to impress me with your insightful in-class answers.</a:t>
            </a:r>
          </a:p>
          <a:p>
            <a:pPr eaLnBrk="1" hangingPunct="1">
              <a:lnSpc>
                <a:spcPct val="90000"/>
              </a:lnSpc>
            </a:pPr>
            <a:r>
              <a:rPr lang="en-US" sz="2400" dirty="0">
                <a:ea typeface="ＭＳ Ｐゴシック" pitchFamily="-111" charset="-128"/>
                <a:cs typeface="ＭＳ Ｐゴシック" pitchFamily="-111" charset="-128"/>
              </a:rPr>
              <a:t>You are responsible for all material covered in class, whether in the notes or not.</a:t>
            </a:r>
          </a:p>
        </p:txBody>
      </p:sp>
      <p:sp>
        <p:nvSpPr>
          <p:cNvPr id="31751"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7CC9B081-CA14-C14C-AEA0-32A39382B2DE}" type="slidenum">
              <a:rPr lang="en-US" sz="1400"/>
              <a:pPr algn="r"/>
              <a:t>6</a:t>
            </a:fld>
            <a:endParaRPr lang="en-US" sz="1400"/>
          </a:p>
        </p:txBody>
      </p:sp>
    </p:spTree>
    <p:extLst>
      <p:ext uri="{BB962C8B-B14F-4D97-AF65-F5344CB8AC3E}">
        <p14:creationId xmlns:p14="http://schemas.microsoft.com/office/powerpoint/2010/main" val="1988760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4"/>
          <p:cNvSpPr>
            <a:spLocks noGrp="1" noChangeArrowheads="1"/>
          </p:cNvSpPr>
          <p:nvPr>
            <p:ph type="dt" sz="quarter" idx="10"/>
          </p:nvPr>
        </p:nvSpPr>
        <p:spPr>
          <a:noFill/>
        </p:spPr>
        <p:txBody>
          <a:bodyPr/>
          <a:lstStyle/>
          <a:p>
            <a:fld id="{99776D28-C6F8-E64B-9342-E80C2EAD6EC8}"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33795"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3796" name="Slide Number Placeholder 3"/>
          <p:cNvSpPr>
            <a:spLocks noGrp="1"/>
          </p:cNvSpPr>
          <p:nvPr>
            <p:ph type="sldNum" sz="quarter" idx="12"/>
          </p:nvPr>
        </p:nvSpPr>
        <p:spPr>
          <a:noFill/>
        </p:spPr>
        <p:txBody>
          <a:bodyPr/>
          <a:lstStyle/>
          <a:p>
            <a:fld id="{1B0992FC-F6C1-FA4B-A0A5-0C8B464D356F}" type="slidenum">
              <a:rPr lang="en-US">
                <a:latin typeface="Arial" pitchFamily="-111" charset="0"/>
                <a:ea typeface="ＭＳ Ｐゴシック" pitchFamily="-111" charset="-128"/>
                <a:cs typeface="ＭＳ Ｐゴシック" pitchFamily="-111" charset="-128"/>
              </a:rPr>
              <a:pPr/>
              <a:t>7</a:t>
            </a:fld>
            <a:endParaRPr lang="en-US">
              <a:latin typeface="Arial" pitchFamily="-111" charset="0"/>
              <a:ea typeface="ＭＳ Ｐゴシック" pitchFamily="-111" charset="-128"/>
              <a:cs typeface="ＭＳ Ｐゴシック" pitchFamily="-111" charset="-128"/>
            </a:endParaRPr>
          </a:p>
        </p:txBody>
      </p:sp>
      <p:sp>
        <p:nvSpPr>
          <p:cNvPr id="33797"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Rules to Abide By</a:t>
            </a:r>
          </a:p>
        </p:txBody>
      </p:sp>
      <p:sp>
        <p:nvSpPr>
          <p:cNvPr id="33798" name="Rectangle 3"/>
          <p:cNvSpPr>
            <a:spLocks noGrp="1" noChangeArrowheads="1"/>
          </p:cNvSpPr>
          <p:nvPr>
            <p:ph type="body" idx="4294967295"/>
          </p:nvPr>
        </p:nvSpPr>
        <p:spPr/>
        <p:txBody>
          <a:bodyPr/>
          <a:lstStyle/>
          <a:p>
            <a:pPr eaLnBrk="1" hangingPunct="1">
              <a:lnSpc>
                <a:spcPct val="80000"/>
              </a:lnSpc>
            </a:pPr>
            <a:r>
              <a:rPr lang="en-US" sz="2400" dirty="0">
                <a:ea typeface="ＭＳ Ｐゴシック" pitchFamily="-111" charset="-128"/>
                <a:cs typeface="ＭＳ Ｐゴシック" pitchFamily="-111" charset="-128"/>
              </a:rPr>
              <a:t>Do Your Own Work</a:t>
            </a:r>
          </a:p>
          <a:p>
            <a:pPr lvl="1" eaLnBrk="1" hangingPunct="1">
              <a:lnSpc>
                <a:spcPct val="80000"/>
              </a:lnSpc>
            </a:pPr>
            <a:r>
              <a:rPr lang="en-US" sz="2000" dirty="0"/>
              <a:t>When you turn in an assignment, you are implicitly telling me that these are the fruits of your labor. Do not copy anyone else's homework or let anyone else copy yours. In contrast, working together to understand lecture material and solutions to problems not posed as assignments is encouraged.</a:t>
            </a:r>
          </a:p>
          <a:p>
            <a:pPr eaLnBrk="1" hangingPunct="1">
              <a:lnSpc>
                <a:spcPct val="80000"/>
              </a:lnSpc>
            </a:pPr>
            <a:r>
              <a:rPr lang="en-US" sz="2400" dirty="0">
                <a:ea typeface="ＭＳ Ｐゴシック" pitchFamily="-111" charset="-128"/>
                <a:cs typeface="ＭＳ Ｐゴシック" pitchFamily="-111" charset="-128"/>
              </a:rPr>
              <a:t>Late Assignments</a:t>
            </a:r>
          </a:p>
          <a:p>
            <a:pPr lvl="1" eaLnBrk="1" hangingPunct="1">
              <a:lnSpc>
                <a:spcPct val="80000"/>
              </a:lnSpc>
            </a:pPr>
            <a:r>
              <a:rPr lang="en-US" sz="2000" dirty="0"/>
              <a:t>I will accept no late assignments, except under very unusual conditions, and those exceptions must be arranged with me in advance unless associated with some tragic event.</a:t>
            </a:r>
          </a:p>
          <a:p>
            <a:pPr eaLnBrk="1" hangingPunct="1">
              <a:lnSpc>
                <a:spcPct val="80000"/>
              </a:lnSpc>
            </a:pPr>
            <a:r>
              <a:rPr lang="en-US" sz="2400" dirty="0">
                <a:ea typeface="ＭＳ Ｐゴシック" pitchFamily="-111" charset="-128"/>
                <a:cs typeface="ＭＳ Ｐゴシック" pitchFamily="-111" charset="-128"/>
              </a:rPr>
              <a:t>Exams</a:t>
            </a:r>
          </a:p>
          <a:p>
            <a:pPr lvl="1" eaLnBrk="1" hangingPunct="1">
              <a:lnSpc>
                <a:spcPct val="80000"/>
              </a:lnSpc>
            </a:pPr>
            <a:r>
              <a:rPr lang="en-US" sz="2000" dirty="0"/>
              <a:t>No communication during exams, except with me or a designated proctor, will be tolerated. A single offense will lead to termination of your participation in the class, and the assignment of a failing grade.</a:t>
            </a:r>
          </a:p>
        </p:txBody>
      </p:sp>
      <p:sp>
        <p:nvSpPr>
          <p:cNvPr id="33799"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C0195F89-A894-DD4B-AEAD-E9907A10A118}" type="slidenum">
              <a:rPr lang="en-US" sz="1400"/>
              <a:pPr algn="r"/>
              <a:t>7</a:t>
            </a:fld>
            <a:endParaRPr lang="en-US" sz="1400"/>
          </a:p>
        </p:txBody>
      </p:sp>
    </p:spTree>
    <p:extLst>
      <p:ext uri="{BB962C8B-B14F-4D97-AF65-F5344CB8AC3E}">
        <p14:creationId xmlns:p14="http://schemas.microsoft.com/office/powerpoint/2010/main" val="13186484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4"/>
          <p:cNvSpPr>
            <a:spLocks noGrp="1" noChangeArrowheads="1"/>
          </p:cNvSpPr>
          <p:nvPr>
            <p:ph type="dt" sz="quarter" idx="10"/>
          </p:nvPr>
        </p:nvSpPr>
        <p:spPr>
          <a:noFill/>
        </p:spPr>
        <p:txBody>
          <a:bodyPr/>
          <a:lstStyle/>
          <a:p>
            <a:fld id="{111750E8-28E1-F14D-9861-CC5ACC5F4B3A}"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35843"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5844" name="Slide Number Placeholder 3"/>
          <p:cNvSpPr>
            <a:spLocks noGrp="1"/>
          </p:cNvSpPr>
          <p:nvPr>
            <p:ph type="sldNum" sz="quarter" idx="12"/>
          </p:nvPr>
        </p:nvSpPr>
        <p:spPr>
          <a:noFill/>
        </p:spPr>
        <p:txBody>
          <a:bodyPr/>
          <a:lstStyle/>
          <a:p>
            <a:fld id="{432E43E5-9FEF-8F4C-9FAC-DC10625B767E}" type="slidenum">
              <a:rPr lang="en-US">
                <a:latin typeface="Arial" pitchFamily="-111" charset="0"/>
                <a:ea typeface="ＭＳ Ｐゴシック" pitchFamily="-111" charset="-128"/>
                <a:cs typeface="ＭＳ Ｐゴシック" pitchFamily="-111" charset="-128"/>
              </a:rPr>
              <a:pPr/>
              <a:t>8</a:t>
            </a:fld>
            <a:endParaRPr lang="en-US">
              <a:latin typeface="Arial" pitchFamily="-111" charset="0"/>
              <a:ea typeface="ＭＳ Ｐゴシック" pitchFamily="-111" charset="-128"/>
              <a:cs typeface="ＭＳ Ｐゴシック" pitchFamily="-111" charset="-128"/>
            </a:endParaRPr>
          </a:p>
        </p:txBody>
      </p:sp>
      <p:sp>
        <p:nvSpPr>
          <p:cNvPr id="35845"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Grading</a:t>
            </a:r>
          </a:p>
        </p:txBody>
      </p:sp>
      <p:sp>
        <p:nvSpPr>
          <p:cNvPr id="35846" name="Rectangle 3"/>
          <p:cNvSpPr>
            <a:spLocks noGrp="1" noChangeArrowheads="1"/>
          </p:cNvSpPr>
          <p:nvPr>
            <p:ph type="body" idx="4294967295"/>
          </p:nvPr>
        </p:nvSpPr>
        <p:spPr/>
        <p:txBody>
          <a:bodyPr/>
          <a:lstStyle/>
          <a:p>
            <a:pPr eaLnBrk="1" hangingPunct="1"/>
            <a:r>
              <a:rPr lang="en-US" sz="2800" dirty="0">
                <a:ea typeface="ＭＳ Ｐゴシック" pitchFamily="-111" charset="-128"/>
                <a:cs typeface="ＭＳ Ｐゴシック" pitchFamily="-111" charset="-128"/>
              </a:rPr>
              <a:t>Grading of Assignments and Exams</a:t>
            </a:r>
          </a:p>
          <a:p>
            <a:pPr lvl="1" eaLnBrk="1" hangingPunct="1"/>
            <a:r>
              <a:rPr lang="en-US" sz="2400" dirty="0"/>
              <a:t>I will endeavor to return the midterm exam within a week of its taking place and each assignment within a week of its due date.</a:t>
            </a:r>
          </a:p>
          <a:p>
            <a:pPr eaLnBrk="1" hangingPunct="1"/>
            <a:r>
              <a:rPr lang="en-US" sz="2800" dirty="0">
                <a:ea typeface="ＭＳ Ｐゴシック" pitchFamily="-111" charset="-128"/>
                <a:cs typeface="ＭＳ Ｐゴシック" pitchFamily="-111" charset="-128"/>
              </a:rPr>
              <a:t>Exam Weights</a:t>
            </a:r>
          </a:p>
          <a:p>
            <a:pPr lvl="1" eaLnBrk="1" hangingPunct="1"/>
            <a:r>
              <a:rPr lang="en-US" sz="2400" dirty="0"/>
              <a:t>The weights of exams will be adjusted to your personal benefits, as I weigh the exam you do well in more than one in which you do less well.</a:t>
            </a:r>
          </a:p>
        </p:txBody>
      </p:sp>
      <p:sp>
        <p:nvSpPr>
          <p:cNvPr id="35847"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D08A1545-61C9-A141-80E6-A0E58D964C0D}" type="slidenum">
              <a:rPr lang="en-US" sz="1400"/>
              <a:pPr algn="r"/>
              <a:t>8</a:t>
            </a:fld>
            <a:endParaRPr lang="en-US" sz="1400"/>
          </a:p>
        </p:txBody>
      </p:sp>
    </p:spTree>
    <p:extLst>
      <p:ext uri="{BB962C8B-B14F-4D97-AF65-F5344CB8AC3E}">
        <p14:creationId xmlns:p14="http://schemas.microsoft.com/office/powerpoint/2010/main" val="26238120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4"/>
          <p:cNvSpPr>
            <a:spLocks noGrp="1" noChangeArrowheads="1"/>
          </p:cNvSpPr>
          <p:nvPr>
            <p:ph type="dt" sz="quarter" idx="10"/>
          </p:nvPr>
        </p:nvSpPr>
        <p:spPr>
          <a:noFill/>
        </p:spPr>
        <p:txBody>
          <a:bodyPr/>
          <a:lstStyle/>
          <a:p>
            <a:fld id="{A615BBF6-744D-7648-B8E8-9B08151F45E4}" type="datetime1">
              <a:rPr lang="en-US">
                <a:latin typeface="Arial" pitchFamily="-111" charset="0"/>
                <a:ea typeface="ＭＳ Ｐゴシック" pitchFamily="-111" charset="-128"/>
                <a:cs typeface="ＭＳ Ｐゴシック" pitchFamily="-111" charset="-128"/>
              </a:rPr>
              <a:pPr/>
              <a:t>1/7/20</a:t>
            </a:fld>
            <a:endParaRPr lang="en-US">
              <a:latin typeface="Arial" pitchFamily="-111" charset="0"/>
              <a:ea typeface="ＭＳ Ｐゴシック" pitchFamily="-111" charset="-128"/>
              <a:cs typeface="ＭＳ Ｐゴシック" pitchFamily="-111" charset="-128"/>
            </a:endParaRPr>
          </a:p>
        </p:txBody>
      </p:sp>
      <p:sp>
        <p:nvSpPr>
          <p:cNvPr id="37891" name="Footer Placeholder 2"/>
          <p:cNvSpPr>
            <a:spLocks noGrp="1"/>
          </p:cNvSpPr>
          <p:nvPr>
            <p:ph type="ftr" sz="quarter" idx="11"/>
          </p:nvPr>
        </p:nvSpPr>
        <p:spPr>
          <a:noFill/>
        </p:spPr>
        <p:txBody>
          <a:bodyPr/>
          <a:lstStyle/>
          <a:p>
            <a:r>
              <a:rPr lang="en-US" dirty="0">
                <a:latin typeface="Arial" pitchFamily="-111" charset="0"/>
                <a:ea typeface="ＭＳ Ｐゴシック" pitchFamily="-111" charset="-128"/>
                <a:cs typeface="ＭＳ Ｐゴシック" pitchFamily="-111" charset="-128"/>
              </a:rPr>
              <a:t>© UCF CS</a:t>
            </a:r>
          </a:p>
        </p:txBody>
      </p:sp>
      <p:sp>
        <p:nvSpPr>
          <p:cNvPr id="37892" name="Slide Number Placeholder 3"/>
          <p:cNvSpPr>
            <a:spLocks noGrp="1"/>
          </p:cNvSpPr>
          <p:nvPr>
            <p:ph type="sldNum" sz="quarter" idx="12"/>
          </p:nvPr>
        </p:nvSpPr>
        <p:spPr>
          <a:noFill/>
        </p:spPr>
        <p:txBody>
          <a:bodyPr/>
          <a:lstStyle/>
          <a:p>
            <a:fld id="{1DB02C24-AC7F-4847-8C16-3C2603F68392}" type="slidenum">
              <a:rPr lang="en-US">
                <a:latin typeface="Arial" pitchFamily="-111" charset="0"/>
                <a:ea typeface="ＭＳ Ｐゴシック" pitchFamily="-111" charset="-128"/>
                <a:cs typeface="ＭＳ Ｐゴシック" pitchFamily="-111" charset="-128"/>
              </a:rPr>
              <a:pPr/>
              <a:t>9</a:t>
            </a:fld>
            <a:endParaRPr lang="en-US">
              <a:latin typeface="Arial" pitchFamily="-111" charset="0"/>
              <a:ea typeface="ＭＳ Ｐゴシック" pitchFamily="-111" charset="-128"/>
              <a:cs typeface="ＭＳ Ｐゴシック" pitchFamily="-111" charset="-128"/>
            </a:endParaRPr>
          </a:p>
        </p:txBody>
      </p:sp>
      <p:sp>
        <p:nvSpPr>
          <p:cNvPr id="37893" name="Rectangle 2"/>
          <p:cNvSpPr>
            <a:spLocks noGrp="1" noChangeArrowheads="1"/>
          </p:cNvSpPr>
          <p:nvPr>
            <p:ph type="title" idx="4294967295"/>
          </p:nvPr>
        </p:nvSpPr>
        <p:spPr/>
        <p:txBody>
          <a:bodyPr/>
          <a:lstStyle/>
          <a:p>
            <a:pPr eaLnBrk="1" hangingPunct="1"/>
            <a:r>
              <a:rPr lang="en-US">
                <a:ea typeface="ＭＳ Ｐゴシック" pitchFamily="-111" charset="-128"/>
                <a:cs typeface="ＭＳ Ｐゴシック" pitchFamily="-111" charset="-128"/>
              </a:rPr>
              <a:t>Important Dates</a:t>
            </a:r>
          </a:p>
        </p:txBody>
      </p:sp>
      <p:sp>
        <p:nvSpPr>
          <p:cNvPr id="37894" name="Rectangle 3"/>
          <p:cNvSpPr>
            <a:spLocks noGrp="1" noChangeArrowheads="1"/>
          </p:cNvSpPr>
          <p:nvPr>
            <p:ph type="body" idx="4294967295"/>
          </p:nvPr>
        </p:nvSpPr>
        <p:spPr/>
        <p:txBody>
          <a:bodyPr/>
          <a:lstStyle/>
          <a:p>
            <a:pPr lvl="0"/>
            <a:r>
              <a:rPr lang="en-US" sz="3000" dirty="0"/>
              <a:t>Midterm – Thursday, March 5 (tentative)</a:t>
            </a:r>
          </a:p>
          <a:p>
            <a:pPr lvl="0"/>
            <a:r>
              <a:rPr lang="en-US" sz="3000" dirty="0"/>
              <a:t>Spring Break – March 9 – 14</a:t>
            </a:r>
          </a:p>
          <a:p>
            <a:pPr lvl="0"/>
            <a:r>
              <a:rPr lang="en-US" sz="3000" dirty="0"/>
              <a:t>Withdraw Deadline – Friday, March 20</a:t>
            </a:r>
          </a:p>
          <a:p>
            <a:pPr lvl="0"/>
            <a:r>
              <a:rPr lang="en-US" sz="3000" dirty="0"/>
              <a:t>Final – Tues., April 21, 1:00PM – 3:50PM</a:t>
            </a:r>
          </a:p>
        </p:txBody>
      </p:sp>
      <p:sp>
        <p:nvSpPr>
          <p:cNvPr id="37895" name="Slide Number Placeholder 5"/>
          <p:cNvSpPr txBox="1">
            <a:spLocks noGrp="1"/>
          </p:cNvSpPr>
          <p:nvPr/>
        </p:nvSpPr>
        <p:spPr bwMode="auto">
          <a:xfrm>
            <a:off x="6553200" y="6245225"/>
            <a:ext cx="2133600" cy="476250"/>
          </a:xfrm>
          <a:prstGeom prst="rect">
            <a:avLst/>
          </a:prstGeom>
          <a:noFill/>
          <a:ln w="9525">
            <a:noFill/>
            <a:miter lim="800000"/>
            <a:headEnd/>
            <a:tailEnd/>
          </a:ln>
        </p:spPr>
        <p:txBody>
          <a:bodyPr>
            <a:prstTxWarp prst="textNoShape">
              <a:avLst/>
            </a:prstTxWarp>
          </a:bodyPr>
          <a:lstStyle/>
          <a:p>
            <a:pPr algn="r"/>
            <a:fld id="{47C99371-EB5F-A347-B52D-A6B890645F5C}" type="slidenum">
              <a:rPr lang="en-US" sz="1400"/>
              <a:pPr algn="r"/>
              <a:t>9</a:t>
            </a:fld>
            <a:endParaRPr lang="en-US" sz="1400"/>
          </a:p>
        </p:txBody>
      </p:sp>
    </p:spTree>
    <p:extLst>
      <p:ext uri="{BB962C8B-B14F-4D97-AF65-F5344CB8AC3E}">
        <p14:creationId xmlns:p14="http://schemas.microsoft.com/office/powerpoint/2010/main" val="3822973420"/>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a:ln>
              <a:noFill/>
            </a:ln>
            <a:solidFill>
              <a:schemeClr val="tx1"/>
            </a:solidFill>
            <a:effectLst/>
            <a:latin typeface="Arial" pitchFamily="-107"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238740</TotalTime>
  <Words>4603</Words>
  <Application>Microsoft Macintosh PowerPoint</Application>
  <PresentationFormat>On-screen Show (4:3)</PresentationFormat>
  <Paragraphs>464</Paragraphs>
  <Slides>45</Slides>
  <Notes>23</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45</vt:i4>
      </vt:variant>
    </vt:vector>
  </HeadingPairs>
  <TitlesOfParts>
    <vt:vector size="48" baseType="lpstr">
      <vt:lpstr>Arial</vt:lpstr>
      <vt:lpstr>Times</vt:lpstr>
      <vt:lpstr>Custom Design</vt:lpstr>
      <vt:lpstr>Complexity Theory Introduction</vt:lpstr>
      <vt:lpstr>Who, What, Where and When</vt:lpstr>
      <vt:lpstr>Text Material</vt:lpstr>
      <vt:lpstr>Goals of Course</vt:lpstr>
      <vt:lpstr>Expected Outcomes</vt:lpstr>
      <vt:lpstr>Keeping Up</vt:lpstr>
      <vt:lpstr>Rules to Abide By</vt:lpstr>
      <vt:lpstr>Grading</vt:lpstr>
      <vt:lpstr>Important Dates</vt:lpstr>
      <vt:lpstr>Evaluation (tentative)</vt:lpstr>
      <vt:lpstr>Decision Problems</vt:lpstr>
      <vt:lpstr>Assignment # 1 Includes Financial Aid Related Activity</vt:lpstr>
      <vt:lpstr>PowerPoint Presentation</vt:lpstr>
      <vt:lpstr>Recognizer and Generators</vt:lpstr>
      <vt:lpstr>Alphabets and Strings</vt:lpstr>
      <vt:lpstr>Languages</vt:lpstr>
      <vt:lpstr>PowerPoint Presentation</vt:lpstr>
      <vt:lpstr>PowerPoint Presentation</vt:lpstr>
      <vt:lpstr>PowerPoint Presentation</vt:lpstr>
      <vt:lpstr>What We are Studying</vt:lpstr>
      <vt:lpstr>Graph Coloring</vt:lpstr>
      <vt:lpstr>Checking a “Yes” Answer</vt:lpstr>
      <vt:lpstr>Checking a “No” Answer</vt:lpstr>
      <vt:lpstr>Hard and Easy</vt:lpstr>
      <vt:lpstr>Easy Verification</vt:lpstr>
      <vt:lpstr>Verify vs Solve</vt:lpstr>
      <vt:lpstr>Instances vs Problems</vt:lpstr>
      <vt:lpstr>Three Classes of Problems</vt:lpstr>
      <vt:lpstr>Why do we Care?</vt:lpstr>
      <vt:lpstr>Effective Procedure</vt:lpstr>
      <vt:lpstr>Algorithm</vt:lpstr>
      <vt:lpstr>Sample Algorithm/Procedure</vt:lpstr>
      <vt:lpstr>Procedure vs Algorithm</vt:lpstr>
      <vt:lpstr>Notion of Solvable</vt:lpstr>
      <vt:lpstr>An Old Solvable Problem</vt:lpstr>
      <vt:lpstr>Research Territory</vt:lpstr>
      <vt:lpstr>A CS Grand Challenge</vt:lpstr>
      <vt:lpstr>Computability vs Complexity</vt:lpstr>
      <vt:lpstr>HISTORY</vt:lpstr>
      <vt:lpstr>Hilbert, Russell and Whitehead</vt:lpstr>
      <vt:lpstr>Hilbert</vt:lpstr>
      <vt:lpstr>Hilbert’s Belief</vt:lpstr>
      <vt:lpstr>Gödel</vt:lpstr>
      <vt:lpstr>Turing (Post, Church, Kleene)</vt:lpstr>
      <vt:lpstr>More on Emil Post</vt:lpstr>
    </vt:vector>
  </TitlesOfParts>
  <Company>University of Central Florida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Formal Languages and Automata Theory</dc:title>
  <dc:creator>ceh</dc:creator>
  <cp:lastModifiedBy>Charles Hughes</cp:lastModifiedBy>
  <cp:revision>1668</cp:revision>
  <cp:lastPrinted>2019-09-24T19:41:02Z</cp:lastPrinted>
  <dcterms:created xsi:type="dcterms:W3CDTF">2010-04-22T13:58:28Z</dcterms:created>
  <dcterms:modified xsi:type="dcterms:W3CDTF">2020-01-07T17:39:36Z</dcterms:modified>
</cp:coreProperties>
</file>