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tiff" ContentType="image/tiff"/>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74"/>
  </p:notesMasterIdLst>
  <p:handoutMasterIdLst>
    <p:handoutMasterId r:id="rId175"/>
  </p:handoutMasterIdLst>
  <p:sldIdLst>
    <p:sldId id="256" r:id="rId2"/>
    <p:sldId id="1221" r:id="rId3"/>
    <p:sldId id="2513" r:id="rId4"/>
    <p:sldId id="2258" r:id="rId5"/>
    <p:sldId id="1926" r:id="rId6"/>
    <p:sldId id="1927" r:id="rId7"/>
    <p:sldId id="1928" r:id="rId8"/>
    <p:sldId id="1929" r:id="rId9"/>
    <p:sldId id="2260" r:id="rId10"/>
    <p:sldId id="3227" r:id="rId11"/>
    <p:sldId id="3228" r:id="rId12"/>
    <p:sldId id="1957" r:id="rId13"/>
    <p:sldId id="2479" r:id="rId14"/>
    <p:sldId id="2480" r:id="rId15"/>
    <p:sldId id="1224" r:id="rId16"/>
    <p:sldId id="1936" r:id="rId17"/>
    <p:sldId id="2262" r:id="rId18"/>
    <p:sldId id="2261" r:id="rId19"/>
    <p:sldId id="1930" r:id="rId20"/>
    <p:sldId id="1931" r:id="rId21"/>
    <p:sldId id="1932" r:id="rId22"/>
    <p:sldId id="1933" r:id="rId23"/>
    <p:sldId id="1226" r:id="rId24"/>
    <p:sldId id="1935" r:id="rId25"/>
    <p:sldId id="2113" r:id="rId26"/>
    <p:sldId id="3229" r:id="rId27"/>
    <p:sldId id="1938" r:id="rId28"/>
    <p:sldId id="1939" r:id="rId29"/>
    <p:sldId id="1945" r:id="rId30"/>
    <p:sldId id="3231" r:id="rId31"/>
    <p:sldId id="1768" r:id="rId32"/>
    <p:sldId id="1934" r:id="rId33"/>
    <p:sldId id="1769" r:id="rId34"/>
    <p:sldId id="1940" r:id="rId35"/>
    <p:sldId id="1942" r:id="rId36"/>
    <p:sldId id="1946" r:id="rId37"/>
    <p:sldId id="1944" r:id="rId38"/>
    <p:sldId id="1953" r:id="rId39"/>
    <p:sldId id="1954" r:id="rId40"/>
    <p:sldId id="1948" r:id="rId41"/>
    <p:sldId id="1949" r:id="rId42"/>
    <p:sldId id="1950" r:id="rId43"/>
    <p:sldId id="1764" r:id="rId44"/>
    <p:sldId id="1765" r:id="rId45"/>
    <p:sldId id="1766" r:id="rId46"/>
    <p:sldId id="1767" r:id="rId47"/>
    <p:sldId id="1947" r:id="rId48"/>
    <p:sldId id="1241" r:id="rId49"/>
    <p:sldId id="1242" r:id="rId50"/>
    <p:sldId id="3232" r:id="rId51"/>
    <p:sldId id="1955" r:id="rId52"/>
    <p:sldId id="1956" r:id="rId53"/>
    <p:sldId id="3230" r:id="rId54"/>
    <p:sldId id="2463" r:id="rId55"/>
    <p:sldId id="2464" r:id="rId56"/>
    <p:sldId id="2465" r:id="rId57"/>
    <p:sldId id="2466" r:id="rId58"/>
    <p:sldId id="2467" r:id="rId59"/>
    <p:sldId id="2468" r:id="rId60"/>
    <p:sldId id="2469" r:id="rId61"/>
    <p:sldId id="2470" r:id="rId62"/>
    <p:sldId id="2471" r:id="rId63"/>
    <p:sldId id="2472" r:id="rId64"/>
    <p:sldId id="3236" r:id="rId65"/>
    <p:sldId id="2456" r:id="rId66"/>
    <p:sldId id="2457" r:id="rId67"/>
    <p:sldId id="2458" r:id="rId68"/>
    <p:sldId id="2459" r:id="rId69"/>
    <p:sldId id="2460" r:id="rId70"/>
    <p:sldId id="2461" r:id="rId71"/>
    <p:sldId id="2462" r:id="rId72"/>
    <p:sldId id="3233" r:id="rId73"/>
    <p:sldId id="1775" r:id="rId74"/>
    <p:sldId id="1962" r:id="rId75"/>
    <p:sldId id="1963" r:id="rId76"/>
    <p:sldId id="1964" r:id="rId77"/>
    <p:sldId id="1777" r:id="rId78"/>
    <p:sldId id="1779" r:id="rId79"/>
    <p:sldId id="2155" r:id="rId80"/>
    <p:sldId id="1961" r:id="rId81"/>
    <p:sldId id="2379" r:id="rId82"/>
    <p:sldId id="2380" r:id="rId83"/>
    <p:sldId id="1885" r:id="rId84"/>
    <p:sldId id="2153" r:id="rId85"/>
    <p:sldId id="1886" r:id="rId86"/>
    <p:sldId id="2165" r:id="rId87"/>
    <p:sldId id="2166" r:id="rId88"/>
    <p:sldId id="2168" r:id="rId89"/>
    <p:sldId id="1176" r:id="rId90"/>
    <p:sldId id="1177" r:id="rId91"/>
    <p:sldId id="1178" r:id="rId92"/>
    <p:sldId id="2443" r:id="rId93"/>
    <p:sldId id="2444" r:id="rId94"/>
    <p:sldId id="2446" r:id="rId95"/>
    <p:sldId id="2447" r:id="rId96"/>
    <p:sldId id="2448" r:id="rId97"/>
    <p:sldId id="2449" r:id="rId98"/>
    <p:sldId id="2450" r:id="rId99"/>
    <p:sldId id="2451" r:id="rId100"/>
    <p:sldId id="2452" r:id="rId101"/>
    <p:sldId id="2453" r:id="rId102"/>
    <p:sldId id="2454" r:id="rId103"/>
    <p:sldId id="2167" r:id="rId104"/>
    <p:sldId id="2196" r:id="rId105"/>
    <p:sldId id="1792" r:id="rId106"/>
    <p:sldId id="1793" r:id="rId107"/>
    <p:sldId id="1794" r:id="rId108"/>
    <p:sldId id="1795" r:id="rId109"/>
    <p:sldId id="1796" r:id="rId110"/>
    <p:sldId id="1797" r:id="rId111"/>
    <p:sldId id="1798" r:id="rId112"/>
    <p:sldId id="1809" r:id="rId113"/>
    <p:sldId id="1800" r:id="rId114"/>
    <p:sldId id="1802" r:id="rId115"/>
    <p:sldId id="3241" r:id="rId116"/>
    <p:sldId id="3242" r:id="rId117"/>
    <p:sldId id="3243" r:id="rId118"/>
    <p:sldId id="3244" r:id="rId119"/>
    <p:sldId id="3245" r:id="rId120"/>
    <p:sldId id="1807" r:id="rId121"/>
    <p:sldId id="1808" r:id="rId122"/>
    <p:sldId id="1784" r:id="rId123"/>
    <p:sldId id="1999" r:id="rId124"/>
    <p:sldId id="2001" r:id="rId125"/>
    <p:sldId id="2008" r:id="rId126"/>
    <p:sldId id="2009" r:id="rId127"/>
    <p:sldId id="2010" r:id="rId128"/>
    <p:sldId id="2013" r:id="rId129"/>
    <p:sldId id="2011" r:id="rId130"/>
    <p:sldId id="2014" r:id="rId131"/>
    <p:sldId id="2000" r:id="rId132"/>
    <p:sldId id="2002" r:id="rId133"/>
    <p:sldId id="2003" r:id="rId134"/>
    <p:sldId id="2004" r:id="rId135"/>
    <p:sldId id="2005" r:id="rId136"/>
    <p:sldId id="2006" r:id="rId137"/>
    <p:sldId id="2007" r:id="rId138"/>
    <p:sldId id="1780" r:id="rId139"/>
    <p:sldId id="1781" r:id="rId140"/>
    <p:sldId id="1782" r:id="rId141"/>
    <p:sldId id="1783" r:id="rId142"/>
    <p:sldId id="1818" r:id="rId143"/>
    <p:sldId id="3237" r:id="rId144"/>
    <p:sldId id="2041" r:id="rId145"/>
    <p:sldId id="2042" r:id="rId146"/>
    <p:sldId id="2039" r:id="rId147"/>
    <p:sldId id="2043" r:id="rId148"/>
    <p:sldId id="2040" r:id="rId149"/>
    <p:sldId id="2279" r:id="rId150"/>
    <p:sldId id="2280" r:id="rId151"/>
    <p:sldId id="2281" r:id="rId152"/>
    <p:sldId id="2282" r:id="rId153"/>
    <p:sldId id="2284" r:id="rId154"/>
    <p:sldId id="2285" r:id="rId155"/>
    <p:sldId id="2286" r:id="rId156"/>
    <p:sldId id="2287" r:id="rId157"/>
    <p:sldId id="3238" r:id="rId158"/>
    <p:sldId id="2267" r:id="rId159"/>
    <p:sldId id="2268" r:id="rId160"/>
    <p:sldId id="2269" r:id="rId161"/>
    <p:sldId id="2270" r:id="rId162"/>
    <p:sldId id="2272" r:id="rId163"/>
    <p:sldId id="2273" r:id="rId164"/>
    <p:sldId id="2274" r:id="rId165"/>
    <p:sldId id="2275" r:id="rId166"/>
    <p:sldId id="2277" r:id="rId167"/>
    <p:sldId id="2278" r:id="rId168"/>
    <p:sldId id="2252" r:id="rId169"/>
    <p:sldId id="2253" r:id="rId170"/>
    <p:sldId id="2254" r:id="rId171"/>
    <p:sldId id="2387" r:id="rId172"/>
    <p:sldId id="2388" r:id="rId173"/>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9900"/>
    <a:srgbClr val="CC3300"/>
    <a:srgbClr val="0099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86"/>
  </p:normalViewPr>
  <p:slideViewPr>
    <p:cSldViewPr>
      <p:cViewPr varScale="1">
        <p:scale>
          <a:sx n="105" d="100"/>
          <a:sy n="105" d="100"/>
        </p:scale>
        <p:origin x="640"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presProps" Target="presProp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tableStyles" Target="tableStyle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handoutMaster" Target="handoutMasters/handout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commentAuthors" Target="commentAuthor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87079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2353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821024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92991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976176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68681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445110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269843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4425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230564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621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07951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8025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6525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42877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568010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Rot="1" noChangeAspect="1" noChangeArrowheads="1" noTextEdit="1"/>
          </p:cNvSpPr>
          <p:nvPr>
            <p:ph type="sldImg"/>
          </p:nvPr>
        </p:nvSpPr>
        <p:spPr>
          <a:ln/>
        </p:spPr>
      </p:sp>
      <p:sp>
        <p:nvSpPr>
          <p:cNvPr id="367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77878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289640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793801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1F3D54F-F0B5-FD46-B007-C70B4EBAE4B9}" type="slidenum">
              <a:rPr lang="en-US" sz="1300"/>
              <a:pPr algn="r" eaLnBrk="1" hangingPunct="1"/>
              <a:t>89</a:t>
            </a:fld>
            <a:endParaRPr lang="en-US" sz="1300"/>
          </a:p>
        </p:txBody>
      </p:sp>
      <p:sp>
        <p:nvSpPr>
          <p:cNvPr id="355331" name="Rectangle 2"/>
          <p:cNvSpPr>
            <a:spLocks noGrp="1" noRot="1" noChangeAspect="1" noChangeArrowheads="1" noTextEdit="1"/>
          </p:cNvSpPr>
          <p:nvPr>
            <p:ph type="sldImg"/>
          </p:nvPr>
        </p:nvSpPr>
        <p:spPr>
          <a:ln/>
        </p:spPr>
      </p:sp>
      <p:sp>
        <p:nvSpPr>
          <p:cNvPr id="355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155706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AC0E6BDB-31ED-6A45-A017-D6C8AD7C567E}" type="slidenum">
              <a:rPr lang="en-US" sz="1300"/>
              <a:pPr algn="r" eaLnBrk="1" hangingPunct="1"/>
              <a:t>90</a:t>
            </a:fld>
            <a:endParaRPr lang="en-US" sz="1300"/>
          </a:p>
        </p:txBody>
      </p:sp>
      <p:sp>
        <p:nvSpPr>
          <p:cNvPr id="356355" name="Rectangle 2"/>
          <p:cNvSpPr>
            <a:spLocks noGrp="1" noRot="1" noChangeAspect="1" noChangeArrowheads="1" noTextEdit="1"/>
          </p:cNvSpPr>
          <p:nvPr>
            <p:ph type="sldImg"/>
          </p:nvPr>
        </p:nvSpPr>
        <p:spPr>
          <a:ln/>
        </p:spPr>
      </p:sp>
      <p:sp>
        <p:nvSpPr>
          <p:cNvPr id="356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307531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B69D95E0-4204-1449-996B-A92BEDFB0FD7}" type="slidenum">
              <a:rPr lang="en-US" sz="1300"/>
              <a:pPr algn="r" eaLnBrk="1" hangingPunct="1"/>
              <a:t>91</a:t>
            </a:fld>
            <a:endParaRPr lang="en-US" sz="1300"/>
          </a:p>
        </p:txBody>
      </p:sp>
      <p:sp>
        <p:nvSpPr>
          <p:cNvPr id="357379" name="Rectangle 2"/>
          <p:cNvSpPr>
            <a:spLocks noGrp="1" noRot="1" noChangeAspect="1" noChangeArrowheads="1" noTextEdit="1"/>
          </p:cNvSpPr>
          <p:nvPr>
            <p:ph type="sldImg"/>
          </p:nvPr>
        </p:nvSpPr>
        <p:spPr>
          <a:ln/>
        </p:spPr>
      </p:sp>
      <p:sp>
        <p:nvSpPr>
          <p:cNvPr id="357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047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562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7894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0637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6EC7D4-0570-5F4A-BD04-1972EAA44642}" type="slidenum">
              <a:rPr lang="en-US" smtClean="0"/>
              <a:pPr/>
              <a:t>9</a:t>
            </a:fld>
            <a:endParaRPr lang="en-US"/>
          </a:p>
        </p:txBody>
      </p:sp>
    </p:spTree>
    <p:extLst>
      <p:ext uri="{BB962C8B-B14F-4D97-AF65-F5344CB8AC3E}">
        <p14:creationId xmlns:p14="http://schemas.microsoft.com/office/powerpoint/2010/main" val="166889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08362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8328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791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12/28/19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12/28/19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12/28/19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12/28/19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12/28/19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12/28/19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12/28/19</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12/28/19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12/28/19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12/28/19</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UCF @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12/28/19</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12/28/19</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UCF @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12/28/19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12/28/19</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UCF @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5685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Formal Languages &amp; Automata Theory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44958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2020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24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7275B-C7AF-C34F-A075-613F7C2D82EB}"/>
              </a:ext>
            </a:extLst>
          </p:cNvPr>
          <p:cNvSpPr>
            <a:spLocks noGrp="1"/>
          </p:cNvSpPr>
          <p:nvPr>
            <p:ph type="title"/>
          </p:nvPr>
        </p:nvSpPr>
        <p:spPr/>
        <p:txBody>
          <a:bodyPr/>
          <a:lstStyle/>
          <a:p>
            <a:r>
              <a:rPr lang="en-US" dirty="0"/>
              <a:t>Sample DFA # 3</a:t>
            </a:r>
          </a:p>
        </p:txBody>
      </p:sp>
      <p:pic>
        <p:nvPicPr>
          <p:cNvPr id="10" name="Content Placeholder 9" descr="A drawing of a face&#10;&#10;Description automatically generated">
            <a:extLst>
              <a:ext uri="{FF2B5EF4-FFF2-40B4-BE49-F238E27FC236}">
                <a16:creationId xmlns:a16="http://schemas.microsoft.com/office/drawing/2014/main" id="{329FF711-FBA3-154C-9C3F-6D0BD0FCA3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900" y="1524000"/>
            <a:ext cx="7188200" cy="2451100"/>
          </a:xfrm>
        </p:spPr>
      </p:pic>
      <p:sp>
        <p:nvSpPr>
          <p:cNvPr id="4" name="Date Placeholder 3">
            <a:extLst>
              <a:ext uri="{FF2B5EF4-FFF2-40B4-BE49-F238E27FC236}">
                <a16:creationId xmlns:a16="http://schemas.microsoft.com/office/drawing/2014/main" id="{FFC0D04D-66D0-7344-89AC-7B0FA7F8E5C9}"/>
              </a:ext>
            </a:extLst>
          </p:cNvPr>
          <p:cNvSpPr>
            <a:spLocks noGrp="1"/>
          </p:cNvSpPr>
          <p:nvPr>
            <p:ph type="dt" sz="half" idx="10"/>
          </p:nvPr>
        </p:nvSpPr>
        <p:spPr/>
        <p:txBody>
          <a:bodyPr/>
          <a:lstStyle/>
          <a:p>
            <a:pPr>
              <a:defRPr/>
            </a:pPr>
            <a:fld id="{42E49081-5805-2747-8C6A-5FA478CC53C3}" type="datetime1">
              <a:rPr lang="en-US" smtClean="0"/>
              <a:pPr>
                <a:defRPr/>
              </a:pPr>
              <a:t>12/28/19</a:t>
            </a:fld>
            <a:endParaRPr lang="en-US"/>
          </a:p>
        </p:txBody>
      </p:sp>
      <p:sp>
        <p:nvSpPr>
          <p:cNvPr id="5" name="Footer Placeholder 4">
            <a:extLst>
              <a:ext uri="{FF2B5EF4-FFF2-40B4-BE49-F238E27FC236}">
                <a16:creationId xmlns:a16="http://schemas.microsoft.com/office/drawing/2014/main" id="{EF87AC6C-E307-4940-995E-4424B8AEEE1A}"/>
              </a:ext>
            </a:extLst>
          </p:cNvPr>
          <p:cNvSpPr>
            <a:spLocks noGrp="1"/>
          </p:cNvSpPr>
          <p:nvPr>
            <p:ph type="ftr" sz="quarter" idx="11"/>
          </p:nvPr>
        </p:nvSpPr>
        <p:spPr/>
        <p:txBody>
          <a:bodyPr/>
          <a:lstStyle/>
          <a:p>
            <a:pPr>
              <a:defRPr/>
            </a:pPr>
            <a:r>
              <a:rPr lang="en-US"/>
              <a:t>© UCF CS</a:t>
            </a:r>
            <a:endParaRPr lang="en-US" dirty="0"/>
          </a:p>
        </p:txBody>
      </p:sp>
      <p:sp>
        <p:nvSpPr>
          <p:cNvPr id="6" name="Slide Number Placeholder 5">
            <a:extLst>
              <a:ext uri="{FF2B5EF4-FFF2-40B4-BE49-F238E27FC236}">
                <a16:creationId xmlns:a16="http://schemas.microsoft.com/office/drawing/2014/main" id="{410D5F5F-B33F-CD46-90FE-079024F66594}"/>
              </a:ext>
            </a:extLst>
          </p:cNvPr>
          <p:cNvSpPr>
            <a:spLocks noGrp="1"/>
          </p:cNvSpPr>
          <p:nvPr>
            <p:ph type="sldNum" sz="quarter" idx="12"/>
          </p:nvPr>
        </p:nvSpPr>
        <p:spPr/>
        <p:txBody>
          <a:bodyPr/>
          <a:lstStyle/>
          <a:p>
            <a:pPr>
              <a:defRPr/>
            </a:pPr>
            <a:fld id="{33E9163E-B168-F542-BBC6-C62085C73ADC}" type="slidenum">
              <a:rPr lang="en-US" smtClean="0"/>
              <a:pPr>
                <a:defRPr/>
              </a:pPr>
              <a:t>10</a:t>
            </a:fld>
            <a:endParaRPr lang="en-US"/>
          </a:p>
        </p:txBody>
      </p:sp>
      <p:sp>
        <p:nvSpPr>
          <p:cNvPr id="11" name="Rectangle 10">
            <a:extLst>
              <a:ext uri="{FF2B5EF4-FFF2-40B4-BE49-F238E27FC236}">
                <a16:creationId xmlns:a16="http://schemas.microsoft.com/office/drawing/2014/main" id="{A8E61740-07AD-F04C-B0DF-408D1D2CB7F6}"/>
              </a:ext>
            </a:extLst>
          </p:cNvPr>
          <p:cNvSpPr/>
          <p:nvPr/>
        </p:nvSpPr>
        <p:spPr>
          <a:xfrm>
            <a:off x="1066800" y="3657600"/>
            <a:ext cx="7391400" cy="1938992"/>
          </a:xfrm>
          <a:prstGeom prst="rect">
            <a:avLst/>
          </a:prstGeom>
        </p:spPr>
        <p:txBody>
          <a:bodyPr wrap="square">
            <a:spAutoFit/>
          </a:bodyPr>
          <a:lstStyle/>
          <a:p>
            <a:r>
              <a:rPr lang="en-US" dirty="0">
                <a:latin typeface="Apple Chancery" charset="0"/>
                <a:ea typeface="Apple Chancery" charset="0"/>
                <a:cs typeface="Apple Chancery" charset="0"/>
              </a:rPr>
              <a:t>A” </a:t>
            </a:r>
            <a:r>
              <a:rPr lang="en-US" dirty="0"/>
              <a:t>= ( {0,1,2,3,4}, {0,1}, </a:t>
            </a:r>
            <a:r>
              <a:rPr lang="en-US" dirty="0">
                <a:latin typeface="Symbol" charset="2"/>
                <a:ea typeface="Symbol" charset="2"/>
                <a:cs typeface="Symbol" charset="2"/>
              </a:rPr>
              <a:t>d”</a:t>
            </a:r>
            <a:r>
              <a:rPr lang="en-US" dirty="0"/>
              <a:t>, </a:t>
            </a:r>
            <a:r>
              <a:rPr lang="en-US" dirty="0">
                <a:latin typeface="Symbol" charset="2"/>
                <a:ea typeface="Symbol" charset="2"/>
                <a:cs typeface="Symbol" charset="2"/>
              </a:rPr>
              <a:t>0</a:t>
            </a:r>
            <a:r>
              <a:rPr lang="en-US" dirty="0"/>
              <a:t>, {2,3}), where </a:t>
            </a:r>
            <a:r>
              <a:rPr lang="en-US" dirty="0">
                <a:latin typeface="Symbol" charset="2"/>
                <a:ea typeface="Symbol" charset="2"/>
                <a:cs typeface="Symbol" charset="2"/>
              </a:rPr>
              <a:t>d”</a:t>
            </a:r>
            <a:r>
              <a:rPr lang="en-US" dirty="0"/>
              <a:t> is defined by above diagram. L(</a:t>
            </a:r>
            <a:r>
              <a:rPr lang="en-US" dirty="0">
                <a:latin typeface="Apple Chancery" charset="0"/>
                <a:ea typeface="Apple Chancery" charset="0"/>
                <a:cs typeface="Apple Chancery" charset="0"/>
              </a:rPr>
              <a:t>A”</a:t>
            </a:r>
            <a:r>
              <a:rPr lang="en-US" dirty="0">
                <a:ea typeface="Apple Chancery" charset="0"/>
                <a:cs typeface="Apple Chancery" charset="0"/>
              </a:rPr>
              <a:t>) </a:t>
            </a:r>
            <a:r>
              <a:rPr lang="en-US" dirty="0"/>
              <a:t> = { w | w is a binary string that, read left to right (</a:t>
            </a:r>
            <a:r>
              <a:rPr lang="en-US" dirty="0" err="1"/>
              <a:t>msb</a:t>
            </a:r>
            <a:r>
              <a:rPr lang="en-US" dirty="0"/>
              <a:t> to </a:t>
            </a:r>
            <a:r>
              <a:rPr lang="en-US" dirty="0" err="1"/>
              <a:t>lsb</a:t>
            </a:r>
            <a:r>
              <a:rPr lang="en-US" dirty="0"/>
              <a:t>), when interpreted as a decimal number divided by 5, has a remainder of 2 or 3 }</a:t>
            </a:r>
          </a:p>
        </p:txBody>
      </p:sp>
      <p:sp>
        <p:nvSpPr>
          <p:cNvPr id="12" name="TextBox 11">
            <a:extLst>
              <a:ext uri="{FF2B5EF4-FFF2-40B4-BE49-F238E27FC236}">
                <a16:creationId xmlns:a16="http://schemas.microsoft.com/office/drawing/2014/main" id="{4D42B731-5B6C-7F4E-902B-3ED046D4EEB0}"/>
              </a:ext>
            </a:extLst>
          </p:cNvPr>
          <p:cNvSpPr txBox="1"/>
          <p:nvPr/>
        </p:nvSpPr>
        <p:spPr>
          <a:xfrm>
            <a:off x="457200" y="2514600"/>
            <a:ext cx="520700" cy="457200"/>
          </a:xfrm>
          <a:prstGeom prst="rect">
            <a:avLst/>
          </a:prstGeom>
          <a:noFill/>
        </p:spPr>
        <p:txBody>
          <a:bodyPr wrap="square" rtlCol="0">
            <a:spAutoFit/>
          </a:bodyPr>
          <a:lstStyle/>
          <a:p>
            <a:r>
              <a:rPr lang="en-US" dirty="0">
                <a:latin typeface="Apple Chancery" charset="0"/>
                <a:ea typeface="Apple Chancery" charset="0"/>
                <a:cs typeface="Apple Chancery" charset="0"/>
              </a:rPr>
              <a:t>A”</a:t>
            </a:r>
            <a:endParaRPr lang="en-US" dirty="0"/>
          </a:p>
        </p:txBody>
      </p:sp>
    </p:spTree>
    <p:extLst>
      <p:ext uri="{BB962C8B-B14F-4D97-AF65-F5344CB8AC3E}">
        <p14:creationId xmlns:p14="http://schemas.microsoft.com/office/powerpoint/2010/main" val="189865846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Grammar to NFA</a:t>
            </a:r>
          </a:p>
        </p:txBody>
      </p:sp>
      <p:sp>
        <p:nvSpPr>
          <p:cNvPr id="3" name="Content Placeholder 2"/>
          <p:cNvSpPr>
            <a:spLocks noGrp="1"/>
          </p:cNvSpPr>
          <p:nvPr>
            <p:ph idx="1"/>
          </p:nvPr>
        </p:nvSpPr>
        <p:spPr>
          <a:xfrm>
            <a:off x="457200" y="1600200"/>
            <a:ext cx="8229600" cy="4419600"/>
          </a:xfrm>
        </p:spPr>
        <p:txBody>
          <a:bodyPr/>
          <a:lstStyle/>
          <a:p>
            <a:r>
              <a:rPr lang="en-US" b="1" dirty="0"/>
              <a:t>Grammar</a:t>
            </a:r>
          </a:p>
          <a:p>
            <a:pPr marL="0" indent="0">
              <a:buNone/>
            </a:pPr>
            <a:r>
              <a:rPr lang="en-US" b="1" dirty="0"/>
              <a:t>S	</a:t>
            </a:r>
            <a:r>
              <a:rPr lang="en-US" b="1" dirty="0">
                <a:sym typeface="Symbol" charset="2"/>
              </a:rPr>
              <a:t></a:t>
            </a:r>
            <a:r>
              <a:rPr lang="en-US" b="1" dirty="0"/>
              <a:t>	0 S 	|	1 A</a:t>
            </a:r>
            <a:endParaRPr lang="en-US" dirty="0"/>
          </a:p>
          <a:p>
            <a:pPr marL="0" indent="0">
              <a:buNone/>
            </a:pPr>
            <a:r>
              <a:rPr lang="en-US" b="1" dirty="0"/>
              <a:t>A	</a:t>
            </a:r>
            <a:r>
              <a:rPr lang="en-US" b="1" dirty="0">
                <a:sym typeface="Symbol" charset="2"/>
              </a:rPr>
              <a:t></a:t>
            </a:r>
            <a:r>
              <a:rPr lang="en-US" b="1" dirty="0"/>
              <a:t>	0 S	|	0 A	|	1 B	|	</a:t>
            </a:r>
            <a:r>
              <a:rPr lang="en-US" b="1" dirty="0">
                <a:latin typeface="Symbol" charset="2"/>
                <a:ea typeface="Symbol" charset="2"/>
                <a:cs typeface="Symbol" charset="2"/>
              </a:rPr>
              <a:t>l</a:t>
            </a:r>
            <a:endParaRPr lang="en-US" dirty="0">
              <a:latin typeface="Symbol" charset="2"/>
              <a:ea typeface="Symbol" charset="2"/>
              <a:cs typeface="Symbol" charset="2"/>
            </a:endParaRPr>
          </a:p>
          <a:p>
            <a:pPr marL="0" indent="0">
              <a:buNone/>
            </a:pPr>
            <a:r>
              <a:rPr lang="en-US" b="1" dirty="0"/>
              <a:t>B	</a:t>
            </a:r>
            <a:r>
              <a:rPr lang="en-US" b="1" dirty="0">
                <a:sym typeface="Symbol" charset="2"/>
              </a:rPr>
              <a:t></a:t>
            </a:r>
            <a:r>
              <a:rPr lang="en-US" b="1" dirty="0"/>
              <a:t>	1 S	|	0 B</a:t>
            </a:r>
          </a:p>
          <a:p>
            <a:r>
              <a:rPr lang="en-US" b="1" dirty="0"/>
              <a:t>NFA </a:t>
            </a:r>
            <a:r>
              <a:rPr lang="en-US" sz="2800" b="1" dirty="0"/>
              <a:t>(</a:t>
            </a:r>
            <a:r>
              <a:rPr lang="en-US" b="1" dirty="0"/>
              <a:t>can remove f and make A final</a:t>
            </a:r>
            <a:r>
              <a:rPr lang="en-US" sz="2800" b="1" dirty="0"/>
              <a:t>)</a:t>
            </a:r>
            <a:endParaRPr lang="en-US" dirty="0"/>
          </a:p>
        </p:txBody>
      </p:sp>
      <p:sp>
        <p:nvSpPr>
          <p:cNvPr id="4" name="Date Placeholder 3"/>
          <p:cNvSpPr>
            <a:spLocks noGrp="1"/>
          </p:cNvSpPr>
          <p:nvPr>
            <p:ph type="dt" sz="half" idx="10"/>
          </p:nvPr>
        </p:nvSpPr>
        <p:spPr/>
        <p:txBody>
          <a:bodyPr/>
          <a:lstStyle/>
          <a:p>
            <a:fld id="{BCFB7C59-D8BF-834D-94C3-1247EA55BFA7}" type="datetime1">
              <a:rPr lang="en-US" smtClean="0"/>
              <a:t>12/28/19</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100</a:t>
            </a:fld>
            <a:endParaRPr lang="en-US" dirty="0"/>
          </a:p>
        </p:txBody>
      </p:sp>
      <p:grpSp>
        <p:nvGrpSpPr>
          <p:cNvPr id="7" name="Canvas 580"/>
          <p:cNvGrpSpPr/>
          <p:nvPr/>
        </p:nvGrpSpPr>
        <p:grpSpPr>
          <a:xfrm>
            <a:off x="381000" y="4267200"/>
            <a:ext cx="8382000" cy="1371600"/>
            <a:chOff x="0" y="0"/>
            <a:chExt cx="6858000" cy="1129553"/>
          </a:xfrm>
        </p:grpSpPr>
        <p:sp>
          <p:nvSpPr>
            <p:cNvPr id="8" name="Rectangle 7"/>
            <p:cNvSpPr/>
            <p:nvPr/>
          </p:nvSpPr>
          <p:spPr>
            <a:xfrm>
              <a:off x="0" y="0"/>
              <a:ext cx="6858000" cy="1066800"/>
            </a:xfrm>
            <a:prstGeom prst="rect">
              <a:avLst/>
            </a:prstGeom>
            <a:noFill/>
            <a:ln>
              <a:noFill/>
            </a:ln>
          </p:spPr>
        </p:sp>
        <p:sp>
          <p:nvSpPr>
            <p:cNvPr id="9" name="Oval 8"/>
            <p:cNvSpPr>
              <a:spLocks noChangeArrowheads="1"/>
            </p:cNvSpPr>
            <p:nvPr/>
          </p:nvSpPr>
          <p:spPr bwMode="auto">
            <a:xfrm>
              <a:off x="3163570" y="168910"/>
              <a:ext cx="305435" cy="30289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10" name="Oval 9"/>
            <p:cNvSpPr>
              <a:spLocks noChangeArrowheads="1"/>
            </p:cNvSpPr>
            <p:nvPr/>
          </p:nvSpPr>
          <p:spPr bwMode="auto">
            <a:xfrm>
              <a:off x="3124200" y="31369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1" name="Oval 10"/>
            <p:cNvSpPr>
              <a:spLocks noChangeArrowheads="1"/>
            </p:cNvSpPr>
            <p:nvPr/>
          </p:nvSpPr>
          <p:spPr bwMode="auto">
            <a:xfrm>
              <a:off x="4466590" y="16192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2" name="Oval 11"/>
            <p:cNvSpPr>
              <a:spLocks noChangeArrowheads="1"/>
            </p:cNvSpPr>
            <p:nvPr/>
          </p:nvSpPr>
          <p:spPr bwMode="auto">
            <a:xfrm>
              <a:off x="1828800" y="161925"/>
              <a:ext cx="304800" cy="3041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3" name="Oval 12"/>
            <p:cNvSpPr>
              <a:spLocks noChangeArrowheads="1"/>
            </p:cNvSpPr>
            <p:nvPr/>
          </p:nvSpPr>
          <p:spPr bwMode="auto">
            <a:xfrm>
              <a:off x="1789430" y="30670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4" name="Text Box 587"/>
            <p:cNvSpPr txBox="1">
              <a:spLocks noChangeArrowheads="1"/>
            </p:cNvSpPr>
            <p:nvPr/>
          </p:nvSpPr>
          <p:spPr bwMode="auto">
            <a:xfrm>
              <a:off x="1828800" y="372164"/>
              <a:ext cx="28956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S</a:t>
              </a:r>
              <a:endParaRPr lang="en-US" sz="1400" dirty="0">
                <a:effectLst/>
                <a:latin typeface="New Century Schlbk" charset="0"/>
                <a:ea typeface="Times New Roman" charset="0"/>
                <a:cs typeface="New Century Schlbk" charset="0"/>
              </a:endParaRPr>
            </a:p>
          </p:txBody>
        </p:sp>
        <p:sp>
          <p:nvSpPr>
            <p:cNvPr id="15" name="Oval 14"/>
            <p:cNvSpPr>
              <a:spLocks noChangeArrowheads="1"/>
            </p:cNvSpPr>
            <p:nvPr/>
          </p:nvSpPr>
          <p:spPr bwMode="auto">
            <a:xfrm>
              <a:off x="4419600" y="31115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Text Box 589"/>
            <p:cNvSpPr txBox="1">
              <a:spLocks noChangeArrowheads="1"/>
            </p:cNvSpPr>
            <p:nvPr/>
          </p:nvSpPr>
          <p:spPr bwMode="auto">
            <a:xfrm>
              <a:off x="4466590" y="378396"/>
              <a:ext cx="289560" cy="26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B</a:t>
              </a:r>
              <a:endParaRPr lang="en-US" sz="1400" dirty="0">
                <a:effectLst/>
                <a:latin typeface="New Century Schlbk" charset="0"/>
                <a:ea typeface="Times New Roman" charset="0"/>
                <a:cs typeface="New Century Schlbk" charset="0"/>
              </a:endParaRPr>
            </a:p>
          </p:txBody>
        </p:sp>
        <p:cxnSp>
          <p:nvCxnSpPr>
            <p:cNvPr id="17" name="Line 590"/>
            <p:cNvCxnSpPr/>
            <p:nvPr/>
          </p:nvCxnSpPr>
          <p:spPr bwMode="auto">
            <a:xfrm>
              <a:off x="1820545" y="28765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591"/>
            <p:cNvCxnSpPr/>
            <p:nvPr/>
          </p:nvCxnSpPr>
          <p:spPr bwMode="auto">
            <a:xfrm>
              <a:off x="3155950" y="294640"/>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592"/>
            <p:cNvCxnSpPr/>
            <p:nvPr/>
          </p:nvCxnSpPr>
          <p:spPr bwMode="auto">
            <a:xfrm>
              <a:off x="4459605" y="28765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Line 593"/>
            <p:cNvCxnSpPr/>
            <p:nvPr/>
          </p:nvCxnSpPr>
          <p:spPr bwMode="auto">
            <a:xfrm>
              <a:off x="1457325" y="499745"/>
              <a:ext cx="3048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1" name="Text Box 594"/>
            <p:cNvSpPr txBox="1">
              <a:spLocks noChangeArrowheads="1"/>
            </p:cNvSpPr>
            <p:nvPr/>
          </p:nvSpPr>
          <p:spPr bwMode="auto">
            <a:xfrm>
              <a:off x="1176020" y="367665"/>
              <a:ext cx="352425"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Script MT Bold" charset="0"/>
                  <a:ea typeface="Times New Roman" charset="0"/>
                  <a:cs typeface="Times New Roman" charset="0"/>
                </a:rPr>
                <a:t>A</a:t>
              </a:r>
              <a:r>
                <a:rPr lang="en-US" sz="1600" b="1" dirty="0">
                  <a:effectLst/>
                  <a:latin typeface="Times New Roman" charset="0"/>
                  <a:ea typeface="Times New Roman" charset="0"/>
                  <a:cs typeface="New Century Schlbk" charset="0"/>
                </a:rPr>
                <a:t>:</a:t>
              </a:r>
              <a:endParaRPr lang="en-US" sz="1600" dirty="0">
                <a:effectLst/>
                <a:latin typeface="New Century Schlbk" charset="0"/>
                <a:ea typeface="Times New Roman" charset="0"/>
                <a:cs typeface="New Century Schlbk" charset="0"/>
              </a:endParaRPr>
            </a:p>
          </p:txBody>
        </p:sp>
        <p:sp>
          <p:nvSpPr>
            <p:cNvPr id="22" name="Text Box 595"/>
            <p:cNvSpPr txBox="1">
              <a:spLocks noChangeArrowheads="1"/>
            </p:cNvSpPr>
            <p:nvPr/>
          </p:nvSpPr>
          <p:spPr bwMode="auto">
            <a:xfrm>
              <a:off x="2095500" y="7620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a:t>
              </a:r>
              <a:endParaRPr lang="en-US" sz="2000">
                <a:effectLst/>
                <a:latin typeface="New Century Schlbk" charset="0"/>
                <a:ea typeface="Times New Roman" charset="0"/>
                <a:cs typeface="New Century Schlbk" charset="0"/>
              </a:endParaRPr>
            </a:p>
          </p:txBody>
        </p:sp>
        <p:sp>
          <p:nvSpPr>
            <p:cNvPr id="23" name="Text Box 596"/>
            <p:cNvSpPr txBox="1">
              <a:spLocks noChangeArrowheads="1"/>
            </p:cNvSpPr>
            <p:nvPr/>
          </p:nvSpPr>
          <p:spPr bwMode="auto">
            <a:xfrm>
              <a:off x="3419475" y="8763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2000" dirty="0">
                <a:effectLst/>
                <a:latin typeface="New Century Schlbk" charset="0"/>
                <a:ea typeface="Times New Roman" charset="0"/>
                <a:cs typeface="New Century Schlbk" charset="0"/>
              </a:endParaRPr>
            </a:p>
          </p:txBody>
        </p:sp>
        <p:sp>
          <p:nvSpPr>
            <p:cNvPr id="24" name="Text Box 597"/>
            <p:cNvSpPr txBox="1">
              <a:spLocks noChangeArrowheads="1"/>
            </p:cNvSpPr>
            <p:nvPr/>
          </p:nvSpPr>
          <p:spPr bwMode="auto">
            <a:xfrm>
              <a:off x="4731327" y="87630"/>
              <a:ext cx="138546"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1400" dirty="0">
                <a:effectLst/>
                <a:latin typeface="New Century Schlbk" charset="0"/>
                <a:ea typeface="Times New Roman" charset="0"/>
                <a:cs typeface="New Century Schlbk" charset="0"/>
              </a:endParaRPr>
            </a:p>
          </p:txBody>
        </p:sp>
        <p:cxnSp>
          <p:nvCxnSpPr>
            <p:cNvPr id="25" name="Line 598"/>
            <p:cNvCxnSpPr/>
            <p:nvPr/>
          </p:nvCxnSpPr>
          <p:spPr bwMode="auto">
            <a:xfrm>
              <a:off x="2200275" y="466725"/>
              <a:ext cx="92392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Line 599"/>
            <p:cNvCxnSpPr/>
            <p:nvPr/>
          </p:nvCxnSpPr>
          <p:spPr bwMode="auto">
            <a:xfrm flipH="1">
              <a:off x="2133600" y="542925"/>
              <a:ext cx="9906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Line 600"/>
            <p:cNvCxnSpPr/>
            <p:nvPr/>
          </p:nvCxnSpPr>
          <p:spPr bwMode="auto">
            <a:xfrm>
              <a:off x="3505200" y="518795"/>
              <a:ext cx="9144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8" name="Line 601"/>
            <p:cNvCxnSpPr/>
            <p:nvPr/>
          </p:nvCxnSpPr>
          <p:spPr bwMode="auto">
            <a:xfrm flipH="1">
              <a:off x="3276600" y="671195"/>
              <a:ext cx="1238250" cy="2527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Line 602"/>
            <p:cNvCxnSpPr/>
            <p:nvPr/>
          </p:nvCxnSpPr>
          <p:spPr bwMode="auto">
            <a:xfrm flipH="1" flipV="1">
              <a:off x="2114550" y="652145"/>
              <a:ext cx="1162050" cy="2717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0" name="Text Box 603"/>
            <p:cNvSpPr txBox="1">
              <a:spLocks noChangeArrowheads="1"/>
            </p:cNvSpPr>
            <p:nvPr/>
          </p:nvSpPr>
          <p:spPr bwMode="auto">
            <a:xfrm>
              <a:off x="26238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sp>
          <p:nvSpPr>
            <p:cNvPr id="31" name="Text Box 604"/>
            <p:cNvSpPr txBox="1">
              <a:spLocks noChangeArrowheads="1"/>
            </p:cNvSpPr>
            <p:nvPr/>
          </p:nvSpPr>
          <p:spPr bwMode="auto">
            <a:xfrm>
              <a:off x="2623820" y="5429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2000" dirty="0">
                <a:effectLst/>
                <a:latin typeface="New Century Schlbk" charset="0"/>
                <a:ea typeface="Times New Roman" charset="0"/>
                <a:cs typeface="New Century Schlbk" charset="0"/>
              </a:endParaRPr>
            </a:p>
          </p:txBody>
        </p:sp>
        <p:sp>
          <p:nvSpPr>
            <p:cNvPr id="32" name="Text Box 605"/>
            <p:cNvSpPr txBox="1">
              <a:spLocks noChangeArrowheads="1"/>
            </p:cNvSpPr>
            <p:nvPr/>
          </p:nvSpPr>
          <p:spPr bwMode="auto">
            <a:xfrm>
              <a:off x="38430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sp>
          <p:nvSpPr>
            <p:cNvPr id="33" name="Text Box 606"/>
            <p:cNvSpPr txBox="1">
              <a:spLocks noChangeArrowheads="1"/>
            </p:cNvSpPr>
            <p:nvPr/>
          </p:nvSpPr>
          <p:spPr bwMode="auto">
            <a:xfrm>
              <a:off x="3491345" y="942202"/>
              <a:ext cx="152400" cy="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1</a:t>
              </a:r>
              <a:endParaRPr lang="en-US" sz="1400" dirty="0">
                <a:effectLst/>
                <a:latin typeface="New Century Schlbk" charset="0"/>
                <a:ea typeface="Times New Roman" charset="0"/>
                <a:cs typeface="New Century Schlbk" charset="0"/>
              </a:endParaRPr>
            </a:p>
          </p:txBody>
        </p:sp>
      </p:grpSp>
      <p:sp>
        <p:nvSpPr>
          <p:cNvPr id="36" name="Text Box 608">
            <a:extLst>
              <a:ext uri="{FF2B5EF4-FFF2-40B4-BE49-F238E27FC236}">
                <a16:creationId xmlns:a16="http://schemas.microsoft.com/office/drawing/2014/main" id="{6AFA303D-DA05-9542-A2C9-B6BB5829CC75}"/>
              </a:ext>
            </a:extLst>
          </p:cNvPr>
          <p:cNvSpPr txBox="1">
            <a:spLocks noChangeArrowheads="1"/>
          </p:cNvSpPr>
          <p:nvPr/>
        </p:nvSpPr>
        <p:spPr bwMode="auto">
          <a:xfrm>
            <a:off x="4120304" y="4724400"/>
            <a:ext cx="639798" cy="42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A</a:t>
            </a:r>
            <a:endParaRPr lang="en-US" sz="1200" dirty="0">
              <a:effectLst/>
              <a:latin typeface="New Century Schlbk" charset="0"/>
              <a:ea typeface="Times New Roman" charset="0"/>
              <a:cs typeface="New Century Schlbk" charset="0"/>
            </a:endParaRPr>
          </a:p>
        </p:txBody>
      </p:sp>
      <p:sp>
        <p:nvSpPr>
          <p:cNvPr id="38" name="Oval 37">
            <a:extLst>
              <a:ext uri="{FF2B5EF4-FFF2-40B4-BE49-F238E27FC236}">
                <a16:creationId xmlns:a16="http://schemas.microsoft.com/office/drawing/2014/main" id="{6CF5ABC8-A618-A140-8890-7B0B14793603}"/>
              </a:ext>
            </a:extLst>
          </p:cNvPr>
          <p:cNvSpPr>
            <a:spLocks noChangeArrowheads="1"/>
          </p:cNvSpPr>
          <p:nvPr/>
        </p:nvSpPr>
        <p:spPr bwMode="auto">
          <a:xfrm>
            <a:off x="7312801" y="4648200"/>
            <a:ext cx="383399" cy="380909"/>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r>
              <a:rPr lang="en-US" sz="1400" dirty="0"/>
              <a:t>f</a:t>
            </a:r>
            <a:endParaRPr lang="en-US" sz="1400" b="1" dirty="0"/>
          </a:p>
        </p:txBody>
      </p:sp>
      <p:sp>
        <p:nvSpPr>
          <p:cNvPr id="43" name="Oval 42">
            <a:extLst>
              <a:ext uri="{FF2B5EF4-FFF2-40B4-BE49-F238E27FC236}">
                <a16:creationId xmlns:a16="http://schemas.microsoft.com/office/drawing/2014/main" id="{C1B39296-D950-454A-BF34-CD5DEC211FB7}"/>
              </a:ext>
            </a:extLst>
          </p:cNvPr>
          <p:cNvSpPr>
            <a:spLocks noChangeArrowheads="1"/>
          </p:cNvSpPr>
          <p:nvPr/>
        </p:nvSpPr>
        <p:spPr bwMode="auto">
          <a:xfrm>
            <a:off x="7270750" y="4596492"/>
            <a:ext cx="479426" cy="508908"/>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49" name="Straight Arrow Connector 48">
            <a:extLst>
              <a:ext uri="{FF2B5EF4-FFF2-40B4-BE49-F238E27FC236}">
                <a16:creationId xmlns:a16="http://schemas.microsoft.com/office/drawing/2014/main" id="{FB3DB754-D79C-FE4A-9E36-D6E1142AE202}"/>
              </a:ext>
            </a:extLst>
          </p:cNvPr>
          <p:cNvCxnSpPr/>
          <p:nvPr/>
        </p:nvCxnSpPr>
        <p:spPr bwMode="auto">
          <a:xfrm>
            <a:off x="4495800" y="5105400"/>
            <a:ext cx="2209800" cy="49135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0D17A5DD-CD5B-4D40-8047-3F91CB01D179}"/>
              </a:ext>
            </a:extLst>
          </p:cNvPr>
          <p:cNvCxnSpPr>
            <a:endCxn id="43" idx="3"/>
          </p:cNvCxnSpPr>
          <p:nvPr/>
        </p:nvCxnSpPr>
        <p:spPr bwMode="auto">
          <a:xfrm flipV="1">
            <a:off x="6705600" y="5030872"/>
            <a:ext cx="635360" cy="5317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6333D08A-725A-2D42-A2E0-4BCC758E7D8F}"/>
              </a:ext>
            </a:extLst>
          </p:cNvPr>
          <p:cNvSpPr txBox="1"/>
          <p:nvPr/>
        </p:nvSpPr>
        <p:spPr>
          <a:xfrm>
            <a:off x="5604933" y="5345668"/>
            <a:ext cx="186267" cy="369332"/>
          </a:xfrm>
          <a:prstGeom prst="rect">
            <a:avLst/>
          </a:prstGeom>
          <a:noFill/>
        </p:spPr>
        <p:txBody>
          <a:bodyPr wrap="square" rtlCol="0">
            <a:spAutoFit/>
          </a:bodyPr>
          <a:lstStyle/>
          <a:p>
            <a:r>
              <a:rPr lang="en-US" dirty="0" err="1"/>
              <a:t>λ</a:t>
            </a:r>
            <a:endParaRPr lang="en-US" dirty="0"/>
          </a:p>
        </p:txBody>
      </p:sp>
    </p:spTree>
    <p:extLst>
      <p:ext uri="{BB962C8B-B14F-4D97-AF65-F5344CB8AC3E}">
        <p14:creationId xmlns:p14="http://schemas.microsoft.com/office/powerpoint/2010/main" val="77953321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What More is Regular?</a:t>
            </a:r>
          </a:p>
        </p:txBody>
      </p:sp>
      <p:sp>
        <p:nvSpPr>
          <p:cNvPr id="95235" name="Content Placeholder 2"/>
          <p:cNvSpPr>
            <a:spLocks noGrp="1"/>
          </p:cNvSpPr>
          <p:nvPr>
            <p:ph idx="1"/>
          </p:nvPr>
        </p:nvSpPr>
        <p:spPr/>
        <p:txBody>
          <a:bodyPr/>
          <a:lstStyle/>
          <a:p>
            <a:r>
              <a:rPr lang="en-US" sz="2400">
                <a:latin typeface="Arial" charset="0"/>
                <a:ea typeface="MS PGothic" charset="0"/>
                <a:sym typeface="Symbol" charset="0"/>
              </a:rPr>
              <a:t>Any language, L, generated by a right linear grammar</a:t>
            </a:r>
          </a:p>
          <a:p>
            <a:r>
              <a:rPr lang="en-US" sz="2400">
                <a:latin typeface="Arial" charset="0"/>
                <a:ea typeface="MS PGothic" charset="0"/>
                <a:sym typeface="Symbol" charset="0"/>
              </a:rPr>
              <a:t>Any language, L, generated by a left linear grammar </a:t>
            </a:r>
            <a:br>
              <a:rPr lang="en-US" sz="2400">
                <a:latin typeface="Arial" charset="0"/>
                <a:ea typeface="MS PGothic" charset="0"/>
                <a:sym typeface="Symbol" charset="0"/>
              </a:rPr>
            </a:br>
            <a:r>
              <a:rPr lang="en-US" sz="2400">
                <a:latin typeface="Arial" charset="0"/>
                <a:ea typeface="MS PGothic" charset="0"/>
                <a:sym typeface="Symbol" charset="0"/>
              </a:rPr>
              <a:t>(</a:t>
            </a:r>
            <a:r>
              <a:rPr lang="en-US" sz="2400"/>
              <a:t>A → a, A → </a:t>
            </a:r>
            <a:r>
              <a:rPr lang="en-US" sz="2400">
                <a:latin typeface="Symbol" charset="2"/>
                <a:ea typeface="Symbol" charset="2"/>
                <a:cs typeface="Symbol" charset="2"/>
              </a:rPr>
              <a:t>l</a:t>
            </a:r>
            <a:r>
              <a:rPr lang="en-US" sz="2400"/>
              <a:t>, A → Ba)</a:t>
            </a:r>
          </a:p>
          <a:p>
            <a:pPr lvl="1"/>
            <a:r>
              <a:rPr lang="en-US" sz="2000">
                <a:latin typeface="Arial" charset="0"/>
                <a:ea typeface="MS PGothic" charset="0"/>
                <a:sym typeface="Symbol" charset="0"/>
              </a:rPr>
              <a:t>Easy to see L is regular as we can reverse these rules and get a right linear grammar that generates L</a:t>
            </a:r>
            <a:r>
              <a:rPr lang="en-US" sz="2000" baseline="30000">
                <a:latin typeface="Arial" charset="0"/>
                <a:ea typeface="MS PGothic" charset="0"/>
                <a:sym typeface="Symbol" charset="0"/>
              </a:rPr>
              <a:t>R</a:t>
            </a:r>
            <a:r>
              <a:rPr lang="en-US" sz="2000">
                <a:latin typeface="Arial" charset="0"/>
                <a:ea typeface="MS PGothic" charset="0"/>
                <a:sym typeface="Symbol" charset="0"/>
              </a:rPr>
              <a:t>, but then L is the reverse of a regular language which is regular</a:t>
            </a:r>
          </a:p>
          <a:p>
            <a:pPr lvl="1"/>
            <a:r>
              <a:rPr lang="en-US" sz="2000">
                <a:latin typeface="Arial" charset="0"/>
                <a:ea typeface="MS PGothic" charset="0"/>
                <a:sym typeface="Symbol" charset="0"/>
              </a:rPr>
              <a:t>Similarly, the reverse L</a:t>
            </a:r>
            <a:r>
              <a:rPr lang="en-US" sz="2000" baseline="30000">
                <a:latin typeface="Arial" charset="0"/>
                <a:ea typeface="MS PGothic" charset="0"/>
                <a:sym typeface="Symbol" charset="0"/>
              </a:rPr>
              <a:t>R</a:t>
            </a:r>
            <a:r>
              <a:rPr lang="en-US" sz="2000">
                <a:latin typeface="Arial" charset="0"/>
                <a:ea typeface="MS PGothic" charset="0"/>
                <a:sym typeface="Symbol" charset="0"/>
              </a:rPr>
              <a:t> of any regular language L is right linear and hence the language itself is left linear</a:t>
            </a:r>
          </a:p>
          <a:p>
            <a:r>
              <a:rPr lang="en-US" sz="2400">
                <a:latin typeface="Arial" charset="0"/>
                <a:ea typeface="MS PGothic" charset="0"/>
                <a:sym typeface="Symbol" charset="0"/>
              </a:rPr>
              <a:t>Any language, L, that is the union of some of the classes of a right invariant equivalence relation </a:t>
            </a:r>
            <a:r>
              <a:rPr lang="en-US" sz="2800">
                <a:latin typeface="Arial" charset="0"/>
                <a:ea typeface="MS PGothic" charset="0"/>
                <a:sym typeface="Symbol" charset="0"/>
              </a:rPr>
              <a:t>of finite index</a:t>
            </a: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12/28/19</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101</a:t>
            </a:fld>
            <a:endParaRPr lang="en-US"/>
          </a:p>
        </p:txBody>
      </p:sp>
    </p:spTree>
    <p:extLst>
      <p:ext uri="{BB962C8B-B14F-4D97-AF65-F5344CB8AC3E}">
        <p14:creationId xmlns:p14="http://schemas.microsoft.com/office/powerpoint/2010/main" val="196443057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Mixing Right and Left Linear</a:t>
            </a:r>
          </a:p>
        </p:txBody>
      </p:sp>
      <p:sp>
        <p:nvSpPr>
          <p:cNvPr id="95235" name="Content Placeholder 2"/>
          <p:cNvSpPr>
            <a:spLocks noGrp="1"/>
          </p:cNvSpPr>
          <p:nvPr>
            <p:ph idx="1"/>
          </p:nvPr>
        </p:nvSpPr>
        <p:spPr/>
        <p:txBody>
          <a:bodyPr/>
          <a:lstStyle/>
          <a:p>
            <a:r>
              <a:rPr lang="en-US" sz="2400">
                <a:latin typeface="Arial" charset="0"/>
                <a:ea typeface="MS PGothic" charset="0"/>
                <a:sym typeface="Symbol" charset="0"/>
              </a:rPr>
              <a:t>We can get non-Regular languages if we present grammars that have both right and left linear rules</a:t>
            </a:r>
          </a:p>
          <a:p>
            <a:r>
              <a:rPr lang="en-US" sz="2400">
                <a:latin typeface="Arial" charset="0"/>
                <a:ea typeface="MS PGothic" charset="0"/>
                <a:sym typeface="Symbol" charset="0"/>
              </a:rPr>
              <a:t>To see this, consider </a:t>
            </a:r>
            <a:r>
              <a:rPr lang="en-US" sz="2400"/>
              <a:t>G = ({S,T}, </a:t>
            </a:r>
            <a:r>
              <a:rPr lang="en-US" sz="2400" err="1"/>
              <a:t>Σ</a:t>
            </a:r>
            <a:r>
              <a:rPr lang="en-US" sz="2400"/>
              <a:t>, R, S), where R is:</a:t>
            </a:r>
          </a:p>
          <a:p>
            <a:pPr lvl="1"/>
            <a:r>
              <a:rPr lang="en-US" sz="2000"/>
              <a:t>S → </a:t>
            </a:r>
            <a:r>
              <a:rPr lang="en-US" sz="2000" err="1"/>
              <a:t>aT</a:t>
            </a:r>
            <a:r>
              <a:rPr lang="en-US" sz="2000"/>
              <a:t> </a:t>
            </a:r>
          </a:p>
          <a:p>
            <a:pPr lvl="1"/>
            <a:r>
              <a:rPr lang="en-US" sz="2000"/>
              <a:t>T → </a:t>
            </a:r>
            <a:r>
              <a:rPr lang="en-US" sz="2000">
                <a:ea typeface="Symbol" charset="2"/>
                <a:cs typeface="Symbol" charset="2"/>
              </a:rPr>
              <a:t>Sb | b</a:t>
            </a:r>
            <a:endParaRPr lang="en-US" sz="2000"/>
          </a:p>
          <a:p>
            <a:r>
              <a:rPr lang="en-US" sz="2400" i="1">
                <a:latin typeface="Arial" charset="0"/>
                <a:ea typeface="MS PGothic" charset="0"/>
              </a:rPr>
              <a:t>L</a:t>
            </a:r>
            <a:r>
              <a:rPr lang="en-US" sz="2400">
                <a:latin typeface="Arial" charset="0"/>
                <a:ea typeface="MS PGothic" charset="0"/>
              </a:rPr>
              <a:t>(G) = { </a:t>
            </a:r>
            <a:r>
              <a:rPr lang="en-US" sz="2400" err="1">
                <a:latin typeface="Arial" charset="0"/>
                <a:ea typeface="MS PGothic" charset="0"/>
              </a:rPr>
              <a:t>a</a:t>
            </a:r>
            <a:r>
              <a:rPr lang="en-US" sz="2400" baseline="30000" err="1">
                <a:latin typeface="Arial" charset="0"/>
                <a:ea typeface="MS PGothic" charset="0"/>
              </a:rPr>
              <a:t>n</a:t>
            </a:r>
            <a:r>
              <a:rPr lang="en-US" sz="2400" err="1">
                <a:latin typeface="Arial" charset="0"/>
                <a:ea typeface="MS PGothic" charset="0"/>
              </a:rPr>
              <a:t>b</a:t>
            </a:r>
            <a:r>
              <a:rPr lang="en-US" sz="2400" baseline="30000" err="1">
                <a:latin typeface="Arial" charset="0"/>
                <a:ea typeface="MS PGothic" charset="0"/>
              </a:rPr>
              <a:t>n</a:t>
            </a:r>
            <a:r>
              <a:rPr lang="en-US" sz="2400">
                <a:latin typeface="Arial" charset="0"/>
                <a:ea typeface="MS PGothic" charset="0"/>
              </a:rPr>
              <a:t> | n &gt; 0 } which is a classic non-regular, context-free language</a:t>
            </a:r>
            <a:endParaRPr lang="en-US" sz="2400">
              <a:latin typeface="Arial" charset="0"/>
              <a:ea typeface="MS PGothic" charset="0"/>
              <a:sym typeface="Symbol" charset="0"/>
            </a:endParaRPr>
          </a:p>
          <a:p>
            <a:endParaRPr lang="en-US" sz="280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12/28/19</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102</a:t>
            </a:fld>
            <a:endParaRPr lang="en-US"/>
          </a:p>
        </p:txBody>
      </p:sp>
    </p:spTree>
    <p:extLst>
      <p:ext uri="{BB962C8B-B14F-4D97-AF65-F5344CB8AC3E}">
        <p14:creationId xmlns:p14="http://schemas.microsoft.com/office/powerpoint/2010/main" val="77111866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Context Free Languages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1331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Context Free Grammar</a:t>
            </a:r>
          </a:p>
        </p:txBody>
      </p:sp>
      <p:sp>
        <p:nvSpPr>
          <p:cNvPr id="3" name="Content Placeholder 2"/>
          <p:cNvSpPr>
            <a:spLocks noGrp="1"/>
          </p:cNvSpPr>
          <p:nvPr>
            <p:ph idx="1"/>
          </p:nvPr>
        </p:nvSpPr>
        <p:spPr/>
        <p:txBody>
          <a:bodyPr/>
          <a:lstStyle/>
          <a:p>
            <a:pPr marL="0" indent="0">
              <a:buFontTx/>
              <a:buNone/>
            </a:pPr>
            <a:r>
              <a:rPr lang="en-US" sz="2200">
                <a:latin typeface="Arial" charset="0"/>
                <a:ea typeface="MS PGothic" charset="0"/>
              </a:rPr>
              <a:t>G = (V, </a:t>
            </a:r>
            <a:r>
              <a:rPr lang="en-US" sz="2200">
                <a:latin typeface="Arial" charset="0"/>
                <a:ea typeface="MS PGothic" charset="0"/>
                <a:sym typeface="Symbol" charset="0"/>
              </a:rPr>
              <a:t>, R, S) is a PSG where</a:t>
            </a:r>
          </a:p>
          <a:p>
            <a:pPr marL="0" indent="0">
              <a:buFontTx/>
              <a:buNone/>
            </a:pPr>
            <a:r>
              <a:rPr lang="en-US" sz="2200">
                <a:latin typeface="Arial" charset="0"/>
                <a:ea typeface="MS PGothic" charset="0"/>
                <a:sym typeface="Symbol" charset="0"/>
              </a:rPr>
              <a:t>Each member of R is of the form</a:t>
            </a:r>
          </a:p>
          <a:p>
            <a:pPr marL="0" indent="0">
              <a:buFontTx/>
              <a:buNone/>
            </a:pPr>
            <a:r>
              <a:rPr lang="en-US" sz="2200">
                <a:latin typeface="Arial" charset="0"/>
                <a:ea typeface="MS PGothic" charset="0"/>
                <a:sym typeface="Symbol" charset="0"/>
              </a:rPr>
              <a:t>A   where  is a strings (V)*</a:t>
            </a:r>
          </a:p>
          <a:p>
            <a:pPr marL="0" indent="0">
              <a:buFontTx/>
              <a:buNone/>
            </a:pPr>
            <a:r>
              <a:rPr lang="en-US" sz="2200">
                <a:latin typeface="Arial" charset="0"/>
                <a:ea typeface="MS PGothic" charset="0"/>
                <a:sym typeface="Symbol" charset="0"/>
              </a:rPr>
              <a:t>Note that the left hand side of a rule is a letter in V;</a:t>
            </a:r>
          </a:p>
          <a:p>
            <a:pPr marL="0" indent="0">
              <a:buFontTx/>
              <a:buNone/>
            </a:pPr>
            <a:r>
              <a:rPr lang="en-US" sz="2200">
                <a:latin typeface="Arial" charset="0"/>
                <a:ea typeface="MS PGothic" charset="0"/>
                <a:sym typeface="Symbol" charset="0"/>
              </a:rPr>
              <a:t>The right hand side is a string from the combined alphabets</a:t>
            </a:r>
          </a:p>
          <a:p>
            <a:pPr marL="0" indent="0">
              <a:buFontTx/>
              <a:buNone/>
            </a:pPr>
            <a:r>
              <a:rPr lang="en-US" sz="2200">
                <a:latin typeface="Arial" charset="0"/>
                <a:ea typeface="MS PGothic" charset="0"/>
                <a:sym typeface="Symbol" charset="0"/>
              </a:rPr>
              <a:t>The right hand side can even be empty ( or </a:t>
            </a:r>
            <a:r>
              <a:rPr lang="en-US" sz="2200" err="1">
                <a:latin typeface="Arial" charset="0"/>
                <a:ea typeface="MS PGothic" charset="0"/>
                <a:sym typeface="Symbol" charset="0"/>
              </a:rPr>
              <a:t>λ</a:t>
            </a:r>
            <a:r>
              <a:rPr lang="en-US" sz="2200">
                <a:latin typeface="Arial" charset="0"/>
                <a:ea typeface="MS PGothic" charset="0"/>
                <a:sym typeface="Symbol" charset="0"/>
              </a:rPr>
              <a:t>) </a:t>
            </a:r>
          </a:p>
          <a:p>
            <a:pPr marL="0" indent="0">
              <a:buNone/>
            </a:pPr>
            <a:r>
              <a:rPr lang="en-US" sz="2200">
                <a:latin typeface="Arial" charset="0"/>
                <a:ea typeface="MS PGothic" charset="0"/>
                <a:sym typeface="Symbol" charset="0"/>
              </a:rPr>
              <a:t>A context free grammar is denoted as a CFG and the language generated is a Context Free Language (CFL).</a:t>
            </a:r>
          </a:p>
          <a:p>
            <a:pPr marL="0" indent="0">
              <a:buNone/>
            </a:pPr>
            <a:r>
              <a:rPr lang="en-US" sz="2200">
                <a:latin typeface="Arial" charset="0"/>
                <a:ea typeface="MS PGothic" charset="0"/>
                <a:sym typeface="Symbol" charset="0"/>
              </a:rPr>
              <a:t>A CFL is recognized by a Push Down Automaton (PDA) to be discussed a bit later.</a:t>
            </a:r>
          </a:p>
        </p:txBody>
      </p:sp>
      <p:sp>
        <p:nvSpPr>
          <p:cNvPr id="4" name="Date Placeholder 3"/>
          <p:cNvSpPr>
            <a:spLocks noGrp="1"/>
          </p:cNvSpPr>
          <p:nvPr>
            <p:ph type="dt" sz="half" idx="10"/>
          </p:nvPr>
        </p:nvSpPr>
        <p:spPr/>
        <p:txBody>
          <a:bodyPr/>
          <a:lstStyle/>
          <a:p>
            <a:fld id="{788492FE-54E2-3B4E-927F-85C6DDAD2C8B}"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104</a:t>
            </a:fld>
            <a:endParaRPr lang="en-US"/>
          </a:p>
        </p:txBody>
      </p:sp>
    </p:spTree>
    <p:extLst>
      <p:ext uri="{BB962C8B-B14F-4D97-AF65-F5344CB8AC3E}">
        <p14:creationId xmlns:p14="http://schemas.microsoft.com/office/powerpoint/2010/main" val="112846145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r>
              <a:rPr lang="en-US" dirty="0">
                <a:latin typeface="Arial" charset="0"/>
                <a:ea typeface="MS PGothic" charset="0"/>
              </a:rPr>
              <a:t>Sample CFG</a:t>
            </a:r>
          </a:p>
        </p:txBody>
      </p:sp>
      <p:sp>
        <p:nvSpPr>
          <p:cNvPr id="108547" name="Content Placeholder 2"/>
          <p:cNvSpPr>
            <a:spLocks noGrp="1"/>
          </p:cNvSpPr>
          <p:nvPr>
            <p:ph idx="1"/>
          </p:nvPr>
        </p:nvSpPr>
        <p:spPr/>
        <p:txBody>
          <a:bodyPr/>
          <a:lstStyle/>
          <a:p>
            <a:pPr marL="0" indent="0" eaLnBrk="1" hangingPunct="1">
              <a:spcBef>
                <a:spcPct val="50000"/>
              </a:spcBef>
              <a:buFontTx/>
              <a:buNone/>
            </a:pPr>
            <a:r>
              <a:rPr lang="en-US" sz="2000" dirty="0">
                <a:latin typeface="Times New Roman" charset="0"/>
                <a:ea typeface="MS PGothic" charset="0"/>
              </a:rPr>
              <a:t>Example of a grammar for a small language: </a:t>
            </a:r>
          </a:p>
          <a:p>
            <a:pPr marL="0" indent="0" eaLnBrk="1" hangingPunct="1">
              <a:spcBef>
                <a:spcPct val="50000"/>
              </a:spcBef>
              <a:buFontTx/>
              <a:buNone/>
            </a:pPr>
            <a:r>
              <a:rPr lang="en-US" sz="2000" dirty="0">
                <a:latin typeface="Times New Roman" charset="0"/>
                <a:ea typeface="MS PGothic" charset="0"/>
              </a:rPr>
              <a:t>G = ({&lt;program&gt;, &lt;</a:t>
            </a:r>
            <a:r>
              <a:rPr lang="en-US" sz="2000" dirty="0" err="1">
                <a:latin typeface="Times New Roman" charset="0"/>
                <a:ea typeface="MS PGothic" charset="0"/>
              </a:rPr>
              <a:t>stmt</a:t>
            </a:r>
            <a:r>
              <a:rPr lang="en-US" sz="2000" dirty="0">
                <a:latin typeface="Times New Roman" charset="0"/>
                <a:ea typeface="MS PGothic" charset="0"/>
              </a:rPr>
              <a:t>-list&gt;, &lt;</a:t>
            </a:r>
            <a:r>
              <a:rPr lang="en-US" sz="2000" dirty="0" err="1">
                <a:latin typeface="Times New Roman" charset="0"/>
                <a:ea typeface="MS PGothic" charset="0"/>
              </a:rPr>
              <a:t>stmt</a:t>
            </a:r>
            <a:r>
              <a:rPr lang="en-US" sz="2000" dirty="0">
                <a:latin typeface="Times New Roman" charset="0"/>
                <a:ea typeface="MS PGothic" charset="0"/>
              </a:rPr>
              <a:t>&gt;, &lt;expression&gt;}, </a:t>
            </a:r>
            <a:br>
              <a:rPr lang="en-US" sz="2000" dirty="0">
                <a:latin typeface="Times New Roman" charset="0"/>
                <a:ea typeface="MS PGothic" charset="0"/>
              </a:rPr>
            </a:br>
            <a:r>
              <a:rPr lang="en-US" sz="2000" dirty="0">
                <a:latin typeface="Times New Roman" charset="0"/>
                <a:ea typeface="MS PGothic" charset="0"/>
              </a:rPr>
              <a:t>        {begin, end, ident, ;, =, +, -}, R, &lt;program&gt;) where R is</a:t>
            </a:r>
          </a:p>
          <a:p>
            <a:pPr marL="0" indent="0" eaLnBrk="1" hangingPunct="1">
              <a:spcBef>
                <a:spcPct val="50000"/>
              </a:spcBef>
              <a:buFontTx/>
              <a:buNone/>
            </a:pPr>
            <a:r>
              <a:rPr lang="en-US" sz="2000" dirty="0">
                <a:latin typeface="Times New Roman" charset="0"/>
                <a:ea typeface="MS PGothic" charset="0"/>
              </a:rPr>
              <a:t>	&lt;program&gt;	</a:t>
            </a:r>
            <a:r>
              <a:rPr lang="en-US" sz="2000" dirty="0">
                <a:latin typeface="Times New Roman" charset="0"/>
                <a:ea typeface="MS PGothic" charset="0"/>
                <a:sym typeface="Wingdings" charset="0"/>
              </a:rPr>
              <a:t> begin &lt;</a:t>
            </a:r>
            <a:r>
              <a:rPr lang="en-US" sz="2000" dirty="0" err="1">
                <a:latin typeface="Times New Roman" charset="0"/>
                <a:ea typeface="MS PGothic" charset="0"/>
                <a:sym typeface="Wingdings" charset="0"/>
              </a:rPr>
              <a:t>stmt</a:t>
            </a:r>
            <a:r>
              <a:rPr lang="en-US" sz="2000" dirty="0">
                <a:latin typeface="Times New Roman" charset="0"/>
                <a:ea typeface="MS PGothic" charset="0"/>
                <a:sym typeface="Wingdings" charset="0"/>
              </a:rPr>
              <a:t>-list&gt; end</a:t>
            </a:r>
          </a:p>
          <a:p>
            <a:pPr marL="0" indent="0" eaLnBrk="1" hangingPunct="1">
              <a:spcBef>
                <a:spcPct val="50000"/>
              </a:spcBef>
              <a:buFontTx/>
              <a:buNone/>
            </a:pPr>
            <a:r>
              <a:rPr lang="en-US" sz="2000" dirty="0">
                <a:latin typeface="Times New Roman" charset="0"/>
                <a:ea typeface="MS PGothic" charset="0"/>
                <a:sym typeface="Wingdings" charset="0"/>
              </a:rPr>
              <a:t>	&lt;</a:t>
            </a:r>
            <a:r>
              <a:rPr lang="en-US" sz="2000" dirty="0" err="1">
                <a:latin typeface="Times New Roman" charset="0"/>
                <a:ea typeface="MS PGothic" charset="0"/>
                <a:sym typeface="Wingdings" charset="0"/>
              </a:rPr>
              <a:t>stmt</a:t>
            </a:r>
            <a:r>
              <a:rPr lang="en-US" sz="2000" dirty="0">
                <a:latin typeface="Times New Roman" charset="0"/>
                <a:ea typeface="MS PGothic" charset="0"/>
                <a:sym typeface="Wingdings" charset="0"/>
              </a:rPr>
              <a:t>-list&gt;	 &lt;</a:t>
            </a:r>
            <a:r>
              <a:rPr lang="en-US" sz="2000" dirty="0" err="1">
                <a:latin typeface="Times New Roman" charset="0"/>
                <a:ea typeface="MS PGothic" charset="0"/>
                <a:sym typeface="Wingdings" charset="0"/>
              </a:rPr>
              <a:t>stmt</a:t>
            </a:r>
            <a:r>
              <a:rPr lang="en-US" sz="2000" dirty="0">
                <a:latin typeface="Times New Roman" charset="0"/>
                <a:ea typeface="MS PGothic" charset="0"/>
                <a:sym typeface="Wingdings" charset="0"/>
              </a:rPr>
              <a:t>&gt; | &lt;</a:t>
            </a:r>
            <a:r>
              <a:rPr lang="en-US" sz="2000" dirty="0" err="1">
                <a:latin typeface="Times New Roman" charset="0"/>
                <a:ea typeface="MS PGothic" charset="0"/>
                <a:sym typeface="Wingdings" charset="0"/>
              </a:rPr>
              <a:t>stmt</a:t>
            </a:r>
            <a:r>
              <a:rPr lang="en-US" sz="2000" dirty="0">
                <a:latin typeface="Times New Roman" charset="0"/>
                <a:ea typeface="MS PGothic" charset="0"/>
                <a:sym typeface="Wingdings" charset="0"/>
              </a:rPr>
              <a:t>&gt; ; &lt;</a:t>
            </a:r>
            <a:r>
              <a:rPr lang="en-US" sz="2000" dirty="0" err="1">
                <a:latin typeface="Times New Roman" charset="0"/>
                <a:ea typeface="MS PGothic" charset="0"/>
                <a:sym typeface="Wingdings" charset="0"/>
              </a:rPr>
              <a:t>stmt</a:t>
            </a:r>
            <a:r>
              <a:rPr lang="en-US" sz="2000" dirty="0">
                <a:latin typeface="Times New Roman" charset="0"/>
                <a:ea typeface="MS PGothic" charset="0"/>
                <a:sym typeface="Wingdings" charset="0"/>
              </a:rPr>
              <a:t>-list&gt;</a:t>
            </a:r>
          </a:p>
          <a:p>
            <a:pPr marL="0" indent="0" eaLnBrk="1" hangingPunct="1">
              <a:spcBef>
                <a:spcPct val="50000"/>
              </a:spcBef>
              <a:buFontTx/>
              <a:buNone/>
            </a:pPr>
            <a:r>
              <a:rPr lang="en-US" sz="2000" dirty="0">
                <a:latin typeface="Times New Roman" charset="0"/>
                <a:ea typeface="MS PGothic" charset="0"/>
                <a:sym typeface="Wingdings" charset="0"/>
              </a:rPr>
              <a:t>	&lt;</a:t>
            </a:r>
            <a:r>
              <a:rPr lang="en-US" sz="2000" dirty="0" err="1">
                <a:latin typeface="Times New Roman" charset="0"/>
                <a:ea typeface="MS PGothic" charset="0"/>
                <a:sym typeface="Wingdings" charset="0"/>
              </a:rPr>
              <a:t>stmt</a:t>
            </a:r>
            <a:r>
              <a:rPr lang="en-US" sz="2000" dirty="0">
                <a:latin typeface="Times New Roman" charset="0"/>
                <a:ea typeface="MS PGothic" charset="0"/>
                <a:sym typeface="Wingdings" charset="0"/>
              </a:rPr>
              <a:t>&gt;		 ident = &lt;expression&gt;</a:t>
            </a:r>
          </a:p>
          <a:p>
            <a:pPr marL="0" indent="0" eaLnBrk="1" hangingPunct="1">
              <a:spcBef>
                <a:spcPct val="50000"/>
              </a:spcBef>
              <a:buFontTx/>
              <a:buNone/>
            </a:pPr>
            <a:r>
              <a:rPr lang="en-US" sz="2000" dirty="0">
                <a:latin typeface="Times New Roman" charset="0"/>
                <a:ea typeface="MS PGothic" charset="0"/>
                <a:sym typeface="Wingdings" charset="0"/>
              </a:rPr>
              <a:t>	&lt;expression&gt; 	 ident + ident | ident - ident | ident </a:t>
            </a:r>
          </a:p>
          <a:p>
            <a:pPr marL="0" indent="0" eaLnBrk="1" hangingPunct="1">
              <a:spcBef>
                <a:spcPct val="50000"/>
              </a:spcBef>
              <a:buFontTx/>
              <a:buNone/>
            </a:pPr>
            <a:r>
              <a:rPr lang="en-US" sz="2000" dirty="0">
                <a:latin typeface="Times New Roman" charset="0"/>
                <a:ea typeface="MS PGothic" charset="0"/>
                <a:sym typeface="Wingdings" charset="0"/>
              </a:rPr>
              <a:t>Here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ident</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is a token return from a scanner, as are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begin</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end</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a:t>
            </a:r>
            <a:r>
              <a:rPr lang="ja-JP" altLang="en-US" sz="2000" dirty="0">
                <a:latin typeface="Times New Roman" charset="0"/>
                <a:ea typeface="MS PGothic" charset="0"/>
                <a:sym typeface="Wingdings" charset="0"/>
              </a:rPr>
              <a:t>”</a:t>
            </a:r>
            <a:endParaRPr lang="en-US" altLang="ja-JP" sz="2000" dirty="0">
              <a:latin typeface="Times New Roman" charset="0"/>
              <a:ea typeface="MS PGothic" charset="0"/>
              <a:sym typeface="Wingdings" charset="0"/>
            </a:endParaRPr>
          </a:p>
          <a:p>
            <a:pPr marL="0" indent="0" eaLnBrk="1" hangingPunct="1">
              <a:spcBef>
                <a:spcPct val="50000"/>
              </a:spcBef>
              <a:buFontTx/>
              <a:buNone/>
            </a:pPr>
            <a:r>
              <a:rPr lang="en-US" sz="2000" dirty="0">
                <a:latin typeface="Times New Roman" charset="0"/>
                <a:ea typeface="MS PGothic" charset="0"/>
                <a:sym typeface="Wingdings" charset="0"/>
              </a:rPr>
              <a:t>Note that </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a:t>
            </a:r>
            <a:r>
              <a:rPr lang="ja-JP" altLang="en-US" sz="2000" dirty="0">
                <a:latin typeface="Times New Roman" charset="0"/>
                <a:ea typeface="MS PGothic" charset="0"/>
                <a:sym typeface="Wingdings" charset="0"/>
              </a:rPr>
              <a:t>”</a:t>
            </a:r>
            <a:r>
              <a:rPr lang="en-US" altLang="ja-JP" sz="2000" dirty="0">
                <a:latin typeface="Times New Roman" charset="0"/>
                <a:ea typeface="MS PGothic" charset="0"/>
                <a:sym typeface="Wingdings" charset="0"/>
              </a:rPr>
              <a:t> is a separator (Pascal style) not a terminator (C style).</a:t>
            </a:r>
            <a:endParaRPr lang="en-US" sz="2000" dirty="0">
              <a:latin typeface="Times New Roman" charset="0"/>
              <a:ea typeface="MS PGothic" charset="0"/>
              <a:sym typeface="Wingdings" charset="0"/>
            </a:endParaRPr>
          </a:p>
        </p:txBody>
      </p:sp>
      <p:sp>
        <p:nvSpPr>
          <p:cNvPr id="1085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794B4C-BD89-5B4B-8457-1AA3587CE1F1}" type="datetime1">
              <a:rPr lang="en-US" smtClean="0"/>
              <a:t>12/28/19</a:t>
            </a:fld>
            <a:endParaRPr lang="en-US"/>
          </a:p>
        </p:txBody>
      </p:sp>
      <p:sp>
        <p:nvSpPr>
          <p:cNvPr id="1085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85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4CB42F-14BB-7446-B800-7F35DAA94E08}" type="slidenum">
              <a:rPr lang="en-US"/>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r>
              <a:rPr lang="en-US">
                <a:latin typeface="Arial" charset="0"/>
                <a:ea typeface="MS PGothic" charset="0"/>
              </a:rPr>
              <a:t>Derivation</a:t>
            </a:r>
          </a:p>
        </p:txBody>
      </p:sp>
      <p:sp>
        <p:nvSpPr>
          <p:cNvPr id="1095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BD9BD0C-331B-A04F-A212-0FA45BCC7621}" type="datetime1">
              <a:rPr lang="en-US" smtClean="0"/>
              <a:t>12/28/19</a:t>
            </a:fld>
            <a:endParaRPr lang="en-US"/>
          </a:p>
        </p:txBody>
      </p:sp>
      <p:sp>
        <p:nvSpPr>
          <p:cNvPr id="1095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95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AEBF15B-242F-104F-ACE4-57D9BA958B03}" type="slidenum">
              <a:rPr lang="en-US"/>
              <a:pPr/>
              <a:t>106</a:t>
            </a:fld>
            <a:endParaRPr lang="en-US"/>
          </a:p>
        </p:txBody>
      </p:sp>
      <p:sp>
        <p:nvSpPr>
          <p:cNvPr id="109574" name="Line 4"/>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09575" name="Text Box 6"/>
          <p:cNvSpPr txBox="1">
            <a:spLocks noChangeArrowheads="1"/>
          </p:cNvSpPr>
          <p:nvPr/>
        </p:nvSpPr>
        <p:spPr bwMode="auto">
          <a:xfrm>
            <a:off x="838200" y="1371600"/>
            <a:ext cx="5050857"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A sentence generation is called a derivation.</a:t>
            </a:r>
          </a:p>
          <a:p>
            <a:pPr eaLnBrk="1" hangingPunct="1"/>
            <a:endParaRPr lang="en-US" b="1" u="sng" dirty="0"/>
          </a:p>
          <a:p>
            <a:pPr eaLnBrk="1" hangingPunct="1"/>
            <a:r>
              <a:rPr lang="en-US" b="1" dirty="0"/>
              <a:t>Grammar for a simple </a:t>
            </a:r>
          </a:p>
          <a:p>
            <a:pPr eaLnBrk="1" hangingPunct="1"/>
            <a:r>
              <a:rPr lang="en-US" b="1" dirty="0"/>
              <a:t>assignment statement:</a:t>
            </a:r>
          </a:p>
          <a:p>
            <a:pPr eaLnBrk="1" hangingPunct="1"/>
            <a:endParaRPr lang="en-US" b="1" dirty="0"/>
          </a:p>
          <a:p>
            <a:pPr eaLnBrk="1" hangingPunct="1"/>
            <a:r>
              <a:rPr lang="en-US" b="1" dirty="0"/>
              <a:t>R1  &lt;</a:t>
            </a:r>
            <a:r>
              <a:rPr lang="en-US" b="1" dirty="0" err="1"/>
              <a:t>assgn</a:t>
            </a:r>
            <a:r>
              <a:rPr lang="en-US" b="1" dirty="0"/>
              <a:t>&gt; </a:t>
            </a:r>
            <a:r>
              <a:rPr lang="en-US" b="1" dirty="0">
                <a:sym typeface="Wingdings" charset="0"/>
              </a:rPr>
              <a:t> &lt;id&gt; := &lt;expr&gt;</a:t>
            </a:r>
          </a:p>
          <a:p>
            <a:pPr eaLnBrk="1" hangingPunct="1"/>
            <a:r>
              <a:rPr lang="en-US" b="1" dirty="0">
                <a:sym typeface="Wingdings" charset="0"/>
              </a:rPr>
              <a:t>R2  &lt;id&gt;	         a | b | c</a:t>
            </a:r>
          </a:p>
          <a:p>
            <a:pPr eaLnBrk="1" hangingPunct="1"/>
            <a:r>
              <a:rPr lang="en-US" b="1" dirty="0">
                <a:sym typeface="Wingdings" charset="0"/>
              </a:rPr>
              <a:t>R3  &lt;expr&gt;     &lt;id&gt; + &lt;expr&gt;</a:t>
            </a:r>
          </a:p>
          <a:p>
            <a:pPr eaLnBrk="1" hangingPunct="1"/>
            <a:r>
              <a:rPr lang="en-US" b="1" dirty="0">
                <a:sym typeface="Wingdings" charset="0"/>
              </a:rPr>
              <a:t>R4	         |   &lt;id&gt; * &lt;expr&gt;</a:t>
            </a:r>
          </a:p>
          <a:p>
            <a:pPr eaLnBrk="1" hangingPunct="1"/>
            <a:r>
              <a:rPr lang="en-US" b="1" dirty="0">
                <a:sym typeface="Wingdings" charset="0"/>
              </a:rPr>
              <a:t>R5	         |   ( &lt;expr&gt; )</a:t>
            </a:r>
          </a:p>
          <a:p>
            <a:pPr eaLnBrk="1" hangingPunct="1"/>
            <a:r>
              <a:rPr lang="en-US" b="1" dirty="0">
                <a:sym typeface="Wingdings" charset="0"/>
              </a:rPr>
              <a:t>R6                   | &lt;id&gt;</a:t>
            </a:r>
            <a:endParaRPr lang="en-US" b="1" dirty="0"/>
          </a:p>
        </p:txBody>
      </p:sp>
      <p:sp>
        <p:nvSpPr>
          <p:cNvPr id="109576" name="Text Box 7"/>
          <p:cNvSpPr txBox="1">
            <a:spLocks noChangeArrowheads="1"/>
          </p:cNvSpPr>
          <p:nvPr/>
        </p:nvSpPr>
        <p:spPr bwMode="auto">
          <a:xfrm>
            <a:off x="4602163" y="1905000"/>
            <a:ext cx="45862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a:t>The statement a := b * ( a + c ) </a:t>
            </a:r>
          </a:p>
          <a:p>
            <a:pPr eaLnBrk="1" hangingPunct="1"/>
            <a:r>
              <a:rPr lang="en-US" b="1"/>
              <a:t>Is generated by the </a:t>
            </a:r>
            <a:r>
              <a:rPr lang="en-US" b="1">
                <a:solidFill>
                  <a:srgbClr val="0000FF"/>
                </a:solidFill>
              </a:rPr>
              <a:t>leftmost derivation</a:t>
            </a:r>
            <a:r>
              <a:rPr lang="en-US" b="1"/>
              <a:t>:</a:t>
            </a:r>
          </a:p>
          <a:p>
            <a:pPr eaLnBrk="1" hangingPunct="1"/>
            <a:endParaRPr lang="en-US" b="1"/>
          </a:p>
          <a:p>
            <a:pPr eaLnBrk="1" hangingPunct="1"/>
            <a:r>
              <a:rPr lang="en-US" b="1"/>
              <a:t>&lt;</a:t>
            </a:r>
            <a:r>
              <a:rPr lang="en-US" b="1" err="1"/>
              <a:t>assgn</a:t>
            </a:r>
            <a:r>
              <a:rPr lang="en-US" b="1"/>
              <a:t>&gt; </a:t>
            </a:r>
            <a:r>
              <a:rPr lang="en-US" b="1">
                <a:sym typeface="Symbol" charset="0"/>
              </a:rPr>
              <a:t></a:t>
            </a:r>
            <a:r>
              <a:rPr lang="en-US" b="1">
                <a:sym typeface="Wingdings" charset="0"/>
              </a:rPr>
              <a:t> &lt;id&gt; := &lt;</a:t>
            </a:r>
            <a:r>
              <a:rPr lang="en-US" b="1" err="1">
                <a:sym typeface="Wingdings" charset="0"/>
              </a:rPr>
              <a:t>expr</a:t>
            </a:r>
            <a:r>
              <a:rPr lang="en-US" b="1">
                <a:sym typeface="Wingdings" charset="0"/>
              </a:rPr>
              <a:t>&gt;	      R1</a:t>
            </a:r>
          </a:p>
          <a:p>
            <a:pPr eaLnBrk="1" hangingPunct="1"/>
            <a:r>
              <a:rPr lang="en-US" b="1">
                <a:sym typeface="Wingdings" charset="0"/>
              </a:rPr>
              <a:t> 	 </a:t>
            </a:r>
            <a:r>
              <a:rPr lang="en-US" b="1">
                <a:sym typeface="Symbol" charset="0"/>
              </a:rPr>
              <a:t></a:t>
            </a:r>
            <a:r>
              <a:rPr lang="en-US" b="1">
                <a:sym typeface="Wingdings" charset="0"/>
              </a:rPr>
              <a:t> a := &lt;</a:t>
            </a:r>
            <a:r>
              <a:rPr lang="en-US" b="1" err="1">
                <a:sym typeface="Wingdings" charset="0"/>
              </a:rPr>
              <a:t>expr</a:t>
            </a:r>
            <a:r>
              <a:rPr lang="en-US" b="1">
                <a:sym typeface="Wingdings" charset="0"/>
              </a:rPr>
              <a:t>&gt;		      R2</a:t>
            </a:r>
          </a:p>
          <a:p>
            <a:pPr eaLnBrk="1" hangingPunct="1"/>
            <a:r>
              <a:rPr lang="en-US" b="1">
                <a:sym typeface="Wingdings" charset="0"/>
              </a:rPr>
              <a:t> 	 </a:t>
            </a:r>
            <a:r>
              <a:rPr lang="en-US" b="1">
                <a:sym typeface="Symbol" charset="0"/>
              </a:rPr>
              <a:t> </a:t>
            </a:r>
            <a:r>
              <a:rPr lang="en-US" b="1">
                <a:sym typeface="Wingdings" charset="0"/>
              </a:rPr>
              <a:t>a := &lt;id&gt; * &lt;</a:t>
            </a:r>
            <a:r>
              <a:rPr lang="en-US" b="1" err="1">
                <a:sym typeface="Wingdings" charset="0"/>
              </a:rPr>
              <a:t>expr</a:t>
            </a:r>
            <a:r>
              <a:rPr lang="en-US" b="1">
                <a:sym typeface="Wingdings" charset="0"/>
              </a:rPr>
              <a:t>&gt;	      R4</a:t>
            </a:r>
          </a:p>
          <a:p>
            <a:pPr eaLnBrk="1" hangingPunct="1"/>
            <a:r>
              <a:rPr lang="en-US" b="1">
                <a:sym typeface="Wingdings" charset="0"/>
              </a:rPr>
              <a:t>	 </a:t>
            </a:r>
            <a:r>
              <a:rPr lang="en-US" b="1">
                <a:sym typeface="Symbol" charset="0"/>
              </a:rPr>
              <a:t> </a:t>
            </a:r>
            <a:r>
              <a:rPr lang="en-US" b="1">
                <a:sym typeface="Wingdings" charset="0"/>
              </a:rPr>
              <a:t>a := b * &lt;</a:t>
            </a:r>
            <a:r>
              <a:rPr lang="en-US" b="1" err="1">
                <a:sym typeface="Wingdings" charset="0"/>
              </a:rPr>
              <a:t>expr</a:t>
            </a:r>
            <a:r>
              <a:rPr lang="en-US" b="1">
                <a:sym typeface="Wingdings" charset="0"/>
              </a:rPr>
              <a:t>&gt;	      R2</a:t>
            </a:r>
          </a:p>
          <a:p>
            <a:pPr eaLnBrk="1" hangingPunct="1"/>
            <a:r>
              <a:rPr lang="en-US" b="1">
                <a:sym typeface="Wingdings" charset="0"/>
              </a:rPr>
              <a:t>	 </a:t>
            </a:r>
            <a:r>
              <a:rPr lang="en-US" b="1">
                <a:sym typeface="Symbol" charset="0"/>
              </a:rPr>
              <a:t> </a:t>
            </a:r>
            <a:r>
              <a:rPr lang="en-US" b="1">
                <a:sym typeface="Wingdings" charset="0"/>
              </a:rPr>
              <a:t>a := b * ( &lt;</a:t>
            </a:r>
            <a:r>
              <a:rPr lang="en-US" b="1" err="1">
                <a:sym typeface="Wingdings" charset="0"/>
              </a:rPr>
              <a:t>expr</a:t>
            </a:r>
            <a:r>
              <a:rPr lang="en-US" b="1">
                <a:sym typeface="Wingdings" charset="0"/>
              </a:rPr>
              <a:t>&gt; )               R5</a:t>
            </a:r>
          </a:p>
          <a:p>
            <a:pPr eaLnBrk="1" hangingPunct="1"/>
            <a:r>
              <a:rPr lang="en-US" b="1">
                <a:sym typeface="Wingdings" charset="0"/>
              </a:rPr>
              <a:t>	 </a:t>
            </a:r>
            <a:r>
              <a:rPr lang="en-US" b="1">
                <a:sym typeface="Symbol" charset="0"/>
              </a:rPr>
              <a:t> </a:t>
            </a:r>
            <a:r>
              <a:rPr lang="en-US" b="1">
                <a:sym typeface="Wingdings" charset="0"/>
              </a:rPr>
              <a:t>a := b * ( &lt;id&gt; + &lt;</a:t>
            </a:r>
            <a:r>
              <a:rPr lang="en-US" b="1" err="1">
                <a:sym typeface="Wingdings" charset="0"/>
              </a:rPr>
              <a:t>expr</a:t>
            </a:r>
            <a:r>
              <a:rPr lang="en-US" b="1">
                <a:sym typeface="Wingdings" charset="0"/>
              </a:rPr>
              <a:t>&gt; )   R3</a:t>
            </a:r>
          </a:p>
          <a:p>
            <a:pPr eaLnBrk="1" hangingPunct="1"/>
            <a:r>
              <a:rPr lang="en-US" b="1">
                <a:sym typeface="Wingdings" charset="0"/>
              </a:rPr>
              <a:t>	 </a:t>
            </a:r>
            <a:r>
              <a:rPr lang="en-US" b="1">
                <a:sym typeface="Symbol" charset="0"/>
              </a:rPr>
              <a:t> </a:t>
            </a:r>
            <a:r>
              <a:rPr lang="en-US" b="1">
                <a:sym typeface="Wingdings" charset="0"/>
              </a:rPr>
              <a:t>a := b * ( a + &lt;</a:t>
            </a:r>
            <a:r>
              <a:rPr lang="en-US" b="1" err="1">
                <a:sym typeface="Wingdings" charset="0"/>
              </a:rPr>
              <a:t>expr</a:t>
            </a:r>
            <a:r>
              <a:rPr lang="en-US" b="1">
                <a:sym typeface="Wingdings" charset="0"/>
              </a:rPr>
              <a:t>&gt; )	      R2</a:t>
            </a:r>
          </a:p>
          <a:p>
            <a:pPr eaLnBrk="1" hangingPunct="1"/>
            <a:r>
              <a:rPr lang="en-US" b="1">
                <a:sym typeface="Wingdings" charset="0"/>
              </a:rPr>
              <a:t>	 </a:t>
            </a:r>
            <a:r>
              <a:rPr lang="en-US" b="1">
                <a:sym typeface="Symbol" charset="0"/>
              </a:rPr>
              <a:t> </a:t>
            </a:r>
            <a:r>
              <a:rPr lang="en-US" b="1">
                <a:sym typeface="Wingdings" charset="0"/>
              </a:rPr>
              <a:t>a := b * ( a + &lt;id&gt; )	      R6</a:t>
            </a:r>
          </a:p>
          <a:p>
            <a:pPr eaLnBrk="1" hangingPunct="1"/>
            <a:r>
              <a:rPr lang="en-US" b="1">
                <a:sym typeface="Wingdings" charset="0"/>
              </a:rPr>
              <a:t>	 </a:t>
            </a:r>
            <a:r>
              <a:rPr lang="en-US" b="1">
                <a:sym typeface="Symbol" charset="0"/>
              </a:rPr>
              <a:t> </a:t>
            </a:r>
            <a:r>
              <a:rPr lang="en-US" b="1">
                <a:sym typeface="Wingdings" charset="0"/>
              </a:rPr>
              <a:t>a := b * ( a + c )	      R2</a:t>
            </a:r>
          </a:p>
        </p:txBody>
      </p:sp>
      <p:sp>
        <p:nvSpPr>
          <p:cNvPr id="109577" name="Text Box 8"/>
          <p:cNvSpPr txBox="1">
            <a:spLocks noChangeArrowheads="1"/>
          </p:cNvSpPr>
          <p:nvPr/>
        </p:nvSpPr>
        <p:spPr bwMode="auto">
          <a:xfrm>
            <a:off x="822325" y="4989513"/>
            <a:ext cx="360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a:t>In a </a:t>
            </a:r>
            <a:r>
              <a:rPr lang="en-US" b="1">
                <a:solidFill>
                  <a:srgbClr val="0000FF"/>
                </a:solidFill>
              </a:rPr>
              <a:t>leftmost derivation</a:t>
            </a:r>
            <a:r>
              <a:rPr lang="en-US"/>
              <a:t> only the</a:t>
            </a:r>
          </a:p>
          <a:p>
            <a:pPr eaLnBrk="1" hangingPunct="1"/>
            <a:r>
              <a:rPr lang="en-US"/>
              <a:t>leftmost non-terminal is replaced</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atin typeface="Arial" charset="0"/>
                <a:ea typeface="MS PGothic" charset="0"/>
              </a:rPr>
              <a:t>Parse Trees</a:t>
            </a:r>
          </a:p>
        </p:txBody>
      </p:sp>
      <p:sp>
        <p:nvSpPr>
          <p:cNvPr id="11059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ABEF192-ECFF-DF49-A8EF-597CA503F4C4}" type="datetime1">
              <a:rPr lang="en-US" smtClean="0"/>
              <a:t>12/28/19</a:t>
            </a:fld>
            <a:endParaRPr lang="en-US"/>
          </a:p>
        </p:txBody>
      </p:sp>
      <p:sp>
        <p:nvSpPr>
          <p:cNvPr id="1105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05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77F6765-E9A9-7044-AE94-FA90A32F0FBA}" type="slidenum">
              <a:rPr lang="en-US"/>
              <a:pPr/>
              <a:t>107</a:t>
            </a:fld>
            <a:endParaRPr lang="en-US"/>
          </a:p>
        </p:txBody>
      </p:sp>
      <p:sp>
        <p:nvSpPr>
          <p:cNvPr id="110598" name="Line 3"/>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599" name="Text Box 4"/>
          <p:cNvSpPr txBox="1">
            <a:spLocks noChangeArrowheads="1"/>
          </p:cNvSpPr>
          <p:nvPr/>
        </p:nvSpPr>
        <p:spPr bwMode="auto">
          <a:xfrm>
            <a:off x="838200" y="1143000"/>
            <a:ext cx="8062913" cy="526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u="sng"/>
              <a:t>A parse tree is a graphical representation of a derivation</a:t>
            </a:r>
          </a:p>
          <a:p>
            <a:pPr eaLnBrk="1" hangingPunct="1"/>
            <a:r>
              <a:rPr lang="en-US" sz="1600" b="1"/>
              <a:t>For instance the parse tree for the statement  a := b * ( a + c )  is:</a:t>
            </a:r>
          </a:p>
          <a:p>
            <a:pPr eaLnBrk="1" hangingPunct="1"/>
            <a:endParaRPr lang="en-US" sz="1600" b="1"/>
          </a:p>
          <a:p>
            <a:pPr eaLnBrk="1" hangingPunct="1"/>
            <a:r>
              <a:rPr lang="en-US" b="1"/>
              <a:t>			</a:t>
            </a:r>
            <a:r>
              <a:rPr lang="en-US" sz="1400" b="1"/>
              <a:t>&lt;assign&gt;</a:t>
            </a:r>
          </a:p>
          <a:p>
            <a:pPr eaLnBrk="1" hangingPunct="1"/>
            <a:endParaRPr lang="en-US" sz="1400" b="1"/>
          </a:p>
          <a:p>
            <a:pPr eaLnBrk="1" hangingPunct="1"/>
            <a:endParaRPr lang="en-US" sz="1400" b="1"/>
          </a:p>
          <a:p>
            <a:pPr eaLnBrk="1" hangingPunct="1"/>
            <a:r>
              <a:rPr lang="en-US" sz="1400" b="1"/>
              <a:t>	       &lt;id&gt;      	       :=		&lt;expr&gt;</a:t>
            </a:r>
          </a:p>
          <a:p>
            <a:pPr eaLnBrk="1" hangingPunct="1"/>
            <a:endParaRPr lang="en-US" sz="1400" b="1"/>
          </a:p>
          <a:p>
            <a:pPr eaLnBrk="1" hangingPunct="1"/>
            <a:endParaRPr lang="en-US" sz="1400" b="1"/>
          </a:p>
          <a:p>
            <a:pPr eaLnBrk="1" hangingPunct="1"/>
            <a:r>
              <a:rPr lang="en-US" sz="1400" b="1"/>
              <a:t>	          a		      &lt;id&gt;		      *		&lt;expr&gt;</a:t>
            </a:r>
          </a:p>
          <a:p>
            <a:pPr eaLnBrk="1" hangingPunct="1"/>
            <a:endParaRPr lang="en-US" sz="1400" b="1"/>
          </a:p>
          <a:p>
            <a:pPr eaLnBrk="1" hangingPunct="1"/>
            <a:endParaRPr lang="en-US" sz="1400" b="1"/>
          </a:p>
          <a:p>
            <a:pPr eaLnBrk="1" hangingPunct="1"/>
            <a:r>
              <a:rPr lang="en-US" b="1"/>
              <a:t>		</a:t>
            </a:r>
            <a:r>
              <a:rPr lang="en-US" sz="1400" b="1"/>
              <a:t>	        b			      (	&lt;expr&gt;            )</a:t>
            </a:r>
          </a:p>
          <a:p>
            <a:pPr eaLnBrk="1" hangingPunct="1"/>
            <a:endParaRPr lang="en-US" sz="1400" b="1"/>
          </a:p>
          <a:p>
            <a:pPr eaLnBrk="1" hangingPunct="1"/>
            <a:r>
              <a:rPr lang="en-US" sz="1400" b="1"/>
              <a:t>						     </a:t>
            </a:r>
          </a:p>
          <a:p>
            <a:pPr eaLnBrk="1" hangingPunct="1"/>
            <a:r>
              <a:rPr lang="en-US" sz="1400" b="1"/>
              <a:t>						    &lt;id&gt;	      +          &lt;expr&gt;</a:t>
            </a:r>
          </a:p>
          <a:p>
            <a:pPr eaLnBrk="1" hangingPunct="1"/>
            <a:endParaRPr lang="en-US" sz="1400" b="1"/>
          </a:p>
          <a:p>
            <a:pPr eaLnBrk="1" hangingPunct="1"/>
            <a:endParaRPr lang="en-US" sz="1400" b="1"/>
          </a:p>
          <a:p>
            <a:pPr eaLnBrk="1" hangingPunct="1"/>
            <a:r>
              <a:rPr lang="en-US" sz="1400" b="1"/>
              <a:t>						       a		   &lt;id&gt;</a:t>
            </a:r>
          </a:p>
          <a:p>
            <a:pPr eaLnBrk="1" hangingPunct="1"/>
            <a:endParaRPr lang="en-US" sz="1400" b="1"/>
          </a:p>
          <a:p>
            <a:pPr eaLnBrk="1" hangingPunct="1"/>
            <a:endParaRPr lang="en-US" sz="1400" b="1"/>
          </a:p>
          <a:p>
            <a:pPr eaLnBrk="1" hangingPunct="1"/>
            <a:r>
              <a:rPr lang="en-US" sz="1400" b="1"/>
              <a:t>								      c</a:t>
            </a:r>
          </a:p>
          <a:p>
            <a:pPr eaLnBrk="1" hangingPunct="1"/>
            <a:r>
              <a:rPr lang="en-US" b="1"/>
              <a:t> </a:t>
            </a:r>
            <a:endParaRPr lang="en-US" b="1">
              <a:sym typeface="Wingdings" charset="0"/>
            </a:endParaRPr>
          </a:p>
        </p:txBody>
      </p:sp>
      <p:sp>
        <p:nvSpPr>
          <p:cNvPr id="110600" name="Line 7"/>
          <p:cNvSpPr>
            <a:spLocks noChangeShapeType="1"/>
          </p:cNvSpPr>
          <p:nvPr/>
        </p:nvSpPr>
        <p:spPr bwMode="auto">
          <a:xfrm flipH="1">
            <a:off x="2590800" y="21336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1" name="Line 8"/>
          <p:cNvSpPr>
            <a:spLocks noChangeShapeType="1"/>
          </p:cNvSpPr>
          <p:nvPr/>
        </p:nvSpPr>
        <p:spPr bwMode="auto">
          <a:xfrm>
            <a:off x="40386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2" name="Line 9"/>
          <p:cNvSpPr>
            <a:spLocks noChangeShapeType="1"/>
          </p:cNvSpPr>
          <p:nvPr/>
        </p:nvSpPr>
        <p:spPr bwMode="auto">
          <a:xfrm>
            <a:off x="4419600" y="2133600"/>
            <a:ext cx="1143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3" name="Line 10"/>
          <p:cNvSpPr>
            <a:spLocks noChangeShapeType="1"/>
          </p:cNvSpPr>
          <p:nvPr/>
        </p:nvSpPr>
        <p:spPr bwMode="auto">
          <a:xfrm flipH="1">
            <a:off x="4343400" y="28194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4" name="Line 11"/>
          <p:cNvSpPr>
            <a:spLocks noChangeShapeType="1"/>
          </p:cNvSpPr>
          <p:nvPr/>
        </p:nvSpPr>
        <p:spPr bwMode="auto">
          <a:xfrm>
            <a:off x="6096000" y="2743200"/>
            <a:ext cx="1219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5" name="Line 12"/>
          <p:cNvSpPr>
            <a:spLocks noChangeShapeType="1"/>
          </p:cNvSpPr>
          <p:nvPr/>
        </p:nvSpPr>
        <p:spPr bwMode="auto">
          <a:xfrm>
            <a:off x="5791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6" name="Line 13"/>
          <p:cNvSpPr>
            <a:spLocks noChangeShapeType="1"/>
          </p:cNvSpPr>
          <p:nvPr/>
        </p:nvSpPr>
        <p:spPr bwMode="auto">
          <a:xfrm>
            <a:off x="4114800" y="3505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7" name="Line 14"/>
          <p:cNvSpPr>
            <a:spLocks noChangeShapeType="1"/>
          </p:cNvSpPr>
          <p:nvPr/>
        </p:nvSpPr>
        <p:spPr bwMode="auto">
          <a:xfrm flipH="1">
            <a:off x="6781800" y="3429000"/>
            <a:ext cx="6096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8" name="Line 15"/>
          <p:cNvSpPr>
            <a:spLocks noChangeShapeType="1"/>
          </p:cNvSpPr>
          <p:nvPr/>
        </p:nvSpPr>
        <p:spPr bwMode="auto">
          <a:xfrm>
            <a:off x="7924800" y="3429000"/>
            <a:ext cx="533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9" name="Line 16"/>
          <p:cNvSpPr>
            <a:spLocks noChangeShapeType="1"/>
          </p:cNvSpPr>
          <p:nvPr/>
        </p:nvSpPr>
        <p:spPr bwMode="auto">
          <a:xfrm>
            <a:off x="7620000" y="4191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0" name="Line 17"/>
          <p:cNvSpPr>
            <a:spLocks noChangeShapeType="1"/>
          </p:cNvSpPr>
          <p:nvPr/>
        </p:nvSpPr>
        <p:spPr bwMode="auto">
          <a:xfrm flipH="1">
            <a:off x="6858000" y="4114800"/>
            <a:ext cx="457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1" name="Line 18"/>
          <p:cNvSpPr>
            <a:spLocks noChangeShapeType="1"/>
          </p:cNvSpPr>
          <p:nvPr/>
        </p:nvSpPr>
        <p:spPr bwMode="auto">
          <a:xfrm>
            <a:off x="7924800" y="4114800"/>
            <a:ext cx="533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2" name="Line 19"/>
          <p:cNvSpPr>
            <a:spLocks noChangeShapeType="1"/>
          </p:cNvSpPr>
          <p:nvPr/>
        </p:nvSpPr>
        <p:spPr bwMode="auto">
          <a:xfrm>
            <a:off x="67818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3" name="Line 20"/>
          <p:cNvSpPr>
            <a:spLocks noChangeShapeType="1"/>
          </p:cNvSpPr>
          <p:nvPr/>
        </p:nvSpPr>
        <p:spPr bwMode="auto">
          <a:xfrm>
            <a:off x="85344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4" name="Line 21"/>
          <p:cNvSpPr>
            <a:spLocks noChangeShapeType="1"/>
          </p:cNvSpPr>
          <p:nvPr/>
        </p:nvSpPr>
        <p:spPr bwMode="auto">
          <a:xfrm>
            <a:off x="7620000" y="3505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5" name="Line 22"/>
          <p:cNvSpPr>
            <a:spLocks noChangeShapeType="1"/>
          </p:cNvSpPr>
          <p:nvPr/>
        </p:nvSpPr>
        <p:spPr bwMode="auto">
          <a:xfrm>
            <a:off x="8534400" y="5486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6" name="Text Box 23"/>
          <p:cNvSpPr txBox="1">
            <a:spLocks noChangeArrowheads="1"/>
          </p:cNvSpPr>
          <p:nvPr/>
        </p:nvSpPr>
        <p:spPr bwMode="auto">
          <a:xfrm>
            <a:off x="441325" y="3870325"/>
            <a:ext cx="299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Every internal node of a</a:t>
            </a:r>
          </a:p>
          <a:p>
            <a:pPr eaLnBrk="1" hangingPunct="1"/>
            <a:r>
              <a:rPr lang="en-US" sz="1600" b="1"/>
              <a:t>parse tree is labeled with</a:t>
            </a:r>
          </a:p>
          <a:p>
            <a:pPr eaLnBrk="1" hangingPunct="1"/>
            <a:r>
              <a:rPr lang="en-US" sz="1600" b="1"/>
              <a:t>a non-terminal symbol.</a:t>
            </a:r>
          </a:p>
          <a:p>
            <a:pPr eaLnBrk="1" hangingPunct="1"/>
            <a:endParaRPr lang="en-US" sz="1600" b="1"/>
          </a:p>
          <a:p>
            <a:pPr eaLnBrk="1" hangingPunct="1"/>
            <a:r>
              <a:rPr lang="en-US" sz="1600" b="1"/>
              <a:t>Every leaf is labeled with a </a:t>
            </a:r>
          </a:p>
          <a:p>
            <a:pPr eaLnBrk="1" hangingPunct="1"/>
            <a:r>
              <a:rPr lang="en-US" sz="1600" b="1"/>
              <a:t>terminal symbol.</a:t>
            </a:r>
          </a:p>
          <a:p>
            <a:pPr eaLnBrk="1" hangingPunct="1"/>
            <a:endParaRPr lang="en-US" sz="1600" b="1"/>
          </a:p>
          <a:p>
            <a:pPr eaLnBrk="1" hangingPunct="1"/>
            <a:r>
              <a:rPr lang="en-US" sz="1600" b="1"/>
              <a:t>The generated string is read </a:t>
            </a:r>
            <a:br>
              <a:rPr lang="en-US" sz="1600" b="1"/>
            </a:br>
            <a:r>
              <a:rPr lang="en-US" sz="1600" b="1"/>
              <a:t>left to right</a:t>
            </a:r>
          </a:p>
        </p:txBody>
      </p:sp>
      <p:sp>
        <p:nvSpPr>
          <p:cNvPr id="110617" name="Line 24"/>
          <p:cNvSpPr>
            <a:spLocks noChangeShapeType="1"/>
          </p:cNvSpPr>
          <p:nvPr/>
        </p:nvSpPr>
        <p:spPr bwMode="auto">
          <a:xfrm>
            <a:off x="2362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r>
              <a:rPr lang="en-US">
                <a:latin typeface="Arial" charset="0"/>
                <a:ea typeface="MS PGothic" charset="0"/>
              </a:rPr>
              <a:t>Ambiguity</a:t>
            </a:r>
          </a:p>
        </p:txBody>
      </p:sp>
      <p:sp>
        <p:nvSpPr>
          <p:cNvPr id="11161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A grammar that generates a sentence for which there are two or more </a:t>
            </a:r>
          </a:p>
          <a:p>
            <a:pPr marL="0" indent="0" eaLnBrk="1" hangingPunct="1">
              <a:buFontTx/>
              <a:buNone/>
            </a:pPr>
            <a:r>
              <a:rPr lang="en-US" sz="1800" b="1" dirty="0">
                <a:latin typeface="Arial" charset="0"/>
                <a:ea typeface="MS PGothic" charset="0"/>
              </a:rPr>
              <a:t>distinct parse trees is said to be </a:t>
            </a:r>
            <a:r>
              <a:rPr lang="ja-JP" altLang="en-US" sz="1800" b="1">
                <a:latin typeface="Arial" charset="0"/>
                <a:ea typeface="MS PGothic" charset="0"/>
              </a:rPr>
              <a:t>“</a:t>
            </a:r>
            <a:r>
              <a:rPr lang="en-US" altLang="ja-JP" sz="1800" b="1" u="sng" dirty="0">
                <a:latin typeface="Arial" charset="0"/>
                <a:ea typeface="MS PGothic" charset="0"/>
              </a:rPr>
              <a:t>ambiguous</a:t>
            </a:r>
            <a:r>
              <a:rPr lang="ja-JP" altLang="en-US" sz="1800" b="1">
                <a:latin typeface="Arial" charset="0"/>
                <a:ea typeface="MS PGothic" charset="0"/>
              </a:rPr>
              <a:t>”</a:t>
            </a:r>
            <a:endParaRPr lang="en-US" altLang="ja-JP" sz="1800" b="1" dirty="0">
              <a:latin typeface="Arial" charset="0"/>
              <a:ea typeface="MS PGothic" charset="0"/>
            </a:endParaRP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For instance, the following grammar is ambiguous because it generates </a:t>
            </a:r>
          </a:p>
          <a:p>
            <a:pPr marL="0" indent="0" eaLnBrk="1" hangingPunct="1">
              <a:buFontTx/>
              <a:buNone/>
            </a:pPr>
            <a:r>
              <a:rPr lang="en-US" sz="1800" b="1" dirty="0">
                <a:latin typeface="Arial" charset="0"/>
                <a:ea typeface="MS PGothic" charset="0"/>
              </a:rPr>
              <a:t>distinct  parse trees for the expression a := b + c * a</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  &lt;</a:t>
            </a:r>
            <a:r>
              <a:rPr lang="en-US" sz="1800" b="1" dirty="0" err="1">
                <a:latin typeface="Arial" charset="0"/>
                <a:ea typeface="MS PGothic" charset="0"/>
              </a:rPr>
              <a:t>assgn</a:t>
            </a:r>
            <a:r>
              <a:rPr lang="en-US" sz="1800" b="1" dirty="0">
                <a:latin typeface="Arial" charset="0"/>
                <a:ea typeface="MS PGothic" charset="0"/>
              </a:rPr>
              <a:t>&gt; </a:t>
            </a:r>
            <a:r>
              <a:rPr lang="en-US" sz="1800" b="1" dirty="0">
                <a:latin typeface="Arial" charset="0"/>
                <a:ea typeface="MS PGothic" charset="0"/>
                <a:sym typeface="Wingdings" charset="0"/>
              </a:rPr>
              <a:t> &lt;id&gt; := &lt;expr&gt;</a:t>
            </a:r>
          </a:p>
          <a:p>
            <a:pPr marL="0" indent="0" eaLnBrk="1" hangingPunct="1">
              <a:buFontTx/>
              <a:buNone/>
            </a:pPr>
            <a:r>
              <a:rPr lang="en-US" sz="1800" b="1" dirty="0">
                <a:latin typeface="Arial" charset="0"/>
                <a:ea typeface="MS PGothic" charset="0"/>
                <a:sym typeface="Wingdings" charset="0"/>
              </a:rPr>
              <a:t>  &lt;id&gt;	    a | b | c</a:t>
            </a:r>
          </a:p>
          <a:p>
            <a:pPr marL="0" indent="0" eaLnBrk="1" hangingPunct="1">
              <a:buFontTx/>
              <a:buNone/>
            </a:pPr>
            <a:r>
              <a:rPr lang="en-US" sz="1800" b="1" dirty="0">
                <a:latin typeface="Arial" charset="0"/>
                <a:ea typeface="MS PGothic" charset="0"/>
                <a:sym typeface="Wingdings" charset="0"/>
              </a:rPr>
              <a:t>  &lt;expr&gt;     &lt;expr&gt; + &lt;expr&gt;</a:t>
            </a:r>
          </a:p>
          <a:p>
            <a:pPr marL="0" indent="0" eaLnBrk="1" hangingPunct="1">
              <a:buFontTx/>
              <a:buNone/>
            </a:pPr>
            <a:r>
              <a:rPr lang="en-US" sz="1800" b="1" dirty="0">
                <a:latin typeface="Arial" charset="0"/>
                <a:ea typeface="MS PGothic" charset="0"/>
                <a:sym typeface="Wingdings" charset="0"/>
              </a:rPr>
              <a:t>	     |   &lt;expr&gt; * &lt;expr&gt;</a:t>
            </a:r>
          </a:p>
          <a:p>
            <a:pPr marL="0" indent="0" eaLnBrk="1" hangingPunct="1">
              <a:buFontTx/>
              <a:buNone/>
            </a:pPr>
            <a:r>
              <a:rPr lang="en-US" sz="1800" b="1" dirty="0">
                <a:latin typeface="Arial" charset="0"/>
                <a:ea typeface="MS PGothic" charset="0"/>
                <a:sym typeface="Wingdings" charset="0"/>
              </a:rPr>
              <a:t>	     |   ( &lt;expr&gt; )</a:t>
            </a:r>
          </a:p>
          <a:p>
            <a:pPr marL="0" indent="0" eaLnBrk="1" hangingPunct="1">
              <a:buFontTx/>
              <a:buNone/>
            </a:pPr>
            <a:r>
              <a:rPr lang="en-US" sz="1800" b="1" dirty="0">
                <a:latin typeface="Arial" charset="0"/>
                <a:ea typeface="MS PGothic" charset="0"/>
                <a:sym typeface="Wingdings" charset="0"/>
              </a:rPr>
              <a:t>                   | &lt;id&gt;</a:t>
            </a:r>
            <a:endParaRPr lang="en-US" sz="1800" b="1" dirty="0">
              <a:latin typeface="Arial" charset="0"/>
              <a:ea typeface="MS PGothic" charset="0"/>
            </a:endParaRPr>
          </a:p>
          <a:p>
            <a:pPr marL="0" indent="0">
              <a:buFontTx/>
              <a:buNone/>
            </a:pPr>
            <a:endParaRPr lang="en-US" sz="1800" dirty="0">
              <a:latin typeface="Arial" charset="0"/>
              <a:ea typeface="MS PGothic" charset="0"/>
            </a:endParaRPr>
          </a:p>
        </p:txBody>
      </p:sp>
      <p:sp>
        <p:nvSpPr>
          <p:cNvPr id="1116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D4951E-4738-E642-8541-77E4EE6092CC}" type="datetime1">
              <a:rPr lang="en-US" smtClean="0"/>
              <a:t>12/28/19</a:t>
            </a:fld>
            <a:endParaRPr lang="en-US"/>
          </a:p>
        </p:txBody>
      </p:sp>
      <p:sp>
        <p:nvSpPr>
          <p:cNvPr id="1116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16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5882992-CBD8-5C4F-A3B7-F98EBE9CDF65}" type="slidenum">
              <a:rPr lang="en-US"/>
              <a:pPr/>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r>
              <a:rPr lang="en-US">
                <a:latin typeface="Arial" charset="0"/>
                <a:ea typeface="MS PGothic" charset="0"/>
              </a:rPr>
              <a:t>Ambiguous Parse</a:t>
            </a:r>
          </a:p>
        </p:txBody>
      </p:sp>
      <p:sp>
        <p:nvSpPr>
          <p:cNvPr id="1126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906EB1-599A-B643-9973-F29E7AD75E36}" type="datetime1">
              <a:rPr lang="en-US" smtClean="0"/>
              <a:t>12/28/19</a:t>
            </a:fld>
            <a:endParaRPr lang="en-US"/>
          </a:p>
        </p:txBody>
      </p:sp>
      <p:sp>
        <p:nvSpPr>
          <p:cNvPr id="1126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26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01CAC9-A1EE-A449-8B68-F8EE6B3246DF}" type="slidenum">
              <a:rPr lang="en-US"/>
              <a:pPr/>
              <a:t>109</a:t>
            </a:fld>
            <a:endParaRPr lang="en-US"/>
          </a:p>
        </p:txBody>
      </p:sp>
      <p:sp>
        <p:nvSpPr>
          <p:cNvPr id="112646" name="Text Box 59"/>
          <p:cNvSpPr txBox="1">
            <a:spLocks noChangeArrowheads="1"/>
          </p:cNvSpPr>
          <p:nvPr/>
        </p:nvSpPr>
        <p:spPr bwMode="auto">
          <a:xfrm>
            <a:off x="152400" y="4699000"/>
            <a:ext cx="8382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2000" b="1">
                <a:solidFill>
                  <a:srgbClr val="0000FF"/>
                </a:solidFill>
              </a:rPr>
              <a:t>This grammar generates two parse trees  for the same expression.</a:t>
            </a:r>
          </a:p>
          <a:p>
            <a:pPr algn="ctr" eaLnBrk="1" hangingPunct="1"/>
            <a:endParaRPr lang="en-US" sz="2000" b="1">
              <a:solidFill>
                <a:srgbClr val="0000FF"/>
              </a:solidFill>
            </a:endParaRPr>
          </a:p>
          <a:p>
            <a:pPr eaLnBrk="1" hangingPunct="1"/>
            <a:r>
              <a:rPr lang="en-US" sz="2000" b="1">
                <a:solidFill>
                  <a:srgbClr val="0000FF"/>
                </a:solidFill>
              </a:rPr>
              <a:t>If a language structure has more than one parse tree, </a:t>
            </a:r>
            <a:br>
              <a:rPr lang="en-US" sz="2000" b="1">
                <a:solidFill>
                  <a:srgbClr val="0000FF"/>
                </a:solidFill>
              </a:rPr>
            </a:br>
            <a:r>
              <a:rPr lang="en-US" sz="2000" b="1">
                <a:solidFill>
                  <a:srgbClr val="0000FF"/>
                </a:solidFill>
              </a:rPr>
              <a:t>the meaning of the structure cannot be determined uniquely.</a:t>
            </a:r>
            <a:r>
              <a:rPr lang="en-US">
                <a:solidFill>
                  <a:srgbClr val="0000FF"/>
                </a:solidFill>
              </a:rPr>
              <a:t>  </a:t>
            </a:r>
          </a:p>
        </p:txBody>
      </p:sp>
      <p:sp>
        <p:nvSpPr>
          <p:cNvPr id="112647" name="Text Box 23"/>
          <p:cNvSpPr txBox="1">
            <a:spLocks noChangeArrowheads="1"/>
          </p:cNvSpPr>
          <p:nvPr/>
        </p:nvSpPr>
        <p:spPr bwMode="auto">
          <a:xfrm>
            <a:off x="457200" y="1447800"/>
            <a:ext cx="3717925" cy="313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a:t>            </a:t>
            </a:r>
            <a:r>
              <a:rPr lang="en-US" sz="1200" b="1"/>
              <a:t>&lt;assign&gt;</a:t>
            </a:r>
          </a:p>
          <a:p>
            <a:pPr eaLnBrk="1" hangingPunct="1"/>
            <a:endParaRPr lang="en-US" sz="1200" b="1"/>
          </a:p>
          <a:p>
            <a:pPr eaLnBrk="1" hangingPunct="1"/>
            <a:endParaRPr lang="en-US" sz="1200" b="1"/>
          </a:p>
          <a:p>
            <a:pPr eaLnBrk="1" hangingPunct="1"/>
            <a:r>
              <a:rPr lang="en-US" sz="1200" b="1"/>
              <a:t>     &lt;id&gt;	  :=            &lt;expr&gt;</a:t>
            </a:r>
          </a:p>
          <a:p>
            <a:pPr eaLnBrk="1" hangingPunct="1"/>
            <a:endParaRPr lang="en-US" sz="1200" b="1"/>
          </a:p>
          <a:p>
            <a:pPr eaLnBrk="1" hangingPunct="1"/>
            <a:endParaRPr lang="en-US" sz="1200" b="1"/>
          </a:p>
          <a:p>
            <a:pPr eaLnBrk="1" hangingPunct="1"/>
            <a:r>
              <a:rPr lang="en-US" sz="1200" b="1"/>
              <a:t>        A               &lt;expr&gt;      +           &lt;expr&gt;</a:t>
            </a:r>
          </a:p>
          <a:p>
            <a:pPr eaLnBrk="1" hangingPunct="1"/>
            <a:endParaRPr lang="en-US" sz="1200" b="1"/>
          </a:p>
          <a:p>
            <a:pPr eaLnBrk="1" hangingPunct="1"/>
            <a:endParaRPr lang="en-US" sz="1200" b="1"/>
          </a:p>
          <a:p>
            <a:pPr eaLnBrk="1" hangingPunct="1"/>
            <a:r>
              <a:rPr lang="en-US" sz="1200" b="1"/>
              <a:t>	       &lt;id&gt;	    &lt;expr&gt;     </a:t>
            </a:r>
            <a:r>
              <a:rPr lang="en-US" sz="1400" b="1"/>
              <a:t>*</a:t>
            </a:r>
            <a:r>
              <a:rPr lang="en-US" sz="1200" b="1"/>
              <a:t>      &lt;expr&gt;</a:t>
            </a:r>
          </a:p>
          <a:p>
            <a:pPr eaLnBrk="1" hangingPunct="1"/>
            <a:endParaRPr lang="en-US" sz="1200" b="1"/>
          </a:p>
          <a:p>
            <a:pPr eaLnBrk="1" hangingPunct="1"/>
            <a:endParaRPr lang="en-US" sz="1200" b="1"/>
          </a:p>
          <a:p>
            <a:pPr eaLnBrk="1" hangingPunct="1"/>
            <a:r>
              <a:rPr lang="en-US" sz="1200" b="1"/>
              <a:t>	         B	      &lt;id&gt;	       &lt;id&gt;</a:t>
            </a:r>
          </a:p>
          <a:p>
            <a:pPr eaLnBrk="1" hangingPunct="1"/>
            <a:endParaRPr lang="en-US" sz="1200" b="1"/>
          </a:p>
          <a:p>
            <a:pPr eaLnBrk="1" hangingPunct="1"/>
            <a:endParaRPr lang="en-US" sz="1200" b="1"/>
          </a:p>
          <a:p>
            <a:pPr eaLnBrk="1" hangingPunct="1"/>
            <a:r>
              <a:rPr lang="en-US" sz="1200" b="1"/>
              <a:t>		        C	         A</a:t>
            </a:r>
          </a:p>
        </p:txBody>
      </p:sp>
      <p:sp>
        <p:nvSpPr>
          <p:cNvPr id="112648" name="Line 25"/>
          <p:cNvSpPr>
            <a:spLocks noChangeShapeType="1"/>
          </p:cNvSpPr>
          <p:nvPr/>
        </p:nvSpPr>
        <p:spPr bwMode="auto">
          <a:xfrm flipH="1">
            <a:off x="10668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49" name="Line 26"/>
          <p:cNvSpPr>
            <a:spLocks noChangeShapeType="1"/>
          </p:cNvSpPr>
          <p:nvPr/>
        </p:nvSpPr>
        <p:spPr bwMode="auto">
          <a:xfrm>
            <a:off x="19812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0" name="Line 27"/>
          <p:cNvSpPr>
            <a:spLocks noChangeShapeType="1"/>
          </p:cNvSpPr>
          <p:nvPr/>
        </p:nvSpPr>
        <p:spPr bwMode="auto">
          <a:xfrm>
            <a:off x="1600200" y="1752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1" name="Line 28"/>
          <p:cNvSpPr>
            <a:spLocks noChangeShapeType="1"/>
          </p:cNvSpPr>
          <p:nvPr/>
        </p:nvSpPr>
        <p:spPr bwMode="auto">
          <a:xfrm flipH="1">
            <a:off x="1828800" y="2286000"/>
            <a:ext cx="381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2" name="Line 29"/>
          <p:cNvSpPr>
            <a:spLocks noChangeShapeType="1"/>
          </p:cNvSpPr>
          <p:nvPr/>
        </p:nvSpPr>
        <p:spPr bwMode="auto">
          <a:xfrm>
            <a:off x="26670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3" name="Line 30"/>
          <p:cNvSpPr>
            <a:spLocks noChangeShapeType="1"/>
          </p:cNvSpPr>
          <p:nvPr/>
        </p:nvSpPr>
        <p:spPr bwMode="auto">
          <a:xfrm>
            <a:off x="24384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4" name="Line 31"/>
          <p:cNvSpPr>
            <a:spLocks noChangeShapeType="1"/>
          </p:cNvSpPr>
          <p:nvPr/>
        </p:nvSpPr>
        <p:spPr bwMode="auto">
          <a:xfrm>
            <a:off x="19050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5" name="Line 32"/>
          <p:cNvSpPr>
            <a:spLocks noChangeShapeType="1"/>
          </p:cNvSpPr>
          <p:nvPr/>
        </p:nvSpPr>
        <p:spPr bwMode="auto">
          <a:xfrm>
            <a:off x="19050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6" name="Line 33"/>
          <p:cNvSpPr>
            <a:spLocks noChangeShapeType="1"/>
          </p:cNvSpPr>
          <p:nvPr/>
        </p:nvSpPr>
        <p:spPr bwMode="auto">
          <a:xfrm>
            <a:off x="27432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7" name="Line 34"/>
          <p:cNvSpPr>
            <a:spLocks noChangeShapeType="1"/>
          </p:cNvSpPr>
          <p:nvPr/>
        </p:nvSpPr>
        <p:spPr bwMode="auto">
          <a:xfrm>
            <a:off x="27432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8" name="Line 35"/>
          <p:cNvSpPr>
            <a:spLocks noChangeShapeType="1"/>
          </p:cNvSpPr>
          <p:nvPr/>
        </p:nvSpPr>
        <p:spPr bwMode="auto">
          <a:xfrm>
            <a:off x="3733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9" name="Line 36"/>
          <p:cNvSpPr>
            <a:spLocks noChangeShapeType="1"/>
          </p:cNvSpPr>
          <p:nvPr/>
        </p:nvSpPr>
        <p:spPr bwMode="auto">
          <a:xfrm>
            <a:off x="37338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0" name="Line 37"/>
          <p:cNvSpPr>
            <a:spLocks noChangeShapeType="1"/>
          </p:cNvSpPr>
          <p:nvPr/>
        </p:nvSpPr>
        <p:spPr bwMode="auto">
          <a:xfrm flipH="1">
            <a:off x="27432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1" name="Line 38"/>
          <p:cNvSpPr>
            <a:spLocks noChangeShapeType="1"/>
          </p:cNvSpPr>
          <p:nvPr/>
        </p:nvSpPr>
        <p:spPr bwMode="auto">
          <a:xfrm>
            <a:off x="32766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2" name="Line 39"/>
          <p:cNvSpPr>
            <a:spLocks noChangeShapeType="1"/>
          </p:cNvSpPr>
          <p:nvPr/>
        </p:nvSpPr>
        <p:spPr bwMode="auto">
          <a:xfrm>
            <a:off x="34290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3" name="Line 41"/>
          <p:cNvSpPr>
            <a:spLocks noChangeShapeType="1"/>
          </p:cNvSpPr>
          <p:nvPr/>
        </p:nvSpPr>
        <p:spPr bwMode="auto">
          <a:xfrm>
            <a:off x="9144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4" name="Text Box 24"/>
          <p:cNvSpPr txBox="1">
            <a:spLocks noChangeArrowheads="1"/>
          </p:cNvSpPr>
          <p:nvPr/>
        </p:nvSpPr>
        <p:spPr bwMode="auto">
          <a:xfrm>
            <a:off x="4775200" y="1447800"/>
            <a:ext cx="3184525" cy="313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a:t>            </a:t>
            </a:r>
            <a:r>
              <a:rPr lang="en-US" sz="1200" b="1"/>
              <a:t>&lt;assign&gt;</a:t>
            </a:r>
          </a:p>
          <a:p>
            <a:pPr eaLnBrk="1" hangingPunct="1"/>
            <a:endParaRPr lang="en-US" sz="1200" b="1"/>
          </a:p>
          <a:p>
            <a:pPr eaLnBrk="1" hangingPunct="1"/>
            <a:endParaRPr lang="en-US" sz="1200" b="1"/>
          </a:p>
          <a:p>
            <a:pPr eaLnBrk="1" hangingPunct="1"/>
            <a:r>
              <a:rPr lang="en-US" sz="1200" b="1"/>
              <a:t>     &lt;id&gt;	  :=             &lt;expr&gt;</a:t>
            </a:r>
          </a:p>
          <a:p>
            <a:pPr eaLnBrk="1" hangingPunct="1"/>
            <a:endParaRPr lang="en-US" sz="1200" b="1"/>
          </a:p>
          <a:p>
            <a:pPr eaLnBrk="1" hangingPunct="1"/>
            <a:endParaRPr lang="en-US" sz="1200" b="1"/>
          </a:p>
          <a:p>
            <a:pPr eaLnBrk="1" hangingPunct="1"/>
            <a:r>
              <a:rPr lang="en-US" sz="1200" b="1"/>
              <a:t>        A               &lt;expr&gt;        </a:t>
            </a:r>
            <a:r>
              <a:rPr lang="en-US" sz="1400" b="1"/>
              <a:t>*</a:t>
            </a:r>
            <a:r>
              <a:rPr lang="en-US" sz="1200" b="1"/>
              <a:t>            &lt;expr&gt;</a:t>
            </a:r>
          </a:p>
          <a:p>
            <a:pPr eaLnBrk="1" hangingPunct="1"/>
            <a:endParaRPr lang="en-US" sz="1200" b="1"/>
          </a:p>
          <a:p>
            <a:pPr eaLnBrk="1" hangingPunct="1"/>
            <a:endParaRPr lang="en-US" sz="1200" b="1"/>
          </a:p>
          <a:p>
            <a:pPr eaLnBrk="1" hangingPunct="1"/>
            <a:r>
              <a:rPr lang="en-US" sz="1200" b="1"/>
              <a:t>           &lt;expr&gt;       +      &lt;expr&gt;             &lt;id&gt;</a:t>
            </a:r>
          </a:p>
          <a:p>
            <a:pPr eaLnBrk="1" hangingPunct="1"/>
            <a:endParaRPr lang="en-US" sz="1200" b="1"/>
          </a:p>
          <a:p>
            <a:pPr eaLnBrk="1" hangingPunct="1"/>
            <a:endParaRPr lang="en-US" sz="1200" b="1"/>
          </a:p>
          <a:p>
            <a:pPr eaLnBrk="1" hangingPunct="1"/>
            <a:r>
              <a:rPr lang="en-US" sz="1200" b="1"/>
              <a:t>              &lt;id&gt;                  &lt;id&gt;	A</a:t>
            </a:r>
          </a:p>
          <a:p>
            <a:pPr eaLnBrk="1" hangingPunct="1"/>
            <a:endParaRPr lang="en-US" sz="1200" b="1"/>
          </a:p>
          <a:p>
            <a:pPr eaLnBrk="1" hangingPunct="1"/>
            <a:endParaRPr lang="en-US" sz="1200" b="1"/>
          </a:p>
          <a:p>
            <a:pPr eaLnBrk="1" hangingPunct="1"/>
            <a:r>
              <a:rPr lang="en-US" sz="1200" b="1"/>
              <a:t>                 B	                     C</a:t>
            </a:r>
          </a:p>
        </p:txBody>
      </p:sp>
      <p:sp>
        <p:nvSpPr>
          <p:cNvPr id="112665" name="Line 42"/>
          <p:cNvSpPr>
            <a:spLocks noChangeShapeType="1"/>
          </p:cNvSpPr>
          <p:nvPr/>
        </p:nvSpPr>
        <p:spPr bwMode="auto">
          <a:xfrm>
            <a:off x="52578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6" name="Line 43"/>
          <p:cNvSpPr>
            <a:spLocks noChangeShapeType="1"/>
          </p:cNvSpPr>
          <p:nvPr/>
        </p:nvSpPr>
        <p:spPr bwMode="auto">
          <a:xfrm>
            <a:off x="56388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7" name="Line 44"/>
          <p:cNvSpPr>
            <a:spLocks noChangeShapeType="1"/>
          </p:cNvSpPr>
          <p:nvPr/>
        </p:nvSpPr>
        <p:spPr bwMode="auto">
          <a:xfrm>
            <a:off x="67056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8" name="Line 45"/>
          <p:cNvSpPr>
            <a:spLocks noChangeShapeType="1"/>
          </p:cNvSpPr>
          <p:nvPr/>
        </p:nvSpPr>
        <p:spPr bwMode="auto">
          <a:xfrm>
            <a:off x="7696200" y="3505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9" name="Line 46"/>
          <p:cNvSpPr>
            <a:spLocks noChangeShapeType="1"/>
          </p:cNvSpPr>
          <p:nvPr/>
        </p:nvSpPr>
        <p:spPr bwMode="auto">
          <a:xfrm flipH="1">
            <a:off x="54102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0" name="Line 47"/>
          <p:cNvSpPr>
            <a:spLocks noChangeShapeType="1"/>
          </p:cNvSpPr>
          <p:nvPr/>
        </p:nvSpPr>
        <p:spPr bwMode="auto">
          <a:xfrm>
            <a:off x="5943600" y="182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1" name="Line 48"/>
          <p:cNvSpPr>
            <a:spLocks noChangeShapeType="1"/>
          </p:cNvSpPr>
          <p:nvPr/>
        </p:nvSpPr>
        <p:spPr bwMode="auto">
          <a:xfrm>
            <a:off x="63246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2" name="Line 49"/>
          <p:cNvSpPr>
            <a:spLocks noChangeShapeType="1"/>
          </p:cNvSpPr>
          <p:nvPr/>
        </p:nvSpPr>
        <p:spPr bwMode="auto">
          <a:xfrm flipH="1">
            <a:off x="61722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3" name="Line 50"/>
          <p:cNvSpPr>
            <a:spLocks noChangeShapeType="1"/>
          </p:cNvSpPr>
          <p:nvPr/>
        </p:nvSpPr>
        <p:spPr bwMode="auto">
          <a:xfrm>
            <a:off x="7086600" y="2286000"/>
            <a:ext cx="5334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4" name="Line 51"/>
          <p:cNvSpPr>
            <a:spLocks noChangeShapeType="1"/>
          </p:cNvSpPr>
          <p:nvPr/>
        </p:nvSpPr>
        <p:spPr bwMode="auto">
          <a:xfrm>
            <a:off x="68580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5" name="Line 52"/>
          <p:cNvSpPr>
            <a:spLocks noChangeShapeType="1"/>
          </p:cNvSpPr>
          <p:nvPr/>
        </p:nvSpPr>
        <p:spPr bwMode="auto">
          <a:xfrm>
            <a:off x="61722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6" name="Line 53"/>
          <p:cNvSpPr>
            <a:spLocks noChangeShapeType="1"/>
          </p:cNvSpPr>
          <p:nvPr/>
        </p:nvSpPr>
        <p:spPr bwMode="auto">
          <a:xfrm>
            <a:off x="5638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7" name="Line 54"/>
          <p:cNvSpPr>
            <a:spLocks noChangeShapeType="1"/>
          </p:cNvSpPr>
          <p:nvPr/>
        </p:nvSpPr>
        <p:spPr bwMode="auto">
          <a:xfrm>
            <a:off x="67056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8" name="Line 55"/>
          <p:cNvSpPr>
            <a:spLocks noChangeShapeType="1"/>
          </p:cNvSpPr>
          <p:nvPr/>
        </p:nvSpPr>
        <p:spPr bwMode="auto">
          <a:xfrm>
            <a:off x="76962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679" name="Line 56"/>
          <p:cNvSpPr>
            <a:spLocks noChangeShapeType="1"/>
          </p:cNvSpPr>
          <p:nvPr/>
        </p:nvSpPr>
        <p:spPr bwMode="auto">
          <a:xfrm flipH="1">
            <a:off x="5638800" y="28194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80" name="Line 57"/>
          <p:cNvSpPr>
            <a:spLocks noChangeShapeType="1"/>
          </p:cNvSpPr>
          <p:nvPr/>
        </p:nvSpPr>
        <p:spPr bwMode="auto">
          <a:xfrm>
            <a:off x="6477000" y="2895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Arrow Connector 97"/>
          <p:cNvCxnSpPr>
            <a:stCxn id="31" idx="5"/>
            <a:endCxn id="32" idx="3"/>
          </p:cNvCxnSpPr>
          <p:nvPr/>
        </p:nvCxnSpPr>
        <p:spPr bwMode="auto">
          <a:xfrm flipV="1">
            <a:off x="3389045" y="2197763"/>
            <a:ext cx="640310" cy="11668"/>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2" name="Title 1"/>
          <p:cNvSpPr>
            <a:spLocks noGrp="1"/>
          </p:cNvSpPr>
          <p:nvPr>
            <p:ph type="title"/>
          </p:nvPr>
        </p:nvSpPr>
        <p:spPr/>
        <p:txBody>
          <a:bodyPr/>
          <a:lstStyle/>
          <a:p>
            <a:r>
              <a:rPr lang="en-US" dirty="0"/>
              <a:t>Sample DFA # 4</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6" name="Slide Number Placeholder 5"/>
          <p:cNvSpPr>
            <a:spLocks noGrp="1"/>
          </p:cNvSpPr>
          <p:nvPr>
            <p:ph type="sldNum" sz="quarter" idx="12"/>
          </p:nvPr>
        </p:nvSpPr>
        <p:spPr/>
        <p:txBody>
          <a:bodyPr/>
          <a:lstStyle/>
          <a:p>
            <a:fld id="{F7F6C048-724C-A44D-A3A9-573A2C2F7973}" type="slidenum">
              <a:rPr lang="en-US" smtClean="0"/>
              <a:pPr/>
              <a:t>11</a:t>
            </a:fld>
            <a:endParaRPr lang="en-US"/>
          </a:p>
        </p:txBody>
      </p:sp>
      <p:sp>
        <p:nvSpPr>
          <p:cNvPr id="25" name="TextBox 24"/>
          <p:cNvSpPr txBox="1"/>
          <p:nvPr/>
        </p:nvSpPr>
        <p:spPr>
          <a:xfrm>
            <a:off x="457200" y="3039070"/>
            <a:ext cx="8077200" cy="1477328"/>
          </a:xfrm>
          <a:prstGeom prst="rect">
            <a:avLst/>
          </a:prstGeom>
          <a:noFill/>
        </p:spPr>
        <p:txBody>
          <a:bodyPr wrap="square" rtlCol="0">
            <a:spAutoFit/>
          </a:bodyPr>
          <a:lstStyle/>
          <a:p>
            <a:r>
              <a:rPr lang="en-US" dirty="0">
                <a:latin typeface="Apple Chancery" charset="0"/>
                <a:ea typeface="Apple Chancery" charset="0"/>
                <a:cs typeface="Apple Chancery" charset="0"/>
              </a:rPr>
              <a:t>A”’ </a:t>
            </a:r>
            <a:r>
              <a:rPr lang="en-US" dirty="0"/>
              <a:t>= ( {N,E,W,S}, {R,L}, </a:t>
            </a:r>
            <a:r>
              <a:rPr lang="en-US" dirty="0">
                <a:latin typeface="Symbol" charset="2"/>
                <a:ea typeface="Symbol" charset="2"/>
                <a:cs typeface="Symbol" charset="2"/>
              </a:rPr>
              <a:t>d”’</a:t>
            </a:r>
            <a:r>
              <a:rPr lang="en-US" dirty="0"/>
              <a:t>, </a:t>
            </a:r>
            <a:r>
              <a:rPr lang="en-US" dirty="0">
                <a:latin typeface="Symbol" charset="2"/>
                <a:ea typeface="Symbol" charset="2"/>
                <a:cs typeface="Symbol" charset="2"/>
              </a:rPr>
              <a:t>N</a:t>
            </a:r>
            <a:r>
              <a:rPr lang="en-US" dirty="0"/>
              <a:t>, {N}), where </a:t>
            </a:r>
            <a:r>
              <a:rPr lang="en-US" dirty="0">
                <a:latin typeface="Symbol" charset="2"/>
                <a:ea typeface="Symbol" charset="2"/>
                <a:cs typeface="Symbol" charset="2"/>
              </a:rPr>
              <a:t>d”’</a:t>
            </a:r>
            <a:r>
              <a:rPr lang="en-US" dirty="0"/>
              <a:t> is defined by above diagram. L(</a:t>
            </a:r>
            <a:r>
              <a:rPr lang="en-US" dirty="0">
                <a:latin typeface="Apple Chancery" charset="0"/>
                <a:ea typeface="Apple Chancery" charset="0"/>
                <a:cs typeface="Apple Chancery" charset="0"/>
              </a:rPr>
              <a:t>A”’</a:t>
            </a:r>
            <a:r>
              <a:rPr lang="en-US" dirty="0">
                <a:latin typeface="+mn-lt"/>
                <a:ea typeface="Apple Chancery" charset="0"/>
                <a:cs typeface="Apple Chancery" charset="0"/>
              </a:rPr>
              <a:t>) </a:t>
            </a:r>
            <a:r>
              <a:rPr lang="en-US" dirty="0"/>
              <a:t> = { w | w is a set of commands passed to a sentinel that starts facing North and changes directions R(</a:t>
            </a:r>
            <a:r>
              <a:rPr lang="en-US" dirty="0" err="1"/>
              <a:t>ight</a:t>
            </a:r>
            <a:r>
              <a:rPr lang="en-US" dirty="0"/>
              <a:t>)/clockwise or L(eft)/counterclockwise based on the corresponding input character. w must eventually lead the sentinel back to facing North }</a:t>
            </a:r>
          </a:p>
        </p:txBody>
      </p:sp>
      <p:sp>
        <p:nvSpPr>
          <p:cNvPr id="31" name="Oval 30"/>
          <p:cNvSpPr/>
          <p:nvPr/>
        </p:nvSpPr>
        <p:spPr bwMode="auto">
          <a:xfrm>
            <a:off x="2998800"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3962400" y="1807518"/>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3429000" y="1997988"/>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3057121" y="1855613"/>
            <a:ext cx="370614" cy="400110"/>
          </a:xfrm>
          <a:prstGeom prst="rect">
            <a:avLst/>
          </a:prstGeom>
          <a:noFill/>
        </p:spPr>
        <p:txBody>
          <a:bodyPr wrap="none" rtlCol="0">
            <a:spAutoFit/>
          </a:bodyPr>
          <a:lstStyle/>
          <a:p>
            <a:r>
              <a:rPr lang="en-US" sz="2000" dirty="0">
                <a:latin typeface="+mn-lt"/>
                <a:ea typeface="Symbol" charset="2"/>
                <a:cs typeface="Symbol" charset="2"/>
              </a:rPr>
              <a:t>N</a:t>
            </a:r>
          </a:p>
        </p:txBody>
      </p:sp>
      <p:sp>
        <p:nvSpPr>
          <p:cNvPr id="35" name="TextBox 34"/>
          <p:cNvSpPr txBox="1"/>
          <p:nvPr/>
        </p:nvSpPr>
        <p:spPr>
          <a:xfrm>
            <a:off x="4030494" y="1858326"/>
            <a:ext cx="356188" cy="400110"/>
          </a:xfrm>
          <a:prstGeom prst="rect">
            <a:avLst/>
          </a:prstGeom>
          <a:noFill/>
        </p:spPr>
        <p:txBody>
          <a:bodyPr wrap="none" rtlCol="0">
            <a:spAutoFit/>
          </a:bodyPr>
          <a:lstStyle/>
          <a:p>
            <a:r>
              <a:rPr lang="en-US" sz="2000" dirty="0"/>
              <a:t>E</a:t>
            </a:r>
          </a:p>
        </p:txBody>
      </p:sp>
      <p:sp>
        <p:nvSpPr>
          <p:cNvPr id="36" name="TextBox 35"/>
          <p:cNvSpPr txBox="1"/>
          <p:nvPr/>
        </p:nvSpPr>
        <p:spPr>
          <a:xfrm>
            <a:off x="3425952" y="1676400"/>
            <a:ext cx="325076" cy="400110"/>
          </a:xfrm>
          <a:prstGeom prst="rect">
            <a:avLst/>
          </a:prstGeom>
          <a:noFill/>
        </p:spPr>
        <p:txBody>
          <a:bodyPr wrap="square" rtlCol="0">
            <a:spAutoFit/>
          </a:bodyPr>
          <a:lstStyle/>
          <a:p>
            <a:r>
              <a:rPr lang="en-US" sz="2000" dirty="0"/>
              <a:t>R</a:t>
            </a:r>
          </a:p>
        </p:txBody>
      </p:sp>
      <p:sp>
        <p:nvSpPr>
          <p:cNvPr id="44" name="TextBox 43"/>
          <p:cNvSpPr txBox="1"/>
          <p:nvPr/>
        </p:nvSpPr>
        <p:spPr>
          <a:xfrm>
            <a:off x="1752600" y="1895386"/>
            <a:ext cx="533400" cy="369332"/>
          </a:xfrm>
          <a:prstGeom prst="rect">
            <a:avLst/>
          </a:prstGeom>
          <a:noFill/>
        </p:spPr>
        <p:txBody>
          <a:bodyPr wrap="square" rtlCol="0">
            <a:spAutoFit/>
          </a:bodyPr>
          <a:lstStyle/>
          <a:p>
            <a:r>
              <a:rPr lang="en-US" sz="1800" dirty="0">
                <a:latin typeface="Apple Chancery" charset="0"/>
                <a:ea typeface="Apple Chancery" charset="0"/>
                <a:cs typeface="Apple Chancery" charset="0"/>
              </a:rPr>
              <a:t>A”’</a:t>
            </a:r>
          </a:p>
        </p:txBody>
      </p:sp>
      <p:sp>
        <p:nvSpPr>
          <p:cNvPr id="45" name="Oval 44"/>
          <p:cNvSpPr/>
          <p:nvPr/>
        </p:nvSpPr>
        <p:spPr bwMode="auto">
          <a:xfrm>
            <a:off x="3050009" y="1855612"/>
            <a:ext cx="378991" cy="3802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cxnSp>
        <p:nvCxnSpPr>
          <p:cNvPr id="64" name="Straight Arrow Connector 63"/>
          <p:cNvCxnSpPr/>
          <p:nvPr/>
        </p:nvCxnSpPr>
        <p:spPr bwMode="auto">
          <a:xfrm flipV="1">
            <a:off x="44196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5181600" y="1860001"/>
            <a:ext cx="356188" cy="400110"/>
          </a:xfrm>
          <a:prstGeom prst="rect">
            <a:avLst/>
          </a:prstGeom>
          <a:noFill/>
        </p:spPr>
        <p:txBody>
          <a:bodyPr wrap="none" rtlCol="0">
            <a:spAutoFit/>
          </a:bodyPr>
          <a:lstStyle/>
          <a:p>
            <a:r>
              <a:rPr lang="en-US" sz="2000" dirty="0"/>
              <a:t>S</a:t>
            </a:r>
          </a:p>
        </p:txBody>
      </p:sp>
      <p:sp>
        <p:nvSpPr>
          <p:cNvPr id="70" name="Oval 69"/>
          <p:cNvSpPr/>
          <p:nvPr/>
        </p:nvSpPr>
        <p:spPr bwMode="auto">
          <a:xfrm>
            <a:off x="50778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sp>
        <p:nvSpPr>
          <p:cNvPr id="77" name="TextBox 76"/>
          <p:cNvSpPr txBox="1"/>
          <p:nvPr/>
        </p:nvSpPr>
        <p:spPr>
          <a:xfrm>
            <a:off x="4419600" y="1676400"/>
            <a:ext cx="315830" cy="400110"/>
          </a:xfrm>
          <a:prstGeom prst="rect">
            <a:avLst/>
          </a:prstGeom>
          <a:noFill/>
        </p:spPr>
        <p:txBody>
          <a:bodyPr wrap="square" rtlCol="0">
            <a:spAutoFit/>
          </a:bodyPr>
          <a:lstStyle/>
          <a:p>
            <a:r>
              <a:rPr lang="en-US" sz="2000" dirty="0"/>
              <a:t>R</a:t>
            </a:r>
          </a:p>
        </p:txBody>
      </p:sp>
      <p:cxnSp>
        <p:nvCxnSpPr>
          <p:cNvPr id="83" name="Straight Arrow Connector 82"/>
          <p:cNvCxnSpPr/>
          <p:nvPr/>
        </p:nvCxnSpPr>
        <p:spPr bwMode="auto">
          <a:xfrm>
            <a:off x="2286000" y="2057400"/>
            <a:ext cx="682751"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96" name="Straight Arrow Connector 95"/>
          <p:cNvCxnSpPr/>
          <p:nvPr/>
        </p:nvCxnSpPr>
        <p:spPr bwMode="auto">
          <a:xfrm flipV="1">
            <a:off x="44196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97" name="TextBox 96"/>
          <p:cNvSpPr txBox="1"/>
          <p:nvPr/>
        </p:nvSpPr>
        <p:spPr>
          <a:xfrm>
            <a:off x="4800600" y="2114490"/>
            <a:ext cx="304800" cy="400110"/>
          </a:xfrm>
          <a:prstGeom prst="rect">
            <a:avLst/>
          </a:prstGeom>
          <a:noFill/>
        </p:spPr>
        <p:txBody>
          <a:bodyPr wrap="square" rtlCol="0">
            <a:spAutoFit/>
          </a:bodyPr>
          <a:lstStyle/>
          <a:p>
            <a:r>
              <a:rPr lang="en-US" sz="2000" dirty="0"/>
              <a:t>L</a:t>
            </a:r>
          </a:p>
        </p:txBody>
      </p:sp>
      <p:sp>
        <p:nvSpPr>
          <p:cNvPr id="99" name="TextBox 98"/>
          <p:cNvSpPr txBox="1"/>
          <p:nvPr/>
        </p:nvSpPr>
        <p:spPr>
          <a:xfrm>
            <a:off x="3733800" y="2133600"/>
            <a:ext cx="304800" cy="400110"/>
          </a:xfrm>
          <a:prstGeom prst="rect">
            <a:avLst/>
          </a:prstGeom>
          <a:noFill/>
        </p:spPr>
        <p:txBody>
          <a:bodyPr wrap="square" rtlCol="0">
            <a:spAutoFit/>
          </a:bodyPr>
          <a:lstStyle/>
          <a:p>
            <a:r>
              <a:rPr lang="en-US" sz="2000" dirty="0"/>
              <a:t>L</a:t>
            </a:r>
          </a:p>
        </p:txBody>
      </p:sp>
      <p:sp>
        <p:nvSpPr>
          <p:cNvPr id="29" name="Footer Placeholder 4">
            <a:extLst>
              <a:ext uri="{FF2B5EF4-FFF2-40B4-BE49-F238E27FC236}">
                <a16:creationId xmlns:a16="http://schemas.microsoft.com/office/drawing/2014/main" id="{8DE1688E-583C-EA45-82D8-9E2E47DC47C9}"/>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EECS</a:t>
            </a:r>
          </a:p>
        </p:txBody>
      </p:sp>
      <p:cxnSp>
        <p:nvCxnSpPr>
          <p:cNvPr id="30" name="Straight Arrow Connector 29">
            <a:extLst>
              <a:ext uri="{FF2B5EF4-FFF2-40B4-BE49-F238E27FC236}">
                <a16:creationId xmlns:a16="http://schemas.microsoft.com/office/drawing/2014/main" id="{4724E1A5-D630-9541-9A51-BBC53686D19A}"/>
              </a:ext>
            </a:extLst>
          </p:cNvPr>
          <p:cNvCxnSpPr/>
          <p:nvPr/>
        </p:nvCxnSpPr>
        <p:spPr bwMode="auto">
          <a:xfrm flipV="1">
            <a:off x="54864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2D06E966-B40B-8842-8D7A-1575A052CB7A}"/>
              </a:ext>
            </a:extLst>
          </p:cNvPr>
          <p:cNvSpPr txBox="1"/>
          <p:nvPr/>
        </p:nvSpPr>
        <p:spPr>
          <a:xfrm>
            <a:off x="6172200" y="1860001"/>
            <a:ext cx="426720" cy="400110"/>
          </a:xfrm>
          <a:prstGeom prst="rect">
            <a:avLst/>
          </a:prstGeom>
          <a:noFill/>
        </p:spPr>
        <p:txBody>
          <a:bodyPr wrap="none" rtlCol="0">
            <a:spAutoFit/>
          </a:bodyPr>
          <a:lstStyle/>
          <a:p>
            <a:r>
              <a:rPr lang="en-US" sz="2000" dirty="0"/>
              <a:t>W</a:t>
            </a:r>
          </a:p>
        </p:txBody>
      </p:sp>
      <p:sp>
        <p:nvSpPr>
          <p:cNvPr id="38" name="Oval 37">
            <a:extLst>
              <a:ext uri="{FF2B5EF4-FFF2-40B4-BE49-F238E27FC236}">
                <a16:creationId xmlns:a16="http://schemas.microsoft.com/office/drawing/2014/main" id="{F8B72DC4-1FB5-9148-8845-A92467028171}"/>
              </a:ext>
            </a:extLst>
          </p:cNvPr>
          <p:cNvSpPr/>
          <p:nvPr/>
        </p:nvSpPr>
        <p:spPr bwMode="auto">
          <a:xfrm>
            <a:off x="61446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sp>
        <p:nvSpPr>
          <p:cNvPr id="40" name="TextBox 39">
            <a:extLst>
              <a:ext uri="{FF2B5EF4-FFF2-40B4-BE49-F238E27FC236}">
                <a16:creationId xmlns:a16="http://schemas.microsoft.com/office/drawing/2014/main" id="{ABAEA27A-C269-B54E-ADB3-BE8DF42FB94B}"/>
              </a:ext>
            </a:extLst>
          </p:cNvPr>
          <p:cNvSpPr txBox="1"/>
          <p:nvPr/>
        </p:nvSpPr>
        <p:spPr>
          <a:xfrm>
            <a:off x="5486400" y="1676400"/>
            <a:ext cx="315830" cy="400110"/>
          </a:xfrm>
          <a:prstGeom prst="rect">
            <a:avLst/>
          </a:prstGeom>
          <a:noFill/>
        </p:spPr>
        <p:txBody>
          <a:bodyPr wrap="square" rtlCol="0">
            <a:spAutoFit/>
          </a:bodyPr>
          <a:lstStyle/>
          <a:p>
            <a:r>
              <a:rPr lang="en-US" sz="2000" dirty="0"/>
              <a:t>R</a:t>
            </a:r>
          </a:p>
        </p:txBody>
      </p:sp>
      <p:cxnSp>
        <p:nvCxnSpPr>
          <p:cNvPr id="42" name="Straight Arrow Connector 41">
            <a:extLst>
              <a:ext uri="{FF2B5EF4-FFF2-40B4-BE49-F238E27FC236}">
                <a16:creationId xmlns:a16="http://schemas.microsoft.com/office/drawing/2014/main" id="{F0B7A89D-898E-004E-9540-19707512E810}"/>
              </a:ext>
            </a:extLst>
          </p:cNvPr>
          <p:cNvCxnSpPr/>
          <p:nvPr/>
        </p:nvCxnSpPr>
        <p:spPr bwMode="auto">
          <a:xfrm flipV="1">
            <a:off x="54864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43" name="TextBox 42">
            <a:extLst>
              <a:ext uri="{FF2B5EF4-FFF2-40B4-BE49-F238E27FC236}">
                <a16:creationId xmlns:a16="http://schemas.microsoft.com/office/drawing/2014/main" id="{74FF1082-83A2-8A4E-8DE4-0DE23D94227C}"/>
              </a:ext>
            </a:extLst>
          </p:cNvPr>
          <p:cNvSpPr txBox="1"/>
          <p:nvPr/>
        </p:nvSpPr>
        <p:spPr>
          <a:xfrm>
            <a:off x="5867400" y="2114490"/>
            <a:ext cx="304800" cy="400110"/>
          </a:xfrm>
          <a:prstGeom prst="rect">
            <a:avLst/>
          </a:prstGeom>
          <a:noFill/>
        </p:spPr>
        <p:txBody>
          <a:bodyPr wrap="square" rtlCol="0">
            <a:spAutoFit/>
          </a:bodyPr>
          <a:lstStyle/>
          <a:p>
            <a:r>
              <a:rPr lang="en-US" sz="2000" dirty="0"/>
              <a:t>L</a:t>
            </a:r>
          </a:p>
        </p:txBody>
      </p:sp>
      <p:cxnSp>
        <p:nvCxnSpPr>
          <p:cNvPr id="22" name="Elbow Connector 21">
            <a:extLst>
              <a:ext uri="{FF2B5EF4-FFF2-40B4-BE49-F238E27FC236}">
                <a16:creationId xmlns:a16="http://schemas.microsoft.com/office/drawing/2014/main" id="{039004E7-5F39-1E49-8B6A-601491C0C74C}"/>
              </a:ext>
            </a:extLst>
          </p:cNvPr>
          <p:cNvCxnSpPr>
            <a:cxnSpLocks/>
            <a:stCxn id="45" idx="0"/>
            <a:endCxn id="38" idx="0"/>
          </p:cNvCxnSpPr>
          <p:nvPr/>
        </p:nvCxnSpPr>
        <p:spPr bwMode="auto">
          <a:xfrm rot="5400000" flipH="1" flipV="1">
            <a:off x="4788148" y="270543"/>
            <a:ext cx="36426" cy="3133713"/>
          </a:xfrm>
          <a:prstGeom prst="bentConnector3">
            <a:avLst>
              <a:gd name="adj1" fmla="val 727574"/>
            </a:avLst>
          </a:prstGeom>
          <a:solidFill>
            <a:schemeClr val="accent1"/>
          </a:solidFill>
          <a:ln w="9525" cap="flat" cmpd="sng" algn="ctr">
            <a:solidFill>
              <a:schemeClr val="tx1"/>
            </a:solidFill>
            <a:prstDash val="solid"/>
            <a:round/>
            <a:headEnd type="none" w="med" len="med"/>
            <a:tailEnd type="triangle" w="lg" len="med"/>
          </a:ln>
          <a:effectLst/>
        </p:spPr>
      </p:cxnSp>
      <p:sp>
        <p:nvSpPr>
          <p:cNvPr id="60" name="TextBox 59">
            <a:extLst>
              <a:ext uri="{FF2B5EF4-FFF2-40B4-BE49-F238E27FC236}">
                <a16:creationId xmlns:a16="http://schemas.microsoft.com/office/drawing/2014/main" id="{0095CB23-CB31-0444-A5D1-073ABF974134}"/>
              </a:ext>
            </a:extLst>
          </p:cNvPr>
          <p:cNvSpPr txBox="1"/>
          <p:nvPr/>
        </p:nvSpPr>
        <p:spPr>
          <a:xfrm>
            <a:off x="2971800" y="1504890"/>
            <a:ext cx="304800" cy="400110"/>
          </a:xfrm>
          <a:prstGeom prst="rect">
            <a:avLst/>
          </a:prstGeom>
          <a:noFill/>
        </p:spPr>
        <p:txBody>
          <a:bodyPr wrap="square" rtlCol="0">
            <a:spAutoFit/>
          </a:bodyPr>
          <a:lstStyle/>
          <a:p>
            <a:r>
              <a:rPr lang="en-US" sz="2000" dirty="0"/>
              <a:t>L</a:t>
            </a:r>
          </a:p>
        </p:txBody>
      </p:sp>
      <p:cxnSp>
        <p:nvCxnSpPr>
          <p:cNvPr id="61" name="Elbow Connector 60">
            <a:extLst>
              <a:ext uri="{FF2B5EF4-FFF2-40B4-BE49-F238E27FC236}">
                <a16:creationId xmlns:a16="http://schemas.microsoft.com/office/drawing/2014/main" id="{68D66688-5124-4742-BA2D-88B4428A98DA}"/>
              </a:ext>
            </a:extLst>
          </p:cNvPr>
          <p:cNvCxnSpPr>
            <a:cxnSpLocks/>
          </p:cNvCxnSpPr>
          <p:nvPr/>
        </p:nvCxnSpPr>
        <p:spPr bwMode="auto">
          <a:xfrm rot="16200000" flipH="1">
            <a:off x="4786115" y="739391"/>
            <a:ext cx="40493" cy="3133713"/>
          </a:xfrm>
          <a:prstGeom prst="bentConnector3">
            <a:avLst>
              <a:gd name="adj1" fmla="val 664542"/>
            </a:avLst>
          </a:prstGeom>
          <a:solidFill>
            <a:schemeClr val="accent1"/>
          </a:solidFill>
          <a:ln w="9525" cap="flat" cmpd="sng" algn="ctr">
            <a:solidFill>
              <a:schemeClr val="tx1"/>
            </a:solidFill>
            <a:prstDash val="solid"/>
            <a:round/>
            <a:headEnd type="triangle" w="med" len="med"/>
            <a:tailEnd type="none" w="lg" len="med"/>
          </a:ln>
          <a:effectLst/>
        </p:spPr>
      </p:cxnSp>
      <p:sp>
        <p:nvSpPr>
          <p:cNvPr id="67" name="TextBox 66">
            <a:extLst>
              <a:ext uri="{FF2B5EF4-FFF2-40B4-BE49-F238E27FC236}">
                <a16:creationId xmlns:a16="http://schemas.microsoft.com/office/drawing/2014/main" id="{C8F28D43-5A11-664C-8CFE-E2B4FDD1F1BC}"/>
              </a:ext>
            </a:extLst>
          </p:cNvPr>
          <p:cNvSpPr txBox="1"/>
          <p:nvPr/>
        </p:nvSpPr>
        <p:spPr>
          <a:xfrm>
            <a:off x="6313570" y="2209800"/>
            <a:ext cx="315830" cy="400110"/>
          </a:xfrm>
          <a:prstGeom prst="rect">
            <a:avLst/>
          </a:prstGeom>
          <a:noFill/>
        </p:spPr>
        <p:txBody>
          <a:bodyPr wrap="square" rtlCol="0">
            <a:spAutoFit/>
          </a:bodyPr>
          <a:lstStyle/>
          <a:p>
            <a:r>
              <a:rPr lang="en-US" sz="2000" dirty="0"/>
              <a:t>R</a:t>
            </a:r>
          </a:p>
        </p:txBody>
      </p:sp>
    </p:spTree>
    <p:extLst>
      <p:ext uri="{BB962C8B-B14F-4D97-AF65-F5344CB8AC3E}">
        <p14:creationId xmlns:p14="http://schemas.microsoft.com/office/powerpoint/2010/main" val="137771008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en-US">
                <a:latin typeface="Arial" charset="0"/>
                <a:ea typeface="MS PGothic" charset="0"/>
              </a:rPr>
              <a:t>Precedence</a:t>
            </a:r>
          </a:p>
        </p:txBody>
      </p:sp>
      <p:sp>
        <p:nvSpPr>
          <p:cNvPr id="1136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48DCA4C-8358-754A-BFFD-2844C469EA52}" type="datetime1">
              <a:rPr lang="en-US" smtClean="0"/>
              <a:t>12/28/19</a:t>
            </a:fld>
            <a:endParaRPr lang="en-US"/>
          </a:p>
        </p:txBody>
      </p:sp>
      <p:sp>
        <p:nvSpPr>
          <p:cNvPr id="1136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36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CDC9520-C40B-A340-B9FB-FB624940A88B}" type="slidenum">
              <a:rPr lang="en-US"/>
              <a:pPr/>
              <a:t>110</a:t>
            </a:fld>
            <a:endParaRPr lang="en-US"/>
          </a:p>
        </p:txBody>
      </p:sp>
      <p:sp>
        <p:nvSpPr>
          <p:cNvPr id="113670" name="Text Box 25"/>
          <p:cNvSpPr txBox="1">
            <a:spLocks noChangeArrowheads="1"/>
          </p:cNvSpPr>
          <p:nvPr/>
        </p:nvSpPr>
        <p:spPr bwMode="auto">
          <a:xfrm>
            <a:off x="593725" y="1484313"/>
            <a:ext cx="7496175"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a:t>Operator precedence:</a:t>
            </a:r>
          </a:p>
          <a:p>
            <a:pPr eaLnBrk="1" hangingPunct="1"/>
            <a:r>
              <a:rPr lang="en-US" sz="1600" b="1"/>
              <a:t>If an operator is generated lower in the parse tree, it indicates that the </a:t>
            </a:r>
          </a:p>
          <a:p>
            <a:pPr eaLnBrk="1" hangingPunct="1"/>
            <a:r>
              <a:rPr lang="en-US" sz="1600" b="1"/>
              <a:t>operator has precedence over the operator generated higher up in the tree.</a:t>
            </a:r>
          </a:p>
          <a:p>
            <a:pPr eaLnBrk="1" hangingPunct="1"/>
            <a:endParaRPr lang="en-US" sz="1600" b="1"/>
          </a:p>
          <a:p>
            <a:pPr eaLnBrk="1" hangingPunct="1"/>
            <a:r>
              <a:rPr lang="en-US" sz="1600" b="1"/>
              <a:t>An unambiguous grammar for expressions:</a:t>
            </a:r>
          </a:p>
          <a:p>
            <a:pPr eaLnBrk="1" hangingPunct="1"/>
            <a:endParaRPr lang="en-US" sz="1600" b="1"/>
          </a:p>
          <a:p>
            <a:pPr eaLnBrk="1" hangingPunct="1"/>
            <a:r>
              <a:rPr lang="en-US" b="1"/>
              <a:t> &lt;assign&gt; </a:t>
            </a:r>
            <a:r>
              <a:rPr lang="en-US" b="1">
                <a:sym typeface="Wingdings" charset="0"/>
              </a:rPr>
              <a:t> &lt;id&gt; := &lt;expr&gt;</a:t>
            </a:r>
          </a:p>
          <a:p>
            <a:pPr eaLnBrk="1" hangingPunct="1"/>
            <a:r>
              <a:rPr lang="en-US" b="1">
                <a:sym typeface="Wingdings" charset="0"/>
              </a:rPr>
              <a:t>  &lt;id&gt;	    a | b | c</a:t>
            </a:r>
          </a:p>
          <a:p>
            <a:pPr eaLnBrk="1" hangingPunct="1"/>
            <a:r>
              <a:rPr lang="en-US" b="1">
                <a:sym typeface="Wingdings" charset="0"/>
              </a:rPr>
              <a:t>  &lt;expr&gt;     &lt;expr&gt; + &lt;term&gt;</a:t>
            </a:r>
          </a:p>
          <a:p>
            <a:pPr eaLnBrk="1" hangingPunct="1"/>
            <a:r>
              <a:rPr lang="en-US" b="1">
                <a:sym typeface="Wingdings" charset="0"/>
              </a:rPr>
              <a:t>	     |  &lt;term&gt; </a:t>
            </a:r>
          </a:p>
          <a:p>
            <a:pPr eaLnBrk="1" hangingPunct="1"/>
            <a:r>
              <a:rPr lang="en-US" b="1">
                <a:sym typeface="Wingdings" charset="0"/>
              </a:rPr>
              <a:t>  &lt;term&gt;     &lt;term&gt; * &lt;factor&gt;</a:t>
            </a:r>
          </a:p>
          <a:p>
            <a:pPr eaLnBrk="1" hangingPunct="1"/>
            <a:r>
              <a:rPr lang="en-US" b="1">
                <a:sym typeface="Wingdings" charset="0"/>
              </a:rPr>
              <a:t>	     |   &lt;factor&gt;</a:t>
            </a:r>
          </a:p>
          <a:p>
            <a:pPr eaLnBrk="1" hangingPunct="1"/>
            <a:r>
              <a:rPr lang="en-US" b="1">
                <a:sym typeface="Wingdings" charset="0"/>
              </a:rPr>
              <a:t>  &lt;factor&gt;    ( &lt;expr&gt; )</a:t>
            </a:r>
          </a:p>
          <a:p>
            <a:pPr eaLnBrk="1" hangingPunct="1"/>
            <a:r>
              <a:rPr lang="en-US" b="1">
                <a:sym typeface="Wingdings" charset="0"/>
              </a:rPr>
              <a:t>                    | &lt;id&gt;</a:t>
            </a:r>
            <a:endParaRPr lang="en-US" b="1"/>
          </a:p>
          <a:p>
            <a:pPr eaLnBrk="1" hangingPunct="1"/>
            <a:endParaRPr lang="en-US"/>
          </a:p>
          <a:p>
            <a:pPr eaLnBrk="1" hangingPunct="1"/>
            <a:r>
              <a:rPr lang="en-US" sz="1600"/>
              <a:t> </a:t>
            </a:r>
          </a:p>
        </p:txBody>
      </p:sp>
      <p:sp>
        <p:nvSpPr>
          <p:cNvPr id="113671" name="Text Box 26"/>
          <p:cNvSpPr txBox="1">
            <a:spLocks noChangeArrowheads="1"/>
          </p:cNvSpPr>
          <p:nvPr/>
        </p:nvSpPr>
        <p:spPr bwMode="auto">
          <a:xfrm>
            <a:off x="4876800" y="3276600"/>
            <a:ext cx="3989388"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solidFill>
                  <a:srgbClr val="0000FF"/>
                </a:solidFill>
              </a:rPr>
              <a:t>This grammar indicates the usual </a:t>
            </a:r>
          </a:p>
          <a:p>
            <a:pPr eaLnBrk="1" hangingPunct="1"/>
            <a:r>
              <a:rPr lang="en-US" sz="1600" b="1">
                <a:solidFill>
                  <a:srgbClr val="0000FF"/>
                </a:solidFill>
              </a:rPr>
              <a:t>precedence order of multiplication and </a:t>
            </a:r>
          </a:p>
          <a:p>
            <a:pPr eaLnBrk="1" hangingPunct="1"/>
            <a:r>
              <a:rPr lang="en-US" sz="1600" b="1">
                <a:solidFill>
                  <a:srgbClr val="0000FF"/>
                </a:solidFill>
              </a:rPr>
              <a:t>addition operators.</a:t>
            </a:r>
          </a:p>
          <a:p>
            <a:pPr eaLnBrk="1" hangingPunct="1"/>
            <a:endParaRPr lang="en-US" sz="1600" b="1">
              <a:solidFill>
                <a:srgbClr val="0000FF"/>
              </a:solidFill>
            </a:endParaRPr>
          </a:p>
          <a:p>
            <a:pPr eaLnBrk="1" hangingPunct="1"/>
            <a:r>
              <a:rPr lang="en-US" sz="1600" b="1">
                <a:solidFill>
                  <a:srgbClr val="0000FF"/>
                </a:solidFill>
              </a:rPr>
              <a:t>This grammar generates unique parse</a:t>
            </a:r>
          </a:p>
          <a:p>
            <a:pPr eaLnBrk="1" hangingPunct="1"/>
            <a:r>
              <a:rPr lang="en-US" sz="1600" b="1">
                <a:solidFill>
                  <a:srgbClr val="0000FF"/>
                </a:solidFill>
              </a:rPr>
              <a:t>trees independently of doing a </a:t>
            </a:r>
          </a:p>
          <a:p>
            <a:pPr eaLnBrk="1" hangingPunct="1"/>
            <a:r>
              <a:rPr lang="en-US" sz="1600" b="1">
                <a:solidFill>
                  <a:srgbClr val="0000FF"/>
                </a:solidFill>
              </a:rPr>
              <a:t>rightmost or leftmost derivation </a:t>
            </a:r>
          </a:p>
          <a:p>
            <a:pPr eaLnBrk="1" hangingPunct="1"/>
            <a:endParaRPr lang="en-US" sz="1600" b="1">
              <a:solidFill>
                <a:srgbClr val="0000FF"/>
              </a:solidFill>
            </a:endParaRPr>
          </a:p>
          <a:p>
            <a:pPr eaLnBrk="1" hangingPunct="1"/>
            <a:r>
              <a:rPr lang="en-US" sz="1600" b="1">
                <a:solidFill>
                  <a:srgbClr val="0000FF"/>
                </a:solidFill>
              </a:rPr>
              <a:t> </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en-US">
                <a:latin typeface="Arial" charset="0"/>
                <a:ea typeface="MS PGothic" charset="0"/>
              </a:rPr>
              <a:t>Left (right)most Derivations</a:t>
            </a:r>
          </a:p>
        </p:txBody>
      </p:sp>
      <p:sp>
        <p:nvSpPr>
          <p:cNvPr id="1146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9ECA5E-A1E6-3349-87F7-B9FB1CEA7EB0}" type="datetime1">
              <a:rPr lang="en-US" smtClean="0"/>
              <a:t>12/28/19</a:t>
            </a:fld>
            <a:endParaRPr lang="en-US"/>
          </a:p>
        </p:txBody>
      </p:sp>
      <p:sp>
        <p:nvSpPr>
          <p:cNvPr id="1146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46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9A1559-B455-E444-B219-CAFD202673CE}" type="slidenum">
              <a:rPr lang="en-US"/>
              <a:pPr/>
              <a:t>111</a:t>
            </a:fld>
            <a:endParaRPr lang="en-US"/>
          </a:p>
        </p:txBody>
      </p:sp>
      <p:sp>
        <p:nvSpPr>
          <p:cNvPr id="114694" name="Text Box 6"/>
          <p:cNvSpPr txBox="1">
            <a:spLocks noChangeArrowheads="1"/>
          </p:cNvSpPr>
          <p:nvPr/>
        </p:nvSpPr>
        <p:spPr bwMode="auto">
          <a:xfrm>
            <a:off x="4114800" y="1600200"/>
            <a:ext cx="4876800" cy="35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Rightmost derivation:</a:t>
            </a:r>
          </a:p>
          <a:p>
            <a:pPr eaLnBrk="1" hangingPunct="1"/>
            <a:r>
              <a:rPr lang="en-US" sz="1600" b="1"/>
              <a:t> &lt;assgn&gt;  </a:t>
            </a:r>
            <a:r>
              <a:rPr lang="en-US" sz="1600" b="1">
                <a:sym typeface="Symbol" charset="0"/>
              </a:rPr>
              <a:t></a:t>
            </a:r>
            <a:r>
              <a:rPr lang="en-US" sz="1600" b="1">
                <a:sym typeface="Wingdings" charset="0"/>
              </a:rPr>
              <a:t> &lt;id&gt; := &lt;expr&gt;	       </a:t>
            </a:r>
          </a:p>
          <a:p>
            <a:pPr eaLnBrk="1" hangingPunct="1"/>
            <a:r>
              <a:rPr lang="en-US" sz="1600" b="1">
                <a:sym typeface="Wingdings" charset="0"/>
              </a:rPr>
              <a:t> 	 </a:t>
            </a:r>
            <a:r>
              <a:rPr lang="en-US" sz="1600" b="1">
                <a:sym typeface="Symbol" charset="0"/>
              </a:rPr>
              <a:t></a:t>
            </a:r>
            <a:r>
              <a:rPr lang="en-US" sz="1600" b="1">
                <a:sym typeface="Wingdings" charset="0"/>
              </a:rPr>
              <a:t> &lt;id&gt; := &lt;expr&gt; + &lt;term&gt;	 </a:t>
            </a:r>
          </a:p>
          <a:p>
            <a:pPr eaLnBrk="1" hangingPunct="1"/>
            <a:r>
              <a:rPr lang="en-US" sz="1600" b="1">
                <a:sym typeface="Wingdings" charset="0"/>
              </a:rPr>
              <a:t> 	 </a:t>
            </a:r>
            <a:r>
              <a:rPr lang="en-US" sz="1600" b="1">
                <a:sym typeface="Symbol" charset="0"/>
              </a:rPr>
              <a:t></a:t>
            </a:r>
            <a:r>
              <a:rPr lang="en-US" sz="1600" b="1">
                <a:sym typeface="Wingdings" charset="0"/>
              </a:rPr>
              <a:t> &lt;id&gt; := &lt;expr&gt; + &lt;term&gt; *&lt;factor&gt; </a:t>
            </a:r>
          </a:p>
          <a:p>
            <a:pPr eaLnBrk="1" hangingPunct="1"/>
            <a:r>
              <a:rPr lang="en-US" sz="1600" b="1">
                <a:sym typeface="Wingdings" charset="0"/>
              </a:rPr>
              <a:t>	 </a:t>
            </a:r>
            <a:r>
              <a:rPr lang="en-US" sz="1600" b="1">
                <a:sym typeface="Symbol" charset="0"/>
              </a:rPr>
              <a:t></a:t>
            </a:r>
            <a:r>
              <a:rPr lang="en-US" sz="1600" b="1">
                <a:sym typeface="Wingdings" charset="0"/>
              </a:rPr>
              <a:t> &lt;id&gt; := &lt;expr&gt; + &lt;term&gt; *&lt;id&gt;</a:t>
            </a:r>
            <a:r>
              <a:rPr lang="en-US">
                <a:sym typeface="Wingdings" charset="0"/>
              </a:rPr>
              <a:t> </a:t>
            </a:r>
            <a:r>
              <a:rPr lang="en-US" sz="1600" b="1">
                <a:sym typeface="Wingdings" charset="0"/>
              </a:rPr>
              <a:t>	       </a:t>
            </a:r>
          </a:p>
          <a:p>
            <a:pPr eaLnBrk="1" hangingPunct="1"/>
            <a:r>
              <a:rPr lang="en-US" sz="1600" b="1">
                <a:sym typeface="Wingdings" charset="0"/>
              </a:rPr>
              <a:t>	 </a:t>
            </a:r>
            <a:r>
              <a:rPr lang="en-US" sz="1600" b="1">
                <a:sym typeface="Symbol" charset="0"/>
              </a:rPr>
              <a:t></a:t>
            </a:r>
            <a:r>
              <a:rPr lang="en-US" sz="1600" b="1">
                <a:sym typeface="Wingdings" charset="0"/>
              </a:rPr>
              <a:t> &lt;id&gt; := &lt;expr&gt; + &lt;term&gt; *  a</a:t>
            </a:r>
            <a:r>
              <a:rPr lang="en-US" sz="1600">
                <a:sym typeface="Wingdings" charset="0"/>
              </a:rPr>
              <a:t> </a:t>
            </a:r>
            <a:r>
              <a:rPr lang="en-US" sz="1600" b="1">
                <a:sym typeface="Wingdings" charset="0"/>
              </a:rPr>
              <a:t>	 </a:t>
            </a:r>
          </a:p>
          <a:p>
            <a:pPr eaLnBrk="1" hangingPunct="1"/>
            <a:r>
              <a:rPr lang="en-US" sz="1600" b="1">
                <a:sym typeface="Wingdings" charset="0"/>
              </a:rPr>
              <a:t>	 </a:t>
            </a:r>
            <a:r>
              <a:rPr lang="en-US" sz="1600" b="1">
                <a:sym typeface="Symbol" charset="0"/>
              </a:rPr>
              <a:t></a:t>
            </a:r>
            <a:r>
              <a:rPr lang="en-US" sz="1600" b="1">
                <a:sym typeface="Wingdings" charset="0"/>
              </a:rPr>
              <a:t> &lt;id&gt; := &lt;expr&gt; + &lt;factor&gt; *  a</a:t>
            </a:r>
          </a:p>
          <a:p>
            <a:pPr eaLnBrk="1" hangingPunct="1"/>
            <a:r>
              <a:rPr lang="en-US" sz="1600" b="1">
                <a:sym typeface="Wingdings" charset="0"/>
              </a:rPr>
              <a:t>	 </a:t>
            </a:r>
            <a:r>
              <a:rPr lang="en-US" sz="1600" b="1">
                <a:sym typeface="Symbol" charset="0"/>
              </a:rPr>
              <a:t></a:t>
            </a:r>
            <a:r>
              <a:rPr lang="en-US" sz="1600" b="1">
                <a:sym typeface="Wingdings" charset="0"/>
              </a:rPr>
              <a:t> &lt;id&gt; := &lt;expr&gt; + &lt;id&gt; *  a</a:t>
            </a:r>
          </a:p>
          <a:p>
            <a:pPr eaLnBrk="1" hangingPunct="1"/>
            <a:r>
              <a:rPr lang="en-US" sz="1600" b="1">
                <a:sym typeface="Wingdings" charset="0"/>
              </a:rPr>
              <a:t>	 </a:t>
            </a:r>
            <a:r>
              <a:rPr lang="en-US" sz="1600" b="1">
                <a:sym typeface="Symbol" charset="0"/>
              </a:rPr>
              <a:t></a:t>
            </a:r>
            <a:r>
              <a:rPr lang="en-US" sz="1600" b="1">
                <a:sym typeface="Wingdings" charset="0"/>
              </a:rPr>
              <a:t> &lt;id&gt; := &lt;expr&gt; + c  *  a</a:t>
            </a:r>
            <a:r>
              <a:rPr lang="en-US" sz="1600">
                <a:sym typeface="Wingdings" charset="0"/>
              </a:rPr>
              <a:t> </a:t>
            </a:r>
            <a:endParaRPr lang="en-US" sz="1600" b="1">
              <a:sym typeface="Wingdings" charset="0"/>
            </a:endParaRPr>
          </a:p>
          <a:p>
            <a:pPr eaLnBrk="1" hangingPunct="1"/>
            <a:r>
              <a:rPr lang="en-US" b="1">
                <a:sym typeface="Wingdings" charset="0"/>
              </a:rPr>
              <a:t>	 </a:t>
            </a:r>
            <a:r>
              <a:rPr lang="en-US" sz="1600" b="1">
                <a:sym typeface="Symbol" charset="0"/>
              </a:rPr>
              <a:t></a:t>
            </a:r>
            <a:r>
              <a:rPr lang="en-US" sz="1600" b="1">
                <a:sym typeface="Wingdings" charset="0"/>
              </a:rPr>
              <a:t> &lt;id&gt; := &lt;term&gt; + c  *  a</a:t>
            </a:r>
            <a:r>
              <a:rPr lang="en-US" sz="1600">
                <a:sym typeface="Wingdings" charset="0"/>
              </a:rPr>
              <a:t> </a:t>
            </a:r>
            <a:endParaRPr lang="en-US" sz="1600" b="1">
              <a:sym typeface="Wingdings" charset="0"/>
            </a:endParaRPr>
          </a:p>
          <a:p>
            <a:pPr eaLnBrk="1" hangingPunct="1"/>
            <a:r>
              <a:rPr lang="en-US" sz="1600" b="1">
                <a:sym typeface="Wingdings" charset="0"/>
              </a:rPr>
              <a:t>	 </a:t>
            </a:r>
            <a:r>
              <a:rPr lang="en-US" sz="1600" b="1">
                <a:sym typeface="Symbol" charset="0"/>
              </a:rPr>
              <a:t></a:t>
            </a:r>
            <a:r>
              <a:rPr lang="en-US" sz="1600" b="1">
                <a:sym typeface="Wingdings" charset="0"/>
              </a:rPr>
              <a:t> &lt;id&gt; := &lt;factor&gt; + c  *  a </a:t>
            </a:r>
          </a:p>
          <a:p>
            <a:pPr eaLnBrk="1" hangingPunct="1"/>
            <a:r>
              <a:rPr lang="en-US" sz="1600" b="1">
                <a:sym typeface="Wingdings" charset="0"/>
              </a:rPr>
              <a:t>	 </a:t>
            </a:r>
            <a:r>
              <a:rPr lang="en-US" sz="1600" b="1">
                <a:sym typeface="Symbol" charset="0"/>
              </a:rPr>
              <a:t></a:t>
            </a:r>
            <a:r>
              <a:rPr lang="en-US" sz="1600" b="1">
                <a:sym typeface="Wingdings" charset="0"/>
              </a:rPr>
              <a:t> &lt;id&gt; := &lt;id&gt; + c  *  a</a:t>
            </a:r>
            <a:r>
              <a:rPr lang="en-US" sz="1600">
                <a:sym typeface="Wingdings" charset="0"/>
              </a:rPr>
              <a:t> </a:t>
            </a:r>
            <a:endParaRPr lang="en-US" sz="1600" b="1">
              <a:sym typeface="Wingdings" charset="0"/>
            </a:endParaRPr>
          </a:p>
          <a:p>
            <a:pPr eaLnBrk="1" hangingPunct="1"/>
            <a:r>
              <a:rPr lang="en-US" sz="1600" b="1">
                <a:sym typeface="Wingdings" charset="0"/>
              </a:rPr>
              <a:t> 	 </a:t>
            </a:r>
            <a:r>
              <a:rPr lang="en-US" sz="1600" b="1">
                <a:sym typeface="Symbol" charset="0"/>
              </a:rPr>
              <a:t></a:t>
            </a:r>
            <a:r>
              <a:rPr lang="en-US" sz="1600" b="1">
                <a:sym typeface="Wingdings" charset="0"/>
              </a:rPr>
              <a:t> &lt;id&gt; :=  b + c  * a</a:t>
            </a:r>
          </a:p>
          <a:p>
            <a:pPr eaLnBrk="1" hangingPunct="1"/>
            <a:r>
              <a:rPr lang="en-US" sz="1600" b="1">
                <a:sym typeface="Wingdings" charset="0"/>
              </a:rPr>
              <a:t>	 </a:t>
            </a:r>
            <a:r>
              <a:rPr lang="en-US" sz="1600" b="1">
                <a:sym typeface="Symbol" charset="0"/>
              </a:rPr>
              <a:t></a:t>
            </a:r>
            <a:r>
              <a:rPr lang="en-US" sz="1600" b="1">
                <a:sym typeface="Wingdings" charset="0"/>
              </a:rPr>
              <a:t> a := b +   c  *  a</a:t>
            </a:r>
            <a:endParaRPr lang="en-US" b="1">
              <a:sym typeface="Wingdings" charset="0"/>
            </a:endParaRPr>
          </a:p>
        </p:txBody>
      </p:sp>
      <p:sp>
        <p:nvSpPr>
          <p:cNvPr id="114695" name="Line 7"/>
          <p:cNvSpPr>
            <a:spLocks noChangeShapeType="1"/>
          </p:cNvSpPr>
          <p:nvPr/>
        </p:nvSpPr>
        <p:spPr bwMode="auto">
          <a:xfrm>
            <a:off x="4114800" y="1447800"/>
            <a:ext cx="76200" cy="4038600"/>
          </a:xfrm>
          <a:prstGeom prst="line">
            <a:avLst/>
          </a:prstGeom>
          <a:noFill/>
          <a:ln w="28575">
            <a:solidFill>
              <a:srgbClr val="0000FF"/>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4696" name="Text Box 4"/>
          <p:cNvSpPr txBox="1">
            <a:spLocks noChangeArrowheads="1"/>
          </p:cNvSpPr>
          <p:nvPr/>
        </p:nvSpPr>
        <p:spPr bwMode="auto">
          <a:xfrm>
            <a:off x="152400" y="1636713"/>
            <a:ext cx="4038600"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Leftmost derivation:</a:t>
            </a:r>
          </a:p>
          <a:p>
            <a:pPr eaLnBrk="1" hangingPunct="1"/>
            <a:r>
              <a:rPr lang="en-US" sz="1600" b="1"/>
              <a:t> &lt;assgn&gt; </a:t>
            </a:r>
            <a:r>
              <a:rPr lang="en-US" sz="1600" b="1">
                <a:sym typeface="Wingdings" charset="0"/>
              </a:rPr>
              <a:t> &lt;id&gt; := &lt;expr&gt;	       </a:t>
            </a:r>
          </a:p>
          <a:p>
            <a:pPr eaLnBrk="1" hangingPunct="1"/>
            <a:r>
              <a:rPr lang="en-US" sz="1600" b="1">
                <a:sym typeface="Wingdings" charset="0"/>
              </a:rPr>
              <a:t> 	  a := &lt;expr&gt;		       </a:t>
            </a:r>
          </a:p>
          <a:p>
            <a:pPr eaLnBrk="1" hangingPunct="1"/>
            <a:r>
              <a:rPr lang="en-US" sz="1600" b="1">
                <a:sym typeface="Wingdings" charset="0"/>
              </a:rPr>
              <a:t> 	  a := &lt;expr&gt; + &lt;term&gt;	       </a:t>
            </a:r>
          </a:p>
          <a:p>
            <a:pPr eaLnBrk="1" hangingPunct="1"/>
            <a:r>
              <a:rPr lang="en-US" sz="1600" b="1">
                <a:sym typeface="Wingdings" charset="0"/>
              </a:rPr>
              <a:t>	  a := &lt;term&gt; + &lt;term&gt;	       </a:t>
            </a:r>
          </a:p>
          <a:p>
            <a:pPr eaLnBrk="1" hangingPunct="1"/>
            <a:r>
              <a:rPr lang="en-US" sz="1600" b="1">
                <a:sym typeface="Wingdings" charset="0"/>
              </a:rPr>
              <a:t>	  a := &lt;factor&gt; + &lt;term&gt;</a:t>
            </a:r>
          </a:p>
          <a:p>
            <a:pPr eaLnBrk="1" hangingPunct="1"/>
            <a:r>
              <a:rPr lang="en-US" sz="1600" b="1">
                <a:sym typeface="Wingdings" charset="0"/>
              </a:rPr>
              <a:t>	  a := &lt;id&gt; + &lt;term&gt;</a:t>
            </a:r>
          </a:p>
          <a:p>
            <a:pPr eaLnBrk="1" hangingPunct="1"/>
            <a:r>
              <a:rPr lang="en-US" sz="1600" b="1">
                <a:sym typeface="Wingdings" charset="0"/>
              </a:rPr>
              <a:t>	  a := b + &lt;term&gt;    </a:t>
            </a:r>
          </a:p>
          <a:p>
            <a:pPr eaLnBrk="1" hangingPunct="1"/>
            <a:r>
              <a:rPr lang="en-US" sz="1600" b="1">
                <a:sym typeface="Wingdings" charset="0"/>
              </a:rPr>
              <a:t>	  a := b + &lt;term&gt; *&lt;factor&gt;       </a:t>
            </a:r>
          </a:p>
          <a:p>
            <a:pPr eaLnBrk="1" hangingPunct="1"/>
            <a:r>
              <a:rPr lang="en-US" sz="1600" b="1">
                <a:sym typeface="Wingdings" charset="0"/>
              </a:rPr>
              <a:t>	  a := b + &lt;factor&gt; * &lt;factor&gt; 	  a := b + &lt;id&gt; * &lt;factor&gt;</a:t>
            </a:r>
          </a:p>
          <a:p>
            <a:pPr eaLnBrk="1" hangingPunct="1"/>
            <a:r>
              <a:rPr lang="en-US" sz="1600" b="1">
                <a:sym typeface="Wingdings" charset="0"/>
              </a:rPr>
              <a:t> 	  a := b +   c  * &lt;factor&gt;</a:t>
            </a:r>
          </a:p>
          <a:p>
            <a:pPr eaLnBrk="1" hangingPunct="1"/>
            <a:r>
              <a:rPr lang="en-US" sz="1600" b="1">
                <a:sym typeface="Wingdings" charset="0"/>
              </a:rPr>
              <a:t>	  a := b +   c  * &lt;id&gt;</a:t>
            </a:r>
          </a:p>
          <a:p>
            <a:pPr eaLnBrk="1" hangingPunct="1"/>
            <a:r>
              <a:rPr lang="en-US" sz="1600" b="1">
                <a:sym typeface="Wingdings" charset="0"/>
              </a:rPr>
              <a:t>	  a := b +   c  *   a</a:t>
            </a:r>
            <a:r>
              <a:rPr lang="en-US" b="1">
                <a:sym typeface="Wingdings" charset="0"/>
              </a:rPr>
              <a:t>	     </a:t>
            </a:r>
            <a:endParaRPr lang="en-US" sz="160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en-US">
                <a:latin typeface="Arial" charset="0"/>
                <a:ea typeface="MS PGothic" charset="0"/>
              </a:rPr>
              <a:t>Ambiguity Test</a:t>
            </a:r>
          </a:p>
        </p:txBody>
      </p:sp>
      <p:sp>
        <p:nvSpPr>
          <p:cNvPr id="115715" name="Content Placeholder 2"/>
          <p:cNvSpPr>
            <a:spLocks noGrp="1"/>
          </p:cNvSpPr>
          <p:nvPr>
            <p:ph idx="1"/>
          </p:nvPr>
        </p:nvSpPr>
        <p:spPr/>
        <p:txBody>
          <a:bodyPr/>
          <a:lstStyle/>
          <a:p>
            <a:r>
              <a:rPr lang="en-US" sz="2800">
                <a:latin typeface="Arial" charset="0"/>
                <a:ea typeface="MS PGothic" charset="0"/>
              </a:rPr>
              <a:t>A Grammar is Ambiguous if there are two distinct parse trees for some string</a:t>
            </a:r>
          </a:p>
          <a:p>
            <a:r>
              <a:rPr lang="en-US" sz="2800">
                <a:latin typeface="Arial" charset="0"/>
                <a:ea typeface="MS PGothic" charset="0"/>
              </a:rPr>
              <a:t>Or, two distinct leftmost derivations </a:t>
            </a:r>
          </a:p>
          <a:p>
            <a:r>
              <a:rPr lang="en-US" sz="2800">
                <a:latin typeface="Arial" charset="0"/>
                <a:ea typeface="MS PGothic" charset="0"/>
              </a:rPr>
              <a:t>Or, two distinct rightmost derivations</a:t>
            </a:r>
          </a:p>
          <a:p>
            <a:r>
              <a:rPr lang="en-US" sz="2800">
                <a:latin typeface="Arial" charset="0"/>
                <a:ea typeface="MS PGothic" charset="0"/>
              </a:rPr>
              <a:t>Some languages are inherently ambiguous but many are not</a:t>
            </a:r>
          </a:p>
          <a:p>
            <a:r>
              <a:rPr lang="en-US" sz="2800">
                <a:latin typeface="Arial" charset="0"/>
                <a:ea typeface="MS PGothic" charset="0"/>
              </a:rPr>
              <a:t>Unfortunately (to be shown later) there is no systematic test for ambiguity of context free grammars</a:t>
            </a:r>
          </a:p>
        </p:txBody>
      </p:sp>
      <p:sp>
        <p:nvSpPr>
          <p:cNvPr id="1157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8DF172-030A-C847-BE54-D6F359FD104B}" type="datetime1">
              <a:rPr lang="en-US" smtClean="0"/>
              <a:t>12/28/19</a:t>
            </a:fld>
            <a:endParaRPr lang="en-US"/>
          </a:p>
        </p:txBody>
      </p:sp>
      <p:sp>
        <p:nvSpPr>
          <p:cNvPr id="1157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157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7789586-E11A-1647-83AA-EBBCA874B0DB}" type="slidenum">
              <a:rPr lang="en-US"/>
              <a:pPr/>
              <a:t>112</a:t>
            </a:fld>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atin typeface="Arial" charset="0"/>
                <a:ea typeface="MS PGothic" charset="0"/>
              </a:rPr>
              <a:t>Unambiguous Grammar</a:t>
            </a:r>
          </a:p>
        </p:txBody>
      </p:sp>
      <p:sp>
        <p:nvSpPr>
          <p:cNvPr id="11673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When we encounter ambiguity, we try to rewrite the grammar to avoid ambiguity.</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The ambiguous expression grammar:</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solidFill>
                  <a:srgbClr val="0000FF"/>
                </a:solidFill>
                <a:latin typeface="Arial" charset="0"/>
                <a:ea typeface="MS PGothic" charset="0"/>
              </a:rPr>
              <a:t>&lt;expr&gt; </a:t>
            </a:r>
            <a:r>
              <a:rPr lang="en-US" sz="1800" b="1" dirty="0">
                <a:solidFill>
                  <a:srgbClr val="0000FF"/>
                </a:solidFill>
                <a:latin typeface="Arial" charset="0"/>
                <a:ea typeface="MS PGothic" charset="0"/>
                <a:sym typeface="Wingdings" charset="0"/>
              </a:rPr>
              <a:t> &lt;expr&gt; &lt;op&gt; &lt;expr&gt;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p>
          <a:p>
            <a:pPr marL="0" indent="0" eaLnBrk="1" hangingPunct="1">
              <a:buFontTx/>
              <a:buNone/>
            </a:pPr>
            <a:r>
              <a:rPr lang="en-US" sz="1800" b="1" dirty="0">
                <a:solidFill>
                  <a:srgbClr val="0000FF"/>
                </a:solidFill>
                <a:latin typeface="Arial" charset="0"/>
                <a:ea typeface="MS PGothic" charset="0"/>
                <a:sym typeface="Wingdings" charset="0"/>
              </a:rPr>
              <a:t>&lt;op&gt;     + | - | * | /</a:t>
            </a:r>
          </a:p>
          <a:p>
            <a:pPr marL="0" indent="0" eaLnBrk="1" hangingPunct="1">
              <a:buFontTx/>
              <a:buNone/>
            </a:pPr>
            <a:endParaRPr lang="en-US" sz="1800" b="1" dirty="0">
              <a:solidFill>
                <a:srgbClr val="0000FF"/>
              </a:solidFill>
              <a:latin typeface="Arial" charset="0"/>
              <a:ea typeface="MS PGothic" charset="0"/>
              <a:sym typeface="Wingdings" charset="0"/>
            </a:endParaRPr>
          </a:p>
          <a:p>
            <a:pPr marL="0" indent="0" eaLnBrk="1" hangingPunct="1">
              <a:buFontTx/>
              <a:buNone/>
            </a:pPr>
            <a:r>
              <a:rPr lang="en-US" sz="1800" b="1" dirty="0">
                <a:latin typeface="Arial" charset="0"/>
                <a:ea typeface="MS PGothic" charset="0"/>
                <a:sym typeface="Wingdings" charset="0"/>
              </a:rPr>
              <a:t>Can be rewritten as:</a:t>
            </a:r>
          </a:p>
          <a:p>
            <a:pPr marL="0" indent="0" eaLnBrk="1" hangingPunct="1">
              <a:buFontTx/>
              <a:buNone/>
            </a:pPr>
            <a:endParaRPr lang="en-US" sz="1800" b="1" dirty="0">
              <a:latin typeface="Arial" charset="0"/>
              <a:ea typeface="MS PGothic" charset="0"/>
              <a:sym typeface="Wingdings" charset="0"/>
            </a:endParaRPr>
          </a:p>
          <a:p>
            <a:pPr marL="0" indent="0" eaLnBrk="1" hangingPunct="1">
              <a:buFontTx/>
              <a:buNone/>
            </a:pPr>
            <a:r>
              <a:rPr lang="en-US" sz="1800" b="1" dirty="0">
                <a:solidFill>
                  <a:srgbClr val="0000FF"/>
                </a:solidFill>
                <a:latin typeface="Arial" charset="0"/>
                <a:ea typeface="MS PGothic" charset="0"/>
                <a:sym typeface="Wingdings" charset="0"/>
              </a:rPr>
              <a:t>&lt;expr&gt;  &lt;term&gt; | &lt;expr&gt; + &lt;term&gt; | &lt;expr&gt; - &lt;term&gt;</a:t>
            </a:r>
          </a:p>
          <a:p>
            <a:pPr marL="0" indent="0" eaLnBrk="1" hangingPunct="1">
              <a:buFontTx/>
              <a:buNone/>
            </a:pPr>
            <a:r>
              <a:rPr lang="en-US" sz="1800" b="1" dirty="0">
                <a:solidFill>
                  <a:srgbClr val="0000FF"/>
                </a:solidFill>
                <a:latin typeface="Arial" charset="0"/>
                <a:ea typeface="MS PGothic" charset="0"/>
                <a:sym typeface="Wingdings" charset="0"/>
              </a:rPr>
              <a:t>&lt;term&gt;  &lt;factor&gt; | &lt;term&gt; * &lt;factor&gt; | &lt;term&gt; / &lt;factor&gt;.</a:t>
            </a:r>
          </a:p>
          <a:p>
            <a:pPr marL="0" indent="0" eaLnBrk="1" hangingPunct="1">
              <a:buFontTx/>
              <a:buNone/>
            </a:pPr>
            <a:r>
              <a:rPr lang="en-US" sz="1800" b="1" dirty="0">
                <a:solidFill>
                  <a:srgbClr val="0000FF"/>
                </a:solidFill>
                <a:latin typeface="Arial" charset="0"/>
                <a:ea typeface="MS PGothic" charset="0"/>
                <a:sym typeface="Wingdings" charset="0"/>
              </a:rPr>
              <a:t>&lt;factor&gt;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endParaRPr lang="en-US" sz="1800" b="1" dirty="0">
              <a:solidFill>
                <a:srgbClr val="0000FF"/>
              </a:solidFill>
              <a:latin typeface="Arial" charset="0"/>
              <a:ea typeface="MS PGothic" charset="0"/>
            </a:endParaRPr>
          </a:p>
        </p:txBody>
      </p:sp>
      <p:sp>
        <p:nvSpPr>
          <p:cNvPr id="1167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47104A-4ECC-6F49-A837-3B74FAAFAC12}" type="datetime1">
              <a:rPr lang="en-US" smtClean="0"/>
              <a:t>12/28/19</a:t>
            </a:fld>
            <a:endParaRPr lang="en-US"/>
          </a:p>
        </p:txBody>
      </p:sp>
      <p:sp>
        <p:nvSpPr>
          <p:cNvPr id="1167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67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65F0B5E-B131-7946-B39A-E9E487A6C57C}" type="slidenum">
              <a:rPr lang="en-US"/>
              <a:pPr/>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6"/>
          <p:cNvSpPr>
            <a:spLocks noGrp="1"/>
          </p:cNvSpPr>
          <p:nvPr>
            <p:ph type="title"/>
          </p:nvPr>
        </p:nvSpPr>
        <p:spPr/>
        <p:txBody>
          <a:bodyPr/>
          <a:lstStyle/>
          <a:p>
            <a:r>
              <a:rPr lang="en-US">
                <a:latin typeface="Arial" charset="0"/>
                <a:ea typeface="MS PGothic" charset="0"/>
              </a:rPr>
              <a:t>Parsing Problem</a:t>
            </a:r>
          </a:p>
        </p:txBody>
      </p:sp>
      <p:sp>
        <p:nvSpPr>
          <p:cNvPr id="117763" name="Content Placeholder 7"/>
          <p:cNvSpPr>
            <a:spLocks noGrp="1"/>
          </p:cNvSpPr>
          <p:nvPr>
            <p:ph idx="1"/>
          </p:nvPr>
        </p:nvSpPr>
        <p:spPr/>
        <p:txBody>
          <a:bodyPr/>
          <a:lstStyle/>
          <a:p>
            <a:pPr marL="0" indent="0" eaLnBrk="1" hangingPunct="1">
              <a:spcBef>
                <a:spcPct val="50000"/>
              </a:spcBef>
              <a:buFontTx/>
              <a:buNone/>
            </a:pPr>
            <a:r>
              <a:rPr lang="en-US" sz="2000" b="1" u="sng" dirty="0">
                <a:solidFill>
                  <a:srgbClr val="0000FF"/>
                </a:solidFill>
                <a:latin typeface="Arial" charset="0"/>
                <a:ea typeface="MS PGothic" charset="0"/>
              </a:rPr>
              <a:t>The parsing Problem</a:t>
            </a:r>
            <a:r>
              <a:rPr lang="en-US" sz="2000" dirty="0">
                <a:latin typeface="Arial" charset="0"/>
                <a:ea typeface="MS PGothic" charset="0"/>
              </a:rPr>
              <a:t>: Take a string of symbols in a language (tokens) and a grammar for that language to construct the parse tree or report that the sentence is syntactically incorrect.</a:t>
            </a:r>
          </a:p>
          <a:p>
            <a:pPr marL="0" indent="0" eaLnBrk="1" hangingPunct="1">
              <a:spcBef>
                <a:spcPct val="50000"/>
              </a:spcBef>
              <a:buFontTx/>
              <a:buNone/>
            </a:pPr>
            <a:r>
              <a:rPr lang="en-US" sz="2000" dirty="0">
                <a:latin typeface="Arial" charset="0"/>
                <a:ea typeface="MS PGothic" charset="0"/>
              </a:rPr>
              <a:t>	For correct strings:</a:t>
            </a:r>
          </a:p>
          <a:p>
            <a:pPr marL="0" indent="0" eaLnBrk="1" hangingPunct="1">
              <a:spcBef>
                <a:spcPct val="50000"/>
              </a:spcBef>
              <a:buFontTx/>
              <a:buNone/>
            </a:pPr>
            <a:r>
              <a:rPr lang="en-US" sz="2000" dirty="0">
                <a:latin typeface="Arial" charset="0"/>
                <a:ea typeface="MS PGothic" charset="0"/>
              </a:rPr>
              <a:t>	Sentence + grammar </a:t>
            </a:r>
            <a:r>
              <a:rPr lang="en-US" sz="2000" dirty="0">
                <a:latin typeface="Arial" charset="0"/>
                <a:ea typeface="MS PGothic" charset="0"/>
                <a:sym typeface="Wingdings" charset="0"/>
              </a:rPr>
              <a:t> parse tree</a:t>
            </a:r>
          </a:p>
          <a:p>
            <a:pPr marL="0" indent="0" eaLnBrk="1" hangingPunct="1">
              <a:spcBef>
                <a:spcPct val="50000"/>
              </a:spcBef>
              <a:buFontTx/>
              <a:buNone/>
            </a:pPr>
            <a:r>
              <a:rPr lang="en-US" sz="2000" dirty="0">
                <a:latin typeface="Arial" charset="0"/>
                <a:ea typeface="MS PGothic" charset="0"/>
                <a:sym typeface="Wingdings" charset="0"/>
              </a:rPr>
              <a:t>	For a compiler,  a sentence is a program:</a:t>
            </a:r>
          </a:p>
          <a:p>
            <a:pPr marL="0" indent="0" eaLnBrk="1" hangingPunct="1">
              <a:spcBef>
                <a:spcPct val="50000"/>
              </a:spcBef>
              <a:buFontTx/>
              <a:buNone/>
            </a:pPr>
            <a:r>
              <a:rPr lang="en-US" sz="2000" dirty="0">
                <a:latin typeface="Arial" charset="0"/>
                <a:ea typeface="MS PGothic" charset="0"/>
                <a:sym typeface="Wingdings" charset="0"/>
              </a:rPr>
              <a:t>	Program + grammar  parse tree</a:t>
            </a:r>
          </a:p>
          <a:p>
            <a:pPr marL="0" indent="0" eaLnBrk="1" hangingPunct="1">
              <a:spcBef>
                <a:spcPct val="50000"/>
              </a:spcBef>
              <a:buFontTx/>
              <a:buNone/>
            </a:pPr>
            <a:r>
              <a:rPr lang="en-US" sz="2000" dirty="0">
                <a:latin typeface="Arial" charset="0"/>
                <a:ea typeface="MS PGothic" charset="0"/>
              </a:rPr>
              <a:t>	</a:t>
            </a:r>
            <a:r>
              <a:rPr lang="en-US" sz="2000" b="1" u="sng" dirty="0">
                <a:solidFill>
                  <a:srgbClr val="0000FF"/>
                </a:solidFill>
                <a:latin typeface="Arial" charset="0"/>
                <a:ea typeface="MS PGothic" charset="0"/>
              </a:rPr>
              <a:t>Types of parsers</a:t>
            </a:r>
            <a:r>
              <a:rPr lang="en-US" sz="2000" dirty="0">
                <a:latin typeface="Arial" charset="0"/>
                <a:ea typeface="MS PGothic" charset="0"/>
              </a:rPr>
              <a:t>:</a:t>
            </a:r>
          </a:p>
          <a:p>
            <a:pPr marL="0" indent="0" eaLnBrk="1" hangingPunct="1">
              <a:spcBef>
                <a:spcPct val="50000"/>
              </a:spcBef>
              <a:buFontTx/>
              <a:buNone/>
            </a:pPr>
            <a:r>
              <a:rPr lang="en-US" sz="2000" dirty="0">
                <a:latin typeface="Arial" charset="0"/>
                <a:ea typeface="MS PGothic" charset="0"/>
              </a:rPr>
              <a:t>	Top-down aka predictive (recursive descent parsing)</a:t>
            </a:r>
          </a:p>
          <a:p>
            <a:pPr marL="0" indent="0" eaLnBrk="1" hangingPunct="1">
              <a:spcBef>
                <a:spcPct val="50000"/>
              </a:spcBef>
              <a:buFontTx/>
              <a:buNone/>
            </a:pPr>
            <a:r>
              <a:rPr lang="en-US" sz="2000" dirty="0">
                <a:latin typeface="Arial" charset="0"/>
                <a:ea typeface="MS PGothic" charset="0"/>
              </a:rPr>
              <a:t>	Bottom-up aka shift-reduce</a:t>
            </a:r>
          </a:p>
        </p:txBody>
      </p:sp>
      <p:sp>
        <p:nvSpPr>
          <p:cNvPr id="1177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896CC7-940E-2D4F-A210-13D84958412F}" type="datetime1">
              <a:rPr lang="en-US" smtClean="0"/>
              <a:t>12/28/19</a:t>
            </a:fld>
            <a:endParaRPr lang="en-US"/>
          </a:p>
        </p:txBody>
      </p:sp>
      <p:sp>
        <p:nvSpPr>
          <p:cNvPr id="1177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77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84D3BB4-D2D9-584D-8ED0-0F6A57C05642}" type="slidenum">
              <a:rPr lang="en-US"/>
              <a:pPr/>
              <a:t>114</a:t>
            </a:fld>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Inherent Ambiguity</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There are some CFLs that are inherently ambiguous and others for which we may just have carelessly written an ambiguous grammar.</a:t>
            </a:r>
          </a:p>
          <a:p>
            <a:r>
              <a:rPr lang="en-US" dirty="0"/>
              <a:t>We will see later in course that it is not possible to inspect an arbitrary CFG and determine if it is unambiguous.</a:t>
            </a:r>
          </a:p>
          <a:p>
            <a:r>
              <a:rPr lang="en-US" dirty="0"/>
              <a:t>However, parsers must be unambiguous to avoid semantic ambiguity.</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115</a:t>
            </a:fld>
            <a:endParaRPr lang="en-US"/>
          </a:p>
        </p:txBody>
      </p:sp>
    </p:spTree>
    <p:extLst>
      <p:ext uri="{BB962C8B-B14F-4D97-AF65-F5344CB8AC3E}">
        <p14:creationId xmlns:p14="http://schemas.microsoft.com/office/powerpoint/2010/main" val="12970839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Not All is Lost</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Just because we cannot determine ambiguity of a grammar does not mean we cannot have a subclass of grammars that are guaranteed to be unambiguous and that can be used to generate precisely the set of unambiguous CFLs.</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116</a:t>
            </a:fld>
            <a:endParaRPr lang="en-US"/>
          </a:p>
        </p:txBody>
      </p:sp>
    </p:spTree>
    <p:extLst>
      <p:ext uri="{BB962C8B-B14F-4D97-AF65-F5344CB8AC3E}">
        <p14:creationId xmlns:p14="http://schemas.microsoft.com/office/powerpoint/2010/main" val="27861523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and 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An LL(k) grammar is a grammar that can drive a top-down parse by always making the right parsing decision with just k tokens of lookahead.</a:t>
            </a:r>
          </a:p>
          <a:p>
            <a:r>
              <a:rPr lang="en-US" dirty="0"/>
              <a:t>An LR(k) grammar is a grammar that can drive a bottom-up parse by always making the right parsing decision with just k tokens of lookahead.</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117</a:t>
            </a:fld>
            <a:endParaRPr lang="en-US"/>
          </a:p>
        </p:txBody>
      </p:sp>
    </p:spTree>
    <p:extLst>
      <p:ext uri="{BB962C8B-B14F-4D97-AF65-F5344CB8AC3E}">
        <p14:creationId xmlns:p14="http://schemas.microsoft.com/office/powerpoint/2010/main" val="16265130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LL means reading the input from left-to-right using a leftmost derivation with a correct decision requiring just k tokens of lookahead.</a:t>
            </a:r>
          </a:p>
          <a:p>
            <a:r>
              <a:rPr lang="en-US" sz="2400" dirty="0"/>
              <a:t>There is an algorithm to determine, for any given k, whether an arbitrary CFG is LL(k).</a:t>
            </a:r>
          </a:p>
          <a:p>
            <a:r>
              <a:rPr lang="en-US" sz="2400" dirty="0"/>
              <a:t>LL(k+1) grammars can generate languages that cannot be generated by LL(k) ones.</a:t>
            </a:r>
          </a:p>
          <a:p>
            <a:r>
              <a:rPr lang="en-US" sz="2400" dirty="0"/>
              <a:t>Lim k➞</a:t>
            </a:r>
            <a:r>
              <a:rPr lang="en-US" sz="3600" dirty="0"/>
              <a:t>∞</a:t>
            </a:r>
            <a:r>
              <a:rPr lang="en-US" sz="2400" dirty="0"/>
              <a:t> LL(k) gets all unambiguous CFLs.</a:t>
            </a:r>
          </a:p>
          <a:p>
            <a:r>
              <a:rPr lang="en-US" sz="2400" dirty="0"/>
              <a:t>All programming languages you work with are LL(1) so long as we cheat and use a symbol table.</a:t>
            </a:r>
          </a:p>
          <a:p>
            <a:r>
              <a:rPr lang="en-US" sz="2400" dirty="0"/>
              <a:t>LL parsers hate left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118</a:t>
            </a:fld>
            <a:endParaRPr lang="en-US" dirty="0"/>
          </a:p>
        </p:txBody>
      </p:sp>
    </p:spTree>
    <p:extLst>
      <p:ext uri="{BB962C8B-B14F-4D97-AF65-F5344CB8AC3E}">
        <p14:creationId xmlns:p14="http://schemas.microsoft.com/office/powerpoint/2010/main" val="29610231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LR means reading the input from left-to-right using a right derivation run in reverse with a correct decision requiring just k tokens of lookahead.</a:t>
            </a:r>
          </a:p>
          <a:p>
            <a:r>
              <a:rPr lang="en-US" sz="2400" dirty="0"/>
              <a:t>There is an algorithm to determine, for any given k, whether an arbitrary CFG is LL(k).</a:t>
            </a:r>
          </a:p>
          <a:p>
            <a:r>
              <a:rPr lang="en-US" sz="2400" dirty="0"/>
              <a:t>LR(1) grammars are sufficient to generate to any and all unambiguous CFLs.</a:t>
            </a:r>
          </a:p>
          <a:p>
            <a:r>
              <a:rPr lang="en-US" sz="2400" dirty="0"/>
              <a:t>All programming languages you work with are LR(1) so long as we cheat and use a symbol table.</a:t>
            </a:r>
          </a:p>
          <a:p>
            <a:r>
              <a:rPr lang="en-US" sz="2400" dirty="0"/>
              <a:t>LR parsers hate right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119</a:t>
            </a:fld>
            <a:endParaRPr lang="en-US"/>
          </a:p>
        </p:txBody>
      </p:sp>
    </p:spTree>
    <p:extLst>
      <p:ext uri="{BB962C8B-B14F-4D97-AF65-F5344CB8AC3E}">
        <p14:creationId xmlns:p14="http://schemas.microsoft.com/office/powerpoint/2010/main" val="3319194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Transition Table</a:t>
            </a:r>
          </a:p>
        </p:txBody>
      </p:sp>
      <p:sp>
        <p:nvSpPr>
          <p:cNvPr id="3" name="Content Placeholder 2"/>
          <p:cNvSpPr>
            <a:spLocks noGrp="1"/>
          </p:cNvSpPr>
          <p:nvPr>
            <p:ph idx="1"/>
          </p:nvPr>
        </p:nvSpPr>
        <p:spPr>
          <a:xfrm>
            <a:off x="457200" y="1577340"/>
            <a:ext cx="8229600" cy="4525963"/>
          </a:xfrm>
        </p:spPr>
        <p:txBody>
          <a:bodyPr/>
          <a:lstStyle/>
          <a:p>
            <a:r>
              <a:rPr lang="en-US" sz="2400" dirty="0"/>
              <a:t>A finite-state automaton can be described by a state transition table with |Q| rows and |</a:t>
            </a:r>
            <a:r>
              <a:rPr lang="en-US" sz="2400" dirty="0" err="1"/>
              <a:t>Σ</a:t>
            </a:r>
            <a:r>
              <a:rPr lang="en-US" sz="2400" dirty="0"/>
              <a:t>| columns</a:t>
            </a:r>
          </a:p>
          <a:p>
            <a:r>
              <a:rPr lang="en-US" sz="2400" dirty="0"/>
              <a:t>Rows are labelled with state names and columns with input letters</a:t>
            </a:r>
          </a:p>
          <a:p>
            <a:r>
              <a:rPr lang="en-US" sz="2400" dirty="0"/>
              <a:t>The start state has some indicator, e.g., a greater than sign (&gt;q) and each final state has some indicator, e.g., an underscore (</a:t>
            </a:r>
            <a:r>
              <a:rPr lang="en-US" sz="2400" u="sng" dirty="0"/>
              <a:t>f</a:t>
            </a:r>
            <a:r>
              <a:rPr lang="en-US" sz="2400" dirty="0"/>
              <a:t>)</a:t>
            </a:r>
          </a:p>
          <a:p>
            <a:r>
              <a:rPr lang="en-US" sz="2400" dirty="0"/>
              <a:t>The entry in row q, column a, contains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t>
            </a:r>
            <a:r>
              <a:rPr lang="en-US" sz="2400" dirty="0" err="1">
                <a:ea typeface="Symbol" charset="2"/>
                <a:cs typeface="Symbol" charset="2"/>
              </a:rPr>
              <a:t>a</a:t>
            </a:r>
            <a:r>
              <a:rPr lang="en-US" sz="2400" dirty="0">
                <a:latin typeface="Arial" charset="0"/>
                <a:ea typeface="MS PGothic" charset="0"/>
              </a:rPr>
              <a:t>)</a:t>
            </a:r>
          </a:p>
          <a:p>
            <a:r>
              <a:rPr lang="en-US" sz="2400" dirty="0">
                <a:latin typeface="Arial" charset="0"/>
                <a:ea typeface="MS PGothic" charset="0"/>
              </a:rPr>
              <a:t>In general we will use state diagrams, but transition tables are useful in some cases (state minimization)</a:t>
            </a:r>
          </a:p>
          <a:p>
            <a:endParaRPr lang="en-US" sz="2400" dirty="0"/>
          </a:p>
        </p:txBody>
      </p:sp>
      <p:sp>
        <p:nvSpPr>
          <p:cNvPr id="4" name="Date Placeholder 3"/>
          <p:cNvSpPr>
            <a:spLocks noGrp="1"/>
          </p:cNvSpPr>
          <p:nvPr>
            <p:ph type="dt" sz="half" idx="10"/>
          </p:nvPr>
        </p:nvSpPr>
        <p:spPr/>
        <p:txBody>
          <a:bodyPr/>
          <a:lstStyle/>
          <a:p>
            <a:fld id="{E879F58F-B162-2842-A4C4-99B09B077C5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a:t>
            </a:fld>
            <a:endParaRPr lang="en-US"/>
          </a:p>
        </p:txBody>
      </p:sp>
    </p:spTree>
    <p:extLst>
      <p:ext uri="{BB962C8B-B14F-4D97-AF65-F5344CB8AC3E}">
        <p14:creationId xmlns:p14="http://schemas.microsoft.com/office/powerpoint/2010/main" val="134698620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Left Recursion if doing Top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dirty="0" err="1">
                <a:latin typeface="Arial" charset="0"/>
                <a:ea typeface="MS PGothic" charset="0"/>
                <a:sym typeface="Symbol" charset="0"/>
              </a:rPr>
              <a:t>A</a:t>
            </a:r>
            <a:r>
              <a:rPr lang="en-US" sz="2400" baseline="-25000" dirty="0" err="1">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B</a:t>
            </a:r>
          </a:p>
          <a:p>
            <a:pPr marL="0" indent="0">
              <a:buFontTx/>
              <a:buNone/>
            </a:pPr>
            <a:r>
              <a:rPr lang="en-US" sz="2400" dirty="0">
                <a:latin typeface="Arial" charset="0"/>
                <a:ea typeface="MS PGothic" charset="0"/>
                <a:sym typeface="Symbol" charset="0"/>
              </a:rPr>
              <a:t>B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a:t>
            </a:r>
            <a:r>
              <a:rPr lang="en-US" sz="2400" baseline="-25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12/28/19</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r>
              <a:rPr lang="en-US" dirty="0">
                <a:latin typeface="Arial" charset="0"/>
                <a:ea typeface="MS PGothic" charset="0"/>
              </a:rPr>
              <a:t>Right Recursive Expressions</a:t>
            </a:r>
          </a:p>
        </p:txBody>
      </p:sp>
      <p:sp>
        <p:nvSpPr>
          <p:cNvPr id="119811" name="Content Placeholder 2"/>
          <p:cNvSpPr>
            <a:spLocks noGrp="1"/>
          </p:cNvSpPr>
          <p:nvPr>
            <p:ph idx="1"/>
          </p:nvPr>
        </p:nvSpPr>
        <p:spPr/>
        <p:txBody>
          <a:bodyPr/>
          <a:lstStyle/>
          <a:p>
            <a:pPr marL="0" indent="0" eaLnBrk="1" hangingPunct="1">
              <a:buFontTx/>
              <a:buNone/>
            </a:pPr>
            <a:r>
              <a:rPr lang="en-US" sz="2000" dirty="0">
                <a:latin typeface="Arial" charset="0"/>
                <a:ea typeface="MS PGothic" charset="0"/>
                <a:sym typeface="Wingdings" charset="0"/>
              </a:rPr>
              <a:t>Grammar: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Expr + Term | Term</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Term * Factor | Factor</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latin typeface="Arial" charset="0"/>
                <a:ea typeface="MS PGothic" charset="0"/>
                <a:sym typeface="Wingdings" charset="0"/>
              </a:rPr>
              <a:t>Fix: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Term </a:t>
            </a:r>
            <a:r>
              <a:rPr lang="en-US" sz="2000" dirty="0" err="1">
                <a:solidFill>
                  <a:srgbClr val="0000FF"/>
                </a:solidFill>
                <a:latin typeface="Arial" charset="0"/>
                <a:ea typeface="MS PGothic" charset="0"/>
                <a:sym typeface="Wingdings" charset="0"/>
              </a:rPr>
              <a:t>ExprRest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 Term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Factor </a:t>
            </a:r>
            <a:r>
              <a:rPr lang="en-US" sz="2000" dirty="0" err="1">
                <a:solidFill>
                  <a:srgbClr val="0000FF"/>
                </a:solidFill>
                <a:latin typeface="Arial" charset="0"/>
                <a:ea typeface="MS PGothic" charset="0"/>
                <a:sym typeface="Wingdings" charset="0"/>
              </a:rPr>
              <a:t>TermRest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 Factor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p:txBody>
      </p:sp>
      <p:sp>
        <p:nvSpPr>
          <p:cNvPr id="1198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560FD-34FD-5E4E-8109-DCB2F05A5AE1}" type="datetime1">
              <a:rPr lang="en-US" smtClean="0"/>
              <a:t>12/28/19</a:t>
            </a:fld>
            <a:endParaRPr lang="en-US"/>
          </a:p>
        </p:txBody>
      </p:sp>
      <p:sp>
        <p:nvSpPr>
          <p:cNvPr id="1198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98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7203BF-8DE6-7046-9D82-3B60F665E823}" type="slidenum">
              <a:rPr lang="en-US"/>
              <a:pPr/>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dirty="0">
                <a:latin typeface="Arial" charset="0"/>
                <a:ea typeface="MS PGothic" charset="0"/>
              </a:rPr>
              <a:t>Bottom Up vs Top Down</a:t>
            </a:r>
          </a:p>
        </p:txBody>
      </p:sp>
      <p:sp>
        <p:nvSpPr>
          <p:cNvPr id="120835" name="Content Placeholder 2"/>
          <p:cNvSpPr>
            <a:spLocks noGrp="1"/>
          </p:cNvSpPr>
          <p:nvPr>
            <p:ph idx="1"/>
          </p:nvPr>
        </p:nvSpPr>
        <p:spPr/>
        <p:txBody>
          <a:bodyPr/>
          <a:lstStyle/>
          <a:p>
            <a:r>
              <a:rPr lang="en-US" sz="2400" dirty="0">
                <a:latin typeface="Arial" charset="0"/>
                <a:ea typeface="MS PGothic" charset="0"/>
              </a:rPr>
              <a:t>Bottom-Up: Two stack operations</a:t>
            </a:r>
          </a:p>
          <a:p>
            <a:pPr lvl="1"/>
            <a:r>
              <a:rPr lang="en-US" sz="2000" dirty="0">
                <a:latin typeface="Arial" charset="0"/>
                <a:ea typeface="MS PGothic" charset="0"/>
              </a:rPr>
              <a:t>Shift (move input symbol to stack)</a:t>
            </a:r>
          </a:p>
          <a:p>
            <a:pPr lvl="1"/>
            <a:r>
              <a:rPr lang="en-US" sz="2000" dirty="0">
                <a:latin typeface="Arial" charset="0"/>
                <a:ea typeface="MS PGothic" charset="0"/>
              </a:rPr>
              <a:t>Reduce (replace top of stack </a:t>
            </a:r>
            <a:r>
              <a:rPr lang="en-US" sz="2000" dirty="0">
                <a:latin typeface="Symbol" charset="0"/>
                <a:ea typeface="MS PGothic" charset="0"/>
              </a:rPr>
              <a:t>a</a:t>
            </a:r>
            <a:r>
              <a:rPr lang="en-US" sz="2000" dirty="0">
                <a:latin typeface="Arial" charset="0"/>
                <a:ea typeface="MS PGothic" charset="0"/>
              </a:rPr>
              <a:t> with A, when </a:t>
            </a:r>
            <a:r>
              <a:rPr lang="en-US" sz="2000" dirty="0" err="1">
                <a:latin typeface="Arial" charset="0"/>
                <a:ea typeface="MS PGothic" charset="0"/>
              </a:rPr>
              <a:t>A</a:t>
            </a:r>
            <a:r>
              <a:rPr lang="en-US" sz="2000" b="1" dirty="0" err="1">
                <a:latin typeface="Arial" charset="0"/>
                <a:ea typeface="MS PGothic" charset="0"/>
                <a:sym typeface="Symbol" charset="0"/>
              </a:rPr>
              <a:t></a:t>
            </a:r>
            <a:r>
              <a:rPr lang="en-US" sz="2000" dirty="0" err="1">
                <a:latin typeface="Symbol" charset="0"/>
                <a:ea typeface="MS PGothic" charset="0"/>
              </a:rPr>
              <a:t>a</a:t>
            </a:r>
            <a:r>
              <a:rPr lang="en-US" sz="2000" dirty="0">
                <a:latin typeface="Symbol" charset="0"/>
                <a:ea typeface="MS PGothic" charset="0"/>
              </a:rPr>
              <a:t>)</a:t>
            </a:r>
          </a:p>
          <a:p>
            <a:pPr lvl="1"/>
            <a:r>
              <a:rPr lang="en-US" sz="2000" dirty="0">
                <a:latin typeface="Arial" charset="0"/>
                <a:ea typeface="MS PGothic" charset="0"/>
              </a:rPr>
              <a:t>Challenge is when to do shift or reduce and what reduce to do.</a:t>
            </a:r>
          </a:p>
          <a:p>
            <a:pPr lvl="2"/>
            <a:r>
              <a:rPr lang="en-US" sz="1800" dirty="0">
                <a:latin typeface="Arial" charset="0"/>
                <a:ea typeface="MS PGothic" charset="0"/>
              </a:rPr>
              <a:t>Can have both kinds of conflict</a:t>
            </a:r>
          </a:p>
          <a:p>
            <a:r>
              <a:rPr lang="en-US" sz="2400" dirty="0">
                <a:latin typeface="Arial" charset="0"/>
                <a:ea typeface="MS PGothic" charset="0"/>
              </a:rPr>
              <a:t>Top-Down:  </a:t>
            </a:r>
          </a:p>
          <a:p>
            <a:pPr lvl="1"/>
            <a:r>
              <a:rPr lang="en-US" sz="2000" dirty="0">
                <a:latin typeface="Arial" charset="0"/>
                <a:ea typeface="MS PGothic" charset="0"/>
              </a:rPr>
              <a:t>If top of stack is terminal</a:t>
            </a:r>
          </a:p>
          <a:p>
            <a:pPr lvl="2"/>
            <a:r>
              <a:rPr lang="en-US" sz="1800" dirty="0">
                <a:latin typeface="Arial" charset="0"/>
                <a:ea typeface="MS PGothic" charset="0"/>
              </a:rPr>
              <a:t>If same as input, read and pop</a:t>
            </a:r>
          </a:p>
          <a:p>
            <a:pPr lvl="2"/>
            <a:r>
              <a:rPr lang="en-US" sz="1800" dirty="0">
                <a:latin typeface="Arial" charset="0"/>
                <a:ea typeface="MS PGothic" charset="0"/>
              </a:rPr>
              <a:t>If not, we have an error</a:t>
            </a:r>
          </a:p>
          <a:p>
            <a:pPr lvl="1"/>
            <a:r>
              <a:rPr lang="en-US" sz="2000" dirty="0">
                <a:latin typeface="Arial" charset="0"/>
                <a:ea typeface="MS PGothic" charset="0"/>
              </a:rPr>
              <a:t>If top of stack is a non-terminal A</a:t>
            </a:r>
          </a:p>
          <a:p>
            <a:pPr lvl="2"/>
            <a:r>
              <a:rPr lang="en-US" sz="1800" dirty="0">
                <a:latin typeface="Arial" charset="0"/>
                <a:ea typeface="MS PGothic" charset="0"/>
              </a:rPr>
              <a:t>Replace A with some </a:t>
            </a:r>
            <a:r>
              <a:rPr lang="en-US" sz="1800" dirty="0">
                <a:latin typeface="Symbol" charset="0"/>
                <a:ea typeface="MS PGothic" charset="0"/>
              </a:rPr>
              <a:t>a</a:t>
            </a:r>
            <a:r>
              <a:rPr lang="en-US" sz="1800" dirty="0">
                <a:latin typeface="Arial" charset="0"/>
                <a:ea typeface="MS PGothic" charset="0"/>
              </a:rPr>
              <a:t>, when </a:t>
            </a:r>
            <a:r>
              <a:rPr lang="en-US" sz="1800" dirty="0" err="1">
                <a:latin typeface="Arial" charset="0"/>
                <a:ea typeface="MS PGothic" charset="0"/>
              </a:rPr>
              <a:t>A</a:t>
            </a:r>
            <a:r>
              <a:rPr lang="en-US" sz="1800" b="1" dirty="0" err="1">
                <a:latin typeface="Arial" charset="0"/>
                <a:ea typeface="MS PGothic" charset="0"/>
                <a:sym typeface="Symbol" charset="0"/>
              </a:rPr>
              <a:t></a:t>
            </a:r>
            <a:r>
              <a:rPr lang="en-US" sz="1800" dirty="0" err="1">
                <a:latin typeface="Symbol" charset="0"/>
                <a:ea typeface="MS PGothic" charset="0"/>
              </a:rPr>
              <a:t>a</a:t>
            </a:r>
            <a:endParaRPr lang="en-US" sz="1800" dirty="0">
              <a:latin typeface="Symbol" charset="0"/>
              <a:ea typeface="MS PGothic" charset="0"/>
            </a:endParaRPr>
          </a:p>
          <a:p>
            <a:pPr lvl="2"/>
            <a:r>
              <a:rPr lang="en-US" sz="1800" dirty="0">
                <a:latin typeface="Arial" charset="0"/>
                <a:ea typeface="MS PGothic" charset="0"/>
              </a:rPr>
              <a:t>Challenge is what A-rule to use</a:t>
            </a:r>
          </a:p>
        </p:txBody>
      </p:sp>
      <p:sp>
        <p:nvSpPr>
          <p:cNvPr id="1208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5E418CC-27A4-8945-A280-33B159C57169}" type="datetime1">
              <a:rPr lang="en-US" smtClean="0"/>
              <a:t>12/28/19</a:t>
            </a:fld>
            <a:endParaRPr lang="en-US"/>
          </a:p>
        </p:txBody>
      </p:sp>
      <p:sp>
        <p:nvSpPr>
          <p:cNvPr id="1208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208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B2741-8901-054B-8161-3B3D2543FA9A}" type="slidenum">
              <a:rPr lang="en-US"/>
              <a:pPr/>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Chomsky Normal Form</a:t>
            </a:r>
          </a:p>
        </p:txBody>
      </p:sp>
      <p:sp>
        <p:nvSpPr>
          <p:cNvPr id="3" name="Content Placeholder 2"/>
          <p:cNvSpPr>
            <a:spLocks noGrp="1"/>
          </p:cNvSpPr>
          <p:nvPr>
            <p:ph idx="1"/>
          </p:nvPr>
        </p:nvSpPr>
        <p:spPr/>
        <p:txBody>
          <a:bodyPr/>
          <a:lstStyle/>
          <a:p>
            <a:r>
              <a:rPr lang="en-US" dirty="0"/>
              <a:t>Each rule of a CFG is constrained to be of one of the three forms:</a:t>
            </a:r>
            <a:br>
              <a:rPr lang="en-US" dirty="0"/>
            </a:br>
            <a:r>
              <a:rPr lang="en-US" dirty="0"/>
              <a:t>A → a, 		A ∈ V, a ∈ </a:t>
            </a:r>
            <a:r>
              <a:rPr lang="en-US" dirty="0" err="1"/>
              <a:t>Σ</a:t>
            </a:r>
            <a:br>
              <a:rPr lang="en-US" dirty="0"/>
            </a:br>
            <a:r>
              <a:rPr lang="en-US" dirty="0"/>
              <a:t>A → BC, 	A,B,C ∈ V</a:t>
            </a:r>
          </a:p>
          <a:p>
            <a:r>
              <a:rPr lang="en-US" dirty="0"/>
              <a:t>If the language contains </a:t>
            </a:r>
            <a:r>
              <a:rPr lang="en-US" dirty="0">
                <a:latin typeface="Symbol" charset="2"/>
                <a:ea typeface="Symbol" charset="2"/>
                <a:cs typeface="Symbol" charset="2"/>
              </a:rPr>
              <a:t>l</a:t>
            </a:r>
            <a:r>
              <a:rPr lang="en-US" dirty="0"/>
              <a:t> then we allow</a:t>
            </a:r>
            <a:br>
              <a:rPr lang="en-US" dirty="0"/>
            </a:br>
            <a:r>
              <a:rPr lang="en-US" dirty="0"/>
              <a:t>S → </a:t>
            </a:r>
            <a:r>
              <a:rPr lang="en-US" dirty="0">
                <a:latin typeface="Symbol" charset="2"/>
                <a:ea typeface="Symbol" charset="2"/>
                <a:cs typeface="Symbol" charset="2"/>
              </a:rPr>
              <a:t>l</a:t>
            </a:r>
            <a:br>
              <a:rPr lang="en-US" dirty="0"/>
            </a:br>
            <a:r>
              <a:rPr lang="en-US" dirty="0"/>
              <a:t>and constrain </a:t>
            </a:r>
            <a:r>
              <a:rPr lang="en-US"/>
              <a:t>all non-terminating rules </a:t>
            </a:r>
            <a:r>
              <a:rPr lang="en-US" dirty="0"/>
              <a:t>of form to be</a:t>
            </a:r>
            <a:br>
              <a:rPr lang="en-US" dirty="0"/>
            </a:br>
            <a:r>
              <a:rPr lang="en-US" dirty="0"/>
              <a:t>A → BC, 	A ∈ V, B,C ∈ V-{S}</a:t>
            </a:r>
          </a:p>
        </p:txBody>
      </p:sp>
      <p:sp>
        <p:nvSpPr>
          <p:cNvPr id="4" name="Date Placeholder 3"/>
          <p:cNvSpPr>
            <a:spLocks noGrp="1"/>
          </p:cNvSpPr>
          <p:nvPr>
            <p:ph type="dt" sz="half" idx="10"/>
          </p:nvPr>
        </p:nvSpPr>
        <p:spPr/>
        <p:txBody>
          <a:bodyPr/>
          <a:lstStyle/>
          <a:p>
            <a:fld id="{272A8DD1-6A1C-DB44-9BE3-9F86B2D6733F}"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123</a:t>
            </a:fld>
            <a:endParaRPr lang="en-US"/>
          </a:p>
        </p:txBody>
      </p:sp>
    </p:spTree>
    <p:extLst>
      <p:ext uri="{BB962C8B-B14F-4D97-AF65-F5344CB8AC3E}">
        <p14:creationId xmlns:p14="http://schemas.microsoft.com/office/powerpoint/2010/main" val="206260850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Nullable</a:t>
            </a:r>
            <a:r>
              <a:rPr lang="en-US"/>
              <a:t> Symbols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a:t>
            </a:r>
          </a:p>
          <a:p>
            <a:r>
              <a:rPr lang="en-US" sz="2800" dirty="0">
                <a:latin typeface="Arial" charset="0"/>
                <a:ea typeface="MS PGothic" charset="0"/>
                <a:sym typeface="Symbol" charset="0"/>
              </a:rPr>
              <a:t>Compute the set </a:t>
            </a: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{A | A ⇒*</a:t>
            </a:r>
            <a:r>
              <a:rPr lang="en-US" sz="2800" dirty="0">
                <a:latin typeface="Symbol" charset="2"/>
                <a:ea typeface="Symbol" charset="2"/>
                <a:cs typeface="Symbol" charset="2"/>
              </a:rPr>
              <a:t> l</a:t>
            </a:r>
            <a:r>
              <a:rPr lang="en-US" sz="2800" dirty="0">
                <a:ea typeface="Symbol" charset="2"/>
                <a:cs typeface="Symbol" charset="2"/>
              </a:rPr>
              <a:t> }</a:t>
            </a:r>
          </a:p>
          <a:p>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is computed as follows</a:t>
            </a:r>
            <a:br>
              <a:rPr lang="en-US" sz="2800" dirty="0">
                <a:latin typeface="Arial" charset="0"/>
                <a:ea typeface="MS PGothic" charset="0"/>
                <a:sym typeface="Symbol" charset="0"/>
              </a:rPr>
            </a:b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 A | A → </a:t>
            </a:r>
            <a:r>
              <a:rPr lang="en-US" sz="2800" dirty="0">
                <a:latin typeface="Symbol" charset="2"/>
                <a:ea typeface="Symbol" charset="2"/>
                <a:cs typeface="Symbol" charset="2"/>
              </a:rPr>
              <a:t>l</a:t>
            </a:r>
            <a:r>
              <a:rPr lang="en-US" sz="2800" dirty="0">
                <a:ea typeface="Symbol" charset="2"/>
                <a:cs typeface="Symbol" charset="2"/>
              </a:rPr>
              <a:t> }</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a:t>
            </a:r>
            <a:r>
              <a:rPr lang="en-US" sz="2800" dirty="0" err="1">
                <a:ea typeface="Symbol" charset="2"/>
                <a:cs typeface="Symbol" charset="2"/>
              </a:rPr>
              <a:t>Nullable</a:t>
            </a:r>
            <a:r>
              <a:rPr lang="en-US" sz="2800" dirty="0">
                <a:ea typeface="Symbol" charset="2"/>
                <a:cs typeface="Symbol" charset="2"/>
              </a:rPr>
              <a:t>(G) </a:t>
            </a:r>
            <a:r>
              <a:rPr lang="en-US" sz="2800" dirty="0">
                <a:latin typeface="Arial" charset="0"/>
                <a:ea typeface="MS PGothic" charset="0"/>
                <a:sym typeface="Symbol" charset="0"/>
              </a:rPr>
              <a:t>⊇ { B | B → </a:t>
            </a:r>
            <a:r>
              <a:rPr lang="en-US" sz="2800" dirty="0">
                <a:latin typeface="Symbol" charset="2"/>
                <a:ea typeface="Symbol" charset="2"/>
                <a:cs typeface="Symbol" charset="2"/>
              </a:rPr>
              <a:t>a</a:t>
            </a:r>
            <a:r>
              <a:rPr lang="en-US" sz="2800" dirty="0">
                <a:ea typeface="Symbol" charset="2"/>
                <a:cs typeface="Symbol" charset="2"/>
              </a:rPr>
              <a:t> and </a:t>
            </a:r>
            <a:r>
              <a:rPr lang="en-US" sz="2800" dirty="0">
                <a:latin typeface="Symbol" charset="2"/>
                <a:ea typeface="Symbol" charset="2"/>
                <a:cs typeface="Symbol" charset="2"/>
              </a:rPr>
              <a:t>a ∈ </a:t>
            </a:r>
            <a:r>
              <a:rPr lang="en-US" sz="2800" dirty="0" err="1">
                <a:ea typeface="Symbol" charset="2"/>
                <a:cs typeface="Symbol" charset="2"/>
              </a:rPr>
              <a:t>Nullable</a:t>
            </a:r>
            <a:r>
              <a:rPr lang="en-US" sz="2800" dirty="0">
                <a:ea typeface="Symbol" charset="2"/>
                <a:cs typeface="Symbol" charset="2"/>
              </a:rPr>
              <a:t>* } </a:t>
            </a:r>
            <a:br>
              <a:rPr lang="en-US" sz="2800" dirty="0">
                <a:ea typeface="Symbol" charset="2"/>
                <a:cs typeface="Symbol" charset="2"/>
              </a:rPr>
            </a:br>
            <a:r>
              <a:rPr lang="en-US" sz="2800" dirty="0">
                <a:ea typeface="Symbol" charset="2"/>
                <a:cs typeface="Symbol" charset="2"/>
              </a:rPr>
              <a:t>until no new symbols are added</a:t>
            </a:r>
          </a:p>
        </p:txBody>
      </p:sp>
      <p:sp>
        <p:nvSpPr>
          <p:cNvPr id="4" name="Date Placeholder 3"/>
          <p:cNvSpPr>
            <a:spLocks noGrp="1"/>
          </p:cNvSpPr>
          <p:nvPr>
            <p:ph type="dt" sz="half" idx="10"/>
          </p:nvPr>
        </p:nvSpPr>
        <p:spPr/>
        <p:txBody>
          <a:bodyPr/>
          <a:lstStyle/>
          <a:p>
            <a:fld id="{162E817A-97BE-474D-B2C2-1397180CB157}"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124</a:t>
            </a:fld>
            <a:endParaRPr lang="en-US"/>
          </a:p>
        </p:txBody>
      </p:sp>
    </p:spTree>
    <p:extLst>
      <p:ext uri="{BB962C8B-B14F-4D97-AF65-F5344CB8AC3E}">
        <p14:creationId xmlns:p14="http://schemas.microsoft.com/office/powerpoint/2010/main" val="69788186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latin typeface="Symbol" charset="2"/>
                <a:ea typeface="Symbol" charset="2"/>
                <a:cs typeface="Symbol" charset="2"/>
              </a:rPr>
              <a:t>l</a:t>
            </a:r>
            <a:r>
              <a:rPr lang="en-US">
                <a:ea typeface="Symbol" charset="2"/>
                <a:cs typeface="Symbol" charset="2"/>
              </a:rPr>
              <a: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a:t>Let </a:t>
            </a:r>
            <a:r>
              <a:rPr lang="en-US" sz="2400">
                <a:latin typeface="Arial" charset="0"/>
                <a:ea typeface="MS PGothic" charset="0"/>
              </a:rPr>
              <a:t>G = (V, </a:t>
            </a:r>
            <a:r>
              <a:rPr lang="en-US" sz="2400">
                <a:latin typeface="Arial" charset="0"/>
                <a:ea typeface="MS PGothic" charset="0"/>
                <a:sym typeface="Symbol" charset="0"/>
              </a:rPr>
              <a:t>, R, S) be an arbitrary CFG</a:t>
            </a:r>
          </a:p>
          <a:p>
            <a:r>
              <a:rPr lang="en-US" sz="2400">
                <a:latin typeface="Arial" charset="0"/>
                <a:ea typeface="MS PGothic" charset="0"/>
                <a:sym typeface="Symbol" charset="0"/>
              </a:rPr>
              <a:t>Compute the set </a:t>
            </a:r>
            <a:r>
              <a:rPr lang="en-US" sz="2400" err="1">
                <a:latin typeface="Arial" charset="0"/>
                <a:ea typeface="MS PGothic" charset="0"/>
                <a:sym typeface="Symbol" charset="0"/>
              </a:rPr>
              <a:t>Nullable</a:t>
            </a:r>
            <a:r>
              <a:rPr lang="en-US" sz="2400">
                <a:latin typeface="Arial" charset="0"/>
                <a:ea typeface="MS PGothic" charset="0"/>
                <a:sym typeface="Symbol" charset="0"/>
              </a:rPr>
              <a:t>(G)</a:t>
            </a:r>
          </a:p>
          <a:p>
            <a:r>
              <a:rPr lang="en-US" sz="2400">
                <a:latin typeface="Arial" charset="0"/>
                <a:ea typeface="MS PGothic" charset="0"/>
                <a:sym typeface="Symbol" charset="0"/>
              </a:rPr>
              <a:t>Remove all </a:t>
            </a:r>
            <a:r>
              <a:rPr lang="en-US" sz="2400">
                <a:latin typeface="Symbol" charset="2"/>
                <a:ea typeface="Symbol" charset="2"/>
                <a:cs typeface="Symbol" charset="2"/>
              </a:rPr>
              <a:t>l</a:t>
            </a:r>
            <a:r>
              <a:rPr lang="en-US" sz="2400">
                <a:ea typeface="Symbol" charset="2"/>
                <a:cs typeface="Symbol" charset="2"/>
              </a:rPr>
              <a:t>-rules</a:t>
            </a:r>
            <a:endParaRPr lang="en-US" sz="2400">
              <a:latin typeface="Arial" charset="0"/>
              <a:ea typeface="MS PGothic" charset="0"/>
              <a:sym typeface="Symbol" charset="0"/>
            </a:endParaRPr>
          </a:p>
          <a:p>
            <a:r>
              <a:rPr lang="en-US" sz="2400">
                <a:ea typeface="MS PGothic" charset="0"/>
                <a:sym typeface="Symbol" charset="0"/>
              </a:rPr>
              <a:t>For</a:t>
            </a:r>
            <a:r>
              <a:rPr lang="en-US" sz="2400">
                <a:latin typeface="Arial" charset="0"/>
                <a:ea typeface="MS PGothic" charset="0"/>
                <a:sym typeface="Symbol" charset="0"/>
              </a:rPr>
              <a:t> each rule of form </a:t>
            </a:r>
            <a:r>
              <a:rPr lang="en-US" sz="2400">
                <a:ea typeface="Symbol" charset="2"/>
                <a:cs typeface="Symbol" charset="2"/>
              </a:rPr>
              <a:t>B </a:t>
            </a:r>
            <a:r>
              <a:rPr lang="en-US" sz="2400">
                <a:latin typeface="Arial" charset="0"/>
                <a:ea typeface="MS PGothic" charset="0"/>
                <a:sym typeface="Symbol" charset="0"/>
              </a:rPr>
              <a:t>→ </a:t>
            </a:r>
            <a:r>
              <a:rPr lang="en-US" sz="2400" err="1">
                <a:latin typeface="Symbol" charset="2"/>
                <a:ea typeface="Symbol" charset="2"/>
                <a:cs typeface="Symbol" charset="2"/>
              </a:rPr>
              <a:t>a</a:t>
            </a:r>
            <a:r>
              <a:rPr lang="en-US" sz="2400" err="1">
                <a:latin typeface="Arial" charset="0"/>
                <a:ea typeface="MS PGothic" charset="0"/>
                <a:sym typeface="Symbol" charset="0"/>
              </a:rPr>
              <a:t>A</a:t>
            </a:r>
            <a:r>
              <a:rPr lang="en-US" sz="2400" err="1">
                <a:latin typeface="Symbol" charset="2"/>
                <a:ea typeface="Symbol" charset="2"/>
                <a:cs typeface="Symbol" charset="2"/>
              </a:rPr>
              <a:t>b</a:t>
            </a:r>
            <a:r>
              <a:rPr lang="en-US" sz="2400">
                <a:latin typeface="Symbol" charset="2"/>
                <a:ea typeface="Symbol" charset="2"/>
                <a:cs typeface="Symbol" charset="2"/>
              </a:rPr>
              <a:t> </a:t>
            </a:r>
            <a:r>
              <a:rPr lang="en-US" sz="2400">
                <a:ea typeface="Symbol" charset="2"/>
                <a:cs typeface="Symbol" charset="2"/>
              </a:rPr>
              <a:t>where A is </a:t>
            </a:r>
            <a:r>
              <a:rPr lang="en-US" sz="2400" err="1">
                <a:ea typeface="Symbol" charset="2"/>
                <a:cs typeface="Symbol" charset="2"/>
              </a:rPr>
              <a:t>nullable</a:t>
            </a:r>
            <a:r>
              <a:rPr lang="en-US" sz="2400">
                <a:ea typeface="Symbol" charset="2"/>
                <a:cs typeface="Symbol" charset="2"/>
              </a:rPr>
              <a:t>, add in the rule B </a:t>
            </a:r>
            <a:r>
              <a:rPr lang="en-US" sz="2400">
                <a:latin typeface="Arial" charset="0"/>
                <a:ea typeface="MS PGothic" charset="0"/>
                <a:sym typeface="Symbol" charset="0"/>
              </a:rPr>
              <a:t>→ </a:t>
            </a:r>
            <a:r>
              <a:rPr lang="en-US" sz="2400">
                <a:latin typeface="Symbol" charset="2"/>
                <a:ea typeface="Symbol" charset="2"/>
                <a:cs typeface="Symbol" charset="2"/>
              </a:rPr>
              <a:t>ab </a:t>
            </a:r>
          </a:p>
          <a:p>
            <a:r>
              <a:rPr lang="en-US" sz="2400">
                <a:ea typeface="MS PGothic" charset="0"/>
                <a:sym typeface="Symbol" charset="0"/>
              </a:rPr>
              <a:t>The above has the potential to greatly increase the number of rules and add unit rules </a:t>
            </a:r>
            <a:br>
              <a:rPr lang="en-US" sz="2400">
                <a:ea typeface="MS PGothic" charset="0"/>
                <a:sym typeface="Symbol" charset="0"/>
              </a:rPr>
            </a:br>
            <a:r>
              <a:rPr lang="en-US" sz="2400">
                <a:ea typeface="MS PGothic" charset="0"/>
                <a:sym typeface="Symbol" charset="0"/>
              </a:rPr>
              <a:t>(those of form B </a:t>
            </a:r>
            <a:r>
              <a:rPr lang="en-US" sz="2400">
                <a:latin typeface="Arial" charset="0"/>
                <a:ea typeface="MS PGothic" charset="0"/>
                <a:sym typeface="Symbol" charset="0"/>
              </a:rPr>
              <a:t>→ C, where B,C∈V</a:t>
            </a:r>
            <a:r>
              <a:rPr lang="en-US" sz="2400">
                <a:ea typeface="MS PGothic" charset="0"/>
                <a:sym typeface="Symbol" charset="0"/>
              </a:rPr>
              <a:t>)</a:t>
            </a:r>
          </a:p>
          <a:p>
            <a:r>
              <a:rPr lang="en-US" sz="2400">
                <a:ea typeface="MS PGothic" charset="0"/>
                <a:sym typeface="Symbol" charset="0"/>
              </a:rPr>
              <a:t>If S is </a:t>
            </a:r>
            <a:r>
              <a:rPr lang="en-US" sz="2400" err="1">
                <a:ea typeface="MS PGothic" charset="0"/>
                <a:sym typeface="Symbol" charset="0"/>
              </a:rPr>
              <a:t>nullable</a:t>
            </a:r>
            <a:r>
              <a:rPr lang="en-US" sz="2400">
                <a:ea typeface="MS PGothic" charset="0"/>
                <a:sym typeface="Symbol" charset="0"/>
              </a:rPr>
              <a:t>, add new start symbol S</a:t>
            </a:r>
            <a:r>
              <a:rPr lang="en-US" sz="2400" baseline="-25000">
                <a:ea typeface="MS PGothic" charset="0"/>
                <a:sym typeface="Symbol" charset="0"/>
              </a:rPr>
              <a:t>0</a:t>
            </a:r>
            <a:r>
              <a:rPr lang="en-US" sz="2400">
                <a:ea typeface="MS PGothic" charset="0"/>
                <a:sym typeface="Symbol" charset="0"/>
              </a:rPr>
              <a:t>, as new start state, plus rules S</a:t>
            </a:r>
            <a:r>
              <a:rPr lang="en-US" sz="2400" baseline="-25000">
                <a:ea typeface="MS PGothic" charset="0"/>
                <a:sym typeface="Symbol" charset="0"/>
              </a:rPr>
              <a:t>0</a:t>
            </a:r>
            <a:r>
              <a:rPr lang="en-US" sz="2400">
                <a:ea typeface="MS PGothic" charset="0"/>
                <a:sym typeface="Symbol" charset="0"/>
              </a:rPr>
              <a:t>,</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l</a:t>
            </a:r>
            <a:r>
              <a:rPr lang="en-US" sz="2400">
                <a:ea typeface="Symbol" charset="2"/>
                <a:cs typeface="Symbol" charset="2"/>
                <a:sym typeface="Symbol" charset="0"/>
              </a:rPr>
              <a:t> and </a:t>
            </a:r>
            <a:r>
              <a:rPr lang="en-US" sz="2400">
                <a:ea typeface="MS PGothic" charset="0"/>
                <a:sym typeface="Symbol" charset="0"/>
              </a:rPr>
              <a:t>S</a:t>
            </a:r>
            <a:r>
              <a:rPr lang="en-US" sz="2400" baseline="-25000">
                <a:ea typeface="MS PGothic" charset="0"/>
                <a:sym typeface="Symbol" charset="0"/>
              </a:rPr>
              <a:t>0</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r>
              <a:rPr lang="en-US" sz="2400">
                <a:ea typeface="MS PGothic" charset="0"/>
                <a:sym typeface="Symbol" charset="0"/>
              </a:rPr>
              <a:t>, where S</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endParaRPr lang="en-US" sz="2400">
              <a:ea typeface="MS PGothic" charset="0"/>
              <a:sym typeface="Symbol" charset="0"/>
            </a:endParaRPr>
          </a:p>
        </p:txBody>
      </p:sp>
      <p:sp>
        <p:nvSpPr>
          <p:cNvPr id="4" name="Date Placeholder 3"/>
          <p:cNvSpPr>
            <a:spLocks noGrp="1"/>
          </p:cNvSpPr>
          <p:nvPr>
            <p:ph type="dt" sz="half" idx="10"/>
          </p:nvPr>
        </p:nvSpPr>
        <p:spPr/>
        <p:txBody>
          <a:bodyPr/>
          <a:lstStyle/>
          <a:p>
            <a:fld id="{A56858D0-8E86-A14B-89B7-14BC7D941B12}"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125</a:t>
            </a:fld>
            <a:endParaRPr lang="en-US"/>
          </a:p>
        </p:txBody>
      </p:sp>
    </p:spTree>
    <p:extLst>
      <p:ext uri="{BB962C8B-B14F-4D97-AF65-F5344CB8AC3E}">
        <p14:creationId xmlns:p14="http://schemas.microsoft.com/office/powerpoint/2010/main" val="23420298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Chains (Unit Rules)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 that has had its </a:t>
            </a:r>
            <a:r>
              <a:rPr lang="en-US" sz="2800" dirty="0">
                <a:latin typeface="Symbol" charset="2"/>
                <a:ea typeface="Symbol" charset="2"/>
                <a:cs typeface="Symbol" charset="2"/>
              </a:rPr>
              <a:t>l</a:t>
            </a:r>
            <a:r>
              <a:rPr lang="en-US" sz="2800" dirty="0">
                <a:ea typeface="Symbol" charset="2"/>
                <a:cs typeface="Symbol" charset="2"/>
              </a:rPr>
              <a:t>-rules</a:t>
            </a:r>
            <a:r>
              <a:rPr lang="en-US" sz="2800" dirty="0">
                <a:latin typeface="Arial" charset="0"/>
                <a:ea typeface="MS PGothic" charset="0"/>
                <a:sym typeface="Symbol" charset="0"/>
              </a:rPr>
              <a:t> removed</a:t>
            </a:r>
          </a:p>
          <a:p>
            <a:r>
              <a:rPr lang="en-US" sz="2800" dirty="0">
                <a:latin typeface="Arial" charset="0"/>
                <a:ea typeface="MS PGothic" charset="0"/>
                <a:sym typeface="Symbol" charset="0"/>
              </a:rPr>
              <a:t>For </a:t>
            </a:r>
            <a:r>
              <a:rPr lang="en-US" sz="2800" dirty="0"/>
              <a:t>A∈V,</a:t>
            </a:r>
            <a:r>
              <a:rPr lang="en-US" sz="2800" dirty="0">
                <a:latin typeface="Arial" charset="0"/>
                <a:ea typeface="MS PGothic" charset="0"/>
                <a:sym typeface="Symbol" charset="0"/>
              </a:rPr>
              <a:t> Chain(A) = { B | A ⇒*</a:t>
            </a:r>
            <a:r>
              <a:rPr lang="en-US" sz="2800" dirty="0">
                <a:ea typeface="Symbol" charset="2"/>
                <a:cs typeface="Symbol" charset="2"/>
              </a:rPr>
              <a:t> B, </a:t>
            </a:r>
            <a:r>
              <a:rPr lang="en-US" sz="2800" dirty="0"/>
              <a:t>B∈V }</a:t>
            </a:r>
          </a:p>
          <a:p>
            <a:r>
              <a:rPr lang="en-US" sz="2800" dirty="0">
                <a:latin typeface="Arial" charset="0"/>
                <a:ea typeface="MS PGothic" charset="0"/>
                <a:sym typeface="Symbol" charset="0"/>
              </a:rPr>
              <a:t>Chain(A) is computed as follows</a:t>
            </a:r>
            <a:br>
              <a:rPr lang="en-US" sz="2800" dirty="0">
                <a:latin typeface="Arial" charset="0"/>
                <a:ea typeface="MS PGothic" charset="0"/>
                <a:sym typeface="Symbol" charset="0"/>
              </a:rPr>
            </a:br>
            <a:r>
              <a:rPr lang="en-US" sz="2800" dirty="0">
                <a:latin typeface="Arial" charset="0"/>
                <a:ea typeface="MS PGothic" charset="0"/>
                <a:sym typeface="Symbol" charset="0"/>
              </a:rPr>
              <a:t>Chain(A) ⊇ { A </a:t>
            </a:r>
            <a:r>
              <a:rPr lang="en-US" sz="2800" dirty="0">
                <a:ea typeface="Symbol" charset="2"/>
                <a:cs typeface="Symbol" charset="2"/>
              </a:rPr>
              <a:t>}</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Chain(A</a:t>
            </a:r>
            <a:r>
              <a:rPr lang="en-US" sz="2800">
                <a:ea typeface="Symbol" charset="2"/>
                <a:cs typeface="Symbol" charset="2"/>
              </a:rPr>
              <a:t>) </a:t>
            </a:r>
            <a:r>
              <a:rPr lang="en-US" sz="2800">
                <a:latin typeface="Arial" charset="0"/>
                <a:ea typeface="MS PGothic" charset="0"/>
                <a:sym typeface="Symbol" charset="0"/>
              </a:rPr>
              <a:t>⊇ </a:t>
            </a:r>
            <a:r>
              <a:rPr lang="en-US" sz="2800" dirty="0">
                <a:latin typeface="Arial" charset="0"/>
                <a:ea typeface="MS PGothic" charset="0"/>
                <a:sym typeface="Symbol" charset="0"/>
              </a:rPr>
              <a:t>{ C | B → </a:t>
            </a:r>
            <a:r>
              <a:rPr lang="en-US" sz="2800" dirty="0">
                <a:ea typeface="Symbol" charset="2"/>
                <a:cs typeface="Symbol" charset="2"/>
              </a:rPr>
              <a:t>C and B</a:t>
            </a:r>
            <a:r>
              <a:rPr lang="en-US" sz="2800" dirty="0">
                <a:latin typeface="Symbol" charset="2"/>
                <a:ea typeface="Symbol" charset="2"/>
                <a:cs typeface="Symbol" charset="2"/>
              </a:rPr>
              <a:t> ∈ </a:t>
            </a:r>
            <a:r>
              <a:rPr lang="en-US" sz="2800" dirty="0">
                <a:ea typeface="Symbol" charset="2"/>
                <a:cs typeface="Symbol" charset="2"/>
              </a:rPr>
              <a:t>Chain(A) }</a:t>
            </a:r>
            <a:br>
              <a:rPr lang="en-US" sz="2800" dirty="0">
                <a:ea typeface="Symbol" charset="2"/>
                <a:cs typeface="Symbol" charset="2"/>
              </a:rPr>
            </a:br>
            <a:r>
              <a:rPr lang="en-US" sz="2800" dirty="0">
                <a:ea typeface="Symbol" charset="2"/>
                <a:cs typeface="Symbol" charset="2"/>
              </a:rPr>
              <a:t>until no new symbols are added</a:t>
            </a:r>
            <a:endParaRPr lang="en-US" sz="2800" dirty="0"/>
          </a:p>
        </p:txBody>
      </p:sp>
      <p:sp>
        <p:nvSpPr>
          <p:cNvPr id="4" name="Date Placeholder 3"/>
          <p:cNvSpPr>
            <a:spLocks noGrp="1"/>
          </p:cNvSpPr>
          <p:nvPr>
            <p:ph type="dt" sz="half" idx="10"/>
          </p:nvPr>
        </p:nvSpPr>
        <p:spPr/>
        <p:txBody>
          <a:bodyPr/>
          <a:lstStyle/>
          <a:p>
            <a:fld id="{E7A14124-367A-124F-8F64-87C7136613DF}"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126</a:t>
            </a:fld>
            <a:endParaRPr lang="en-US"/>
          </a:p>
        </p:txBody>
      </p:sp>
    </p:spTree>
    <p:extLst>
      <p:ext uri="{BB962C8B-B14F-4D97-AF65-F5344CB8AC3E}">
        <p14:creationId xmlns:p14="http://schemas.microsoft.com/office/powerpoint/2010/main" val="108764677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ea typeface="Symbol" charset="2"/>
                <a:cs typeface="Symbol" charset="2"/>
              </a:rPr>
              <a:t>Unit-Rules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a:t>Let </a:t>
            </a:r>
            <a:r>
              <a:rPr lang="en-US" sz="2400">
                <a:latin typeface="Arial" charset="0"/>
                <a:ea typeface="MS PGothic" charset="0"/>
              </a:rPr>
              <a:t>G = (V, </a:t>
            </a:r>
            <a:r>
              <a:rPr lang="en-US" sz="2400">
                <a:latin typeface="Arial" charset="0"/>
                <a:ea typeface="MS PGothic" charset="0"/>
                <a:sym typeface="Symbol" charset="0"/>
              </a:rPr>
              <a:t>, R, S) be an arbitrary CFG that has had its </a:t>
            </a:r>
            <a:r>
              <a:rPr lang="en-US" sz="2400">
                <a:latin typeface="Symbol" charset="2"/>
                <a:ea typeface="Symbol" charset="2"/>
                <a:cs typeface="Symbol" charset="2"/>
              </a:rPr>
              <a:t>l</a:t>
            </a:r>
            <a:r>
              <a:rPr lang="en-US" sz="2400">
                <a:ea typeface="Symbol" charset="2"/>
                <a:cs typeface="Symbol" charset="2"/>
              </a:rPr>
              <a:t>-rules</a:t>
            </a:r>
            <a:r>
              <a:rPr lang="en-US" sz="2400">
                <a:latin typeface="Arial" charset="0"/>
                <a:ea typeface="MS PGothic" charset="0"/>
                <a:sym typeface="Symbol" charset="0"/>
              </a:rPr>
              <a:t> removed, except perhaps from start symbol</a:t>
            </a:r>
          </a:p>
          <a:p>
            <a:r>
              <a:rPr lang="en-US" sz="2400">
                <a:latin typeface="Arial" charset="0"/>
                <a:ea typeface="MS PGothic" charset="0"/>
                <a:sym typeface="Symbol" charset="0"/>
              </a:rPr>
              <a:t>Compute Chain(A) for all </a:t>
            </a:r>
            <a:r>
              <a:rPr lang="en-US" sz="2400"/>
              <a:t>A∈V</a:t>
            </a:r>
            <a:endParaRPr lang="en-US" sz="2400">
              <a:latin typeface="Arial" charset="0"/>
              <a:ea typeface="MS PGothic" charset="0"/>
              <a:sym typeface="Symbol" charset="0"/>
            </a:endParaRPr>
          </a:p>
          <a:p>
            <a:r>
              <a:rPr lang="en-US" sz="2400">
                <a:latin typeface="Arial" charset="0"/>
                <a:ea typeface="MS PGothic" charset="0"/>
                <a:sym typeface="Symbol" charset="0"/>
              </a:rPr>
              <a:t>Create the new grammar </a:t>
            </a:r>
            <a:r>
              <a:rPr lang="en-US" sz="2400">
                <a:latin typeface="Arial" charset="0"/>
                <a:ea typeface="MS PGothic" charset="0"/>
              </a:rPr>
              <a:t>G = (V, </a:t>
            </a:r>
            <a:r>
              <a:rPr lang="en-US" sz="2400">
                <a:latin typeface="Arial" charset="0"/>
                <a:ea typeface="MS PGothic" charset="0"/>
                <a:sym typeface="Symbol" charset="0"/>
              </a:rPr>
              <a:t>, R, S) where R is defined by including for each </a:t>
            </a:r>
            <a:r>
              <a:rPr lang="en-US" sz="2400"/>
              <a:t>A∈V, all rules of the form</a:t>
            </a:r>
            <a:br>
              <a:rPr lang="en-US" sz="2400"/>
            </a:br>
            <a:r>
              <a:rPr lang="en-US" sz="2400"/>
              <a:t>A</a:t>
            </a:r>
            <a:r>
              <a:rPr lang="en-US" sz="2400">
                <a:latin typeface="Arial" charset="0"/>
                <a:ea typeface="MS PGothic" charset="0"/>
                <a:sym typeface="Symbol" charset="0"/>
              </a:rPr>
              <a:t> → </a:t>
            </a:r>
            <a:r>
              <a:rPr lang="en-US" sz="2400">
                <a:latin typeface="Symbol" charset="2"/>
                <a:ea typeface="Symbol" charset="2"/>
                <a:cs typeface="Symbol" charset="2"/>
              </a:rPr>
              <a:t>a</a:t>
            </a:r>
            <a:r>
              <a:rPr lang="en-US" sz="2400">
                <a:latin typeface="Arial" charset="0"/>
                <a:ea typeface="MS PGothic" charset="0"/>
                <a:sym typeface="Symbol" charset="0"/>
              </a:rPr>
              <a:t>, where </a:t>
            </a:r>
            <a:r>
              <a:rPr lang="en-US" sz="2400">
                <a:sym typeface="Symbol" charset="0"/>
              </a:rPr>
              <a:t>B </a:t>
            </a:r>
            <a:r>
              <a:rPr lang="en-US" sz="2400">
                <a:latin typeface="Arial" charset="0"/>
                <a:ea typeface="MS PGothic" charset="0"/>
                <a:sym typeface="Symbol" charset="0"/>
              </a:rPr>
              <a:t>→ </a:t>
            </a:r>
            <a:r>
              <a:rPr lang="en-US" sz="2400">
                <a:latin typeface="Symbol" charset="2"/>
                <a:ea typeface="Symbol" charset="2"/>
                <a:cs typeface="Symbol" charset="2"/>
              </a:rPr>
              <a:t>a </a:t>
            </a:r>
            <a:r>
              <a:rPr lang="en-US" sz="2400"/>
              <a:t>∈ R, </a:t>
            </a:r>
            <a:r>
              <a:rPr lang="en-US" sz="2400">
                <a:latin typeface="Symbol" charset="2"/>
                <a:ea typeface="Symbol" charset="2"/>
                <a:cs typeface="Symbol" charset="2"/>
              </a:rPr>
              <a:t>a </a:t>
            </a:r>
            <a:r>
              <a:rPr lang="en-US" sz="2400"/>
              <a:t>∉ V and B ∈</a:t>
            </a:r>
            <a:r>
              <a:rPr lang="en-US" sz="2400">
                <a:latin typeface="Arial" charset="0"/>
                <a:ea typeface="MS PGothic" charset="0"/>
                <a:sym typeface="Symbol" charset="0"/>
              </a:rPr>
              <a:t> Chain(A)</a:t>
            </a:r>
            <a:br>
              <a:rPr lang="en-US" sz="2400">
                <a:latin typeface="Arial" charset="0"/>
                <a:ea typeface="MS PGothic" charset="0"/>
                <a:sym typeface="Symbol" charset="0"/>
              </a:rPr>
            </a:br>
            <a:r>
              <a:rPr lang="en-US" sz="2400">
                <a:latin typeface="Arial" charset="0"/>
                <a:ea typeface="MS PGothic" charset="0"/>
                <a:sym typeface="Symbol" charset="0"/>
              </a:rPr>
              <a:t>  Note: </a:t>
            </a:r>
            <a:r>
              <a:rPr lang="en-US" sz="2400" err="1">
                <a:latin typeface="Arial" charset="0"/>
                <a:ea typeface="MS PGothic" charset="0"/>
                <a:sym typeface="Symbol" charset="0"/>
              </a:rPr>
              <a:t>A</a:t>
            </a:r>
            <a:r>
              <a:rPr lang="en-US" sz="2400" err="1"/>
              <a:t>∈</a:t>
            </a:r>
            <a:r>
              <a:rPr lang="en-US" sz="2400" err="1">
                <a:latin typeface="Arial" charset="0"/>
                <a:ea typeface="MS PGothic" charset="0"/>
                <a:sym typeface="Symbol" charset="0"/>
              </a:rPr>
              <a:t>Chain</a:t>
            </a:r>
            <a:r>
              <a:rPr lang="en-US" sz="2400">
                <a:latin typeface="Arial" charset="0"/>
                <a:ea typeface="MS PGothic" charset="0"/>
                <a:sym typeface="Symbol" charset="0"/>
              </a:rPr>
              <a:t>(A) so all its non unit-rules are included</a:t>
            </a:r>
            <a:br>
              <a:rPr lang="en-US" sz="2400">
                <a:latin typeface="Arial" charset="0"/>
                <a:ea typeface="MS PGothic" charset="0"/>
                <a:sym typeface="Symbol" charset="0"/>
              </a:rPr>
            </a:br>
            <a:endParaRPr lang="en-US" sz="240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BEA02990-BAC1-034C-B4A3-E32A12526E4D}"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127</a:t>
            </a:fld>
            <a:endParaRPr lang="en-US"/>
          </a:p>
        </p:txBody>
      </p:sp>
    </p:spTree>
    <p:extLst>
      <p:ext uri="{BB962C8B-B14F-4D97-AF65-F5344CB8AC3E}">
        <p14:creationId xmlns:p14="http://schemas.microsoft.com/office/powerpoint/2010/main" val="69851054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Non-Productive Symbols</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an arbitrary CFG that has had its </a:t>
            </a:r>
            <a:r>
              <a:rPr lang="en-US" sz="2400" dirty="0">
                <a:latin typeface="Symbol" charset="2"/>
                <a:ea typeface="Symbol" charset="2"/>
                <a:cs typeface="Symbol" charset="2"/>
              </a:rPr>
              <a:t>l</a:t>
            </a:r>
            <a:r>
              <a:rPr lang="en-US" sz="2400" dirty="0">
                <a:ea typeface="Symbol" charset="2"/>
                <a:cs typeface="Symbol" charset="2"/>
              </a:rPr>
              <a:t>-rules and unit-rules</a:t>
            </a:r>
            <a:r>
              <a:rPr lang="en-US" sz="2400" dirty="0">
                <a:latin typeface="Arial" charset="0"/>
                <a:ea typeface="MS PGothic" charset="0"/>
                <a:sym typeface="Symbol" charset="0"/>
              </a:rPr>
              <a:t> removed</a:t>
            </a:r>
          </a:p>
          <a:p>
            <a:r>
              <a:rPr lang="en-US" sz="2400" dirty="0">
                <a:latin typeface="Arial" charset="0"/>
                <a:ea typeface="MS PGothic" charset="0"/>
                <a:sym typeface="Symbol" charset="0"/>
              </a:rPr>
              <a:t>Non-productive non-terminal symbols never lead to a terminal string (not productive)</a:t>
            </a:r>
          </a:p>
          <a:p>
            <a:r>
              <a:rPr lang="en-US" sz="2400" dirty="0">
                <a:latin typeface="Arial" charset="0"/>
                <a:ea typeface="MS PGothic" charset="0"/>
                <a:sym typeface="Symbol" charset="0"/>
              </a:rPr>
              <a:t>Productive(G) is computed by</a:t>
            </a:r>
            <a:br>
              <a:rPr lang="en-US" sz="2400" dirty="0">
                <a:latin typeface="Arial" charset="0"/>
                <a:ea typeface="MS PGothic" charset="0"/>
                <a:sym typeface="Symbol" charset="0"/>
              </a:rPr>
            </a:br>
            <a:r>
              <a:rPr lang="en-US" sz="2400" dirty="0">
                <a:latin typeface="Arial" charset="0"/>
                <a:ea typeface="MS PGothic" charset="0"/>
                <a:sym typeface="Symbol" charset="0"/>
              </a:rPr>
              <a:t>Productive(G) ⊇ { A |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Repeat</a:t>
            </a:r>
            <a:br>
              <a:rPr lang="en-US" sz="2400" dirty="0">
                <a:ea typeface="Symbol" charset="2"/>
                <a:cs typeface="Symbol" charset="2"/>
              </a:rPr>
            </a:br>
            <a:r>
              <a:rPr lang="en-US" sz="2400" dirty="0">
                <a:ea typeface="Symbol" charset="2"/>
                <a:cs typeface="Symbol" charset="2"/>
              </a:rPr>
              <a:t>    </a:t>
            </a:r>
            <a:r>
              <a:rPr lang="en-US" sz="2400" dirty="0">
                <a:latin typeface="Arial" charset="0"/>
                <a:ea typeface="MS PGothic" charset="0"/>
                <a:sym typeface="Symbol" charset="0"/>
              </a:rPr>
              <a:t>Productive(G</a:t>
            </a:r>
            <a:r>
              <a:rPr lang="en-US" sz="2400" dirty="0">
                <a:ea typeface="Symbol" charset="2"/>
                <a:cs typeface="Symbol" charset="2"/>
              </a:rPr>
              <a:t>) </a:t>
            </a:r>
            <a:r>
              <a:rPr lang="en-US" sz="2400" dirty="0">
                <a:latin typeface="Arial" charset="0"/>
                <a:ea typeface="MS PGothic" charset="0"/>
                <a:sym typeface="Symbol" charset="0"/>
              </a:rPr>
              <a:t>⊇ { B | B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∪Productive)*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until no new symbols are added</a:t>
            </a:r>
            <a:endParaRPr lang="en-US" sz="2400" dirty="0"/>
          </a:p>
          <a:p>
            <a:r>
              <a:rPr lang="en-US" sz="2400" dirty="0">
                <a:ea typeface="Symbol" charset="2"/>
                <a:cs typeface="Symbol" charset="2"/>
              </a:rPr>
              <a:t>Keep only those rules that involve productive symbols</a:t>
            </a:r>
          </a:p>
          <a:p>
            <a:r>
              <a:rPr lang="en-US" sz="2400" dirty="0">
                <a:ea typeface="Symbol" charset="2"/>
                <a:cs typeface="Symbol" charset="2"/>
              </a:rPr>
              <a:t>If no rules remain, grammar generates nothing</a:t>
            </a:r>
          </a:p>
        </p:txBody>
      </p:sp>
      <p:sp>
        <p:nvSpPr>
          <p:cNvPr id="4" name="Date Placeholder 3"/>
          <p:cNvSpPr>
            <a:spLocks noGrp="1"/>
          </p:cNvSpPr>
          <p:nvPr>
            <p:ph type="dt" sz="half" idx="10"/>
          </p:nvPr>
        </p:nvSpPr>
        <p:spPr/>
        <p:txBody>
          <a:bodyPr/>
          <a:lstStyle/>
          <a:p>
            <a:fld id="{94D7AE4C-3A8B-C946-8BBE-BA3966ED66A2}"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128</a:t>
            </a:fld>
            <a:endParaRPr lang="en-US"/>
          </a:p>
        </p:txBody>
      </p:sp>
    </p:spTree>
    <p:extLst>
      <p:ext uri="{BB962C8B-B14F-4D97-AF65-F5344CB8AC3E}">
        <p14:creationId xmlns:p14="http://schemas.microsoft.com/office/powerpoint/2010/main" val="75510596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Unreachable Symbols</a:t>
            </a:r>
          </a:p>
        </p:txBody>
      </p:sp>
      <p:sp>
        <p:nvSpPr>
          <p:cNvPr id="3" name="Content Placeholder 2"/>
          <p:cNvSpPr>
            <a:spLocks noGrp="1"/>
          </p:cNvSpPr>
          <p:nvPr>
            <p:ph idx="1"/>
          </p:nvPr>
        </p:nvSpPr>
        <p:spPr/>
        <p:txBody>
          <a:bodyPr/>
          <a:lstStyle/>
          <a:p>
            <a:r>
              <a:rPr lang="en-US" sz="2200" dirty="0"/>
              <a:t>Let </a:t>
            </a:r>
            <a:r>
              <a:rPr lang="en-US" sz="2200" dirty="0">
                <a:latin typeface="Arial" charset="0"/>
                <a:ea typeface="MS PGothic" charset="0"/>
              </a:rPr>
              <a:t>G = (V, </a:t>
            </a:r>
            <a:r>
              <a:rPr lang="en-US" sz="2200" dirty="0">
                <a:latin typeface="Arial" charset="0"/>
                <a:ea typeface="MS PGothic" charset="0"/>
                <a:sym typeface="Symbol" charset="0"/>
              </a:rPr>
              <a:t>, R, S) be an arbitrary CFG that has had its </a:t>
            </a:r>
            <a:r>
              <a:rPr lang="en-US" sz="2200" dirty="0">
                <a:latin typeface="Symbol" charset="2"/>
                <a:ea typeface="Symbol" charset="2"/>
                <a:cs typeface="Symbol" charset="2"/>
              </a:rPr>
              <a:t>l</a:t>
            </a:r>
            <a:r>
              <a:rPr lang="en-US" sz="2200" dirty="0">
                <a:ea typeface="Symbol" charset="2"/>
                <a:cs typeface="Symbol" charset="2"/>
              </a:rPr>
              <a:t>-rules, unit-rules</a:t>
            </a:r>
            <a:r>
              <a:rPr lang="en-US" sz="2200" dirty="0">
                <a:latin typeface="Arial" charset="0"/>
                <a:ea typeface="MS PGothic" charset="0"/>
                <a:sym typeface="Symbol" charset="0"/>
              </a:rPr>
              <a:t> and non-productive symbols removed</a:t>
            </a:r>
          </a:p>
          <a:p>
            <a:r>
              <a:rPr lang="en-US" sz="2200" dirty="0">
                <a:latin typeface="Arial" charset="0"/>
                <a:ea typeface="MS PGothic" charset="0"/>
                <a:sym typeface="Symbol" charset="0"/>
              </a:rPr>
              <a:t>Unreachable symbols are ones that are inaccessible from start symbol</a:t>
            </a:r>
          </a:p>
          <a:p>
            <a:r>
              <a:rPr lang="en-US" sz="2200" dirty="0">
                <a:latin typeface="Arial" charset="0"/>
                <a:ea typeface="MS PGothic" charset="0"/>
                <a:sym typeface="Symbol" charset="0"/>
              </a:rPr>
              <a:t>We compute the complement (Useful)</a:t>
            </a:r>
          </a:p>
          <a:p>
            <a:r>
              <a:rPr lang="en-US" sz="2200" dirty="0">
                <a:latin typeface="Arial" charset="0"/>
                <a:ea typeface="MS PGothic" charset="0"/>
                <a:sym typeface="Symbol" charset="0"/>
              </a:rPr>
              <a:t>Useful(G) is computed by</a:t>
            </a:r>
            <a:br>
              <a:rPr lang="en-US" sz="2200" dirty="0">
                <a:latin typeface="Arial" charset="0"/>
                <a:ea typeface="MS PGothic" charset="0"/>
                <a:sym typeface="Symbol" charset="0"/>
              </a:rPr>
            </a:br>
            <a:r>
              <a:rPr lang="en-US" sz="2200" dirty="0">
                <a:latin typeface="Arial" charset="0"/>
                <a:ea typeface="MS PGothic" charset="0"/>
                <a:sym typeface="Symbol" charset="0"/>
              </a:rPr>
              <a:t>Useful(G) ⊇ { S </a:t>
            </a:r>
            <a:r>
              <a:rPr lang="en-US" sz="2200" dirty="0">
                <a:ea typeface="Symbol" charset="2"/>
                <a:cs typeface="Symbol" charset="2"/>
              </a:rPr>
              <a:t>}</a:t>
            </a:r>
            <a:br>
              <a:rPr lang="en-US" sz="2200" dirty="0">
                <a:ea typeface="Symbol" charset="2"/>
                <a:cs typeface="Symbol" charset="2"/>
              </a:rPr>
            </a:br>
            <a:r>
              <a:rPr lang="en-US" sz="2200" dirty="0">
                <a:ea typeface="Symbol" charset="2"/>
                <a:cs typeface="Symbol" charset="2"/>
              </a:rPr>
              <a:t>Repeat</a:t>
            </a:r>
            <a:br>
              <a:rPr lang="en-US" sz="2200" dirty="0">
                <a:ea typeface="Symbol" charset="2"/>
                <a:cs typeface="Symbol" charset="2"/>
              </a:rPr>
            </a:br>
            <a:r>
              <a:rPr lang="en-US" sz="2200" dirty="0">
                <a:ea typeface="Symbol" charset="2"/>
                <a:cs typeface="Symbol" charset="2"/>
              </a:rPr>
              <a:t>    </a:t>
            </a:r>
            <a:r>
              <a:rPr lang="en-US" sz="2200" dirty="0">
                <a:latin typeface="Arial" charset="0"/>
                <a:ea typeface="MS PGothic" charset="0"/>
                <a:sym typeface="Symbol" charset="0"/>
              </a:rPr>
              <a:t>Useful(G</a:t>
            </a:r>
            <a:r>
              <a:rPr lang="en-US" sz="2200" dirty="0">
                <a:ea typeface="Symbol" charset="2"/>
                <a:cs typeface="Symbol" charset="2"/>
              </a:rPr>
              <a:t>) </a:t>
            </a:r>
            <a:r>
              <a:rPr lang="en-US" sz="2200" dirty="0">
                <a:latin typeface="Arial" charset="0"/>
                <a:ea typeface="MS PGothic" charset="0"/>
                <a:sym typeface="Symbol" charset="0"/>
              </a:rPr>
              <a:t>⊇ { C | B → </a:t>
            </a:r>
            <a:r>
              <a:rPr lang="en-US" sz="2200" dirty="0" err="1">
                <a:latin typeface="Symbol" charset="2"/>
                <a:ea typeface="Symbol" charset="2"/>
                <a:cs typeface="Symbol" charset="2"/>
              </a:rPr>
              <a:t>a</a:t>
            </a:r>
            <a:r>
              <a:rPr lang="en-US" sz="2200" dirty="0" err="1">
                <a:ea typeface="Symbol" charset="2"/>
                <a:cs typeface="Symbol" charset="2"/>
              </a:rPr>
              <a:t>C</a:t>
            </a:r>
            <a:r>
              <a:rPr lang="en-US" sz="2200" dirty="0" err="1">
                <a:latin typeface="Symbol" charset="2"/>
                <a:ea typeface="Symbol" charset="2"/>
                <a:cs typeface="Symbol" charset="2"/>
              </a:rPr>
              <a:t>b</a:t>
            </a:r>
            <a:r>
              <a:rPr lang="en-US" sz="2200" dirty="0">
                <a:ea typeface="Symbol" charset="2"/>
                <a:cs typeface="Symbol" charset="2"/>
              </a:rPr>
              <a:t>, C</a:t>
            </a:r>
            <a:r>
              <a:rPr lang="en-US" sz="2200" dirty="0">
                <a:latin typeface="Symbol" charset="2"/>
                <a:ea typeface="Symbol" charset="2"/>
                <a:cs typeface="Symbol" charset="2"/>
              </a:rPr>
              <a:t>∈</a:t>
            </a:r>
            <a:r>
              <a:rPr lang="en-US" sz="2200" dirty="0">
                <a:ea typeface="Symbol" charset="2"/>
                <a:cs typeface="Symbol" charset="2"/>
              </a:rPr>
              <a:t>V∪Σ,</a:t>
            </a:r>
            <a:r>
              <a:rPr lang="en-US" sz="2200" dirty="0">
                <a:latin typeface="Arial" charset="0"/>
                <a:ea typeface="MS PGothic" charset="0"/>
                <a:sym typeface="Symbol" charset="0"/>
              </a:rPr>
              <a:t> </a:t>
            </a:r>
            <a:r>
              <a:rPr lang="en-US" sz="2200" dirty="0">
                <a:ea typeface="Symbol" charset="2"/>
                <a:cs typeface="Symbol" charset="2"/>
              </a:rPr>
              <a:t>B</a:t>
            </a:r>
            <a:r>
              <a:rPr lang="en-US" sz="2200" dirty="0">
                <a:latin typeface="Symbol" charset="2"/>
                <a:ea typeface="Symbol" charset="2"/>
                <a:cs typeface="Symbol" charset="2"/>
              </a:rPr>
              <a:t>∈</a:t>
            </a:r>
            <a:r>
              <a:rPr lang="en-US" sz="2200" dirty="0">
                <a:latin typeface="Arial" charset="0"/>
                <a:ea typeface="MS PGothic" charset="0"/>
                <a:sym typeface="Symbol" charset="0"/>
              </a:rPr>
              <a:t> Useful(G</a:t>
            </a:r>
            <a:r>
              <a:rPr lang="en-US" sz="2200" dirty="0">
                <a:ea typeface="Symbol" charset="2"/>
                <a:cs typeface="Symbol" charset="2"/>
              </a:rPr>
              <a:t>) }</a:t>
            </a:r>
            <a:br>
              <a:rPr lang="en-US" sz="2200" dirty="0">
                <a:ea typeface="Symbol" charset="2"/>
                <a:cs typeface="Symbol" charset="2"/>
              </a:rPr>
            </a:br>
            <a:r>
              <a:rPr lang="en-US" sz="2000" dirty="0">
                <a:ea typeface="Symbol" charset="2"/>
                <a:cs typeface="Symbol" charset="2"/>
              </a:rPr>
              <a:t> until no new symbols are added</a:t>
            </a:r>
            <a:endParaRPr lang="en-US" sz="2200" dirty="0"/>
          </a:p>
          <a:p>
            <a:r>
              <a:rPr lang="en-US" sz="2200" dirty="0">
                <a:ea typeface="Symbol" charset="2"/>
                <a:cs typeface="Symbol" charset="2"/>
              </a:rPr>
              <a:t>Keep only those rules that involve useful symbols</a:t>
            </a:r>
          </a:p>
          <a:p>
            <a:r>
              <a:rPr lang="en-US" sz="2200" dirty="0">
                <a:ea typeface="Symbol" charset="2"/>
                <a:cs typeface="Symbol" charset="2"/>
              </a:rPr>
              <a:t>If no rules remain, grammar generates nothing </a:t>
            </a:r>
          </a:p>
        </p:txBody>
      </p:sp>
      <p:sp>
        <p:nvSpPr>
          <p:cNvPr id="4" name="Date Placeholder 3"/>
          <p:cNvSpPr>
            <a:spLocks noGrp="1"/>
          </p:cNvSpPr>
          <p:nvPr>
            <p:ph type="dt" sz="half" idx="10"/>
          </p:nvPr>
        </p:nvSpPr>
        <p:spPr/>
        <p:txBody>
          <a:bodyPr/>
          <a:lstStyle/>
          <a:p>
            <a:fld id="{531401F3-A3E8-0245-9761-2F57EE57FB0F}"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129</a:t>
            </a:fld>
            <a:endParaRPr lang="en-US"/>
          </a:p>
        </p:txBody>
      </p:sp>
    </p:spTree>
    <p:extLst>
      <p:ext uri="{BB962C8B-B14F-4D97-AF65-F5344CB8AC3E}">
        <p14:creationId xmlns:p14="http://schemas.microsoft.com/office/powerpoint/2010/main" val="665395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a:extLst>
              <a:ext uri="{FF2B5EF4-FFF2-40B4-BE49-F238E27FC236}">
                <a16:creationId xmlns:a16="http://schemas.microsoft.com/office/drawing/2014/main" id="{2378C00F-E4E0-2346-B8E8-F47EA74F579A}"/>
              </a:ext>
            </a:extLst>
          </p:cNvPr>
          <p:cNvSpPr/>
          <p:nvPr/>
        </p:nvSpPr>
        <p:spPr bwMode="auto">
          <a:xfrm>
            <a:off x="722259" y="1741431"/>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 name="Title 1"/>
          <p:cNvSpPr>
            <a:spLocks noGrp="1"/>
          </p:cNvSpPr>
          <p:nvPr>
            <p:ph type="title"/>
          </p:nvPr>
        </p:nvSpPr>
        <p:spPr/>
        <p:txBody>
          <a:bodyPr/>
          <a:lstStyle/>
          <a:p>
            <a:r>
              <a:rPr lang="en-US" dirty="0"/>
              <a:t>Sample DFA # 4</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a:t>
            </a:fld>
            <a:endParaRPr lang="en-US"/>
          </a:p>
        </p:txBody>
      </p:sp>
      <p:sp>
        <p:nvSpPr>
          <p:cNvPr id="25" name="TextBox 24"/>
          <p:cNvSpPr txBox="1"/>
          <p:nvPr/>
        </p:nvSpPr>
        <p:spPr>
          <a:xfrm>
            <a:off x="457200" y="3330476"/>
            <a:ext cx="8077200" cy="2308324"/>
          </a:xfrm>
          <a:prstGeom prst="rect">
            <a:avLst/>
          </a:prstGeom>
          <a:noFill/>
        </p:spPr>
        <p:txBody>
          <a:bodyPr wrap="square" rtlCol="0">
            <a:spAutoFit/>
          </a:bodyPr>
          <a:lstStyle/>
          <a:p>
            <a:r>
              <a:rPr lang="en-US" dirty="0">
                <a:latin typeface="Apple Chancery" charset="0"/>
                <a:ea typeface="Apple Chancery" charset="0"/>
                <a:cs typeface="Apple Chancery" charset="0"/>
              </a:rPr>
              <a:t>A’’’ </a:t>
            </a:r>
            <a:r>
              <a:rPr lang="en-US" dirty="0"/>
              <a:t>= ( {0%5,1%5,2%5,3%5,4%5}, {0,1}, </a:t>
            </a:r>
            <a:r>
              <a:rPr lang="en-US" dirty="0">
                <a:latin typeface="Symbol" charset="2"/>
                <a:ea typeface="Symbol" charset="2"/>
                <a:cs typeface="Symbol" charset="2"/>
              </a:rPr>
              <a:t>d’’’</a:t>
            </a:r>
            <a:r>
              <a:rPr lang="en-US" dirty="0"/>
              <a:t>, </a:t>
            </a:r>
            <a:r>
              <a:rPr lang="en-US" dirty="0">
                <a:latin typeface="Symbol" charset="2"/>
                <a:ea typeface="Symbol" charset="2"/>
                <a:cs typeface="Symbol" charset="2"/>
              </a:rPr>
              <a:t>0</a:t>
            </a:r>
            <a:r>
              <a:rPr lang="en-US" dirty="0"/>
              <a:t>, {3%5}), where </a:t>
            </a:r>
            <a:r>
              <a:rPr lang="en-US" dirty="0">
                <a:latin typeface="Symbol" charset="2"/>
                <a:ea typeface="Symbol" charset="2"/>
                <a:cs typeface="Symbol" charset="2"/>
              </a:rPr>
              <a:t>d’’’</a:t>
            </a:r>
            <a:r>
              <a:rPr lang="en-US" dirty="0"/>
              <a:t> is defined by above diagram.</a:t>
            </a:r>
          </a:p>
          <a:p>
            <a:r>
              <a:rPr lang="en-US" dirty="0"/>
              <a:t>L(</a:t>
            </a:r>
            <a:r>
              <a:rPr lang="en-US" dirty="0">
                <a:latin typeface="Apple Chancery" charset="0"/>
                <a:ea typeface="Apple Chancery" charset="0"/>
                <a:cs typeface="Apple Chancery" charset="0"/>
              </a:rPr>
              <a:t>A’’</a:t>
            </a:r>
            <a:r>
              <a:rPr lang="en-US" dirty="0">
                <a:latin typeface="+mn-lt"/>
                <a:ea typeface="Apple Chancery" charset="0"/>
                <a:cs typeface="Apple Chancery" charset="0"/>
              </a:rPr>
              <a:t>) </a:t>
            </a:r>
            <a:r>
              <a:rPr lang="en-US" dirty="0"/>
              <a:t> = { w | w is a binary string of length at least 1 being read left to right (</a:t>
            </a:r>
            <a:r>
              <a:rPr lang="en-US" dirty="0" err="1"/>
              <a:t>msb</a:t>
            </a:r>
            <a:r>
              <a:rPr lang="en-US" dirty="0"/>
              <a:t> to </a:t>
            </a:r>
            <a:r>
              <a:rPr lang="en-US" dirty="0" err="1"/>
              <a:t>lsb</a:t>
            </a:r>
            <a:r>
              <a:rPr lang="en-US" dirty="0"/>
              <a:t>) that, when interpreted as a decimal number divided by 5, has a remainder of 3 }</a:t>
            </a:r>
          </a:p>
          <a:p>
            <a:endParaRPr lang="en-US" dirty="0"/>
          </a:p>
          <a:p>
            <a:r>
              <a:rPr lang="en-US" dirty="0"/>
              <a:t>Really, this is better done as a state diagram similar to what you saw earlier but have put this up so you can see the pattern.</a:t>
            </a:r>
          </a:p>
        </p:txBody>
      </p:sp>
      <p:graphicFrame>
        <p:nvGraphicFramePr>
          <p:cNvPr id="3" name="Table 2">
            <a:extLst>
              <a:ext uri="{FF2B5EF4-FFF2-40B4-BE49-F238E27FC236}">
                <a16:creationId xmlns:a16="http://schemas.microsoft.com/office/drawing/2014/main" id="{3B1F2961-7E28-DB44-875A-BBF59F538ADB}"/>
              </a:ext>
            </a:extLst>
          </p:cNvPr>
          <p:cNvGraphicFramePr>
            <a:graphicFrameLocks noGrp="1"/>
          </p:cNvGraphicFramePr>
          <p:nvPr>
            <p:extLst>
              <p:ext uri="{D42A27DB-BD31-4B8C-83A1-F6EECF244321}">
                <p14:modId xmlns:p14="http://schemas.microsoft.com/office/powerpoint/2010/main" val="1001879122"/>
              </p:ext>
            </p:extLst>
          </p:nvPr>
        </p:nvGraphicFramePr>
        <p:xfrm>
          <a:off x="1524000" y="1578438"/>
          <a:ext cx="6629399" cy="1645920"/>
        </p:xfrm>
        <a:graphic>
          <a:graphicData uri="http://schemas.openxmlformats.org/drawingml/2006/table">
            <a:tbl>
              <a:tblPr firstRow="1" firstCol="1" bandRow="1">
                <a:tableStyleId>{5C22544A-7EE6-4342-B048-85BDC9FD1C3A}</a:tableStyleId>
              </a:tblPr>
              <a:tblGrid>
                <a:gridCol w="2209327">
                  <a:extLst>
                    <a:ext uri="{9D8B030D-6E8A-4147-A177-3AD203B41FA5}">
                      <a16:colId xmlns:a16="http://schemas.microsoft.com/office/drawing/2014/main" val="2747385526"/>
                    </a:ext>
                  </a:extLst>
                </a:gridCol>
                <a:gridCol w="2210036">
                  <a:extLst>
                    <a:ext uri="{9D8B030D-6E8A-4147-A177-3AD203B41FA5}">
                      <a16:colId xmlns:a16="http://schemas.microsoft.com/office/drawing/2014/main" val="3646575369"/>
                    </a:ext>
                  </a:extLst>
                </a:gridCol>
                <a:gridCol w="2210036">
                  <a:extLst>
                    <a:ext uri="{9D8B030D-6E8A-4147-A177-3AD203B41FA5}">
                      <a16:colId xmlns:a16="http://schemas.microsoft.com/office/drawing/2014/main" val="4107197670"/>
                    </a:ext>
                  </a:extLst>
                </a:gridCol>
              </a:tblGrid>
              <a:tr h="257627">
                <a:tc>
                  <a:txBody>
                    <a:bodyPr/>
                    <a:lstStyle/>
                    <a:p>
                      <a:pPr marL="0" marR="0" algn="ctr">
                        <a:spcBef>
                          <a:spcPts val="0"/>
                        </a:spcBef>
                        <a:spcAft>
                          <a:spcPts val="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758018"/>
                  </a:ext>
                </a:extLst>
              </a:tr>
              <a:tr h="257627">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3419021"/>
                  </a:ext>
                </a:extLst>
              </a:tr>
              <a:tr h="257627">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8251657"/>
                  </a:ext>
                </a:extLst>
              </a:tr>
              <a:tr h="257627">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2709605"/>
                  </a:ext>
                </a:extLst>
              </a:tr>
              <a:tr h="257627">
                <a:tc>
                  <a:txBody>
                    <a:bodyPr/>
                    <a:lstStyle/>
                    <a:p>
                      <a:pPr marL="0" marR="0" algn="ctr">
                        <a:spcBef>
                          <a:spcPts val="0"/>
                        </a:spcBef>
                        <a:spcAft>
                          <a:spcPts val="0"/>
                        </a:spcAft>
                      </a:pPr>
                      <a:r>
                        <a:rPr lang="en-US" sz="1800" u="sng" dirty="0">
                          <a:solidFill>
                            <a:srgbClr val="009900"/>
                          </a:solidFill>
                          <a:effectLst/>
                        </a:rPr>
                        <a:t>3 % 5</a:t>
                      </a:r>
                      <a:endParaRPr lang="en-US" sz="18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2 %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0666151"/>
                  </a:ext>
                </a:extLst>
              </a:tr>
              <a:tr h="257627">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4 %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6490477"/>
                  </a:ext>
                </a:extLst>
              </a:tr>
            </a:tbl>
          </a:graphicData>
        </a:graphic>
      </p:graphicFrame>
      <p:sp>
        <p:nvSpPr>
          <p:cNvPr id="9" name="TextBox 8">
            <a:extLst>
              <a:ext uri="{FF2B5EF4-FFF2-40B4-BE49-F238E27FC236}">
                <a16:creationId xmlns:a16="http://schemas.microsoft.com/office/drawing/2014/main" id="{5E151475-991C-C949-AFB7-39B81BB96C78}"/>
              </a:ext>
            </a:extLst>
          </p:cNvPr>
          <p:cNvSpPr txBox="1"/>
          <p:nvPr/>
        </p:nvSpPr>
        <p:spPr>
          <a:xfrm>
            <a:off x="327422" y="2604307"/>
            <a:ext cx="1492716" cy="369332"/>
          </a:xfrm>
          <a:prstGeom prst="rect">
            <a:avLst/>
          </a:prstGeom>
          <a:noFill/>
        </p:spPr>
        <p:txBody>
          <a:bodyPr wrap="none" rtlCol="0">
            <a:spAutoFit/>
          </a:bodyPr>
          <a:lstStyle/>
          <a:p>
            <a:r>
              <a:rPr lang="en-US" dirty="0"/>
              <a:t>Accept State</a:t>
            </a:r>
          </a:p>
        </p:txBody>
      </p:sp>
    </p:spTree>
    <p:extLst>
      <p:ext uri="{BB962C8B-B14F-4D97-AF65-F5344CB8AC3E}">
        <p14:creationId xmlns:p14="http://schemas.microsoft.com/office/powerpoint/2010/main" val="200915237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Reduced CFG</a:t>
            </a:r>
          </a:p>
        </p:txBody>
      </p:sp>
      <p:sp>
        <p:nvSpPr>
          <p:cNvPr id="3" name="Content Placeholder 2"/>
          <p:cNvSpPr>
            <a:spLocks noGrp="1"/>
          </p:cNvSpPr>
          <p:nvPr>
            <p:ph idx="1"/>
          </p:nvPr>
        </p:nvSpPr>
        <p:spPr/>
        <p:txBody>
          <a:bodyPr/>
          <a:lstStyle/>
          <a:p>
            <a:r>
              <a:rPr lang="en-US"/>
              <a:t>A reduced CFG is one without </a:t>
            </a:r>
            <a:r>
              <a:rPr lang="en-US">
                <a:latin typeface="Symbol" charset="2"/>
                <a:ea typeface="Symbol" charset="2"/>
                <a:cs typeface="Symbol" charset="2"/>
              </a:rPr>
              <a:t>l</a:t>
            </a:r>
            <a:r>
              <a:rPr lang="en-US"/>
              <a:t>-rules (except possibly for start symbol), no unit-rules, no non-productive symbols and no useless symbols</a:t>
            </a:r>
          </a:p>
        </p:txBody>
      </p:sp>
      <p:sp>
        <p:nvSpPr>
          <p:cNvPr id="4" name="Date Placeholder 3"/>
          <p:cNvSpPr>
            <a:spLocks noGrp="1"/>
          </p:cNvSpPr>
          <p:nvPr>
            <p:ph type="dt" sz="half" idx="10"/>
          </p:nvPr>
        </p:nvSpPr>
        <p:spPr/>
        <p:txBody>
          <a:bodyPr/>
          <a:lstStyle/>
          <a:p>
            <a:fld id="{39197661-1169-AE4F-8E5D-F6CE1F7AD14A}"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130</a:t>
            </a:fld>
            <a:endParaRPr lang="en-US"/>
          </a:p>
        </p:txBody>
      </p:sp>
    </p:spTree>
    <p:extLst>
      <p:ext uri="{BB962C8B-B14F-4D97-AF65-F5344CB8AC3E}">
        <p14:creationId xmlns:p14="http://schemas.microsoft.com/office/powerpoint/2010/main" val="177155007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CFG to CNF</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arbitrary reduced CFG </a:t>
            </a:r>
          </a:p>
          <a:p>
            <a:r>
              <a:rPr lang="en-US" sz="2400" dirty="0">
                <a:latin typeface="Arial" charset="0"/>
                <a:ea typeface="MS PGothic" charset="0"/>
                <a:sym typeface="Symbol" charset="0"/>
              </a:rPr>
              <a:t>Define </a:t>
            </a:r>
            <a:r>
              <a:rPr lang="en-US" sz="2400" dirty="0">
                <a:latin typeface="Arial" charset="0"/>
                <a:ea typeface="MS PGothic" charset="0"/>
              </a:rPr>
              <a:t>G’=(V∪{&lt;a&gt;|</a:t>
            </a:r>
            <a:r>
              <a:rPr lang="en-US" sz="2400" dirty="0" err="1">
                <a:latin typeface="Arial" charset="0"/>
                <a:ea typeface="MS PGothic" charset="0"/>
              </a:rPr>
              <a:t>a∈Σ</a:t>
            </a:r>
            <a:r>
              <a:rPr lang="en-US" sz="2400" dirty="0">
                <a:latin typeface="Arial" charset="0"/>
                <a:ea typeface="MS PGothic" charset="0"/>
              </a:rPr>
              <a:t>}, </a:t>
            </a:r>
            <a:r>
              <a:rPr lang="en-US" sz="2400" dirty="0">
                <a:latin typeface="Arial" charset="0"/>
                <a:ea typeface="MS PGothic" charset="0"/>
                <a:sym typeface="Symbol" charset="0"/>
              </a:rPr>
              <a:t>, R, S)</a:t>
            </a:r>
          </a:p>
          <a:p>
            <a:r>
              <a:rPr lang="en-US" sz="2400" dirty="0">
                <a:latin typeface="Arial" charset="0"/>
                <a:ea typeface="MS PGothic" charset="0"/>
                <a:sym typeface="Symbol" charset="0"/>
              </a:rPr>
              <a:t>Add the rules &lt;a&gt; → a, for all </a:t>
            </a:r>
            <a:r>
              <a:rPr lang="en-US" sz="2400" dirty="0" err="1">
                <a:latin typeface="Arial" charset="0"/>
                <a:ea typeface="MS PGothic" charset="0"/>
              </a:rPr>
              <a:t>a∈Σ</a:t>
            </a:r>
            <a:endParaRPr lang="en-US" sz="2400" dirty="0">
              <a:latin typeface="Arial" charset="0"/>
              <a:ea typeface="MS PGothic" charset="0"/>
              <a:sym typeface="Symbol" charset="0"/>
            </a:endParaRPr>
          </a:p>
          <a:p>
            <a:r>
              <a:rPr lang="en-US" sz="2400" dirty="0">
                <a:latin typeface="Arial" charset="0"/>
                <a:ea typeface="MS PGothic" charset="0"/>
                <a:sym typeface="Symbol" charset="0"/>
              </a:rPr>
              <a:t>For any rule,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1, change each terminal symbol, a, in </a:t>
            </a:r>
            <a:r>
              <a:rPr lang="en-US" sz="2400" dirty="0">
                <a:latin typeface="Symbol" charset="2"/>
                <a:ea typeface="Symbol" charset="2"/>
                <a:cs typeface="Symbol" charset="2"/>
              </a:rPr>
              <a:t>a</a:t>
            </a:r>
            <a:r>
              <a:rPr lang="en-US" sz="2400" dirty="0">
                <a:latin typeface="Arial" charset="0"/>
                <a:ea typeface="MS PGothic" charset="0"/>
                <a:sym typeface="Symbol" charset="0"/>
              </a:rPr>
              <a:t> to the non-terminal &lt;a&gt; </a:t>
            </a:r>
          </a:p>
          <a:p>
            <a:r>
              <a:rPr lang="en-US" sz="2400" dirty="0"/>
              <a:t>Now, for each rule </a:t>
            </a:r>
            <a:r>
              <a:rPr lang="en-US" sz="2400" dirty="0">
                <a:latin typeface="Arial" charset="0"/>
                <a:ea typeface="MS PGothic" charset="0"/>
                <a:sym typeface="Symbol" charset="0"/>
              </a:rPr>
              <a:t>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0, introduce the new non-terminal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t>
            </a:r>
            <a:r>
              <a:rPr lang="en-US" sz="2400" dirty="0">
                <a:latin typeface="Arial" charset="0"/>
                <a:ea typeface="MS PGothic" charset="0"/>
                <a:sym typeface="Symbol" charset="0"/>
              </a:rPr>
              <a:t>replace the rule 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latin typeface="Symbol" charset="2"/>
                <a:ea typeface="Symbol" charset="2"/>
                <a:cs typeface="Symbol" charset="2"/>
              </a:rPr>
              <a:t> </a:t>
            </a:r>
            <a:r>
              <a:rPr lang="en-US" sz="2400" dirty="0">
                <a:ea typeface="Symbol" charset="2"/>
                <a:cs typeface="Symbol" charset="2"/>
              </a:rPr>
              <a:t>with the </a:t>
            </a:r>
            <a:r>
              <a:rPr lang="en-US" sz="2400" dirty="0">
                <a:latin typeface="Arial" charset="0"/>
                <a:ea typeface="MS PGothic" charset="0"/>
                <a:sym typeface="Symbol" charset="0"/>
              </a:rPr>
              <a:t>rule A →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add the </a:t>
            </a:r>
            <a:r>
              <a:rPr lang="en-US" sz="2400">
                <a:ea typeface="Symbol" charset="2"/>
                <a:cs typeface="Symbol" charset="2"/>
              </a:rPr>
              <a:t>rule &lt;</a:t>
            </a:r>
            <a:r>
              <a:rPr lang="en-US" sz="2400" dirty="0">
                <a:ea typeface="Symbol" charset="2"/>
                <a:cs typeface="Symbol" charset="2"/>
              </a:rPr>
              <a:t>C</a:t>
            </a:r>
            <a:r>
              <a:rPr lang="en-US" sz="2400" dirty="0">
                <a:latin typeface="Symbol" charset="2"/>
                <a:ea typeface="Symbol" charset="2"/>
                <a:cs typeface="Symbol" charset="2"/>
              </a:rPr>
              <a:t>a&gt;</a:t>
            </a:r>
            <a:r>
              <a:rPr lang="en-US" sz="2400" dirty="0">
                <a:latin typeface="Arial" charset="0"/>
                <a:ea typeface="MS PGothic" charset="0"/>
                <a:sym typeface="Symbol" charset="0"/>
              </a:rPr>
              <a:t> → C</a:t>
            </a:r>
            <a:r>
              <a:rPr lang="en-US" sz="2400" dirty="0">
                <a:latin typeface="Symbol" charset="2"/>
                <a:ea typeface="Symbol" charset="2"/>
                <a:cs typeface="Symbol" charset="2"/>
              </a:rPr>
              <a:t>a</a:t>
            </a:r>
            <a:endParaRPr lang="en-US" sz="2400" dirty="0">
              <a:ea typeface="Symbol" charset="2"/>
              <a:cs typeface="Symbol" charset="2"/>
            </a:endParaRPr>
          </a:p>
          <a:p>
            <a:r>
              <a:rPr lang="en-US" sz="2400" dirty="0">
                <a:ea typeface="Symbol" charset="2"/>
                <a:cs typeface="Symbol" charset="2"/>
              </a:rPr>
              <a:t>Iteratively apply the above step until all rules are in CNF </a:t>
            </a:r>
            <a:endParaRPr lang="en-US" sz="2400" dirty="0"/>
          </a:p>
        </p:txBody>
      </p:sp>
      <p:sp>
        <p:nvSpPr>
          <p:cNvPr id="4" name="Date Placeholder 3"/>
          <p:cNvSpPr>
            <a:spLocks noGrp="1"/>
          </p:cNvSpPr>
          <p:nvPr>
            <p:ph type="dt" sz="half" idx="10"/>
          </p:nvPr>
        </p:nvSpPr>
        <p:spPr/>
        <p:txBody>
          <a:bodyPr/>
          <a:lstStyle/>
          <a:p>
            <a:fld id="{2F352995-C8EA-A541-BC1D-E67CD95A01A5}"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131</a:t>
            </a:fld>
            <a:endParaRPr lang="en-US"/>
          </a:p>
        </p:txBody>
      </p:sp>
    </p:spTree>
    <p:extLst>
      <p:ext uri="{BB962C8B-B14F-4D97-AF65-F5344CB8AC3E}">
        <p14:creationId xmlns:p14="http://schemas.microsoft.com/office/powerpoint/2010/main" val="15480796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Example of CNF Conversion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497405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Starting Grammars</a:t>
            </a:r>
          </a:p>
        </p:txBody>
      </p:sp>
      <p:sp>
        <p:nvSpPr>
          <p:cNvPr id="3" name="Content Placeholder 2"/>
          <p:cNvSpPr>
            <a:spLocks noGrp="1"/>
          </p:cNvSpPr>
          <p:nvPr>
            <p:ph idx="1"/>
          </p:nvPr>
        </p:nvSpPr>
        <p:spPr/>
        <p:txBody>
          <a:bodyPr>
            <a:normAutofit/>
          </a:bodyPr>
          <a:lstStyle/>
          <a:p>
            <a:r>
              <a:rPr lang="en-US" b="1" dirty="0"/>
              <a:t>L = { </a:t>
            </a:r>
            <a:r>
              <a:rPr lang="en-US" b="1" dirty="0" err="1"/>
              <a:t>a</a:t>
            </a:r>
            <a:r>
              <a:rPr lang="en-US" b="1" baseline="30000" dirty="0" err="1"/>
              <a:t>i</a:t>
            </a:r>
            <a:r>
              <a:rPr lang="en-US" b="1" dirty="0"/>
              <a:t> </a:t>
            </a:r>
            <a:r>
              <a:rPr lang="en-US" b="1" dirty="0" err="1"/>
              <a:t>b</a:t>
            </a:r>
            <a:r>
              <a:rPr lang="en-US" b="1" baseline="30000" dirty="0" err="1"/>
              <a:t>j</a:t>
            </a:r>
            <a:r>
              <a:rPr lang="en-US" b="1" dirty="0"/>
              <a:t> </a:t>
            </a:r>
            <a:r>
              <a:rPr lang="en-US" b="1" dirty="0" err="1"/>
              <a:t>c</a:t>
            </a:r>
            <a:r>
              <a:rPr lang="en-US" b="1" baseline="30000" dirty="0" err="1"/>
              <a:t>k</a:t>
            </a:r>
            <a:r>
              <a:rPr lang="en-US" b="1" dirty="0"/>
              <a:t> | </a:t>
            </a:r>
            <a:r>
              <a:rPr lang="en-US" b="1" dirty="0" err="1"/>
              <a:t>i</a:t>
            </a:r>
            <a:r>
              <a:rPr lang="en-US" b="1" dirty="0"/>
              <a:t>=j or j=k }</a:t>
            </a:r>
          </a:p>
          <a:p>
            <a:r>
              <a:rPr lang="en-US" b="1" dirty="0"/>
              <a:t>G = ({S,A,&lt;B=C&gt;,C,&lt;A=B&gt;}, {</a:t>
            </a:r>
            <a:r>
              <a:rPr lang="en-US" b="1" dirty="0" err="1"/>
              <a:t>a,b</a:t>
            </a:r>
            <a:r>
              <a:rPr lang="en-US" b="1" dirty="0"/>
              <a:t>}, R, S)</a:t>
            </a:r>
          </a:p>
          <a:p>
            <a:r>
              <a:rPr lang="en-US" b="1" dirty="0"/>
              <a:t>R: </a:t>
            </a:r>
          </a:p>
          <a:p>
            <a:pPr lvl="1"/>
            <a:r>
              <a:rPr lang="en-US" b="1" dirty="0"/>
              <a:t>S </a:t>
            </a:r>
            <a:r>
              <a:rPr lang="en-US" b="1" dirty="0">
                <a:sym typeface="Wingdings" charset="0"/>
              </a:rPr>
              <a:t> A | C</a:t>
            </a:r>
          </a:p>
          <a:p>
            <a:pPr lvl="1"/>
            <a:r>
              <a:rPr lang="en-US" b="1" dirty="0">
                <a:sym typeface="Wingdings" charset="0"/>
              </a:rPr>
              <a:t>A  a A | &lt;B=C&gt;</a:t>
            </a:r>
          </a:p>
          <a:p>
            <a:pPr lvl="1"/>
            <a:r>
              <a:rPr lang="en-US" b="1" dirty="0">
                <a:sym typeface="Wingdings" charset="0"/>
              </a:rPr>
              <a:t>&lt;B=C&gt;  b &lt;B=C&gt; c | </a:t>
            </a:r>
            <a:r>
              <a:rPr lang="en-US" b="1" dirty="0" err="1">
                <a:latin typeface="Arial" charset="0"/>
                <a:ea typeface="MS PGothic" charset="0"/>
                <a:sym typeface="Symbol" charset="0"/>
              </a:rPr>
              <a:t>λ</a:t>
            </a:r>
            <a:endParaRPr lang="en-US" b="1" dirty="0">
              <a:sym typeface="Wingdings" charset="0"/>
            </a:endParaRPr>
          </a:p>
          <a:p>
            <a:pPr lvl="1"/>
            <a:r>
              <a:rPr lang="en-US" b="1" dirty="0">
                <a:sym typeface="Wingdings" charset="0"/>
              </a:rPr>
              <a:t>C  C c | &lt;A=B&gt;</a:t>
            </a:r>
          </a:p>
          <a:p>
            <a:pPr lvl="1"/>
            <a:r>
              <a:rPr lang="en-US" b="1" dirty="0">
                <a:sym typeface="Wingdings" charset="0"/>
              </a:rPr>
              <a:t>&lt;A=B&gt;  a &lt;A=B&gt; b | </a:t>
            </a:r>
            <a:r>
              <a:rPr lang="en-US" b="1" dirty="0" err="1">
                <a:latin typeface="Arial" charset="0"/>
                <a:ea typeface="MS PGothic" charset="0"/>
                <a:sym typeface="Symbol" charset="0"/>
              </a:rPr>
              <a:t>λ</a:t>
            </a:r>
            <a:endParaRPr lang="en-US" b="1" dirty="0">
              <a:sym typeface="Wingdings" charset="0"/>
            </a:endParaRPr>
          </a:p>
          <a:p>
            <a:endParaRPr lang="en-US" dirty="0"/>
          </a:p>
          <a:p>
            <a:endParaRPr lang="en-US" dirty="0"/>
          </a:p>
        </p:txBody>
      </p:sp>
      <p:sp>
        <p:nvSpPr>
          <p:cNvPr id="4" name="Date Placeholder 3"/>
          <p:cNvSpPr>
            <a:spLocks noGrp="1"/>
          </p:cNvSpPr>
          <p:nvPr>
            <p:ph type="dt" sz="half" idx="10"/>
          </p:nvPr>
        </p:nvSpPr>
        <p:spPr/>
        <p:txBody>
          <a:bodyPr/>
          <a:lstStyle/>
          <a:p>
            <a:fld id="{85631C6E-260A-9A4D-BD8C-DD8BC037EA0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133</a:t>
            </a:fld>
            <a:endParaRPr lang="en-US"/>
          </a:p>
        </p:txBody>
      </p:sp>
    </p:spTree>
    <p:extLst>
      <p:ext uri="{BB962C8B-B14F-4D97-AF65-F5344CB8AC3E}">
        <p14:creationId xmlns:p14="http://schemas.microsoft.com/office/powerpoint/2010/main" val="30896975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Null Rules</a:t>
            </a:r>
          </a:p>
        </p:txBody>
      </p:sp>
      <p:sp>
        <p:nvSpPr>
          <p:cNvPr id="3" name="Content Placeholder 2"/>
          <p:cNvSpPr>
            <a:spLocks noGrp="1"/>
          </p:cNvSpPr>
          <p:nvPr>
            <p:ph idx="1"/>
          </p:nvPr>
        </p:nvSpPr>
        <p:spPr/>
        <p:txBody>
          <a:bodyPr>
            <a:normAutofit/>
          </a:bodyPr>
          <a:lstStyle/>
          <a:p>
            <a:r>
              <a:rPr lang="en-US" b="1" err="1"/>
              <a:t>Nullable</a:t>
            </a:r>
            <a:r>
              <a:rPr lang="en-US" b="1"/>
              <a:t> = {&lt;B=C&gt;, &lt;A=B&gt;, A, C, S}</a:t>
            </a:r>
          </a:p>
          <a:p>
            <a:pPr lvl="1"/>
            <a:r>
              <a:rPr lang="en-US" b="1"/>
              <a:t>S’ </a:t>
            </a:r>
            <a:r>
              <a:rPr lang="en-US" b="1">
                <a:sym typeface="Wingdings" charset="0"/>
              </a:rPr>
              <a:t> S | </a:t>
            </a:r>
            <a:r>
              <a:rPr lang="en-US" b="1" err="1">
                <a:latin typeface="Arial" charset="0"/>
                <a:ea typeface="MS PGothic" charset="0"/>
                <a:sym typeface="Symbol" charset="0"/>
              </a:rPr>
              <a:t>λ</a:t>
            </a:r>
            <a:r>
              <a:rPr lang="en-US" b="1">
                <a:latin typeface="Arial" charset="0"/>
                <a:ea typeface="MS PGothic" charset="0"/>
                <a:sym typeface="Symbol" charset="0"/>
              </a:rPr>
              <a:t>			// S’ added to V</a:t>
            </a:r>
            <a:endParaRPr lang="en-US" b="1">
              <a:sym typeface="Wingdings" charset="0"/>
            </a:endParaRPr>
          </a:p>
          <a:p>
            <a:pPr lvl="1"/>
            <a:r>
              <a:rPr lang="en-US" b="1"/>
              <a:t>S </a:t>
            </a:r>
            <a:r>
              <a:rPr lang="en-US" b="1">
                <a:sym typeface="Wingdings" charset="0"/>
              </a:rPr>
              <a:t> A | C</a:t>
            </a:r>
          </a:p>
          <a:p>
            <a:pPr lvl="1"/>
            <a:r>
              <a:rPr lang="en-US" b="1">
                <a:sym typeface="Wingdings" charset="0"/>
              </a:rPr>
              <a:t>A  a A | a |&lt;B=C&gt;</a:t>
            </a:r>
          </a:p>
          <a:p>
            <a:pPr lvl="1"/>
            <a:r>
              <a:rPr lang="en-US" b="1">
                <a:sym typeface="Wingdings" charset="0"/>
              </a:rPr>
              <a:t>&lt;B=C&gt;  b &lt;B=C&gt; c | </a:t>
            </a:r>
            <a:r>
              <a:rPr lang="en-US" b="1">
                <a:latin typeface="Arial" charset="0"/>
                <a:ea typeface="MS PGothic" charset="0"/>
                <a:sym typeface="Symbol" charset="0"/>
              </a:rPr>
              <a:t>b c</a:t>
            </a:r>
            <a:endParaRPr lang="en-US" b="1">
              <a:sym typeface="Wingdings" charset="0"/>
            </a:endParaRPr>
          </a:p>
          <a:p>
            <a:pPr lvl="1"/>
            <a:r>
              <a:rPr lang="en-US" b="1">
                <a:sym typeface="Wingdings" charset="0"/>
              </a:rPr>
              <a:t>C  C c | c | &lt;A=B&gt;</a:t>
            </a:r>
          </a:p>
          <a:p>
            <a:pPr lvl="1"/>
            <a:r>
              <a:rPr lang="en-US" b="1">
                <a:sym typeface="Wingdings" charset="0"/>
              </a:rPr>
              <a:t>&lt;A=B&gt;  a &lt;A=B&gt; b | </a:t>
            </a:r>
            <a:r>
              <a:rPr lang="en-US" b="1" err="1">
                <a:latin typeface="Arial" charset="0"/>
                <a:ea typeface="MS PGothic" charset="0"/>
                <a:sym typeface="Symbol" charset="0"/>
              </a:rPr>
              <a:t>ab</a:t>
            </a:r>
            <a:endParaRPr lang="en-US" b="1">
              <a:sym typeface="Wingdings" charset="0"/>
            </a:endParaRPr>
          </a:p>
          <a:p>
            <a:endParaRPr lang="en-US"/>
          </a:p>
          <a:p>
            <a:endParaRPr lang="en-US"/>
          </a:p>
        </p:txBody>
      </p:sp>
      <p:sp>
        <p:nvSpPr>
          <p:cNvPr id="4" name="Date Placeholder 3"/>
          <p:cNvSpPr>
            <a:spLocks noGrp="1"/>
          </p:cNvSpPr>
          <p:nvPr>
            <p:ph type="dt" sz="half" idx="10"/>
          </p:nvPr>
        </p:nvSpPr>
        <p:spPr/>
        <p:txBody>
          <a:bodyPr/>
          <a:lstStyle/>
          <a:p>
            <a:fld id="{0812E4AA-D56D-364F-965B-827A23E7D86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134</a:t>
            </a:fld>
            <a:endParaRPr lang="en-US"/>
          </a:p>
        </p:txBody>
      </p:sp>
    </p:spTree>
    <p:extLst>
      <p:ext uri="{BB962C8B-B14F-4D97-AF65-F5344CB8AC3E}">
        <p14:creationId xmlns:p14="http://schemas.microsoft.com/office/powerpoint/2010/main" val="23918022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Unit Rules</a:t>
            </a:r>
          </a:p>
        </p:txBody>
      </p:sp>
      <p:sp>
        <p:nvSpPr>
          <p:cNvPr id="3" name="Content Placeholder 2"/>
          <p:cNvSpPr>
            <a:spLocks noGrp="1"/>
          </p:cNvSpPr>
          <p:nvPr>
            <p:ph idx="1"/>
          </p:nvPr>
        </p:nvSpPr>
        <p:spPr/>
        <p:txBody>
          <a:bodyPr>
            <a:normAutofit lnSpcReduction="10000"/>
          </a:bodyPr>
          <a:lstStyle/>
          <a:p>
            <a:pPr marL="231775" indent="-231775"/>
            <a:r>
              <a:rPr lang="en-US" sz="2800" b="1"/>
              <a:t>Chains= {[S’:S’,S,A,C,&lt;A=B&gt;,&lt;B=C&gt;],[S:S,A,C,&lt;A=B&gt;,&lt;B=C&gt;], [A:A,&lt;B=C&gt;],[C:C,&lt;B=C&gt;],[&lt;B=C&gt;:&lt;B=C&gt;], [&lt;A=B&gt;:&lt;A=B&gt;]}</a:t>
            </a:r>
          </a:p>
          <a:p>
            <a:pPr marL="461963" lvl="1" indent="-236538"/>
            <a:r>
              <a:rPr lang="en-US" sz="2400" b="1"/>
              <a:t>S’ </a:t>
            </a:r>
            <a:r>
              <a:rPr lang="en-US" sz="2400" b="1">
                <a:sym typeface="Wingdings" charset="0"/>
              </a:rPr>
              <a:t> </a:t>
            </a:r>
            <a:r>
              <a:rPr lang="en-US" sz="2400" b="1" err="1">
                <a:latin typeface="Arial" charset="0"/>
                <a:ea typeface="MS PGothic" charset="0"/>
                <a:sym typeface="Symbol" charset="0"/>
              </a:rPr>
              <a:t>λ</a:t>
            </a:r>
            <a:r>
              <a:rPr lang="en-US" sz="2400" b="1">
                <a:latin typeface="Arial" charset="0"/>
                <a:ea typeface="MS PGothic" charset="0"/>
                <a:sym typeface="Symbol" charset="0"/>
              </a:rPr>
              <a:t> | </a:t>
            </a:r>
            <a:r>
              <a:rPr lang="en-US" sz="2400" b="1" err="1">
                <a:latin typeface="Arial" charset="0"/>
                <a:ea typeface="MS PGothic" charset="0"/>
                <a:sym typeface="Symbol" charset="0"/>
              </a:rPr>
              <a:t>aA</a:t>
            </a:r>
            <a:r>
              <a:rPr lang="en-US" sz="2400" b="1">
                <a:latin typeface="Arial" charset="0"/>
                <a:ea typeface="MS PGothic" charset="0"/>
                <a:sym typeface="Symbol" charset="0"/>
              </a:rPr>
              <a:t> | a | b&lt;B=C&gt;c | </a:t>
            </a:r>
            <a:r>
              <a:rPr lang="en-US" sz="2400" b="1" err="1">
                <a:latin typeface="Arial" charset="0"/>
                <a:ea typeface="MS PGothic" charset="0"/>
                <a:sym typeface="Symbol" charset="0"/>
              </a:rPr>
              <a:t>bc</a:t>
            </a:r>
            <a:r>
              <a:rPr lang="en-US" sz="2400" b="1">
                <a:latin typeface="Arial" charset="0"/>
                <a:ea typeface="MS PGothic" charset="0"/>
                <a:sym typeface="Symbol" charset="0"/>
              </a:rPr>
              <a:t> | Cc | c | a&lt;A=B&gt;b | </a:t>
            </a:r>
            <a:r>
              <a:rPr lang="en-US" sz="2400" b="1" err="1">
                <a:latin typeface="Arial" charset="0"/>
                <a:ea typeface="MS PGothic" charset="0"/>
                <a:sym typeface="Symbol" charset="0"/>
              </a:rPr>
              <a:t>ab</a:t>
            </a:r>
            <a:endParaRPr lang="en-US" sz="2400" b="1">
              <a:sym typeface="Wingdings" charset="0"/>
            </a:endParaRPr>
          </a:p>
          <a:p>
            <a:pPr marL="461963" lvl="1" indent="-236538"/>
            <a:r>
              <a:rPr lang="en-US" sz="2400" b="1"/>
              <a:t>S </a:t>
            </a:r>
            <a:r>
              <a:rPr lang="en-US" sz="2400" b="1">
                <a:sym typeface="Wingdings" charset="0"/>
              </a:rPr>
              <a:t> </a:t>
            </a:r>
            <a:r>
              <a:rPr lang="en-US" sz="2400" b="1" err="1">
                <a:latin typeface="Arial" charset="0"/>
                <a:ea typeface="MS PGothic" charset="0"/>
                <a:sym typeface="Symbol" charset="0"/>
              </a:rPr>
              <a:t>aA</a:t>
            </a:r>
            <a:r>
              <a:rPr lang="en-US" sz="2400" b="1">
                <a:latin typeface="Arial" charset="0"/>
                <a:ea typeface="MS PGothic" charset="0"/>
                <a:sym typeface="Symbol" charset="0"/>
              </a:rPr>
              <a:t> | a | b&lt;B=C&gt;c | </a:t>
            </a:r>
            <a:r>
              <a:rPr lang="en-US" sz="2400" b="1" err="1">
                <a:latin typeface="Arial" charset="0"/>
                <a:ea typeface="MS PGothic" charset="0"/>
                <a:sym typeface="Symbol" charset="0"/>
              </a:rPr>
              <a:t>bc</a:t>
            </a:r>
            <a:r>
              <a:rPr lang="en-US" sz="2400" b="1">
                <a:latin typeface="Arial" charset="0"/>
                <a:ea typeface="MS PGothic" charset="0"/>
                <a:sym typeface="Symbol" charset="0"/>
              </a:rPr>
              <a:t> | Cc | c | a&lt;A=B&gt;b | </a:t>
            </a:r>
            <a:r>
              <a:rPr lang="en-US" sz="2400" b="1" err="1">
                <a:latin typeface="Arial" charset="0"/>
                <a:ea typeface="MS PGothic" charset="0"/>
                <a:sym typeface="Symbol" charset="0"/>
              </a:rPr>
              <a:t>ab</a:t>
            </a:r>
            <a:endParaRPr lang="en-US" sz="2400" b="1">
              <a:latin typeface="Arial" charset="0"/>
              <a:ea typeface="MS PGothic" charset="0"/>
              <a:sym typeface="Symbol" charset="0"/>
            </a:endParaRPr>
          </a:p>
          <a:p>
            <a:pPr marL="461963" lvl="1" indent="-236538"/>
            <a:r>
              <a:rPr lang="en-US" sz="2400" b="1">
                <a:sym typeface="Wingdings" charset="0"/>
              </a:rPr>
              <a:t>A  </a:t>
            </a:r>
            <a:r>
              <a:rPr lang="en-US" sz="2400" b="1" err="1">
                <a:sym typeface="Wingdings" charset="0"/>
              </a:rPr>
              <a:t>aA</a:t>
            </a:r>
            <a:r>
              <a:rPr lang="en-US" sz="2400" b="1">
                <a:sym typeface="Wingdings" charset="0"/>
              </a:rPr>
              <a:t> | a | </a:t>
            </a:r>
            <a:r>
              <a:rPr lang="en-US" sz="2400" b="1">
                <a:latin typeface="Arial" charset="0"/>
                <a:ea typeface="MS PGothic" charset="0"/>
                <a:sym typeface="Symbol" charset="0"/>
              </a:rPr>
              <a:t>b&lt;B=C&gt;c | </a:t>
            </a:r>
            <a:r>
              <a:rPr lang="en-US" sz="2400" b="1" err="1">
                <a:latin typeface="Arial" charset="0"/>
                <a:ea typeface="MS PGothic" charset="0"/>
                <a:sym typeface="Symbol" charset="0"/>
              </a:rPr>
              <a:t>bc</a:t>
            </a:r>
            <a:r>
              <a:rPr lang="en-US" sz="2400" b="1">
                <a:latin typeface="Arial" charset="0"/>
                <a:ea typeface="MS PGothic" charset="0"/>
                <a:sym typeface="Symbol" charset="0"/>
              </a:rPr>
              <a:t> </a:t>
            </a:r>
            <a:endParaRPr lang="en-US" sz="2400" b="1">
              <a:sym typeface="Wingdings" charset="0"/>
            </a:endParaRPr>
          </a:p>
          <a:p>
            <a:pPr marL="461963" lvl="1" indent="-236538"/>
            <a:r>
              <a:rPr lang="en-US" sz="2400" b="1">
                <a:sym typeface="Wingdings" charset="0"/>
              </a:rPr>
              <a:t>&lt;B=C&gt;  b&lt;B=C&gt;c | </a:t>
            </a:r>
            <a:r>
              <a:rPr lang="en-US" sz="2400" b="1" err="1">
                <a:latin typeface="Arial" charset="0"/>
                <a:ea typeface="MS PGothic" charset="0"/>
                <a:sym typeface="Symbol" charset="0"/>
              </a:rPr>
              <a:t>bc</a:t>
            </a:r>
            <a:endParaRPr lang="en-US" sz="2400" b="1">
              <a:sym typeface="Wingdings" charset="0"/>
            </a:endParaRPr>
          </a:p>
          <a:p>
            <a:pPr marL="461963" lvl="1" indent="-236538"/>
            <a:r>
              <a:rPr lang="en-US" sz="2400" b="1">
                <a:sym typeface="Wingdings" charset="0"/>
              </a:rPr>
              <a:t>C  </a:t>
            </a:r>
            <a:r>
              <a:rPr lang="en-US" sz="2400" b="1">
                <a:latin typeface="Arial" charset="0"/>
                <a:ea typeface="MS PGothic" charset="0"/>
                <a:sym typeface="Symbol" charset="0"/>
              </a:rPr>
              <a:t>Cc | c | a&lt;A=B&gt;b | </a:t>
            </a:r>
            <a:r>
              <a:rPr lang="en-US" sz="2400" b="1" err="1">
                <a:latin typeface="Arial" charset="0"/>
                <a:ea typeface="MS PGothic" charset="0"/>
                <a:sym typeface="Symbol" charset="0"/>
              </a:rPr>
              <a:t>ab</a:t>
            </a:r>
            <a:endParaRPr lang="en-US" sz="2400" b="1">
              <a:latin typeface="Arial" charset="0"/>
              <a:ea typeface="MS PGothic" charset="0"/>
              <a:sym typeface="Symbol" charset="0"/>
            </a:endParaRPr>
          </a:p>
          <a:p>
            <a:pPr marL="461963" lvl="1" indent="-236538"/>
            <a:r>
              <a:rPr lang="en-US" sz="2400" b="1">
                <a:sym typeface="Wingdings" charset="0"/>
              </a:rPr>
              <a:t>&lt;A=B&gt;  a&lt;A=B&gt;b | </a:t>
            </a:r>
            <a:r>
              <a:rPr lang="en-US" sz="2400" b="1" err="1">
                <a:latin typeface="Arial" charset="0"/>
                <a:ea typeface="MS PGothic" charset="0"/>
                <a:sym typeface="Symbol" charset="0"/>
              </a:rPr>
              <a:t>ab</a:t>
            </a:r>
            <a:endParaRPr lang="en-US" sz="2400" b="1">
              <a:sym typeface="Wingdings" charset="0"/>
            </a:endParaRPr>
          </a:p>
          <a:p>
            <a:endParaRPr lang="en-US"/>
          </a:p>
          <a:p>
            <a:endParaRPr lang="en-US"/>
          </a:p>
        </p:txBody>
      </p:sp>
      <p:sp>
        <p:nvSpPr>
          <p:cNvPr id="4" name="Date Placeholder 3"/>
          <p:cNvSpPr>
            <a:spLocks noGrp="1"/>
          </p:cNvSpPr>
          <p:nvPr>
            <p:ph type="dt" sz="half" idx="10"/>
          </p:nvPr>
        </p:nvSpPr>
        <p:spPr/>
        <p:txBody>
          <a:bodyPr/>
          <a:lstStyle/>
          <a:p>
            <a:fld id="{D5E19032-829A-F74A-92BB-2EC17895B21E}"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135</a:t>
            </a:fld>
            <a:endParaRPr lang="en-US"/>
          </a:p>
        </p:txBody>
      </p:sp>
    </p:spTree>
    <p:extLst>
      <p:ext uri="{BB962C8B-B14F-4D97-AF65-F5344CB8AC3E}">
        <p14:creationId xmlns:p14="http://schemas.microsoft.com/office/powerpoint/2010/main" val="19601380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Useless Symbols</a:t>
            </a:r>
          </a:p>
        </p:txBody>
      </p:sp>
      <p:sp>
        <p:nvSpPr>
          <p:cNvPr id="3" name="Content Placeholder 2"/>
          <p:cNvSpPr>
            <a:spLocks noGrp="1"/>
          </p:cNvSpPr>
          <p:nvPr>
            <p:ph idx="1"/>
          </p:nvPr>
        </p:nvSpPr>
        <p:spPr/>
        <p:txBody>
          <a:bodyPr>
            <a:normAutofit/>
          </a:bodyPr>
          <a:lstStyle/>
          <a:p>
            <a:r>
              <a:rPr lang="en-US" sz="3000"/>
              <a:t>All non-terminal symbols are productive (lead to terminal string)</a:t>
            </a:r>
          </a:p>
          <a:p>
            <a:endParaRPr lang="en-US" sz="3000">
              <a:sym typeface="Wingdings" charset="0"/>
            </a:endParaRPr>
          </a:p>
          <a:p>
            <a:r>
              <a:rPr lang="en-US" sz="3000">
                <a:sym typeface="Wingdings" charset="0"/>
              </a:rPr>
              <a:t>S is useless as it is unreachable from S’ (new start). </a:t>
            </a:r>
          </a:p>
          <a:p>
            <a:r>
              <a:rPr lang="en-US" sz="3000">
                <a:sym typeface="Wingdings" charset="0"/>
              </a:rPr>
              <a:t>All other symbols are reachable from S’</a:t>
            </a:r>
            <a:endParaRPr lang="en-US"/>
          </a:p>
          <a:p>
            <a:endParaRPr lang="en-US"/>
          </a:p>
        </p:txBody>
      </p:sp>
      <p:sp>
        <p:nvSpPr>
          <p:cNvPr id="4" name="Date Placeholder 3"/>
          <p:cNvSpPr>
            <a:spLocks noGrp="1"/>
          </p:cNvSpPr>
          <p:nvPr>
            <p:ph type="dt" sz="half" idx="10"/>
          </p:nvPr>
        </p:nvSpPr>
        <p:spPr/>
        <p:txBody>
          <a:bodyPr/>
          <a:lstStyle/>
          <a:p>
            <a:fld id="{5DB2A3A7-EB49-9A45-84DA-A13441B8D6CF}"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136</a:t>
            </a:fld>
            <a:endParaRPr lang="en-US"/>
          </a:p>
        </p:txBody>
      </p:sp>
    </p:spTree>
    <p:extLst>
      <p:ext uri="{BB962C8B-B14F-4D97-AF65-F5344CB8AC3E}">
        <p14:creationId xmlns:p14="http://schemas.microsoft.com/office/powerpoint/2010/main" val="164085968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Normalize </a:t>
            </a:r>
            <a:r>
              <a:rPr lang="en-US" b="1" err="1"/>
              <a:t>rhs</a:t>
            </a:r>
            <a:r>
              <a:rPr lang="en-US" b="1"/>
              <a:t> as CNF</a:t>
            </a:r>
          </a:p>
        </p:txBody>
      </p:sp>
      <p:sp>
        <p:nvSpPr>
          <p:cNvPr id="3" name="Content Placeholder 2"/>
          <p:cNvSpPr>
            <a:spLocks noGrp="1"/>
          </p:cNvSpPr>
          <p:nvPr>
            <p:ph idx="1"/>
          </p:nvPr>
        </p:nvSpPr>
        <p:spPr/>
        <p:txBody>
          <a:bodyPr>
            <a:normAutofit fontScale="77500" lnSpcReduction="20000"/>
          </a:bodyPr>
          <a:lstStyle/>
          <a:p>
            <a:pPr marL="280988" indent="-280988"/>
            <a:r>
              <a:rPr lang="en-US" sz="3300" b="1"/>
              <a:t>S’ </a:t>
            </a:r>
            <a:r>
              <a:rPr lang="en-US" sz="3300" b="1">
                <a:sym typeface="Wingdings" charset="0"/>
              </a:rPr>
              <a:t> </a:t>
            </a:r>
            <a:r>
              <a:rPr lang="en-US" sz="3300" b="1" err="1">
                <a:latin typeface="Arial" charset="0"/>
                <a:ea typeface="MS PGothic" charset="0"/>
                <a:sym typeface="Symbol" charset="0"/>
              </a:rPr>
              <a:t>λ</a:t>
            </a:r>
            <a:r>
              <a:rPr lang="en-US" sz="3300" b="1">
                <a:latin typeface="Arial" charset="0"/>
                <a:ea typeface="MS PGothic" charset="0"/>
                <a:sym typeface="Symbol" charset="0"/>
              </a:rPr>
              <a:t> | &lt;a&gt;A | a | &lt;b&gt;&lt;&lt;B=C&gt;&lt;c&gt;&gt; | &lt;b&gt;&lt;c&gt; | C&lt;c&gt; | c | &lt;a&gt;&lt;&lt;A=B&gt;&lt;b&gt;&gt; | &lt;a&gt;&lt;b&gt;</a:t>
            </a:r>
            <a:endParaRPr lang="en-US" sz="3300" b="1">
              <a:sym typeface="Wingdings" charset="0"/>
            </a:endParaRPr>
          </a:p>
          <a:p>
            <a:pPr marL="280988" indent="-280988"/>
            <a:r>
              <a:rPr lang="en-US" sz="3300" b="1">
                <a:sym typeface="Wingdings" charset="0"/>
              </a:rPr>
              <a:t>A  &lt;a&gt;A | a |&lt;</a:t>
            </a:r>
            <a:r>
              <a:rPr lang="en-US" sz="3300" b="1">
                <a:latin typeface="Arial" charset="0"/>
                <a:ea typeface="MS PGothic" charset="0"/>
                <a:sym typeface="Symbol" charset="0"/>
              </a:rPr>
              <a:t>b&gt;&lt;&lt;B=C&gt;&lt;c&gt;&gt; | &lt;b&gt;&lt;c&gt; </a:t>
            </a:r>
            <a:endParaRPr lang="en-US" sz="3300" b="1">
              <a:sym typeface="Wingdings" charset="0"/>
            </a:endParaRPr>
          </a:p>
          <a:p>
            <a:pPr marL="280988" indent="-280988"/>
            <a:r>
              <a:rPr lang="en-US" sz="3300" b="1">
                <a:sym typeface="Wingdings" charset="0"/>
              </a:rPr>
              <a:t>&lt;B=C&gt;  &lt;b&gt;&lt;&lt;B=C&gt;&lt;c&gt;&gt; | &lt;</a:t>
            </a:r>
            <a:r>
              <a:rPr lang="en-US" sz="3300" b="1">
                <a:latin typeface="Arial" charset="0"/>
                <a:ea typeface="MS PGothic" charset="0"/>
                <a:sym typeface="Symbol" charset="0"/>
              </a:rPr>
              <a:t>b&gt;&lt;c&gt;</a:t>
            </a:r>
            <a:endParaRPr lang="en-US" sz="3300" b="1">
              <a:sym typeface="Wingdings" charset="0"/>
            </a:endParaRPr>
          </a:p>
          <a:p>
            <a:pPr marL="280988" indent="-280988"/>
            <a:r>
              <a:rPr lang="en-US" sz="3300" b="1">
                <a:sym typeface="Wingdings" charset="0"/>
              </a:rPr>
              <a:t>C  </a:t>
            </a:r>
            <a:r>
              <a:rPr lang="en-US" sz="3300" b="1">
                <a:latin typeface="Arial" charset="0"/>
                <a:ea typeface="MS PGothic" charset="0"/>
                <a:sym typeface="Symbol" charset="0"/>
              </a:rPr>
              <a:t>C&lt;c&gt; | c | &lt;a&gt;&lt;&lt;A=B&gt;&lt;b&gt;&gt; | &lt;a&gt;&lt;b&gt;</a:t>
            </a:r>
          </a:p>
          <a:p>
            <a:pPr marL="280988" indent="-280988"/>
            <a:r>
              <a:rPr lang="en-US" sz="3300" b="1">
                <a:sym typeface="Wingdings" charset="0"/>
              </a:rPr>
              <a:t>&lt;A=B&gt;  &lt;a&gt; &lt;&lt;A=B&gt;&lt;b&gt;&gt; | &lt;</a:t>
            </a:r>
            <a:r>
              <a:rPr lang="en-US" sz="3300" b="1">
                <a:latin typeface="Arial" charset="0"/>
                <a:ea typeface="MS PGothic" charset="0"/>
                <a:sym typeface="Symbol" charset="0"/>
              </a:rPr>
              <a:t>a&gt;&lt;b&gt;</a:t>
            </a:r>
          </a:p>
          <a:p>
            <a:pPr marL="280988" indent="-280988"/>
            <a:r>
              <a:rPr lang="en-US" sz="3300" b="1">
                <a:latin typeface="Arial" charset="0"/>
                <a:ea typeface="MS PGothic" charset="0"/>
                <a:sym typeface="Symbol" charset="0"/>
              </a:rPr>
              <a:t>&lt;&lt;B=C&gt;&lt;c&gt;&gt; </a:t>
            </a:r>
            <a:r>
              <a:rPr lang="en-US" sz="3300" b="1">
                <a:sym typeface="Wingdings" charset="0"/>
              </a:rPr>
              <a:t> </a:t>
            </a:r>
            <a:r>
              <a:rPr lang="en-US" sz="3300" b="1">
                <a:latin typeface="Arial" charset="0"/>
                <a:ea typeface="MS PGothic" charset="0"/>
                <a:sym typeface="Symbol" charset="0"/>
              </a:rPr>
              <a:t>&lt;B=C&gt;&lt;c&gt;</a:t>
            </a:r>
          </a:p>
          <a:p>
            <a:pPr marL="280988" indent="-280988"/>
            <a:r>
              <a:rPr lang="en-US" sz="3300" b="1">
                <a:latin typeface="Arial" charset="0"/>
                <a:ea typeface="MS PGothic" charset="0"/>
                <a:sym typeface="Symbol" charset="0"/>
              </a:rPr>
              <a:t>&lt;&lt;A=B&gt;&lt;b&gt;&gt; </a:t>
            </a:r>
            <a:r>
              <a:rPr lang="en-US" sz="3300" b="1">
                <a:sym typeface="Wingdings" charset="0"/>
              </a:rPr>
              <a:t> </a:t>
            </a:r>
            <a:r>
              <a:rPr lang="en-US" sz="3300" b="1">
                <a:latin typeface="Arial" charset="0"/>
                <a:ea typeface="MS PGothic" charset="0"/>
                <a:sym typeface="Symbol" charset="0"/>
              </a:rPr>
              <a:t>&lt;A=B&gt;&lt;b&gt;</a:t>
            </a:r>
          </a:p>
          <a:p>
            <a:pPr marL="280988" indent="-280988"/>
            <a:r>
              <a:rPr lang="en-US" sz="3300" b="1">
                <a:latin typeface="Arial" charset="0"/>
                <a:ea typeface="MS PGothic" charset="0"/>
                <a:sym typeface="Symbol" charset="0"/>
              </a:rPr>
              <a:t>&lt;a&gt; </a:t>
            </a:r>
            <a:r>
              <a:rPr lang="en-US" sz="3300" b="1">
                <a:sym typeface="Wingdings" charset="0"/>
              </a:rPr>
              <a:t> a</a:t>
            </a:r>
          </a:p>
          <a:p>
            <a:pPr marL="280988" indent="-280988"/>
            <a:r>
              <a:rPr lang="en-US" sz="3300" b="1">
                <a:latin typeface="Arial" charset="0"/>
                <a:ea typeface="MS PGothic" charset="0"/>
                <a:sym typeface="Symbol" charset="0"/>
              </a:rPr>
              <a:t>&lt;b&gt; </a:t>
            </a:r>
            <a:r>
              <a:rPr lang="en-US" sz="3300" b="1">
                <a:sym typeface="Wingdings" charset="0"/>
              </a:rPr>
              <a:t> b</a:t>
            </a:r>
          </a:p>
          <a:p>
            <a:pPr marL="280988" indent="-280988"/>
            <a:r>
              <a:rPr lang="en-US" sz="3300" b="1">
                <a:latin typeface="Arial" charset="0"/>
                <a:ea typeface="MS PGothic" charset="0"/>
                <a:sym typeface="Symbol" charset="0"/>
              </a:rPr>
              <a:t>&lt;c&gt; </a:t>
            </a:r>
            <a:r>
              <a:rPr lang="en-US" sz="3300" b="1">
                <a:sym typeface="Wingdings" charset="0"/>
              </a:rPr>
              <a:t> c</a:t>
            </a:r>
          </a:p>
          <a:p>
            <a:endParaRPr lang="en-US"/>
          </a:p>
          <a:p>
            <a:endParaRPr lang="en-US"/>
          </a:p>
        </p:txBody>
      </p:sp>
      <p:sp>
        <p:nvSpPr>
          <p:cNvPr id="4" name="Date Placeholder 3"/>
          <p:cNvSpPr>
            <a:spLocks noGrp="1"/>
          </p:cNvSpPr>
          <p:nvPr>
            <p:ph type="dt" sz="half" idx="10"/>
          </p:nvPr>
        </p:nvSpPr>
        <p:spPr/>
        <p:txBody>
          <a:bodyPr/>
          <a:lstStyle/>
          <a:p>
            <a:fld id="{0E77020B-71E0-8149-BD09-7FA39447194A}"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137</a:t>
            </a:fld>
            <a:endParaRPr lang="en-US"/>
          </a:p>
        </p:txBody>
      </p:sp>
    </p:spTree>
    <p:extLst>
      <p:ext uri="{BB962C8B-B14F-4D97-AF65-F5344CB8AC3E}">
        <p14:creationId xmlns:p14="http://schemas.microsoft.com/office/powerpoint/2010/main" val="20912314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6"/>
          <p:cNvSpPr>
            <a:spLocks noGrp="1"/>
          </p:cNvSpPr>
          <p:nvPr>
            <p:ph type="title"/>
          </p:nvPr>
        </p:nvSpPr>
        <p:spPr>
          <a:xfrm>
            <a:off x="304800" y="2590800"/>
            <a:ext cx="8610600" cy="1362075"/>
          </a:xfrm>
        </p:spPr>
        <p:txBody>
          <a:bodyPr/>
          <a:lstStyle/>
          <a:p>
            <a:pPr algn="ctr"/>
            <a:r>
              <a:rPr lang="en-US" cap="none" dirty="0">
                <a:latin typeface="Arial" charset="0"/>
                <a:ea typeface="MS PGothic" charset="0"/>
              </a:rPr>
              <a:t>CKY (</a:t>
            </a:r>
            <a:r>
              <a:rPr lang="en-US" cap="none" dirty="0" err="1">
                <a:latin typeface="Arial" charset="0"/>
                <a:ea typeface="MS PGothic" charset="0"/>
              </a:rPr>
              <a:t>Cocke</a:t>
            </a:r>
            <a:r>
              <a:rPr lang="en-US" cap="none" dirty="0">
                <a:latin typeface="Arial" charset="0"/>
                <a:ea typeface="MS PGothic" charset="0"/>
              </a:rPr>
              <a:t>, </a:t>
            </a:r>
            <a:r>
              <a:rPr lang="en-US" cap="none" dirty="0" err="1">
                <a:latin typeface="Arial" charset="0"/>
                <a:ea typeface="MS PGothic" charset="0"/>
              </a:rPr>
              <a:t>Kasami</a:t>
            </a:r>
            <a:r>
              <a:rPr lang="en-US" cap="none" dirty="0">
                <a:latin typeface="Arial" charset="0"/>
                <a:ea typeface="MS PGothic" charset="0"/>
              </a:rPr>
              <a:t>, Younger)</a:t>
            </a:r>
            <a:br>
              <a:rPr lang="en-US" cap="none" dirty="0">
                <a:latin typeface="Arial" charset="0"/>
                <a:ea typeface="MS PGothic" charset="0"/>
              </a:rPr>
            </a:br>
            <a:r>
              <a:rPr lang="en-US" cap="none" dirty="0">
                <a:latin typeface="Arial" charset="0"/>
                <a:ea typeface="MS PGothic" charset="0"/>
              </a:rPr>
              <a:t>O(N</a:t>
            </a:r>
            <a:r>
              <a:rPr lang="en-US" cap="none" baseline="30000" dirty="0">
                <a:latin typeface="Arial" charset="0"/>
                <a:ea typeface="MS PGothic" charset="0"/>
              </a:rPr>
              <a:t>3</a:t>
            </a:r>
            <a:r>
              <a:rPr lang="en-US" cap="none" dirty="0">
                <a:latin typeface="Arial" charset="0"/>
                <a:ea typeface="MS PGothic" charset="0"/>
              </a:rPr>
              <a:t>) PARSING</a:t>
            </a:r>
          </a:p>
        </p:txBody>
      </p:sp>
      <p:sp>
        <p:nvSpPr>
          <p:cNvPr id="1341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DF89E4D-6DD7-084A-83B8-E64FEAE89CED}" type="datetime1">
              <a:rPr lang="en-US" smtClean="0"/>
              <a:t>12/28/19</a:t>
            </a:fld>
            <a:endParaRPr lang="en-US"/>
          </a:p>
        </p:txBody>
      </p:sp>
      <p:sp>
        <p:nvSpPr>
          <p:cNvPr id="1341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41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DA0B5-C86E-F74F-B663-D2B8A40A8846}" type="slidenum">
              <a:rPr lang="en-US"/>
              <a:pPr/>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dirty="0">
                <a:latin typeface="Arial" charset="0"/>
                <a:ea typeface="MS PGothic" charset="0"/>
              </a:rPr>
              <a:t>Dynamic Programming</a:t>
            </a:r>
          </a:p>
        </p:txBody>
      </p:sp>
      <p:sp>
        <p:nvSpPr>
          <p:cNvPr id="135171" name="Content Placeholder 2"/>
          <p:cNvSpPr>
            <a:spLocks noGrp="1"/>
          </p:cNvSpPr>
          <p:nvPr>
            <p:ph idx="1"/>
          </p:nvPr>
        </p:nvSpPr>
        <p:spPr/>
        <p:txBody>
          <a:bodyPr/>
          <a:lstStyle/>
          <a:p>
            <a:pPr marL="0" indent="0">
              <a:buFontTx/>
              <a:buNone/>
            </a:pPr>
            <a:r>
              <a:rPr lang="en-US" sz="1800">
                <a:latin typeface="Arial" charset="0"/>
                <a:ea typeface="MS PGothic" charset="0"/>
              </a:rPr>
              <a:t>To solve a given problem, we solve small parts of the problem (</a:t>
            </a:r>
            <a:r>
              <a:rPr lang="en-US" sz="1800" err="1">
                <a:latin typeface="Arial" charset="0"/>
                <a:ea typeface="MS PGothic" charset="0"/>
              </a:rPr>
              <a:t>subproblems</a:t>
            </a:r>
            <a:r>
              <a:rPr lang="en-US" sz="1800">
                <a:latin typeface="Arial" charset="0"/>
                <a:ea typeface="MS PGothic" charset="0"/>
              </a:rPr>
              <a:t>), then combine the solutions of the </a:t>
            </a:r>
            <a:r>
              <a:rPr lang="en-US" sz="1800" err="1">
                <a:latin typeface="Arial" charset="0"/>
                <a:ea typeface="MS PGothic" charset="0"/>
              </a:rPr>
              <a:t>subproblems</a:t>
            </a:r>
            <a:r>
              <a:rPr lang="en-US" sz="1800">
                <a:latin typeface="Arial" charset="0"/>
                <a:ea typeface="MS PGothic" charset="0"/>
              </a:rPr>
              <a:t> to reach an overall solution.</a:t>
            </a:r>
          </a:p>
          <a:p>
            <a:pPr marL="0" indent="0">
              <a:buFontTx/>
              <a:buNone/>
            </a:pPr>
            <a:endParaRPr lang="en-US" sz="1800">
              <a:latin typeface="Arial" charset="0"/>
              <a:ea typeface="MS PGothic" charset="0"/>
            </a:endParaRPr>
          </a:p>
          <a:p>
            <a:pPr marL="0" indent="0">
              <a:buFontTx/>
              <a:buNone/>
            </a:pPr>
            <a:r>
              <a:rPr lang="en-US" sz="1800">
                <a:latin typeface="Arial" charset="0"/>
                <a:ea typeface="MS PGothic" charset="0"/>
              </a:rPr>
              <a:t>The Parsing problem for arbitrary CFGs was elusive, in that its complexity was unknown until the late 1960s. In the meantime, theoreticians developed notion of simplified forms that were as powerful as arbitrary CFGs. The one most relevant here is the Chomsky Normal Form – CNF. It states that the only rule forms needed are:</a:t>
            </a:r>
          </a:p>
          <a:p>
            <a:pPr marL="0" indent="0">
              <a:buFontTx/>
              <a:buNone/>
            </a:pPr>
            <a:endParaRPr lang="en-US" sz="1800">
              <a:latin typeface="Arial" charset="0"/>
              <a:ea typeface="MS PGothic" charset="0"/>
            </a:endParaRPr>
          </a:p>
          <a:p>
            <a:pPr marL="0" indent="0">
              <a:buFontTx/>
              <a:buNone/>
            </a:pPr>
            <a:r>
              <a:rPr lang="en-US" sz="1800">
                <a:latin typeface="Arial" charset="0"/>
                <a:ea typeface="MS PGothic" charset="0"/>
              </a:rPr>
              <a:t>A  </a:t>
            </a:r>
            <a:r>
              <a:rPr lang="en-US" sz="1800" b="1">
                <a:latin typeface="Arial" charset="0"/>
                <a:ea typeface="MS PGothic" charset="0"/>
                <a:sym typeface="Symbol" charset="0"/>
              </a:rPr>
              <a:t>	</a:t>
            </a:r>
            <a:r>
              <a:rPr lang="en-US" sz="1800">
                <a:latin typeface="Arial" charset="0"/>
                <a:ea typeface="MS PGothic" charset="0"/>
              </a:rPr>
              <a:t>BC		where B and C are non-terminals</a:t>
            </a:r>
          </a:p>
          <a:p>
            <a:pPr marL="0" indent="0">
              <a:buFontTx/>
              <a:buNone/>
            </a:pPr>
            <a:r>
              <a:rPr lang="en-US" sz="1800">
                <a:latin typeface="Arial" charset="0"/>
                <a:ea typeface="MS PGothic" charset="0"/>
              </a:rPr>
              <a:t>A </a:t>
            </a:r>
            <a:r>
              <a:rPr lang="en-US" sz="1800" b="1">
                <a:latin typeface="Arial" charset="0"/>
                <a:ea typeface="MS PGothic" charset="0"/>
                <a:sym typeface="Symbol" charset="0"/>
              </a:rPr>
              <a:t>	</a:t>
            </a:r>
            <a:r>
              <a:rPr lang="en-US" sz="1800">
                <a:latin typeface="Arial" charset="0"/>
                <a:ea typeface="MS PGothic" charset="0"/>
              </a:rPr>
              <a:t>a		where a is a terminal</a:t>
            </a:r>
          </a:p>
          <a:p>
            <a:pPr marL="0" indent="0">
              <a:buFontTx/>
              <a:buNone/>
            </a:pPr>
            <a:endParaRPr lang="en-US" sz="1800">
              <a:latin typeface="Arial" charset="0"/>
              <a:ea typeface="MS PGothic" charset="0"/>
            </a:endParaRPr>
          </a:p>
          <a:p>
            <a:pPr marL="0" indent="0">
              <a:buFontTx/>
              <a:buNone/>
            </a:pPr>
            <a:r>
              <a:rPr lang="en-US" sz="1800">
                <a:latin typeface="Arial" charset="0"/>
                <a:ea typeface="MS PGothic" charset="0"/>
              </a:rPr>
              <a:t>This is provided the string of length zero is not part of the language.</a:t>
            </a:r>
          </a:p>
        </p:txBody>
      </p:sp>
      <p:sp>
        <p:nvSpPr>
          <p:cNvPr id="135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C25D3F8-CF1C-EC49-A700-31D12535DAA5}" type="datetime1">
              <a:rPr lang="en-US" smtClean="0"/>
              <a:t>12/28/19</a:t>
            </a:fld>
            <a:endParaRPr lang="en-US"/>
          </a:p>
        </p:txBody>
      </p:sp>
      <p:sp>
        <p:nvSpPr>
          <p:cNvPr id="1351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5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6B35EA4-D3BD-694F-95B8-A7D22A4B70B9}" type="slidenum">
              <a:rPr lang="en-US"/>
              <a:pPr/>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 # 5</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a:t>
            </a:fld>
            <a:endParaRPr lang="en-US"/>
          </a:p>
        </p:txBody>
      </p:sp>
      <p:sp>
        <p:nvSpPr>
          <p:cNvPr id="25" name="TextBox 24"/>
          <p:cNvSpPr txBox="1"/>
          <p:nvPr/>
        </p:nvSpPr>
        <p:spPr>
          <a:xfrm>
            <a:off x="457200" y="4991129"/>
            <a:ext cx="8077200" cy="1200329"/>
          </a:xfrm>
          <a:prstGeom prst="rect">
            <a:avLst/>
          </a:prstGeom>
          <a:noFill/>
        </p:spPr>
        <p:txBody>
          <a:bodyPr wrap="square" rtlCol="0">
            <a:spAutoFit/>
          </a:bodyPr>
          <a:lstStyle/>
          <a:p>
            <a:r>
              <a:rPr lang="en-US" dirty="0">
                <a:latin typeface="+mn-lt"/>
                <a:ea typeface="Apple Chancery" charset="0"/>
                <a:cs typeface="Apple Chancery" charset="0"/>
              </a:rPr>
              <a:t>This checks a string to see if it’s a legal password. In our case, a legal</a:t>
            </a:r>
            <a:r>
              <a:rPr lang="en-US" dirty="0"/>
              <a:t> password must contain at least one of each of the following: lower case letter, upper case letter, number, and special character from the following set {!@#$%^&amp;}. No other characters are allowed </a:t>
            </a:r>
            <a:endParaRPr lang="en-US" dirty="0">
              <a:latin typeface="+mn-lt"/>
            </a:endParaRPr>
          </a:p>
        </p:txBody>
      </p:sp>
      <p:graphicFrame>
        <p:nvGraphicFramePr>
          <p:cNvPr id="7" name="Table 6">
            <a:extLst>
              <a:ext uri="{FF2B5EF4-FFF2-40B4-BE49-F238E27FC236}">
                <a16:creationId xmlns:a16="http://schemas.microsoft.com/office/drawing/2014/main" id="{3235D9CC-296B-EC4E-B73F-618FEF6E896C}"/>
              </a:ext>
            </a:extLst>
          </p:cNvPr>
          <p:cNvGraphicFramePr>
            <a:graphicFrameLocks noGrp="1"/>
          </p:cNvGraphicFramePr>
          <p:nvPr>
            <p:extLst>
              <p:ext uri="{D42A27DB-BD31-4B8C-83A1-F6EECF244321}">
                <p14:modId xmlns:p14="http://schemas.microsoft.com/office/powerpoint/2010/main" val="3911338315"/>
              </p:ext>
            </p:extLst>
          </p:nvPr>
        </p:nvGraphicFramePr>
        <p:xfrm>
          <a:off x="1603375" y="1310243"/>
          <a:ext cx="5937250" cy="3627120"/>
        </p:xfrm>
        <a:graphic>
          <a:graphicData uri="http://schemas.openxmlformats.org/drawingml/2006/table">
            <a:tbl>
              <a:tblPr firstRow="1" firstCol="1" bandRow="1">
                <a:tableStyleId>{5C22544A-7EE6-4342-B048-85BDC9FD1C3A}</a:tableStyleId>
              </a:tblPr>
              <a:tblGrid>
                <a:gridCol w="1187450">
                  <a:extLst>
                    <a:ext uri="{9D8B030D-6E8A-4147-A177-3AD203B41FA5}">
                      <a16:colId xmlns:a16="http://schemas.microsoft.com/office/drawing/2014/main" val="685847277"/>
                    </a:ext>
                  </a:extLst>
                </a:gridCol>
                <a:gridCol w="1187450">
                  <a:extLst>
                    <a:ext uri="{9D8B030D-6E8A-4147-A177-3AD203B41FA5}">
                      <a16:colId xmlns:a16="http://schemas.microsoft.com/office/drawing/2014/main" val="4201747737"/>
                    </a:ext>
                  </a:extLst>
                </a:gridCol>
                <a:gridCol w="1187450">
                  <a:extLst>
                    <a:ext uri="{9D8B030D-6E8A-4147-A177-3AD203B41FA5}">
                      <a16:colId xmlns:a16="http://schemas.microsoft.com/office/drawing/2014/main" val="101279460"/>
                    </a:ext>
                  </a:extLst>
                </a:gridCol>
                <a:gridCol w="1187450">
                  <a:extLst>
                    <a:ext uri="{9D8B030D-6E8A-4147-A177-3AD203B41FA5}">
                      <a16:colId xmlns:a16="http://schemas.microsoft.com/office/drawing/2014/main" val="3657508809"/>
                    </a:ext>
                  </a:extLst>
                </a:gridCol>
                <a:gridCol w="1187450">
                  <a:extLst>
                    <a:ext uri="{9D8B030D-6E8A-4147-A177-3AD203B41FA5}">
                      <a16:colId xmlns:a16="http://schemas.microsoft.com/office/drawing/2014/main" val="4029264754"/>
                    </a:ext>
                  </a:extLst>
                </a:gridCol>
              </a:tblGrid>
              <a:tr h="0">
                <a:tc>
                  <a:txBody>
                    <a:bodyPr/>
                    <a:lstStyle/>
                    <a:p>
                      <a:pPr marL="0" marR="0" algn="ctr">
                        <a:spcBef>
                          <a:spcPts val="0"/>
                        </a:spcBef>
                        <a:spcAft>
                          <a:spcPts val="0"/>
                        </a:spcAft>
                      </a:pPr>
                      <a:r>
                        <a:rPr lang="en-US"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@#$%^&amp;</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206878"/>
                  </a:ext>
                </a:extLst>
              </a:tr>
              <a:tr h="0">
                <a:tc>
                  <a:txBody>
                    <a:bodyPr/>
                    <a:lstStyle/>
                    <a:p>
                      <a:pPr marL="342900" marR="0" lvl="0" indent="-342900" algn="ctr">
                        <a:spcBef>
                          <a:spcPts val="0"/>
                        </a:spcBef>
                        <a:spcAft>
                          <a:spcPts val="0"/>
                        </a:spcAft>
                        <a:buClr>
                          <a:srgbClr val="FF0000"/>
                        </a:buClr>
                        <a:buFont typeface="Wingdings" pitchFamily="2" charset="2"/>
                        <a:buChar char=""/>
                      </a:pPr>
                      <a:r>
                        <a:rPr lang="en-US" sz="1400" dirty="0">
                          <a:solidFill>
                            <a:schemeClr val="tx1"/>
                          </a:solidFill>
                          <a:effectLst/>
                        </a:rPr>
                        <a:t>Empty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8381588"/>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66420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9452086"/>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4758787"/>
                  </a:ext>
                </a:extLst>
              </a:tr>
              <a:tr h="0">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4283246"/>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67495"/>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5313864"/>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33178"/>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083573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854509"/>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7981014"/>
                  </a:ext>
                </a:extLst>
              </a:tr>
              <a:tr h="0">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129158"/>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952797"/>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431907"/>
                  </a:ext>
                </a:extLst>
              </a:tr>
              <a:tr h="0">
                <a:tc>
                  <a:txBody>
                    <a:bodyPr/>
                    <a:lstStyle/>
                    <a:p>
                      <a:pPr marL="0" marR="0" algn="ctr">
                        <a:spcBef>
                          <a:spcPts val="0"/>
                        </a:spcBef>
                        <a:spcAft>
                          <a:spcPts val="0"/>
                        </a:spcAft>
                      </a:pPr>
                      <a:r>
                        <a:rPr lang="en-US" sz="1400" dirty="0">
                          <a:solidFill>
                            <a:schemeClr val="tx1"/>
                          </a:solidFill>
                          <a:effectLst/>
                        </a:rPr>
                        <a:t>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6209772"/>
                  </a:ext>
                </a:extLst>
              </a:tr>
              <a:tr h="0">
                <a:tc>
                  <a:txBody>
                    <a:bodyPr/>
                    <a:lstStyle/>
                    <a:p>
                      <a:pPr marL="0" marR="0" algn="ctr">
                        <a:spcBef>
                          <a:spcPts val="0"/>
                        </a:spcBef>
                        <a:spcAft>
                          <a:spcPts val="0"/>
                        </a:spcAft>
                      </a:pPr>
                      <a:r>
                        <a:rPr lang="en-US" sz="1400" u="sng" dirty="0">
                          <a:solidFill>
                            <a:srgbClr val="009900"/>
                          </a:solidFill>
                          <a:effectLst/>
                        </a:rPr>
                        <a:t>Aa0@</a:t>
                      </a:r>
                      <a:endParaRPr lang="en-US" sz="14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tx1"/>
                          </a:solidFill>
                          <a:effectLst/>
                        </a:rPr>
                        <a:t>Aa0@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6788284"/>
                  </a:ext>
                </a:extLst>
              </a:tr>
            </a:tbl>
          </a:graphicData>
        </a:graphic>
      </p:graphicFrame>
      <p:sp>
        <p:nvSpPr>
          <p:cNvPr id="9" name="Right Arrow 8">
            <a:extLst>
              <a:ext uri="{FF2B5EF4-FFF2-40B4-BE49-F238E27FC236}">
                <a16:creationId xmlns:a16="http://schemas.microsoft.com/office/drawing/2014/main" id="{C3A1DA38-E740-D745-AAEF-4B3618609EBA}"/>
              </a:ext>
            </a:extLst>
          </p:cNvPr>
          <p:cNvSpPr/>
          <p:nvPr/>
        </p:nvSpPr>
        <p:spPr bwMode="auto">
          <a:xfrm>
            <a:off x="900333" y="1417638"/>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69131642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dirty="0">
                <a:latin typeface="Arial" charset="0"/>
                <a:ea typeface="MS PGothic" charset="0"/>
              </a:rPr>
              <a:t>CKY (Bottom-Up Technique)</a:t>
            </a:r>
          </a:p>
        </p:txBody>
      </p:sp>
      <p:sp>
        <p:nvSpPr>
          <p:cNvPr id="136195" name="Content Placeholder 2"/>
          <p:cNvSpPr>
            <a:spLocks noGrp="1"/>
          </p:cNvSpPr>
          <p:nvPr>
            <p:ph idx="1"/>
          </p:nvPr>
        </p:nvSpPr>
        <p:spPr/>
        <p:txBody>
          <a:bodyPr/>
          <a:lstStyle/>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input string be a sequence of </a:t>
            </a:r>
            <a:r>
              <a:rPr lang="en-US" sz="1600" i="1" dirty="0">
                <a:latin typeface="Arial" charset="0"/>
                <a:ea typeface="MS PGothic" charset="0"/>
              </a:rPr>
              <a:t>n</a:t>
            </a:r>
            <a:r>
              <a:rPr lang="en-US" sz="1600" dirty="0">
                <a:latin typeface="Arial" charset="0"/>
                <a:ea typeface="MS PGothic" charset="0"/>
              </a:rPr>
              <a:t> letters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grammar contain </a:t>
            </a:r>
            <a:r>
              <a:rPr lang="en-US" sz="1600" i="1" dirty="0">
                <a:latin typeface="Arial" charset="0"/>
                <a:ea typeface="MS PGothic" charset="0"/>
              </a:rPr>
              <a:t>r</a:t>
            </a:r>
            <a:r>
              <a:rPr lang="en-US" sz="1600" dirty="0">
                <a:latin typeface="Arial" charset="0"/>
                <a:ea typeface="MS PGothic" charset="0"/>
              </a:rPr>
              <a:t> terminal and nonterminal symbols </a:t>
            </a:r>
            <a:r>
              <a:rPr lang="en-US" sz="1600" i="1" dirty="0">
                <a:latin typeface="Arial" charset="0"/>
                <a:ea typeface="MS PGothic" charset="0"/>
              </a:rPr>
              <a:t>R</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R</a:t>
            </a:r>
            <a:r>
              <a:rPr lang="en-US" sz="1600" i="1" baseline="-25000" dirty="0">
                <a:latin typeface="Arial" charset="0"/>
                <a:ea typeface="MS PGothic" charset="0"/>
              </a:rPr>
              <a:t>r</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R</a:t>
            </a:r>
            <a:r>
              <a:rPr lang="en-US" sz="1600" baseline="-25000" dirty="0">
                <a:latin typeface="Arial" charset="0"/>
                <a:ea typeface="MS PGothic" charset="0"/>
              </a:rPr>
              <a:t>1</a:t>
            </a:r>
            <a:r>
              <a:rPr lang="en-US" sz="1600" dirty="0">
                <a:latin typeface="Arial" charset="0"/>
                <a:ea typeface="MS PGothic" charset="0"/>
              </a:rPr>
              <a:t> be the start symbol.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P[</a:t>
            </a:r>
            <a:r>
              <a:rPr lang="en-US" sz="1600" dirty="0" err="1">
                <a:latin typeface="Arial" charset="0"/>
                <a:ea typeface="MS PGothic" charset="0"/>
              </a:rPr>
              <a:t>n,n</a:t>
            </a:r>
            <a:r>
              <a:rPr lang="en-US" sz="1600" dirty="0">
                <a:latin typeface="Arial" charset="0"/>
                <a:ea typeface="MS PGothic" charset="0"/>
              </a:rPr>
              <a:t>] be an array of Sets over {1,…n}. Initialize all elements of P to empty ({}).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col = 1 to 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unit production X → a</a:t>
            </a:r>
            <a:r>
              <a:rPr lang="en-US" sz="1600" baseline="-25000" dirty="0">
                <a:latin typeface="Arial" charset="0"/>
                <a:ea typeface="MS PGothic" charset="0"/>
              </a:rPr>
              <a:t>i</a:t>
            </a:r>
            <a:r>
              <a:rPr lang="en-US" sz="1600" dirty="0">
                <a:latin typeface="Arial" charset="0"/>
                <a:ea typeface="MS PGothic" charset="0"/>
              </a:rPr>
              <a:t>, set add X to P[1,col].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row = 2 to n</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col = 1 to n-row+1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row2 = 1 to 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if B ∈ P[row2</a:t>
            </a:r>
            <a:r>
              <a:rPr lang="en-US" sz="1600">
                <a:latin typeface="Arial" charset="0"/>
                <a:ea typeface="MS PGothic" charset="0"/>
              </a:rPr>
              <a:t>,col] </a:t>
            </a:r>
            <a:r>
              <a:rPr lang="en-US" sz="1600" dirty="0">
                <a:latin typeface="Arial" charset="0"/>
                <a:ea typeface="MS PGothic" charset="0"/>
              </a:rPr>
              <a:t>and C ∈ P[row-row2,col+row2]  and A -&gt; B C then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add A to P[</a:t>
            </a:r>
            <a:r>
              <a:rPr lang="en-US" sz="1600" dirty="0" err="1">
                <a:latin typeface="Arial" charset="0"/>
                <a:ea typeface="MS PGothic" charset="0"/>
              </a:rPr>
              <a:t>row,col</a:t>
            </a:r>
            <a:r>
              <a:rPr lang="en-US" sz="1600" dirty="0">
                <a:latin typeface="Arial" charset="0"/>
                <a:ea typeface="MS PGothic" charset="0"/>
              </a:rPr>
              <a:t>]</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If R</a:t>
            </a:r>
            <a:r>
              <a:rPr lang="en-US" sz="1600" baseline="-25000" dirty="0">
                <a:latin typeface="Arial" charset="0"/>
                <a:ea typeface="MS PGothic" charset="0"/>
              </a:rPr>
              <a:t>1</a:t>
            </a:r>
            <a:r>
              <a:rPr lang="en-US" sz="1600" dirty="0">
                <a:latin typeface="Arial" charset="0"/>
                <a:ea typeface="MS PGothic" charset="0"/>
              </a:rPr>
              <a:t> ∈ P[</a:t>
            </a:r>
            <a:r>
              <a:rPr lang="en-US" sz="1600" dirty="0" err="1">
                <a:latin typeface="Arial" charset="0"/>
                <a:ea typeface="MS PGothic" charset="0"/>
              </a:rPr>
              <a:t>n,n</a:t>
            </a:r>
            <a:r>
              <a:rPr lang="en-US" sz="1600" dirty="0">
                <a:latin typeface="Arial" charset="0"/>
                <a:ea typeface="MS PGothic" charset="0"/>
              </a:rPr>
              <a:t>] is true then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 </a:t>
            </a:r>
            <a:r>
              <a:rPr lang="en-US" sz="1600" dirty="0">
                <a:latin typeface="Arial" charset="0"/>
                <a:ea typeface="MS PGothic" charset="0"/>
              </a:rPr>
              <a:t>is member of language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else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is not a member of language </a:t>
            </a:r>
          </a:p>
          <a:p>
            <a:pPr marL="0" indent="0">
              <a:buFontTx/>
              <a:buNone/>
              <a:tabLst>
                <a:tab pos="228600" algn="l"/>
                <a:tab pos="458788" algn="l"/>
                <a:tab pos="687388" algn="l"/>
                <a:tab pos="915988" algn="l"/>
                <a:tab pos="1146175" algn="l"/>
                <a:tab pos="1374775" algn="l"/>
                <a:tab pos="1604963" algn="l"/>
                <a:tab pos="1833563" algn="l"/>
              </a:tabLst>
            </a:pPr>
            <a:endParaRPr lang="en-US" sz="2000" dirty="0">
              <a:latin typeface="Arial" charset="0"/>
              <a:ea typeface="MS PGothic" charset="0"/>
            </a:endParaRPr>
          </a:p>
        </p:txBody>
      </p:sp>
      <p:sp>
        <p:nvSpPr>
          <p:cNvPr id="1361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EB31FA9-42B1-2646-91F3-00FAA6C76102}" type="datetime1">
              <a:rPr lang="en-US" smtClean="0"/>
              <a:t>12/28/19</a:t>
            </a:fld>
            <a:endParaRPr lang="en-US"/>
          </a:p>
        </p:txBody>
      </p:sp>
      <p:sp>
        <p:nvSpPr>
          <p:cNvPr id="136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6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0BB01-A910-8A45-986E-FB325609B938}" type="slidenum">
              <a:rPr lang="en-US"/>
              <a:pPr/>
              <a:t>140</a:t>
            </a:fld>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dirty="0">
                <a:latin typeface="Arial" charset="0"/>
                <a:ea typeface="MS PGothic" charset="0"/>
              </a:rPr>
              <a:t>CKY Parser</a:t>
            </a:r>
          </a:p>
        </p:txBody>
      </p:sp>
      <p:sp>
        <p:nvSpPr>
          <p:cNvPr id="137219" name="Content Placeholder 2"/>
          <p:cNvSpPr>
            <a:spLocks noGrp="1"/>
          </p:cNvSpPr>
          <p:nvPr>
            <p:ph idx="1"/>
          </p:nvPr>
        </p:nvSpPr>
        <p:spPr/>
        <p:txBody>
          <a:bodyPr/>
          <a:lstStyle/>
          <a:p>
            <a:pPr>
              <a:buFontTx/>
              <a:buNone/>
            </a:pPr>
            <a:r>
              <a:rPr lang="en-US" sz="1200" dirty="0">
                <a:latin typeface="Arial" charset="0"/>
                <a:ea typeface="MS PGothic" charset="0"/>
              </a:rPr>
              <a:t>	</a:t>
            </a:r>
            <a:r>
              <a:rPr lang="en-US" sz="1600" dirty="0">
                <a:latin typeface="Arial" charset="0"/>
                <a:ea typeface="MS PGothic" charset="0"/>
              </a:rPr>
              <a:t>Present the </a:t>
            </a:r>
            <a:r>
              <a:rPr lang="en-US" sz="1600" b="1" dirty="0">
                <a:latin typeface="Arial" charset="0"/>
                <a:ea typeface="MS PGothic" charset="0"/>
              </a:rPr>
              <a:t>CKY</a:t>
            </a:r>
            <a:r>
              <a:rPr lang="en-US" sz="1600" dirty="0">
                <a:latin typeface="Arial" charset="0"/>
                <a:ea typeface="MS PGothic" charset="0"/>
              </a:rPr>
              <a:t> recognition matrix for the string  </a:t>
            </a:r>
            <a:r>
              <a:rPr lang="en-US" sz="1600" b="1" dirty="0" err="1">
                <a:latin typeface="Arial" charset="0"/>
                <a:ea typeface="MS PGothic" charset="0"/>
              </a:rPr>
              <a:t>abba</a:t>
            </a:r>
            <a:r>
              <a:rPr lang="en-US" sz="1600" b="1" dirty="0">
                <a:latin typeface="Arial" charset="0"/>
                <a:ea typeface="MS PGothic" charset="0"/>
              </a:rPr>
              <a:t>  </a:t>
            </a:r>
            <a:r>
              <a:rPr lang="en-US" sz="1600" dirty="0">
                <a:latin typeface="Arial" charset="0"/>
                <a:ea typeface="MS PGothic" charset="0"/>
              </a:rPr>
              <a:t>assuming the Chomsky Normal Form grammar, </a:t>
            </a:r>
            <a:r>
              <a:rPr lang="en-US" sz="1600" b="1" dirty="0">
                <a:latin typeface="Arial" charset="0"/>
                <a:ea typeface="MS PGothic" charset="0"/>
              </a:rPr>
              <a:t>G = ({S,A,B,C,D,E}, {</a:t>
            </a:r>
            <a:r>
              <a:rPr lang="en-US" sz="1600" b="1" dirty="0" err="1">
                <a:latin typeface="Arial" charset="0"/>
                <a:ea typeface="MS PGothic" charset="0"/>
              </a:rPr>
              <a:t>a,b</a:t>
            </a:r>
            <a:r>
              <a:rPr lang="en-US" sz="1600" b="1" dirty="0">
                <a:latin typeface="Arial" charset="0"/>
                <a:ea typeface="MS PGothic" charset="0"/>
              </a:rPr>
              <a:t>}, R, S)</a:t>
            </a:r>
            <a:r>
              <a:rPr lang="en-US" sz="1600" dirty="0">
                <a:latin typeface="Arial" charset="0"/>
                <a:ea typeface="MS PGothic" charset="0"/>
              </a:rPr>
              <a:t>, specified by the rules </a:t>
            </a:r>
            <a:r>
              <a:rPr lang="en-US" sz="1600" b="1" dirty="0">
                <a:latin typeface="Arial" charset="0"/>
                <a:ea typeface="MS PGothic" charset="0"/>
              </a:rPr>
              <a:t>R</a:t>
            </a:r>
            <a:r>
              <a:rPr lang="en-US" sz="1600" dirty="0">
                <a:latin typeface="Arial" charset="0"/>
                <a:ea typeface="MS PGothic" charset="0"/>
              </a:rPr>
              <a:t>:</a:t>
            </a:r>
          </a:p>
          <a:p>
            <a:pPr>
              <a:buFontTx/>
              <a:buNone/>
            </a:pPr>
            <a:r>
              <a:rPr lang="en-US" sz="1600" b="1" dirty="0">
                <a:latin typeface="Arial" charset="0"/>
                <a:ea typeface="MS PGothic" charset="0"/>
              </a:rPr>
              <a:t>S  </a:t>
            </a:r>
            <a:r>
              <a:rPr lang="en-US" sz="1600" b="1" dirty="0">
                <a:latin typeface="Arial" charset="0"/>
                <a:ea typeface="MS PGothic" charset="0"/>
                <a:sym typeface="Symbol" charset="0"/>
              </a:rPr>
              <a:t>	</a:t>
            </a:r>
            <a:r>
              <a:rPr lang="en-US" sz="1600" b="1" dirty="0">
                <a:latin typeface="Arial" charset="0"/>
                <a:ea typeface="MS PGothic" charset="0"/>
              </a:rPr>
              <a:t>AB  |  BA</a:t>
            </a:r>
            <a:endParaRPr lang="en-US" sz="1600" dirty="0">
              <a:latin typeface="Arial" charset="0"/>
              <a:ea typeface="MS PGothic" charset="0"/>
            </a:endParaRPr>
          </a:p>
          <a:p>
            <a:pPr>
              <a:buFontTx/>
              <a:buNone/>
            </a:pPr>
            <a:r>
              <a:rPr lang="en-US" sz="1600" b="1" dirty="0">
                <a:latin typeface="Arial" charset="0"/>
                <a:ea typeface="MS PGothic" charset="0"/>
              </a:rPr>
              <a:t>A  </a:t>
            </a:r>
            <a:r>
              <a:rPr lang="en-US" sz="1600" b="1" dirty="0">
                <a:latin typeface="Arial" charset="0"/>
                <a:ea typeface="MS PGothic" charset="0"/>
                <a:sym typeface="Symbol" charset="0"/>
              </a:rPr>
              <a:t></a:t>
            </a:r>
            <a:r>
              <a:rPr lang="en-US" sz="1600" b="1" dirty="0">
                <a:latin typeface="Arial" charset="0"/>
                <a:ea typeface="MS PGothic" charset="0"/>
              </a:rPr>
              <a:t>	CD  |  a</a:t>
            </a:r>
            <a:endParaRPr lang="en-US" sz="1600" dirty="0">
              <a:latin typeface="Arial" charset="0"/>
              <a:ea typeface="MS PGothic" charset="0"/>
            </a:endParaRPr>
          </a:p>
          <a:p>
            <a:pPr>
              <a:buFontTx/>
              <a:buNone/>
            </a:pPr>
            <a:r>
              <a:rPr lang="en-US" sz="1600" b="1" dirty="0">
                <a:latin typeface="Arial" charset="0"/>
                <a:ea typeface="MS PGothic" charset="0"/>
              </a:rPr>
              <a:t>B  </a:t>
            </a:r>
            <a:r>
              <a:rPr lang="en-US" sz="1600" b="1" dirty="0">
                <a:latin typeface="Arial" charset="0"/>
                <a:ea typeface="MS PGothic" charset="0"/>
                <a:sym typeface="Symbol" charset="0"/>
              </a:rPr>
              <a:t></a:t>
            </a:r>
            <a:r>
              <a:rPr lang="en-US" sz="1600" b="1" dirty="0">
                <a:latin typeface="Arial" charset="0"/>
                <a:ea typeface="MS PGothic" charset="0"/>
              </a:rPr>
              <a:t> 	CE  |  b </a:t>
            </a:r>
            <a:endParaRPr lang="en-US" sz="1600" dirty="0">
              <a:latin typeface="Arial" charset="0"/>
              <a:ea typeface="MS PGothic" charset="0"/>
            </a:endParaRPr>
          </a:p>
          <a:p>
            <a:pPr>
              <a:buFontTx/>
              <a:buNone/>
            </a:pPr>
            <a:r>
              <a:rPr lang="en-US" sz="1600" b="1" dirty="0">
                <a:latin typeface="Arial" charset="0"/>
                <a:ea typeface="MS PGothic" charset="0"/>
              </a:rPr>
              <a:t>C  </a:t>
            </a:r>
            <a:r>
              <a:rPr lang="en-US" sz="1600" b="1" dirty="0">
                <a:latin typeface="Arial" charset="0"/>
                <a:ea typeface="MS PGothic" charset="0"/>
                <a:sym typeface="Symbol" charset="0"/>
              </a:rPr>
              <a:t></a:t>
            </a:r>
            <a:r>
              <a:rPr lang="en-US" sz="1600" b="1" dirty="0">
                <a:latin typeface="Arial" charset="0"/>
                <a:ea typeface="MS PGothic" charset="0"/>
              </a:rPr>
              <a:t> 	a      |  b</a:t>
            </a:r>
            <a:endParaRPr lang="en-US" sz="1600" dirty="0">
              <a:latin typeface="Arial" charset="0"/>
              <a:ea typeface="MS PGothic" charset="0"/>
            </a:endParaRPr>
          </a:p>
          <a:p>
            <a:pPr>
              <a:buFontTx/>
              <a:buNone/>
            </a:pPr>
            <a:r>
              <a:rPr lang="en-US" sz="1600" b="1" dirty="0">
                <a:latin typeface="Arial" charset="0"/>
                <a:ea typeface="MS PGothic" charset="0"/>
              </a:rPr>
              <a:t>D  </a:t>
            </a:r>
            <a:r>
              <a:rPr lang="en-US" sz="1600" b="1" dirty="0">
                <a:latin typeface="Arial" charset="0"/>
                <a:ea typeface="MS PGothic" charset="0"/>
                <a:sym typeface="Symbol" charset="0"/>
              </a:rPr>
              <a:t></a:t>
            </a:r>
            <a:r>
              <a:rPr lang="en-US" sz="1600" b="1" dirty="0">
                <a:latin typeface="Arial" charset="0"/>
                <a:ea typeface="MS PGothic" charset="0"/>
              </a:rPr>
              <a:t>	AC</a:t>
            </a:r>
            <a:endParaRPr lang="en-US" sz="1600" dirty="0">
              <a:latin typeface="Arial" charset="0"/>
              <a:ea typeface="MS PGothic" charset="0"/>
            </a:endParaRPr>
          </a:p>
          <a:p>
            <a:pPr>
              <a:buFontTx/>
              <a:buNone/>
            </a:pPr>
            <a:r>
              <a:rPr lang="en-US" sz="1600" b="1" dirty="0">
                <a:latin typeface="Arial" charset="0"/>
                <a:ea typeface="MS PGothic" charset="0"/>
              </a:rPr>
              <a:t>E  </a:t>
            </a:r>
            <a:r>
              <a:rPr lang="en-US" sz="1600" b="1" dirty="0">
                <a:latin typeface="Arial" charset="0"/>
                <a:ea typeface="MS PGothic" charset="0"/>
                <a:sym typeface="Symbol" charset="0"/>
              </a:rPr>
              <a:t></a:t>
            </a:r>
            <a:r>
              <a:rPr lang="en-US" sz="1600" b="1" dirty="0">
                <a:latin typeface="Arial" charset="0"/>
                <a:ea typeface="MS PGothic" charset="0"/>
              </a:rPr>
              <a:t> 	BC </a:t>
            </a:r>
            <a:endParaRPr lang="en-US" sz="1200" dirty="0">
              <a:latin typeface="Arial" charset="0"/>
              <a:ea typeface="MS PGothic" charset="0"/>
            </a:endParaRPr>
          </a:p>
          <a:p>
            <a:pPr>
              <a:buFontTx/>
              <a:buNone/>
            </a:pPr>
            <a:r>
              <a:rPr lang="en-US" sz="1200" b="1" dirty="0">
                <a:latin typeface="Arial" charset="0"/>
                <a:ea typeface="MS PGothic" charset="0"/>
              </a:rPr>
              <a:t> </a:t>
            </a:r>
          </a:p>
          <a:p>
            <a:pPr>
              <a:buFontTx/>
              <a:buNone/>
            </a:pPr>
            <a:endParaRPr lang="en-US" sz="1200" dirty="0">
              <a:latin typeface="Arial" charset="0"/>
              <a:ea typeface="MS PGothic" charset="0"/>
            </a:endParaRPr>
          </a:p>
          <a:p>
            <a:pPr>
              <a:buFontTx/>
              <a:buNone/>
            </a:pPr>
            <a:r>
              <a:rPr lang="en-US" sz="900" b="1" dirty="0">
                <a:latin typeface="Arial" charset="0"/>
                <a:ea typeface="MS PGothic" charset="0"/>
              </a:rPr>
              <a:t> </a:t>
            </a:r>
            <a:endParaRPr lang="en-US" sz="900" dirty="0">
              <a:latin typeface="Arial" charset="0"/>
              <a:ea typeface="MS PGothic" charset="0"/>
            </a:endParaRPr>
          </a:p>
          <a:p>
            <a:pPr>
              <a:buFontTx/>
              <a:buNone/>
            </a:pPr>
            <a:endParaRPr lang="en-US" sz="900" dirty="0">
              <a:latin typeface="Arial" charset="0"/>
              <a:ea typeface="MS PGothic" charset="0"/>
            </a:endParaRPr>
          </a:p>
        </p:txBody>
      </p:sp>
      <p:sp>
        <p:nvSpPr>
          <p:cNvPr id="137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2F9FB-F75E-494D-8859-2305E54A7980}" type="datetime1">
              <a:rPr lang="en-US" smtClean="0"/>
              <a:t>12/28/19</a:t>
            </a:fld>
            <a:endParaRPr lang="en-US"/>
          </a:p>
        </p:txBody>
      </p:sp>
      <p:sp>
        <p:nvSpPr>
          <p:cNvPr id="137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7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F7BF46-E7E1-4E49-9C41-96A6514507E0}" type="slidenum">
              <a:rPr lang="en-US"/>
              <a:pPr/>
              <a:t>141</a:t>
            </a:fld>
            <a:endParaRPr lang="en-US"/>
          </a:p>
        </p:txBody>
      </p:sp>
      <p:graphicFrame>
        <p:nvGraphicFramePr>
          <p:cNvPr id="7" name="Table 6"/>
          <p:cNvGraphicFramePr>
            <a:graphicFrameLocks noGrp="1"/>
          </p:cNvGraphicFramePr>
          <p:nvPr/>
        </p:nvGraphicFramePr>
        <p:xfrm>
          <a:off x="1447800" y="4089400"/>
          <a:ext cx="6096000" cy="1857375"/>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Arial"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1</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1"/>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2</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2"/>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3</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3"/>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4</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dirty="0">
                <a:latin typeface="Arial" charset="0"/>
                <a:ea typeface="MS PGothic" charset="0"/>
              </a:rPr>
              <a:t>2</a:t>
            </a:r>
            <a:r>
              <a:rPr lang="en-US" baseline="30000" dirty="0">
                <a:latin typeface="Arial" charset="0"/>
                <a:ea typeface="MS PGothic" charset="0"/>
              </a:rPr>
              <a:t>nd</a:t>
            </a:r>
            <a:r>
              <a:rPr lang="en-US" dirty="0">
                <a:latin typeface="Arial" charset="0"/>
                <a:ea typeface="MS PGothic" charset="0"/>
              </a:rPr>
              <a:t> CKY Example</a:t>
            </a:r>
          </a:p>
        </p:txBody>
      </p:sp>
      <p:sp>
        <p:nvSpPr>
          <p:cNvPr id="1382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BF4977E-3FFC-F647-A4DC-54895E43FCED}" type="datetime1">
              <a:rPr lang="en-US" smtClean="0"/>
              <a:t>12/28/19</a:t>
            </a:fld>
            <a:endParaRPr lang="en-US"/>
          </a:p>
        </p:txBody>
      </p:sp>
      <p:sp>
        <p:nvSpPr>
          <p:cNvPr id="1382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8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A81A13-C81A-8244-9BDD-69B351396B95}" type="slidenum">
              <a:rPr lang="en-US"/>
              <a:pPr/>
              <a:t>142</a:t>
            </a:fld>
            <a:endParaRPr lang="en-US"/>
          </a:p>
        </p:txBody>
      </p:sp>
      <p:graphicFrame>
        <p:nvGraphicFramePr>
          <p:cNvPr id="7" name="Table 6"/>
          <p:cNvGraphicFramePr>
            <a:graphicFrameLocks noGrp="1"/>
          </p:cNvGraphicFramePr>
          <p:nvPr/>
        </p:nvGraphicFramePr>
        <p:xfrm>
          <a:off x="1143000" y="3048000"/>
          <a:ext cx="5743575" cy="2947989"/>
        </p:xfrm>
        <a:graphic>
          <a:graphicData uri="http://schemas.openxmlformats.org/drawingml/2006/table">
            <a:tbl>
              <a:tblPr/>
              <a:tblGrid>
                <a:gridCol w="511175">
                  <a:extLst>
                    <a:ext uri="{9D8B030D-6E8A-4147-A177-3AD203B41FA5}">
                      <a16:colId xmlns:a16="http://schemas.microsoft.com/office/drawing/2014/main" val="20000"/>
                    </a:ext>
                  </a:extLst>
                </a:gridCol>
                <a:gridCol w="746125">
                  <a:extLst>
                    <a:ext uri="{9D8B030D-6E8A-4147-A177-3AD203B41FA5}">
                      <a16:colId xmlns:a16="http://schemas.microsoft.com/office/drawing/2014/main" val="20001"/>
                    </a:ext>
                  </a:extLst>
                </a:gridCol>
                <a:gridCol w="747713">
                  <a:extLst>
                    <a:ext uri="{9D8B030D-6E8A-4147-A177-3AD203B41FA5}">
                      <a16:colId xmlns:a16="http://schemas.microsoft.com/office/drawing/2014/main" val="20002"/>
                    </a:ext>
                  </a:extLst>
                </a:gridCol>
                <a:gridCol w="747712">
                  <a:extLst>
                    <a:ext uri="{9D8B030D-6E8A-4147-A177-3AD203B41FA5}">
                      <a16:colId xmlns:a16="http://schemas.microsoft.com/office/drawing/2014/main" val="20003"/>
                    </a:ext>
                  </a:extLst>
                </a:gridCol>
                <a:gridCol w="747713">
                  <a:extLst>
                    <a:ext uri="{9D8B030D-6E8A-4147-A177-3AD203B41FA5}">
                      <a16:colId xmlns:a16="http://schemas.microsoft.com/office/drawing/2014/main" val="20004"/>
                    </a:ext>
                  </a:extLst>
                </a:gridCol>
                <a:gridCol w="747712">
                  <a:extLst>
                    <a:ext uri="{9D8B030D-6E8A-4147-A177-3AD203B41FA5}">
                      <a16:colId xmlns:a16="http://schemas.microsoft.com/office/drawing/2014/main" val="20005"/>
                    </a:ext>
                  </a:extLst>
                </a:gridCol>
                <a:gridCol w="747713">
                  <a:extLst>
                    <a:ext uri="{9D8B030D-6E8A-4147-A177-3AD203B41FA5}">
                      <a16:colId xmlns:a16="http://schemas.microsoft.com/office/drawing/2014/main" val="20006"/>
                    </a:ext>
                  </a:extLst>
                </a:gridCol>
                <a:gridCol w="747712">
                  <a:extLst>
                    <a:ext uri="{9D8B030D-6E8A-4147-A177-3AD203B41FA5}">
                      <a16:colId xmlns:a16="http://schemas.microsoft.com/office/drawing/2014/main" val="20007"/>
                    </a:ext>
                  </a:extLst>
                </a:gridCol>
              </a:tblGrid>
              <a:tr h="219075">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1</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P</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2</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3</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4</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5</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6</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7</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
        <p:nvSpPr>
          <p:cNvPr id="8" name="Rectangle 1"/>
          <p:cNvSpPr>
            <a:spLocks noChangeArrowheads="1"/>
          </p:cNvSpPr>
          <p:nvPr/>
        </p:nvSpPr>
        <p:spPr bwMode="auto">
          <a:xfrm>
            <a:off x="1347788" y="1676400"/>
            <a:ext cx="6500812"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914400" algn="l"/>
              </a:tabLst>
              <a:defRPr/>
            </a:pPr>
            <a:r>
              <a:rPr lang="en-US" sz="1600" b="1">
                <a:latin typeface="+mj-lt"/>
                <a:ea typeface="MS PGothic" pitchFamily="34" charset="-128"/>
                <a:cs typeface="Times New Roman" pitchFamily="18" charset="0"/>
              </a:rPr>
              <a:t>E  </a:t>
            </a:r>
            <a:r>
              <a:rPr lang="en-US" sz="1600" b="1">
                <a:latin typeface="+mj-lt"/>
                <a:ea typeface="MS PGothic" pitchFamily="34" charset="-128"/>
                <a:cs typeface="Times New Roman" pitchFamily="18" charset="0"/>
                <a:sym typeface="Symbol" pitchFamily="18" charset="2"/>
              </a:rPr>
              <a:t></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E F  | M E | P E | a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F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M F | P F | M E | P E</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P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M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a:t>
            </a:r>
            <a:r>
              <a:rPr lang="en-US" sz="1600" b="1">
                <a:latin typeface="+mj-lt"/>
                <a:ea typeface="MS PGothic" pitchFamily="34" charset="-128"/>
                <a:cs typeface="Times New Roman" pitchFamily="18" charset="0"/>
              </a:rPr>
              <a:t> </a:t>
            </a:r>
            <a:endParaRPr lang="en-US" sz="1600">
              <a:latin typeface="+mj-lt"/>
              <a:ea typeface="MS PGothic" pitchFamily="34" charset="-128"/>
              <a:cs typeface="+mn-cs"/>
              <a:sym typeface="Symbol" pitchFamily="18" charset="2"/>
            </a:endParaRPr>
          </a:p>
          <a:p>
            <a:pPr>
              <a:tabLst>
                <a:tab pos="914400" algn="l"/>
              </a:tabLst>
              <a:defRPr/>
            </a:pPr>
            <a:endParaRPr lang="en-US" sz="1200" b="1">
              <a:latin typeface="Times New Roman" pitchFamily="18" charset="0"/>
              <a:ea typeface="MS PGothic" pitchFamily="34" charset="-128"/>
              <a:cs typeface="Times New Roman" pitchFamily="18" charset="0"/>
              <a:sym typeface="Symbol" pitchFamily="18" charset="2"/>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Context Free Languages</a:t>
            </a:r>
          </a:p>
        </p:txBody>
      </p:sp>
      <p:sp>
        <p:nvSpPr>
          <p:cNvPr id="8" name="Subtitle 7"/>
          <p:cNvSpPr>
            <a:spLocks noGrp="1"/>
          </p:cNvSpPr>
          <p:nvPr>
            <p:ph type="subTitle" idx="1"/>
          </p:nvPr>
        </p:nvSpPr>
        <p:spPr/>
        <p:txBody>
          <a:bodyPr/>
          <a:lstStyle/>
          <a:p>
            <a:r>
              <a:rPr lang="en-US" dirty="0"/>
              <a:t>What is not a CFL</a:t>
            </a:r>
          </a:p>
        </p:txBody>
      </p:sp>
    </p:spTree>
    <p:extLst>
      <p:ext uri="{BB962C8B-B14F-4D97-AF65-F5344CB8AC3E}">
        <p14:creationId xmlns:p14="http://schemas.microsoft.com/office/powerpoint/2010/main" val="160237354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CFL Pumping Lemma Concept</a:t>
            </a:r>
          </a:p>
        </p:txBody>
      </p:sp>
      <p:sp>
        <p:nvSpPr>
          <p:cNvPr id="9" name="Content Placeholder 8"/>
          <p:cNvSpPr>
            <a:spLocks noGrp="1"/>
          </p:cNvSpPr>
          <p:nvPr>
            <p:ph idx="1"/>
          </p:nvPr>
        </p:nvSpPr>
        <p:spPr/>
        <p:txBody>
          <a:bodyPr/>
          <a:lstStyle/>
          <a:p>
            <a:r>
              <a:rPr lang="en-US" sz="1800" dirty="0">
                <a:latin typeface="Arial" charset="0"/>
                <a:ea typeface="MS PGothic" charset="0"/>
              </a:rPr>
              <a:t>Let L be a context free language the there is CNF grammar </a:t>
            </a:r>
            <a:br>
              <a:rPr lang="en-US" sz="1800" dirty="0">
                <a:latin typeface="Arial" charset="0"/>
                <a:ea typeface="MS PGothic" charset="0"/>
              </a:rPr>
            </a:br>
            <a:r>
              <a:rPr lang="en-US" sz="1800" dirty="0">
                <a:latin typeface="Arial" charset="0"/>
                <a:ea typeface="MS PGothic" charset="0"/>
              </a:rPr>
              <a:t>G = (V, </a:t>
            </a:r>
            <a:r>
              <a:rPr lang="en-US" sz="1800" dirty="0" err="1">
                <a:latin typeface="Arial" charset="0"/>
                <a:ea typeface="MS PGothic" charset="0"/>
              </a:rPr>
              <a:t>Σ</a:t>
            </a:r>
            <a:r>
              <a:rPr lang="en-US" sz="1800" dirty="0">
                <a:latin typeface="Arial" charset="0"/>
                <a:ea typeface="MS PGothic" charset="0"/>
              </a:rPr>
              <a:t>, R, S) such that </a:t>
            </a:r>
            <a:r>
              <a:rPr lang="en-US" sz="1800" i="1" dirty="0">
                <a:latin typeface="Arial" charset="0"/>
                <a:ea typeface="MS PGothic" charset="0"/>
              </a:rPr>
              <a:t>L</a:t>
            </a:r>
            <a:r>
              <a:rPr lang="en-US" sz="1800" dirty="0">
                <a:latin typeface="Arial" charset="0"/>
                <a:ea typeface="MS PGothic" charset="0"/>
              </a:rPr>
              <a:t>(G) = L.</a:t>
            </a:r>
            <a:endParaRPr lang="is-IS" sz="1800" dirty="0">
              <a:latin typeface="Arial" charset="0"/>
              <a:ea typeface="MS PGothic" charset="0"/>
            </a:endParaRPr>
          </a:p>
          <a:p>
            <a:r>
              <a:rPr lang="en-US" sz="1800" dirty="0">
                <a:latin typeface="Arial" charset="0"/>
                <a:ea typeface="MS PGothic" charset="0"/>
              </a:rPr>
              <a:t>As G is in CNF all its rules that allow the string to grow are of the form </a:t>
            </a:r>
            <a:br>
              <a:rPr lang="en-US" sz="1800" dirty="0">
                <a:latin typeface="Arial" charset="0"/>
                <a:ea typeface="MS PGothic" charset="0"/>
              </a:rPr>
            </a:br>
            <a:r>
              <a:rPr lang="en-US" sz="1800" dirty="0">
                <a:latin typeface="Arial" charset="0"/>
                <a:ea typeface="MS PGothic" charset="0"/>
              </a:rPr>
              <a:t>A ➝ BC, and thus growth has a binary nature.</a:t>
            </a:r>
          </a:p>
          <a:p>
            <a:r>
              <a:rPr lang="en-US" sz="1800" dirty="0">
                <a:latin typeface="Arial" charset="0"/>
                <a:ea typeface="MS PGothic" charset="0"/>
              </a:rPr>
              <a:t>Any sufficiently long string z in L will have a parse tree that must have deep branches to accommodate z’s growth.</a:t>
            </a:r>
          </a:p>
          <a:p>
            <a:r>
              <a:rPr lang="en-US" sz="1800" dirty="0">
                <a:latin typeface="Arial" charset="0"/>
                <a:ea typeface="MS PGothic" charset="0"/>
              </a:rPr>
              <a:t>Because of the binary nature of growth, the width of a tree with maximum branch length k at its deepest nodes is at most 2</a:t>
            </a:r>
            <a:r>
              <a:rPr lang="en-US" sz="1800" baseline="30000" dirty="0">
                <a:latin typeface="Arial" charset="0"/>
                <a:ea typeface="MS PGothic" charset="0"/>
              </a:rPr>
              <a:t>k</a:t>
            </a:r>
            <a:r>
              <a:rPr lang="en-US" sz="1800" dirty="0">
                <a:latin typeface="Arial" charset="0"/>
                <a:ea typeface="MS PGothic" charset="0"/>
              </a:rPr>
              <a:t>; moreover, if the frontier of the tree is all terminal, then the string so produced is of length at most </a:t>
            </a:r>
            <a:br>
              <a:rPr lang="en-US" sz="1800" dirty="0">
                <a:latin typeface="Arial" charset="0"/>
                <a:ea typeface="MS PGothic" charset="0"/>
              </a:rPr>
            </a:br>
            <a:r>
              <a:rPr lang="en-US" sz="1800" dirty="0">
                <a:latin typeface="Arial" charset="0"/>
                <a:ea typeface="MS PGothic" charset="0"/>
              </a:rPr>
              <a:t>2</a:t>
            </a:r>
            <a:r>
              <a:rPr lang="en-US" sz="1800" baseline="30000" dirty="0">
                <a:latin typeface="Arial" charset="0"/>
                <a:ea typeface="MS PGothic" charset="0"/>
              </a:rPr>
              <a:t>k-1</a:t>
            </a:r>
            <a:r>
              <a:rPr lang="en-US" sz="1800" dirty="0">
                <a:latin typeface="Arial" charset="0"/>
                <a:ea typeface="MS PGothic" charset="0"/>
              </a:rPr>
              <a:t>; since the last rule applied for each leaf is of the form A ➝ a.</a:t>
            </a:r>
          </a:p>
          <a:p>
            <a:r>
              <a:rPr lang="en-US" sz="1800" dirty="0">
                <a:latin typeface="Arial" charset="0"/>
                <a:ea typeface="MS PGothic" charset="0"/>
              </a:rPr>
              <a:t>Any terminal branch in a derivation tree of height &gt; |V| has more than |V| internal nodes labelled with non-terminals. The “pigeonhole principle” tells us that whenever we visit |V| +1 or more nodes, we must use at least one variable label more than once. This creates a self-embedding property that is key to the repetition patterns that occur in the derivation of sufficiently long strings.</a:t>
            </a:r>
          </a:p>
          <a:p>
            <a:endParaRPr lang="en-US" sz="1800" dirty="0">
              <a:latin typeface="Arial" charset="0"/>
              <a:ea typeface="MS PGothic" charset="0"/>
            </a:endParaRPr>
          </a:p>
        </p:txBody>
      </p:sp>
      <p:sp>
        <p:nvSpPr>
          <p:cNvPr id="5" name="Date Placeholder 4"/>
          <p:cNvSpPr>
            <a:spLocks noGrp="1"/>
          </p:cNvSpPr>
          <p:nvPr>
            <p:ph type="dt" sz="half" idx="10"/>
          </p:nvPr>
        </p:nvSpPr>
        <p:spPr/>
        <p:txBody>
          <a:bodyPr/>
          <a:lstStyle/>
          <a:p>
            <a:fld id="{DE633ECC-1281-6540-9C18-67E886C23239}" type="datetime1">
              <a:rPr lang="en-US" smtClean="0"/>
              <a:t>12/28/19</a:t>
            </a:fld>
            <a:endParaRPr lang="en-US"/>
          </a:p>
        </p:txBody>
      </p:sp>
      <p:sp>
        <p:nvSpPr>
          <p:cNvPr id="6" name="Footer Placeholder 5"/>
          <p:cNvSpPr>
            <a:spLocks noGrp="1"/>
          </p:cNvSpPr>
          <p:nvPr>
            <p:ph type="ftr" sz="quarter" idx="11"/>
          </p:nvPr>
        </p:nvSpPr>
        <p:spPr/>
        <p:txBody>
          <a:bodyPr/>
          <a:lstStyle/>
          <a:p>
            <a:r>
              <a:rPr lang="de-DE" dirty="0"/>
              <a:t>UCF @ CS</a:t>
            </a:r>
            <a:endParaRPr lang="en-US" dirty="0"/>
          </a:p>
        </p:txBody>
      </p:sp>
      <p:sp>
        <p:nvSpPr>
          <p:cNvPr id="7" name="Slide Number Placeholder 6"/>
          <p:cNvSpPr>
            <a:spLocks noGrp="1"/>
          </p:cNvSpPr>
          <p:nvPr>
            <p:ph type="sldNum" sz="quarter" idx="12"/>
          </p:nvPr>
        </p:nvSpPr>
        <p:spPr/>
        <p:txBody>
          <a:bodyPr/>
          <a:lstStyle/>
          <a:p>
            <a:fld id="{D90E1FD5-8788-F846-A31B-26E5EF73593D}" type="slidenum">
              <a:rPr lang="en-US" smtClean="0"/>
              <a:pPr/>
              <a:t>144</a:t>
            </a:fld>
            <a:endParaRPr lang="en-US"/>
          </a:p>
        </p:txBody>
      </p:sp>
    </p:spTree>
    <p:extLst>
      <p:ext uri="{BB962C8B-B14F-4D97-AF65-F5344CB8AC3E}">
        <p14:creationId xmlns:p14="http://schemas.microsoft.com/office/powerpoint/2010/main" val="3208054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CFL</a:t>
            </a:r>
          </a:p>
        </p:txBody>
      </p:sp>
      <p:sp>
        <p:nvSpPr>
          <p:cNvPr id="97283" name="Content Placeholder 2"/>
          <p:cNvSpPr>
            <a:spLocks noGrp="1"/>
          </p:cNvSpPr>
          <p:nvPr>
            <p:ph idx="1"/>
          </p:nvPr>
        </p:nvSpPr>
        <p:spPr/>
        <p:txBody>
          <a:bodyPr/>
          <a:lstStyle/>
          <a:p>
            <a:r>
              <a:rPr lang="en-US" sz="2800" dirty="0">
                <a:latin typeface="Arial" charset="0"/>
                <a:ea typeface="MS PGothic" charset="0"/>
                <a:sym typeface="Symbol" charset="0"/>
              </a:rPr>
              <a:t>Let L be a CFL then there exists an N&gt;0 such that, if z </a:t>
            </a:r>
            <a:r>
              <a:rPr lang="en-US" sz="2800" dirty="0">
                <a:latin typeface="Arial" charset="0"/>
                <a:ea typeface="MS PGothic" charset="0"/>
              </a:rPr>
              <a:t> </a:t>
            </a:r>
            <a:r>
              <a:rPr lang="en-US" sz="2800" dirty="0">
                <a:latin typeface="Arial" charset="0"/>
                <a:ea typeface="MS PGothic" charset="0"/>
                <a:sym typeface="Symbol" charset="0"/>
              </a:rPr>
              <a:t>L and |z| ≥ N, then z can be written in the form </a:t>
            </a:r>
            <a:r>
              <a:rPr lang="en-US" sz="2800" dirty="0" err="1">
                <a:latin typeface="Arial" charset="0"/>
                <a:ea typeface="MS PGothic" charset="0"/>
                <a:sym typeface="Symbol" charset="0"/>
              </a:rPr>
              <a:t>uvwxy</a:t>
            </a:r>
            <a:r>
              <a:rPr lang="en-US" sz="2800" dirty="0">
                <a:latin typeface="Arial" charset="0"/>
                <a:ea typeface="MS PGothic" charset="0"/>
                <a:sym typeface="Symbol" charset="0"/>
              </a:rPr>
              <a:t>, where |</a:t>
            </a:r>
            <a:r>
              <a:rPr lang="en-US" sz="2800" dirty="0" err="1">
                <a:latin typeface="Arial" charset="0"/>
                <a:ea typeface="MS PGothic" charset="0"/>
                <a:sym typeface="Symbol" charset="0"/>
              </a:rPr>
              <a:t>vwx</a:t>
            </a:r>
            <a:r>
              <a:rPr lang="en-US" sz="2800" dirty="0">
                <a:latin typeface="Arial" charset="0"/>
                <a:ea typeface="MS PGothic" charset="0"/>
                <a:sym typeface="Symbol" charset="0"/>
              </a:rPr>
              <a:t>| ≤ N, |</a:t>
            </a:r>
            <a:r>
              <a:rPr lang="en-US" sz="2800" dirty="0" err="1">
                <a:latin typeface="Arial" charset="0"/>
                <a:ea typeface="MS PGothic" charset="0"/>
                <a:sym typeface="Symbol" charset="0"/>
              </a:rPr>
              <a:t>vx</a:t>
            </a:r>
            <a:r>
              <a:rPr lang="en-US" sz="2800" dirty="0">
                <a:latin typeface="Arial" charset="0"/>
                <a:ea typeface="MS PGothic" charset="0"/>
                <a:sym typeface="Symbol" charset="0"/>
              </a:rPr>
              <a:t>|&gt;0, and for all i≥0, </a:t>
            </a:r>
            <a:r>
              <a:rPr lang="en-US" sz="2800" dirty="0" err="1">
                <a:latin typeface="Arial" charset="0"/>
                <a:ea typeface="MS PGothic" charset="0"/>
                <a:sym typeface="Symbol" charset="0"/>
              </a:rPr>
              <a:t>uv</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wx</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y</a:t>
            </a:r>
            <a:r>
              <a:rPr lang="en-US" sz="2800" dirty="0">
                <a:latin typeface="Arial" charset="0"/>
                <a:ea typeface="MS PGothic" charset="0"/>
                <a:sym typeface="Symbol" charset="0"/>
              </a:rPr>
              <a:t>  L.</a:t>
            </a:r>
          </a:p>
          <a:p>
            <a:r>
              <a:rPr lang="en-US" sz="2800" dirty="0">
                <a:latin typeface="Arial" charset="0"/>
                <a:ea typeface="MS PGothic" charset="0"/>
                <a:sym typeface="Symbol" charset="0"/>
              </a:rPr>
              <a:t>This means that interesting context free languages (infinite ones) have a self-embedding property that is symmetric around some central area, unlike regular where the repetition has no symmetry and occurs at the start.</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7BF7174-1EB5-9C43-927F-098C03FCC188}" type="datetime1">
              <a:rPr lang="en-US" smtClean="0"/>
              <a:t>12/28/19</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145</a:t>
            </a:fld>
            <a:endParaRPr lang="en-US"/>
          </a:p>
        </p:txBody>
      </p:sp>
    </p:spTree>
    <p:extLst>
      <p:ext uri="{BB962C8B-B14F-4D97-AF65-F5344CB8AC3E}">
        <p14:creationId xmlns:p14="http://schemas.microsoft.com/office/powerpoint/2010/main" val="159400049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2000" dirty="0">
                <a:latin typeface="Arial" charset="0"/>
                <a:ea typeface="MS PGothic" charset="0"/>
                <a:sym typeface="Symbol" charset="0"/>
              </a:rPr>
              <a:t>If L is a CFL then it is generated by some CNF grammar, </a:t>
            </a:r>
            <a:r>
              <a:rPr lang="en-US" sz="2000" dirty="0">
                <a:latin typeface="Arial" charset="0"/>
                <a:ea typeface="MS PGothic" charset="0"/>
              </a:rPr>
              <a:t>G = (V, </a:t>
            </a:r>
            <a:r>
              <a:rPr lang="en-US" sz="2000" dirty="0" err="1">
                <a:latin typeface="Arial" charset="0"/>
                <a:ea typeface="MS PGothic" charset="0"/>
              </a:rPr>
              <a:t>Σ</a:t>
            </a:r>
            <a:r>
              <a:rPr lang="en-US" sz="2000" dirty="0">
                <a:latin typeface="Arial" charset="0"/>
                <a:ea typeface="MS PGothic" charset="0"/>
              </a:rPr>
              <a:t>, R, S). </a:t>
            </a:r>
            <a:r>
              <a:rPr lang="en-US" sz="2000" dirty="0">
                <a:latin typeface="Arial" charset="0"/>
                <a:ea typeface="MS PGothic" charset="0"/>
                <a:sym typeface="Symbol" charset="0"/>
              </a:rPr>
              <a:t>Let |V| = k. For any string z, such that |z| ≥ N = 2</a:t>
            </a:r>
            <a:r>
              <a:rPr lang="en-US" sz="2000" baseline="30000" dirty="0">
                <a:latin typeface="Arial" charset="0"/>
                <a:ea typeface="MS PGothic" charset="0"/>
                <a:sym typeface="Symbol" charset="0"/>
              </a:rPr>
              <a:t>k</a:t>
            </a:r>
            <a:r>
              <a:rPr lang="en-US" sz="2000" dirty="0">
                <a:latin typeface="Arial" charset="0"/>
                <a:ea typeface="MS PGothic" charset="0"/>
                <a:sym typeface="Symbol" charset="0"/>
              </a:rPr>
              <a:t>, the derivation tree for z based on G must have a branch with at least k+1 nodes labelled with variables from G. </a:t>
            </a:r>
          </a:p>
          <a:p>
            <a:r>
              <a:rPr lang="en-US" sz="2000" dirty="0">
                <a:latin typeface="Arial" charset="0"/>
                <a:ea typeface="MS PGothic" charset="0"/>
                <a:sym typeface="Symbol" charset="0"/>
              </a:rPr>
              <a:t>By the </a:t>
            </a:r>
            <a:r>
              <a:rPr lang="en-US" sz="2000" dirty="0" err="1">
                <a:latin typeface="Arial" charset="0"/>
                <a:ea typeface="MS PGothic" charset="0"/>
                <a:sym typeface="Symbol" charset="0"/>
              </a:rPr>
              <a:t>PigeonHole</a:t>
            </a:r>
            <a:r>
              <a:rPr lang="en-US" sz="2000" dirty="0">
                <a:latin typeface="Arial" charset="0"/>
                <a:ea typeface="MS PGothic" charset="0"/>
                <a:sym typeface="Symbol" charset="0"/>
              </a:rPr>
              <a:t> Principle at least two of these labels must be the same. Let the first repeated variable be T and consider the last two instances of T on this path.</a:t>
            </a:r>
          </a:p>
          <a:p>
            <a:r>
              <a:rPr lang="en-US" sz="2000" dirty="0">
                <a:latin typeface="Arial" charset="0"/>
                <a:ea typeface="MS PGothic" charset="0"/>
                <a:sym typeface="Symbol" charset="0"/>
              </a:rPr>
              <a:t>Let z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uvTxy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a:t>
            </a:r>
          </a:p>
          <a:p>
            <a:r>
              <a:rPr lang="en-US" sz="2000" dirty="0">
                <a:latin typeface="Arial" charset="0"/>
                <a:ea typeface="MS PGothic" charset="0"/>
                <a:sym typeface="Symbol" charset="0"/>
              </a:rPr>
              <a:t>Clearly, then, we know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and T ⇒* w</a:t>
            </a:r>
          </a:p>
          <a:p>
            <a:r>
              <a:rPr lang="en-US" sz="2000" dirty="0">
                <a:latin typeface="Arial" charset="0"/>
                <a:ea typeface="MS PGothic" charset="0"/>
                <a:sym typeface="Symbol" charset="0"/>
              </a:rPr>
              <a:t>But then, we can start with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repeat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zero or more times; and then apply T ⇒* w.</a:t>
            </a:r>
          </a:p>
          <a:p>
            <a:r>
              <a:rPr lang="en-US" sz="2000" dirty="0">
                <a:latin typeface="Arial" charset="0"/>
                <a:ea typeface="MS PGothic" charset="0"/>
                <a:sym typeface="Symbol" charset="0"/>
              </a:rPr>
              <a:t>But then, S ⇒*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for all i≥0, and thus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≥0.</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466B781-1047-C04F-A4FB-50537A5BA2FD}" type="datetime1">
              <a:rPr lang="en-US" smtClean="0"/>
              <a:t>12/28/19</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146</a:t>
            </a:fld>
            <a:endParaRPr lang="en-US"/>
          </a:p>
        </p:txBody>
      </p:sp>
    </p:spTree>
    <p:extLst>
      <p:ext uri="{BB962C8B-B14F-4D97-AF65-F5344CB8AC3E}">
        <p14:creationId xmlns:p14="http://schemas.microsoft.com/office/powerpoint/2010/main" val="9770896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Visual Support of Proof</a:t>
            </a:r>
          </a:p>
        </p:txBody>
      </p:sp>
      <p:sp>
        <p:nvSpPr>
          <p:cNvPr id="3" name="Date Placeholder 2"/>
          <p:cNvSpPr>
            <a:spLocks noGrp="1"/>
          </p:cNvSpPr>
          <p:nvPr>
            <p:ph type="dt" sz="half" idx="10"/>
          </p:nvPr>
        </p:nvSpPr>
        <p:spPr/>
        <p:txBody>
          <a:bodyPr/>
          <a:lstStyle/>
          <a:p>
            <a:fld id="{D663C487-EA58-2D4E-AC70-3BBE1376CB39}" type="datetime1">
              <a:rPr lang="en-US" smtClean="0"/>
              <a:t>12/28/19</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147</a:t>
            </a:fld>
            <a:endParaRPr lang="en-US"/>
          </a:p>
        </p:txBody>
      </p:sp>
      <p:grpSp>
        <p:nvGrpSpPr>
          <p:cNvPr id="6" name="Group 5"/>
          <p:cNvGrpSpPr/>
          <p:nvPr/>
        </p:nvGrpSpPr>
        <p:grpSpPr>
          <a:xfrm>
            <a:off x="299990" y="1743052"/>
            <a:ext cx="2643206" cy="2928958"/>
            <a:chOff x="571472" y="1571612"/>
            <a:chExt cx="2643206" cy="2928958"/>
          </a:xfrm>
        </p:grpSpPr>
        <p:cxnSp>
          <p:nvCxnSpPr>
            <p:cNvPr id="7" name="Straight Connector 6"/>
            <p:cNvCxnSpPr/>
            <p:nvPr/>
          </p:nvCxnSpPr>
          <p:spPr>
            <a:xfrm rot="16200000" flipH="1">
              <a:off x="1464447"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571472" y="1571612"/>
              <a:ext cx="2643206" cy="2928958"/>
              <a:chOff x="571472" y="1571612"/>
              <a:chExt cx="2643206" cy="2928958"/>
            </a:xfrm>
          </p:grpSpPr>
          <p:sp>
            <p:nvSpPr>
              <p:cNvPr id="9" name="Isosceles Triangle 6"/>
              <p:cNvSpPr/>
              <p:nvPr/>
            </p:nvSpPr>
            <p:spPr>
              <a:xfrm>
                <a:off x="571472" y="1571612"/>
                <a:ext cx="2643206" cy="2928958"/>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6200000" flipH="1">
                <a:off x="1500166" y="3786190"/>
                <a:ext cx="92869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035819" y="3821909"/>
                <a:ext cx="928694" cy="42862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1" idx="0"/>
              </p:cNvCxnSpPr>
              <p:nvPr/>
            </p:nvCxnSpPr>
            <p:spPr>
              <a:xfrm rot="16200000" flipH="1" flipV="1">
                <a:off x="1267992" y="20895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572398" y="32146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43042" y="26431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15" name="TextBox 14"/>
              <p:cNvSpPr txBox="1"/>
              <p:nvPr/>
            </p:nvSpPr>
            <p:spPr>
              <a:xfrm>
                <a:off x="1571604" y="33575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cxnSp>
            <p:nvCxnSpPr>
              <p:cNvPr id="16" name="Straight Connector 15"/>
              <p:cNvCxnSpPr/>
              <p:nvPr/>
            </p:nvCxnSpPr>
            <p:spPr>
              <a:xfrm rot="5400000">
                <a:off x="535753"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cxnSp>
        <p:nvCxnSpPr>
          <p:cNvPr id="18" name="Straight Connector 17"/>
          <p:cNvCxnSpPr>
            <a:stCxn id="53" idx="0"/>
          </p:cNvCxnSpPr>
          <p:nvPr/>
        </p:nvCxnSpPr>
        <p:spPr>
          <a:xfrm rot="16200000" flipH="1" flipV="1">
            <a:off x="3801652" y="22419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3" idx="4"/>
          </p:cNvCxnSpPr>
          <p:nvPr/>
        </p:nvCxnSpPr>
        <p:spPr>
          <a:xfrm>
            <a:off x="4748206" y="4643446"/>
            <a:ext cx="1000132"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3105132" y="1724012"/>
            <a:ext cx="2643206" cy="3848128"/>
            <a:chOff x="3714744" y="1724012"/>
            <a:chExt cx="2643206" cy="3848128"/>
          </a:xfrm>
        </p:grpSpPr>
        <p:cxnSp>
          <p:nvCxnSpPr>
            <p:cNvPr id="23" name="Straight Connector 22"/>
            <p:cNvCxnSpPr/>
            <p:nvPr/>
          </p:nvCxnSpPr>
          <p:spPr>
            <a:xfrm rot="16200000" flipH="1">
              <a:off x="4536281" y="4241014"/>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714744" y="1724012"/>
              <a:ext cx="2643206" cy="3848128"/>
              <a:chOff x="3748074" y="1724012"/>
              <a:chExt cx="2643206" cy="3848128"/>
            </a:xfrm>
          </p:grpSpPr>
          <p:grpSp>
            <p:nvGrpSpPr>
              <p:cNvPr id="25" name="Group 24"/>
              <p:cNvGrpSpPr/>
              <p:nvPr/>
            </p:nvGrpSpPr>
            <p:grpSpPr>
              <a:xfrm>
                <a:off x="3748075" y="1724012"/>
                <a:ext cx="2633649" cy="3848128"/>
                <a:chOff x="3714744" y="1724012"/>
                <a:chExt cx="2633649" cy="3848128"/>
              </a:xfrm>
            </p:grpSpPr>
            <p:cxnSp>
              <p:nvCxnSpPr>
                <p:cNvPr id="37" name="Straight Connector 36"/>
                <p:cNvCxnSpPr/>
                <p:nvPr/>
              </p:nvCxnSpPr>
              <p:spPr>
                <a:xfrm rot="5400000">
                  <a:off x="3607587" y="4250537"/>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3679025" y="3402805"/>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4607719" y="3393282"/>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flipH="1">
                  <a:off x="4607322" y="4750206"/>
                  <a:ext cx="1072364" cy="57150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071537" y="4785925"/>
                  <a:ext cx="107236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53" idx="0"/>
                  <a:endCxn id="53" idx="4"/>
                </p:cNvCxnSpPr>
                <p:nvPr/>
              </p:nvCxnSpPr>
              <p:spPr>
                <a:xfrm rot="16200000" flipH="1">
                  <a:off x="4223113"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53" idx="0"/>
                </p:cNvCxnSpPr>
                <p:nvPr/>
              </p:nvCxnSpPr>
              <p:spPr>
                <a:xfrm rot="16200000" flipH="1" flipV="1">
                  <a:off x="2949159" y="2522927"/>
                  <a:ext cx="2919434"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714744" y="4643446"/>
                  <a:ext cx="71438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000496" y="5500702"/>
                  <a:ext cx="178595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3748074" y="1724012"/>
                <a:ext cx="2643206" cy="3695729"/>
                <a:chOff x="3714744" y="1724012"/>
                <a:chExt cx="2643206" cy="3695729"/>
              </a:xfrm>
            </p:grpSpPr>
            <p:cxnSp>
              <p:nvCxnSpPr>
                <p:cNvPr id="27" name="Straight Connector 26"/>
                <p:cNvCxnSpPr/>
                <p:nvPr/>
              </p:nvCxnSpPr>
              <p:spPr>
                <a:xfrm rot="5400000">
                  <a:off x="4715670" y="33670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715670" y="41425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58546" y="4643446"/>
                  <a:ext cx="3587" cy="77629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3714744" y="1724012"/>
                  <a:ext cx="2643206" cy="2928958"/>
                  <a:chOff x="3714744" y="1724012"/>
                  <a:chExt cx="2643206" cy="2928958"/>
                </a:xfrm>
              </p:grpSpPr>
              <p:sp>
                <p:nvSpPr>
                  <p:cNvPr id="31" name="Isosceles Triangle 48"/>
                  <p:cNvSpPr/>
                  <p:nvPr/>
                </p:nvSpPr>
                <p:spPr>
                  <a:xfrm>
                    <a:off x="3714744" y="1724012"/>
                    <a:ext cx="2643206" cy="2928958"/>
                  </a:xfrm>
                  <a:prstGeom prst="triangle">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4714876" y="2795582"/>
                    <a:ext cx="500066" cy="1776426"/>
                    <a:chOff x="4714876" y="2795582"/>
                    <a:chExt cx="500066" cy="1776426"/>
                  </a:xfrm>
                </p:grpSpPr>
                <p:sp>
                  <p:nvSpPr>
                    <p:cNvPr id="33" name="TextBox 32"/>
                    <p:cNvSpPr txBox="1"/>
                    <p:nvPr/>
                  </p:nvSpPr>
                  <p:spPr>
                    <a:xfrm>
                      <a:off x="4786314" y="27955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4" name="TextBox 33"/>
                    <p:cNvSpPr txBox="1"/>
                    <p:nvPr/>
                  </p:nvSpPr>
                  <p:spPr>
                    <a:xfrm>
                      <a:off x="4714876" y="35099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5" name="TextBox 34"/>
                    <p:cNvSpPr txBox="1"/>
                    <p:nvPr/>
                  </p:nvSpPr>
                  <p:spPr>
                    <a:xfrm>
                      <a:off x="4714876" y="420267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grpSp>
          </p:grpSp>
        </p:grpSp>
      </p:grpSp>
      <p:graphicFrame>
        <p:nvGraphicFramePr>
          <p:cNvPr id="47" name="Object 7"/>
          <p:cNvGraphicFramePr>
            <a:graphicFrameLocks noChangeAspect="1"/>
          </p:cNvGraphicFramePr>
          <p:nvPr/>
        </p:nvGraphicFramePr>
        <p:xfrm>
          <a:off x="2571736" y="2571744"/>
          <a:ext cx="952500" cy="457200"/>
        </p:xfrm>
        <a:graphic>
          <a:graphicData uri="http://schemas.openxmlformats.org/presentationml/2006/ole">
            <mc:AlternateContent xmlns:mc="http://schemas.openxmlformats.org/markup-compatibility/2006">
              <mc:Choice xmlns:v="urn:schemas-microsoft-com:vml" Requires="v">
                <p:oleObj spid="_x0000_s215786" name="משוואה" r:id="rId3" imgW="317160" imgH="152280" progId="Equation.3">
                  <p:embed/>
                </p:oleObj>
              </mc:Choice>
              <mc:Fallback>
                <p:oleObj name="משוואה" r:id="rId3" imgW="317160" imgH="152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36" y="2571744"/>
                        <a:ext cx="9525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Straight Arrow Connector 47"/>
          <p:cNvCxnSpPr/>
          <p:nvPr/>
        </p:nvCxnSpPr>
        <p:spPr>
          <a:xfrm>
            <a:off x="2571736"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Object 7"/>
          <p:cNvGraphicFramePr>
            <a:graphicFrameLocks noChangeAspect="1"/>
          </p:cNvGraphicFramePr>
          <p:nvPr/>
        </p:nvGraphicFramePr>
        <p:xfrm>
          <a:off x="5376858" y="2543172"/>
          <a:ext cx="914400" cy="457200"/>
        </p:xfrm>
        <a:graphic>
          <a:graphicData uri="http://schemas.openxmlformats.org/presentationml/2006/ole">
            <mc:AlternateContent xmlns:mc="http://schemas.openxmlformats.org/markup-compatibility/2006">
              <mc:Choice xmlns:v="urn:schemas-microsoft-com:vml" Requires="v">
                <p:oleObj spid="_x0000_s215787" name="משוואה" r:id="rId5" imgW="304560" imgH="152280" progId="Equation.3">
                  <p:embed/>
                </p:oleObj>
              </mc:Choice>
              <mc:Fallback>
                <p:oleObj name="משוואה" r:id="rId5" imgW="304560" imgH="152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6858" y="2543172"/>
                        <a:ext cx="914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0" name="Straight Arrow Connector 49"/>
          <p:cNvCxnSpPr/>
          <p:nvPr/>
        </p:nvCxnSpPr>
        <p:spPr>
          <a:xfrm>
            <a:off x="5286380"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929322" y="1724012"/>
            <a:ext cx="2643206" cy="2990872"/>
            <a:chOff x="5929322" y="1724012"/>
            <a:chExt cx="2643206" cy="2990872"/>
          </a:xfrm>
        </p:grpSpPr>
        <p:cxnSp>
          <p:nvCxnSpPr>
            <p:cNvPr id="52" name="Straight Connector 51"/>
            <p:cNvCxnSpPr/>
            <p:nvPr/>
          </p:nvCxnSpPr>
          <p:spPr>
            <a:xfrm>
              <a:off x="6715140" y="4071942"/>
              <a:ext cx="92869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5929322" y="1724012"/>
              <a:ext cx="2643206" cy="2990872"/>
              <a:chOff x="6572264" y="1724012"/>
              <a:chExt cx="2643206" cy="2990872"/>
            </a:xfrm>
          </p:grpSpPr>
          <p:cxnSp>
            <p:nvCxnSpPr>
              <p:cNvPr id="54" name="Straight Connector 53"/>
              <p:cNvCxnSpPr/>
              <p:nvPr/>
            </p:nvCxnSpPr>
            <p:spPr>
              <a:xfrm rot="5400000">
                <a:off x="6572264" y="3500438"/>
                <a:ext cx="1571636" cy="71438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572396" y="285749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nvGrpSpPr>
              <p:cNvPr id="56" name="Group 55"/>
              <p:cNvGrpSpPr/>
              <p:nvPr/>
            </p:nvGrpSpPr>
            <p:grpSpPr>
              <a:xfrm>
                <a:off x="6572264" y="1724012"/>
                <a:ext cx="2643206" cy="2990872"/>
                <a:chOff x="6500826" y="1724012"/>
                <a:chExt cx="2643206" cy="2990872"/>
              </a:xfrm>
            </p:grpSpPr>
            <p:grpSp>
              <p:nvGrpSpPr>
                <p:cNvPr id="57" name="Group 46"/>
                <p:cNvGrpSpPr/>
                <p:nvPr/>
              </p:nvGrpSpPr>
              <p:grpSpPr>
                <a:xfrm>
                  <a:off x="6500826" y="1724012"/>
                  <a:ext cx="2643206" cy="2928958"/>
                  <a:chOff x="571472" y="1571612"/>
                  <a:chExt cx="2643206" cy="2928958"/>
                </a:xfrm>
              </p:grpSpPr>
              <p:sp>
                <p:nvSpPr>
                  <p:cNvPr id="64" name="Isosceles Triangle 90"/>
                  <p:cNvSpPr/>
                  <p:nvPr/>
                </p:nvSpPr>
                <p:spPr>
                  <a:xfrm>
                    <a:off x="571472" y="1571612"/>
                    <a:ext cx="2643206" cy="2928958"/>
                  </a:xfrm>
                  <a:prstGeom prst="triangle">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16200000" flipH="1" flipV="1">
                    <a:off x="1267992" y="2089538"/>
                    <a:ext cx="1143010" cy="107157"/>
                  </a:xfrm>
                  <a:prstGeom prst="line">
                    <a:avLst/>
                  </a:prstGeom>
                  <a:ln>
                    <a:noFill/>
                    <a:prstDash val="sysDash"/>
                  </a:ln>
                </p:spPr>
                <p:style>
                  <a:lnRef idx="1">
                    <a:schemeClr val="accent1"/>
                  </a:lnRef>
                  <a:fillRef idx="0">
                    <a:schemeClr val="accent1"/>
                  </a:fillRef>
                  <a:effectRef idx="0">
                    <a:schemeClr val="accent1"/>
                  </a:effectRef>
                  <a:fontRef idx="minor">
                    <a:schemeClr val="tx1"/>
                  </a:fontRef>
                </p:style>
              </p:cxnSp>
            </p:grpSp>
            <p:cxnSp>
              <p:nvCxnSpPr>
                <p:cNvPr id="58" name="Straight Connector 57"/>
                <p:cNvCxnSpPr/>
                <p:nvPr/>
              </p:nvCxnSpPr>
              <p:spPr>
                <a:xfrm rot="16200000" flipH="1">
                  <a:off x="7322363" y="3464719"/>
                  <a:ext cx="1643074" cy="85725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7018751"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flipV="1">
                  <a:off x="5697149" y="2527689"/>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500826" y="4643446"/>
                  <a:ext cx="50006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72528" y="4643446"/>
                  <a:ext cx="571504"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67" name="Straight Connector 66"/>
          <p:cNvCxnSpPr/>
          <p:nvPr/>
        </p:nvCxnSpPr>
        <p:spPr>
          <a:xfrm rot="16200000" flipH="1" flipV="1">
            <a:off x="6625842" y="2303853"/>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447800" y="139064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69" name="TextBox 68"/>
          <p:cNvSpPr txBox="1"/>
          <p:nvPr/>
        </p:nvSpPr>
        <p:spPr>
          <a:xfrm>
            <a:off x="4295772" y="137160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70" name="TextBox 69"/>
          <p:cNvSpPr txBox="1"/>
          <p:nvPr/>
        </p:nvSpPr>
        <p:spPr>
          <a:xfrm>
            <a:off x="7115172" y="1371600"/>
            <a:ext cx="428628" cy="369332"/>
          </a:xfrm>
          <a:prstGeom prst="rect">
            <a:avLst/>
          </a:prstGeom>
          <a:noFill/>
        </p:spPr>
        <p:txBody>
          <a:bodyPr wrap="square" rtlCol="0">
            <a:spAutoFit/>
          </a:bodyPr>
          <a:lstStyle/>
          <a:p>
            <a:r>
              <a:rPr lang="en-US" i="1" dirty="0">
                <a:latin typeface="Times New Roman" pitchFamily="18" charset="0"/>
                <a:cs typeface="Times New Roman" pitchFamily="18" charset="0"/>
              </a:rPr>
              <a:t>S</a:t>
            </a:r>
          </a:p>
        </p:txBody>
      </p:sp>
      <p:cxnSp>
        <p:nvCxnSpPr>
          <p:cNvPr id="71" name="Straight Connector 70"/>
          <p:cNvCxnSpPr/>
          <p:nvPr/>
        </p:nvCxnSpPr>
        <p:spPr>
          <a:xfrm flipH="1">
            <a:off x="7046142" y="3226828"/>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1407318" y="3879294"/>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33342" y="4757169"/>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w     x    y</a:t>
            </a:r>
          </a:p>
        </p:txBody>
      </p:sp>
      <p:sp>
        <p:nvSpPr>
          <p:cNvPr id="77" name="TextBox 76"/>
          <p:cNvSpPr txBox="1"/>
          <p:nvPr/>
        </p:nvSpPr>
        <p:spPr>
          <a:xfrm>
            <a:off x="6881810" y="4117169"/>
            <a:ext cx="509590" cy="400110"/>
          </a:xfrm>
          <a:prstGeom prst="rect">
            <a:avLst/>
          </a:prstGeom>
          <a:noFill/>
        </p:spPr>
        <p:txBody>
          <a:bodyPr wrap="square" rtlCol="0">
            <a:spAutoFit/>
          </a:bodyPr>
          <a:lstStyle/>
          <a:p>
            <a:r>
              <a:rPr lang="en-US" sz="2000">
                <a:latin typeface="Segoe Print" charset="0"/>
                <a:ea typeface="Segoe Print" charset="0"/>
                <a:cs typeface="Segoe Print" charset="0"/>
              </a:rPr>
              <a:t>w</a:t>
            </a:r>
            <a:endParaRPr lang="en-US" sz="2000" dirty="0"/>
          </a:p>
        </p:txBody>
      </p:sp>
      <p:sp>
        <p:nvSpPr>
          <p:cNvPr id="78" name="TextBox 77"/>
          <p:cNvSpPr txBox="1"/>
          <p:nvPr/>
        </p:nvSpPr>
        <p:spPr>
          <a:xfrm>
            <a:off x="5929322" y="4705360"/>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y</a:t>
            </a:r>
          </a:p>
        </p:txBody>
      </p:sp>
      <p:sp>
        <p:nvSpPr>
          <p:cNvPr id="79" name="TextBox 78"/>
          <p:cNvSpPr txBox="1"/>
          <p:nvPr/>
        </p:nvSpPr>
        <p:spPr>
          <a:xfrm>
            <a:off x="3098013" y="4580014"/>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x    y</a:t>
            </a:r>
          </a:p>
        </p:txBody>
      </p:sp>
      <p:sp>
        <p:nvSpPr>
          <p:cNvPr id="80" name="TextBox 79"/>
          <p:cNvSpPr txBox="1"/>
          <p:nvPr/>
        </p:nvSpPr>
        <p:spPr>
          <a:xfrm>
            <a:off x="3428985" y="5491178"/>
            <a:ext cx="1819287" cy="400110"/>
          </a:xfrm>
          <a:prstGeom prst="rect">
            <a:avLst/>
          </a:prstGeom>
          <a:noFill/>
        </p:spPr>
        <p:txBody>
          <a:bodyPr wrap="square" rtlCol="0">
            <a:spAutoFit/>
          </a:bodyPr>
          <a:lstStyle/>
          <a:p>
            <a:r>
              <a:rPr lang="en-US" sz="2000">
                <a:latin typeface="Segoe Print" charset="0"/>
                <a:ea typeface="Segoe Print" charset="0"/>
                <a:cs typeface="Segoe Print" charset="0"/>
              </a:rPr>
              <a:t>v     w     x</a:t>
            </a:r>
            <a:endParaRPr lang="en-US" sz="2000" dirty="0">
              <a:latin typeface="Segoe Print" charset="0"/>
              <a:ea typeface="Segoe Print" charset="0"/>
              <a:cs typeface="Segoe Print" charset="0"/>
            </a:endParaRPr>
          </a:p>
        </p:txBody>
      </p:sp>
    </p:spTree>
    <p:extLst>
      <p:ext uri="{BB962C8B-B14F-4D97-AF65-F5344CB8AC3E}">
        <p14:creationId xmlns:p14="http://schemas.microsoft.com/office/powerpoint/2010/main" val="143046817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1800" dirty="0">
                <a:latin typeface="Arial" charset="0"/>
                <a:ea typeface="MS PGothic" charset="0"/>
                <a:sym typeface="Symbol" charset="0"/>
              </a:rPr>
              <a:t>Assume L = {</a:t>
            </a:r>
            <a:r>
              <a:rPr lang="en-US" sz="1800" dirty="0" err="1">
                <a:latin typeface="Arial" charset="0"/>
                <a:ea typeface="MS PGothic" charset="0"/>
                <a:sym typeface="Symbol" charset="0"/>
              </a:rPr>
              <a:t>a</a:t>
            </a:r>
            <a:r>
              <a:rPr lang="en-US" sz="1800" baseline="30000" dirty="0" err="1">
                <a:latin typeface="Arial" charset="0"/>
                <a:ea typeface="MS PGothic" charset="0"/>
                <a:sym typeface="Symbol" charset="0"/>
              </a:rPr>
              <a:t>n</a:t>
            </a:r>
            <a:r>
              <a:rPr lang="en-US" sz="1800" dirty="0" err="1">
                <a:latin typeface="Arial" charset="0"/>
                <a:ea typeface="MS PGothic" charset="0"/>
                <a:sym typeface="Symbol" charset="0"/>
              </a:rPr>
              <a:t>b</a:t>
            </a:r>
            <a:r>
              <a:rPr lang="en-US" sz="1800" baseline="30000" dirty="0" err="1">
                <a:latin typeface="Arial" charset="0"/>
                <a:ea typeface="MS PGothic" charset="0"/>
                <a:sym typeface="Symbol" charset="0"/>
              </a:rPr>
              <a:t>n</a:t>
            </a:r>
            <a:r>
              <a:rPr lang="en-US" sz="1800" dirty="0" err="1">
                <a:latin typeface="Arial" charset="0"/>
                <a:ea typeface="MS PGothic" charset="0"/>
                <a:sym typeface="Symbol" charset="0"/>
              </a:rPr>
              <a:t>c</a:t>
            </a:r>
            <a:r>
              <a:rPr lang="en-US" sz="1800" baseline="30000" dirty="0" err="1">
                <a:latin typeface="Arial" charset="0"/>
                <a:ea typeface="MS PGothic" charset="0"/>
                <a:sym typeface="Symbol" charset="0"/>
              </a:rPr>
              <a:t>n</a:t>
            </a:r>
            <a:r>
              <a:rPr lang="en-US" sz="1800" dirty="0">
                <a:latin typeface="Arial" charset="0"/>
                <a:ea typeface="MS PGothic" charset="0"/>
                <a:sym typeface="Symbol" charset="0"/>
              </a:rPr>
              <a:t> | n&gt;0 } is a CFL</a:t>
            </a:r>
          </a:p>
          <a:p>
            <a:r>
              <a:rPr lang="en-US" sz="1800" dirty="0">
                <a:latin typeface="Arial" charset="0"/>
                <a:ea typeface="MS PGothic" charset="0"/>
                <a:sym typeface="Symbol" charset="0"/>
              </a:rPr>
              <a:t>P.L.: Provides N&gt;0	</a:t>
            </a:r>
            <a:r>
              <a:rPr lang="en-US" sz="1600" dirty="0">
                <a:solidFill>
                  <a:srgbClr val="CC3300"/>
                </a:solidFill>
                <a:latin typeface="Arial" charset="0"/>
                <a:ea typeface="MS PGothic" charset="0"/>
                <a:sym typeface="Symbol" charset="0"/>
              </a:rPr>
              <a:t>We CANNOT choose N; that’s the P.L.’s job</a:t>
            </a:r>
          </a:p>
          <a:p>
            <a:r>
              <a:rPr lang="en-US" sz="1800" dirty="0">
                <a:latin typeface="Arial" charset="0"/>
                <a:ea typeface="MS PGothic" charset="0"/>
                <a:sym typeface="Symbol" charset="0"/>
              </a:rPr>
              <a:t>Our turn: Choose </a:t>
            </a:r>
            <a:r>
              <a:rPr lang="en-US" sz="1800" dirty="0" err="1">
                <a:latin typeface="Arial" charset="0"/>
                <a:ea typeface="MS PGothic" charset="0"/>
                <a:sym typeface="Symbol" charset="0"/>
              </a:rPr>
              <a:t>a</a:t>
            </a:r>
            <a:r>
              <a:rPr lang="en-US" sz="1800" baseline="30000" dirty="0" err="1">
                <a:latin typeface="Arial" charset="0"/>
                <a:ea typeface="MS PGothic" charset="0"/>
                <a:sym typeface="Symbol" charset="0"/>
              </a:rPr>
              <a:t>N</a:t>
            </a:r>
            <a:r>
              <a:rPr lang="en-US" sz="1800" dirty="0" err="1">
                <a:latin typeface="Arial" charset="0"/>
                <a:ea typeface="MS PGothic" charset="0"/>
                <a:sym typeface="Symbol" charset="0"/>
              </a:rPr>
              <a:t>b</a:t>
            </a:r>
            <a:r>
              <a:rPr lang="en-US" sz="1800" baseline="30000" dirty="0" err="1">
                <a:latin typeface="Arial" charset="0"/>
                <a:ea typeface="MS PGothic" charset="0"/>
                <a:sym typeface="Symbol" charset="0"/>
              </a:rPr>
              <a:t>N</a:t>
            </a:r>
            <a:r>
              <a:rPr lang="en-US" sz="1800" dirty="0" err="1">
                <a:latin typeface="Arial" charset="0"/>
                <a:ea typeface="MS PGothic" charset="0"/>
                <a:sym typeface="Symbol" charset="0"/>
              </a:rPr>
              <a:t>c</a:t>
            </a:r>
            <a:r>
              <a:rPr lang="en-US" sz="1800" baseline="30000" dirty="0" err="1">
                <a:latin typeface="Arial" charset="0"/>
                <a:ea typeface="MS PGothic" charset="0"/>
                <a:sym typeface="Symbol" charset="0"/>
              </a:rPr>
              <a:t>N</a:t>
            </a:r>
            <a:r>
              <a:rPr lang="en-US" sz="1800" dirty="0">
                <a:latin typeface="Arial" charset="0"/>
                <a:ea typeface="MS PGothic" charset="0"/>
                <a:sym typeface="Symbol" charset="0"/>
              </a:rPr>
              <a:t>  L	</a:t>
            </a:r>
            <a:r>
              <a:rPr lang="en-US" sz="1600" dirty="0">
                <a:solidFill>
                  <a:srgbClr val="004E00"/>
                </a:solidFill>
                <a:latin typeface="Arial" charset="0"/>
                <a:ea typeface="MS PGothic" charset="0"/>
                <a:sym typeface="Symbol" charset="0"/>
              </a:rPr>
              <a:t>We get to select a string in L</a:t>
            </a:r>
          </a:p>
          <a:p>
            <a:r>
              <a:rPr lang="en-US" sz="1800" dirty="0">
                <a:latin typeface="Arial" charset="0"/>
                <a:ea typeface="MS PGothic" charset="0"/>
                <a:sym typeface="Symbol" charset="0"/>
              </a:rPr>
              <a:t>P.L.: </a:t>
            </a:r>
            <a:r>
              <a:rPr lang="en-US" sz="1800" dirty="0" err="1">
                <a:latin typeface="Arial" charset="0"/>
                <a:ea typeface="MS PGothic" charset="0"/>
                <a:sym typeface="Symbol" charset="0"/>
              </a:rPr>
              <a:t>a</a:t>
            </a:r>
            <a:r>
              <a:rPr lang="en-US" sz="1800" baseline="30000" dirty="0" err="1">
                <a:latin typeface="Arial" charset="0"/>
                <a:ea typeface="MS PGothic" charset="0"/>
                <a:sym typeface="Symbol" charset="0"/>
              </a:rPr>
              <a:t>N</a:t>
            </a:r>
            <a:r>
              <a:rPr lang="en-US" sz="1800" dirty="0" err="1">
                <a:latin typeface="Arial" charset="0"/>
                <a:ea typeface="MS PGothic" charset="0"/>
                <a:sym typeface="Symbol" charset="0"/>
              </a:rPr>
              <a:t>b</a:t>
            </a:r>
            <a:r>
              <a:rPr lang="en-US" sz="1800" baseline="30000" dirty="0" err="1">
                <a:latin typeface="Arial" charset="0"/>
                <a:ea typeface="MS PGothic" charset="0"/>
                <a:sym typeface="Symbol" charset="0"/>
              </a:rPr>
              <a:t>N</a:t>
            </a:r>
            <a:r>
              <a:rPr lang="en-US" sz="1800" dirty="0" err="1">
                <a:latin typeface="Arial" charset="0"/>
                <a:ea typeface="MS PGothic" charset="0"/>
                <a:sym typeface="Symbol" charset="0"/>
              </a:rPr>
              <a:t>c</a:t>
            </a:r>
            <a:r>
              <a:rPr lang="en-US" sz="1800" baseline="30000" dirty="0" err="1">
                <a:latin typeface="Arial" charset="0"/>
                <a:ea typeface="MS PGothic" charset="0"/>
                <a:sym typeface="Symbol" charset="0"/>
              </a:rPr>
              <a:t>N</a:t>
            </a:r>
            <a:r>
              <a:rPr lang="en-US" sz="1800" dirty="0">
                <a:latin typeface="Arial" charset="0"/>
                <a:ea typeface="MS PGothic" charset="0"/>
                <a:sym typeface="Symbol" charset="0"/>
              </a:rPr>
              <a:t> = </a:t>
            </a:r>
            <a:r>
              <a:rPr lang="en-US" sz="1800" dirty="0" err="1">
                <a:latin typeface="Arial" charset="0"/>
                <a:ea typeface="MS PGothic" charset="0"/>
                <a:sym typeface="Symbol" charset="0"/>
              </a:rPr>
              <a:t>uvwxy</a:t>
            </a:r>
            <a:r>
              <a:rPr lang="en-US" sz="1800" dirty="0">
                <a:latin typeface="Arial" charset="0"/>
                <a:ea typeface="MS PGothic" charset="0"/>
                <a:sym typeface="Symbol" charset="0"/>
              </a:rPr>
              <a:t>, where |</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a:t>
            </a:r>
            <a:r>
              <a:rPr lang="en-US" sz="1800" dirty="0" err="1">
                <a:latin typeface="Arial" charset="0"/>
                <a:ea typeface="MS PGothic" charset="0"/>
                <a:sym typeface="Symbol" charset="0"/>
              </a:rPr>
              <a:t>vx</a:t>
            </a:r>
            <a:r>
              <a:rPr lang="en-US" sz="1800" dirty="0">
                <a:latin typeface="Arial" charset="0"/>
                <a:ea typeface="MS PGothic" charset="0"/>
                <a:sym typeface="Symbol" charset="0"/>
              </a:rPr>
              <a:t>|&gt;0, and for all i≥0, </a:t>
            </a:r>
            <a:br>
              <a:rPr lang="en-US" sz="1800" dirty="0">
                <a:latin typeface="Arial" charset="0"/>
                <a:ea typeface="MS PGothic" charset="0"/>
                <a:sym typeface="Symbol" charset="0"/>
              </a:rPr>
            </a:br>
            <a:r>
              <a:rPr lang="en-US" sz="1800" dirty="0" err="1">
                <a:latin typeface="Arial" charset="0"/>
                <a:ea typeface="MS PGothic" charset="0"/>
                <a:sym typeface="Symbol" charset="0"/>
              </a:rPr>
              <a:t>uv</a:t>
            </a:r>
            <a:r>
              <a:rPr lang="en-US" sz="1800" baseline="30000" dirty="0" err="1">
                <a:latin typeface="Arial" charset="0"/>
                <a:ea typeface="MS PGothic" charset="0"/>
                <a:sym typeface="Symbol" charset="0"/>
              </a:rPr>
              <a:t>i</a:t>
            </a:r>
            <a:r>
              <a:rPr lang="en-US" sz="1800" dirty="0" err="1">
                <a:latin typeface="Arial" charset="0"/>
                <a:ea typeface="MS PGothic" charset="0"/>
                <a:sym typeface="Symbol" charset="0"/>
              </a:rPr>
              <a:t>wx</a:t>
            </a:r>
            <a:r>
              <a:rPr lang="en-US" sz="1800" baseline="30000" dirty="0" err="1">
                <a:latin typeface="Arial" charset="0"/>
                <a:ea typeface="MS PGothic" charset="0"/>
                <a:sym typeface="Symbol" charset="0"/>
              </a:rPr>
              <a:t>i</a:t>
            </a:r>
            <a:r>
              <a:rPr lang="en-US" sz="1800" dirty="0" err="1">
                <a:latin typeface="Arial" charset="0"/>
                <a:ea typeface="MS PGothic" charset="0"/>
                <a:sym typeface="Symbol" charset="0"/>
              </a:rPr>
              <a:t>y</a:t>
            </a:r>
            <a:r>
              <a:rPr lang="en-US" sz="1800" dirty="0">
                <a:latin typeface="Arial" charset="0"/>
                <a:ea typeface="MS PGothic" charset="0"/>
                <a:sym typeface="Symbol" charset="0"/>
              </a:rPr>
              <a:t>  L		</a:t>
            </a:r>
            <a:r>
              <a:rPr lang="en-US" sz="1600" dirty="0">
                <a:solidFill>
                  <a:srgbClr val="CC3300"/>
                </a:solidFill>
                <a:latin typeface="Arial" charset="0"/>
                <a:ea typeface="MS PGothic" charset="0"/>
                <a:sym typeface="Symbol" charset="0"/>
              </a:rPr>
              <a:t>We CANNOT choose split</a:t>
            </a:r>
            <a:r>
              <a:rPr lang="en-US" sz="1600" dirty="0">
                <a:solidFill>
                  <a:srgbClr val="7030A0"/>
                </a:solidFill>
                <a:latin typeface="Arial" charset="0"/>
                <a:ea typeface="MS PGothic" charset="0"/>
                <a:sym typeface="Symbol" charset="0"/>
              </a:rPr>
              <a:t>, but P.L. is constrained by N</a:t>
            </a:r>
          </a:p>
          <a:p>
            <a:r>
              <a:rPr lang="en-US" sz="1800" dirty="0">
                <a:latin typeface="Arial" charset="0"/>
                <a:ea typeface="MS PGothic" charset="0"/>
                <a:sym typeface="Symbol" charset="0"/>
              </a:rPr>
              <a:t>Our turn: Choose </a:t>
            </a:r>
            <a:r>
              <a:rPr lang="en-US" sz="1800" dirty="0" err="1">
                <a:latin typeface="Arial" charset="0"/>
                <a:ea typeface="MS PGothic" charset="0"/>
                <a:sym typeface="Symbol" charset="0"/>
              </a:rPr>
              <a:t>i</a:t>
            </a:r>
            <a:r>
              <a:rPr lang="en-US" sz="1800" dirty="0">
                <a:latin typeface="Arial" charset="0"/>
                <a:ea typeface="MS PGothic" charset="0"/>
                <a:sym typeface="Symbol" charset="0"/>
              </a:rPr>
              <a:t>=0.		</a:t>
            </a:r>
            <a:r>
              <a:rPr lang="en-US" sz="1600" dirty="0">
                <a:solidFill>
                  <a:srgbClr val="004E00"/>
                </a:solidFill>
                <a:latin typeface="Arial" charset="0"/>
                <a:ea typeface="MS PGothic" charset="0"/>
                <a:sym typeface="Symbol" charset="0"/>
              </a:rPr>
              <a:t>We have the power here</a:t>
            </a:r>
          </a:p>
          <a:p>
            <a:r>
              <a:rPr lang="en-US" sz="1800" dirty="0">
                <a:latin typeface="Arial" charset="0"/>
                <a:ea typeface="MS PGothic" charset="0"/>
                <a:sym typeface="Symbol" charset="0"/>
              </a:rPr>
              <a:t>P.L: Two cases: </a:t>
            </a:r>
            <a:br>
              <a:rPr lang="en-US" sz="1800" dirty="0">
                <a:latin typeface="Arial" charset="0"/>
                <a:ea typeface="MS PGothic" charset="0"/>
                <a:sym typeface="Symbol" charset="0"/>
              </a:rPr>
            </a:br>
            <a:r>
              <a:rPr lang="en-US" sz="1800" dirty="0">
                <a:latin typeface="Arial" charset="0"/>
                <a:ea typeface="MS PGothic" charset="0"/>
                <a:sym typeface="Symbol" charset="0"/>
              </a:rPr>
              <a:t>(1)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some a’s and maybe some b’s. Because </a:t>
            </a:r>
            <a:r>
              <a:rPr lang="en-US" sz="1600" dirty="0">
                <a:latin typeface="Arial" charset="0"/>
                <a:ea typeface="MS PGothic" charset="0"/>
                <a:sym typeface="Symbol" charset="0"/>
              </a:rPr>
              <a:t>|</a:t>
            </a:r>
            <a:r>
              <a:rPr lang="en-US" sz="1600" dirty="0" err="1">
                <a:latin typeface="Arial" charset="0"/>
                <a:ea typeface="MS PGothic" charset="0"/>
                <a:sym typeface="Symbol" charset="0"/>
              </a:rPr>
              <a:t>vwx</a:t>
            </a:r>
            <a:r>
              <a:rPr lang="en-US" sz="1600" dirty="0">
                <a:latin typeface="Arial" charset="0"/>
                <a:ea typeface="MS PGothic" charset="0"/>
                <a:sym typeface="Symbol" charset="0"/>
              </a:rPr>
              <a:t>| ≤ N, it cannot contain c’s if it has a’s. </a:t>
            </a:r>
            <a:r>
              <a:rPr lang="en-US" sz="1600" dirty="0" err="1">
                <a:latin typeface="Arial" charset="0"/>
                <a:ea typeface="MS PGothic" charset="0"/>
                <a:sym typeface="Symbol" charset="0"/>
              </a:rPr>
              <a:t>i</a:t>
            </a:r>
            <a:r>
              <a:rPr lang="en-US" sz="1600" dirty="0">
                <a:latin typeface="Arial" charset="0"/>
                <a:ea typeface="MS PGothic" charset="0"/>
                <a:sym typeface="Symbol" charset="0"/>
              </a:rPr>
              <a:t>=0 erases some a’s but we still have N c’s so </a:t>
            </a:r>
            <a:r>
              <a:rPr lang="en-US" sz="1600" dirty="0" err="1">
                <a:latin typeface="Arial" charset="0"/>
                <a:ea typeface="MS PGothic" charset="0"/>
                <a:sym typeface="Symbol" charset="0"/>
              </a:rPr>
              <a:t>uwy∉L</a:t>
            </a:r>
            <a:br>
              <a:rPr lang="en-US" sz="1600" dirty="0">
                <a:latin typeface="Arial" charset="0"/>
                <a:ea typeface="MS PGothic" charset="0"/>
                <a:sym typeface="Symbol" charset="0"/>
              </a:rPr>
            </a:br>
            <a:r>
              <a:rPr lang="en-US" sz="1600" dirty="0">
                <a:latin typeface="Arial" charset="0"/>
                <a:ea typeface="MS PGothic" charset="0"/>
                <a:sym typeface="Symbol" charset="0"/>
              </a:rPr>
              <a:t>(2) </a:t>
            </a:r>
            <a:r>
              <a:rPr lang="en-US" sz="1600">
                <a:latin typeface="Arial" charset="0"/>
                <a:ea typeface="MS PGothic" charset="0"/>
                <a:sym typeface="Symbol" charset="0"/>
              </a:rPr>
              <a:t>vx</a:t>
            </a:r>
            <a:r>
              <a:rPr lang="en-US" sz="1600" dirty="0">
                <a:latin typeface="Arial" charset="0"/>
                <a:ea typeface="MS PGothic" charset="0"/>
                <a:sym typeface="Symbol" charset="0"/>
              </a:rPr>
              <a:t> contains no a’s. Because |</a:t>
            </a:r>
            <a:r>
              <a:rPr lang="en-US" sz="1600" dirty="0" err="1">
                <a:latin typeface="Arial" charset="0"/>
                <a:ea typeface="MS PGothic" charset="0"/>
                <a:sym typeface="Symbol" charset="0"/>
              </a:rPr>
              <a:t>vx</a:t>
            </a:r>
            <a:r>
              <a:rPr lang="en-US" sz="1600" dirty="0">
                <a:latin typeface="Arial" charset="0"/>
                <a:ea typeface="MS PGothic" charset="0"/>
                <a:sym typeface="Symbol" charset="0"/>
              </a:rPr>
              <a:t>|&gt;0, </a:t>
            </a:r>
            <a:r>
              <a:rPr lang="en-US" sz="1600" dirty="0" err="1">
                <a:latin typeface="Arial" charset="0"/>
                <a:ea typeface="MS PGothic" charset="0"/>
                <a:sym typeface="Symbol" charset="0"/>
              </a:rPr>
              <a:t>vx</a:t>
            </a:r>
            <a:r>
              <a:rPr lang="en-US" sz="1600" dirty="0">
                <a:latin typeface="Arial" charset="0"/>
                <a:ea typeface="MS PGothic" charset="0"/>
                <a:sym typeface="Symbol" charset="0"/>
              </a:rPr>
              <a:t> contains some b’s or c’s or some of each. </a:t>
            </a:r>
            <a:r>
              <a:rPr lang="en-US" sz="1600" dirty="0" err="1">
                <a:latin typeface="Arial" charset="0"/>
                <a:ea typeface="MS PGothic" charset="0"/>
                <a:sym typeface="Symbol" charset="0"/>
              </a:rPr>
              <a:t>i</a:t>
            </a:r>
            <a:r>
              <a:rPr lang="en-US" sz="1600" dirty="0">
                <a:latin typeface="Arial" charset="0"/>
                <a:ea typeface="MS PGothic" charset="0"/>
                <a:sym typeface="Symbol" charset="0"/>
              </a:rPr>
              <a:t>=0 erases some b’s and/or c’s but we still have N a’s so </a:t>
            </a:r>
            <a:r>
              <a:rPr lang="en-US" sz="1600" dirty="0" err="1">
                <a:latin typeface="Arial" charset="0"/>
                <a:ea typeface="MS PGothic" charset="0"/>
                <a:sym typeface="Symbol" charset="0"/>
              </a:rPr>
              <a:t>uwy∉L</a:t>
            </a:r>
            <a:endParaRPr lang="en-US" sz="1800" dirty="0">
              <a:latin typeface="Arial" charset="0"/>
              <a:ea typeface="MS PGothic" charset="0"/>
              <a:sym typeface="Symbol" charset="0"/>
            </a:endParaRPr>
          </a:p>
          <a:p>
            <a:r>
              <a:rPr lang="en-US" sz="1800" dirty="0">
                <a:latin typeface="Arial" charset="0"/>
                <a:ea typeface="MS PGothic" charset="0"/>
                <a:sym typeface="Symbol" charset="0"/>
              </a:rPr>
              <a:t>CONTRADICTION, so L is </a:t>
            </a:r>
            <a:r>
              <a:rPr lang="en-US" sz="1800" u="sng" dirty="0">
                <a:latin typeface="Arial" charset="0"/>
                <a:ea typeface="MS PGothic" charset="0"/>
                <a:sym typeface="Symbol" charset="0"/>
              </a:rPr>
              <a:t>NOT</a:t>
            </a:r>
            <a:r>
              <a:rPr lang="en-US" sz="1800" dirty="0">
                <a:latin typeface="Arial" charset="0"/>
                <a:ea typeface="MS PGothic" charset="0"/>
                <a:sym typeface="Symbol" charset="0"/>
              </a:rPr>
              <a:t> a CFL</a:t>
            </a: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12/28/19</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148</a:t>
            </a:fld>
            <a:endParaRPr lang="en-US"/>
          </a:p>
        </p:txBody>
      </p:sp>
    </p:spTree>
    <p:extLst>
      <p:ext uri="{BB962C8B-B14F-4D97-AF65-F5344CB8AC3E}">
        <p14:creationId xmlns:p14="http://schemas.microsoft.com/office/powerpoint/2010/main" val="13892080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Non-Closure</a:t>
            </a:r>
          </a:p>
        </p:txBody>
      </p:sp>
      <p:sp>
        <p:nvSpPr>
          <p:cNvPr id="3" name="Content Placeholder 2"/>
          <p:cNvSpPr>
            <a:spLocks noGrp="1"/>
          </p:cNvSpPr>
          <p:nvPr>
            <p:ph idx="1"/>
          </p:nvPr>
        </p:nvSpPr>
        <p:spPr/>
        <p:txBody>
          <a:bodyPr/>
          <a:lstStyle/>
          <a:p>
            <a:r>
              <a:rPr lang="en-US"/>
              <a:t>Intersection ({ </a:t>
            </a:r>
            <a:r>
              <a:rPr lang="en-US" err="1"/>
              <a:t>a</a:t>
            </a:r>
            <a:r>
              <a:rPr lang="en-US" baseline="30000" err="1"/>
              <a:t>n</a:t>
            </a:r>
            <a:r>
              <a:rPr lang="en-US" err="1"/>
              <a:t>b</a:t>
            </a:r>
            <a:r>
              <a:rPr lang="en-US" baseline="30000" err="1"/>
              <a:t>n</a:t>
            </a:r>
            <a:r>
              <a:rPr lang="en-US" err="1"/>
              <a:t>c</a:t>
            </a:r>
            <a:r>
              <a:rPr lang="en-US" baseline="30000" err="1"/>
              <a:t>n</a:t>
            </a:r>
            <a:r>
              <a:rPr lang="en-US"/>
              <a:t> | n≥0 } is not a CFL)</a:t>
            </a:r>
            <a:br>
              <a:rPr lang="en-US"/>
            </a:br>
            <a:r>
              <a:rPr lang="en-US"/>
              <a:t>{ </a:t>
            </a:r>
            <a:r>
              <a:rPr lang="en-US" err="1"/>
              <a:t>a</a:t>
            </a:r>
            <a:r>
              <a:rPr lang="en-US" baseline="30000" err="1"/>
              <a:t>n</a:t>
            </a:r>
            <a:r>
              <a:rPr lang="en-US" err="1"/>
              <a:t>b</a:t>
            </a:r>
            <a:r>
              <a:rPr lang="en-US" baseline="30000" err="1"/>
              <a:t>n</a:t>
            </a:r>
            <a:r>
              <a:rPr lang="en-US" err="1"/>
              <a:t>c</a:t>
            </a:r>
            <a:r>
              <a:rPr lang="en-US" baseline="30000" err="1"/>
              <a:t>n</a:t>
            </a:r>
            <a:r>
              <a:rPr lang="en-US"/>
              <a:t> | n≥0 } = </a:t>
            </a:r>
            <a:br>
              <a:rPr lang="en-US"/>
            </a:br>
            <a:r>
              <a:rPr lang="en-US"/>
              <a:t>{ </a:t>
            </a:r>
            <a:r>
              <a:rPr lang="en-US" err="1"/>
              <a:t>a</a:t>
            </a:r>
            <a:r>
              <a:rPr lang="en-US" baseline="30000" err="1"/>
              <a:t>n</a:t>
            </a:r>
            <a:r>
              <a:rPr lang="en-US" err="1"/>
              <a:t>b</a:t>
            </a:r>
            <a:r>
              <a:rPr lang="en-US" baseline="30000" err="1"/>
              <a:t>n</a:t>
            </a:r>
            <a:r>
              <a:rPr lang="en-US" err="1"/>
              <a:t>c</a:t>
            </a:r>
            <a:r>
              <a:rPr lang="en-US" baseline="30000" err="1"/>
              <a:t>m</a:t>
            </a:r>
            <a:r>
              <a:rPr lang="en-US"/>
              <a:t> | n,m≥0 } ∩ { </a:t>
            </a:r>
            <a:r>
              <a:rPr lang="en-US" err="1"/>
              <a:t>a</a:t>
            </a:r>
            <a:r>
              <a:rPr lang="en-US" baseline="30000" err="1"/>
              <a:t>m</a:t>
            </a:r>
            <a:r>
              <a:rPr lang="en-US" err="1"/>
              <a:t>b</a:t>
            </a:r>
            <a:r>
              <a:rPr lang="en-US" baseline="30000" err="1"/>
              <a:t>n</a:t>
            </a:r>
            <a:r>
              <a:rPr lang="en-US" err="1"/>
              <a:t>c</a:t>
            </a:r>
            <a:r>
              <a:rPr lang="en-US" baseline="30000" err="1"/>
              <a:t>n</a:t>
            </a:r>
            <a:r>
              <a:rPr lang="en-US"/>
              <a:t> | n,m≥0 }</a:t>
            </a:r>
            <a:br>
              <a:rPr lang="en-US"/>
            </a:br>
            <a:r>
              <a:rPr lang="en-US"/>
              <a:t>Both of the above are CFLs</a:t>
            </a:r>
          </a:p>
          <a:p>
            <a:r>
              <a:rPr lang="en-US"/>
              <a:t>Complement</a:t>
            </a:r>
            <a:br>
              <a:rPr lang="en-US"/>
            </a:br>
            <a:r>
              <a:rPr lang="en-US"/>
              <a:t>If closed under complement then would be closed under Intersection as </a:t>
            </a:r>
            <a:br>
              <a:rPr lang="en-US"/>
            </a:br>
            <a:r>
              <a:rPr lang="en-US"/>
              <a:t>A ∩ B = ~(~A ∪ ~B)</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149</a:t>
            </a:fld>
            <a:endParaRPr lang="en-US"/>
          </a:p>
        </p:txBody>
      </p:sp>
    </p:spTree>
    <p:extLst>
      <p:ext uri="{BB962C8B-B14F-4D97-AF65-F5344CB8AC3E}">
        <p14:creationId xmlns:p14="http://schemas.microsoft.com/office/powerpoint/2010/main" val="1108040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FSAs and Applications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synchronous sequential circuit has</a:t>
            </a:r>
          </a:p>
          <a:p>
            <a:pPr lvl="1" eaLnBrk="1" hangingPunct="1"/>
            <a:r>
              <a:rPr lang="en-US" sz="1800" dirty="0">
                <a:latin typeface="Arial" charset="0"/>
                <a:ea typeface="MS PGothic" charset="0"/>
              </a:rPr>
              <a:t>Binary input lines (input admitted at clock tick)</a:t>
            </a:r>
          </a:p>
          <a:p>
            <a:pPr lvl="1" eaLnBrk="1" hangingPunct="1"/>
            <a:r>
              <a:rPr lang="en-US" sz="1800" dirty="0">
                <a:latin typeface="Arial" charset="0"/>
                <a:ea typeface="MS PGothic" charset="0"/>
              </a:rPr>
              <a:t>Binary output lines (simple case is one line)</a:t>
            </a:r>
          </a:p>
          <a:p>
            <a:pPr lvl="2" eaLnBrk="1" hangingPunct="1"/>
            <a:r>
              <a:rPr lang="en-US" sz="1600" dirty="0">
                <a:latin typeface="Arial" charset="0"/>
                <a:ea typeface="MS PGothic" charset="0"/>
              </a:rPr>
              <a:t>1 accepts; 0 rejects input</a:t>
            </a:r>
          </a:p>
          <a:p>
            <a:pPr lvl="1" eaLnBrk="1" hangingPunct="1"/>
            <a:r>
              <a:rPr lang="en-US" sz="1800" dirty="0">
                <a:latin typeface="Arial" charset="0"/>
                <a:ea typeface="MS PGothic" charset="0"/>
              </a:rPr>
              <a:t>Internal flip flops (memory) that define state</a:t>
            </a:r>
          </a:p>
          <a:p>
            <a:pPr lvl="1" eaLnBrk="1" hangingPunct="1"/>
            <a:r>
              <a:rPr lang="en-US" sz="1800" dirty="0">
                <a:latin typeface="Arial" charset="0"/>
                <a:ea typeface="MS PGothic" charset="0"/>
              </a:rPr>
              <a:t>Simple combinatorial circuits (and, or, not) that combine current state and input to alter state</a:t>
            </a:r>
          </a:p>
          <a:p>
            <a:pPr lvl="1" eaLnBrk="1" hangingPunct="1"/>
            <a:r>
              <a:rPr lang="en-US" sz="1800" dirty="0">
                <a:latin typeface="Arial" charset="0"/>
                <a:ea typeface="MS PGothic" charset="0"/>
              </a:rPr>
              <a:t>Simple combinatorial circuits (and, or, not) that use state to determine output</a:t>
            </a:r>
          </a:p>
          <a:p>
            <a:pPr eaLnBrk="1" hangingPunct="1"/>
            <a:r>
              <a:rPr lang="en-US" sz="2400" dirty="0">
                <a:latin typeface="Arial" charset="0"/>
                <a:ea typeface="MS PGothic" charset="0"/>
              </a:rPr>
              <a:t>Think about FSA to recognize the string PAPAPAT appearing somewhere in a corpus of text, say with a substring PAPAPAPATRICK</a:t>
            </a:r>
          </a:p>
          <a:p>
            <a:pPr eaLnBrk="1" hangingPunct="1"/>
            <a:r>
              <a:rPr lang="en-US" sz="2400" dirty="0">
                <a:latin typeface="Arial" charset="0"/>
                <a:ea typeface="MS PGothic" charset="0"/>
              </a:rPr>
              <a:t>Comments about GREP and Lexical Analysis</a:t>
            </a:r>
          </a:p>
          <a:p>
            <a:pPr eaLnBrk="1" hangingPunct="1"/>
            <a:endParaRPr lang="en-US"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E726092-3EEA-E34F-A1E2-C0BF030733D0}"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15</a:t>
            </a:fld>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 and Min of CFL</a:t>
            </a:r>
          </a:p>
        </p:txBody>
      </p:sp>
      <p:sp>
        <p:nvSpPr>
          <p:cNvPr id="3" name="Content Placeholder 2"/>
          <p:cNvSpPr>
            <a:spLocks noGrp="1"/>
          </p:cNvSpPr>
          <p:nvPr>
            <p:ph idx="1"/>
          </p:nvPr>
        </p:nvSpPr>
        <p:spPr/>
        <p:txBody>
          <a:bodyPr/>
          <a:lstStyle/>
          <a:p>
            <a:r>
              <a:rPr lang="en-US" sz="2000"/>
              <a:t>Consider the two operations on languages max and min, where</a:t>
            </a:r>
          </a:p>
          <a:p>
            <a:pPr lvl="1"/>
            <a:r>
              <a:rPr lang="en-US" sz="2000"/>
              <a:t>max(L) = { x | x ∈ L and, for no non-null y does </a:t>
            </a:r>
            <a:r>
              <a:rPr lang="en-US" sz="2000" err="1"/>
              <a:t>xy</a:t>
            </a:r>
            <a:r>
              <a:rPr lang="en-US" sz="2000"/>
              <a:t> ∈ L } and</a:t>
            </a:r>
          </a:p>
          <a:p>
            <a:pPr lvl="1"/>
            <a:r>
              <a:rPr lang="en-US" sz="2000"/>
              <a:t>min(L) = { x | x ∈ L and, for no proper prefix of x, y, does y ∈ L }</a:t>
            </a:r>
          </a:p>
          <a:p>
            <a:r>
              <a:rPr lang="en-US" sz="2000"/>
              <a:t>Describe the languages produced by max and min. for each of :</a:t>
            </a:r>
          </a:p>
          <a:p>
            <a:pPr lvl="1"/>
            <a:r>
              <a:rPr lang="hr-HR" sz="2000"/>
              <a:t>L1 = { </a:t>
            </a:r>
            <a:r>
              <a:rPr lang="hr-HR" sz="2000" err="1"/>
              <a:t>a</a:t>
            </a:r>
            <a:r>
              <a:rPr lang="hr-HR" sz="2000" baseline="30000" err="1"/>
              <a:t>i</a:t>
            </a:r>
            <a:r>
              <a:rPr lang="hr-HR" sz="2000"/>
              <a:t> </a:t>
            </a:r>
            <a:r>
              <a:rPr lang="hr-HR" sz="2000" err="1"/>
              <a:t>b</a:t>
            </a:r>
            <a:r>
              <a:rPr lang="hr-HR" sz="2000" baseline="30000" err="1"/>
              <a:t>j</a:t>
            </a:r>
            <a:r>
              <a:rPr lang="hr-HR" sz="2000"/>
              <a:t> </a:t>
            </a:r>
            <a:r>
              <a:rPr lang="hr-HR" sz="2000" err="1"/>
              <a:t>c</a:t>
            </a:r>
            <a:r>
              <a:rPr lang="hr-HR" sz="2000" baseline="30000" err="1"/>
              <a:t>k</a:t>
            </a:r>
            <a:r>
              <a:rPr lang="hr-HR" sz="2000"/>
              <a:t> | k ≤ i </a:t>
            </a:r>
            <a:r>
              <a:rPr lang="hr-HR" sz="2000" err="1"/>
              <a:t>or</a:t>
            </a:r>
            <a:r>
              <a:rPr lang="hr-HR" sz="2000"/>
              <a:t> k ≤ j } 			CFL</a:t>
            </a:r>
          </a:p>
          <a:p>
            <a:pPr lvl="2"/>
            <a:r>
              <a:rPr lang="ro-RO" sz="2000" err="1"/>
              <a:t>max</a:t>
            </a:r>
            <a:r>
              <a:rPr lang="ro-RO" sz="2000"/>
              <a:t>(L1) =     { a</a:t>
            </a:r>
            <a:r>
              <a:rPr lang="ro-RO" sz="2000" baseline="30000"/>
              <a:t>i</a:t>
            </a:r>
            <a:r>
              <a:rPr lang="ro-RO" sz="2000"/>
              <a:t> </a:t>
            </a:r>
            <a:r>
              <a:rPr lang="ro-RO" sz="2000" err="1"/>
              <a:t>b</a:t>
            </a:r>
            <a:r>
              <a:rPr lang="ro-RO" sz="2000" baseline="30000" err="1"/>
              <a:t>j</a:t>
            </a:r>
            <a:r>
              <a:rPr lang="ro-RO" sz="2000"/>
              <a:t> </a:t>
            </a:r>
            <a:r>
              <a:rPr lang="ro-RO" sz="2000" err="1"/>
              <a:t>c</a:t>
            </a:r>
            <a:r>
              <a:rPr lang="ro-RO" sz="2000" baseline="30000" err="1"/>
              <a:t>k</a:t>
            </a:r>
            <a:r>
              <a:rPr lang="ro-RO" sz="2000"/>
              <a:t> | k =</a:t>
            </a:r>
            <a:r>
              <a:rPr lang="ro-RO" sz="2000" err="1"/>
              <a:t>max</a:t>
            </a:r>
            <a:r>
              <a:rPr lang="ro-RO" sz="2000"/>
              <a:t>(i, j)  } 		Non-CFL  </a:t>
            </a:r>
          </a:p>
          <a:p>
            <a:pPr lvl="2"/>
            <a:r>
              <a:rPr lang="en-US" sz="2000"/>
              <a:t>min(L1) =      { </a:t>
            </a:r>
            <a:r>
              <a:rPr lang="en-US" sz="2000" err="1"/>
              <a:t>λ</a:t>
            </a:r>
            <a:r>
              <a:rPr lang="en-US" sz="2000"/>
              <a:t> } (string of length 0)  		Regular </a:t>
            </a:r>
          </a:p>
          <a:p>
            <a:pPr lvl="1"/>
            <a:r>
              <a:rPr lang="hr-HR" sz="2000"/>
              <a:t>L2 = { </a:t>
            </a:r>
            <a:r>
              <a:rPr lang="hr-HR" sz="2000" err="1"/>
              <a:t>a</a:t>
            </a:r>
            <a:r>
              <a:rPr lang="hr-HR" sz="2000" baseline="30000" err="1"/>
              <a:t>i</a:t>
            </a:r>
            <a:r>
              <a:rPr lang="hr-HR" sz="2000"/>
              <a:t> </a:t>
            </a:r>
            <a:r>
              <a:rPr lang="hr-HR" sz="2000" err="1"/>
              <a:t>b</a:t>
            </a:r>
            <a:r>
              <a:rPr lang="hr-HR" sz="2000" baseline="30000" err="1"/>
              <a:t>j</a:t>
            </a:r>
            <a:r>
              <a:rPr lang="hr-HR" sz="2000"/>
              <a:t> </a:t>
            </a:r>
            <a:r>
              <a:rPr lang="hr-HR" sz="2000" err="1"/>
              <a:t>c</a:t>
            </a:r>
            <a:r>
              <a:rPr lang="hr-HR" sz="2000" baseline="30000" err="1"/>
              <a:t>k</a:t>
            </a:r>
            <a:r>
              <a:rPr lang="hr-HR" sz="2000"/>
              <a:t> | k &gt; i </a:t>
            </a:r>
            <a:r>
              <a:rPr lang="hr-HR" sz="2000" err="1"/>
              <a:t>or</a:t>
            </a:r>
            <a:r>
              <a:rPr lang="hr-HR" sz="2000"/>
              <a:t> k &gt; j } 			CFL</a:t>
            </a:r>
          </a:p>
          <a:p>
            <a:pPr lvl="2"/>
            <a:r>
              <a:rPr lang="de-DE" sz="2000" err="1"/>
              <a:t>max</a:t>
            </a:r>
            <a:r>
              <a:rPr lang="de-DE" sz="2000"/>
              <a:t>(L2) =     {  } (</a:t>
            </a:r>
            <a:r>
              <a:rPr lang="de-DE" sz="2000" err="1"/>
              <a:t>empty</a:t>
            </a:r>
            <a:r>
              <a:rPr lang="de-DE" sz="2000"/>
              <a:t>) 			Regular       </a:t>
            </a:r>
          </a:p>
          <a:p>
            <a:pPr lvl="2"/>
            <a:r>
              <a:rPr lang="ro-RO" sz="2000"/>
              <a:t>min(L2) =      { a</a:t>
            </a:r>
            <a:r>
              <a:rPr lang="ro-RO" sz="2000" baseline="30000"/>
              <a:t>i</a:t>
            </a:r>
            <a:r>
              <a:rPr lang="ro-RO" sz="2000"/>
              <a:t> </a:t>
            </a:r>
            <a:r>
              <a:rPr lang="ro-RO" sz="2000" err="1"/>
              <a:t>b</a:t>
            </a:r>
            <a:r>
              <a:rPr lang="ro-RO" sz="2000" baseline="30000" err="1"/>
              <a:t>j</a:t>
            </a:r>
            <a:r>
              <a:rPr lang="ro-RO" sz="2000"/>
              <a:t> </a:t>
            </a:r>
            <a:r>
              <a:rPr lang="ro-RO" sz="2000" err="1"/>
              <a:t>c</a:t>
            </a:r>
            <a:r>
              <a:rPr lang="ro-RO" sz="2000" baseline="30000" err="1"/>
              <a:t>k</a:t>
            </a:r>
            <a:r>
              <a:rPr lang="ro-RO" sz="2000"/>
              <a:t> | k =min(i, j)+1 }		Non-CFL</a:t>
            </a:r>
          </a:p>
          <a:p>
            <a:r>
              <a:rPr lang="ro-RO" sz="2000"/>
              <a:t>m</a:t>
            </a:r>
            <a:r>
              <a:rPr lang="en-US" sz="2000"/>
              <a:t>ax(L1) shows CFL not closed under max</a:t>
            </a:r>
          </a:p>
          <a:p>
            <a:r>
              <a:rPr lang="en-US" sz="2000"/>
              <a:t>min(L2) shows CFL not closed under min</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150</a:t>
            </a:fld>
            <a:endParaRPr lang="en-US"/>
          </a:p>
        </p:txBody>
      </p:sp>
    </p:spTree>
    <p:extLst>
      <p:ext uri="{BB962C8B-B14F-4D97-AF65-F5344CB8AC3E}">
        <p14:creationId xmlns:p14="http://schemas.microsoft.com/office/powerpoint/2010/main" val="200540892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Complement of </a:t>
            </a:r>
            <a:r>
              <a:rPr lang="en-US" dirty="0" err="1"/>
              <a:t>ww</a:t>
            </a:r>
            <a:endParaRPr lang="en-US" dirty="0"/>
          </a:p>
        </p:txBody>
      </p:sp>
      <p:sp>
        <p:nvSpPr>
          <p:cNvPr id="3" name="Content Placeholder 2"/>
          <p:cNvSpPr>
            <a:spLocks noGrp="1"/>
          </p:cNvSpPr>
          <p:nvPr>
            <p:ph idx="1"/>
          </p:nvPr>
        </p:nvSpPr>
        <p:spPr/>
        <p:txBody>
          <a:bodyPr/>
          <a:lstStyle/>
          <a:p>
            <a:r>
              <a:rPr lang="en-US" sz="2000" dirty="0"/>
              <a:t>Let L = { </a:t>
            </a:r>
            <a:r>
              <a:rPr lang="en-US" sz="2000" dirty="0" err="1"/>
              <a:t>ww</a:t>
            </a:r>
            <a:r>
              <a:rPr lang="en-US" sz="2000" dirty="0"/>
              <a:t> | w ∈ {</a:t>
            </a:r>
            <a:r>
              <a:rPr lang="en-US" sz="2000" dirty="0" err="1"/>
              <a:t>a,b</a:t>
            </a:r>
            <a:r>
              <a:rPr lang="en-US" sz="2000" dirty="0"/>
              <a:t>}</a:t>
            </a:r>
            <a:r>
              <a:rPr lang="en-US" sz="2000" baseline="30000" dirty="0"/>
              <a:t>+</a:t>
            </a:r>
            <a:r>
              <a:rPr lang="en-US" sz="2000" dirty="0"/>
              <a:t> }. L is not a CFL</a:t>
            </a:r>
          </a:p>
          <a:p>
            <a:r>
              <a:rPr lang="en-US" sz="2000" dirty="0"/>
              <a:t>Consider L’s complement, it must be of form </a:t>
            </a:r>
            <a:r>
              <a:rPr lang="en-US" sz="2000" dirty="0" err="1"/>
              <a:t>xayx’by</a:t>
            </a:r>
            <a:r>
              <a:rPr lang="en-US" sz="2000" dirty="0"/>
              <a:t>’ or </a:t>
            </a:r>
            <a:r>
              <a:rPr lang="en-US" sz="2000" dirty="0" err="1"/>
              <a:t>xbyx’ay</a:t>
            </a:r>
            <a:r>
              <a:rPr lang="en-US" sz="2000" dirty="0"/>
              <a:t>’, </a:t>
            </a:r>
            <a:br>
              <a:rPr lang="en-US" sz="2000" dirty="0"/>
            </a:br>
            <a:r>
              <a:rPr lang="en-US" sz="2000" dirty="0"/>
              <a:t>where |x|=|x’| and |y|=|y’|</a:t>
            </a:r>
          </a:p>
          <a:p>
            <a:r>
              <a:rPr lang="en-US" sz="2000" dirty="0"/>
              <a:t>The above reflects that this language has one “transcription error”</a:t>
            </a:r>
          </a:p>
          <a:p>
            <a:r>
              <a:rPr lang="en-US" sz="2000" dirty="0"/>
              <a:t>This seems really hard to write a CFG but it’s all a matter of how you view it</a:t>
            </a:r>
          </a:p>
          <a:p>
            <a:r>
              <a:rPr lang="en-US" sz="2000" dirty="0"/>
              <a:t>We don’t care about what precedes or follows the errors so long as the lengths are right</a:t>
            </a:r>
          </a:p>
          <a:p>
            <a:r>
              <a:rPr lang="en-US" sz="2000" dirty="0"/>
              <a:t>Thus, we can view above as </a:t>
            </a:r>
            <a:r>
              <a:rPr lang="en-US" sz="2000" dirty="0" err="1"/>
              <a:t>xax’yby</a:t>
            </a:r>
            <a:r>
              <a:rPr lang="en-US" sz="2000" dirty="0"/>
              <a:t>’ or </a:t>
            </a:r>
            <a:r>
              <a:rPr lang="en-US" sz="2000" dirty="0" err="1"/>
              <a:t>xbx’y’ay</a:t>
            </a:r>
            <a:r>
              <a:rPr lang="en-US" sz="2000" dirty="0"/>
              <a:t>’, </a:t>
            </a:r>
            <a:br>
              <a:rPr lang="en-US" sz="2000" dirty="0"/>
            </a:br>
            <a:r>
              <a:rPr lang="en-US" sz="2000" dirty="0"/>
              <a:t>where |x|=|x’| and |y|=|y’|</a:t>
            </a:r>
          </a:p>
          <a:p>
            <a:r>
              <a:rPr lang="en-US" sz="2000" dirty="0"/>
              <a:t>The grammar for this has rules </a:t>
            </a:r>
            <a:br>
              <a:rPr lang="en-US" sz="2000" dirty="0"/>
            </a:br>
            <a:r>
              <a:rPr lang="en-US" sz="2000" b="1" dirty="0">
                <a:latin typeface="Arial" charset="0"/>
                <a:ea typeface="MS PGothic" charset="0"/>
              </a:rPr>
              <a:t>S </a:t>
            </a:r>
            <a:r>
              <a:rPr lang="en-US" sz="2000" b="1" dirty="0">
                <a:latin typeface="Arial" charset="0"/>
                <a:ea typeface="MS PGothic" charset="0"/>
                <a:sym typeface="Symbol" charset="0"/>
              </a:rPr>
              <a:t>➝ </a:t>
            </a:r>
            <a:r>
              <a:rPr lang="en-US" sz="2000" b="1" dirty="0">
                <a:latin typeface="Arial" charset="0"/>
                <a:ea typeface="MS PGothic" charset="0"/>
              </a:rPr>
              <a:t>AB  |  BA ; A </a:t>
            </a:r>
            <a:r>
              <a:rPr lang="en-US" sz="2000" b="1" dirty="0">
                <a:latin typeface="Arial" charset="0"/>
                <a:ea typeface="MS PGothic" charset="0"/>
                <a:sym typeface="Symbol" charset="0"/>
              </a:rPr>
              <a:t>➝ </a:t>
            </a:r>
            <a:r>
              <a:rPr lang="en-US" sz="2000" b="1" dirty="0">
                <a:latin typeface="Arial" charset="0"/>
                <a:ea typeface="MS PGothic" charset="0"/>
              </a:rPr>
              <a:t>XAX  |  a ; B </a:t>
            </a:r>
            <a:r>
              <a:rPr lang="en-US" sz="2000" b="1" dirty="0">
                <a:latin typeface="Arial" charset="0"/>
                <a:ea typeface="MS PGothic" charset="0"/>
                <a:sym typeface="Symbol" charset="0"/>
              </a:rPr>
              <a:t>➝ </a:t>
            </a:r>
            <a:r>
              <a:rPr lang="en-US" sz="2000" b="1" dirty="0">
                <a:latin typeface="Arial" charset="0"/>
                <a:ea typeface="MS PGothic" charset="0"/>
              </a:rPr>
              <a:t>XBX  |  b </a:t>
            </a:r>
            <a:br>
              <a:rPr lang="en-US" sz="2000" dirty="0">
                <a:latin typeface="Arial" charset="0"/>
                <a:ea typeface="MS PGothic" charset="0"/>
              </a:rPr>
            </a:br>
            <a:r>
              <a:rPr lang="en-US" sz="2000" b="1" dirty="0">
                <a:latin typeface="Arial" charset="0"/>
                <a:ea typeface="MS PGothic" charset="0"/>
              </a:rPr>
              <a:t>X </a:t>
            </a:r>
            <a:r>
              <a:rPr lang="en-US" sz="2000" b="1" dirty="0">
                <a:latin typeface="Arial" charset="0"/>
                <a:ea typeface="MS PGothic" charset="0"/>
                <a:sym typeface="Symbol" charset="0"/>
              </a:rPr>
              <a:t>➝ </a:t>
            </a:r>
            <a:r>
              <a:rPr lang="en-US" sz="2000" b="1" dirty="0">
                <a:latin typeface="Arial" charset="0"/>
                <a:ea typeface="MS PGothic" charset="0"/>
              </a:rPr>
              <a:t>	a  |  b</a:t>
            </a:r>
            <a:br>
              <a:rPr lang="en-US" sz="2000" dirty="0"/>
            </a:br>
            <a:endParaRPr lang="en-US" sz="2000" dirty="0"/>
          </a:p>
          <a:p>
            <a:endParaRPr lang="en-US" sz="2000" dirty="0"/>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151</a:t>
            </a:fld>
            <a:endParaRPr lang="en-US"/>
          </a:p>
        </p:txBody>
      </p:sp>
    </p:spTree>
    <p:extLst>
      <p:ext uri="{BB962C8B-B14F-4D97-AF65-F5344CB8AC3E}">
        <p14:creationId xmlns:p14="http://schemas.microsoft.com/office/powerpoint/2010/main" val="15196281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Solvable CFL Problems</a:t>
            </a:r>
          </a:p>
        </p:txBody>
      </p:sp>
      <p:sp>
        <p:nvSpPr>
          <p:cNvPr id="3" name="Content Placeholder 2"/>
          <p:cNvSpPr>
            <a:spLocks noGrp="1"/>
          </p:cNvSpPr>
          <p:nvPr>
            <p:ph idx="1"/>
          </p:nvPr>
        </p:nvSpPr>
        <p:spPr/>
        <p:txBody>
          <a:bodyPr/>
          <a:lstStyle/>
          <a:p>
            <a:r>
              <a:rPr lang="en-US" sz="2800"/>
              <a:t>Let L be an arbitrary CFL generated by CFG G with start symbol S then the following are all decidable</a:t>
            </a:r>
          </a:p>
          <a:p>
            <a:pPr lvl="1"/>
            <a:r>
              <a:rPr lang="en-US" sz="2400"/>
              <a:t>Is w in L? 			Run CKY</a:t>
            </a:r>
            <a:br>
              <a:rPr lang="en-US" sz="2400"/>
            </a:br>
            <a:r>
              <a:rPr lang="en-US" sz="2400"/>
              <a:t>					If S in final cell then </a:t>
            </a:r>
            <a:r>
              <a:rPr lang="en-US" sz="2400" err="1"/>
              <a:t>w∈L</a:t>
            </a:r>
            <a:endParaRPr lang="en-US" sz="2400"/>
          </a:p>
          <a:p>
            <a:pPr lvl="1"/>
            <a:r>
              <a:rPr lang="en-US" sz="2400"/>
              <a:t>Is L empty (non-empty)?	Reduce G</a:t>
            </a:r>
            <a:br>
              <a:rPr lang="en-US" sz="2400"/>
            </a:br>
            <a:r>
              <a:rPr lang="en-US" sz="2400"/>
              <a:t>					If no rules left then empty</a:t>
            </a:r>
          </a:p>
          <a:p>
            <a:pPr lvl="1"/>
            <a:r>
              <a:rPr lang="en-US" sz="2400"/>
              <a:t>Is L finite (infinite)?		Reduce G</a:t>
            </a:r>
            <a:br>
              <a:rPr lang="en-US" sz="2400"/>
            </a:br>
            <a:r>
              <a:rPr lang="en-US" sz="2400"/>
              <a:t>					Run DFS(S) </a:t>
            </a:r>
            <a:br>
              <a:rPr lang="en-US" sz="2400"/>
            </a:br>
            <a:r>
              <a:rPr lang="en-US" sz="2400"/>
              <a:t>					If no loops then finite</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152</a:t>
            </a:fld>
            <a:endParaRPr lang="en-US"/>
          </a:p>
        </p:txBody>
      </p:sp>
    </p:spTree>
    <p:extLst>
      <p:ext uri="{BB962C8B-B14F-4D97-AF65-F5344CB8AC3E}">
        <p14:creationId xmlns:p14="http://schemas.microsoft.com/office/powerpoint/2010/main" val="68089138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ctrTitle"/>
          </p:nvPr>
        </p:nvSpPr>
        <p:spPr/>
        <p:txBody>
          <a:bodyPr/>
          <a:lstStyle/>
          <a:p>
            <a:r>
              <a:rPr lang="en-US" dirty="0">
                <a:latin typeface="Arial" charset="0"/>
                <a:ea typeface="MS PGothic" charset="0"/>
              </a:rPr>
              <a:t>Closure Properties</a:t>
            </a:r>
          </a:p>
        </p:txBody>
      </p:sp>
      <p:sp>
        <p:nvSpPr>
          <p:cNvPr id="130051" name="Subtitle 2"/>
          <p:cNvSpPr>
            <a:spLocks noGrp="1"/>
          </p:cNvSpPr>
          <p:nvPr>
            <p:ph type="subTitle" idx="1"/>
          </p:nvPr>
        </p:nvSpPr>
        <p:spPr/>
        <p:txBody>
          <a:bodyPr/>
          <a:lstStyle/>
          <a:p>
            <a:r>
              <a:rPr lang="en-US">
                <a:latin typeface="Arial" charset="0"/>
                <a:ea typeface="MS PGothic" charset="0"/>
              </a:rPr>
              <a:t>Context Free Languages</a:t>
            </a:r>
          </a:p>
        </p:txBody>
      </p:sp>
    </p:spTree>
    <p:extLst>
      <p:ext uri="{BB962C8B-B14F-4D97-AF65-F5344CB8AC3E}">
        <p14:creationId xmlns:p14="http://schemas.microsoft.com/office/powerpoint/2010/main" val="43418775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dirty="0">
                <a:latin typeface="Arial" charset="0"/>
                <a:ea typeface="MS PGothic" charset="0"/>
              </a:rPr>
              <a:t>Intersection with Regular</a:t>
            </a:r>
          </a:p>
        </p:txBody>
      </p:sp>
      <p:sp>
        <p:nvSpPr>
          <p:cNvPr id="131075" name="Content Placeholder 2"/>
          <p:cNvSpPr>
            <a:spLocks noGrp="1"/>
          </p:cNvSpPr>
          <p:nvPr>
            <p:ph idx="1"/>
          </p:nvPr>
        </p:nvSpPr>
        <p:spPr>
          <a:xfrm>
            <a:off x="457200" y="1600200"/>
            <a:ext cx="8382000" cy="4525963"/>
          </a:xfrm>
        </p:spPr>
        <p:txBody>
          <a:bodyPr/>
          <a:lstStyle/>
          <a:p>
            <a:r>
              <a:rPr lang="en-US" sz="2000" dirty="0">
                <a:latin typeface="Arial" charset="0"/>
                <a:ea typeface="MS PGothic" charset="0"/>
              </a:rPr>
              <a:t>CFLs are closed under intersection with Regular sets</a:t>
            </a:r>
          </a:p>
          <a:p>
            <a:pPr lvl="1"/>
            <a:r>
              <a:rPr lang="en-US" sz="1800" dirty="0">
                <a:latin typeface="Arial" charset="0"/>
                <a:ea typeface="MS PGothic" charset="0"/>
              </a:rPr>
              <a:t>To show this we use the equivalence of CFGs generative power with the recognition power </a:t>
            </a:r>
            <a:r>
              <a:rPr lang="en-US" sz="1800">
                <a:latin typeface="Arial" charset="0"/>
                <a:ea typeface="MS PGothic" charset="0"/>
              </a:rPr>
              <a:t>of PDAs (shown later).</a:t>
            </a:r>
            <a:endParaRPr lang="en-US" sz="1800" dirty="0">
              <a:latin typeface="Arial" charset="0"/>
              <a:ea typeface="MS PGothic" charset="0"/>
            </a:endParaRPr>
          </a:p>
          <a:p>
            <a:pPr lvl="1"/>
            <a:r>
              <a:rPr lang="en-US" sz="1800" dirty="0">
                <a:latin typeface="Arial" charset="0"/>
                <a:ea typeface="MS PGothic" charset="0"/>
              </a:rPr>
              <a:t>Let A</a:t>
            </a:r>
            <a:r>
              <a:rPr lang="en-US" sz="1800" baseline="-25000" dirty="0">
                <a:latin typeface="Arial" charset="0"/>
                <a:ea typeface="MS PGothic" charset="0"/>
              </a:rPr>
              <a:t>0</a:t>
            </a:r>
            <a:r>
              <a:rPr lang="en-US" sz="1800" dirty="0">
                <a:latin typeface="Arial" charset="0"/>
                <a:ea typeface="MS PGothic" charset="0"/>
              </a:rPr>
              <a:t> = ( Q</a:t>
            </a:r>
            <a:r>
              <a:rPr lang="en-US" sz="1800" baseline="-25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baseline="-25000" dirty="0">
                <a:latin typeface="Arial" charset="0"/>
                <a:ea typeface="MS PGothic" charset="0"/>
                <a:sym typeface="Symbol" charset="0"/>
              </a:rPr>
              <a:t>0</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 F</a:t>
            </a:r>
            <a:r>
              <a:rPr lang="en-US" sz="1800" baseline="-25000" dirty="0">
                <a:latin typeface="Arial" charset="0"/>
                <a:ea typeface="MS PGothic" charset="0"/>
              </a:rPr>
              <a:t>0</a:t>
            </a:r>
            <a:r>
              <a:rPr lang="en-US" sz="1800" dirty="0">
                <a:latin typeface="Arial" charset="0"/>
                <a:ea typeface="MS PGothic" charset="0"/>
              </a:rPr>
              <a:t>) be an arbitrary PDA</a:t>
            </a:r>
          </a:p>
          <a:p>
            <a:pPr lvl="1"/>
            <a:r>
              <a:rPr lang="en-US" sz="1800" dirty="0">
                <a:latin typeface="Arial" charset="0"/>
                <a:ea typeface="MS PGothic" charset="0"/>
              </a:rPr>
              <a:t>Let A</a:t>
            </a:r>
            <a:r>
              <a:rPr lang="en-US" sz="1800" baseline="-25000" dirty="0">
                <a:latin typeface="Arial" charset="0"/>
                <a:ea typeface="MS PGothic" charset="0"/>
              </a:rPr>
              <a:t>1</a:t>
            </a:r>
            <a:r>
              <a:rPr lang="en-US" sz="1800" dirty="0">
                <a:latin typeface="Arial" charset="0"/>
                <a:ea typeface="MS PGothic" charset="0"/>
              </a:rPr>
              <a:t> = ( Q</a:t>
            </a:r>
            <a:r>
              <a:rPr lang="en-US" sz="1800" baseline="-25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baseline="-25000" dirty="0">
                <a:latin typeface="Arial" charset="0"/>
                <a:ea typeface="MS PGothic" charset="0"/>
                <a:sym typeface="Symbol" charset="0"/>
              </a:rPr>
              <a:t>1</a:t>
            </a:r>
            <a:r>
              <a:rPr lang="en-US" sz="1800" dirty="0">
                <a:latin typeface="Arial" charset="0"/>
                <a:ea typeface="MS PGothic" charset="0"/>
              </a:rPr>
              <a:t>, q</a:t>
            </a:r>
            <a:r>
              <a:rPr lang="en-US" sz="1800" baseline="-25000" dirty="0">
                <a:latin typeface="Arial" charset="0"/>
                <a:ea typeface="MS PGothic" charset="0"/>
              </a:rPr>
              <a:t>1</a:t>
            </a:r>
            <a:r>
              <a:rPr lang="en-US" sz="1800" dirty="0">
                <a:latin typeface="Arial" charset="0"/>
                <a:ea typeface="MS PGothic" charset="0"/>
              </a:rPr>
              <a:t>, F</a:t>
            </a:r>
            <a:r>
              <a:rPr lang="en-US" sz="1800" baseline="-25000" dirty="0">
                <a:latin typeface="Arial" charset="0"/>
                <a:ea typeface="MS PGothic" charset="0"/>
              </a:rPr>
              <a:t>1</a:t>
            </a:r>
            <a:r>
              <a:rPr lang="en-US" sz="1800" dirty="0">
                <a:latin typeface="Arial" charset="0"/>
                <a:ea typeface="MS PGothic" charset="0"/>
              </a:rPr>
              <a:t>) be an arbitrary DFA</a:t>
            </a:r>
          </a:p>
          <a:p>
            <a:pPr lvl="1"/>
            <a:r>
              <a:rPr lang="en-US" sz="1800" dirty="0">
                <a:latin typeface="Arial" charset="0"/>
                <a:ea typeface="MS PGothic" charset="0"/>
              </a:rPr>
              <a:t>Define A</a:t>
            </a:r>
            <a:r>
              <a:rPr lang="en-US" sz="1800" baseline="-25000" dirty="0">
                <a:latin typeface="Arial" charset="0"/>
                <a:ea typeface="MS PGothic" charset="0"/>
              </a:rPr>
              <a:t>2</a:t>
            </a:r>
            <a:r>
              <a:rPr lang="en-US" sz="1800" dirty="0">
                <a:latin typeface="Arial" charset="0"/>
                <a:ea typeface="MS PGothic" charset="0"/>
              </a:rPr>
              <a:t> = ( Q</a:t>
            </a:r>
            <a:r>
              <a:rPr lang="en-US" sz="1800" baseline="-25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Q</a:t>
            </a:r>
            <a:r>
              <a:rPr lang="en-US" sz="1800" baseline="-25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baseline="-25000" dirty="0">
                <a:latin typeface="Arial" charset="0"/>
                <a:ea typeface="MS PGothic" charset="0"/>
                <a:sym typeface="Symbol" charset="0"/>
              </a:rPr>
              <a:t>2</a:t>
            </a:r>
            <a:r>
              <a:rPr lang="en-US" sz="1800" dirty="0">
                <a:latin typeface="Arial" charset="0"/>
                <a:ea typeface="MS PGothic" charset="0"/>
              </a:rPr>
              <a:t>, &lt;q</a:t>
            </a:r>
            <a:r>
              <a:rPr lang="en-US" sz="1800" baseline="-25000" dirty="0">
                <a:latin typeface="Arial" charset="0"/>
                <a:ea typeface="MS PGothic" charset="0"/>
              </a:rPr>
              <a:t>0</a:t>
            </a:r>
            <a:r>
              <a:rPr lang="en-US" sz="1800" dirty="0">
                <a:latin typeface="Arial" charset="0"/>
                <a:ea typeface="MS PGothic" charset="0"/>
              </a:rPr>
              <a:t>,q</a:t>
            </a:r>
            <a:r>
              <a:rPr lang="en-US" sz="1800" baseline="-25000" dirty="0">
                <a:latin typeface="Arial" charset="0"/>
                <a:ea typeface="MS PGothic" charset="0"/>
              </a:rPr>
              <a:t>1</a:t>
            </a:r>
            <a:r>
              <a:rPr lang="en-US" sz="1800" dirty="0">
                <a:latin typeface="Arial" charset="0"/>
                <a:ea typeface="MS PGothic" charset="0"/>
              </a:rPr>
              <a:t>&gt; $, F</a:t>
            </a:r>
            <a:r>
              <a:rPr lang="en-US" sz="1800" baseline="-25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F</a:t>
            </a:r>
            <a:r>
              <a:rPr lang="en-US" sz="1800" baseline="-25000" dirty="0">
                <a:latin typeface="Arial" charset="0"/>
                <a:ea typeface="MS PGothic" charset="0"/>
              </a:rPr>
              <a:t>1</a:t>
            </a:r>
            <a:r>
              <a:rPr lang="en-US" sz="1800" dirty="0">
                <a:latin typeface="Arial" charset="0"/>
                <a:ea typeface="MS PGothic" charset="0"/>
              </a:rPr>
              <a:t>) where</a:t>
            </a:r>
          </a:p>
          <a:p>
            <a:pPr lvl="2"/>
            <a:r>
              <a:rPr lang="en-US" sz="1400" dirty="0">
                <a:latin typeface="Arial" charset="0"/>
                <a:ea typeface="MS PGothic" charset="0"/>
                <a:sym typeface="Symbol" charset="0"/>
              </a:rPr>
              <a:t></a:t>
            </a:r>
            <a:r>
              <a:rPr lang="en-US" sz="1400" baseline="-25000" dirty="0">
                <a:latin typeface="Arial" charset="0"/>
                <a:ea typeface="MS PGothic" charset="0"/>
                <a:sym typeface="Symbol" charset="0"/>
              </a:rPr>
              <a:t>2</a:t>
            </a:r>
            <a:r>
              <a:rPr lang="en-US" sz="1400" dirty="0">
                <a:latin typeface="Arial" charset="0"/>
                <a:ea typeface="MS PGothic" charset="0"/>
              </a:rPr>
              <a:t>(&lt;</a:t>
            </a:r>
            <a:r>
              <a:rPr lang="en-US" sz="1400" dirty="0" err="1">
                <a:latin typeface="Arial" charset="0"/>
                <a:ea typeface="MS PGothic" charset="0"/>
              </a:rPr>
              <a:t>q,s</a:t>
            </a:r>
            <a:r>
              <a:rPr lang="en-US" sz="1400" dirty="0">
                <a:latin typeface="Arial" charset="0"/>
                <a:ea typeface="MS PGothic" charset="0"/>
              </a:rPr>
              <a:t>&gt;, a, X) </a:t>
            </a:r>
            <a:r>
              <a:rPr lang="en-US" sz="1400" dirty="0">
                <a:latin typeface="Arial" charset="0"/>
                <a:ea typeface="MS PGothic" charset="0"/>
                <a:sym typeface="Symbol" charset="0"/>
              </a:rPr>
              <a:t>⊇</a:t>
            </a:r>
            <a:r>
              <a:rPr lang="en-US" sz="1400" dirty="0">
                <a:latin typeface="Arial" charset="0"/>
                <a:ea typeface="MS PGothic" charset="0"/>
              </a:rPr>
              <a:t> {(&lt;q</a:t>
            </a:r>
            <a:r>
              <a:rPr lang="ja-JP" altLang="en-US" sz="1400" dirty="0">
                <a:latin typeface="Arial" charset="0"/>
                <a:ea typeface="MS PGothic" charset="0"/>
              </a:rPr>
              <a:t>’</a:t>
            </a:r>
            <a:r>
              <a:rPr lang="en-US" altLang="ja-JP" sz="1400" dirty="0">
                <a:latin typeface="Arial" charset="0"/>
                <a:ea typeface="MS PGothic" charset="0"/>
              </a:rPr>
              <a:t>,s</a:t>
            </a:r>
            <a:r>
              <a:rPr lang="ja-JP" altLang="en-US" sz="1400" dirty="0">
                <a:latin typeface="Arial" charset="0"/>
                <a:ea typeface="MS PGothic" charset="0"/>
              </a:rPr>
              <a:t>’</a:t>
            </a:r>
            <a:r>
              <a:rPr lang="en-US" altLang="ja-JP" sz="1400" dirty="0">
                <a:latin typeface="Arial" charset="0"/>
                <a:ea typeface="MS PGothic" charset="0"/>
              </a:rPr>
              <a:t>&gt;, </a:t>
            </a:r>
            <a:r>
              <a:rPr lang="en-US" altLang="ja-JP" sz="1400" dirty="0">
                <a:latin typeface="Arial" charset="0"/>
                <a:ea typeface="MS PGothic" charset="0"/>
                <a:sym typeface="Symbol" charset="0"/>
              </a:rPr>
              <a:t>)}, a{}, X </a:t>
            </a:r>
            <a:r>
              <a:rPr lang="en-US" altLang="ja-JP" sz="1400" dirty="0" err="1">
                <a:latin typeface="Arial" charset="0"/>
                <a:ea typeface="MS PGothic" charset="0"/>
                <a:sym typeface="Symbol" charset="0"/>
              </a:rPr>
              <a:t>iff</a:t>
            </a:r>
            <a:r>
              <a:rPr lang="en-US" altLang="ja-JP" sz="1400" dirty="0">
                <a:latin typeface="Arial" charset="0"/>
                <a:ea typeface="MS PGothic" charset="0"/>
                <a:sym typeface="Symbol" charset="0"/>
              </a:rPr>
              <a:t> </a:t>
            </a:r>
            <a:br>
              <a:rPr lang="en-US" altLang="ja-JP" sz="1400" dirty="0">
                <a:latin typeface="Arial" charset="0"/>
                <a:ea typeface="MS PGothic" charset="0"/>
                <a:sym typeface="Symbol" charset="0"/>
              </a:rPr>
            </a:br>
            <a:r>
              <a:rPr lang="en-US" altLang="ja-JP" sz="1400" dirty="0">
                <a:latin typeface="Arial" charset="0"/>
                <a:ea typeface="MS PGothic" charset="0"/>
                <a:sym typeface="Symbol" charset="0"/>
              </a:rPr>
              <a:t></a:t>
            </a:r>
            <a:r>
              <a:rPr lang="en-US" altLang="ja-JP" sz="1400" baseline="-25000" dirty="0">
                <a:latin typeface="Arial" charset="0"/>
                <a:ea typeface="MS PGothic" charset="0"/>
                <a:sym typeface="Symbol" charset="0"/>
              </a:rPr>
              <a:t>0</a:t>
            </a:r>
            <a:r>
              <a:rPr lang="en-US" altLang="ja-JP" sz="1400" dirty="0">
                <a:latin typeface="Arial" charset="0"/>
                <a:ea typeface="MS PGothic" charset="0"/>
              </a:rPr>
              <a:t>(q, a, X) </a:t>
            </a:r>
            <a:r>
              <a:rPr lang="en-US" altLang="ja-JP" sz="1400" dirty="0">
                <a:latin typeface="Arial" charset="0"/>
                <a:ea typeface="MS PGothic" charset="0"/>
                <a:sym typeface="Symbol" charset="0"/>
              </a:rPr>
              <a:t>⊇</a:t>
            </a:r>
            <a:r>
              <a:rPr lang="en-US" altLang="ja-JP" sz="1400" dirty="0">
                <a:latin typeface="Arial" charset="0"/>
                <a:ea typeface="MS PGothic" charset="0"/>
              </a:rPr>
              <a:t> {(q</a:t>
            </a:r>
            <a:r>
              <a:rPr lang="ja-JP" altLang="en-US" sz="1400" dirty="0">
                <a:latin typeface="Arial" charset="0"/>
                <a:ea typeface="MS PGothic" charset="0"/>
              </a:rPr>
              <a:t>’</a:t>
            </a:r>
            <a:r>
              <a:rPr lang="en-US" altLang="ja-JP" sz="1400" dirty="0">
                <a:latin typeface="Arial" charset="0"/>
                <a:ea typeface="MS PGothic" charset="0"/>
              </a:rPr>
              <a:t>, </a:t>
            </a:r>
            <a:r>
              <a:rPr lang="en-US" altLang="ja-JP" sz="1400" dirty="0">
                <a:latin typeface="Arial" charset="0"/>
                <a:ea typeface="MS PGothic" charset="0"/>
                <a:sym typeface="Symbol" charset="0"/>
              </a:rPr>
              <a:t>)} and </a:t>
            </a:r>
            <a:br>
              <a:rPr lang="en-US" altLang="ja-JP" sz="1400" dirty="0">
                <a:latin typeface="Arial" charset="0"/>
                <a:ea typeface="MS PGothic" charset="0"/>
                <a:sym typeface="Symbol" charset="0"/>
              </a:rPr>
            </a:br>
            <a:r>
              <a:rPr lang="en-US" altLang="ja-JP" sz="1400" dirty="0">
                <a:latin typeface="Arial" charset="0"/>
                <a:ea typeface="MS PGothic" charset="0"/>
                <a:sym typeface="Symbol" charset="0"/>
              </a:rPr>
              <a:t></a:t>
            </a:r>
            <a:r>
              <a:rPr lang="en-US" altLang="ja-JP" sz="1400" baseline="-25000" dirty="0">
                <a:latin typeface="Arial" charset="0"/>
                <a:ea typeface="MS PGothic" charset="0"/>
                <a:sym typeface="Symbol" charset="0"/>
              </a:rPr>
              <a:t>1</a:t>
            </a:r>
            <a:r>
              <a:rPr lang="en-US" altLang="ja-JP" sz="1400" dirty="0">
                <a:latin typeface="Arial" charset="0"/>
                <a:ea typeface="MS PGothic" charset="0"/>
              </a:rPr>
              <a:t>(</a:t>
            </a:r>
            <a:r>
              <a:rPr lang="en-US" altLang="ja-JP" sz="1400" dirty="0" err="1">
                <a:latin typeface="Arial" charset="0"/>
                <a:ea typeface="MS PGothic" charset="0"/>
              </a:rPr>
              <a:t>s,a</a:t>
            </a:r>
            <a:r>
              <a:rPr lang="en-US" altLang="ja-JP" sz="1400" dirty="0">
                <a:latin typeface="Arial" charset="0"/>
                <a:ea typeface="MS PGothic" charset="0"/>
              </a:rPr>
              <a:t>) = s</a:t>
            </a:r>
            <a:r>
              <a:rPr lang="ja-JP" altLang="en-US" sz="1400" dirty="0">
                <a:latin typeface="Arial" charset="0"/>
                <a:ea typeface="MS PGothic" charset="0"/>
              </a:rPr>
              <a:t>’</a:t>
            </a:r>
            <a:r>
              <a:rPr lang="en-US" altLang="ja-JP" sz="1400" dirty="0">
                <a:latin typeface="Arial" charset="0"/>
                <a:ea typeface="MS PGothic" charset="0"/>
              </a:rPr>
              <a:t> (if a=</a:t>
            </a:r>
            <a:r>
              <a:rPr lang="en-US" altLang="ja-JP" sz="1400" dirty="0">
                <a:latin typeface="Arial" charset="0"/>
                <a:ea typeface="MS PGothic" charset="0"/>
                <a:sym typeface="Symbol" charset="0"/>
              </a:rPr>
              <a:t> then s</a:t>
            </a:r>
            <a:r>
              <a:rPr lang="ja-JP" altLang="en-US" sz="1400" dirty="0">
                <a:latin typeface="Arial" charset="0"/>
                <a:ea typeface="MS PGothic" charset="0"/>
                <a:sym typeface="Symbol" charset="0"/>
              </a:rPr>
              <a:t>’</a:t>
            </a:r>
            <a:r>
              <a:rPr lang="en-US" altLang="ja-JP" sz="1400" dirty="0">
                <a:latin typeface="Arial" charset="0"/>
                <a:ea typeface="MS PGothic" charset="0"/>
                <a:sym typeface="Symbol" charset="0"/>
              </a:rPr>
              <a:t> = s).</a:t>
            </a:r>
          </a:p>
          <a:p>
            <a:pPr lvl="1"/>
            <a:r>
              <a:rPr lang="en-US" sz="1800" dirty="0">
                <a:latin typeface="Arial" charset="0"/>
                <a:ea typeface="MS PGothic" charset="0"/>
                <a:sym typeface="Symbol" charset="0"/>
              </a:rPr>
              <a:t>Using the definition of derivations we see that</a:t>
            </a:r>
            <a:br>
              <a:rPr lang="en-US" sz="1800" dirty="0">
                <a:latin typeface="Arial" charset="0"/>
                <a:ea typeface="MS PGothic" charset="0"/>
                <a:sym typeface="Symbol" charset="0"/>
              </a:rPr>
            </a:br>
            <a:r>
              <a:rPr lang="en-US" sz="1800" dirty="0">
                <a:latin typeface="Arial" charset="0"/>
                <a:ea typeface="MS PGothic" charset="0"/>
                <a:sym typeface="Symbol" charset="0"/>
              </a:rPr>
              <a:t>  [&lt;</a:t>
            </a:r>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,q</a:t>
            </a:r>
            <a:r>
              <a:rPr lang="en-US" sz="1800" baseline="-25000" dirty="0">
                <a:latin typeface="Arial" charset="0"/>
                <a:ea typeface="MS PGothic" charset="0"/>
              </a:rPr>
              <a:t>1</a:t>
            </a:r>
            <a:r>
              <a:rPr lang="en-US" sz="1800" dirty="0">
                <a:latin typeface="Arial" charset="0"/>
                <a:ea typeface="MS PGothic" charset="0"/>
              </a:rPr>
              <a:t>&gt;, w, $] |</a:t>
            </a:r>
            <a:r>
              <a:rPr lang="en-US" sz="1800" dirty="0">
                <a:latin typeface="Arial" charset="0"/>
                <a:ea typeface="MS PGothic" charset="0"/>
                <a:sym typeface="Symbol" charset="0"/>
              </a:rPr>
              <a:t>* </a:t>
            </a:r>
            <a:r>
              <a:rPr lang="en-US" sz="1800" dirty="0">
                <a:latin typeface="Arial" charset="0"/>
                <a:ea typeface="MS PGothic" charset="0"/>
              </a:rPr>
              <a:t> [&lt;</a:t>
            </a:r>
            <a:r>
              <a:rPr lang="en-US" sz="1800" dirty="0" err="1">
                <a:latin typeface="Arial" charset="0"/>
                <a:ea typeface="MS PGothic" charset="0"/>
              </a:rPr>
              <a:t>t,s</a:t>
            </a:r>
            <a:r>
              <a:rPr lang="en-US" sz="1800" dirty="0">
                <a:latin typeface="Arial" charset="0"/>
                <a:ea typeface="MS PGothic" charset="0"/>
              </a:rPr>
              <a:t>&gt;, </a:t>
            </a:r>
            <a:r>
              <a:rPr lang="en-US" sz="1800" dirty="0">
                <a:latin typeface="Arial" charset="0"/>
                <a:ea typeface="MS PGothic" charset="0"/>
                <a:sym typeface="Symbol" charset="0"/>
              </a:rPr>
              <a:t>, ] in </a:t>
            </a:r>
            <a:r>
              <a:rPr lang="en-US" sz="1800" dirty="0">
                <a:latin typeface="Arial" charset="0"/>
                <a:ea typeface="MS PGothic" charset="0"/>
              </a:rPr>
              <a:t>A</a:t>
            </a:r>
            <a:r>
              <a:rPr lang="en-US" sz="1800" baseline="-25000" dirty="0">
                <a:latin typeface="Arial" charset="0"/>
                <a:ea typeface="MS PGothic" charset="0"/>
              </a:rPr>
              <a:t>2</a:t>
            </a:r>
            <a:r>
              <a:rPr lang="en-US" sz="1800" dirty="0">
                <a:latin typeface="Arial" charset="0"/>
                <a:ea typeface="MS PGothic" charset="0"/>
                <a:sym typeface="Symbol" charset="0"/>
              </a:rPr>
              <a:t> </a:t>
            </a:r>
            <a:r>
              <a:rPr lang="en-US" sz="1800" dirty="0" err="1">
                <a:latin typeface="Arial" charset="0"/>
                <a:ea typeface="MS PGothic" charset="0"/>
                <a:sym typeface="Symbol" charset="0"/>
              </a:rPr>
              <a:t>iff</a:t>
            </a:r>
            <a:r>
              <a:rPr lang="en-US" sz="1800" dirty="0">
                <a:latin typeface="Arial" charset="0"/>
                <a:ea typeface="MS PGothic" charset="0"/>
                <a:sym typeface="Symbol" charset="0"/>
              </a:rPr>
              <a:t> </a:t>
            </a:r>
            <a:br>
              <a:rPr lang="en-US" sz="1800" dirty="0">
                <a:latin typeface="Arial" charset="0"/>
                <a:ea typeface="MS PGothic" charset="0"/>
                <a:sym typeface="Symbol" charset="0"/>
              </a:rPr>
            </a:br>
            <a:r>
              <a:rPr lang="en-US" sz="1800" dirty="0">
                <a:latin typeface="Arial" charset="0"/>
                <a:ea typeface="MS PGothic" charset="0"/>
                <a:sym typeface="Symbol" charset="0"/>
              </a:rPr>
              <a:t>  [</a:t>
            </a:r>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 w, $] |</a:t>
            </a:r>
            <a:r>
              <a:rPr lang="en-US" sz="1800" dirty="0">
                <a:latin typeface="Arial" charset="0"/>
                <a:ea typeface="MS PGothic" charset="0"/>
                <a:sym typeface="Symbol" charset="0"/>
              </a:rPr>
              <a:t>* </a:t>
            </a:r>
            <a:r>
              <a:rPr lang="en-US" sz="1800" dirty="0">
                <a:latin typeface="Arial" charset="0"/>
                <a:ea typeface="MS PGothic" charset="0"/>
              </a:rPr>
              <a:t> [t, </a:t>
            </a:r>
            <a:r>
              <a:rPr lang="en-US" sz="1800" dirty="0">
                <a:latin typeface="Arial" charset="0"/>
                <a:ea typeface="MS PGothic" charset="0"/>
                <a:sym typeface="Symbol" charset="0"/>
              </a:rPr>
              <a:t>, ] in </a:t>
            </a:r>
            <a:r>
              <a:rPr lang="en-US" sz="1800" dirty="0">
                <a:latin typeface="Arial" charset="0"/>
                <a:ea typeface="MS PGothic" charset="0"/>
              </a:rPr>
              <a:t>A</a:t>
            </a:r>
            <a:r>
              <a:rPr lang="en-US" sz="1800" baseline="-25000" dirty="0">
                <a:latin typeface="Arial" charset="0"/>
                <a:ea typeface="MS PGothic" charset="0"/>
              </a:rPr>
              <a:t>0</a:t>
            </a:r>
            <a:r>
              <a:rPr lang="en-US" sz="1800" dirty="0">
                <a:latin typeface="Arial" charset="0"/>
                <a:ea typeface="MS PGothic" charset="0"/>
              </a:rPr>
              <a:t> and</a:t>
            </a:r>
            <a:br>
              <a:rPr lang="en-US" sz="1800" dirty="0">
                <a:latin typeface="Arial" charset="0"/>
                <a:ea typeface="MS PGothic" charset="0"/>
              </a:rPr>
            </a:b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q</a:t>
            </a:r>
            <a:r>
              <a:rPr lang="en-US" sz="1800" baseline="-25000" dirty="0">
                <a:latin typeface="Arial" charset="0"/>
                <a:ea typeface="MS PGothic" charset="0"/>
              </a:rPr>
              <a:t>1</a:t>
            </a:r>
            <a:r>
              <a:rPr lang="en-US" sz="1800" dirty="0">
                <a:latin typeface="Arial" charset="0"/>
                <a:ea typeface="MS PGothic" charset="0"/>
              </a:rPr>
              <a:t>, w] |</a:t>
            </a:r>
            <a:r>
              <a:rPr lang="en-US" sz="1800" dirty="0">
                <a:latin typeface="Arial" charset="0"/>
                <a:ea typeface="MS PGothic" charset="0"/>
                <a:sym typeface="Symbol" charset="0"/>
              </a:rPr>
              <a:t>* </a:t>
            </a:r>
            <a:r>
              <a:rPr lang="en-US" sz="1800" dirty="0">
                <a:latin typeface="Arial" charset="0"/>
                <a:ea typeface="MS PGothic" charset="0"/>
              </a:rPr>
              <a:t> [s, </a:t>
            </a:r>
            <a:r>
              <a:rPr lang="en-US" sz="1800" dirty="0">
                <a:latin typeface="Arial" charset="0"/>
                <a:ea typeface="MS PGothic" charset="0"/>
                <a:sym typeface="Symbol" charset="0"/>
              </a:rPr>
              <a:t>] in </a:t>
            </a:r>
            <a:r>
              <a:rPr lang="en-US" sz="1800" dirty="0">
                <a:latin typeface="Arial" charset="0"/>
                <a:ea typeface="MS PGothic" charset="0"/>
              </a:rPr>
              <a:t>A</a:t>
            </a:r>
            <a:r>
              <a:rPr lang="en-US" sz="1800" baseline="-25000" dirty="0">
                <a:latin typeface="Arial" charset="0"/>
                <a:ea typeface="MS PGothic" charset="0"/>
              </a:rPr>
              <a:t>1</a:t>
            </a:r>
            <a:r>
              <a:rPr lang="en-US" sz="1800" dirty="0">
                <a:latin typeface="Arial" charset="0"/>
                <a:ea typeface="MS PGothic" charset="0"/>
              </a:rPr>
              <a:t> </a:t>
            </a:r>
            <a:br>
              <a:rPr lang="en-US" sz="1800" dirty="0">
                <a:latin typeface="Arial" charset="0"/>
                <a:ea typeface="MS PGothic" charset="0"/>
              </a:rPr>
            </a:br>
            <a:r>
              <a:rPr lang="en-US" sz="1800" dirty="0">
                <a:latin typeface="Arial" charset="0"/>
                <a:ea typeface="MS PGothic" charset="0"/>
              </a:rPr>
              <a:t>But then </a:t>
            </a:r>
            <a:r>
              <a:rPr lang="en-US" sz="1800" dirty="0" err="1">
                <a:latin typeface="Arial" charset="0"/>
                <a:ea typeface="MS PGothic" charset="0"/>
              </a:rPr>
              <a:t>w</a:t>
            </a:r>
            <a:r>
              <a:rPr lang="en-US" sz="1800" dirty="0" err="1">
                <a:latin typeface="Arial" charset="0"/>
                <a:ea typeface="MS PGothic" charset="0"/>
                <a:sym typeface="Symbol" charset="0"/>
              </a:rPr>
              <a:t></a:t>
            </a:r>
            <a:r>
              <a:rPr lang="en-US" sz="1800" dirty="0" err="1">
                <a:latin typeface="Gigi" charset="0"/>
                <a:ea typeface="MS PGothic" charset="0"/>
                <a:sym typeface="Symbol" charset="0"/>
              </a:rPr>
              <a:t>F</a:t>
            </a:r>
            <a:r>
              <a:rPr lang="en-US" sz="1800" dirty="0">
                <a:latin typeface="Arial" charset="0"/>
                <a:ea typeface="MS PGothic" charset="0"/>
                <a:sym typeface="Symbol" charset="0"/>
              </a:rPr>
              <a:t>(</a:t>
            </a:r>
            <a:r>
              <a:rPr lang="en-US" sz="1800" dirty="0">
                <a:latin typeface="Arial" charset="0"/>
                <a:ea typeface="MS PGothic" charset="0"/>
              </a:rPr>
              <a:t>A</a:t>
            </a:r>
            <a:r>
              <a:rPr lang="en-US" sz="1800" baseline="-25000" dirty="0">
                <a:latin typeface="Arial" charset="0"/>
                <a:ea typeface="MS PGothic" charset="0"/>
              </a:rPr>
              <a:t>2</a:t>
            </a:r>
            <a:r>
              <a:rPr lang="en-US" sz="1800" dirty="0">
                <a:latin typeface="Arial" charset="0"/>
                <a:ea typeface="MS PGothic" charset="0"/>
                <a:sym typeface="Symbol" charset="0"/>
              </a:rPr>
              <a:t>) </a:t>
            </a:r>
            <a:r>
              <a:rPr lang="en-US" sz="1800" dirty="0" err="1">
                <a:latin typeface="Arial" charset="0"/>
                <a:ea typeface="MS PGothic" charset="0"/>
                <a:sym typeface="Symbol" charset="0"/>
              </a:rPr>
              <a:t>iff</a:t>
            </a:r>
            <a:r>
              <a:rPr lang="en-US" sz="1800" dirty="0">
                <a:latin typeface="Arial" charset="0"/>
                <a:ea typeface="MS PGothic" charset="0"/>
                <a:sym typeface="Symbol" charset="0"/>
              </a:rPr>
              <a:t> t</a:t>
            </a:r>
            <a:r>
              <a:rPr lang="en-US" sz="1800" dirty="0">
                <a:latin typeface="Arial" charset="0"/>
                <a:ea typeface="MS PGothic" charset="0"/>
              </a:rPr>
              <a:t>F</a:t>
            </a:r>
            <a:r>
              <a:rPr lang="en-US" sz="1800" baseline="-25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and s</a:t>
            </a:r>
            <a:r>
              <a:rPr lang="en-US" sz="1800" dirty="0">
                <a:latin typeface="Arial" charset="0"/>
                <a:ea typeface="MS PGothic" charset="0"/>
              </a:rPr>
              <a:t>F</a:t>
            </a:r>
            <a:r>
              <a:rPr lang="en-US" sz="1800" baseline="-25000" dirty="0">
                <a:latin typeface="Arial" charset="0"/>
                <a:ea typeface="MS PGothic" charset="0"/>
              </a:rPr>
              <a:t>1</a:t>
            </a:r>
            <a:r>
              <a:rPr lang="en-US" sz="1800" dirty="0">
                <a:latin typeface="Arial" charset="0"/>
                <a:ea typeface="MS PGothic" charset="0"/>
              </a:rPr>
              <a:t> </a:t>
            </a:r>
            <a:r>
              <a:rPr lang="en-US" sz="1800" dirty="0" err="1">
                <a:latin typeface="Arial" charset="0"/>
                <a:ea typeface="MS PGothic" charset="0"/>
              </a:rPr>
              <a:t>iff</a:t>
            </a:r>
            <a:r>
              <a:rPr lang="en-US" sz="1800" dirty="0">
                <a:latin typeface="Arial" charset="0"/>
                <a:ea typeface="MS PGothic" charset="0"/>
              </a:rPr>
              <a:t> </a:t>
            </a:r>
            <a:r>
              <a:rPr lang="en-US" sz="1800" dirty="0" err="1">
                <a:latin typeface="Arial" charset="0"/>
                <a:ea typeface="MS PGothic" charset="0"/>
              </a:rPr>
              <a:t>w</a:t>
            </a:r>
            <a:r>
              <a:rPr lang="en-US" sz="1800" dirty="0" err="1">
                <a:latin typeface="Arial" charset="0"/>
                <a:ea typeface="MS PGothic" charset="0"/>
                <a:sym typeface="Symbol" charset="0"/>
              </a:rPr>
              <a:t></a:t>
            </a:r>
            <a:r>
              <a:rPr lang="en-US" sz="1800" dirty="0" err="1">
                <a:latin typeface="Gigi" charset="0"/>
                <a:ea typeface="MS PGothic" charset="0"/>
                <a:sym typeface="Symbol" charset="0"/>
              </a:rPr>
              <a:t>F</a:t>
            </a:r>
            <a:r>
              <a:rPr lang="en-US" sz="1800" dirty="0">
                <a:latin typeface="Arial" charset="0"/>
                <a:ea typeface="MS PGothic" charset="0"/>
                <a:sym typeface="Symbol" charset="0"/>
              </a:rPr>
              <a:t>(</a:t>
            </a:r>
            <a:r>
              <a:rPr lang="en-US" sz="1800" dirty="0">
                <a:latin typeface="Arial" charset="0"/>
                <a:ea typeface="MS PGothic" charset="0"/>
              </a:rPr>
              <a:t>A</a:t>
            </a:r>
            <a:r>
              <a:rPr lang="en-US" sz="1800" baseline="-25000" dirty="0">
                <a:latin typeface="Arial" charset="0"/>
                <a:ea typeface="MS PGothic" charset="0"/>
              </a:rPr>
              <a:t>0</a:t>
            </a:r>
            <a:r>
              <a:rPr lang="en-US" sz="1800" dirty="0">
                <a:latin typeface="Arial" charset="0"/>
                <a:ea typeface="MS PGothic" charset="0"/>
                <a:sym typeface="Symbol" charset="0"/>
              </a:rPr>
              <a:t>) and </a:t>
            </a:r>
            <a:r>
              <a:rPr lang="en-US" sz="1800" dirty="0" err="1">
                <a:latin typeface="Arial" charset="0"/>
                <a:ea typeface="MS PGothic" charset="0"/>
              </a:rPr>
              <a:t>w</a:t>
            </a:r>
            <a:r>
              <a:rPr lang="en-US" sz="1800" dirty="0" err="1">
                <a:latin typeface="Arial" charset="0"/>
                <a:ea typeface="MS PGothic" charset="0"/>
                <a:sym typeface="Symbol" charset="0"/>
              </a:rPr>
              <a:t></a:t>
            </a:r>
            <a:r>
              <a:rPr lang="en-US" sz="1800" dirty="0" err="1">
                <a:latin typeface="Gigi" charset="0"/>
                <a:ea typeface="MS PGothic" charset="0"/>
                <a:sym typeface="Symbol" charset="0"/>
              </a:rPr>
              <a:t>F</a:t>
            </a:r>
            <a:r>
              <a:rPr lang="en-US" sz="1800" dirty="0">
                <a:latin typeface="Arial" charset="0"/>
                <a:ea typeface="MS PGothic" charset="0"/>
                <a:sym typeface="Symbol" charset="0"/>
              </a:rPr>
              <a:t>(</a:t>
            </a:r>
            <a:r>
              <a:rPr lang="en-US" sz="1800" dirty="0">
                <a:latin typeface="Arial" charset="0"/>
                <a:ea typeface="MS PGothic" charset="0"/>
              </a:rPr>
              <a:t>A</a:t>
            </a:r>
            <a:r>
              <a:rPr lang="en-US" sz="1800" baseline="-25000" dirty="0">
                <a:latin typeface="Arial" charset="0"/>
                <a:ea typeface="MS PGothic" charset="0"/>
              </a:rPr>
              <a:t>1</a:t>
            </a:r>
            <a:r>
              <a:rPr lang="en-US" sz="1800" dirty="0">
                <a:latin typeface="Arial" charset="0"/>
                <a:ea typeface="MS PGothic" charset="0"/>
                <a:sym typeface="Symbol" charset="0"/>
              </a:rPr>
              <a:t>)</a:t>
            </a:r>
            <a:endParaRPr lang="en-US" sz="1800" dirty="0">
              <a:latin typeface="Arial" charset="0"/>
              <a:ea typeface="MS PGothic" charset="0"/>
            </a:endParaRPr>
          </a:p>
        </p:txBody>
      </p:sp>
      <p:sp>
        <p:nvSpPr>
          <p:cNvPr id="1310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D2CFC1-ACCF-D146-A78A-AC4872BD81DD}" type="datetime1">
              <a:rPr lang="en-US" smtClean="0"/>
              <a:t>12/28/19</a:t>
            </a:fld>
            <a:endParaRPr lang="en-US"/>
          </a:p>
        </p:txBody>
      </p:sp>
      <p:sp>
        <p:nvSpPr>
          <p:cNvPr id="1310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10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72C920-30A8-4F47-AA88-25930B5D1397}" type="slidenum">
              <a:rPr lang="en-US"/>
              <a:pPr/>
              <a:t>154</a:t>
            </a:fld>
            <a:endParaRPr lang="en-US"/>
          </a:p>
        </p:txBody>
      </p:sp>
    </p:spTree>
    <p:extLst>
      <p:ext uri="{BB962C8B-B14F-4D97-AF65-F5344CB8AC3E}">
        <p14:creationId xmlns:p14="http://schemas.microsoft.com/office/powerpoint/2010/main" val="334615700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dirty="0">
                <a:latin typeface="Arial" charset="0"/>
                <a:ea typeface="MS PGothic" charset="0"/>
              </a:rPr>
              <a:t>Substitution</a:t>
            </a:r>
          </a:p>
        </p:txBody>
      </p:sp>
      <p:sp>
        <p:nvSpPr>
          <p:cNvPr id="132099" name="Content Placeholder 2"/>
          <p:cNvSpPr>
            <a:spLocks noGrp="1"/>
          </p:cNvSpPr>
          <p:nvPr>
            <p:ph idx="1"/>
          </p:nvPr>
        </p:nvSpPr>
        <p:spPr>
          <a:xfrm>
            <a:off x="457200" y="1600200"/>
            <a:ext cx="8382000" cy="4525963"/>
          </a:xfrm>
        </p:spPr>
        <p:txBody>
          <a:bodyPr/>
          <a:lstStyle/>
          <a:p>
            <a:r>
              <a:rPr lang="en-US" sz="2400" dirty="0">
                <a:latin typeface="Arial" charset="0"/>
                <a:ea typeface="MS PGothic" charset="0"/>
              </a:rPr>
              <a:t>CFLs are closed under CFL substitution</a:t>
            </a:r>
          </a:p>
          <a:p>
            <a:pPr lvl="1"/>
            <a:r>
              <a:rPr lang="en-US" sz="2000" dirty="0">
                <a:latin typeface="Arial" charset="0"/>
                <a:ea typeface="MS PGothic" charset="0"/>
              </a:rPr>
              <a:t>Let G=(V,</a:t>
            </a:r>
            <a:r>
              <a:rPr lang="en-US" sz="2000" dirty="0">
                <a:latin typeface="Arial" charset="0"/>
                <a:ea typeface="MS PGothic" charset="0"/>
                <a:sym typeface="Symbol" charset="0"/>
              </a:rPr>
              <a:t></a:t>
            </a:r>
            <a:r>
              <a:rPr lang="en-US" sz="2000" dirty="0">
                <a:latin typeface="Arial" charset="0"/>
                <a:ea typeface="MS PGothic" charset="0"/>
              </a:rPr>
              <a:t>,R,S) be a CFG.</a:t>
            </a:r>
          </a:p>
          <a:p>
            <a:pPr lvl="1"/>
            <a:r>
              <a:rPr lang="en-US" sz="2000" dirty="0">
                <a:latin typeface="Arial" charset="0"/>
                <a:ea typeface="MS PGothic" charset="0"/>
              </a:rPr>
              <a:t>Let f be a substitution over </a:t>
            </a:r>
            <a:r>
              <a:rPr lang="en-US" sz="2000" dirty="0">
                <a:latin typeface="Arial" charset="0"/>
                <a:ea typeface="MS PGothic" charset="0"/>
                <a:sym typeface="Symbol" charset="0"/>
              </a:rPr>
              <a:t> such that</a:t>
            </a:r>
          </a:p>
          <a:p>
            <a:pPr lvl="2"/>
            <a:r>
              <a:rPr lang="en-US" sz="1800" dirty="0">
                <a:latin typeface="Arial" charset="0"/>
                <a:ea typeface="MS PGothic" charset="0"/>
                <a:sym typeface="Symbol" charset="0"/>
              </a:rPr>
              <a:t>f(a) = L</a:t>
            </a:r>
            <a:r>
              <a:rPr lang="en-US" sz="1800" baseline="-25000" dirty="0">
                <a:latin typeface="Arial" charset="0"/>
                <a:ea typeface="MS PGothic" charset="0"/>
                <a:sym typeface="Symbol" charset="0"/>
              </a:rPr>
              <a:t>a</a:t>
            </a:r>
            <a:r>
              <a:rPr lang="en-US" sz="1800" dirty="0">
                <a:latin typeface="Arial" charset="0"/>
                <a:ea typeface="MS PGothic" charset="0"/>
                <a:sym typeface="Symbol" charset="0"/>
              </a:rPr>
              <a:t> for a  </a:t>
            </a:r>
          </a:p>
          <a:p>
            <a:pPr lvl="2"/>
            <a:r>
              <a:rPr lang="en-US" sz="1800" dirty="0">
                <a:latin typeface="Arial" charset="0"/>
                <a:ea typeface="MS PGothic" charset="0"/>
                <a:sym typeface="Symbol" charset="0"/>
              </a:rPr>
              <a:t>G</a:t>
            </a:r>
            <a:r>
              <a:rPr lang="en-US" sz="1800" baseline="-25000" dirty="0">
                <a:latin typeface="Arial" charset="0"/>
                <a:ea typeface="MS PGothic" charset="0"/>
                <a:sym typeface="Symbol" charset="0"/>
              </a:rPr>
              <a:t>a</a:t>
            </a:r>
            <a:r>
              <a:rPr lang="en-US" sz="1800" dirty="0">
                <a:latin typeface="Arial" charset="0"/>
                <a:ea typeface="MS PGothic" charset="0"/>
                <a:sym typeface="Symbol" charset="0"/>
              </a:rPr>
              <a:t> = (</a:t>
            </a:r>
            <a:r>
              <a:rPr lang="en-US" sz="1800" dirty="0" err="1">
                <a:latin typeface="Arial" charset="0"/>
                <a:ea typeface="MS PGothic" charset="0"/>
              </a:rPr>
              <a:t>V</a:t>
            </a:r>
            <a:r>
              <a:rPr lang="en-US" sz="1800" baseline="-25000" dirty="0" err="1">
                <a:latin typeface="Arial" charset="0"/>
                <a:ea typeface="MS PGothic" charset="0"/>
                <a:sym typeface="Symbol" charset="0"/>
              </a:rPr>
              <a:t>a</a:t>
            </a:r>
            <a:r>
              <a:rPr lang="en-US" sz="1800" dirty="0">
                <a:latin typeface="Arial" charset="0"/>
                <a:ea typeface="MS PGothic" charset="0"/>
              </a:rPr>
              <a:t>,</a:t>
            </a:r>
            <a:r>
              <a:rPr lang="en-US" sz="1800" dirty="0">
                <a:latin typeface="Arial" charset="0"/>
                <a:ea typeface="MS PGothic" charset="0"/>
                <a:sym typeface="Symbol" charset="0"/>
              </a:rPr>
              <a:t></a:t>
            </a:r>
            <a:r>
              <a:rPr lang="en-US" sz="1800" baseline="-25000" dirty="0" err="1">
                <a:latin typeface="Arial" charset="0"/>
                <a:ea typeface="MS PGothic" charset="0"/>
                <a:sym typeface="Symbol" charset="0"/>
              </a:rPr>
              <a:t>a</a:t>
            </a:r>
            <a:r>
              <a:rPr lang="en-US" sz="1800" dirty="0" err="1">
                <a:latin typeface="Arial" charset="0"/>
                <a:ea typeface="MS PGothic" charset="0"/>
              </a:rPr>
              <a:t>,R</a:t>
            </a:r>
            <a:r>
              <a:rPr lang="en-US" sz="1800" baseline="-25000" dirty="0" err="1">
                <a:latin typeface="Arial" charset="0"/>
                <a:ea typeface="MS PGothic" charset="0"/>
                <a:sym typeface="Symbol" charset="0"/>
              </a:rPr>
              <a:t>a</a:t>
            </a:r>
            <a:r>
              <a:rPr lang="en-US" sz="1800" dirty="0" err="1">
                <a:latin typeface="Arial" charset="0"/>
                <a:ea typeface="MS PGothic" charset="0"/>
              </a:rPr>
              <a:t>,S</a:t>
            </a:r>
            <a:r>
              <a:rPr lang="en-US" sz="1800" baseline="-25000" dirty="0" err="1">
                <a:latin typeface="Arial" charset="0"/>
                <a:ea typeface="MS PGothic" charset="0"/>
                <a:sym typeface="Symbol" charset="0"/>
              </a:rPr>
              <a:t>a</a:t>
            </a:r>
            <a:r>
              <a:rPr lang="en-US" sz="1800" dirty="0">
                <a:latin typeface="Arial" charset="0"/>
                <a:ea typeface="MS PGothic" charset="0"/>
              </a:rPr>
              <a:t>) is a CFG that produces L</a:t>
            </a:r>
            <a:r>
              <a:rPr lang="en-US" sz="1800" baseline="-25000" dirty="0">
                <a:latin typeface="Arial" charset="0"/>
                <a:ea typeface="MS PGothic" charset="0"/>
                <a:sym typeface="Symbol" charset="0"/>
              </a:rPr>
              <a:t>a</a:t>
            </a:r>
            <a:r>
              <a:rPr lang="en-US" sz="1800" dirty="0">
                <a:latin typeface="Arial" charset="0"/>
                <a:ea typeface="MS PGothic" charset="0"/>
              </a:rPr>
              <a:t>.</a:t>
            </a:r>
          </a:p>
          <a:p>
            <a:pPr lvl="2"/>
            <a:r>
              <a:rPr lang="en-US" sz="1800" dirty="0">
                <a:latin typeface="Arial" charset="0"/>
                <a:ea typeface="MS PGothic" charset="0"/>
              </a:rPr>
              <a:t>No symbol appears in more than one of V or any </a:t>
            </a:r>
            <a:r>
              <a:rPr lang="en-US" sz="1800" dirty="0" err="1">
                <a:latin typeface="Arial" charset="0"/>
                <a:ea typeface="MS PGothic" charset="0"/>
              </a:rPr>
              <a:t>V</a:t>
            </a:r>
            <a:r>
              <a:rPr lang="en-US" sz="1800" baseline="-25000" dirty="0" err="1">
                <a:latin typeface="Arial" charset="0"/>
                <a:ea typeface="MS PGothic" charset="0"/>
                <a:sym typeface="Symbol" charset="0"/>
              </a:rPr>
              <a:t>a</a:t>
            </a:r>
            <a:endParaRPr lang="en-US" sz="1800" baseline="-25000" dirty="0">
              <a:latin typeface="Arial" charset="0"/>
              <a:ea typeface="MS PGothic" charset="0"/>
              <a:sym typeface="Symbol" charset="0"/>
            </a:endParaRPr>
          </a:p>
          <a:p>
            <a:pPr lvl="1"/>
            <a:r>
              <a:rPr lang="en-US" sz="2000" dirty="0">
                <a:latin typeface="Arial" charset="0"/>
                <a:ea typeface="MS PGothic" charset="0"/>
                <a:sym typeface="Symbol" charset="0"/>
              </a:rPr>
              <a:t>Define 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err="1">
                <a:latin typeface="Arial" charset="0"/>
                <a:ea typeface="MS PGothic" charset="0"/>
                <a:sym typeface="Symbol" charset="0"/>
              </a:rPr>
              <a:t>V</a:t>
            </a:r>
            <a:r>
              <a:rPr lang="en-US" sz="2000" baseline="-25000" dirty="0" err="1">
                <a:latin typeface="Arial" charset="0"/>
                <a:ea typeface="MS PGothic" charset="0"/>
                <a:sym typeface="Symbol" charset="0"/>
              </a:rPr>
              <a:t>a</a:t>
            </a:r>
            <a:r>
              <a:rPr lang="en-US" sz="2000" dirty="0">
                <a:latin typeface="Arial" charset="0"/>
                <a:ea typeface="MS PGothic" charset="0"/>
                <a:sym typeface="Symbol" charset="0"/>
              </a:rPr>
              <a:t>,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R</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a:t>
            </a:r>
            <a:r>
              <a:rPr lang="en-US" altLang="ja-JP" sz="2000" baseline="-25000" dirty="0">
                <a:latin typeface="Arial" charset="0"/>
                <a:ea typeface="MS PGothic" charset="0"/>
                <a:sym typeface="Symbol" charset="0"/>
              </a:rPr>
              <a:t>a</a:t>
            </a:r>
            <a:r>
              <a:rPr lang="en-US" altLang="ja-JP" sz="2000" dirty="0">
                <a:latin typeface="Arial" charset="0"/>
                <a:ea typeface="MS PGothic" charset="0"/>
                <a:sym typeface="Symbol" charset="0"/>
              </a:rPr>
              <a:t>R</a:t>
            </a:r>
            <a:r>
              <a:rPr lang="en-US" altLang="ja-JP" sz="2000" baseline="-25000" dirty="0">
                <a:latin typeface="Arial" charset="0"/>
                <a:ea typeface="MS PGothic" charset="0"/>
                <a:sym typeface="Symbol" charset="0"/>
              </a:rPr>
              <a:t>a</a:t>
            </a:r>
            <a:r>
              <a:rPr lang="en-US" sz="2000" dirty="0">
                <a:latin typeface="Arial" charset="0"/>
                <a:ea typeface="MS PGothic" charset="0"/>
                <a:sym typeface="Symbol" charset="0"/>
              </a:rPr>
              <a:t>, S</a:t>
            </a:r>
            <a:r>
              <a:rPr lang="en-US" altLang="ja-JP" sz="2000" dirty="0">
                <a:latin typeface="Arial" charset="0"/>
                <a:ea typeface="MS PGothic" charset="0"/>
                <a:sym typeface="Symbol" charset="0"/>
              </a:rPr>
              <a:t>)</a:t>
            </a:r>
          </a:p>
          <a:p>
            <a:pPr lvl="2"/>
            <a:r>
              <a:rPr lang="en-US" sz="1800" dirty="0">
                <a:latin typeface="Arial" charset="0"/>
                <a:ea typeface="MS PGothic" charset="0"/>
              </a:rPr>
              <a:t>R</a:t>
            </a:r>
            <a:r>
              <a:rPr lang="ja-JP" altLang="en-US" sz="1800" dirty="0">
                <a:latin typeface="Arial" charset="0"/>
                <a:ea typeface="MS PGothic" charset="0"/>
              </a:rPr>
              <a:t>’</a:t>
            </a:r>
            <a:r>
              <a:rPr lang="en-US" altLang="ja-JP" sz="1800" dirty="0">
                <a:latin typeface="Arial" charset="0"/>
                <a:ea typeface="MS PGothic" charset="0"/>
              </a:rPr>
              <a:t> = { A </a:t>
            </a:r>
            <a:r>
              <a:rPr lang="en-US" altLang="ja-JP" sz="1800" dirty="0">
                <a:latin typeface="Arial" charset="0"/>
                <a:ea typeface="MS PGothic" charset="0"/>
                <a:sym typeface="Symbol" charset="0"/>
              </a:rPr>
              <a:t> g() where </a:t>
            </a:r>
            <a:r>
              <a:rPr lang="en-US" altLang="ja-JP" sz="1800" dirty="0">
                <a:latin typeface="Arial" charset="0"/>
                <a:ea typeface="MS PGothic" charset="0"/>
              </a:rPr>
              <a:t>A </a:t>
            </a:r>
            <a:r>
              <a:rPr lang="en-US" altLang="ja-JP" sz="1800" dirty="0">
                <a:latin typeface="Arial" charset="0"/>
                <a:ea typeface="MS PGothic" charset="0"/>
                <a:sym typeface="Symbol" charset="0"/>
              </a:rPr>
              <a:t>  is in R }</a:t>
            </a:r>
          </a:p>
          <a:p>
            <a:pPr lvl="2"/>
            <a:r>
              <a:rPr lang="en-US" sz="1800" dirty="0">
                <a:latin typeface="Arial" charset="0"/>
                <a:ea typeface="MS PGothic" charset="0"/>
                <a:sym typeface="Symbol" charset="0"/>
              </a:rPr>
              <a:t>g: (</a:t>
            </a:r>
            <a:r>
              <a:rPr lang="en-US" sz="1800" dirty="0">
                <a:latin typeface="Arial" charset="0"/>
                <a:ea typeface="MS PGothic" charset="0"/>
              </a:rPr>
              <a:t>V</a:t>
            </a:r>
            <a:r>
              <a:rPr lang="en-US" sz="1800" dirty="0">
                <a:latin typeface="Arial" charset="0"/>
                <a:ea typeface="MS PGothic" charset="0"/>
                <a:sym typeface="Symbol" charset="0"/>
              </a:rPr>
              <a:t>)*  (V </a:t>
            </a:r>
            <a:r>
              <a:rPr lang="en-US" sz="1800" baseline="-25000" dirty="0">
                <a:latin typeface="Arial" charset="0"/>
                <a:ea typeface="MS PGothic" charset="0"/>
                <a:sym typeface="Symbol" charset="0"/>
              </a:rPr>
              <a:t>a</a:t>
            </a:r>
            <a:r>
              <a:rPr lang="en-US" sz="1800" dirty="0">
                <a:latin typeface="Arial" charset="0"/>
                <a:ea typeface="MS PGothic" charset="0"/>
                <a:sym typeface="Symbol" charset="0"/>
              </a:rPr>
              <a:t>S</a:t>
            </a:r>
            <a:r>
              <a:rPr lang="en-US" sz="1800" baseline="-25000" dirty="0">
                <a:latin typeface="Arial" charset="0"/>
                <a:ea typeface="MS PGothic" charset="0"/>
                <a:sym typeface="Symbol" charset="0"/>
              </a:rPr>
              <a:t>a</a:t>
            </a:r>
            <a:r>
              <a:rPr lang="en-US" sz="1800" dirty="0">
                <a:latin typeface="Arial" charset="0"/>
                <a:ea typeface="MS PGothic" charset="0"/>
                <a:sym typeface="Symbol" charset="0"/>
              </a:rPr>
              <a:t> )*</a:t>
            </a:r>
          </a:p>
          <a:p>
            <a:pPr lvl="2"/>
            <a:r>
              <a:rPr lang="en-US" sz="1800" dirty="0">
                <a:latin typeface="Arial" charset="0"/>
                <a:ea typeface="MS PGothic" charset="0"/>
                <a:sym typeface="Symbol" charset="0"/>
              </a:rPr>
              <a:t>g() = ; g(B) = B, B  V; g(a) = S</a:t>
            </a:r>
            <a:r>
              <a:rPr lang="en-US" sz="1800" baseline="-25000" dirty="0">
                <a:latin typeface="Arial" charset="0"/>
                <a:ea typeface="MS PGothic" charset="0"/>
                <a:sym typeface="Symbol" charset="0"/>
              </a:rPr>
              <a:t>a</a:t>
            </a:r>
            <a:r>
              <a:rPr lang="en-US" sz="1800" dirty="0">
                <a:latin typeface="Arial" charset="0"/>
                <a:ea typeface="MS PGothic" charset="0"/>
                <a:sym typeface="Symbol" charset="0"/>
              </a:rPr>
              <a:t>, a   </a:t>
            </a:r>
          </a:p>
          <a:p>
            <a:pPr lvl="2"/>
            <a:r>
              <a:rPr lang="en-US" sz="1800" dirty="0">
                <a:latin typeface="Arial" charset="0"/>
                <a:ea typeface="MS PGothic" charset="0"/>
                <a:sym typeface="Symbol" charset="0"/>
              </a:rPr>
              <a:t>g(X) = g() g(X), || &gt; 0, X  </a:t>
            </a:r>
            <a:r>
              <a:rPr lang="en-US" sz="1800" dirty="0">
                <a:latin typeface="Arial" charset="0"/>
                <a:ea typeface="MS PGothic" charset="0"/>
              </a:rPr>
              <a:t>V</a:t>
            </a:r>
            <a:r>
              <a:rPr lang="en-US" sz="1800" dirty="0">
                <a:latin typeface="Arial" charset="0"/>
                <a:ea typeface="MS PGothic" charset="0"/>
                <a:sym typeface="Symbol" charset="0"/>
              </a:rPr>
              <a:t></a:t>
            </a:r>
          </a:p>
          <a:p>
            <a:pPr lvl="1"/>
            <a:r>
              <a:rPr lang="en-US" sz="2400" dirty="0">
                <a:latin typeface="Arial" charset="0"/>
                <a:ea typeface="MS PGothic" charset="0"/>
                <a:sym typeface="Symbol" charset="0"/>
              </a:rPr>
              <a:t>Claim, f(</a:t>
            </a:r>
            <a:r>
              <a:rPr lang="en-US" sz="2400" dirty="0">
                <a:latin typeface="Gigi" charset="0"/>
                <a:ea typeface="MS PGothic" charset="0"/>
                <a:sym typeface="Symbol" charset="0"/>
              </a:rPr>
              <a:t>L</a:t>
            </a:r>
            <a:r>
              <a:rPr lang="en-US" sz="2400" dirty="0">
                <a:latin typeface="Arial" charset="0"/>
                <a:ea typeface="MS PGothic" charset="0"/>
                <a:sym typeface="Symbol" charset="0"/>
              </a:rPr>
              <a:t>(G)) = </a:t>
            </a:r>
            <a:r>
              <a:rPr lang="en-US" sz="2400" dirty="0">
                <a:latin typeface="Gigi" charset="0"/>
                <a:ea typeface="MS PGothic" charset="0"/>
                <a:sym typeface="Symbol" charset="0"/>
              </a:rPr>
              <a:t>L</a:t>
            </a:r>
            <a:r>
              <a:rPr lang="en-US" sz="2400" dirty="0">
                <a:latin typeface="Arial" charset="0"/>
                <a:ea typeface="MS PGothic" charset="0"/>
                <a:sym typeface="Symbol" charset="0"/>
              </a:rPr>
              <a:t>(G</a:t>
            </a:r>
            <a:r>
              <a:rPr lang="en-US" sz="2400" baseline="-25000" dirty="0">
                <a:latin typeface="Arial" charset="0"/>
                <a:ea typeface="MS PGothic" charset="0"/>
                <a:sym typeface="Symbol" charset="0"/>
              </a:rPr>
              <a:t>f</a:t>
            </a:r>
            <a:r>
              <a:rPr lang="en-US" sz="2400" dirty="0">
                <a:latin typeface="Arial" charset="0"/>
                <a:ea typeface="MS PGothic" charset="0"/>
                <a:sym typeface="Symbol" charset="0"/>
              </a:rPr>
              <a:t>), and so CFLs closed under substitution and homomorphism.</a:t>
            </a:r>
            <a:endParaRPr lang="en-US" sz="2400" dirty="0">
              <a:latin typeface="Arial" charset="0"/>
              <a:ea typeface="MS PGothic" charset="0"/>
            </a:endParaRPr>
          </a:p>
        </p:txBody>
      </p:sp>
      <p:sp>
        <p:nvSpPr>
          <p:cNvPr id="1321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613CFC-2015-CD45-A78B-6969E8B23CA6}" type="datetime1">
              <a:rPr lang="en-US" smtClean="0"/>
              <a:t>12/28/19</a:t>
            </a:fld>
            <a:endParaRPr lang="en-US"/>
          </a:p>
        </p:txBody>
      </p:sp>
      <p:sp>
        <p:nvSpPr>
          <p:cNvPr id="1321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2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2D453C-4D14-7D42-9561-A7CC22DCEED1}" type="slidenum">
              <a:rPr lang="en-US"/>
              <a:pPr/>
              <a:t>155</a:t>
            </a:fld>
            <a:endParaRPr lang="en-US"/>
          </a:p>
        </p:txBody>
      </p:sp>
    </p:spTree>
    <p:extLst>
      <p:ext uri="{BB962C8B-B14F-4D97-AF65-F5344CB8AC3E}">
        <p14:creationId xmlns:p14="http://schemas.microsoft.com/office/powerpoint/2010/main" val="415380557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dirty="0">
                <a:latin typeface="Arial" charset="0"/>
                <a:ea typeface="MS PGothic" charset="0"/>
              </a:rPr>
              <a:t>More on Substitution</a:t>
            </a:r>
          </a:p>
        </p:txBody>
      </p:sp>
      <p:sp>
        <p:nvSpPr>
          <p:cNvPr id="133123" name="Content Placeholder 2"/>
          <p:cNvSpPr>
            <a:spLocks noGrp="1"/>
          </p:cNvSpPr>
          <p:nvPr>
            <p:ph idx="1"/>
          </p:nvPr>
        </p:nvSpPr>
        <p:spPr>
          <a:xfrm>
            <a:off x="457200" y="1600200"/>
            <a:ext cx="8382000" cy="4525963"/>
          </a:xfrm>
        </p:spPr>
        <p:txBody>
          <a:bodyPr/>
          <a:lstStyle/>
          <a:p>
            <a:r>
              <a:rPr lang="en-US" sz="2000" dirty="0">
                <a:latin typeface="Arial" charset="0"/>
                <a:ea typeface="MS PGothic" charset="0"/>
                <a:sym typeface="Symbol" charset="0"/>
              </a:rPr>
              <a:t>Consider G</a:t>
            </a:r>
            <a:r>
              <a:rPr lang="ja-JP" altLang="en-US" sz="2000">
                <a:latin typeface="Arial" charset="0"/>
                <a:ea typeface="MS PGothic" charset="0"/>
                <a:sym typeface="Symbol" charset="0"/>
              </a:rPr>
              <a:t>’</a:t>
            </a:r>
            <a:r>
              <a:rPr lang="en-US" altLang="ja-JP" sz="2000" baseline="-25000" dirty="0">
                <a:latin typeface="Arial" charset="0"/>
                <a:ea typeface="MS PGothic" charset="0"/>
                <a:sym typeface="Symbol" charset="0"/>
              </a:rPr>
              <a:t>f</a:t>
            </a:r>
            <a:r>
              <a:rPr lang="en-US" altLang="ja-JP" sz="2000" dirty="0">
                <a:latin typeface="Arial" charset="0"/>
                <a:ea typeface="MS PGothic" charset="0"/>
                <a:sym typeface="Symbol" charset="0"/>
              </a:rPr>
              <a:t>. If we limit derivations to the rules </a:t>
            </a:r>
            <a:r>
              <a:rPr lang="en-US" altLang="ja-JP" sz="2000" dirty="0">
                <a:latin typeface="Arial" charset="0"/>
                <a:ea typeface="MS PGothic" charset="0"/>
              </a:rPr>
              <a:t>R</a:t>
            </a:r>
            <a:r>
              <a:rPr lang="ja-JP" altLang="en-US" sz="2000" dirty="0">
                <a:latin typeface="Arial" charset="0"/>
                <a:ea typeface="MS PGothic" charset="0"/>
              </a:rPr>
              <a:t>’</a:t>
            </a:r>
            <a:r>
              <a:rPr lang="en-US" altLang="ja-JP" sz="2000" dirty="0">
                <a:latin typeface="Arial" charset="0"/>
                <a:ea typeface="MS PGothic" charset="0"/>
              </a:rPr>
              <a:t> = { A </a:t>
            </a:r>
            <a:r>
              <a:rPr lang="en-US" altLang="ja-JP" sz="2000" dirty="0">
                <a:latin typeface="Arial" charset="0"/>
                <a:ea typeface="MS PGothic" charset="0"/>
                <a:sym typeface="Symbol" charset="0"/>
              </a:rPr>
              <a:t> g() where </a:t>
            </a:r>
            <a:r>
              <a:rPr lang="en-US" altLang="ja-JP" sz="2000" dirty="0">
                <a:latin typeface="Arial" charset="0"/>
                <a:ea typeface="MS PGothic" charset="0"/>
              </a:rPr>
              <a:t>A </a:t>
            </a:r>
            <a:r>
              <a:rPr lang="en-US" altLang="ja-JP" sz="2000" dirty="0">
                <a:latin typeface="Arial" charset="0"/>
                <a:ea typeface="MS PGothic" charset="0"/>
                <a:sym typeface="Symbol" charset="0"/>
              </a:rPr>
              <a:t>  is in R } and consider only sentential forms over  the </a:t>
            </a:r>
            <a:r>
              <a:rPr lang="en-US" altLang="ja-JP" sz="2000" baseline="-25000" dirty="0">
                <a:latin typeface="Arial" charset="0"/>
                <a:ea typeface="MS PGothic" charset="0"/>
                <a:sym typeface="Symbol" charset="0"/>
              </a:rPr>
              <a:t>a</a:t>
            </a:r>
            <a:r>
              <a:rPr lang="en-US" altLang="ja-JP" sz="2000" dirty="0">
                <a:latin typeface="Arial" charset="0"/>
                <a:ea typeface="MS PGothic" charset="0"/>
                <a:sym typeface="Symbol" charset="0"/>
              </a:rPr>
              <a:t>S</a:t>
            </a:r>
            <a:r>
              <a:rPr lang="en-US" altLang="ja-JP" sz="2000" baseline="-25000" dirty="0">
                <a:latin typeface="Arial" charset="0"/>
                <a:ea typeface="MS PGothic" charset="0"/>
                <a:sym typeface="Symbol" charset="0"/>
              </a:rPr>
              <a:t>a</a:t>
            </a:r>
            <a:r>
              <a:rPr lang="en-US" altLang="ja-JP" sz="2000" dirty="0">
                <a:latin typeface="Arial" charset="0"/>
                <a:ea typeface="MS PGothic" charset="0"/>
                <a:sym typeface="Symbol" charset="0"/>
              </a:rPr>
              <a:t> , then S * S</a:t>
            </a:r>
            <a:r>
              <a:rPr lang="en-US" altLang="ja-JP" sz="2000" baseline="-25000" dirty="0">
                <a:latin typeface="Arial" charset="0"/>
                <a:ea typeface="MS PGothic" charset="0"/>
                <a:sym typeface="Symbol" charset="0"/>
              </a:rPr>
              <a:t>a1</a:t>
            </a:r>
            <a:r>
              <a:rPr lang="en-US" altLang="ja-JP" sz="2000" dirty="0">
                <a:latin typeface="Arial" charset="0"/>
                <a:ea typeface="MS PGothic" charset="0"/>
                <a:sym typeface="Symbol" charset="0"/>
              </a:rPr>
              <a:t> S</a:t>
            </a:r>
            <a:r>
              <a:rPr lang="en-US" altLang="ja-JP" sz="2000" baseline="-25000" dirty="0">
                <a:latin typeface="Arial" charset="0"/>
                <a:ea typeface="MS PGothic" charset="0"/>
                <a:sym typeface="Symbol" charset="0"/>
              </a:rPr>
              <a:t>a2</a:t>
            </a:r>
            <a:r>
              <a:rPr lang="en-US" altLang="ja-JP" sz="2000" dirty="0">
                <a:latin typeface="Arial" charset="0"/>
                <a:ea typeface="MS PGothic" charset="0"/>
                <a:sym typeface="Symbol" charset="0"/>
              </a:rPr>
              <a:t> … S</a:t>
            </a:r>
            <a:r>
              <a:rPr lang="en-US" altLang="ja-JP" sz="2000" baseline="-25000" dirty="0">
                <a:latin typeface="Arial" charset="0"/>
                <a:ea typeface="MS PGothic" charset="0"/>
                <a:sym typeface="Symbol" charset="0"/>
              </a:rPr>
              <a:t>an</a:t>
            </a:r>
            <a:r>
              <a:rPr lang="en-US" altLang="ja-JP" sz="2000" dirty="0">
                <a:latin typeface="Arial" charset="0"/>
                <a:ea typeface="MS PGothic" charset="0"/>
                <a:sym typeface="Symbol" charset="0"/>
              </a:rPr>
              <a:t> in G</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a:t>
            </a:r>
            <a:r>
              <a:rPr lang="en-US" altLang="ja-JP" sz="2000" dirty="0" err="1">
                <a:latin typeface="Arial" charset="0"/>
                <a:ea typeface="MS PGothic" charset="0"/>
                <a:sym typeface="Symbol" charset="0"/>
              </a:rPr>
              <a:t>iff</a:t>
            </a:r>
            <a:r>
              <a:rPr lang="en-US" altLang="ja-JP" sz="2000" dirty="0">
                <a:latin typeface="Arial" charset="0"/>
                <a:ea typeface="MS PGothic" charset="0"/>
                <a:sym typeface="Symbol" charset="0"/>
              </a:rPr>
              <a:t> S * a1 a2 … an </a:t>
            </a:r>
            <a:br>
              <a:rPr lang="en-US" altLang="ja-JP" sz="2000" dirty="0">
                <a:latin typeface="Arial" charset="0"/>
                <a:ea typeface="MS PGothic" charset="0"/>
                <a:sym typeface="Symbol" charset="0"/>
              </a:rPr>
            </a:br>
            <a:r>
              <a:rPr lang="en-US" altLang="ja-JP" sz="2000" dirty="0" err="1">
                <a:latin typeface="Arial" charset="0"/>
                <a:ea typeface="MS PGothic" charset="0"/>
                <a:sym typeface="Symbol" charset="0"/>
              </a:rPr>
              <a:t>iff</a:t>
            </a:r>
            <a:r>
              <a:rPr lang="en-US" altLang="ja-JP" sz="2000" dirty="0">
                <a:latin typeface="Arial" charset="0"/>
                <a:ea typeface="MS PGothic" charset="0"/>
                <a:sym typeface="Symbol" charset="0"/>
              </a:rPr>
              <a:t> a1 a2 … an  </a:t>
            </a:r>
            <a:r>
              <a:rPr lang="en-US" altLang="ja-JP" sz="2000" dirty="0">
                <a:latin typeface="Gigi" charset="0"/>
                <a:ea typeface="MS PGothic" charset="0"/>
                <a:sym typeface="Symbol" charset="0"/>
              </a:rPr>
              <a:t>L</a:t>
            </a:r>
            <a:r>
              <a:rPr lang="en-US" altLang="ja-JP" sz="2000" dirty="0">
                <a:latin typeface="Arial" charset="0"/>
                <a:ea typeface="MS PGothic" charset="0"/>
                <a:sym typeface="Symbol" charset="0"/>
              </a:rPr>
              <a:t>(G). But, then w  </a:t>
            </a:r>
            <a:r>
              <a:rPr lang="en-US" altLang="ja-JP" sz="2000" dirty="0">
                <a:latin typeface="Gigi" charset="0"/>
                <a:ea typeface="MS PGothic" charset="0"/>
                <a:sym typeface="Symbol" charset="0"/>
              </a:rPr>
              <a:t>L</a:t>
            </a:r>
            <a:r>
              <a:rPr lang="en-US" altLang="ja-JP" sz="2000" dirty="0">
                <a:latin typeface="Arial" charset="0"/>
                <a:ea typeface="MS PGothic" charset="0"/>
                <a:sym typeface="Symbol" charset="0"/>
              </a:rPr>
              <a:t>(G) </a:t>
            </a:r>
            <a:r>
              <a:rPr lang="en-US" altLang="ja-JP" sz="2000" dirty="0" err="1">
                <a:latin typeface="Arial" charset="0"/>
                <a:ea typeface="MS PGothic" charset="0"/>
                <a:sym typeface="Symbol" charset="0"/>
              </a:rPr>
              <a:t>iff</a:t>
            </a:r>
            <a:r>
              <a:rPr lang="en-US" altLang="ja-JP" sz="2000" dirty="0">
                <a:latin typeface="Arial" charset="0"/>
                <a:ea typeface="MS PGothic" charset="0"/>
                <a:sym typeface="Symbol" charset="0"/>
              </a:rPr>
              <a:t> f(w)  </a:t>
            </a:r>
            <a:r>
              <a:rPr lang="en-US" altLang="ja-JP" sz="2000" dirty="0">
                <a:latin typeface="Gigi" charset="0"/>
                <a:ea typeface="MS PGothic" charset="0"/>
                <a:sym typeface="Symbol" charset="0"/>
              </a:rPr>
              <a:t>L</a:t>
            </a:r>
            <a:r>
              <a:rPr lang="en-US" altLang="ja-JP" sz="2000" dirty="0">
                <a:latin typeface="Arial" charset="0"/>
                <a:ea typeface="MS PGothic" charset="0"/>
                <a:sym typeface="Symbol" charset="0"/>
              </a:rPr>
              <a:t>(G</a:t>
            </a:r>
            <a:r>
              <a:rPr lang="en-US" altLang="ja-JP" sz="2000" baseline="-25000" dirty="0">
                <a:latin typeface="Arial" charset="0"/>
                <a:ea typeface="MS PGothic" charset="0"/>
                <a:sym typeface="Symbol" charset="0"/>
              </a:rPr>
              <a:t>f</a:t>
            </a:r>
            <a:r>
              <a:rPr lang="en-US" altLang="ja-JP" sz="2000" dirty="0">
                <a:latin typeface="Arial" charset="0"/>
                <a:ea typeface="MS PGothic" charset="0"/>
                <a:sym typeface="Symbol" charset="0"/>
              </a:rPr>
              <a:t>) and, thus, f(</a:t>
            </a:r>
            <a:r>
              <a:rPr lang="en-US" altLang="ja-JP" sz="2000" dirty="0">
                <a:latin typeface="Gigi" charset="0"/>
                <a:ea typeface="MS PGothic" charset="0"/>
                <a:sym typeface="Symbol" charset="0"/>
              </a:rPr>
              <a:t>L</a:t>
            </a:r>
            <a:r>
              <a:rPr lang="en-US" altLang="ja-JP" sz="2000" dirty="0">
                <a:latin typeface="Arial" charset="0"/>
                <a:ea typeface="MS PGothic" charset="0"/>
                <a:sym typeface="Symbol" charset="0"/>
              </a:rPr>
              <a:t>(G)) = </a:t>
            </a:r>
            <a:r>
              <a:rPr lang="en-US" altLang="ja-JP" sz="2000" dirty="0">
                <a:latin typeface="Gigi" charset="0"/>
                <a:ea typeface="MS PGothic" charset="0"/>
                <a:sym typeface="Symbol" charset="0"/>
              </a:rPr>
              <a:t>L</a:t>
            </a:r>
            <a:r>
              <a:rPr lang="en-US" altLang="ja-JP" sz="2000" dirty="0">
                <a:latin typeface="Arial" charset="0"/>
                <a:ea typeface="MS PGothic" charset="0"/>
                <a:sym typeface="Symbol" charset="0"/>
              </a:rPr>
              <a:t>(G</a:t>
            </a:r>
            <a:r>
              <a:rPr lang="en-US" altLang="ja-JP" sz="2000" baseline="-25000" dirty="0">
                <a:latin typeface="Arial" charset="0"/>
                <a:ea typeface="MS PGothic" charset="0"/>
                <a:sym typeface="Symbol" charset="0"/>
              </a:rPr>
              <a:t>f</a:t>
            </a:r>
            <a:r>
              <a:rPr lang="en-US" altLang="ja-JP" sz="2000" dirty="0">
                <a:latin typeface="Arial" charset="0"/>
                <a:ea typeface="MS PGothic" charset="0"/>
                <a:sym typeface="Symbol" charset="0"/>
              </a:rPr>
              <a:t>). </a:t>
            </a:r>
          </a:p>
          <a:p>
            <a:endParaRPr lang="en-US" sz="2000" dirty="0">
              <a:latin typeface="Arial" charset="0"/>
              <a:ea typeface="MS PGothic" charset="0"/>
              <a:sym typeface="Symbol" charset="0"/>
            </a:endParaRPr>
          </a:p>
          <a:p>
            <a:r>
              <a:rPr lang="en-US" sz="2000" dirty="0">
                <a:latin typeface="Arial" charset="0"/>
                <a:ea typeface="MS PGothic" charset="0"/>
                <a:sym typeface="Symbol" charset="0"/>
              </a:rPr>
              <a:t>Given that CFLs are closed under intersection, substitution, homomorphism and intersection with regular sets, we can recast previous proofs to show that CFLs are closed under</a:t>
            </a:r>
          </a:p>
          <a:p>
            <a:pPr lvl="1"/>
            <a:r>
              <a:rPr lang="en-US" sz="2000" dirty="0">
                <a:latin typeface="Arial" charset="0"/>
                <a:ea typeface="MS PGothic" charset="0"/>
                <a:sym typeface="Symbol" charset="0"/>
              </a:rPr>
              <a:t>Prefix, Suffix, Substring, Quotient with Regular Sets</a:t>
            </a:r>
          </a:p>
          <a:p>
            <a:endParaRPr lang="en-US" sz="2000" dirty="0">
              <a:latin typeface="Arial" charset="0"/>
              <a:ea typeface="MS PGothic" charset="0"/>
              <a:sym typeface="Symbol" charset="0"/>
            </a:endParaRPr>
          </a:p>
          <a:p>
            <a:r>
              <a:rPr lang="en-US" sz="2000" dirty="0">
                <a:latin typeface="Arial" charset="0"/>
                <a:ea typeface="MS PGothic" charset="0"/>
                <a:sym typeface="Symbol" charset="0"/>
              </a:rPr>
              <a:t>Later we will show that CFLs are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closed under Quotient with CFLs.</a:t>
            </a:r>
          </a:p>
        </p:txBody>
      </p:sp>
      <p:sp>
        <p:nvSpPr>
          <p:cNvPr id="1331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6DC91B-F20B-BC40-A592-37D32FDDDD26}" type="datetime1">
              <a:rPr lang="en-US" smtClean="0"/>
              <a:t>12/28/19</a:t>
            </a:fld>
            <a:endParaRPr lang="en-US"/>
          </a:p>
        </p:txBody>
      </p:sp>
      <p:sp>
        <p:nvSpPr>
          <p:cNvPr id="1331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3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06DAB53-BF38-F64F-836A-0F2549D10E84}" type="slidenum">
              <a:rPr lang="en-US"/>
              <a:pPr/>
              <a:t>156</a:t>
            </a:fld>
            <a:endParaRPr lang="en-US"/>
          </a:p>
        </p:txBody>
      </p:sp>
    </p:spTree>
    <p:extLst>
      <p:ext uri="{BB962C8B-B14F-4D97-AF65-F5344CB8AC3E}">
        <p14:creationId xmlns:p14="http://schemas.microsoft.com/office/powerpoint/2010/main" val="260051131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Push Down Automata</a:t>
            </a:r>
          </a:p>
        </p:txBody>
      </p:sp>
      <p:sp>
        <p:nvSpPr>
          <p:cNvPr id="8" name="Subtitle 7"/>
          <p:cNvSpPr>
            <a:spLocks noGrp="1"/>
          </p:cNvSpPr>
          <p:nvPr>
            <p:ph type="subTitle" idx="1"/>
          </p:nvPr>
        </p:nvSpPr>
        <p:spPr/>
        <p:txBody>
          <a:bodyPr/>
          <a:lstStyle/>
          <a:p>
            <a:r>
              <a:rPr lang="en-US" dirty="0"/>
              <a:t>CFL Recognizers</a:t>
            </a:r>
          </a:p>
        </p:txBody>
      </p:sp>
    </p:spTree>
    <p:extLst>
      <p:ext uri="{BB962C8B-B14F-4D97-AF65-F5344CB8AC3E}">
        <p14:creationId xmlns:p14="http://schemas.microsoft.com/office/powerpoint/2010/main" val="166563085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a:latin typeface="Arial" charset="0"/>
                <a:ea typeface="MS PGothic" charset="0"/>
              </a:rPr>
              <a:t>Formalization of PDA</a:t>
            </a:r>
          </a:p>
        </p:txBody>
      </p:sp>
      <p:sp>
        <p:nvSpPr>
          <p:cNvPr id="121859" name="Content Placeholder 2"/>
          <p:cNvSpPr>
            <a:spLocks noGrp="1"/>
          </p:cNvSpPr>
          <p:nvPr>
            <p:ph idx="1"/>
          </p:nvPr>
        </p:nvSpPr>
        <p:spPr/>
        <p:txBody>
          <a:bodyPr/>
          <a:lstStyle/>
          <a:p>
            <a:r>
              <a:rPr lang="en-US" sz="2800" dirty="0">
                <a:latin typeface="Arial" charset="0"/>
                <a:ea typeface="MS PGothic" charset="0"/>
              </a:rPr>
              <a:t>A = (Q, </a:t>
            </a:r>
            <a:r>
              <a:rPr lang="en-US" sz="2800" dirty="0" err="1">
                <a:latin typeface="Arial" charset="0"/>
                <a:ea typeface="MS PGothic" charset="0"/>
              </a:rPr>
              <a:t>Σ</a:t>
            </a:r>
            <a:r>
              <a:rPr lang="en-US" sz="2800" dirty="0">
                <a:latin typeface="Arial" charset="0"/>
                <a:ea typeface="MS PGothic" charset="0"/>
              </a:rPr>
              <a:t>, </a:t>
            </a:r>
            <a:r>
              <a:rPr lang="en-US" sz="2800" dirty="0" err="1">
                <a:latin typeface="Arial" charset="0"/>
                <a:ea typeface="MS PGothic" charset="0"/>
              </a:rPr>
              <a:t>Γ</a:t>
            </a:r>
            <a:r>
              <a:rPr lang="en-US" sz="2800" dirty="0">
                <a:latin typeface="Arial" charset="0"/>
                <a:ea typeface="MS PGothic" charset="0"/>
              </a:rPr>
              <a:t>, </a:t>
            </a:r>
            <a:r>
              <a:rPr lang="en-US" sz="2800" dirty="0" err="1">
                <a:latin typeface="Arial" charset="0"/>
                <a:ea typeface="MS PGothic" charset="0"/>
              </a:rPr>
              <a:t>δ</a:t>
            </a:r>
            <a:r>
              <a:rPr lang="en-US" sz="2800" dirty="0">
                <a:latin typeface="Arial" charset="0"/>
                <a:ea typeface="MS PGothic" charset="0"/>
              </a:rPr>
              <a:t>, q</a:t>
            </a:r>
            <a:r>
              <a:rPr lang="en-US" sz="2800" baseline="-25000" dirty="0">
                <a:latin typeface="Arial" charset="0"/>
                <a:ea typeface="MS PGothic" charset="0"/>
              </a:rPr>
              <a:t>0</a:t>
            </a:r>
            <a:r>
              <a:rPr lang="en-US" sz="2800" dirty="0">
                <a:latin typeface="Arial" charset="0"/>
                <a:ea typeface="MS PGothic" charset="0"/>
              </a:rPr>
              <a:t>, Z</a:t>
            </a:r>
            <a:r>
              <a:rPr lang="en-US" sz="2800" baseline="-25000" dirty="0">
                <a:latin typeface="Arial" charset="0"/>
                <a:ea typeface="MS PGothic" charset="0"/>
              </a:rPr>
              <a:t>0</a:t>
            </a:r>
            <a:r>
              <a:rPr lang="en-US" sz="2800" dirty="0">
                <a:latin typeface="Arial" charset="0"/>
                <a:ea typeface="MS PGothic" charset="0"/>
              </a:rPr>
              <a:t>, F)</a:t>
            </a:r>
          </a:p>
          <a:p>
            <a:r>
              <a:rPr lang="en-US" sz="2800" dirty="0">
                <a:latin typeface="Arial" charset="0"/>
                <a:ea typeface="MS PGothic" charset="0"/>
              </a:rPr>
              <a:t>Q is finite set of states</a:t>
            </a:r>
          </a:p>
          <a:p>
            <a:r>
              <a:rPr lang="en-US" sz="2800" dirty="0" err="1">
                <a:latin typeface="Arial" charset="0"/>
                <a:ea typeface="MS PGothic" charset="0"/>
              </a:rPr>
              <a:t>Σ</a:t>
            </a:r>
            <a:r>
              <a:rPr lang="en-US" sz="2800" dirty="0">
                <a:latin typeface="Arial" charset="0"/>
                <a:ea typeface="MS PGothic" charset="0"/>
              </a:rPr>
              <a:t> is finite input alphabet</a:t>
            </a:r>
          </a:p>
          <a:p>
            <a:r>
              <a:rPr lang="en-US" sz="2800" dirty="0" err="1">
                <a:latin typeface="Arial" charset="0"/>
                <a:ea typeface="MS PGothic" charset="0"/>
              </a:rPr>
              <a:t>Γ</a:t>
            </a:r>
            <a:r>
              <a:rPr lang="en-US" sz="2800" dirty="0">
                <a:latin typeface="Arial" charset="0"/>
                <a:ea typeface="MS PGothic" charset="0"/>
              </a:rPr>
              <a:t> is finite set of stack symbols</a:t>
            </a:r>
          </a:p>
          <a:p>
            <a:r>
              <a:rPr lang="el-GR" sz="2800" dirty="0">
                <a:latin typeface="Arial" charset="0"/>
                <a:ea typeface="MS PGothic" charset="0"/>
              </a:rPr>
              <a:t>δ</a:t>
            </a:r>
            <a:r>
              <a:rPr lang="en-US" sz="2800" dirty="0">
                <a:latin typeface="Arial" charset="0"/>
                <a:ea typeface="MS PGothic" charset="0"/>
              </a:rPr>
              <a:t> : </a:t>
            </a:r>
            <a:r>
              <a:rPr lang="en-US" sz="2800" dirty="0" err="1">
                <a:latin typeface="Arial" charset="0"/>
                <a:ea typeface="MS PGothic" charset="0"/>
              </a:rPr>
              <a:t>Q×Σ</a:t>
            </a:r>
            <a:r>
              <a:rPr lang="en-US" sz="2800" baseline="-25000" dirty="0" err="1">
                <a:latin typeface="Arial" charset="0"/>
                <a:ea typeface="MS PGothic" charset="0"/>
              </a:rPr>
              <a:t>e</a:t>
            </a:r>
            <a:r>
              <a:rPr lang="en-US" sz="2800" dirty="0" err="1">
                <a:latin typeface="Arial" charset="0"/>
                <a:ea typeface="MS PGothic" charset="0"/>
              </a:rPr>
              <a:t>×Γ</a:t>
            </a:r>
            <a:r>
              <a:rPr lang="en-US" sz="2800" baseline="-25000" dirty="0" err="1">
                <a:latin typeface="Arial" charset="0"/>
                <a:ea typeface="MS PGothic" charset="0"/>
              </a:rPr>
              <a:t>e</a:t>
            </a:r>
            <a:r>
              <a:rPr lang="en-US" sz="2800" dirty="0">
                <a:latin typeface="Arial" charset="0"/>
                <a:ea typeface="MS PGothic" charset="0"/>
              </a:rPr>
              <a:t> → 2</a:t>
            </a:r>
            <a:r>
              <a:rPr lang="en-US" sz="2800" baseline="30000" dirty="0">
                <a:latin typeface="Arial" charset="0"/>
                <a:ea typeface="MS PGothic" charset="0"/>
              </a:rPr>
              <a:t>Q×Γ*</a:t>
            </a:r>
            <a:r>
              <a:rPr lang="en-US" sz="2800" dirty="0">
                <a:latin typeface="Arial" charset="0"/>
                <a:ea typeface="MS PGothic" charset="0"/>
              </a:rPr>
              <a:t> is transition function</a:t>
            </a:r>
          </a:p>
          <a:p>
            <a:pPr lvl="1"/>
            <a:r>
              <a:rPr lang="en-US" sz="2400" dirty="0">
                <a:latin typeface="Arial" charset="0"/>
                <a:ea typeface="MS PGothic" charset="0"/>
              </a:rPr>
              <a:t>Note: Can limit stack push to </a:t>
            </a:r>
            <a:r>
              <a:rPr lang="en-US" sz="2400" dirty="0" err="1">
                <a:latin typeface="Arial" charset="0"/>
                <a:ea typeface="MS PGothic" charset="0"/>
              </a:rPr>
              <a:t>Γ</a:t>
            </a:r>
            <a:r>
              <a:rPr lang="en-US" sz="2400" baseline="-25000" dirty="0" err="1">
                <a:latin typeface="Arial" charset="0"/>
                <a:ea typeface="MS PGothic" charset="0"/>
              </a:rPr>
              <a:t>e</a:t>
            </a:r>
            <a:r>
              <a:rPr lang="en-US" sz="2400" dirty="0">
                <a:latin typeface="Arial" charset="0"/>
                <a:ea typeface="MS PGothic" charset="0"/>
              </a:rPr>
              <a:t> but it’s equivalent!!</a:t>
            </a:r>
          </a:p>
          <a:p>
            <a:r>
              <a:rPr lang="en-US" sz="2800" dirty="0">
                <a:latin typeface="Arial" charset="0"/>
                <a:ea typeface="MS PGothic" charset="0"/>
              </a:rPr>
              <a:t>Z</a:t>
            </a:r>
            <a:r>
              <a:rPr lang="en-US" sz="2800" baseline="-25000" dirty="0">
                <a:latin typeface="Arial" charset="0"/>
                <a:ea typeface="MS PGothic" charset="0"/>
              </a:rPr>
              <a:t>0</a:t>
            </a:r>
            <a:r>
              <a:rPr lang="en-US" sz="2800" dirty="0">
                <a:latin typeface="Arial" charset="0"/>
                <a:ea typeface="MS PGothic" charset="0"/>
              </a:rPr>
              <a:t> ∈ </a:t>
            </a:r>
            <a:r>
              <a:rPr lang="en-US" sz="2800" dirty="0" err="1">
                <a:latin typeface="Arial" charset="0"/>
                <a:ea typeface="MS PGothic" charset="0"/>
              </a:rPr>
              <a:t>Γ</a:t>
            </a:r>
            <a:r>
              <a:rPr lang="en-US" sz="2800" dirty="0">
                <a:latin typeface="Arial" charset="0"/>
                <a:ea typeface="MS PGothic" charset="0"/>
              </a:rPr>
              <a:t> is an optional initial symbol on stack</a:t>
            </a:r>
          </a:p>
          <a:p>
            <a:r>
              <a:rPr lang="en-US" sz="2800" dirty="0">
                <a:latin typeface="Arial" charset="0"/>
                <a:ea typeface="MS PGothic" charset="0"/>
              </a:rPr>
              <a:t>F ⊆ Q is final set of states and can be omitted for some notions of a PDA</a:t>
            </a:r>
          </a:p>
        </p:txBody>
      </p:sp>
      <p:sp>
        <p:nvSpPr>
          <p:cNvPr id="1218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7DD753F-3321-A346-970F-A802F55EAED7}" type="datetime1">
              <a:rPr lang="en-US" smtClean="0"/>
              <a:t>12/28/19</a:t>
            </a:fld>
            <a:endParaRPr lang="en-US"/>
          </a:p>
        </p:txBody>
      </p:sp>
      <p:sp>
        <p:nvSpPr>
          <p:cNvPr id="1218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18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9A2A852-D9A2-5344-9DE2-5833599C48F5}" type="slidenum">
              <a:rPr lang="en-US"/>
              <a:pPr/>
              <a:t>158</a:t>
            </a:fld>
            <a:endParaRPr lang="en-US"/>
          </a:p>
        </p:txBody>
      </p:sp>
    </p:spTree>
    <p:extLst>
      <p:ext uri="{BB962C8B-B14F-4D97-AF65-F5344CB8AC3E}">
        <p14:creationId xmlns:p14="http://schemas.microsoft.com/office/powerpoint/2010/main" val="100834773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dirty="0">
                <a:latin typeface="Arial" charset="0"/>
                <a:ea typeface="MS PGothic" charset="0"/>
              </a:rPr>
              <a:t>Notion of ID for PDA</a:t>
            </a:r>
          </a:p>
        </p:txBody>
      </p:sp>
      <p:sp>
        <p:nvSpPr>
          <p:cNvPr id="122883" name="Content Placeholder 2"/>
          <p:cNvSpPr>
            <a:spLocks noGrp="1"/>
          </p:cNvSpPr>
          <p:nvPr>
            <p:ph idx="1"/>
          </p:nvPr>
        </p:nvSpPr>
        <p:spPr/>
        <p:txBody>
          <a:bodyPr/>
          <a:lstStyle/>
          <a:p>
            <a:r>
              <a:rPr lang="en-US" sz="2800" dirty="0">
                <a:latin typeface="Arial" charset="0"/>
                <a:ea typeface="MS PGothic" charset="0"/>
              </a:rPr>
              <a:t>An instantaneous description for a PDA is</a:t>
            </a:r>
            <a:br>
              <a:rPr lang="en-US" sz="2800" dirty="0">
                <a:latin typeface="Arial" charset="0"/>
                <a:ea typeface="MS PGothic" charset="0"/>
              </a:rPr>
            </a:br>
            <a:r>
              <a:rPr lang="en-US" sz="2800" dirty="0">
                <a:latin typeface="Arial" charset="0"/>
                <a:ea typeface="MS PGothic" charset="0"/>
              </a:rPr>
              <a:t>[q, w, </a:t>
            </a:r>
            <a:r>
              <a:rPr lang="en-US" sz="2800" dirty="0" err="1">
                <a:latin typeface="Arial" charset="0"/>
                <a:ea typeface="MS PGothic" charset="0"/>
              </a:rPr>
              <a:t>γ</a:t>
            </a:r>
            <a:r>
              <a:rPr lang="en-US" sz="2800" dirty="0">
                <a:latin typeface="Arial" charset="0"/>
                <a:ea typeface="MS PGothic" charset="0"/>
              </a:rPr>
              <a:t>] where </a:t>
            </a:r>
          </a:p>
          <a:p>
            <a:pPr lvl="1"/>
            <a:r>
              <a:rPr lang="en-US" sz="2400" dirty="0">
                <a:latin typeface="Arial" charset="0"/>
                <a:ea typeface="MS PGothic" charset="0"/>
              </a:rPr>
              <a:t>q is current state</a:t>
            </a:r>
          </a:p>
          <a:p>
            <a:pPr lvl="1"/>
            <a:r>
              <a:rPr lang="en-US" sz="2400" dirty="0">
                <a:latin typeface="Arial" charset="0"/>
                <a:ea typeface="MS PGothic" charset="0"/>
              </a:rPr>
              <a:t>w is remaining input </a:t>
            </a:r>
          </a:p>
          <a:p>
            <a:pPr lvl="1"/>
            <a:r>
              <a:rPr lang="en-US" sz="2400" dirty="0" err="1">
                <a:latin typeface="Arial" charset="0"/>
                <a:ea typeface="MS PGothic" charset="0"/>
              </a:rPr>
              <a:t>γ</a:t>
            </a:r>
            <a:r>
              <a:rPr lang="en-US" sz="2400" dirty="0">
                <a:latin typeface="Arial" charset="0"/>
                <a:ea typeface="MS PGothic" charset="0"/>
              </a:rPr>
              <a:t> is contents of stack (leftmost symbol is top) </a:t>
            </a:r>
          </a:p>
          <a:p>
            <a:r>
              <a:rPr lang="en-US" sz="2800" dirty="0">
                <a:latin typeface="Arial" charset="0"/>
                <a:ea typeface="MS PGothic" charset="0"/>
              </a:rPr>
              <a:t>Single step derivation is defined by</a:t>
            </a:r>
          </a:p>
          <a:p>
            <a:pPr lvl="1"/>
            <a:r>
              <a:rPr lang="en-US" sz="2400" dirty="0">
                <a:latin typeface="Arial" charset="0"/>
                <a:ea typeface="MS PGothic" charset="0"/>
              </a:rPr>
              <a:t>[</a:t>
            </a:r>
            <a:r>
              <a:rPr lang="en-US" sz="2400" dirty="0" err="1">
                <a:latin typeface="Arial" charset="0"/>
                <a:ea typeface="MS PGothic" charset="0"/>
              </a:rPr>
              <a:t>q,ax,Z</a:t>
            </a:r>
            <a:r>
              <a:rPr lang="en-US" sz="2400" dirty="0">
                <a:latin typeface="Arial" charset="0"/>
                <a:ea typeface="MS PGothic" charset="0"/>
              </a:rPr>
              <a:t>α] |— [</a:t>
            </a:r>
            <a:r>
              <a:rPr lang="en-US" sz="2400" dirty="0" err="1">
                <a:latin typeface="Arial" charset="0"/>
                <a:ea typeface="MS PGothic" charset="0"/>
              </a:rPr>
              <a:t>p,x</a:t>
            </a:r>
            <a:r>
              <a:rPr lang="en-US" sz="2400" dirty="0">
                <a:latin typeface="Arial" charset="0"/>
                <a:ea typeface="MS PGothic" charset="0"/>
              </a:rPr>
              <a:t>,βα] if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q,a,Z</a:t>
            </a:r>
            <a:r>
              <a:rPr lang="en-US" sz="2400" dirty="0">
                <a:latin typeface="Arial" charset="0"/>
                <a:ea typeface="MS PGothic" charset="0"/>
              </a:rPr>
              <a:t>) contains (p,β)</a:t>
            </a:r>
          </a:p>
          <a:p>
            <a:r>
              <a:rPr lang="en-US" sz="2800" dirty="0">
                <a:latin typeface="Arial" charset="0"/>
                <a:ea typeface="MS PGothic" charset="0"/>
              </a:rPr>
              <a:t>Multistep derivation (|—*) is the reflexive transitive closure of single step.</a:t>
            </a:r>
          </a:p>
        </p:txBody>
      </p:sp>
      <p:sp>
        <p:nvSpPr>
          <p:cNvPr id="1228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8ECEA-8982-544B-945F-42B034C8AB32}" type="datetime1">
              <a:rPr lang="en-US" smtClean="0"/>
              <a:t>12/28/19</a:t>
            </a:fld>
            <a:endParaRPr lang="en-US"/>
          </a:p>
        </p:txBody>
      </p:sp>
      <p:sp>
        <p:nvSpPr>
          <p:cNvPr id="1228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28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6022E8-FBF5-DE4C-8D41-C23A726753AF}" type="slidenum">
              <a:rPr lang="en-US"/>
              <a:pPr/>
              <a:t>159</a:t>
            </a:fld>
            <a:endParaRPr lang="en-US"/>
          </a:p>
        </p:txBody>
      </p:sp>
    </p:spTree>
    <p:extLst>
      <p:ext uri="{BB962C8B-B14F-4D97-AF65-F5344CB8AC3E}">
        <p14:creationId xmlns:p14="http://schemas.microsoft.com/office/powerpoint/2010/main" val="1506957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DFA Closure</a:t>
            </a:r>
          </a:p>
        </p:txBody>
      </p:sp>
      <p:sp>
        <p:nvSpPr>
          <p:cNvPr id="27" name="Content Placeholder 26"/>
          <p:cNvSpPr>
            <a:spLocks noGrp="1"/>
          </p:cNvSpPr>
          <p:nvPr>
            <p:ph idx="1"/>
          </p:nvPr>
        </p:nvSpPr>
        <p:spPr/>
        <p:txBody>
          <a:bodyPr/>
          <a:lstStyle/>
          <a:p>
            <a:r>
              <a:rPr lang="en-US" sz="2200" dirty="0"/>
              <a:t>Regular languages (those recognized by DFAs) are closed under complement, union, intersection, difference and exclusive or (</a:t>
            </a:r>
            <a:r>
              <a:rPr lang="en-US" sz="2200" dirty="0">
                <a:latin typeface="Arial" charset="0"/>
                <a:ea typeface="MS PGothic" charset="0"/>
              </a:rPr>
              <a:t>⊕) and many other set operations</a:t>
            </a:r>
            <a:endParaRPr lang="en-US" sz="2200" dirty="0"/>
          </a:p>
          <a:p>
            <a:r>
              <a:rPr lang="en-US" sz="2200" dirty="0"/>
              <a:t>Let </a:t>
            </a:r>
            <a:r>
              <a:rPr lang="en-US" sz="2200" dirty="0">
                <a:latin typeface="Arial" charset="0"/>
                <a:ea typeface="MS PGothic" charset="0"/>
              </a:rPr>
              <a:t>A</a:t>
            </a:r>
            <a:r>
              <a:rPr lang="en-US" sz="2200" baseline="-25000" dirty="0">
                <a:latin typeface="Arial" charset="0"/>
                <a:ea typeface="MS PGothic" charset="0"/>
              </a:rPr>
              <a:t>1</a:t>
            </a:r>
            <a:r>
              <a:rPr lang="en-US" sz="2200" dirty="0">
                <a:latin typeface="Arial" charset="0"/>
                <a:ea typeface="MS PGothic" charset="0"/>
              </a:rPr>
              <a:t> = (Q</a:t>
            </a:r>
            <a:r>
              <a:rPr lang="en-US" sz="2200" baseline="-25000" dirty="0">
                <a:latin typeface="Arial" charset="0"/>
                <a:ea typeface="MS PGothic" charset="0"/>
              </a:rPr>
              <a:t>1</a:t>
            </a:r>
            <a:r>
              <a:rPr lang="en-US" sz="2200" dirty="0">
                <a:latin typeface="Arial" charset="0"/>
                <a:ea typeface="MS PGothic" charset="0"/>
              </a:rPr>
              <a:t>,Σ,δ</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0</a:t>
            </a:r>
            <a:r>
              <a:rPr lang="en-US" sz="2200" dirty="0">
                <a:latin typeface="Arial" charset="0"/>
                <a:ea typeface="MS PGothic" charset="0"/>
              </a:rPr>
              <a:t>,F</a:t>
            </a:r>
            <a:r>
              <a:rPr lang="en-US" sz="2200" baseline="-25000" dirty="0">
                <a:latin typeface="Arial" charset="0"/>
                <a:ea typeface="MS PGothic" charset="0"/>
              </a:rPr>
              <a:t>1</a:t>
            </a:r>
            <a:r>
              <a:rPr lang="en-US" sz="2200" dirty="0">
                <a:latin typeface="Arial" charset="0"/>
                <a:ea typeface="MS PGothic" charset="0"/>
              </a:rPr>
              <a:t>), A</a:t>
            </a:r>
            <a:r>
              <a:rPr lang="en-US" sz="2200" baseline="-25000" dirty="0">
                <a:latin typeface="Arial" charset="0"/>
                <a:ea typeface="MS PGothic" charset="0"/>
              </a:rPr>
              <a:t>2</a:t>
            </a:r>
            <a:r>
              <a:rPr lang="en-US" sz="2200" dirty="0">
                <a:latin typeface="Arial" charset="0"/>
                <a:ea typeface="MS PGothic" charset="0"/>
              </a:rPr>
              <a:t> = (Q</a:t>
            </a:r>
            <a:r>
              <a:rPr lang="en-US" sz="2200" baseline="-25000" dirty="0">
                <a:latin typeface="Arial" charset="0"/>
                <a:ea typeface="MS PGothic" charset="0"/>
              </a:rPr>
              <a:t>2</a:t>
            </a:r>
            <a:r>
              <a:rPr lang="en-US" sz="2200" dirty="0">
                <a:latin typeface="Arial" charset="0"/>
                <a:ea typeface="MS PGothic" charset="0"/>
              </a:rPr>
              <a:t>,Σ,δ</a:t>
            </a:r>
            <a:r>
              <a:rPr lang="en-US" sz="2200" baseline="-25000" dirty="0">
                <a:latin typeface="Arial" charset="0"/>
                <a:ea typeface="MS PGothic" charset="0"/>
              </a:rPr>
              <a:t>2</a:t>
            </a:r>
            <a:r>
              <a:rPr lang="en-US" sz="2200" dirty="0">
                <a:latin typeface="Arial" charset="0"/>
                <a:ea typeface="MS PGothic" charset="0"/>
              </a:rPr>
              <a:t>,s</a:t>
            </a:r>
            <a:r>
              <a:rPr lang="en-US" sz="2200" baseline="-25000" dirty="0">
                <a:latin typeface="Arial" charset="0"/>
                <a:ea typeface="MS PGothic" charset="0"/>
              </a:rPr>
              <a:t>0</a:t>
            </a:r>
            <a:r>
              <a:rPr lang="en-US" sz="2200" dirty="0">
                <a:latin typeface="Arial" charset="0"/>
                <a:ea typeface="MS PGothic" charset="0"/>
              </a:rPr>
              <a:t>,F</a:t>
            </a:r>
            <a:r>
              <a:rPr lang="en-US" sz="2200" baseline="-25000" dirty="0">
                <a:latin typeface="Arial" charset="0"/>
                <a:ea typeface="MS PGothic" charset="0"/>
              </a:rPr>
              <a:t>2</a:t>
            </a:r>
            <a:r>
              <a:rPr lang="en-US" sz="2200" dirty="0">
                <a:latin typeface="Arial" charset="0"/>
                <a:ea typeface="MS PGothic" charset="0"/>
              </a:rPr>
              <a:t>) be arbitrary DFAs</a:t>
            </a:r>
          </a:p>
          <a:p>
            <a:r>
              <a:rPr lang="en-US" sz="2200" dirty="0" err="1">
                <a:latin typeface="Arial" charset="0"/>
                <a:ea typeface="MS PGothic" charset="0"/>
              </a:rPr>
              <a:t>Σ</a:t>
            </a:r>
            <a:r>
              <a:rPr lang="en-US" sz="2200" dirty="0">
                <a:latin typeface="Arial" charset="0"/>
                <a:ea typeface="MS PGothic" charset="0"/>
              </a:rPr>
              <a:t>*-</a:t>
            </a:r>
            <a:r>
              <a:rPr lang="en-US" sz="2200" i="1" dirty="0">
                <a:latin typeface="Arial" charset="0"/>
                <a:ea typeface="MS PGothic" charset="0"/>
              </a:rPr>
              <a:t>L</a:t>
            </a:r>
            <a:r>
              <a:rPr lang="en-US" sz="2200" dirty="0">
                <a:latin typeface="Arial" charset="0"/>
                <a:ea typeface="MS PGothic" charset="0"/>
              </a:rPr>
              <a:t>(A</a:t>
            </a:r>
            <a:r>
              <a:rPr lang="en-US" sz="2200" baseline="-25000" dirty="0">
                <a:latin typeface="Arial" charset="0"/>
                <a:ea typeface="MS PGothic" charset="0"/>
              </a:rPr>
              <a:t>1</a:t>
            </a:r>
            <a:r>
              <a:rPr lang="en-US" sz="2200" dirty="0">
                <a:latin typeface="Arial" charset="0"/>
                <a:ea typeface="MS PGothic" charset="0"/>
              </a:rPr>
              <a:t>)</a:t>
            </a:r>
            <a:r>
              <a:rPr lang="en-US" sz="2200" baseline="30000" dirty="0">
                <a:latin typeface="Arial" charset="0"/>
                <a:ea typeface="MS PGothic" charset="0"/>
              </a:rPr>
              <a:t> </a:t>
            </a:r>
            <a:r>
              <a:rPr lang="en-US" sz="2200" dirty="0">
                <a:latin typeface="Arial" charset="0"/>
                <a:ea typeface="MS PGothic" charset="0"/>
              </a:rPr>
              <a:t>is recognized by A</a:t>
            </a:r>
            <a:r>
              <a:rPr lang="en-US" sz="2200" baseline="-25000" dirty="0">
                <a:latin typeface="Arial" charset="0"/>
                <a:ea typeface="MS PGothic" charset="0"/>
              </a:rPr>
              <a:t>1</a:t>
            </a:r>
            <a:r>
              <a:rPr lang="en-US" sz="2200" baseline="30000" dirty="0">
                <a:latin typeface="Arial" charset="0"/>
                <a:ea typeface="MS PGothic" charset="0"/>
              </a:rPr>
              <a:t>C</a:t>
            </a:r>
            <a:r>
              <a:rPr lang="en-US" sz="2200" dirty="0">
                <a:latin typeface="Arial" charset="0"/>
                <a:ea typeface="MS PGothic" charset="0"/>
              </a:rPr>
              <a:t> = (Q</a:t>
            </a:r>
            <a:r>
              <a:rPr lang="en-US" sz="2200" baseline="-25000" dirty="0">
                <a:latin typeface="Arial" charset="0"/>
                <a:ea typeface="MS PGothic" charset="0"/>
              </a:rPr>
              <a:t>1</a:t>
            </a:r>
            <a:r>
              <a:rPr lang="en-US" sz="2200" dirty="0">
                <a:latin typeface="Arial" charset="0"/>
                <a:ea typeface="MS PGothic" charset="0"/>
              </a:rPr>
              <a:t>,Σ,δ</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0</a:t>
            </a:r>
            <a:r>
              <a:rPr lang="en-US" sz="2200" dirty="0">
                <a:latin typeface="Arial" charset="0"/>
                <a:ea typeface="MS PGothic" charset="0"/>
              </a:rPr>
              <a:t>,Q</a:t>
            </a:r>
            <a:r>
              <a:rPr lang="en-US" sz="2200" baseline="-25000" dirty="0">
                <a:latin typeface="Arial" charset="0"/>
                <a:ea typeface="MS PGothic" charset="0"/>
              </a:rPr>
              <a:t>1</a:t>
            </a:r>
            <a:r>
              <a:rPr lang="en-US" sz="2200" dirty="0">
                <a:latin typeface="Arial" charset="0"/>
                <a:ea typeface="MS PGothic" charset="0"/>
              </a:rPr>
              <a:t>-F</a:t>
            </a:r>
            <a:r>
              <a:rPr lang="en-US" sz="2200" baseline="-25000" dirty="0">
                <a:latin typeface="Arial" charset="0"/>
                <a:ea typeface="MS PGothic" charset="0"/>
              </a:rPr>
              <a:t>1</a:t>
            </a:r>
            <a:r>
              <a:rPr lang="en-US" sz="2200" dirty="0">
                <a:latin typeface="Arial" charset="0"/>
                <a:ea typeface="MS PGothic" charset="0"/>
              </a:rPr>
              <a:t>)</a:t>
            </a:r>
          </a:p>
          <a:p>
            <a:r>
              <a:rPr lang="en-US" sz="2200" dirty="0">
                <a:latin typeface="Arial" charset="0"/>
                <a:ea typeface="MS PGothic" charset="0"/>
              </a:rPr>
              <a:t>Define A</a:t>
            </a:r>
            <a:r>
              <a:rPr lang="en-US" sz="2200" baseline="-25000" dirty="0">
                <a:latin typeface="Arial" charset="0"/>
                <a:ea typeface="MS PGothic" charset="0"/>
              </a:rPr>
              <a:t>3</a:t>
            </a:r>
            <a:r>
              <a:rPr lang="en-US" sz="2200" dirty="0">
                <a:latin typeface="Arial" charset="0"/>
                <a:ea typeface="MS PGothic" charset="0"/>
              </a:rPr>
              <a:t>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,Σ,δ</a:t>
            </a:r>
            <a:r>
              <a:rPr lang="en-US" sz="2200" baseline="-25000" dirty="0">
                <a:latin typeface="Arial" charset="0"/>
                <a:ea typeface="MS PGothic" charset="0"/>
              </a:rPr>
              <a:t>3</a:t>
            </a:r>
            <a:r>
              <a:rPr lang="en-US" sz="2200" dirty="0">
                <a:latin typeface="Arial" charset="0"/>
                <a:ea typeface="MS PGothic" charset="0"/>
              </a:rPr>
              <a:t>,&lt;q</a:t>
            </a:r>
            <a:r>
              <a:rPr lang="en-US" sz="2200" baseline="-25000" dirty="0">
                <a:latin typeface="Arial" charset="0"/>
                <a:ea typeface="MS PGothic" charset="0"/>
              </a:rPr>
              <a:t>0</a:t>
            </a:r>
            <a:r>
              <a:rPr lang="en-US" sz="2200" dirty="0">
                <a:latin typeface="Arial" charset="0"/>
                <a:ea typeface="MS PGothic" charset="0"/>
              </a:rPr>
              <a:t>,s</a:t>
            </a:r>
            <a:r>
              <a:rPr lang="en-US" sz="2200" baseline="-25000" dirty="0">
                <a:latin typeface="Arial" charset="0"/>
                <a:ea typeface="MS PGothic" charset="0"/>
              </a:rPr>
              <a:t>0</a:t>
            </a:r>
            <a:r>
              <a:rPr lang="en-US" sz="2200" dirty="0">
                <a:latin typeface="Arial" charset="0"/>
                <a:ea typeface="MS PGothic" charset="0"/>
              </a:rPr>
              <a:t>&gt;,F</a:t>
            </a:r>
            <a:r>
              <a:rPr lang="en-US" sz="2200" baseline="-25000" dirty="0">
                <a:latin typeface="Arial" charset="0"/>
                <a:ea typeface="MS PGothic" charset="0"/>
              </a:rPr>
              <a:t>3</a:t>
            </a:r>
            <a:r>
              <a:rPr lang="en-US" sz="2200" dirty="0">
                <a:latin typeface="Arial" charset="0"/>
                <a:ea typeface="MS PGothic" charset="0"/>
              </a:rPr>
              <a:t>) where </a:t>
            </a:r>
            <a:br>
              <a:rPr lang="en-US" sz="2200" dirty="0">
                <a:latin typeface="Arial" charset="0"/>
                <a:ea typeface="MS PGothic" charset="0"/>
              </a:rPr>
            </a:br>
            <a:r>
              <a:rPr lang="en-US" sz="2200" dirty="0">
                <a:latin typeface="Arial" charset="0"/>
                <a:ea typeface="MS PGothic" charset="0"/>
              </a:rPr>
              <a:t>δ</a:t>
            </a:r>
            <a:r>
              <a:rPr lang="en-US" sz="2200" baseline="-25000" dirty="0">
                <a:latin typeface="Arial" charset="0"/>
                <a:ea typeface="MS PGothic" charset="0"/>
              </a:rPr>
              <a:t>3</a:t>
            </a:r>
            <a:r>
              <a:rPr lang="en-US" sz="2200" dirty="0">
                <a:latin typeface="Arial" charset="0"/>
                <a:ea typeface="MS PGothic" charset="0"/>
              </a:rPr>
              <a:t>(&lt;</a:t>
            </a:r>
            <a:r>
              <a:rPr lang="en-US" sz="2200" dirty="0" err="1">
                <a:latin typeface="Arial" charset="0"/>
                <a:ea typeface="MS PGothic" charset="0"/>
              </a:rPr>
              <a:t>q,s</a:t>
            </a:r>
            <a:r>
              <a:rPr lang="en-US" sz="2200" dirty="0">
                <a:latin typeface="Arial" charset="0"/>
                <a:ea typeface="MS PGothic" charset="0"/>
              </a:rPr>
              <a:t>&gt;,a)= &lt;δ</a:t>
            </a:r>
            <a:r>
              <a:rPr lang="en-US" sz="2200" baseline="-25000" dirty="0">
                <a:latin typeface="Arial" charset="0"/>
                <a:ea typeface="MS PGothic" charset="0"/>
              </a:rPr>
              <a:t>1</a:t>
            </a:r>
            <a:r>
              <a:rPr lang="en-US" sz="2200" dirty="0">
                <a:latin typeface="Arial" charset="0"/>
                <a:ea typeface="MS PGothic" charset="0"/>
              </a:rPr>
              <a:t>(</a:t>
            </a:r>
            <a:r>
              <a:rPr lang="en-US" sz="2200" dirty="0" err="1">
                <a:latin typeface="Arial" charset="0"/>
                <a:ea typeface="MS PGothic" charset="0"/>
              </a:rPr>
              <a:t>q,a</a:t>
            </a:r>
            <a:r>
              <a:rPr lang="en-US" sz="2200" dirty="0">
                <a:latin typeface="Arial" charset="0"/>
                <a:ea typeface="MS PGothic" charset="0"/>
              </a:rPr>
              <a:t>),δ</a:t>
            </a:r>
            <a:r>
              <a:rPr lang="en-US" sz="2200" baseline="-25000" dirty="0">
                <a:latin typeface="Arial" charset="0"/>
                <a:ea typeface="MS PGothic" charset="0"/>
              </a:rPr>
              <a:t>2</a:t>
            </a:r>
            <a:r>
              <a:rPr lang="en-US" sz="2200" dirty="0">
                <a:latin typeface="Arial" charset="0"/>
                <a:ea typeface="MS PGothic" charset="0"/>
              </a:rPr>
              <a:t>(</a:t>
            </a:r>
            <a:r>
              <a:rPr lang="en-US" sz="2200" dirty="0" err="1">
                <a:latin typeface="Arial" charset="0"/>
                <a:ea typeface="MS PGothic" charset="0"/>
              </a:rPr>
              <a:t>s,a</a:t>
            </a:r>
            <a:r>
              <a:rPr lang="en-US" sz="2200" dirty="0">
                <a:latin typeface="Arial" charset="0"/>
                <a:ea typeface="MS PGothic" charset="0"/>
              </a:rPr>
              <a:t>)&gt;, q</a:t>
            </a:r>
            <a:r>
              <a:rPr lang="en-US" sz="2200" dirty="0">
                <a:latin typeface="Arial" charset="0"/>
                <a:ea typeface="MS PGothic" charset="0"/>
                <a:sym typeface="Symbol" panose="05050102010706020507" pitchFamily="18" charset="2"/>
              </a:rPr>
              <a:t></a:t>
            </a:r>
            <a:r>
              <a:rPr lang="en-US" sz="2200" dirty="0">
                <a:latin typeface="Arial" charset="0"/>
                <a:ea typeface="MS PGothic" charset="0"/>
              </a:rPr>
              <a:t>Q</a:t>
            </a:r>
            <a:r>
              <a:rPr lang="en-US" sz="2200" baseline="-25000" dirty="0">
                <a:latin typeface="Arial" charset="0"/>
                <a:ea typeface="MS PGothic" charset="0"/>
              </a:rPr>
              <a:t>1</a:t>
            </a:r>
            <a:r>
              <a:rPr lang="en-US" sz="2200" dirty="0">
                <a:latin typeface="Arial" charset="0"/>
                <a:ea typeface="MS PGothic" charset="0"/>
              </a:rPr>
              <a:t>, s</a:t>
            </a:r>
            <a:r>
              <a:rPr lang="en-US" sz="2200" dirty="0">
                <a:latin typeface="Arial" charset="0"/>
                <a:ea typeface="MS PGothic" charset="0"/>
                <a:sym typeface="Symbol" panose="05050102010706020507" pitchFamily="18" charset="2"/>
              </a:rPr>
              <a:t></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en-US" sz="2200" dirty="0" err="1">
                <a:latin typeface="Arial" charset="0"/>
                <a:ea typeface="MS PGothic" charset="0"/>
              </a:rPr>
              <a:t>a</a:t>
            </a:r>
            <a:r>
              <a:rPr lang="en-US" sz="2200" dirty="0" err="1">
                <a:latin typeface="Arial" charset="0"/>
                <a:ea typeface="MS PGothic" charset="0"/>
                <a:sym typeface="Symbol" panose="05050102010706020507" pitchFamily="18" charset="2"/>
              </a:rPr>
              <a:t></a:t>
            </a:r>
            <a:r>
              <a:rPr lang="en-US" sz="2200" dirty="0" err="1">
                <a:latin typeface="Arial" charset="0"/>
                <a:ea typeface="MS PGothic" charset="0"/>
              </a:rPr>
              <a:t>Σ</a:t>
            </a:r>
            <a:endParaRPr lang="en-US" sz="2200" dirty="0">
              <a:latin typeface="Arial" charset="0"/>
              <a:ea typeface="MS PGothic" charset="0"/>
            </a:endParaRPr>
          </a:p>
          <a:p>
            <a:pPr lvl="1"/>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a:t>
            </a:r>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rPr>
              <a:t>) is recognized when F</a:t>
            </a:r>
            <a:r>
              <a:rPr lang="en-US" sz="2000" baseline="-25000" dirty="0">
                <a:latin typeface="Arial" charset="0"/>
                <a:ea typeface="MS PGothic" charset="0"/>
              </a:rPr>
              <a:t>3</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a:t>
            </a:r>
          </a:p>
          <a:p>
            <a:pPr lvl="1"/>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a:t>
            </a:r>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rPr>
              <a:t>) is recognized when F</a:t>
            </a:r>
            <a:r>
              <a:rPr lang="en-US" sz="2000" baseline="-25000" dirty="0">
                <a:latin typeface="Arial" charset="0"/>
                <a:ea typeface="MS PGothic" charset="0"/>
              </a:rPr>
              <a:t>3</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2000" dirty="0">
              <a:latin typeface="Arial" charset="0"/>
              <a:ea typeface="MS PGothic" charset="0"/>
            </a:endParaRPr>
          </a:p>
          <a:p>
            <a:pPr lvl="1"/>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 - </a:t>
            </a:r>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rPr>
              <a:t>) is recognized when F</a:t>
            </a:r>
            <a:r>
              <a:rPr lang="en-US" sz="2000" baseline="-25000" dirty="0">
                <a:latin typeface="Arial" charset="0"/>
                <a:ea typeface="MS PGothic" charset="0"/>
              </a:rPr>
              <a:t>3</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a:t>
            </a:r>
          </a:p>
          <a:p>
            <a:pPr lvl="1"/>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 ⊕ </a:t>
            </a:r>
            <a:r>
              <a:rPr lang="en-US" sz="2000" i="1" dirty="0">
                <a:latin typeface="Arial" charset="0"/>
                <a:ea typeface="MS PGothic" charset="0"/>
              </a:rPr>
              <a:t>L</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rPr>
              <a:t>) is recognized when F</a:t>
            </a:r>
            <a:r>
              <a:rPr lang="en-US" sz="2000" baseline="-25000" dirty="0">
                <a:latin typeface="Arial" charset="0"/>
                <a:ea typeface="MS PGothic" charset="0"/>
              </a:rPr>
              <a:t>3</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p>
        </p:txBody>
      </p:sp>
      <p:sp>
        <p:nvSpPr>
          <p:cNvPr id="4" name="Date Placeholder 3"/>
          <p:cNvSpPr>
            <a:spLocks noGrp="1"/>
          </p:cNvSpPr>
          <p:nvPr>
            <p:ph type="dt" sz="half" idx="10"/>
          </p:nvPr>
        </p:nvSpPr>
        <p:spPr/>
        <p:txBody>
          <a:bodyPr/>
          <a:lstStyle/>
          <a:p>
            <a:fld id="{F6C2883C-27BA-4C47-86AA-B3B1560AE436}"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a:t>
            </a:fld>
            <a:endParaRPr lang="en-US"/>
          </a:p>
        </p:txBody>
      </p:sp>
    </p:spTree>
    <p:extLst>
      <p:ext uri="{BB962C8B-B14F-4D97-AF65-F5344CB8AC3E}">
        <p14:creationId xmlns:p14="http://schemas.microsoft.com/office/powerpoint/2010/main" val="120213489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381000" y="274638"/>
            <a:ext cx="8458200" cy="1143000"/>
          </a:xfrm>
        </p:spPr>
        <p:txBody>
          <a:bodyPr/>
          <a:lstStyle/>
          <a:p>
            <a:r>
              <a:rPr lang="en-US">
                <a:latin typeface="Arial" charset="0"/>
                <a:ea typeface="MS PGothic" charset="0"/>
              </a:rPr>
              <a:t>Language Recognized by PDA</a:t>
            </a:r>
          </a:p>
        </p:txBody>
      </p:sp>
      <p:sp>
        <p:nvSpPr>
          <p:cNvPr id="123907" name="Content Placeholder 2"/>
          <p:cNvSpPr>
            <a:spLocks noGrp="1"/>
          </p:cNvSpPr>
          <p:nvPr>
            <p:ph idx="1"/>
          </p:nvPr>
        </p:nvSpPr>
        <p:spPr/>
        <p:txBody>
          <a:bodyPr/>
          <a:lstStyle/>
          <a:p>
            <a:r>
              <a:rPr lang="en-US" dirty="0">
                <a:latin typeface="Arial" charset="0"/>
                <a:ea typeface="MS PGothic" charset="0"/>
              </a:rPr>
              <a:t>Given A = (Q, </a:t>
            </a:r>
            <a:r>
              <a:rPr lang="en-US" dirty="0" err="1">
                <a:latin typeface="Arial" charset="0"/>
                <a:ea typeface="MS PGothic" charset="0"/>
              </a:rPr>
              <a:t>Σ</a:t>
            </a:r>
            <a:r>
              <a:rPr lang="en-US" dirty="0">
                <a:latin typeface="Arial" charset="0"/>
                <a:ea typeface="MS PGothic" charset="0"/>
              </a:rPr>
              <a:t>, </a:t>
            </a:r>
            <a:r>
              <a:rPr lang="en-US" dirty="0" err="1">
                <a:latin typeface="Arial" charset="0"/>
                <a:ea typeface="MS PGothic" charset="0"/>
              </a:rPr>
              <a:t>Γ</a:t>
            </a:r>
            <a:r>
              <a:rPr lang="en-US" dirty="0">
                <a:latin typeface="Arial" charset="0"/>
                <a:ea typeface="MS PGothic" charset="0"/>
              </a:rPr>
              <a:t>, </a:t>
            </a:r>
            <a:r>
              <a:rPr lang="en-US" dirty="0" err="1">
                <a:latin typeface="Arial" charset="0"/>
                <a:ea typeface="MS PGothic" charset="0"/>
              </a:rPr>
              <a:t>δ</a:t>
            </a:r>
            <a:r>
              <a:rPr lang="en-US" dirty="0">
                <a:latin typeface="Arial" charset="0"/>
                <a:ea typeface="MS PGothic" charset="0"/>
              </a:rPr>
              <a:t>, q</a:t>
            </a:r>
            <a:r>
              <a:rPr lang="en-US" baseline="-25000" dirty="0">
                <a:latin typeface="Arial" charset="0"/>
                <a:ea typeface="MS PGothic" charset="0"/>
              </a:rPr>
              <a:t>0</a:t>
            </a:r>
            <a:r>
              <a:rPr lang="en-US" dirty="0">
                <a:latin typeface="Arial" charset="0"/>
                <a:ea typeface="MS PGothic" charset="0"/>
              </a:rPr>
              <a:t>, Z</a:t>
            </a:r>
            <a:r>
              <a:rPr lang="en-US" baseline="-25000" dirty="0">
                <a:latin typeface="Arial" charset="0"/>
                <a:ea typeface="MS PGothic" charset="0"/>
              </a:rPr>
              <a:t>0</a:t>
            </a:r>
            <a:r>
              <a:rPr lang="en-US" dirty="0">
                <a:latin typeface="Arial" charset="0"/>
                <a:ea typeface="MS PGothic" charset="0"/>
              </a:rPr>
              <a:t>, F)</a:t>
            </a:r>
            <a:br>
              <a:rPr lang="en-US" dirty="0">
                <a:latin typeface="Arial" charset="0"/>
                <a:ea typeface="MS PGothic" charset="0"/>
              </a:rPr>
            </a:br>
            <a:r>
              <a:rPr lang="en-US" dirty="0">
                <a:latin typeface="Arial" charset="0"/>
                <a:ea typeface="MS PGothic" charset="0"/>
              </a:rPr>
              <a:t>there are three senses of recognition</a:t>
            </a:r>
          </a:p>
          <a:p>
            <a:r>
              <a:rPr lang="en-US" dirty="0">
                <a:latin typeface="Arial" charset="0"/>
                <a:ea typeface="MS PGothic" charset="0"/>
              </a:rPr>
              <a:t>By final state </a:t>
            </a:r>
            <a:br>
              <a:rPr lang="en-US" dirty="0">
                <a:latin typeface="Arial" charset="0"/>
                <a:ea typeface="MS PGothic" charset="0"/>
              </a:rPr>
            </a:br>
            <a:r>
              <a:rPr lang="en-US" dirty="0">
                <a:latin typeface="Arial" charset="0"/>
                <a:ea typeface="MS PGothic" charset="0"/>
              </a:rPr>
              <a:t>L(A)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a:t>
            </a:r>
            <a:r>
              <a:rPr lang="en-US" dirty="0">
                <a:latin typeface="Arial" charset="0"/>
                <a:ea typeface="MS PGothic" charset="0"/>
              </a:rPr>
              <a:t>,β]}, where </a:t>
            </a:r>
            <a:r>
              <a:rPr lang="en-US" dirty="0" err="1">
                <a:latin typeface="Arial" charset="0"/>
                <a:ea typeface="MS PGothic" charset="0"/>
              </a:rPr>
              <a:t>f∈F</a:t>
            </a:r>
            <a:endParaRPr lang="en-US" dirty="0">
              <a:latin typeface="Arial" charset="0"/>
              <a:ea typeface="MS PGothic" charset="0"/>
            </a:endParaRPr>
          </a:p>
          <a:p>
            <a:r>
              <a:rPr lang="en-US" dirty="0">
                <a:latin typeface="Arial" charset="0"/>
                <a:ea typeface="MS PGothic" charset="0"/>
              </a:rPr>
              <a:t>By empty stack</a:t>
            </a:r>
            <a:br>
              <a:rPr lang="en-US" dirty="0">
                <a:latin typeface="Arial" charset="0"/>
                <a:ea typeface="MS PGothic" charset="0"/>
              </a:rPr>
            </a:br>
            <a:r>
              <a:rPr lang="en-US" dirty="0">
                <a:latin typeface="Arial" charset="0"/>
                <a:ea typeface="MS PGothic" charset="0"/>
              </a:rPr>
              <a:t>N(A)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q,λ,λ</a:t>
            </a:r>
            <a:r>
              <a:rPr lang="en-US" dirty="0">
                <a:latin typeface="Arial" charset="0"/>
                <a:ea typeface="MS PGothic" charset="0"/>
              </a:rPr>
              <a:t>]} </a:t>
            </a:r>
          </a:p>
          <a:p>
            <a:r>
              <a:rPr lang="en-US" dirty="0">
                <a:latin typeface="Arial" charset="0"/>
                <a:ea typeface="MS PGothic" charset="0"/>
              </a:rPr>
              <a:t>By empty stack and final state </a:t>
            </a:r>
            <a:br>
              <a:rPr lang="en-US" dirty="0">
                <a:latin typeface="Arial" charset="0"/>
                <a:ea typeface="MS PGothic" charset="0"/>
              </a:rPr>
            </a:br>
            <a:r>
              <a:rPr lang="en-US" dirty="0">
                <a:latin typeface="Arial" charset="0"/>
                <a:ea typeface="MS PGothic" charset="0"/>
              </a:rPr>
              <a:t>E(A)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f,λ,λ</a:t>
            </a:r>
            <a:r>
              <a:rPr lang="en-US" dirty="0">
                <a:latin typeface="Arial" charset="0"/>
                <a:ea typeface="MS PGothic" charset="0"/>
              </a:rPr>
              <a:t>]}, where </a:t>
            </a:r>
            <a:r>
              <a:rPr lang="en-US" dirty="0" err="1">
                <a:latin typeface="Arial" charset="0"/>
                <a:ea typeface="MS PGothic" charset="0"/>
              </a:rPr>
              <a:t>f∈F</a:t>
            </a:r>
            <a:endParaRPr lang="en-US" dirty="0">
              <a:latin typeface="Arial" charset="0"/>
              <a:ea typeface="MS PGothic" charset="0"/>
            </a:endParaRPr>
          </a:p>
        </p:txBody>
      </p:sp>
      <p:sp>
        <p:nvSpPr>
          <p:cNvPr id="1239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EB81E3-6160-F343-BB8A-09AC29C52869}" type="datetime1">
              <a:rPr lang="en-US" smtClean="0"/>
              <a:t>12/28/19</a:t>
            </a:fld>
            <a:endParaRPr lang="en-US"/>
          </a:p>
        </p:txBody>
      </p:sp>
      <p:sp>
        <p:nvSpPr>
          <p:cNvPr id="1239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39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CE2273-8858-A242-ACB2-7824465A5DE2}" type="slidenum">
              <a:rPr lang="en-US"/>
              <a:pPr/>
              <a:t>160</a:t>
            </a:fld>
            <a:endParaRPr lang="en-US"/>
          </a:p>
        </p:txBody>
      </p:sp>
    </p:spTree>
    <p:extLst>
      <p:ext uri="{BB962C8B-B14F-4D97-AF65-F5344CB8AC3E}">
        <p14:creationId xmlns:p14="http://schemas.microsoft.com/office/powerpoint/2010/main" val="890585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a:latin typeface="Arial" charset="0"/>
                <a:ea typeface="MS PGothic" charset="0"/>
              </a:rPr>
              <a:t>Top Down Parsing by PDA</a:t>
            </a:r>
          </a:p>
        </p:txBody>
      </p:sp>
      <p:sp>
        <p:nvSpPr>
          <p:cNvPr id="124931" name="Content Placeholder 2"/>
          <p:cNvSpPr>
            <a:spLocks noGrp="1"/>
          </p:cNvSpPr>
          <p:nvPr>
            <p:ph idx="1"/>
          </p:nvPr>
        </p:nvSpPr>
        <p:spPr/>
        <p:txBody>
          <a:bodyPr/>
          <a:lstStyle/>
          <a:p>
            <a:r>
              <a:rPr lang="en-US" dirty="0">
                <a:latin typeface="Arial" charset="0"/>
                <a:ea typeface="MS PGothic" charset="0"/>
              </a:rPr>
              <a:t>Given G = (V, </a:t>
            </a:r>
            <a:r>
              <a:rPr lang="en-US" dirty="0" err="1">
                <a:latin typeface="Arial" charset="0"/>
                <a:ea typeface="MS PGothic" charset="0"/>
              </a:rPr>
              <a:t>Σ</a:t>
            </a:r>
            <a:r>
              <a:rPr lang="en-US" dirty="0">
                <a:latin typeface="Arial" charset="0"/>
                <a:ea typeface="MS PGothic" charset="0"/>
              </a:rPr>
              <a:t>, R, S), define </a:t>
            </a:r>
            <a:br>
              <a:rPr lang="en-US" dirty="0">
                <a:latin typeface="Arial" charset="0"/>
                <a:ea typeface="MS PGothic" charset="0"/>
              </a:rPr>
            </a:br>
            <a:r>
              <a:rPr lang="en-US" dirty="0">
                <a:latin typeface="Arial" charset="0"/>
                <a:ea typeface="MS PGothic" charset="0"/>
              </a:rPr>
              <a:t>A = ({q}, </a:t>
            </a:r>
            <a:r>
              <a:rPr lang="en-US" dirty="0" err="1">
                <a:latin typeface="Arial" charset="0"/>
                <a:ea typeface="MS PGothic" charset="0"/>
              </a:rPr>
              <a:t>Σ</a:t>
            </a:r>
            <a:r>
              <a:rPr lang="en-US" dirty="0">
                <a:latin typeface="Arial" charset="0"/>
                <a:ea typeface="MS PGothic" charset="0"/>
              </a:rPr>
              <a:t>, Σ∪V, </a:t>
            </a:r>
            <a:r>
              <a:rPr lang="en-US" dirty="0" err="1">
                <a:latin typeface="Arial" charset="0"/>
                <a:ea typeface="MS PGothic" charset="0"/>
              </a:rPr>
              <a:t>δ</a:t>
            </a:r>
            <a:r>
              <a:rPr lang="en-US" dirty="0">
                <a:latin typeface="Arial" charset="0"/>
                <a:ea typeface="MS PGothic" charset="0"/>
              </a:rPr>
              <a:t>, q, S, </a:t>
            </a:r>
            <a:r>
              <a:rPr lang="en-US" dirty="0" err="1">
                <a:latin typeface="Arial" charset="0"/>
                <a:ea typeface="MS PGothic" charset="0"/>
              </a:rPr>
              <a:t>ϕ</a:t>
            </a:r>
            <a:r>
              <a:rPr lang="en-US" dirty="0">
                <a:latin typeface="Arial" charset="0"/>
                <a:ea typeface="MS PGothic" charset="0"/>
              </a:rPr>
              <a:t>)</a:t>
            </a: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q,a,a</a:t>
            </a:r>
            <a:r>
              <a:rPr lang="en-US" dirty="0">
                <a:latin typeface="Arial" charset="0"/>
                <a:ea typeface="MS PGothic" charset="0"/>
              </a:rPr>
              <a:t>) = {(</a:t>
            </a:r>
            <a:r>
              <a:rPr lang="en-US" dirty="0" err="1">
                <a:latin typeface="Arial" charset="0"/>
                <a:ea typeface="MS PGothic" charset="0"/>
              </a:rPr>
              <a:t>q,λ</a:t>
            </a:r>
            <a:r>
              <a:rPr lang="en-US" dirty="0">
                <a:latin typeface="Arial" charset="0"/>
                <a:ea typeface="MS PGothic" charset="0"/>
              </a:rPr>
              <a:t>)} for all a ∈ </a:t>
            </a:r>
            <a:r>
              <a:rPr lang="en-US" dirty="0" err="1">
                <a:latin typeface="Arial" charset="0"/>
                <a:ea typeface="MS PGothic" charset="0"/>
              </a:rPr>
              <a:t>Σ</a:t>
            </a:r>
            <a:endParaRPr lang="en-US" dirty="0">
              <a:latin typeface="Arial" charset="0"/>
              <a:ea typeface="MS PGothic" charset="0"/>
            </a:endParaRP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q,λ,A</a:t>
            </a:r>
            <a:r>
              <a:rPr lang="en-US" dirty="0">
                <a:latin typeface="Arial" charset="0"/>
                <a:ea typeface="MS PGothic" charset="0"/>
              </a:rPr>
              <a:t>) = {(q,α) |  A → α ∈ R (guess) }</a:t>
            </a:r>
          </a:p>
          <a:p>
            <a:r>
              <a:rPr lang="en-US" dirty="0">
                <a:latin typeface="Arial" charset="0"/>
                <a:ea typeface="MS PGothic" charset="0"/>
              </a:rPr>
              <a:t>N(A) = </a:t>
            </a:r>
            <a:r>
              <a:rPr lang="en-US" i="1" dirty="0">
                <a:latin typeface="Arial" charset="0"/>
                <a:ea typeface="MS PGothic" charset="0"/>
              </a:rPr>
              <a:t>L</a:t>
            </a:r>
            <a:r>
              <a:rPr lang="en-US" dirty="0">
                <a:latin typeface="Arial" charset="0"/>
                <a:ea typeface="MS PGothic" charset="0"/>
              </a:rPr>
              <a:t>(G)</a:t>
            </a:r>
          </a:p>
          <a:p>
            <a:endParaRPr lang="en-US" dirty="0">
              <a:latin typeface="Arial" charset="0"/>
              <a:ea typeface="MS PGothic" charset="0"/>
            </a:endParaRPr>
          </a:p>
          <a:p>
            <a:r>
              <a:rPr lang="en-US" dirty="0">
                <a:latin typeface="Arial" charset="0"/>
                <a:ea typeface="MS PGothic" charset="0"/>
              </a:rPr>
              <a:t>Has just one state, so is essentially stateless, except for stack content</a:t>
            </a:r>
          </a:p>
        </p:txBody>
      </p:sp>
      <p:sp>
        <p:nvSpPr>
          <p:cNvPr id="1249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A706EB-661C-3448-B883-76021A5F085F}" type="datetime1">
              <a:rPr lang="en-US" smtClean="0"/>
              <a:t>12/28/19</a:t>
            </a:fld>
            <a:endParaRPr lang="en-US"/>
          </a:p>
        </p:txBody>
      </p:sp>
      <p:sp>
        <p:nvSpPr>
          <p:cNvPr id="1249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49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DC239A4-98C7-0544-A541-7B9D6343D342}" type="slidenum">
              <a:rPr lang="en-US"/>
              <a:pPr/>
              <a:t>161</a:t>
            </a:fld>
            <a:endParaRPr lang="en-US"/>
          </a:p>
        </p:txBody>
      </p:sp>
    </p:spTree>
    <p:extLst>
      <p:ext uri="{BB962C8B-B14F-4D97-AF65-F5344CB8AC3E}">
        <p14:creationId xmlns:p14="http://schemas.microsoft.com/office/powerpoint/2010/main" val="150435014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r>
              <a:rPr lang="en-US">
                <a:latin typeface="Arial" charset="0"/>
                <a:ea typeface="MS PGothic" charset="0"/>
              </a:rPr>
              <a:t>Top Down Parsing by PDA</a:t>
            </a:r>
          </a:p>
        </p:txBody>
      </p:sp>
      <p:sp>
        <p:nvSpPr>
          <p:cNvPr id="125955" name="Content Placeholder 2"/>
          <p:cNvSpPr>
            <a:spLocks noGrp="1"/>
          </p:cNvSpPr>
          <p:nvPr>
            <p:ph idx="1"/>
          </p:nvPr>
        </p:nvSpPr>
        <p:spPr/>
        <p:txBody>
          <a:bodyPr/>
          <a:lstStyle/>
          <a:p>
            <a:pPr marL="0" indent="0" eaLnBrk="1" hangingPunct="1">
              <a:buFontTx/>
              <a:buNone/>
            </a:pPr>
            <a:r>
              <a:rPr lang="en-US" sz="2800" dirty="0">
                <a:solidFill>
                  <a:srgbClr val="0000FF"/>
                </a:solidFill>
                <a:latin typeface="Arial" charset="0"/>
                <a:ea typeface="MS PGothic" charset="0"/>
              </a:rPr>
              <a:t>E </a:t>
            </a:r>
            <a:r>
              <a:rPr lang="en-US" sz="2800" dirty="0">
                <a:solidFill>
                  <a:srgbClr val="0000FF"/>
                </a:solidFill>
                <a:latin typeface="Arial" charset="0"/>
                <a:ea typeface="MS PGothic" charset="0"/>
                <a:sym typeface="Wingdings" charset="0"/>
              </a:rPr>
              <a:t> E + T | T</a:t>
            </a:r>
          </a:p>
          <a:p>
            <a:pPr marL="0" indent="0" eaLnBrk="1" hangingPunct="1">
              <a:buFontTx/>
              <a:buNone/>
            </a:pPr>
            <a:r>
              <a:rPr lang="en-US" sz="2800" dirty="0">
                <a:solidFill>
                  <a:srgbClr val="0000FF"/>
                </a:solidFill>
                <a:latin typeface="Arial" charset="0"/>
                <a:ea typeface="MS PGothic" charset="0"/>
              </a:rPr>
              <a:t>T </a:t>
            </a:r>
            <a:r>
              <a:rPr lang="en-US" sz="2800" dirty="0">
                <a:solidFill>
                  <a:srgbClr val="0000FF"/>
                </a:solidFill>
                <a:latin typeface="Arial" charset="0"/>
                <a:ea typeface="MS PGothic" charset="0"/>
                <a:sym typeface="Wingdings" charset="0"/>
              </a:rPr>
              <a:t> T * F | F </a:t>
            </a:r>
          </a:p>
          <a:p>
            <a:pPr marL="0" indent="0" eaLnBrk="1" hangingPunct="1">
              <a:buFontTx/>
              <a:buNone/>
            </a:pPr>
            <a:r>
              <a:rPr lang="en-US" sz="2800" dirty="0">
                <a:solidFill>
                  <a:srgbClr val="0000FF"/>
                </a:solidFill>
                <a:latin typeface="Arial" charset="0"/>
                <a:ea typeface="MS PGothic" charset="0"/>
              </a:rPr>
              <a:t>F </a:t>
            </a:r>
            <a:r>
              <a:rPr lang="en-US" sz="2800" dirty="0">
                <a:solidFill>
                  <a:srgbClr val="0000FF"/>
                </a:solidFill>
                <a:latin typeface="Arial" charset="0"/>
                <a:ea typeface="MS PGothic" charset="0"/>
                <a:sym typeface="Wingdings" charset="0"/>
              </a:rPr>
              <a:t> (E) | </a:t>
            </a:r>
            <a:r>
              <a:rPr lang="en-US" sz="2800" dirty="0" err="1">
                <a:solidFill>
                  <a:srgbClr val="0000FF"/>
                </a:solidFill>
                <a:latin typeface="Arial" charset="0"/>
                <a:ea typeface="MS PGothic" charset="0"/>
                <a:sym typeface="Wingdings" charset="0"/>
              </a:rPr>
              <a:t>Int</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q,Int,Int</a:t>
            </a:r>
            <a:r>
              <a:rPr lang="en-US" sz="2800" dirty="0">
                <a:latin typeface="Arial" charset="0"/>
                <a:ea typeface="MS PGothic" charset="0"/>
              </a:rPr>
              <a:t>)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q,λ,E</a:t>
            </a:r>
            <a:r>
              <a:rPr lang="en-US" sz="2800" dirty="0">
                <a:latin typeface="Arial" charset="0"/>
                <a:ea typeface="MS PGothic" charset="0"/>
              </a:rPr>
              <a:t>) = {(</a:t>
            </a:r>
            <a:r>
              <a:rPr lang="en-US" sz="2800" dirty="0" err="1">
                <a:latin typeface="Arial" charset="0"/>
                <a:ea typeface="MS PGothic" charset="0"/>
              </a:rPr>
              <a:t>q,E+T</a:t>
            </a:r>
            <a:r>
              <a:rPr lang="en-US" sz="2800" dirty="0">
                <a:latin typeface="Arial" charset="0"/>
                <a:ea typeface="MS PGothic" charset="0"/>
              </a:rPr>
              <a:t>), (</a:t>
            </a:r>
            <a:r>
              <a:rPr lang="en-US" sz="2800" dirty="0" err="1">
                <a:latin typeface="Arial" charset="0"/>
                <a:ea typeface="MS PGothic" charset="0"/>
              </a:rPr>
              <a:t>q,T</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q,λ,T</a:t>
            </a:r>
            <a:r>
              <a:rPr lang="en-US" sz="2800" dirty="0">
                <a:latin typeface="Arial" charset="0"/>
                <a:ea typeface="MS PGothic" charset="0"/>
              </a:rPr>
              <a:t>) = {(</a:t>
            </a:r>
            <a:r>
              <a:rPr lang="en-US" sz="2800" dirty="0" err="1">
                <a:latin typeface="Arial" charset="0"/>
                <a:ea typeface="MS PGothic" charset="0"/>
              </a:rPr>
              <a:t>q,T</a:t>
            </a:r>
            <a:r>
              <a:rPr lang="en-US" sz="2800" dirty="0">
                <a:latin typeface="Arial" charset="0"/>
                <a:ea typeface="MS PGothic" charset="0"/>
              </a:rPr>
              <a:t>*F), (</a:t>
            </a:r>
            <a:r>
              <a:rPr lang="en-US" sz="2800" dirty="0" err="1">
                <a:latin typeface="Arial" charset="0"/>
                <a:ea typeface="MS PGothic" charset="0"/>
              </a:rPr>
              <a:t>q,F</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q,λ,F</a:t>
            </a:r>
            <a:r>
              <a:rPr lang="en-US" sz="2800" dirty="0">
                <a:latin typeface="Arial" charset="0"/>
                <a:ea typeface="MS PGothic" charset="0"/>
              </a:rPr>
              <a:t>) = {(q,(E)), (</a:t>
            </a:r>
            <a:r>
              <a:rPr lang="en-US" sz="2800" dirty="0" err="1">
                <a:latin typeface="Arial" charset="0"/>
                <a:ea typeface="MS PGothic" charset="0"/>
              </a:rPr>
              <a:t>q,Int</a:t>
            </a:r>
            <a:r>
              <a:rPr lang="en-US" sz="2800" dirty="0">
                <a:latin typeface="Arial" charset="0"/>
                <a:ea typeface="MS PGothic" charset="0"/>
              </a:rPr>
              <a:t>)}</a:t>
            </a: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59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C4D48C2-FDBB-3143-BCC6-75FDB33B7E30}" type="datetime1">
              <a:rPr lang="en-US" smtClean="0"/>
              <a:t>12/28/19</a:t>
            </a:fld>
            <a:endParaRPr lang="en-US"/>
          </a:p>
        </p:txBody>
      </p:sp>
      <p:sp>
        <p:nvSpPr>
          <p:cNvPr id="1259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59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9A180A-14DC-104E-B507-012B5BE3C148}" type="slidenum">
              <a:rPr lang="en-US"/>
              <a:pPr/>
              <a:t>162</a:t>
            </a:fld>
            <a:endParaRPr lang="en-US"/>
          </a:p>
        </p:txBody>
      </p:sp>
    </p:spTree>
    <p:extLst>
      <p:ext uri="{BB962C8B-B14F-4D97-AF65-F5344CB8AC3E}">
        <p14:creationId xmlns:p14="http://schemas.microsoft.com/office/powerpoint/2010/main" val="41296662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r>
              <a:rPr lang="en-US">
                <a:latin typeface="Arial" charset="0"/>
                <a:ea typeface="MS PGothic" charset="0"/>
              </a:rPr>
              <a:t>Bottom Up Parsing by PDA</a:t>
            </a:r>
          </a:p>
        </p:txBody>
      </p:sp>
      <p:sp>
        <p:nvSpPr>
          <p:cNvPr id="126979" name="Content Placeholder 2"/>
          <p:cNvSpPr>
            <a:spLocks noGrp="1"/>
          </p:cNvSpPr>
          <p:nvPr>
            <p:ph idx="1"/>
          </p:nvPr>
        </p:nvSpPr>
        <p:spPr/>
        <p:txBody>
          <a:bodyPr/>
          <a:lstStyle/>
          <a:p>
            <a:r>
              <a:rPr lang="en-US" sz="3000" dirty="0">
                <a:latin typeface="Arial" charset="0"/>
                <a:ea typeface="MS PGothic" charset="0"/>
              </a:rPr>
              <a:t>Given G = (V, </a:t>
            </a:r>
            <a:r>
              <a:rPr lang="en-US" sz="3000" dirty="0" err="1">
                <a:latin typeface="Arial" charset="0"/>
                <a:ea typeface="MS PGothic" charset="0"/>
              </a:rPr>
              <a:t>Σ</a:t>
            </a:r>
            <a:r>
              <a:rPr lang="en-US" sz="3000" dirty="0">
                <a:latin typeface="Arial" charset="0"/>
                <a:ea typeface="MS PGothic" charset="0"/>
              </a:rPr>
              <a:t>, R, S), define </a:t>
            </a:r>
            <a:br>
              <a:rPr lang="en-US" sz="3000" dirty="0">
                <a:latin typeface="Arial" charset="0"/>
                <a:ea typeface="MS PGothic" charset="0"/>
              </a:rPr>
            </a:br>
            <a:r>
              <a:rPr lang="en-US" sz="3000" dirty="0">
                <a:latin typeface="Arial" charset="0"/>
                <a:ea typeface="MS PGothic" charset="0"/>
              </a:rPr>
              <a:t>A = ({</a:t>
            </a:r>
            <a:r>
              <a:rPr lang="en-US" sz="3000" dirty="0" err="1">
                <a:latin typeface="Arial" charset="0"/>
                <a:ea typeface="MS PGothic" charset="0"/>
              </a:rPr>
              <a:t>q,f</a:t>
            </a:r>
            <a:r>
              <a:rPr lang="en-US" sz="3000" dirty="0">
                <a:latin typeface="Arial" charset="0"/>
                <a:ea typeface="MS PGothic" charset="0"/>
              </a:rPr>
              <a:t>}, </a:t>
            </a:r>
            <a:r>
              <a:rPr lang="en-US" sz="3000" dirty="0" err="1">
                <a:latin typeface="Arial" charset="0"/>
                <a:ea typeface="MS PGothic" charset="0"/>
              </a:rPr>
              <a:t>Σ</a:t>
            </a:r>
            <a:r>
              <a:rPr lang="en-US" sz="3000" dirty="0">
                <a:latin typeface="Arial" charset="0"/>
                <a:ea typeface="MS PGothic" charset="0"/>
              </a:rPr>
              <a:t>, Σ∪V∪{$}, </a:t>
            </a:r>
            <a:r>
              <a:rPr lang="en-US" sz="3000" dirty="0" err="1">
                <a:latin typeface="Arial" charset="0"/>
                <a:ea typeface="MS PGothic" charset="0"/>
              </a:rPr>
              <a:t>δ</a:t>
            </a:r>
            <a:r>
              <a:rPr lang="en-US" sz="3000" dirty="0">
                <a:latin typeface="Arial" charset="0"/>
                <a:ea typeface="MS PGothic" charset="0"/>
              </a:rPr>
              <a:t>, q, $, {f})</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q,a,λ</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for all a ∈ </a:t>
            </a:r>
            <a:r>
              <a:rPr lang="en-US" sz="3000" dirty="0" err="1">
                <a:latin typeface="Arial" charset="0"/>
                <a:ea typeface="MS PGothic" charset="0"/>
              </a:rPr>
              <a:t>Σ</a:t>
            </a:r>
            <a:r>
              <a:rPr lang="en-US" sz="3000" dirty="0">
                <a:latin typeface="Arial" charset="0"/>
                <a:ea typeface="MS PGothic" charset="0"/>
              </a:rPr>
              <a:t> , SHIFT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,α</a:t>
            </a:r>
            <a:r>
              <a:rPr lang="en-US" sz="3000" baseline="30000" dirty="0">
                <a:latin typeface="Arial" charset="0"/>
                <a:ea typeface="MS PGothic" charset="0"/>
              </a:rPr>
              <a:t>R</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if A → α ∈ R, REDUCE</a:t>
            </a:r>
            <a:br>
              <a:rPr lang="en-US" sz="3000" dirty="0">
                <a:latin typeface="Arial" charset="0"/>
                <a:ea typeface="MS PGothic" charset="0"/>
              </a:rPr>
            </a:br>
            <a:r>
              <a:rPr lang="en-US" sz="3000" dirty="0">
                <a:latin typeface="Arial" charset="0"/>
                <a:ea typeface="MS PGothic" charset="0"/>
              </a:rPr>
              <a:t>Cheat: looking at more than top of stack</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f,λ</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			, ACCEPT</a:t>
            </a:r>
          </a:p>
          <a:p>
            <a:r>
              <a:rPr lang="en-US" sz="3000" dirty="0">
                <a:latin typeface="Arial" charset="0"/>
                <a:ea typeface="MS PGothic" charset="0"/>
              </a:rPr>
              <a:t>E(A) = </a:t>
            </a:r>
            <a:r>
              <a:rPr lang="en-US" sz="3000" i="1" dirty="0">
                <a:latin typeface="Arial" charset="0"/>
                <a:ea typeface="MS PGothic" charset="0"/>
              </a:rPr>
              <a:t>L</a:t>
            </a:r>
            <a:r>
              <a:rPr lang="en-US" sz="3000" dirty="0">
                <a:latin typeface="Arial" charset="0"/>
                <a:ea typeface="MS PGothic" charset="0"/>
              </a:rPr>
              <a:t>(G)</a:t>
            </a:r>
          </a:p>
          <a:p>
            <a:r>
              <a:rPr lang="en-US" sz="3000" dirty="0">
                <a:latin typeface="Arial" charset="0"/>
                <a:ea typeface="MS PGothic" charset="0"/>
              </a:rPr>
              <a:t>Could also do </a:t>
            </a:r>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 N(A) = </a:t>
            </a:r>
            <a:r>
              <a:rPr lang="en-US" sz="3000" i="1" dirty="0">
                <a:latin typeface="Arial" charset="0"/>
                <a:ea typeface="MS PGothic" charset="0"/>
              </a:rPr>
              <a:t>L</a:t>
            </a:r>
            <a:r>
              <a:rPr lang="en-US" sz="3000" dirty="0">
                <a:latin typeface="Arial" charset="0"/>
                <a:ea typeface="MS PGothic" charset="0"/>
              </a:rPr>
              <a:t>(G)</a:t>
            </a:r>
          </a:p>
        </p:txBody>
      </p:sp>
      <p:sp>
        <p:nvSpPr>
          <p:cNvPr id="1269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9FF0E2A-F81C-0D46-A145-CB78371844FC}" type="datetime1">
              <a:rPr lang="en-US" smtClean="0"/>
              <a:t>12/28/19</a:t>
            </a:fld>
            <a:endParaRPr lang="en-US" dirty="0"/>
          </a:p>
        </p:txBody>
      </p:sp>
      <p:sp>
        <p:nvSpPr>
          <p:cNvPr id="1269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69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E4077B-88BB-2E4B-9B6A-9BAE2C7A51FB}" type="slidenum">
              <a:rPr lang="en-US"/>
              <a:pPr/>
              <a:t>163</a:t>
            </a:fld>
            <a:endParaRPr lang="en-US"/>
          </a:p>
        </p:txBody>
      </p:sp>
    </p:spTree>
    <p:extLst>
      <p:ext uri="{BB962C8B-B14F-4D97-AF65-F5344CB8AC3E}">
        <p14:creationId xmlns:p14="http://schemas.microsoft.com/office/powerpoint/2010/main" val="6290246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p:txBody>
          <a:bodyPr/>
          <a:lstStyle/>
          <a:p>
            <a:r>
              <a:rPr lang="en-US">
                <a:latin typeface="Arial" charset="0"/>
                <a:ea typeface="MS PGothic" charset="0"/>
              </a:rPr>
              <a:t>Bottom Up Parsing by PDA</a:t>
            </a:r>
          </a:p>
        </p:txBody>
      </p:sp>
      <p:sp>
        <p:nvSpPr>
          <p:cNvPr id="128003" name="Content Placeholder 2"/>
          <p:cNvSpPr>
            <a:spLocks noGrp="1"/>
          </p:cNvSpPr>
          <p:nvPr>
            <p:ph idx="1"/>
          </p:nvPr>
        </p:nvSpPr>
        <p:spPr/>
        <p:txBody>
          <a:bodyPr/>
          <a:lstStyle/>
          <a:p>
            <a:pPr marL="0" indent="0" eaLnBrk="1" hangingPunct="1">
              <a:buFontTx/>
              <a:buNone/>
            </a:pPr>
            <a:r>
              <a:rPr lang="en-US" sz="2400" dirty="0">
                <a:solidFill>
                  <a:srgbClr val="0000FF"/>
                </a:solidFill>
                <a:latin typeface="Arial" charset="0"/>
                <a:ea typeface="MS PGothic" charset="0"/>
              </a:rPr>
              <a:t>E </a:t>
            </a:r>
            <a:r>
              <a:rPr lang="en-US" sz="2400" dirty="0">
                <a:solidFill>
                  <a:srgbClr val="0000FF"/>
                </a:solidFill>
                <a:latin typeface="Arial" charset="0"/>
                <a:ea typeface="MS PGothic" charset="0"/>
                <a:sym typeface="Wingdings" charset="0"/>
              </a:rPr>
              <a:t> E + T | T</a:t>
            </a:r>
          </a:p>
          <a:p>
            <a:pPr marL="0" indent="0" eaLnBrk="1" hangingPunct="1">
              <a:buFontTx/>
              <a:buNone/>
            </a:pPr>
            <a:r>
              <a:rPr lang="en-US" sz="2400" dirty="0">
                <a:solidFill>
                  <a:srgbClr val="0000FF"/>
                </a:solidFill>
                <a:latin typeface="Arial" charset="0"/>
                <a:ea typeface="MS PGothic" charset="0"/>
              </a:rPr>
              <a:t>T </a:t>
            </a:r>
            <a:r>
              <a:rPr lang="en-US" sz="2400" dirty="0">
                <a:solidFill>
                  <a:srgbClr val="0000FF"/>
                </a:solidFill>
                <a:latin typeface="Arial" charset="0"/>
                <a:ea typeface="MS PGothic" charset="0"/>
                <a:sym typeface="Wingdings" charset="0"/>
              </a:rPr>
              <a:t> T * F | F </a:t>
            </a:r>
          </a:p>
          <a:p>
            <a:pPr marL="0" indent="0" eaLnBrk="1" hangingPunct="1">
              <a:buFontTx/>
              <a:buNone/>
            </a:pPr>
            <a:r>
              <a:rPr lang="en-US" sz="2400" dirty="0">
                <a:solidFill>
                  <a:srgbClr val="0000FF"/>
                </a:solidFill>
                <a:latin typeface="Arial" charset="0"/>
                <a:ea typeface="MS PGothic" charset="0"/>
              </a:rPr>
              <a:t>F </a:t>
            </a:r>
            <a:r>
              <a:rPr lang="en-US" sz="2400" dirty="0">
                <a:solidFill>
                  <a:srgbClr val="0000FF"/>
                </a:solidFill>
                <a:latin typeface="Arial" charset="0"/>
                <a:ea typeface="MS PGothic" charset="0"/>
                <a:sym typeface="Wingdings" charset="0"/>
              </a:rPr>
              <a:t> (E) | </a:t>
            </a:r>
            <a:r>
              <a:rPr lang="en-US" sz="2400" dirty="0" err="1">
                <a:solidFill>
                  <a:srgbClr val="0000FF"/>
                </a:solidFill>
                <a:latin typeface="Arial" charset="0"/>
                <a:ea typeface="MS PGothic" charset="0"/>
                <a:sym typeface="Wingdings" charset="0"/>
              </a:rPr>
              <a:t>Int</a:t>
            </a:r>
            <a:r>
              <a:rPr lang="en-US" sz="2400" dirty="0">
                <a:latin typeface="Arial" charset="0"/>
                <a:ea typeface="MS PGothic" charset="0"/>
              </a:rPr>
              <a:t>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)={(q,+)}, </a:t>
            </a: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q,Int,λ</a:t>
            </a:r>
            <a:r>
              <a:rPr lang="en-US" sz="2400" dirty="0">
                <a:latin typeface="Arial" charset="0"/>
                <a:ea typeface="MS PGothic" charset="0"/>
              </a:rPr>
              <a:t>)={(</a:t>
            </a:r>
            <a:r>
              <a:rPr lang="en-US" sz="2400" dirty="0" err="1">
                <a:latin typeface="Arial" charset="0"/>
                <a:ea typeface="MS PGothic" charset="0"/>
              </a:rPr>
              <a:t>q,Int</a:t>
            </a:r>
            <a:r>
              <a:rPr lang="en-US" sz="2400" dirty="0">
                <a:latin typeface="Arial" charset="0"/>
                <a:ea typeface="MS PGothic" charset="0"/>
              </a:rPr>
              <a:t>)},</a:t>
            </a:r>
            <a:br>
              <a:rPr lang="en-US" sz="2400" dirty="0">
                <a:latin typeface="Arial" charset="0"/>
                <a:ea typeface="MS PGothic" charset="0"/>
              </a:rPr>
            </a:b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(q,),λ)={(q,))}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q,λ,T+E</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*T) ⊇ {(</a:t>
            </a:r>
            <a:r>
              <a:rPr lang="en-US" sz="2400" dirty="0" err="1">
                <a:latin typeface="Arial" charset="0"/>
                <a:ea typeface="MS PGothic" charset="0"/>
              </a:rPr>
              <a:t>q,T</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 ⊇ {(</a:t>
            </a:r>
            <a:r>
              <a:rPr lang="en-US" sz="2400" dirty="0" err="1">
                <a:latin typeface="Arial" charset="0"/>
                <a:ea typeface="MS PGothic" charset="0"/>
              </a:rPr>
              <a:t>q,T</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,)E() ⊇ {(</a:t>
            </a:r>
            <a:r>
              <a:rPr lang="en-US" sz="2400" dirty="0" err="1">
                <a:latin typeface="Arial" charset="0"/>
                <a:ea typeface="MS PGothic" charset="0"/>
              </a:rPr>
              <a:t>q,F</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q,λ,Int</a:t>
            </a:r>
            <a:r>
              <a:rPr lang="en-US" sz="2400" dirty="0">
                <a:latin typeface="Arial" charset="0"/>
                <a:ea typeface="MS PGothic" charset="0"/>
              </a:rPr>
              <a:t>) ⊇ {(</a:t>
            </a:r>
            <a:r>
              <a:rPr lang="en-US" sz="2400" dirty="0" err="1">
                <a:latin typeface="Arial" charset="0"/>
                <a:ea typeface="MS PGothic" charset="0"/>
              </a:rPr>
              <a:t>q,F</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q,λ,E</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f,λ</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n-US" sz="2400" dirty="0">
                <a:latin typeface="Arial" charset="0"/>
                <a:ea typeface="MS PGothic" charset="0"/>
              </a:rPr>
              <a:t>E(A) = </a:t>
            </a:r>
            <a:r>
              <a:rPr lang="en-US" sz="2400" i="1" dirty="0">
                <a:latin typeface="Arial" charset="0"/>
                <a:ea typeface="MS PGothic" charset="0"/>
              </a:rPr>
              <a:t>L</a:t>
            </a:r>
            <a:r>
              <a:rPr lang="en-US" sz="2400" dirty="0">
                <a:latin typeface="Arial" charset="0"/>
                <a:ea typeface="MS PGothic" charset="0"/>
              </a:rPr>
              <a:t>(G)</a:t>
            </a:r>
          </a:p>
          <a:p>
            <a:pPr marL="0" indent="0"/>
            <a:endParaRPr lang="en-US" sz="2400" dirty="0">
              <a:latin typeface="Arial" charset="0"/>
              <a:ea typeface="MS PGothic" charset="0"/>
            </a:endParaRP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80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5BE063-C219-1640-9CC2-44E3C7B822D1}" type="datetime1">
              <a:rPr lang="en-US" smtClean="0"/>
              <a:t>12/28/19</a:t>
            </a:fld>
            <a:endParaRPr lang="en-US"/>
          </a:p>
        </p:txBody>
      </p:sp>
      <p:sp>
        <p:nvSpPr>
          <p:cNvPr id="1280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80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7F2608-B308-DE43-9FD4-F3C12F3FD28B}" type="slidenum">
              <a:rPr lang="en-US"/>
              <a:pPr/>
              <a:t>164</a:t>
            </a:fld>
            <a:endParaRPr lang="en-US"/>
          </a:p>
        </p:txBody>
      </p:sp>
    </p:spTree>
    <p:extLst>
      <p:ext uri="{BB962C8B-B14F-4D97-AF65-F5344CB8AC3E}">
        <p14:creationId xmlns:p14="http://schemas.microsoft.com/office/powerpoint/2010/main" val="63975812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a:latin typeface="Arial" charset="0"/>
                <a:ea typeface="MS PGothic" charset="0"/>
              </a:rPr>
              <a:t>Challenge</a:t>
            </a:r>
          </a:p>
        </p:txBody>
      </p:sp>
      <p:sp>
        <p:nvSpPr>
          <p:cNvPr id="129027" name="Content Placeholder 2"/>
          <p:cNvSpPr>
            <a:spLocks noGrp="1"/>
          </p:cNvSpPr>
          <p:nvPr>
            <p:ph idx="1"/>
          </p:nvPr>
        </p:nvSpPr>
        <p:spPr/>
        <p:txBody>
          <a:bodyPr/>
          <a:lstStyle/>
          <a:p>
            <a:r>
              <a:rPr lang="en-US">
                <a:latin typeface="Arial" charset="0"/>
                <a:ea typeface="MS PGothic" charset="0"/>
              </a:rPr>
              <a:t>Use the two recognizers on some sets of expressions like</a:t>
            </a:r>
          </a:p>
          <a:p>
            <a:pPr lvl="1"/>
            <a:r>
              <a:rPr lang="en-US">
                <a:latin typeface="Arial" charset="0"/>
                <a:ea typeface="MS PGothic" charset="0"/>
              </a:rPr>
              <a:t>5 + 7 * 2</a:t>
            </a:r>
          </a:p>
          <a:p>
            <a:pPr lvl="1"/>
            <a:r>
              <a:rPr lang="en-US">
                <a:latin typeface="Arial" charset="0"/>
                <a:ea typeface="MS PGothic" charset="0"/>
              </a:rPr>
              <a:t>5 * 7 + 2</a:t>
            </a:r>
          </a:p>
          <a:p>
            <a:pPr lvl="1"/>
            <a:r>
              <a:rPr lang="en-US">
                <a:latin typeface="Arial" charset="0"/>
                <a:ea typeface="MS PGothic" charset="0"/>
              </a:rPr>
              <a:t>(5 + 7) * 2</a:t>
            </a:r>
          </a:p>
        </p:txBody>
      </p:sp>
      <p:sp>
        <p:nvSpPr>
          <p:cNvPr id="1290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0DCE9D1-2EED-2F4D-94D2-DE09E78BEB1F}" type="datetime1">
              <a:rPr lang="en-US" smtClean="0"/>
              <a:t>12/28/19</a:t>
            </a:fld>
            <a:endParaRPr lang="en-US"/>
          </a:p>
        </p:txBody>
      </p:sp>
      <p:sp>
        <p:nvSpPr>
          <p:cNvPr id="1290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90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7BAB52D-9DBE-D447-99A7-58F78DFA74E6}" type="slidenum">
              <a:rPr lang="en-US"/>
              <a:pPr/>
              <a:t>165</a:t>
            </a:fld>
            <a:endParaRPr lang="en-US"/>
          </a:p>
        </p:txBody>
      </p:sp>
    </p:spTree>
    <p:extLst>
      <p:ext uri="{BB962C8B-B14F-4D97-AF65-F5344CB8AC3E}">
        <p14:creationId xmlns:p14="http://schemas.microsoft.com/office/powerpoint/2010/main" val="211165318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r>
              <a:rPr lang="en-US">
                <a:latin typeface="Arial" charset="0"/>
                <a:ea typeface="MS PGothic" charset="0"/>
              </a:rPr>
              <a:t>Converting a PDA to CFG</a:t>
            </a:r>
          </a:p>
        </p:txBody>
      </p:sp>
      <p:sp>
        <p:nvSpPr>
          <p:cNvPr id="139267" name="Content Placeholder 2"/>
          <p:cNvSpPr>
            <a:spLocks noGrp="1"/>
          </p:cNvSpPr>
          <p:nvPr>
            <p:ph idx="1"/>
          </p:nvPr>
        </p:nvSpPr>
        <p:spPr/>
        <p:txBody>
          <a:bodyPr/>
          <a:lstStyle/>
          <a:p>
            <a:r>
              <a:rPr lang="en-US" sz="1800" dirty="0">
                <a:latin typeface="Arial" charset="0"/>
                <a:ea typeface="MS PGothic" charset="0"/>
              </a:rPr>
              <a:t>Book has one approach; here is another</a:t>
            </a:r>
          </a:p>
          <a:p>
            <a:r>
              <a:rPr lang="en-US" sz="1800" dirty="0">
                <a:latin typeface="Arial" charset="0"/>
                <a:ea typeface="MS PGothic" charset="0"/>
              </a:rPr>
              <a:t>Let A = ( Q,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Z, F) accept L by empty stack and final state</a:t>
            </a:r>
          </a:p>
          <a:p>
            <a:r>
              <a:rPr lang="en-US" sz="1800" dirty="0">
                <a:latin typeface="Arial" charset="0"/>
                <a:ea typeface="MS PGothic" charset="0"/>
              </a:rPr>
              <a:t>Define A’ = (Q</a:t>
            </a:r>
            <a:r>
              <a:rPr lang="en-US" sz="1800" dirty="0">
                <a:latin typeface="Arial" charset="0"/>
                <a:ea typeface="MS PGothic" charset="0"/>
                <a:sym typeface="Symbol" charset="0"/>
              </a:rPr>
              <a:t></a:t>
            </a:r>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’,f},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 {f}) where</a:t>
            </a:r>
          </a:p>
          <a:p>
            <a:pPr lvl="1"/>
            <a:r>
              <a:rPr lang="en-US" sz="1400" dirty="0">
                <a:latin typeface="Arial" charset="0"/>
                <a:ea typeface="MS PGothic" charset="0"/>
                <a:sym typeface="Symbol" charset="0"/>
              </a:rPr>
              <a:t>’(</a:t>
            </a:r>
            <a:r>
              <a:rPr lang="en-US" sz="1400" dirty="0">
                <a:latin typeface="Arial" charset="0"/>
                <a:ea typeface="MS PGothic" charset="0"/>
              </a:rPr>
              <a:t>q</a:t>
            </a:r>
            <a:r>
              <a:rPr lang="en-US" sz="1400" baseline="-25000" dirty="0">
                <a:latin typeface="Arial" charset="0"/>
                <a:ea typeface="MS PGothic" charset="0"/>
              </a:rPr>
              <a:t>0</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 {(q</a:t>
            </a:r>
            <a:r>
              <a:rPr lang="en-US" sz="1400" baseline="-25000" dirty="0">
                <a:latin typeface="Arial" charset="0"/>
                <a:ea typeface="MS PGothic" charset="0"/>
              </a:rPr>
              <a:t>0</a:t>
            </a:r>
            <a:r>
              <a:rPr lang="en-US" sz="1400" dirty="0">
                <a:latin typeface="Arial" charset="0"/>
                <a:ea typeface="MS PGothic" charset="0"/>
              </a:rPr>
              <a:t>, PUSH(Z)) or in normal notation {(q</a:t>
            </a:r>
            <a:r>
              <a:rPr lang="en-US" sz="1400" baseline="-25000" dirty="0">
                <a:latin typeface="Arial" charset="0"/>
                <a:ea typeface="MS PGothic" charset="0"/>
              </a:rPr>
              <a:t>0</a:t>
            </a:r>
            <a:r>
              <a:rPr lang="en-US" sz="1400" dirty="0">
                <a:latin typeface="Arial" charset="0"/>
                <a:ea typeface="MS PGothic" charset="0"/>
              </a:rPr>
              <a:t>, Z$)}</a:t>
            </a:r>
          </a:p>
          <a:p>
            <a:pPr lvl="1"/>
            <a:r>
              <a:rPr lang="en-US" sz="1400" dirty="0">
                <a:latin typeface="Arial" charset="0"/>
                <a:ea typeface="MS PGothic" charset="0"/>
                <a:sym typeface="Symbol" charset="0"/>
              </a:rPr>
              <a:t>’ does what  does but only uses PUSH and POP instructions, always reading top of stack Note1: we need to consider using the $ for cases of the original machine looking at empty stack, when using </a:t>
            </a:r>
            <a:r>
              <a:rPr lang="en-US" sz="1400" dirty="0" err="1">
                <a:latin typeface="Arial" charset="0"/>
                <a:ea typeface="MS PGothic" charset="0"/>
              </a:rPr>
              <a:t>λ</a:t>
            </a:r>
            <a:r>
              <a:rPr lang="en-US" sz="1400" dirty="0">
                <a:latin typeface="Arial" charset="0"/>
                <a:ea typeface="MS PGothic" charset="0"/>
              </a:rPr>
              <a:t> for stack check. This guarantees we have top of stack until very end.</a:t>
            </a:r>
            <a:br>
              <a:rPr lang="en-US" sz="1400" dirty="0">
                <a:latin typeface="Arial" charset="0"/>
                <a:ea typeface="MS PGothic" charset="0"/>
              </a:rPr>
            </a:br>
            <a:r>
              <a:rPr lang="en-US" sz="1400" dirty="0">
                <a:latin typeface="Arial" charset="0"/>
                <a:ea typeface="MS PGothic" charset="0"/>
              </a:rPr>
              <a:t>Note2: If original adds stuff to stack, we do pop, followed by a bunch of pushes.</a:t>
            </a:r>
          </a:p>
          <a:p>
            <a:pPr lvl="1"/>
            <a:r>
              <a:rPr lang="en-US" sz="1400" dirty="0">
                <a:latin typeface="Arial" charset="0"/>
                <a:ea typeface="MS PGothic" charset="0"/>
              </a:rPr>
              <a:t>We add (f, </a:t>
            </a:r>
            <a:r>
              <a:rPr lang="en-US" sz="1400" dirty="0" err="1">
                <a:latin typeface="Arial" charset="0"/>
                <a:ea typeface="MS PGothic" charset="0"/>
              </a:rPr>
              <a:t>λ</a:t>
            </a:r>
            <a:r>
              <a:rPr lang="en-US" sz="1400" dirty="0">
                <a:latin typeface="Arial" charset="0"/>
                <a:ea typeface="MS PGothic" charset="0"/>
              </a:rPr>
              <a:t>) = (f, POP) to </a:t>
            </a:r>
            <a:r>
              <a:rPr lang="en-US" sz="1400" dirty="0">
                <a:latin typeface="Arial" charset="0"/>
                <a:ea typeface="MS PGothic" charset="0"/>
                <a:sym typeface="Symbol" charset="0"/>
              </a:rPr>
              <a:t>’(</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whenever </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is in F, so we jump to a fixed final state.</a:t>
            </a:r>
          </a:p>
          <a:p>
            <a:r>
              <a:rPr lang="en-US" sz="1800" dirty="0">
                <a:latin typeface="Arial" charset="0"/>
                <a:ea typeface="MS PGothic" charset="0"/>
              </a:rPr>
              <a:t>Now, </a:t>
            </a:r>
            <a:r>
              <a:rPr lang="en-US" sz="1800" dirty="0" err="1">
                <a:latin typeface="Arial" charset="0"/>
                <a:ea typeface="MS PGothic" charset="0"/>
              </a:rPr>
              <a:t>wlog</a:t>
            </a:r>
            <a:r>
              <a:rPr lang="en-US" sz="1800" dirty="0">
                <a:latin typeface="Arial" charset="0"/>
                <a:ea typeface="MS PGothic" charset="0"/>
              </a:rPr>
              <a:t>, we can assume our PDA uses only POP and PUSH, has just one final state and accepts by empty stack and final state. We will assume the original machine is of this form and that its bottom of stack is $.</a:t>
            </a:r>
          </a:p>
          <a:p>
            <a:r>
              <a:rPr lang="en-US" sz="1800" dirty="0">
                <a:latin typeface="Arial" charset="0"/>
                <a:ea typeface="MS PGothic" charset="0"/>
              </a:rPr>
              <a:t>Define G = (V, </a:t>
            </a:r>
            <a:r>
              <a:rPr lang="en-US" sz="1800" dirty="0">
                <a:latin typeface="Arial" charset="0"/>
                <a:ea typeface="MS PGothic" charset="0"/>
                <a:sym typeface="Symbol" charset="0"/>
              </a:rPr>
              <a:t>, R, S) where</a:t>
            </a:r>
          </a:p>
          <a:p>
            <a:pPr lvl="1"/>
            <a:r>
              <a:rPr lang="en-US" sz="1800" dirty="0">
                <a:latin typeface="Arial" charset="0"/>
                <a:ea typeface="MS PGothic" charset="0"/>
                <a:sym typeface="Symbol" charset="0"/>
              </a:rPr>
              <a:t>V = {S}  { &lt;q, X, p&gt; | </a:t>
            </a:r>
            <a:r>
              <a:rPr lang="en-US" sz="1800" dirty="0" err="1">
                <a:latin typeface="Arial" charset="0"/>
                <a:ea typeface="MS PGothic" charset="0"/>
                <a:sym typeface="Symbol" charset="0"/>
              </a:rPr>
              <a:t>q,p</a:t>
            </a:r>
            <a:r>
              <a:rPr lang="en-US" sz="1800" dirty="0">
                <a:latin typeface="Arial" charset="0"/>
                <a:ea typeface="MS PGothic" charset="0"/>
                <a:sym typeface="Symbol" charset="0"/>
              </a:rPr>
              <a:t>  Q, X   }</a:t>
            </a:r>
          </a:p>
          <a:p>
            <a:pPr lvl="1"/>
            <a:r>
              <a:rPr lang="en-US" sz="1800" dirty="0">
                <a:latin typeface="Arial" charset="0"/>
                <a:ea typeface="MS PGothic" charset="0"/>
                <a:sym typeface="Symbol" charset="0"/>
              </a:rPr>
              <a:t>R on next page</a:t>
            </a:r>
            <a:endParaRPr lang="en-US" sz="1800" dirty="0">
              <a:latin typeface="Arial" charset="0"/>
              <a:ea typeface="MS PGothic" charset="0"/>
            </a:endParaRPr>
          </a:p>
        </p:txBody>
      </p:sp>
      <p:sp>
        <p:nvSpPr>
          <p:cNvPr id="1392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B3A573-9FAE-DE4B-9DC9-134C1991B8C9}" type="datetime1">
              <a:rPr lang="en-US" smtClean="0"/>
              <a:t>12/28/19</a:t>
            </a:fld>
            <a:endParaRPr lang="en-US"/>
          </a:p>
        </p:txBody>
      </p:sp>
      <p:sp>
        <p:nvSpPr>
          <p:cNvPr id="139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92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0B60AA4-A183-5243-B9BE-5EBAFA5BF0DE}" type="slidenum">
              <a:rPr lang="en-US"/>
              <a:pPr/>
              <a:t>166</a:t>
            </a:fld>
            <a:endParaRPr lang="en-US"/>
          </a:p>
        </p:txBody>
      </p:sp>
    </p:spTree>
    <p:extLst>
      <p:ext uri="{BB962C8B-B14F-4D97-AF65-F5344CB8AC3E}">
        <p14:creationId xmlns:p14="http://schemas.microsoft.com/office/powerpoint/2010/main" val="88457003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p:cNvSpPr>
            <a:spLocks noGrp="1"/>
          </p:cNvSpPr>
          <p:nvPr>
            <p:ph type="title"/>
          </p:nvPr>
        </p:nvSpPr>
        <p:spPr/>
        <p:txBody>
          <a:bodyPr/>
          <a:lstStyle/>
          <a:p>
            <a:r>
              <a:rPr lang="en-US">
                <a:latin typeface="Arial" charset="0"/>
                <a:ea typeface="MS PGothic" charset="0"/>
              </a:rPr>
              <a:t>Rules for PDA to CFG</a:t>
            </a:r>
          </a:p>
        </p:txBody>
      </p:sp>
      <p:sp>
        <p:nvSpPr>
          <p:cNvPr id="140291" name="Content Placeholder 2"/>
          <p:cNvSpPr>
            <a:spLocks noGrp="1"/>
          </p:cNvSpPr>
          <p:nvPr>
            <p:ph idx="1"/>
          </p:nvPr>
        </p:nvSpPr>
        <p:spPr/>
        <p:txBody>
          <a:bodyPr/>
          <a:lstStyle/>
          <a:p>
            <a:r>
              <a:rPr lang="en-US" sz="2800" dirty="0">
                <a:latin typeface="Arial" charset="0"/>
                <a:ea typeface="MS PGothic" charset="0"/>
              </a:rPr>
              <a:t>R contains rules as follows:</a:t>
            </a:r>
            <a:br>
              <a:rPr lang="en-US" sz="2800" dirty="0">
                <a:latin typeface="Arial" charset="0"/>
                <a:ea typeface="MS PGothic" charset="0"/>
              </a:rPr>
            </a:br>
            <a:r>
              <a:rPr lang="en-US" sz="2800" dirty="0">
                <a:latin typeface="Arial" charset="0"/>
                <a:ea typeface="MS PGothic" charset="0"/>
              </a:rPr>
              <a:t>S </a:t>
            </a:r>
            <a:r>
              <a:rPr lang="en-US" sz="2800" dirty="0">
                <a:latin typeface="Arial" charset="0"/>
                <a:ea typeface="MS PGothic" charset="0"/>
                <a:sym typeface="Symbol" charset="0"/>
              </a:rPr>
              <a:t></a:t>
            </a:r>
            <a:r>
              <a:rPr lang="en-US" sz="2800" dirty="0">
                <a:latin typeface="Arial" charset="0"/>
                <a:ea typeface="MS PGothic" charset="0"/>
              </a:rPr>
              <a:t> &lt;q</a:t>
            </a:r>
            <a:r>
              <a:rPr lang="en-US" sz="2800" baseline="-25000" dirty="0">
                <a:latin typeface="Arial" charset="0"/>
                <a:ea typeface="MS PGothic" charset="0"/>
              </a:rPr>
              <a:t>0</a:t>
            </a:r>
            <a:r>
              <a:rPr lang="en-US" sz="2800" dirty="0">
                <a:latin typeface="Arial" charset="0"/>
                <a:ea typeface="MS PGothic" charset="0"/>
              </a:rPr>
              <a:t>,$,f&gt; where F = {f}</a:t>
            </a:r>
            <a:br>
              <a:rPr lang="en-US" sz="2800" dirty="0">
                <a:latin typeface="Arial" charset="0"/>
                <a:ea typeface="MS PGothic" charset="0"/>
              </a:rPr>
            </a:br>
            <a:r>
              <a:rPr lang="en-US" sz="2800" dirty="0">
                <a:latin typeface="Arial" charset="0"/>
                <a:ea typeface="MS PGothic" charset="0"/>
              </a:rPr>
              <a:t>meaning that we want to generate w whenever </a:t>
            </a:r>
            <a:br>
              <a:rPr lang="en-US" sz="2800" dirty="0">
                <a:latin typeface="Arial" charset="0"/>
                <a:ea typeface="MS PGothic" charset="0"/>
              </a:rPr>
            </a:br>
            <a:r>
              <a:rPr lang="en-US" sz="2800" dirty="0">
                <a:latin typeface="Arial" charset="0"/>
                <a:ea typeface="MS PGothic" charset="0"/>
              </a:rPr>
              <a:t>[q</a:t>
            </a:r>
            <a:r>
              <a:rPr lang="en-US" sz="2800" baseline="-25000" dirty="0">
                <a:latin typeface="Arial" charset="0"/>
                <a:ea typeface="MS PGothic" charset="0"/>
              </a:rPr>
              <a:t>0</a:t>
            </a:r>
            <a:r>
              <a:rPr lang="en-US" sz="2800" dirty="0">
                <a:latin typeface="Arial" charset="0"/>
                <a:ea typeface="MS PGothic" charset="0"/>
              </a:rPr>
              <a:t>,w,$]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f,λ,λ</a:t>
            </a:r>
            <a:r>
              <a:rPr lang="en-US" sz="2800" dirty="0">
                <a:latin typeface="Arial" charset="0"/>
                <a:ea typeface="MS PGothic" charset="0"/>
              </a:rPr>
              <a:t>]</a:t>
            </a:r>
          </a:p>
          <a:p>
            <a:r>
              <a:rPr lang="en-US" sz="2800" dirty="0">
                <a:latin typeface="Arial" charset="0"/>
                <a:ea typeface="MS PGothic" charset="0"/>
              </a:rPr>
              <a:t>Remaining rules are:</a:t>
            </a:r>
            <a:br>
              <a:rPr lang="en-US" sz="2800" dirty="0">
                <a:latin typeface="Arial" charset="0"/>
                <a:ea typeface="MS PGothic"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a&lt;</a:t>
            </a:r>
            <a:r>
              <a:rPr lang="en-US" sz="2800" dirty="0" err="1">
                <a:latin typeface="Arial" charset="0"/>
                <a:ea typeface="MS PGothic" charset="0"/>
              </a:rPr>
              <a:t>s,Y,t</a:t>
            </a:r>
            <a:r>
              <a:rPr lang="en-US" sz="2800" dirty="0">
                <a:latin typeface="Arial" charset="0"/>
                <a:ea typeface="MS PGothic" charset="0"/>
              </a:rPr>
              <a:t>&gt;&lt;</a:t>
            </a:r>
            <a:r>
              <a:rPr lang="en-US" sz="2800" dirty="0" err="1">
                <a:latin typeface="Arial" charset="0"/>
                <a:ea typeface="MS PGothic" charset="0"/>
              </a:rPr>
              <a:t>t,X,p</a:t>
            </a:r>
            <a:r>
              <a:rPr lang="en-US" sz="2800" dirty="0">
                <a:latin typeface="Arial" charset="0"/>
                <a:ea typeface="MS PGothic" charset="0"/>
              </a:rPr>
              <a:t>&gt;</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s,PUSH</a:t>
            </a:r>
            <a:r>
              <a:rPr lang="en-US" sz="2800" dirty="0">
                <a:latin typeface="Arial" charset="0"/>
                <a:ea typeface="MS PGothic" charset="0"/>
                <a:sym typeface="Symbol" charset="0"/>
              </a:rPr>
              <a:t>(Y))}</a:t>
            </a:r>
            <a:br>
              <a:rPr lang="en-US" sz="2800" dirty="0">
                <a:latin typeface="Arial" charset="0"/>
                <a:ea typeface="MS PGothic" charset="0"/>
                <a:sym typeface="Symbol"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p,POP</a:t>
            </a:r>
            <a:r>
              <a:rPr lang="en-US" sz="2800" dirty="0">
                <a:latin typeface="Arial" charset="0"/>
                <a:ea typeface="MS PGothic" charset="0"/>
                <a:sym typeface="Symbol" charset="0"/>
              </a:rPr>
              <a:t>)}</a:t>
            </a:r>
          </a:p>
          <a:p>
            <a:r>
              <a:rPr lang="en-US" sz="2800" dirty="0">
                <a:latin typeface="Arial" charset="0"/>
                <a:ea typeface="MS PGothic" charset="0"/>
              </a:rPr>
              <a:t>Want &lt;</a:t>
            </a:r>
            <a:r>
              <a:rPr lang="en-US" sz="2800" dirty="0" err="1">
                <a:latin typeface="Arial" charset="0"/>
                <a:ea typeface="MS PGothic" charset="0"/>
              </a:rPr>
              <a:t>q,X,p</a:t>
            </a:r>
            <a:r>
              <a:rPr lang="en-US" sz="2800" dirty="0">
                <a:latin typeface="Arial" charset="0"/>
                <a:ea typeface="MS PGothic" charset="0"/>
              </a:rPr>
              <a:t>&gt;</a:t>
            </a:r>
            <a:r>
              <a:rPr lang="en-US" altLang="ja-JP" sz="2800" dirty="0">
                <a:latin typeface="Arial" charset="0"/>
                <a:ea typeface="MS PGothic" charset="0"/>
                <a:sym typeface="Symbol" charset="0"/>
              </a:rPr>
              <a:t>*</a:t>
            </a:r>
            <a:r>
              <a:rPr lang="en-US" sz="2800" dirty="0">
                <a:latin typeface="Arial" charset="0"/>
                <a:ea typeface="MS PGothic" charset="0"/>
              </a:rPr>
              <a:t>w when [</a:t>
            </a:r>
            <a:r>
              <a:rPr lang="en-US" sz="2800" dirty="0" err="1">
                <a:latin typeface="Arial" charset="0"/>
                <a:ea typeface="MS PGothic" charset="0"/>
              </a:rPr>
              <a:t>q,w,X</a:t>
            </a:r>
            <a:r>
              <a:rPr lang="en-US" sz="2800" dirty="0">
                <a:latin typeface="Arial" charset="0"/>
                <a:ea typeface="MS PGothic" charset="0"/>
              </a:rPr>
              <a:t>]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p,λ,λ</a:t>
            </a:r>
            <a:r>
              <a:rPr lang="en-US" sz="2800" dirty="0">
                <a:latin typeface="Arial" charset="0"/>
                <a:ea typeface="MS PGothic" charset="0"/>
              </a:rPr>
              <a:t>]</a:t>
            </a:r>
            <a:br>
              <a:rPr lang="en-US" sz="2800" dirty="0">
                <a:latin typeface="Arial" charset="0"/>
                <a:ea typeface="MS PGothic" charset="0"/>
              </a:rPr>
            </a:br>
            <a:endParaRPr lang="en-US" sz="2800" dirty="0">
              <a:latin typeface="Arial" charset="0"/>
              <a:ea typeface="MS PGothic" charset="0"/>
            </a:endParaRPr>
          </a:p>
        </p:txBody>
      </p:sp>
      <p:sp>
        <p:nvSpPr>
          <p:cNvPr id="1402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DDA0BE-D15F-EF4F-A70C-4111F07E291A}" type="datetime1">
              <a:rPr lang="en-US" smtClean="0"/>
              <a:t>12/28/19</a:t>
            </a:fld>
            <a:endParaRPr lang="en-US" dirty="0"/>
          </a:p>
        </p:txBody>
      </p:sp>
      <p:sp>
        <p:nvSpPr>
          <p:cNvPr id="140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40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B56B04F-FCE7-2E49-98AE-0ABBBDD22FEE}" type="slidenum">
              <a:rPr lang="en-US"/>
              <a:pPr/>
              <a:t>167</a:t>
            </a:fld>
            <a:endParaRPr lang="en-US"/>
          </a:p>
        </p:txBody>
      </p:sp>
    </p:spTree>
    <p:extLst>
      <p:ext uri="{BB962C8B-B14F-4D97-AF65-F5344CB8AC3E}">
        <p14:creationId xmlns:p14="http://schemas.microsoft.com/office/powerpoint/2010/main" val="190016659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Context Sensitive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3538098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Context Sensitive Grammar</a:t>
            </a:r>
          </a:p>
        </p:txBody>
      </p:sp>
      <p:sp>
        <p:nvSpPr>
          <p:cNvPr id="107523" name="Content Placeholder 2"/>
          <p:cNvSpPr>
            <a:spLocks noGrp="1"/>
          </p:cNvSpPr>
          <p:nvPr>
            <p:ph idx="1"/>
          </p:nvPr>
        </p:nvSpPr>
        <p:spPr/>
        <p:txBody>
          <a:bodyPr/>
          <a:lstStyle/>
          <a:p>
            <a:pPr marL="0" indent="0">
              <a:buFontTx/>
              <a:buNone/>
            </a:pPr>
            <a:r>
              <a:rPr lang="en-US" sz="2000" dirty="0">
                <a:latin typeface="Arial" charset="0"/>
                <a:ea typeface="MS PGothic" charset="0"/>
              </a:rPr>
              <a:t>G = (V, </a:t>
            </a:r>
            <a:r>
              <a:rPr lang="en-US" sz="2000" dirty="0">
                <a:latin typeface="Arial" charset="0"/>
                <a:ea typeface="MS PGothic" charset="0"/>
                <a:sym typeface="Symbol" charset="0"/>
              </a:rPr>
              <a:t>, R, S) is a PSG where</a:t>
            </a:r>
          </a:p>
          <a:p>
            <a:pPr marL="0" indent="0">
              <a:buFontTx/>
              <a:buNone/>
            </a:pPr>
            <a:r>
              <a:rPr lang="en-US" sz="2000" dirty="0">
                <a:latin typeface="Arial" charset="0"/>
                <a:ea typeface="MS PGothic" charset="0"/>
                <a:sym typeface="Symbol" charset="0"/>
              </a:rPr>
              <a:t>Each member of R is a rule whose right side is no shorter than its left side.</a:t>
            </a:r>
          </a:p>
          <a:p>
            <a:pPr marL="0" indent="0">
              <a:buFontTx/>
              <a:buNone/>
            </a:pPr>
            <a:r>
              <a:rPr lang="en-US" sz="2000" dirty="0">
                <a:latin typeface="Arial" charset="0"/>
                <a:ea typeface="MS PGothic" charset="0"/>
                <a:sym typeface="Symbol" charset="0"/>
              </a:rPr>
              <a:t>The essential idea is that rules are length preserving, although we do allow S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so long as S never appears on the right hand side of any rule.</a:t>
            </a:r>
          </a:p>
          <a:p>
            <a:pPr marL="0" indent="0">
              <a:buNone/>
            </a:pPr>
            <a:r>
              <a:rPr lang="en-US" sz="2000" dirty="0">
                <a:latin typeface="Arial" charset="0"/>
                <a:ea typeface="MS PGothic" charset="0"/>
                <a:sym typeface="Symbol" charset="0"/>
              </a:rPr>
              <a:t>A context sensitive grammar is denoted as a CSG and the language generated is a Context Sensitive Language (CSL).</a:t>
            </a:r>
          </a:p>
          <a:p>
            <a:pPr marL="0" indent="0">
              <a:buNone/>
            </a:pPr>
            <a:r>
              <a:rPr lang="en-US" sz="2000" dirty="0">
                <a:latin typeface="Arial" charset="0"/>
                <a:ea typeface="MS PGothic" charset="0"/>
                <a:sym typeface="Symbol" charset="0"/>
              </a:rPr>
              <a:t>The recognizer for a CSL is a Linear Bounded Automaton (LBA), a form of Turing Machine (soon to be discussed), but with the constraint that it is limited to moving along a tape that contains just the input surrounded by a start and end symbol.</a:t>
            </a: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12/28/19</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169</a:t>
            </a:fld>
            <a:endParaRPr lang="en-US"/>
          </a:p>
        </p:txBody>
      </p:sp>
    </p:spTree>
    <p:extLst>
      <p:ext uri="{BB962C8B-B14F-4D97-AF65-F5344CB8AC3E}">
        <p14:creationId xmlns:p14="http://schemas.microsoft.com/office/powerpoint/2010/main" val="1367952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Complement of Regular Sets</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Let A = (Q,Σ,δ,q</a:t>
            </a:r>
            <a:r>
              <a:rPr lang="en-US" sz="2400" baseline="-25000" dirty="0">
                <a:latin typeface="Arial" charset="0"/>
                <a:ea typeface="MS PGothic" charset="0"/>
              </a:rPr>
              <a:t>0</a:t>
            </a:r>
            <a:r>
              <a:rPr lang="en-US" sz="2400" dirty="0">
                <a:latin typeface="Arial" charset="0"/>
                <a:ea typeface="MS PGothic" charset="0"/>
              </a:rPr>
              <a:t>,F)</a:t>
            </a:r>
          </a:p>
          <a:p>
            <a:r>
              <a:rPr lang="en-US" sz="2400" dirty="0">
                <a:latin typeface="Arial" charset="0"/>
                <a:ea typeface="MS PGothic" charset="0"/>
              </a:rPr>
              <a:t>Simply create new automaton</a:t>
            </a:r>
            <a:br>
              <a:rPr lang="en-US" sz="2400" dirty="0">
                <a:latin typeface="Arial" charset="0"/>
                <a:ea typeface="MS PGothic" charset="0"/>
              </a:rPr>
            </a:br>
            <a:r>
              <a:rPr lang="en-US" sz="2400" dirty="0">
                <a:latin typeface="Arial" charset="0"/>
                <a:ea typeface="MS PGothic" charset="0"/>
              </a:rPr>
              <a:t>A</a:t>
            </a:r>
            <a:r>
              <a:rPr lang="en-US" sz="2400" baseline="30000" dirty="0">
                <a:latin typeface="Arial" charset="0"/>
                <a:ea typeface="MS PGothic" charset="0"/>
              </a:rPr>
              <a:t>C</a:t>
            </a:r>
            <a:r>
              <a:rPr lang="en-US" sz="2400" dirty="0">
                <a:latin typeface="Arial" charset="0"/>
                <a:ea typeface="MS PGothic" charset="0"/>
              </a:rPr>
              <a:t> = (Q,Σ,δ,q</a:t>
            </a:r>
            <a:r>
              <a:rPr lang="en-US" sz="2400" baseline="-25000" dirty="0">
                <a:latin typeface="Arial" charset="0"/>
                <a:ea typeface="MS PGothic" charset="0"/>
              </a:rPr>
              <a:t>0</a:t>
            </a:r>
            <a:r>
              <a:rPr lang="en-US" sz="2400" dirty="0">
                <a:latin typeface="Arial" charset="0"/>
                <a:ea typeface="MS PGothic" charset="0"/>
              </a:rPr>
              <a:t>,Q-F)</a:t>
            </a:r>
          </a:p>
          <a:p>
            <a:r>
              <a:rPr lang="en-US" sz="2400" i="1" dirty="0">
                <a:latin typeface="Arial" charset="0"/>
                <a:ea typeface="MS PGothic" charset="0"/>
              </a:rPr>
              <a:t>L</a:t>
            </a:r>
            <a:r>
              <a:rPr lang="en-US" sz="2400" dirty="0">
                <a:latin typeface="Arial" charset="0"/>
                <a:ea typeface="MS PGothic" charset="0"/>
              </a:rPr>
              <a:t>(A</a:t>
            </a:r>
            <a:r>
              <a:rPr lang="en-US" sz="2400" baseline="30000" dirty="0">
                <a:latin typeface="Arial" charset="0"/>
                <a:ea typeface="MS PGothic" charset="0"/>
              </a:rPr>
              <a:t>C</a:t>
            </a:r>
            <a:r>
              <a:rPr lang="en-US" sz="2400" dirty="0">
                <a:latin typeface="Arial" charset="0"/>
                <a:ea typeface="MS PGothic" charset="0"/>
              </a:rPr>
              <a:t>) = { w | </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 ∊ Q-F } = </a:t>
            </a:r>
            <a:br>
              <a:rPr lang="en-US" sz="2400" dirty="0">
                <a:latin typeface="Arial" charset="0"/>
                <a:ea typeface="MS PGothic" charset="0"/>
              </a:rPr>
            </a:br>
            <a:r>
              <a:rPr lang="en-US" sz="2400" dirty="0">
                <a:latin typeface="Arial" charset="0"/>
                <a:ea typeface="MS PGothic" charset="0"/>
              </a:rPr>
              <a:t>{ w | </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 ∉ F } = </a:t>
            </a:r>
            <a:br>
              <a:rPr lang="en-US" sz="2400" dirty="0">
                <a:latin typeface="Arial" charset="0"/>
                <a:ea typeface="MS PGothic" charset="0"/>
              </a:rPr>
            </a:br>
            <a:r>
              <a:rPr lang="en-US" sz="2400" dirty="0">
                <a:latin typeface="Arial" charset="0"/>
                <a:ea typeface="MS PGothic" charset="0"/>
              </a:rPr>
              <a:t>{ w | w ∉ </a:t>
            </a:r>
            <a:r>
              <a:rPr lang="en-US" sz="2400" i="1" dirty="0">
                <a:latin typeface="Arial" charset="0"/>
                <a:ea typeface="MS PGothic" charset="0"/>
              </a:rPr>
              <a:t>L</a:t>
            </a:r>
            <a:r>
              <a:rPr lang="en-US" sz="2400" dirty="0">
                <a:latin typeface="Arial" charset="0"/>
                <a:ea typeface="MS PGothic" charset="0"/>
              </a:rPr>
              <a:t>(A) } </a:t>
            </a:r>
          </a:p>
          <a:p>
            <a:r>
              <a:rPr lang="en-US" sz="2400" dirty="0">
                <a:latin typeface="Arial" charset="0"/>
                <a:ea typeface="MS PGothic" charset="0"/>
              </a:rPr>
              <a:t>When we discuss them shortly, imagine trying to do this in the context of regular expressions</a:t>
            </a:r>
          </a:p>
          <a:p>
            <a:r>
              <a:rPr lang="en-US" sz="2400" dirty="0">
                <a:latin typeface="Arial" charset="0"/>
                <a:ea typeface="MS PGothic" charset="0"/>
              </a:rPr>
              <a:t>Choosing the right representation can make a very big difference in how easy or hard it is to prove some property is true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5D35AE-C13F-3141-A8DA-E4C20FFB8FA1}"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17</a:t>
            </a:fld>
            <a:endParaRPr lang="en-US"/>
          </a:p>
        </p:txBody>
      </p:sp>
    </p:spTree>
    <p:extLst>
      <p:ext uri="{BB962C8B-B14F-4D97-AF65-F5344CB8AC3E}">
        <p14:creationId xmlns:p14="http://schemas.microsoft.com/office/powerpoint/2010/main" val="105759031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 Structured Grammar</a:t>
            </a:r>
          </a:p>
        </p:txBody>
      </p:sp>
      <p:sp>
        <p:nvSpPr>
          <p:cNvPr id="3" name="Content Placeholder 2"/>
          <p:cNvSpPr>
            <a:spLocks noGrp="1"/>
          </p:cNvSpPr>
          <p:nvPr>
            <p:ph idx="1"/>
          </p:nvPr>
        </p:nvSpPr>
        <p:spPr/>
        <p:txBody>
          <a:bodyPr/>
          <a:lstStyle/>
          <a:p>
            <a:pPr marL="0" indent="0">
              <a:buFontTx/>
              <a:buNone/>
            </a:pPr>
            <a:r>
              <a:rPr lang="en-US" sz="2400" dirty="0">
                <a:latin typeface="Arial" charset="0"/>
                <a:ea typeface="MS PGothic" charset="0"/>
              </a:rPr>
              <a:t>We previously defined PSGs. The language generated by a PSG is a Phrase Structured Language (PSL) but is more commonly called a recursively enumerable (re) language. The reason for this will become evident a bit later in the course.</a:t>
            </a:r>
          </a:p>
          <a:p>
            <a:pPr marL="0" indent="0">
              <a:buFontTx/>
              <a:buNone/>
            </a:pPr>
            <a:endParaRPr lang="en-US" sz="2400" dirty="0">
              <a:latin typeface="Arial" charset="0"/>
              <a:ea typeface="MS PGothic" charset="0"/>
              <a:sym typeface="Symbol" charset="0"/>
            </a:endParaRPr>
          </a:p>
          <a:p>
            <a:pPr marL="0" indent="0">
              <a:buFontTx/>
              <a:buNone/>
            </a:pPr>
            <a:r>
              <a:rPr lang="en-US" sz="2400" dirty="0">
                <a:latin typeface="Arial" charset="0"/>
                <a:ea typeface="MS PGothic" charset="0"/>
                <a:sym typeface="Symbol" charset="0"/>
              </a:rPr>
              <a:t>The recognizer for a PSL (re language) is a Turing Machine, a model of computation we will soon discuss.</a:t>
            </a:r>
          </a:p>
        </p:txBody>
      </p:sp>
      <p:sp>
        <p:nvSpPr>
          <p:cNvPr id="4" name="Date Placeholder 3"/>
          <p:cNvSpPr>
            <a:spLocks noGrp="1"/>
          </p:cNvSpPr>
          <p:nvPr>
            <p:ph type="dt" sz="half" idx="10"/>
          </p:nvPr>
        </p:nvSpPr>
        <p:spPr/>
        <p:txBody>
          <a:bodyPr/>
          <a:lstStyle/>
          <a:p>
            <a:fld id="{314DA019-C796-C141-BF50-7BDF3A4F1C6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170</a:t>
            </a:fld>
            <a:endParaRPr lang="en-US"/>
          </a:p>
        </p:txBody>
      </p:sp>
    </p:spTree>
    <p:extLst>
      <p:ext uri="{BB962C8B-B14F-4D97-AF65-F5344CB8AC3E}">
        <p14:creationId xmlns:p14="http://schemas.microsoft.com/office/powerpoint/2010/main" val="21722170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Example#1</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L = { </a:t>
            </a:r>
            <a:r>
              <a:rPr lang="en-US" sz="2400" dirty="0" err="1">
                <a:latin typeface="Arial" charset="0"/>
                <a:ea typeface="MS PGothic" charset="0"/>
              </a:rPr>
              <a:t>a</a:t>
            </a:r>
            <a:r>
              <a:rPr lang="en-US" sz="2400" baseline="30000" dirty="0" err="1">
                <a:latin typeface="Arial" charset="0"/>
                <a:ea typeface="MS PGothic" charset="0"/>
              </a:rPr>
              <a:t>n</a:t>
            </a:r>
            <a:r>
              <a:rPr lang="en-US" sz="2400" dirty="0" err="1">
                <a:latin typeface="Arial" charset="0"/>
                <a:ea typeface="MS PGothic" charset="0"/>
              </a:rPr>
              <a:t>b</a:t>
            </a:r>
            <a:r>
              <a:rPr lang="en-US" sz="2400" baseline="30000" dirty="0" err="1">
                <a:latin typeface="Arial" charset="0"/>
                <a:ea typeface="MS PGothic" charset="0"/>
              </a:rPr>
              <a:t>n</a:t>
            </a:r>
            <a:r>
              <a:rPr lang="en-US" sz="2400" dirty="0" err="1">
                <a:latin typeface="Arial" charset="0"/>
                <a:ea typeface="MS PGothic" charset="0"/>
              </a:rPr>
              <a:t>c</a:t>
            </a:r>
            <a:r>
              <a:rPr lang="en-US" sz="2400" baseline="30000" dirty="0" err="1">
                <a:latin typeface="Arial" charset="0"/>
                <a:ea typeface="MS PGothic" charset="0"/>
              </a:rPr>
              <a:t>n</a:t>
            </a:r>
            <a:r>
              <a:rPr lang="en-US" sz="2400" dirty="0">
                <a:latin typeface="Arial" charset="0"/>
                <a:ea typeface="MS PGothic" charset="0"/>
              </a:rPr>
              <a:t> | n&gt;0 }</a:t>
            </a:r>
          </a:p>
          <a:p>
            <a:pPr marL="0" indent="0">
              <a:buFontTx/>
              <a:buNone/>
            </a:pPr>
            <a:r>
              <a:rPr lang="en-US" sz="2400" dirty="0">
                <a:latin typeface="Arial" charset="0"/>
                <a:ea typeface="MS PGothic" charset="0"/>
              </a:rPr>
              <a:t>G = ({A,B,C}, </a:t>
            </a:r>
            <a:r>
              <a:rPr lang="en-US" sz="2400" dirty="0">
                <a:latin typeface="Arial" charset="0"/>
                <a:ea typeface="MS PGothic" charset="0"/>
                <a:sym typeface="Symbol" charset="0"/>
              </a:rPr>
              <a:t>{</a:t>
            </a:r>
            <a:r>
              <a:rPr lang="en-US" sz="2400" dirty="0" err="1">
                <a:latin typeface="Arial" charset="0"/>
                <a:ea typeface="MS PGothic" charset="0"/>
                <a:sym typeface="Symbol" charset="0"/>
              </a:rPr>
              <a:t>a,b,c</a:t>
            </a:r>
            <a:r>
              <a:rPr lang="en-US" sz="2400" dirty="0">
                <a:latin typeface="Arial" charset="0"/>
                <a:ea typeface="MS PGothic" charset="0"/>
                <a:sym typeface="Symbol" charset="0"/>
              </a:rPr>
              <a:t>}, R, A) where R is</a:t>
            </a:r>
          </a:p>
          <a:p>
            <a:pPr marL="0" indent="0">
              <a:buFontTx/>
              <a:buNone/>
            </a:pPr>
            <a:r>
              <a:rPr lang="en-US" sz="2400" dirty="0">
                <a:latin typeface="Arial" charset="0"/>
                <a:ea typeface="MS PGothic" charset="0"/>
                <a:sym typeface="Symbol" charset="0"/>
              </a:rPr>
              <a:t>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B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Note: 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⇒n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n&gt;0</a:t>
            </a:r>
          </a:p>
          <a:p>
            <a:pPr marL="0" indent="0">
              <a:buNone/>
            </a:pPr>
            <a:r>
              <a:rPr lang="en-US" sz="2400" dirty="0" err="1">
                <a:latin typeface="Arial" charset="0"/>
                <a:ea typeface="MS PGothic" charset="0"/>
                <a:sym typeface="Symbol" charset="0"/>
              </a:rPr>
              <a:t>Cb</a:t>
            </a:r>
            <a:r>
              <a:rPr lang="en-US" sz="2400" dirty="0">
                <a:latin typeface="Arial" charset="0"/>
                <a:ea typeface="MS PGothic" charset="0"/>
                <a:sym typeface="Symbol" charset="0"/>
              </a:rPr>
              <a:t> →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Shuttle C over to a c</a:t>
            </a:r>
          </a:p>
          <a:p>
            <a:pPr marL="0" indent="0">
              <a:buNone/>
            </a:pPr>
            <a:r>
              <a:rPr lang="en-US" sz="2400" dirty="0">
                <a:latin typeface="Arial" charset="0"/>
                <a:ea typeface="MS PGothic" charset="0"/>
                <a:sym typeface="Symbol" charset="0"/>
              </a:rPr>
              <a:t>Cc → cc		// Change C to a c</a:t>
            </a:r>
          </a:p>
          <a:p>
            <a:pPr marL="0" indent="0">
              <a:buNone/>
            </a:pPr>
            <a:r>
              <a:rPr lang="en-US" sz="2400" dirty="0">
                <a:latin typeface="Arial" charset="0"/>
                <a:ea typeface="MS PGothic" charset="0"/>
                <a:sym typeface="Symbol" charset="0"/>
              </a:rPr>
              <a:t>Note: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b</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c</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 </a:t>
            </a:r>
          </a:p>
          <a:p>
            <a:pPr marL="0" indent="0">
              <a:buNone/>
            </a:pPr>
            <a:r>
              <a:rPr lang="en-US" sz="2400" dirty="0">
                <a:latin typeface="Arial" charset="0"/>
                <a:ea typeface="MS PGothic" charset="0"/>
                <a:sym typeface="Symbol" charset="0"/>
              </a:rPr>
              <a:t>Thus, A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c</a:t>
            </a:r>
            <a:r>
              <a:rPr lang="en-US" sz="2400" baseline="30000" dirty="0" err="1">
                <a:latin typeface="Arial" charset="0"/>
                <a:ea typeface="MS PGothic" charset="0"/>
                <a:sym typeface="Symbol" charset="0"/>
              </a:rPr>
              <a:t>n</a:t>
            </a:r>
            <a:r>
              <a:rPr lang="en-US" sz="2400" dirty="0">
                <a:latin typeface="Arial" charset="0"/>
                <a:ea typeface="MS PGothic" charset="0"/>
                <a:sym typeface="Symbol" charset="0"/>
              </a:rPr>
              <a:t> , n&gt;0</a:t>
            </a: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12/28/19</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171</a:t>
            </a:fld>
            <a:endParaRPr lang="en-US"/>
          </a:p>
        </p:txBody>
      </p:sp>
    </p:spTree>
    <p:extLst>
      <p:ext uri="{BB962C8B-B14F-4D97-AF65-F5344CB8AC3E}">
        <p14:creationId xmlns:p14="http://schemas.microsoft.com/office/powerpoint/2010/main" val="81782287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Example#2</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None/>
            </a:pPr>
            <a:r>
              <a:rPr lang="en-US" sz="2000" dirty="0">
                <a:latin typeface="Arial" charset="0"/>
                <a:ea typeface="MS PGothic" charset="0"/>
                <a:sym typeface="Symbol" charset="0"/>
              </a:rPr>
              <a:t>L = { </a:t>
            </a:r>
            <a:r>
              <a:rPr lang="en-US" sz="2000" dirty="0" err="1">
                <a:latin typeface="Arial" charset="0"/>
                <a:ea typeface="MS PGothic" charset="0"/>
                <a:sym typeface="Symbol" charset="0"/>
              </a:rPr>
              <a:t>ww</a:t>
            </a:r>
            <a:r>
              <a:rPr lang="en-US" sz="2000" dirty="0">
                <a:latin typeface="Arial" charset="0"/>
                <a:ea typeface="MS PGothic" charset="0"/>
                <a:sym typeface="Symbol" charset="0"/>
              </a:rPr>
              <a:t> | w ∈{0,1}</a:t>
            </a:r>
            <a:r>
              <a:rPr lang="en-US" sz="2000" baseline="30000" dirty="0">
                <a:latin typeface="Arial" charset="0"/>
                <a:ea typeface="MS PGothic" charset="0"/>
                <a:sym typeface="Symbol" charset="0"/>
              </a:rPr>
              <a:t>+</a:t>
            </a:r>
            <a:r>
              <a:rPr lang="en-US" sz="2000" dirty="0">
                <a:latin typeface="Arial" charset="0"/>
                <a:ea typeface="MS PGothic" charset="0"/>
                <a:sym typeface="Symbol" charset="0"/>
              </a:rPr>
              <a:t> }</a:t>
            </a:r>
          </a:p>
          <a:p>
            <a:pPr marL="0" indent="0">
              <a:buFontTx/>
              <a:buNone/>
            </a:pPr>
            <a:r>
              <a:rPr lang="en-US" sz="2000" dirty="0">
                <a:latin typeface="Arial" charset="0"/>
                <a:ea typeface="MS PGothic" charset="0"/>
              </a:rPr>
              <a:t>G = ({S,A,X,Z,&lt;0&gt;,&lt;1&gt;}, </a:t>
            </a:r>
            <a:r>
              <a:rPr lang="en-US" sz="2000" dirty="0">
                <a:latin typeface="Arial" charset="0"/>
                <a:ea typeface="MS PGothic" charset="0"/>
                <a:sym typeface="Symbol" charset="0"/>
              </a:rPr>
              <a:t>{0,1}, R, S) where R is</a:t>
            </a:r>
          </a:p>
          <a:p>
            <a:pPr marL="0" indent="0">
              <a:buNone/>
            </a:pPr>
            <a:r>
              <a:rPr lang="en-US" sz="2000" dirty="0">
                <a:latin typeface="Arial" charset="0"/>
                <a:ea typeface="MS PGothic" charset="0"/>
                <a:sym typeface="Symbol" charset="0"/>
              </a:rPr>
              <a:t>S   → 00 | 11 | 0A&lt;0&gt; | 1A&lt;1&gt;</a:t>
            </a:r>
          </a:p>
          <a:p>
            <a:pPr marL="0" indent="0">
              <a:buNone/>
            </a:pPr>
            <a:r>
              <a:rPr lang="en-US" sz="2000" dirty="0">
                <a:latin typeface="Arial" charset="0"/>
                <a:ea typeface="MS PGothic" charset="0"/>
                <a:sym typeface="Symbol" charset="0"/>
              </a:rPr>
              <a:t>A   → 0AZ | 1AX | 0Z | 1X</a:t>
            </a:r>
          </a:p>
          <a:p>
            <a:pPr marL="0" indent="0">
              <a:buNone/>
            </a:pPr>
            <a:r>
              <a:rPr lang="en-US" sz="2000" dirty="0">
                <a:latin typeface="Arial" charset="0"/>
                <a:ea typeface="MS PGothic" charset="0"/>
                <a:sym typeface="Symbol" charset="0"/>
              </a:rPr>
              <a:t>Z0 → 0Z	Z1 → 1Z	// Shuttle Z (for owe zero)</a:t>
            </a:r>
          </a:p>
          <a:p>
            <a:pPr marL="0" indent="0">
              <a:buNone/>
            </a:pPr>
            <a:r>
              <a:rPr lang="en-US" sz="2000" dirty="0">
                <a:latin typeface="Arial" charset="0"/>
                <a:ea typeface="MS PGothic" charset="0"/>
                <a:sym typeface="Symbol" charset="0"/>
              </a:rPr>
              <a:t>X0 → 0X	X1 → 1X	// Shuttle X (for owe one)</a:t>
            </a:r>
          </a:p>
          <a:p>
            <a:pPr marL="0" indent="0">
              <a:buNone/>
            </a:pPr>
            <a:r>
              <a:rPr lang="en-US" sz="2000" dirty="0">
                <a:latin typeface="Arial" charset="0"/>
                <a:ea typeface="MS PGothic" charset="0"/>
                <a:sym typeface="Symbol" charset="0"/>
              </a:rPr>
              <a:t>Z&lt;0&gt; → 0&lt;0&gt;	Z&lt;1&gt; → 1&lt;0&gt;	// New 0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X&lt;0&gt; → 0&lt;1&gt;	X&lt;1&gt; → 1&lt;1&gt;	// New 1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&lt;0&gt; → 0			// Guess we are done</a:t>
            </a:r>
          </a:p>
          <a:p>
            <a:pPr marL="0" indent="0">
              <a:buNone/>
            </a:pPr>
            <a:r>
              <a:rPr lang="en-US" sz="2000" dirty="0">
                <a:latin typeface="Arial" charset="0"/>
                <a:ea typeface="MS PGothic" charset="0"/>
                <a:sym typeface="Symbol" charset="0"/>
              </a:rPr>
              <a:t>&lt;1&gt; → 1			// Guess we are done</a:t>
            </a:r>
          </a:p>
          <a:p>
            <a:pPr marL="0" indent="0">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12/28/19</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172</a:t>
            </a:fld>
            <a:endParaRPr lang="en-US"/>
          </a:p>
        </p:txBody>
      </p:sp>
    </p:spTree>
    <p:extLst>
      <p:ext uri="{BB962C8B-B14F-4D97-AF65-F5344CB8AC3E}">
        <p14:creationId xmlns:p14="http://schemas.microsoft.com/office/powerpoint/2010/main" val="1230625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Parallelizing DFAs</a:t>
            </a:r>
          </a:p>
        </p:txBody>
      </p:sp>
      <p:sp>
        <p:nvSpPr>
          <p:cNvPr id="74755" name="Rectangle 3"/>
          <p:cNvSpPr>
            <a:spLocks noGrp="1" noChangeArrowheads="1"/>
          </p:cNvSpPr>
          <p:nvPr>
            <p:ph idx="1"/>
          </p:nvPr>
        </p:nvSpPr>
        <p:spPr/>
        <p:txBody>
          <a:bodyPr/>
          <a:lstStyle/>
          <a:p>
            <a:r>
              <a:rPr lang="en-US" sz="2000" dirty="0">
                <a:latin typeface="Arial" charset="0"/>
                <a:ea typeface="MS PGothic" charset="0"/>
              </a:rPr>
              <a:t>Regular sets can be shown closed under many binary operations using the notion of parallel machine simulation</a:t>
            </a:r>
          </a:p>
          <a:p>
            <a:r>
              <a:rPr lang="en-US" sz="2000" dirty="0">
                <a:latin typeface="Arial" charset="0"/>
                <a:ea typeface="MS PGothic" charset="0"/>
              </a:rPr>
              <a:t>Let A</a:t>
            </a:r>
            <a:r>
              <a:rPr lang="en-US" sz="2000" baseline="-25000" dirty="0">
                <a:latin typeface="Arial" charset="0"/>
                <a:ea typeface="MS PGothic" charset="0"/>
              </a:rPr>
              <a:t>1</a:t>
            </a:r>
            <a:r>
              <a:rPr lang="en-US" sz="2000" dirty="0">
                <a:latin typeface="Arial" charset="0"/>
                <a:ea typeface="MS PGothic" charset="0"/>
              </a:rPr>
              <a:t> = (Q</a:t>
            </a:r>
            <a:r>
              <a:rPr lang="en-US" sz="2000" baseline="-25000" dirty="0">
                <a:latin typeface="Arial" charset="0"/>
                <a:ea typeface="MS PGothic" charset="0"/>
              </a:rPr>
              <a:t>1</a:t>
            </a:r>
            <a:r>
              <a:rPr lang="en-US" sz="2000" dirty="0">
                <a:latin typeface="Arial" charset="0"/>
                <a:ea typeface="MS PGothic" charset="0"/>
              </a:rPr>
              <a:t>,Σ,δ</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and A</a:t>
            </a:r>
            <a:r>
              <a:rPr lang="en-US" sz="2000" baseline="-25000" dirty="0">
                <a:latin typeface="Arial" charset="0"/>
                <a:ea typeface="MS PGothic" charset="0"/>
              </a:rPr>
              <a:t>2</a:t>
            </a:r>
            <a:r>
              <a:rPr lang="en-US" sz="2000" dirty="0">
                <a:latin typeface="Arial" charset="0"/>
                <a:ea typeface="MS PGothic" charset="0"/>
              </a:rPr>
              <a:t> = (Q</a:t>
            </a:r>
            <a:r>
              <a:rPr lang="en-US" sz="2000" baseline="-25000" dirty="0">
                <a:latin typeface="Arial" charset="0"/>
                <a:ea typeface="MS PGothic" charset="0"/>
              </a:rPr>
              <a:t>2</a:t>
            </a:r>
            <a:r>
              <a:rPr lang="en-US" sz="2000" dirty="0">
                <a:latin typeface="Arial" charset="0"/>
                <a:ea typeface="MS PGothic" charset="0"/>
              </a:rPr>
              <a:t>,Σ,δ</a:t>
            </a:r>
            <a:r>
              <a:rPr lang="en-US" sz="2000" baseline="-25000" dirty="0">
                <a:latin typeface="Arial" charset="0"/>
                <a:ea typeface="MS PGothic" charset="0"/>
              </a:rPr>
              <a:t>2</a:t>
            </a:r>
            <a:r>
              <a:rPr lang="en-US" sz="2000" dirty="0">
                <a:latin typeface="Arial" charset="0"/>
                <a:ea typeface="MS PGothic" charset="0"/>
              </a:rPr>
              <a:t>,s</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a:t>
            </a:r>
            <a:r>
              <a:rPr lang="en-US" sz="1600" dirty="0">
                <a:latin typeface="Arial" charset="0"/>
                <a:ea typeface="MS PGothic" charset="0"/>
              </a:rPr>
              <a:t>  </a:t>
            </a:r>
            <a:r>
              <a:rPr lang="en-US" sz="2000" dirty="0">
                <a:latin typeface="Arial" charset="0"/>
                <a:ea typeface="MS PGothic" charset="0"/>
              </a:rPr>
              <a:t>where </a:t>
            </a:r>
            <a:br>
              <a:rPr lang="en-US" sz="2000" dirty="0">
                <a:latin typeface="Arial" charset="0"/>
                <a:ea typeface="MS PGothic" charset="0"/>
              </a:rPr>
            </a:b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 </a:t>
            </a:r>
            <a:r>
              <a:rPr lang="en-US" sz="2000" dirty="0" err="1">
                <a:ea typeface="ＭＳ Ｐゴシック" pitchFamily="-111" charset="-128"/>
                <a:cs typeface="ＭＳ Ｐゴシック" pitchFamily="-111" charset="-128"/>
              </a:rPr>
              <a:t>Ø</a:t>
            </a:r>
            <a:r>
              <a:rPr lang="en-US" sz="2000" dirty="0">
                <a:latin typeface="Arial" charset="0"/>
                <a:ea typeface="MS PGothic" charset="0"/>
              </a:rPr>
              <a:t> </a:t>
            </a:r>
          </a:p>
          <a:p>
            <a:r>
              <a:rPr lang="en-US" sz="2000" dirty="0">
                <a:latin typeface="Arial" charset="0"/>
                <a:ea typeface="MS PGothic" charset="0"/>
              </a:rPr>
              <a:t>B = (Q</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,Σ,δ</a:t>
            </a:r>
            <a:r>
              <a:rPr lang="en-US" sz="2000" baseline="-25000" dirty="0">
                <a:latin typeface="Arial" charset="0"/>
                <a:ea typeface="MS PGothic" charset="0"/>
              </a:rPr>
              <a:t>3</a:t>
            </a:r>
            <a:r>
              <a:rPr lang="en-US" sz="2000" dirty="0">
                <a:latin typeface="Arial" charset="0"/>
                <a:ea typeface="MS PGothic" charset="0"/>
              </a:rPr>
              <a:t>,&lt;q</a:t>
            </a:r>
            <a:r>
              <a:rPr lang="en-US" sz="2000" baseline="-25000" dirty="0">
                <a:latin typeface="Arial" charset="0"/>
                <a:ea typeface="MS PGothic" charset="0"/>
              </a:rPr>
              <a:t>0</a:t>
            </a:r>
            <a:r>
              <a:rPr lang="en-US" sz="2000" dirty="0">
                <a:latin typeface="Arial" charset="0"/>
                <a:ea typeface="MS PGothic" charset="0"/>
              </a:rPr>
              <a:t>,s</a:t>
            </a:r>
            <a:r>
              <a:rPr lang="en-US" sz="2000" baseline="-25000" dirty="0">
                <a:latin typeface="Arial" charset="0"/>
                <a:ea typeface="MS PGothic" charset="0"/>
              </a:rPr>
              <a:t>0&gt;,</a:t>
            </a:r>
            <a:r>
              <a:rPr lang="en-US" sz="2000" dirty="0">
                <a:latin typeface="Arial" charset="0"/>
                <a:ea typeface="MS PGothic" charset="0"/>
              </a:rPr>
              <a:t>F</a:t>
            </a:r>
            <a:r>
              <a:rPr lang="en-US" sz="2000" baseline="-25000" dirty="0">
                <a:latin typeface="Arial" charset="0"/>
                <a:ea typeface="MS PGothic" charset="0"/>
              </a:rPr>
              <a:t>3</a:t>
            </a:r>
            <a:r>
              <a:rPr lang="en-US" sz="2000" dirty="0">
                <a:latin typeface="Arial" charset="0"/>
                <a:ea typeface="MS PGothic" charset="0"/>
              </a:rPr>
              <a:t>) where</a:t>
            </a:r>
            <a:br>
              <a:rPr lang="en-US" sz="2000" dirty="0">
                <a:latin typeface="Arial" charset="0"/>
                <a:ea typeface="MS PGothic" charset="0"/>
              </a:rPr>
            </a:br>
            <a:r>
              <a:rPr lang="en-US" sz="2000" dirty="0">
                <a:latin typeface="Arial" charset="0"/>
                <a:ea typeface="MS PGothic" charset="0"/>
              </a:rPr>
              <a:t>δ</a:t>
            </a:r>
            <a:r>
              <a:rPr lang="en-US" sz="2000" baseline="-25000" dirty="0">
                <a:latin typeface="Arial" charset="0"/>
                <a:ea typeface="MS PGothic" charset="0"/>
              </a:rPr>
              <a:t>3</a:t>
            </a:r>
            <a:r>
              <a:rPr lang="en-US" sz="2000" dirty="0">
                <a:latin typeface="Arial" charset="0"/>
                <a:ea typeface="MS PGothic" charset="0"/>
              </a:rPr>
              <a:t>(&lt;</a:t>
            </a:r>
            <a:r>
              <a:rPr lang="en-US" sz="2000" dirty="0" err="1">
                <a:latin typeface="Arial" charset="0"/>
                <a:ea typeface="MS PGothic" charset="0"/>
              </a:rPr>
              <a:t>q,s</a:t>
            </a:r>
            <a:r>
              <a:rPr lang="en-US" sz="2000" dirty="0">
                <a:latin typeface="Arial" charset="0"/>
                <a:ea typeface="MS PGothic" charset="0"/>
              </a:rPr>
              <a:t>&gt;,a) = &lt; δ</a:t>
            </a:r>
            <a:r>
              <a:rPr lang="en-US" sz="2000" baseline="-25000" dirty="0">
                <a:latin typeface="Arial" charset="0"/>
                <a:ea typeface="MS PGothic" charset="0"/>
              </a:rPr>
              <a:t>1</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 δ</a:t>
            </a:r>
            <a:r>
              <a:rPr lang="en-US" sz="2000" baseline="-25000" dirty="0">
                <a:latin typeface="Arial" charset="0"/>
                <a:ea typeface="MS PGothic" charset="0"/>
              </a:rPr>
              <a:t>2</a:t>
            </a:r>
            <a:r>
              <a:rPr lang="en-US" sz="2000" dirty="0">
                <a:latin typeface="Arial" charset="0"/>
                <a:ea typeface="MS PGothic" charset="0"/>
              </a:rPr>
              <a:t>(</a:t>
            </a:r>
            <a:r>
              <a:rPr lang="en-US" sz="2000" dirty="0" err="1">
                <a:latin typeface="Arial" charset="0"/>
                <a:ea typeface="MS PGothic" charset="0"/>
              </a:rPr>
              <a:t>s,a</a:t>
            </a:r>
            <a:r>
              <a:rPr lang="en-US" sz="2000" dirty="0">
                <a:latin typeface="Arial" charset="0"/>
                <a:ea typeface="MS PGothic" charset="0"/>
              </a:rPr>
              <a:t>) &gt;</a:t>
            </a:r>
          </a:p>
          <a:p>
            <a:r>
              <a:rPr lang="en-US" sz="2000" dirty="0">
                <a:latin typeface="Arial" charset="0"/>
                <a:ea typeface="MS PGothic" charset="0"/>
              </a:rPr>
              <a:t>Union is F</a:t>
            </a:r>
            <a:r>
              <a:rPr lang="en-US" sz="2000" baseline="-25000" dirty="0">
                <a:latin typeface="Arial" charset="0"/>
                <a:ea typeface="MS PGothic" charset="0"/>
              </a:rPr>
              <a:t>3</a:t>
            </a:r>
            <a:r>
              <a:rPr lang="en-US" sz="2000" dirty="0">
                <a:latin typeface="Arial" charset="0"/>
                <a:ea typeface="MS PGothic" charset="0"/>
              </a:rPr>
              <a:t> = 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 Q</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1600" dirty="0">
              <a:latin typeface="Arial" charset="0"/>
              <a:ea typeface="MS PGothic" charset="0"/>
            </a:endParaRPr>
          </a:p>
          <a:p>
            <a:r>
              <a:rPr lang="en-US" sz="2000" dirty="0">
                <a:latin typeface="Arial" charset="0"/>
                <a:ea typeface="MS PGothic" charset="0"/>
              </a:rPr>
              <a:t>Intersection is F</a:t>
            </a:r>
            <a:r>
              <a:rPr lang="en-US" sz="2000" baseline="-25000" dirty="0">
                <a:latin typeface="Arial" charset="0"/>
                <a:ea typeface="MS PGothic" charset="0"/>
              </a:rPr>
              <a:t>3</a:t>
            </a:r>
            <a:r>
              <a:rPr lang="en-US" sz="2000" dirty="0">
                <a:latin typeface="Arial" charset="0"/>
                <a:ea typeface="MS PGothic" charset="0"/>
              </a:rPr>
              <a:t> = F</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2000" dirty="0">
              <a:latin typeface="Arial" charset="0"/>
              <a:ea typeface="MS PGothic" charset="0"/>
            </a:endParaRPr>
          </a:p>
          <a:p>
            <a:pPr lvl="1"/>
            <a:r>
              <a:rPr lang="en-US" sz="1800" dirty="0">
                <a:latin typeface="Arial" charset="0"/>
                <a:ea typeface="MS PGothic" charset="0"/>
              </a:rPr>
              <a:t>Can do by combining union and complement</a:t>
            </a:r>
          </a:p>
          <a:p>
            <a:r>
              <a:rPr lang="en-US" sz="2000" dirty="0">
                <a:latin typeface="Arial" charset="0"/>
                <a:ea typeface="MS PGothic" charset="0"/>
              </a:rPr>
              <a:t>Difference is F</a:t>
            </a:r>
            <a:r>
              <a:rPr lang="en-US" sz="2000" baseline="-25000" dirty="0">
                <a:latin typeface="Arial" charset="0"/>
                <a:ea typeface="MS PGothic" charset="0"/>
              </a:rPr>
              <a:t>3</a:t>
            </a:r>
            <a:r>
              <a:rPr lang="en-US" sz="2000" dirty="0">
                <a:latin typeface="Arial" charset="0"/>
                <a:ea typeface="MS PGothic" charset="0"/>
              </a:rPr>
              <a:t> = 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 F</a:t>
            </a:r>
            <a:r>
              <a:rPr lang="en-US" sz="2000" baseline="-25000" dirty="0">
                <a:latin typeface="Arial" charset="0"/>
                <a:ea typeface="MS PGothic" charset="0"/>
              </a:rPr>
              <a:t>2</a:t>
            </a:r>
            <a:r>
              <a:rPr lang="en-US" sz="2000" dirty="0">
                <a:latin typeface="Arial" charset="0"/>
                <a:ea typeface="MS PGothic" charset="0"/>
              </a:rPr>
              <a:t>) </a:t>
            </a:r>
          </a:p>
          <a:p>
            <a:pPr lvl="1"/>
            <a:r>
              <a:rPr lang="en-US" sz="1800" dirty="0">
                <a:latin typeface="Arial" charset="0"/>
                <a:ea typeface="MS PGothic" charset="0"/>
              </a:rPr>
              <a:t>Can do by combining intersection and complement</a:t>
            </a:r>
          </a:p>
          <a:p>
            <a:r>
              <a:rPr lang="en-US" sz="2000" dirty="0">
                <a:latin typeface="Arial" charset="0"/>
                <a:ea typeface="MS PGothic" charset="0"/>
              </a:rPr>
              <a:t>Exclusive Or is F</a:t>
            </a:r>
            <a:r>
              <a:rPr lang="en-US" sz="2000" baseline="-25000" dirty="0">
                <a:latin typeface="Arial" charset="0"/>
                <a:ea typeface="MS PGothic" charset="0"/>
              </a:rPr>
              <a:t>3</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2200" baseline="-25000" dirty="0">
              <a:latin typeface="Arial" charset="0"/>
              <a:ea typeface="MS PGothic" charset="0"/>
            </a:endParaRPr>
          </a:p>
          <a:p>
            <a:pPr lvl="1"/>
            <a:endParaRPr lang="en-US" sz="2000" dirty="0">
              <a:latin typeface="Arial" charset="0"/>
              <a:ea typeface="MS PGothic" charset="0"/>
            </a:endParaRP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71120D-2558-494F-9117-37C080F98638}"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18</a:t>
            </a:fld>
            <a:endParaRPr lang="en-US"/>
          </a:p>
        </p:txBody>
      </p:sp>
    </p:spTree>
    <p:extLst>
      <p:ext uri="{BB962C8B-B14F-4D97-AF65-F5344CB8AC3E}">
        <p14:creationId xmlns:p14="http://schemas.microsoft.com/office/powerpoint/2010/main" val="197934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Non-determinism NFA</a:t>
            </a:r>
          </a:p>
        </p:txBody>
      </p:sp>
      <p:sp>
        <p:nvSpPr>
          <p:cNvPr id="69635" name="Rectangle 3"/>
          <p:cNvSpPr>
            <a:spLocks noGrp="1" noChangeArrowheads="1"/>
          </p:cNvSpPr>
          <p:nvPr>
            <p:ph idx="1"/>
          </p:nvPr>
        </p:nvSpPr>
        <p:spPr/>
        <p:txBody>
          <a:bodyPr/>
          <a:lstStyle/>
          <a:p>
            <a:pPr eaLnBrk="1" hangingPunct="1"/>
            <a:r>
              <a:rPr lang="en-US" sz="1800" dirty="0">
                <a:latin typeface="Arial" charset="0"/>
                <a:ea typeface="MS PGothic" charset="0"/>
              </a:rPr>
              <a:t>A non-deterministic finite-state automaton (NFA) A is defined by a 5-tuple </a:t>
            </a:r>
            <a:br>
              <a:rPr lang="en-US" sz="1800" dirty="0">
                <a:latin typeface="Arial" charset="0"/>
                <a:ea typeface="MS PGothic" charset="0"/>
              </a:rPr>
            </a:br>
            <a:r>
              <a:rPr lang="en-US" sz="1800" dirty="0">
                <a:latin typeface="Arial" charset="0"/>
                <a:ea typeface="MS PGothic" charset="0"/>
              </a:rPr>
              <a:t>A = (Q,Σ,δ,q</a:t>
            </a:r>
            <a:r>
              <a:rPr lang="en-US" sz="1800" baseline="-25000" dirty="0">
                <a:latin typeface="Arial" charset="0"/>
                <a:ea typeface="MS PGothic" charset="0"/>
              </a:rPr>
              <a:t>0</a:t>
            </a:r>
            <a:r>
              <a:rPr lang="en-US" sz="1800" dirty="0">
                <a:latin typeface="Arial" charset="0"/>
                <a:ea typeface="MS PGothic" charset="0"/>
              </a:rPr>
              <a:t>,F), where</a:t>
            </a:r>
          </a:p>
          <a:p>
            <a:pPr lvl="1" eaLnBrk="1" hangingPunct="1"/>
            <a:r>
              <a:rPr lang="en-US" sz="1800" dirty="0">
                <a:latin typeface="Arial" charset="0"/>
                <a:ea typeface="MS PGothic" charset="0"/>
              </a:rPr>
              <a:t>Q is a finite set of symbols called the states of A</a:t>
            </a:r>
          </a:p>
          <a:p>
            <a:pPr lvl="1" eaLnBrk="1" hangingPunct="1"/>
            <a:r>
              <a:rPr lang="en-US" sz="1800" dirty="0" err="1">
                <a:latin typeface="Arial" charset="0"/>
                <a:ea typeface="MS PGothic" charset="0"/>
              </a:rPr>
              <a:t>Σ</a:t>
            </a:r>
            <a:r>
              <a:rPr lang="en-US" sz="1800" dirty="0">
                <a:latin typeface="Arial" charset="0"/>
                <a:ea typeface="MS PGothic" charset="0"/>
              </a:rPr>
              <a:t> is a finite set of symbols called the alphabet of A</a:t>
            </a:r>
          </a:p>
          <a:p>
            <a:pPr lvl="1" eaLnBrk="1" hangingPunct="1"/>
            <a:r>
              <a:rPr lang="en-US" sz="1800" dirty="0" err="1">
                <a:latin typeface="Arial" charset="0"/>
                <a:ea typeface="MS PGothic" charset="0"/>
              </a:rPr>
              <a:t>δ</a:t>
            </a:r>
            <a:r>
              <a:rPr lang="en-US" sz="1800" dirty="0">
                <a:latin typeface="Arial" charset="0"/>
                <a:ea typeface="MS PGothic" charset="0"/>
              </a:rPr>
              <a:t> is a function from </a:t>
            </a:r>
            <a:r>
              <a:rPr lang="en-US" sz="1800" dirty="0" err="1">
                <a:latin typeface="Arial" charset="0"/>
                <a:ea typeface="MS PGothic" charset="0"/>
              </a:rPr>
              <a:t>Q×Σ</a:t>
            </a:r>
            <a:r>
              <a:rPr lang="en-US" sz="1800" baseline="-25000" dirty="0" err="1">
                <a:latin typeface="Arial" charset="0"/>
                <a:ea typeface="MS PGothic" charset="0"/>
              </a:rPr>
              <a:t>e</a:t>
            </a:r>
            <a:r>
              <a:rPr lang="en-US" sz="1800" dirty="0">
                <a:latin typeface="Arial" charset="0"/>
                <a:ea typeface="MS PGothic" charset="0"/>
              </a:rPr>
              <a:t> into P(Q) = 2</a:t>
            </a:r>
            <a:r>
              <a:rPr lang="en-US" sz="1800" baseline="30000" dirty="0">
                <a:latin typeface="Arial" charset="0"/>
                <a:ea typeface="MS PGothic" charset="0"/>
              </a:rPr>
              <a:t>Q  </a:t>
            </a:r>
            <a:r>
              <a:rPr lang="en-US" sz="1800" dirty="0">
                <a:latin typeface="Arial" charset="0"/>
                <a:ea typeface="MS PGothic" charset="0"/>
              </a:rPr>
              <a:t>; Note: </a:t>
            </a:r>
            <a:r>
              <a:rPr lang="en-US" sz="1800" dirty="0" err="1">
                <a:latin typeface="Arial" charset="0"/>
                <a:ea typeface="MS PGothic" charset="0"/>
              </a:rPr>
              <a:t>Σ</a:t>
            </a:r>
            <a:r>
              <a:rPr lang="en-US" sz="1800" baseline="-25000" dirty="0" err="1">
                <a:latin typeface="Arial" charset="0"/>
                <a:ea typeface="MS PGothic" charset="0"/>
              </a:rPr>
              <a:t>e</a:t>
            </a:r>
            <a:r>
              <a:rPr lang="en-US" sz="1800" baseline="-25000" dirty="0">
                <a:latin typeface="Arial" charset="0"/>
                <a:ea typeface="MS PGothic" charset="0"/>
              </a:rPr>
              <a:t> </a:t>
            </a:r>
            <a:r>
              <a:rPr lang="en-US" sz="1800" dirty="0">
                <a:latin typeface="Arial" charset="0"/>
                <a:ea typeface="MS PGothic" charset="0"/>
              </a:rPr>
              <a:t>= (</a:t>
            </a:r>
            <a:r>
              <a:rPr lang="en-US" sz="1800" dirty="0" err="1">
                <a:latin typeface="Arial" charset="0"/>
                <a:ea typeface="MS PGothic" charset="0"/>
              </a:rPr>
              <a:t>Σ</a:t>
            </a:r>
            <a:r>
              <a:rPr lang="en-US" sz="1800" dirty="0">
                <a:latin typeface="Arial" charset="0"/>
                <a:ea typeface="MS PGothic" charset="0"/>
              </a:rPr>
              <a:t>∪{</a:t>
            </a:r>
            <a:r>
              <a:rPr lang="en-US" sz="1800" dirty="0">
                <a:latin typeface="Symbol" charset="2"/>
                <a:ea typeface="Symbol" charset="2"/>
                <a:cs typeface="Symbol" charset="2"/>
              </a:rPr>
              <a:t>l</a:t>
            </a:r>
            <a:r>
              <a:rPr lang="en-US" sz="1800" dirty="0">
                <a:latin typeface="Arial" charset="0"/>
                <a:ea typeface="MS PGothic" charset="0"/>
              </a:rPr>
              <a:t>}) </a:t>
            </a:r>
            <a:br>
              <a:rPr lang="en-US" sz="1800" dirty="0">
                <a:latin typeface="Arial" charset="0"/>
                <a:ea typeface="MS PGothic" charset="0"/>
              </a:rPr>
            </a:br>
            <a:r>
              <a:rPr lang="en-US" sz="1800" dirty="0">
                <a:latin typeface="Arial" charset="0"/>
                <a:ea typeface="MS PGothic" charset="0"/>
              </a:rPr>
              <a:t>(</a:t>
            </a:r>
            <a:r>
              <a:rPr lang="en-US" sz="1800" dirty="0" err="1">
                <a:latin typeface="Arial" charset="0"/>
                <a:ea typeface="MS PGothic" charset="0"/>
              </a:rPr>
              <a:t>δ</a:t>
            </a:r>
            <a:r>
              <a:rPr lang="en-US" sz="1800" dirty="0">
                <a:latin typeface="Arial" charset="0"/>
                <a:ea typeface="MS PGothic" charset="0"/>
              </a:rPr>
              <a:t>: Q× </a:t>
            </a:r>
            <a:r>
              <a:rPr lang="en-US" sz="1800" dirty="0" err="1">
                <a:latin typeface="Arial" charset="0"/>
                <a:ea typeface="MS PGothic" charset="0"/>
              </a:rPr>
              <a:t>Σ</a:t>
            </a:r>
            <a:r>
              <a:rPr lang="en-US" sz="1800" baseline="-25000" dirty="0" err="1">
                <a:latin typeface="Arial" charset="0"/>
                <a:ea typeface="MS PGothic" charset="0"/>
              </a:rPr>
              <a:t>e</a:t>
            </a:r>
            <a:r>
              <a:rPr lang="en-US" sz="1800" baseline="-25000" dirty="0">
                <a:latin typeface="Arial" charset="0"/>
                <a:ea typeface="MS PGothic" charset="0"/>
              </a:rPr>
              <a:t> </a:t>
            </a:r>
            <a:r>
              <a:rPr lang="en-US" sz="1800" dirty="0">
                <a:latin typeface="Arial" charset="0"/>
                <a:ea typeface="MS PGothic" charset="0"/>
              </a:rPr>
              <a:t>→ P(Q)) called the transition function of A; by definition q ∈ </a:t>
            </a:r>
            <a:r>
              <a:rPr lang="en-US" sz="1800" dirty="0" err="1">
                <a:latin typeface="Arial" charset="0"/>
                <a:ea typeface="MS PGothic" charset="0"/>
              </a:rPr>
              <a:t>δ</a:t>
            </a:r>
            <a:r>
              <a:rPr lang="en-US" sz="1800" dirty="0">
                <a:latin typeface="Arial" charset="0"/>
                <a:ea typeface="MS PGothic" charset="0"/>
              </a:rPr>
              <a:t>(</a:t>
            </a:r>
            <a:r>
              <a:rPr lang="en-US" sz="1800" dirty="0" err="1">
                <a:latin typeface="Arial" charset="0"/>
                <a:ea typeface="MS PGothic" charset="0"/>
              </a:rPr>
              <a:t>q,</a:t>
            </a:r>
            <a:r>
              <a:rPr lang="en-US" sz="1800" dirty="0" err="1">
                <a:latin typeface="Symbol" charset="2"/>
                <a:ea typeface="Symbol" charset="2"/>
                <a:cs typeface="Symbol" charset="2"/>
              </a:rPr>
              <a:t>l</a:t>
            </a:r>
            <a:r>
              <a:rPr lang="en-US" sz="1800" dirty="0">
                <a:latin typeface="Arial" charset="0"/>
                <a:ea typeface="MS PGothic" charset="0"/>
              </a:rPr>
              <a:t>)</a:t>
            </a:r>
          </a:p>
          <a:p>
            <a:pPr lvl="1" eaLnBrk="1" hangingPunct="1"/>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∈Q is a unique element of Q called the start state</a:t>
            </a:r>
          </a:p>
          <a:p>
            <a:pPr lvl="1" eaLnBrk="1" hangingPunct="1"/>
            <a:r>
              <a:rPr lang="en-US" sz="1800" dirty="0">
                <a:latin typeface="Arial" charset="0"/>
                <a:ea typeface="MS PGothic" charset="0"/>
              </a:rPr>
              <a:t>F is a subset of Q (F ⊆ Q) called the final states</a:t>
            </a:r>
          </a:p>
          <a:p>
            <a:pPr lvl="1" eaLnBrk="1" hangingPunct="1"/>
            <a:r>
              <a:rPr lang="en-US" sz="1600" dirty="0">
                <a:latin typeface="Arial" charset="0"/>
                <a:ea typeface="MS PGothic" charset="0"/>
              </a:rPr>
              <a:t>Note that a state/input (called a discriminant) can lead nowhere new, one place or many places in an NFA; moreover, an NFA can jump between states even without reading any input symbol</a:t>
            </a:r>
          </a:p>
          <a:p>
            <a:pPr lvl="1" eaLnBrk="1" hangingPunct="1"/>
            <a:r>
              <a:rPr lang="en-US" sz="1600" dirty="0">
                <a:latin typeface="Arial" charset="0"/>
                <a:ea typeface="MS PGothic" charset="0"/>
              </a:rPr>
              <a:t>For simplicity, we often extend the definition of </a:t>
            </a:r>
            <a:r>
              <a:rPr lang="en-US" sz="1600" dirty="0" err="1">
                <a:latin typeface="Arial" charset="0"/>
                <a:ea typeface="MS PGothic" charset="0"/>
              </a:rPr>
              <a:t>δ</a:t>
            </a:r>
            <a:r>
              <a:rPr lang="en-US" sz="1600" dirty="0">
                <a:latin typeface="Arial" charset="0"/>
                <a:ea typeface="MS PGothic" charset="0"/>
              </a:rPr>
              <a:t>: Q× </a:t>
            </a:r>
            <a:r>
              <a:rPr lang="en-US" sz="1600" dirty="0" err="1">
                <a:latin typeface="Arial" charset="0"/>
                <a:ea typeface="MS PGothic" charset="0"/>
              </a:rPr>
              <a:t>Σ</a:t>
            </a:r>
            <a:r>
              <a:rPr lang="en-US" sz="1600" baseline="-25000" dirty="0" err="1">
                <a:latin typeface="Arial" charset="0"/>
                <a:ea typeface="MS PGothic" charset="0"/>
              </a:rPr>
              <a:t>e</a:t>
            </a:r>
            <a:r>
              <a:rPr lang="en-US" sz="1600" dirty="0">
                <a:latin typeface="Arial" charset="0"/>
                <a:ea typeface="MS PGothic" charset="0"/>
              </a:rPr>
              <a:t>  to a variant that handles sets of states, where </a:t>
            </a:r>
            <a:r>
              <a:rPr lang="en-US" sz="1600" dirty="0" err="1">
                <a:latin typeface="Arial" charset="0"/>
                <a:ea typeface="MS PGothic" charset="0"/>
              </a:rPr>
              <a:t>δ</a:t>
            </a:r>
            <a:r>
              <a:rPr lang="en-US" sz="1600" dirty="0">
                <a:latin typeface="Arial" charset="0"/>
                <a:ea typeface="MS PGothic" charset="0"/>
              </a:rPr>
              <a:t>: P(Q)× </a:t>
            </a:r>
            <a:r>
              <a:rPr lang="en-US" sz="1600" dirty="0" err="1">
                <a:latin typeface="Arial" charset="0"/>
                <a:ea typeface="MS PGothic" charset="0"/>
              </a:rPr>
              <a:t>Σ</a:t>
            </a:r>
            <a:r>
              <a:rPr lang="en-US" sz="1600" baseline="-25000" dirty="0" err="1">
                <a:latin typeface="Arial" charset="0"/>
                <a:ea typeface="MS PGothic" charset="0"/>
              </a:rPr>
              <a:t>e</a:t>
            </a:r>
            <a:r>
              <a:rPr lang="en-US" sz="1600" dirty="0">
                <a:latin typeface="Arial" charset="0"/>
                <a:ea typeface="MS PGothic" charset="0"/>
              </a:rPr>
              <a:t> is defined as </a:t>
            </a:r>
            <a:br>
              <a:rPr lang="en-US" sz="1600" dirty="0">
                <a:latin typeface="Arial" charset="0"/>
                <a:ea typeface="MS PGothic" charset="0"/>
              </a:rPr>
            </a:b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S,</a:t>
            </a:r>
            <a:r>
              <a:rPr lang="en-US" sz="1600" dirty="0" err="1">
                <a:ea typeface="Symbol" charset="2"/>
                <a:cs typeface="Symbol" charset="2"/>
              </a:rPr>
              <a:t>a</a:t>
            </a:r>
            <a:r>
              <a:rPr lang="en-US" sz="1600" dirty="0">
                <a:latin typeface="Arial" charset="0"/>
                <a:ea typeface="MS PGothic" charset="0"/>
              </a:rPr>
              <a:t>) = ∪</a:t>
            </a:r>
            <a:r>
              <a:rPr lang="en-US" sz="1600" baseline="-25000" dirty="0" err="1">
                <a:latin typeface="Arial" charset="0"/>
                <a:ea typeface="MS PGothic" charset="0"/>
              </a:rPr>
              <a:t>q∈S</a:t>
            </a:r>
            <a:r>
              <a:rPr lang="en-US" sz="1600" baseline="-25000" dirty="0">
                <a:latin typeface="Arial" charset="0"/>
                <a:ea typeface="MS PGothic" charset="0"/>
              </a:rPr>
              <a:t> </a:t>
            </a: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q,a</a:t>
            </a:r>
            <a:r>
              <a:rPr lang="en-US" sz="1600" dirty="0">
                <a:latin typeface="Arial" charset="0"/>
                <a:ea typeface="MS PGothic" charset="0"/>
              </a:rPr>
              <a:t>), where a ∈ </a:t>
            </a:r>
            <a:r>
              <a:rPr lang="en-US" sz="1600" dirty="0" err="1">
                <a:latin typeface="Arial" charset="0"/>
                <a:ea typeface="MS PGothic" charset="0"/>
              </a:rPr>
              <a:t>Σ</a:t>
            </a:r>
            <a:r>
              <a:rPr lang="en-US" sz="1600" baseline="-25000" dirty="0" err="1">
                <a:latin typeface="Arial" charset="0"/>
                <a:ea typeface="MS PGothic" charset="0"/>
              </a:rPr>
              <a:t>e</a:t>
            </a:r>
            <a:r>
              <a:rPr lang="en-US" sz="1600" dirty="0">
                <a:latin typeface="Arial" charset="0"/>
                <a:ea typeface="MS PGothic" charset="0"/>
              </a:rPr>
              <a:t> – if S=</a:t>
            </a:r>
            <a:r>
              <a:rPr lang="en-US" sz="1600" dirty="0" err="1">
                <a:ea typeface="ＭＳ Ｐゴシック" pitchFamily="-111" charset="-128"/>
                <a:cs typeface="ＭＳ Ｐゴシック" pitchFamily="-111" charset="-128"/>
              </a:rPr>
              <a:t>Ø</a:t>
            </a:r>
            <a:r>
              <a:rPr lang="en-US" sz="1600" dirty="0">
                <a:ea typeface="ＭＳ Ｐゴシック" pitchFamily="-111" charset="-128"/>
                <a:cs typeface="ＭＳ Ｐゴシック" pitchFamily="-111" charset="-128"/>
              </a:rPr>
              <a:t>, </a:t>
            </a:r>
            <a:r>
              <a:rPr lang="en-US" sz="1600" dirty="0">
                <a:latin typeface="Arial" charset="0"/>
                <a:ea typeface="MS PGothic" charset="0"/>
              </a:rPr>
              <a:t>∪</a:t>
            </a:r>
            <a:r>
              <a:rPr lang="en-US" sz="1600" baseline="-25000" dirty="0" err="1">
                <a:latin typeface="Arial" charset="0"/>
                <a:ea typeface="MS PGothic" charset="0"/>
              </a:rPr>
              <a:t>q∈S</a:t>
            </a:r>
            <a:r>
              <a:rPr lang="en-US" sz="1600" baseline="-25000" dirty="0">
                <a:latin typeface="Arial" charset="0"/>
                <a:ea typeface="MS PGothic" charset="0"/>
              </a:rPr>
              <a:t> </a:t>
            </a: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q,a</a:t>
            </a:r>
            <a:r>
              <a:rPr lang="en-US" sz="1600" dirty="0">
                <a:latin typeface="Arial" charset="0"/>
                <a:ea typeface="MS PGothic" charset="0"/>
              </a:rPr>
              <a:t>) =</a:t>
            </a:r>
            <a:r>
              <a:rPr lang="en-US" sz="1600" dirty="0" err="1">
                <a:ea typeface="ＭＳ Ｐゴシック" pitchFamily="-111" charset="-128"/>
                <a:cs typeface="ＭＳ Ｐゴシック" pitchFamily="-111" charset="-128"/>
              </a:rPr>
              <a:t>Ø</a:t>
            </a:r>
            <a:endParaRPr lang="en-US" sz="16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2DED64-BECE-2D40-BC80-69BC491D9C9A}"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19</a:t>
            </a:fld>
            <a:endParaRPr lang="en-US"/>
          </a:p>
        </p:txBody>
      </p:sp>
    </p:spTree>
    <p:extLst>
      <p:ext uri="{BB962C8B-B14F-4D97-AF65-F5344CB8AC3E}">
        <p14:creationId xmlns:p14="http://schemas.microsoft.com/office/powerpoint/2010/main" val="1644299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ctrTitle"/>
          </p:nvPr>
        </p:nvSpPr>
        <p:spPr/>
        <p:txBody>
          <a:bodyPr/>
          <a:lstStyle/>
          <a:p>
            <a:pPr eaLnBrk="1" hangingPunct="1"/>
            <a:r>
              <a:rPr lang="en-US">
                <a:latin typeface="Arial" charset="0"/>
                <a:ea typeface="MS PGothic" charset="0"/>
              </a:rPr>
              <a:t>Regular Languages</a:t>
            </a:r>
          </a:p>
        </p:txBody>
      </p:sp>
      <p:sp>
        <p:nvSpPr>
          <p:cNvPr id="65539" name="Rectangle 5"/>
          <p:cNvSpPr>
            <a:spLocks noGrp="1" noChangeArrowheads="1"/>
          </p:cNvSpPr>
          <p:nvPr>
            <p:ph type="subTitle" idx="1"/>
          </p:nvPr>
        </p:nvSpPr>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Transitions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 = (Q,Σ,δ,q</a:t>
            </a:r>
            <a:r>
              <a:rPr lang="en-US" sz="2400" baseline="-25000" dirty="0">
                <a:latin typeface="Arial" charset="0"/>
                <a:ea typeface="MS PGothic" charset="0"/>
              </a:rPr>
              <a:t>0</a:t>
            </a:r>
            <a:r>
              <a:rPr lang="en-US" sz="2400" dirty="0">
                <a:latin typeface="Arial" charset="0"/>
                <a:ea typeface="MS PGothic" charset="0"/>
              </a:rPr>
              <a:t>,F), we can define the reflexive transitive closure of </a:t>
            </a:r>
            <a:r>
              <a:rPr lang="en-US" sz="2400" dirty="0" err="1">
                <a:latin typeface="Arial" charset="0"/>
                <a:ea typeface="MS PGothic" charset="0"/>
              </a:rPr>
              <a:t>δ</a:t>
            </a:r>
            <a:r>
              <a:rPr lang="en-US" sz="24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*:P(Q)×</a:t>
            </a:r>
            <a:r>
              <a:rPr lang="en-US" sz="2400" dirty="0" err="1">
                <a:latin typeface="Arial" charset="0"/>
                <a:ea typeface="MS PGothic" charset="0"/>
              </a:rPr>
              <a:t>Σ</a:t>
            </a:r>
            <a:r>
              <a:rPr lang="en-US" sz="2400" dirty="0">
                <a:latin typeface="Arial" charset="0"/>
                <a:ea typeface="MS PGothic" charset="0"/>
              </a:rPr>
              <a:t>* → P(Q), by</a:t>
            </a:r>
          </a:p>
          <a:p>
            <a:pPr lvl="1" eaLnBrk="1" hangingPunct="1"/>
            <a:r>
              <a:rPr lang="en-US" sz="2000" dirty="0">
                <a:latin typeface="Symbol" charset="2"/>
                <a:ea typeface="Symbol" charset="2"/>
                <a:cs typeface="Symbol" charset="2"/>
              </a:rPr>
              <a:t>l</a:t>
            </a:r>
            <a:r>
              <a:rPr lang="en-US" sz="2000" dirty="0"/>
              <a:t>-Closure</a:t>
            </a:r>
            <a:r>
              <a:rPr lang="en-US" sz="2000" dirty="0">
                <a:latin typeface="Arial" charset="0"/>
                <a:ea typeface="MS PGothic" charset="0"/>
              </a:rPr>
              <a:t>(S) = { t | 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latin typeface="Symbol" charset="2"/>
                <a:ea typeface="Symbol" charset="2"/>
                <a:cs typeface="Symbol" charset="2"/>
              </a:rPr>
              <a:t>l</a:t>
            </a:r>
            <a:r>
              <a:rPr lang="en-US" sz="2000" dirty="0">
                <a:latin typeface="Arial" charset="0"/>
                <a:ea typeface="MS PGothic" charset="0"/>
              </a:rPr>
              <a:t>)}, S ∈ P(Q) – extended </a:t>
            </a:r>
            <a:r>
              <a:rPr lang="en-US" sz="2000" dirty="0" err="1">
                <a:latin typeface="Arial" charset="0"/>
                <a:ea typeface="MS PGothic" charset="0"/>
              </a:rPr>
              <a:t>δ</a:t>
            </a:r>
            <a:endParaRPr lang="en-US" sz="2000" dirty="0">
              <a:latin typeface="Arial" charset="0"/>
              <a:ea typeface="MS PGothic" charset="0"/>
            </a:endParaRPr>
          </a:p>
          <a:p>
            <a:pPr lvl="1" eaLnBrk="1" hangingPunct="1"/>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latin typeface="Symbol" charset="2"/>
                <a:ea typeface="Symbol" charset="2"/>
                <a:cs typeface="Symbol" charset="2"/>
              </a:rPr>
              <a:t>l</a:t>
            </a:r>
            <a:r>
              <a:rPr lang="en-US" sz="2000" dirty="0">
                <a:latin typeface="Arial" charset="0"/>
                <a:ea typeface="MS PGothic" charset="0"/>
              </a:rPr>
              <a:t>) = </a:t>
            </a:r>
            <a:r>
              <a:rPr lang="en-US" sz="2000" dirty="0">
                <a:latin typeface="Symbol" charset="2"/>
                <a:ea typeface="Symbol" charset="2"/>
                <a:cs typeface="Symbol" charset="2"/>
              </a:rPr>
              <a:t>l</a:t>
            </a:r>
            <a:r>
              <a:rPr lang="en-US" sz="2000" dirty="0"/>
              <a:t>-Closure</a:t>
            </a:r>
            <a:r>
              <a:rPr lang="en-US" sz="2000" dirty="0">
                <a:latin typeface="Arial" charset="0"/>
                <a:ea typeface="MS PGothic" charset="0"/>
              </a:rPr>
              <a:t>(S) </a:t>
            </a:r>
          </a:p>
          <a:p>
            <a:pPr lvl="1" eaLnBrk="1" hangingPunct="1"/>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ea typeface="Symbol" charset="2"/>
                <a:cs typeface="Symbol" charset="2"/>
              </a:rPr>
              <a:t>ax</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a:latin typeface="Symbol" charset="2"/>
                <a:ea typeface="Symbol" charset="2"/>
                <a:cs typeface="Symbol" charset="2"/>
              </a:rPr>
              <a:t>l</a:t>
            </a:r>
            <a:r>
              <a:rPr lang="en-US" sz="2000" dirty="0"/>
              <a:t>-Closure(</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ea typeface="Symbol" charset="2"/>
                <a:cs typeface="Symbol" charset="2"/>
              </a:rPr>
              <a:t>a</a:t>
            </a:r>
            <a:r>
              <a:rPr lang="en-US" sz="2000" dirty="0">
                <a:latin typeface="Arial" charset="0"/>
                <a:ea typeface="MS PGothic" charset="0"/>
              </a:rPr>
              <a:t>)),x), where a ∈ </a:t>
            </a:r>
            <a:r>
              <a:rPr lang="en-US" sz="2000" dirty="0" err="1">
                <a:latin typeface="Arial" charset="0"/>
                <a:ea typeface="MS PGothic" charset="0"/>
              </a:rPr>
              <a:t>Σ</a:t>
            </a:r>
            <a:r>
              <a:rPr lang="en-US" sz="2000" dirty="0">
                <a:latin typeface="Arial" charset="0"/>
                <a:ea typeface="MS PGothic" charset="0"/>
              </a:rPr>
              <a:t> and x ∈ </a:t>
            </a:r>
            <a:r>
              <a:rPr lang="en-US" sz="2000" dirty="0" err="1">
                <a:latin typeface="Arial" charset="0"/>
                <a:ea typeface="MS PGothic" charset="0"/>
              </a:rPr>
              <a:t>Σ</a:t>
            </a:r>
            <a:r>
              <a:rPr lang="en-US" sz="2000" dirty="0">
                <a:latin typeface="Arial" charset="0"/>
                <a:ea typeface="MS PGothic" charset="0"/>
              </a:rPr>
              <a:t>*</a:t>
            </a:r>
          </a:p>
          <a:p>
            <a:pPr lvl="2" eaLnBrk="1" hangingPunct="1"/>
            <a:r>
              <a:rPr lang="en-US" sz="1600" dirty="0">
                <a:latin typeface="Arial" charset="0"/>
                <a:ea typeface="MS PGothic" charset="0"/>
              </a:rPr>
              <a:t>Note that </a:t>
            </a: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S,</a:t>
            </a:r>
            <a:r>
              <a:rPr lang="en-US" sz="1600" dirty="0" err="1">
                <a:ea typeface="Symbol" charset="2"/>
                <a:cs typeface="Symbol" charset="2"/>
              </a:rPr>
              <a:t>ax</a:t>
            </a:r>
            <a:r>
              <a:rPr lang="en-US" sz="1600" dirty="0">
                <a:latin typeface="Arial" charset="0"/>
                <a:ea typeface="MS PGothic" charset="0"/>
              </a:rPr>
              <a:t>) = ∪</a:t>
            </a:r>
            <a:r>
              <a:rPr lang="en-US" sz="1600" baseline="-25000" dirty="0" err="1">
                <a:latin typeface="Arial" charset="0"/>
                <a:ea typeface="MS PGothic" charset="0"/>
              </a:rPr>
              <a:t>q∈S</a:t>
            </a:r>
            <a:r>
              <a:rPr lang="en-US" sz="1600" baseline="-25000" dirty="0">
                <a:latin typeface="Arial" charset="0"/>
                <a:ea typeface="MS PGothic" charset="0"/>
              </a:rPr>
              <a:t> </a:t>
            </a:r>
            <a:r>
              <a:rPr lang="en-US" sz="1600" dirty="0">
                <a:latin typeface="Arial" charset="0"/>
                <a:ea typeface="MS PGothic" charset="0"/>
              </a:rPr>
              <a:t>∪</a:t>
            </a:r>
            <a:r>
              <a:rPr lang="en-US" sz="1600" baseline="-25000" dirty="0" err="1">
                <a:latin typeface="Arial" charset="0"/>
                <a:ea typeface="MS PGothic" charset="0"/>
              </a:rPr>
              <a:t>p∈</a:t>
            </a:r>
            <a:r>
              <a:rPr lang="en-US" sz="1600" baseline="-25000" dirty="0" err="1">
                <a:latin typeface="Symbol" charset="2"/>
                <a:ea typeface="Symbol" charset="2"/>
                <a:cs typeface="Symbol" charset="2"/>
              </a:rPr>
              <a:t>l</a:t>
            </a:r>
            <a:r>
              <a:rPr lang="en-US" sz="1600" baseline="-25000" dirty="0" err="1"/>
              <a:t>-Closure</a:t>
            </a:r>
            <a:r>
              <a:rPr lang="en-US" sz="1600" baseline="-25000" dirty="0"/>
              <a:t>(</a:t>
            </a:r>
            <a:r>
              <a:rPr lang="en-US" sz="1600" baseline="-25000" dirty="0" err="1">
                <a:latin typeface="Arial" charset="0"/>
                <a:ea typeface="MS PGothic" charset="0"/>
              </a:rPr>
              <a:t>δ</a:t>
            </a:r>
            <a:r>
              <a:rPr lang="en-US" sz="1600" baseline="-25000" dirty="0">
                <a:latin typeface="Arial" charset="0"/>
                <a:ea typeface="MS PGothic" charset="0"/>
              </a:rPr>
              <a:t>(</a:t>
            </a:r>
            <a:r>
              <a:rPr lang="en-US" sz="1600" baseline="-25000" dirty="0" err="1">
                <a:latin typeface="Arial" charset="0"/>
                <a:ea typeface="MS PGothic" charset="0"/>
              </a:rPr>
              <a:t>q,</a:t>
            </a:r>
            <a:r>
              <a:rPr lang="en-US" sz="1600" baseline="-25000" dirty="0" err="1">
                <a:ea typeface="Symbol" charset="2"/>
                <a:cs typeface="Symbol" charset="2"/>
              </a:rPr>
              <a:t>a</a:t>
            </a:r>
            <a:r>
              <a:rPr lang="en-US" sz="1600" baseline="-25000" dirty="0">
                <a:latin typeface="Arial" charset="0"/>
                <a:ea typeface="MS PGothic" charset="0"/>
              </a:rPr>
              <a:t>)) </a:t>
            </a: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p,x</a:t>
            </a:r>
            <a:r>
              <a:rPr lang="en-US" sz="1600" dirty="0">
                <a:latin typeface="Arial" charset="0"/>
                <a:ea typeface="MS PGothic" charset="0"/>
              </a:rPr>
              <a:t>), where a ∈ </a:t>
            </a:r>
            <a:r>
              <a:rPr lang="en-US" sz="1600" dirty="0" err="1">
                <a:latin typeface="Arial" charset="0"/>
                <a:ea typeface="MS PGothic" charset="0"/>
              </a:rPr>
              <a:t>Σ</a:t>
            </a:r>
            <a:r>
              <a:rPr lang="en-US" sz="1600" dirty="0">
                <a:latin typeface="Arial" charset="0"/>
                <a:ea typeface="MS PGothic" charset="0"/>
              </a:rPr>
              <a:t> and x ∈ </a:t>
            </a:r>
            <a:r>
              <a:rPr lang="en-US" sz="1600" dirty="0" err="1">
                <a:latin typeface="Arial" charset="0"/>
                <a:ea typeface="MS PGothic" charset="0"/>
              </a:rPr>
              <a:t>Σ</a:t>
            </a:r>
            <a:r>
              <a:rPr lang="en-US" sz="1600" dirty="0">
                <a:latin typeface="Arial" charset="0"/>
                <a:ea typeface="MS PGothic" charset="0"/>
              </a:rPr>
              <a:t>*</a:t>
            </a:r>
            <a:endParaRPr lang="en-US" sz="1600" dirty="0">
              <a:latin typeface="Symbol" charset="2"/>
              <a:ea typeface="Symbol" charset="2"/>
              <a:cs typeface="Symbol" charset="2"/>
            </a:endParaRPr>
          </a:p>
          <a:p>
            <a:pPr eaLnBrk="1" hangingPunct="1"/>
            <a:r>
              <a:rPr lang="en-US" sz="2400" dirty="0">
                <a:ea typeface="Symbol" charset="2"/>
                <a:cs typeface="Symbol" charset="2"/>
              </a:rPr>
              <a:t>We also define the transitive closure of </a:t>
            </a:r>
            <a:r>
              <a:rPr lang="en-US" sz="2400" dirty="0" err="1">
                <a:latin typeface="Arial" charset="0"/>
                <a:ea typeface="MS PGothic" charset="0"/>
              </a:rPr>
              <a:t>δ</a:t>
            </a:r>
            <a:r>
              <a:rPr lang="en-US" sz="2400" dirty="0">
                <a:latin typeface="Arial" charset="0"/>
                <a:ea typeface="MS PGothic" charset="0"/>
              </a:rPr>
              <a:t>, </a:t>
            </a:r>
            <a:r>
              <a:rPr lang="en-US" sz="2400" dirty="0" err="1">
                <a:latin typeface="Arial" charset="0"/>
                <a:ea typeface="MS PGothic" charset="0"/>
              </a:rPr>
              <a:t>δ</a:t>
            </a:r>
            <a:r>
              <a:rPr lang="en-US" sz="2400" baseline="30000" dirty="0">
                <a:latin typeface="Arial" charset="0"/>
                <a:ea typeface="MS PGothic" charset="0"/>
              </a:rPr>
              <a:t>+</a:t>
            </a:r>
            <a:r>
              <a:rPr lang="en-US" sz="2400" dirty="0">
                <a:latin typeface="Arial" charset="0"/>
                <a:ea typeface="MS PGothic" charset="0"/>
              </a:rPr>
              <a:t>, by</a:t>
            </a:r>
          </a:p>
          <a:p>
            <a:pPr lvl="1" eaLnBrk="1" hangingPunct="1"/>
            <a:r>
              <a:rPr lang="en-US" sz="2000" dirty="0" err="1">
                <a:latin typeface="Arial" charset="0"/>
                <a:ea typeface="MS PGothic" charset="0"/>
              </a:rPr>
              <a:t>δ</a:t>
            </a:r>
            <a:r>
              <a:rPr lang="en-US" sz="2000" baseline="30000" dirty="0">
                <a:latin typeface="Arial" charset="0"/>
                <a:ea typeface="MS PGothic" charset="0"/>
              </a:rPr>
              <a:t>+</a:t>
            </a:r>
            <a:r>
              <a:rPr lang="en-US" sz="2000" dirty="0">
                <a:latin typeface="Arial" charset="0"/>
                <a:ea typeface="MS PGothic" charset="0"/>
              </a:rPr>
              <a:t>(</a:t>
            </a:r>
            <a:r>
              <a:rPr lang="en-US" sz="2000" dirty="0" err="1">
                <a:latin typeface="Arial" charset="0"/>
                <a:ea typeface="MS PGothic" charset="0"/>
              </a:rPr>
              <a:t>S,w</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ea typeface="Symbol" charset="2"/>
                <a:cs typeface="Symbol" charset="2"/>
              </a:rPr>
              <a:t>w</a:t>
            </a:r>
            <a:r>
              <a:rPr lang="en-US" sz="2000" dirty="0">
                <a:latin typeface="Arial" charset="0"/>
                <a:ea typeface="MS PGothic" charset="0"/>
              </a:rPr>
              <a:t>)  when |w|&gt;0 or, equivalently, w ∈ </a:t>
            </a:r>
            <a:r>
              <a:rPr lang="en-US" sz="2000" dirty="0" err="1">
                <a:latin typeface="Arial" charset="0"/>
                <a:ea typeface="MS PGothic" charset="0"/>
              </a:rPr>
              <a:t>Σ</a:t>
            </a:r>
            <a:r>
              <a:rPr lang="en-US" sz="2000" baseline="30000" dirty="0">
                <a:latin typeface="Arial" charset="0"/>
                <a:ea typeface="MS PGothic" charset="0"/>
              </a:rPr>
              <a:t>+</a:t>
            </a:r>
          </a:p>
          <a:p>
            <a:pPr eaLnBrk="1" hangingPunct="1"/>
            <a:r>
              <a:rPr lang="en-US" sz="2400" dirty="0">
                <a:ea typeface="MS PGothic" charset="0"/>
              </a:rPr>
              <a:t>The function </a:t>
            </a:r>
            <a:r>
              <a:rPr lang="en-US" sz="2400" dirty="0" err="1">
                <a:latin typeface="Arial" charset="0"/>
                <a:ea typeface="MS PGothic" charset="0"/>
              </a:rPr>
              <a:t>δ</a:t>
            </a:r>
            <a:r>
              <a:rPr lang="en-US" sz="2400" dirty="0">
                <a:latin typeface="Arial" charset="0"/>
                <a:ea typeface="MS PGothic" charset="0"/>
              </a:rPr>
              <a:t>* describes every “possible” step of computation by the non-deterministic automaton starting in some state until it runs out of characters to read</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72B5738-88E3-0344-B8E0-2F0F1385C3B7}"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20</a:t>
            </a:fld>
            <a:endParaRPr lang="en-US"/>
          </a:p>
        </p:txBody>
      </p:sp>
    </p:spTree>
    <p:extLst>
      <p:ext uri="{BB962C8B-B14F-4D97-AF65-F5344CB8AC3E}">
        <p14:creationId xmlns:p14="http://schemas.microsoft.com/office/powerpoint/2010/main" val="863216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Languages</a:t>
            </a:r>
          </a:p>
        </p:txBody>
      </p:sp>
      <p:sp>
        <p:nvSpPr>
          <p:cNvPr id="69635" name="Rectangle 3"/>
          <p:cNvSpPr>
            <a:spLocks noGrp="1" noChangeArrowheads="1"/>
          </p:cNvSpPr>
          <p:nvPr>
            <p:ph idx="1"/>
          </p:nvPr>
        </p:nvSpPr>
        <p:spPr/>
        <p:txBody>
          <a:bodyPr/>
          <a:lstStyle/>
          <a:p>
            <a:pPr eaLnBrk="1" hangingPunct="1"/>
            <a:r>
              <a:rPr lang="en-US" sz="2400">
                <a:latin typeface="Arial" charset="0"/>
                <a:ea typeface="MS PGothic" charset="0"/>
              </a:rPr>
              <a:t>Given an NFA, A = (Q,Σ,δ,q</a:t>
            </a:r>
            <a:r>
              <a:rPr lang="en-US" sz="2400" baseline="-25000">
                <a:latin typeface="Arial" charset="0"/>
                <a:ea typeface="MS PGothic" charset="0"/>
              </a:rPr>
              <a:t>0</a:t>
            </a:r>
            <a:r>
              <a:rPr lang="en-US" sz="2400">
                <a:latin typeface="Arial" charset="0"/>
                <a:ea typeface="MS PGothic" charset="0"/>
              </a:rPr>
              <a:t>,F), we can define the language accepted by A as those strings that </a:t>
            </a:r>
            <a:r>
              <a:rPr lang="en-US" sz="2400" u="sng">
                <a:latin typeface="Arial" charset="0"/>
                <a:ea typeface="MS PGothic" charset="0"/>
              </a:rPr>
              <a:t>allow</a:t>
            </a:r>
            <a:r>
              <a:rPr lang="en-US" sz="2400">
                <a:latin typeface="Arial" charset="0"/>
                <a:ea typeface="MS PGothic" charset="0"/>
              </a:rPr>
              <a:t> it to end up in a final state once it has consumed the entire string – here we just mean that there is some accepting path</a:t>
            </a:r>
          </a:p>
          <a:p>
            <a:pPr eaLnBrk="1" hangingPunct="1"/>
            <a:r>
              <a:rPr lang="en-US" sz="2400">
                <a:latin typeface="Arial" charset="0"/>
                <a:ea typeface="MS PGothic" charset="0"/>
              </a:rPr>
              <a:t>Formally, the language accepted by A is</a:t>
            </a:r>
          </a:p>
          <a:p>
            <a:pPr lvl="1" eaLnBrk="1" hangingPunct="1"/>
            <a:r>
              <a:rPr lang="en-US" sz="2000">
                <a:latin typeface="Arial" charset="0"/>
                <a:ea typeface="MS PGothic" charset="0"/>
              </a:rPr>
              <a:t>{ w | (</a:t>
            </a:r>
            <a:r>
              <a:rPr lang="en-US" sz="2000" err="1">
                <a:latin typeface="Arial" charset="0"/>
                <a:ea typeface="MS PGothic" charset="0"/>
              </a:rPr>
              <a:t>δ</a:t>
            </a:r>
            <a:r>
              <a:rPr lang="en-US" sz="2000">
                <a:latin typeface="Arial" charset="0"/>
                <a:ea typeface="MS PGothic" charset="0"/>
              </a:rPr>
              <a:t>*(</a:t>
            </a:r>
            <a:r>
              <a:rPr lang="en-US" sz="2000">
                <a:latin typeface="Symbol" charset="2"/>
                <a:ea typeface="Symbol" charset="2"/>
                <a:cs typeface="Symbol" charset="2"/>
              </a:rPr>
              <a:t>l</a:t>
            </a:r>
            <a:r>
              <a:rPr lang="en-US" sz="2000"/>
              <a:t>-Closure</a:t>
            </a:r>
            <a:r>
              <a:rPr lang="en-US" sz="2000">
                <a:latin typeface="Arial" charset="0"/>
                <a:ea typeface="MS PGothic" charset="0"/>
              </a:rPr>
              <a:t>({q</a:t>
            </a:r>
            <a:r>
              <a:rPr lang="en-US" sz="2000" baseline="-25000">
                <a:latin typeface="Arial" charset="0"/>
                <a:ea typeface="MS PGothic" charset="0"/>
              </a:rPr>
              <a:t>0</a:t>
            </a:r>
            <a:r>
              <a:rPr lang="en-US" sz="2000">
                <a:latin typeface="Arial" charset="0"/>
                <a:ea typeface="MS PGothic" charset="0"/>
              </a:rPr>
              <a:t>}),w) ∩ F) ≠ </a:t>
            </a:r>
            <a:r>
              <a:rPr lang="en-US" sz="2000" err="1">
                <a:ea typeface="ＭＳ Ｐゴシック" pitchFamily="-111" charset="-128"/>
                <a:cs typeface="ＭＳ Ｐゴシック" pitchFamily="-111" charset="-128"/>
              </a:rPr>
              <a:t>Ø</a:t>
            </a:r>
            <a:r>
              <a:rPr lang="en-US" sz="2000">
                <a:latin typeface="Arial" charset="0"/>
                <a:ea typeface="MS PGothic" charset="0"/>
              </a:rPr>
              <a:t> }</a:t>
            </a:r>
          </a:p>
          <a:p>
            <a:pPr eaLnBrk="1" hangingPunct="1"/>
            <a:r>
              <a:rPr lang="en-US" sz="2400">
                <a:ea typeface="Symbol" charset="2"/>
                <a:cs typeface="Symbol" charset="2"/>
              </a:rPr>
              <a:t>Notice that we accept if there is </a:t>
            </a:r>
            <a:r>
              <a:rPr lang="en-US" sz="2400" u="sng">
                <a:ea typeface="Symbol" charset="2"/>
                <a:cs typeface="Symbol" charset="2"/>
              </a:rPr>
              <a:t>any</a:t>
            </a:r>
            <a:r>
              <a:rPr lang="en-US" sz="2400">
                <a:ea typeface="Symbol" charset="2"/>
                <a:cs typeface="Symbol" charset="2"/>
              </a:rPr>
              <a:t> set of choices of transitions that lead to a final state</a:t>
            </a:r>
            <a:endParaRPr lang="en-US" sz="2400">
              <a:ea typeface="MS PGothic" charset="0"/>
            </a:endParaRPr>
          </a:p>
          <a:p>
            <a:pPr lvl="1" eaLnBrk="1" hangingPunct="1"/>
            <a:endParaRPr lang="en-US" sz="2000">
              <a:ea typeface="MS PGothic" charset="0"/>
            </a:endParaRPr>
          </a:p>
          <a:p>
            <a:pPr lvl="1" eaLnBrk="1" hangingPunct="1"/>
            <a:endParaRPr lang="en-US" sz="200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C47716-90E8-8E4E-BE7F-EE0E145DFE25}"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21</a:t>
            </a:fld>
            <a:endParaRPr lang="en-US"/>
          </a:p>
        </p:txBody>
      </p:sp>
    </p:spTree>
    <p:extLst>
      <p:ext uri="{BB962C8B-B14F-4D97-AF65-F5344CB8AC3E}">
        <p14:creationId xmlns:p14="http://schemas.microsoft.com/office/powerpoint/2010/main" val="1707899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non-deterministic finite-state automaton can be described by a finite-state diagram, except</a:t>
            </a:r>
          </a:p>
          <a:p>
            <a:pPr lvl="1"/>
            <a:r>
              <a:rPr lang="en-US" sz="2400" dirty="0"/>
              <a:t>We now can have transitions labelled with </a:t>
            </a:r>
            <a:r>
              <a:rPr lang="en-US" sz="2400" dirty="0">
                <a:latin typeface="Symbol" charset="2"/>
                <a:ea typeface="Symbol" charset="2"/>
                <a:cs typeface="Symbol" charset="2"/>
              </a:rPr>
              <a:t>l</a:t>
            </a:r>
          </a:p>
          <a:p>
            <a:pPr lvl="1"/>
            <a:r>
              <a:rPr lang="en-US" sz="2400" dirty="0"/>
              <a:t>The same letter can appear on multiple arcs from a state q to multiple distinct destination states</a:t>
            </a:r>
          </a:p>
          <a:p>
            <a:endParaRPr lang="en-US" sz="2400" dirty="0"/>
          </a:p>
        </p:txBody>
      </p:sp>
      <p:sp>
        <p:nvSpPr>
          <p:cNvPr id="4" name="Date Placeholder 3"/>
          <p:cNvSpPr>
            <a:spLocks noGrp="1"/>
          </p:cNvSpPr>
          <p:nvPr>
            <p:ph type="dt" sz="half" idx="10"/>
          </p:nvPr>
        </p:nvSpPr>
        <p:spPr/>
        <p:txBody>
          <a:bodyPr/>
          <a:lstStyle/>
          <a:p>
            <a:fld id="{C3B8C695-EE80-9C4B-AB54-D061B409836D}"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22</a:t>
            </a:fld>
            <a:endParaRPr lang="en-US"/>
          </a:p>
        </p:txBody>
      </p:sp>
    </p:spTree>
    <p:extLst>
      <p:ext uri="{BB962C8B-B14F-4D97-AF65-F5344CB8AC3E}">
        <p14:creationId xmlns:p14="http://schemas.microsoft.com/office/powerpoint/2010/main" val="1796160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Equivalence of DFA and NFA</a:t>
            </a:r>
          </a:p>
        </p:txBody>
      </p:sp>
      <p:sp>
        <p:nvSpPr>
          <p:cNvPr id="71683" name="Rectangle 3"/>
          <p:cNvSpPr>
            <a:spLocks noGrp="1" noChangeArrowheads="1"/>
          </p:cNvSpPr>
          <p:nvPr>
            <p:ph idx="1"/>
          </p:nvPr>
        </p:nvSpPr>
        <p:spPr/>
        <p:txBody>
          <a:bodyPr/>
          <a:lstStyle/>
          <a:p>
            <a:pPr eaLnBrk="1" hangingPunct="1"/>
            <a:r>
              <a:rPr lang="en-US">
                <a:latin typeface="Arial" charset="0"/>
                <a:ea typeface="MS PGothic" charset="0"/>
              </a:rPr>
              <a:t>Clearly every DFA is an NFA except that </a:t>
            </a:r>
            <a:r>
              <a:rPr lang="en-US" err="1">
                <a:latin typeface="Arial" charset="0"/>
                <a:ea typeface="MS PGothic" charset="0"/>
              </a:rPr>
              <a:t>δ</a:t>
            </a:r>
            <a:r>
              <a:rPr lang="en-US">
                <a:latin typeface="Arial" charset="0"/>
                <a:ea typeface="MS PGothic" charset="0"/>
              </a:rPr>
              <a:t>(</a:t>
            </a:r>
            <a:r>
              <a:rPr lang="en-US" err="1">
                <a:latin typeface="Arial" charset="0"/>
                <a:ea typeface="MS PGothic" charset="0"/>
              </a:rPr>
              <a:t>q,</a:t>
            </a:r>
            <a:r>
              <a:rPr lang="en-US" err="1">
                <a:ea typeface="Symbol" charset="2"/>
                <a:cs typeface="Symbol" charset="2"/>
              </a:rPr>
              <a:t>a</a:t>
            </a:r>
            <a:r>
              <a:rPr lang="en-US">
                <a:latin typeface="Arial" charset="0"/>
                <a:ea typeface="MS PGothic" charset="0"/>
              </a:rPr>
              <a:t>) = s becomes </a:t>
            </a:r>
            <a:r>
              <a:rPr lang="en-US" err="1">
                <a:latin typeface="Arial" charset="0"/>
                <a:ea typeface="MS PGothic" charset="0"/>
              </a:rPr>
              <a:t>δ</a:t>
            </a:r>
            <a:r>
              <a:rPr lang="en-US">
                <a:latin typeface="Arial" charset="0"/>
                <a:ea typeface="MS PGothic" charset="0"/>
              </a:rPr>
              <a:t>(</a:t>
            </a:r>
            <a:r>
              <a:rPr lang="en-US" err="1">
                <a:latin typeface="Arial" charset="0"/>
                <a:ea typeface="MS PGothic" charset="0"/>
              </a:rPr>
              <a:t>q,</a:t>
            </a:r>
            <a:r>
              <a:rPr lang="en-US" err="1">
                <a:ea typeface="Symbol" charset="2"/>
                <a:cs typeface="Symbol" charset="2"/>
              </a:rPr>
              <a:t>a</a:t>
            </a:r>
            <a:r>
              <a:rPr lang="en-US">
                <a:latin typeface="Arial" charset="0"/>
                <a:ea typeface="MS PGothic" charset="0"/>
              </a:rPr>
              <a:t>) = {s}, so any language accepted by a DFA can be accepted by an NFA.</a:t>
            </a:r>
          </a:p>
          <a:p>
            <a:pPr eaLnBrk="1" hangingPunct="1"/>
            <a:r>
              <a:rPr lang="en-US">
                <a:latin typeface="Arial" charset="0"/>
                <a:ea typeface="MS PGothic" charset="0"/>
              </a:rPr>
              <a:t>The challenge is to show every language accepted by an NFA is accepted by an equivalent DFA. That is, if A is an NFA, then we can construct a DFA A’, such that </a:t>
            </a:r>
            <a:r>
              <a:rPr lang="en-US" i="1">
                <a:latin typeface="Arial" charset="0"/>
                <a:ea typeface="MS PGothic" charset="0"/>
              </a:rPr>
              <a:t>L</a:t>
            </a:r>
            <a:r>
              <a:rPr lang="en-US">
                <a:latin typeface="Arial" charset="0"/>
                <a:ea typeface="MS PGothic" charset="0"/>
              </a:rPr>
              <a:t>(A’) = </a:t>
            </a:r>
            <a:r>
              <a:rPr lang="en-US" i="1">
                <a:latin typeface="Arial" charset="0"/>
                <a:ea typeface="MS PGothic" charset="0"/>
              </a:rPr>
              <a:t>L</a:t>
            </a:r>
            <a:r>
              <a:rPr lang="en-US">
                <a:latin typeface="Arial" charset="0"/>
                <a:ea typeface="MS PGothic" charset="0"/>
              </a:rPr>
              <a:t>(A).</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6484E87-0F66-F54D-8DCD-437CCE78160A}" type="datetime1">
              <a:rPr lang="en-US" smtClean="0"/>
              <a:t>12/28/19</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Constructing DFA from NFA</a:t>
            </a:r>
          </a:p>
        </p:txBody>
      </p:sp>
      <p:sp>
        <p:nvSpPr>
          <p:cNvPr id="71683" name="Rectangle 3"/>
          <p:cNvSpPr>
            <a:spLocks noGrp="1" noChangeArrowheads="1"/>
          </p:cNvSpPr>
          <p:nvPr>
            <p:ph idx="1"/>
          </p:nvPr>
        </p:nvSpPr>
        <p:spPr/>
        <p:txBody>
          <a:bodyPr/>
          <a:lstStyle/>
          <a:p>
            <a:pPr eaLnBrk="1" hangingPunct="1"/>
            <a:r>
              <a:rPr lang="en-US" sz="2400">
                <a:latin typeface="Arial" charset="0"/>
                <a:ea typeface="MS PGothic" charset="0"/>
              </a:rPr>
              <a:t>Let A = (Q,Σ,δ,q</a:t>
            </a:r>
            <a:r>
              <a:rPr lang="en-US" sz="2400" baseline="-25000">
                <a:latin typeface="Arial" charset="0"/>
                <a:ea typeface="MS PGothic" charset="0"/>
              </a:rPr>
              <a:t>0</a:t>
            </a:r>
            <a:r>
              <a:rPr lang="en-US" sz="2400">
                <a:latin typeface="Arial" charset="0"/>
                <a:ea typeface="MS PGothic" charset="0"/>
              </a:rPr>
              <a:t>,F) be an arbitrary NFA</a:t>
            </a:r>
          </a:p>
          <a:p>
            <a:pPr eaLnBrk="1" hangingPunct="1"/>
            <a:r>
              <a:rPr lang="en-US" sz="2400">
                <a:latin typeface="Arial" charset="0"/>
                <a:ea typeface="MS PGothic" charset="0"/>
              </a:rPr>
              <a:t>Let S be an arbitrary subset of Q.</a:t>
            </a:r>
          </a:p>
          <a:p>
            <a:pPr lvl="1" eaLnBrk="1" hangingPunct="1"/>
            <a:r>
              <a:rPr lang="en-US" sz="2000">
                <a:latin typeface="Arial" charset="0"/>
                <a:ea typeface="MS PGothic" charset="0"/>
              </a:rPr>
              <a:t>Construct the sequence </a:t>
            </a:r>
            <a:r>
              <a:rPr lang="en-US" sz="2000" err="1">
                <a:latin typeface="Arial" charset="0"/>
                <a:ea typeface="MS PGothic" charset="0"/>
              </a:rPr>
              <a:t>seq</a:t>
            </a:r>
            <a:r>
              <a:rPr lang="en-US" sz="2000">
                <a:latin typeface="Arial" charset="0"/>
                <a:ea typeface="MS PGothic" charset="0"/>
              </a:rPr>
              <a:t>(S) to be a sequence that contains all elements of S in lexicographical order, using angle brackets to . That is, if S={q1, q3, q2} then </a:t>
            </a:r>
            <a:r>
              <a:rPr lang="en-US" sz="2000" err="1">
                <a:latin typeface="Arial" charset="0"/>
                <a:ea typeface="MS PGothic" charset="0"/>
              </a:rPr>
              <a:t>seq</a:t>
            </a:r>
            <a:r>
              <a:rPr lang="en-US" sz="2000">
                <a:latin typeface="Arial" charset="0"/>
                <a:ea typeface="MS PGothic" charset="0"/>
              </a:rPr>
              <a:t>(S)=&lt;q1,q2,q3&gt;. If S=</a:t>
            </a:r>
            <a:r>
              <a:rPr lang="en-US" sz="2000" err="1">
                <a:ea typeface="ＭＳ Ｐゴシック" pitchFamily="-111" charset="-128"/>
                <a:cs typeface="ＭＳ Ｐゴシック" pitchFamily="-111" charset="-128"/>
              </a:rPr>
              <a:t>Ø</a:t>
            </a:r>
            <a:r>
              <a:rPr lang="en-US" sz="2000">
                <a:latin typeface="Arial" charset="0"/>
                <a:ea typeface="MS PGothic" charset="0"/>
              </a:rPr>
              <a:t> then </a:t>
            </a:r>
            <a:r>
              <a:rPr lang="en-US" sz="2000" err="1">
                <a:latin typeface="Arial" charset="0"/>
                <a:ea typeface="MS PGothic" charset="0"/>
              </a:rPr>
              <a:t>seq</a:t>
            </a:r>
            <a:r>
              <a:rPr lang="en-US" sz="2000">
                <a:latin typeface="Arial" charset="0"/>
                <a:ea typeface="MS PGothic" charset="0"/>
              </a:rPr>
              <a:t>(S)=&lt;&gt;</a:t>
            </a:r>
          </a:p>
          <a:p>
            <a:pPr eaLnBrk="1" hangingPunct="1"/>
            <a:r>
              <a:rPr lang="en-US" sz="2400">
                <a:latin typeface="Arial" charset="0"/>
                <a:ea typeface="MS PGothic" charset="0"/>
              </a:rPr>
              <a:t>Our goal is to create a DFA, A’, whose state set contains </a:t>
            </a:r>
            <a:r>
              <a:rPr lang="en-US" sz="2400" err="1">
                <a:latin typeface="Arial" charset="0"/>
                <a:ea typeface="MS PGothic" charset="0"/>
              </a:rPr>
              <a:t>seq</a:t>
            </a:r>
            <a:r>
              <a:rPr lang="en-US" sz="2400">
                <a:latin typeface="Arial" charset="0"/>
                <a:ea typeface="MS PGothic" charset="0"/>
              </a:rPr>
              <a:t>(S), whenever there is some w such that S=</a:t>
            </a:r>
            <a:r>
              <a:rPr lang="en-US" sz="2400" err="1">
                <a:latin typeface="Arial" charset="0"/>
                <a:ea typeface="MS PGothic" charset="0"/>
              </a:rPr>
              <a:t>δ</a:t>
            </a:r>
            <a:r>
              <a:rPr lang="en-US" sz="2400">
                <a:latin typeface="Arial" charset="0"/>
                <a:ea typeface="MS PGothic" charset="0"/>
              </a:rPr>
              <a:t>*(q</a:t>
            </a:r>
            <a:r>
              <a:rPr lang="en-US" sz="2400" baseline="-25000">
                <a:latin typeface="Arial" charset="0"/>
                <a:ea typeface="MS PGothic" charset="0"/>
              </a:rPr>
              <a:t>0</a:t>
            </a:r>
            <a:r>
              <a:rPr lang="en-US" sz="2400">
                <a:latin typeface="Arial" charset="0"/>
                <a:ea typeface="MS PGothic" charset="0"/>
              </a:rPr>
              <a:t>,w)</a:t>
            </a:r>
          </a:p>
          <a:p>
            <a:pPr eaLnBrk="1" hangingPunct="1"/>
            <a:r>
              <a:rPr lang="en-US" sz="2400">
                <a:latin typeface="Arial" charset="0"/>
                <a:ea typeface="MS PGothic" charset="0"/>
              </a:rPr>
              <a:t>To make our life easier, we will act as if the states of A’ are sets, knowing that we really are talking about corresponding sequences</a:t>
            </a:r>
          </a:p>
          <a:p>
            <a:pPr eaLnBrk="1" hangingPunct="1"/>
            <a:endParaRPr lang="en-US" sz="240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4DD6F7-5563-0948-9B68-4844AEF0667C}" type="datetime1">
              <a:rPr lang="en-US" smtClean="0"/>
              <a:t>12/28/19</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24</a:t>
            </a:fld>
            <a:endParaRPr lang="en-US"/>
          </a:p>
        </p:txBody>
      </p:sp>
    </p:spTree>
    <p:extLst>
      <p:ext uri="{BB962C8B-B14F-4D97-AF65-F5344CB8AC3E}">
        <p14:creationId xmlns:p14="http://schemas.microsoft.com/office/powerpoint/2010/main" val="1006574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Symbol" charset="2"/>
                <a:ea typeface="Symbol" charset="2"/>
                <a:cs typeface="Symbol" charset="2"/>
              </a:rPr>
              <a:t>l</a:t>
            </a:r>
            <a:r>
              <a:rPr lang="en-US"/>
              <a:t>-Closure</a:t>
            </a:r>
          </a:p>
        </p:txBody>
      </p:sp>
      <p:sp>
        <p:nvSpPr>
          <p:cNvPr id="3" name="Content Placeholder 2"/>
          <p:cNvSpPr>
            <a:spLocks noGrp="1"/>
          </p:cNvSpPr>
          <p:nvPr>
            <p:ph idx="1"/>
          </p:nvPr>
        </p:nvSpPr>
        <p:spPr/>
        <p:txBody>
          <a:bodyPr/>
          <a:lstStyle/>
          <a:p>
            <a:pPr eaLnBrk="1" hangingPunct="1"/>
            <a:r>
              <a:rPr lang="en-US" sz="2000">
                <a:latin typeface="Arial" charset="0"/>
                <a:ea typeface="MS PGothic" charset="0"/>
              </a:rPr>
              <a:t>Define the </a:t>
            </a:r>
            <a:r>
              <a:rPr lang="en-US" sz="2000">
                <a:latin typeface="Symbol" charset="2"/>
                <a:ea typeface="Symbol" charset="2"/>
                <a:cs typeface="Symbol" charset="2"/>
              </a:rPr>
              <a:t>l</a:t>
            </a:r>
            <a:r>
              <a:rPr lang="en-US" sz="2000"/>
              <a:t>-Closure of a state q as the set of states one can arrive at from q, without reading any additional input.</a:t>
            </a:r>
          </a:p>
          <a:p>
            <a:pPr eaLnBrk="1" hangingPunct="1"/>
            <a:r>
              <a:rPr lang="en-US" sz="2000">
                <a:latin typeface="Arial" charset="0"/>
                <a:ea typeface="MS PGothic" charset="0"/>
              </a:rPr>
              <a:t>Formally </a:t>
            </a:r>
            <a:r>
              <a:rPr lang="en-US" sz="2000">
                <a:latin typeface="Symbol" charset="2"/>
                <a:ea typeface="Symbol" charset="2"/>
                <a:cs typeface="Symbol" charset="2"/>
              </a:rPr>
              <a:t>l</a:t>
            </a:r>
            <a:r>
              <a:rPr lang="en-US" sz="2000"/>
              <a:t>-Closure</a:t>
            </a:r>
            <a:r>
              <a:rPr lang="en-US" sz="2000">
                <a:latin typeface="Arial" charset="0"/>
                <a:ea typeface="MS PGothic" charset="0"/>
              </a:rPr>
              <a:t>(q) = { t | t ∊ </a:t>
            </a: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latin typeface="Symbol" charset="2"/>
                <a:ea typeface="Symbol" charset="2"/>
                <a:cs typeface="Symbol" charset="2"/>
              </a:rPr>
              <a:t>l</a:t>
            </a:r>
            <a:r>
              <a:rPr lang="en-US" sz="2000">
                <a:latin typeface="Arial" charset="0"/>
                <a:ea typeface="MS PGothic" charset="0"/>
              </a:rPr>
              <a:t>) }</a:t>
            </a:r>
          </a:p>
          <a:p>
            <a:pPr eaLnBrk="1" hangingPunct="1"/>
            <a:r>
              <a:rPr lang="en-US" sz="2000">
                <a:latin typeface="Arial" charset="0"/>
                <a:ea typeface="MS PGothic" charset="0"/>
              </a:rPr>
              <a:t>We can extend this to S ∈ P(Q) by</a:t>
            </a:r>
            <a:br>
              <a:rPr lang="en-US" sz="2000">
                <a:latin typeface="Arial" charset="0"/>
                <a:ea typeface="MS PGothic" charset="0"/>
              </a:rPr>
            </a:br>
            <a:r>
              <a:rPr lang="en-US" sz="2000">
                <a:latin typeface="Symbol" charset="2"/>
                <a:ea typeface="Symbol" charset="2"/>
                <a:cs typeface="Symbol" charset="2"/>
              </a:rPr>
              <a:t> l</a:t>
            </a:r>
            <a:r>
              <a:rPr lang="en-US" sz="2000"/>
              <a:t>-Closure</a:t>
            </a:r>
            <a:r>
              <a:rPr lang="en-US" sz="2000">
                <a:latin typeface="Arial" charset="0"/>
                <a:ea typeface="MS PGothic" charset="0"/>
              </a:rPr>
              <a:t>(S) = { t | t ∊ </a:t>
            </a: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latin typeface="Symbol" charset="2"/>
                <a:ea typeface="Symbol" charset="2"/>
                <a:cs typeface="Symbol" charset="2"/>
              </a:rPr>
              <a:t>l</a:t>
            </a:r>
            <a:r>
              <a:rPr lang="en-US" sz="2000">
                <a:latin typeface="Arial" charset="0"/>
                <a:ea typeface="MS PGothic" charset="0"/>
              </a:rPr>
              <a:t>), q ∈ S } = { t | t ∊ </a:t>
            </a:r>
            <a:r>
              <a:rPr lang="en-US" sz="2000">
                <a:latin typeface="Symbol" charset="2"/>
                <a:ea typeface="Symbol" charset="2"/>
                <a:cs typeface="Symbol" charset="2"/>
              </a:rPr>
              <a:t>l</a:t>
            </a:r>
            <a:r>
              <a:rPr lang="en-US" sz="2000"/>
              <a:t>-Closure</a:t>
            </a:r>
            <a:r>
              <a:rPr lang="en-US" sz="2000">
                <a:latin typeface="Arial" charset="0"/>
                <a:ea typeface="MS PGothic" charset="0"/>
              </a:rPr>
              <a:t>(q),q ∈ S}</a:t>
            </a:r>
          </a:p>
          <a:p>
            <a:pPr eaLnBrk="1" hangingPunct="1"/>
            <a:endParaRPr lang="en-US" sz="2400">
              <a:latin typeface="Arial" charset="0"/>
              <a:ea typeface="MS PGothic" charset="0"/>
            </a:endParaRPr>
          </a:p>
          <a:p>
            <a:pPr eaLnBrk="1" hangingPunct="1"/>
            <a:endParaRPr lang="en-US" sz="2400">
              <a:latin typeface="Arial" charset="0"/>
              <a:ea typeface="MS PGothic" charset="0"/>
            </a:endParaRPr>
          </a:p>
          <a:p>
            <a:pPr eaLnBrk="1" hangingPunct="1"/>
            <a:endParaRPr lang="en-US" sz="2400">
              <a:latin typeface="Arial" charset="0"/>
              <a:ea typeface="MS PGothic" charset="0"/>
            </a:endParaRPr>
          </a:p>
          <a:p>
            <a:pPr eaLnBrk="1" hangingPunct="1"/>
            <a:endParaRPr lang="en-US" sz="2400">
              <a:latin typeface="Arial" charset="0"/>
              <a:ea typeface="MS PGothic" charset="0"/>
            </a:endParaRPr>
          </a:p>
          <a:p>
            <a:pPr eaLnBrk="1" hangingPunct="1"/>
            <a:endParaRPr lang="en-US" sz="2400">
              <a:latin typeface="Arial" charset="0"/>
              <a:ea typeface="MS PGothic" charset="0"/>
            </a:endParaRPr>
          </a:p>
          <a:p>
            <a:pPr eaLnBrk="1" hangingPunct="1"/>
            <a:endParaRPr lang="en-US" sz="2400">
              <a:latin typeface="Arial" charset="0"/>
              <a:ea typeface="MS PGothic" charset="0"/>
            </a:endParaRPr>
          </a:p>
        </p:txBody>
      </p:sp>
      <p:sp>
        <p:nvSpPr>
          <p:cNvPr id="4" name="Date Placeholder 3"/>
          <p:cNvSpPr>
            <a:spLocks noGrp="1"/>
          </p:cNvSpPr>
          <p:nvPr>
            <p:ph type="dt" sz="half" idx="10"/>
          </p:nvPr>
        </p:nvSpPr>
        <p:spPr/>
        <p:txBody>
          <a:bodyPr/>
          <a:lstStyle/>
          <a:p>
            <a:fld id="{3395EA62-3EB9-B64A-BCD4-873ADC77CB6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25</a:t>
            </a:fld>
            <a:endParaRPr lang="en-US"/>
          </a:p>
        </p:txBody>
      </p:sp>
      <p:sp>
        <p:nvSpPr>
          <p:cNvPr id="7" name="Rectangle 3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8" name="Canvas 640"/>
          <p:cNvGrpSpPr/>
          <p:nvPr/>
        </p:nvGrpSpPr>
        <p:grpSpPr>
          <a:xfrm>
            <a:off x="685800" y="3048000"/>
            <a:ext cx="7696200" cy="2196419"/>
            <a:chOff x="0" y="0"/>
            <a:chExt cx="6172200" cy="1524000"/>
          </a:xfrm>
        </p:grpSpPr>
        <p:sp>
          <p:nvSpPr>
            <p:cNvPr id="9" name="Rectangle 8"/>
            <p:cNvSpPr/>
            <p:nvPr/>
          </p:nvSpPr>
          <p:spPr>
            <a:xfrm>
              <a:off x="0" y="0"/>
              <a:ext cx="6172200" cy="1524000"/>
            </a:xfrm>
            <a:prstGeom prst="rect">
              <a:avLst/>
            </a:prstGeom>
            <a:noFill/>
            <a:ln>
              <a:noFill/>
            </a:ln>
          </p:spPr>
        </p:sp>
        <p:sp>
          <p:nvSpPr>
            <p:cNvPr id="10" name="Oval 9"/>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1" name="Oval 10"/>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2" name="Oval 11"/>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3" name="Oval 12"/>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4" name="Oval 13"/>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5" name="Oval 14"/>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Oval 15"/>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7" name="Oval 16"/>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8" name="Oval 17"/>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19" name="Line 651"/>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Line 652"/>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653"/>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Line 654"/>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Line 655"/>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4" name="Text Box 656"/>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A</a:t>
              </a:r>
              <a:endParaRPr lang="en-US" sz="1200">
                <a:effectLst/>
                <a:latin typeface="New Century Schlbk" charset="0"/>
                <a:ea typeface="Times New Roman" charset="0"/>
                <a:cs typeface="New Century Schlbk" charset="0"/>
              </a:endParaRPr>
            </a:p>
          </p:txBody>
        </p:sp>
        <p:sp>
          <p:nvSpPr>
            <p:cNvPr id="25" name="Text Box 657"/>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B</a:t>
              </a:r>
              <a:endParaRPr lang="en-US" sz="1200">
                <a:effectLst/>
                <a:latin typeface="New Century Schlbk" charset="0"/>
                <a:ea typeface="Times New Roman" charset="0"/>
                <a:cs typeface="New Century Schlbk" charset="0"/>
              </a:endParaRPr>
            </a:p>
          </p:txBody>
        </p:sp>
        <p:sp>
          <p:nvSpPr>
            <p:cNvPr id="26" name="Text Box 658"/>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C</a:t>
              </a:r>
              <a:endParaRPr lang="en-US" sz="1200">
                <a:effectLst/>
                <a:latin typeface="New Century Schlbk" charset="0"/>
                <a:ea typeface="Times New Roman" charset="0"/>
                <a:cs typeface="New Century Schlbk" charset="0"/>
              </a:endParaRPr>
            </a:p>
          </p:txBody>
        </p:sp>
        <p:sp>
          <p:nvSpPr>
            <p:cNvPr id="27" name="Text Box 659"/>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D</a:t>
              </a:r>
              <a:endParaRPr lang="en-US" sz="1200">
                <a:effectLst/>
                <a:latin typeface="New Century Schlbk" charset="0"/>
                <a:ea typeface="Times New Roman" charset="0"/>
                <a:cs typeface="New Century Schlbk" charset="0"/>
              </a:endParaRPr>
            </a:p>
          </p:txBody>
        </p:sp>
        <p:sp>
          <p:nvSpPr>
            <p:cNvPr id="28" name="Text Box 660"/>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E</a:t>
              </a:r>
              <a:endParaRPr lang="en-US" sz="1200">
                <a:effectLst/>
                <a:latin typeface="New Century Schlbk" charset="0"/>
                <a:ea typeface="Times New Roman" charset="0"/>
                <a:cs typeface="New Century Schlbk" charset="0"/>
              </a:endParaRPr>
            </a:p>
          </p:txBody>
        </p:sp>
        <p:sp>
          <p:nvSpPr>
            <p:cNvPr id="29" name="Text Box 661"/>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000">
                  <a:effectLst/>
                  <a:latin typeface="Times New Roman" charset="0"/>
                  <a:ea typeface="Times New Roman" charset="0"/>
                  <a:cs typeface="New Century Schlbk" charset="0"/>
                </a:rPr>
                <a:t>1</a:t>
              </a: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0" name="Text Box 662"/>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1" name="Text Box 663"/>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sp>
          <p:nvSpPr>
            <p:cNvPr id="32" name="Text Box 664"/>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sp>
          <p:nvSpPr>
            <p:cNvPr id="33" name="Text Box 665"/>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0,1</a:t>
              </a:r>
              <a:endParaRPr lang="en-US" sz="1200">
                <a:effectLst/>
                <a:latin typeface="New Century Schlbk" charset="0"/>
                <a:ea typeface="Times New Roman" charset="0"/>
                <a:cs typeface="New Century Schlbk" charset="0"/>
              </a:endParaRPr>
            </a:p>
          </p:txBody>
        </p:sp>
        <p:sp>
          <p:nvSpPr>
            <p:cNvPr id="34" name="Text Box 666"/>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λ</a:t>
              </a:r>
              <a:endParaRPr lang="en-US" sz="1200">
                <a:effectLst/>
                <a:latin typeface="New Century Schlbk" charset="0"/>
                <a:ea typeface="Times New Roman" charset="0"/>
                <a:cs typeface="New Century Schlbk" charset="0"/>
              </a:endParaRPr>
            </a:p>
          </p:txBody>
        </p:sp>
        <p:cxnSp>
          <p:nvCxnSpPr>
            <p:cNvPr id="35" name="Line 667"/>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668"/>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cxnSp>
          <p:nvCxnSpPr>
            <p:cNvPr id="37" name="Line 669"/>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670"/>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9" name="Text Box 671"/>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cxnSp>
          <p:nvCxnSpPr>
            <p:cNvPr id="40" name="Line 672"/>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1" name="Line 673"/>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2" name="Text Box 674"/>
            <p:cNvSpPr txBox="1">
              <a:spLocks noChangeArrowheads="1"/>
            </p:cNvSpPr>
            <p:nvPr/>
          </p:nvSpPr>
          <p:spPr bwMode="auto">
            <a:xfrm>
              <a:off x="379095" y="557530"/>
              <a:ext cx="34607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200" b="1">
                  <a:effectLst/>
                  <a:latin typeface="Script MT Bold" charset="0"/>
                  <a:ea typeface="Times New Roman" charset="0"/>
                  <a:cs typeface="Times New Roman" charset="0"/>
                </a:rPr>
                <a:t>A</a:t>
              </a:r>
              <a:r>
                <a:rPr lang="en-US" sz="1200" b="1">
                  <a:effectLst/>
                  <a:latin typeface="Times New Roman" charset="0"/>
                  <a:ea typeface="Times New Roman" charset="0"/>
                  <a:cs typeface="New Century Schlbk" charset="0"/>
                </a:rPr>
                <a:t>:</a:t>
              </a:r>
              <a:endParaRPr lang="en-US" sz="1200">
                <a:effectLst/>
                <a:latin typeface="New Century Schlbk" charset="0"/>
                <a:ea typeface="Times New Roman" charset="0"/>
                <a:cs typeface="New Century Schlbk" charset="0"/>
              </a:endParaRPr>
            </a:p>
          </p:txBody>
        </p:sp>
      </p:grpSp>
      <p:sp>
        <p:nvSpPr>
          <p:cNvPr id="43" name="Rectangle 51"/>
          <p:cNvSpPr>
            <a:spLocks noChangeArrowheads="1"/>
          </p:cNvSpPr>
          <p:nvPr/>
        </p:nvSpPr>
        <p:spPr bwMode="auto">
          <a:xfrm>
            <a:off x="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 name="Table 43"/>
          <p:cNvGraphicFramePr>
            <a:graphicFrameLocks noGrp="1"/>
          </p:cNvGraphicFramePr>
          <p:nvPr>
            <p:extLst>
              <p:ext uri="{D42A27DB-BD31-4B8C-83A1-F6EECF244321}">
                <p14:modId xmlns:p14="http://schemas.microsoft.com/office/powerpoint/2010/main" val="513123609"/>
              </p:ext>
            </p:extLst>
          </p:nvPr>
        </p:nvGraphicFramePr>
        <p:xfrm>
          <a:off x="1135098" y="4968238"/>
          <a:ext cx="7018302" cy="793373"/>
        </p:xfrm>
        <a:graphic>
          <a:graphicData uri="http://schemas.openxmlformats.org/drawingml/2006/table">
            <a:tbl>
              <a:tblPr>
                <a:tableStyleId>{5C22544A-7EE6-4342-B048-85BDC9FD1C3A}</a:tableStyleId>
              </a:tblPr>
              <a:tblGrid>
                <a:gridCol w="1169717">
                  <a:extLst>
                    <a:ext uri="{9D8B030D-6E8A-4147-A177-3AD203B41FA5}">
                      <a16:colId xmlns:a16="http://schemas.microsoft.com/office/drawing/2014/main" val="20000"/>
                    </a:ext>
                  </a:extLst>
                </a:gridCol>
                <a:gridCol w="1169717">
                  <a:extLst>
                    <a:ext uri="{9D8B030D-6E8A-4147-A177-3AD203B41FA5}">
                      <a16:colId xmlns:a16="http://schemas.microsoft.com/office/drawing/2014/main" val="20001"/>
                    </a:ext>
                  </a:extLst>
                </a:gridCol>
                <a:gridCol w="1169717">
                  <a:extLst>
                    <a:ext uri="{9D8B030D-6E8A-4147-A177-3AD203B41FA5}">
                      <a16:colId xmlns:a16="http://schemas.microsoft.com/office/drawing/2014/main" val="20002"/>
                    </a:ext>
                  </a:extLst>
                </a:gridCol>
                <a:gridCol w="1169717">
                  <a:extLst>
                    <a:ext uri="{9D8B030D-6E8A-4147-A177-3AD203B41FA5}">
                      <a16:colId xmlns:a16="http://schemas.microsoft.com/office/drawing/2014/main" val="20003"/>
                    </a:ext>
                  </a:extLst>
                </a:gridCol>
                <a:gridCol w="1169717">
                  <a:extLst>
                    <a:ext uri="{9D8B030D-6E8A-4147-A177-3AD203B41FA5}">
                      <a16:colId xmlns:a16="http://schemas.microsoft.com/office/drawing/2014/main" val="20004"/>
                    </a:ext>
                  </a:extLst>
                </a:gridCol>
                <a:gridCol w="1169717">
                  <a:extLst>
                    <a:ext uri="{9D8B030D-6E8A-4147-A177-3AD203B41FA5}">
                      <a16:colId xmlns:a16="http://schemas.microsoft.com/office/drawing/2014/main" val="20005"/>
                    </a:ext>
                  </a:extLst>
                </a:gridCol>
              </a:tblGrid>
              <a:tr h="365762">
                <a:tc>
                  <a:txBody>
                    <a:bodyPr/>
                    <a:lstStyle/>
                    <a:p>
                      <a:pPr marL="0" marR="0">
                        <a:spcBef>
                          <a:spcPts val="0"/>
                        </a:spcBef>
                        <a:spcAft>
                          <a:spcPts val="0"/>
                        </a:spcAft>
                      </a:pPr>
                      <a:r>
                        <a:rPr lang="en-US" sz="1200">
                          <a:effectLst/>
                        </a:rPr>
                        <a:t>State</a:t>
                      </a:r>
                      <a:endParaRPr lang="en-US" sz="1200">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A</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B</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C</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D</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E</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7611">
                <a:tc>
                  <a:txBody>
                    <a:bodyPr/>
                    <a:lstStyle/>
                    <a:p>
                      <a:pPr marL="0" marR="0">
                        <a:spcBef>
                          <a:spcPts val="0"/>
                        </a:spcBef>
                        <a:spcAft>
                          <a:spcPts val="0"/>
                        </a:spcAft>
                      </a:pPr>
                      <a:r>
                        <a:rPr lang="en-US" sz="1200">
                          <a:effectLst/>
                          <a:latin typeface="Symbol" charset="2"/>
                          <a:ea typeface="Symbol" charset="2"/>
                          <a:cs typeface="Symbol" charset="2"/>
                        </a:rPr>
                        <a:t>l</a:t>
                      </a:r>
                      <a:r>
                        <a:rPr lang="en-US" sz="1200">
                          <a:effectLst/>
                        </a:rPr>
                        <a:t>-closure</a:t>
                      </a:r>
                      <a:endParaRPr lang="en-US" sz="1200">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A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B , C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C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D, E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dirty="0">
                          <a:effectLst/>
                        </a:rPr>
                        <a:t>{ E }</a:t>
                      </a:r>
                      <a:endParaRPr lang="en-US" sz="1200" dirty="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67283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82F4-6F0B-9941-A901-1777B19A1065}"/>
              </a:ext>
            </a:extLst>
          </p:cNvPr>
          <p:cNvSpPr>
            <a:spLocks noGrp="1"/>
          </p:cNvSpPr>
          <p:nvPr>
            <p:ph type="title"/>
          </p:nvPr>
        </p:nvSpPr>
        <p:spPr/>
        <p:txBody>
          <a:bodyPr/>
          <a:lstStyle/>
          <a:p>
            <a:r>
              <a:rPr lang="en-US" dirty="0"/>
              <a:t>DFA from NFA</a:t>
            </a:r>
          </a:p>
        </p:txBody>
      </p:sp>
      <p:sp>
        <p:nvSpPr>
          <p:cNvPr id="4" name="Date Placeholder 3">
            <a:extLst>
              <a:ext uri="{FF2B5EF4-FFF2-40B4-BE49-F238E27FC236}">
                <a16:creationId xmlns:a16="http://schemas.microsoft.com/office/drawing/2014/main" id="{5E6874C6-A938-194A-B7A4-ACEA5856B4C9}"/>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4D37E483-4B56-0544-846C-6710B2346B40}"/>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392FBEEB-358B-9044-A083-5DC25FE4820C}"/>
              </a:ext>
            </a:extLst>
          </p:cNvPr>
          <p:cNvSpPr>
            <a:spLocks noGrp="1"/>
          </p:cNvSpPr>
          <p:nvPr>
            <p:ph type="sldNum" sz="quarter" idx="12"/>
          </p:nvPr>
        </p:nvSpPr>
        <p:spPr/>
        <p:txBody>
          <a:bodyPr/>
          <a:lstStyle/>
          <a:p>
            <a:fld id="{F7F6C048-724C-A44D-A3A9-573A2C2F7973}" type="slidenum">
              <a:rPr lang="en-US" smtClean="0"/>
              <a:pPr/>
              <a:t>26</a:t>
            </a:fld>
            <a:endParaRPr lang="en-US"/>
          </a:p>
        </p:txBody>
      </p:sp>
      <p:grpSp>
        <p:nvGrpSpPr>
          <p:cNvPr id="7" name="Canvas 850">
            <a:extLst>
              <a:ext uri="{FF2B5EF4-FFF2-40B4-BE49-F238E27FC236}">
                <a16:creationId xmlns:a16="http://schemas.microsoft.com/office/drawing/2014/main" id="{630EC587-38E4-A749-A8D8-1F23B6A3BFDA}"/>
              </a:ext>
            </a:extLst>
          </p:cNvPr>
          <p:cNvGrpSpPr/>
          <p:nvPr/>
        </p:nvGrpSpPr>
        <p:grpSpPr>
          <a:xfrm>
            <a:off x="914400" y="3352800"/>
            <a:ext cx="6858000" cy="2514600"/>
            <a:chOff x="0" y="0"/>
            <a:chExt cx="6400800" cy="1981200"/>
          </a:xfrm>
        </p:grpSpPr>
        <p:sp>
          <p:nvSpPr>
            <p:cNvPr id="8" name="Rectangle 7">
              <a:extLst>
                <a:ext uri="{FF2B5EF4-FFF2-40B4-BE49-F238E27FC236}">
                  <a16:creationId xmlns:a16="http://schemas.microsoft.com/office/drawing/2014/main" id="{AE84C6FA-D901-EA47-9A2B-8B6702469D50}"/>
                </a:ext>
              </a:extLst>
            </p:cNvPr>
            <p:cNvSpPr/>
            <p:nvPr/>
          </p:nvSpPr>
          <p:spPr>
            <a:xfrm>
              <a:off x="0" y="0"/>
              <a:ext cx="6400800" cy="1981200"/>
            </a:xfrm>
            <a:prstGeom prst="rect">
              <a:avLst/>
            </a:prstGeom>
            <a:noFill/>
            <a:ln>
              <a:noFill/>
            </a:ln>
          </p:spPr>
        </p:sp>
        <p:sp>
          <p:nvSpPr>
            <p:cNvPr id="9" name="Oval 8">
              <a:extLst>
                <a:ext uri="{FF2B5EF4-FFF2-40B4-BE49-F238E27FC236}">
                  <a16:creationId xmlns:a16="http://schemas.microsoft.com/office/drawing/2014/main" id="{6879537A-FBE5-D948-AC25-603D33AB35A7}"/>
                </a:ext>
              </a:extLst>
            </p:cNvPr>
            <p:cNvSpPr>
              <a:spLocks noChangeArrowheads="1"/>
            </p:cNvSpPr>
            <p:nvPr/>
          </p:nvSpPr>
          <p:spPr bwMode="auto">
            <a:xfrm>
              <a:off x="4262755" y="304165"/>
              <a:ext cx="304165"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0" name="Oval 9">
              <a:extLst>
                <a:ext uri="{FF2B5EF4-FFF2-40B4-BE49-F238E27FC236}">
                  <a16:creationId xmlns:a16="http://schemas.microsoft.com/office/drawing/2014/main" id="{C06A0495-128F-DA4F-8AA7-C39EE4ECBF5C}"/>
                </a:ext>
              </a:extLst>
            </p:cNvPr>
            <p:cNvSpPr>
              <a:spLocks noChangeArrowheads="1"/>
            </p:cNvSpPr>
            <p:nvPr/>
          </p:nvSpPr>
          <p:spPr bwMode="auto">
            <a:xfrm>
              <a:off x="4222750" y="458470"/>
              <a:ext cx="57785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1" name="Oval 10">
              <a:extLst>
                <a:ext uri="{FF2B5EF4-FFF2-40B4-BE49-F238E27FC236}">
                  <a16:creationId xmlns:a16="http://schemas.microsoft.com/office/drawing/2014/main" id="{CA69B30C-C56C-3946-8377-5C6980A212EA}"/>
                </a:ext>
              </a:extLst>
            </p:cNvPr>
            <p:cNvSpPr>
              <a:spLocks noChangeArrowheads="1"/>
            </p:cNvSpPr>
            <p:nvPr/>
          </p:nvSpPr>
          <p:spPr bwMode="auto">
            <a:xfrm>
              <a:off x="4268470" y="496570"/>
              <a:ext cx="488950" cy="29845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2" name="Oval 11">
              <a:extLst>
                <a:ext uri="{FF2B5EF4-FFF2-40B4-BE49-F238E27FC236}">
                  <a16:creationId xmlns:a16="http://schemas.microsoft.com/office/drawing/2014/main" id="{FD0CDDFC-BD1D-BB48-A648-5D523DCA1B5C}"/>
                </a:ext>
              </a:extLst>
            </p:cNvPr>
            <p:cNvSpPr>
              <a:spLocks noChangeArrowheads="1"/>
            </p:cNvSpPr>
            <p:nvPr/>
          </p:nvSpPr>
          <p:spPr bwMode="auto">
            <a:xfrm>
              <a:off x="3197860" y="304165"/>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3" name="Oval 12">
              <a:extLst>
                <a:ext uri="{FF2B5EF4-FFF2-40B4-BE49-F238E27FC236}">
                  <a16:creationId xmlns:a16="http://schemas.microsoft.com/office/drawing/2014/main" id="{3513EAF0-05E2-E94B-A08F-C11C875F1731}"/>
                </a:ext>
              </a:extLst>
            </p:cNvPr>
            <p:cNvSpPr>
              <a:spLocks noChangeArrowheads="1"/>
            </p:cNvSpPr>
            <p:nvPr/>
          </p:nvSpPr>
          <p:spPr bwMode="auto">
            <a:xfrm>
              <a:off x="2086610" y="458470"/>
              <a:ext cx="380365"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4" name="Oval 13">
              <a:extLst>
                <a:ext uri="{FF2B5EF4-FFF2-40B4-BE49-F238E27FC236}">
                  <a16:creationId xmlns:a16="http://schemas.microsoft.com/office/drawing/2014/main" id="{21537BAE-7941-AE45-BE93-700CA434E216}"/>
                </a:ext>
              </a:extLst>
            </p:cNvPr>
            <p:cNvSpPr>
              <a:spLocks noChangeArrowheads="1"/>
            </p:cNvSpPr>
            <p:nvPr/>
          </p:nvSpPr>
          <p:spPr bwMode="auto">
            <a:xfrm>
              <a:off x="3155950" y="458470"/>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cxnSp>
          <p:nvCxnSpPr>
            <p:cNvPr id="15" name="Line 858">
              <a:extLst>
                <a:ext uri="{FF2B5EF4-FFF2-40B4-BE49-F238E27FC236}">
                  <a16:creationId xmlns:a16="http://schemas.microsoft.com/office/drawing/2014/main" id="{1F31EED9-AE31-EC44-9442-B99031E66412}"/>
                </a:ext>
              </a:extLst>
            </p:cNvPr>
            <p:cNvCxnSpPr/>
            <p:nvPr/>
          </p:nvCxnSpPr>
          <p:spPr bwMode="auto">
            <a:xfrm>
              <a:off x="1831340" y="648970"/>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Line 859">
              <a:extLst>
                <a:ext uri="{FF2B5EF4-FFF2-40B4-BE49-F238E27FC236}">
                  <a16:creationId xmlns:a16="http://schemas.microsoft.com/office/drawing/2014/main" id="{E1444962-DF55-B949-99F2-943CEFD5832D}"/>
                </a:ext>
              </a:extLst>
            </p:cNvPr>
            <p:cNvCxnSpPr/>
            <p:nvPr/>
          </p:nvCxnSpPr>
          <p:spPr bwMode="auto">
            <a:xfrm>
              <a:off x="2466975" y="648970"/>
              <a:ext cx="68897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860">
              <a:extLst>
                <a:ext uri="{FF2B5EF4-FFF2-40B4-BE49-F238E27FC236}">
                  <a16:creationId xmlns:a16="http://schemas.microsoft.com/office/drawing/2014/main" id="{636BF1CA-3192-D24A-BABF-8B889D3BA12B}"/>
                </a:ext>
              </a:extLst>
            </p:cNvPr>
            <p:cNvCxnSpPr/>
            <p:nvPr/>
          </p:nvCxnSpPr>
          <p:spPr bwMode="auto">
            <a:xfrm>
              <a:off x="3533775" y="596900"/>
              <a:ext cx="68897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 name="Text Box 861">
              <a:extLst>
                <a:ext uri="{FF2B5EF4-FFF2-40B4-BE49-F238E27FC236}">
                  <a16:creationId xmlns:a16="http://schemas.microsoft.com/office/drawing/2014/main" id="{FE8719D1-4951-D444-BA12-29800F4796BD}"/>
                </a:ext>
              </a:extLst>
            </p:cNvPr>
            <p:cNvSpPr txBox="1">
              <a:spLocks noChangeArrowheads="1"/>
            </p:cNvSpPr>
            <p:nvPr/>
          </p:nvSpPr>
          <p:spPr bwMode="auto">
            <a:xfrm>
              <a:off x="2124710" y="542290"/>
              <a:ext cx="288925" cy="240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New Century Schlbk"/>
                </a:rPr>
                <a:t>A</a:t>
              </a:r>
              <a:endParaRPr lang="en-US" sz="1400">
                <a:effectLst/>
                <a:latin typeface="New Century Schlbk"/>
                <a:ea typeface="Times New Roman" panose="02020603050405020304" pitchFamily="18" charset="0"/>
                <a:cs typeface="New Century Schlbk"/>
              </a:endParaRPr>
            </a:p>
          </p:txBody>
        </p:sp>
        <p:sp>
          <p:nvSpPr>
            <p:cNvPr id="19" name="Text Box 862">
              <a:extLst>
                <a:ext uri="{FF2B5EF4-FFF2-40B4-BE49-F238E27FC236}">
                  <a16:creationId xmlns:a16="http://schemas.microsoft.com/office/drawing/2014/main" id="{C2AF812E-C0E6-8D48-A850-02F07CAE548C}"/>
                </a:ext>
              </a:extLst>
            </p:cNvPr>
            <p:cNvSpPr txBox="1">
              <a:spLocks noChangeArrowheads="1"/>
            </p:cNvSpPr>
            <p:nvPr/>
          </p:nvSpPr>
          <p:spPr bwMode="auto">
            <a:xfrm>
              <a:off x="3129280" y="533400"/>
              <a:ext cx="443230" cy="257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a:t>
              </a:r>
              <a:endParaRPr lang="en-US" sz="1400" dirty="0">
                <a:effectLst/>
                <a:latin typeface="New Century Schlbk"/>
                <a:ea typeface="Times New Roman" panose="02020603050405020304" pitchFamily="18" charset="0"/>
                <a:cs typeface="New Century Schlbk"/>
              </a:endParaRPr>
            </a:p>
          </p:txBody>
        </p:sp>
        <p:sp>
          <p:nvSpPr>
            <p:cNvPr id="20" name="Text Box 863">
              <a:extLst>
                <a:ext uri="{FF2B5EF4-FFF2-40B4-BE49-F238E27FC236}">
                  <a16:creationId xmlns:a16="http://schemas.microsoft.com/office/drawing/2014/main" id="{5AE90FDD-8893-B04C-A25D-495A25C7AD4F}"/>
                </a:ext>
              </a:extLst>
            </p:cNvPr>
            <p:cNvSpPr txBox="1">
              <a:spLocks noChangeArrowheads="1"/>
            </p:cNvSpPr>
            <p:nvPr/>
          </p:nvSpPr>
          <p:spPr bwMode="auto">
            <a:xfrm>
              <a:off x="4267199" y="530860"/>
              <a:ext cx="513080" cy="25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BCDE</a:t>
              </a:r>
              <a:endParaRPr lang="en-US" sz="1400" dirty="0">
                <a:effectLst/>
                <a:latin typeface="New Century Schlbk"/>
                <a:ea typeface="Times New Roman" panose="02020603050405020304" pitchFamily="18" charset="0"/>
                <a:cs typeface="New Century Schlbk"/>
              </a:endParaRPr>
            </a:p>
          </p:txBody>
        </p:sp>
        <p:sp>
          <p:nvSpPr>
            <p:cNvPr id="21" name="Text Box 864">
              <a:extLst>
                <a:ext uri="{FF2B5EF4-FFF2-40B4-BE49-F238E27FC236}">
                  <a16:creationId xmlns:a16="http://schemas.microsoft.com/office/drawing/2014/main" id="{65C5B020-8007-F74D-B710-44DFDB9CFADF}"/>
                </a:ext>
              </a:extLst>
            </p:cNvPr>
            <p:cNvSpPr txBox="1">
              <a:spLocks noChangeArrowheads="1"/>
            </p:cNvSpPr>
            <p:nvPr/>
          </p:nvSpPr>
          <p:spPr bwMode="auto">
            <a:xfrm>
              <a:off x="2698115" y="45847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r>
                <a:rPr lang="en-US" sz="140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endParaRPr lang="en-US" sz="1400">
                <a:effectLst/>
                <a:latin typeface="New Century Schlbk"/>
                <a:ea typeface="Times New Roman" panose="02020603050405020304" pitchFamily="18" charset="0"/>
                <a:cs typeface="New Century Schlbk"/>
              </a:endParaRPr>
            </a:p>
          </p:txBody>
        </p:sp>
        <p:sp>
          <p:nvSpPr>
            <p:cNvPr id="22" name="Text Box 865">
              <a:extLst>
                <a:ext uri="{FF2B5EF4-FFF2-40B4-BE49-F238E27FC236}">
                  <a16:creationId xmlns:a16="http://schemas.microsoft.com/office/drawing/2014/main" id="{25671FCB-6D57-8A4E-9054-5D494AF646A1}"/>
                </a:ext>
              </a:extLst>
            </p:cNvPr>
            <p:cNvSpPr txBox="1">
              <a:spLocks noChangeArrowheads="1"/>
            </p:cNvSpPr>
            <p:nvPr/>
          </p:nvSpPr>
          <p:spPr bwMode="auto">
            <a:xfrm>
              <a:off x="3775710" y="442595"/>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sp>
          <p:nvSpPr>
            <p:cNvPr id="23" name="Text Box 866">
              <a:extLst>
                <a:ext uri="{FF2B5EF4-FFF2-40B4-BE49-F238E27FC236}">
                  <a16:creationId xmlns:a16="http://schemas.microsoft.com/office/drawing/2014/main" id="{7FCA3AB9-ED90-8F4D-94C8-B7B6F1D1DB06}"/>
                </a:ext>
              </a:extLst>
            </p:cNvPr>
            <p:cNvSpPr txBox="1">
              <a:spLocks noChangeArrowheads="1"/>
            </p:cNvSpPr>
            <p:nvPr/>
          </p:nvSpPr>
          <p:spPr bwMode="auto">
            <a:xfrm>
              <a:off x="4360545"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cxnSp>
          <p:nvCxnSpPr>
            <p:cNvPr id="24" name="Line 867">
              <a:extLst>
                <a:ext uri="{FF2B5EF4-FFF2-40B4-BE49-F238E27FC236}">
                  <a16:creationId xmlns:a16="http://schemas.microsoft.com/office/drawing/2014/main" id="{95997762-B538-D74B-930E-EA944E4F968A}"/>
                </a:ext>
              </a:extLst>
            </p:cNvPr>
            <p:cNvCxnSpPr/>
            <p:nvPr/>
          </p:nvCxnSpPr>
          <p:spPr bwMode="auto">
            <a:xfrm>
              <a:off x="4260215" y="426720"/>
              <a:ext cx="6985"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5" name="Text Box 868">
              <a:extLst>
                <a:ext uri="{FF2B5EF4-FFF2-40B4-BE49-F238E27FC236}">
                  <a16:creationId xmlns:a16="http://schemas.microsoft.com/office/drawing/2014/main" id="{E29D9503-870A-8140-B14E-45B7FB3D64C5}"/>
                </a:ext>
              </a:extLst>
            </p:cNvPr>
            <p:cNvSpPr txBox="1">
              <a:spLocks noChangeArrowheads="1"/>
            </p:cNvSpPr>
            <p:nvPr/>
          </p:nvSpPr>
          <p:spPr bwMode="auto">
            <a:xfrm>
              <a:off x="3296920"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cxnSp>
          <p:nvCxnSpPr>
            <p:cNvPr id="26" name="Line 869">
              <a:extLst>
                <a:ext uri="{FF2B5EF4-FFF2-40B4-BE49-F238E27FC236}">
                  <a16:creationId xmlns:a16="http://schemas.microsoft.com/office/drawing/2014/main" id="{2902037C-DED2-3F48-B08D-52560DC9F6A8}"/>
                </a:ext>
              </a:extLst>
            </p:cNvPr>
            <p:cNvCxnSpPr/>
            <p:nvPr/>
          </p:nvCxnSpPr>
          <p:spPr bwMode="auto">
            <a:xfrm>
              <a:off x="3194685" y="426720"/>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Line 870">
              <a:extLst>
                <a:ext uri="{FF2B5EF4-FFF2-40B4-BE49-F238E27FC236}">
                  <a16:creationId xmlns:a16="http://schemas.microsoft.com/office/drawing/2014/main" id="{61EF8810-AF5B-B447-8B39-E7BDAD4F3D18}"/>
                </a:ext>
              </a:extLst>
            </p:cNvPr>
            <p:cNvCxnSpPr/>
            <p:nvPr/>
          </p:nvCxnSpPr>
          <p:spPr bwMode="auto">
            <a:xfrm flipH="1">
              <a:off x="3563620" y="693420"/>
              <a:ext cx="66548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8" name="Text Box 871">
              <a:extLst>
                <a:ext uri="{FF2B5EF4-FFF2-40B4-BE49-F238E27FC236}">
                  <a16:creationId xmlns:a16="http://schemas.microsoft.com/office/drawing/2014/main" id="{7C3B88E9-EC8D-6B4F-9022-9EBA5EE39D13}"/>
                </a:ext>
              </a:extLst>
            </p:cNvPr>
            <p:cNvSpPr txBox="1">
              <a:spLocks noChangeArrowheads="1"/>
            </p:cNvSpPr>
            <p:nvPr/>
          </p:nvSpPr>
          <p:spPr bwMode="auto">
            <a:xfrm>
              <a:off x="3775710" y="693420"/>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 </a:t>
              </a:r>
              <a:endParaRPr lang="en-US" sz="1400">
                <a:effectLst/>
                <a:latin typeface="New Century Schlbk"/>
                <a:ea typeface="Times New Roman" panose="02020603050405020304" pitchFamily="18" charset="0"/>
                <a:cs typeface="New Century Schlbk"/>
              </a:endParaRPr>
            </a:p>
          </p:txBody>
        </p:sp>
        <p:sp>
          <p:nvSpPr>
            <p:cNvPr id="29" name="Text Box 872">
              <a:extLst>
                <a:ext uri="{FF2B5EF4-FFF2-40B4-BE49-F238E27FC236}">
                  <a16:creationId xmlns:a16="http://schemas.microsoft.com/office/drawing/2014/main" id="{041DC18D-5D57-1E4D-8839-5ECB2B264762}"/>
                </a:ext>
              </a:extLst>
            </p:cNvPr>
            <p:cNvSpPr txBox="1">
              <a:spLocks noChangeArrowheads="1"/>
            </p:cNvSpPr>
            <p:nvPr/>
          </p:nvSpPr>
          <p:spPr bwMode="auto">
            <a:xfrm>
              <a:off x="1554480" y="488950"/>
              <a:ext cx="346710"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Arial Black" panose="020B0604020202020204" pitchFamily="34" charset="0"/>
                  <a:ea typeface="Times New Roman" panose="02020603050405020304" pitchFamily="18" charset="0"/>
                  <a:cs typeface="Times New Roman" panose="02020603050405020304" pitchFamily="18" charset="0"/>
                </a:rPr>
                <a:t>A</a:t>
              </a:r>
              <a:r>
                <a:rPr lang="en-US" sz="1400" b="1">
                  <a:effectLst/>
                  <a:latin typeface="Times New Roman" panose="02020603050405020304" pitchFamily="18" charset="0"/>
                  <a:ea typeface="Times New Roman" panose="02020603050405020304" pitchFamily="18" charset="0"/>
                  <a:cs typeface="New Century Schlbk"/>
                </a:rPr>
                <a:t>:</a:t>
              </a:r>
              <a:endParaRPr lang="en-US" sz="1400">
                <a:effectLst/>
                <a:latin typeface="New Century Schlbk"/>
                <a:ea typeface="Times New Roman" panose="02020603050405020304" pitchFamily="18" charset="0"/>
                <a:cs typeface="New Century Schlbk"/>
              </a:endParaRPr>
            </a:p>
          </p:txBody>
        </p:sp>
        <p:sp>
          <p:nvSpPr>
            <p:cNvPr id="30" name="Oval 29">
              <a:extLst>
                <a:ext uri="{FF2B5EF4-FFF2-40B4-BE49-F238E27FC236}">
                  <a16:creationId xmlns:a16="http://schemas.microsoft.com/office/drawing/2014/main" id="{8E15D5B4-EA5C-B74D-8F4D-67344E2A4893}"/>
                </a:ext>
              </a:extLst>
            </p:cNvPr>
            <p:cNvSpPr>
              <a:spLocks noChangeArrowheads="1"/>
            </p:cNvSpPr>
            <p:nvPr/>
          </p:nvSpPr>
          <p:spPr bwMode="auto">
            <a:xfrm>
              <a:off x="2785110" y="988060"/>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1" name="Oval 30">
              <a:extLst>
                <a:ext uri="{FF2B5EF4-FFF2-40B4-BE49-F238E27FC236}">
                  <a16:creationId xmlns:a16="http://schemas.microsoft.com/office/drawing/2014/main" id="{CCCEF7B1-3A31-4A4A-8A82-08447A1C0AB0}"/>
                </a:ext>
              </a:extLst>
            </p:cNvPr>
            <p:cNvSpPr>
              <a:spLocks noChangeArrowheads="1"/>
            </p:cNvSpPr>
            <p:nvPr/>
          </p:nvSpPr>
          <p:spPr bwMode="auto">
            <a:xfrm>
              <a:off x="2743200" y="1142365"/>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2" name="Text Box 875">
              <a:extLst>
                <a:ext uri="{FF2B5EF4-FFF2-40B4-BE49-F238E27FC236}">
                  <a16:creationId xmlns:a16="http://schemas.microsoft.com/office/drawing/2014/main" id="{ED91AF33-A96B-BF4E-B220-B5A41C107115}"/>
                </a:ext>
              </a:extLst>
            </p:cNvPr>
            <p:cNvSpPr txBox="1">
              <a:spLocks noChangeArrowheads="1"/>
            </p:cNvSpPr>
            <p:nvPr/>
          </p:nvSpPr>
          <p:spPr bwMode="auto">
            <a:xfrm>
              <a:off x="2787650" y="121729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600" b="1" dirty="0" err="1">
                  <a:latin typeface="Times New Roman" panose="02020603050405020304" pitchFamily="18" charset="0"/>
                  <a:ea typeface="Times New Roman" panose="02020603050405020304" pitchFamily="18" charset="0"/>
                  <a:cs typeface="New Century Schlbk"/>
                </a:rPr>
                <a:t>φ</a:t>
              </a:r>
              <a:endParaRPr lang="en-US" sz="1600" dirty="0">
                <a:effectLst/>
                <a:latin typeface="New Century Schlbk"/>
                <a:ea typeface="Times New Roman" panose="02020603050405020304" pitchFamily="18" charset="0"/>
                <a:cs typeface="New Century Schlbk"/>
              </a:endParaRPr>
            </a:p>
          </p:txBody>
        </p:sp>
        <p:sp>
          <p:nvSpPr>
            <p:cNvPr id="33" name="Text Box 876">
              <a:extLst>
                <a:ext uri="{FF2B5EF4-FFF2-40B4-BE49-F238E27FC236}">
                  <a16:creationId xmlns:a16="http://schemas.microsoft.com/office/drawing/2014/main" id="{374B9104-69FC-C542-B3A4-9AB541480D5F}"/>
                </a:ext>
              </a:extLst>
            </p:cNvPr>
            <p:cNvSpPr txBox="1">
              <a:spLocks noChangeArrowheads="1"/>
            </p:cNvSpPr>
            <p:nvPr/>
          </p:nvSpPr>
          <p:spPr bwMode="auto">
            <a:xfrm>
              <a:off x="2884170" y="817880"/>
              <a:ext cx="20828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0,1</a:t>
              </a:r>
              <a:endParaRPr lang="en-US" sz="1400">
                <a:effectLst/>
                <a:latin typeface="New Century Schlbk"/>
                <a:ea typeface="Times New Roman" panose="02020603050405020304" pitchFamily="18" charset="0"/>
                <a:cs typeface="New Century Schlbk"/>
              </a:endParaRPr>
            </a:p>
          </p:txBody>
        </p:sp>
        <p:cxnSp>
          <p:nvCxnSpPr>
            <p:cNvPr id="34" name="Line 877">
              <a:extLst>
                <a:ext uri="{FF2B5EF4-FFF2-40B4-BE49-F238E27FC236}">
                  <a16:creationId xmlns:a16="http://schemas.microsoft.com/office/drawing/2014/main" id="{29F86A70-7193-A745-BC53-4C9F580CCDA1}"/>
                </a:ext>
              </a:extLst>
            </p:cNvPr>
            <p:cNvCxnSpPr/>
            <p:nvPr/>
          </p:nvCxnSpPr>
          <p:spPr bwMode="auto">
            <a:xfrm>
              <a:off x="2781935" y="1110615"/>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5" name="Line 878">
              <a:extLst>
                <a:ext uri="{FF2B5EF4-FFF2-40B4-BE49-F238E27FC236}">
                  <a16:creationId xmlns:a16="http://schemas.microsoft.com/office/drawing/2014/main" id="{18F551AD-E19E-1541-ADBD-BFBC44B3E6F9}"/>
                </a:ext>
              </a:extLst>
            </p:cNvPr>
            <p:cNvCxnSpPr/>
            <p:nvPr/>
          </p:nvCxnSpPr>
          <p:spPr bwMode="auto">
            <a:xfrm>
              <a:off x="2362200" y="837565"/>
              <a:ext cx="365125" cy="49149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879">
              <a:extLst>
                <a:ext uri="{FF2B5EF4-FFF2-40B4-BE49-F238E27FC236}">
                  <a16:creationId xmlns:a16="http://schemas.microsoft.com/office/drawing/2014/main" id="{288535F7-DA3F-4E45-9F4C-A5634E4D4202}"/>
                </a:ext>
              </a:extLst>
            </p:cNvPr>
            <p:cNvSpPr txBox="1">
              <a:spLocks noChangeArrowheads="1"/>
            </p:cNvSpPr>
            <p:nvPr/>
          </p:nvSpPr>
          <p:spPr bwMode="auto">
            <a:xfrm>
              <a:off x="2418715" y="101473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grpSp>
      <p:grpSp>
        <p:nvGrpSpPr>
          <p:cNvPr id="37" name="Canvas 640">
            <a:extLst>
              <a:ext uri="{FF2B5EF4-FFF2-40B4-BE49-F238E27FC236}">
                <a16:creationId xmlns:a16="http://schemas.microsoft.com/office/drawing/2014/main" id="{233C390C-4D9C-D04F-914C-8BE0041E32DC}"/>
              </a:ext>
            </a:extLst>
          </p:cNvPr>
          <p:cNvGrpSpPr/>
          <p:nvPr/>
        </p:nvGrpSpPr>
        <p:grpSpPr>
          <a:xfrm>
            <a:off x="685800" y="1447800"/>
            <a:ext cx="7696200" cy="2196419"/>
            <a:chOff x="0" y="0"/>
            <a:chExt cx="6172200" cy="1524000"/>
          </a:xfrm>
        </p:grpSpPr>
        <p:sp>
          <p:nvSpPr>
            <p:cNvPr id="38" name="Rectangle 37">
              <a:extLst>
                <a:ext uri="{FF2B5EF4-FFF2-40B4-BE49-F238E27FC236}">
                  <a16:creationId xmlns:a16="http://schemas.microsoft.com/office/drawing/2014/main" id="{69E34A11-CB8C-F347-9EDB-734251B37EAC}"/>
                </a:ext>
              </a:extLst>
            </p:cNvPr>
            <p:cNvSpPr/>
            <p:nvPr/>
          </p:nvSpPr>
          <p:spPr>
            <a:xfrm>
              <a:off x="0" y="0"/>
              <a:ext cx="6172200" cy="1524000"/>
            </a:xfrm>
            <a:prstGeom prst="rect">
              <a:avLst/>
            </a:prstGeom>
            <a:noFill/>
            <a:ln>
              <a:noFill/>
            </a:ln>
          </p:spPr>
        </p:sp>
        <p:sp>
          <p:nvSpPr>
            <p:cNvPr id="39" name="Oval 38">
              <a:extLst>
                <a:ext uri="{FF2B5EF4-FFF2-40B4-BE49-F238E27FC236}">
                  <a16:creationId xmlns:a16="http://schemas.microsoft.com/office/drawing/2014/main" id="{683194D5-D5F8-F742-85F5-818C4CE7BDEA}"/>
                </a:ext>
              </a:extLst>
            </p:cNvPr>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0" name="Oval 39">
              <a:extLst>
                <a:ext uri="{FF2B5EF4-FFF2-40B4-BE49-F238E27FC236}">
                  <a16:creationId xmlns:a16="http://schemas.microsoft.com/office/drawing/2014/main" id="{D324AE95-31EF-DA4C-B47B-1BE2D636AF2F}"/>
                </a:ext>
              </a:extLst>
            </p:cNvPr>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1" name="Oval 40">
              <a:extLst>
                <a:ext uri="{FF2B5EF4-FFF2-40B4-BE49-F238E27FC236}">
                  <a16:creationId xmlns:a16="http://schemas.microsoft.com/office/drawing/2014/main" id="{3E4457A7-DC91-214D-87DB-0839B3B06EFD}"/>
                </a:ext>
              </a:extLst>
            </p:cNvPr>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2" name="Oval 41">
              <a:extLst>
                <a:ext uri="{FF2B5EF4-FFF2-40B4-BE49-F238E27FC236}">
                  <a16:creationId xmlns:a16="http://schemas.microsoft.com/office/drawing/2014/main" id="{249F320B-38E4-E14B-A6F9-BD175ACF2266}"/>
                </a:ext>
              </a:extLst>
            </p:cNvPr>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3" name="Oval 42">
              <a:extLst>
                <a:ext uri="{FF2B5EF4-FFF2-40B4-BE49-F238E27FC236}">
                  <a16:creationId xmlns:a16="http://schemas.microsoft.com/office/drawing/2014/main" id="{7FBBAE8D-A434-4F46-9B89-9836265D8C66}"/>
                </a:ext>
              </a:extLst>
            </p:cNvPr>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4" name="Oval 43">
              <a:extLst>
                <a:ext uri="{FF2B5EF4-FFF2-40B4-BE49-F238E27FC236}">
                  <a16:creationId xmlns:a16="http://schemas.microsoft.com/office/drawing/2014/main" id="{0417A0D0-72FF-B642-9DD6-342BFF86B91B}"/>
                </a:ext>
              </a:extLst>
            </p:cNvPr>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5" name="Oval 44">
              <a:extLst>
                <a:ext uri="{FF2B5EF4-FFF2-40B4-BE49-F238E27FC236}">
                  <a16:creationId xmlns:a16="http://schemas.microsoft.com/office/drawing/2014/main" id="{4F86F4C3-196B-0A4E-8590-1356A5B058DF}"/>
                </a:ext>
              </a:extLst>
            </p:cNvPr>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6" name="Oval 45">
              <a:extLst>
                <a:ext uri="{FF2B5EF4-FFF2-40B4-BE49-F238E27FC236}">
                  <a16:creationId xmlns:a16="http://schemas.microsoft.com/office/drawing/2014/main" id="{E75BF718-A8D7-EC4C-AA4E-CBDB43DF37C7}"/>
                </a:ext>
              </a:extLst>
            </p:cNvPr>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7" name="Oval 46">
              <a:extLst>
                <a:ext uri="{FF2B5EF4-FFF2-40B4-BE49-F238E27FC236}">
                  <a16:creationId xmlns:a16="http://schemas.microsoft.com/office/drawing/2014/main" id="{D4D3F496-E204-6E4D-BF44-A8F9E1EDBD3D}"/>
                </a:ext>
              </a:extLst>
            </p:cNvPr>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cxnSp>
          <p:nvCxnSpPr>
            <p:cNvPr id="48" name="Line 651">
              <a:extLst>
                <a:ext uri="{FF2B5EF4-FFF2-40B4-BE49-F238E27FC236}">
                  <a16:creationId xmlns:a16="http://schemas.microsoft.com/office/drawing/2014/main" id="{C830EA4F-8A4E-6041-9C2F-0368B4092808}"/>
                </a:ext>
              </a:extLst>
            </p:cNvPr>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652">
              <a:extLst>
                <a:ext uri="{FF2B5EF4-FFF2-40B4-BE49-F238E27FC236}">
                  <a16:creationId xmlns:a16="http://schemas.microsoft.com/office/drawing/2014/main" id="{7CB12AAF-0A8D-DC40-BF16-DA6DE8AADCDE}"/>
                </a:ext>
              </a:extLst>
            </p:cNvPr>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Line 653">
              <a:extLst>
                <a:ext uri="{FF2B5EF4-FFF2-40B4-BE49-F238E27FC236}">
                  <a16:creationId xmlns:a16="http://schemas.microsoft.com/office/drawing/2014/main" id="{39184D08-3F64-8641-A6FD-6A1999AA7161}"/>
                </a:ext>
              </a:extLst>
            </p:cNvPr>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Line 654">
              <a:extLst>
                <a:ext uri="{FF2B5EF4-FFF2-40B4-BE49-F238E27FC236}">
                  <a16:creationId xmlns:a16="http://schemas.microsoft.com/office/drawing/2014/main" id="{314BEF8B-D95B-D54A-882E-A90A6C3A3DAD}"/>
                </a:ext>
              </a:extLst>
            </p:cNvPr>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655">
              <a:extLst>
                <a:ext uri="{FF2B5EF4-FFF2-40B4-BE49-F238E27FC236}">
                  <a16:creationId xmlns:a16="http://schemas.microsoft.com/office/drawing/2014/main" id="{931F76E7-1425-F945-9FAE-EFF0B96CD804}"/>
                </a:ext>
              </a:extLst>
            </p:cNvPr>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3" name="Text Box 656">
              <a:extLst>
                <a:ext uri="{FF2B5EF4-FFF2-40B4-BE49-F238E27FC236}">
                  <a16:creationId xmlns:a16="http://schemas.microsoft.com/office/drawing/2014/main" id="{A7FC6D98-5A1B-914F-9673-6EA8A7957EC1}"/>
                </a:ext>
              </a:extLst>
            </p:cNvPr>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A</a:t>
              </a:r>
              <a:endParaRPr lang="en-US" sz="2000" dirty="0">
                <a:effectLst/>
                <a:latin typeface="New Century Schlbk" charset="0"/>
                <a:ea typeface="Times New Roman" charset="0"/>
                <a:cs typeface="New Century Schlbk" charset="0"/>
              </a:endParaRPr>
            </a:p>
          </p:txBody>
        </p:sp>
        <p:sp>
          <p:nvSpPr>
            <p:cNvPr id="54" name="Text Box 657">
              <a:extLst>
                <a:ext uri="{FF2B5EF4-FFF2-40B4-BE49-F238E27FC236}">
                  <a16:creationId xmlns:a16="http://schemas.microsoft.com/office/drawing/2014/main" id="{236D325F-30E0-CA41-AB96-B1D24AE27096}"/>
                </a:ext>
              </a:extLst>
            </p:cNvPr>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B</a:t>
              </a:r>
              <a:endParaRPr lang="en-US" sz="2000">
                <a:effectLst/>
                <a:latin typeface="New Century Schlbk" charset="0"/>
                <a:ea typeface="Times New Roman" charset="0"/>
                <a:cs typeface="New Century Schlbk" charset="0"/>
              </a:endParaRPr>
            </a:p>
          </p:txBody>
        </p:sp>
        <p:sp>
          <p:nvSpPr>
            <p:cNvPr id="55" name="Text Box 658">
              <a:extLst>
                <a:ext uri="{FF2B5EF4-FFF2-40B4-BE49-F238E27FC236}">
                  <a16:creationId xmlns:a16="http://schemas.microsoft.com/office/drawing/2014/main" id="{C206D347-BF78-7F46-8CF0-74DAE7C41531}"/>
                </a:ext>
              </a:extLst>
            </p:cNvPr>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C</a:t>
              </a:r>
              <a:endParaRPr lang="en-US" sz="2000">
                <a:effectLst/>
                <a:latin typeface="New Century Schlbk" charset="0"/>
                <a:ea typeface="Times New Roman" charset="0"/>
                <a:cs typeface="New Century Schlbk" charset="0"/>
              </a:endParaRPr>
            </a:p>
          </p:txBody>
        </p:sp>
        <p:sp>
          <p:nvSpPr>
            <p:cNvPr id="56" name="Text Box 659">
              <a:extLst>
                <a:ext uri="{FF2B5EF4-FFF2-40B4-BE49-F238E27FC236}">
                  <a16:creationId xmlns:a16="http://schemas.microsoft.com/office/drawing/2014/main" id="{4598A7F0-EF70-C149-A03D-38CF484BEE17}"/>
                </a:ext>
              </a:extLst>
            </p:cNvPr>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D</a:t>
              </a:r>
              <a:endParaRPr lang="en-US" sz="2000">
                <a:effectLst/>
                <a:latin typeface="New Century Schlbk" charset="0"/>
                <a:ea typeface="Times New Roman" charset="0"/>
                <a:cs typeface="New Century Schlbk" charset="0"/>
              </a:endParaRPr>
            </a:p>
          </p:txBody>
        </p:sp>
        <p:sp>
          <p:nvSpPr>
            <p:cNvPr id="57" name="Text Box 660">
              <a:extLst>
                <a:ext uri="{FF2B5EF4-FFF2-40B4-BE49-F238E27FC236}">
                  <a16:creationId xmlns:a16="http://schemas.microsoft.com/office/drawing/2014/main" id="{728D3F48-0CDF-4E43-8AFA-C0BA50528E5D}"/>
                </a:ext>
              </a:extLst>
            </p:cNvPr>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E</a:t>
              </a:r>
              <a:endParaRPr lang="en-US" sz="2000">
                <a:effectLst/>
                <a:latin typeface="New Century Schlbk" charset="0"/>
                <a:ea typeface="Times New Roman" charset="0"/>
                <a:cs typeface="New Century Schlbk" charset="0"/>
              </a:endParaRPr>
            </a:p>
          </p:txBody>
        </p:sp>
        <p:sp>
          <p:nvSpPr>
            <p:cNvPr id="58" name="Text Box 661">
              <a:extLst>
                <a:ext uri="{FF2B5EF4-FFF2-40B4-BE49-F238E27FC236}">
                  <a16:creationId xmlns:a16="http://schemas.microsoft.com/office/drawing/2014/main" id="{C599EB71-9D90-2E4B-849B-3BF35B0B6878}"/>
                </a:ext>
              </a:extLst>
            </p:cNvPr>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charset="0"/>
                  <a:ea typeface="Times New Roman" charset="0"/>
                  <a:cs typeface="New Century Schlbk" charset="0"/>
                </a:rPr>
                <a:t>1</a:t>
              </a: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59" name="Text Box 662">
              <a:extLst>
                <a:ext uri="{FF2B5EF4-FFF2-40B4-BE49-F238E27FC236}">
                  <a16:creationId xmlns:a16="http://schemas.microsoft.com/office/drawing/2014/main" id="{97A40BD5-3210-1C44-A4E0-82AA44DE84FF}"/>
                </a:ext>
              </a:extLst>
            </p:cNvPr>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60" name="Text Box 663">
              <a:extLst>
                <a:ext uri="{FF2B5EF4-FFF2-40B4-BE49-F238E27FC236}">
                  <a16:creationId xmlns:a16="http://schemas.microsoft.com/office/drawing/2014/main" id="{CFA9EB42-22A0-2640-A7B2-3B0B431BCEFA}"/>
                </a:ext>
              </a:extLst>
            </p:cNvPr>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2000" dirty="0">
                <a:effectLst/>
                <a:latin typeface="New Century Schlbk" charset="0"/>
                <a:ea typeface="Times New Roman" charset="0"/>
                <a:cs typeface="New Century Schlbk" charset="0"/>
              </a:endParaRPr>
            </a:p>
          </p:txBody>
        </p:sp>
        <p:sp>
          <p:nvSpPr>
            <p:cNvPr id="61" name="Text Box 664">
              <a:extLst>
                <a:ext uri="{FF2B5EF4-FFF2-40B4-BE49-F238E27FC236}">
                  <a16:creationId xmlns:a16="http://schemas.microsoft.com/office/drawing/2014/main" id="{45F76EB0-CA7D-104C-BA33-03AAC4CA0727}"/>
                </a:ext>
              </a:extLst>
            </p:cNvPr>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sp>
          <p:nvSpPr>
            <p:cNvPr id="62" name="Text Box 665">
              <a:extLst>
                <a:ext uri="{FF2B5EF4-FFF2-40B4-BE49-F238E27FC236}">
                  <a16:creationId xmlns:a16="http://schemas.microsoft.com/office/drawing/2014/main" id="{0495F132-27C7-C246-B6B7-BAECD6805AF8}"/>
                </a:ext>
              </a:extLst>
            </p:cNvPr>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0,1</a:t>
              </a:r>
              <a:endParaRPr lang="en-US" sz="2000">
                <a:effectLst/>
                <a:latin typeface="New Century Schlbk" charset="0"/>
                <a:ea typeface="Times New Roman" charset="0"/>
                <a:cs typeface="New Century Schlbk" charset="0"/>
              </a:endParaRPr>
            </a:p>
          </p:txBody>
        </p:sp>
        <p:sp>
          <p:nvSpPr>
            <p:cNvPr id="63" name="Text Box 666">
              <a:extLst>
                <a:ext uri="{FF2B5EF4-FFF2-40B4-BE49-F238E27FC236}">
                  <a16:creationId xmlns:a16="http://schemas.microsoft.com/office/drawing/2014/main" id="{E1707588-C22E-A847-A42F-0C18FBA75C9F}"/>
                </a:ext>
              </a:extLst>
            </p:cNvPr>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λ</a:t>
              </a:r>
              <a:endParaRPr lang="en-US" sz="2000">
                <a:effectLst/>
                <a:latin typeface="New Century Schlbk" charset="0"/>
                <a:ea typeface="Times New Roman" charset="0"/>
                <a:cs typeface="New Century Schlbk" charset="0"/>
              </a:endParaRPr>
            </a:p>
          </p:txBody>
        </p:sp>
        <p:cxnSp>
          <p:nvCxnSpPr>
            <p:cNvPr id="64" name="Line 667">
              <a:extLst>
                <a:ext uri="{FF2B5EF4-FFF2-40B4-BE49-F238E27FC236}">
                  <a16:creationId xmlns:a16="http://schemas.microsoft.com/office/drawing/2014/main" id="{11DC10CB-B6A5-C548-AA41-D07336C64D77}"/>
                </a:ext>
              </a:extLst>
            </p:cNvPr>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5" name="Text Box 668">
              <a:extLst>
                <a:ext uri="{FF2B5EF4-FFF2-40B4-BE49-F238E27FC236}">
                  <a16:creationId xmlns:a16="http://schemas.microsoft.com/office/drawing/2014/main" id="{6CD51D8C-968D-5A44-BBC9-561A883F3EC2}"/>
                </a:ext>
              </a:extLst>
            </p:cNvPr>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a:t>
              </a:r>
              <a:endParaRPr lang="en-US" sz="2000">
                <a:effectLst/>
                <a:latin typeface="New Century Schlbk" charset="0"/>
                <a:ea typeface="Times New Roman" charset="0"/>
                <a:cs typeface="New Century Schlbk" charset="0"/>
              </a:endParaRPr>
            </a:p>
          </p:txBody>
        </p:sp>
        <p:cxnSp>
          <p:nvCxnSpPr>
            <p:cNvPr id="66" name="Line 669">
              <a:extLst>
                <a:ext uri="{FF2B5EF4-FFF2-40B4-BE49-F238E27FC236}">
                  <a16:creationId xmlns:a16="http://schemas.microsoft.com/office/drawing/2014/main" id="{E824E45C-4E0C-5C46-8ABC-73C54C88733D}"/>
                </a:ext>
              </a:extLst>
            </p:cNvPr>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670">
              <a:extLst>
                <a:ext uri="{FF2B5EF4-FFF2-40B4-BE49-F238E27FC236}">
                  <a16:creationId xmlns:a16="http://schemas.microsoft.com/office/drawing/2014/main" id="{009C74FD-337E-8342-92CE-AB9A3542D1DF}"/>
                </a:ext>
              </a:extLst>
            </p:cNvPr>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8" name="Text Box 671">
              <a:extLst>
                <a:ext uri="{FF2B5EF4-FFF2-40B4-BE49-F238E27FC236}">
                  <a16:creationId xmlns:a16="http://schemas.microsoft.com/office/drawing/2014/main" id="{B82B4ABD-49B6-5247-8045-E001A18564E4}"/>
                </a:ext>
              </a:extLst>
            </p:cNvPr>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cxnSp>
          <p:nvCxnSpPr>
            <p:cNvPr id="69" name="Line 672">
              <a:extLst>
                <a:ext uri="{FF2B5EF4-FFF2-40B4-BE49-F238E27FC236}">
                  <a16:creationId xmlns:a16="http://schemas.microsoft.com/office/drawing/2014/main" id="{CC855700-3EDC-A448-B77C-62607017DA09}"/>
                </a:ext>
              </a:extLst>
            </p:cNvPr>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0" name="Line 673">
              <a:extLst>
                <a:ext uri="{FF2B5EF4-FFF2-40B4-BE49-F238E27FC236}">
                  <a16:creationId xmlns:a16="http://schemas.microsoft.com/office/drawing/2014/main" id="{CE083E9F-274C-534A-B622-A432708DFC06}"/>
                </a:ext>
              </a:extLst>
            </p:cNvPr>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1" name="Text Box 674">
              <a:extLst>
                <a:ext uri="{FF2B5EF4-FFF2-40B4-BE49-F238E27FC236}">
                  <a16:creationId xmlns:a16="http://schemas.microsoft.com/office/drawing/2014/main" id="{D5E7FAE1-CF14-1E47-9DCD-EF98F77BC122}"/>
                </a:ext>
              </a:extLst>
            </p:cNvPr>
            <p:cNvSpPr txBox="1">
              <a:spLocks noChangeArrowheads="1"/>
            </p:cNvSpPr>
            <p:nvPr/>
          </p:nvSpPr>
          <p:spPr bwMode="auto">
            <a:xfrm>
              <a:off x="379095" y="557530"/>
              <a:ext cx="34607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a:effectLst/>
                  <a:latin typeface="Script MT Bold" charset="0"/>
                  <a:ea typeface="Times New Roman" charset="0"/>
                  <a:cs typeface="Times New Roman" charset="0"/>
                </a:rPr>
                <a:t>A</a:t>
              </a:r>
              <a:r>
                <a:rPr lang="en-US" sz="2000" b="1">
                  <a:effectLst/>
                  <a:latin typeface="Times New Roman" charset="0"/>
                  <a:ea typeface="Times New Roman" charset="0"/>
                  <a:cs typeface="New Century Schlbk" charset="0"/>
                </a:rPr>
                <a:t>:</a:t>
              </a:r>
              <a:endParaRPr lang="en-US" sz="2000">
                <a:effectLst/>
                <a:latin typeface="New Century Schlbk" charset="0"/>
                <a:ea typeface="Times New Roman" charset="0"/>
                <a:cs typeface="New Century Schlbk" charset="0"/>
              </a:endParaRPr>
            </a:p>
          </p:txBody>
        </p:sp>
      </p:grpSp>
    </p:spTree>
    <p:extLst>
      <p:ext uri="{BB962C8B-B14F-4D97-AF65-F5344CB8AC3E}">
        <p14:creationId xmlns:p14="http://schemas.microsoft.com/office/powerpoint/2010/main" val="2231529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Details of DFA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 = (Q,Σ,δ,q</a:t>
            </a:r>
            <a:r>
              <a:rPr lang="en-US" sz="2400" baseline="-25000" dirty="0">
                <a:latin typeface="Arial" charset="0"/>
                <a:ea typeface="MS PGothic" charset="0"/>
              </a:rPr>
              <a:t>0</a:t>
            </a:r>
            <a:r>
              <a:rPr lang="en-US" sz="2400" dirty="0">
                <a:latin typeface="Arial" charset="0"/>
                <a:ea typeface="MS PGothic" charset="0"/>
              </a:rPr>
              <a:t>,F) be an arbitrary NFA</a:t>
            </a:r>
            <a:endParaRPr lang="en-US" sz="2000" dirty="0">
              <a:latin typeface="Arial" charset="0"/>
              <a:ea typeface="MS PGothic" charset="0"/>
            </a:endParaRPr>
          </a:p>
          <a:p>
            <a:pPr eaLnBrk="1" hangingPunct="1"/>
            <a:r>
              <a:rPr lang="en-US" sz="2400" dirty="0">
                <a:latin typeface="Arial" charset="0"/>
                <a:ea typeface="MS PGothic" charset="0"/>
              </a:rPr>
              <a:t>In an abstract sense,</a:t>
            </a:r>
            <a:br>
              <a:rPr lang="en-US" sz="2400" dirty="0">
                <a:latin typeface="Arial" charset="0"/>
                <a:ea typeface="MS PGothic" charset="0"/>
              </a:rPr>
            </a:br>
            <a:r>
              <a:rPr lang="en-US" sz="2400" dirty="0">
                <a:latin typeface="Arial" charset="0"/>
                <a:ea typeface="MS PGothic" charset="0"/>
              </a:rPr>
              <a:t>A’ = (&lt;P(Q)&gt;,</a:t>
            </a:r>
            <a:r>
              <a:rPr lang="en-US" sz="2400" dirty="0" err="1">
                <a:latin typeface="Arial" charset="0"/>
                <a:ea typeface="MS PGothic" charset="0"/>
              </a:rPr>
              <a:t>Σ,δ</a:t>
            </a:r>
            <a:r>
              <a:rPr lang="en-US" sz="2400" dirty="0">
                <a:latin typeface="Arial" charset="0"/>
                <a:ea typeface="MS PGothic" charset="0"/>
              </a:rPr>
              <a:t>’,</a:t>
            </a:r>
            <a:r>
              <a:rPr lang="en-US" sz="2400" dirty="0">
                <a:latin typeface="Symbol" charset="2"/>
                <a:ea typeface="Symbol" charset="2"/>
                <a:cs typeface="Symbol" charset="2"/>
              </a:rPr>
              <a:t> &lt;l</a:t>
            </a:r>
            <a:r>
              <a:rPr lang="en-US" sz="2400" dirty="0"/>
              <a:t>-Closure</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})&gt;, F’), </a:t>
            </a:r>
            <a:br>
              <a:rPr lang="en-US" sz="2400" dirty="0">
                <a:latin typeface="Arial" charset="0"/>
                <a:ea typeface="MS PGothic" charset="0"/>
              </a:rPr>
            </a:br>
            <a:r>
              <a:rPr lang="en-US" sz="2400" dirty="0">
                <a:latin typeface="Arial" charset="0"/>
                <a:ea typeface="MS PGothic" charset="0"/>
              </a:rPr>
              <a:t>where P(Q) is the power set of Q, but we really don’t need so many states (2</a:t>
            </a:r>
            <a:r>
              <a:rPr lang="en-US" sz="2400" baseline="30000" dirty="0">
                <a:latin typeface="Arial" charset="0"/>
                <a:ea typeface="MS PGothic" charset="0"/>
              </a:rPr>
              <a:t>|Q|</a:t>
            </a:r>
            <a:r>
              <a:rPr lang="en-US" sz="2400" dirty="0">
                <a:latin typeface="Arial" charset="0"/>
                <a:ea typeface="MS PGothic" charset="0"/>
              </a:rPr>
              <a:t>) and we can iteratively determine those needed by starting at </a:t>
            </a:r>
            <a:r>
              <a:rPr lang="en-US" sz="2400" dirty="0">
                <a:latin typeface="Symbol" charset="2"/>
                <a:ea typeface="Symbol" charset="2"/>
                <a:cs typeface="Symbol" charset="2"/>
              </a:rPr>
              <a:t>l</a:t>
            </a:r>
            <a:r>
              <a:rPr lang="en-US" sz="2400" dirty="0"/>
              <a:t>-Closure</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 and keeping only states reachable from here</a:t>
            </a:r>
          </a:p>
          <a:p>
            <a:pPr eaLnBrk="1" hangingPunct="1"/>
            <a:r>
              <a:rPr lang="en-US" sz="2400" dirty="0">
                <a:latin typeface="Arial" charset="0"/>
                <a:ea typeface="MS PGothic" charset="0"/>
              </a:rPr>
              <a:t>Define </a:t>
            </a:r>
            <a:r>
              <a:rPr lang="en-US" sz="2400" dirty="0" err="1">
                <a:latin typeface="Arial" charset="0"/>
                <a:ea typeface="MS PGothic" charset="0"/>
              </a:rPr>
              <a:t>δ</a:t>
            </a:r>
            <a:r>
              <a:rPr lang="en-US" sz="2400" dirty="0">
                <a:latin typeface="Arial" charset="0"/>
                <a:ea typeface="MS PGothic" charset="0"/>
              </a:rPr>
              <a:t>’(&lt;S&gt;,a) = &lt;</a:t>
            </a:r>
            <a:r>
              <a:rPr lang="en-US" sz="2400" dirty="0">
                <a:latin typeface="Symbol" charset="2"/>
                <a:ea typeface="Symbol" charset="2"/>
                <a:cs typeface="Symbol" charset="2"/>
              </a:rPr>
              <a:t>l</a:t>
            </a:r>
            <a:r>
              <a:rPr lang="en-US" sz="2400" dirty="0"/>
              <a:t>-Closure</a:t>
            </a:r>
            <a:r>
              <a:rPr lang="en-US" sz="2400" dirty="0">
                <a:latin typeface="Arial" charset="0"/>
                <a:ea typeface="MS PGothic" charset="0"/>
              </a:rPr>
              <a:t>(</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S,a</a:t>
            </a:r>
            <a:r>
              <a:rPr lang="en-US" sz="2400" dirty="0">
                <a:latin typeface="Arial" charset="0"/>
                <a:ea typeface="MS PGothic" charset="0"/>
              </a:rPr>
              <a:t>))&gt; = </a:t>
            </a:r>
            <a:br>
              <a:rPr lang="en-US" sz="2400" dirty="0">
                <a:latin typeface="Arial" charset="0"/>
                <a:ea typeface="MS PGothic" charset="0"/>
              </a:rPr>
            </a:br>
            <a:r>
              <a:rPr lang="en-US" sz="2400" dirty="0">
                <a:latin typeface="Arial" charset="0"/>
                <a:ea typeface="MS PGothic" charset="0"/>
              </a:rPr>
              <a:t>&lt;∪</a:t>
            </a:r>
            <a:r>
              <a:rPr lang="en-US" sz="2400" baseline="-25000" dirty="0" err="1">
                <a:latin typeface="Arial" charset="0"/>
                <a:ea typeface="MS PGothic" charset="0"/>
              </a:rPr>
              <a:t>q∈S</a:t>
            </a:r>
            <a:r>
              <a:rPr lang="en-US" sz="2400" baseline="-25000" dirty="0">
                <a:latin typeface="Arial" charset="0"/>
                <a:ea typeface="MS PGothic" charset="0"/>
              </a:rPr>
              <a:t> </a:t>
            </a:r>
            <a:r>
              <a:rPr lang="en-US" sz="2400" dirty="0">
                <a:latin typeface="Symbol" charset="2"/>
                <a:ea typeface="Symbol" charset="2"/>
                <a:cs typeface="Symbol" charset="2"/>
              </a:rPr>
              <a:t>l</a:t>
            </a:r>
            <a:r>
              <a:rPr lang="en-US" sz="2400" dirty="0"/>
              <a:t>-Closure</a:t>
            </a:r>
            <a:r>
              <a:rPr lang="en-US" sz="2400" dirty="0">
                <a:latin typeface="Arial" charset="0"/>
                <a:ea typeface="MS PGothic" charset="0"/>
              </a:rPr>
              <a:t>(</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))&gt;, where </a:t>
            </a:r>
            <a:r>
              <a:rPr lang="en-US" sz="2400" dirty="0" err="1">
                <a:latin typeface="Arial" charset="0"/>
                <a:ea typeface="MS PGothic" charset="0"/>
              </a:rPr>
              <a:t>a∈Σ</a:t>
            </a:r>
            <a:r>
              <a:rPr lang="en-US" sz="2400" dirty="0">
                <a:latin typeface="Arial" charset="0"/>
                <a:ea typeface="MS PGothic" charset="0"/>
              </a:rPr>
              <a:t>, S ∈ P(Q)</a:t>
            </a:r>
          </a:p>
          <a:p>
            <a:pPr eaLnBrk="1" hangingPunct="1"/>
            <a:r>
              <a:rPr lang="en-US" sz="2400" dirty="0">
                <a:latin typeface="Arial" charset="0"/>
                <a:ea typeface="MS PGothic" charset="0"/>
              </a:rPr>
              <a:t>F’ = {&lt;S&gt; ∈ &lt;P(Q)&gt; | (S ∩ F) ≠ </a:t>
            </a:r>
            <a:r>
              <a:rPr lang="en-US" sz="2400" dirty="0" err="1">
                <a:ea typeface="ＭＳ Ｐゴシック" pitchFamily="-111" charset="-128"/>
                <a:cs typeface="ＭＳ Ｐゴシック" pitchFamily="-111" charset="-128"/>
              </a:rPr>
              <a:t>Ø</a:t>
            </a:r>
            <a:r>
              <a:rPr lang="en-US" sz="2400" dirty="0">
                <a:latin typeface="Arial" charset="0"/>
                <a:ea typeface="MS PGothic" charset="0"/>
              </a:rPr>
              <a:t> }</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57AC52-0323-0C42-9779-829FC1B0D1AA}" type="datetime1">
              <a:rPr lang="en-US" smtClean="0"/>
              <a:t>12/28/19</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27</a:t>
            </a:fld>
            <a:endParaRPr lang="en-US"/>
          </a:p>
        </p:txBody>
      </p:sp>
    </p:spTree>
    <p:extLst>
      <p:ext uri="{BB962C8B-B14F-4D97-AF65-F5344CB8AC3E}">
        <p14:creationId xmlns:p14="http://schemas.microsoft.com/office/powerpoint/2010/main" val="1309044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Regular Languages and NFAs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Showing that every DFA can be simulated by an NFA that accepts the same language and every NFA can be simulated by a DFA that accepts the same language proves the following</a:t>
            </a:r>
          </a:p>
          <a:p>
            <a:pPr eaLnBrk="1" hangingPunct="1"/>
            <a:r>
              <a:rPr lang="en-US" sz="2400" dirty="0">
                <a:latin typeface="Arial" charset="0"/>
                <a:ea typeface="MS PGothic" charset="0"/>
              </a:rPr>
              <a:t>A language is Regular if and only if it is accepted (recognized) by some NFA</a:t>
            </a:r>
          </a:p>
          <a:p>
            <a:pPr eaLnBrk="1" hangingPunct="1"/>
            <a:r>
              <a:rPr lang="en-US" sz="2400" dirty="0">
                <a:latin typeface="Arial" charset="0"/>
                <a:ea typeface="MS PGothic" charset="0"/>
              </a:rPr>
              <a:t>We now have two equivalent classes of recognizers for Regular Languages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51737A-2954-004B-99D2-B6233B101708}" type="datetime1">
              <a:rPr lang="en-US" smtClean="0"/>
              <a:t>12/28/19</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28</a:t>
            </a:fld>
            <a:endParaRPr lang="en-US"/>
          </a:p>
        </p:txBody>
      </p:sp>
    </p:spTree>
    <p:extLst>
      <p:ext uri="{BB962C8B-B14F-4D97-AF65-F5344CB8AC3E}">
        <p14:creationId xmlns:p14="http://schemas.microsoft.com/office/powerpoint/2010/main" val="1031077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4"/>
          <p:cNvSpPr>
            <a:spLocks noGrp="1"/>
          </p:cNvSpPr>
          <p:nvPr>
            <p:ph type="title"/>
          </p:nvPr>
        </p:nvSpPr>
        <p:spPr/>
        <p:txBody>
          <a:bodyPr/>
          <a:lstStyle/>
          <a:p>
            <a:r>
              <a:rPr lang="en-US" dirty="0">
                <a:latin typeface="Arial" charset="0"/>
                <a:ea typeface="MS PGothic" charset="0"/>
              </a:rPr>
              <a:t>Simple Exercise:</a:t>
            </a:r>
            <a:br>
              <a:rPr lang="en-US" dirty="0">
                <a:latin typeface="Arial" charset="0"/>
                <a:ea typeface="MS PGothic" charset="0"/>
              </a:rPr>
            </a:br>
            <a:r>
              <a:rPr lang="en-US" dirty="0">
                <a:latin typeface="Arial" charset="0"/>
                <a:ea typeface="MS PGothic" charset="0"/>
              </a:rPr>
              <a:t>Convert from NFA to DFA</a:t>
            </a:r>
          </a:p>
        </p:txBody>
      </p:sp>
      <p:sp>
        <p:nvSpPr>
          <p:cNvPr id="808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6032CD-D921-EE41-8982-EEF125773FD8}" type="datetime1">
              <a:rPr lang="en-US" smtClean="0"/>
              <a:t>12/28/19</a:t>
            </a:fld>
            <a:endParaRPr lang="en-US"/>
          </a:p>
        </p:txBody>
      </p:sp>
      <p:sp>
        <p:nvSpPr>
          <p:cNvPr id="809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090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A6C33E-0EFD-004D-8A83-4D4FAF69151B}" type="slidenum">
              <a:rPr lang="en-US"/>
              <a:pPr/>
              <a:t>29</a:t>
            </a:fld>
            <a:endParaRPr lang="en-US"/>
          </a:p>
        </p:txBody>
      </p:sp>
      <p:pic>
        <p:nvPicPr>
          <p:cNvPr id="809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924050"/>
            <a:ext cx="8077200"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191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F22B-0B23-074D-A8D0-17C18016E43D}"/>
              </a:ext>
            </a:extLst>
          </p:cNvPr>
          <p:cNvSpPr>
            <a:spLocks noGrp="1"/>
          </p:cNvSpPr>
          <p:nvPr>
            <p:ph type="title"/>
          </p:nvPr>
        </p:nvSpPr>
        <p:spPr/>
        <p:txBody>
          <a:bodyPr/>
          <a:lstStyle/>
          <a:p>
            <a:r>
              <a:rPr lang="en-US" dirty="0"/>
              <a:t>Finite-State Automata</a:t>
            </a:r>
          </a:p>
        </p:txBody>
      </p:sp>
      <p:sp>
        <p:nvSpPr>
          <p:cNvPr id="3" name="Content Placeholder 2">
            <a:extLst>
              <a:ext uri="{FF2B5EF4-FFF2-40B4-BE49-F238E27FC236}">
                <a16:creationId xmlns:a16="http://schemas.microsoft.com/office/drawing/2014/main" id="{04E3BFE4-B869-D342-AEE1-A6B06B713381}"/>
              </a:ext>
            </a:extLst>
          </p:cNvPr>
          <p:cNvSpPr>
            <a:spLocks noGrp="1"/>
          </p:cNvSpPr>
          <p:nvPr>
            <p:ph idx="1"/>
          </p:nvPr>
        </p:nvSpPr>
        <p:spPr/>
        <p:txBody>
          <a:bodyPr/>
          <a:lstStyle/>
          <a:p>
            <a:r>
              <a:rPr lang="en-US" sz="2800" dirty="0"/>
              <a:t>A Finite-State Automaton (FSA) has only one form of memory, its current state. </a:t>
            </a:r>
          </a:p>
          <a:p>
            <a:r>
              <a:rPr lang="en-US" sz="2800" dirty="0"/>
              <a:t>As any automaton has a predetermined finite number of states, this class of machines is quite limited, but still very useful.</a:t>
            </a:r>
          </a:p>
          <a:p>
            <a:r>
              <a:rPr lang="en-US" sz="2800" dirty="0"/>
              <a:t>There are two classes: Deterministic Finite-State Automata (DFAs) and Non-Deterministic Finite-State Automata (NFAs)</a:t>
            </a:r>
          </a:p>
          <a:p>
            <a:r>
              <a:rPr lang="en-US" sz="2800" dirty="0"/>
              <a:t>We focus on DFAs for now.</a:t>
            </a:r>
          </a:p>
        </p:txBody>
      </p:sp>
      <p:sp>
        <p:nvSpPr>
          <p:cNvPr id="4" name="Date Placeholder 3">
            <a:extLst>
              <a:ext uri="{FF2B5EF4-FFF2-40B4-BE49-F238E27FC236}">
                <a16:creationId xmlns:a16="http://schemas.microsoft.com/office/drawing/2014/main" id="{8EAA6A36-7E9F-1E4C-8649-206D1B5272E1}"/>
              </a:ext>
            </a:extLst>
          </p:cNvPr>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a:extLst>
              <a:ext uri="{FF2B5EF4-FFF2-40B4-BE49-F238E27FC236}">
                <a16:creationId xmlns:a16="http://schemas.microsoft.com/office/drawing/2014/main" id="{7AD69456-3AEB-3345-ACF8-A8FE74056CFA}"/>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F7072B33-ED2C-B744-8AA9-B5A9B8172743}"/>
              </a:ext>
            </a:extLst>
          </p:cNvPr>
          <p:cNvSpPr>
            <a:spLocks noGrp="1"/>
          </p:cNvSpPr>
          <p:nvPr>
            <p:ph type="sldNum" sz="quarter" idx="12"/>
          </p:nvPr>
        </p:nvSpPr>
        <p:spPr/>
        <p:txBody>
          <a:bodyPr/>
          <a:lstStyle/>
          <a:p>
            <a:fld id="{F7F6C048-724C-A44D-A3A9-573A2C2F7973}" type="slidenum">
              <a:rPr lang="en-US" smtClean="0"/>
              <a:pPr/>
              <a:t>3</a:t>
            </a:fld>
            <a:endParaRPr lang="en-US" dirty="0"/>
          </a:p>
        </p:txBody>
      </p:sp>
    </p:spTree>
    <p:extLst>
      <p:ext uri="{BB962C8B-B14F-4D97-AF65-F5344CB8AC3E}">
        <p14:creationId xmlns:p14="http://schemas.microsoft.com/office/powerpoint/2010/main" val="2054552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Regular Expressions</a:t>
            </a:r>
          </a:p>
        </p:txBody>
      </p:sp>
      <p:sp>
        <p:nvSpPr>
          <p:cNvPr id="8" name="Subtitle 7"/>
          <p:cNvSpPr>
            <a:spLocks noGrp="1"/>
          </p:cNvSpPr>
          <p:nvPr>
            <p:ph type="subTitle" idx="1"/>
          </p:nvPr>
        </p:nvSpPr>
        <p:spPr/>
        <p:txBody>
          <a:bodyPr/>
          <a:lstStyle/>
          <a:p>
            <a:r>
              <a:rPr lang="en-US" dirty="0"/>
              <a:t>Regular Sets</a:t>
            </a:r>
          </a:p>
        </p:txBody>
      </p:sp>
    </p:spTree>
    <p:extLst>
      <p:ext uri="{BB962C8B-B14F-4D97-AF65-F5344CB8AC3E}">
        <p14:creationId xmlns:p14="http://schemas.microsoft.com/office/powerpoint/2010/main" val="3115016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Regular Expressions</a:t>
            </a:r>
          </a:p>
        </p:txBody>
      </p:sp>
      <p:sp>
        <p:nvSpPr>
          <p:cNvPr id="74755" name="Rectangle 3"/>
          <p:cNvSpPr>
            <a:spLocks noGrp="1" noChangeArrowheads="1"/>
          </p:cNvSpPr>
          <p:nvPr>
            <p:ph idx="1"/>
          </p:nvPr>
        </p:nvSpPr>
        <p:spPr/>
        <p:txBody>
          <a:bodyPr/>
          <a:lstStyle/>
          <a:p>
            <a:r>
              <a:rPr lang="en-US" sz="2400">
                <a:latin typeface="Arial" charset="0"/>
                <a:ea typeface="MS PGothic" charset="0"/>
              </a:rPr>
              <a:t>Primitive:</a:t>
            </a:r>
          </a:p>
          <a:p>
            <a:pPr lvl="1"/>
            <a:r>
              <a:rPr lang="en-US" sz="2000" err="1">
                <a:latin typeface="Arial" charset="0"/>
                <a:ea typeface="MS PGothic" charset="0"/>
              </a:rPr>
              <a:t>Φ</a:t>
            </a:r>
            <a:r>
              <a:rPr lang="en-US" sz="2000">
                <a:latin typeface="Arial" charset="0"/>
                <a:ea typeface="MS PGothic" charset="0"/>
              </a:rPr>
              <a:t>	denotes {}</a:t>
            </a:r>
          </a:p>
          <a:p>
            <a:pPr lvl="1"/>
            <a:r>
              <a:rPr lang="en-US" sz="2000" err="1">
                <a:latin typeface="Arial" charset="0"/>
                <a:ea typeface="MS PGothic" charset="0"/>
              </a:rPr>
              <a:t>λ</a:t>
            </a:r>
            <a:r>
              <a:rPr lang="en-US" sz="2000">
                <a:latin typeface="Arial" charset="0"/>
                <a:ea typeface="MS PGothic" charset="0"/>
              </a:rPr>
              <a:t>		denotes {</a:t>
            </a:r>
            <a:r>
              <a:rPr lang="en-US" sz="2000" err="1">
                <a:latin typeface="Arial" charset="0"/>
                <a:ea typeface="MS PGothic" charset="0"/>
              </a:rPr>
              <a:t>λ</a:t>
            </a:r>
            <a:r>
              <a:rPr lang="en-US" sz="2000">
                <a:latin typeface="Arial" charset="0"/>
                <a:ea typeface="MS PGothic" charset="0"/>
              </a:rPr>
              <a:t>} </a:t>
            </a:r>
          </a:p>
          <a:p>
            <a:pPr lvl="1"/>
            <a:r>
              <a:rPr lang="en-US" sz="2000">
                <a:latin typeface="Arial" charset="0"/>
                <a:ea typeface="MS PGothic" charset="0"/>
              </a:rPr>
              <a:t>a		where a is in </a:t>
            </a:r>
            <a:r>
              <a:rPr lang="en-US" sz="2000" err="1">
                <a:latin typeface="Arial" charset="0"/>
                <a:ea typeface="MS PGothic" charset="0"/>
              </a:rPr>
              <a:t>Σ</a:t>
            </a:r>
            <a:r>
              <a:rPr lang="en-US" sz="2000">
                <a:latin typeface="Arial" charset="0"/>
                <a:ea typeface="MS PGothic" charset="0"/>
              </a:rPr>
              <a:t> denotes {a}</a:t>
            </a:r>
          </a:p>
          <a:p>
            <a:r>
              <a:rPr lang="en-US" sz="2400">
                <a:latin typeface="Arial" charset="0"/>
                <a:ea typeface="MS PGothic" charset="0"/>
              </a:rPr>
              <a:t>Closure:</a:t>
            </a:r>
          </a:p>
          <a:p>
            <a:pPr lvl="1"/>
            <a:r>
              <a:rPr lang="en-US" sz="2000">
                <a:latin typeface="Arial" charset="0"/>
                <a:ea typeface="MS PGothic" charset="0"/>
              </a:rPr>
              <a:t>If R and S are regular expressions then so are R ・ S, R + S and R*, where</a:t>
            </a:r>
          </a:p>
          <a:p>
            <a:pPr lvl="2"/>
            <a:r>
              <a:rPr lang="en-US" sz="1800">
                <a:latin typeface="Arial" charset="0"/>
                <a:ea typeface="MS PGothic" charset="0"/>
              </a:rPr>
              <a:t>R ・ S denotes RS = { </a:t>
            </a:r>
            <a:r>
              <a:rPr lang="en-US" sz="1800" err="1">
                <a:latin typeface="Arial" charset="0"/>
                <a:ea typeface="MS PGothic" charset="0"/>
              </a:rPr>
              <a:t>xy</a:t>
            </a:r>
            <a:r>
              <a:rPr lang="en-US" sz="1800">
                <a:latin typeface="Arial" charset="0"/>
                <a:ea typeface="MS PGothic" charset="0"/>
              </a:rPr>
              <a:t> | x is in R and y is in S }</a:t>
            </a:r>
          </a:p>
          <a:p>
            <a:pPr lvl="2"/>
            <a:r>
              <a:rPr lang="en-US" sz="1800">
                <a:latin typeface="Arial" charset="0"/>
                <a:ea typeface="MS PGothic" charset="0"/>
              </a:rPr>
              <a:t>R + S denotes R</a:t>
            </a:r>
            <a:r>
              <a:rPr lang="en-US" sz="1800">
                <a:latin typeface="Arial" charset="0"/>
                <a:ea typeface="MS PGothic" charset="0"/>
                <a:sym typeface="Symbol" charset="0"/>
              </a:rPr>
              <a:t>S =</a:t>
            </a:r>
            <a:r>
              <a:rPr lang="en-US" sz="1800">
                <a:latin typeface="Arial" charset="0"/>
                <a:ea typeface="MS PGothic" charset="0"/>
              </a:rPr>
              <a:t> { x | x is in R or x is in S }</a:t>
            </a:r>
          </a:p>
          <a:p>
            <a:pPr lvl="2"/>
            <a:r>
              <a:rPr lang="en-US" sz="1800">
                <a:latin typeface="Arial" charset="0"/>
                <a:ea typeface="MS PGothic" charset="0"/>
              </a:rPr>
              <a:t>R* denotes R*</a:t>
            </a:r>
          </a:p>
          <a:p>
            <a:r>
              <a:rPr lang="en-US" sz="2400">
                <a:latin typeface="Arial" charset="0"/>
                <a:ea typeface="MS PGothic" charset="0"/>
              </a:rPr>
              <a:t>Parentheses are used as needed</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31460D-5D7E-6949-A595-0F19D817C148}"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Lexical Analysis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Consider distinguishing variable names from keywords like </a:t>
            </a:r>
          </a:p>
          <a:p>
            <a:pPr lvl="1" eaLnBrk="1" hangingPunct="1"/>
            <a:r>
              <a:rPr lang="en-US" sz="2000" dirty="0">
                <a:latin typeface="Arial" charset="0"/>
                <a:ea typeface="MS PGothic" charset="0"/>
              </a:rPr>
              <a:t>IF				return(IFSY);</a:t>
            </a:r>
          </a:p>
          <a:p>
            <a:pPr lvl="1" eaLnBrk="1" hangingPunct="1"/>
            <a:r>
              <a:rPr lang="en-US" sz="2000" dirty="0">
                <a:latin typeface="Arial" charset="0"/>
                <a:ea typeface="MS PGothic" charset="0"/>
              </a:rPr>
              <a:t>INT				return(INT);</a:t>
            </a:r>
          </a:p>
          <a:p>
            <a:pPr lvl="1" eaLnBrk="1" hangingPunct="1"/>
            <a:r>
              <a:rPr lang="en-US" sz="2000" dirty="0">
                <a:latin typeface="Arial" charset="0"/>
                <a:ea typeface="MS PGothic" charset="0"/>
              </a:rPr>
              <a:t>[a-</a:t>
            </a:r>
            <a:r>
              <a:rPr lang="en-US" sz="2000" dirty="0" err="1">
                <a:latin typeface="Arial" charset="0"/>
                <a:ea typeface="MS PGothic" charset="0"/>
              </a:rPr>
              <a:t>zA</a:t>
            </a:r>
            <a:r>
              <a:rPr lang="en-US" sz="2000" dirty="0">
                <a:latin typeface="Arial" charset="0"/>
                <a:ea typeface="MS PGothic" charset="0"/>
              </a:rPr>
              <a:t>-Z]([a-zA-Z0-9_])*		return(IDENT);</a:t>
            </a:r>
          </a:p>
          <a:p>
            <a:pPr lvl="2" eaLnBrk="1" hangingPunct="1"/>
            <a:r>
              <a:rPr lang="en-US" sz="1800" dirty="0">
                <a:latin typeface="Arial" charset="0"/>
                <a:ea typeface="MS PGothic" charset="0"/>
              </a:rPr>
              <a:t>Equivalent to </a:t>
            </a:r>
            <a:r>
              <a:rPr lang="en-US" sz="1800" dirty="0" err="1">
                <a:latin typeface="Arial" charset="0"/>
                <a:ea typeface="MS PGothic" charset="0"/>
              </a:rPr>
              <a:t>a+b</a:t>
            </a:r>
            <a:r>
              <a:rPr lang="en-US" sz="1800" dirty="0">
                <a:latin typeface="Arial" charset="0"/>
                <a:ea typeface="MS PGothic" charset="0"/>
              </a:rPr>
              <a:t>+…+z, etc.</a:t>
            </a:r>
          </a:p>
          <a:p>
            <a:pPr eaLnBrk="1" hangingPunct="1"/>
            <a:r>
              <a:rPr lang="en-US" sz="2400" dirty="0">
                <a:latin typeface="Arial" charset="0"/>
                <a:ea typeface="MS PGothic" charset="0"/>
              </a:rPr>
              <a:t>This really screams for non-determinism</a:t>
            </a:r>
          </a:p>
          <a:p>
            <a:pPr lvl="1" eaLnBrk="1" hangingPunct="1"/>
            <a:r>
              <a:rPr lang="en-US" sz="2000" dirty="0">
                <a:latin typeface="Arial" charset="0"/>
                <a:ea typeface="MS PGothic" charset="0"/>
              </a:rPr>
              <a:t>With added constraints of finding longest/first match</a:t>
            </a:r>
          </a:p>
          <a:p>
            <a:pPr eaLnBrk="1" hangingPunct="1"/>
            <a:r>
              <a:rPr lang="en-US" sz="2400" dirty="0">
                <a:latin typeface="Arial" charset="0"/>
                <a:ea typeface="MS PGothic" charset="0"/>
              </a:rPr>
              <a:t>Non-deterministic automata typically have fewer states</a:t>
            </a:r>
          </a:p>
          <a:p>
            <a:pPr eaLnBrk="1" hangingPunct="1"/>
            <a:r>
              <a:rPr lang="en-US" sz="2400" dirty="0">
                <a:latin typeface="Arial" charset="0"/>
                <a:ea typeface="MS PGothic" charset="0"/>
              </a:rPr>
              <a:t>However, non-deterministic FSA (NFA) interpretation is not as fast as deterministic</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2CA2FC-E857-D346-8B23-8F0138D261D6}" type="datetime1">
              <a:rPr lang="en-US" smtClean="0"/>
              <a:t>12/28/19</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32</a:t>
            </a:fld>
            <a:endParaRPr lang="en-US" dirty="0"/>
          </a:p>
        </p:txBody>
      </p:sp>
    </p:spTree>
    <p:extLst>
      <p:ext uri="{BB962C8B-B14F-4D97-AF65-F5344CB8AC3E}">
        <p14:creationId xmlns:p14="http://schemas.microsoft.com/office/powerpoint/2010/main" val="32980206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atin typeface="Arial" charset="0"/>
                <a:ea typeface="MS PGothic" charset="0"/>
              </a:rPr>
              <a:t>Regular Sets =</a:t>
            </a:r>
            <a:br>
              <a:rPr lang="en-US">
                <a:latin typeface="Arial" charset="0"/>
                <a:ea typeface="MS PGothic" charset="0"/>
              </a:rPr>
            </a:br>
            <a:r>
              <a:rPr lang="en-US">
                <a:latin typeface="Arial" charset="0"/>
                <a:ea typeface="MS PGothic" charset="0"/>
              </a:rPr>
              <a:t>Regular Languages</a:t>
            </a:r>
          </a:p>
        </p:txBody>
      </p:sp>
      <p:sp>
        <p:nvSpPr>
          <p:cNvPr id="75779" name="Content Placeholder 2"/>
          <p:cNvSpPr>
            <a:spLocks noGrp="1"/>
          </p:cNvSpPr>
          <p:nvPr>
            <p:ph idx="1"/>
          </p:nvPr>
        </p:nvSpPr>
        <p:spPr/>
        <p:txBody>
          <a:bodyPr/>
          <a:lstStyle/>
          <a:p>
            <a:r>
              <a:rPr lang="en-US" dirty="0">
                <a:latin typeface="Arial" charset="0"/>
                <a:ea typeface="MS PGothic" charset="0"/>
              </a:rPr>
              <a:t>Show every regular expression denotes a language recognized by a finite-state automaton (can do deterministic or non-deterministic)</a:t>
            </a:r>
          </a:p>
          <a:p>
            <a:r>
              <a:rPr lang="en-US" dirty="0">
                <a:latin typeface="Arial" charset="0"/>
                <a:ea typeface="MS PGothic" charset="0"/>
              </a:rPr>
              <a:t>Show every Finite-State Automata recognizes a language denoted by a regular expression</a:t>
            </a:r>
          </a:p>
        </p:txBody>
      </p:sp>
      <p:sp>
        <p:nvSpPr>
          <p:cNvPr id="757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F82EAB-944E-DB47-8527-747B05DEFA7C}" type="datetime1">
              <a:rPr lang="en-US" smtClean="0"/>
              <a:t>12/28/19</a:t>
            </a:fld>
            <a:endParaRPr lang="en-US"/>
          </a:p>
        </p:txBody>
      </p:sp>
      <p:sp>
        <p:nvSpPr>
          <p:cNvPr id="757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57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8592D76-36FB-984B-A727-F5D351640B99}"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Every Regular Set is a Regular Language</a:t>
            </a:r>
          </a:p>
        </p:txBody>
      </p:sp>
      <p:sp>
        <p:nvSpPr>
          <p:cNvPr id="74755" name="Rectangle 3"/>
          <p:cNvSpPr>
            <a:spLocks noGrp="1" noChangeArrowheads="1"/>
          </p:cNvSpPr>
          <p:nvPr>
            <p:ph idx="1"/>
          </p:nvPr>
        </p:nvSpPr>
        <p:spPr/>
        <p:txBody>
          <a:bodyPr/>
          <a:lstStyle/>
          <a:p>
            <a:r>
              <a:rPr lang="en-US" sz="2400">
                <a:latin typeface="Arial" charset="0"/>
                <a:ea typeface="MS PGothic" charset="0"/>
              </a:rPr>
              <a:t>Primitive:</a:t>
            </a:r>
          </a:p>
          <a:p>
            <a:pPr lvl="1"/>
            <a:r>
              <a:rPr lang="en-US" sz="2000" err="1">
                <a:latin typeface="Arial" charset="0"/>
                <a:ea typeface="MS PGothic" charset="0"/>
              </a:rPr>
              <a:t>Φ</a:t>
            </a:r>
            <a:r>
              <a:rPr lang="en-US" sz="2000">
                <a:latin typeface="Arial" charset="0"/>
                <a:ea typeface="MS PGothic" charset="0"/>
              </a:rPr>
              <a:t>	denotes {}</a:t>
            </a:r>
          </a:p>
          <a:p>
            <a:pPr lvl="1"/>
            <a:r>
              <a:rPr lang="en-US" sz="2000" err="1">
                <a:latin typeface="Arial" charset="0"/>
                <a:ea typeface="MS PGothic" charset="0"/>
              </a:rPr>
              <a:t>λ</a:t>
            </a:r>
            <a:r>
              <a:rPr lang="en-US" sz="2000">
                <a:latin typeface="Arial" charset="0"/>
                <a:ea typeface="MS PGothic" charset="0"/>
              </a:rPr>
              <a:t>		denotes {</a:t>
            </a:r>
            <a:r>
              <a:rPr lang="en-US" sz="2000" err="1">
                <a:latin typeface="Arial" charset="0"/>
                <a:ea typeface="MS PGothic" charset="0"/>
              </a:rPr>
              <a:t>λ</a:t>
            </a:r>
            <a:r>
              <a:rPr lang="en-US" sz="2000">
                <a:latin typeface="Arial" charset="0"/>
                <a:ea typeface="MS PGothic" charset="0"/>
              </a:rPr>
              <a:t>} </a:t>
            </a:r>
          </a:p>
          <a:p>
            <a:pPr lvl="1"/>
            <a:r>
              <a:rPr lang="en-US" sz="2000">
                <a:latin typeface="Arial" charset="0"/>
                <a:ea typeface="MS PGothic" charset="0"/>
              </a:rPr>
              <a:t>a		where a is in </a:t>
            </a:r>
            <a:r>
              <a:rPr lang="en-US" sz="2000" err="1">
                <a:latin typeface="Arial" charset="0"/>
                <a:ea typeface="MS PGothic" charset="0"/>
              </a:rPr>
              <a:t>Σ</a:t>
            </a:r>
            <a:r>
              <a:rPr lang="en-US" sz="2000">
                <a:latin typeface="Arial" charset="0"/>
                <a:ea typeface="MS PGothic" charset="0"/>
              </a:rPr>
              <a:t> denotes {a}</a:t>
            </a:r>
          </a:p>
          <a:p>
            <a:r>
              <a:rPr lang="en-US" sz="2400">
                <a:latin typeface="Arial" charset="0"/>
                <a:ea typeface="MS PGothic" charset="0"/>
              </a:rPr>
              <a:t>Closure: (Assume that R’s and S’s states do not overlap)</a:t>
            </a:r>
          </a:p>
          <a:p>
            <a:pPr lvl="1"/>
            <a:r>
              <a:rPr lang="en-US" sz="2000">
                <a:latin typeface="Arial" charset="0"/>
                <a:ea typeface="MS PGothic" charset="0"/>
              </a:rPr>
              <a:t>R ・ S	start with machine for R, add </a:t>
            </a:r>
            <a:r>
              <a:rPr lang="en-US" sz="2000">
                <a:latin typeface="Symbol" charset="2"/>
                <a:ea typeface="Symbol" charset="2"/>
                <a:cs typeface="Symbol" charset="2"/>
              </a:rPr>
              <a:t>l</a:t>
            </a:r>
            <a:r>
              <a:rPr lang="en-US" sz="2000">
                <a:latin typeface="Arial" charset="0"/>
                <a:ea typeface="MS PGothic" charset="0"/>
              </a:rPr>
              <a:t> transitions from </a:t>
            </a:r>
            <a:br>
              <a:rPr lang="en-US" sz="2000">
                <a:latin typeface="Arial" charset="0"/>
                <a:ea typeface="MS PGothic" charset="0"/>
              </a:rPr>
            </a:br>
            <a:r>
              <a:rPr lang="en-US" sz="2000">
                <a:latin typeface="Arial" charset="0"/>
                <a:ea typeface="MS PGothic" charset="0"/>
              </a:rPr>
              <a:t>		every final state of R’s recognizer to start state of S,</a:t>
            </a:r>
            <a:br>
              <a:rPr lang="en-US" sz="2000">
                <a:latin typeface="Arial" charset="0"/>
                <a:ea typeface="MS PGothic" charset="0"/>
              </a:rPr>
            </a:br>
            <a:r>
              <a:rPr lang="en-US" sz="2000">
                <a:latin typeface="Arial" charset="0"/>
                <a:ea typeface="MS PGothic" charset="0"/>
              </a:rPr>
              <a:t>		making final state of S final states of new machine</a:t>
            </a:r>
          </a:p>
          <a:p>
            <a:pPr lvl="1"/>
            <a:r>
              <a:rPr lang="en-US" sz="2000">
                <a:latin typeface="Arial" charset="0"/>
                <a:ea typeface="MS PGothic" charset="0"/>
              </a:rPr>
              <a:t>R + S 	create new start state and add </a:t>
            </a:r>
            <a:r>
              <a:rPr lang="en-US" sz="2000">
                <a:latin typeface="Symbol" charset="2"/>
                <a:ea typeface="Symbol" charset="2"/>
                <a:cs typeface="Symbol" charset="2"/>
              </a:rPr>
              <a:t>l</a:t>
            </a:r>
            <a:r>
              <a:rPr lang="en-US" sz="2000">
                <a:latin typeface="Arial" charset="0"/>
                <a:ea typeface="MS PGothic" charset="0"/>
              </a:rPr>
              <a:t> transitions from new</a:t>
            </a:r>
            <a:br>
              <a:rPr lang="en-US" sz="2000">
                <a:latin typeface="Arial" charset="0"/>
                <a:ea typeface="MS PGothic" charset="0"/>
              </a:rPr>
            </a:br>
            <a:r>
              <a:rPr lang="en-US" sz="2000">
                <a:latin typeface="Arial" charset="0"/>
                <a:ea typeface="MS PGothic" charset="0"/>
              </a:rPr>
              <a:t>		state to start states of each of R and S, making union </a:t>
            </a:r>
            <a:br>
              <a:rPr lang="en-US" sz="2000">
                <a:latin typeface="Arial" charset="0"/>
                <a:ea typeface="MS PGothic" charset="0"/>
              </a:rPr>
            </a:br>
            <a:r>
              <a:rPr lang="en-US" sz="2000">
                <a:latin typeface="Arial" charset="0"/>
                <a:ea typeface="MS PGothic" charset="0"/>
              </a:rPr>
              <a:t>		of R’s and S’s final states the new final states </a:t>
            </a:r>
          </a:p>
          <a:p>
            <a:pPr lvl="1"/>
            <a:r>
              <a:rPr lang="en-US" sz="2000">
                <a:latin typeface="Arial" charset="0"/>
                <a:ea typeface="MS PGothic" charset="0"/>
              </a:rPr>
              <a:t>R</a:t>
            </a:r>
            <a:r>
              <a:rPr lang="en-US" sz="1800">
                <a:latin typeface="Arial" charset="0"/>
                <a:ea typeface="MS PGothic" charset="0"/>
              </a:rPr>
              <a:t>*	add </a:t>
            </a:r>
            <a:r>
              <a:rPr lang="en-US" sz="1800">
                <a:latin typeface="Symbol" charset="2"/>
                <a:ea typeface="Symbol" charset="2"/>
                <a:cs typeface="Symbol" charset="2"/>
              </a:rPr>
              <a:t>l</a:t>
            </a:r>
            <a:r>
              <a:rPr lang="en-US" sz="1800">
                <a:latin typeface="Arial" charset="0"/>
                <a:ea typeface="MS PGothic" charset="0"/>
              </a:rPr>
              <a:t> transitions from each final state of R back to its start</a:t>
            </a:r>
            <a:br>
              <a:rPr lang="en-US" sz="1800">
                <a:latin typeface="Arial" charset="0"/>
                <a:ea typeface="MS PGothic" charset="0"/>
              </a:rPr>
            </a:br>
            <a:r>
              <a:rPr lang="en-US" sz="1800">
                <a:latin typeface="Arial" charset="0"/>
                <a:ea typeface="MS PGothic" charset="0"/>
              </a:rPr>
              <a:t>		state, keeping original start and final states (gets R</a:t>
            </a:r>
            <a:r>
              <a:rPr lang="en-US" sz="1600" baseline="30000">
                <a:latin typeface="Arial" charset="0"/>
                <a:ea typeface="MS PGothic" charset="0"/>
              </a:rPr>
              <a:t>+</a:t>
            </a:r>
            <a:r>
              <a:rPr lang="en-US" sz="1600">
                <a:latin typeface="Arial" charset="0"/>
                <a:ea typeface="MS PGothic" charset="0"/>
              </a:rPr>
              <a:t>) – FIX?</a:t>
            </a:r>
            <a:endParaRPr lang="en-US" sz="1800">
              <a:latin typeface="Arial" charset="0"/>
              <a:ea typeface="MS PGothic" charset="0"/>
            </a:endParaRP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42753C7-068B-7B49-A57C-5D4E53C9B676}"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34</a:t>
            </a:fld>
            <a:endParaRPr lang="en-US"/>
          </a:p>
        </p:txBody>
      </p:sp>
      <p:cxnSp>
        <p:nvCxnSpPr>
          <p:cNvPr id="3" name="Straight Arrow Connector 2"/>
          <p:cNvCxnSpPr/>
          <p:nvPr/>
        </p:nvCxnSpPr>
        <p:spPr bwMode="auto">
          <a:xfrm>
            <a:off x="4572000" y="2209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 name="Oval 9"/>
          <p:cNvSpPr/>
          <p:nvPr/>
        </p:nvSpPr>
        <p:spPr bwMode="auto">
          <a:xfrm>
            <a:off x="5029200" y="1981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4" name="Straight Arrow Connector 13"/>
          <p:cNvCxnSpPr/>
          <p:nvPr/>
        </p:nvCxnSpPr>
        <p:spPr bwMode="auto">
          <a:xfrm>
            <a:off x="5410200" y="25146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5" name="Oval 14"/>
          <p:cNvSpPr/>
          <p:nvPr/>
        </p:nvSpPr>
        <p:spPr bwMode="auto">
          <a:xfrm>
            <a:off x="5867400" y="2286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5" name="TextBox 4"/>
          <p:cNvSpPr txBox="1"/>
          <p:nvPr/>
        </p:nvSpPr>
        <p:spPr>
          <a:xfrm>
            <a:off x="5954735" y="2329934"/>
            <a:ext cx="300082" cy="369332"/>
          </a:xfrm>
          <a:prstGeom prst="rect">
            <a:avLst/>
          </a:prstGeom>
          <a:noFill/>
        </p:spPr>
        <p:txBody>
          <a:bodyPr wrap="none" rtlCol="0">
            <a:spAutoFit/>
          </a:bodyPr>
          <a:lstStyle/>
          <a:p>
            <a:r>
              <a:rPr lang="en-US"/>
              <a:t>λ</a:t>
            </a:r>
          </a:p>
        </p:txBody>
      </p:sp>
      <p:sp>
        <p:nvSpPr>
          <p:cNvPr id="17" name="Oval 16"/>
          <p:cNvSpPr/>
          <p:nvPr/>
        </p:nvSpPr>
        <p:spPr bwMode="auto">
          <a:xfrm>
            <a:off x="5943600" y="23622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8" name="Straight Arrow Connector 17"/>
          <p:cNvCxnSpPr/>
          <p:nvPr/>
        </p:nvCxnSpPr>
        <p:spPr bwMode="auto">
          <a:xfrm>
            <a:off x="68580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Oval 18"/>
          <p:cNvSpPr/>
          <p:nvPr/>
        </p:nvSpPr>
        <p:spPr bwMode="auto">
          <a:xfrm>
            <a:off x="73152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TextBox 19"/>
          <p:cNvSpPr txBox="1"/>
          <p:nvPr/>
        </p:nvSpPr>
        <p:spPr>
          <a:xfrm>
            <a:off x="7402535" y="2787134"/>
            <a:ext cx="312906" cy="369332"/>
          </a:xfrm>
          <a:prstGeom prst="rect">
            <a:avLst/>
          </a:prstGeom>
          <a:noFill/>
        </p:spPr>
        <p:txBody>
          <a:bodyPr wrap="none" rtlCol="0">
            <a:spAutoFit/>
          </a:bodyPr>
          <a:lstStyle/>
          <a:p>
            <a:r>
              <a:rPr lang="en-US"/>
              <a:t>a</a:t>
            </a:r>
          </a:p>
        </p:txBody>
      </p:sp>
      <p:sp>
        <p:nvSpPr>
          <p:cNvPr id="21" name="Oval 20"/>
          <p:cNvSpPr/>
          <p:nvPr/>
        </p:nvSpPr>
        <p:spPr bwMode="auto">
          <a:xfrm>
            <a:off x="7391400" y="28194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22" name="Straight Arrow Connector 21"/>
          <p:cNvCxnSpPr/>
          <p:nvPr/>
        </p:nvCxnSpPr>
        <p:spPr bwMode="auto">
          <a:xfrm>
            <a:off x="59436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3" name="Oval 22"/>
          <p:cNvSpPr/>
          <p:nvPr/>
        </p:nvSpPr>
        <p:spPr bwMode="auto">
          <a:xfrm>
            <a:off x="64008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6" name="TextBox 5"/>
          <p:cNvSpPr txBox="1"/>
          <p:nvPr/>
        </p:nvSpPr>
        <p:spPr>
          <a:xfrm>
            <a:off x="6934200" y="2676190"/>
            <a:ext cx="304800" cy="369332"/>
          </a:xfrm>
          <a:prstGeom prst="rect">
            <a:avLst/>
          </a:prstGeom>
          <a:noFill/>
        </p:spPr>
        <p:txBody>
          <a:bodyPr wrap="square" rtlCol="0">
            <a:spAutoFit/>
          </a:bodyPr>
          <a:lstStyle/>
          <a:p>
            <a:r>
              <a:rPr lang="en-US"/>
              <a:t>a</a:t>
            </a:r>
          </a:p>
        </p:txBody>
      </p:sp>
    </p:spTree>
    <p:extLst>
      <p:ext uri="{BB962C8B-B14F-4D97-AF65-F5344CB8AC3E}">
        <p14:creationId xmlns:p14="http://schemas.microsoft.com/office/powerpoint/2010/main" val="116026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Every Regular Language is a Regular Set Using </a:t>
            </a:r>
            <a:r>
              <a:rPr lang="en-US" dirty="0" err="1">
                <a:latin typeface="Arial" charset="0"/>
                <a:ea typeface="MS PGothic" charset="0"/>
              </a:rPr>
              <a:t>R</a:t>
            </a:r>
            <a:r>
              <a:rPr lang="en-US" baseline="-25000" dirty="0" err="1">
                <a:latin typeface="Arial" charset="0"/>
                <a:ea typeface="MS PGothic" charset="0"/>
              </a:rPr>
              <a:t>ij</a:t>
            </a:r>
            <a:r>
              <a:rPr lang="en-US" baseline="30000" dirty="0" err="1">
                <a:latin typeface="Arial" charset="0"/>
                <a:ea typeface="MS PGothic" charset="0"/>
              </a:rPr>
              <a:t>k</a:t>
            </a:r>
            <a:endParaRPr lang="en-US" dirty="0">
              <a:latin typeface="Arial" charset="0"/>
              <a:ea typeface="MS PGothic" charset="0"/>
            </a:endParaRPr>
          </a:p>
        </p:txBody>
      </p:sp>
      <p:sp>
        <p:nvSpPr>
          <p:cNvPr id="74755" name="Rectangle 3"/>
          <p:cNvSpPr>
            <a:spLocks noGrp="1" noChangeArrowheads="1"/>
          </p:cNvSpPr>
          <p:nvPr>
            <p:ph idx="1"/>
          </p:nvPr>
        </p:nvSpPr>
        <p:spPr/>
        <p:txBody>
          <a:bodyPr/>
          <a:lstStyle/>
          <a:p>
            <a:r>
              <a:rPr lang="en-US" sz="2200" dirty="0">
                <a:latin typeface="Arial" charset="0"/>
                <a:ea typeface="MS PGothic" charset="0"/>
              </a:rPr>
              <a:t>This is a challenge that can be addressed in multiple ways but I like to start with the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approach. Here’s how it works.</a:t>
            </a:r>
          </a:p>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endParaRPr lang="en-US" sz="2200" dirty="0">
              <a:latin typeface="Arial" charset="0"/>
              <a:ea typeface="MS PGothic" charset="0"/>
            </a:endParaRPr>
          </a:p>
          <a:p>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{w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,w</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and no intermediate state visited between q</a:t>
            </a:r>
            <a:r>
              <a:rPr lang="en-US" sz="2200" baseline="-25000" dirty="0">
                <a:latin typeface="Arial" charset="0"/>
                <a:ea typeface="MS PGothic" charset="0"/>
              </a:rPr>
              <a:t>i</a:t>
            </a:r>
            <a:r>
              <a:rPr lang="en-US" sz="2200" dirty="0">
                <a:latin typeface="Arial" charset="0"/>
                <a:ea typeface="MS PGothic" charset="0"/>
              </a:rPr>
              <a:t> and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while reading w, has index &gt; k</a:t>
            </a:r>
          </a:p>
          <a:p>
            <a:r>
              <a:rPr lang="en-US" sz="2200" dirty="0">
                <a:latin typeface="Arial" charset="0"/>
                <a:ea typeface="MS PGothic" charset="0"/>
              </a:rPr>
              <a:t>Basis: k=0, R</a:t>
            </a:r>
            <a:r>
              <a:rPr lang="en-US" sz="2200" baseline="-25000" dirty="0">
                <a:latin typeface="Arial" charset="0"/>
                <a:ea typeface="MS PGothic" charset="0"/>
              </a:rPr>
              <a:t>ij</a:t>
            </a:r>
            <a:r>
              <a:rPr lang="en-US" sz="2200" baseline="30000" dirty="0">
                <a:latin typeface="Arial" charset="0"/>
                <a:ea typeface="MS PGothic" charset="0"/>
              </a:rPr>
              <a:t>0</a:t>
            </a:r>
            <a:r>
              <a:rPr lang="en-US" sz="2200" dirty="0">
                <a:latin typeface="Arial" charset="0"/>
                <a:ea typeface="MS PGothic" charset="0"/>
              </a:rPr>
              <a:t> = { a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,a</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 sets are either </a:t>
            </a:r>
            <a:r>
              <a:rPr lang="en-US" sz="2200" dirty="0" err="1">
                <a:latin typeface="Arial" charset="0"/>
                <a:ea typeface="MS PGothic" charset="0"/>
              </a:rPr>
              <a:t>Φ</a:t>
            </a:r>
            <a:r>
              <a:rPr lang="en-US" sz="2200" dirty="0">
                <a:latin typeface="Arial" charset="0"/>
                <a:ea typeface="MS PGothic" charset="0"/>
              </a:rPr>
              <a:t>, </a:t>
            </a:r>
            <a:r>
              <a:rPr lang="en-US" sz="2200" dirty="0" err="1">
                <a:latin typeface="Arial" charset="0"/>
                <a:ea typeface="MS PGothic" charset="0"/>
              </a:rPr>
              <a:t>λ</a:t>
            </a:r>
            <a:r>
              <a:rPr lang="en-US" sz="2200" dirty="0">
                <a:latin typeface="Arial" charset="0"/>
                <a:ea typeface="MS PGothic" charset="0"/>
              </a:rPr>
              <a:t>, or an element of </a:t>
            </a:r>
            <a:r>
              <a:rPr lang="en-US" sz="2200" dirty="0" err="1">
                <a:latin typeface="Arial" charset="0"/>
                <a:ea typeface="MS PGothic" charset="0"/>
              </a:rPr>
              <a:t>Σ</a:t>
            </a:r>
            <a:r>
              <a:rPr lang="en-US" sz="2200" dirty="0">
                <a:latin typeface="Arial" charset="0"/>
                <a:ea typeface="MS PGothic" charset="0"/>
              </a:rPr>
              <a:t> or </a:t>
            </a:r>
            <a:r>
              <a:rPr lang="en-US" sz="2200" dirty="0" err="1">
                <a:latin typeface="Arial" charset="0"/>
                <a:ea typeface="MS PGothic" charset="0"/>
              </a:rPr>
              <a:t>λ</a:t>
            </a:r>
            <a:r>
              <a:rPr lang="en-US" sz="2200" dirty="0">
                <a:latin typeface="Arial" charset="0"/>
                <a:ea typeface="MS PGothic" charset="0"/>
              </a:rPr>
              <a:t> + element of </a:t>
            </a:r>
            <a:r>
              <a:rPr lang="en-US" sz="2200" dirty="0" err="1">
                <a:latin typeface="Arial" charset="0"/>
                <a:ea typeface="MS PGothic" charset="0"/>
              </a:rPr>
              <a:t>Σ</a:t>
            </a:r>
            <a:r>
              <a:rPr lang="en-US" sz="2200" dirty="0">
                <a:latin typeface="Arial" charset="0"/>
                <a:ea typeface="MS PGothic" charset="0"/>
              </a:rPr>
              <a:t>, and so are regular sets</a:t>
            </a:r>
          </a:p>
          <a:p>
            <a:r>
              <a:rPr lang="en-US" sz="2200" dirty="0">
                <a:latin typeface="Arial" charset="0"/>
                <a:ea typeface="MS PGothic" charset="0"/>
              </a:rPr>
              <a:t>Inductive hypothesis: Assume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m</a:t>
            </a:r>
            <a:r>
              <a:rPr lang="en-US" sz="2200" baseline="30000" dirty="0">
                <a:latin typeface="Arial" charset="0"/>
                <a:ea typeface="MS PGothic" charset="0"/>
              </a:rPr>
              <a:t> </a:t>
            </a:r>
            <a:r>
              <a:rPr lang="en-US" sz="2200" dirty="0">
                <a:latin typeface="Arial" charset="0"/>
                <a:ea typeface="MS PGothic" charset="0"/>
              </a:rPr>
              <a:t>are regular sets for </a:t>
            </a:r>
            <a:br>
              <a:rPr lang="en-US" sz="2200" dirty="0">
                <a:latin typeface="Arial" charset="0"/>
                <a:ea typeface="MS PGothic" charset="0"/>
              </a:rPr>
            </a:br>
            <a:r>
              <a:rPr lang="en-US" sz="2200" dirty="0">
                <a:latin typeface="Arial" charset="0"/>
                <a:ea typeface="MS PGothic" charset="0"/>
              </a:rPr>
              <a:t>0 ≤ m ≤ k</a:t>
            </a:r>
          </a:p>
          <a:p>
            <a:r>
              <a:rPr lang="en-US" sz="2200" dirty="0">
                <a:latin typeface="Arial" charset="0"/>
                <a:ea typeface="MS PGothic" charset="0"/>
              </a:rPr>
              <a:t>Inductive step: k+1, R</a:t>
            </a:r>
            <a:r>
              <a:rPr lang="en-US" sz="2200" baseline="-25000" dirty="0">
                <a:latin typeface="Arial" charset="0"/>
                <a:ea typeface="MS PGothic" charset="0"/>
              </a:rPr>
              <a:t>ij</a:t>
            </a:r>
            <a:r>
              <a:rPr lang="en-US" sz="2200" baseline="30000" dirty="0">
                <a:latin typeface="Arial" charset="0"/>
                <a:ea typeface="MS PGothic" charset="0"/>
              </a:rPr>
              <a:t>k+1</a:t>
            </a:r>
            <a:r>
              <a:rPr lang="en-US" sz="2200" dirty="0">
                <a:latin typeface="Arial" charset="0"/>
                <a:ea typeface="MS PGothic" charset="0"/>
              </a:rPr>
              <a:t> =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R</a:t>
            </a:r>
            <a:r>
              <a:rPr lang="en-US" sz="2200" baseline="-25000" dirty="0">
                <a:latin typeface="Arial" charset="0"/>
                <a:ea typeface="MS PGothic" charset="0"/>
              </a:rPr>
              <a:t>ik+1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k+1j</a:t>
            </a:r>
            <a:r>
              <a:rPr lang="en-US" sz="2200" baseline="30000" dirty="0">
                <a:latin typeface="Arial" charset="0"/>
                <a:ea typeface="MS PGothic" charset="0"/>
              </a:rPr>
              <a:t>k</a:t>
            </a:r>
            <a:r>
              <a:rPr lang="en-US" sz="2200" dirty="0">
                <a:latin typeface="Arial" charset="0"/>
                <a:ea typeface="MS PGothic" charset="0"/>
              </a:rPr>
              <a:t>)</a:t>
            </a:r>
          </a:p>
          <a:p>
            <a:r>
              <a:rPr lang="en-US" sz="2200" i="1" dirty="0">
                <a:latin typeface="Arial" charset="0"/>
                <a:ea typeface="MS PGothic" charset="0"/>
              </a:rPr>
              <a:t>L</a:t>
            </a:r>
            <a:r>
              <a:rPr lang="en-US" sz="2200" dirty="0">
                <a:latin typeface="Arial" charset="0"/>
                <a:ea typeface="MS PGothic" charset="0"/>
              </a:rPr>
              <a:t>(A) = +</a:t>
            </a:r>
            <a:r>
              <a:rPr lang="en-US" sz="2200" baseline="-25000" dirty="0" err="1">
                <a:latin typeface="Arial" charset="0"/>
                <a:ea typeface="MS PGothic" charset="0"/>
              </a:rPr>
              <a:t>f∈F</a:t>
            </a:r>
            <a:r>
              <a:rPr lang="en-US" sz="2200" dirty="0">
                <a:latin typeface="Arial" charset="0"/>
                <a:ea typeface="MS PGothic" charset="0"/>
              </a:rPr>
              <a:t> R</a:t>
            </a:r>
            <a:r>
              <a:rPr lang="en-US" sz="2200" baseline="-25000" dirty="0">
                <a:latin typeface="Arial" charset="0"/>
                <a:ea typeface="MS PGothic" charset="0"/>
              </a:rPr>
              <a:t>1f</a:t>
            </a:r>
            <a:r>
              <a:rPr lang="en-US" sz="2200" baseline="30000" dirty="0">
                <a:latin typeface="Arial" charset="0"/>
                <a:ea typeface="MS PGothic" charset="0"/>
              </a:rPr>
              <a:t>n</a:t>
            </a:r>
            <a:r>
              <a:rPr lang="en-US" sz="2200" dirty="0">
                <a:latin typeface="Arial" charset="0"/>
                <a:ea typeface="MS PGothic" charset="0"/>
              </a:rPr>
              <a:t> </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833FE02-0EA2-BB4E-AEF4-AD6C75ED7365}"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35</a:t>
            </a:fld>
            <a:endParaRPr lang="en-US"/>
          </a:p>
        </p:txBody>
      </p:sp>
    </p:spTree>
    <p:extLst>
      <p:ext uri="{BB962C8B-B14F-4D97-AF65-F5344CB8AC3E}">
        <p14:creationId xmlns:p14="http://schemas.microsoft.com/office/powerpoint/2010/main" val="18659077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a:latin typeface="Arial" charset="0"/>
                <a:ea typeface="MS PGothic" charset="0"/>
              </a:rPr>
              <a:t>Convert to RE</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12/28/19</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36</a:t>
            </a:fld>
            <a:endParaRPr lang="en-US"/>
          </a:p>
        </p:txBody>
      </p:sp>
      <p:grpSp>
        <p:nvGrpSpPr>
          <p:cNvPr id="82950" name="Group 55"/>
          <p:cNvGrpSpPr>
            <a:grpSpLocks/>
          </p:cNvGrpSpPr>
          <p:nvPr/>
        </p:nvGrpSpPr>
        <p:grpSpPr bwMode="auto">
          <a:xfrm>
            <a:off x="609600" y="2514600"/>
            <a:ext cx="7772400" cy="2198688"/>
            <a:chOff x="609600" y="2514600"/>
            <a:chExt cx="7772400" cy="2198132"/>
          </a:xfrm>
        </p:grpSpPr>
        <p:sp>
          <p:nvSpPr>
            <p:cNvPr id="82951"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3"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4"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6"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2957"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2958" name="Straight Arrow Connector 15"/>
            <p:cNvCxnSpPr>
              <a:cxnSpLocks noChangeShapeType="1"/>
              <a:endCxn id="82951"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1" name="Curved Connector 29"/>
            <p:cNvCxnSpPr>
              <a:cxnSpLocks noChangeShapeType="1"/>
              <a:stCxn id="82952" idx="5"/>
              <a:endCxn id="82953"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2" name="Curved Connector 31"/>
            <p:cNvCxnSpPr>
              <a:cxnSpLocks noChangeShapeType="1"/>
              <a:stCxn id="82953" idx="1"/>
              <a:endCxn id="82952"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3" name="Shape 45"/>
            <p:cNvCxnSpPr>
              <a:cxnSpLocks noChangeShapeType="1"/>
              <a:stCxn id="82953" idx="0"/>
              <a:endCxn id="82953"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66"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7"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8"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2969"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70"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Tree>
    <p:extLst>
      <p:ext uri="{BB962C8B-B14F-4D97-AF65-F5344CB8AC3E}">
        <p14:creationId xmlns:p14="http://schemas.microsoft.com/office/powerpoint/2010/main" val="1633791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Title 6"/>
          <p:cNvGrpSpPr>
            <a:grpSpLocks noGrp="1"/>
          </p:cNvGrpSpPr>
          <p:nvPr/>
        </p:nvGrpSpPr>
        <p:grpSpPr bwMode="auto">
          <a:xfrm>
            <a:off x="457200" y="152400"/>
            <a:ext cx="8229600" cy="1265238"/>
            <a:chOff x="609600" y="2279521"/>
            <a:chExt cx="7772400" cy="2433211"/>
          </a:xfrm>
        </p:grpSpPr>
        <p:sp>
          <p:nvSpPr>
            <p:cNvPr id="83975" name="Oval 7"/>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6"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7"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8"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3979"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3980"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3981"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3982" name="Straight Arrow Connector 14"/>
            <p:cNvCxnSpPr>
              <a:cxnSpLocks noChangeShapeType="1"/>
              <a:endCxn id="83975"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3" name="Curved Connector 15"/>
            <p:cNvCxnSpPr>
              <a:cxnSpLocks noChangeShapeType="1"/>
              <a:stCxn id="83975" idx="5"/>
              <a:endCxn id="83976"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4" name="Curved Connector 16"/>
            <p:cNvCxnSpPr>
              <a:cxnSpLocks noChangeShapeType="1"/>
              <a:stCxn id="83976" idx="1"/>
              <a:endCxn id="83975"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5" name="Curved Connector 17"/>
            <p:cNvCxnSpPr>
              <a:cxnSpLocks noChangeShapeType="1"/>
              <a:stCxn id="83976" idx="5"/>
              <a:endCxn id="83977"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6" name="Curved Connector 18"/>
            <p:cNvCxnSpPr>
              <a:cxnSpLocks noChangeShapeType="1"/>
              <a:stCxn id="83977" idx="1"/>
              <a:endCxn id="83976"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7" name="Shape 19"/>
            <p:cNvCxnSpPr>
              <a:cxnSpLocks noChangeShapeType="1"/>
              <a:stCxn id="83977" idx="0"/>
              <a:endCxn id="83977"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8" name="Shape 20"/>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3989" name="TextBox 21"/>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0" name="TextBox 22"/>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1" name="TextBox 23"/>
            <p:cNvSpPr txBox="1">
              <a:spLocks noChangeArrowheads="1"/>
            </p:cNvSpPr>
            <p:nvPr/>
          </p:nvSpPr>
          <p:spPr bwMode="auto">
            <a:xfrm>
              <a:off x="60960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2" name="TextBox 24"/>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3993" name="TextBox 25"/>
            <p:cNvSpPr txBox="1">
              <a:spLocks noChangeArrowheads="1"/>
            </p:cNvSpPr>
            <p:nvPr/>
          </p:nvSpPr>
          <p:spPr bwMode="auto">
            <a:xfrm>
              <a:off x="28956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4" name="TextBox 26"/>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3971" name="Content Placeholder 2"/>
          <p:cNvSpPr>
            <a:spLocks noGrp="1"/>
          </p:cNvSpPr>
          <p:nvPr>
            <p:ph idx="1"/>
          </p:nvPr>
        </p:nvSpPr>
        <p:spPr/>
        <p:txBody>
          <a:bodyPr/>
          <a:lstStyle/>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R</a:t>
            </a:r>
            <a:r>
              <a:rPr lang="en-US" sz="1800" baseline="-25000" dirty="0">
                <a:latin typeface="Arial" charset="0"/>
                <a:ea typeface="MS PGothic" charset="0"/>
              </a:rPr>
              <a:t>13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endParaRPr lang="en-US" sz="1800" dirty="0">
              <a:latin typeface="Arial" charset="0"/>
              <a:ea typeface="MS PGothic" charset="0"/>
            </a:endParaRPr>
          </a:p>
          <a:p>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21</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a:t>
            </a:r>
            <a:r>
              <a:rPr lang="en-US" sz="1800" dirty="0">
                <a:latin typeface="Arial" charset="0"/>
                <a:ea typeface="MS PGothic" charset="0"/>
              </a:rPr>
              <a:t>		R</a:t>
            </a:r>
            <a:r>
              <a:rPr lang="en-US" sz="1800" baseline="-25000" dirty="0">
                <a:latin typeface="Arial" charset="0"/>
                <a:ea typeface="MS PGothic" charset="0"/>
              </a:rPr>
              <a:t>23</a:t>
            </a:r>
            <a:r>
              <a:rPr lang="en-US" sz="1800" baseline="30000" dirty="0">
                <a:latin typeface="Arial" charset="0"/>
                <a:ea typeface="MS PGothic" charset="0"/>
              </a:rPr>
              <a:t>0</a:t>
            </a:r>
            <a:r>
              <a:rPr lang="en-US" sz="1800" dirty="0">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0</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a:t>
            </a:r>
            <a:endParaRPr lang="en-US" sz="1800" dirty="0">
              <a:solidFill>
                <a:srgbClr val="FF0000"/>
              </a:solidFill>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1</a:t>
            </a:r>
            <a:r>
              <a:rPr lang="en-US" sz="1800" dirty="0">
                <a:latin typeface="Arial" charset="0"/>
                <a:ea typeface="MS PGothic" charset="0"/>
              </a:rPr>
              <a:t>= 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 + 00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1</a:t>
            </a:r>
            <a:r>
              <a:rPr lang="en-US" sz="1800" dirty="0">
                <a:latin typeface="Arial" charset="0"/>
                <a:ea typeface="MS PGothic" charset="0"/>
              </a:rPr>
              <a:t> =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1</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2</a:t>
            </a:r>
            <a:r>
              <a:rPr lang="en-US" sz="1800" dirty="0">
                <a:latin typeface="Arial" charset="0"/>
                <a:ea typeface="MS PGothic" charset="0"/>
              </a:rPr>
              <a:t>= </a:t>
            </a:r>
            <a:r>
              <a:rPr lang="en-US" sz="1800" dirty="0">
                <a:latin typeface="Arial" charset="0"/>
                <a:ea typeface="MS PGothic" charset="0"/>
                <a:sym typeface="Symbol" charset="0"/>
              </a:rPr>
              <a:t> + 0(1+00)*0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a:t>
            </a:r>
            <a:r>
              <a:rPr lang="en-US" sz="1800" dirty="0">
                <a:solidFill>
                  <a:srgbClr val="FF0000"/>
                </a:solidFill>
                <a:latin typeface="Arial" charset="0"/>
                <a:ea typeface="MS PGothic" charset="0"/>
                <a:sym typeface="Symbol" charset="0"/>
              </a:rPr>
              <a:t> 0(1+00)*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0(1+00)*(0+1)</a:t>
            </a: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2</a:t>
            </a:r>
            <a:r>
              <a:rPr lang="en-US" sz="1800" dirty="0">
                <a:latin typeface="Arial" charset="0"/>
                <a:ea typeface="MS PGothic" charset="0"/>
              </a:rPr>
              <a:t>=	 (1+00)*0	R</a:t>
            </a:r>
            <a:r>
              <a:rPr lang="en-US" sz="1800" baseline="-25000" dirty="0">
                <a:latin typeface="Arial" charset="0"/>
                <a:ea typeface="MS PGothic" charset="0"/>
              </a:rPr>
              <a:t>22</a:t>
            </a:r>
            <a:r>
              <a:rPr lang="en-US" sz="1800" baseline="30000" dirty="0">
                <a:latin typeface="Arial" charset="0"/>
                <a:ea typeface="MS PGothic" charset="0"/>
              </a:rPr>
              <a:t>2</a:t>
            </a:r>
            <a:r>
              <a:rPr lang="en-US" sz="1800" dirty="0">
                <a:latin typeface="Arial" charset="0"/>
                <a:ea typeface="MS PGothic" charset="0"/>
              </a:rPr>
              <a:t>= (1+00)*		R</a:t>
            </a:r>
            <a:r>
              <a:rPr lang="en-US" sz="1800" baseline="-25000" dirty="0">
                <a:latin typeface="Arial" charset="0"/>
                <a:ea typeface="MS PGothic" charset="0"/>
              </a:rPr>
              <a:t>23</a:t>
            </a:r>
            <a:r>
              <a:rPr lang="en-US" sz="1800" baseline="30000" dirty="0">
                <a:latin typeface="Arial" charset="0"/>
                <a:ea typeface="MS PGothic" charset="0"/>
              </a:rPr>
              <a:t>2</a:t>
            </a:r>
            <a:r>
              <a:rPr lang="en-US" sz="1800" dirty="0">
                <a:latin typeface="Arial" charset="0"/>
                <a:ea typeface="MS PGothic" charset="0"/>
              </a:rPr>
              <a:t>= (1+00)*(0+1)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2</a:t>
            </a:r>
            <a:r>
              <a:rPr lang="en-US" sz="1800" dirty="0">
                <a:latin typeface="Arial" charset="0"/>
                <a:ea typeface="MS PGothic" charset="0"/>
              </a:rPr>
              <a:t>=	 1(1+00)*0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1(1+00)*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+1+1(1+00)*(0+1)</a:t>
            </a:r>
            <a:endParaRPr lang="en-US" sz="1800" dirty="0">
              <a:solidFill>
                <a:srgbClr val="FF0000"/>
              </a:solidFill>
              <a:latin typeface="Arial" charset="0"/>
              <a:ea typeface="MS PGothic" charset="0"/>
            </a:endParaRPr>
          </a:p>
          <a:p>
            <a:r>
              <a:rPr lang="en-US" sz="2000" dirty="0">
                <a:latin typeface="Arial" charset="0"/>
                <a:ea typeface="MS PGothic" charset="0"/>
              </a:rPr>
              <a:t>L = R</a:t>
            </a:r>
            <a:r>
              <a:rPr lang="en-US" sz="2000" baseline="-25000" dirty="0">
                <a:latin typeface="Arial" charset="0"/>
                <a:ea typeface="MS PGothic" charset="0"/>
              </a:rPr>
              <a:t>12</a:t>
            </a:r>
            <a:r>
              <a:rPr lang="en-US" sz="2000" baseline="30000" dirty="0">
                <a:latin typeface="Arial" charset="0"/>
                <a:ea typeface="MS PGothic" charset="0"/>
              </a:rPr>
              <a:t>3</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sym typeface="Symbol" charset="0"/>
              </a:rPr>
              <a:t>0(1+00)* +</a:t>
            </a:r>
            <a:r>
              <a:rPr lang="en-US" sz="2000" dirty="0">
                <a:latin typeface="Arial" charset="0"/>
                <a:ea typeface="MS PGothic" charset="0"/>
              </a:rPr>
              <a:t> 0(1+00)*(0+1) (</a:t>
            </a:r>
            <a:r>
              <a:rPr lang="en-US" sz="2000" dirty="0">
                <a:latin typeface="Arial" charset="0"/>
                <a:ea typeface="MS PGothic" charset="0"/>
                <a:sym typeface="Symbol" charset="0"/>
              </a:rPr>
              <a:t>1+1(1+00)*(0+1))*</a:t>
            </a:r>
            <a:r>
              <a:rPr lang="en-US" sz="2000" dirty="0">
                <a:latin typeface="Arial" charset="0"/>
                <a:ea typeface="MS PGothic" charset="0"/>
              </a:rPr>
              <a:t> 1(1+00)*		</a:t>
            </a:r>
          </a:p>
        </p:txBody>
      </p:sp>
      <p:sp>
        <p:nvSpPr>
          <p:cNvPr id="839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C98753A-BBD0-D940-8E5A-BFD78EE565A8}" type="datetime1">
              <a:rPr lang="en-US" smtClean="0"/>
              <a:t>12/28/19</a:t>
            </a:fld>
            <a:endParaRPr lang="en-US"/>
          </a:p>
        </p:txBody>
      </p:sp>
      <p:sp>
        <p:nvSpPr>
          <p:cNvPr id="839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39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F57AC1A-CA5B-2045-B543-D27828F933B3}" type="slidenum">
              <a:rPr lang="en-US"/>
              <a:pPr/>
              <a:t>37</a:t>
            </a:fld>
            <a:endParaRPr lang="en-US"/>
          </a:p>
        </p:txBody>
      </p:sp>
    </p:spTree>
    <p:extLst>
      <p:ext uri="{BB962C8B-B14F-4D97-AF65-F5344CB8AC3E}">
        <p14:creationId xmlns:p14="http://schemas.microsoft.com/office/powerpoint/2010/main" val="1397864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Concept</a:t>
            </a:r>
          </a:p>
        </p:txBody>
      </p:sp>
      <p:sp>
        <p:nvSpPr>
          <p:cNvPr id="3" name="Content Placeholder 2"/>
          <p:cNvSpPr>
            <a:spLocks noGrp="1"/>
          </p:cNvSpPr>
          <p:nvPr>
            <p:ph idx="1"/>
          </p:nvPr>
        </p:nvSpPr>
        <p:spPr/>
        <p:txBody>
          <a:bodyPr/>
          <a:lstStyle/>
          <a:p>
            <a:r>
              <a:rPr lang="en-US" sz="2000"/>
              <a:t>This is similar to generalized automata approach but with fewer arcs than text. It actually gets some of its motivation from </a:t>
            </a:r>
            <a:r>
              <a:rPr lang="en-US" sz="2000" err="1">
                <a:latin typeface="Arial" charset="0"/>
                <a:ea typeface="MS PGothic" charset="0"/>
              </a:rPr>
              <a:t>R</a:t>
            </a:r>
            <a:r>
              <a:rPr lang="en-US" sz="2000" baseline="-25000" err="1">
                <a:latin typeface="Arial" charset="0"/>
                <a:ea typeface="MS PGothic" charset="0"/>
              </a:rPr>
              <a:t>ij</a:t>
            </a:r>
            <a:r>
              <a:rPr lang="en-US" sz="2000" baseline="30000" err="1">
                <a:latin typeface="Arial" charset="0"/>
                <a:ea typeface="MS PGothic" charset="0"/>
              </a:rPr>
              <a:t>k</a:t>
            </a:r>
            <a:r>
              <a:rPr lang="en-US" sz="2000">
                <a:latin typeface="Arial" charset="0"/>
                <a:ea typeface="MS PGothic" charset="0"/>
              </a:rPr>
              <a:t> approach as well</a:t>
            </a:r>
            <a:endParaRPr lang="en-US" sz="2000"/>
          </a:p>
          <a:p>
            <a:r>
              <a:rPr lang="en-US" sz="2000"/>
              <a:t>Add a new start state and add a </a:t>
            </a:r>
            <a:r>
              <a:rPr lang="en-US" sz="2000">
                <a:latin typeface="Symbol" charset="2"/>
                <a:ea typeface="Symbol" charset="2"/>
                <a:cs typeface="Symbol" charset="2"/>
              </a:rPr>
              <a:t>l</a:t>
            </a:r>
            <a:r>
              <a:rPr lang="en-US" sz="2000"/>
              <a:t>–transition to existing start state</a:t>
            </a:r>
          </a:p>
          <a:p>
            <a:r>
              <a:rPr lang="en-US" sz="2000"/>
              <a:t>Add a new final state </a:t>
            </a:r>
            <a:r>
              <a:rPr lang="en-US" sz="2000" err="1"/>
              <a:t>q</a:t>
            </a:r>
            <a:r>
              <a:rPr lang="en-US" sz="2000" baseline="-25000" err="1"/>
              <a:t>f</a:t>
            </a:r>
            <a:r>
              <a:rPr lang="en-US" sz="2000"/>
              <a:t> and insert </a:t>
            </a:r>
            <a:r>
              <a:rPr lang="en-US" sz="2000">
                <a:latin typeface="Symbol" charset="2"/>
                <a:ea typeface="Symbol" charset="2"/>
                <a:cs typeface="Symbol" charset="2"/>
              </a:rPr>
              <a:t>l</a:t>
            </a:r>
            <a:r>
              <a:rPr lang="en-US" sz="2000"/>
              <a:t>–transitions from all existing final states to the new one; make the old final states non-final</a:t>
            </a:r>
          </a:p>
          <a:p>
            <a:r>
              <a:rPr lang="en-US" sz="2000"/>
              <a:t>Leaving the start and final states, successively pick states to remove</a:t>
            </a:r>
          </a:p>
          <a:p>
            <a:r>
              <a:rPr lang="en-US" sz="2000"/>
              <a:t>For each state to be removed, change the arcs of every pair of externally entering and exiting arcs to reflect the regular expression that describes all strings that could result is such a double transition; be sure to account for loops in the state being removed. Also, or (+) together expressions that have the same start and end nodes</a:t>
            </a:r>
          </a:p>
          <a:p>
            <a:r>
              <a:rPr lang="en-US" sz="2000"/>
              <a:t>When have just start and final, the regular expression that leads from start to final describes the associated regular set</a:t>
            </a:r>
          </a:p>
        </p:txBody>
      </p:sp>
      <p:sp>
        <p:nvSpPr>
          <p:cNvPr id="4" name="Date Placeholder 3"/>
          <p:cNvSpPr>
            <a:spLocks noGrp="1"/>
          </p:cNvSpPr>
          <p:nvPr>
            <p:ph type="dt" sz="half" idx="10"/>
          </p:nvPr>
        </p:nvSpPr>
        <p:spPr/>
        <p:txBody>
          <a:bodyPr/>
          <a:lstStyle/>
          <a:p>
            <a:fld id="{AD94D692-D899-3C44-B416-91B127E3F73A}"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38</a:t>
            </a:fld>
            <a:endParaRPr lang="en-US"/>
          </a:p>
        </p:txBody>
      </p:sp>
    </p:spTree>
    <p:extLst>
      <p:ext uri="{BB962C8B-B14F-4D97-AF65-F5344CB8AC3E}">
        <p14:creationId xmlns:p14="http://schemas.microsoft.com/office/powerpoint/2010/main" val="8262540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r>
              <a:rPr lang="en-US" sz="1800" dirty="0"/>
              <a:t>Let B be the node to be removed</a:t>
            </a:r>
          </a:p>
          <a:p>
            <a:r>
              <a:rPr lang="en-US" sz="1800" dirty="0"/>
              <a:t>Let e1 be the regular expression on the arc from some node A to some node B (A≠B); e2 be the expression from B back to B (or </a:t>
            </a:r>
            <a:r>
              <a:rPr lang="en-US" sz="1800" dirty="0">
                <a:latin typeface="Arial" charset="0"/>
                <a:ea typeface="MS PGothic" charset="0"/>
                <a:sym typeface="Symbol" charset="0"/>
              </a:rPr>
              <a:t> if there is no recursive arc)</a:t>
            </a:r>
            <a:r>
              <a:rPr lang="en-US" sz="1800" dirty="0"/>
              <a:t>; e3 be the expression on the arc from B to some other node C (C ≠B but C could be A); e4 be the expression from A to C</a:t>
            </a:r>
          </a:p>
          <a:p>
            <a:r>
              <a:rPr lang="en-US" sz="1800" dirty="0"/>
              <a:t>Erase the existing arcs from A to B and A to C, adding a new arc from A to C labelled with the expression</a:t>
            </a:r>
            <a:br>
              <a:rPr lang="en-US" sz="1800" dirty="0"/>
            </a:br>
            <a:r>
              <a:rPr lang="en-US" sz="1800" dirty="0"/>
              <a:t>e4 + e1 e2* e3</a:t>
            </a:r>
          </a:p>
          <a:p>
            <a:r>
              <a:rPr lang="en-US" sz="1800" dirty="0"/>
              <a:t>Do this for all nodes that have edges to B until B has no more entering edges; at this point remove B and any edges it has to other nodes and itself</a:t>
            </a:r>
          </a:p>
          <a:p>
            <a:r>
              <a:rPr lang="en-US" sz="1800" dirty="0"/>
              <a:t>Iterate until all but the start and final nodes remain</a:t>
            </a:r>
          </a:p>
          <a:p>
            <a:r>
              <a:rPr lang="en-US" sz="1800" dirty="0"/>
              <a:t>The expression from start to final describes regular set that is equivalent to regular language accepted by original automaton</a:t>
            </a:r>
          </a:p>
          <a:p>
            <a:r>
              <a:rPr lang="en-US" sz="1800" dirty="0"/>
              <a:t>Note: Your choices of the order of removal make a big difference in how hard or easy this is</a:t>
            </a:r>
          </a:p>
        </p:txBody>
      </p:sp>
      <p:sp>
        <p:nvSpPr>
          <p:cNvPr id="4" name="Date Placeholder 3"/>
          <p:cNvSpPr>
            <a:spLocks noGrp="1"/>
          </p:cNvSpPr>
          <p:nvPr>
            <p:ph type="dt" sz="half" idx="10"/>
          </p:nvPr>
        </p:nvSpPr>
        <p:spPr/>
        <p:txBody>
          <a:bodyPr/>
          <a:lstStyle/>
          <a:p>
            <a:fld id="{D781D4B2-03E7-1947-AAD0-C0742F590259}"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39</a:t>
            </a:fld>
            <a:endParaRPr lang="en-US"/>
          </a:p>
        </p:txBody>
      </p:sp>
    </p:spTree>
    <p:extLst>
      <p:ext uri="{BB962C8B-B14F-4D97-AF65-F5344CB8AC3E}">
        <p14:creationId xmlns:p14="http://schemas.microsoft.com/office/powerpoint/2010/main" val="2122080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Concrete Model of FSA</a:t>
            </a:r>
          </a:p>
        </p:txBody>
      </p:sp>
      <p:sp>
        <p:nvSpPr>
          <p:cNvPr id="3" name="Date Placeholder 2"/>
          <p:cNvSpPr>
            <a:spLocks noGrp="1"/>
          </p:cNvSpPr>
          <p:nvPr>
            <p:ph type="dt" sz="half" idx="10"/>
          </p:nvPr>
        </p:nvSpPr>
        <p:spPr/>
        <p:txBody>
          <a:bodyPr/>
          <a:lstStyle/>
          <a:p>
            <a:fld id="{2219DD89-BAD8-364A-BD2D-467099994EAF}" type="datetime1">
              <a:rPr lang="en-US" smtClean="0"/>
              <a:t>12/28/19</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3828914"/>
              </p:ext>
            </p:extLst>
          </p:nvPr>
        </p:nvGraphicFramePr>
        <p:xfrm>
          <a:off x="1524000" y="2622054"/>
          <a:ext cx="6096000" cy="365760"/>
        </p:xfrm>
        <a:graphic>
          <a:graphicData uri="http://schemas.openxmlformats.org/drawingml/2006/table">
            <a:tbl>
              <a:tblPr firstRow="1" bandRow="1">
                <a:tableStyleId>{073A0DAA-6AF3-43AB-8588-CEC1D06C72B9}</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0">
                <a:tc>
                  <a:txBody>
                    <a:bodyPr/>
                    <a:lstStyle/>
                    <a:p>
                      <a:r>
                        <a:rPr lang="en-US"/>
                        <a:t>x</a:t>
                      </a:r>
                      <a:r>
                        <a:rPr lang="en-US" baseline="-25000"/>
                        <a:t>1</a:t>
                      </a:r>
                    </a:p>
                  </a:txBody>
                  <a:tcPr/>
                </a:tc>
                <a:tc>
                  <a:txBody>
                    <a:bodyPr/>
                    <a:lstStyle/>
                    <a:p>
                      <a:r>
                        <a:rPr lang="en-US"/>
                        <a:t>x</a:t>
                      </a:r>
                      <a:r>
                        <a:rPr lang="en-US" baseline="-25000"/>
                        <a:t>2</a:t>
                      </a:r>
                    </a:p>
                  </a:txBody>
                  <a:tcPr/>
                </a:tc>
                <a:tc>
                  <a:txBody>
                    <a:bodyPr/>
                    <a:lstStyle/>
                    <a:p>
                      <a:r>
                        <a:rPr lang="en-US"/>
                        <a:t>x</a:t>
                      </a:r>
                      <a:r>
                        <a:rPr lang="en-US" baseline="-25000"/>
                        <a:t>3</a:t>
                      </a:r>
                    </a:p>
                  </a:txBody>
                  <a:tcPr/>
                </a:tc>
                <a:tc>
                  <a:txBody>
                    <a:bodyPr/>
                    <a:lstStyle/>
                    <a:p>
                      <a:r>
                        <a:rPr lang="is-IS"/>
                        <a:t>…</a:t>
                      </a:r>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a:t>X</a:t>
                      </a:r>
                      <a:r>
                        <a:rPr lang="en-US" baseline="-25000"/>
                        <a:t>n-1</a:t>
                      </a:r>
                    </a:p>
                  </a:txBody>
                  <a:tcPr/>
                </a:tc>
                <a:tc>
                  <a:txBody>
                    <a:bodyPr/>
                    <a:lstStyle/>
                    <a:p>
                      <a:r>
                        <a:rPr lang="en-US" err="1"/>
                        <a:t>x</a:t>
                      </a:r>
                      <a:r>
                        <a:rPr lang="en-US" baseline="-25000" err="1"/>
                        <a:t>n</a:t>
                      </a:r>
                      <a:endParaRPr lang="en-US" baseline="-25000"/>
                    </a:p>
                  </a:txBody>
                  <a:tcPr/>
                </a:tc>
                <a:extLst>
                  <a:ext uri="{0D108BD9-81ED-4DB2-BD59-A6C34878D82A}">
                    <a16:rowId xmlns:a16="http://schemas.microsoft.com/office/drawing/2014/main" val="10000"/>
                  </a:ext>
                </a:extLst>
              </a:tr>
            </a:tbl>
          </a:graphicData>
        </a:graphic>
      </p:graphicFrame>
      <p:sp>
        <p:nvSpPr>
          <p:cNvPr id="8" name="TextBox 7"/>
          <p:cNvSpPr txBox="1"/>
          <p:nvPr/>
        </p:nvSpPr>
        <p:spPr>
          <a:xfrm>
            <a:off x="1508760" y="1568029"/>
            <a:ext cx="6400800" cy="1200329"/>
          </a:xfrm>
          <a:prstGeom prst="rect">
            <a:avLst/>
          </a:prstGeom>
          <a:noFill/>
        </p:spPr>
        <p:txBody>
          <a:bodyPr wrap="square" rtlCol="0">
            <a:spAutoFit/>
          </a:bodyPr>
          <a:lstStyle/>
          <a:p>
            <a:r>
              <a:rPr lang="en-US" dirty="0"/>
              <a:t>L is a finite-state (regular) language over finite alphabet </a:t>
            </a:r>
            <a:r>
              <a:rPr lang="en-US" dirty="0">
                <a:latin typeface="Symbol" charset="2"/>
                <a:ea typeface="Symbol" charset="2"/>
                <a:cs typeface="Symbol" charset="2"/>
              </a:rPr>
              <a:t>S </a:t>
            </a:r>
          </a:p>
          <a:p>
            <a:r>
              <a:rPr lang="en-US" dirty="0"/>
              <a:t>Each x</a:t>
            </a:r>
            <a:r>
              <a:rPr lang="en-US" baseline="-25000" dirty="0"/>
              <a:t>i</a:t>
            </a:r>
            <a:r>
              <a:rPr lang="en-US" dirty="0"/>
              <a:t> is a character in </a:t>
            </a:r>
            <a:r>
              <a:rPr lang="en-US" dirty="0">
                <a:latin typeface="Symbol" charset="2"/>
                <a:ea typeface="Symbol" charset="2"/>
                <a:cs typeface="Symbol" charset="2"/>
              </a:rPr>
              <a:t>S</a:t>
            </a:r>
          </a:p>
          <a:p>
            <a:r>
              <a:rPr lang="en-US" dirty="0">
                <a:latin typeface="+mn-lt"/>
                <a:ea typeface="Symbol" charset="2"/>
                <a:cs typeface="Symbol" charset="2"/>
              </a:rPr>
              <a:t>w = x</a:t>
            </a:r>
            <a:r>
              <a:rPr lang="en-US" baseline="-25000" dirty="0">
                <a:latin typeface="+mn-lt"/>
                <a:ea typeface="Symbol" charset="2"/>
                <a:cs typeface="Symbol" charset="2"/>
              </a:rPr>
              <a:t>1</a:t>
            </a:r>
            <a:r>
              <a:rPr lang="en-US" dirty="0">
                <a:latin typeface="+mn-lt"/>
                <a:ea typeface="Symbol" charset="2"/>
                <a:cs typeface="Symbol" charset="2"/>
              </a:rPr>
              <a:t> x</a:t>
            </a:r>
            <a:r>
              <a:rPr lang="en-US" baseline="-25000" dirty="0">
                <a:latin typeface="+mn-lt"/>
                <a:ea typeface="Symbol" charset="2"/>
                <a:cs typeface="Symbol" charset="2"/>
              </a:rPr>
              <a:t>2</a:t>
            </a:r>
            <a:r>
              <a:rPr lang="en-US" dirty="0">
                <a:latin typeface="+mn-lt"/>
                <a:ea typeface="Symbol" charset="2"/>
                <a:cs typeface="Symbol" charset="2"/>
              </a:rPr>
              <a:t> </a:t>
            </a:r>
            <a:r>
              <a:rPr lang="is-IS" dirty="0">
                <a:latin typeface="+mn-lt"/>
                <a:ea typeface="Symbol" charset="2"/>
                <a:cs typeface="Symbol" charset="2"/>
              </a:rPr>
              <a:t>… x</a:t>
            </a:r>
            <a:r>
              <a:rPr lang="is-IS" baseline="-25000" dirty="0">
                <a:latin typeface="+mn-lt"/>
                <a:ea typeface="Symbol" charset="2"/>
                <a:cs typeface="Symbol" charset="2"/>
              </a:rPr>
              <a:t>n</a:t>
            </a:r>
            <a:r>
              <a:rPr lang="is-IS" dirty="0">
                <a:latin typeface="+mn-lt"/>
                <a:ea typeface="Symbol" charset="2"/>
                <a:cs typeface="Symbol" charset="2"/>
              </a:rPr>
              <a:t> is a string to be tested for membership in L</a:t>
            </a:r>
          </a:p>
          <a:p>
            <a:endParaRPr lang="en-US" dirty="0">
              <a:latin typeface="+mn-lt"/>
              <a:ea typeface="Symbol" charset="2"/>
              <a:cs typeface="Symbol" charset="2"/>
            </a:endParaRPr>
          </a:p>
        </p:txBody>
      </p:sp>
      <p:sp>
        <p:nvSpPr>
          <p:cNvPr id="9" name="Triangle 8"/>
          <p:cNvSpPr/>
          <p:nvPr/>
        </p:nvSpPr>
        <p:spPr bwMode="auto">
          <a:xfrm>
            <a:off x="1600200" y="3041771"/>
            <a:ext cx="228600" cy="2286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0" name="TextBox 9"/>
          <p:cNvSpPr txBox="1"/>
          <p:nvPr/>
        </p:nvSpPr>
        <p:spPr>
          <a:xfrm>
            <a:off x="1508760" y="3499642"/>
            <a:ext cx="6111240" cy="2862322"/>
          </a:xfrm>
          <a:prstGeom prst="rect">
            <a:avLst/>
          </a:prstGeom>
          <a:noFill/>
        </p:spPr>
        <p:txBody>
          <a:bodyPr wrap="square" rtlCol="0">
            <a:spAutoFit/>
          </a:bodyPr>
          <a:lstStyle/>
          <a:p>
            <a:pPr marL="285750" indent="-285750">
              <a:buFont typeface="Arial" charset="0"/>
              <a:buChar char="•"/>
            </a:pPr>
            <a:r>
              <a:rPr lang="en-US" dirty="0"/>
              <a:t>Arrow above represents read head that starts on left.</a:t>
            </a:r>
          </a:p>
          <a:p>
            <a:pPr marL="285750" indent="-285750">
              <a:buFont typeface="Arial" charset="0"/>
              <a:buChar char="•"/>
            </a:pPr>
            <a:r>
              <a:rPr lang="en-US" dirty="0"/>
              <a:t>q</a:t>
            </a:r>
            <a:r>
              <a:rPr lang="en-US" baseline="-25000" dirty="0"/>
              <a:t>0</a:t>
            </a:r>
            <a:r>
              <a:rPr lang="en-US" dirty="0"/>
              <a:t> ∈ Q (finite state set) is initial state of machine.</a:t>
            </a:r>
          </a:p>
          <a:p>
            <a:pPr marL="285750" indent="-285750">
              <a:buFont typeface="Arial" charset="0"/>
              <a:buChar char="•"/>
            </a:pPr>
            <a:r>
              <a:rPr lang="en-US" dirty="0"/>
              <a:t>Only action at each step is to change state based on character being read and current state. State change is determined by a transition function </a:t>
            </a:r>
            <a:r>
              <a:rPr lang="en-US" dirty="0">
                <a:latin typeface="Symbol" charset="2"/>
                <a:ea typeface="Symbol" charset="2"/>
                <a:cs typeface="Symbol" charset="2"/>
              </a:rPr>
              <a:t>d</a:t>
            </a:r>
            <a:r>
              <a:rPr lang="en-US" dirty="0"/>
              <a:t>: Q × </a:t>
            </a:r>
            <a:r>
              <a:rPr lang="en-US" dirty="0">
                <a:latin typeface="Symbol" charset="2"/>
                <a:ea typeface="Symbol" charset="2"/>
                <a:cs typeface="Symbol" charset="2"/>
              </a:rPr>
              <a:t>S</a:t>
            </a:r>
            <a:r>
              <a:rPr lang="en-US" dirty="0"/>
              <a:t>  ➝ Q.</a:t>
            </a:r>
          </a:p>
          <a:p>
            <a:pPr marL="285750" indent="-285750">
              <a:buFont typeface="Arial" charset="0"/>
              <a:buChar char="•"/>
            </a:pPr>
            <a:r>
              <a:rPr lang="en-US" dirty="0"/>
              <a:t>Once state is changed, read head moves right. </a:t>
            </a:r>
          </a:p>
          <a:p>
            <a:pPr marL="285750" indent="-285750">
              <a:buFont typeface="Arial" charset="0"/>
              <a:buChar char="•"/>
            </a:pPr>
            <a:r>
              <a:rPr lang="en-US" dirty="0"/>
              <a:t>Machine stops when head passes last input character.</a:t>
            </a:r>
          </a:p>
          <a:p>
            <a:pPr marL="285750" indent="-285750">
              <a:buFont typeface="Arial" charset="0"/>
              <a:buChar char="•"/>
            </a:pPr>
            <a:r>
              <a:rPr lang="en-US" dirty="0"/>
              <a:t>Machine accepts a string as a member of L if it ends up in a state from Final State set F ⊆ Q.</a:t>
            </a:r>
          </a:p>
          <a:p>
            <a:endParaRPr lang="en-US" dirty="0"/>
          </a:p>
        </p:txBody>
      </p:sp>
      <p:sp>
        <p:nvSpPr>
          <p:cNvPr id="11" name="TextBox 10"/>
          <p:cNvSpPr txBox="1"/>
          <p:nvPr/>
        </p:nvSpPr>
        <p:spPr>
          <a:xfrm>
            <a:off x="1347216" y="3085705"/>
            <a:ext cx="457200" cy="369332"/>
          </a:xfrm>
          <a:prstGeom prst="rect">
            <a:avLst/>
          </a:prstGeom>
          <a:noFill/>
        </p:spPr>
        <p:txBody>
          <a:bodyPr wrap="square" rtlCol="0">
            <a:spAutoFit/>
          </a:bodyPr>
          <a:lstStyle/>
          <a:p>
            <a:r>
              <a:rPr lang="en-US"/>
              <a:t>q</a:t>
            </a:r>
            <a:r>
              <a:rPr lang="en-US" baseline="-25000"/>
              <a:t>0</a:t>
            </a:r>
          </a:p>
        </p:txBody>
      </p:sp>
    </p:spTree>
    <p:extLst>
      <p:ext uri="{BB962C8B-B14F-4D97-AF65-F5344CB8AC3E}">
        <p14:creationId xmlns:p14="http://schemas.microsoft.com/office/powerpoint/2010/main" val="1403226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75"/>
          <p:cNvSpPr>
            <a:spLocks noGrp="1"/>
          </p:cNvSpPr>
          <p:nvPr>
            <p:ph type="title"/>
          </p:nvPr>
        </p:nvSpPr>
        <p:spPr/>
        <p:txBody>
          <a:bodyPr/>
          <a:lstStyle/>
          <a:p>
            <a:r>
              <a:rPr lang="en-US">
                <a:latin typeface="Arial" charset="0"/>
                <a:ea typeface="MS PGothic" charset="0"/>
              </a:rPr>
              <a:t>Use Ripping; Rip q3</a:t>
            </a:r>
          </a:p>
        </p:txBody>
      </p:sp>
      <p:sp>
        <p:nvSpPr>
          <p:cNvPr id="8499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410427-9727-9C43-BCA0-2D1C0B37502B}" type="datetime1">
              <a:rPr lang="en-US" smtClean="0"/>
              <a:t>12/28/19</a:t>
            </a:fld>
            <a:endParaRPr lang="en-US"/>
          </a:p>
        </p:txBody>
      </p:sp>
      <p:sp>
        <p:nvSpPr>
          <p:cNvPr id="8499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499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677FFDC-E984-0744-BB36-78AC7C005CDD}" type="slidenum">
              <a:rPr lang="en-US"/>
              <a:pPr/>
              <a:t>40</a:t>
            </a:fld>
            <a:endParaRPr lang="en-US"/>
          </a:p>
        </p:txBody>
      </p:sp>
      <p:grpSp>
        <p:nvGrpSpPr>
          <p:cNvPr id="84998" name="Group 37"/>
          <p:cNvGrpSpPr>
            <a:grpSpLocks/>
          </p:cNvGrpSpPr>
          <p:nvPr/>
        </p:nvGrpSpPr>
        <p:grpSpPr bwMode="auto">
          <a:xfrm>
            <a:off x="381000" y="1143000"/>
            <a:ext cx="8229600" cy="2286000"/>
            <a:chOff x="152400" y="304800"/>
            <a:chExt cx="8534400" cy="2514600"/>
          </a:xfrm>
        </p:grpSpPr>
        <p:sp>
          <p:nvSpPr>
            <p:cNvPr id="85020" name="Oval 26"/>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21" name="Oval 28"/>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22" name="Group 55"/>
            <p:cNvGrpSpPr>
              <a:grpSpLocks/>
            </p:cNvGrpSpPr>
            <p:nvPr/>
          </p:nvGrpSpPr>
          <p:grpSpPr bwMode="auto">
            <a:xfrm>
              <a:off x="914400" y="304800"/>
              <a:ext cx="7772400" cy="2133600"/>
              <a:chOff x="609600" y="2514600"/>
              <a:chExt cx="7772400" cy="2198132"/>
            </a:xfrm>
          </p:grpSpPr>
          <p:sp>
            <p:nvSpPr>
              <p:cNvPr id="85029"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0"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1"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2"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33"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5034"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35" name="Straight Arrow Connector 15"/>
              <p:cNvCxnSpPr>
                <a:cxnSpLocks noChangeShapeType="1"/>
                <a:endCxn id="85029"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6" name="Curved Connector 20"/>
              <p:cNvCxnSpPr>
                <a:cxnSpLocks noChangeShapeType="1"/>
                <a:stCxn id="85029" idx="5"/>
                <a:endCxn id="8503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7" name="Curved Connector 23"/>
              <p:cNvCxnSpPr>
                <a:cxnSpLocks noChangeShapeType="1"/>
                <a:stCxn id="85030" idx="1"/>
                <a:endCxn id="8502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8" name="Curved Connector 29"/>
              <p:cNvCxnSpPr>
                <a:cxnSpLocks noChangeShapeType="1"/>
                <a:stCxn id="85030" idx="5"/>
                <a:endCxn id="85031"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9" name="Curved Connector 31"/>
              <p:cNvCxnSpPr>
                <a:cxnSpLocks noChangeShapeType="1"/>
                <a:stCxn id="85031" idx="1"/>
                <a:endCxn id="85030"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0" name="Shape 45"/>
              <p:cNvCxnSpPr>
                <a:cxnSpLocks noChangeShapeType="1"/>
                <a:stCxn id="85031" idx="0"/>
                <a:endCxn id="85031"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1"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2"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3"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4"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5"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0+1</a:t>
                </a:r>
              </a:p>
            </p:txBody>
          </p:sp>
          <p:sp>
            <p:nvSpPr>
              <p:cNvPr id="85046"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7"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5023" name="Rectangle 2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24" name="Straight Arrow Connector 32"/>
            <p:cNvCxnSpPr>
              <a:cxnSpLocks noChangeShapeType="1"/>
              <a:stCxn id="85030" idx="4"/>
              <a:endCxn id="8502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25" name="TextBox 33"/>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6" name="TextBox 34"/>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7" name="Oval 35"/>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5028" name="Rectangle 36"/>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4999" name="Group 38"/>
          <p:cNvGrpSpPr>
            <a:grpSpLocks/>
          </p:cNvGrpSpPr>
          <p:nvPr/>
        </p:nvGrpSpPr>
        <p:grpSpPr bwMode="auto">
          <a:xfrm>
            <a:off x="381000" y="3429000"/>
            <a:ext cx="6553200" cy="2286000"/>
            <a:chOff x="152400" y="304795"/>
            <a:chExt cx="6795911" cy="2514605"/>
          </a:xfrm>
        </p:grpSpPr>
        <p:sp>
          <p:nvSpPr>
            <p:cNvPr id="85000"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01"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02" name="Group 55"/>
            <p:cNvGrpSpPr>
              <a:grpSpLocks/>
            </p:cNvGrpSpPr>
            <p:nvPr/>
          </p:nvGrpSpPr>
          <p:grpSpPr bwMode="auto">
            <a:xfrm>
              <a:off x="914400" y="304795"/>
              <a:ext cx="6033911" cy="2070961"/>
              <a:chOff x="609600" y="2514600"/>
              <a:chExt cx="6033911" cy="2133600"/>
            </a:xfrm>
          </p:grpSpPr>
          <p:sp>
            <p:nvSpPr>
              <p:cNvPr id="85009"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0"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1"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12"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13" name="Straight Arrow Connector 62"/>
              <p:cNvCxnSpPr>
                <a:cxnSpLocks noChangeShapeType="1"/>
                <a:endCxn id="85009"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4" name="Curved Connector 63"/>
              <p:cNvCxnSpPr>
                <a:cxnSpLocks noChangeShapeType="1"/>
                <a:stCxn id="85009" idx="5"/>
                <a:endCxn id="8501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5" name="Curved Connector 64"/>
              <p:cNvCxnSpPr>
                <a:cxnSpLocks noChangeShapeType="1"/>
                <a:stCxn id="85010" idx="1"/>
                <a:endCxn id="8500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6"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17"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8"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9"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5003"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04" name="Straight Arrow Connector 43"/>
            <p:cNvCxnSpPr>
              <a:cxnSpLocks noChangeShapeType="1"/>
              <a:stCxn id="85010" idx="4"/>
              <a:endCxn id="8500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05"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6"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7" name="Oval 47"/>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5008" name="Rectangle 55"/>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Tree>
    <p:extLst>
      <p:ext uri="{BB962C8B-B14F-4D97-AF65-F5344CB8AC3E}">
        <p14:creationId xmlns:p14="http://schemas.microsoft.com/office/powerpoint/2010/main" val="660844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75"/>
          <p:cNvSpPr>
            <a:spLocks noGrp="1"/>
          </p:cNvSpPr>
          <p:nvPr>
            <p:ph type="title"/>
          </p:nvPr>
        </p:nvSpPr>
        <p:spPr/>
        <p:txBody>
          <a:bodyPr/>
          <a:lstStyle/>
          <a:p>
            <a:r>
              <a:rPr lang="en-US">
                <a:latin typeface="Arial" charset="0"/>
                <a:ea typeface="MS PGothic" charset="0"/>
              </a:rPr>
              <a:t>Use Ripping; Rip q1</a:t>
            </a:r>
          </a:p>
        </p:txBody>
      </p:sp>
      <p:sp>
        <p:nvSpPr>
          <p:cNvPr id="8601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D31BE13-D3CB-F249-A2B7-8F3EF59AF3FE}" type="datetime1">
              <a:rPr lang="en-US" smtClean="0"/>
              <a:t>12/28/19</a:t>
            </a:fld>
            <a:endParaRPr lang="en-US"/>
          </a:p>
        </p:txBody>
      </p:sp>
      <p:sp>
        <p:nvSpPr>
          <p:cNvPr id="8602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60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09C80EE-FF54-BA47-B868-7CE11C145540}" type="slidenum">
              <a:rPr lang="en-US"/>
              <a:pPr/>
              <a:t>41</a:t>
            </a:fld>
            <a:endParaRPr lang="en-US"/>
          </a:p>
        </p:txBody>
      </p:sp>
      <p:grpSp>
        <p:nvGrpSpPr>
          <p:cNvPr id="86022" name="Group 38"/>
          <p:cNvGrpSpPr>
            <a:grpSpLocks/>
          </p:cNvGrpSpPr>
          <p:nvPr/>
        </p:nvGrpSpPr>
        <p:grpSpPr bwMode="auto">
          <a:xfrm>
            <a:off x="381000" y="1143000"/>
            <a:ext cx="6553200" cy="2286000"/>
            <a:chOff x="152400" y="304795"/>
            <a:chExt cx="6795911" cy="2514605"/>
          </a:xfrm>
        </p:grpSpPr>
        <p:sp>
          <p:nvSpPr>
            <p:cNvPr id="86038"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9"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40" name="Group 55"/>
            <p:cNvGrpSpPr>
              <a:grpSpLocks/>
            </p:cNvGrpSpPr>
            <p:nvPr/>
          </p:nvGrpSpPr>
          <p:grpSpPr bwMode="auto">
            <a:xfrm>
              <a:off x="914400" y="304795"/>
              <a:ext cx="6033911" cy="2070961"/>
              <a:chOff x="609600" y="2514600"/>
              <a:chExt cx="6033911" cy="2133600"/>
            </a:xfrm>
          </p:grpSpPr>
          <p:sp>
            <p:nvSpPr>
              <p:cNvPr id="86047"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8"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9"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6050"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6051" name="Straight Arrow Connector 62"/>
              <p:cNvCxnSpPr>
                <a:cxnSpLocks noChangeShapeType="1"/>
                <a:endCxn id="86047"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Curved Connector 63"/>
              <p:cNvCxnSpPr>
                <a:cxnSpLocks noChangeShapeType="1"/>
                <a:stCxn id="86047" idx="5"/>
                <a:endCxn id="86048"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Curved Connector 64"/>
              <p:cNvCxnSpPr>
                <a:cxnSpLocks noChangeShapeType="1"/>
                <a:stCxn id="86048" idx="1"/>
                <a:endCxn id="86047"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5"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6"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7"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6041"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42" name="Straight Arrow Connector 43"/>
            <p:cNvCxnSpPr>
              <a:cxnSpLocks noChangeShapeType="1"/>
              <a:stCxn id="86048" idx="4"/>
              <a:endCxn id="8603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3"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4"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5" name="Oval 47"/>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46" name="Rectangle 55"/>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6023" name="Group 38"/>
          <p:cNvGrpSpPr>
            <a:grpSpLocks/>
          </p:cNvGrpSpPr>
          <p:nvPr/>
        </p:nvGrpSpPr>
        <p:grpSpPr bwMode="auto">
          <a:xfrm>
            <a:off x="381000" y="3505200"/>
            <a:ext cx="6553200" cy="2286000"/>
            <a:chOff x="152400" y="304797"/>
            <a:chExt cx="6795911" cy="2514603"/>
          </a:xfrm>
        </p:grpSpPr>
        <p:sp>
          <p:nvSpPr>
            <p:cNvPr id="86024"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25"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26" name="Group 55"/>
            <p:cNvGrpSpPr>
              <a:grpSpLocks/>
            </p:cNvGrpSpPr>
            <p:nvPr/>
          </p:nvGrpSpPr>
          <p:grpSpPr bwMode="auto">
            <a:xfrm>
              <a:off x="914400" y="304797"/>
              <a:ext cx="6033911" cy="1405295"/>
              <a:chOff x="609600" y="2514600"/>
              <a:chExt cx="6033911" cy="1447800"/>
            </a:xfrm>
          </p:grpSpPr>
          <p:sp>
            <p:nvSpPr>
              <p:cNvPr id="86032"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3"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6034" name="Straight Arrow Connector 82"/>
              <p:cNvCxnSpPr>
                <a:cxnSpLocks noChangeShapeType="1"/>
                <a:endCxn id="86032"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35"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36"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37"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6027"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28" name="Straight Arrow Connector 70"/>
            <p:cNvCxnSpPr>
              <a:cxnSpLocks noChangeShapeType="1"/>
              <a:stCxn id="86032" idx="4"/>
              <a:endCxn id="86024"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29"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30" name="Oval 76"/>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31" name="Rectangle 77"/>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Tree>
    <p:extLst>
      <p:ext uri="{BB962C8B-B14F-4D97-AF65-F5344CB8AC3E}">
        <p14:creationId xmlns:p14="http://schemas.microsoft.com/office/powerpoint/2010/main" val="343582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75"/>
          <p:cNvSpPr>
            <a:spLocks noGrp="1"/>
          </p:cNvSpPr>
          <p:nvPr>
            <p:ph type="title"/>
          </p:nvPr>
        </p:nvSpPr>
        <p:spPr/>
        <p:txBody>
          <a:bodyPr/>
          <a:lstStyle/>
          <a:p>
            <a:r>
              <a:rPr lang="en-US">
                <a:latin typeface="Arial" charset="0"/>
                <a:ea typeface="MS PGothic" charset="0"/>
              </a:rPr>
              <a:t>Use Ripping; Rip q2</a:t>
            </a:r>
          </a:p>
        </p:txBody>
      </p:sp>
      <p:sp>
        <p:nvSpPr>
          <p:cNvPr id="870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50745A6-1146-124F-89C5-787A65BD628E}" type="datetime1">
              <a:rPr lang="en-US" smtClean="0"/>
              <a:t>12/28/19</a:t>
            </a:fld>
            <a:endParaRPr lang="en-US"/>
          </a:p>
        </p:txBody>
      </p:sp>
      <p:sp>
        <p:nvSpPr>
          <p:cNvPr id="8704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70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2E3BEDC-6D23-7B45-9FDD-EE96B424122C}" type="slidenum">
              <a:rPr lang="en-US"/>
              <a:pPr/>
              <a:t>42</a:t>
            </a:fld>
            <a:endParaRPr lang="en-US"/>
          </a:p>
        </p:txBody>
      </p:sp>
      <p:grpSp>
        <p:nvGrpSpPr>
          <p:cNvPr id="87046" name="Group 38"/>
          <p:cNvGrpSpPr>
            <a:grpSpLocks/>
          </p:cNvGrpSpPr>
          <p:nvPr/>
        </p:nvGrpSpPr>
        <p:grpSpPr bwMode="auto">
          <a:xfrm>
            <a:off x="381000" y="1447800"/>
            <a:ext cx="6553200" cy="2286000"/>
            <a:chOff x="152400" y="304797"/>
            <a:chExt cx="6795911" cy="2514603"/>
          </a:xfrm>
        </p:grpSpPr>
        <p:sp>
          <p:nvSpPr>
            <p:cNvPr id="87058"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9"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60" name="Group 55"/>
            <p:cNvGrpSpPr>
              <a:grpSpLocks/>
            </p:cNvGrpSpPr>
            <p:nvPr/>
          </p:nvGrpSpPr>
          <p:grpSpPr bwMode="auto">
            <a:xfrm>
              <a:off x="914400" y="304797"/>
              <a:ext cx="6033911" cy="1405295"/>
              <a:chOff x="609600" y="2514600"/>
              <a:chExt cx="6033911" cy="1447800"/>
            </a:xfrm>
          </p:grpSpPr>
          <p:sp>
            <p:nvSpPr>
              <p:cNvPr id="87066"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67"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7068" name="Straight Arrow Connector 82"/>
              <p:cNvCxnSpPr>
                <a:cxnSpLocks noChangeShapeType="1"/>
                <a:endCxn id="87066"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69"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0"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7071"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7061"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7062" name="Straight Arrow Connector 70"/>
            <p:cNvCxnSpPr>
              <a:cxnSpLocks noChangeShapeType="1"/>
              <a:stCxn id="87066" idx="4"/>
              <a:endCxn id="8705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3"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7064" name="Oval 76"/>
            <p:cNvSpPr>
              <a:spLocks noChangeArrowheads="1"/>
            </p:cNvSpPr>
            <p:nvPr/>
          </p:nvSpPr>
          <p:spPr bwMode="auto">
            <a:xfrm>
              <a:off x="152400" y="815338"/>
              <a:ext cx="914400" cy="914399"/>
            </a:xfrm>
            <a:prstGeom prst="ellipse">
              <a:avLst/>
            </a:prstGeom>
            <a:solidFill>
              <a:schemeClr val="accent1"/>
            </a:solidFill>
            <a:ln w="9525">
              <a:solidFill>
                <a:schemeClr val="tx1"/>
              </a:solidFill>
              <a:round/>
              <a:headEnd/>
              <a:tailEnd/>
            </a:ln>
          </p:spPr>
          <p:txBody>
            <a:bodyPr/>
            <a:lstStyle/>
            <a:p>
              <a:endParaRPr lang="en-US"/>
            </a:p>
          </p:txBody>
        </p:sp>
        <p:sp>
          <p:nvSpPr>
            <p:cNvPr id="87065" name="Rectangle 77"/>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7047" name="Group 38"/>
          <p:cNvGrpSpPr>
            <a:grpSpLocks/>
          </p:cNvGrpSpPr>
          <p:nvPr/>
        </p:nvGrpSpPr>
        <p:grpSpPr bwMode="auto">
          <a:xfrm>
            <a:off x="381000" y="4191000"/>
            <a:ext cx="6523038" cy="1195388"/>
            <a:chOff x="152400" y="807717"/>
            <a:chExt cx="6764867" cy="1314215"/>
          </a:xfrm>
        </p:grpSpPr>
        <p:sp>
          <p:nvSpPr>
            <p:cNvPr id="87049" name="Oval 45"/>
            <p:cNvSpPr>
              <a:spLocks noChangeArrowheads="1"/>
            </p:cNvSpPr>
            <p:nvPr/>
          </p:nvSpPr>
          <p:spPr bwMode="auto">
            <a:xfrm>
              <a:off x="6079067" y="891537"/>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0" name="Oval 48"/>
            <p:cNvSpPr>
              <a:spLocks noChangeArrowheads="1"/>
            </p:cNvSpPr>
            <p:nvPr/>
          </p:nvSpPr>
          <p:spPr bwMode="auto">
            <a:xfrm>
              <a:off x="6192845" y="1006360"/>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51" name="Group 55"/>
            <p:cNvGrpSpPr>
              <a:grpSpLocks/>
            </p:cNvGrpSpPr>
            <p:nvPr/>
          </p:nvGrpSpPr>
          <p:grpSpPr bwMode="auto">
            <a:xfrm>
              <a:off x="914400" y="807717"/>
              <a:ext cx="5164666" cy="502919"/>
              <a:chOff x="609600" y="3032729"/>
              <a:chExt cx="5164666" cy="518130"/>
            </a:xfrm>
          </p:grpSpPr>
          <p:cxnSp>
            <p:nvCxnSpPr>
              <p:cNvPr id="87056" name="Straight Arrow Connector 72"/>
              <p:cNvCxnSpPr>
                <a:cxnSpLocks noChangeShapeType="1"/>
                <a:endCxn id="87049" idx="2"/>
              </p:cNvCxnSpPr>
              <p:nvPr/>
            </p:nvCxnSpPr>
            <p:spPr bwMode="auto">
              <a:xfrm>
                <a:off x="609600" y="3505200"/>
                <a:ext cx="5164666" cy="45659"/>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57" name="TextBox 83"/>
              <p:cNvSpPr txBox="1">
                <a:spLocks noChangeArrowheads="1"/>
              </p:cNvSpPr>
              <p:nvPr/>
            </p:nvSpPr>
            <p:spPr bwMode="auto">
              <a:xfrm>
                <a:off x="1586089" y="3032729"/>
                <a:ext cx="2212622"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(1+(0+1)1</a:t>
                </a:r>
                <a:r>
                  <a:rPr lang="en-US" baseline="30000"/>
                  <a:t>+</a:t>
                </a:r>
                <a:r>
                  <a:rPr lang="en-US"/>
                  <a:t>+00)*</a:t>
                </a:r>
                <a:endParaRPr lang="en-US" baseline="30000"/>
              </a:p>
            </p:txBody>
          </p:sp>
        </p:grpSp>
        <p:sp>
          <p:nvSpPr>
            <p:cNvPr id="87052" name="Rectangle 50"/>
            <p:cNvSpPr>
              <a:spLocks noChangeArrowheads="1"/>
            </p:cNvSpPr>
            <p:nvPr/>
          </p:nvSpPr>
          <p:spPr bwMode="auto">
            <a:xfrm>
              <a:off x="6307667" y="1120137"/>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sp>
          <p:nvSpPr>
            <p:cNvPr id="87053" name="TextBox 52"/>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7054" name="Oval 53"/>
            <p:cNvSpPr>
              <a:spLocks noChangeArrowheads="1"/>
            </p:cNvSpPr>
            <p:nvPr/>
          </p:nvSpPr>
          <p:spPr bwMode="auto">
            <a:xfrm>
              <a:off x="152400" y="815338"/>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7055" name="Rectangle 54"/>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
        <p:nvSpPr>
          <p:cNvPr id="87048" name="TextBox 89"/>
          <p:cNvSpPr txBox="1">
            <a:spLocks noChangeArrowheads="1"/>
          </p:cNvSpPr>
          <p:nvPr/>
        </p:nvSpPr>
        <p:spPr bwMode="auto">
          <a:xfrm>
            <a:off x="685800" y="55626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L = 0 (1+(0+1)1</a:t>
            </a:r>
            <a:r>
              <a:rPr lang="en-US" baseline="30000" dirty="0"/>
              <a:t>+</a:t>
            </a:r>
            <a:r>
              <a:rPr lang="en-US" dirty="0"/>
              <a:t>+00)*</a:t>
            </a:r>
          </a:p>
        </p:txBody>
      </p:sp>
    </p:spTree>
    <p:extLst>
      <p:ext uri="{BB962C8B-B14F-4D97-AF65-F5344CB8AC3E}">
        <p14:creationId xmlns:p14="http://schemas.microsoft.com/office/powerpoint/2010/main" val="19331037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dirty="0">
                <a:latin typeface="Arial" charset="0"/>
                <a:ea typeface="MS PGothic" charset="0"/>
              </a:rPr>
              <a:t>Regular Equations (Arden)</a:t>
            </a:r>
          </a:p>
        </p:txBody>
      </p:sp>
      <p:sp>
        <p:nvSpPr>
          <p:cNvPr id="76803" name="Rectangle 3"/>
          <p:cNvSpPr>
            <a:spLocks noGrp="1" noChangeArrowheads="1"/>
          </p:cNvSpPr>
          <p:nvPr>
            <p:ph idx="1"/>
          </p:nvPr>
        </p:nvSpPr>
        <p:spPr/>
        <p:txBody>
          <a:bodyPr/>
          <a:lstStyle/>
          <a:p>
            <a:r>
              <a:rPr lang="en-US" sz="2800" dirty="0">
                <a:latin typeface="Arial" charset="0"/>
                <a:ea typeface="MS PGothic" charset="0"/>
              </a:rPr>
              <a:t>Assume that R, Q and P are sets such that P does not contain the string of length zero, and R is defined by</a:t>
            </a:r>
          </a:p>
          <a:p>
            <a:r>
              <a:rPr lang="en-US" sz="2800" dirty="0">
                <a:latin typeface="Arial" charset="0"/>
                <a:ea typeface="MS PGothic" charset="0"/>
              </a:rPr>
              <a:t>R = Q + RP</a:t>
            </a:r>
          </a:p>
          <a:p>
            <a:r>
              <a:rPr lang="en-US" sz="2800" dirty="0">
                <a:latin typeface="Arial" charset="0"/>
                <a:ea typeface="MS PGothic" charset="0"/>
              </a:rPr>
              <a:t>We wish to show that</a:t>
            </a:r>
          </a:p>
          <a:p>
            <a:r>
              <a:rPr lang="en-US" sz="2800" dirty="0">
                <a:latin typeface="Arial" charset="0"/>
                <a:ea typeface="MS PGothic" charset="0"/>
              </a:rPr>
              <a:t>R = QP*</a:t>
            </a:r>
          </a:p>
          <a:p>
            <a:r>
              <a:rPr lang="en-US" sz="2800" dirty="0">
                <a:latin typeface="Arial" charset="0"/>
                <a:ea typeface="MS PGothic" charset="0"/>
              </a:rPr>
              <a:t>This can be found under “Arden’s Theorem”</a:t>
            </a:r>
          </a:p>
        </p:txBody>
      </p:sp>
      <p:sp>
        <p:nvSpPr>
          <p:cNvPr id="7680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1FE12C-F0A5-5949-8617-E1B321CCB7EC}" type="datetime1">
              <a:rPr lang="en-US" smtClean="0"/>
              <a:t>12/28/19</a:t>
            </a:fld>
            <a:endParaRPr lang="en-US"/>
          </a:p>
        </p:txBody>
      </p:sp>
      <p:sp>
        <p:nvSpPr>
          <p:cNvPr id="768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68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A2F402F-765A-3447-87E0-125FE69904E6}" type="slidenum">
              <a:rPr lang="en-US"/>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dirty="0">
                <a:latin typeface="Arial" charset="0"/>
                <a:ea typeface="MS PGothic" charset="0"/>
              </a:rPr>
              <a:t>Show QP* is a Solution</a:t>
            </a:r>
          </a:p>
        </p:txBody>
      </p:sp>
      <p:sp>
        <p:nvSpPr>
          <p:cNvPr id="77827" name="Rectangle 3"/>
          <p:cNvSpPr>
            <a:spLocks noGrp="1" noChangeArrowheads="1"/>
          </p:cNvSpPr>
          <p:nvPr>
            <p:ph idx="1"/>
          </p:nvPr>
        </p:nvSpPr>
        <p:spPr/>
        <p:txBody>
          <a:bodyPr/>
          <a:lstStyle/>
          <a:p>
            <a:r>
              <a:rPr lang="en-US" sz="2800">
                <a:latin typeface="Arial" charset="0"/>
                <a:ea typeface="MS PGothic" charset="0"/>
              </a:rPr>
              <a:t>We first show that QP* is contained in R. By definition, R = Q + RP.</a:t>
            </a:r>
          </a:p>
          <a:p>
            <a:r>
              <a:rPr lang="en-US" sz="2800">
                <a:latin typeface="Arial" charset="0"/>
                <a:ea typeface="MS PGothic" charset="0"/>
              </a:rPr>
              <a:t>To see if QP* is a solution, we insert it as the value of R in Q + RP and see if the equation balances</a:t>
            </a:r>
          </a:p>
          <a:p>
            <a:r>
              <a:rPr lang="en-US" sz="2800">
                <a:latin typeface="Arial" charset="0"/>
                <a:ea typeface="MS PGothic" charset="0"/>
              </a:rPr>
              <a:t>R = Q + QP*P = Q(</a:t>
            </a:r>
            <a:r>
              <a:rPr lang="en-US" sz="2800" err="1">
                <a:latin typeface="Arial" charset="0"/>
                <a:ea typeface="MS PGothic" charset="0"/>
              </a:rPr>
              <a:t>λ+P</a:t>
            </a:r>
            <a:r>
              <a:rPr lang="en-US" sz="2800">
                <a:latin typeface="Arial" charset="0"/>
                <a:ea typeface="MS PGothic" charset="0"/>
              </a:rPr>
              <a:t>*P) = QP*</a:t>
            </a:r>
          </a:p>
          <a:p>
            <a:r>
              <a:rPr lang="en-US" sz="2800">
                <a:latin typeface="Arial" charset="0"/>
                <a:ea typeface="MS PGothic" charset="0"/>
              </a:rPr>
              <a:t>Hence QP* is a solution, but not necessarily the only solution.</a:t>
            </a:r>
          </a:p>
        </p:txBody>
      </p:sp>
      <p:sp>
        <p:nvSpPr>
          <p:cNvPr id="7782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5A86B7-3890-6542-9317-E57F406E975C}" type="datetime1">
              <a:rPr lang="en-US" smtClean="0"/>
              <a:t>12/28/19</a:t>
            </a:fld>
            <a:endParaRPr lang="en-US"/>
          </a:p>
        </p:txBody>
      </p:sp>
      <p:sp>
        <p:nvSpPr>
          <p:cNvPr id="778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78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68B1F00-875F-794B-9AE5-9D0CC242E9F6}" type="slidenum">
              <a:rPr lang="en-US"/>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dirty="0">
                <a:latin typeface="Arial" charset="0"/>
                <a:ea typeface="MS PGothic" charset="0"/>
              </a:rPr>
              <a:t>Uniqueness of Solution</a:t>
            </a:r>
          </a:p>
        </p:txBody>
      </p:sp>
      <p:sp>
        <p:nvSpPr>
          <p:cNvPr id="78851" name="Rectangle 3"/>
          <p:cNvSpPr>
            <a:spLocks noGrp="1" noChangeArrowheads="1"/>
          </p:cNvSpPr>
          <p:nvPr>
            <p:ph idx="1"/>
          </p:nvPr>
        </p:nvSpPr>
        <p:spPr/>
        <p:txBody>
          <a:bodyPr/>
          <a:lstStyle/>
          <a:p>
            <a:r>
              <a:rPr lang="en-US" sz="2000">
                <a:latin typeface="Arial" charset="0"/>
                <a:ea typeface="MS PGothic" charset="0"/>
              </a:rPr>
              <a:t>To prove uniqueness, we show that R is contained in QP*. </a:t>
            </a:r>
          </a:p>
          <a:p>
            <a:r>
              <a:rPr lang="en-US" sz="2000">
                <a:latin typeface="Arial" charset="0"/>
                <a:ea typeface="MS PGothic" charset="0"/>
              </a:rPr>
              <a:t>By definition, R = Q+RP = Q+(Q+RP)P </a:t>
            </a:r>
          </a:p>
          <a:p>
            <a:r>
              <a:rPr lang="en-US" sz="2000">
                <a:latin typeface="Arial" charset="0"/>
                <a:ea typeface="MS PGothic" charset="0"/>
              </a:rPr>
              <a:t>= Q+QP+RP</a:t>
            </a:r>
            <a:r>
              <a:rPr lang="en-US" sz="2000" baseline="30000">
                <a:latin typeface="Arial" charset="0"/>
                <a:ea typeface="MS PGothic" charset="0"/>
              </a:rPr>
              <a:t>2</a:t>
            </a:r>
            <a:r>
              <a:rPr lang="en-US" sz="2000">
                <a:latin typeface="Arial" charset="0"/>
                <a:ea typeface="MS PGothic" charset="0"/>
              </a:rPr>
              <a:t> = Q+QP+(Q+RP)P</a:t>
            </a:r>
            <a:r>
              <a:rPr lang="en-US" sz="2000" baseline="30000">
                <a:latin typeface="Arial" charset="0"/>
                <a:ea typeface="MS PGothic" charset="0"/>
              </a:rPr>
              <a:t>2</a:t>
            </a:r>
            <a:r>
              <a:rPr lang="en-US" sz="2000">
                <a:latin typeface="Arial" charset="0"/>
                <a:ea typeface="MS PGothic" charset="0"/>
              </a:rPr>
              <a:t> </a:t>
            </a:r>
          </a:p>
          <a:p>
            <a:r>
              <a:rPr lang="en-US" sz="2000">
                <a:latin typeface="Arial" charset="0"/>
                <a:ea typeface="MS PGothic" charset="0"/>
              </a:rPr>
              <a:t>= Q+QP+QP</a:t>
            </a:r>
            <a:r>
              <a:rPr lang="en-US" sz="2000" baseline="30000">
                <a:latin typeface="Arial" charset="0"/>
                <a:ea typeface="MS PGothic" charset="0"/>
              </a:rPr>
              <a:t>2</a:t>
            </a:r>
            <a:r>
              <a:rPr lang="en-US" sz="2000">
                <a:latin typeface="Arial" charset="0"/>
                <a:ea typeface="MS PGothic" charset="0"/>
              </a:rPr>
              <a:t>+RP</a:t>
            </a:r>
            <a:r>
              <a:rPr lang="en-US" sz="2000" baseline="30000">
                <a:latin typeface="Arial" charset="0"/>
                <a:ea typeface="MS PGothic" charset="0"/>
              </a:rPr>
              <a:t>3</a:t>
            </a:r>
            <a:r>
              <a:rPr lang="en-US" sz="2000">
                <a:latin typeface="Arial" charset="0"/>
                <a:ea typeface="MS PGothic" charset="0"/>
              </a:rPr>
              <a:t> </a:t>
            </a:r>
          </a:p>
          <a:p>
            <a:r>
              <a:rPr lang="en-US" sz="2000">
                <a:latin typeface="Arial" charset="0"/>
                <a:ea typeface="MS PGothic" charset="0"/>
              </a:rPr>
              <a:t>... </a:t>
            </a:r>
          </a:p>
          <a:p>
            <a:r>
              <a:rPr lang="en-US" sz="2000">
                <a:latin typeface="Arial" charset="0"/>
                <a:ea typeface="MS PGothic" charset="0"/>
              </a:rPr>
              <a:t>= Q(λ+P+P</a:t>
            </a:r>
            <a:r>
              <a:rPr lang="en-US" sz="2000" baseline="30000">
                <a:latin typeface="Arial" charset="0"/>
                <a:ea typeface="MS PGothic" charset="0"/>
              </a:rPr>
              <a:t>2</a:t>
            </a:r>
            <a:r>
              <a:rPr lang="en-US" sz="2000">
                <a:latin typeface="Arial" charset="0"/>
                <a:ea typeface="MS PGothic" charset="0"/>
              </a:rPr>
              <a:t>+ ... +P</a:t>
            </a:r>
            <a:r>
              <a:rPr lang="en-US" sz="2000" baseline="30000">
                <a:latin typeface="Arial" charset="0"/>
                <a:ea typeface="MS PGothic" charset="0"/>
              </a:rPr>
              <a:t>i</a:t>
            </a:r>
            <a:r>
              <a:rPr lang="en-US" sz="2000">
                <a:latin typeface="Arial" charset="0"/>
                <a:ea typeface="MS PGothic" charset="0"/>
              </a:rPr>
              <a:t>)+RP</a:t>
            </a:r>
            <a:r>
              <a:rPr lang="en-US" sz="2000" baseline="30000">
                <a:latin typeface="Arial" charset="0"/>
                <a:ea typeface="MS PGothic" charset="0"/>
              </a:rPr>
              <a:t>i+1</a:t>
            </a:r>
            <a:r>
              <a:rPr lang="en-US" sz="2000">
                <a:latin typeface="Arial" charset="0"/>
                <a:ea typeface="MS PGothic" charset="0"/>
              </a:rPr>
              <a:t>, for all </a:t>
            </a:r>
            <a:r>
              <a:rPr lang="en-US" sz="2000" err="1">
                <a:latin typeface="Arial" charset="0"/>
                <a:ea typeface="MS PGothic" charset="0"/>
              </a:rPr>
              <a:t>i</a:t>
            </a:r>
            <a:r>
              <a:rPr lang="en-US" sz="2000">
                <a:latin typeface="Arial" charset="0"/>
                <a:ea typeface="MS PGothic" charset="0"/>
              </a:rPr>
              <a:t>&gt;=0</a:t>
            </a:r>
          </a:p>
          <a:p>
            <a:r>
              <a:rPr lang="en-US" sz="2000">
                <a:latin typeface="Arial" charset="0"/>
                <a:ea typeface="MS PGothic" charset="0"/>
              </a:rPr>
              <a:t>Choose any w in R, where |W| = k. Then, from above,</a:t>
            </a:r>
          </a:p>
          <a:p>
            <a:r>
              <a:rPr lang="en-US" sz="2000">
                <a:latin typeface="Arial" charset="0"/>
                <a:ea typeface="MS PGothic" charset="0"/>
              </a:rPr>
              <a:t>R = Q(λ+P+P</a:t>
            </a:r>
            <a:r>
              <a:rPr lang="en-US" sz="2000" baseline="30000">
                <a:latin typeface="Arial" charset="0"/>
                <a:ea typeface="MS PGothic" charset="0"/>
              </a:rPr>
              <a:t>2</a:t>
            </a:r>
            <a:r>
              <a:rPr lang="en-US" sz="2000">
                <a:latin typeface="Arial" charset="0"/>
                <a:ea typeface="MS PGothic" charset="0"/>
              </a:rPr>
              <a:t>+ ... +</a:t>
            </a:r>
            <a:r>
              <a:rPr lang="en-US" sz="2000" err="1">
                <a:latin typeface="Arial" charset="0"/>
                <a:ea typeface="MS PGothic" charset="0"/>
              </a:rPr>
              <a:t>P</a:t>
            </a:r>
            <a:r>
              <a:rPr lang="en-US" sz="2000" baseline="30000" err="1">
                <a:latin typeface="Arial" charset="0"/>
                <a:ea typeface="MS PGothic" charset="0"/>
              </a:rPr>
              <a:t>k</a:t>
            </a:r>
            <a:r>
              <a:rPr lang="en-US" sz="2000">
                <a:latin typeface="Arial" charset="0"/>
                <a:ea typeface="MS PGothic" charset="0"/>
              </a:rPr>
              <a:t>)+RP</a:t>
            </a:r>
            <a:r>
              <a:rPr lang="en-US" sz="2000" baseline="30000">
                <a:latin typeface="Arial" charset="0"/>
                <a:ea typeface="MS PGothic" charset="0"/>
              </a:rPr>
              <a:t>k+1</a:t>
            </a:r>
            <a:endParaRPr lang="en-US" sz="2000">
              <a:latin typeface="Arial" charset="0"/>
              <a:ea typeface="MS PGothic" charset="0"/>
            </a:endParaRPr>
          </a:p>
          <a:p>
            <a:r>
              <a:rPr lang="en-US" sz="2000">
                <a:latin typeface="Arial" charset="0"/>
                <a:ea typeface="MS PGothic" charset="0"/>
              </a:rPr>
              <a:t>but, since P does not contain the string of length zero, w is not in RP</a:t>
            </a:r>
            <a:r>
              <a:rPr lang="en-US" sz="2000" baseline="30000">
                <a:latin typeface="Arial" charset="0"/>
                <a:ea typeface="MS PGothic" charset="0"/>
              </a:rPr>
              <a:t>k+1</a:t>
            </a:r>
            <a:r>
              <a:rPr lang="en-US" sz="2000">
                <a:latin typeface="Arial" charset="0"/>
                <a:ea typeface="MS PGothic" charset="0"/>
              </a:rPr>
              <a:t>. But then w is in</a:t>
            </a:r>
          </a:p>
          <a:p>
            <a:r>
              <a:rPr lang="en-US" sz="2000">
                <a:latin typeface="Arial" charset="0"/>
                <a:ea typeface="MS PGothic" charset="0"/>
              </a:rPr>
              <a:t>Q(λ+P+P</a:t>
            </a:r>
            <a:r>
              <a:rPr lang="en-US" sz="2000" baseline="30000">
                <a:latin typeface="Arial" charset="0"/>
                <a:ea typeface="MS PGothic" charset="0"/>
              </a:rPr>
              <a:t>2</a:t>
            </a:r>
            <a:r>
              <a:rPr lang="en-US" sz="2000">
                <a:latin typeface="Arial" charset="0"/>
                <a:ea typeface="MS PGothic" charset="0"/>
              </a:rPr>
              <a:t>+ ... +</a:t>
            </a:r>
            <a:r>
              <a:rPr lang="en-US" sz="2000" err="1">
                <a:latin typeface="Arial" charset="0"/>
                <a:ea typeface="MS PGothic" charset="0"/>
              </a:rPr>
              <a:t>P</a:t>
            </a:r>
            <a:r>
              <a:rPr lang="en-US" sz="2000" baseline="30000" err="1">
                <a:latin typeface="Arial" charset="0"/>
                <a:ea typeface="MS PGothic" charset="0"/>
              </a:rPr>
              <a:t>k</a:t>
            </a:r>
            <a:r>
              <a:rPr lang="en-US" sz="2000">
                <a:latin typeface="Arial" charset="0"/>
                <a:ea typeface="MS PGothic" charset="0"/>
              </a:rPr>
              <a:t>) and hence w is in QP*.</a:t>
            </a:r>
          </a:p>
        </p:txBody>
      </p:sp>
      <p:sp>
        <p:nvSpPr>
          <p:cNvPr id="788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002761-BFAA-734B-AD23-510938A921EA}" type="datetime1">
              <a:rPr lang="en-US" smtClean="0"/>
              <a:t>12/28/19</a:t>
            </a:fld>
            <a:endParaRPr lang="en-US"/>
          </a:p>
        </p:txBody>
      </p:sp>
      <p:sp>
        <p:nvSpPr>
          <p:cNvPr id="788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88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BA38EBB-1CEA-DA48-8FC9-DE78ED72E1FD}"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dirty="0">
                <a:latin typeface="Arial" charset="0"/>
                <a:ea typeface="MS PGothic" charset="0"/>
              </a:rPr>
              <a:t>Example</a:t>
            </a:r>
          </a:p>
        </p:txBody>
      </p:sp>
      <p:sp>
        <p:nvSpPr>
          <p:cNvPr id="159747" name="Rectangle 3"/>
          <p:cNvSpPr>
            <a:spLocks noGrp="1" noChangeArrowheads="1"/>
          </p:cNvSpPr>
          <p:nvPr>
            <p:ph idx="1"/>
          </p:nvPr>
        </p:nvSpPr>
        <p:spPr/>
        <p:txBody>
          <a:bodyPr/>
          <a:lstStyle/>
          <a:p>
            <a:pPr>
              <a:defRPr/>
            </a:pPr>
            <a:r>
              <a:rPr lang="en-US" sz="2200" dirty="0">
                <a:ea typeface="ＭＳ Ｐゴシック" pitchFamily="-107" charset="-128"/>
                <a:cs typeface="ＭＳ Ｐゴシック" pitchFamily="-107" charset="-128"/>
              </a:rPr>
              <a:t>We use the above to solve simultaneous regular equations. For example, we can associate regular expressions with finite-state automata as follows </a:t>
            </a:r>
          </a:p>
          <a:p>
            <a:pPr>
              <a:defRPr/>
            </a:pPr>
            <a:r>
              <a:rPr lang="en-US" sz="2200" dirty="0">
                <a:ea typeface="ＭＳ Ｐゴシック" pitchFamily="-107" charset="-128"/>
                <a:cs typeface="ＭＳ Ｐゴシック" pitchFamily="-107" charset="-128"/>
              </a:rPr>
              <a:t>Hence,</a:t>
            </a:r>
          </a:p>
          <a:p>
            <a:pPr>
              <a:defRPr/>
            </a:pPr>
            <a:r>
              <a:rPr lang="en-US" sz="2200" dirty="0">
                <a:ea typeface="ＭＳ Ｐゴシック" pitchFamily="-107" charset="-128"/>
                <a:cs typeface="ＭＳ Ｐゴシック" pitchFamily="-107" charset="-128"/>
              </a:rPr>
              <a:t>For A, Q=</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 P=0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A = QP* = (</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   = B10* + 0*</a:t>
            </a:r>
          </a:p>
          <a:p>
            <a:pPr>
              <a:defRPr/>
            </a:pPr>
            <a:r>
              <a:rPr lang="en-US" sz="2200" dirty="0">
                <a:ea typeface="ＭＳ Ｐゴシック" pitchFamily="-107" charset="-128"/>
                <a:cs typeface="ＭＳ Ｐゴシック" pitchFamily="-107" charset="-128"/>
              </a:rPr>
              <a:t>B = B10*1 + B0 + 0*1  </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For B, Q=0*1; P= B10*1 + B0 = B(10*1 + 0)</a:t>
            </a:r>
          </a:p>
          <a:p>
            <a:pPr>
              <a:defRPr/>
            </a:pPr>
            <a:r>
              <a:rPr lang="en-US" sz="2200" dirty="0">
                <a:ea typeface="ＭＳ Ｐゴシック" pitchFamily="-107" charset="-128"/>
                <a:cs typeface="ＭＳ Ｐゴシック" pitchFamily="-107" charset="-128"/>
              </a:rPr>
              <a:t>and therefore</a:t>
            </a:r>
          </a:p>
          <a:p>
            <a:pPr>
              <a:defRPr/>
            </a:pPr>
            <a:r>
              <a:rPr lang="en-US" sz="2200" dirty="0">
                <a:ea typeface="ＭＳ Ｐゴシック" pitchFamily="-107" charset="-128"/>
                <a:cs typeface="ＭＳ Ｐゴシック" pitchFamily="-107" charset="-128"/>
              </a:rPr>
              <a:t>B = 0*1(10*1 + 0)*  </a:t>
            </a:r>
          </a:p>
          <a:p>
            <a:pPr>
              <a:defRPr/>
            </a:pPr>
            <a:r>
              <a:rPr lang="en-US" sz="2200" dirty="0">
                <a:ea typeface="ＭＳ Ｐゴシック" pitchFamily="-107" charset="-128"/>
                <a:cs typeface="ＭＳ Ｐゴシック" pitchFamily="-107" charset="-128"/>
              </a:rPr>
              <a:t>Note: This technique fails if there are lambda transitions.</a:t>
            </a:r>
          </a:p>
        </p:txBody>
      </p:sp>
      <p:sp>
        <p:nvSpPr>
          <p:cNvPr id="798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C590DA-EF5D-9748-8833-2D4696F509B6}" type="datetime1">
              <a:rPr lang="en-US" smtClean="0"/>
              <a:t>12/28/19</a:t>
            </a:fld>
            <a:endParaRPr lang="en-US"/>
          </a:p>
        </p:txBody>
      </p:sp>
      <p:sp>
        <p:nvSpPr>
          <p:cNvPr id="798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98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B7E7E-5EFF-584C-985A-153FF115DDA8}" type="slidenum">
              <a:rPr lang="en-US"/>
              <a:pPr/>
              <a:t>46</a:t>
            </a:fld>
            <a:endParaRPr lang="en-US"/>
          </a:p>
        </p:txBody>
      </p:sp>
      <p:pic>
        <p:nvPicPr>
          <p:cNvPr id="79879" name="Picture 1" descr="fsa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819400"/>
            <a:ext cx="5101829"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4"/>
          <p:cNvSpPr>
            <a:spLocks noGrp="1"/>
          </p:cNvSpPr>
          <p:nvPr>
            <p:ph type="title"/>
          </p:nvPr>
        </p:nvSpPr>
        <p:spPr/>
        <p:txBody>
          <a:bodyPr/>
          <a:lstStyle/>
          <a:p>
            <a:r>
              <a:rPr lang="en-US" dirty="0">
                <a:latin typeface="Arial" charset="0"/>
                <a:ea typeface="MS PGothic" charset="0"/>
              </a:rPr>
              <a:t>Using Regular Equations</a:t>
            </a:r>
          </a:p>
        </p:txBody>
      </p:sp>
      <p:sp>
        <p:nvSpPr>
          <p:cNvPr id="8806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2401D8A-3B7A-E149-85B7-677AFB2B073B}" type="datetime1">
              <a:rPr lang="en-US" smtClean="0"/>
              <a:t>12/28/19</a:t>
            </a:fld>
            <a:endParaRPr lang="en-US"/>
          </a:p>
        </p:txBody>
      </p:sp>
      <p:sp>
        <p:nvSpPr>
          <p:cNvPr id="8806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80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945598-35BB-474E-9481-7E08D607541C}" type="slidenum">
              <a:rPr lang="en-US"/>
              <a:pPr/>
              <a:t>47</a:t>
            </a:fld>
            <a:endParaRPr lang="en-US"/>
          </a:p>
        </p:txBody>
      </p:sp>
      <p:grpSp>
        <p:nvGrpSpPr>
          <p:cNvPr id="88070" name="Group 55"/>
          <p:cNvGrpSpPr>
            <a:grpSpLocks/>
          </p:cNvGrpSpPr>
          <p:nvPr/>
        </p:nvGrpSpPr>
        <p:grpSpPr bwMode="auto">
          <a:xfrm>
            <a:off x="457200" y="1181100"/>
            <a:ext cx="7772400" cy="2198688"/>
            <a:chOff x="609600" y="2514600"/>
            <a:chExt cx="7772400" cy="2198132"/>
          </a:xfrm>
        </p:grpSpPr>
        <p:sp>
          <p:nvSpPr>
            <p:cNvPr id="88072"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3"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4"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5"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8076" name="Rectangle 11"/>
            <p:cNvSpPr>
              <a:spLocks noChangeArrowheads="1"/>
            </p:cNvSpPr>
            <p:nvPr/>
          </p:nvSpPr>
          <p:spPr bwMode="auto">
            <a:xfrm>
              <a:off x="44196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B</a:t>
              </a:r>
            </a:p>
          </p:txBody>
        </p:sp>
        <p:sp>
          <p:nvSpPr>
            <p:cNvPr id="88077" name="Rectangle 12"/>
            <p:cNvSpPr>
              <a:spLocks noChangeArrowheads="1"/>
            </p:cNvSpPr>
            <p:nvPr/>
          </p:nvSpPr>
          <p:spPr bwMode="auto">
            <a:xfrm>
              <a:off x="7696200" y="3429000"/>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C</a:t>
              </a:r>
              <a:endParaRPr lang="en-US"/>
            </a:p>
          </p:txBody>
        </p:sp>
        <p:sp>
          <p:nvSpPr>
            <p:cNvPr id="88078" name="Rectangle 13"/>
            <p:cNvSpPr>
              <a:spLocks noChangeArrowheads="1"/>
            </p:cNvSpPr>
            <p:nvPr/>
          </p:nvSpPr>
          <p:spPr bwMode="auto">
            <a:xfrm>
              <a:off x="14478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endParaRPr lang="en-US"/>
            </a:p>
          </p:txBody>
        </p:sp>
        <p:cxnSp>
          <p:nvCxnSpPr>
            <p:cNvPr id="88079" name="Straight Arrow Connector 15"/>
            <p:cNvCxnSpPr>
              <a:cxnSpLocks noChangeShapeType="1"/>
              <a:endCxn id="88072" idx="2"/>
            </p:cNvCxnSpPr>
            <p:nvPr/>
          </p:nvCxnSpPr>
          <p:spPr bwMode="auto">
            <a:xfrm flipV="1">
              <a:off x="609600" y="354330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80" name="Curved Connector 20"/>
            <p:cNvCxnSpPr>
              <a:cxnSpLocks noChangeShapeType="1"/>
              <a:stCxn id="88072" idx="5"/>
              <a:endCxn id="88073" idx="3"/>
            </p:cNvCxnSpPr>
            <p:nvPr/>
          </p:nvCxnSpPr>
          <p:spPr bwMode="auto">
            <a:xfrm rot="16200000" flipH="1">
              <a:off x="3124200" y="2650097"/>
              <a:ext cx="1588" cy="2379104"/>
            </a:xfrm>
            <a:prstGeom prst="curvedConnector3">
              <a:avLst>
                <a:gd name="adj1" fmla="val 22125384"/>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1" name="Curved Connector 23"/>
            <p:cNvCxnSpPr>
              <a:cxnSpLocks noChangeShapeType="1"/>
              <a:stCxn id="88073" idx="1"/>
              <a:endCxn id="88072" idx="7"/>
            </p:cNvCxnSpPr>
            <p:nvPr/>
          </p:nvCxnSpPr>
          <p:spPr bwMode="auto">
            <a:xfrm rot="16200000" flipV="1">
              <a:off x="3124202" y="2057400"/>
              <a:ext cx="12697" cy="2379104"/>
            </a:xfrm>
            <a:prstGeom prst="curvedConnector3">
              <a:avLst>
                <a:gd name="adj1" fmla="val 2766795"/>
              </a:avLst>
            </a:prstGeom>
            <a:ln>
              <a:headEnd w="lg" len="lg"/>
              <a:tailEnd type="arrow" w="med" len="med"/>
            </a:ln>
          </p:spPr>
          <p:style>
            <a:lnRef idx="3">
              <a:schemeClr val="dk1"/>
            </a:lnRef>
            <a:fillRef idx="0">
              <a:schemeClr val="dk1"/>
            </a:fillRef>
            <a:effectRef idx="2">
              <a:schemeClr val="dk1"/>
            </a:effectRef>
            <a:fontRef idx="minor">
              <a:schemeClr val="tx1"/>
            </a:fontRef>
          </p:style>
        </p:cxnSp>
        <p:cxnSp>
          <p:nvCxnSpPr>
            <p:cNvPr id="88082" name="Curved Connector 29"/>
            <p:cNvCxnSpPr>
              <a:cxnSpLocks noChangeShapeType="1"/>
              <a:stCxn id="88073" idx="5"/>
              <a:endCxn id="88074" idx="3"/>
            </p:cNvCxnSpPr>
            <p:nvPr/>
          </p:nvCxnSpPr>
          <p:spPr bwMode="auto">
            <a:xfrm rot="16200000" flipH="1">
              <a:off x="6210300" y="2535797"/>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3" name="Curved Connector 31"/>
            <p:cNvCxnSpPr>
              <a:cxnSpLocks noChangeShapeType="1"/>
              <a:stCxn id="88074" idx="1"/>
              <a:endCxn id="88073" idx="7"/>
            </p:cNvCxnSpPr>
            <p:nvPr/>
          </p:nvCxnSpPr>
          <p:spPr bwMode="auto">
            <a:xfrm rot="16200000" flipV="1">
              <a:off x="6210300" y="1943099"/>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4" name="Shape 45"/>
            <p:cNvCxnSpPr>
              <a:cxnSpLocks noChangeShapeType="1"/>
              <a:stCxn id="88074" idx="0"/>
              <a:endCxn id="88074" idx="6"/>
            </p:cNvCxnSpPr>
            <p:nvPr/>
          </p:nvCxnSpPr>
          <p:spPr bwMode="auto">
            <a:xfrm rot="16200000" flipH="1">
              <a:off x="7886700" y="32004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5"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sp>
          <p:nvSpPr>
            <p:cNvPr id="88086"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87"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8"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9"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8090"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91"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8071" name="TextBox 26"/>
          <p:cNvSpPr txBox="1">
            <a:spLocks noChangeArrowheads="1"/>
          </p:cNvSpPr>
          <p:nvPr/>
        </p:nvSpPr>
        <p:spPr bwMode="auto">
          <a:xfrm>
            <a:off x="533400" y="3657600"/>
            <a:ext cx="8153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A = </a:t>
            </a:r>
            <a:r>
              <a:rPr lang="en-US" dirty="0">
                <a:sym typeface="Symbol" charset="0"/>
              </a:rPr>
              <a:t> + B0</a:t>
            </a:r>
          </a:p>
          <a:p>
            <a:r>
              <a:rPr lang="en-US" dirty="0">
                <a:sym typeface="Symbol" charset="0"/>
              </a:rPr>
              <a:t>B = A0 + C1 + B1</a:t>
            </a:r>
          </a:p>
          <a:p>
            <a:r>
              <a:rPr lang="en-US" dirty="0">
                <a:sym typeface="Symbol" charset="0"/>
              </a:rPr>
              <a:t>C = B(0+1) + C1; C = B(0+1)1*</a:t>
            </a:r>
          </a:p>
          <a:p>
            <a:r>
              <a:rPr lang="en-US" dirty="0">
                <a:sym typeface="Symbol" charset="0"/>
              </a:rPr>
              <a:t>B = 0 + B00 + B(0+1)1</a:t>
            </a:r>
            <a:r>
              <a:rPr lang="en-US" baseline="30000" dirty="0">
                <a:sym typeface="Symbol" charset="0"/>
              </a:rPr>
              <a:t>+</a:t>
            </a:r>
            <a:r>
              <a:rPr lang="en-US" dirty="0">
                <a:sym typeface="Symbol" charset="0"/>
              </a:rPr>
              <a:t> + B1</a:t>
            </a:r>
          </a:p>
          <a:p>
            <a:r>
              <a:rPr lang="en-US" dirty="0">
                <a:sym typeface="Symbol" charset="0"/>
              </a:rPr>
              <a:t>B = 0 + B (00+(0+1) 1</a:t>
            </a:r>
            <a:r>
              <a:rPr lang="en-US" baseline="30000" dirty="0">
                <a:sym typeface="Symbol" charset="0"/>
              </a:rPr>
              <a:t>+</a:t>
            </a:r>
            <a:r>
              <a:rPr lang="en-US" dirty="0">
                <a:sym typeface="Symbol" charset="0"/>
              </a:rPr>
              <a:t> + 1); B = 0(00 +(0+1)1</a:t>
            </a:r>
            <a:r>
              <a:rPr lang="en-US" baseline="30000" dirty="0">
                <a:sym typeface="Symbol" charset="0"/>
              </a:rPr>
              <a:t>+</a:t>
            </a:r>
            <a:r>
              <a:rPr lang="en-US" dirty="0">
                <a:sym typeface="Symbol" charset="0"/>
              </a:rPr>
              <a:t> + </a:t>
            </a:r>
            <a:r>
              <a:rPr lang="en-US">
                <a:sym typeface="Symbol" charset="0"/>
              </a:rPr>
              <a:t>1)* </a:t>
            </a:r>
            <a:r>
              <a:rPr lang="en-US"/>
              <a:t>= </a:t>
            </a:r>
            <a:r>
              <a:rPr lang="en-US" dirty="0"/>
              <a:t>0 (1+(0+1)1</a:t>
            </a:r>
            <a:r>
              <a:rPr lang="en-US" baseline="30000" dirty="0"/>
              <a:t>+</a:t>
            </a:r>
            <a:r>
              <a:rPr lang="en-US" dirty="0"/>
              <a:t>+00)*</a:t>
            </a:r>
            <a:endParaRPr lang="en-US" dirty="0">
              <a:sym typeface="Symbol" charset="0"/>
            </a:endParaRPr>
          </a:p>
          <a:p>
            <a:endParaRPr lang="en-US" dirty="0">
              <a:sym typeface="Symbol" charset="0"/>
            </a:endParaRPr>
          </a:p>
          <a:p>
            <a:r>
              <a:rPr lang="en-US" dirty="0">
                <a:sym typeface="Symbol" charset="0"/>
              </a:rPr>
              <a:t>This is same form as with state ripping. It won’t always be so.</a:t>
            </a:r>
            <a:endParaRPr lang="en-US" dirty="0"/>
          </a:p>
        </p:txBody>
      </p:sp>
    </p:spTree>
    <p:extLst>
      <p:ext uri="{BB962C8B-B14F-4D97-AF65-F5344CB8AC3E}">
        <p14:creationId xmlns:p14="http://schemas.microsoft.com/office/powerpoint/2010/main" val="5867414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dirty="0">
                <a:latin typeface="Arial" charset="0"/>
                <a:ea typeface="MS PGothic" charset="0"/>
              </a:rPr>
              <a:t>Practice NFAs</a:t>
            </a:r>
          </a:p>
        </p:txBody>
      </p:sp>
      <p:sp>
        <p:nvSpPr>
          <p:cNvPr id="90115" name="Content Placeholder 2"/>
          <p:cNvSpPr>
            <a:spLocks noGrp="1"/>
          </p:cNvSpPr>
          <p:nvPr>
            <p:ph idx="1"/>
          </p:nvPr>
        </p:nvSpPr>
        <p:spPr/>
        <p:txBody>
          <a:bodyPr/>
          <a:lstStyle/>
          <a:p>
            <a:r>
              <a:rPr lang="en-US">
                <a:latin typeface="Arial" charset="0"/>
                <a:ea typeface="MS PGothic" charset="0"/>
              </a:rPr>
              <a:t>Write NFAs for each of the following</a:t>
            </a:r>
          </a:p>
          <a:p>
            <a:pPr marL="971550" lvl="1" indent="-514350"/>
            <a:r>
              <a:rPr lang="en-US">
                <a:latin typeface="Arial" charset="0"/>
                <a:ea typeface="MS PGothic" charset="0"/>
              </a:rPr>
              <a:t>( 111 + 000 )</a:t>
            </a:r>
            <a:r>
              <a:rPr lang="en-US" baseline="30000">
                <a:latin typeface="Arial" charset="0"/>
                <a:ea typeface="MS PGothic" charset="0"/>
              </a:rPr>
              <a:t>+</a:t>
            </a:r>
          </a:p>
          <a:p>
            <a:pPr marL="971550" lvl="1" indent="-514350"/>
            <a:r>
              <a:rPr lang="en-US">
                <a:latin typeface="Arial" charset="0"/>
                <a:ea typeface="MS PGothic" charset="0"/>
              </a:rPr>
              <a:t>(0+1)* 101 (0+1)</a:t>
            </a:r>
            <a:r>
              <a:rPr lang="en-US" baseline="30000">
                <a:latin typeface="Arial" charset="0"/>
                <a:ea typeface="MS PGothic" charset="0"/>
              </a:rPr>
              <a:t>+</a:t>
            </a:r>
            <a:endParaRPr lang="en-US" baseline="30000">
              <a:latin typeface="Arial" charset="0"/>
              <a:ea typeface="MS PGothic" charset="0"/>
              <a:sym typeface="Symbol" charset="0"/>
            </a:endParaRPr>
          </a:p>
          <a:p>
            <a:pPr marL="971550" lvl="1" indent="-514350"/>
            <a:r>
              <a:rPr lang="en-US">
                <a:latin typeface="Arial" charset="0"/>
                <a:ea typeface="MS PGothic" charset="0"/>
                <a:sym typeface="Symbol" charset="0"/>
              </a:rPr>
              <a:t>(1 (0+1)* 0) + (0 (0+1)* 1)</a:t>
            </a:r>
          </a:p>
          <a:p>
            <a:pPr marL="571500" indent="-514350"/>
            <a:r>
              <a:rPr lang="en-US">
                <a:latin typeface="Arial" charset="0"/>
                <a:ea typeface="MS PGothic" charset="0"/>
              </a:rPr>
              <a:t>Convert each NFA you just created to an equivalent DFA.</a:t>
            </a:r>
            <a:endParaRPr lang="en-US">
              <a:latin typeface="Arial" charset="0"/>
              <a:ea typeface="MS PGothic" charset="0"/>
              <a:sym typeface="Symbol" charset="0"/>
            </a:endParaRPr>
          </a:p>
        </p:txBody>
      </p:sp>
      <p:sp>
        <p:nvSpPr>
          <p:cNvPr id="901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37FE21-3FEB-1341-8679-011D0E4C377B}" type="datetime1">
              <a:rPr lang="en-US" smtClean="0"/>
              <a:t>12/28/19</a:t>
            </a:fld>
            <a:endParaRPr lang="en-US"/>
          </a:p>
        </p:txBody>
      </p:sp>
      <p:sp>
        <p:nvSpPr>
          <p:cNvPr id="901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01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D658EFF-FF29-5C47-A1F7-D3BCF97A91FB}" type="slidenum">
              <a:rPr lang="en-US"/>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dirty="0">
                <a:latin typeface="Arial" charset="0"/>
                <a:ea typeface="MS PGothic" charset="0"/>
              </a:rPr>
              <a:t>DFAs to REs</a:t>
            </a:r>
          </a:p>
        </p:txBody>
      </p:sp>
      <p:sp>
        <p:nvSpPr>
          <p:cNvPr id="92163" name="Content Placeholder 2"/>
          <p:cNvSpPr>
            <a:spLocks noGrp="1"/>
          </p:cNvSpPr>
          <p:nvPr>
            <p:ph idx="1"/>
          </p:nvPr>
        </p:nvSpPr>
        <p:spPr/>
        <p:txBody>
          <a:bodyPr/>
          <a:lstStyle/>
          <a:p>
            <a:r>
              <a:rPr lang="en-US" dirty="0">
                <a:latin typeface="Arial" charset="0"/>
                <a:ea typeface="MS PGothic" charset="0"/>
              </a:rPr>
              <a:t>For each of the DFAs you created for the previous page, use ripping of states and then regular equations to compute the associated regular expression. Note: You obviously ought to get expressions that are equivalent to the initial expressions.</a:t>
            </a:r>
            <a:endParaRPr lang="en-US" dirty="0">
              <a:latin typeface="Arial" charset="0"/>
              <a:ea typeface="MS PGothic" charset="0"/>
              <a:sym typeface="Symbol" charset="0"/>
            </a:endParaRPr>
          </a:p>
        </p:txBody>
      </p:sp>
      <p:sp>
        <p:nvSpPr>
          <p:cNvPr id="921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9786FC7-D0D4-E842-AC74-7986C5470CBC}" type="datetime1">
              <a:rPr lang="en-US" smtClean="0"/>
              <a:t>12/28/19</a:t>
            </a:fld>
            <a:endParaRPr lang="en-US"/>
          </a:p>
        </p:txBody>
      </p:sp>
      <p:sp>
        <p:nvSpPr>
          <p:cNvPr id="921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21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FB9EC-ED59-C14F-84D1-6FDDBA5B9848}"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Deterministic Finite-State Automata (DFA)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deterministic finite-state automaton (DFA) A is defined by a 5-tuple </a:t>
            </a:r>
            <a:br>
              <a:rPr lang="en-US" sz="2400" dirty="0">
                <a:latin typeface="Arial" charset="0"/>
                <a:ea typeface="MS PGothic" charset="0"/>
              </a:rPr>
            </a:br>
            <a:r>
              <a:rPr lang="en-US" sz="2400" dirty="0">
                <a:latin typeface="Arial" charset="0"/>
                <a:ea typeface="MS PGothic" charset="0"/>
              </a:rPr>
              <a:t>A = (Q,Σ,δ,q</a:t>
            </a:r>
            <a:r>
              <a:rPr lang="en-US" sz="2400" baseline="-25000" dirty="0">
                <a:latin typeface="Arial" charset="0"/>
                <a:ea typeface="MS PGothic" charset="0"/>
              </a:rPr>
              <a:t>0</a:t>
            </a:r>
            <a:r>
              <a:rPr lang="en-US" sz="2400" dirty="0">
                <a:latin typeface="Arial" charset="0"/>
                <a:ea typeface="MS PGothic" charset="0"/>
              </a:rPr>
              <a:t>,F), where</a:t>
            </a:r>
          </a:p>
          <a:p>
            <a:pPr lvl="1" eaLnBrk="1" hangingPunct="1"/>
            <a:r>
              <a:rPr lang="en-US" sz="2400" dirty="0">
                <a:latin typeface="Arial" charset="0"/>
                <a:ea typeface="MS PGothic" charset="0"/>
              </a:rPr>
              <a:t>Q is a finite set of symbols called the states of A</a:t>
            </a:r>
          </a:p>
          <a:p>
            <a:pPr lvl="1" eaLnBrk="1" hangingPunct="1"/>
            <a:r>
              <a:rPr lang="en-US" sz="2400" dirty="0" err="1">
                <a:latin typeface="Arial" charset="0"/>
                <a:ea typeface="MS PGothic" charset="0"/>
              </a:rPr>
              <a:t>Σ</a:t>
            </a:r>
            <a:r>
              <a:rPr lang="en-US" sz="2400" dirty="0">
                <a:latin typeface="Arial" charset="0"/>
                <a:ea typeface="MS PGothic" charset="0"/>
              </a:rPr>
              <a:t> is a finite set of symbols called the alphabet of A</a:t>
            </a:r>
          </a:p>
          <a:p>
            <a:pPr lvl="1" eaLnBrk="1" hangingPunct="1"/>
            <a:r>
              <a:rPr lang="en-US" sz="2400" dirty="0" err="1">
                <a:latin typeface="Arial" charset="0"/>
                <a:ea typeface="MS PGothic" charset="0"/>
              </a:rPr>
              <a:t>δ</a:t>
            </a:r>
            <a:r>
              <a:rPr lang="en-US" sz="2400" dirty="0">
                <a:latin typeface="Arial" charset="0"/>
                <a:ea typeface="MS PGothic" charset="0"/>
              </a:rPr>
              <a:t> is a function from Q×Σ into Q (</a:t>
            </a:r>
            <a:r>
              <a:rPr lang="en-US" sz="2400" dirty="0" err="1">
                <a:latin typeface="Arial" charset="0"/>
                <a:ea typeface="MS PGothic" charset="0"/>
              </a:rPr>
              <a:t>δ</a:t>
            </a:r>
            <a:r>
              <a:rPr lang="en-US" sz="2400" dirty="0">
                <a:latin typeface="Arial" charset="0"/>
                <a:ea typeface="MS PGothic" charset="0"/>
              </a:rPr>
              <a:t>: Q×Σ → Q) called the transition function of A</a:t>
            </a:r>
          </a:p>
          <a:p>
            <a:pPr lvl="1" eaLnBrk="1" hangingPunct="1"/>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∈Q is a unique element of Q called the start state</a:t>
            </a:r>
          </a:p>
          <a:p>
            <a:pPr lvl="1" eaLnBrk="1" hangingPunct="1"/>
            <a:r>
              <a:rPr lang="en-US" sz="2400" dirty="0">
                <a:latin typeface="Arial" charset="0"/>
                <a:ea typeface="MS PGothic" charset="0"/>
              </a:rPr>
              <a:t>F is a subset of Q (F ⊆ Q) called the final states (can be empty)</a:t>
            </a: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ED2A082-DAE8-7A46-823B-7063DA8AB570}"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5</a:t>
            </a:fld>
            <a:endParaRPr lang="en-US"/>
          </a:p>
        </p:txBody>
      </p:sp>
    </p:spTree>
    <p:extLst>
      <p:ext uri="{BB962C8B-B14F-4D97-AF65-F5344CB8AC3E}">
        <p14:creationId xmlns:p14="http://schemas.microsoft.com/office/powerpoint/2010/main" val="258142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Minimum State DFAs</a:t>
            </a:r>
          </a:p>
        </p:txBody>
      </p:sp>
    </p:spTree>
    <p:extLst>
      <p:ext uri="{BB962C8B-B14F-4D97-AF65-F5344CB8AC3E}">
        <p14:creationId xmlns:p14="http://schemas.microsoft.com/office/powerpoint/2010/main" val="31981556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Minimization</a:t>
            </a:r>
          </a:p>
        </p:txBody>
      </p:sp>
      <p:sp>
        <p:nvSpPr>
          <p:cNvPr id="3" name="Content Placeholder 2"/>
          <p:cNvSpPr>
            <a:spLocks noGrp="1"/>
          </p:cNvSpPr>
          <p:nvPr>
            <p:ph idx="1"/>
          </p:nvPr>
        </p:nvSpPr>
        <p:spPr/>
        <p:txBody>
          <a:bodyPr/>
          <a:lstStyle/>
          <a:p>
            <a:r>
              <a:rPr lang="en-US" sz="2000" dirty="0"/>
              <a:t>Text makes it an assignment on Page 299 in Edition 2.</a:t>
            </a:r>
          </a:p>
          <a:p>
            <a:r>
              <a:rPr lang="en-US" sz="2000" dirty="0"/>
              <a:t>This is too important to defer, IMHO.</a:t>
            </a:r>
          </a:p>
          <a:p>
            <a:r>
              <a:rPr lang="en-US" sz="2000" dirty="0"/>
              <a:t>First step is to remove any state that is unreachable from the start state; a depth first search rooted at start state will identify all reachable states</a:t>
            </a:r>
          </a:p>
          <a:p>
            <a:r>
              <a:rPr lang="en-US" sz="2000" dirty="0"/>
              <a:t>One seeks to merge compatible states – states q and s are compatible if, for all strings x,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are either both an accepting or both rejecting states</a:t>
            </a:r>
          </a:p>
          <a:p>
            <a:r>
              <a:rPr lang="en-US" sz="2000" dirty="0"/>
              <a:t>One approach is to discover incompatible states – states q and s are incompatible if there exists a string x such that one of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is an accepting state and the other is not</a:t>
            </a:r>
          </a:p>
          <a:p>
            <a:r>
              <a:rPr lang="en-US" sz="2000" dirty="0"/>
              <a:t>There are many ways to approach this but my favorite is to do incompatible states via an n by n lower triangular matrix</a:t>
            </a:r>
            <a:endParaRPr lang="en-US" sz="2800" dirty="0"/>
          </a:p>
        </p:txBody>
      </p:sp>
      <p:sp>
        <p:nvSpPr>
          <p:cNvPr id="4" name="Date Placeholder 3"/>
          <p:cNvSpPr>
            <a:spLocks noGrp="1"/>
          </p:cNvSpPr>
          <p:nvPr>
            <p:ph type="dt" sz="half" idx="10"/>
          </p:nvPr>
        </p:nvSpPr>
        <p:spPr/>
        <p:txBody>
          <a:bodyPr/>
          <a:lstStyle/>
          <a:p>
            <a:fld id="{A8903F13-9EDE-834B-9AE1-8882D354ADCE}"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51</a:t>
            </a:fld>
            <a:endParaRPr lang="en-US"/>
          </a:p>
        </p:txBody>
      </p:sp>
    </p:spTree>
    <p:extLst>
      <p:ext uri="{BB962C8B-B14F-4D97-AF65-F5344CB8AC3E}">
        <p14:creationId xmlns:p14="http://schemas.microsoft.com/office/powerpoint/2010/main" val="12715164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Sample Minimization</a:t>
            </a:r>
          </a:p>
        </p:txBody>
      </p:sp>
      <p:sp>
        <p:nvSpPr>
          <p:cNvPr id="13" name="Content Placeholder 12"/>
          <p:cNvSpPr>
            <a:spLocks noGrp="1"/>
          </p:cNvSpPr>
          <p:nvPr>
            <p:ph sz="half" idx="1"/>
          </p:nvPr>
        </p:nvSpPr>
        <p:spPr>
          <a:xfrm>
            <a:off x="457200" y="1600201"/>
            <a:ext cx="2895600" cy="4495800"/>
          </a:xfrm>
        </p:spPr>
        <p:txBody>
          <a:bodyPr/>
          <a:lstStyle/>
          <a:p>
            <a:r>
              <a:rPr lang="en-US" sz="1600" dirty="0"/>
              <a:t>This uses a transition table</a:t>
            </a:r>
          </a:p>
          <a:p>
            <a:r>
              <a:rPr lang="en-US" sz="1600" dirty="0"/>
              <a:t>Just an X denotes</a:t>
            </a:r>
            <a:br>
              <a:rPr lang="en-US" sz="1600" dirty="0"/>
            </a:br>
            <a:r>
              <a:rPr lang="en-US" sz="1600" dirty="0"/>
              <a:t>Immediately incompatible</a:t>
            </a:r>
          </a:p>
          <a:p>
            <a:r>
              <a:rPr lang="en-US" sz="1600" dirty="0"/>
              <a:t>Pairs are dependencies for compatibility</a:t>
            </a:r>
          </a:p>
          <a:p>
            <a:r>
              <a:rPr lang="en-US" sz="1600" dirty="0"/>
              <a:t>If a dependent is incompatible, so are pairs that depend on it</a:t>
            </a:r>
          </a:p>
          <a:p>
            <a:r>
              <a:rPr lang="en-US" sz="1600" dirty="0"/>
              <a:t>When done, any not x--ed out are compatible</a:t>
            </a:r>
          </a:p>
          <a:p>
            <a:r>
              <a:rPr lang="en-US" sz="1600" dirty="0"/>
              <a:t>Here, new states are &lt;1,3&gt;, &lt;2,4,5&gt;, &lt;6&gt;; &lt;1,3&gt; is start and not accept; others are accept</a:t>
            </a:r>
          </a:p>
          <a:p>
            <a:r>
              <a:rPr lang="en-US" sz="1600" dirty="0"/>
              <a:t>Write new diagram</a:t>
            </a:r>
          </a:p>
        </p:txBody>
      </p:sp>
      <p:sp>
        <p:nvSpPr>
          <p:cNvPr id="4" name="Date Placeholder 3"/>
          <p:cNvSpPr>
            <a:spLocks noGrp="1"/>
          </p:cNvSpPr>
          <p:nvPr>
            <p:ph type="dt" sz="half" idx="10"/>
          </p:nvPr>
        </p:nvSpPr>
        <p:spPr/>
        <p:txBody>
          <a:bodyPr/>
          <a:lstStyle/>
          <a:p>
            <a:fld id="{1475D655-61EE-DF4B-818B-2AF5D198D227}"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52</a:t>
            </a:fld>
            <a:endParaRPr lang="en-US"/>
          </a:p>
        </p:txBody>
      </p:sp>
      <p:pic>
        <p:nvPicPr>
          <p:cNvPr id="15" name="Picture 14"/>
          <p:cNvPicPr>
            <a:picLocks noChangeAspect="1"/>
          </p:cNvPicPr>
          <p:nvPr/>
        </p:nvPicPr>
        <p:blipFill>
          <a:blip r:embed="rId2"/>
          <a:stretch>
            <a:fillRect/>
          </a:stretch>
        </p:blipFill>
        <p:spPr>
          <a:xfrm>
            <a:off x="3352800" y="1411287"/>
            <a:ext cx="5791200" cy="4725037"/>
          </a:xfrm>
          <a:prstGeom prst="rect">
            <a:avLst/>
          </a:prstGeom>
        </p:spPr>
      </p:pic>
      <p:pic>
        <p:nvPicPr>
          <p:cNvPr id="2" name="Picture 1"/>
          <p:cNvPicPr>
            <a:picLocks noChangeAspect="1"/>
          </p:cNvPicPr>
          <p:nvPr/>
        </p:nvPicPr>
        <p:blipFill>
          <a:blip r:embed="rId3"/>
          <a:stretch>
            <a:fillRect/>
          </a:stretch>
        </p:blipFill>
        <p:spPr>
          <a:xfrm>
            <a:off x="6705600" y="3338831"/>
            <a:ext cx="304800" cy="292100"/>
          </a:xfrm>
          <a:prstGeom prst="rect">
            <a:avLst/>
          </a:prstGeom>
        </p:spPr>
      </p:pic>
    </p:spTree>
    <p:extLst>
      <p:ext uri="{BB962C8B-B14F-4D97-AF65-F5344CB8AC3E}">
        <p14:creationId xmlns:p14="http://schemas.microsoft.com/office/powerpoint/2010/main" val="12629189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Closure Properties</a:t>
            </a:r>
          </a:p>
        </p:txBody>
      </p:sp>
      <p:sp>
        <p:nvSpPr>
          <p:cNvPr id="8" name="Subtitle 7"/>
          <p:cNvSpPr>
            <a:spLocks noGrp="1"/>
          </p:cNvSpPr>
          <p:nvPr>
            <p:ph type="subTitle" idx="1"/>
          </p:nvPr>
        </p:nvSpPr>
        <p:spPr/>
        <p:txBody>
          <a:bodyPr/>
          <a:lstStyle/>
          <a:p>
            <a:r>
              <a:rPr lang="en-US" dirty="0"/>
              <a:t>Regular Languages</a:t>
            </a:r>
          </a:p>
        </p:txBody>
      </p:sp>
    </p:spTree>
    <p:extLst>
      <p:ext uri="{BB962C8B-B14F-4D97-AF65-F5344CB8AC3E}">
        <p14:creationId xmlns:p14="http://schemas.microsoft.com/office/powerpoint/2010/main" val="30612102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Reversal of Regular Sets</a:t>
            </a:r>
          </a:p>
        </p:txBody>
      </p:sp>
      <p:sp>
        <p:nvSpPr>
          <p:cNvPr id="74755" name="Rectangle 3"/>
          <p:cNvSpPr>
            <a:spLocks noGrp="1" noChangeArrowheads="1"/>
          </p:cNvSpPr>
          <p:nvPr>
            <p:ph idx="1"/>
          </p:nvPr>
        </p:nvSpPr>
        <p:spPr/>
        <p:txBody>
          <a:bodyPr/>
          <a:lstStyle/>
          <a:p>
            <a:r>
              <a:rPr lang="en-US" sz="2200" dirty="0">
                <a:latin typeface="Arial" charset="0"/>
                <a:ea typeface="MS PGothic" charset="0"/>
              </a:rPr>
              <a:t>It is easier to do this with regular sets than with DFAs</a:t>
            </a:r>
          </a:p>
          <a:p>
            <a:r>
              <a:rPr lang="en-US" sz="2200" dirty="0">
                <a:latin typeface="Arial" charset="0"/>
                <a:ea typeface="MS PGothic" charset="0"/>
              </a:rPr>
              <a:t>Let E be some arbitrary expression; E</a:t>
            </a:r>
            <a:r>
              <a:rPr lang="en-US" sz="2200" baseline="30000" dirty="0">
                <a:latin typeface="Arial" charset="0"/>
                <a:ea typeface="MS PGothic" charset="0"/>
              </a:rPr>
              <a:t>R</a:t>
            </a:r>
            <a:r>
              <a:rPr lang="en-US" sz="2200" dirty="0">
                <a:latin typeface="Arial" charset="0"/>
                <a:ea typeface="MS PGothic" charset="0"/>
              </a:rPr>
              <a:t> is formed by</a:t>
            </a:r>
          </a:p>
          <a:p>
            <a:pPr lvl="1"/>
            <a:r>
              <a:rPr lang="en-US" sz="2200" dirty="0">
                <a:latin typeface="Arial" charset="0"/>
                <a:ea typeface="MS PGothic" charset="0"/>
              </a:rPr>
              <a:t>Primitives: 	</a:t>
            </a:r>
            <a:r>
              <a:rPr lang="en-US" sz="2200" dirty="0">
                <a:ea typeface="ＭＳ Ｐゴシック" pitchFamily="-111" charset="-128"/>
                <a:cs typeface="ＭＳ Ｐゴシック" pitchFamily="-111" charset="-128"/>
              </a:rPr>
              <a:t> Ø</a:t>
            </a:r>
            <a:r>
              <a:rPr lang="en-US" sz="2200" baseline="30000" dirty="0">
                <a:latin typeface="Arial" charset="0"/>
                <a:ea typeface="MS PGothic" charset="0"/>
              </a:rPr>
              <a:t>R</a:t>
            </a:r>
            <a:r>
              <a:rPr lang="en-US" sz="2200" dirty="0">
                <a:latin typeface="Arial" charset="0"/>
                <a:ea typeface="MS PGothic" charset="0"/>
              </a:rPr>
              <a:t>=</a:t>
            </a:r>
            <a:r>
              <a:rPr lang="en-US" sz="2200" dirty="0" err="1">
                <a:ea typeface="ＭＳ Ｐゴシック" pitchFamily="-111" charset="-128"/>
                <a:cs typeface="ＭＳ Ｐゴシック" pitchFamily="-111" charset="-128"/>
              </a:rPr>
              <a:t>Ø</a:t>
            </a:r>
            <a:r>
              <a:rPr lang="en-US" sz="2200" dirty="0">
                <a:ea typeface="ＭＳ Ｐゴシック" pitchFamily="-111" charset="-128"/>
                <a:cs typeface="ＭＳ Ｐゴシック" pitchFamily="-111" charset="-128"/>
              </a:rPr>
              <a:t> </a:t>
            </a:r>
            <a:r>
              <a:rPr lang="en-US" sz="2200" dirty="0">
                <a:latin typeface="Arial" charset="0"/>
                <a:ea typeface="MS PGothic" charset="0"/>
              </a:rPr>
              <a:t>	</a:t>
            </a:r>
            <a:r>
              <a:rPr lang="en-US" sz="2200" dirty="0" err="1">
                <a:latin typeface="Arial" charset="0"/>
                <a:ea typeface="MS PGothic" charset="0"/>
              </a:rPr>
              <a:t>λ</a:t>
            </a:r>
            <a:r>
              <a:rPr lang="en-US" sz="2200" baseline="30000" dirty="0" err="1">
                <a:latin typeface="Arial" charset="0"/>
                <a:ea typeface="MS PGothic" charset="0"/>
              </a:rPr>
              <a:t>R</a:t>
            </a:r>
            <a:r>
              <a:rPr lang="en-US" sz="2200" dirty="0">
                <a:latin typeface="Arial" charset="0"/>
                <a:ea typeface="MS PGothic" charset="0"/>
              </a:rPr>
              <a:t>=</a:t>
            </a:r>
            <a:r>
              <a:rPr lang="en-US" sz="2200" dirty="0" err="1">
                <a:latin typeface="Arial" charset="0"/>
                <a:ea typeface="MS PGothic" charset="0"/>
              </a:rPr>
              <a:t>λ</a:t>
            </a:r>
            <a:r>
              <a:rPr lang="en-US" sz="2200" dirty="0">
                <a:latin typeface="Arial" charset="0"/>
                <a:ea typeface="MS PGothic" charset="0"/>
              </a:rPr>
              <a:t> 	</a:t>
            </a:r>
            <a:r>
              <a:rPr lang="en-US" sz="2200" dirty="0" err="1">
                <a:latin typeface="Arial" charset="0"/>
                <a:ea typeface="MS PGothic" charset="0"/>
              </a:rPr>
              <a:t>a</a:t>
            </a:r>
            <a:r>
              <a:rPr lang="en-US" sz="2200" baseline="30000" dirty="0" err="1">
                <a:latin typeface="Arial" charset="0"/>
                <a:ea typeface="MS PGothic" charset="0"/>
              </a:rPr>
              <a:t>R</a:t>
            </a:r>
            <a:r>
              <a:rPr lang="en-US" sz="2200" dirty="0">
                <a:latin typeface="Arial" charset="0"/>
                <a:ea typeface="MS PGothic" charset="0"/>
              </a:rPr>
              <a:t>=a		</a:t>
            </a:r>
          </a:p>
          <a:p>
            <a:pPr lvl="1"/>
            <a:r>
              <a:rPr lang="en-US" sz="2200" dirty="0">
                <a:latin typeface="Arial" charset="0"/>
                <a:ea typeface="MS PGothic" charset="0"/>
              </a:rPr>
              <a:t>Closure:</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a:t>
            </a:r>
          </a:p>
          <a:p>
            <a:pPr lvl="2"/>
            <a:r>
              <a:rPr lang="en-US" sz="2200" dirty="0">
                <a:latin typeface="Arial" charset="0"/>
                <a:ea typeface="MS PGothic" charset="0"/>
              </a:rPr>
              <a:t>(A*)</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r>
              <a:rPr lang="en-US" sz="2200" dirty="0">
                <a:latin typeface="Arial" charset="0"/>
                <a:ea typeface="MS PGothic" charset="0"/>
              </a:rPr>
              <a:t>Challenge: How would you do this with FSA models?</a:t>
            </a:r>
          </a:p>
          <a:p>
            <a:pPr lvl="1"/>
            <a:r>
              <a:rPr lang="en-US" sz="2200" dirty="0">
                <a:latin typeface="Arial" charset="0"/>
                <a:ea typeface="MS PGothic" charset="0"/>
              </a:rPr>
              <a:t>Start with DFA; change all final to start states; change start to a final state; and reverse edges</a:t>
            </a:r>
          </a:p>
          <a:p>
            <a:pPr lvl="1"/>
            <a:r>
              <a:rPr lang="en-US" sz="2200" dirty="0">
                <a:latin typeface="Arial" charset="0"/>
                <a:ea typeface="MS PGothic" charset="0"/>
              </a:rPr>
              <a:t>Note that this creates multiple start states; can create a new start state with </a:t>
            </a:r>
            <a:r>
              <a:rPr lang="en-US" sz="2200" dirty="0">
                <a:latin typeface="Symbol" charset="2"/>
                <a:ea typeface="Symbol" charset="2"/>
                <a:cs typeface="Symbol" charset="2"/>
              </a:rPr>
              <a:t>l</a:t>
            </a:r>
            <a:r>
              <a:rPr lang="en-US" sz="2200" dirty="0">
                <a:latin typeface="Arial" charset="0"/>
                <a:ea typeface="MS PGothic" charset="0"/>
              </a:rPr>
              <a:t>-transitions to multiple starts</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7173AC0-B882-4743-99A8-9F7773798561}"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54</a:t>
            </a:fld>
            <a:endParaRPr lang="en-US"/>
          </a:p>
        </p:txBody>
      </p:sp>
    </p:spTree>
    <p:extLst>
      <p:ext uri="{BB962C8B-B14F-4D97-AF65-F5344CB8AC3E}">
        <p14:creationId xmlns:p14="http://schemas.microsoft.com/office/powerpoint/2010/main" val="12126702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Substitution</a:t>
            </a:r>
          </a:p>
        </p:txBody>
      </p:sp>
      <p:sp>
        <p:nvSpPr>
          <p:cNvPr id="3" name="Content Placeholder 2"/>
          <p:cNvSpPr>
            <a:spLocks noGrp="1"/>
          </p:cNvSpPr>
          <p:nvPr>
            <p:ph idx="1"/>
          </p:nvPr>
        </p:nvSpPr>
        <p:spPr/>
        <p:txBody>
          <a:bodyPr/>
          <a:lstStyle/>
          <a:p>
            <a:r>
              <a:rPr lang="en-US" sz="2800">
                <a:latin typeface="Arial" charset="0"/>
                <a:ea typeface="MS PGothic" charset="0"/>
              </a:rPr>
              <a:t>A substitution is a function, f, from each member, a, of an alphabet, </a:t>
            </a:r>
            <a:r>
              <a:rPr lang="en-US" sz="2800" err="1">
                <a:latin typeface="Arial" charset="0"/>
                <a:ea typeface="MS PGothic" charset="0"/>
              </a:rPr>
              <a:t>Σ</a:t>
            </a:r>
            <a:r>
              <a:rPr lang="en-US" sz="2800">
                <a:latin typeface="Arial" charset="0"/>
                <a:ea typeface="MS PGothic" charset="0"/>
              </a:rPr>
              <a:t>, to a language L</a:t>
            </a:r>
            <a:r>
              <a:rPr lang="en-US" sz="2800" baseline="-25000">
                <a:latin typeface="Arial" charset="0"/>
                <a:ea typeface="MS PGothic" charset="0"/>
              </a:rPr>
              <a:t>a</a:t>
            </a:r>
            <a:endParaRPr lang="en-US" sz="2800">
              <a:latin typeface="Arial" charset="0"/>
              <a:ea typeface="MS PGothic" charset="0"/>
            </a:endParaRPr>
          </a:p>
          <a:p>
            <a:r>
              <a:rPr lang="en-US" sz="2800">
                <a:latin typeface="Arial" charset="0"/>
                <a:ea typeface="MS PGothic" charset="0"/>
              </a:rPr>
              <a:t>Regular languages are closed under substitution of regular languages (i.e., each L</a:t>
            </a:r>
            <a:r>
              <a:rPr lang="en-US" sz="2800" baseline="-25000">
                <a:latin typeface="Arial" charset="0"/>
                <a:ea typeface="MS PGothic" charset="0"/>
              </a:rPr>
              <a:t>a </a:t>
            </a:r>
            <a:r>
              <a:rPr lang="en-US" sz="2800">
                <a:latin typeface="Arial" charset="0"/>
                <a:ea typeface="MS PGothic" charset="0"/>
              </a:rPr>
              <a:t>is regular)</a:t>
            </a:r>
          </a:p>
          <a:p>
            <a:r>
              <a:rPr lang="en-US" sz="2800">
                <a:latin typeface="Arial" charset="0"/>
                <a:ea typeface="MS PGothic" charset="0"/>
              </a:rPr>
              <a:t>Easy to prove by replacing each member of </a:t>
            </a:r>
            <a:r>
              <a:rPr lang="en-US" sz="2800" err="1">
                <a:latin typeface="Arial" charset="0"/>
                <a:ea typeface="MS PGothic" charset="0"/>
              </a:rPr>
              <a:t>Σ</a:t>
            </a:r>
            <a:r>
              <a:rPr lang="en-US" sz="2800">
                <a:latin typeface="Arial" charset="0"/>
                <a:ea typeface="MS PGothic" charset="0"/>
              </a:rPr>
              <a:t> in a regular expression for a language L with regular expression for L</a:t>
            </a:r>
            <a:r>
              <a:rPr lang="en-US" sz="2800" baseline="-25000">
                <a:latin typeface="Arial" charset="0"/>
                <a:ea typeface="MS PGothic" charset="0"/>
              </a:rPr>
              <a:t>a</a:t>
            </a:r>
          </a:p>
          <a:p>
            <a:r>
              <a:rPr lang="en-US" sz="2800">
                <a:latin typeface="Arial" charset="0"/>
                <a:ea typeface="MS PGothic" charset="0"/>
              </a:rPr>
              <a:t>A homomorphism is a substitution where each L</a:t>
            </a:r>
            <a:r>
              <a:rPr lang="en-US" sz="2800" baseline="-25000">
                <a:latin typeface="Arial" charset="0"/>
                <a:ea typeface="MS PGothic" charset="0"/>
              </a:rPr>
              <a:t>a </a:t>
            </a:r>
            <a:r>
              <a:rPr lang="en-US" sz="2800">
                <a:latin typeface="Arial" charset="0"/>
                <a:ea typeface="MS PGothic" charset="0"/>
              </a:rPr>
              <a:t>is a single string</a:t>
            </a:r>
            <a:endParaRPr lang="en-US"/>
          </a:p>
        </p:txBody>
      </p:sp>
      <p:sp>
        <p:nvSpPr>
          <p:cNvPr id="4" name="Date Placeholder 3"/>
          <p:cNvSpPr>
            <a:spLocks noGrp="1"/>
          </p:cNvSpPr>
          <p:nvPr>
            <p:ph type="dt" sz="half" idx="10"/>
          </p:nvPr>
        </p:nvSpPr>
        <p:spPr/>
        <p:txBody>
          <a:bodyPr/>
          <a:lstStyle/>
          <a:p>
            <a:fld id="{24558097-7302-3A48-A4A1-89A61345E176}"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55</a:t>
            </a:fld>
            <a:endParaRPr lang="en-US"/>
          </a:p>
        </p:txBody>
      </p:sp>
    </p:spTree>
    <p:extLst>
      <p:ext uri="{BB962C8B-B14F-4D97-AF65-F5344CB8AC3E}">
        <p14:creationId xmlns:p14="http://schemas.microsoft.com/office/powerpoint/2010/main" val="10979137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with Regular Sets</a:t>
            </a:r>
          </a:p>
        </p:txBody>
      </p:sp>
      <p:sp>
        <p:nvSpPr>
          <p:cNvPr id="3" name="Content Placeholder 2"/>
          <p:cNvSpPr>
            <a:spLocks noGrp="1"/>
          </p:cNvSpPr>
          <p:nvPr>
            <p:ph idx="1"/>
          </p:nvPr>
        </p:nvSpPr>
        <p:spPr/>
        <p:txBody>
          <a:bodyPr/>
          <a:lstStyle/>
          <a:p>
            <a:r>
              <a:rPr lang="en-US" sz="2000" dirty="0">
                <a:latin typeface="Arial" charset="0"/>
                <a:ea typeface="MS PGothic" charset="0"/>
              </a:rPr>
              <a:t>Quotient of two languages B and C, denoted B/C, is defined as </a:t>
            </a:r>
            <a:br>
              <a:rPr lang="en-US" sz="2000" dirty="0">
                <a:latin typeface="Arial" charset="0"/>
                <a:ea typeface="MS PGothic" charset="0"/>
              </a:rPr>
            </a:br>
            <a:r>
              <a:rPr lang="en-US" sz="2000" dirty="0">
                <a:latin typeface="Arial" charset="0"/>
                <a:ea typeface="MS PGothic" charset="0"/>
              </a:rPr>
              <a:t>B/C = {x | ∃</a:t>
            </a:r>
            <a:r>
              <a:rPr lang="en-US" sz="2000" dirty="0" err="1">
                <a:latin typeface="Arial" charset="0"/>
                <a:ea typeface="MS PGothic" charset="0"/>
              </a:rPr>
              <a:t>y∈C</a:t>
            </a:r>
            <a:r>
              <a:rPr lang="en-US" sz="2000" dirty="0">
                <a:latin typeface="Arial" charset="0"/>
                <a:ea typeface="MS PGothic" charset="0"/>
              </a:rPr>
              <a:t> where </a:t>
            </a:r>
            <a:r>
              <a:rPr lang="en-US" sz="2000" dirty="0" err="1">
                <a:latin typeface="Arial" charset="0"/>
                <a:ea typeface="MS PGothic" charset="0"/>
              </a:rPr>
              <a:t>xy∈B</a:t>
            </a:r>
            <a:r>
              <a:rPr lang="en-US" sz="2000" dirty="0">
                <a:latin typeface="Arial" charset="0"/>
                <a:ea typeface="MS PGothic" charset="0"/>
              </a:rPr>
              <a:t>}</a:t>
            </a:r>
          </a:p>
          <a:p>
            <a:r>
              <a:rPr lang="en-US" sz="2000" dirty="0"/>
              <a:t>Let B be recognized by DFA </a:t>
            </a:r>
            <a:br>
              <a:rPr lang="en-US" sz="2000" dirty="0"/>
            </a:br>
            <a:r>
              <a:rPr lang="en-US" sz="2000" dirty="0"/>
              <a:t>A</a:t>
            </a:r>
            <a:r>
              <a:rPr lang="en-US" sz="2000" baseline="-25000" dirty="0"/>
              <a:t>B</a:t>
            </a:r>
            <a:r>
              <a:rPr lang="en-US" sz="2000" dirty="0"/>
              <a:t> = </a:t>
            </a:r>
            <a:r>
              <a:rPr lang="en-US" sz="2000" dirty="0">
                <a:latin typeface="Arial" charset="0"/>
                <a:ea typeface="MS PGothic" charset="0"/>
              </a:rPr>
              <a:t>(Q</a:t>
            </a:r>
            <a:r>
              <a:rPr lang="en-US" sz="2000" baseline="-25000" dirty="0"/>
              <a:t>B</a:t>
            </a:r>
            <a:r>
              <a:rPr lang="en-US" sz="2000" dirty="0">
                <a:latin typeface="Arial" charset="0"/>
                <a:ea typeface="MS PGothic" charset="0"/>
              </a:rPr>
              <a:t>,Σ,δ</a:t>
            </a:r>
            <a:r>
              <a:rPr lang="en-US" sz="2000" baseline="-25000" dirty="0"/>
              <a:t>B</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,F</a:t>
            </a:r>
            <a:r>
              <a:rPr lang="en-US" sz="2000" baseline="-25000" dirty="0"/>
              <a:t>B</a:t>
            </a:r>
            <a:r>
              <a:rPr lang="en-US" sz="2000" dirty="0">
                <a:latin typeface="Arial" charset="0"/>
                <a:ea typeface="MS PGothic" charset="0"/>
              </a:rPr>
              <a:t>) </a:t>
            </a:r>
            <a:r>
              <a:rPr lang="en-US" sz="2000" dirty="0"/>
              <a:t>and C by </a:t>
            </a:r>
            <a:br>
              <a:rPr lang="en-US" sz="2000" dirty="0"/>
            </a:br>
            <a:r>
              <a:rPr lang="en-US" sz="2000" dirty="0"/>
              <a:t>A</a:t>
            </a:r>
            <a:r>
              <a:rPr lang="en-US" sz="2000" baseline="-25000" dirty="0"/>
              <a:t>C</a:t>
            </a:r>
            <a:r>
              <a:rPr lang="en-US" sz="2000" dirty="0"/>
              <a:t> = </a:t>
            </a:r>
            <a:r>
              <a:rPr lang="en-US" sz="2000" dirty="0">
                <a:latin typeface="Arial" charset="0"/>
                <a:ea typeface="MS PGothic" charset="0"/>
              </a:rPr>
              <a:t>(Q</a:t>
            </a:r>
            <a:r>
              <a:rPr lang="en-US" sz="2000" baseline="-25000" dirty="0"/>
              <a:t>C</a:t>
            </a:r>
            <a:r>
              <a:rPr lang="en-US" sz="2000" dirty="0">
                <a:latin typeface="Arial" charset="0"/>
                <a:ea typeface="MS PGothic" charset="0"/>
              </a:rPr>
              <a:t>,Σ,δ</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,F</a:t>
            </a:r>
            <a:r>
              <a:rPr lang="en-US" sz="2000" baseline="-25000" dirty="0"/>
              <a:t>C</a:t>
            </a:r>
            <a:r>
              <a:rPr lang="en-US" sz="2000" dirty="0">
                <a:latin typeface="Arial" charset="0"/>
                <a:ea typeface="MS PGothic" charset="0"/>
              </a:rPr>
              <a:t>)</a:t>
            </a:r>
          </a:p>
          <a:p>
            <a:r>
              <a:rPr lang="en-US" sz="2000" dirty="0">
                <a:latin typeface="Arial" charset="0"/>
                <a:ea typeface="MS PGothic" charset="0"/>
              </a:rPr>
              <a:t>Define the recognizer for B/C by </a:t>
            </a:r>
            <a:br>
              <a:rPr lang="en-US" sz="2000" dirty="0">
                <a:latin typeface="Arial" charset="0"/>
                <a:ea typeface="MS PGothic" charset="0"/>
              </a:rPr>
            </a:br>
            <a:r>
              <a:rPr lang="en-US" sz="2000" dirty="0"/>
              <a:t>A</a:t>
            </a:r>
            <a:r>
              <a:rPr lang="en-US" sz="2000" baseline="-25000" dirty="0"/>
              <a:t>B/C</a:t>
            </a:r>
            <a:r>
              <a:rPr lang="en-US" sz="2000" dirty="0"/>
              <a:t> = </a:t>
            </a:r>
            <a:r>
              <a:rPr lang="en-US" sz="2000" dirty="0">
                <a:latin typeface="Arial" charset="0"/>
                <a:ea typeface="MS PGothic" charset="0"/>
              </a:rPr>
              <a:t>(</a:t>
            </a:r>
            <a:r>
              <a:rPr lang="en-US" sz="2000" dirty="0" err="1">
                <a:latin typeface="Arial" charset="0"/>
                <a:ea typeface="MS PGothic" charset="0"/>
              </a:rPr>
              <a:t>Q</a:t>
            </a:r>
            <a:r>
              <a:rPr lang="en-US" sz="2000" baseline="-25000" dirty="0" err="1"/>
              <a:t>B</a:t>
            </a:r>
            <a:r>
              <a:rPr lang="en-US" sz="2000" dirty="0" err="1"/>
              <a:t>∪</a:t>
            </a:r>
            <a:r>
              <a:rPr lang="en-US" sz="2000" dirty="0" err="1">
                <a:latin typeface="Arial" charset="0"/>
                <a:ea typeface="MS PGothic" charset="0"/>
              </a:rPr>
              <a:t>Q</a:t>
            </a:r>
            <a:r>
              <a:rPr lang="en-US" sz="2000" baseline="-25000" dirty="0" err="1">
                <a:latin typeface="Arial" charset="0"/>
                <a:ea typeface="MS PGothic" charset="0"/>
              </a:rPr>
              <a:t>B</a:t>
            </a:r>
            <a:r>
              <a:rPr lang="en-US" sz="2000" dirty="0" err="1">
                <a:latin typeface="Arial" charset="0"/>
                <a:ea typeface="MS PGothic" charset="0"/>
              </a:rPr>
              <a:t>×Q</a:t>
            </a:r>
            <a:r>
              <a:rPr lang="en-US" sz="2000" baseline="-25000" dirty="0" err="1">
                <a:latin typeface="Arial" charset="0"/>
                <a:ea typeface="MS PGothic" charset="0"/>
              </a:rPr>
              <a:t>C</a:t>
            </a:r>
            <a:r>
              <a:rPr lang="en-US" sz="2000" dirty="0" err="1">
                <a:latin typeface="Arial" charset="0"/>
                <a:ea typeface="MS PGothic" charset="0"/>
              </a:rPr>
              <a:t>,Σ,δ</a:t>
            </a:r>
            <a:r>
              <a:rPr lang="en-US" sz="2000" baseline="-25000" dirty="0" err="1"/>
              <a:t>B</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 F</a:t>
            </a:r>
            <a:r>
              <a:rPr lang="en-US" sz="2000" baseline="-25000" dirty="0">
                <a:latin typeface="Arial" charset="0"/>
                <a:ea typeface="MS PGothic" charset="0"/>
              </a:rPr>
              <a:t>B</a:t>
            </a:r>
            <a:r>
              <a:rPr lang="en-US" sz="2000" dirty="0">
                <a:latin typeface="Arial" charset="0"/>
                <a:ea typeface="MS PGothic" charset="0"/>
              </a:rPr>
              <a:t>×F</a:t>
            </a:r>
            <a:r>
              <a:rPr lang="en-US" sz="2000" baseline="-25000" dirty="0">
                <a:latin typeface="Arial" charset="0"/>
                <a:ea typeface="MS PGothic" charset="0"/>
              </a:rPr>
              <a:t>C</a:t>
            </a:r>
            <a:r>
              <a:rPr lang="en-US" sz="2000" dirty="0">
                <a:latin typeface="Arial" charset="0"/>
                <a:ea typeface="MS PGothic" charset="0"/>
              </a:rPr>
              <a:t>)</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a:t>
            </a:r>
            <a:r>
              <a:rPr lang="en-US" sz="2000" dirty="0"/>
              <a:t>) = {</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a:t> </a:t>
            </a:r>
            <a:r>
              <a:rPr lang="en-US" sz="2000" dirty="0">
                <a:latin typeface="Arial" charset="0"/>
                <a:ea typeface="MS PGothic" charset="0"/>
              </a:rPr>
              <a:t>			</a:t>
            </a:r>
            <a:r>
              <a:rPr lang="en-US" sz="2000" dirty="0" err="1"/>
              <a:t>a</a:t>
            </a:r>
            <a:r>
              <a:rPr lang="en-US" sz="2000" dirty="0" err="1">
                <a:latin typeface="Arial" charset="0"/>
                <a:ea typeface="MS PGothic" charset="0"/>
              </a:rPr>
              <a:t>∈Σ,q∈Q</a:t>
            </a:r>
            <a:r>
              <a:rPr lang="en-US" sz="2000" baseline="-25000" dirty="0" err="1"/>
              <a:t>B</a:t>
            </a:r>
            <a:r>
              <a:rPr lang="en-US" sz="2000" dirty="0"/>
              <a:t> </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t>
            </a:r>
            <a:r>
              <a:rPr lang="en-US" sz="2000" dirty="0" err="1">
                <a:latin typeface="Symbol" charset="2"/>
                <a:ea typeface="Symbol" charset="2"/>
                <a:cs typeface="Symbol" charset="2"/>
              </a:rPr>
              <a:t>l</a:t>
            </a:r>
            <a:r>
              <a:rPr lang="en-US" sz="2000" dirty="0"/>
              <a:t>) = {&lt;q</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&gt;}			</a:t>
            </a:r>
            <a:r>
              <a:rPr lang="en-US" sz="2000" dirty="0" err="1">
                <a:latin typeface="Arial" charset="0"/>
                <a:ea typeface="MS PGothic" charset="0"/>
              </a:rPr>
              <a:t>q∈Q</a:t>
            </a:r>
            <a:r>
              <a:rPr lang="en-US" sz="2000" baseline="-25000" dirty="0" err="1"/>
              <a:t>B</a:t>
            </a:r>
            <a:br>
              <a:rPr lang="en-US" sz="2000" dirty="0"/>
            </a:br>
            <a:r>
              <a:rPr lang="en-US" sz="2000" dirty="0" err="1">
                <a:latin typeface="Arial" charset="0"/>
                <a:ea typeface="MS PGothic" charset="0"/>
              </a:rPr>
              <a:t>δ</a:t>
            </a:r>
            <a:r>
              <a:rPr lang="en-US" sz="2000" baseline="-25000" dirty="0" err="1"/>
              <a:t>B</a:t>
            </a:r>
            <a:r>
              <a:rPr lang="en-US" sz="2000" baseline="-25000" dirty="0"/>
              <a:t>/C</a:t>
            </a:r>
            <a:r>
              <a:rPr lang="en-US" sz="2000" dirty="0"/>
              <a:t>(&lt;</a:t>
            </a:r>
            <a:r>
              <a:rPr lang="en-US" sz="2000" dirty="0" err="1"/>
              <a:t>q,p</a:t>
            </a:r>
            <a:r>
              <a:rPr lang="en-US" sz="2000" dirty="0"/>
              <a:t>&gt;,</a:t>
            </a:r>
            <a:r>
              <a:rPr lang="en-US" sz="2000" dirty="0">
                <a:latin typeface="Symbol" charset="2"/>
                <a:ea typeface="Symbol" charset="2"/>
                <a:cs typeface="Symbol" charset="2"/>
              </a:rPr>
              <a:t>l</a:t>
            </a:r>
            <a:r>
              <a:rPr lang="en-US" sz="2000" dirty="0"/>
              <a:t>) = {&lt;</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err="1">
                <a:latin typeface="Arial" charset="0"/>
                <a:ea typeface="MS PGothic" charset="0"/>
              </a:rPr>
              <a:t>δ</a:t>
            </a:r>
            <a:r>
              <a:rPr lang="en-US" sz="2000" baseline="-25000" dirty="0" err="1"/>
              <a:t>C</a:t>
            </a:r>
            <a:r>
              <a:rPr lang="en-US" sz="2000" dirty="0">
                <a:latin typeface="Arial" charset="0"/>
                <a:ea typeface="MS PGothic" charset="0"/>
              </a:rPr>
              <a:t>(</a:t>
            </a:r>
            <a:r>
              <a:rPr lang="en-US" sz="2000" dirty="0" err="1">
                <a:latin typeface="Arial" charset="0"/>
                <a:ea typeface="MS PGothic" charset="0"/>
              </a:rPr>
              <a:t>p,a</a:t>
            </a:r>
            <a:r>
              <a:rPr lang="en-US" sz="2000" dirty="0">
                <a:latin typeface="Arial" charset="0"/>
                <a:ea typeface="MS PGothic" charset="0"/>
              </a:rPr>
              <a:t>)&gt;}	</a:t>
            </a:r>
            <a:r>
              <a:rPr lang="en-US" sz="2000" dirty="0" err="1"/>
              <a:t>a</a:t>
            </a:r>
            <a:r>
              <a:rPr lang="en-US" sz="2000" dirty="0" err="1">
                <a:latin typeface="Arial" charset="0"/>
                <a:ea typeface="MS PGothic" charset="0"/>
              </a:rPr>
              <a:t>∈Σ,q∈Q</a:t>
            </a:r>
            <a:r>
              <a:rPr lang="en-US" sz="2000" baseline="-25000" dirty="0" err="1"/>
              <a:t>B</a:t>
            </a:r>
            <a:r>
              <a:rPr lang="en-US" sz="2000" dirty="0" err="1"/>
              <a:t>,</a:t>
            </a:r>
            <a:r>
              <a:rPr lang="en-US" sz="2000" dirty="0" err="1">
                <a:latin typeface="Arial" charset="0"/>
                <a:ea typeface="MS PGothic" charset="0"/>
              </a:rPr>
              <a:t>p∈Q</a:t>
            </a:r>
            <a:r>
              <a:rPr lang="en-US" sz="2000" baseline="-25000" dirty="0" err="1"/>
              <a:t>C</a:t>
            </a:r>
            <a:endParaRPr lang="en-US" sz="2000" dirty="0">
              <a:latin typeface="Arial" charset="0"/>
              <a:ea typeface="MS PGothic" charset="0"/>
            </a:endParaRPr>
          </a:p>
          <a:p>
            <a:r>
              <a:rPr lang="en-US" sz="2000" dirty="0">
                <a:latin typeface="Arial" charset="0"/>
                <a:ea typeface="MS PGothic" charset="0"/>
              </a:rPr>
              <a:t>The basic idea is that we simulate B and then randomly decide it has seen x and continue by looking for y, simulating B continuing after x but with C starting from scratch </a:t>
            </a:r>
            <a:endParaRPr lang="en-US" sz="2000" dirty="0"/>
          </a:p>
        </p:txBody>
      </p:sp>
      <p:sp>
        <p:nvSpPr>
          <p:cNvPr id="4" name="Date Placeholder 3"/>
          <p:cNvSpPr>
            <a:spLocks noGrp="1"/>
          </p:cNvSpPr>
          <p:nvPr>
            <p:ph type="dt" sz="half" idx="10"/>
          </p:nvPr>
        </p:nvSpPr>
        <p:spPr/>
        <p:txBody>
          <a:bodyPr/>
          <a:lstStyle/>
          <a:p>
            <a:fld id="{CE858025-E403-064E-B81B-97BE265200C5}"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56</a:t>
            </a:fld>
            <a:endParaRPr lang="en-US"/>
          </a:p>
        </p:txBody>
      </p:sp>
    </p:spTree>
    <p:extLst>
      <p:ext uri="{BB962C8B-B14F-4D97-AF65-F5344CB8AC3E}">
        <p14:creationId xmlns:p14="http://schemas.microsoft.com/office/powerpoint/2010/main" val="14567331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Again</a:t>
            </a:r>
          </a:p>
        </p:txBody>
      </p:sp>
      <p:sp>
        <p:nvSpPr>
          <p:cNvPr id="3" name="Content Placeholder 2"/>
          <p:cNvSpPr>
            <a:spLocks noGrp="1"/>
          </p:cNvSpPr>
          <p:nvPr>
            <p:ph idx="1"/>
          </p:nvPr>
        </p:nvSpPr>
        <p:spPr/>
        <p:txBody>
          <a:bodyPr/>
          <a:lstStyle/>
          <a:p>
            <a:r>
              <a:rPr lang="en-US" sz="2800">
                <a:latin typeface="Arial" charset="0"/>
                <a:ea typeface="MS PGothic" charset="0"/>
              </a:rPr>
              <a:t>Assume some class of languages, </a:t>
            </a:r>
            <a:r>
              <a:rPr lang="en-US" sz="2800">
                <a:latin typeface="Lucida Blackletter" charset="0"/>
                <a:ea typeface="Lucida Blackletter" charset="0"/>
                <a:cs typeface="Lucida Blackletter" charset="0"/>
              </a:rPr>
              <a:t>C</a:t>
            </a:r>
            <a:r>
              <a:rPr lang="en-US" sz="2800">
                <a:latin typeface="Arial" charset="0"/>
                <a:ea typeface="MS PGothic" charset="0"/>
              </a:rPr>
              <a:t>, is closed under concatenation, intersection with regular and substitution of members of </a:t>
            </a:r>
            <a:r>
              <a:rPr lang="en-US" sz="2800">
                <a:latin typeface="Lucida Blackletter" charset="0"/>
                <a:ea typeface="Lucida Blackletter" charset="0"/>
                <a:cs typeface="Lucida Blackletter" charset="0"/>
              </a:rPr>
              <a:t>C</a:t>
            </a:r>
            <a:r>
              <a:rPr lang="en-US" sz="2800">
                <a:latin typeface="Arial" charset="0"/>
                <a:ea typeface="MS PGothic" charset="0"/>
              </a:rPr>
              <a:t>, show </a:t>
            </a:r>
            <a:r>
              <a:rPr lang="en-US" sz="2800">
                <a:latin typeface="Lucida Blackletter" charset="0"/>
                <a:ea typeface="Lucida Blackletter" charset="0"/>
                <a:cs typeface="Lucida Blackletter" charset="0"/>
              </a:rPr>
              <a:t>C </a:t>
            </a:r>
            <a:r>
              <a:rPr lang="en-US" sz="2800">
                <a:ea typeface="Lucida Blackletter" charset="0"/>
                <a:cs typeface="Lucida Blackletter" charset="0"/>
              </a:rPr>
              <a:t>is closed under Quotient with Regular</a:t>
            </a:r>
          </a:p>
          <a:p>
            <a:r>
              <a:rPr lang="en-US" sz="2800">
                <a:latin typeface="Arial" charset="0"/>
                <a:ea typeface="MS PGothic" charset="0"/>
              </a:rPr>
              <a:t>L/R = { x |∃</a:t>
            </a:r>
            <a:r>
              <a:rPr lang="en-US" sz="2800" err="1">
                <a:latin typeface="Arial" charset="0"/>
                <a:ea typeface="MS PGothic" charset="0"/>
              </a:rPr>
              <a:t>y∈R</a:t>
            </a:r>
            <a:r>
              <a:rPr lang="en-US" sz="2800">
                <a:latin typeface="Arial" charset="0"/>
                <a:ea typeface="MS PGothic" charset="0"/>
              </a:rPr>
              <a:t> where </a:t>
            </a:r>
            <a:r>
              <a:rPr lang="en-US" sz="2800" err="1">
                <a:latin typeface="Arial" charset="0"/>
                <a:ea typeface="MS PGothic" charset="0"/>
              </a:rPr>
              <a:t>xy∈L</a:t>
            </a:r>
            <a:r>
              <a:rPr lang="en-US" sz="2800">
                <a:latin typeface="Arial" charset="0"/>
                <a:ea typeface="MS PGothic" charset="0"/>
              </a:rPr>
              <a:t> }</a:t>
            </a:r>
          </a:p>
          <a:p>
            <a:pPr lvl="1"/>
            <a:r>
              <a:rPr lang="en-US" sz="2400">
                <a:latin typeface="Arial" charset="0"/>
                <a:ea typeface="MS PGothic" charset="0"/>
              </a:rPr>
              <a:t>Define </a:t>
            </a:r>
            <a:r>
              <a:rPr lang="en-US" sz="2400" err="1">
                <a:latin typeface="Arial" charset="0"/>
                <a:ea typeface="MS PGothic" charset="0"/>
              </a:rPr>
              <a:t>Σ</a:t>
            </a:r>
            <a:r>
              <a:rPr lang="en-US" sz="2400">
                <a:latin typeface="Arial" charset="0"/>
                <a:ea typeface="MS PGothic" charset="0"/>
              </a:rPr>
              <a:t>’ = { a’ | </a:t>
            </a:r>
            <a:r>
              <a:rPr lang="en-US" sz="2400" err="1">
                <a:latin typeface="Arial" charset="0"/>
                <a:ea typeface="MS PGothic" charset="0"/>
              </a:rPr>
              <a:t>a∈Σ</a:t>
            </a:r>
            <a:r>
              <a:rPr lang="en-US" sz="2400">
                <a:latin typeface="Arial" charset="0"/>
                <a:ea typeface="MS PGothic" charset="0"/>
              </a:rPr>
              <a:t> }</a:t>
            </a:r>
            <a:endParaRPr lang="en-US" sz="2400">
              <a:ea typeface="MS PGothic" charset="0"/>
            </a:endParaRPr>
          </a:p>
          <a:p>
            <a:pPr lvl="1"/>
            <a:r>
              <a:rPr lang="en-US" sz="2400">
                <a:latin typeface="Arial" charset="0"/>
                <a:ea typeface="MS PGothic" charset="0"/>
              </a:rPr>
              <a:t>Let h(a) = a; h(a’) = </a:t>
            </a:r>
            <a:r>
              <a:rPr lang="en-US" sz="2400">
                <a:latin typeface="Symbol" charset="2"/>
                <a:ea typeface="Symbol" charset="2"/>
                <a:cs typeface="Symbol" charset="2"/>
              </a:rPr>
              <a:t>l 	</a:t>
            </a:r>
            <a:r>
              <a:rPr lang="en-US" sz="2400">
                <a:ea typeface="Symbol" charset="2"/>
                <a:cs typeface="Symbol" charset="2"/>
              </a:rPr>
              <a:t>where </a:t>
            </a:r>
            <a:r>
              <a:rPr lang="en-US" sz="2400" err="1"/>
              <a:t>a</a:t>
            </a:r>
            <a:r>
              <a:rPr lang="en-US" sz="2400" err="1">
                <a:latin typeface="Arial" charset="0"/>
                <a:ea typeface="MS PGothic" charset="0"/>
              </a:rPr>
              <a:t>∈Σ</a:t>
            </a:r>
            <a:endParaRPr lang="en-US" sz="2400">
              <a:ea typeface="MS PGothic" charset="0"/>
            </a:endParaRPr>
          </a:p>
          <a:p>
            <a:pPr lvl="1"/>
            <a:r>
              <a:rPr lang="en-US" sz="2400">
                <a:latin typeface="Arial" charset="0"/>
                <a:ea typeface="MS PGothic" charset="0"/>
              </a:rPr>
              <a:t>Let g(a) = a’		</a:t>
            </a:r>
            <a:r>
              <a:rPr lang="en-US" sz="2400">
                <a:latin typeface="Symbol" charset="2"/>
                <a:ea typeface="Symbol" charset="2"/>
                <a:cs typeface="Symbol" charset="2"/>
              </a:rPr>
              <a:t>	</a:t>
            </a:r>
            <a:r>
              <a:rPr lang="en-US" sz="2400">
                <a:ea typeface="Symbol" charset="2"/>
                <a:cs typeface="Symbol" charset="2"/>
              </a:rPr>
              <a:t>where </a:t>
            </a:r>
            <a:r>
              <a:rPr lang="en-US" sz="2400" err="1"/>
              <a:t>a</a:t>
            </a:r>
            <a:r>
              <a:rPr lang="en-US" sz="2400" err="1">
                <a:latin typeface="Arial" charset="0"/>
                <a:ea typeface="MS PGothic" charset="0"/>
              </a:rPr>
              <a:t>∈Σ</a:t>
            </a:r>
            <a:endParaRPr lang="en-US" sz="2400">
              <a:ea typeface="MS PGothic" charset="0"/>
            </a:endParaRPr>
          </a:p>
          <a:p>
            <a:pPr lvl="1"/>
            <a:r>
              <a:rPr lang="en-US" sz="2400">
                <a:latin typeface="Arial" charset="0"/>
                <a:ea typeface="MS PGothic" charset="0"/>
              </a:rPr>
              <a:t>Let f(a) = {</a:t>
            </a:r>
            <a:r>
              <a:rPr lang="en-US" sz="2400" err="1">
                <a:latin typeface="Arial" charset="0"/>
                <a:ea typeface="MS PGothic" charset="0"/>
              </a:rPr>
              <a:t>a,a</a:t>
            </a:r>
            <a:r>
              <a:rPr lang="en-US" sz="2400">
                <a:latin typeface="Arial" charset="0"/>
                <a:ea typeface="MS PGothic" charset="0"/>
              </a:rPr>
              <a:t>’}		</a:t>
            </a:r>
            <a:r>
              <a:rPr lang="en-US" sz="2400">
                <a:ea typeface="Symbol" charset="2"/>
                <a:cs typeface="Symbol" charset="2"/>
              </a:rPr>
              <a:t> where </a:t>
            </a:r>
            <a:r>
              <a:rPr lang="en-US" sz="2400" err="1"/>
              <a:t>a</a:t>
            </a:r>
            <a:r>
              <a:rPr lang="en-US" sz="2400" err="1">
                <a:latin typeface="Arial" charset="0"/>
                <a:ea typeface="MS PGothic" charset="0"/>
              </a:rPr>
              <a:t>∈Σ</a:t>
            </a:r>
            <a:endParaRPr lang="en-US" sz="2400">
              <a:latin typeface="Arial" charset="0"/>
              <a:ea typeface="MS PGothic" charset="0"/>
            </a:endParaRPr>
          </a:p>
          <a:p>
            <a:pPr lvl="1"/>
            <a:r>
              <a:rPr lang="en-US" sz="2400">
                <a:latin typeface="Arial" charset="0"/>
                <a:ea typeface="MS PGothic" charset="0"/>
              </a:rPr>
              <a:t>L/R = h( f(L) ∩ ( </a:t>
            </a:r>
            <a:r>
              <a:rPr lang="en-US" sz="2400" err="1">
                <a:latin typeface="Arial" charset="0"/>
                <a:ea typeface="MS PGothic" charset="0"/>
              </a:rPr>
              <a:t>Σ</a:t>
            </a:r>
            <a:r>
              <a:rPr lang="en-US" sz="2400">
                <a:latin typeface="Arial" charset="0"/>
                <a:ea typeface="MS PGothic" charset="0"/>
              </a:rPr>
              <a:t>* ・ g(R) ) )</a:t>
            </a:r>
          </a:p>
        </p:txBody>
      </p:sp>
      <p:sp>
        <p:nvSpPr>
          <p:cNvPr id="4" name="Date Placeholder 3"/>
          <p:cNvSpPr>
            <a:spLocks noGrp="1"/>
          </p:cNvSpPr>
          <p:nvPr>
            <p:ph type="dt" sz="half" idx="10"/>
          </p:nvPr>
        </p:nvSpPr>
        <p:spPr/>
        <p:txBody>
          <a:bodyPr/>
          <a:lstStyle/>
          <a:p>
            <a:fld id="{0F5701D5-0BE5-F74C-B88B-23904139B773}"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57</a:t>
            </a:fld>
            <a:endParaRPr lang="en-US"/>
          </a:p>
        </p:txBody>
      </p:sp>
    </p:spTree>
    <p:extLst>
      <p:ext uri="{BB962C8B-B14F-4D97-AF65-F5344CB8AC3E}">
        <p14:creationId xmlns:p14="http://schemas.microsoft.com/office/powerpoint/2010/main" val="20005770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Applying Meta Approach</a:t>
            </a:r>
            <a:endParaRPr lang="en-US" dirty="0"/>
          </a:p>
        </p:txBody>
      </p:sp>
      <p:sp>
        <p:nvSpPr>
          <p:cNvPr id="3" name="Content Placeholder 2"/>
          <p:cNvSpPr>
            <a:spLocks noGrp="1"/>
          </p:cNvSpPr>
          <p:nvPr>
            <p:ph idx="1"/>
          </p:nvPr>
        </p:nvSpPr>
        <p:spPr/>
        <p:txBody>
          <a:bodyPr/>
          <a:lstStyle/>
          <a:p>
            <a:r>
              <a:rPr lang="en-US" sz="2800" dirty="0">
                <a:latin typeface="Arial" charset="0"/>
                <a:ea typeface="MS PGothic" charset="0"/>
              </a:rPr>
              <a:t>INIT(L) = { x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p>
          <a:p>
            <a:pPr lvl="1"/>
            <a:r>
              <a:rPr lang="en-US" sz="2400" dirty="0">
                <a:latin typeface="Arial" charset="0"/>
                <a:ea typeface="MS PGothic" charset="0"/>
              </a:rPr>
              <a:t>INIT(L)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p>
          <a:p>
            <a:pPr lvl="1"/>
            <a:r>
              <a:rPr lang="en-US" sz="2400" dirty="0">
                <a:latin typeface="Arial" charset="0"/>
                <a:ea typeface="MS PGothic" charset="0"/>
              </a:rPr>
              <a:t>Also INIT(L) = L / </a:t>
            </a:r>
            <a:r>
              <a:rPr lang="en-US" sz="2400" dirty="0" err="1">
                <a:latin typeface="Arial" charset="0"/>
                <a:ea typeface="MS PGothic" charset="0"/>
              </a:rPr>
              <a:t>Σ</a:t>
            </a:r>
            <a:r>
              <a:rPr lang="en-US" sz="2400" dirty="0">
                <a:latin typeface="Arial" charset="0"/>
                <a:ea typeface="MS PGothic" charset="0"/>
              </a:rPr>
              <a:t>*</a:t>
            </a:r>
          </a:p>
          <a:p>
            <a:r>
              <a:rPr lang="en-US" sz="2800" dirty="0">
                <a:latin typeface="Arial" charset="0"/>
                <a:ea typeface="MS PGothic" charset="0"/>
              </a:rPr>
              <a:t>LAST(L) = { y |∃</a:t>
            </a:r>
            <a:r>
              <a:rPr lang="en-US" sz="2800" dirty="0" err="1">
                <a:latin typeface="Arial" charset="0"/>
                <a:ea typeface="MS PGothic" charset="0"/>
              </a:rPr>
              <a:t>x∈Σ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endParaRPr lang="en-US" dirty="0">
              <a:latin typeface="Arial" charset="0"/>
              <a:ea typeface="MS PGothic" charset="0"/>
            </a:endParaRPr>
          </a:p>
          <a:p>
            <a:pPr lvl="1"/>
            <a:r>
              <a:rPr lang="en-US" sz="2400" dirty="0">
                <a:latin typeface="Arial" charset="0"/>
                <a:ea typeface="MS PGothic" charset="0"/>
              </a:rPr>
              <a:t>LAST(L) = h( f(L) ∩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a:p>
            <a:r>
              <a:rPr lang="en-US" sz="2800" dirty="0">
                <a:latin typeface="Arial" charset="0"/>
                <a:ea typeface="MS PGothic" charset="0"/>
              </a:rPr>
              <a:t>MID(L) = { y |∃</a:t>
            </a:r>
            <a:r>
              <a:rPr lang="en-US" sz="2800" dirty="0" err="1">
                <a:latin typeface="Arial" charset="0"/>
                <a:ea typeface="MS PGothic" charset="0"/>
              </a:rPr>
              <a:t>x,z∈Σ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dirty="0"/>
          </a:p>
          <a:p>
            <a:pPr marL="742950" lvl="2" indent="-342900"/>
            <a:r>
              <a:rPr lang="en-US" dirty="0">
                <a:latin typeface="Arial" charset="0"/>
                <a:ea typeface="MS PGothic" charset="0"/>
              </a:rPr>
              <a:t>MID(L) = h( f(L) ∩ ( g(</a:t>
            </a:r>
            <a:r>
              <a:rPr lang="en-US" dirty="0" err="1">
                <a:latin typeface="Arial" charset="0"/>
                <a:ea typeface="MS PGothic" charset="0"/>
              </a:rPr>
              <a:t>Σ</a:t>
            </a:r>
            <a:r>
              <a:rPr lang="en-US" dirty="0">
                <a:latin typeface="Arial" charset="0"/>
                <a:ea typeface="MS PGothic" charset="0"/>
              </a:rPr>
              <a:t>*) ・ </a:t>
            </a:r>
            <a:r>
              <a:rPr lang="en-US" dirty="0" err="1">
                <a:latin typeface="Arial" charset="0"/>
                <a:ea typeface="MS PGothic" charset="0"/>
              </a:rPr>
              <a:t>Σ</a:t>
            </a:r>
            <a:r>
              <a:rPr lang="en-US" dirty="0">
                <a:latin typeface="Arial" charset="0"/>
                <a:ea typeface="MS PGothic" charset="0"/>
              </a:rPr>
              <a:t>* ・ g(</a:t>
            </a:r>
            <a:r>
              <a:rPr lang="en-US" dirty="0" err="1">
                <a:latin typeface="Arial" charset="0"/>
                <a:ea typeface="MS PGothic" charset="0"/>
              </a:rPr>
              <a:t>Σ</a:t>
            </a:r>
            <a:r>
              <a:rPr lang="en-US" dirty="0">
                <a:latin typeface="Arial" charset="0"/>
                <a:ea typeface="MS PGothic" charset="0"/>
              </a:rPr>
              <a:t>*) ) )</a:t>
            </a:r>
          </a:p>
          <a:p>
            <a:r>
              <a:rPr lang="en-US" sz="2800" dirty="0">
                <a:latin typeface="Arial" charset="0"/>
                <a:ea typeface="MS PGothic" charset="0"/>
              </a:rPr>
              <a:t>EXTERIOR(L) = { </a:t>
            </a:r>
            <a:r>
              <a:rPr lang="en-US" sz="2800" dirty="0" err="1">
                <a:latin typeface="Arial" charset="0"/>
                <a:ea typeface="MS PGothic" charset="0"/>
              </a:rPr>
              <a:t>xz</a:t>
            </a:r>
            <a:r>
              <a:rPr lang="en-US" sz="2800" dirty="0">
                <a:latin typeface="Arial" charset="0"/>
                <a:ea typeface="MS PGothic" charset="0"/>
              </a:rPr>
              <a:t>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sz="2800" dirty="0"/>
          </a:p>
          <a:p>
            <a:pPr marL="800100" lvl="3" indent="-342900"/>
            <a:r>
              <a:rPr lang="en-US" sz="2400" dirty="0">
                <a:latin typeface="Arial" charset="0"/>
                <a:ea typeface="MS PGothic" charset="0"/>
              </a:rPr>
              <a:t>EXTERIOR(L)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p:txBody>
      </p:sp>
      <p:sp>
        <p:nvSpPr>
          <p:cNvPr id="4" name="Date Placeholder 3"/>
          <p:cNvSpPr>
            <a:spLocks noGrp="1"/>
          </p:cNvSpPr>
          <p:nvPr>
            <p:ph type="dt" sz="half" idx="10"/>
          </p:nvPr>
        </p:nvSpPr>
        <p:spPr/>
        <p:txBody>
          <a:bodyPr/>
          <a:lstStyle/>
          <a:p>
            <a:fld id="{B80CBA9B-B4DD-F24F-A241-D0E459B8C0C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58</a:t>
            </a:fld>
            <a:endParaRPr lang="en-US"/>
          </a:p>
        </p:txBody>
      </p:sp>
    </p:spTree>
    <p:extLst>
      <p:ext uri="{BB962C8B-B14F-4D97-AF65-F5344CB8AC3E}">
        <p14:creationId xmlns:p14="http://schemas.microsoft.com/office/powerpoint/2010/main" val="547724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Making Life Easy</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The key in proving closure is to always try to identify the “best” equivalent formal model for regular sets when trying to prove a particular property</a:t>
            </a:r>
          </a:p>
          <a:p>
            <a:r>
              <a:rPr lang="en-US" sz="2400" dirty="0">
                <a:latin typeface="Arial" charset="0"/>
                <a:ea typeface="MS PGothic" charset="0"/>
              </a:rPr>
              <a:t>For example, how could you even conceive of proving closure under intersection and complement in regular expression notations?</a:t>
            </a:r>
          </a:p>
          <a:p>
            <a:r>
              <a:rPr lang="en-US" sz="2400" dirty="0">
                <a:latin typeface="Arial" charset="0"/>
                <a:ea typeface="MS PGothic" charset="0"/>
              </a:rPr>
              <a:t>Note how much easier quotient is when have closure under concatenation, and substitution and intersection with regular languages than showing in FSA notation</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C98F02-0F46-624E-8396-C781746A5773}" type="datetime1">
              <a:rPr lang="en-US" smtClean="0"/>
              <a:t>12/28/19</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59</a:t>
            </a:fld>
            <a:endParaRPr lang="en-US"/>
          </a:p>
        </p:txBody>
      </p:sp>
    </p:spTree>
    <p:extLst>
      <p:ext uri="{BB962C8B-B14F-4D97-AF65-F5344CB8AC3E}">
        <p14:creationId xmlns:p14="http://schemas.microsoft.com/office/powerpoint/2010/main" val="148513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DFA Transitions</a:t>
            </a:r>
          </a:p>
        </p:txBody>
      </p:sp>
      <p:sp>
        <p:nvSpPr>
          <p:cNvPr id="69635" name="Rectangle 3"/>
          <p:cNvSpPr>
            <a:spLocks noGrp="1" noChangeArrowheads="1"/>
          </p:cNvSpPr>
          <p:nvPr>
            <p:ph idx="1"/>
          </p:nvPr>
        </p:nvSpPr>
        <p:spPr/>
        <p:txBody>
          <a:bodyPr/>
          <a:lstStyle/>
          <a:p>
            <a:pPr eaLnBrk="1" hangingPunct="1"/>
            <a:r>
              <a:rPr lang="en-US" sz="2400">
                <a:latin typeface="Arial" charset="0"/>
                <a:ea typeface="MS PGothic" charset="0"/>
              </a:rPr>
              <a:t>Given a DFA, A = (Q,Σ,δ,q</a:t>
            </a:r>
            <a:r>
              <a:rPr lang="en-US" sz="2400" baseline="-25000">
                <a:latin typeface="Arial" charset="0"/>
                <a:ea typeface="MS PGothic" charset="0"/>
              </a:rPr>
              <a:t>0</a:t>
            </a:r>
            <a:r>
              <a:rPr lang="en-US" sz="2400">
                <a:latin typeface="Arial" charset="0"/>
                <a:ea typeface="MS PGothic" charset="0"/>
              </a:rPr>
              <a:t>,F), we can definition the reflexive transitive closure of </a:t>
            </a:r>
            <a:r>
              <a:rPr lang="en-US" sz="2400" err="1">
                <a:latin typeface="Arial" charset="0"/>
                <a:ea typeface="MS PGothic" charset="0"/>
              </a:rPr>
              <a:t>δ</a:t>
            </a:r>
            <a:r>
              <a:rPr lang="en-US" sz="2400">
                <a:latin typeface="Arial" charset="0"/>
                <a:ea typeface="MS PGothic" charset="0"/>
              </a:rPr>
              <a:t>, </a:t>
            </a:r>
            <a:r>
              <a:rPr lang="en-US" sz="2400" err="1">
                <a:latin typeface="Arial" charset="0"/>
                <a:ea typeface="MS PGothic" charset="0"/>
              </a:rPr>
              <a:t>δ</a:t>
            </a:r>
            <a:r>
              <a:rPr lang="en-US" sz="2400">
                <a:latin typeface="Arial" charset="0"/>
                <a:ea typeface="MS PGothic" charset="0"/>
              </a:rPr>
              <a:t>*:Q×Σ* → Q, by</a:t>
            </a:r>
          </a:p>
          <a:p>
            <a:pPr lvl="1" eaLnBrk="1" hangingPunct="1"/>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latin typeface="Symbol" charset="2"/>
                <a:ea typeface="Symbol" charset="2"/>
                <a:cs typeface="Symbol" charset="2"/>
              </a:rPr>
              <a:t>l</a:t>
            </a:r>
            <a:r>
              <a:rPr lang="en-US" sz="2000">
                <a:latin typeface="Arial" charset="0"/>
                <a:ea typeface="MS PGothic" charset="0"/>
              </a:rPr>
              <a:t>) = q where </a:t>
            </a:r>
            <a:r>
              <a:rPr lang="en-US" sz="2000">
                <a:latin typeface="Symbol" charset="2"/>
                <a:ea typeface="Symbol" charset="2"/>
                <a:cs typeface="Symbol" charset="2"/>
              </a:rPr>
              <a:t>l</a:t>
            </a:r>
            <a:r>
              <a:rPr lang="en-US" sz="2000">
                <a:latin typeface="Arial" charset="0"/>
                <a:ea typeface="MS PGothic" charset="0"/>
              </a:rPr>
              <a:t> is the string of length 0</a:t>
            </a:r>
          </a:p>
          <a:p>
            <a:pPr lvl="2" eaLnBrk="1" hangingPunct="1"/>
            <a:r>
              <a:rPr lang="en-US" sz="1600">
                <a:latin typeface="Arial" charset="0"/>
                <a:ea typeface="MS PGothic" charset="0"/>
              </a:rPr>
              <a:t>Note that text uses ∊ rather than </a:t>
            </a:r>
            <a:r>
              <a:rPr lang="en-US" sz="1600">
                <a:latin typeface="Symbol" charset="2"/>
                <a:ea typeface="Symbol" charset="2"/>
                <a:cs typeface="Symbol" charset="2"/>
              </a:rPr>
              <a:t>l </a:t>
            </a:r>
            <a:r>
              <a:rPr lang="en-US" sz="1600">
                <a:ea typeface="Symbol" charset="2"/>
                <a:cs typeface="Symbol" charset="2"/>
              </a:rPr>
              <a:t>as symbol for string of length zero</a:t>
            </a:r>
          </a:p>
          <a:p>
            <a:pPr lvl="1" eaLnBrk="1" hangingPunct="1"/>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ea typeface="Symbol" charset="2"/>
                <a:cs typeface="Symbol" charset="2"/>
              </a:rPr>
              <a:t>ax</a:t>
            </a:r>
            <a:r>
              <a:rPr lang="en-US" sz="2000">
                <a:latin typeface="Arial" charset="0"/>
                <a:ea typeface="MS PGothic" charset="0"/>
              </a:rPr>
              <a:t>) = </a:t>
            </a: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ea typeface="Symbol" charset="2"/>
                <a:cs typeface="Symbol" charset="2"/>
              </a:rPr>
              <a:t>a</a:t>
            </a:r>
            <a:r>
              <a:rPr lang="en-US" sz="2000">
                <a:latin typeface="Arial" charset="0"/>
                <a:ea typeface="MS PGothic" charset="0"/>
              </a:rPr>
              <a:t>),x), where a ∈ </a:t>
            </a:r>
            <a:r>
              <a:rPr lang="en-US" sz="2000" err="1">
                <a:latin typeface="Arial" charset="0"/>
                <a:ea typeface="MS PGothic" charset="0"/>
              </a:rPr>
              <a:t>Σ</a:t>
            </a:r>
            <a:r>
              <a:rPr lang="en-US" sz="2000">
                <a:latin typeface="Arial" charset="0"/>
                <a:ea typeface="MS PGothic" charset="0"/>
              </a:rPr>
              <a:t> and x ∈ </a:t>
            </a:r>
            <a:r>
              <a:rPr lang="en-US" sz="2000" err="1">
                <a:latin typeface="Arial" charset="0"/>
                <a:ea typeface="MS PGothic" charset="0"/>
              </a:rPr>
              <a:t>Σ</a:t>
            </a:r>
            <a:r>
              <a:rPr lang="en-US" sz="2000">
                <a:latin typeface="Arial" charset="0"/>
                <a:ea typeface="MS PGothic" charset="0"/>
              </a:rPr>
              <a:t>*</a:t>
            </a:r>
          </a:p>
          <a:p>
            <a:pPr lvl="1" eaLnBrk="1" hangingPunct="1"/>
            <a:r>
              <a:rPr lang="en-US" sz="2000">
                <a:latin typeface="Arial" charset="0"/>
                <a:ea typeface="MS PGothic" charset="0"/>
              </a:rPr>
              <a:t>Note that this means</a:t>
            </a:r>
            <a:br>
              <a:rPr lang="en-US" sz="2000">
                <a:latin typeface="Arial" charset="0"/>
                <a:ea typeface="MS PGothic" charset="0"/>
              </a:rPr>
            </a:b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ea typeface="Symbol" charset="2"/>
                <a:cs typeface="Symbol" charset="2"/>
              </a:rPr>
              <a:t>a</a:t>
            </a:r>
            <a:r>
              <a:rPr lang="en-US" sz="2000">
                <a:latin typeface="Arial" charset="0"/>
                <a:ea typeface="MS PGothic" charset="0"/>
              </a:rPr>
              <a:t>) = </a:t>
            </a: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ea typeface="Symbol" charset="2"/>
                <a:cs typeface="Symbol" charset="2"/>
              </a:rPr>
              <a:t>a</a:t>
            </a:r>
            <a:r>
              <a:rPr lang="en-US" sz="2000">
                <a:latin typeface="Arial" charset="0"/>
                <a:ea typeface="MS PGothic" charset="0"/>
              </a:rPr>
              <a:t>), where a ∈ </a:t>
            </a:r>
            <a:r>
              <a:rPr lang="en-US" sz="2000" err="1">
                <a:latin typeface="Arial" charset="0"/>
                <a:ea typeface="MS PGothic" charset="0"/>
              </a:rPr>
              <a:t>Σ</a:t>
            </a:r>
            <a:r>
              <a:rPr lang="en-US" sz="2000">
                <a:latin typeface="Arial" charset="0"/>
                <a:ea typeface="MS PGothic" charset="0"/>
              </a:rPr>
              <a:t> as a = a</a:t>
            </a:r>
            <a:r>
              <a:rPr lang="en-US" sz="2000">
                <a:latin typeface="Symbol" charset="2"/>
                <a:ea typeface="Symbol" charset="2"/>
                <a:cs typeface="Symbol" charset="2"/>
              </a:rPr>
              <a:t>l</a:t>
            </a:r>
          </a:p>
          <a:p>
            <a:pPr eaLnBrk="1" hangingPunct="1"/>
            <a:r>
              <a:rPr lang="en-US" sz="2400">
                <a:ea typeface="Symbol" charset="2"/>
                <a:cs typeface="Symbol" charset="2"/>
              </a:rPr>
              <a:t>We also define the transitive closure of </a:t>
            </a:r>
            <a:r>
              <a:rPr lang="en-US" sz="2400" err="1">
                <a:latin typeface="Arial" charset="0"/>
                <a:ea typeface="MS PGothic" charset="0"/>
              </a:rPr>
              <a:t>δ</a:t>
            </a:r>
            <a:r>
              <a:rPr lang="en-US" sz="2400">
                <a:latin typeface="Arial" charset="0"/>
                <a:ea typeface="MS PGothic" charset="0"/>
              </a:rPr>
              <a:t>, </a:t>
            </a:r>
            <a:r>
              <a:rPr lang="en-US" sz="2400" err="1">
                <a:latin typeface="Arial" charset="0"/>
                <a:ea typeface="MS PGothic" charset="0"/>
              </a:rPr>
              <a:t>δ</a:t>
            </a:r>
            <a:r>
              <a:rPr lang="en-US" sz="2400" baseline="30000">
                <a:latin typeface="Arial" charset="0"/>
                <a:ea typeface="MS PGothic" charset="0"/>
              </a:rPr>
              <a:t>+</a:t>
            </a:r>
            <a:r>
              <a:rPr lang="en-US" sz="2400">
                <a:latin typeface="Arial" charset="0"/>
                <a:ea typeface="MS PGothic" charset="0"/>
              </a:rPr>
              <a:t>, by</a:t>
            </a:r>
          </a:p>
          <a:p>
            <a:pPr lvl="1" eaLnBrk="1" hangingPunct="1"/>
            <a:r>
              <a:rPr lang="en-US" sz="2000" err="1">
                <a:latin typeface="Arial" charset="0"/>
                <a:ea typeface="MS PGothic" charset="0"/>
              </a:rPr>
              <a:t>δ</a:t>
            </a:r>
            <a:r>
              <a:rPr lang="en-US" sz="2000" baseline="30000">
                <a:latin typeface="Arial" charset="0"/>
                <a:ea typeface="MS PGothic" charset="0"/>
              </a:rPr>
              <a:t>+</a:t>
            </a:r>
            <a:r>
              <a:rPr lang="en-US" sz="2000">
                <a:latin typeface="Arial" charset="0"/>
                <a:ea typeface="MS PGothic" charset="0"/>
              </a:rPr>
              <a:t>(</a:t>
            </a:r>
            <a:r>
              <a:rPr lang="en-US" sz="2000" err="1">
                <a:latin typeface="Arial" charset="0"/>
                <a:ea typeface="MS PGothic" charset="0"/>
              </a:rPr>
              <a:t>q,w</a:t>
            </a:r>
            <a:r>
              <a:rPr lang="en-US" sz="2000">
                <a:latin typeface="Arial" charset="0"/>
                <a:ea typeface="MS PGothic" charset="0"/>
              </a:rPr>
              <a:t>) = </a:t>
            </a:r>
            <a:r>
              <a:rPr lang="en-US" sz="2000" err="1">
                <a:latin typeface="Arial" charset="0"/>
                <a:ea typeface="MS PGothic" charset="0"/>
              </a:rPr>
              <a:t>δ</a:t>
            </a:r>
            <a:r>
              <a:rPr lang="en-US" sz="2000">
                <a:latin typeface="Arial" charset="0"/>
                <a:ea typeface="MS PGothic" charset="0"/>
              </a:rPr>
              <a:t>*(</a:t>
            </a:r>
            <a:r>
              <a:rPr lang="en-US" sz="2000" err="1">
                <a:latin typeface="Arial" charset="0"/>
                <a:ea typeface="MS PGothic" charset="0"/>
              </a:rPr>
              <a:t>q,</a:t>
            </a:r>
            <a:r>
              <a:rPr lang="en-US" sz="2000" err="1">
                <a:ea typeface="Symbol" charset="2"/>
                <a:cs typeface="Symbol" charset="2"/>
              </a:rPr>
              <a:t>w</a:t>
            </a:r>
            <a:r>
              <a:rPr lang="en-US" sz="2000">
                <a:latin typeface="Arial" charset="0"/>
                <a:ea typeface="MS PGothic" charset="0"/>
              </a:rPr>
              <a:t>)  when |w|&gt;0 or, equivalently, w ∈ </a:t>
            </a:r>
            <a:r>
              <a:rPr lang="en-US" sz="2000" err="1">
                <a:latin typeface="Arial" charset="0"/>
                <a:ea typeface="MS PGothic" charset="0"/>
              </a:rPr>
              <a:t>Σ</a:t>
            </a:r>
            <a:r>
              <a:rPr lang="en-US" sz="2000" baseline="30000">
                <a:latin typeface="Arial" charset="0"/>
                <a:ea typeface="MS PGothic" charset="0"/>
              </a:rPr>
              <a:t>+</a:t>
            </a:r>
          </a:p>
          <a:p>
            <a:pPr eaLnBrk="1" hangingPunct="1"/>
            <a:r>
              <a:rPr lang="en-US" sz="2400">
                <a:ea typeface="MS PGothic" charset="0"/>
              </a:rPr>
              <a:t>The function </a:t>
            </a:r>
            <a:r>
              <a:rPr lang="en-US" sz="2400" err="1">
                <a:latin typeface="Arial" charset="0"/>
                <a:ea typeface="MS PGothic" charset="0"/>
              </a:rPr>
              <a:t>δ</a:t>
            </a:r>
            <a:r>
              <a:rPr lang="en-US" sz="2400">
                <a:latin typeface="Arial" charset="0"/>
                <a:ea typeface="MS PGothic" charset="0"/>
              </a:rPr>
              <a:t>* describes every step of computation by the automaton starting in some state until it runs out of characters to read</a:t>
            </a:r>
            <a:endParaRPr lang="en-US" sz="2400">
              <a:ea typeface="MS PGothic" charset="0"/>
            </a:endParaRPr>
          </a:p>
          <a:p>
            <a:pPr lvl="1" eaLnBrk="1" hangingPunct="1"/>
            <a:endParaRPr lang="en-US" sz="2000">
              <a:ea typeface="MS PGothic" charset="0"/>
            </a:endParaRPr>
          </a:p>
          <a:p>
            <a:pPr lvl="1" eaLnBrk="1" hangingPunct="1"/>
            <a:endParaRPr lang="en-US" sz="200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D302399-4735-0A41-B9F0-C986EB585034}"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6</a:t>
            </a:fld>
            <a:endParaRPr lang="en-US"/>
          </a:p>
        </p:txBody>
      </p:sp>
    </p:spTree>
    <p:extLst>
      <p:ext uri="{BB962C8B-B14F-4D97-AF65-F5344CB8AC3E}">
        <p14:creationId xmlns:p14="http://schemas.microsoft.com/office/powerpoint/2010/main" val="8894634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Reachable and Reaching</a:t>
            </a:r>
          </a:p>
        </p:txBody>
      </p:sp>
      <p:sp>
        <p:nvSpPr>
          <p:cNvPr id="3" name="Content Placeholder 2"/>
          <p:cNvSpPr>
            <a:spLocks noGrp="1"/>
          </p:cNvSpPr>
          <p:nvPr>
            <p:ph idx="1"/>
          </p:nvPr>
        </p:nvSpPr>
        <p:spPr/>
        <p:txBody>
          <a:bodyPr/>
          <a:lstStyle/>
          <a:p>
            <a:r>
              <a:rPr lang="en-US" dirty="0" err="1"/>
              <a:t>Reachable</a:t>
            </a:r>
            <a:r>
              <a:rPr lang="en-US" i="1" dirty="0" err="1"/>
              <a:t>from</a:t>
            </a:r>
            <a:r>
              <a:rPr lang="en-US" dirty="0"/>
              <a:t>(q) = { p | ∃w ∍ </a:t>
            </a:r>
            <a:r>
              <a:rPr lang="en-US" dirty="0" err="1"/>
              <a:t>δ</a:t>
            </a:r>
            <a:r>
              <a:rPr lang="en-US" dirty="0"/>
              <a:t>(</a:t>
            </a:r>
            <a:r>
              <a:rPr lang="en-US" dirty="0" err="1"/>
              <a:t>q,w</a:t>
            </a:r>
            <a:r>
              <a:rPr lang="en-US" dirty="0"/>
              <a:t>)=p }</a:t>
            </a:r>
          </a:p>
          <a:p>
            <a:pPr lvl="1"/>
            <a:r>
              <a:rPr lang="en-US" dirty="0"/>
              <a:t>Just do depth first search from q, marking all reachable states. Works for NFA as well.</a:t>
            </a:r>
          </a:p>
          <a:p>
            <a:r>
              <a:rPr lang="en-US" dirty="0" err="1"/>
              <a:t>Reaching</a:t>
            </a:r>
            <a:r>
              <a:rPr lang="en-US" i="1" dirty="0" err="1"/>
              <a:t>to</a:t>
            </a:r>
            <a:r>
              <a:rPr lang="en-US" dirty="0"/>
              <a:t>(q) = { p | ∃w ∍ </a:t>
            </a:r>
            <a:r>
              <a:rPr lang="en-US" dirty="0" err="1"/>
              <a:t>δ</a:t>
            </a:r>
            <a:r>
              <a:rPr lang="en-US" dirty="0"/>
              <a:t>(</a:t>
            </a:r>
            <a:r>
              <a:rPr lang="en-US" dirty="0" err="1"/>
              <a:t>p,w</a:t>
            </a:r>
            <a:r>
              <a:rPr lang="en-US" dirty="0"/>
              <a:t>)=q }</a:t>
            </a:r>
          </a:p>
          <a:p>
            <a:pPr lvl="1"/>
            <a:r>
              <a:rPr lang="en-US" dirty="0"/>
              <a:t>Do depth first from q, going backwards on transitions, marking all reaching states. Works for NFA as well.</a:t>
            </a:r>
          </a:p>
          <a:p>
            <a:endParaRPr lang="en-US" dirty="0"/>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60</a:t>
            </a:fld>
            <a:endParaRPr lang="en-US"/>
          </a:p>
        </p:txBody>
      </p:sp>
    </p:spTree>
    <p:extLst>
      <p:ext uri="{BB962C8B-B14F-4D97-AF65-F5344CB8AC3E}">
        <p14:creationId xmlns:p14="http://schemas.microsoft.com/office/powerpoint/2010/main" val="3625608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Min and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Min(L) = { w | </a:t>
            </a:r>
            <a:r>
              <a:rPr lang="en-US" sz="2000" dirty="0" err="1">
                <a:latin typeface="Arial" charset="0"/>
                <a:ea typeface="MS PGothic" charset="0"/>
              </a:rPr>
              <a:t>w∈L</a:t>
            </a:r>
            <a:r>
              <a:rPr lang="en-US" sz="2000" dirty="0">
                <a:latin typeface="Arial" charset="0"/>
                <a:ea typeface="MS PGothic" charset="0"/>
              </a:rPr>
              <a:t> and no proper prefix of w is in L } = </a:t>
            </a:r>
            <a:br>
              <a:rPr lang="en-US" sz="2000" dirty="0">
                <a:latin typeface="Arial" charset="0"/>
                <a:ea typeface="MS PGothic" charset="0"/>
              </a:rPr>
            </a:br>
            <a:r>
              <a:rPr lang="en-US" sz="2000" dirty="0">
                <a:latin typeface="Arial" charset="0"/>
                <a:ea typeface="MS PGothic" charset="0"/>
              </a:rPr>
              <a:t>{ w | </a:t>
            </a:r>
            <a:r>
              <a:rPr lang="en-US" sz="2000" dirty="0" err="1">
                <a:latin typeface="Arial" charset="0"/>
                <a:ea typeface="MS PGothic" charset="0"/>
              </a:rPr>
              <a:t>w∈L</a:t>
            </a:r>
            <a:r>
              <a:rPr lang="en-US" sz="2000" dirty="0">
                <a:latin typeface="Arial" charset="0"/>
                <a:ea typeface="MS PGothic" charset="0"/>
              </a:rPr>
              <a:t> and if w=</a:t>
            </a:r>
            <a:r>
              <a:rPr lang="en-US" sz="2000" dirty="0" err="1">
                <a:latin typeface="Arial" charset="0"/>
                <a:ea typeface="MS PGothic" charset="0"/>
              </a:rPr>
              <a:t>xy</a:t>
            </a:r>
            <a:r>
              <a:rPr lang="en-US" sz="2000" dirty="0">
                <a:latin typeface="Arial" charset="0"/>
                <a:ea typeface="MS PGothic" charset="0"/>
              </a:rPr>
              <a:t>, </a:t>
            </a:r>
            <a:r>
              <a:rPr lang="en-US" sz="2000" dirty="0" err="1">
                <a:latin typeface="Arial" charset="0"/>
                <a:ea typeface="MS PGothic" charset="0"/>
              </a:rPr>
              <a:t>x∈Σ</a:t>
            </a:r>
            <a:r>
              <a:rPr lang="en-US" sz="2000" dirty="0">
                <a:latin typeface="Arial" charset="0"/>
                <a:ea typeface="MS PGothic" charset="0"/>
              </a:rPr>
              <a:t>*,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x∉L</a:t>
            </a:r>
            <a:r>
              <a:rPr lang="en-US" sz="2000" dirty="0">
                <a:latin typeface="Arial" charset="0"/>
                <a:ea typeface="MS PGothic" charset="0"/>
              </a:rPr>
              <a:t>}</a:t>
            </a:r>
          </a:p>
          <a:p>
            <a:r>
              <a:rPr lang="en-US" sz="2000" dirty="0">
                <a:latin typeface="Arial" charset="0"/>
                <a:ea typeface="MS PGothic" charset="0"/>
              </a:rPr>
              <a:t>Max(L) = { w | </a:t>
            </a:r>
            <a:r>
              <a:rPr lang="en-US" sz="2000" dirty="0" err="1">
                <a:latin typeface="Arial" charset="0"/>
                <a:ea typeface="MS PGothic" charset="0"/>
              </a:rPr>
              <a:t>w∈L</a:t>
            </a:r>
            <a:r>
              <a:rPr lang="en-US" sz="2000" dirty="0">
                <a:latin typeface="Arial" charset="0"/>
                <a:ea typeface="MS PGothic" charset="0"/>
              </a:rPr>
              <a:t> and w is not the proper prefix of any word in L } = { w | </a:t>
            </a:r>
            <a:r>
              <a:rPr lang="en-US" sz="2000" dirty="0" err="1">
                <a:latin typeface="Arial" charset="0"/>
                <a:ea typeface="MS PGothic" charset="0"/>
              </a:rPr>
              <a:t>w∈L</a:t>
            </a:r>
            <a:r>
              <a:rPr lang="en-US" sz="2000" dirty="0">
                <a:latin typeface="Arial" charset="0"/>
                <a:ea typeface="MS PGothic" charset="0"/>
              </a:rPr>
              <a:t> and if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wy∉L</a:t>
            </a:r>
            <a:r>
              <a:rPr lang="en-US" sz="2000" dirty="0">
                <a:latin typeface="Arial" charset="0"/>
                <a:ea typeface="MS PGothic" charset="0"/>
              </a:rPr>
              <a:t> }</a:t>
            </a:r>
          </a:p>
          <a:p>
            <a:r>
              <a:rPr lang="en-US" sz="2000" dirty="0">
                <a:latin typeface="Arial" charset="0"/>
                <a:ea typeface="MS PGothic" charset="0"/>
              </a:rPr>
              <a:t>Examples:</a:t>
            </a:r>
          </a:p>
          <a:p>
            <a:pPr lvl="1"/>
            <a:r>
              <a:rPr lang="en-US" sz="1800" dirty="0">
                <a:latin typeface="Arial" charset="0"/>
                <a:ea typeface="MS PGothic" charset="0"/>
              </a:rPr>
              <a:t>Min(0(0+1)*) = {0}</a:t>
            </a:r>
          </a:p>
          <a:p>
            <a:pPr lvl="1"/>
            <a:r>
              <a:rPr lang="en-US" sz="1800" dirty="0">
                <a:latin typeface="Arial" charset="0"/>
                <a:ea typeface="MS PGothic" charset="0"/>
              </a:rPr>
              <a:t>Max(0(0+1)*) = {}</a:t>
            </a:r>
          </a:p>
          <a:p>
            <a:pPr lvl="1"/>
            <a:r>
              <a:rPr lang="en-US" sz="1800" dirty="0">
                <a:latin typeface="Arial" charset="0"/>
                <a:ea typeface="MS PGothic" charset="0"/>
              </a:rPr>
              <a:t>Min(01 + 0 + 10) = {0,10}</a:t>
            </a:r>
          </a:p>
          <a:p>
            <a:pPr lvl="1"/>
            <a:r>
              <a:rPr lang="en-US" sz="1800" dirty="0">
                <a:latin typeface="Arial" charset="0"/>
                <a:ea typeface="MS PGothic" charset="0"/>
              </a:rPr>
              <a:t>Max(01 + 0 + 10) = {01,10}</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min(i, j)}</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 </a:t>
            </a:r>
            <a:r>
              <a:rPr lang="en-US" sz="1800" dirty="0"/>
              <a:t>because</a:t>
            </a:r>
            <a:r>
              <a:rPr lang="hr-HR" sz="1800" dirty="0"/>
              <a:t> k </a:t>
            </a:r>
            <a:r>
              <a:rPr lang="en-US" sz="1800" dirty="0"/>
              <a:t>has</a:t>
            </a:r>
            <a:r>
              <a:rPr lang="hr-HR" sz="1800" dirty="0"/>
              <a:t> no </a:t>
            </a:r>
            <a:r>
              <a:rPr lang="en-US" sz="1800" dirty="0"/>
              <a:t>bound</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λ</a:t>
            </a:r>
            <a:r>
              <a:rPr lang="hr-HR" sz="1800" dirty="0"/>
              <a:t>}</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a:t>
            </a:r>
            <a:r>
              <a:rPr lang="hr-HR" sz="1800" dirty="0" err="1"/>
              <a:t>max</a:t>
            </a:r>
            <a:r>
              <a:rPr lang="hr-HR" sz="1800" dirty="0"/>
              <a:t>(i, j)}</a:t>
            </a:r>
          </a:p>
          <a:p>
            <a:endParaRPr lang="en-US" sz="20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61</a:t>
            </a:fld>
            <a:endParaRPr lang="en-US"/>
          </a:p>
        </p:txBody>
      </p:sp>
    </p:spTree>
    <p:extLst>
      <p:ext uri="{BB962C8B-B14F-4D97-AF65-F5344CB8AC3E}">
        <p14:creationId xmlns:p14="http://schemas.microsoft.com/office/powerpoint/2010/main" val="11487128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Min</a:t>
            </a:r>
            <a:endParaRPr lang="en-US" dirty="0"/>
          </a:p>
        </p:txBody>
      </p:sp>
      <p:sp>
        <p:nvSpPr>
          <p:cNvPr id="3" name="Content Placeholder 2"/>
          <p:cNvSpPr>
            <a:spLocks noGrp="1"/>
          </p:cNvSpPr>
          <p:nvPr>
            <p:ph idx="1"/>
          </p:nvPr>
        </p:nvSpPr>
        <p:spPr/>
        <p:txBody>
          <a:bodyPr/>
          <a:lstStyle/>
          <a:p>
            <a:r>
              <a:rPr lang="en-US" sz="2400" dirty="0">
                <a:latin typeface="Arial" charset="0"/>
                <a:ea typeface="MS PGothic" charset="0"/>
              </a:rPr>
              <a:t>Assume L is regular then Min(L) is regular</a:t>
            </a:r>
          </a:p>
          <a:p>
            <a:r>
              <a:rPr lang="en-US" sz="2400" dirty="0">
                <a:latin typeface="Arial" charset="0"/>
                <a:ea typeface="MS PGothic" charset="0"/>
              </a:rPr>
              <a:t>Let L= </a:t>
            </a:r>
            <a:r>
              <a:rPr lang="en-US" sz="2400" i="1" dirty="0">
                <a:latin typeface="Arial" charset="0"/>
                <a:ea typeface="MS PGothic" charset="0"/>
              </a:rPr>
              <a:t>L</a:t>
            </a:r>
            <a:r>
              <a:rPr lang="en-US" sz="2400" dirty="0">
                <a:latin typeface="Arial" charset="0"/>
                <a:ea typeface="MS PGothic" charset="0"/>
              </a:rPr>
              <a:t>(A), where A = (Q,Σ,δ,q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is a DFA with no state unreachable from q</a:t>
            </a:r>
            <a:r>
              <a:rPr lang="en-US" sz="2400" baseline="-25000" dirty="0">
                <a:latin typeface="Arial" charset="0"/>
                <a:ea typeface="MS PGothic" charset="0"/>
              </a:rPr>
              <a:t>0</a:t>
            </a:r>
            <a:r>
              <a:rPr lang="en-US" sz="2400" dirty="0">
                <a:latin typeface="Arial" charset="0"/>
                <a:ea typeface="MS PGothic" charset="0"/>
              </a:rPr>
              <a:t> </a:t>
            </a:r>
          </a:p>
          <a:p>
            <a:r>
              <a:rPr lang="en-US" sz="2400" dirty="0">
                <a:latin typeface="Arial" charset="0"/>
                <a:ea typeface="MS PGothic" charset="0"/>
              </a:rPr>
              <a:t>Define A</a:t>
            </a:r>
            <a:r>
              <a:rPr lang="en-US" sz="2400" baseline="-25000" dirty="0">
                <a:latin typeface="Arial" charset="0"/>
                <a:ea typeface="MS PGothic" charset="0"/>
              </a:rPr>
              <a:t>min</a:t>
            </a:r>
            <a:r>
              <a:rPr lang="en-US" sz="2400" dirty="0">
                <a:latin typeface="Arial" charset="0"/>
                <a:ea typeface="MS PGothic" charset="0"/>
              </a:rPr>
              <a:t> = (Q∪{dead},Σ,δ</a:t>
            </a:r>
            <a:r>
              <a:rPr lang="en-US" sz="2400" baseline="-25000" dirty="0">
                <a:latin typeface="Arial" charset="0"/>
                <a:ea typeface="MS PGothic" charset="0"/>
              </a:rPr>
              <a:t>min</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where for </a:t>
            </a:r>
            <a:r>
              <a:rPr lang="en-US" sz="2400" dirty="0" err="1">
                <a:latin typeface="Arial" charset="0"/>
                <a:ea typeface="MS PGothic" charset="0"/>
              </a:rPr>
              <a:t>a∈Σ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if </a:t>
            </a:r>
            <a:r>
              <a:rPr lang="en-US" sz="2400" dirty="0" err="1">
                <a:latin typeface="Arial" charset="0"/>
                <a:ea typeface="MS PGothic" charset="0"/>
              </a:rPr>
              <a:t>q∈Q-F</a:t>
            </a:r>
            <a:r>
              <a:rPr lang="en-US" sz="2400" dirty="0">
                <a:latin typeface="Arial" charset="0"/>
                <a:ea typeface="MS PGothic" charset="0"/>
              </a:rPr>
              <a:t>; </a:t>
            </a: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dead, if </a:t>
            </a:r>
            <a:r>
              <a:rPr lang="en-US" sz="2400" dirty="0" err="1">
                <a:latin typeface="Arial" charset="0"/>
                <a:ea typeface="MS PGothic" charset="0"/>
              </a:rPr>
              <a:t>q∈F</a:t>
            </a:r>
            <a:r>
              <a:rPr lang="en-US" sz="2400" dirty="0">
                <a:latin typeface="Arial" charset="0"/>
                <a:ea typeface="MS PGothic" charset="0"/>
              </a:rPr>
              <a:t>;</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dead,a</a:t>
            </a:r>
            <a:r>
              <a:rPr lang="en-US" sz="2400" dirty="0">
                <a:latin typeface="Arial" charset="0"/>
                <a:ea typeface="MS PGothic" charset="0"/>
              </a:rPr>
              <a:t>) = dead</a:t>
            </a:r>
          </a:p>
          <a:p>
            <a:pPr marL="11113" indent="-11113">
              <a:buFontTx/>
              <a:buNone/>
            </a:pPr>
            <a:r>
              <a:rPr lang="en-US" altLang="en-US" sz="1800" dirty="0">
                <a:ea typeface="ＭＳ Ｐゴシック" charset="-128"/>
              </a:rPr>
              <a:t>The reasoning is that the machine </a:t>
            </a:r>
            <a:r>
              <a:rPr lang="en-US" sz="1800" dirty="0">
                <a:latin typeface="Arial" charset="0"/>
                <a:ea typeface="MS PGothic" charset="0"/>
              </a:rPr>
              <a:t>A</a:t>
            </a:r>
            <a:r>
              <a:rPr lang="en-US" sz="1800" baseline="-25000" dirty="0">
                <a:latin typeface="Arial" charset="0"/>
                <a:ea typeface="MS PGothic" charset="0"/>
              </a:rPr>
              <a:t>min</a:t>
            </a:r>
            <a:r>
              <a:rPr lang="en-US" altLang="en-US" sz="1800" dirty="0">
                <a:ea typeface="ＭＳ Ｐゴシック" charset="-128"/>
              </a:rPr>
              <a:t> accepts only elements in L that are not extensions of shorter strings in L. By making it so transitions from all final states in </a:t>
            </a:r>
            <a:r>
              <a:rPr lang="en-US" sz="1800" dirty="0">
                <a:latin typeface="Arial" charset="0"/>
                <a:ea typeface="MS PGothic" charset="0"/>
              </a:rPr>
              <a:t>A</a:t>
            </a:r>
            <a:r>
              <a:rPr lang="en-US" sz="1800" baseline="-25000" dirty="0">
                <a:latin typeface="Arial" charset="0"/>
                <a:ea typeface="MS PGothic" charset="0"/>
              </a:rPr>
              <a:t>min</a:t>
            </a:r>
            <a:r>
              <a:rPr lang="en-US" altLang="en-US" sz="1800" dirty="0">
                <a:ea typeface="ＭＳ Ｐゴシック" charset="-128"/>
              </a:rPr>
              <a:t> go to the new “dead” state, we guarantee that extensions of accepted strings will not be accepted by this new automaton.</a:t>
            </a:r>
            <a:br>
              <a:rPr lang="en-US" altLang="en-US" sz="1800" dirty="0">
                <a:ea typeface="ＭＳ Ｐゴシック" charset="-128"/>
              </a:rPr>
            </a:br>
            <a:endParaRPr lang="en-US" altLang="en-US" sz="1800" dirty="0">
              <a:ea typeface="ＭＳ Ｐゴシック" charset="-128"/>
            </a:endParaRPr>
          </a:p>
          <a:p>
            <a:pPr marL="11113" indent="-11113">
              <a:buFontTx/>
              <a:buNone/>
            </a:pPr>
            <a:r>
              <a:rPr lang="en-US" altLang="en-US" sz="1800" dirty="0">
                <a:ea typeface="ＭＳ Ｐゴシック" charset="-128"/>
              </a:rPr>
              <a:t>Therefore, Regular Languages are closed under Min.</a:t>
            </a: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62</a:t>
            </a:fld>
            <a:endParaRPr lang="en-US"/>
          </a:p>
        </p:txBody>
      </p:sp>
    </p:spTree>
    <p:extLst>
      <p:ext uri="{BB962C8B-B14F-4D97-AF65-F5344CB8AC3E}">
        <p14:creationId xmlns:p14="http://schemas.microsoft.com/office/powerpoint/2010/main" val="5388834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Assume L is regular then Max(L) is regular</a:t>
            </a:r>
          </a:p>
          <a:p>
            <a:r>
              <a:rPr lang="en-US" sz="2000" dirty="0">
                <a:latin typeface="Arial" charset="0"/>
                <a:ea typeface="MS PGothic" charset="0"/>
              </a:rPr>
              <a:t>Let L= </a:t>
            </a:r>
            <a:r>
              <a:rPr lang="en-US" sz="2000" i="1" dirty="0">
                <a:latin typeface="Arial" charset="0"/>
                <a:ea typeface="MS PGothic" charset="0"/>
              </a:rPr>
              <a:t>L</a:t>
            </a:r>
            <a:r>
              <a:rPr lang="en-US" sz="2000" dirty="0">
                <a:latin typeface="Arial" charset="0"/>
                <a:ea typeface="MS PGothic" charset="0"/>
              </a:rPr>
              <a:t>(A), where A = (Q,Σ,δ,q</a:t>
            </a:r>
            <a:r>
              <a:rPr lang="en-US" sz="2000" baseline="-25000" dirty="0">
                <a:latin typeface="Arial" charset="0"/>
                <a:ea typeface="MS PGothic" charset="0"/>
              </a:rPr>
              <a:t>0</a:t>
            </a:r>
            <a:r>
              <a:rPr lang="en-US" sz="2000" dirty="0">
                <a:latin typeface="Arial" charset="0"/>
                <a:ea typeface="MS PGothic" charset="0"/>
              </a:rPr>
              <a:t>,F</a:t>
            </a:r>
            <a:r>
              <a:rPr lang="en-US" sz="2000" dirty="0"/>
              <a:t>)</a:t>
            </a:r>
            <a:r>
              <a:rPr lang="en-US" sz="2000" dirty="0">
                <a:latin typeface="Arial" charset="0"/>
                <a:ea typeface="MS PGothic" charset="0"/>
              </a:rPr>
              <a:t> is a DFA with no state unreachable from q</a:t>
            </a:r>
            <a:r>
              <a:rPr lang="en-US" sz="2000" baseline="-25000" dirty="0">
                <a:latin typeface="Arial" charset="0"/>
                <a:ea typeface="MS PGothic" charset="0"/>
              </a:rPr>
              <a:t>0</a:t>
            </a:r>
            <a:r>
              <a:rPr lang="en-US" sz="2000" dirty="0">
                <a:latin typeface="Arial" charset="0"/>
                <a:ea typeface="MS PGothic" charset="0"/>
              </a:rPr>
              <a:t> </a:t>
            </a:r>
          </a:p>
          <a:p>
            <a:r>
              <a:rPr lang="en-US" sz="2000" dirty="0">
                <a:latin typeface="Arial" charset="0"/>
                <a:ea typeface="MS PGothic" charset="0"/>
              </a:rPr>
              <a:t>Define A</a:t>
            </a:r>
            <a:r>
              <a:rPr lang="en-US" sz="2000" baseline="-25000" dirty="0">
                <a:latin typeface="Arial" charset="0"/>
                <a:ea typeface="MS PGothic" charset="0"/>
              </a:rPr>
              <a:t>max</a:t>
            </a:r>
            <a:r>
              <a:rPr lang="en-US" sz="2000" dirty="0">
                <a:latin typeface="Arial" charset="0"/>
                <a:ea typeface="MS PGothic" charset="0"/>
              </a:rPr>
              <a:t> = (Q,Σ,δ,q</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max</a:t>
            </a:r>
            <a:r>
              <a:rPr lang="en-US" sz="2000" dirty="0"/>
              <a:t>)</a:t>
            </a:r>
            <a:r>
              <a:rPr lang="en-US" sz="2000" dirty="0">
                <a:latin typeface="Arial" charset="0"/>
                <a:ea typeface="MS PGothic" charset="0"/>
              </a:rPr>
              <a:t>, where </a:t>
            </a:r>
            <a:br>
              <a:rPr lang="en-US" sz="2000" dirty="0">
                <a:latin typeface="Arial" charset="0"/>
                <a:ea typeface="MS PGothic" charset="0"/>
              </a:rPr>
            </a:br>
            <a:r>
              <a:rPr lang="en-US" sz="2000" dirty="0" err="1">
                <a:latin typeface="Arial" charset="0"/>
                <a:ea typeface="MS PGothic" charset="0"/>
              </a:rPr>
              <a:t>F</a:t>
            </a:r>
            <a:r>
              <a:rPr lang="en-US" sz="2000" baseline="-25000" dirty="0" err="1">
                <a:latin typeface="Arial" charset="0"/>
                <a:ea typeface="MS PGothic" charset="0"/>
              </a:rPr>
              <a:t>max</a:t>
            </a:r>
            <a:r>
              <a:rPr lang="en-US" sz="2000" dirty="0">
                <a:latin typeface="Arial" charset="0"/>
                <a:ea typeface="MS PGothic" charset="0"/>
              </a:rPr>
              <a:t>= { f | </a:t>
            </a:r>
            <a:r>
              <a:rPr lang="en-US" sz="2000" dirty="0" err="1">
                <a:latin typeface="Arial" charset="0"/>
                <a:ea typeface="MS PGothic" charset="0"/>
              </a:rPr>
              <a:t>f∈F</a:t>
            </a:r>
            <a:r>
              <a:rPr lang="en-US" sz="2000" dirty="0">
                <a:latin typeface="Arial" charset="0"/>
                <a:ea typeface="MS PGothic" charset="0"/>
              </a:rPr>
              <a:t> and </a:t>
            </a:r>
            <a:r>
              <a:rPr lang="en-US" sz="2000" dirty="0" err="1">
                <a:latin typeface="Arial" charset="0"/>
                <a:ea typeface="MS PGothic" charset="0"/>
              </a:rPr>
              <a:t>Reachable</a:t>
            </a:r>
            <a:r>
              <a:rPr lang="en-US" sz="2000" i="1" dirty="0" err="1">
                <a:latin typeface="Arial" charset="0"/>
                <a:ea typeface="MS PGothic" charset="0"/>
              </a:rPr>
              <a:t>from</a:t>
            </a:r>
            <a:r>
              <a:rPr lang="en-US" sz="2000" baseline="30000" dirty="0">
                <a:latin typeface="Arial" charset="0"/>
                <a:ea typeface="MS PGothic" charset="0"/>
              </a:rPr>
              <a:t>+</a:t>
            </a:r>
            <a:r>
              <a:rPr lang="en-US" sz="2000" dirty="0">
                <a:latin typeface="Arial" charset="0"/>
                <a:ea typeface="MS PGothic" charset="0"/>
              </a:rPr>
              <a:t>(f)∩F=</a:t>
            </a:r>
            <a:r>
              <a:rPr lang="en-US" sz="2000" dirty="0" err="1">
                <a:latin typeface="Arial" charset="0"/>
                <a:ea typeface="MS PGothic" charset="0"/>
              </a:rPr>
              <a:t>Φ</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where </a:t>
            </a:r>
            <a:r>
              <a:rPr lang="en-US" sz="2000" dirty="0" err="1"/>
              <a:t>Reachable</a:t>
            </a:r>
            <a:r>
              <a:rPr lang="en-US" sz="2000" i="1" dirty="0" err="1">
                <a:latin typeface="Arial" charset="0"/>
                <a:ea typeface="MS PGothic" charset="0"/>
              </a:rPr>
              <a:t>from</a:t>
            </a:r>
            <a:r>
              <a:rPr lang="en-US" sz="2000" baseline="30000" dirty="0"/>
              <a:t>+</a:t>
            </a:r>
            <a:r>
              <a:rPr lang="en-US" sz="2000" dirty="0"/>
              <a:t>(q) = { p | ∃w ∍ |w|&gt;0 and </a:t>
            </a:r>
            <a:r>
              <a:rPr lang="en-US" sz="2000" dirty="0" err="1"/>
              <a:t>δ</a:t>
            </a:r>
            <a:r>
              <a:rPr lang="en-US" sz="2000" dirty="0"/>
              <a:t>(</a:t>
            </a:r>
            <a:r>
              <a:rPr lang="en-US" sz="2000" dirty="0" err="1"/>
              <a:t>q,w</a:t>
            </a:r>
            <a:r>
              <a:rPr lang="en-US" sz="2000" dirty="0"/>
              <a:t>) = p }</a:t>
            </a:r>
          </a:p>
          <a:p>
            <a:pPr marL="11113" indent="-11113">
              <a:buFontTx/>
              <a:buNone/>
            </a:pPr>
            <a:r>
              <a:rPr lang="en-US" altLang="en-US" sz="1600" dirty="0">
                <a:ea typeface="ＭＳ Ｐゴシック" charset="-128"/>
              </a:rPr>
              <a:t>The reasoning is that the machine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accepts only elements in L that cannot be extended. If there is a non-empty string that leads from some final state f to any final state, including f, then f cannot be final in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All other final states can be retained. </a:t>
            </a:r>
            <a:br>
              <a:rPr lang="en-US" altLang="en-US" sz="1600" dirty="0">
                <a:ea typeface="ＭＳ Ｐゴシック" charset="-128"/>
              </a:rPr>
            </a:br>
            <a:r>
              <a:rPr lang="en-US" altLang="en-US" sz="1600" dirty="0">
                <a:ea typeface="ＭＳ Ｐゴシック" charset="-128"/>
              </a:rPr>
              <a:t>The inductive definition of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 is:</a:t>
            </a:r>
            <a:br>
              <a:rPr lang="en-US" altLang="en-US" sz="1600" dirty="0">
                <a:ea typeface="ＭＳ Ｐゴシック" charset="-128"/>
              </a:rPr>
            </a:br>
            <a:r>
              <a:rPr lang="en-US" altLang="en-US" sz="1600" dirty="0">
                <a:ea typeface="ＭＳ Ｐゴシック" charset="-128"/>
              </a:rPr>
              <a:t>1.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 contains { s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q,a</a:t>
            </a:r>
            <a:r>
              <a:rPr lang="en-US" altLang="en-US" sz="1600" dirty="0">
                <a:ea typeface="ＭＳ Ｐゴシック" charset="-128"/>
              </a:rPr>
              <a:t>) = s }</a:t>
            </a:r>
            <a:br>
              <a:rPr lang="en-US" altLang="en-US" sz="1600" dirty="0">
                <a:ea typeface="ＭＳ Ｐゴシック" charset="-128"/>
              </a:rPr>
            </a:br>
            <a:r>
              <a:rPr lang="en-US" altLang="en-US" sz="1600" dirty="0">
                <a:ea typeface="ＭＳ Ｐゴシック" charset="-128"/>
              </a:rPr>
              <a:t>2. If s is in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then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contains </a:t>
            </a:r>
            <a:br>
              <a:rPr lang="en-US" altLang="en-US" sz="1600" dirty="0">
                <a:ea typeface="ＭＳ Ｐゴシック" charset="-128"/>
              </a:rPr>
            </a:br>
            <a:r>
              <a:rPr lang="en-US" altLang="en-US" sz="1600" dirty="0">
                <a:ea typeface="ＭＳ Ｐゴシック" charset="-128"/>
              </a:rPr>
              <a:t>    { t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s,a</a:t>
            </a:r>
            <a:r>
              <a:rPr lang="en-US" altLang="en-US" sz="1600" dirty="0">
                <a:ea typeface="ＭＳ Ｐゴシック" charset="-128"/>
              </a:rPr>
              <a:t>) = t }</a:t>
            </a:r>
            <a:br>
              <a:rPr lang="en-US" altLang="en-US" sz="1600" dirty="0">
                <a:ea typeface="ＭＳ Ｐゴシック" charset="-128"/>
              </a:rPr>
            </a:br>
            <a:r>
              <a:rPr lang="en-US" altLang="en-US" sz="1600" dirty="0">
                <a:ea typeface="ＭＳ Ｐゴシック" charset="-128"/>
              </a:rPr>
              <a:t>3. No other states are in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a:t>
            </a:r>
          </a:p>
          <a:p>
            <a:pPr marL="11113" indent="-11113">
              <a:buFontTx/>
              <a:buNone/>
            </a:pPr>
            <a:r>
              <a:rPr lang="en-US" altLang="en-US" sz="1600" dirty="0">
                <a:ea typeface="ＭＳ Ｐゴシック" charset="-128"/>
              </a:rPr>
              <a:t>	Therefore, Regular Languages are closed under Max.</a:t>
            </a:r>
          </a:p>
          <a:p>
            <a:endParaRPr lang="en-US" sz="16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63</a:t>
            </a:fld>
            <a:endParaRPr lang="en-US"/>
          </a:p>
        </p:txBody>
      </p:sp>
    </p:spTree>
    <p:extLst>
      <p:ext uri="{BB962C8B-B14F-4D97-AF65-F5344CB8AC3E}">
        <p14:creationId xmlns:p14="http://schemas.microsoft.com/office/powerpoint/2010/main" val="10751005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Regular Languages</a:t>
            </a:r>
          </a:p>
        </p:txBody>
      </p:sp>
      <p:sp>
        <p:nvSpPr>
          <p:cNvPr id="8" name="Subtitle 7"/>
          <p:cNvSpPr>
            <a:spLocks noGrp="1"/>
          </p:cNvSpPr>
          <p:nvPr>
            <p:ph type="subTitle" idx="1"/>
          </p:nvPr>
        </p:nvSpPr>
        <p:spPr/>
        <p:txBody>
          <a:bodyPr/>
          <a:lstStyle/>
          <a:p>
            <a:r>
              <a:rPr lang="en-US" dirty="0"/>
              <a:t>What is not a Regular Language</a:t>
            </a:r>
          </a:p>
        </p:txBody>
      </p:sp>
    </p:spTree>
    <p:extLst>
      <p:ext uri="{BB962C8B-B14F-4D97-AF65-F5344CB8AC3E}">
        <p14:creationId xmlns:p14="http://schemas.microsoft.com/office/powerpoint/2010/main" val="2740407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Pumping Lemma Concept</a:t>
            </a:r>
          </a:p>
        </p:txBody>
      </p:sp>
      <p:sp>
        <p:nvSpPr>
          <p:cNvPr id="9" name="Content Placeholder 8"/>
          <p:cNvSpPr>
            <a:spLocks noGrp="1"/>
          </p:cNvSpPr>
          <p:nvPr>
            <p:ph idx="1"/>
          </p:nvPr>
        </p:nvSpPr>
        <p:spPr/>
        <p:txBody>
          <a:bodyPr/>
          <a:lstStyle/>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p>
          <a:p>
            <a:r>
              <a:rPr lang="en-US" sz="2200" dirty="0">
                <a:latin typeface="Arial" charset="0"/>
                <a:ea typeface="MS PGothic" charset="0"/>
              </a:rPr>
              <a:t>The “pigeon-hole principle” tells us that whenever we visit N+1 or more states, we must visit at least one state more than once (loop)</a:t>
            </a:r>
          </a:p>
          <a:p>
            <a:r>
              <a:rPr lang="en-US" sz="2200" dirty="0">
                <a:latin typeface="Arial" charset="0"/>
                <a:ea typeface="MS PGothic" charset="0"/>
              </a:rPr>
              <a:t>Any string, w, of length N or greater leads to us making N transitions after visiting the start state, and so we visit at least one state more than once when reading w</a:t>
            </a:r>
          </a:p>
        </p:txBody>
      </p:sp>
      <p:sp>
        <p:nvSpPr>
          <p:cNvPr id="5" name="Date Placeholder 4"/>
          <p:cNvSpPr>
            <a:spLocks noGrp="1"/>
          </p:cNvSpPr>
          <p:nvPr>
            <p:ph type="dt" sz="half" idx="10"/>
          </p:nvPr>
        </p:nvSpPr>
        <p:spPr/>
        <p:txBody>
          <a:bodyPr/>
          <a:lstStyle/>
          <a:p>
            <a:fld id="{5690626B-7D61-C449-B0A2-82BBF53A8DD4}" type="datetime1">
              <a:rPr lang="en-US" smtClean="0"/>
              <a:t>12/28/19</a:t>
            </a:fld>
            <a:endParaRPr lang="en-US"/>
          </a:p>
        </p:txBody>
      </p:sp>
      <p:sp>
        <p:nvSpPr>
          <p:cNvPr id="6" name="Footer Placeholder 5"/>
          <p:cNvSpPr>
            <a:spLocks noGrp="1"/>
          </p:cNvSpPr>
          <p:nvPr>
            <p:ph type="ftr" sz="quarter" idx="11"/>
          </p:nvPr>
        </p:nvSpPr>
        <p:spPr/>
        <p:txBody>
          <a:bodyPr/>
          <a:lstStyle/>
          <a:p>
            <a:r>
              <a:rPr lang="en-US" dirty="0"/>
              <a:t>UCF @ CS</a:t>
            </a:r>
          </a:p>
        </p:txBody>
      </p:sp>
      <p:sp>
        <p:nvSpPr>
          <p:cNvPr id="7" name="Slide Number Placeholder 6"/>
          <p:cNvSpPr>
            <a:spLocks noGrp="1"/>
          </p:cNvSpPr>
          <p:nvPr>
            <p:ph type="sldNum" sz="quarter" idx="12"/>
          </p:nvPr>
        </p:nvSpPr>
        <p:spPr/>
        <p:txBody>
          <a:bodyPr/>
          <a:lstStyle/>
          <a:p>
            <a:fld id="{D90E1FD5-8788-F846-A31B-26E5EF73593D}" type="slidenum">
              <a:rPr lang="en-US" smtClean="0"/>
              <a:pPr/>
              <a:t>65</a:t>
            </a:fld>
            <a:endParaRPr lang="en-US"/>
          </a:p>
        </p:txBody>
      </p:sp>
    </p:spTree>
    <p:extLst>
      <p:ext uri="{BB962C8B-B14F-4D97-AF65-F5344CB8AC3E}">
        <p14:creationId xmlns:p14="http://schemas.microsoft.com/office/powerpoint/2010/main" val="14702563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Regular</a:t>
            </a:r>
          </a:p>
        </p:txBody>
      </p:sp>
      <p:sp>
        <p:nvSpPr>
          <p:cNvPr id="97283" name="Content Placeholder 2"/>
          <p:cNvSpPr>
            <a:spLocks noGrp="1"/>
          </p:cNvSpPr>
          <p:nvPr>
            <p:ph idx="1"/>
          </p:nvPr>
        </p:nvSpPr>
        <p:spPr/>
        <p:txBody>
          <a:bodyPr/>
          <a:lstStyle/>
          <a:p>
            <a:r>
              <a:rPr lang="en-US">
                <a:latin typeface="Arial" charset="0"/>
                <a:ea typeface="MS PGothic" charset="0"/>
                <a:sym typeface="Symbol" charset="0"/>
              </a:rPr>
              <a:t>Theorem: Let L be regular then there exists an N&gt;0 such that, if w </a:t>
            </a:r>
            <a:r>
              <a:rPr lang="en-US">
                <a:latin typeface="Arial" charset="0"/>
                <a:ea typeface="MS PGothic" charset="0"/>
              </a:rPr>
              <a:t> </a:t>
            </a:r>
            <a:r>
              <a:rPr lang="en-US">
                <a:latin typeface="Arial" charset="0"/>
                <a:ea typeface="MS PGothic" charset="0"/>
                <a:sym typeface="Symbol" charset="0"/>
              </a:rPr>
              <a:t>L and </a:t>
            </a:r>
            <a:br>
              <a:rPr lang="en-US">
                <a:latin typeface="Arial" charset="0"/>
                <a:ea typeface="MS PGothic" charset="0"/>
                <a:sym typeface="Symbol" charset="0"/>
              </a:rPr>
            </a:br>
            <a:r>
              <a:rPr lang="en-US">
                <a:latin typeface="Arial" charset="0"/>
                <a:ea typeface="MS PGothic" charset="0"/>
                <a:sym typeface="Symbol" charset="0"/>
              </a:rPr>
              <a:t>|w| ≥ N, then w can be written in the form xyz, where |</a:t>
            </a:r>
            <a:r>
              <a:rPr lang="en-US" err="1">
                <a:latin typeface="Arial" charset="0"/>
                <a:ea typeface="MS PGothic" charset="0"/>
                <a:sym typeface="Symbol" charset="0"/>
              </a:rPr>
              <a:t>xy</a:t>
            </a:r>
            <a:r>
              <a:rPr lang="en-US">
                <a:latin typeface="Arial" charset="0"/>
                <a:ea typeface="MS PGothic" charset="0"/>
                <a:sym typeface="Symbol" charset="0"/>
              </a:rPr>
              <a:t>| ≤ N, |y|&gt;0, and for all i≥0, </a:t>
            </a:r>
            <a:r>
              <a:rPr lang="en-US" err="1">
                <a:latin typeface="Arial" charset="0"/>
                <a:ea typeface="MS PGothic" charset="0"/>
                <a:sym typeface="Symbol" charset="0"/>
              </a:rPr>
              <a:t>xy</a:t>
            </a:r>
            <a:r>
              <a:rPr lang="en-US" baseline="30000" err="1">
                <a:latin typeface="Arial" charset="0"/>
                <a:ea typeface="MS PGothic" charset="0"/>
                <a:sym typeface="Symbol" charset="0"/>
              </a:rPr>
              <a:t>i</a:t>
            </a:r>
            <a:r>
              <a:rPr lang="en-US" err="1">
                <a:latin typeface="Arial" charset="0"/>
                <a:ea typeface="MS PGothic" charset="0"/>
                <a:sym typeface="Symbol" charset="0"/>
              </a:rPr>
              <a:t>z</a:t>
            </a:r>
            <a:r>
              <a:rPr lang="en-US">
                <a:latin typeface="Arial" charset="0"/>
                <a:ea typeface="MS PGothic" charset="0"/>
                <a:sym typeface="Symbol" charset="0"/>
              </a:rPr>
              <a:t>  L</a:t>
            </a:r>
          </a:p>
          <a:p>
            <a:r>
              <a:rPr lang="en-US">
                <a:latin typeface="Arial" charset="0"/>
                <a:ea typeface="MS PGothic" charset="0"/>
                <a:sym typeface="Symbol" charset="0"/>
              </a:rPr>
              <a:t>This means that interesting regular languages (infinite ones) have a very simple self-embedding property that occurs early in long strings</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4747C1-1299-CB44-9F04-6AE69BA5259D}" type="datetime1">
              <a:rPr lang="en-US" smtClean="0"/>
              <a:t>12/28/19</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66</a:t>
            </a:fld>
            <a:endParaRPr lang="en-US"/>
          </a:p>
        </p:txBody>
      </p:sp>
    </p:spTree>
    <p:extLst>
      <p:ext uri="{BB962C8B-B14F-4D97-AF65-F5344CB8AC3E}">
        <p14:creationId xmlns:p14="http://schemas.microsoft.com/office/powerpoint/2010/main" val="16516320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1800" dirty="0">
                <a:latin typeface="Arial" charset="0"/>
                <a:ea typeface="MS PGothic" charset="0"/>
                <a:sym typeface="Symbol" charset="0"/>
              </a:rPr>
              <a:t>If L is regular then it is recognized by some DFA, A=(Q,</a:t>
            </a:r>
            <a:r>
              <a:rPr lang="en-US" sz="1800" dirty="0">
                <a:latin typeface="Symbol" charset="0"/>
                <a:ea typeface="MS PGothic" charset="0"/>
                <a:sym typeface="Symbol" charset="0"/>
              </a:rPr>
              <a:t>S</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,F). Let |Q| = N states. For any string w, such that |w| ≥ N, A must make N+1 state visits to consume its first N characters, followed by |w|-N more state visits. </a:t>
            </a:r>
          </a:p>
          <a:p>
            <a:r>
              <a:rPr lang="en-US" sz="1800" dirty="0">
                <a:latin typeface="Arial" charset="0"/>
                <a:ea typeface="MS PGothic" charset="0"/>
                <a:sym typeface="Symbol" charset="0"/>
              </a:rPr>
              <a:t>In its first N+1 state visits, A must enter at least one state two or more times.</a:t>
            </a:r>
          </a:p>
          <a:p>
            <a:r>
              <a:rPr lang="en-US" sz="1800" dirty="0">
                <a:latin typeface="Arial" charset="0"/>
                <a:ea typeface="MS PGothic" charset="0"/>
                <a:sym typeface="Symbol" charset="0"/>
              </a:rPr>
              <a:t>Let w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rPr>
              <a:t>, </a:t>
            </a:r>
            <a:r>
              <a:rPr lang="en-US" sz="1800" dirty="0">
                <a:latin typeface="Arial" charset="0"/>
                <a:ea typeface="MS PGothic" charset="0"/>
                <a:sym typeface="Symbol" charset="0"/>
              </a:rPr>
              <a:t>where m =|w|, and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k &gt; j, and let this state represent the first one repeated while A consumes w.</a:t>
            </a:r>
          </a:p>
          <a:p>
            <a:r>
              <a:rPr lang="en-US" sz="1800" dirty="0">
                <a:latin typeface="Arial" charset="0"/>
                <a:ea typeface="MS PGothic" charset="0"/>
                <a:sym typeface="Symbol" charset="0"/>
              </a:rPr>
              <a:t>Define x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 y = v</a:t>
            </a:r>
            <a:r>
              <a:rPr lang="en-US" sz="1800" baseline="-25000" dirty="0">
                <a:latin typeface="Arial" charset="0"/>
                <a:ea typeface="MS PGothic" charset="0"/>
                <a:sym typeface="Symbol" charset="0"/>
              </a:rPr>
              <a:t>i+1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and z = v</a:t>
            </a:r>
            <a:r>
              <a:rPr lang="en-US" sz="1800" baseline="-25000" dirty="0">
                <a:latin typeface="Arial" charset="0"/>
                <a:ea typeface="MS PGothic" charset="0"/>
                <a:sym typeface="Symbol" charset="0"/>
              </a:rPr>
              <a:t>k+1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sym typeface="Symbol" charset="0"/>
              </a:rPr>
              <a:t>. Clearly w=xyz. Moreover, since k &gt; j, |y| &gt; 0, and since k ≤ N, |</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a:t>
            </a:r>
          </a:p>
          <a:p>
            <a:r>
              <a:rPr lang="en-US" sz="1800" dirty="0">
                <a:latin typeface="Arial" charset="0"/>
                <a:ea typeface="MS PGothic" charset="0"/>
                <a:sym typeface="Symbol" charset="0"/>
              </a:rPr>
              <a:t>Since A is deterministic,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 for all i ≥ 0.</a:t>
            </a:r>
          </a:p>
          <a:p>
            <a:r>
              <a:rPr lang="en-US" sz="1800" dirty="0">
                <a:latin typeface="Arial" charset="0"/>
                <a:ea typeface="MS PGothic" charset="0"/>
                <a:sym typeface="Symbol" charset="0"/>
              </a:rPr>
              <a:t>Thus, if w </a:t>
            </a:r>
            <a:r>
              <a:rPr lang="en-US" sz="1800" dirty="0">
                <a:latin typeface="Arial" charset="0"/>
                <a:ea typeface="MS PGothic" charset="0"/>
              </a:rPr>
              <a:t> L,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,xyz) </a:t>
            </a:r>
            <a:r>
              <a:rPr lang="en-US" sz="1800" dirty="0">
                <a:latin typeface="Arial" charset="0"/>
                <a:ea typeface="MS PGothic" charset="0"/>
              </a:rPr>
              <a:t> F</a:t>
            </a:r>
            <a:r>
              <a:rPr lang="en-US" sz="1800" dirty="0">
                <a:latin typeface="Arial" charset="0"/>
                <a:ea typeface="MS PGothic" charset="0"/>
                <a:sym typeface="Symbol" charset="0"/>
              </a:rPr>
              <a:t>, and so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z) </a:t>
            </a:r>
            <a:r>
              <a:rPr lang="en-US" sz="1800" dirty="0">
                <a:latin typeface="Arial" charset="0"/>
                <a:ea typeface="MS PGothic" charset="0"/>
              </a:rPr>
              <a:t> F, </a:t>
            </a:r>
            <a:r>
              <a:rPr lang="en-US" sz="1800" dirty="0">
                <a:latin typeface="Arial" charset="0"/>
                <a:ea typeface="MS PGothic" charset="0"/>
                <a:sym typeface="Symbol" charset="0"/>
              </a:rPr>
              <a:t>for all i ≥ 0. </a:t>
            </a:r>
          </a:p>
          <a:p>
            <a:r>
              <a:rPr lang="en-US" sz="1800" dirty="0">
                <a:latin typeface="Arial" charset="0"/>
                <a:ea typeface="MS PGothic" charset="0"/>
                <a:sym typeface="Symbol" charset="0"/>
              </a:rPr>
              <a:t>Consequently, if w </a:t>
            </a:r>
            <a:r>
              <a:rPr lang="en-US" sz="1800" dirty="0">
                <a:latin typeface="Arial" charset="0"/>
                <a:ea typeface="MS PGothic" charset="0"/>
              </a:rPr>
              <a:t> L, |w|</a:t>
            </a:r>
            <a:r>
              <a:rPr lang="en-US" sz="1800" dirty="0">
                <a:latin typeface="Arial" charset="0"/>
                <a:ea typeface="MS PGothic" charset="0"/>
                <a:sym typeface="Symbol" charset="0"/>
              </a:rPr>
              <a:t>≥N,</a:t>
            </a:r>
            <a:r>
              <a:rPr lang="en-US" sz="1800" dirty="0">
                <a:latin typeface="Arial" charset="0"/>
                <a:ea typeface="MS PGothic" charset="0"/>
              </a:rPr>
              <a:t> </a:t>
            </a:r>
            <a:r>
              <a:rPr lang="en-US" sz="1800" dirty="0">
                <a:latin typeface="Arial" charset="0"/>
                <a:ea typeface="MS PGothic" charset="0"/>
                <a:sym typeface="Symbol" charset="0"/>
              </a:rPr>
              <a:t>then w can be written in the form xyz, where </a:t>
            </a:r>
            <a:br>
              <a:rPr lang="en-US" sz="1800" dirty="0">
                <a:latin typeface="Arial" charset="0"/>
                <a:ea typeface="MS PGothic" charset="0"/>
                <a:sym typeface="Symbol" charset="0"/>
              </a:rPr>
            </a:br>
            <a:r>
              <a:rPr lang="en-US" sz="1800" dirty="0">
                <a:latin typeface="Arial" charset="0"/>
                <a:ea typeface="MS PGothic" charset="0"/>
                <a:sym typeface="Symbol" charset="0"/>
              </a:rPr>
              <a:t>|</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 |y| &gt; 0, and for all i ≥ 0, </a:t>
            </a:r>
            <a:r>
              <a:rPr lang="en-US" sz="1800" dirty="0" err="1">
                <a:latin typeface="Arial" charset="0"/>
                <a:ea typeface="MS PGothic" charset="0"/>
                <a:sym typeface="Symbol" charset="0"/>
              </a:rPr>
              <a:t>xy</a:t>
            </a:r>
            <a:r>
              <a:rPr lang="en-US" sz="1800" baseline="30000" dirty="0" err="1">
                <a:latin typeface="Arial" charset="0"/>
                <a:ea typeface="MS PGothic" charset="0"/>
                <a:sym typeface="Symbol" charset="0"/>
              </a:rPr>
              <a:t>i</a:t>
            </a:r>
            <a:r>
              <a:rPr lang="en-US" sz="1800" dirty="0" err="1">
                <a:latin typeface="Arial" charset="0"/>
                <a:ea typeface="MS PGothic" charset="0"/>
                <a:sym typeface="Symbol" charset="0"/>
              </a:rPr>
              <a:t>z</a:t>
            </a:r>
            <a:r>
              <a:rPr lang="en-US" sz="1800" dirty="0">
                <a:latin typeface="Arial" charset="0"/>
                <a:ea typeface="MS PGothic" charset="0"/>
                <a:sym typeface="Symbol" charset="0"/>
              </a:rPr>
              <a:t>  L.</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4910FF-F0EF-8843-BF0F-0A62B2907B73}" type="datetime1">
              <a:rPr lang="en-US" smtClean="0"/>
              <a:t>12/28/19</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67</a:t>
            </a:fld>
            <a:endParaRPr lang="en-US"/>
          </a:p>
        </p:txBody>
      </p:sp>
    </p:spTree>
    <p:extLst>
      <p:ext uri="{BB962C8B-B14F-4D97-AF65-F5344CB8AC3E}">
        <p14:creationId xmlns:p14="http://schemas.microsoft.com/office/powerpoint/2010/main" val="6065457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regular</a:t>
            </a:r>
          </a:p>
          <a:p>
            <a:r>
              <a:rPr lang="en-US" sz="2000" dirty="0">
                <a:latin typeface="Arial" charset="0"/>
                <a:ea typeface="MS PGothic" charset="0"/>
                <a:sym typeface="Symbol" charset="0"/>
              </a:rPr>
              <a:t>P.L.: Provides N &gt; 0</a:t>
            </a:r>
          </a:p>
          <a:p>
            <a:pPr lvl="1"/>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a:t>
            </a:r>
          </a:p>
          <a:p>
            <a:pPr lvl="1"/>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xyz, where |</a:t>
            </a:r>
            <a:r>
              <a:rPr lang="en-US" sz="2000" dirty="0" err="1">
                <a:latin typeface="Arial" charset="0"/>
                <a:ea typeface="MS PGothic" charset="0"/>
                <a:sym typeface="Symbol" charset="0"/>
              </a:rPr>
              <a:t>xy</a:t>
            </a:r>
            <a:r>
              <a:rPr lang="en-US" sz="2000" dirty="0">
                <a:latin typeface="Arial" charset="0"/>
                <a:ea typeface="MS PGothic" charset="0"/>
                <a:sym typeface="Symbol" charset="0"/>
              </a:rPr>
              <a:t>| ≤ N, |y| &gt; 0, and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 </a:t>
            </a:r>
            <a:r>
              <a:rPr lang="en-US" sz="2000" dirty="0" err="1">
                <a:latin typeface="Arial" charset="0"/>
                <a:ea typeface="MS PGothic" charset="0"/>
                <a:sym typeface="Symbol" charset="0"/>
              </a:rPr>
              <a:t>xy</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z</a:t>
            </a:r>
            <a:r>
              <a:rPr lang="en-US" sz="2000" dirty="0">
                <a:latin typeface="Arial" charset="0"/>
                <a:ea typeface="MS PGothic" charset="0"/>
                <a:sym typeface="Symbol" charset="0"/>
              </a:rPr>
              <a:t>  L</a:t>
            </a:r>
          </a:p>
          <a:p>
            <a:pPr lvl="1"/>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a:t>
            </a:r>
          </a:p>
          <a:p>
            <a:pPr lvl="1"/>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just a consequence of P.L.</a:t>
            </a:r>
            <a:endParaRPr lang="en-US" sz="1800" dirty="0">
              <a:latin typeface="Arial" charset="0"/>
              <a:ea typeface="MS PGothic" charset="0"/>
              <a:sym typeface="Symbol" charset="0"/>
            </a:endParaRPr>
          </a:p>
          <a:p>
            <a:r>
              <a:rPr lang="en-US" sz="2000" dirty="0">
                <a:latin typeface="Arial" charset="0"/>
                <a:ea typeface="MS PGothic" charset="0"/>
                <a:sym typeface="Symbol" charset="0"/>
              </a:rPr>
              <a:t>Our turn: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a:t>
            </a:r>
            <a:r>
              <a:rPr lang="en-US" sz="2000" b="1" dirty="0">
                <a:latin typeface="Arial" charset="0"/>
                <a:ea typeface="MS PGothic" charset="0"/>
                <a:sym typeface="Symbol" charset="0"/>
              </a:rPr>
              <a:t></a:t>
            </a:r>
            <a:r>
              <a:rPr lang="en-US" sz="2000" dirty="0">
                <a:latin typeface="Arial" charset="0"/>
                <a:ea typeface="MS PGothic" charset="0"/>
                <a:sym typeface="Symbol" charset="0"/>
              </a:rPr>
              <a:t> L; just a consequence of L’s structure</a:t>
            </a: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regular</a:t>
            </a:r>
          </a:p>
          <a:p>
            <a:endParaRPr lang="en-US" sz="1800" dirty="0">
              <a:latin typeface="Arial" charset="0"/>
              <a:ea typeface="MS PGothic" charset="0"/>
              <a:sym typeface="Symbol" charset="0"/>
            </a:endParaRPr>
          </a:p>
          <a:p>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3D0CE72-0838-2B4F-8E12-BD00493163AB}" type="datetime1">
              <a:rPr lang="en-US" smtClean="0"/>
              <a:t>12/28/19</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68</a:t>
            </a:fld>
            <a:endParaRPr lang="en-US"/>
          </a:p>
        </p:txBody>
      </p:sp>
    </p:spTree>
    <p:extLst>
      <p:ext uri="{BB962C8B-B14F-4D97-AF65-F5344CB8AC3E}">
        <p14:creationId xmlns:p14="http://schemas.microsoft.com/office/powerpoint/2010/main" val="1096151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err="1">
                <a:latin typeface="Arial" charset="0"/>
                <a:ea typeface="MS PGothic" charset="0"/>
              </a:rPr>
              <a:t>xwx</a:t>
            </a:r>
            <a:r>
              <a:rPr lang="en-US">
                <a:latin typeface="Arial" charset="0"/>
                <a:ea typeface="MS PGothic" charset="0"/>
              </a:rPr>
              <a:t> is not Regular (PL)</a:t>
            </a:r>
          </a:p>
        </p:txBody>
      </p:sp>
      <p:sp>
        <p:nvSpPr>
          <p:cNvPr id="102403" name="Content Placeholder 2"/>
          <p:cNvSpPr>
            <a:spLocks noGrp="1"/>
          </p:cNvSpPr>
          <p:nvPr>
            <p:ph idx="1"/>
          </p:nvPr>
        </p:nvSpPr>
        <p:spPr/>
        <p:txBody>
          <a:bodyPr/>
          <a:lstStyle/>
          <a:p>
            <a:r>
              <a:rPr lang="en-US" sz="2000" b="1" dirty="0">
                <a:latin typeface="Arial" charset="0"/>
                <a:ea typeface="MS PGothic" charset="0"/>
              </a:rPr>
              <a:t>L = { x w x | </a:t>
            </a:r>
            <a:r>
              <a:rPr lang="en-US" sz="2000" b="1" dirty="0" err="1">
                <a:latin typeface="Arial" charset="0"/>
                <a:ea typeface="MS PGothic" charset="0"/>
              </a:rPr>
              <a:t>x,w</a:t>
            </a:r>
            <a:r>
              <a:rPr lang="en-US" sz="2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a,b</a:t>
            </a:r>
            <a:r>
              <a:rPr lang="en-US" sz="2000" b="1" dirty="0">
                <a:latin typeface="Arial" charset="0"/>
                <a:ea typeface="MS PGothic" charset="0"/>
              </a:rPr>
              <a:t>}+} : </a:t>
            </a:r>
          </a:p>
          <a:p>
            <a:r>
              <a:rPr lang="en-US" sz="1800" dirty="0">
                <a:latin typeface="Arial" charset="0"/>
                <a:ea typeface="MS PGothic" charset="0"/>
              </a:rPr>
              <a:t>Assume that L is Regular.</a:t>
            </a:r>
          </a:p>
          <a:p>
            <a:r>
              <a:rPr lang="en-US" sz="1800" dirty="0">
                <a:latin typeface="Arial" charset="0"/>
                <a:ea typeface="MS PGothic" charset="0"/>
              </a:rPr>
              <a:t>PL:    Let N &gt; 0 be given by the Pumping Lemma.</a:t>
            </a:r>
          </a:p>
          <a:p>
            <a:r>
              <a:rPr lang="en-US" sz="1800" dirty="0">
                <a:latin typeface="Arial" charset="0"/>
                <a:ea typeface="MS PGothic" charset="0"/>
              </a:rPr>
              <a:t>YOU: Let s be a string, s ∈ L, such that s = </a:t>
            </a:r>
            <a:r>
              <a:rPr lang="en-US" sz="1800" dirty="0" err="1">
                <a:latin typeface="Arial" charset="0"/>
                <a:ea typeface="MS PGothic" charset="0"/>
              </a:rPr>
              <a:t>a</a:t>
            </a:r>
            <a:r>
              <a:rPr lang="en-US" sz="1800" baseline="30000" dirty="0" err="1">
                <a:latin typeface="Arial" charset="0"/>
                <a:ea typeface="MS PGothic" charset="0"/>
              </a:rPr>
              <a:t>N</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endParaRPr lang="en-US" sz="1800" dirty="0">
              <a:latin typeface="Arial" charset="0"/>
              <a:ea typeface="MS PGothic" charset="0"/>
            </a:endParaRPr>
          </a:p>
          <a:p>
            <a:r>
              <a:rPr lang="en-US" sz="1800" dirty="0">
                <a:latin typeface="Arial" charset="0"/>
                <a:ea typeface="MS PGothic" charset="0"/>
              </a:rPr>
              <a:t>PL:    Since s ∈ L and |s| ≥ N, s can be split into 3 pieces, s = xyz, such that |</a:t>
            </a:r>
            <a:r>
              <a:rPr lang="en-US" sz="1800" dirty="0" err="1">
                <a:latin typeface="Arial" charset="0"/>
                <a:ea typeface="MS PGothic" charset="0"/>
              </a:rPr>
              <a:t>xy</a:t>
            </a:r>
            <a:r>
              <a:rPr lang="en-US" sz="1800" dirty="0">
                <a:latin typeface="Arial" charset="0"/>
                <a:ea typeface="MS PGothic" charset="0"/>
              </a:rPr>
              <a:t>| ≤ N and |y| &gt; 0 and ∀ </a:t>
            </a:r>
            <a:r>
              <a:rPr lang="en-US" sz="1800" dirty="0" err="1">
                <a:latin typeface="Arial" charset="0"/>
                <a:ea typeface="MS PGothic" charset="0"/>
              </a:rPr>
              <a:t>i</a:t>
            </a:r>
            <a:r>
              <a:rPr lang="en-US" sz="1800" dirty="0">
                <a:latin typeface="Arial" charset="0"/>
                <a:ea typeface="MS PGothic" charset="0"/>
              </a:rPr>
              <a:t> ≥ 0 </a:t>
            </a:r>
            <a:r>
              <a:rPr lang="en-US" sz="1800" dirty="0" err="1">
                <a:latin typeface="Arial" charset="0"/>
                <a:ea typeface="MS PGothic" charset="0"/>
              </a:rPr>
              <a:t>xy</a:t>
            </a:r>
            <a:r>
              <a:rPr lang="en-US" sz="1800" baseline="30000" dirty="0" err="1">
                <a:latin typeface="Arial" charset="0"/>
                <a:ea typeface="MS PGothic" charset="0"/>
              </a:rPr>
              <a:t>i</a:t>
            </a:r>
            <a:r>
              <a:rPr lang="en-US" sz="1800" dirty="0" err="1">
                <a:latin typeface="Arial" charset="0"/>
                <a:ea typeface="MS PGothic" charset="0"/>
              </a:rPr>
              <a:t>z</a:t>
            </a:r>
            <a:r>
              <a:rPr lang="en-US" sz="1800" dirty="0">
                <a:latin typeface="Arial" charset="0"/>
                <a:ea typeface="MS PGothic" charset="0"/>
              </a:rPr>
              <a:t> ∈ L</a:t>
            </a:r>
          </a:p>
          <a:p>
            <a:r>
              <a:rPr lang="en-US" sz="1800" dirty="0">
                <a:latin typeface="Arial" charset="0"/>
                <a:ea typeface="MS PGothic" charset="0"/>
              </a:rPr>
              <a:t>YOU: Choose </a:t>
            </a:r>
            <a:r>
              <a:rPr lang="en-US" sz="1800" dirty="0" err="1">
                <a:latin typeface="Arial" charset="0"/>
                <a:ea typeface="MS PGothic" charset="0"/>
              </a:rPr>
              <a:t>i</a:t>
            </a:r>
            <a:r>
              <a:rPr lang="en-US" sz="1800" dirty="0">
                <a:latin typeface="Arial" charset="0"/>
                <a:ea typeface="MS PGothic" charset="0"/>
              </a:rPr>
              <a:t> = 2</a:t>
            </a:r>
          </a:p>
          <a:p>
            <a:r>
              <a:rPr lang="en-US" sz="1800" dirty="0">
                <a:latin typeface="Arial" charset="0"/>
                <a:ea typeface="MS PGothic" charset="0"/>
              </a:rPr>
              <a:t>PL:    xy</a:t>
            </a:r>
            <a:r>
              <a:rPr lang="en-US" sz="1800" baseline="30000" dirty="0">
                <a:latin typeface="Arial" charset="0"/>
                <a:ea typeface="MS PGothic" charset="0"/>
              </a:rPr>
              <a:t>2</a:t>
            </a:r>
            <a:r>
              <a:rPr lang="en-US" sz="1800" dirty="0">
                <a:latin typeface="Arial" charset="0"/>
                <a:ea typeface="MS PGothic" charset="0"/>
              </a:rPr>
              <a:t>z = </a:t>
            </a:r>
            <a:r>
              <a:rPr lang="en-US" sz="1800" dirty="0" err="1">
                <a:latin typeface="Arial" charset="0"/>
                <a:ea typeface="MS PGothic" charset="0"/>
              </a:rPr>
              <a:t>xyyz</a:t>
            </a:r>
            <a:r>
              <a:rPr lang="en-US" sz="1800" dirty="0">
                <a:latin typeface="Arial" charset="0"/>
                <a:ea typeface="MS PGothic" charset="0"/>
              </a:rPr>
              <a:t> ∈ L </a:t>
            </a:r>
          </a:p>
          <a:p>
            <a:r>
              <a:rPr lang="en-US" sz="1800" dirty="0">
                <a:latin typeface="Arial" charset="0"/>
                <a:ea typeface="MS PGothic" charset="0"/>
              </a:rPr>
              <a:t>Thus, </a:t>
            </a:r>
            <a:r>
              <a:rPr lang="en-US" sz="1800" dirty="0" err="1">
                <a:latin typeface="Arial" charset="0"/>
                <a:ea typeface="MS PGothic" charset="0"/>
              </a:rPr>
              <a:t>a</a:t>
            </a:r>
            <a:r>
              <a:rPr lang="en-US" sz="1800" baseline="30000" dirty="0" err="1">
                <a:latin typeface="Arial" charset="0"/>
                <a:ea typeface="MS PGothic" charset="0"/>
              </a:rPr>
              <a:t>N</a:t>
            </a:r>
            <a:r>
              <a:rPr lang="en-US" sz="1800" baseline="30000" dirty="0">
                <a:latin typeface="Arial" charset="0"/>
                <a:ea typeface="MS PGothic" charset="0"/>
              </a:rPr>
              <a:t> + |</a:t>
            </a:r>
            <a:r>
              <a:rPr lang="en-US" sz="1800" baseline="30000" dirty="0" err="1">
                <a:latin typeface="Arial" charset="0"/>
                <a:ea typeface="MS PGothic" charset="0"/>
              </a:rPr>
              <a:t>y|</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r>
              <a:rPr lang="en-US" sz="1800" dirty="0">
                <a:latin typeface="Arial" charset="0"/>
                <a:ea typeface="MS PGothic" charset="0"/>
              </a:rPr>
              <a:t> would be in L, but this is not so since N+|y| ≠ N</a:t>
            </a:r>
          </a:p>
          <a:p>
            <a:r>
              <a:rPr lang="en-US" sz="1800" dirty="0">
                <a:latin typeface="Arial" charset="0"/>
                <a:ea typeface="MS PGothic" charset="0"/>
              </a:rPr>
              <a:t>We have arrived at a contradiction.</a:t>
            </a:r>
          </a:p>
          <a:p>
            <a:r>
              <a:rPr lang="en-US" sz="1800" dirty="0">
                <a:latin typeface="Arial" charset="0"/>
                <a:ea typeface="MS PGothic" charset="0"/>
              </a:rPr>
              <a:t>Therefore L is not Regular.</a:t>
            </a:r>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CC35962-1190-9441-BF4A-C8BAAE9F4BBA}" type="datetime1">
              <a:rPr lang="en-US" smtClean="0"/>
              <a:t>12/28/19</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69</a:t>
            </a:fld>
            <a:endParaRPr lang="en-US"/>
          </a:p>
        </p:txBody>
      </p:sp>
    </p:spTree>
    <p:extLst>
      <p:ext uri="{BB962C8B-B14F-4D97-AF65-F5344CB8AC3E}">
        <p14:creationId xmlns:p14="http://schemas.microsoft.com/office/powerpoint/2010/main" val="1908659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Regular Languages and DFAs</a:t>
            </a:r>
          </a:p>
        </p:txBody>
      </p:sp>
      <p:sp>
        <p:nvSpPr>
          <p:cNvPr id="69635" name="Rectangle 3"/>
          <p:cNvSpPr>
            <a:spLocks noGrp="1" noChangeArrowheads="1"/>
          </p:cNvSpPr>
          <p:nvPr>
            <p:ph idx="1"/>
          </p:nvPr>
        </p:nvSpPr>
        <p:spPr/>
        <p:txBody>
          <a:bodyPr/>
          <a:lstStyle/>
          <a:p>
            <a:pPr eaLnBrk="1" hangingPunct="1"/>
            <a:r>
              <a:rPr lang="en-US" sz="2400">
                <a:latin typeface="Arial" charset="0"/>
                <a:ea typeface="MS PGothic" charset="0"/>
              </a:rPr>
              <a:t>Given a DFA, A = (Q,Σ,δ,q</a:t>
            </a:r>
            <a:r>
              <a:rPr lang="en-US" sz="2400" baseline="-25000">
                <a:latin typeface="Arial" charset="0"/>
                <a:ea typeface="MS PGothic" charset="0"/>
              </a:rPr>
              <a:t>0</a:t>
            </a:r>
            <a:r>
              <a:rPr lang="en-US" sz="2400">
                <a:latin typeface="Arial" charset="0"/>
                <a:ea typeface="MS PGothic" charset="0"/>
              </a:rPr>
              <a:t>,F), we can define the language accepted by A as those strings that cause it to end up in a final state once it has consumed the entire string</a:t>
            </a:r>
          </a:p>
          <a:p>
            <a:pPr eaLnBrk="1" hangingPunct="1"/>
            <a:r>
              <a:rPr lang="en-US" sz="2400">
                <a:latin typeface="Arial" charset="0"/>
                <a:ea typeface="MS PGothic" charset="0"/>
              </a:rPr>
              <a:t>Formally, the language accepted by A is</a:t>
            </a:r>
          </a:p>
          <a:p>
            <a:pPr lvl="1" eaLnBrk="1" hangingPunct="1"/>
            <a:r>
              <a:rPr lang="en-US" sz="2000">
                <a:latin typeface="Arial" charset="0"/>
                <a:ea typeface="MS PGothic" charset="0"/>
              </a:rPr>
              <a:t>{ w | </a:t>
            </a:r>
            <a:r>
              <a:rPr lang="en-US" sz="2000" err="1">
                <a:latin typeface="Arial" charset="0"/>
                <a:ea typeface="MS PGothic" charset="0"/>
              </a:rPr>
              <a:t>δ</a:t>
            </a:r>
            <a:r>
              <a:rPr lang="en-US" sz="2000">
                <a:latin typeface="Arial" charset="0"/>
                <a:ea typeface="MS PGothic" charset="0"/>
              </a:rPr>
              <a:t>*(q</a:t>
            </a:r>
            <a:r>
              <a:rPr lang="en-US" sz="2000" baseline="-25000">
                <a:latin typeface="Arial" charset="0"/>
                <a:ea typeface="MS PGothic" charset="0"/>
              </a:rPr>
              <a:t>0</a:t>
            </a:r>
            <a:r>
              <a:rPr lang="en-US" sz="2000">
                <a:latin typeface="Arial" charset="0"/>
                <a:ea typeface="MS PGothic" charset="0"/>
              </a:rPr>
              <a:t>,w) ∈ F }</a:t>
            </a:r>
          </a:p>
          <a:p>
            <a:pPr eaLnBrk="1" hangingPunct="1"/>
            <a:r>
              <a:rPr lang="en-US" sz="2400">
                <a:ea typeface="Symbol" charset="2"/>
                <a:cs typeface="Symbol" charset="2"/>
              </a:rPr>
              <a:t>We generally refer to this language as </a:t>
            </a:r>
            <a:r>
              <a:rPr lang="en-US" sz="2400" i="1">
                <a:ea typeface="Symbol" charset="2"/>
                <a:cs typeface="Symbol" charset="2"/>
              </a:rPr>
              <a:t>L</a:t>
            </a:r>
            <a:r>
              <a:rPr lang="en-US" sz="2400">
                <a:ea typeface="Symbol" charset="2"/>
                <a:cs typeface="Symbol" charset="2"/>
              </a:rPr>
              <a:t>(A) </a:t>
            </a:r>
          </a:p>
          <a:p>
            <a:pPr eaLnBrk="1" hangingPunct="1"/>
            <a:r>
              <a:rPr lang="en-US" sz="2400">
                <a:latin typeface="Arial" charset="0"/>
                <a:ea typeface="MS PGothic" charset="0"/>
              </a:rPr>
              <a:t>We define the notion of a Regular Language by saying that a language is Regular if and only if it is accepted (recognized) by some DFA</a:t>
            </a:r>
          </a:p>
          <a:p>
            <a:pPr lvl="1" eaLnBrk="1" hangingPunct="1"/>
            <a:endParaRPr lang="en-US" sz="2000">
              <a:ea typeface="MS PGothic" charset="0"/>
            </a:endParaRPr>
          </a:p>
          <a:p>
            <a:pPr lvl="1" eaLnBrk="1" hangingPunct="1"/>
            <a:endParaRPr lang="en-US" sz="200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F30D81A-F44E-C940-BF48-2319E0B9D153}" type="datetime1">
              <a:rPr lang="en-US" smtClean="0"/>
              <a:t>12/28/19</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7</a:t>
            </a:fld>
            <a:endParaRPr lang="en-US"/>
          </a:p>
        </p:txBody>
      </p:sp>
    </p:spTree>
    <p:extLst>
      <p:ext uri="{BB962C8B-B14F-4D97-AF65-F5344CB8AC3E}">
        <p14:creationId xmlns:p14="http://schemas.microsoft.com/office/powerpoint/2010/main" val="1588625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a:t>
            </a:r>
            <a:r>
              <a:rPr lang="en-US" dirty="0">
                <a:ea typeface="MS PGothic" charset="0"/>
              </a:rPr>
              <a:t> is </a:t>
            </a:r>
            <a:r>
              <a:rPr lang="en-US" dirty="0">
                <a:latin typeface="Arial" charset="0"/>
                <a:ea typeface="MS PGothic" charset="0"/>
              </a:rPr>
              <a:t>not Regular (PL)</a:t>
            </a:r>
          </a:p>
        </p:txBody>
      </p:sp>
      <p:sp>
        <p:nvSpPr>
          <p:cNvPr id="102403" name="Content Placeholder 2"/>
          <p:cNvSpPr>
            <a:spLocks noGrp="1"/>
          </p:cNvSpPr>
          <p:nvPr>
            <p:ph idx="1"/>
          </p:nvPr>
        </p:nvSpPr>
        <p:spPr/>
        <p:txBody>
          <a:bodyPr/>
          <a:lstStyle/>
          <a:p>
            <a:r>
              <a:rPr lang="pl-PL" sz="2000" b="1" dirty="0">
                <a:latin typeface="Arial" charset="0"/>
                <a:ea typeface="MS PGothic" charset="0"/>
              </a:rPr>
              <a:t>L = {</a:t>
            </a:r>
            <a:r>
              <a:rPr lang="en-US" sz="2000" b="1" dirty="0" err="1">
                <a:ea typeface="MS PGothic" charset="0"/>
              </a:rPr>
              <a:t>a</a:t>
            </a:r>
            <a:r>
              <a:rPr lang="en-US" sz="2000" b="1" baseline="30000" dirty="0" err="1">
                <a:ea typeface="MS PGothic" charset="0"/>
              </a:rPr>
              <a:t>Fib</a:t>
            </a:r>
            <a:r>
              <a:rPr lang="en-US" sz="2000" b="1" baseline="30000" dirty="0">
                <a:ea typeface="MS PGothic" charset="0"/>
              </a:rPr>
              <a:t>(k) </a:t>
            </a:r>
            <a:r>
              <a:rPr lang="en-US" sz="2000" b="1" dirty="0">
                <a:ea typeface="MS PGothic" charset="0"/>
              </a:rPr>
              <a:t>| k&gt;0</a:t>
            </a:r>
            <a:r>
              <a:rPr lang="pl-PL" sz="2000" b="1" dirty="0">
                <a:latin typeface="Arial" charset="0"/>
                <a:ea typeface="MS PGothic" charset="0"/>
              </a:rPr>
              <a:t>} : </a:t>
            </a:r>
          </a:p>
          <a:p>
            <a:r>
              <a:rPr lang="en-US" sz="1800" dirty="0"/>
              <a:t>Assume that L is regular</a:t>
            </a:r>
            <a:endParaRPr lang="en-US" sz="1600" dirty="0"/>
          </a:p>
          <a:p>
            <a:r>
              <a:rPr lang="en-US" sz="1800" dirty="0"/>
              <a:t>Let N be the positive integer given by the Pumping Lemma</a:t>
            </a:r>
            <a:endParaRPr lang="en-US" sz="1600" dirty="0"/>
          </a:p>
          <a:p>
            <a:r>
              <a:rPr lang="en-US" sz="1800" dirty="0"/>
              <a:t>Let </a:t>
            </a:r>
            <a:r>
              <a:rPr lang="en-US" sz="1800" i="1" dirty="0"/>
              <a:t>s</a:t>
            </a:r>
            <a:r>
              <a:rPr lang="en-US" sz="1800" dirty="0"/>
              <a:t> be a string </a:t>
            </a:r>
            <a:r>
              <a:rPr lang="en-US" sz="1800" b="1" dirty="0"/>
              <a:t>s = </a:t>
            </a:r>
            <a:r>
              <a:rPr lang="en-US" sz="1800" b="1" dirty="0" err="1"/>
              <a:t>a</a:t>
            </a:r>
            <a:r>
              <a:rPr lang="en-US" sz="1800" b="1" baseline="30000" dirty="0" err="1">
                <a:ea typeface="MS PGothic" charset="0"/>
              </a:rPr>
              <a:t>Fib</a:t>
            </a:r>
            <a:r>
              <a:rPr lang="en-US" sz="1800" b="1" baseline="30000" dirty="0">
                <a:ea typeface="MS PGothic" charset="0"/>
              </a:rPr>
              <a:t>(N+3)</a:t>
            </a:r>
            <a:r>
              <a:rPr lang="en-US" sz="1800" b="1" dirty="0">
                <a:sym typeface="Symbol"/>
              </a:rPr>
              <a:t></a:t>
            </a:r>
            <a:r>
              <a:rPr lang="en-US" sz="1800" b="1" dirty="0"/>
              <a:t> L</a:t>
            </a:r>
            <a:endParaRPr lang="en-US" sz="1600" b="1" dirty="0"/>
          </a:p>
          <a:p>
            <a:r>
              <a:rPr lang="en-US" sz="1800" dirty="0"/>
              <a:t>Since </a:t>
            </a:r>
            <a:r>
              <a:rPr lang="en-US" sz="1800" i="1" dirty="0"/>
              <a:t>s</a:t>
            </a:r>
            <a:r>
              <a:rPr lang="en-US" sz="1800" dirty="0"/>
              <a:t> </a:t>
            </a:r>
            <a:r>
              <a:rPr lang="en-US" sz="1800" dirty="0">
                <a:sym typeface="Symbol"/>
              </a:rPr>
              <a:t></a:t>
            </a:r>
            <a:r>
              <a:rPr lang="en-US" sz="1800" dirty="0"/>
              <a:t> L and |s| ≥ N (Fib(N+3)&gt;N in all cases; actually Fib(N+2)&gt;N as well), s is split by PL into xyz, where |</a:t>
            </a:r>
            <a:r>
              <a:rPr lang="en-US" sz="1800" dirty="0" err="1"/>
              <a:t>xy</a:t>
            </a:r>
            <a:r>
              <a:rPr lang="en-US" sz="1800" dirty="0"/>
              <a:t>| ≤ N  and |y| &gt; 0 and for all </a:t>
            </a:r>
            <a:r>
              <a:rPr lang="en-US" sz="1800" dirty="0" err="1"/>
              <a:t>i</a:t>
            </a:r>
            <a:r>
              <a:rPr lang="en-US" sz="1800" dirty="0"/>
              <a:t> ≥ 0, </a:t>
            </a:r>
            <a:r>
              <a:rPr lang="en-US" sz="1800" dirty="0" err="1"/>
              <a:t>xy</a:t>
            </a:r>
            <a:r>
              <a:rPr lang="en-US" sz="1800" baseline="30000" dirty="0" err="1"/>
              <a:t>i</a:t>
            </a:r>
            <a:r>
              <a:rPr lang="en-US" sz="1800" dirty="0" err="1"/>
              <a:t>z</a:t>
            </a:r>
            <a:r>
              <a:rPr lang="en-US" sz="1800" dirty="0"/>
              <a:t> </a:t>
            </a:r>
            <a:r>
              <a:rPr lang="en-US" sz="1800" dirty="0">
                <a:sym typeface="Symbol"/>
              </a:rPr>
              <a:t></a:t>
            </a:r>
            <a:r>
              <a:rPr lang="en-US" sz="1800" dirty="0"/>
              <a:t> L</a:t>
            </a:r>
            <a:endParaRPr lang="en-US" sz="1600" dirty="0"/>
          </a:p>
          <a:p>
            <a:r>
              <a:rPr lang="en-US" sz="1800" dirty="0"/>
              <a:t>We choose </a:t>
            </a:r>
            <a:r>
              <a:rPr lang="en-US" sz="1800" dirty="0" err="1"/>
              <a:t>i</a:t>
            </a:r>
            <a:r>
              <a:rPr lang="en-US" sz="1800" dirty="0"/>
              <a:t> = 2; by PL: xy</a:t>
            </a:r>
            <a:r>
              <a:rPr lang="en-US" sz="1800" baseline="30000" dirty="0"/>
              <a:t>2</a:t>
            </a:r>
            <a:r>
              <a:rPr lang="en-US" sz="1800" dirty="0"/>
              <a:t>z = </a:t>
            </a:r>
            <a:r>
              <a:rPr lang="en-US" sz="1800" dirty="0" err="1"/>
              <a:t>xyyz</a:t>
            </a:r>
            <a:r>
              <a:rPr lang="en-US" sz="1800" dirty="0">
                <a:sym typeface="Symbol"/>
              </a:rPr>
              <a:t></a:t>
            </a:r>
            <a:r>
              <a:rPr lang="en-US" sz="1800" dirty="0"/>
              <a:t> L</a:t>
            </a:r>
            <a:endParaRPr lang="en-US" sz="1600" dirty="0"/>
          </a:p>
          <a:p>
            <a:r>
              <a:rPr lang="en-US" sz="1800" dirty="0"/>
              <a:t>Thus, </a:t>
            </a:r>
            <a:r>
              <a:rPr lang="en-US" sz="1800" dirty="0" err="1"/>
              <a:t>a</a:t>
            </a:r>
            <a:r>
              <a:rPr lang="en-US" sz="1800" baseline="30000" dirty="0" err="1"/>
              <a:t>Fib</a:t>
            </a:r>
            <a:r>
              <a:rPr lang="en-US" sz="1800" baseline="30000" dirty="0"/>
              <a:t>(N+3)+|y|</a:t>
            </a:r>
            <a:r>
              <a:rPr lang="en-US" sz="1800" dirty="0"/>
              <a:t> would be </a:t>
            </a:r>
            <a:r>
              <a:rPr lang="en-US" sz="1800" dirty="0">
                <a:sym typeface="Symbol"/>
              </a:rPr>
              <a:t></a:t>
            </a:r>
            <a:r>
              <a:rPr lang="en-US" sz="1800" dirty="0"/>
              <a:t> L. This means that there is a Fibonacci number between Fib(N+3) and Fib(N+3)+N, but the smallest Fibonacci greater than Fib(N+3) is Fib(N+3)+Fib(N+2) and Fib(N+2)&gt;N</a:t>
            </a:r>
            <a:br>
              <a:rPr lang="en-US" sz="1800" dirty="0"/>
            </a:br>
            <a:r>
              <a:rPr lang="en-US" sz="1800" dirty="0"/>
              <a:t>This is a contradiction; therefore L is not regular  ■</a:t>
            </a:r>
          </a:p>
          <a:p>
            <a:r>
              <a:rPr lang="en-US" sz="1800" dirty="0"/>
              <a:t>Note: Using values less than N+3 could be dangerous because N could be 1 and both Fib(2) and Fib(3) are within N (1) of Fib(1).</a:t>
            </a:r>
            <a:endParaRPr lang="en-US" sz="1600" dirty="0"/>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9D7D9-7E71-D245-921C-F1620616D683}" type="datetime1">
              <a:rPr lang="en-US" smtClean="0"/>
              <a:t>12/28/19</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70</a:t>
            </a:fld>
            <a:endParaRPr lang="en-US"/>
          </a:p>
        </p:txBody>
      </p:sp>
    </p:spTree>
    <p:extLst>
      <p:ext uri="{BB962C8B-B14F-4D97-AF65-F5344CB8AC3E}">
        <p14:creationId xmlns:p14="http://schemas.microsoft.com/office/powerpoint/2010/main" val="18837712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atin typeface="Arial" charset="0"/>
                <a:ea typeface="MS PGothic" charset="0"/>
              </a:rPr>
              <a:t>Pumping Lemma Problems</a:t>
            </a:r>
          </a:p>
        </p:txBody>
      </p:sp>
      <p:sp>
        <p:nvSpPr>
          <p:cNvPr id="89091" name="Content Placeholder 2"/>
          <p:cNvSpPr>
            <a:spLocks noGrp="1"/>
          </p:cNvSpPr>
          <p:nvPr>
            <p:ph idx="1"/>
          </p:nvPr>
        </p:nvSpPr>
        <p:spPr/>
        <p:txBody>
          <a:bodyPr/>
          <a:lstStyle/>
          <a:p>
            <a:r>
              <a:rPr lang="en-US">
                <a:latin typeface="Arial" charset="0"/>
                <a:ea typeface="MS PGothic" charset="0"/>
              </a:rPr>
              <a:t>Use the Pumping Lemma to show each of the following is not regular</a:t>
            </a:r>
          </a:p>
          <a:p>
            <a:pPr marL="971550" lvl="1" indent="-514350"/>
            <a:r>
              <a:rPr lang="en-US">
                <a:latin typeface="Arial" charset="0"/>
                <a:ea typeface="MS PGothic" charset="0"/>
              </a:rPr>
              <a:t>{ 0</a:t>
            </a:r>
            <a:r>
              <a:rPr lang="en-US" baseline="30000">
                <a:latin typeface="Arial" charset="0"/>
                <a:ea typeface="MS PGothic" charset="0"/>
              </a:rPr>
              <a:t>m</a:t>
            </a:r>
            <a:r>
              <a:rPr lang="en-US">
                <a:latin typeface="Arial" charset="0"/>
                <a:ea typeface="MS PGothic" charset="0"/>
              </a:rPr>
              <a:t> 1</a:t>
            </a:r>
            <a:r>
              <a:rPr lang="en-US" baseline="30000">
                <a:latin typeface="Arial" charset="0"/>
                <a:ea typeface="MS PGothic" charset="0"/>
              </a:rPr>
              <a:t>2n</a:t>
            </a:r>
            <a:r>
              <a:rPr lang="en-US">
                <a:latin typeface="Arial" charset="0"/>
                <a:ea typeface="MS PGothic" charset="0"/>
              </a:rPr>
              <a:t> | m </a:t>
            </a:r>
            <a:r>
              <a:rPr lang="en-US">
                <a:latin typeface="Arial" charset="0"/>
                <a:ea typeface="MS PGothic" charset="0"/>
                <a:sym typeface="Symbol" charset="0"/>
              </a:rPr>
              <a:t></a:t>
            </a:r>
            <a:r>
              <a:rPr lang="en-US">
                <a:latin typeface="Arial" charset="0"/>
                <a:ea typeface="MS PGothic" charset="0"/>
              </a:rPr>
              <a:t> n }</a:t>
            </a:r>
          </a:p>
          <a:p>
            <a:pPr marL="971550" lvl="1" indent="-514350"/>
            <a:r>
              <a:rPr lang="en-US">
                <a:latin typeface="Arial" charset="0"/>
                <a:ea typeface="MS PGothic" charset="0"/>
              </a:rPr>
              <a:t>{ </a:t>
            </a:r>
            <a:r>
              <a:rPr lang="en-US" err="1">
                <a:latin typeface="Arial" charset="0"/>
                <a:ea typeface="MS PGothic" charset="0"/>
              </a:rPr>
              <a:t>ww</a:t>
            </a:r>
            <a:r>
              <a:rPr lang="en-US" baseline="30000" err="1">
                <a:latin typeface="Arial" charset="0"/>
                <a:ea typeface="MS PGothic" charset="0"/>
              </a:rPr>
              <a:t>R</a:t>
            </a:r>
            <a:r>
              <a:rPr lang="en-US">
                <a:latin typeface="Arial" charset="0"/>
                <a:ea typeface="MS PGothic" charset="0"/>
              </a:rPr>
              <a:t> | w </a:t>
            </a:r>
            <a:r>
              <a:rPr lang="en-US">
                <a:latin typeface="Arial" charset="0"/>
                <a:ea typeface="MS PGothic" charset="0"/>
                <a:sym typeface="Symbol" charset="0"/>
              </a:rPr>
              <a:t> {</a:t>
            </a:r>
            <a:r>
              <a:rPr lang="en-US" err="1">
                <a:latin typeface="Arial" charset="0"/>
                <a:ea typeface="MS PGothic" charset="0"/>
                <a:sym typeface="Symbol" charset="0"/>
              </a:rPr>
              <a:t>a,b</a:t>
            </a:r>
            <a:r>
              <a:rPr lang="en-US">
                <a:latin typeface="Arial" charset="0"/>
                <a:ea typeface="MS PGothic" charset="0"/>
                <a:sym typeface="Symbol" charset="0"/>
              </a:rPr>
              <a:t>}</a:t>
            </a:r>
            <a:r>
              <a:rPr lang="en-US" baseline="30000">
                <a:latin typeface="Arial" charset="0"/>
                <a:ea typeface="MS PGothic" charset="0"/>
                <a:sym typeface="Symbol" charset="0"/>
              </a:rPr>
              <a:t>+</a:t>
            </a:r>
            <a:r>
              <a:rPr lang="en-US">
                <a:latin typeface="Arial" charset="0"/>
                <a:ea typeface="MS PGothic" charset="0"/>
                <a:sym typeface="Symbol" charset="0"/>
              </a:rPr>
              <a:t> }</a:t>
            </a:r>
          </a:p>
          <a:p>
            <a:pPr marL="971550" lvl="1" indent="-514350"/>
            <a:r>
              <a:rPr lang="en-US">
                <a:latin typeface="Arial" charset="0"/>
                <a:ea typeface="MS PGothic" charset="0"/>
                <a:sym typeface="Symbol" charset="0"/>
              </a:rPr>
              <a:t>{ 1</a:t>
            </a:r>
            <a:r>
              <a:rPr lang="en-US" baseline="30000">
                <a:latin typeface="Arial" charset="0"/>
                <a:ea typeface="MS PGothic" charset="0"/>
                <a:sym typeface="Symbol" charset="0"/>
              </a:rPr>
              <a:t>n</a:t>
            </a:r>
            <a:r>
              <a:rPr lang="en-US" baseline="50000">
                <a:latin typeface="Arial" charset="0"/>
                <a:ea typeface="MS PGothic" charset="0"/>
                <a:sym typeface="Symbol" charset="0"/>
              </a:rPr>
              <a:t>2</a:t>
            </a:r>
            <a:r>
              <a:rPr lang="en-US">
                <a:latin typeface="Arial" charset="0"/>
                <a:ea typeface="MS PGothic" charset="0"/>
                <a:sym typeface="Symbol" charset="0"/>
              </a:rPr>
              <a:t> | n &gt; 0 }</a:t>
            </a:r>
          </a:p>
          <a:p>
            <a:pPr marL="971550" lvl="1" indent="-514350"/>
            <a:r>
              <a:rPr lang="en-US">
                <a:latin typeface="Arial" charset="0"/>
                <a:ea typeface="MS PGothic" charset="0"/>
                <a:sym typeface="Symbol" charset="0"/>
              </a:rPr>
              <a:t>{ </a:t>
            </a:r>
            <a:r>
              <a:rPr lang="en-US" err="1">
                <a:latin typeface="Arial" charset="0"/>
                <a:ea typeface="MS PGothic" charset="0"/>
                <a:sym typeface="Symbol" charset="0"/>
              </a:rPr>
              <a:t>ww</a:t>
            </a:r>
            <a:r>
              <a:rPr lang="en-US">
                <a:latin typeface="Arial" charset="0"/>
                <a:ea typeface="MS PGothic" charset="0"/>
                <a:sym typeface="Symbol" charset="0"/>
              </a:rPr>
              <a:t> </a:t>
            </a:r>
            <a:r>
              <a:rPr lang="en-US">
                <a:latin typeface="Arial" charset="0"/>
                <a:ea typeface="MS PGothic" charset="0"/>
              </a:rPr>
              <a:t>| w </a:t>
            </a:r>
            <a:r>
              <a:rPr lang="en-US">
                <a:latin typeface="Arial" charset="0"/>
                <a:ea typeface="MS PGothic" charset="0"/>
                <a:sym typeface="Symbol" charset="0"/>
              </a:rPr>
              <a:t> {</a:t>
            </a:r>
            <a:r>
              <a:rPr lang="en-US" err="1">
                <a:latin typeface="Arial" charset="0"/>
                <a:ea typeface="MS PGothic" charset="0"/>
                <a:sym typeface="Symbol" charset="0"/>
              </a:rPr>
              <a:t>a,b</a:t>
            </a:r>
            <a:r>
              <a:rPr lang="en-US">
                <a:latin typeface="Arial" charset="0"/>
                <a:ea typeface="MS PGothic" charset="0"/>
                <a:sym typeface="Symbol" charset="0"/>
              </a:rPr>
              <a:t>}</a:t>
            </a:r>
            <a:r>
              <a:rPr lang="en-US" baseline="30000">
                <a:latin typeface="Arial" charset="0"/>
                <a:ea typeface="MS PGothic" charset="0"/>
                <a:sym typeface="Symbol" charset="0"/>
              </a:rPr>
              <a:t>+</a:t>
            </a:r>
            <a:r>
              <a:rPr lang="en-US">
                <a:latin typeface="Arial" charset="0"/>
                <a:ea typeface="MS PGothic" charset="0"/>
                <a:sym typeface="Symbol" charset="0"/>
              </a:rPr>
              <a:t> }</a:t>
            </a:r>
            <a:endParaRPr lang="en-US">
              <a:latin typeface="Arial" charset="0"/>
              <a:ea typeface="MS PGothic" charset="0"/>
            </a:endParaRPr>
          </a:p>
        </p:txBody>
      </p:sp>
      <p:sp>
        <p:nvSpPr>
          <p:cNvPr id="890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A65CD6F-9A58-F340-8E10-E74015EDA7FB}" type="datetime1">
              <a:rPr lang="en-US" smtClean="0"/>
              <a:t>12/28/19</a:t>
            </a:fld>
            <a:endParaRPr lang="en-US"/>
          </a:p>
        </p:txBody>
      </p:sp>
      <p:sp>
        <p:nvSpPr>
          <p:cNvPr id="890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90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4DDC27-95A9-A04E-8EDD-424D6EC34787}" type="slidenum">
              <a:rPr lang="en-US"/>
              <a:pPr/>
              <a:t>71</a:t>
            </a:fld>
            <a:endParaRPr lang="en-US"/>
          </a:p>
        </p:txBody>
      </p:sp>
    </p:spTree>
    <p:extLst>
      <p:ext uri="{BB962C8B-B14F-4D97-AF65-F5344CB8AC3E}">
        <p14:creationId xmlns:p14="http://schemas.microsoft.com/office/powerpoint/2010/main" val="1926465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Minimum State DFAs</a:t>
            </a:r>
          </a:p>
          <a:p>
            <a:r>
              <a:rPr lang="en-US" dirty="0" err="1"/>
              <a:t>Myhill-Nerode</a:t>
            </a:r>
            <a:r>
              <a:rPr lang="en-US" dirty="0"/>
              <a:t> Theorem</a:t>
            </a:r>
          </a:p>
        </p:txBody>
      </p:sp>
    </p:spTree>
    <p:extLst>
      <p:ext uri="{BB962C8B-B14F-4D97-AF65-F5344CB8AC3E}">
        <p14:creationId xmlns:p14="http://schemas.microsoft.com/office/powerpoint/2010/main" val="39036684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Theorem</a:t>
            </a:r>
          </a:p>
        </p:txBody>
      </p:sp>
      <p:sp>
        <p:nvSpPr>
          <p:cNvPr id="100355" name="Content Placeholder 2"/>
          <p:cNvSpPr>
            <a:spLocks noGrp="1"/>
          </p:cNvSpPr>
          <p:nvPr>
            <p:ph idx="1"/>
          </p:nvPr>
        </p:nvSpPr>
        <p:spPr/>
        <p:txBody>
          <a:bodyPr/>
          <a:lstStyle/>
          <a:p>
            <a:pPr marL="0" indent="0">
              <a:buFontTx/>
              <a:buNone/>
            </a:pPr>
            <a:r>
              <a:rPr lang="en-US" sz="2400">
                <a:latin typeface="Arial" charset="0"/>
                <a:ea typeface="MS PGothic" charset="0"/>
                <a:sym typeface="Symbol" charset="0"/>
              </a:rPr>
              <a:t>The following are equivalent:</a:t>
            </a:r>
          </a:p>
          <a:p>
            <a:pPr marL="466725" indent="-466725">
              <a:buFontTx/>
              <a:buAutoNum type="arabicPeriod"/>
            </a:pPr>
            <a:r>
              <a:rPr lang="en-US" sz="2400">
                <a:latin typeface="Arial" charset="0"/>
                <a:ea typeface="MS PGothic" charset="0"/>
                <a:sym typeface="Symbol" charset="0"/>
              </a:rPr>
              <a:t>L is accepted by some DFA</a:t>
            </a:r>
          </a:p>
          <a:p>
            <a:pPr marL="466725" indent="-466725">
              <a:buFontTx/>
              <a:buAutoNum type="arabicPeriod"/>
            </a:pPr>
            <a:r>
              <a:rPr lang="en-US" sz="2400">
                <a:latin typeface="Arial" charset="0"/>
                <a:ea typeface="MS PGothic" charset="0"/>
                <a:sym typeface="Symbol" charset="0"/>
              </a:rPr>
              <a:t>L is the union of some of the classes of a right invariant equivalence relation, R, of finite index.</a:t>
            </a:r>
          </a:p>
          <a:p>
            <a:pPr marL="466725" indent="-466725">
              <a:buFontTx/>
              <a:buAutoNum type="arabicPeriod"/>
            </a:pPr>
            <a:r>
              <a:rPr lang="en-US" sz="2400">
                <a:latin typeface="Arial" charset="0"/>
                <a:ea typeface="MS PGothic" charset="0"/>
                <a:sym typeface="Symbol" charset="0"/>
              </a:rPr>
              <a:t>The specific right invariance equivalence relation </a:t>
            </a:r>
            <a:br>
              <a:rPr lang="en-US" sz="2400">
                <a:latin typeface="Arial" charset="0"/>
                <a:ea typeface="MS PGothic" charset="0"/>
                <a:sym typeface="Symbol" charset="0"/>
              </a:rPr>
            </a:br>
            <a:r>
              <a:rPr lang="en-US" sz="2400">
                <a:latin typeface="Arial" charset="0"/>
                <a:ea typeface="MS PGothic" charset="0"/>
                <a:sym typeface="Symbol" charset="0"/>
              </a:rPr>
              <a:t>R</a:t>
            </a:r>
            <a:r>
              <a:rPr lang="en-US" sz="2400" baseline="-25000">
                <a:latin typeface="Arial" charset="0"/>
                <a:ea typeface="MS PGothic" charset="0"/>
                <a:sym typeface="Symbol" charset="0"/>
              </a:rPr>
              <a:t>L</a:t>
            </a:r>
            <a:r>
              <a:rPr lang="en-US" sz="2400">
                <a:latin typeface="Arial" charset="0"/>
                <a:ea typeface="MS PGothic" charset="0"/>
                <a:sym typeface="Symbol" charset="0"/>
              </a:rPr>
              <a:t> where x R</a:t>
            </a:r>
            <a:r>
              <a:rPr lang="en-US" sz="2400" baseline="-25000">
                <a:latin typeface="Arial" charset="0"/>
                <a:ea typeface="MS PGothic" charset="0"/>
                <a:sym typeface="Symbol" charset="0"/>
              </a:rPr>
              <a:t>L</a:t>
            </a:r>
            <a:r>
              <a:rPr lang="en-US" sz="2400">
                <a:latin typeface="Arial" charset="0"/>
                <a:ea typeface="MS PGothic" charset="0"/>
                <a:sym typeface="Symbol" charset="0"/>
              </a:rPr>
              <a:t> y </a:t>
            </a:r>
            <a:r>
              <a:rPr lang="en-US" sz="2400" err="1">
                <a:latin typeface="Arial" charset="0"/>
                <a:ea typeface="MS PGothic" charset="0"/>
                <a:sym typeface="Symbol" charset="0"/>
              </a:rPr>
              <a:t>iff</a:t>
            </a:r>
            <a:r>
              <a:rPr lang="en-US" sz="2400">
                <a:latin typeface="Arial" charset="0"/>
                <a:ea typeface="MS PGothic" charset="0"/>
                <a:sym typeface="Symbol" charset="0"/>
              </a:rPr>
              <a:t> z [ </a:t>
            </a:r>
            <a:r>
              <a:rPr lang="en-US" sz="2400" err="1">
                <a:latin typeface="Arial" charset="0"/>
                <a:ea typeface="MS PGothic" charset="0"/>
                <a:sym typeface="Symbol" charset="0"/>
              </a:rPr>
              <a:t>xz</a:t>
            </a:r>
            <a:r>
              <a:rPr lang="en-US" sz="2400">
                <a:latin typeface="Arial" charset="0"/>
                <a:ea typeface="MS PGothic" charset="0"/>
                <a:sym typeface="Symbol" charset="0"/>
              </a:rPr>
              <a:t>  L </a:t>
            </a:r>
            <a:r>
              <a:rPr lang="en-US" sz="2400" err="1">
                <a:latin typeface="Arial" charset="0"/>
                <a:ea typeface="MS PGothic" charset="0"/>
                <a:sym typeface="Symbol" charset="0"/>
              </a:rPr>
              <a:t>iff</a:t>
            </a:r>
            <a:r>
              <a:rPr lang="en-US" sz="2400">
                <a:latin typeface="Arial" charset="0"/>
                <a:ea typeface="MS PGothic" charset="0"/>
                <a:sym typeface="Symbol" charset="0"/>
              </a:rPr>
              <a:t> </a:t>
            </a:r>
            <a:r>
              <a:rPr lang="en-US" sz="2400" err="1">
                <a:latin typeface="Arial" charset="0"/>
                <a:ea typeface="MS PGothic" charset="0"/>
                <a:sym typeface="Symbol" charset="0"/>
              </a:rPr>
              <a:t>yz</a:t>
            </a:r>
            <a:r>
              <a:rPr lang="en-US" sz="2400">
                <a:latin typeface="Arial" charset="0"/>
                <a:ea typeface="MS PGothic" charset="0"/>
                <a:sym typeface="Symbol" charset="0"/>
              </a:rPr>
              <a:t>  L ]</a:t>
            </a:r>
            <a:br>
              <a:rPr lang="en-US" sz="2400">
                <a:latin typeface="Arial" charset="0"/>
                <a:ea typeface="MS PGothic" charset="0"/>
                <a:sym typeface="Symbol" charset="0"/>
              </a:rPr>
            </a:br>
            <a:r>
              <a:rPr lang="en-US" sz="2400">
                <a:latin typeface="Arial" charset="0"/>
                <a:ea typeface="MS PGothic" charset="0"/>
                <a:sym typeface="Symbol" charset="0"/>
              </a:rPr>
              <a:t>has finite index</a:t>
            </a:r>
          </a:p>
          <a:p>
            <a:pPr marL="0" indent="0">
              <a:buFontTx/>
              <a:buNone/>
            </a:pPr>
            <a:r>
              <a:rPr lang="en-US" sz="2400">
                <a:latin typeface="Arial" charset="0"/>
                <a:ea typeface="MS PGothic" charset="0"/>
                <a:sym typeface="Symbol" charset="0"/>
              </a:rPr>
              <a:t>Definition. R is a right invariant equivalence relation </a:t>
            </a:r>
            <a:r>
              <a:rPr lang="en-US" sz="2400" err="1">
                <a:latin typeface="Arial" charset="0"/>
                <a:ea typeface="MS PGothic" charset="0"/>
                <a:sym typeface="Symbol" charset="0"/>
              </a:rPr>
              <a:t>iff</a:t>
            </a:r>
            <a:r>
              <a:rPr lang="en-US" sz="2400">
                <a:latin typeface="Arial" charset="0"/>
                <a:ea typeface="MS PGothic" charset="0"/>
                <a:sym typeface="Symbol" charset="0"/>
              </a:rPr>
              <a:t> R is an equivalence relation and z [ x R y implies </a:t>
            </a:r>
            <a:r>
              <a:rPr lang="en-US" sz="2400" err="1">
                <a:latin typeface="Arial" charset="0"/>
                <a:ea typeface="MS PGothic" charset="0"/>
                <a:sym typeface="Symbol" charset="0"/>
              </a:rPr>
              <a:t>xz</a:t>
            </a:r>
            <a:r>
              <a:rPr lang="en-US" sz="2400">
                <a:latin typeface="Arial" charset="0"/>
                <a:ea typeface="MS PGothic" charset="0"/>
                <a:sym typeface="Symbol" charset="0"/>
              </a:rPr>
              <a:t> R </a:t>
            </a:r>
            <a:r>
              <a:rPr lang="en-US" sz="2400" err="1">
                <a:latin typeface="Arial" charset="0"/>
                <a:ea typeface="MS PGothic" charset="0"/>
                <a:sym typeface="Symbol" charset="0"/>
              </a:rPr>
              <a:t>yz</a:t>
            </a:r>
            <a:r>
              <a:rPr lang="en-US" sz="2400">
                <a:latin typeface="Arial" charset="0"/>
                <a:ea typeface="MS PGothic" charset="0"/>
                <a:sym typeface="Symbol" charset="0"/>
              </a:rPr>
              <a:t> ].</a:t>
            </a:r>
          </a:p>
          <a:p>
            <a:pPr marL="0" indent="0">
              <a:buFontTx/>
              <a:buNone/>
            </a:pPr>
            <a:r>
              <a:rPr lang="en-US" sz="2400">
                <a:latin typeface="Arial" charset="0"/>
                <a:ea typeface="MS PGothic" charset="0"/>
                <a:sym typeface="Symbol" charset="0"/>
              </a:rPr>
              <a:t>Note: This is only meaningful for relations over strings.</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95385D-CB98-254F-A384-3C596D292B4A}" type="datetime1">
              <a:rPr lang="en-US" smtClean="0"/>
              <a:t>12/28/19</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1 ⇒ 2</a:t>
            </a:r>
          </a:p>
        </p:txBody>
      </p:sp>
      <p:sp>
        <p:nvSpPr>
          <p:cNvPr id="100355" name="Content Placeholder 2"/>
          <p:cNvSpPr>
            <a:spLocks noGrp="1"/>
          </p:cNvSpPr>
          <p:nvPr>
            <p:ph idx="1"/>
          </p:nvPr>
        </p:nvSpPr>
        <p:spPr/>
        <p:txBody>
          <a:bodyPr/>
          <a:lstStyle/>
          <a:p>
            <a:pPr marL="466725" indent="-466725">
              <a:buFontTx/>
              <a:buAutoNum type="arabicPeriod"/>
            </a:pPr>
            <a:r>
              <a:rPr lang="en-US" sz="2400">
                <a:latin typeface="Arial" charset="0"/>
                <a:ea typeface="MS PGothic" charset="0"/>
                <a:sym typeface="Symbol" charset="0"/>
              </a:rPr>
              <a:t>Assume L is accepted by some DFA, </a:t>
            </a:r>
            <a:r>
              <a:rPr lang="en-US" sz="2400">
                <a:latin typeface="Arial" charset="0"/>
                <a:ea typeface="MS PGothic" charset="0"/>
              </a:rPr>
              <a:t>A = (Q,Σ,δ,q</a:t>
            </a:r>
            <a:r>
              <a:rPr lang="en-US" sz="2400" baseline="-25000">
                <a:latin typeface="Arial" charset="0"/>
                <a:ea typeface="MS PGothic" charset="0"/>
              </a:rPr>
              <a:t>1</a:t>
            </a:r>
            <a:r>
              <a:rPr lang="en-US" sz="2400">
                <a:latin typeface="Arial" charset="0"/>
                <a:ea typeface="MS PGothic" charset="0"/>
              </a:rPr>
              <a:t>,F) </a:t>
            </a:r>
            <a:endParaRPr lang="en-US" sz="2400">
              <a:latin typeface="Arial" charset="0"/>
              <a:ea typeface="MS PGothic" charset="0"/>
              <a:sym typeface="Symbol" charset="0"/>
            </a:endParaRPr>
          </a:p>
          <a:p>
            <a:pPr marL="466725" indent="-466725">
              <a:buFontTx/>
              <a:buAutoNum type="arabicPeriod"/>
            </a:pPr>
            <a:r>
              <a:rPr lang="en-US" sz="2400">
                <a:latin typeface="Arial" charset="0"/>
                <a:ea typeface="MS PGothic" charset="0"/>
                <a:sym typeface="Symbol" charset="0"/>
              </a:rPr>
              <a:t>Define R</a:t>
            </a:r>
            <a:r>
              <a:rPr lang="en-US" sz="2400" baseline="-25000">
                <a:latin typeface="Arial" charset="0"/>
                <a:ea typeface="MS PGothic" charset="0"/>
                <a:sym typeface="Symbol" charset="0"/>
              </a:rPr>
              <a:t>A</a:t>
            </a:r>
            <a:r>
              <a:rPr lang="en-US" sz="2400">
                <a:latin typeface="Arial" charset="0"/>
                <a:ea typeface="MS PGothic" charset="0"/>
                <a:sym typeface="Symbol" charset="0"/>
              </a:rPr>
              <a:t> by x R</a:t>
            </a:r>
            <a:r>
              <a:rPr lang="en-US" sz="2400" baseline="-25000">
                <a:latin typeface="Arial" charset="0"/>
                <a:ea typeface="MS PGothic" charset="0"/>
                <a:sym typeface="Symbol" charset="0"/>
              </a:rPr>
              <a:t>A</a:t>
            </a:r>
            <a:r>
              <a:rPr lang="en-US" sz="2400">
                <a:latin typeface="Arial" charset="0"/>
                <a:ea typeface="MS PGothic" charset="0"/>
                <a:sym typeface="Symbol" charset="0"/>
              </a:rPr>
              <a:t> y </a:t>
            </a:r>
            <a:r>
              <a:rPr lang="en-US" sz="2400" err="1">
                <a:latin typeface="Arial" charset="0"/>
                <a:ea typeface="MS PGothic" charset="0"/>
                <a:sym typeface="Symbol" charset="0"/>
              </a:rPr>
              <a:t>iff</a:t>
            </a:r>
            <a:r>
              <a:rPr lang="en-US" sz="2400">
                <a:latin typeface="Arial" charset="0"/>
                <a:ea typeface="MS PGothic" charset="0"/>
                <a:sym typeface="Symbol" charset="0"/>
              </a:rPr>
              <a:t>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x) =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y). First, R</a:t>
            </a:r>
            <a:r>
              <a:rPr lang="en-US" sz="2400" baseline="-25000">
                <a:latin typeface="Arial" charset="0"/>
                <a:ea typeface="MS PGothic" charset="0"/>
                <a:sym typeface="Symbol" charset="0"/>
              </a:rPr>
              <a:t>A</a:t>
            </a:r>
            <a:r>
              <a:rPr lang="en-US" sz="2400">
                <a:latin typeface="Arial" charset="0"/>
                <a:ea typeface="MS PGothic" charset="0"/>
                <a:sym typeface="Symbol" charset="0"/>
              </a:rPr>
              <a:t> is defined by equality and so is obviously an equivalence relation (Clearly if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x) =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y) then z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xz) =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yz) because A is deterministic. Moreover if z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xz) =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yz) then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x) = </a:t>
            </a:r>
            <a:r>
              <a:rPr lang="en-US" sz="2400" err="1">
                <a:latin typeface="Arial" charset="0"/>
                <a:ea typeface="MS PGothic" charset="0"/>
              </a:rPr>
              <a:t>δ</a:t>
            </a:r>
            <a:r>
              <a:rPr lang="en-US" sz="2400">
                <a:latin typeface="Arial" charset="0"/>
                <a:ea typeface="MS PGothic" charset="0"/>
                <a:sym typeface="Symbol" charset="0"/>
              </a:rPr>
              <a:t>*(</a:t>
            </a:r>
            <a:r>
              <a:rPr lang="en-US" sz="2400">
                <a:latin typeface="Arial" charset="0"/>
                <a:ea typeface="MS PGothic" charset="0"/>
              </a:rPr>
              <a:t>q</a:t>
            </a:r>
            <a:r>
              <a:rPr lang="en-US" sz="2400" baseline="-25000">
                <a:latin typeface="Arial" charset="0"/>
                <a:ea typeface="MS PGothic" charset="0"/>
              </a:rPr>
              <a:t>1</a:t>
            </a:r>
            <a:r>
              <a:rPr lang="en-US" sz="2400">
                <a:latin typeface="Arial" charset="0"/>
                <a:ea typeface="MS PGothic" charset="0"/>
              </a:rPr>
              <a:t>,</a:t>
            </a:r>
            <a:r>
              <a:rPr lang="en-US" sz="2400">
                <a:latin typeface="Arial" charset="0"/>
                <a:ea typeface="MS PGothic" charset="0"/>
                <a:sym typeface="Symbol" charset="0"/>
              </a:rPr>
              <a:t>y), just by letting z = </a:t>
            </a:r>
            <a:r>
              <a:rPr lang="en-US" sz="2400">
                <a:latin typeface="Symbol" charset="2"/>
                <a:ea typeface="Symbol" charset="2"/>
                <a:cs typeface="Symbol" charset="2"/>
                <a:sym typeface="Symbol" charset="0"/>
              </a:rPr>
              <a:t>l</a:t>
            </a:r>
            <a:r>
              <a:rPr lang="en-US" sz="2400">
                <a:latin typeface="Arial" charset="0"/>
                <a:ea typeface="MS PGothic" charset="0"/>
                <a:sym typeface="Symbol" charset="0"/>
              </a:rPr>
              <a:t>.  Putting it together x R</a:t>
            </a:r>
            <a:r>
              <a:rPr lang="en-US" sz="2400" baseline="-25000">
                <a:latin typeface="Arial" charset="0"/>
                <a:ea typeface="MS PGothic" charset="0"/>
                <a:sym typeface="Symbol" charset="0"/>
              </a:rPr>
              <a:t>A</a:t>
            </a:r>
            <a:r>
              <a:rPr lang="en-US" sz="2400">
                <a:latin typeface="Arial" charset="0"/>
                <a:ea typeface="MS PGothic" charset="0"/>
                <a:sym typeface="Symbol" charset="0"/>
              </a:rPr>
              <a:t> y L </a:t>
            </a:r>
            <a:r>
              <a:rPr lang="en-US" sz="2400" err="1">
                <a:latin typeface="Arial" charset="0"/>
                <a:ea typeface="MS PGothic" charset="0"/>
                <a:sym typeface="Symbol" charset="0"/>
              </a:rPr>
              <a:t>iff</a:t>
            </a:r>
            <a:r>
              <a:rPr lang="en-US" sz="2400">
                <a:latin typeface="Arial" charset="0"/>
                <a:ea typeface="MS PGothic" charset="0"/>
                <a:sym typeface="Symbol" charset="0"/>
              </a:rPr>
              <a:t> z </a:t>
            </a:r>
            <a:r>
              <a:rPr lang="en-US" sz="2400" err="1">
                <a:latin typeface="Arial" charset="0"/>
                <a:ea typeface="MS PGothic" charset="0"/>
                <a:sym typeface="Symbol" charset="0"/>
              </a:rPr>
              <a:t>xz</a:t>
            </a:r>
            <a:r>
              <a:rPr lang="en-US" sz="2400">
                <a:latin typeface="Arial" charset="0"/>
                <a:ea typeface="MS PGothic" charset="0"/>
                <a:sym typeface="Symbol" charset="0"/>
              </a:rPr>
              <a:t> R</a:t>
            </a:r>
            <a:r>
              <a:rPr lang="en-US" sz="2400" baseline="-25000">
                <a:latin typeface="Arial" charset="0"/>
                <a:ea typeface="MS PGothic" charset="0"/>
                <a:sym typeface="Symbol" charset="0"/>
              </a:rPr>
              <a:t>A</a:t>
            </a:r>
            <a:r>
              <a:rPr lang="en-US" sz="2400">
                <a:latin typeface="Arial" charset="0"/>
                <a:ea typeface="MS PGothic" charset="0"/>
                <a:sym typeface="Symbol" charset="0"/>
              </a:rPr>
              <a:t> </a:t>
            </a:r>
            <a:r>
              <a:rPr lang="en-US" sz="2400" err="1">
                <a:latin typeface="Arial" charset="0"/>
                <a:ea typeface="MS PGothic" charset="0"/>
                <a:sym typeface="Symbol" charset="0"/>
              </a:rPr>
              <a:t>yz</a:t>
            </a:r>
            <a:r>
              <a:rPr lang="en-US" sz="2400">
                <a:latin typeface="Arial" charset="0"/>
                <a:ea typeface="MS PGothic" charset="0"/>
                <a:sym typeface="Symbol" charset="0"/>
              </a:rPr>
              <a:t>. Thus, R</a:t>
            </a:r>
            <a:r>
              <a:rPr lang="en-US" sz="2400" baseline="-25000">
                <a:latin typeface="Arial" charset="0"/>
                <a:ea typeface="MS PGothic" charset="0"/>
                <a:sym typeface="Symbol" charset="0"/>
              </a:rPr>
              <a:t>A</a:t>
            </a:r>
            <a:r>
              <a:rPr lang="en-US" sz="2400">
                <a:latin typeface="Arial" charset="0"/>
                <a:ea typeface="MS PGothic" charset="0"/>
                <a:sym typeface="Symbol" charset="0"/>
              </a:rPr>
              <a:t> is right invariant; its index is |Q| which is finite; and </a:t>
            </a:r>
            <a:r>
              <a:rPr lang="en-US" sz="2400" i="1">
                <a:latin typeface="Arial" charset="0"/>
                <a:ea typeface="MS PGothic" charset="0"/>
                <a:sym typeface="Symbol" charset="0"/>
              </a:rPr>
              <a:t>L</a:t>
            </a:r>
            <a:r>
              <a:rPr lang="en-US" sz="2400">
                <a:latin typeface="Arial" charset="0"/>
                <a:ea typeface="MS PGothic" charset="0"/>
                <a:sym typeface="Symbol" charset="0"/>
              </a:rPr>
              <a:t>(A) = ∪</a:t>
            </a:r>
            <a:r>
              <a:rPr lang="en-US" sz="2400" baseline="-25000" err="1">
                <a:latin typeface="Arial" charset="0"/>
                <a:ea typeface="MS PGothic" charset="0"/>
              </a:rPr>
              <a:t>δ</a:t>
            </a:r>
            <a:r>
              <a:rPr lang="en-US" sz="2400" baseline="-25000">
                <a:latin typeface="Arial" charset="0"/>
                <a:ea typeface="MS PGothic" charset="0"/>
                <a:sym typeface="Symbol" charset="0"/>
              </a:rPr>
              <a:t>*(x)∊F</a:t>
            </a:r>
            <a:r>
              <a:rPr lang="en-US" sz="2400">
                <a:latin typeface="Arial" charset="0"/>
                <a:ea typeface="MS PGothic" charset="0"/>
                <a:sym typeface="Symbol" charset="0"/>
              </a:rPr>
              <a:t>[x]</a:t>
            </a:r>
            <a:r>
              <a:rPr lang="en-US" sz="2400" baseline="-25000">
                <a:latin typeface="Arial" charset="0"/>
                <a:ea typeface="MS PGothic" charset="0"/>
                <a:sym typeface="Symbol" charset="0"/>
              </a:rPr>
              <a:t>R</a:t>
            </a:r>
            <a:r>
              <a:rPr lang="en-US" sz="2400" baseline="-35000">
                <a:latin typeface="Arial" charset="0"/>
                <a:ea typeface="MS PGothic" charset="0"/>
                <a:sym typeface="Symbol" charset="0"/>
              </a:rPr>
              <a:t>A</a:t>
            </a:r>
            <a:r>
              <a:rPr lang="en-US" sz="2400">
                <a:latin typeface="Arial" charset="0"/>
                <a:ea typeface="MS PGothic" charset="0"/>
                <a:sym typeface="Symbol" charset="0"/>
              </a:rPr>
              <a:t>, where [x]</a:t>
            </a:r>
            <a:r>
              <a:rPr lang="en-US" sz="2400" baseline="-25000">
                <a:latin typeface="Arial" charset="0"/>
                <a:ea typeface="MS PGothic" charset="0"/>
                <a:sym typeface="Symbol" charset="0"/>
              </a:rPr>
              <a:t>R</a:t>
            </a:r>
            <a:r>
              <a:rPr lang="en-US" sz="2400" baseline="-35000">
                <a:latin typeface="Arial" charset="0"/>
                <a:ea typeface="MS PGothic" charset="0"/>
                <a:sym typeface="Symbol" charset="0"/>
              </a:rPr>
              <a:t>A</a:t>
            </a:r>
            <a:r>
              <a:rPr lang="en-US" sz="2400">
                <a:latin typeface="Arial" charset="0"/>
                <a:ea typeface="MS PGothic" charset="0"/>
                <a:sym typeface="Symbol" charset="0"/>
              </a:rPr>
              <a:t> refers to the equivalence class containing the string x.</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4B54AAA-332F-FE41-8C1A-9661DD2D2B90}" type="datetime1">
              <a:rPr lang="en-US" smtClean="0"/>
              <a:t>12/28/19</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74</a:t>
            </a:fld>
            <a:endParaRPr lang="en-US"/>
          </a:p>
        </p:txBody>
      </p:sp>
    </p:spTree>
    <p:extLst>
      <p:ext uri="{BB962C8B-B14F-4D97-AF65-F5344CB8AC3E}">
        <p14:creationId xmlns:p14="http://schemas.microsoft.com/office/powerpoint/2010/main" val="20862120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2 ⇒ 3</a:t>
            </a:r>
          </a:p>
        </p:txBody>
      </p:sp>
      <p:sp>
        <p:nvSpPr>
          <p:cNvPr id="100355" name="Content Placeholder 2"/>
          <p:cNvSpPr>
            <a:spLocks noGrp="1"/>
          </p:cNvSpPr>
          <p:nvPr>
            <p:ph idx="1"/>
          </p:nvPr>
        </p:nvSpPr>
        <p:spPr/>
        <p:txBody>
          <a:bodyPr/>
          <a:lstStyle/>
          <a:p>
            <a:pPr marL="466725" indent="-466725">
              <a:buFont typeface="+mj-lt"/>
              <a:buAutoNum type="arabicPeriod" startAt="2"/>
            </a:pPr>
            <a:r>
              <a:rPr lang="en-US" sz="2400" dirty="0">
                <a:latin typeface="Arial" charset="0"/>
                <a:ea typeface="MS PGothic" charset="0"/>
                <a:sym typeface="Symbol" charset="0"/>
              </a:rPr>
              <a:t>Assume L is the union of some of the classes of a right invariant equivalence relation, R, of finite index.</a:t>
            </a:r>
          </a:p>
          <a:p>
            <a:pPr marL="466725" indent="-466725">
              <a:buFontTx/>
              <a:buAutoNum type="arabicPeriod" startAt="2"/>
            </a:pPr>
            <a:r>
              <a:rPr lang="en-US" sz="2400" dirty="0">
                <a:latin typeface="Arial" charset="0"/>
                <a:ea typeface="MS PGothic" charset="0"/>
                <a:sym typeface="Symbol" charset="0"/>
              </a:rPr>
              <a:t>Since x R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R is right invariant and L is the union of some of the equivalence classes, then </a:t>
            </a:r>
            <a:br>
              <a:rPr lang="en-US" sz="2400" dirty="0">
                <a:latin typeface="Arial" charset="0"/>
                <a:ea typeface="MS PGothic" charset="0"/>
                <a:sym typeface="Symbol" charset="0"/>
              </a:rPr>
            </a:br>
            <a:r>
              <a:rPr lang="en-US" sz="2400" dirty="0">
                <a:latin typeface="Arial" charset="0"/>
                <a:ea typeface="MS PGothic" charset="0"/>
                <a:sym typeface="Symbol" charset="0"/>
              </a:rPr>
              <a:t>x R y ⇒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 ⇒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br>
              <a:rPr lang="en-US" sz="2400" dirty="0">
                <a:latin typeface="Arial" charset="0"/>
                <a:ea typeface="MS PGothic" charset="0"/>
                <a:sym typeface="Symbol" charset="0"/>
              </a:rPr>
            </a:br>
            <a:r>
              <a:rPr lang="en-US" sz="2400" dirty="0">
                <a:latin typeface="Arial" charset="0"/>
                <a:ea typeface="MS PGothic" charset="0"/>
                <a:sym typeface="Symbol" charset="0"/>
              </a:rPr>
              <a:t>This means that the index of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is less than or equal to that of R and so is finite. Note than the index of R</a:t>
            </a:r>
            <a:r>
              <a:rPr lang="en-US" sz="2400" baseline="-25000" dirty="0">
                <a:latin typeface="Arial" charset="0"/>
                <a:ea typeface="MS PGothic" charset="0"/>
                <a:sym typeface="Symbol" charset="0"/>
              </a:rPr>
              <a:t>L </a:t>
            </a:r>
            <a:r>
              <a:rPr lang="en-US" sz="2400" dirty="0">
                <a:latin typeface="Arial" charset="0"/>
                <a:ea typeface="MS PGothic" charset="0"/>
                <a:sym typeface="Symbol" charset="0"/>
              </a:rPr>
              <a:t>is then less than or equal to that of any other right invariant equivalence relation, R, of finite index that defines L.</a:t>
            </a: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9D9ED5B-92FF-8A4B-BCD8-EACFC4204446}" type="datetime1">
              <a:rPr lang="en-US" smtClean="0"/>
              <a:t>12/28/19</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75</a:t>
            </a:fld>
            <a:endParaRPr lang="en-US"/>
          </a:p>
        </p:txBody>
      </p:sp>
    </p:spTree>
    <p:extLst>
      <p:ext uri="{BB962C8B-B14F-4D97-AF65-F5344CB8AC3E}">
        <p14:creationId xmlns:p14="http://schemas.microsoft.com/office/powerpoint/2010/main" val="5507563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3 ⇒ 1</a:t>
            </a:r>
          </a:p>
        </p:txBody>
      </p:sp>
      <p:sp>
        <p:nvSpPr>
          <p:cNvPr id="100355" name="Content Placeholder 2"/>
          <p:cNvSpPr>
            <a:spLocks noGrp="1"/>
          </p:cNvSpPr>
          <p:nvPr>
            <p:ph idx="1"/>
          </p:nvPr>
        </p:nvSpPr>
        <p:spPr/>
        <p:txBody>
          <a:bodyPr/>
          <a:lstStyle/>
          <a:p>
            <a:pPr marL="466725" indent="-466725">
              <a:buFont typeface="+mj-lt"/>
              <a:buAutoNum type="arabicPeriod" startAt="3"/>
            </a:pPr>
            <a:r>
              <a:rPr lang="en-US" sz="2400" dirty="0">
                <a:latin typeface="Arial" charset="0"/>
                <a:ea typeface="MS PGothic" charset="0"/>
                <a:sym typeface="Symbol" charset="0"/>
              </a:rPr>
              <a:t>Assume the specific right invariance equivalence relation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br>
              <a:rPr lang="en-US" sz="2400" dirty="0">
                <a:latin typeface="Arial" charset="0"/>
                <a:ea typeface="MS PGothic" charset="0"/>
                <a:sym typeface="Symbol" charset="0"/>
              </a:rPr>
            </a:br>
            <a:r>
              <a:rPr lang="en-US" sz="2400" dirty="0">
                <a:latin typeface="Arial" charset="0"/>
                <a:ea typeface="MS PGothic" charset="0"/>
                <a:sym typeface="Symbol" charset="0"/>
              </a:rPr>
              <a:t>has finite index</a:t>
            </a:r>
          </a:p>
          <a:p>
            <a:pPr marL="466725" indent="-466725">
              <a:buFont typeface="+mj-lt"/>
              <a:buAutoNum type="arabicPeriod"/>
            </a:pPr>
            <a:r>
              <a:rPr lang="en-US" sz="2400" dirty="0">
                <a:latin typeface="Arial" charset="0"/>
                <a:ea typeface="MS PGothic" charset="0"/>
                <a:sym typeface="Symbol" charset="0"/>
              </a:rPr>
              <a:t>Define the automaton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by</a:t>
            </a:r>
            <a:br>
              <a:rPr lang="en-US" sz="2400" dirty="0">
                <a:latin typeface="Arial" charset="0"/>
                <a:ea typeface="MS PGothic" charset="0"/>
              </a:rPr>
            </a:br>
            <a:r>
              <a:rPr lang="en-US" sz="2400" dirty="0">
                <a:latin typeface="Arial" charset="0"/>
                <a:ea typeface="MS PGothic" charset="0"/>
              </a:rPr>
              <a:t>Q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a:t>
            </a:r>
            <a:r>
              <a:rPr lang="en-US" sz="2400" dirty="0" err="1">
                <a:latin typeface="Arial" charset="0"/>
                <a:ea typeface="MS PGothic" charset="0"/>
              </a:rPr>
              <a:t>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dirty="0">
                <a:latin typeface="Arial" charset="0"/>
                <a:ea typeface="MS PGothic" charset="0"/>
              </a:rPr>
              <a:t>([x]</a:t>
            </a:r>
            <a:r>
              <a:rPr lang="en-US" sz="2400" baseline="-25000" dirty="0" err="1">
                <a:latin typeface="Arial" charset="0"/>
                <a:ea typeface="MS PGothic" charset="0"/>
              </a:rPr>
              <a:t>R</a:t>
            </a:r>
            <a:r>
              <a:rPr lang="en-US" sz="2400" baseline="-35000" dirty="0" err="1">
                <a:latin typeface="Arial" charset="0"/>
                <a:ea typeface="MS PGothic" charset="0"/>
              </a:rPr>
              <a:t>L</a:t>
            </a:r>
            <a:r>
              <a:rPr lang="en-US" sz="2400" dirty="0" err="1">
                <a:latin typeface="Arial" charset="0"/>
                <a:ea typeface="MS PGothic" charset="0"/>
              </a:rPr>
              <a:t>,a</a:t>
            </a:r>
            <a:r>
              <a:rPr lang="en-US" sz="2400" dirty="0">
                <a:latin typeface="Arial" charset="0"/>
                <a:ea typeface="MS PGothic" charset="0"/>
              </a:rPr>
              <a:t>) = [</a:t>
            </a:r>
            <a:r>
              <a:rPr lang="en-US" sz="2400" dirty="0" err="1">
                <a:latin typeface="Arial" charset="0"/>
                <a:ea typeface="MS PGothic" charset="0"/>
              </a:rPr>
              <a:t>xa</a:t>
            </a:r>
            <a:r>
              <a:rPr lang="en-US" sz="2400" dirty="0">
                <a:latin typeface="Arial" charset="0"/>
                <a:ea typeface="MS PGothic" charset="0"/>
              </a:rPr>
              <a:t>]</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q1 = [</a:t>
            </a:r>
            <a:r>
              <a:rPr lang="en-US" sz="2400" dirty="0">
                <a:latin typeface="Symbol" charset="2"/>
                <a:ea typeface="Symbol" charset="2"/>
                <a:cs typeface="Symbol" charset="2"/>
              </a:rPr>
              <a:t>l</a:t>
            </a:r>
            <a:r>
              <a:rPr lang="en-US" sz="2400" dirty="0">
                <a:latin typeface="Arial" charset="0"/>
                <a:ea typeface="MS PGothic" charset="0"/>
              </a:rPr>
              <a:t>]</a:t>
            </a:r>
            <a:br>
              <a:rPr lang="en-US" sz="2400" dirty="0">
                <a:latin typeface="Arial" charset="0"/>
                <a:ea typeface="MS PGothic" charset="0"/>
              </a:rPr>
            </a:br>
            <a:r>
              <a:rPr lang="en-US" sz="2400" dirty="0">
                <a:latin typeface="Arial" charset="0"/>
                <a:ea typeface="MS PGothic" charset="0"/>
              </a:rPr>
              <a:t>F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L }</a:t>
            </a:r>
            <a:br>
              <a:rPr lang="en-US" sz="2400" dirty="0">
                <a:latin typeface="Arial" charset="0"/>
                <a:ea typeface="MS PGothic" charset="0"/>
              </a:rPr>
            </a:br>
            <a:br>
              <a:rPr lang="en-US" sz="2400" dirty="0">
                <a:latin typeface="Arial" charset="0"/>
                <a:ea typeface="MS PGothic" charset="0"/>
              </a:rPr>
            </a:br>
            <a:r>
              <a:rPr lang="en-US" sz="2400" dirty="0">
                <a:latin typeface="Arial" charset="0"/>
                <a:ea typeface="MS PGothic" charset="0"/>
              </a:rPr>
              <a:t>Note: This is the minimum state automaton and all others are either equivalent or have redundant indistinguishable states</a:t>
            </a:r>
            <a:br>
              <a:rPr lang="en-US" sz="2400" dirty="0">
                <a:latin typeface="Arial" charset="0"/>
                <a:ea typeface="MS PGothic" charset="0"/>
              </a:rPr>
            </a:b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70340BF-2F42-364A-8C97-53D60ED11680}" type="datetime1">
              <a:rPr lang="en-US" smtClean="0"/>
              <a:t>12/28/19</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76</a:t>
            </a:fld>
            <a:endParaRPr lang="en-US"/>
          </a:p>
        </p:txBody>
      </p:sp>
    </p:spTree>
    <p:extLst>
      <p:ext uri="{BB962C8B-B14F-4D97-AF65-F5344CB8AC3E}">
        <p14:creationId xmlns:p14="http://schemas.microsoft.com/office/powerpoint/2010/main" val="15074728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a:latin typeface="Arial" charset="0"/>
                <a:ea typeface="MS PGothic" charset="0"/>
              </a:rPr>
              <a:t>Use of </a:t>
            </a:r>
            <a:r>
              <a:rPr lang="en-US" dirty="0" err="1">
                <a:latin typeface="Arial" charset="0"/>
                <a:ea typeface="MS PGothic" charset="0"/>
              </a:rPr>
              <a:t>Myhill-Nerode</a:t>
            </a:r>
            <a:endParaRPr lang="en-US" dirty="0">
              <a:latin typeface="Arial" charset="0"/>
              <a:ea typeface="MS PGothic" charset="0"/>
            </a:endParaRPr>
          </a:p>
        </p:txBody>
      </p:sp>
      <p:sp>
        <p:nvSpPr>
          <p:cNvPr id="101379" name="Content Placeholder 2"/>
          <p:cNvSpPr>
            <a:spLocks noGrp="1"/>
          </p:cNvSpPr>
          <p:nvPr>
            <p:ph idx="1"/>
          </p:nvPr>
        </p:nvSpPr>
        <p:spPr/>
        <p:txBody>
          <a:bodyPr/>
          <a:lstStyle/>
          <a:p>
            <a:r>
              <a:rPr lang="en-US" sz="2400">
                <a:latin typeface="Arial" charset="0"/>
                <a:ea typeface="MS PGothic" charset="0"/>
                <a:sym typeface="Symbol" charset="0"/>
              </a:rPr>
              <a:t>L = {a</a:t>
            </a:r>
            <a:r>
              <a:rPr lang="en-US" sz="2400" baseline="30000">
                <a:latin typeface="Arial" charset="0"/>
                <a:ea typeface="MS PGothic" charset="0"/>
                <a:sym typeface="Symbol" charset="0"/>
              </a:rPr>
              <a:t>n</a:t>
            </a:r>
            <a:r>
              <a:rPr lang="en-US" sz="2400">
                <a:latin typeface="Arial" charset="0"/>
                <a:ea typeface="MS PGothic" charset="0"/>
                <a:sym typeface="Symbol" charset="0"/>
              </a:rPr>
              <a:t>b</a:t>
            </a:r>
            <a:r>
              <a:rPr lang="en-US" sz="2400" baseline="30000">
                <a:latin typeface="Arial" charset="0"/>
                <a:ea typeface="MS PGothic" charset="0"/>
                <a:sym typeface="Symbol" charset="0"/>
              </a:rPr>
              <a:t>n</a:t>
            </a:r>
            <a:r>
              <a:rPr lang="en-US" sz="2400">
                <a:latin typeface="Arial" charset="0"/>
                <a:ea typeface="MS PGothic" charset="0"/>
                <a:sym typeface="Symbol" charset="0"/>
              </a:rPr>
              <a:t> | n&gt;0 } is NOT regular. </a:t>
            </a:r>
          </a:p>
          <a:p>
            <a:r>
              <a:rPr lang="en-US" sz="2400">
                <a:latin typeface="Arial" charset="0"/>
                <a:ea typeface="MS PGothic" charset="0"/>
                <a:sym typeface="Symbol" charset="0"/>
              </a:rPr>
              <a:t>Assume otherwise.</a:t>
            </a:r>
          </a:p>
          <a:p>
            <a:r>
              <a:rPr lang="en-US" sz="2400">
                <a:latin typeface="Arial" charset="0"/>
                <a:ea typeface="MS PGothic" charset="0"/>
                <a:sym typeface="Symbol" charset="0"/>
              </a:rPr>
              <a:t>M-N says that the specific r.i. equiv. relation R</a:t>
            </a:r>
            <a:r>
              <a:rPr lang="en-US" sz="2400" baseline="-25000">
                <a:latin typeface="Arial" charset="0"/>
                <a:ea typeface="MS PGothic" charset="0"/>
                <a:sym typeface="Symbol" charset="0"/>
              </a:rPr>
              <a:t>L</a:t>
            </a:r>
            <a:r>
              <a:rPr lang="en-US" sz="2400">
                <a:latin typeface="Arial" charset="0"/>
                <a:ea typeface="MS PGothic" charset="0"/>
                <a:sym typeface="Symbol" charset="0"/>
              </a:rPr>
              <a:t> has finite index, where x R</a:t>
            </a:r>
            <a:r>
              <a:rPr lang="en-US" sz="2400" baseline="-25000">
                <a:latin typeface="Arial" charset="0"/>
                <a:ea typeface="MS PGothic" charset="0"/>
                <a:sym typeface="Symbol" charset="0"/>
              </a:rPr>
              <a:t>L</a:t>
            </a:r>
            <a:r>
              <a:rPr lang="en-US" sz="2400">
                <a:latin typeface="Arial" charset="0"/>
                <a:ea typeface="MS PGothic" charset="0"/>
                <a:sym typeface="Symbol" charset="0"/>
              </a:rPr>
              <a:t> y iff  z [ xz  L iff yz  L ].</a:t>
            </a:r>
          </a:p>
          <a:p>
            <a:r>
              <a:rPr lang="en-US" sz="2400">
                <a:latin typeface="Arial" charset="0"/>
                <a:ea typeface="MS PGothic" charset="0"/>
                <a:sym typeface="Symbol" charset="0"/>
              </a:rPr>
              <a:t>Consider the equivalence classes [a</a:t>
            </a:r>
            <a:r>
              <a:rPr lang="en-US" sz="2400" baseline="30000">
                <a:latin typeface="Arial" charset="0"/>
                <a:ea typeface="MS PGothic" charset="0"/>
                <a:sym typeface="Symbol" charset="0"/>
              </a:rPr>
              <a:t>i</a:t>
            </a:r>
            <a:r>
              <a:rPr lang="en-US" sz="2400">
                <a:latin typeface="Arial" charset="0"/>
                <a:ea typeface="MS PGothic" charset="0"/>
                <a:sym typeface="Symbol" charset="0"/>
              </a:rPr>
              <a:t>b] and [a</a:t>
            </a:r>
            <a:r>
              <a:rPr lang="en-US" sz="2400" baseline="30000">
                <a:latin typeface="Arial" charset="0"/>
                <a:ea typeface="MS PGothic" charset="0"/>
                <a:sym typeface="Symbol" charset="0"/>
              </a:rPr>
              <a:t>j</a:t>
            </a:r>
            <a:r>
              <a:rPr lang="en-US" sz="2400">
                <a:latin typeface="Arial" charset="0"/>
                <a:ea typeface="MS PGothic" charset="0"/>
                <a:sym typeface="Symbol" charset="0"/>
              </a:rPr>
              <a:t>b], where i,j&gt;0 and i ≠ j.</a:t>
            </a:r>
          </a:p>
          <a:p>
            <a:r>
              <a:rPr lang="en-US" sz="2400">
                <a:latin typeface="Arial" charset="0"/>
                <a:ea typeface="MS PGothic" charset="0"/>
                <a:sym typeface="Symbol" charset="0"/>
              </a:rPr>
              <a:t>a</a:t>
            </a:r>
            <a:r>
              <a:rPr lang="en-US" sz="2400" baseline="30000">
                <a:latin typeface="Arial" charset="0"/>
                <a:ea typeface="MS PGothic" charset="0"/>
                <a:sym typeface="Symbol" charset="0"/>
              </a:rPr>
              <a:t>i</a:t>
            </a:r>
            <a:r>
              <a:rPr lang="en-US" sz="2400">
                <a:latin typeface="Arial" charset="0"/>
                <a:ea typeface="MS PGothic" charset="0"/>
                <a:sym typeface="Symbol" charset="0"/>
              </a:rPr>
              <a:t>bb</a:t>
            </a:r>
            <a:r>
              <a:rPr lang="en-US" sz="2400" baseline="30000">
                <a:latin typeface="Arial" charset="0"/>
                <a:ea typeface="MS PGothic" charset="0"/>
                <a:sym typeface="Symbol" charset="0"/>
              </a:rPr>
              <a:t>i-1 </a:t>
            </a:r>
            <a:r>
              <a:rPr lang="en-US" sz="2400">
                <a:latin typeface="Arial" charset="0"/>
                <a:ea typeface="MS PGothic" charset="0"/>
                <a:sym typeface="Symbol" charset="0"/>
              </a:rPr>
              <a:t> L  but  a</a:t>
            </a:r>
            <a:r>
              <a:rPr lang="en-US" sz="2400" baseline="30000">
                <a:latin typeface="Arial" charset="0"/>
                <a:ea typeface="MS PGothic" charset="0"/>
                <a:sym typeface="Symbol" charset="0"/>
              </a:rPr>
              <a:t>j</a:t>
            </a:r>
            <a:r>
              <a:rPr lang="en-US" sz="2400">
                <a:latin typeface="Arial" charset="0"/>
                <a:ea typeface="MS PGothic" charset="0"/>
                <a:sym typeface="Symbol" charset="0"/>
              </a:rPr>
              <a:t>bb</a:t>
            </a:r>
            <a:r>
              <a:rPr lang="en-US" sz="2400" baseline="30000">
                <a:latin typeface="Arial" charset="0"/>
                <a:ea typeface="MS PGothic" charset="0"/>
                <a:sym typeface="Symbol" charset="0"/>
              </a:rPr>
              <a:t>i-1 </a:t>
            </a:r>
            <a:r>
              <a:rPr lang="en-US" sz="2400">
                <a:latin typeface="Arial" charset="0"/>
                <a:ea typeface="MS PGothic" charset="0"/>
                <a:sym typeface="Symbol" charset="0"/>
              </a:rPr>
              <a:t> L and so [a</a:t>
            </a:r>
            <a:r>
              <a:rPr lang="en-US" sz="2400" baseline="30000">
                <a:latin typeface="Arial" charset="0"/>
                <a:ea typeface="MS PGothic" charset="0"/>
                <a:sym typeface="Symbol" charset="0"/>
              </a:rPr>
              <a:t>i</a:t>
            </a:r>
            <a:r>
              <a:rPr lang="en-US" sz="2400">
                <a:latin typeface="Arial" charset="0"/>
                <a:ea typeface="MS PGothic" charset="0"/>
                <a:sym typeface="Symbol" charset="0"/>
              </a:rPr>
              <a:t>b] is not related to [a</a:t>
            </a:r>
            <a:r>
              <a:rPr lang="en-US" sz="2400" baseline="30000">
                <a:latin typeface="Arial" charset="0"/>
                <a:ea typeface="MS PGothic" charset="0"/>
                <a:sym typeface="Symbol" charset="0"/>
              </a:rPr>
              <a:t>j</a:t>
            </a:r>
            <a:r>
              <a:rPr lang="en-US" sz="2400">
                <a:latin typeface="Arial" charset="0"/>
                <a:ea typeface="MS PGothic" charset="0"/>
                <a:sym typeface="Symbol" charset="0"/>
              </a:rPr>
              <a:t>b] under R</a:t>
            </a:r>
            <a:r>
              <a:rPr lang="en-US" sz="2400" baseline="-25000">
                <a:latin typeface="Arial" charset="0"/>
                <a:ea typeface="MS PGothic" charset="0"/>
                <a:sym typeface="Symbol" charset="0"/>
              </a:rPr>
              <a:t>L</a:t>
            </a:r>
            <a:r>
              <a:rPr lang="en-US" sz="2400">
                <a:latin typeface="Arial" charset="0"/>
                <a:ea typeface="MS PGothic" charset="0"/>
                <a:sym typeface="Symbol" charset="0"/>
              </a:rPr>
              <a:t> and thus [a</a:t>
            </a:r>
            <a:r>
              <a:rPr lang="en-US" sz="2400" baseline="30000">
                <a:latin typeface="Arial" charset="0"/>
                <a:ea typeface="MS PGothic" charset="0"/>
                <a:sym typeface="Symbol" charset="0"/>
              </a:rPr>
              <a:t>i</a:t>
            </a:r>
            <a:r>
              <a:rPr lang="en-US" sz="2400">
                <a:latin typeface="Arial" charset="0"/>
                <a:ea typeface="MS PGothic" charset="0"/>
                <a:sym typeface="Symbol" charset="0"/>
              </a:rPr>
              <a:t>b] ≠ [a</a:t>
            </a:r>
            <a:r>
              <a:rPr lang="en-US" sz="2400" baseline="30000">
                <a:latin typeface="Arial" charset="0"/>
                <a:ea typeface="MS PGothic" charset="0"/>
                <a:sym typeface="Symbol" charset="0"/>
              </a:rPr>
              <a:t>j</a:t>
            </a:r>
            <a:r>
              <a:rPr lang="en-US" sz="2400">
                <a:latin typeface="Arial" charset="0"/>
                <a:ea typeface="MS PGothic" charset="0"/>
                <a:sym typeface="Symbol" charset="0"/>
              </a:rPr>
              <a:t>b].</a:t>
            </a:r>
          </a:p>
          <a:p>
            <a:r>
              <a:rPr lang="en-US" sz="2400">
                <a:latin typeface="Arial" charset="0"/>
                <a:ea typeface="MS PGothic" charset="0"/>
                <a:sym typeface="Symbol" charset="0"/>
              </a:rPr>
              <a:t>This means that R</a:t>
            </a:r>
            <a:r>
              <a:rPr lang="en-US" sz="2400" baseline="-25000">
                <a:latin typeface="Arial" charset="0"/>
                <a:ea typeface="MS PGothic" charset="0"/>
                <a:sym typeface="Symbol" charset="0"/>
              </a:rPr>
              <a:t>L</a:t>
            </a:r>
            <a:r>
              <a:rPr lang="en-US" sz="2400">
                <a:latin typeface="Arial" charset="0"/>
                <a:ea typeface="MS PGothic" charset="0"/>
                <a:sym typeface="Symbol" charset="0"/>
              </a:rPr>
              <a:t> has infinite index.</a:t>
            </a:r>
          </a:p>
          <a:p>
            <a:r>
              <a:rPr lang="en-US" sz="2400">
                <a:latin typeface="Arial" charset="0"/>
                <a:ea typeface="MS PGothic" charset="0"/>
                <a:sym typeface="Symbol" charset="0"/>
              </a:rPr>
              <a:t>Therefore L is not regular.</a:t>
            </a:r>
          </a:p>
        </p:txBody>
      </p:sp>
      <p:sp>
        <p:nvSpPr>
          <p:cNvPr id="1013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7A45F4-1D96-6042-8C78-61BBC6DEC42A}" type="datetime1">
              <a:rPr lang="en-US" smtClean="0"/>
              <a:t>12/28/19</a:t>
            </a:fld>
            <a:endParaRPr lang="en-US"/>
          </a:p>
        </p:txBody>
      </p:sp>
      <p:sp>
        <p:nvSpPr>
          <p:cNvPr id="1013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13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489E81-0239-8846-B0C9-402E4513619A}" type="slidenum">
              <a:rPr lang="en-US"/>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latin typeface="Arial" charset="0"/>
                <a:ea typeface="MS PGothic" charset="0"/>
              </a:rPr>
              <a:t>xwx</a:t>
            </a:r>
            <a:r>
              <a:rPr lang="en-US" dirty="0">
                <a:latin typeface="Arial" charset="0"/>
                <a:ea typeface="MS PGothic" charset="0"/>
              </a:rPr>
              <a:t> is not Regular (MN)</a:t>
            </a:r>
          </a:p>
        </p:txBody>
      </p:sp>
      <p:sp>
        <p:nvSpPr>
          <p:cNvPr id="103427" name="Content Placeholder 2"/>
          <p:cNvSpPr>
            <a:spLocks noGrp="1"/>
          </p:cNvSpPr>
          <p:nvPr>
            <p:ph idx="1"/>
          </p:nvPr>
        </p:nvSpPr>
        <p:spPr/>
        <p:txBody>
          <a:bodyPr/>
          <a:lstStyle/>
          <a:p>
            <a:r>
              <a:rPr lang="en-US" sz="2400" b="1" dirty="0">
                <a:latin typeface="Arial" charset="0"/>
                <a:ea typeface="MS PGothic" charset="0"/>
              </a:rPr>
              <a:t>L = { x a x | x</a:t>
            </a:r>
            <a:r>
              <a:rPr lang="en-US" sz="2400" dirty="0">
                <a:latin typeface="Arial" charset="0"/>
                <a:ea typeface="MS PGothic" charset="0"/>
              </a:rPr>
              <a:t>∈</a:t>
            </a:r>
            <a:r>
              <a:rPr lang="en-US" sz="2400" b="1" dirty="0">
                <a:latin typeface="Arial" charset="0"/>
                <a:ea typeface="MS PGothic" charset="0"/>
              </a:rPr>
              <a:t>{</a:t>
            </a:r>
            <a:r>
              <a:rPr lang="en-US" sz="2400" b="1" dirty="0" err="1">
                <a:latin typeface="Arial" charset="0"/>
                <a:ea typeface="MS PGothic" charset="0"/>
              </a:rPr>
              <a:t>a,b</a:t>
            </a:r>
            <a:r>
              <a:rPr lang="en-US" sz="2400" b="1" dirty="0">
                <a:latin typeface="Arial" charset="0"/>
                <a:ea typeface="MS PGothic" charset="0"/>
              </a:rPr>
              <a:t>}+} :</a:t>
            </a:r>
          </a:p>
          <a:p>
            <a:r>
              <a:rPr lang="en-US" sz="2400" dirty="0">
                <a:latin typeface="Arial" charset="0"/>
                <a:ea typeface="MS PGothic" charset="0"/>
              </a:rPr>
              <a:t>We consider the right invariant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a:t>
            </a:r>
            <a:r>
              <a:rPr lang="en-US" sz="2400" dirty="0" err="1">
                <a:latin typeface="Arial" charset="0"/>
                <a:ea typeface="MS PGothic" charset="0"/>
              </a:rPr>
              <a:t>i</a:t>
            </a:r>
            <a:r>
              <a:rPr lang="en-US" sz="2400" dirty="0">
                <a:latin typeface="Arial" charset="0"/>
                <a:ea typeface="MS PGothic" charset="0"/>
              </a:rPr>
              <a:t>&gt;0.</a:t>
            </a:r>
          </a:p>
          <a:p>
            <a:r>
              <a:rPr lang="en-US" sz="2400" dirty="0">
                <a:latin typeface="Arial" charset="0"/>
                <a:ea typeface="MS PGothic" charset="0"/>
              </a:rPr>
              <a:t>It’s clear that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in the language, but </a:t>
            </a:r>
            <a:r>
              <a:rPr lang="en-US" sz="2400" dirty="0" err="1">
                <a:latin typeface="Arial" charset="0"/>
                <a:ea typeface="MS PGothic" charset="0"/>
              </a:rPr>
              <a:t>a</a:t>
            </a:r>
            <a:r>
              <a:rPr lang="en-US" sz="2400" baseline="30000" dirty="0" err="1">
                <a:latin typeface="Arial" charset="0"/>
                <a:ea typeface="MS PGothic" charset="0"/>
              </a:rPr>
              <a:t>k</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not when k &lt; </a:t>
            </a:r>
            <a:r>
              <a:rPr lang="en-US" sz="2400" dirty="0" err="1">
                <a:latin typeface="Arial" charset="0"/>
                <a:ea typeface="MS PGothic" charset="0"/>
              </a:rPr>
              <a:t>i</a:t>
            </a:r>
            <a:r>
              <a:rPr lang="en-US" sz="2400" dirty="0">
                <a:latin typeface="Arial" charset="0"/>
                <a:ea typeface="MS PGothic" charset="0"/>
              </a:rPr>
              <a:t>. </a:t>
            </a:r>
          </a:p>
          <a:p>
            <a:r>
              <a:rPr lang="en-US" sz="2400" dirty="0">
                <a:latin typeface="Arial" charset="0"/>
                <a:ea typeface="MS PGothic" charset="0"/>
              </a:rPr>
              <a:t>This shows that there is a separate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induced by R</a:t>
            </a:r>
            <a:r>
              <a:rPr lang="en-US" sz="2400" baseline="-25000" dirty="0">
                <a:latin typeface="Arial" charset="0"/>
                <a:ea typeface="MS PGothic" charset="0"/>
              </a:rPr>
              <a:t>L</a:t>
            </a:r>
            <a:r>
              <a:rPr lang="en-US" sz="2400" dirty="0">
                <a:latin typeface="Arial" charset="0"/>
                <a:ea typeface="MS PGothic" charset="0"/>
              </a:rPr>
              <a:t>, for each </a:t>
            </a:r>
            <a:r>
              <a:rPr lang="en-US" sz="2400" dirty="0" err="1">
                <a:latin typeface="Arial" charset="0"/>
                <a:ea typeface="MS PGothic" charset="0"/>
              </a:rPr>
              <a:t>i</a:t>
            </a:r>
            <a:r>
              <a:rPr lang="en-US" sz="2400" dirty="0">
                <a:latin typeface="Arial" charset="0"/>
                <a:ea typeface="MS PGothic" charset="0"/>
              </a:rPr>
              <a:t>&gt;0. Thus, the index of R</a:t>
            </a:r>
            <a:r>
              <a:rPr lang="en-US" sz="2400" baseline="-25000" dirty="0">
                <a:latin typeface="Arial" charset="0"/>
                <a:ea typeface="MS PGothic" charset="0"/>
              </a:rPr>
              <a:t>L</a:t>
            </a:r>
            <a:r>
              <a:rPr lang="en-US" sz="2400" dirty="0">
                <a:latin typeface="Arial" charset="0"/>
                <a:ea typeface="MS PGothic" charset="0"/>
              </a:rPr>
              <a:t> is infinite and </a:t>
            </a:r>
            <a:r>
              <a:rPr lang="en-US" sz="2400" dirty="0" err="1">
                <a:latin typeface="Arial" charset="0"/>
                <a:ea typeface="MS PGothic" charset="0"/>
              </a:rPr>
              <a:t>Myhill‐Nerode</a:t>
            </a:r>
            <a:r>
              <a:rPr lang="en-US" sz="2400" dirty="0">
                <a:latin typeface="Arial" charset="0"/>
                <a:ea typeface="MS PGothic" charset="0"/>
              </a:rPr>
              <a:t> states that L cannot be Regular.</a:t>
            </a:r>
            <a:endParaRPr lang="en-US" sz="2400" dirty="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23BB55E-DA2F-F841-8A50-B444121A3796}" type="datetime1">
              <a:rPr lang="en-US" smtClean="0"/>
              <a:t>12/28/19</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 </a:t>
            </a:r>
            <a:r>
              <a:rPr lang="en-US" dirty="0">
                <a:latin typeface="Arial" charset="0"/>
                <a:ea typeface="MS PGothic" charset="0"/>
              </a:rPr>
              <a:t>is not Regular (MN)</a:t>
            </a:r>
          </a:p>
        </p:txBody>
      </p:sp>
      <p:sp>
        <p:nvSpPr>
          <p:cNvPr id="103427" name="Content Placeholder 2"/>
          <p:cNvSpPr>
            <a:spLocks noGrp="1"/>
          </p:cNvSpPr>
          <p:nvPr>
            <p:ph idx="1"/>
          </p:nvPr>
        </p:nvSpPr>
        <p:spPr/>
        <p:txBody>
          <a:bodyPr/>
          <a:lstStyle/>
          <a:p>
            <a:r>
              <a:rPr lang="pl-PL" sz="2400" b="1">
                <a:latin typeface="Arial" charset="0"/>
                <a:ea typeface="MS PGothic" charset="0"/>
              </a:rPr>
              <a:t>L = {</a:t>
            </a:r>
            <a:r>
              <a:rPr lang="en-US" sz="2400" b="1" err="1">
                <a:ea typeface="MS PGothic" charset="0"/>
              </a:rPr>
              <a:t>a</a:t>
            </a:r>
            <a:r>
              <a:rPr lang="en-US" sz="2400" b="1" baseline="30000" err="1">
                <a:ea typeface="MS PGothic" charset="0"/>
              </a:rPr>
              <a:t>Fib</a:t>
            </a:r>
            <a:r>
              <a:rPr lang="en-US" sz="2400" b="1" baseline="30000">
                <a:ea typeface="MS PGothic" charset="0"/>
              </a:rPr>
              <a:t>(k) </a:t>
            </a:r>
            <a:r>
              <a:rPr lang="en-US" sz="2400" b="1">
                <a:ea typeface="MS PGothic" charset="0"/>
              </a:rPr>
              <a:t>| k&gt;0</a:t>
            </a:r>
            <a:r>
              <a:rPr lang="pl-PL" sz="2400" b="1">
                <a:latin typeface="Arial" charset="0"/>
                <a:ea typeface="MS PGothic" charset="0"/>
              </a:rPr>
              <a:t>} : </a:t>
            </a:r>
          </a:p>
          <a:p>
            <a:r>
              <a:rPr lang="en-US" sz="2400"/>
              <a:t>We consider the collection of right invariant equivalence classes [</a:t>
            </a:r>
            <a:r>
              <a:rPr lang="en-US" sz="2400" err="1"/>
              <a:t>a</a:t>
            </a:r>
            <a:r>
              <a:rPr lang="en-US" sz="2400" baseline="30000" err="1"/>
              <a:t>Fib</a:t>
            </a:r>
            <a:r>
              <a:rPr lang="en-US" sz="2400" baseline="30000"/>
              <a:t>(j)</a:t>
            </a:r>
            <a:r>
              <a:rPr lang="en-US" sz="2400"/>
              <a:t>], j &gt; 2.</a:t>
            </a:r>
          </a:p>
          <a:p>
            <a:r>
              <a:rPr lang="en-US" sz="2400"/>
              <a:t>It’s clear that </a:t>
            </a:r>
            <a:r>
              <a:rPr lang="en-US" sz="2400" err="1"/>
              <a:t>a</a:t>
            </a:r>
            <a:r>
              <a:rPr lang="en-US" sz="2400" baseline="30000" err="1"/>
              <a:t>Fib</a:t>
            </a:r>
            <a:r>
              <a:rPr lang="en-US" sz="2400" baseline="30000"/>
              <a:t>(j)</a:t>
            </a:r>
            <a:r>
              <a:rPr lang="en-US" sz="2400" err="1"/>
              <a:t>a</a:t>
            </a:r>
            <a:r>
              <a:rPr lang="en-US" sz="2400" baseline="30000" err="1"/>
              <a:t>Fib</a:t>
            </a:r>
            <a:r>
              <a:rPr lang="en-US" sz="2400" baseline="30000"/>
              <a:t>(j+1)</a:t>
            </a:r>
            <a:r>
              <a:rPr lang="en-US" sz="2400"/>
              <a:t> is in the language, but </a:t>
            </a:r>
            <a:r>
              <a:rPr lang="en-US" sz="2400" err="1"/>
              <a:t>a</a:t>
            </a:r>
            <a:r>
              <a:rPr lang="en-US" sz="2400" baseline="30000" err="1"/>
              <a:t>Fib</a:t>
            </a:r>
            <a:r>
              <a:rPr lang="en-US" sz="2400" baseline="30000"/>
              <a:t>(k)</a:t>
            </a:r>
            <a:r>
              <a:rPr lang="en-US" sz="2400" err="1"/>
              <a:t>a</a:t>
            </a:r>
            <a:r>
              <a:rPr lang="en-US" sz="2400" baseline="30000" err="1"/>
              <a:t>Fib</a:t>
            </a:r>
            <a:r>
              <a:rPr lang="en-US" sz="2400" baseline="30000"/>
              <a:t>(j+1) </a:t>
            </a:r>
            <a:r>
              <a:rPr lang="en-US" sz="2400"/>
              <a:t>is not when k&gt;2 and </a:t>
            </a:r>
            <a:r>
              <a:rPr lang="en-US" sz="2400" err="1"/>
              <a:t>k≠j</a:t>
            </a:r>
            <a:r>
              <a:rPr lang="en-US" sz="2400"/>
              <a:t> and k≠j+2</a:t>
            </a:r>
          </a:p>
          <a:p>
            <a:r>
              <a:rPr lang="en-US" sz="2400"/>
              <a:t>This shows that there is a separate equivalence class [</a:t>
            </a:r>
            <a:r>
              <a:rPr lang="en-US" sz="2400" err="1"/>
              <a:t>a</a:t>
            </a:r>
            <a:r>
              <a:rPr lang="en-US" sz="2400" baseline="30000" err="1"/>
              <a:t>Fib</a:t>
            </a:r>
            <a:r>
              <a:rPr lang="en-US" sz="2400" baseline="30000"/>
              <a:t>(j)</a:t>
            </a:r>
            <a:r>
              <a:rPr lang="en-US" sz="2400"/>
              <a:t>] induced by R</a:t>
            </a:r>
            <a:r>
              <a:rPr lang="en-US" sz="2400" baseline="-25000"/>
              <a:t>L</a:t>
            </a:r>
            <a:r>
              <a:rPr lang="en-US" sz="2400"/>
              <a:t>, for each j &gt; 2.</a:t>
            </a:r>
          </a:p>
          <a:p>
            <a:r>
              <a:rPr lang="en-US" sz="2400"/>
              <a:t>Thus, the index of R</a:t>
            </a:r>
            <a:r>
              <a:rPr lang="en-US" sz="2400" baseline="-25000"/>
              <a:t>L</a:t>
            </a:r>
            <a:r>
              <a:rPr lang="en-US" sz="2400"/>
              <a:t> is infinite and </a:t>
            </a:r>
            <a:r>
              <a:rPr lang="en-US" sz="2400" err="1"/>
              <a:t>Myhill-Nerode</a:t>
            </a:r>
            <a:r>
              <a:rPr lang="en-US" sz="2400"/>
              <a:t> states that L cannot be Regular.</a:t>
            </a:r>
            <a:endParaRPr lang="en-US" sz="240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59E193-6E10-D348-B527-5CF5D6A0F053}" type="datetime1">
              <a:rPr lang="en-US" smtClean="0"/>
              <a:t>12/28/19</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79</a:t>
            </a:fld>
            <a:endParaRPr lang="en-US"/>
          </a:p>
        </p:txBody>
      </p:sp>
    </p:spTree>
    <p:extLst>
      <p:ext uri="{BB962C8B-B14F-4D97-AF65-F5344CB8AC3E}">
        <p14:creationId xmlns:p14="http://schemas.microsoft.com/office/powerpoint/2010/main" val="142603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finite-state automaton can be described by a state diagram, where </a:t>
            </a:r>
          </a:p>
          <a:p>
            <a:pPr lvl="1"/>
            <a:r>
              <a:rPr lang="en-US" sz="2400" dirty="0"/>
              <a:t>Each state is represented by a node labelled with that state, e.g.,    q</a:t>
            </a:r>
          </a:p>
          <a:p>
            <a:pPr lvl="1"/>
            <a:r>
              <a:rPr lang="en-US" sz="2400" dirty="0"/>
              <a:t>The start state has an arc entering it with no source, e.g.,      q</a:t>
            </a:r>
            <a:r>
              <a:rPr lang="en-US" sz="2400" baseline="-25000" dirty="0"/>
              <a:t>0</a:t>
            </a:r>
            <a:r>
              <a:rPr lang="en-US" sz="2400" dirty="0"/>
              <a:t> </a:t>
            </a:r>
          </a:p>
          <a:p>
            <a:pPr lvl="1"/>
            <a:r>
              <a:rPr lang="en-US" sz="2400" dirty="0"/>
              <a:t>Each transition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t>
            </a:r>
            <a:r>
              <a:rPr lang="en-US" sz="2400" dirty="0" err="1">
                <a:ea typeface="Symbol" charset="2"/>
                <a:cs typeface="Symbol" charset="2"/>
              </a:rPr>
              <a:t>a</a:t>
            </a:r>
            <a:r>
              <a:rPr lang="en-US" sz="2400" dirty="0">
                <a:latin typeface="Arial" charset="0"/>
                <a:ea typeface="MS PGothic" charset="0"/>
              </a:rPr>
              <a:t>) = s</a:t>
            </a:r>
            <a:r>
              <a:rPr lang="en-US" sz="2400" dirty="0"/>
              <a:t> is represented by a directed arc from node q to node s that is labelled with the letter a, e.g.,     q    </a:t>
            </a:r>
            <a:r>
              <a:rPr lang="en-US" sz="2400" baseline="30000" dirty="0"/>
              <a:t>a</a:t>
            </a:r>
            <a:r>
              <a:rPr lang="en-US" sz="2400" dirty="0"/>
              <a:t>     s</a:t>
            </a:r>
          </a:p>
          <a:p>
            <a:pPr lvl="1"/>
            <a:r>
              <a:rPr lang="en-US" sz="2400" dirty="0"/>
              <a:t>Each final state has an extra circle around its node, e.g.,      f</a:t>
            </a:r>
          </a:p>
        </p:txBody>
      </p:sp>
      <p:sp>
        <p:nvSpPr>
          <p:cNvPr id="4" name="Date Placeholder 3"/>
          <p:cNvSpPr>
            <a:spLocks noGrp="1"/>
          </p:cNvSpPr>
          <p:nvPr>
            <p:ph type="dt" sz="half" idx="10"/>
          </p:nvPr>
        </p:nvSpPr>
        <p:spPr/>
        <p:txBody>
          <a:bodyPr/>
          <a:lstStyle/>
          <a:p>
            <a:fld id="{F1B26F10-63A9-DE45-9929-43F78F6B886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a:t>
            </a:fld>
            <a:endParaRPr lang="en-US"/>
          </a:p>
        </p:txBody>
      </p:sp>
      <p:sp>
        <p:nvSpPr>
          <p:cNvPr id="7" name="Oval 6"/>
          <p:cNvSpPr/>
          <p:nvPr/>
        </p:nvSpPr>
        <p:spPr bwMode="auto">
          <a:xfrm>
            <a:off x="2895600" y="28956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2286000" y="3733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2" name="Straight Arrow Connector 11"/>
          <p:cNvCxnSpPr/>
          <p:nvPr/>
        </p:nvCxnSpPr>
        <p:spPr bwMode="auto">
          <a:xfrm>
            <a:off x="1905000" y="3962400"/>
            <a:ext cx="3810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5" name="Oval 14"/>
          <p:cNvSpPr/>
          <p:nvPr/>
        </p:nvSpPr>
        <p:spPr bwMode="auto">
          <a:xfrm>
            <a:off x="32766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6" name="Oval 15"/>
          <p:cNvSpPr/>
          <p:nvPr/>
        </p:nvSpPr>
        <p:spPr bwMode="auto">
          <a:xfrm>
            <a:off x="42672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7" name="Straight Arrow Connector 16"/>
          <p:cNvCxnSpPr/>
          <p:nvPr/>
        </p:nvCxnSpPr>
        <p:spPr bwMode="auto">
          <a:xfrm>
            <a:off x="3733800" y="5105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9" name="Oval 18"/>
          <p:cNvSpPr/>
          <p:nvPr/>
        </p:nvSpPr>
        <p:spPr bwMode="auto">
          <a:xfrm>
            <a:off x="2161794" y="569214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Oval 19"/>
          <p:cNvSpPr/>
          <p:nvPr/>
        </p:nvSpPr>
        <p:spPr bwMode="auto">
          <a:xfrm>
            <a:off x="2212949" y="5715000"/>
            <a:ext cx="377851" cy="37785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494152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Myhill-Nerode</a:t>
            </a:r>
            <a:r>
              <a:rPr lang="en-US" dirty="0"/>
              <a:t> and Minimization</a:t>
            </a:r>
          </a:p>
        </p:txBody>
      </p:sp>
      <p:sp>
        <p:nvSpPr>
          <p:cNvPr id="3" name="Content Placeholder 2"/>
          <p:cNvSpPr>
            <a:spLocks noGrp="1"/>
          </p:cNvSpPr>
          <p:nvPr>
            <p:ph idx="1"/>
          </p:nvPr>
        </p:nvSpPr>
        <p:spPr/>
        <p:txBody>
          <a:bodyPr/>
          <a:lstStyle/>
          <a:p>
            <a:r>
              <a:rPr lang="en-US"/>
              <a:t>Corollary: The minimum state DFA for a regular language, L, is </a:t>
            </a:r>
            <a:r>
              <a:rPr lang="en-US">
                <a:latin typeface="Arial" charset="0"/>
                <a:ea typeface="MS PGothic" charset="0"/>
                <a:sym typeface="Symbol" charset="0"/>
              </a:rPr>
              <a:t>formed from the specific right invariance equivalence relation R</a:t>
            </a:r>
            <a:r>
              <a:rPr lang="en-US" baseline="-25000">
                <a:latin typeface="Arial" charset="0"/>
                <a:ea typeface="MS PGothic" charset="0"/>
                <a:sym typeface="Symbol" charset="0"/>
              </a:rPr>
              <a:t>L</a:t>
            </a:r>
            <a:r>
              <a:rPr lang="en-US">
                <a:latin typeface="Arial" charset="0"/>
                <a:ea typeface="MS PGothic" charset="0"/>
                <a:sym typeface="Symbol" charset="0"/>
              </a:rPr>
              <a:t> where </a:t>
            </a:r>
            <a:br>
              <a:rPr lang="en-US">
                <a:latin typeface="Arial" charset="0"/>
                <a:ea typeface="MS PGothic" charset="0"/>
                <a:sym typeface="Symbol" charset="0"/>
              </a:rPr>
            </a:br>
            <a:r>
              <a:rPr lang="en-US">
                <a:latin typeface="Arial" charset="0"/>
                <a:ea typeface="MS PGothic" charset="0"/>
                <a:sym typeface="Symbol" charset="0"/>
              </a:rPr>
              <a:t>x R</a:t>
            </a:r>
            <a:r>
              <a:rPr lang="en-US" baseline="-25000">
                <a:latin typeface="Arial" charset="0"/>
                <a:ea typeface="MS PGothic" charset="0"/>
                <a:sym typeface="Symbol" charset="0"/>
              </a:rPr>
              <a:t>L</a:t>
            </a:r>
            <a:r>
              <a:rPr lang="en-US">
                <a:latin typeface="Arial" charset="0"/>
                <a:ea typeface="MS PGothic" charset="0"/>
                <a:sym typeface="Symbol" charset="0"/>
              </a:rPr>
              <a:t> y </a:t>
            </a:r>
            <a:r>
              <a:rPr lang="en-US" err="1">
                <a:latin typeface="Arial" charset="0"/>
                <a:ea typeface="MS PGothic" charset="0"/>
                <a:sym typeface="Symbol" charset="0"/>
              </a:rPr>
              <a:t>iff</a:t>
            </a:r>
            <a:r>
              <a:rPr lang="en-US">
                <a:latin typeface="Arial" charset="0"/>
                <a:ea typeface="MS PGothic" charset="0"/>
                <a:sym typeface="Symbol" charset="0"/>
              </a:rPr>
              <a:t> z [ </a:t>
            </a:r>
            <a:r>
              <a:rPr lang="en-US" err="1">
                <a:latin typeface="Arial" charset="0"/>
                <a:ea typeface="MS PGothic" charset="0"/>
                <a:sym typeface="Symbol" charset="0"/>
              </a:rPr>
              <a:t>xz</a:t>
            </a:r>
            <a:r>
              <a:rPr lang="en-US">
                <a:latin typeface="Arial" charset="0"/>
                <a:ea typeface="MS PGothic" charset="0"/>
                <a:sym typeface="Symbol" charset="0"/>
              </a:rPr>
              <a:t>  L </a:t>
            </a:r>
            <a:r>
              <a:rPr lang="en-US" err="1">
                <a:latin typeface="Arial" charset="0"/>
                <a:ea typeface="MS PGothic" charset="0"/>
                <a:sym typeface="Symbol" charset="0"/>
              </a:rPr>
              <a:t>iff</a:t>
            </a:r>
            <a:r>
              <a:rPr lang="en-US">
                <a:latin typeface="Arial" charset="0"/>
                <a:ea typeface="MS PGothic" charset="0"/>
                <a:sym typeface="Symbol" charset="0"/>
              </a:rPr>
              <a:t> </a:t>
            </a:r>
            <a:r>
              <a:rPr lang="en-US" err="1">
                <a:latin typeface="Arial" charset="0"/>
                <a:ea typeface="MS PGothic" charset="0"/>
                <a:sym typeface="Symbol" charset="0"/>
              </a:rPr>
              <a:t>yz</a:t>
            </a:r>
            <a:r>
              <a:rPr lang="en-US">
                <a:latin typeface="Arial" charset="0"/>
                <a:ea typeface="MS PGothic" charset="0"/>
                <a:sym typeface="Symbol" charset="0"/>
              </a:rPr>
              <a:t>  L ]</a:t>
            </a:r>
          </a:p>
          <a:p>
            <a:r>
              <a:rPr lang="en-US">
                <a:latin typeface="Arial" charset="0"/>
                <a:ea typeface="MS PGothic" charset="0"/>
                <a:sym typeface="Symbol" charset="0"/>
              </a:rPr>
              <a:t>Moreover, all minimum state machines have the same structure as the above, except perhaps for the names of states</a:t>
            </a:r>
          </a:p>
          <a:p>
            <a:endParaRPr lang="en-US"/>
          </a:p>
        </p:txBody>
      </p:sp>
      <p:sp>
        <p:nvSpPr>
          <p:cNvPr id="4" name="Date Placeholder 3"/>
          <p:cNvSpPr>
            <a:spLocks noGrp="1"/>
          </p:cNvSpPr>
          <p:nvPr>
            <p:ph type="dt" sz="half" idx="10"/>
          </p:nvPr>
        </p:nvSpPr>
        <p:spPr/>
        <p:txBody>
          <a:bodyPr/>
          <a:lstStyle/>
          <a:p>
            <a:fld id="{F9AA66B5-53C7-9644-8D1A-F6BFD548849A}"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80</a:t>
            </a:fld>
            <a:endParaRPr lang="en-US"/>
          </a:p>
        </p:txBody>
      </p:sp>
    </p:spTree>
    <p:extLst>
      <p:ext uri="{BB962C8B-B14F-4D97-AF65-F5344CB8AC3E}">
        <p14:creationId xmlns:p14="http://schemas.microsoft.com/office/powerpoint/2010/main" val="2153655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dirty="0">
                <a:latin typeface="Arial" charset="0"/>
                <a:ea typeface="MS PGothic" charset="0"/>
              </a:rPr>
              <a:t>What is Regular So Far?</a:t>
            </a:r>
          </a:p>
        </p:txBody>
      </p:sp>
      <p:sp>
        <p:nvSpPr>
          <p:cNvPr id="94211" name="Content Placeholder 2"/>
          <p:cNvSpPr>
            <a:spLocks noGrp="1"/>
          </p:cNvSpPr>
          <p:nvPr>
            <p:ph idx="1"/>
          </p:nvPr>
        </p:nvSpPr>
        <p:spPr/>
        <p:txBody>
          <a:bodyPr/>
          <a:lstStyle/>
          <a:p>
            <a:r>
              <a:rPr lang="en-US" dirty="0">
                <a:latin typeface="Arial" charset="0"/>
                <a:ea typeface="MS PGothic" charset="0"/>
              </a:rPr>
              <a:t>Any language accepted by a DFA</a:t>
            </a:r>
          </a:p>
          <a:p>
            <a:r>
              <a:rPr lang="en-US" dirty="0">
                <a:latin typeface="Arial" charset="0"/>
                <a:ea typeface="MS PGothic" charset="0"/>
                <a:sym typeface="Symbol" charset="0"/>
              </a:rPr>
              <a:t>Any language accepted by an NFA</a:t>
            </a:r>
          </a:p>
          <a:p>
            <a:r>
              <a:rPr lang="en-US" dirty="0">
                <a:latin typeface="Arial" charset="0"/>
                <a:ea typeface="MS PGothic" charset="0"/>
                <a:sym typeface="Symbol" charset="0"/>
              </a:rPr>
              <a:t>Any language specified by a Regular Expression</a:t>
            </a:r>
          </a:p>
          <a:p>
            <a:r>
              <a:rPr lang="en-US" dirty="0">
                <a:latin typeface="Arial" charset="0"/>
                <a:ea typeface="MS PGothic" charset="0"/>
                <a:sym typeface="Symbol" charset="0"/>
              </a:rPr>
              <a:t>Any language representing the unique solution to a set of properly constrained regular equations</a:t>
            </a:r>
          </a:p>
        </p:txBody>
      </p:sp>
      <p:sp>
        <p:nvSpPr>
          <p:cNvPr id="942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E14669B-6851-014D-8284-375F8D08C1B6}" type="datetime1">
              <a:rPr lang="en-US" smtClean="0"/>
              <a:t>12/28/19</a:t>
            </a:fld>
            <a:endParaRPr lang="en-US"/>
          </a:p>
        </p:txBody>
      </p:sp>
      <p:sp>
        <p:nvSpPr>
          <p:cNvPr id="942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42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383A05-8A8E-1044-B1A2-75872769343E}" type="slidenum">
              <a:rPr lang="en-US"/>
              <a:pPr/>
              <a:t>81</a:t>
            </a:fld>
            <a:endParaRPr lang="en-US"/>
          </a:p>
        </p:txBody>
      </p:sp>
    </p:spTree>
    <p:extLst>
      <p:ext uri="{BB962C8B-B14F-4D97-AF65-F5344CB8AC3E}">
        <p14:creationId xmlns:p14="http://schemas.microsoft.com/office/powerpoint/2010/main" val="1346382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dirty="0">
                <a:latin typeface="Arial" charset="0"/>
                <a:ea typeface="MS PGothic" charset="0"/>
              </a:rPr>
              <a:t>What is </a:t>
            </a:r>
            <a:r>
              <a:rPr lang="en-US" u="sng" dirty="0">
                <a:latin typeface="Arial" charset="0"/>
                <a:ea typeface="MS PGothic" charset="0"/>
              </a:rPr>
              <a:t>NOT</a:t>
            </a:r>
            <a:r>
              <a:rPr lang="en-US" dirty="0">
                <a:latin typeface="Arial" charset="0"/>
                <a:ea typeface="MS PGothic" charset="0"/>
              </a:rPr>
              <a:t> Regular?</a:t>
            </a:r>
          </a:p>
        </p:txBody>
      </p:sp>
      <p:sp>
        <p:nvSpPr>
          <p:cNvPr id="96259" name="Content Placeholder 2"/>
          <p:cNvSpPr>
            <a:spLocks noGrp="1"/>
          </p:cNvSpPr>
          <p:nvPr>
            <p:ph idx="1"/>
          </p:nvPr>
        </p:nvSpPr>
        <p:spPr/>
        <p:txBody>
          <a:bodyPr/>
          <a:lstStyle/>
          <a:p>
            <a:r>
              <a:rPr lang="en-US" dirty="0">
                <a:latin typeface="Arial" charset="0"/>
                <a:ea typeface="MS PGothic" charset="0"/>
                <a:sym typeface="Symbol" charset="0"/>
              </a:rPr>
              <a:t>Well, anything for which you cannot write an accepting DFA or NFA, or a defining regular expression, or a right/left linear grammar, or a set of regular equations, but that’s not a very useful statement</a:t>
            </a:r>
          </a:p>
          <a:p>
            <a:r>
              <a:rPr lang="en-US" dirty="0">
                <a:latin typeface="Arial" charset="0"/>
                <a:ea typeface="MS PGothic" charset="0"/>
                <a:sym typeface="Symbol" charset="0"/>
              </a:rPr>
              <a:t>There are two tools we have:</a:t>
            </a:r>
          </a:p>
          <a:p>
            <a:pPr lvl="1"/>
            <a:r>
              <a:rPr lang="en-US" dirty="0">
                <a:latin typeface="Arial" charset="0"/>
                <a:ea typeface="MS PGothic" charset="0"/>
                <a:sym typeface="Symbol" charset="0"/>
              </a:rPr>
              <a:t>Pumping Lemma for Regular </a:t>
            </a:r>
            <a:r>
              <a:rPr lang="en-US" dirty="0" err="1">
                <a:latin typeface="Arial" charset="0"/>
                <a:ea typeface="MS PGothic" charset="0"/>
                <a:sym typeface="Symbol" charset="0"/>
              </a:rPr>
              <a:t>Lnaguges</a:t>
            </a:r>
            <a:endParaRPr lang="en-US" dirty="0">
              <a:latin typeface="Arial" charset="0"/>
              <a:ea typeface="MS PGothic" charset="0"/>
              <a:sym typeface="Symbol" charset="0"/>
            </a:endParaRPr>
          </a:p>
          <a:p>
            <a:pPr lvl="1"/>
            <a:r>
              <a:rPr lang="en-US" dirty="0" err="1">
                <a:latin typeface="Arial" charset="0"/>
                <a:ea typeface="MS PGothic" charset="0"/>
                <a:sym typeface="Symbol" charset="0"/>
              </a:rPr>
              <a:t>Myhill-Nerode</a:t>
            </a:r>
            <a:r>
              <a:rPr lang="en-US" dirty="0">
                <a:latin typeface="Arial" charset="0"/>
                <a:ea typeface="MS PGothic" charset="0"/>
                <a:sym typeface="Symbol" charset="0"/>
              </a:rPr>
              <a:t> Theorem</a:t>
            </a:r>
          </a:p>
        </p:txBody>
      </p:sp>
      <p:sp>
        <p:nvSpPr>
          <p:cNvPr id="962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5EAA3A-6F15-D842-9FDA-AFC4AED29A4C}" type="datetime1">
              <a:rPr lang="en-US" smtClean="0"/>
              <a:t>12/28/19</a:t>
            </a:fld>
            <a:endParaRPr lang="en-US"/>
          </a:p>
        </p:txBody>
      </p:sp>
      <p:sp>
        <p:nvSpPr>
          <p:cNvPr id="962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62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5B9ACD-F5CF-924B-AF16-BC14CCC1CD99}" type="slidenum">
              <a:rPr lang="en-US"/>
              <a:pPr/>
              <a:t>82</a:t>
            </a:fld>
            <a:endParaRPr lang="en-US"/>
          </a:p>
        </p:txBody>
      </p:sp>
    </p:spTree>
    <p:extLst>
      <p:ext uri="{BB962C8B-B14F-4D97-AF65-F5344CB8AC3E}">
        <p14:creationId xmlns:p14="http://schemas.microsoft.com/office/powerpoint/2010/main" val="6089175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400"/>
              <a:t>A transducer is a machine with output</a:t>
            </a:r>
          </a:p>
          <a:p>
            <a:r>
              <a:rPr lang="en-US" sz="2400"/>
              <a:t>Mealy Model</a:t>
            </a:r>
          </a:p>
          <a:p>
            <a:pPr lvl="1"/>
            <a:r>
              <a:rPr lang="en-US" sz="2000"/>
              <a:t>M =</a:t>
            </a:r>
            <a:r>
              <a:rPr lang="en-US" sz="2000">
                <a:latin typeface="Arial" charset="0"/>
                <a:ea typeface="MS PGothic" charset="0"/>
                <a:sym typeface="Symbol" charset="0"/>
              </a:rPr>
              <a:t> (Q, </a:t>
            </a:r>
            <a:r>
              <a:rPr lang="en-US" sz="2000">
                <a:latin typeface="Symbol" charset="0"/>
                <a:ea typeface="MS PGothic" charset="0"/>
                <a:sym typeface="Symbol" charset="0"/>
              </a:rPr>
              <a:t>S</a:t>
            </a:r>
            <a:r>
              <a:rPr lang="en-US" sz="2000">
                <a:latin typeface="Arial" charset="0"/>
                <a:ea typeface="MS PGothic" charset="0"/>
                <a:sym typeface="Symbol" charset="0"/>
              </a:rPr>
              <a:t>,</a:t>
            </a:r>
            <a:r>
              <a:rPr lang="en-US" sz="2000">
                <a:latin typeface="Symbol" charset="0"/>
                <a:ea typeface="MS PGothic" charset="0"/>
                <a:sym typeface="Symbol" charset="0"/>
              </a:rPr>
              <a:t> G</a:t>
            </a:r>
            <a:r>
              <a:rPr lang="en-US" sz="2000">
                <a:latin typeface="Arial" charset="0"/>
                <a:ea typeface="MS PGothic" charset="0"/>
                <a:sym typeface="Symbol" charset="0"/>
              </a:rPr>
              <a:t>, </a:t>
            </a:r>
            <a:r>
              <a:rPr lang="en-US" sz="2000">
                <a:latin typeface="Symbol" charset="0"/>
                <a:ea typeface="MS PGothic" charset="0"/>
                <a:sym typeface="Symbol" charset="0"/>
              </a:rPr>
              <a:t>d</a:t>
            </a:r>
            <a:r>
              <a:rPr lang="en-US" sz="2000">
                <a:latin typeface="Arial" charset="0"/>
                <a:ea typeface="MS PGothic" charset="0"/>
                <a:sym typeface="Symbol" charset="0"/>
              </a:rPr>
              <a:t>,</a:t>
            </a:r>
            <a:r>
              <a:rPr lang="en-US" sz="2000">
                <a:latin typeface="Symbol" charset="0"/>
                <a:ea typeface="MS PGothic" charset="0"/>
                <a:sym typeface="Symbol" charset="0"/>
              </a:rPr>
              <a:t> g, </a:t>
            </a:r>
            <a:r>
              <a:rPr lang="en-US" sz="2000">
                <a:latin typeface="Arial" charset="0"/>
                <a:ea typeface="MS PGothic" charset="0"/>
                <a:sym typeface="Symbol" charset="0"/>
              </a:rPr>
              <a:t>q</a:t>
            </a:r>
            <a:r>
              <a:rPr lang="en-US" sz="2000" baseline="-25000">
                <a:latin typeface="Arial" charset="0"/>
                <a:ea typeface="MS PGothic" charset="0"/>
                <a:sym typeface="Symbol" charset="0"/>
              </a:rPr>
              <a:t>0</a:t>
            </a:r>
            <a:r>
              <a:rPr lang="en-US" sz="2000">
                <a:latin typeface="Arial" charset="0"/>
                <a:ea typeface="MS PGothic" charset="0"/>
                <a:sym typeface="Symbol" charset="0"/>
              </a:rPr>
              <a:t>)</a:t>
            </a:r>
          </a:p>
          <a:p>
            <a:pPr marL="914400" lvl="2" indent="0">
              <a:buNone/>
            </a:pPr>
            <a:r>
              <a:rPr lang="en-US" sz="1800">
                <a:latin typeface="Symbol" charset="0"/>
                <a:ea typeface="MS PGothic" charset="0"/>
                <a:sym typeface="Symbol" charset="0"/>
              </a:rPr>
              <a:t>G </a:t>
            </a:r>
            <a:r>
              <a:rPr lang="en-US" sz="1800">
                <a:ea typeface="MS PGothic" charset="0"/>
                <a:sym typeface="Symbol" charset="0"/>
              </a:rPr>
              <a:t>is the finite output alphabet</a:t>
            </a:r>
          </a:p>
          <a:p>
            <a:pPr marL="914400" lvl="2" indent="0">
              <a:buNone/>
            </a:pPr>
            <a:r>
              <a:rPr lang="en-US" sz="1800">
                <a:latin typeface="Symbol" charset="0"/>
                <a:ea typeface="MS PGothic" charset="0"/>
                <a:sym typeface="Symbol" charset="0"/>
              </a:rPr>
              <a:t>g: </a:t>
            </a:r>
            <a:r>
              <a:rPr lang="en-US" sz="1800">
                <a:latin typeface="Arial" charset="0"/>
                <a:ea typeface="MS PGothic" charset="0"/>
                <a:sym typeface="Symbol" charset="0"/>
              </a:rPr>
              <a:t>Q × </a:t>
            </a:r>
            <a:r>
              <a:rPr lang="en-US" sz="1800">
                <a:latin typeface="Symbol" charset="0"/>
                <a:ea typeface="MS PGothic" charset="0"/>
                <a:sym typeface="Symbol" charset="0"/>
              </a:rPr>
              <a:t>S </a:t>
            </a:r>
            <a:r>
              <a:rPr lang="en-US" sz="1800" b="1">
                <a:latin typeface="Arial" charset="0"/>
                <a:ea typeface="MS PGothic" charset="0"/>
                <a:sym typeface="Symbol" charset="0"/>
              </a:rPr>
              <a:t> </a:t>
            </a:r>
            <a:r>
              <a:rPr lang="en-US" sz="1800">
                <a:latin typeface="Symbol" charset="0"/>
                <a:ea typeface="MS PGothic" charset="0"/>
                <a:sym typeface="Symbol" charset="0"/>
              </a:rPr>
              <a:t>G</a:t>
            </a:r>
            <a:r>
              <a:rPr lang="en-US" sz="1800">
                <a:ea typeface="MS PGothic" charset="0"/>
                <a:sym typeface="Symbol" charset="0"/>
              </a:rPr>
              <a:t> is the output function</a:t>
            </a:r>
          </a:p>
          <a:p>
            <a:pPr lvl="1"/>
            <a:r>
              <a:rPr lang="en-US" sz="2000">
                <a:ea typeface="MS PGothic" charset="0"/>
                <a:sym typeface="Symbol" charset="0"/>
              </a:rPr>
              <a:t>Essentially a Mealy Model machine produced a character of output for each character of input it consumes, and it does so on the transitions from one state to the next.</a:t>
            </a:r>
            <a:endParaRPr lang="en-US" sz="2000"/>
          </a:p>
          <a:p>
            <a:pPr lvl="1"/>
            <a:r>
              <a:rPr lang="en-US" sz="2000">
                <a:ea typeface="MS PGothic" charset="0"/>
                <a:sym typeface="Symbol" charset="0"/>
              </a:rPr>
              <a:t>A Mealy Model represents a synchronous circuit whose output is triggered each time a new input arrives.</a:t>
            </a:r>
            <a:endParaRPr lang="en-US" sz="2000"/>
          </a:p>
          <a:p>
            <a:pPr lvl="1"/>
            <a:endParaRPr lang="en-US"/>
          </a:p>
          <a:p>
            <a:pPr lvl="1"/>
            <a:endParaRPr lang="en-US"/>
          </a:p>
        </p:txBody>
      </p:sp>
      <p:sp>
        <p:nvSpPr>
          <p:cNvPr id="4" name="Date Placeholder 3"/>
          <p:cNvSpPr>
            <a:spLocks noGrp="1"/>
          </p:cNvSpPr>
          <p:nvPr>
            <p:ph type="dt" sz="half" idx="10"/>
          </p:nvPr>
        </p:nvSpPr>
        <p:spPr/>
        <p:txBody>
          <a:bodyPr/>
          <a:lstStyle/>
          <a:p>
            <a:fld id="{9CC89306-F9DE-C644-864E-ED67E19D9EFA}"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83</a:t>
            </a:fld>
            <a:endParaRPr lang="en-US"/>
          </a:p>
        </p:txBody>
      </p:sp>
    </p:spTree>
    <p:extLst>
      <p:ext uri="{BB962C8B-B14F-4D97-AF65-F5344CB8AC3E}">
        <p14:creationId xmlns:p14="http://schemas.microsoft.com/office/powerpoint/2010/main" val="10735610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Mealy Model</a:t>
            </a:r>
          </a:p>
        </p:txBody>
      </p:sp>
      <p:sp>
        <p:nvSpPr>
          <p:cNvPr id="3" name="Content Placeholder 2"/>
          <p:cNvSpPr>
            <a:spLocks noGrp="1"/>
          </p:cNvSpPr>
          <p:nvPr>
            <p:ph idx="1"/>
          </p:nvPr>
        </p:nvSpPr>
        <p:spPr/>
        <p:txBody>
          <a:bodyPr/>
          <a:lstStyle/>
          <a:p>
            <a:r>
              <a:rPr lang="en-US" dirty="0">
                <a:ea typeface="MS PGothic" charset="0"/>
              </a:rPr>
              <a:t>Write a Mealy finite-state machine that produces the 2’s complement result of subtracting 1101 from a binary input stream (assuming at least 4 bits of input)</a:t>
            </a:r>
          </a:p>
          <a:p>
            <a:endParaRPr lang="en-US" dirty="0"/>
          </a:p>
        </p:txBody>
      </p:sp>
      <p:sp>
        <p:nvSpPr>
          <p:cNvPr id="4" name="Date Placeholder 3"/>
          <p:cNvSpPr>
            <a:spLocks noGrp="1"/>
          </p:cNvSpPr>
          <p:nvPr>
            <p:ph type="dt" sz="half" idx="10"/>
          </p:nvPr>
        </p:nvSpPr>
        <p:spPr/>
        <p:txBody>
          <a:bodyPr/>
          <a:lstStyle/>
          <a:p>
            <a:fld id="{CEAB3CED-6BD3-0743-8E36-DAAB0C3779C0}"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84</a:t>
            </a:fld>
            <a:endParaRPr lang="en-US"/>
          </a:p>
        </p:txBody>
      </p:sp>
      <p:grpSp>
        <p:nvGrpSpPr>
          <p:cNvPr id="45" name="Group 44"/>
          <p:cNvGrpSpPr/>
          <p:nvPr/>
        </p:nvGrpSpPr>
        <p:grpSpPr>
          <a:xfrm>
            <a:off x="228600" y="3566532"/>
            <a:ext cx="8458200" cy="2605668"/>
            <a:chOff x="228600" y="2499732"/>
            <a:chExt cx="8839200" cy="2743200"/>
          </a:xfrm>
        </p:grpSpPr>
        <p:sp>
          <p:nvSpPr>
            <p:cNvPr id="7" name="Oval 6"/>
            <p:cNvSpPr/>
            <p:nvPr/>
          </p:nvSpPr>
          <p:spPr bwMode="auto">
            <a:xfrm>
              <a:off x="2479176" y="2971799"/>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6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914400"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NC</a:t>
              </a:r>
              <a:br>
                <a:rPr lang="en-US" sz="1400">
                  <a:solidFill>
                    <a:schemeClr val="tx1"/>
                  </a:solidFill>
                  <a:latin typeface="Arial" pitchFamily="-107" charset="0"/>
                </a:rPr>
              </a:br>
              <a:r>
                <a:rPr lang="en-US" sz="1400">
                  <a:solidFill>
                    <a:schemeClr val="tx1"/>
                  </a:solidFill>
                  <a:latin typeface="Arial" pitchFamily="-107" charset="0"/>
                </a:rPr>
                <a:t>1..1</a:t>
              </a:r>
            </a:p>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0011</a:t>
              </a:r>
              <a:endParaRPr kumimoji="0" lang="en-US" sz="1400" b="0" i="0" u="none" strike="noStrike" cap="none" normalizeH="0" baseline="0">
                <a:ln>
                  <a:noFill/>
                </a:ln>
                <a:solidFill>
                  <a:schemeClr val="tx1"/>
                </a:solidFill>
                <a:effectLst/>
                <a:latin typeface="Arial" pitchFamily="-107" charset="0"/>
              </a:endParaRPr>
            </a:p>
          </p:txBody>
        </p:sp>
        <p:cxnSp>
          <p:nvCxnSpPr>
            <p:cNvPr id="9" name="Straight Arrow Connector 8"/>
            <p:cNvCxnSpPr/>
            <p:nvPr/>
          </p:nvCxnSpPr>
          <p:spPr bwMode="auto">
            <a:xfrm flipV="1">
              <a:off x="1752600" y="3390899"/>
              <a:ext cx="726576" cy="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TextBox 9"/>
            <p:cNvSpPr txBox="1"/>
            <p:nvPr/>
          </p:nvSpPr>
          <p:spPr>
            <a:xfrm>
              <a:off x="1821509" y="3069728"/>
              <a:ext cx="505267" cy="369332"/>
            </a:xfrm>
            <a:prstGeom prst="rect">
              <a:avLst/>
            </a:prstGeom>
            <a:noFill/>
          </p:spPr>
          <p:txBody>
            <a:bodyPr wrap="none" rtlCol="0">
              <a:spAutoFit/>
            </a:bodyPr>
            <a:lstStyle/>
            <a:p>
              <a:r>
                <a:rPr lang="en-US"/>
                <a:t>1/0</a:t>
              </a:r>
            </a:p>
          </p:txBody>
        </p:sp>
        <p:cxnSp>
          <p:nvCxnSpPr>
            <p:cNvPr id="11" name="Straight Arrow Connector 10"/>
            <p:cNvCxnSpPr/>
            <p:nvPr/>
          </p:nvCxnSpPr>
          <p:spPr bwMode="auto">
            <a:xfrm>
              <a:off x="228600" y="3352800"/>
              <a:ext cx="644795" cy="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2" name="TextBox 11"/>
            <p:cNvSpPr txBox="1"/>
            <p:nvPr/>
          </p:nvSpPr>
          <p:spPr>
            <a:xfrm>
              <a:off x="1447800" y="3962400"/>
              <a:ext cx="505267" cy="369332"/>
            </a:xfrm>
            <a:prstGeom prst="rect">
              <a:avLst/>
            </a:prstGeom>
            <a:noFill/>
          </p:spPr>
          <p:txBody>
            <a:bodyPr wrap="none" rtlCol="0">
              <a:spAutoFit/>
            </a:bodyPr>
            <a:lstStyle/>
            <a:p>
              <a:r>
                <a:rPr lang="en-US"/>
                <a:t>0/1</a:t>
              </a:r>
            </a:p>
          </p:txBody>
        </p:sp>
        <p:cxnSp>
          <p:nvCxnSpPr>
            <p:cNvPr id="13" name="Straight Arrow Connector 12"/>
            <p:cNvCxnSpPr/>
            <p:nvPr/>
          </p:nvCxnSpPr>
          <p:spPr bwMode="auto">
            <a:xfrm>
              <a:off x="1600200" y="3733802"/>
              <a:ext cx="914400" cy="6857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Oval 13"/>
            <p:cNvSpPr/>
            <p:nvPr/>
          </p:nvSpPr>
          <p:spPr bwMode="auto">
            <a:xfrm>
              <a:off x="2514600" y="39624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400" b="0" i="0" u="none" strike="noStrike" cap="none" normalizeH="0" baseline="0">
                <a:ln>
                  <a:noFill/>
                </a:ln>
                <a:solidFill>
                  <a:schemeClr val="tx1"/>
                </a:solidFill>
                <a:effectLst/>
                <a:latin typeface="Arial" pitchFamily="-107" charset="0"/>
              </a:endParaRPr>
            </a:p>
          </p:txBody>
        </p:sp>
        <p:sp>
          <p:nvSpPr>
            <p:cNvPr id="15" name="Oval 14"/>
            <p:cNvSpPr/>
            <p:nvPr/>
          </p:nvSpPr>
          <p:spPr bwMode="auto">
            <a:xfrm>
              <a:off x="4155576"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endParaRPr lang="en-US" sz="1600">
                <a:solidFill>
                  <a:schemeClr val="tx1"/>
                </a:solidFill>
                <a:latin typeface="Arial" pitchFamily="-107" charset="0"/>
              </a:endParaRPr>
            </a:p>
          </p:txBody>
        </p:sp>
        <p:sp>
          <p:nvSpPr>
            <p:cNvPr id="16" name="Oval 15"/>
            <p:cNvSpPr/>
            <p:nvPr/>
          </p:nvSpPr>
          <p:spPr bwMode="auto">
            <a:xfrm>
              <a:off x="4191000" y="39624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p>
          </p:txBody>
        </p:sp>
        <p:cxnSp>
          <p:nvCxnSpPr>
            <p:cNvPr id="17" name="Straight Arrow Connector 16"/>
            <p:cNvCxnSpPr>
              <a:endCxn id="26" idx="3"/>
            </p:cNvCxnSpPr>
            <p:nvPr/>
          </p:nvCxnSpPr>
          <p:spPr bwMode="auto">
            <a:xfrm flipV="1">
              <a:off x="3352800" y="3687248"/>
              <a:ext cx="925528" cy="57995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TextBox 17"/>
            <p:cNvSpPr txBox="1"/>
            <p:nvPr/>
          </p:nvSpPr>
          <p:spPr>
            <a:xfrm>
              <a:off x="3352800" y="3733800"/>
              <a:ext cx="505267" cy="369332"/>
            </a:xfrm>
            <a:prstGeom prst="rect">
              <a:avLst/>
            </a:prstGeom>
            <a:noFill/>
          </p:spPr>
          <p:txBody>
            <a:bodyPr wrap="none" rtlCol="0">
              <a:spAutoFit/>
            </a:bodyPr>
            <a:lstStyle/>
            <a:p>
              <a:r>
                <a:rPr lang="en-US"/>
                <a:t>1/0</a:t>
              </a:r>
            </a:p>
          </p:txBody>
        </p:sp>
        <p:cxnSp>
          <p:nvCxnSpPr>
            <p:cNvPr id="19" name="Straight Arrow Connector 18"/>
            <p:cNvCxnSpPr/>
            <p:nvPr/>
          </p:nvCxnSpPr>
          <p:spPr bwMode="auto">
            <a:xfrm flipV="1">
              <a:off x="3317376" y="33691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TextBox 19"/>
            <p:cNvSpPr txBox="1"/>
            <p:nvPr/>
          </p:nvSpPr>
          <p:spPr>
            <a:xfrm>
              <a:off x="3276600" y="3048000"/>
              <a:ext cx="990599" cy="388826"/>
            </a:xfrm>
            <a:prstGeom prst="rect">
              <a:avLst/>
            </a:prstGeom>
            <a:noFill/>
          </p:spPr>
          <p:txBody>
            <a:bodyPr wrap="square" rtlCol="0">
              <a:spAutoFit/>
            </a:bodyPr>
            <a:lstStyle/>
            <a:p>
              <a:r>
                <a:rPr lang="en-US" dirty="0"/>
                <a:t>1/1,0/0</a:t>
              </a:r>
            </a:p>
          </p:txBody>
        </p:sp>
        <p:cxnSp>
          <p:nvCxnSpPr>
            <p:cNvPr id="21" name="Straight Arrow Connector 20"/>
            <p:cNvCxnSpPr>
              <a:stCxn id="25" idx="6"/>
            </p:cNvCxnSpPr>
            <p:nvPr/>
          </p:nvCxnSpPr>
          <p:spPr bwMode="auto">
            <a:xfrm flipV="1">
              <a:off x="3352800" y="43714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3533333" y="4050268"/>
              <a:ext cx="505267" cy="369332"/>
            </a:xfrm>
            <a:prstGeom prst="rect">
              <a:avLst/>
            </a:prstGeom>
            <a:noFill/>
          </p:spPr>
          <p:txBody>
            <a:bodyPr wrap="none" rtlCol="0">
              <a:spAutoFit/>
            </a:bodyPr>
            <a:lstStyle/>
            <a:p>
              <a:r>
                <a:rPr lang="en-US"/>
                <a:t>0/1</a:t>
              </a:r>
            </a:p>
          </p:txBody>
        </p:sp>
        <p:sp>
          <p:nvSpPr>
            <p:cNvPr id="23" name="Oval 22"/>
            <p:cNvSpPr/>
            <p:nvPr/>
          </p:nvSpPr>
          <p:spPr bwMode="auto">
            <a:xfrm>
              <a:off x="5831976" y="28956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sp>
          <p:nvSpPr>
            <p:cNvPr id="24" name="Oval 23"/>
            <p:cNvSpPr/>
            <p:nvPr/>
          </p:nvSpPr>
          <p:spPr bwMode="auto">
            <a:xfrm>
              <a:off x="5867400" y="38862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cxnSp>
          <p:nvCxnSpPr>
            <p:cNvPr id="25" name="Straight Arrow Connector 24"/>
            <p:cNvCxnSpPr>
              <a:endCxn id="37" idx="1"/>
            </p:cNvCxnSpPr>
            <p:nvPr/>
          </p:nvCxnSpPr>
          <p:spPr bwMode="auto">
            <a:xfrm>
              <a:off x="4953000" y="3581400"/>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TextBox 25"/>
            <p:cNvSpPr txBox="1"/>
            <p:nvPr/>
          </p:nvSpPr>
          <p:spPr>
            <a:xfrm>
              <a:off x="5362133" y="3516868"/>
              <a:ext cx="505267" cy="369332"/>
            </a:xfrm>
            <a:prstGeom prst="rect">
              <a:avLst/>
            </a:prstGeom>
            <a:noFill/>
          </p:spPr>
          <p:txBody>
            <a:bodyPr wrap="none" rtlCol="0">
              <a:spAutoFit/>
            </a:bodyPr>
            <a:lstStyle/>
            <a:p>
              <a:r>
                <a:rPr lang="en-US"/>
                <a:t>0/1</a:t>
              </a:r>
            </a:p>
          </p:txBody>
        </p:sp>
        <p:cxnSp>
          <p:nvCxnSpPr>
            <p:cNvPr id="27" name="Straight Arrow Connector 26"/>
            <p:cNvCxnSpPr/>
            <p:nvPr/>
          </p:nvCxnSpPr>
          <p:spPr bwMode="auto">
            <a:xfrm flipV="1">
              <a:off x="4993776" y="32929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Box 27"/>
            <p:cNvSpPr txBox="1"/>
            <p:nvPr/>
          </p:nvSpPr>
          <p:spPr>
            <a:xfrm>
              <a:off x="5105400" y="2971800"/>
              <a:ext cx="533400" cy="369332"/>
            </a:xfrm>
            <a:prstGeom prst="rect">
              <a:avLst/>
            </a:prstGeom>
            <a:noFill/>
          </p:spPr>
          <p:txBody>
            <a:bodyPr wrap="square" rtlCol="0">
              <a:spAutoFit/>
            </a:bodyPr>
            <a:lstStyle/>
            <a:p>
              <a:r>
                <a:rPr lang="en-US"/>
                <a:t>1/0</a:t>
              </a:r>
            </a:p>
          </p:txBody>
        </p:sp>
        <p:cxnSp>
          <p:nvCxnSpPr>
            <p:cNvPr id="29" name="Straight Arrow Connector 28"/>
            <p:cNvCxnSpPr/>
            <p:nvPr/>
          </p:nvCxnSpPr>
          <p:spPr bwMode="auto">
            <a:xfrm flipV="1">
              <a:off x="5029200" y="42952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TextBox 29"/>
            <p:cNvSpPr txBox="1"/>
            <p:nvPr/>
          </p:nvSpPr>
          <p:spPr>
            <a:xfrm>
              <a:off x="4953000" y="3974068"/>
              <a:ext cx="890576" cy="369332"/>
            </a:xfrm>
            <a:prstGeom prst="rect">
              <a:avLst/>
            </a:prstGeom>
            <a:noFill/>
          </p:spPr>
          <p:txBody>
            <a:bodyPr wrap="none" rtlCol="0">
              <a:spAutoFit/>
            </a:bodyPr>
            <a:lstStyle/>
            <a:p>
              <a:r>
                <a:rPr lang="en-US"/>
                <a:t>0/0,1/1</a:t>
              </a:r>
            </a:p>
          </p:txBody>
        </p:sp>
        <p:cxnSp>
          <p:nvCxnSpPr>
            <p:cNvPr id="31" name="Curved Connector 30"/>
            <p:cNvCxnSpPr/>
            <p:nvPr/>
          </p:nvCxnSpPr>
          <p:spPr bwMode="auto">
            <a:xfrm rot="5400000" flipH="1" flipV="1">
              <a:off x="7986198" y="4267134"/>
              <a:ext cx="12700" cy="592696"/>
            </a:xfrm>
            <a:prstGeom prst="curvedConnector3">
              <a:avLst>
                <a:gd name="adj1" fmla="val -2933449"/>
              </a:avLst>
            </a:prstGeom>
            <a:solidFill>
              <a:schemeClr val="accent1"/>
            </a:solidFill>
            <a:ln w="9525" cap="flat" cmpd="sng" algn="ctr">
              <a:solidFill>
                <a:schemeClr val="tx1"/>
              </a:solidFill>
              <a:prstDash val="solid"/>
              <a:round/>
              <a:headEnd type="none" w="med" len="med"/>
              <a:tailEnd type="arrow"/>
            </a:ln>
            <a:effectLst/>
          </p:spPr>
        </p:cxnSp>
        <p:cxnSp>
          <p:nvCxnSpPr>
            <p:cNvPr id="32" name="Curved Connector 31"/>
            <p:cNvCxnSpPr/>
            <p:nvPr/>
          </p:nvCxnSpPr>
          <p:spPr bwMode="auto">
            <a:xfrm rot="5400000" flipH="1" flipV="1">
              <a:off x="7909998" y="2666934"/>
              <a:ext cx="12700" cy="592696"/>
            </a:xfrm>
            <a:prstGeom prst="curvedConnector3">
              <a:avLst>
                <a:gd name="adj1" fmla="val 2766551"/>
              </a:avLst>
            </a:prstGeom>
            <a:solidFill>
              <a:schemeClr val="accent1"/>
            </a:solidFill>
            <a:ln w="9525" cap="flat" cmpd="sng" algn="ctr">
              <a:solidFill>
                <a:schemeClr val="tx1"/>
              </a:solidFill>
              <a:prstDash val="solid"/>
              <a:round/>
              <a:headEnd type="none" w="med" len="med"/>
              <a:tailEnd type="arrow"/>
            </a:ln>
            <a:effectLst/>
          </p:spPr>
        </p:cxnSp>
        <p:sp>
          <p:nvSpPr>
            <p:cNvPr id="33" name="Oval 32"/>
            <p:cNvSpPr/>
            <p:nvPr/>
          </p:nvSpPr>
          <p:spPr bwMode="auto">
            <a:xfrm>
              <a:off x="7508376" y="2880732"/>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sp>
          <p:nvSpPr>
            <p:cNvPr id="34" name="Oval 33"/>
            <p:cNvSpPr/>
            <p:nvPr/>
          </p:nvSpPr>
          <p:spPr bwMode="auto">
            <a:xfrm>
              <a:off x="7543800" y="3871333"/>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cxnSp>
          <p:nvCxnSpPr>
            <p:cNvPr id="35" name="Straight Arrow Connector 34"/>
            <p:cNvCxnSpPr/>
            <p:nvPr/>
          </p:nvCxnSpPr>
          <p:spPr bwMode="auto">
            <a:xfrm>
              <a:off x="6629400" y="3566532"/>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6" name="TextBox 35"/>
            <p:cNvSpPr txBox="1"/>
            <p:nvPr/>
          </p:nvSpPr>
          <p:spPr>
            <a:xfrm>
              <a:off x="7038533" y="3502000"/>
              <a:ext cx="505267" cy="369332"/>
            </a:xfrm>
            <a:prstGeom prst="rect">
              <a:avLst/>
            </a:prstGeom>
            <a:noFill/>
          </p:spPr>
          <p:txBody>
            <a:bodyPr wrap="none" rtlCol="0">
              <a:spAutoFit/>
            </a:bodyPr>
            <a:lstStyle/>
            <a:p>
              <a:r>
                <a:rPr lang="en-US"/>
                <a:t>0/1</a:t>
              </a:r>
            </a:p>
          </p:txBody>
        </p:sp>
        <p:cxnSp>
          <p:nvCxnSpPr>
            <p:cNvPr id="37" name="Straight Arrow Connector 36"/>
            <p:cNvCxnSpPr/>
            <p:nvPr/>
          </p:nvCxnSpPr>
          <p:spPr bwMode="auto">
            <a:xfrm flipV="1">
              <a:off x="6670176" y="3278104"/>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8" name="TextBox 37"/>
            <p:cNvSpPr txBox="1"/>
            <p:nvPr/>
          </p:nvSpPr>
          <p:spPr>
            <a:xfrm>
              <a:off x="6781800" y="2956932"/>
              <a:ext cx="533400" cy="369332"/>
            </a:xfrm>
            <a:prstGeom prst="rect">
              <a:avLst/>
            </a:prstGeom>
            <a:noFill/>
          </p:spPr>
          <p:txBody>
            <a:bodyPr wrap="square" rtlCol="0">
              <a:spAutoFit/>
            </a:bodyPr>
            <a:lstStyle/>
            <a:p>
              <a:r>
                <a:rPr lang="en-US"/>
                <a:t>1/0</a:t>
              </a:r>
            </a:p>
          </p:txBody>
        </p:sp>
        <p:cxnSp>
          <p:nvCxnSpPr>
            <p:cNvPr id="39" name="Straight Arrow Connector 38"/>
            <p:cNvCxnSpPr/>
            <p:nvPr/>
          </p:nvCxnSpPr>
          <p:spPr bwMode="auto">
            <a:xfrm flipV="1">
              <a:off x="6705600" y="4280372"/>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0" name="TextBox 39"/>
            <p:cNvSpPr txBox="1"/>
            <p:nvPr/>
          </p:nvSpPr>
          <p:spPr>
            <a:xfrm>
              <a:off x="6629400" y="3959200"/>
              <a:ext cx="890576" cy="369332"/>
            </a:xfrm>
            <a:prstGeom prst="rect">
              <a:avLst/>
            </a:prstGeom>
            <a:noFill/>
          </p:spPr>
          <p:txBody>
            <a:bodyPr wrap="none" rtlCol="0">
              <a:spAutoFit/>
            </a:bodyPr>
            <a:lstStyle/>
            <a:p>
              <a:r>
                <a:rPr lang="en-US"/>
                <a:t>0/0,1/1</a:t>
              </a:r>
            </a:p>
          </p:txBody>
        </p:sp>
        <p:sp>
          <p:nvSpPr>
            <p:cNvPr id="41" name="TextBox 40"/>
            <p:cNvSpPr txBox="1"/>
            <p:nvPr/>
          </p:nvSpPr>
          <p:spPr>
            <a:xfrm>
              <a:off x="8077201" y="2499732"/>
              <a:ext cx="990599" cy="388826"/>
            </a:xfrm>
            <a:prstGeom prst="rect">
              <a:avLst/>
            </a:prstGeom>
            <a:noFill/>
          </p:spPr>
          <p:txBody>
            <a:bodyPr wrap="square" rtlCol="0">
              <a:spAutoFit/>
            </a:bodyPr>
            <a:lstStyle/>
            <a:p>
              <a:r>
                <a:rPr lang="en-US"/>
                <a:t>1/1,0/0</a:t>
              </a:r>
            </a:p>
          </p:txBody>
        </p:sp>
        <p:sp>
          <p:nvSpPr>
            <p:cNvPr id="42" name="TextBox 41"/>
            <p:cNvSpPr txBox="1"/>
            <p:nvPr/>
          </p:nvSpPr>
          <p:spPr>
            <a:xfrm>
              <a:off x="7800533" y="4873600"/>
              <a:ext cx="505267" cy="369332"/>
            </a:xfrm>
            <a:prstGeom prst="rect">
              <a:avLst/>
            </a:prstGeom>
            <a:noFill/>
          </p:spPr>
          <p:txBody>
            <a:bodyPr wrap="none" rtlCol="0">
              <a:spAutoFit/>
            </a:bodyPr>
            <a:lstStyle/>
            <a:p>
              <a:r>
                <a:rPr lang="en-US"/>
                <a:t>0/1</a:t>
              </a:r>
            </a:p>
          </p:txBody>
        </p:sp>
        <p:sp>
          <p:nvSpPr>
            <p:cNvPr id="43" name="TextBox 42"/>
            <p:cNvSpPr txBox="1"/>
            <p:nvPr/>
          </p:nvSpPr>
          <p:spPr>
            <a:xfrm>
              <a:off x="8562533" y="3642732"/>
              <a:ext cx="505267" cy="369332"/>
            </a:xfrm>
            <a:prstGeom prst="rect">
              <a:avLst/>
            </a:prstGeom>
            <a:noFill/>
          </p:spPr>
          <p:txBody>
            <a:bodyPr wrap="none" rtlCol="0">
              <a:spAutoFit/>
            </a:bodyPr>
            <a:lstStyle/>
            <a:p>
              <a:r>
                <a:rPr lang="en-US"/>
                <a:t>1/0</a:t>
              </a:r>
            </a:p>
          </p:txBody>
        </p:sp>
        <p:cxnSp>
          <p:nvCxnSpPr>
            <p:cNvPr id="44" name="Curved Connector 43"/>
            <p:cNvCxnSpPr/>
            <p:nvPr/>
          </p:nvCxnSpPr>
          <p:spPr bwMode="auto">
            <a:xfrm flipH="1" flipV="1">
              <a:off x="8346576" y="3299832"/>
              <a:ext cx="35424" cy="990601"/>
            </a:xfrm>
            <a:prstGeom prst="curvedConnector3">
              <a:avLst>
                <a:gd name="adj1" fmla="val -645325"/>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169363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800"/>
              <a:t>Moore Model</a:t>
            </a:r>
          </a:p>
          <a:p>
            <a:pPr lvl="1"/>
            <a:r>
              <a:rPr lang="en-US" sz="2400"/>
              <a:t>M =</a:t>
            </a:r>
            <a:r>
              <a:rPr lang="en-US" sz="2400">
                <a:latin typeface="Arial" charset="0"/>
                <a:ea typeface="MS PGothic" charset="0"/>
                <a:sym typeface="Symbol" charset="0"/>
              </a:rPr>
              <a:t> (Q, </a:t>
            </a:r>
            <a:r>
              <a:rPr lang="en-US" sz="2400">
                <a:latin typeface="Symbol" charset="0"/>
                <a:ea typeface="MS PGothic" charset="0"/>
                <a:sym typeface="Symbol" charset="0"/>
              </a:rPr>
              <a:t>S</a:t>
            </a:r>
            <a:r>
              <a:rPr lang="en-US" sz="2400">
                <a:latin typeface="Arial" charset="0"/>
                <a:ea typeface="MS PGothic" charset="0"/>
                <a:sym typeface="Symbol" charset="0"/>
              </a:rPr>
              <a:t>,</a:t>
            </a:r>
            <a:r>
              <a:rPr lang="en-US" sz="2400">
                <a:latin typeface="Symbol" charset="0"/>
                <a:ea typeface="MS PGothic" charset="0"/>
                <a:sym typeface="Symbol" charset="0"/>
              </a:rPr>
              <a:t> G</a:t>
            </a:r>
            <a:r>
              <a:rPr lang="en-US" sz="2400">
                <a:latin typeface="Arial" charset="0"/>
                <a:ea typeface="MS PGothic" charset="0"/>
                <a:sym typeface="Symbol" charset="0"/>
              </a:rPr>
              <a:t>, </a:t>
            </a:r>
            <a:r>
              <a:rPr lang="en-US" sz="2400">
                <a:latin typeface="Symbol" charset="0"/>
                <a:ea typeface="MS PGothic" charset="0"/>
                <a:sym typeface="Symbol" charset="0"/>
              </a:rPr>
              <a:t>d</a:t>
            </a:r>
            <a:r>
              <a:rPr lang="en-US" sz="2400">
                <a:latin typeface="Arial" charset="0"/>
                <a:ea typeface="MS PGothic" charset="0"/>
                <a:sym typeface="Symbol" charset="0"/>
              </a:rPr>
              <a:t>,</a:t>
            </a:r>
            <a:r>
              <a:rPr lang="en-US" sz="2400">
                <a:latin typeface="Symbol" charset="0"/>
                <a:ea typeface="MS PGothic" charset="0"/>
                <a:sym typeface="Symbol" charset="0"/>
              </a:rPr>
              <a:t> g, </a:t>
            </a:r>
            <a:r>
              <a:rPr lang="en-US" sz="2400">
                <a:latin typeface="Arial" charset="0"/>
                <a:ea typeface="MS PGothic" charset="0"/>
                <a:sym typeface="Symbol" charset="0"/>
              </a:rPr>
              <a:t>q</a:t>
            </a:r>
            <a:r>
              <a:rPr lang="en-US" sz="2400" baseline="-25000">
                <a:latin typeface="Arial" charset="0"/>
                <a:ea typeface="MS PGothic" charset="0"/>
                <a:sym typeface="Symbol" charset="0"/>
              </a:rPr>
              <a:t>0</a:t>
            </a:r>
            <a:r>
              <a:rPr lang="en-US" sz="2400">
                <a:latin typeface="Arial" charset="0"/>
                <a:ea typeface="MS PGothic" charset="0"/>
                <a:sym typeface="Symbol" charset="0"/>
              </a:rPr>
              <a:t>)</a:t>
            </a:r>
          </a:p>
          <a:p>
            <a:pPr marL="914400" lvl="2" indent="0">
              <a:buNone/>
            </a:pPr>
            <a:r>
              <a:rPr lang="en-US" sz="2000">
                <a:latin typeface="Symbol" charset="0"/>
                <a:ea typeface="MS PGothic" charset="0"/>
                <a:sym typeface="Symbol" charset="0"/>
              </a:rPr>
              <a:t>G </a:t>
            </a:r>
            <a:r>
              <a:rPr lang="en-US" sz="2000">
                <a:ea typeface="MS PGothic" charset="0"/>
                <a:sym typeface="Symbol" charset="0"/>
              </a:rPr>
              <a:t>is the finite output alphabet</a:t>
            </a:r>
          </a:p>
          <a:p>
            <a:pPr marL="914400" lvl="2" indent="0">
              <a:buNone/>
            </a:pPr>
            <a:r>
              <a:rPr lang="en-US" sz="2000">
                <a:latin typeface="Symbol" charset="0"/>
                <a:ea typeface="MS PGothic" charset="0"/>
                <a:sym typeface="Symbol" charset="0"/>
              </a:rPr>
              <a:t>g: </a:t>
            </a:r>
            <a:r>
              <a:rPr lang="en-US" sz="2000">
                <a:latin typeface="Arial" charset="0"/>
                <a:ea typeface="MS PGothic" charset="0"/>
                <a:sym typeface="Symbol" charset="0"/>
              </a:rPr>
              <a:t>Q </a:t>
            </a:r>
            <a:r>
              <a:rPr lang="en-US" sz="2000" b="1">
                <a:latin typeface="Arial" charset="0"/>
                <a:ea typeface="MS PGothic" charset="0"/>
                <a:sym typeface="Symbol" charset="0"/>
              </a:rPr>
              <a:t> </a:t>
            </a:r>
            <a:r>
              <a:rPr lang="en-US" sz="2000">
                <a:latin typeface="Symbol" charset="0"/>
                <a:ea typeface="MS PGothic" charset="0"/>
                <a:sym typeface="Symbol" charset="0"/>
              </a:rPr>
              <a:t>G</a:t>
            </a:r>
            <a:r>
              <a:rPr lang="en-US" sz="2000">
                <a:ea typeface="MS PGothic" charset="0"/>
                <a:sym typeface="Symbol" charset="0"/>
              </a:rPr>
              <a:t> is the output function</a:t>
            </a:r>
          </a:p>
          <a:p>
            <a:pPr lvl="1"/>
            <a:r>
              <a:rPr lang="en-US" sz="2400">
                <a:ea typeface="MS PGothic" charset="0"/>
                <a:sym typeface="Symbol" charset="0"/>
              </a:rPr>
              <a:t>Essentially a Moore Model machine produced a character of output whenever it enters a state, independent of how it arrived at that state.</a:t>
            </a:r>
          </a:p>
          <a:p>
            <a:pPr lvl="1"/>
            <a:r>
              <a:rPr lang="en-US" sz="2400">
                <a:ea typeface="MS PGothic" charset="0"/>
                <a:sym typeface="Symbol" charset="0"/>
              </a:rPr>
              <a:t>A Moore Model represents an asynchronous circuit whose output is a steady state until new input arrives.</a:t>
            </a:r>
            <a:endParaRPr lang="en-US" sz="2400"/>
          </a:p>
        </p:txBody>
      </p:sp>
      <p:sp>
        <p:nvSpPr>
          <p:cNvPr id="4" name="Date Placeholder 3"/>
          <p:cNvSpPr>
            <a:spLocks noGrp="1"/>
          </p:cNvSpPr>
          <p:nvPr>
            <p:ph type="dt" sz="half" idx="10"/>
          </p:nvPr>
        </p:nvSpPr>
        <p:spPr/>
        <p:txBody>
          <a:bodyPr/>
          <a:lstStyle/>
          <a:p>
            <a:fld id="{DD4251D2-795A-724D-AC88-37CEA0717F60}"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85</a:t>
            </a:fld>
            <a:endParaRPr lang="en-US"/>
          </a:p>
        </p:txBody>
      </p:sp>
    </p:spTree>
    <p:extLst>
      <p:ext uri="{BB962C8B-B14F-4D97-AF65-F5344CB8AC3E}">
        <p14:creationId xmlns:p14="http://schemas.microsoft.com/office/powerpoint/2010/main" val="10817218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Summary of Decision and Closure Properties</a:t>
            </a:r>
          </a:p>
        </p:txBody>
      </p:sp>
      <p:sp>
        <p:nvSpPr>
          <p:cNvPr id="3" name="Subtitle 2"/>
          <p:cNvSpPr>
            <a:spLocks noGrp="1"/>
          </p:cNvSpPr>
          <p:nvPr>
            <p:ph type="subTitle" idx="1"/>
          </p:nvPr>
        </p:nvSpPr>
        <p:spPr/>
        <p:txBody>
          <a:bodyPr/>
          <a:lstStyle/>
          <a:p>
            <a:r>
              <a:rPr lang="en-US"/>
              <a:t>Regular Languages</a:t>
            </a:r>
          </a:p>
        </p:txBody>
      </p:sp>
    </p:spTree>
    <p:extLst>
      <p:ext uri="{BB962C8B-B14F-4D97-AF65-F5344CB8AC3E}">
        <p14:creationId xmlns:p14="http://schemas.microsoft.com/office/powerpoint/2010/main" val="2362823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Decidable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Membership (just run DFA over string)</a:t>
            </a:r>
          </a:p>
          <a:p>
            <a:r>
              <a:rPr lang="en-US" sz="2400" dirty="0">
                <a:latin typeface="Arial" charset="0"/>
                <a:ea typeface="MS PGothic" charset="0"/>
              </a:rPr>
              <a:t>L = </a:t>
            </a:r>
            <a:r>
              <a:rPr lang="en-US" sz="2400" dirty="0" err="1">
                <a:ea typeface="ＭＳ Ｐゴシック" pitchFamily="-111" charset="-128"/>
                <a:cs typeface="ＭＳ Ｐゴシック" pitchFamily="-111" charset="-128"/>
              </a:rPr>
              <a:t>Ø</a:t>
            </a:r>
            <a:r>
              <a:rPr lang="en-US" sz="2400" dirty="0">
                <a:latin typeface="Arial" charset="0"/>
                <a:ea typeface="MS PGothic" charset="0"/>
              </a:rPr>
              <a:t>: Minimize and see if minimum state DFA is</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L = </a:t>
            </a:r>
            <a:r>
              <a:rPr lang="en-US" sz="2400" dirty="0" err="1">
                <a:latin typeface="Arial" charset="0"/>
                <a:ea typeface="MS PGothic" charset="0"/>
              </a:rPr>
              <a:t>Σ</a:t>
            </a:r>
            <a:r>
              <a:rPr lang="en-US" sz="2400" dirty="0">
                <a:latin typeface="Arial" charset="0"/>
                <a:ea typeface="MS PGothic" charset="0"/>
              </a:rPr>
              <a:t>*: Minimize and see if minimum state DFA is </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Finiteness: Minimize and see if there are no loops </a:t>
            </a:r>
            <a:r>
              <a:rPr lang="en-US" sz="2400">
                <a:latin typeface="Arial" charset="0"/>
                <a:ea typeface="MS PGothic" charset="0"/>
              </a:rPr>
              <a:t>emanating on a path to </a:t>
            </a:r>
            <a:r>
              <a:rPr lang="en-US" sz="2400" dirty="0">
                <a:latin typeface="Arial" charset="0"/>
                <a:ea typeface="MS PGothic" charset="0"/>
              </a:rPr>
              <a:t>a final state</a:t>
            </a:r>
          </a:p>
          <a:p>
            <a:r>
              <a:rPr lang="en-US" sz="2400" dirty="0">
                <a:latin typeface="Arial" charset="0"/>
                <a:ea typeface="MS PGothic" charset="0"/>
              </a:rPr>
              <a:t>Equivalence: Minimize both and see if isomorphic</a:t>
            </a:r>
            <a:r>
              <a:rPr lang="en-US" sz="2400" b="1" dirty="0">
                <a:latin typeface="Arial" charset="0"/>
                <a:ea typeface="MS PGothic" charset="0"/>
              </a:rPr>
              <a:t> </a:t>
            </a:r>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9B40B90A-1A10-A240-8CF0-BBA27CFA03C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87</a:t>
            </a:fld>
            <a:endParaRPr lang="en-US"/>
          </a:p>
        </p:txBody>
      </p:sp>
      <p:sp>
        <p:nvSpPr>
          <p:cNvPr id="7" name="Oval 8"/>
          <p:cNvSpPr>
            <a:spLocks noChangeArrowheads="1"/>
          </p:cNvSpPr>
          <p:nvPr/>
        </p:nvSpPr>
        <p:spPr bwMode="auto">
          <a:xfrm>
            <a:off x="7697244" y="236162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9" name="Rectangle 11"/>
          <p:cNvSpPr>
            <a:spLocks noChangeArrowheads="1"/>
          </p:cNvSpPr>
          <p:nvPr/>
        </p:nvSpPr>
        <p:spPr bwMode="auto">
          <a:xfrm>
            <a:off x="7925844" y="2590280"/>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0" name="Shape 48"/>
          <p:cNvCxnSpPr>
            <a:cxnSpLocks noChangeShapeType="1"/>
          </p:cNvCxnSpPr>
          <p:nvPr/>
        </p:nvCxnSpPr>
        <p:spPr bwMode="auto">
          <a:xfrm rot="16200000" flipH="1">
            <a:off x="8078191" y="236167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8154444" y="1751868"/>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2" name="Straight Arrow Connector 15"/>
          <p:cNvCxnSpPr>
            <a:cxnSpLocks noChangeShapeType="1"/>
          </p:cNvCxnSpPr>
          <p:nvPr/>
        </p:nvCxnSpPr>
        <p:spPr bwMode="auto">
          <a:xfrm flipV="1">
            <a:off x="7086600" y="277447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Oval 8"/>
          <p:cNvSpPr>
            <a:spLocks noChangeArrowheads="1"/>
          </p:cNvSpPr>
          <p:nvPr/>
        </p:nvSpPr>
        <p:spPr bwMode="auto">
          <a:xfrm>
            <a:off x="7696200" y="3809788"/>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14" name="Oval 10"/>
          <p:cNvSpPr>
            <a:spLocks noChangeArrowheads="1"/>
          </p:cNvSpPr>
          <p:nvPr/>
        </p:nvSpPr>
        <p:spPr bwMode="auto">
          <a:xfrm>
            <a:off x="7822504" y="3924639"/>
            <a:ext cx="609600" cy="609754"/>
          </a:xfrm>
          <a:prstGeom prst="ellipse">
            <a:avLst/>
          </a:prstGeom>
          <a:solidFill>
            <a:schemeClr val="accent1"/>
          </a:solidFill>
          <a:ln w="9525">
            <a:solidFill>
              <a:schemeClr val="tx1"/>
            </a:solidFill>
            <a:round/>
            <a:headEnd/>
            <a:tailEnd/>
          </a:ln>
        </p:spPr>
        <p:txBody>
          <a:bodyPr/>
          <a:lstStyle/>
          <a:p>
            <a:endParaRPr lang="en-US"/>
          </a:p>
        </p:txBody>
      </p:sp>
      <p:sp>
        <p:nvSpPr>
          <p:cNvPr id="15" name="Rectangle 11"/>
          <p:cNvSpPr>
            <a:spLocks noChangeArrowheads="1"/>
          </p:cNvSpPr>
          <p:nvPr/>
        </p:nvSpPr>
        <p:spPr bwMode="auto">
          <a:xfrm>
            <a:off x="7924800" y="4038446"/>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6" name="Shape 48"/>
          <p:cNvCxnSpPr>
            <a:cxnSpLocks noChangeShapeType="1"/>
          </p:cNvCxnSpPr>
          <p:nvPr/>
        </p:nvCxnSpPr>
        <p:spPr bwMode="auto">
          <a:xfrm rot="16200000" flipH="1">
            <a:off x="8077147" y="3809841"/>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 name="TextBox 54"/>
          <p:cNvSpPr txBox="1">
            <a:spLocks noChangeArrowheads="1"/>
          </p:cNvSpPr>
          <p:nvPr/>
        </p:nvSpPr>
        <p:spPr bwMode="auto">
          <a:xfrm>
            <a:off x="8153400" y="3200034"/>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8" name="Straight Arrow Connector 15"/>
          <p:cNvCxnSpPr>
            <a:cxnSpLocks noChangeShapeType="1"/>
          </p:cNvCxnSpPr>
          <p:nvPr/>
        </p:nvCxnSpPr>
        <p:spPr bwMode="auto">
          <a:xfrm flipV="1">
            <a:off x="7086600" y="4298836"/>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999701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Closure Properties</a:t>
            </a:r>
          </a:p>
        </p:txBody>
      </p:sp>
      <p:sp>
        <p:nvSpPr>
          <p:cNvPr id="3" name="Content Placeholder 2"/>
          <p:cNvSpPr>
            <a:spLocks noGrp="1"/>
          </p:cNvSpPr>
          <p:nvPr>
            <p:ph idx="1"/>
          </p:nvPr>
        </p:nvSpPr>
        <p:spPr/>
        <p:txBody>
          <a:bodyPr/>
          <a:lstStyle/>
          <a:p>
            <a:r>
              <a:rPr lang="en-US" sz="2400">
                <a:latin typeface="Arial" charset="0"/>
                <a:ea typeface="MS PGothic" charset="0"/>
              </a:rPr>
              <a:t>Virtually everything with members of its own class as we have already shown</a:t>
            </a:r>
          </a:p>
          <a:p>
            <a:endParaRPr lang="en-US" sz="2400">
              <a:latin typeface="Arial" charset="0"/>
              <a:ea typeface="MS PGothic" charset="0"/>
            </a:endParaRPr>
          </a:p>
          <a:p>
            <a:r>
              <a:rPr lang="en-US" sz="2400">
                <a:latin typeface="Arial" charset="0"/>
                <a:ea typeface="MS PGothic" charset="0"/>
              </a:rPr>
              <a:t>Union, concatenation, Kleene *, complement, intersection, set difference, reversal, substitution, homomorphism, quotient with regular sets, Prefix, Suffix, Substring, Exterior, Min, Max and so much more</a:t>
            </a:r>
            <a:endParaRPr lang="en-US" sz="2400"/>
          </a:p>
          <a:p>
            <a:endParaRPr lang="en-US" sz="2400">
              <a:ea typeface="MS PGothic" charset="0"/>
            </a:endParaRPr>
          </a:p>
          <a:p>
            <a:endParaRPr lang="en-US" sz="2400">
              <a:latin typeface="Arial" charset="0"/>
              <a:ea typeface="MS PGothic" charset="0"/>
            </a:endParaRPr>
          </a:p>
        </p:txBody>
      </p:sp>
      <p:sp>
        <p:nvSpPr>
          <p:cNvPr id="4" name="Date Placeholder 3"/>
          <p:cNvSpPr>
            <a:spLocks noGrp="1"/>
          </p:cNvSpPr>
          <p:nvPr>
            <p:ph type="dt" sz="half" idx="10"/>
          </p:nvPr>
        </p:nvSpPr>
        <p:spPr/>
        <p:txBody>
          <a:bodyPr/>
          <a:lstStyle/>
          <a:p>
            <a:fld id="{DE857D7B-C9E4-B34A-8DD8-8A4AB602EC3A}"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88</a:t>
            </a:fld>
            <a:endParaRPr lang="en-US"/>
          </a:p>
        </p:txBody>
      </p:sp>
    </p:spTree>
    <p:extLst>
      <p:ext uri="{BB962C8B-B14F-4D97-AF65-F5344CB8AC3E}">
        <p14:creationId xmlns:p14="http://schemas.microsoft.com/office/powerpoint/2010/main" val="1309166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A39238-6D99-B547-A654-BF0CDC58DFCA}" type="datetime1">
              <a:rPr lang="en-US" smtClean="0"/>
              <a:t>12/28/19</a:t>
            </a:fld>
            <a:endParaRPr lang="en-US"/>
          </a:p>
        </p:txBody>
      </p:sp>
      <p:sp>
        <p:nvSpPr>
          <p:cNvPr id="665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1CCC27-6C10-5946-9FB4-389FF2014DE8}" type="slidenum">
              <a:rPr lang="en-US"/>
              <a:pPr/>
              <a:t>89</a:t>
            </a:fld>
            <a:endParaRPr lang="en-US"/>
          </a:p>
        </p:txBody>
      </p:sp>
      <p:sp>
        <p:nvSpPr>
          <p:cNvPr id="66565" name="Rectangle 2"/>
          <p:cNvSpPr>
            <a:spLocks noGrp="1" noChangeArrowheads="1"/>
          </p:cNvSpPr>
          <p:nvPr>
            <p:ph type="title" idx="4294967295"/>
          </p:nvPr>
        </p:nvSpPr>
        <p:spPr/>
        <p:txBody>
          <a:bodyPr/>
          <a:lstStyle/>
          <a:p>
            <a:pPr eaLnBrk="1" hangingPunct="1"/>
            <a:r>
              <a:rPr lang="en-US">
                <a:latin typeface="Arial" charset="0"/>
                <a:ea typeface="MS PGothic" charset="0"/>
              </a:rPr>
              <a:t>Regular Languages # 1</a:t>
            </a:r>
          </a:p>
        </p:txBody>
      </p:sp>
      <p:sp>
        <p:nvSpPr>
          <p:cNvPr id="66566" name="Rectangle 3"/>
          <p:cNvSpPr>
            <a:spLocks noGrp="1" noChangeArrowheads="1"/>
          </p:cNvSpPr>
          <p:nvPr>
            <p:ph type="body" idx="4294967295"/>
          </p:nvPr>
        </p:nvSpPr>
        <p:spPr/>
        <p:txBody>
          <a:bodyPr/>
          <a:lstStyle/>
          <a:p>
            <a:pPr eaLnBrk="1" hangingPunct="1">
              <a:lnSpc>
                <a:spcPct val="90000"/>
              </a:lnSpc>
            </a:pPr>
            <a:r>
              <a:rPr lang="en-US" sz="2800" dirty="0">
                <a:latin typeface="Arial" charset="0"/>
                <a:ea typeface="MS PGothic" charset="0"/>
              </a:rPr>
              <a:t>Finite Automata</a:t>
            </a:r>
          </a:p>
          <a:p>
            <a:pPr eaLnBrk="1" hangingPunct="1">
              <a:lnSpc>
                <a:spcPct val="90000"/>
              </a:lnSpc>
            </a:pPr>
            <a:r>
              <a:rPr lang="en-US" sz="2800" dirty="0">
                <a:latin typeface="Arial" charset="0"/>
                <a:ea typeface="MS PGothic" charset="0"/>
              </a:rPr>
              <a:t>Moore and Mealy models: Automata with output. </a:t>
            </a:r>
          </a:p>
          <a:p>
            <a:pPr eaLnBrk="1" hangingPunct="1">
              <a:lnSpc>
                <a:spcPct val="90000"/>
              </a:lnSpc>
            </a:pPr>
            <a:r>
              <a:rPr lang="en-US" sz="2800" dirty="0">
                <a:latin typeface="Arial" charset="0"/>
                <a:ea typeface="MS PGothic" charset="0"/>
              </a:rPr>
              <a:t>Regular operations</a:t>
            </a:r>
          </a:p>
          <a:p>
            <a:pPr eaLnBrk="1" hangingPunct="1">
              <a:lnSpc>
                <a:spcPct val="90000"/>
              </a:lnSpc>
            </a:pPr>
            <a:r>
              <a:rPr lang="en-US" sz="2800" dirty="0">
                <a:latin typeface="Arial" charset="0"/>
                <a:ea typeface="MS PGothic" charset="0"/>
              </a:rPr>
              <a:t>Non-determinism: Its use. Conversion to deterministic FSAs. Formal proof of equivalence.</a:t>
            </a:r>
          </a:p>
          <a:p>
            <a:pPr eaLnBrk="1" hangingPunct="1">
              <a:lnSpc>
                <a:spcPct val="90000"/>
              </a:lnSpc>
            </a:pPr>
            <a:r>
              <a:rPr lang="en-US" sz="2800" dirty="0">
                <a:latin typeface="Arial" charset="0"/>
                <a:ea typeface="MS PGothic" charset="0"/>
              </a:rPr>
              <a:t>Lambda moves: Lambda closure of a state </a:t>
            </a:r>
          </a:p>
          <a:p>
            <a:pPr eaLnBrk="1" hangingPunct="1">
              <a:lnSpc>
                <a:spcPct val="90000"/>
              </a:lnSpc>
            </a:pPr>
            <a:r>
              <a:rPr lang="en-US" sz="2800" dirty="0">
                <a:latin typeface="Arial" charset="0"/>
                <a:ea typeface="MS PGothic" charset="0"/>
              </a:rPr>
              <a:t>Regular expressions</a:t>
            </a:r>
          </a:p>
          <a:p>
            <a:pPr eaLnBrk="1" hangingPunct="1">
              <a:lnSpc>
                <a:spcPct val="90000"/>
              </a:lnSpc>
            </a:pPr>
            <a:r>
              <a:rPr lang="en-US" sz="2800" dirty="0">
                <a:latin typeface="Arial" charset="0"/>
                <a:ea typeface="MS PGothic" charset="0"/>
              </a:rPr>
              <a:t>Equivalence of REs and FSAs.</a:t>
            </a:r>
          </a:p>
          <a:p>
            <a:pPr eaLnBrk="1" hangingPunct="1">
              <a:lnSpc>
                <a:spcPct val="90000"/>
              </a:lnSpc>
            </a:pPr>
            <a:r>
              <a:rPr lang="en-US" sz="2800" dirty="0">
                <a:latin typeface="Arial" charset="0"/>
                <a:ea typeface="MS PGothic" charset="0"/>
              </a:rPr>
              <a:t>Pumping Lemma: Proof and applications. </a:t>
            </a:r>
          </a:p>
        </p:txBody>
      </p:sp>
      <p:sp>
        <p:nvSpPr>
          <p:cNvPr id="66567"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3C870F25-A581-B142-8EAD-849D4E127C72}" type="slidenum">
              <a:rPr lang="en-US" sz="1400"/>
              <a:pPr algn="r" eaLnBrk="1" hangingPunct="1"/>
              <a:t>89</a:t>
            </a:fld>
            <a:endParaRPr lang="en-US" sz="1400"/>
          </a:p>
        </p:txBody>
      </p:sp>
    </p:spTree>
    <p:extLst>
      <p:ext uri="{BB962C8B-B14F-4D97-AF65-F5344CB8AC3E}">
        <p14:creationId xmlns:p14="http://schemas.microsoft.com/office/powerpoint/2010/main" val="270500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DFAs # 1, 2</a:t>
            </a:r>
          </a:p>
        </p:txBody>
      </p:sp>
      <p:sp>
        <p:nvSpPr>
          <p:cNvPr id="4" name="Date Placeholder 3"/>
          <p:cNvSpPr>
            <a:spLocks noGrp="1"/>
          </p:cNvSpPr>
          <p:nvPr>
            <p:ph type="dt" sz="half" idx="10"/>
          </p:nvPr>
        </p:nvSpPr>
        <p:spPr/>
        <p:txBody>
          <a:bodyPr/>
          <a:lstStyle/>
          <a:p>
            <a:fld id="{2534C2F4-DACC-7046-9C17-8BE104BD396C}" type="datetime1">
              <a:rPr lang="en-US" smtClean="0"/>
              <a:t>12/28/19</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a:t>
            </a:fld>
            <a:endParaRPr lang="en-US"/>
          </a:p>
        </p:txBody>
      </p:sp>
      <p:sp>
        <p:nvSpPr>
          <p:cNvPr id="8" name="Oval 7"/>
          <p:cNvSpPr/>
          <p:nvPr/>
        </p:nvSpPr>
        <p:spPr bwMode="auto">
          <a:xfrm>
            <a:off x="16794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9" name="Oval 8"/>
          <p:cNvSpPr/>
          <p:nvPr/>
        </p:nvSpPr>
        <p:spPr bwMode="auto">
          <a:xfrm>
            <a:off x="26700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0" name="Straight Arrow Connector 9"/>
          <p:cNvCxnSpPr/>
          <p:nvPr/>
        </p:nvCxnSpPr>
        <p:spPr bwMode="auto">
          <a:xfrm>
            <a:off x="2136648" y="2057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2" name="TextBox 11"/>
          <p:cNvSpPr txBox="1"/>
          <p:nvPr/>
        </p:nvSpPr>
        <p:spPr>
          <a:xfrm>
            <a:off x="1743829" y="1962603"/>
            <a:ext cx="338554" cy="369332"/>
          </a:xfrm>
          <a:prstGeom prst="rect">
            <a:avLst/>
          </a:prstGeom>
          <a:noFill/>
        </p:spPr>
        <p:txBody>
          <a:bodyPr wrap="none" rtlCol="0">
            <a:spAutoFit/>
          </a:bodyPr>
          <a:lstStyle/>
          <a:p>
            <a:r>
              <a:rPr lang="en-US"/>
              <a:t>E</a:t>
            </a:r>
          </a:p>
        </p:txBody>
      </p:sp>
      <p:sp>
        <p:nvSpPr>
          <p:cNvPr id="13" name="TextBox 12"/>
          <p:cNvSpPr txBox="1"/>
          <p:nvPr/>
        </p:nvSpPr>
        <p:spPr>
          <a:xfrm>
            <a:off x="2735837" y="1955808"/>
            <a:ext cx="364202" cy="369332"/>
          </a:xfrm>
          <a:prstGeom prst="rect">
            <a:avLst/>
          </a:prstGeom>
          <a:noFill/>
        </p:spPr>
        <p:txBody>
          <a:bodyPr wrap="none" rtlCol="0">
            <a:spAutoFit/>
          </a:bodyPr>
          <a:lstStyle/>
          <a:p>
            <a:r>
              <a:rPr lang="en-US"/>
              <a:t>O</a:t>
            </a:r>
          </a:p>
        </p:txBody>
      </p:sp>
      <p:sp>
        <p:nvSpPr>
          <p:cNvPr id="14" name="TextBox 13"/>
          <p:cNvSpPr txBox="1"/>
          <p:nvPr/>
        </p:nvSpPr>
        <p:spPr>
          <a:xfrm>
            <a:off x="2133600" y="1676400"/>
            <a:ext cx="312906" cy="369332"/>
          </a:xfrm>
          <a:prstGeom prst="rect">
            <a:avLst/>
          </a:prstGeom>
          <a:noFill/>
        </p:spPr>
        <p:txBody>
          <a:bodyPr wrap="none" rtlCol="0">
            <a:spAutoFit/>
          </a:bodyPr>
          <a:lstStyle/>
          <a:p>
            <a:r>
              <a:rPr lang="en-US"/>
              <a:t>1</a:t>
            </a:r>
          </a:p>
        </p:txBody>
      </p:sp>
      <p:cxnSp>
        <p:nvCxnSpPr>
          <p:cNvPr id="15" name="Straight Arrow Connector 14"/>
          <p:cNvCxnSpPr/>
          <p:nvPr/>
        </p:nvCxnSpPr>
        <p:spPr bwMode="auto">
          <a:xfrm>
            <a:off x="2136648" y="2209800"/>
            <a:ext cx="533400" cy="0"/>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16" name="TextBox 15"/>
          <p:cNvSpPr txBox="1"/>
          <p:nvPr/>
        </p:nvSpPr>
        <p:spPr>
          <a:xfrm>
            <a:off x="2354094" y="2221468"/>
            <a:ext cx="312906" cy="369332"/>
          </a:xfrm>
          <a:prstGeom prst="rect">
            <a:avLst/>
          </a:prstGeom>
          <a:noFill/>
        </p:spPr>
        <p:txBody>
          <a:bodyPr wrap="none" rtlCol="0">
            <a:spAutoFit/>
          </a:bodyPr>
          <a:lstStyle/>
          <a:p>
            <a:r>
              <a:rPr lang="en-US"/>
              <a:t>1</a:t>
            </a:r>
          </a:p>
        </p:txBody>
      </p:sp>
      <p:cxnSp>
        <p:nvCxnSpPr>
          <p:cNvPr id="21" name="Elbow Connector 20"/>
          <p:cNvCxnSpPr>
            <a:stCxn id="8" idx="1"/>
            <a:endCxn id="8" idx="0"/>
          </p:cNvCxnSpPr>
          <p:nvPr/>
        </p:nvCxnSpPr>
        <p:spPr bwMode="auto">
          <a:xfrm rot="5400000" flipH="1" flipV="1">
            <a:off x="1793748" y="1857656"/>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22" name="Elbow Connector 21"/>
          <p:cNvCxnSpPr/>
          <p:nvPr/>
        </p:nvCxnSpPr>
        <p:spPr bwMode="auto">
          <a:xfrm rot="5400000" flipH="1" flipV="1">
            <a:off x="2790545" y="1866900"/>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23" name="TextBox 22"/>
          <p:cNvSpPr txBox="1"/>
          <p:nvPr/>
        </p:nvSpPr>
        <p:spPr>
          <a:xfrm>
            <a:off x="1679448" y="1383268"/>
            <a:ext cx="301752" cy="369332"/>
          </a:xfrm>
          <a:prstGeom prst="rect">
            <a:avLst/>
          </a:prstGeom>
          <a:noFill/>
        </p:spPr>
        <p:txBody>
          <a:bodyPr wrap="square" rtlCol="0">
            <a:spAutoFit/>
          </a:bodyPr>
          <a:lstStyle/>
          <a:p>
            <a:r>
              <a:rPr lang="en-US"/>
              <a:t>0</a:t>
            </a:r>
          </a:p>
        </p:txBody>
      </p:sp>
      <p:sp>
        <p:nvSpPr>
          <p:cNvPr id="24" name="TextBox 23"/>
          <p:cNvSpPr txBox="1"/>
          <p:nvPr/>
        </p:nvSpPr>
        <p:spPr>
          <a:xfrm>
            <a:off x="2667000" y="1383268"/>
            <a:ext cx="233658" cy="369332"/>
          </a:xfrm>
          <a:prstGeom prst="rect">
            <a:avLst/>
          </a:prstGeom>
          <a:noFill/>
        </p:spPr>
        <p:txBody>
          <a:bodyPr wrap="square" rtlCol="0">
            <a:spAutoFit/>
          </a:bodyPr>
          <a:lstStyle/>
          <a:p>
            <a:r>
              <a:rPr lang="en-US"/>
              <a:t>0</a:t>
            </a:r>
          </a:p>
        </p:txBody>
      </p:sp>
      <p:sp>
        <p:nvSpPr>
          <p:cNvPr id="25" name="TextBox 24"/>
          <p:cNvSpPr txBox="1"/>
          <p:nvPr/>
        </p:nvSpPr>
        <p:spPr>
          <a:xfrm>
            <a:off x="457200" y="2526268"/>
            <a:ext cx="6934200" cy="646331"/>
          </a:xfrm>
          <a:prstGeom prst="rect">
            <a:avLst/>
          </a:prstGeom>
          <a:noFill/>
        </p:spPr>
        <p:txBody>
          <a:bodyPr wrap="square" rtlCol="0">
            <a:spAutoFit/>
          </a:bodyPr>
          <a:lstStyle/>
          <a:p>
            <a:r>
              <a:rPr lang="en-US">
                <a:latin typeface="Apple Chancery" charset="0"/>
                <a:ea typeface="Apple Chancery" charset="0"/>
                <a:cs typeface="Apple Chancery" charset="0"/>
              </a:rPr>
              <a:t>A </a:t>
            </a:r>
            <a:r>
              <a:rPr lang="en-US"/>
              <a:t>= ( {E,O}, {0,1}, </a:t>
            </a:r>
            <a:r>
              <a:rPr lang="en-US">
                <a:latin typeface="Symbol" charset="2"/>
                <a:ea typeface="Symbol" charset="2"/>
                <a:cs typeface="Symbol" charset="2"/>
              </a:rPr>
              <a:t>d</a:t>
            </a:r>
            <a:r>
              <a:rPr lang="en-US"/>
              <a:t>, E, {O}), where </a:t>
            </a:r>
            <a:r>
              <a:rPr lang="en-US">
                <a:latin typeface="Symbol" charset="2"/>
                <a:ea typeface="Symbol" charset="2"/>
                <a:cs typeface="Symbol" charset="2"/>
              </a:rPr>
              <a:t>d</a:t>
            </a:r>
            <a:r>
              <a:rPr lang="en-US"/>
              <a:t> is defined by above diagram.</a:t>
            </a:r>
          </a:p>
          <a:p>
            <a:r>
              <a:rPr lang="en-US"/>
              <a:t>L(</a:t>
            </a:r>
            <a:r>
              <a:rPr lang="en-US">
                <a:latin typeface="Apple Chancery" charset="0"/>
                <a:ea typeface="Apple Chancery" charset="0"/>
                <a:cs typeface="Apple Chancery" charset="0"/>
              </a:rPr>
              <a:t>A</a:t>
            </a:r>
            <a:r>
              <a:rPr lang="en-US">
                <a:latin typeface="+mn-lt"/>
                <a:ea typeface="Apple Chancery" charset="0"/>
                <a:cs typeface="Apple Chancery" charset="0"/>
              </a:rPr>
              <a:t>) </a:t>
            </a:r>
            <a:r>
              <a:rPr lang="en-US"/>
              <a:t> = { w | w is a binary string of odd parity }</a:t>
            </a:r>
          </a:p>
        </p:txBody>
      </p:sp>
      <p:cxnSp>
        <p:nvCxnSpPr>
          <p:cNvPr id="27" name="Straight Arrow Connector 26"/>
          <p:cNvCxnSpPr>
            <a:endCxn id="8" idx="2"/>
          </p:cNvCxnSpPr>
          <p:nvPr/>
        </p:nvCxnSpPr>
        <p:spPr bwMode="auto">
          <a:xfrm>
            <a:off x="1295400" y="2133599"/>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28" name="TextBox 27"/>
          <p:cNvSpPr txBox="1"/>
          <p:nvPr/>
        </p:nvSpPr>
        <p:spPr>
          <a:xfrm>
            <a:off x="914400" y="1992868"/>
            <a:ext cx="381000" cy="369332"/>
          </a:xfrm>
          <a:prstGeom prst="rect">
            <a:avLst/>
          </a:prstGeom>
          <a:noFill/>
        </p:spPr>
        <p:txBody>
          <a:bodyPr wrap="square" rtlCol="0">
            <a:spAutoFit/>
          </a:bodyPr>
          <a:lstStyle/>
          <a:p>
            <a:r>
              <a:rPr lang="en-US">
                <a:latin typeface="Apple Chancery" charset="0"/>
                <a:ea typeface="Apple Chancery" charset="0"/>
                <a:cs typeface="Apple Chancery" charset="0"/>
              </a:rPr>
              <a:t>A</a:t>
            </a:r>
          </a:p>
        </p:txBody>
      </p:sp>
      <p:sp>
        <p:nvSpPr>
          <p:cNvPr id="29" name="Oval 28"/>
          <p:cNvSpPr/>
          <p:nvPr/>
        </p:nvSpPr>
        <p:spPr bwMode="auto">
          <a:xfrm>
            <a:off x="2715542" y="1962603"/>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30" name="TextBox 29"/>
          <p:cNvSpPr txBox="1"/>
          <p:nvPr/>
        </p:nvSpPr>
        <p:spPr>
          <a:xfrm>
            <a:off x="457200" y="4486870"/>
            <a:ext cx="8458200" cy="923330"/>
          </a:xfrm>
          <a:prstGeom prst="rect">
            <a:avLst/>
          </a:prstGeom>
          <a:noFill/>
        </p:spPr>
        <p:txBody>
          <a:bodyPr wrap="square" rtlCol="0">
            <a:spAutoFit/>
          </a:bodyPr>
          <a:lstStyle/>
          <a:p>
            <a:r>
              <a:rPr lang="en-US">
                <a:latin typeface="Apple Chancery" charset="0"/>
                <a:ea typeface="Apple Chancery" charset="0"/>
                <a:cs typeface="Apple Chancery" charset="0"/>
              </a:rPr>
              <a:t>A’ </a:t>
            </a:r>
            <a:r>
              <a:rPr lang="en-US"/>
              <a:t>= ( {C,NC,X}, {00,01,10,11}, </a:t>
            </a:r>
            <a:r>
              <a:rPr lang="en-US">
                <a:latin typeface="Symbol" charset="2"/>
                <a:ea typeface="Symbol" charset="2"/>
                <a:cs typeface="Symbol" charset="2"/>
              </a:rPr>
              <a:t>d’</a:t>
            </a:r>
            <a:r>
              <a:rPr lang="en-US"/>
              <a:t>, C, {NC}), where </a:t>
            </a:r>
            <a:r>
              <a:rPr lang="en-US">
                <a:latin typeface="Symbol" charset="2"/>
                <a:ea typeface="Symbol" charset="2"/>
                <a:cs typeface="Symbol" charset="2"/>
              </a:rPr>
              <a:t>d’</a:t>
            </a:r>
            <a:r>
              <a:rPr lang="en-US"/>
              <a:t> is defined by above diagram.</a:t>
            </a:r>
          </a:p>
          <a:p>
            <a:r>
              <a:rPr lang="en-US"/>
              <a:t>L(</a:t>
            </a:r>
            <a:r>
              <a:rPr lang="en-US">
                <a:latin typeface="Apple Chancery" charset="0"/>
                <a:ea typeface="Apple Chancery" charset="0"/>
                <a:cs typeface="Apple Chancery" charset="0"/>
              </a:rPr>
              <a:t>A’</a:t>
            </a:r>
            <a:r>
              <a:rPr lang="en-US">
                <a:latin typeface="+mn-lt"/>
                <a:ea typeface="Apple Chancery" charset="0"/>
                <a:cs typeface="Apple Chancery" charset="0"/>
              </a:rPr>
              <a:t>) </a:t>
            </a:r>
            <a:r>
              <a:rPr lang="en-US"/>
              <a:t> = { w | w is a pair of binary strings where the bottom string is the 2’s complement of the top one, both read least (</a:t>
            </a:r>
            <a:r>
              <a:rPr lang="en-US" err="1"/>
              <a:t>lsb</a:t>
            </a:r>
            <a:r>
              <a:rPr lang="en-US"/>
              <a:t>) to most significant bit (</a:t>
            </a:r>
            <a:r>
              <a:rPr lang="en-US" err="1"/>
              <a:t>msb</a:t>
            </a:r>
            <a:r>
              <a:rPr lang="en-US"/>
              <a:t>) }</a:t>
            </a:r>
          </a:p>
        </p:txBody>
      </p:sp>
      <p:sp>
        <p:nvSpPr>
          <p:cNvPr id="31" name="Oval 30"/>
          <p:cNvSpPr/>
          <p:nvPr/>
        </p:nvSpPr>
        <p:spPr bwMode="auto">
          <a:xfrm>
            <a:off x="17526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27432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2209800" y="38100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1828800" y="3608765"/>
            <a:ext cx="351378" cy="369332"/>
          </a:xfrm>
          <a:prstGeom prst="rect">
            <a:avLst/>
          </a:prstGeom>
          <a:noFill/>
        </p:spPr>
        <p:txBody>
          <a:bodyPr wrap="none" rtlCol="0">
            <a:spAutoFit/>
          </a:bodyPr>
          <a:lstStyle/>
          <a:p>
            <a:r>
              <a:rPr lang="en-US">
                <a:latin typeface="+mn-lt"/>
                <a:ea typeface="Symbol" charset="2"/>
                <a:cs typeface="Symbol" charset="2"/>
              </a:rPr>
              <a:t>C</a:t>
            </a:r>
          </a:p>
        </p:txBody>
      </p:sp>
      <p:sp>
        <p:nvSpPr>
          <p:cNvPr id="35" name="TextBox 34"/>
          <p:cNvSpPr txBox="1"/>
          <p:nvPr/>
        </p:nvSpPr>
        <p:spPr>
          <a:xfrm>
            <a:off x="2743200" y="3620540"/>
            <a:ext cx="518091" cy="369332"/>
          </a:xfrm>
          <a:prstGeom prst="rect">
            <a:avLst/>
          </a:prstGeom>
          <a:noFill/>
        </p:spPr>
        <p:txBody>
          <a:bodyPr wrap="none" rtlCol="0">
            <a:spAutoFit/>
          </a:bodyPr>
          <a:lstStyle/>
          <a:p>
            <a:r>
              <a:rPr lang="en-US"/>
              <a:t>NC</a:t>
            </a:r>
          </a:p>
        </p:txBody>
      </p:sp>
      <p:sp>
        <p:nvSpPr>
          <p:cNvPr id="36" name="TextBox 35"/>
          <p:cNvSpPr txBox="1"/>
          <p:nvPr/>
        </p:nvSpPr>
        <p:spPr>
          <a:xfrm>
            <a:off x="2206751" y="3516868"/>
            <a:ext cx="457199" cy="369332"/>
          </a:xfrm>
          <a:prstGeom prst="rect">
            <a:avLst/>
          </a:prstGeom>
          <a:noFill/>
        </p:spPr>
        <p:txBody>
          <a:bodyPr wrap="square" rtlCol="0">
            <a:spAutoFit/>
          </a:bodyPr>
          <a:lstStyle/>
          <a:p>
            <a:r>
              <a:rPr lang="en-US" dirty="0"/>
              <a:t>11</a:t>
            </a:r>
          </a:p>
        </p:txBody>
      </p:sp>
      <p:cxnSp>
        <p:nvCxnSpPr>
          <p:cNvPr id="39" name="Elbow Connector 38"/>
          <p:cNvCxnSpPr/>
          <p:nvPr/>
        </p:nvCxnSpPr>
        <p:spPr bwMode="auto">
          <a:xfrm rot="5400000" flipH="1" flipV="1">
            <a:off x="1866900" y="3522388"/>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40" name="Elbow Connector 39"/>
          <p:cNvCxnSpPr/>
          <p:nvPr/>
        </p:nvCxnSpPr>
        <p:spPr bwMode="auto">
          <a:xfrm rot="5400000" flipH="1" flipV="1">
            <a:off x="2863697" y="3531632"/>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41" name="TextBox 40"/>
          <p:cNvSpPr txBox="1"/>
          <p:nvPr/>
        </p:nvSpPr>
        <p:spPr>
          <a:xfrm>
            <a:off x="1752599" y="3048000"/>
            <a:ext cx="457201" cy="369332"/>
          </a:xfrm>
          <a:prstGeom prst="rect">
            <a:avLst/>
          </a:prstGeom>
          <a:noFill/>
        </p:spPr>
        <p:txBody>
          <a:bodyPr wrap="square" rtlCol="0">
            <a:spAutoFit/>
          </a:bodyPr>
          <a:lstStyle/>
          <a:p>
            <a:r>
              <a:rPr lang="en-US" dirty="0"/>
              <a:t>00</a:t>
            </a:r>
          </a:p>
        </p:txBody>
      </p:sp>
      <p:sp>
        <p:nvSpPr>
          <p:cNvPr id="42" name="TextBox 41"/>
          <p:cNvSpPr txBox="1"/>
          <p:nvPr/>
        </p:nvSpPr>
        <p:spPr>
          <a:xfrm>
            <a:off x="2514600" y="3048000"/>
            <a:ext cx="765049" cy="369332"/>
          </a:xfrm>
          <a:prstGeom prst="rect">
            <a:avLst/>
          </a:prstGeom>
          <a:noFill/>
        </p:spPr>
        <p:txBody>
          <a:bodyPr wrap="square" rtlCol="0">
            <a:spAutoFit/>
          </a:bodyPr>
          <a:lstStyle/>
          <a:p>
            <a:r>
              <a:rPr lang="en-US"/>
              <a:t>01,10</a:t>
            </a:r>
          </a:p>
        </p:txBody>
      </p:sp>
      <p:cxnSp>
        <p:nvCxnSpPr>
          <p:cNvPr id="43" name="Straight Arrow Connector 42"/>
          <p:cNvCxnSpPr/>
          <p:nvPr/>
        </p:nvCxnSpPr>
        <p:spPr bwMode="auto">
          <a:xfrm>
            <a:off x="1368552" y="3798331"/>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44" name="TextBox 43"/>
          <p:cNvSpPr txBox="1"/>
          <p:nvPr/>
        </p:nvSpPr>
        <p:spPr>
          <a:xfrm>
            <a:off x="914400" y="3657600"/>
            <a:ext cx="454152" cy="369332"/>
          </a:xfrm>
          <a:prstGeom prst="rect">
            <a:avLst/>
          </a:prstGeom>
          <a:noFill/>
        </p:spPr>
        <p:txBody>
          <a:bodyPr wrap="square" rtlCol="0">
            <a:spAutoFit/>
          </a:bodyPr>
          <a:lstStyle/>
          <a:p>
            <a:r>
              <a:rPr lang="en-US">
                <a:latin typeface="Apple Chancery" charset="0"/>
                <a:ea typeface="Apple Chancery" charset="0"/>
                <a:cs typeface="Apple Chancery" charset="0"/>
              </a:rPr>
              <a:t>A’</a:t>
            </a:r>
          </a:p>
        </p:txBody>
      </p:sp>
      <p:sp>
        <p:nvSpPr>
          <p:cNvPr id="45" name="Oval 44"/>
          <p:cNvSpPr/>
          <p:nvPr/>
        </p:nvSpPr>
        <p:spPr bwMode="auto">
          <a:xfrm>
            <a:off x="2788694" y="3627335"/>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60" name="Elbow Connector 59"/>
          <p:cNvCxnSpPr>
            <a:stCxn id="31" idx="4"/>
          </p:cNvCxnSpPr>
          <p:nvPr/>
        </p:nvCxnSpPr>
        <p:spPr bwMode="auto">
          <a:xfrm rot="16200000" flipH="1">
            <a:off x="2956537" y="3051595"/>
            <a:ext cx="182927" cy="2133600"/>
          </a:xfrm>
          <a:prstGeom prst="bentConnector2">
            <a:avLst/>
          </a:prstGeom>
          <a:solidFill>
            <a:schemeClr val="accent1"/>
          </a:solidFill>
          <a:ln w="15875" cap="flat" cmpd="sng" algn="ctr">
            <a:solidFill>
              <a:schemeClr val="tx1"/>
            </a:solidFill>
            <a:prstDash val="solid"/>
            <a:round/>
            <a:headEnd type="none" w="med" len="med"/>
            <a:tailEnd type="none"/>
          </a:ln>
          <a:effectLst/>
        </p:spPr>
      </p:cxnSp>
      <p:sp>
        <p:nvSpPr>
          <p:cNvPr id="63" name="TextBox 62"/>
          <p:cNvSpPr txBox="1"/>
          <p:nvPr/>
        </p:nvSpPr>
        <p:spPr>
          <a:xfrm>
            <a:off x="3261291" y="4136082"/>
            <a:ext cx="777310" cy="369332"/>
          </a:xfrm>
          <a:prstGeom prst="rect">
            <a:avLst/>
          </a:prstGeom>
          <a:noFill/>
        </p:spPr>
        <p:txBody>
          <a:bodyPr wrap="square" rtlCol="0">
            <a:spAutoFit/>
          </a:bodyPr>
          <a:lstStyle/>
          <a:p>
            <a:r>
              <a:rPr lang="en-US" dirty="0"/>
              <a:t>01,10</a:t>
            </a:r>
          </a:p>
        </p:txBody>
      </p:sp>
      <p:cxnSp>
        <p:nvCxnSpPr>
          <p:cNvPr id="64" name="Straight Arrow Connector 63"/>
          <p:cNvCxnSpPr>
            <a:endCxn id="70" idx="2"/>
          </p:cNvCxnSpPr>
          <p:nvPr/>
        </p:nvCxnSpPr>
        <p:spPr bwMode="auto">
          <a:xfrm flipV="1">
            <a:off x="3200400" y="38100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3962400" y="3622963"/>
            <a:ext cx="338554" cy="369332"/>
          </a:xfrm>
          <a:prstGeom prst="rect">
            <a:avLst/>
          </a:prstGeom>
          <a:noFill/>
        </p:spPr>
        <p:txBody>
          <a:bodyPr wrap="none" rtlCol="0">
            <a:spAutoFit/>
          </a:bodyPr>
          <a:lstStyle/>
          <a:p>
            <a:r>
              <a:rPr lang="en-US"/>
              <a:t>X</a:t>
            </a:r>
          </a:p>
        </p:txBody>
      </p:sp>
      <p:cxnSp>
        <p:nvCxnSpPr>
          <p:cNvPr id="66" name="Elbow Connector 65"/>
          <p:cNvCxnSpPr/>
          <p:nvPr/>
        </p:nvCxnSpPr>
        <p:spPr bwMode="auto">
          <a:xfrm rot="5400000" flipH="1" flipV="1">
            <a:off x="4006697" y="3534055"/>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68" name="TextBox 67"/>
          <p:cNvSpPr txBox="1"/>
          <p:nvPr/>
        </p:nvSpPr>
        <p:spPr>
          <a:xfrm>
            <a:off x="3886199" y="3048000"/>
            <a:ext cx="304801" cy="369332"/>
          </a:xfrm>
          <a:prstGeom prst="rect">
            <a:avLst/>
          </a:prstGeom>
          <a:noFill/>
        </p:spPr>
        <p:txBody>
          <a:bodyPr wrap="square" rtlCol="0">
            <a:spAutoFit/>
          </a:bodyPr>
          <a:lstStyle/>
          <a:p>
            <a:r>
              <a:rPr lang="en-US">
                <a:latin typeface="Symbol" charset="2"/>
                <a:ea typeface="Symbol" charset="2"/>
                <a:cs typeface="Symbol" charset="2"/>
              </a:rPr>
              <a:t>S</a:t>
            </a:r>
          </a:p>
        </p:txBody>
      </p:sp>
      <p:sp>
        <p:nvSpPr>
          <p:cNvPr id="70" name="Oval 69"/>
          <p:cNvSpPr/>
          <p:nvPr/>
        </p:nvSpPr>
        <p:spPr bwMode="auto">
          <a:xfrm>
            <a:off x="3886200" y="35814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73" name="Straight Arrow Connector 72"/>
          <p:cNvCxnSpPr/>
          <p:nvPr/>
        </p:nvCxnSpPr>
        <p:spPr bwMode="auto">
          <a:xfrm flipV="1">
            <a:off x="4114800" y="4038600"/>
            <a:ext cx="0" cy="166122"/>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77" name="TextBox 76"/>
          <p:cNvSpPr txBox="1"/>
          <p:nvPr/>
        </p:nvSpPr>
        <p:spPr>
          <a:xfrm>
            <a:off x="3124200" y="3516868"/>
            <a:ext cx="765049" cy="369332"/>
          </a:xfrm>
          <a:prstGeom prst="rect">
            <a:avLst/>
          </a:prstGeom>
          <a:noFill/>
        </p:spPr>
        <p:txBody>
          <a:bodyPr wrap="square" rtlCol="0">
            <a:spAutoFit/>
          </a:bodyPr>
          <a:lstStyle/>
          <a:p>
            <a:r>
              <a:rPr lang="en-US"/>
              <a:t>00,11</a:t>
            </a:r>
          </a:p>
        </p:txBody>
      </p:sp>
    </p:spTree>
    <p:extLst>
      <p:ext uri="{BB962C8B-B14F-4D97-AF65-F5344CB8AC3E}">
        <p14:creationId xmlns:p14="http://schemas.microsoft.com/office/powerpoint/2010/main" val="125413550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41B4EE-45DB-BD4B-A077-711800A23229}" type="datetime1">
              <a:rPr lang="en-US" smtClean="0"/>
              <a:t>12/28/19</a:t>
            </a:fld>
            <a:endParaRPr lang="en-US"/>
          </a:p>
        </p:txBody>
      </p:sp>
      <p:sp>
        <p:nvSpPr>
          <p:cNvPr id="6758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75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38869F-6875-264F-8951-13462495703E}" type="slidenum">
              <a:rPr lang="en-US"/>
              <a:pPr/>
              <a:t>90</a:t>
            </a:fld>
            <a:endParaRPr lang="en-US"/>
          </a:p>
        </p:txBody>
      </p:sp>
      <p:sp>
        <p:nvSpPr>
          <p:cNvPr id="67589"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2</a:t>
            </a:r>
          </a:p>
        </p:txBody>
      </p:sp>
      <p:sp>
        <p:nvSpPr>
          <p:cNvPr id="67590" name="Rectangle 3"/>
          <p:cNvSpPr>
            <a:spLocks noGrp="1" noChangeArrowheads="1"/>
          </p:cNvSpPr>
          <p:nvPr>
            <p:ph type="body" idx="4294967295"/>
          </p:nvPr>
        </p:nvSpPr>
        <p:spPr/>
        <p:txBody>
          <a:bodyPr/>
          <a:lstStyle/>
          <a:p>
            <a:pPr eaLnBrk="1" hangingPunct="1">
              <a:lnSpc>
                <a:spcPct val="90000"/>
              </a:lnSpc>
            </a:pPr>
            <a:r>
              <a:rPr lang="en-US" sz="2800">
                <a:latin typeface="Arial" charset="0"/>
                <a:ea typeface="MS PGothic" charset="0"/>
              </a:rPr>
              <a:t>Regular equations: REQs and FSAs.</a:t>
            </a:r>
          </a:p>
          <a:p>
            <a:pPr eaLnBrk="1" hangingPunct="1">
              <a:lnSpc>
                <a:spcPct val="90000"/>
              </a:lnSpc>
            </a:pPr>
            <a:r>
              <a:rPr lang="en-US" sz="2800" err="1">
                <a:latin typeface="Arial" charset="0"/>
                <a:ea typeface="MS PGothic" charset="0"/>
              </a:rPr>
              <a:t>Myhill-Nerode</a:t>
            </a:r>
            <a:r>
              <a:rPr lang="en-US" sz="2800">
                <a:latin typeface="Arial" charset="0"/>
                <a:ea typeface="MS PGothic" charset="0"/>
              </a:rPr>
              <a:t> Theorem: Right invariant equivalence relations. Specific relation for a language L. Proof and applications.</a:t>
            </a:r>
          </a:p>
          <a:p>
            <a:pPr eaLnBrk="1" hangingPunct="1">
              <a:lnSpc>
                <a:spcPct val="90000"/>
              </a:lnSpc>
            </a:pPr>
            <a:r>
              <a:rPr lang="en-US" sz="2800">
                <a:latin typeface="Arial" charset="0"/>
                <a:ea typeface="MS PGothic" charset="0"/>
              </a:rPr>
              <a:t>Minimization: Why it's unique. Process of minimization. Analysis of cost of different approaches. </a:t>
            </a:r>
          </a:p>
          <a:p>
            <a:pPr eaLnBrk="1" hangingPunct="1">
              <a:lnSpc>
                <a:spcPct val="90000"/>
              </a:lnSpc>
            </a:pPr>
            <a:r>
              <a:rPr lang="en-US" sz="2800">
                <a:latin typeface="Arial" charset="0"/>
                <a:ea typeface="MS PGothic" charset="0"/>
              </a:rPr>
              <a:t>Regular (right linear) grammars, regular languages and their equivalence to FSA languages. </a:t>
            </a:r>
          </a:p>
        </p:txBody>
      </p:sp>
      <p:sp>
        <p:nvSpPr>
          <p:cNvPr id="6759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7A04B169-5C81-6543-8321-0B2C5609E99F}" type="slidenum">
              <a:rPr lang="en-US" sz="1400"/>
              <a:pPr algn="r" eaLnBrk="1" hangingPunct="1"/>
              <a:t>90</a:t>
            </a:fld>
            <a:endParaRPr lang="en-US" sz="1400"/>
          </a:p>
        </p:txBody>
      </p:sp>
    </p:spTree>
    <p:extLst>
      <p:ext uri="{BB962C8B-B14F-4D97-AF65-F5344CB8AC3E}">
        <p14:creationId xmlns:p14="http://schemas.microsoft.com/office/powerpoint/2010/main" val="10645276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D1901FE-F405-2440-9CEB-D314F7BF5215}" type="datetime1">
              <a:rPr lang="en-US" smtClean="0"/>
              <a:t>12/28/19</a:t>
            </a:fld>
            <a:endParaRPr lang="en-US"/>
          </a:p>
        </p:txBody>
      </p:sp>
      <p:sp>
        <p:nvSpPr>
          <p:cNvPr id="6861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86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E4614BA-1826-A24F-952C-FDCE146A0877}" type="slidenum">
              <a:rPr lang="en-US"/>
              <a:pPr/>
              <a:t>91</a:t>
            </a:fld>
            <a:endParaRPr lang="en-US"/>
          </a:p>
        </p:txBody>
      </p:sp>
      <p:sp>
        <p:nvSpPr>
          <p:cNvPr id="68613"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3</a:t>
            </a:r>
          </a:p>
        </p:txBody>
      </p:sp>
      <p:sp>
        <p:nvSpPr>
          <p:cNvPr id="68614" name="Rectangle 3"/>
          <p:cNvSpPr>
            <a:spLocks noGrp="1" noChangeArrowheads="1"/>
          </p:cNvSpPr>
          <p:nvPr>
            <p:ph type="body" idx="4294967295"/>
          </p:nvPr>
        </p:nvSpPr>
        <p:spPr/>
        <p:txBody>
          <a:bodyPr/>
          <a:lstStyle/>
          <a:p>
            <a:pPr eaLnBrk="1" hangingPunct="1">
              <a:lnSpc>
                <a:spcPct val="90000"/>
              </a:lnSpc>
            </a:pPr>
            <a:r>
              <a:rPr lang="en-US" sz="2800">
                <a:latin typeface="Arial" charset="0"/>
                <a:ea typeface="MS PGothic" charset="0"/>
              </a:rPr>
              <a:t>Closure properties: Union, concatenation, Kleene *, complement, intersection, set difference, reversal, substitution, homomorphism and quotient with regular sets, Prefix, Suffix, Substring, Exterior. </a:t>
            </a:r>
          </a:p>
          <a:p>
            <a:pPr eaLnBrk="1" hangingPunct="1">
              <a:lnSpc>
                <a:spcPct val="90000"/>
              </a:lnSpc>
            </a:pPr>
            <a:r>
              <a:rPr lang="en-US" sz="2800">
                <a:latin typeface="Arial" charset="0"/>
                <a:ea typeface="MS PGothic" charset="0"/>
              </a:rPr>
              <a:t>Algorithms for reachable states and states that can reach some other chosen states. </a:t>
            </a:r>
          </a:p>
          <a:p>
            <a:pPr eaLnBrk="1" hangingPunct="1">
              <a:lnSpc>
                <a:spcPct val="90000"/>
              </a:lnSpc>
            </a:pPr>
            <a:r>
              <a:rPr lang="en-US" sz="2800">
                <a:latin typeface="Arial" charset="0"/>
                <a:ea typeface="MS PGothic" charset="0"/>
              </a:rPr>
              <a:t>Decision properties: Emptiness, finiteness, equivalence.</a:t>
            </a:r>
            <a:r>
              <a:rPr lang="en-US" b="1">
                <a:latin typeface="Arial" charset="0"/>
                <a:ea typeface="MS PGothic" charset="0"/>
              </a:rPr>
              <a:t> </a:t>
            </a:r>
            <a:endParaRPr lang="en-US" sz="2800">
              <a:latin typeface="Arial" charset="0"/>
              <a:ea typeface="MS PGothic" charset="0"/>
            </a:endParaRPr>
          </a:p>
        </p:txBody>
      </p:sp>
      <p:sp>
        <p:nvSpPr>
          <p:cNvPr id="6861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444B777-B5FC-724D-92DD-0DEE5469747A}" type="slidenum">
              <a:rPr lang="en-US" sz="1400"/>
              <a:pPr algn="r" eaLnBrk="1" hangingPunct="1"/>
              <a:t>91</a:t>
            </a:fld>
            <a:endParaRPr lang="en-US" sz="1400"/>
          </a:p>
        </p:txBody>
      </p:sp>
    </p:spTree>
    <p:extLst>
      <p:ext uri="{BB962C8B-B14F-4D97-AF65-F5344CB8AC3E}">
        <p14:creationId xmlns:p14="http://schemas.microsoft.com/office/powerpoint/2010/main" val="23545805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a:t>Formal Languages</a:t>
            </a:r>
          </a:p>
        </p:txBody>
      </p:sp>
      <p:sp>
        <p:nvSpPr>
          <p:cNvPr id="8" name="Subtitle 7"/>
          <p:cNvSpPr>
            <a:spLocks noGrp="1"/>
          </p:cNvSpPr>
          <p:nvPr>
            <p:ph type="subTitle" idx="1"/>
          </p:nvPr>
        </p:nvSpPr>
        <p:spPr/>
        <p:txBody>
          <a:bodyPr/>
          <a:lstStyle/>
          <a:p>
            <a:r>
              <a:rPr lang="en-US"/>
              <a:t>Includes and Expands on </a:t>
            </a:r>
            <a:br>
              <a:rPr lang="en-US"/>
            </a:br>
            <a:r>
              <a:rPr lang="en-US"/>
              <a:t>Chapter 2 of </a:t>
            </a:r>
            <a:r>
              <a:rPr lang="en-US" err="1"/>
              <a:t>Sipser</a:t>
            </a:r>
            <a:endParaRPr lang="en-US"/>
          </a:p>
        </p:txBody>
      </p:sp>
    </p:spTree>
    <p:extLst>
      <p:ext uri="{BB962C8B-B14F-4D97-AF65-F5344CB8AC3E}">
        <p14:creationId xmlns:p14="http://schemas.microsoft.com/office/powerpoint/2010/main" val="69769947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dirty="0">
                <a:latin typeface="Arial" charset="0"/>
                <a:ea typeface="MS PGothic" charset="0"/>
              </a:rPr>
              <a:t>History of Formal Language</a:t>
            </a:r>
          </a:p>
        </p:txBody>
      </p:sp>
      <p:sp>
        <p:nvSpPr>
          <p:cNvPr id="105475" name="Content Placeholder 2"/>
          <p:cNvSpPr>
            <a:spLocks noGrp="1"/>
          </p:cNvSpPr>
          <p:nvPr>
            <p:ph idx="1"/>
          </p:nvPr>
        </p:nvSpPr>
        <p:spPr/>
        <p:txBody>
          <a:bodyPr/>
          <a:lstStyle/>
          <a:p>
            <a:r>
              <a:rPr lang="en-US" sz="2000">
                <a:latin typeface="Arial" charset="0"/>
                <a:ea typeface="MS PGothic" charset="0"/>
              </a:rPr>
              <a:t>In 1940s, Emil Post (mathematician) devised rewriting systems as a way to describe how mathematicians do proofs. Purpose was to mechanize them.</a:t>
            </a:r>
          </a:p>
          <a:p>
            <a:r>
              <a:rPr lang="en-US" sz="2000">
                <a:latin typeface="Arial" charset="0"/>
                <a:ea typeface="MS PGothic" charset="0"/>
              </a:rPr>
              <a:t>Early 1950s, Noam Chomsky (linguist) developed a hierarchy of rewriting systems (grammars) to describe natural languages.</a:t>
            </a:r>
          </a:p>
          <a:p>
            <a:r>
              <a:rPr lang="en-US" sz="2000">
                <a:latin typeface="Arial" charset="0"/>
                <a:ea typeface="MS PGothic" charset="0"/>
              </a:rPr>
              <a:t>Late 1950s, Backus-Naur (computer scientists) devised BNF (a variant of Chomsky</a:t>
            </a:r>
            <a:r>
              <a:rPr lang="ja-JP" altLang="en-US" sz="2000">
                <a:latin typeface="Arial" charset="0"/>
                <a:ea typeface="MS PGothic" charset="0"/>
              </a:rPr>
              <a:t>’</a:t>
            </a:r>
            <a:r>
              <a:rPr lang="en-US" altLang="ja-JP" sz="2000">
                <a:latin typeface="Arial" charset="0"/>
                <a:ea typeface="MS PGothic" charset="0"/>
              </a:rPr>
              <a:t>s context-free grammars) to describe the programming language Algol.</a:t>
            </a:r>
          </a:p>
          <a:p>
            <a:r>
              <a:rPr lang="en-US" sz="2000">
                <a:latin typeface="Arial" charset="0"/>
                <a:ea typeface="MS PGothic" charset="0"/>
              </a:rPr>
              <a:t>1960s was the time of many advances in parsing. In particular, parsing of context free was shown to be no worse than O(n</a:t>
            </a:r>
            <a:r>
              <a:rPr lang="en-US" sz="2000" baseline="30000">
                <a:latin typeface="Arial" charset="0"/>
                <a:ea typeface="MS PGothic" charset="0"/>
              </a:rPr>
              <a:t>3</a:t>
            </a:r>
            <a:r>
              <a:rPr lang="en-US" sz="2000">
                <a:latin typeface="Arial" charset="0"/>
                <a:ea typeface="MS PGothic" charset="0"/>
              </a:rPr>
              <a:t>). More importantly, useful subsets were found that could be parsed in O(n).</a:t>
            </a:r>
          </a:p>
        </p:txBody>
      </p:sp>
      <p:sp>
        <p:nvSpPr>
          <p:cNvPr id="1054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DB4E8E-DBE7-B440-A1B0-11547534DA85}" type="datetime1">
              <a:rPr lang="en-US" smtClean="0"/>
              <a:t>12/28/19</a:t>
            </a:fld>
            <a:endParaRPr lang="en-US"/>
          </a:p>
        </p:txBody>
      </p:sp>
      <p:sp>
        <p:nvSpPr>
          <p:cNvPr id="1054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54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5D5861D-7184-E542-814E-D84E555E12F7}" type="slidenum">
              <a:rPr lang="en-US"/>
              <a:pPr/>
              <a:t>93</a:t>
            </a:fld>
            <a:endParaRPr lang="en-US"/>
          </a:p>
        </p:txBody>
      </p:sp>
    </p:spTree>
    <p:extLst>
      <p:ext uri="{BB962C8B-B14F-4D97-AF65-F5344CB8AC3E}">
        <p14:creationId xmlns:p14="http://schemas.microsoft.com/office/powerpoint/2010/main" val="9743300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Grammars</a:t>
            </a:r>
          </a:p>
        </p:txBody>
      </p:sp>
      <p:sp>
        <p:nvSpPr>
          <p:cNvPr id="3" name="Content Placeholder 2"/>
          <p:cNvSpPr>
            <a:spLocks noGrp="1"/>
          </p:cNvSpPr>
          <p:nvPr>
            <p:ph idx="1"/>
          </p:nvPr>
        </p:nvSpPr>
        <p:spPr/>
        <p:txBody>
          <a:bodyPr/>
          <a:lstStyle/>
          <a:p>
            <a:r>
              <a:rPr lang="en-US" sz="2400" dirty="0"/>
              <a:t>G = (V, </a:t>
            </a:r>
            <a:r>
              <a:rPr lang="en-US" sz="2400" dirty="0" err="1"/>
              <a:t>Σ</a:t>
            </a:r>
            <a:r>
              <a:rPr lang="en-US" sz="2400" dirty="0"/>
              <a:t>, R, S) is a Phrase Structured Grammar (PSG) where</a:t>
            </a:r>
          </a:p>
          <a:p>
            <a:pPr lvl="1"/>
            <a:r>
              <a:rPr lang="en-US" sz="2400" dirty="0"/>
              <a:t>V: Finite set of non-terminal symbols</a:t>
            </a:r>
          </a:p>
          <a:p>
            <a:pPr lvl="1"/>
            <a:r>
              <a:rPr lang="en-US" sz="2400" dirty="0" err="1"/>
              <a:t>Σ</a:t>
            </a:r>
            <a:r>
              <a:rPr lang="en-US" sz="2400" dirty="0"/>
              <a:t>: Finite set of terminal symbols</a:t>
            </a:r>
          </a:p>
          <a:p>
            <a:pPr lvl="1"/>
            <a:r>
              <a:rPr lang="en-US" sz="2400" dirty="0"/>
              <a:t>R: finite set of rules of form α </a:t>
            </a:r>
            <a:r>
              <a:rPr lang="en-US" sz="2400" b="1" dirty="0">
                <a:latin typeface="Arial" charset="0"/>
                <a:ea typeface="MS PGothic" charset="0"/>
                <a:sym typeface="Symbol" charset="0"/>
              </a:rPr>
              <a:t> </a:t>
            </a:r>
            <a:r>
              <a:rPr lang="en-US" sz="2400" dirty="0"/>
              <a:t>β, </a:t>
            </a:r>
          </a:p>
          <a:p>
            <a:pPr lvl="2"/>
            <a:r>
              <a:rPr lang="en-US" sz="2000" dirty="0"/>
              <a:t>α in (V </a:t>
            </a:r>
            <a:r>
              <a:rPr lang="en-US" sz="2000" dirty="0">
                <a:latin typeface="Arial" charset="0"/>
                <a:ea typeface="MS PGothic" charset="0"/>
                <a:sym typeface="Symbol" charset="0"/>
              </a:rPr>
              <a:t></a:t>
            </a:r>
            <a:r>
              <a:rPr lang="en-US" sz="2000" dirty="0"/>
              <a:t> </a:t>
            </a:r>
            <a:r>
              <a:rPr lang="en-US" sz="2000" dirty="0" err="1"/>
              <a:t>Σ</a:t>
            </a:r>
            <a:r>
              <a:rPr lang="en-US" sz="2000" dirty="0"/>
              <a:t>)* V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2"/>
            <a:r>
              <a:rPr lang="el-GR" sz="2000" dirty="0"/>
              <a:t>β</a:t>
            </a:r>
            <a:r>
              <a:rPr lang="en-US" sz="2000" dirty="0"/>
              <a:t> in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1"/>
            <a:r>
              <a:rPr lang="en-US" sz="2400" dirty="0"/>
              <a:t>S: a member of V called the start symbol</a:t>
            </a:r>
          </a:p>
          <a:p>
            <a:r>
              <a:rPr lang="en-US" sz="2800" dirty="0"/>
              <a:t>Right linear restricts all rules to be of forms</a:t>
            </a:r>
          </a:p>
          <a:p>
            <a:pPr lvl="1"/>
            <a:r>
              <a:rPr lang="el-GR" sz="2400" dirty="0"/>
              <a:t>α</a:t>
            </a:r>
            <a:r>
              <a:rPr lang="en-US" sz="2400" dirty="0"/>
              <a:t> in V</a:t>
            </a:r>
            <a:endParaRPr lang="en-US" dirty="0"/>
          </a:p>
          <a:p>
            <a:pPr lvl="1"/>
            <a:r>
              <a:rPr lang="el-GR" sz="2400" dirty="0"/>
              <a:t>β</a:t>
            </a:r>
            <a:r>
              <a:rPr lang="en-US" sz="2400" dirty="0"/>
              <a:t> of form ΣV, </a:t>
            </a:r>
            <a:r>
              <a:rPr lang="en-US" sz="2400" dirty="0" err="1"/>
              <a:t>Σ</a:t>
            </a:r>
            <a:r>
              <a:rPr lang="en-US" sz="2400" dirty="0"/>
              <a:t> or </a:t>
            </a:r>
            <a:r>
              <a:rPr lang="en-US" sz="2400" dirty="0" err="1"/>
              <a:t>λ</a:t>
            </a:r>
            <a:endParaRPr lang="en-US" sz="2400" dirty="0"/>
          </a:p>
        </p:txBody>
      </p:sp>
      <p:sp>
        <p:nvSpPr>
          <p:cNvPr id="4" name="Date Placeholder 3"/>
          <p:cNvSpPr>
            <a:spLocks noGrp="1"/>
          </p:cNvSpPr>
          <p:nvPr>
            <p:ph type="dt" sz="half" idx="10"/>
          </p:nvPr>
        </p:nvSpPr>
        <p:spPr/>
        <p:txBody>
          <a:bodyPr/>
          <a:lstStyle/>
          <a:p>
            <a:fld id="{C4B02595-1C6B-9C48-92AC-5200107839E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94</a:t>
            </a:fld>
            <a:endParaRPr lang="en-US"/>
          </a:p>
        </p:txBody>
      </p:sp>
    </p:spTree>
    <p:extLst>
      <p:ext uri="{BB962C8B-B14F-4D97-AF65-F5344CB8AC3E}">
        <p14:creationId xmlns:p14="http://schemas.microsoft.com/office/powerpoint/2010/main" val="1964300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Derivations</a:t>
            </a:r>
          </a:p>
        </p:txBody>
      </p:sp>
      <p:sp>
        <p:nvSpPr>
          <p:cNvPr id="3" name="Content Placeholder 2"/>
          <p:cNvSpPr>
            <a:spLocks noGrp="1"/>
          </p:cNvSpPr>
          <p:nvPr>
            <p:ph idx="1"/>
          </p:nvPr>
        </p:nvSpPr>
        <p:spPr/>
        <p:txBody>
          <a:bodyPr/>
          <a:lstStyle/>
          <a:p>
            <a:r>
              <a:rPr lang="en-US">
                <a:sym typeface="Symbol" charset="0"/>
              </a:rPr>
              <a:t>x  y reads as x derives y </a:t>
            </a:r>
            <a:r>
              <a:rPr lang="en-US" err="1">
                <a:sym typeface="Symbol" charset="0"/>
              </a:rPr>
              <a:t>iff</a:t>
            </a:r>
            <a:endParaRPr lang="en-US">
              <a:sym typeface="Symbol" charset="0"/>
            </a:endParaRPr>
          </a:p>
          <a:p>
            <a:pPr lvl="1"/>
            <a:r>
              <a:rPr lang="en-US">
                <a:sym typeface="Symbol" charset="0"/>
              </a:rPr>
              <a:t>x = </a:t>
            </a:r>
            <a:r>
              <a:rPr lang="en-US" err="1">
                <a:sym typeface="Symbol" charset="0"/>
              </a:rPr>
              <a:t>γ</a:t>
            </a:r>
            <a:r>
              <a:rPr lang="en-US">
                <a:sym typeface="Symbol" charset="0"/>
              </a:rPr>
              <a:t>α</a:t>
            </a:r>
            <a:r>
              <a:rPr lang="en-US" err="1">
                <a:sym typeface="Symbol" charset="0"/>
              </a:rPr>
              <a:t>δ</a:t>
            </a:r>
            <a:r>
              <a:rPr lang="en-US">
                <a:sym typeface="Symbol" charset="0"/>
              </a:rPr>
              <a:t>, y = </a:t>
            </a:r>
            <a:r>
              <a:rPr lang="en-US" err="1">
                <a:sym typeface="Symbol" charset="0"/>
              </a:rPr>
              <a:t>γ</a:t>
            </a:r>
            <a:r>
              <a:rPr lang="en-US">
                <a:sym typeface="Symbol" charset="0"/>
              </a:rPr>
              <a:t>β</a:t>
            </a:r>
            <a:r>
              <a:rPr lang="en-US" err="1">
                <a:sym typeface="Symbol" charset="0"/>
              </a:rPr>
              <a:t>δ</a:t>
            </a:r>
            <a:r>
              <a:rPr lang="en-US">
                <a:sym typeface="Symbol" charset="0"/>
              </a:rPr>
              <a:t> and </a:t>
            </a:r>
            <a:r>
              <a:rPr lang="el-GR">
                <a:sym typeface="Symbol" charset="0"/>
              </a:rPr>
              <a:t>α</a:t>
            </a:r>
            <a:r>
              <a:rPr lang="en-US">
                <a:sym typeface="Symbol" charset="0"/>
              </a:rPr>
              <a:t> </a:t>
            </a:r>
            <a:r>
              <a:rPr lang="en-US" b="1">
                <a:latin typeface="Arial" charset="0"/>
                <a:ea typeface="MS PGothic" charset="0"/>
                <a:sym typeface="Symbol" charset="0"/>
              </a:rPr>
              <a:t></a:t>
            </a:r>
            <a:r>
              <a:rPr lang="en-US">
                <a:sym typeface="Symbol" charset="0"/>
              </a:rPr>
              <a:t> β </a:t>
            </a:r>
          </a:p>
          <a:p>
            <a:r>
              <a:rPr lang="en-US">
                <a:sym typeface="Symbol" charset="0"/>
              </a:rPr>
              <a:t>* is the reflexive, transitive closure of </a:t>
            </a:r>
          </a:p>
          <a:p>
            <a:r>
              <a:rPr lang="en-US">
                <a:sym typeface="Symbol" charset="0"/>
              </a:rPr>
              <a:t>+ is the transitive closure of </a:t>
            </a:r>
          </a:p>
          <a:p>
            <a:r>
              <a:rPr lang="en-US">
                <a:sym typeface="Symbol" charset="0"/>
              </a:rPr>
              <a:t>x * y </a:t>
            </a:r>
            <a:r>
              <a:rPr lang="en-US" err="1">
                <a:sym typeface="Symbol" charset="0"/>
              </a:rPr>
              <a:t>iff</a:t>
            </a:r>
            <a:r>
              <a:rPr lang="en-US">
                <a:sym typeface="Symbol" charset="0"/>
              </a:rPr>
              <a:t> x = y or x * z and z  y</a:t>
            </a:r>
          </a:p>
          <a:p>
            <a:r>
              <a:rPr lang="en-US"/>
              <a:t>Or, </a:t>
            </a:r>
            <a:r>
              <a:rPr lang="en-US">
                <a:sym typeface="Symbol" charset="0"/>
              </a:rPr>
              <a:t>x * y </a:t>
            </a:r>
            <a:r>
              <a:rPr lang="en-US" err="1">
                <a:sym typeface="Symbol" charset="0"/>
              </a:rPr>
              <a:t>iff</a:t>
            </a:r>
            <a:r>
              <a:rPr lang="en-US">
                <a:sym typeface="Symbol" charset="0"/>
              </a:rPr>
              <a:t> x = y or x  z and z * y</a:t>
            </a:r>
          </a:p>
          <a:p>
            <a:r>
              <a:rPr lang="en-US" i="1"/>
              <a:t>L</a:t>
            </a:r>
            <a:r>
              <a:rPr lang="en-US"/>
              <a:t>(G) = { w | S </a:t>
            </a:r>
            <a:r>
              <a:rPr lang="en-US">
                <a:sym typeface="Symbol" charset="0"/>
              </a:rPr>
              <a:t>*</a:t>
            </a:r>
            <a:r>
              <a:rPr lang="en-US"/>
              <a:t> w } is the language generated by G.</a:t>
            </a:r>
          </a:p>
          <a:p>
            <a:endParaRPr lang="en-US"/>
          </a:p>
        </p:txBody>
      </p:sp>
      <p:sp>
        <p:nvSpPr>
          <p:cNvPr id="4" name="Date Placeholder 3"/>
          <p:cNvSpPr>
            <a:spLocks noGrp="1"/>
          </p:cNvSpPr>
          <p:nvPr>
            <p:ph type="dt" sz="half" idx="10"/>
          </p:nvPr>
        </p:nvSpPr>
        <p:spPr/>
        <p:txBody>
          <a:bodyPr/>
          <a:lstStyle/>
          <a:p>
            <a:fld id="{B83F9D82-209A-0B49-9FF1-6D8BAC9212A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95</a:t>
            </a:fld>
            <a:endParaRPr lang="en-US"/>
          </a:p>
        </p:txBody>
      </p:sp>
    </p:spTree>
    <p:extLst>
      <p:ext uri="{BB962C8B-B14F-4D97-AF65-F5344CB8AC3E}">
        <p14:creationId xmlns:p14="http://schemas.microsoft.com/office/powerpoint/2010/main" val="71805634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Grammars</a:t>
            </a:r>
          </a:p>
        </p:txBody>
      </p:sp>
      <p:sp>
        <p:nvSpPr>
          <p:cNvPr id="3" name="Content Placeholder 2"/>
          <p:cNvSpPr>
            <a:spLocks noGrp="1"/>
          </p:cNvSpPr>
          <p:nvPr>
            <p:ph idx="1"/>
          </p:nvPr>
        </p:nvSpPr>
        <p:spPr/>
        <p:txBody>
          <a:bodyPr/>
          <a:lstStyle/>
          <a:p>
            <a:r>
              <a:rPr lang="en-US" dirty="0"/>
              <a:t>Regular grammars are also called right linear grammars</a:t>
            </a:r>
          </a:p>
          <a:p>
            <a:r>
              <a:rPr lang="en-US" dirty="0"/>
              <a:t>Each rule of a regular grammar is constrained to be of one of the three forms:</a:t>
            </a:r>
            <a:br>
              <a:rPr lang="en-US" dirty="0"/>
            </a:br>
            <a:r>
              <a:rPr lang="en-US" dirty="0"/>
              <a:t>A → </a:t>
            </a:r>
            <a:r>
              <a:rPr lang="en-US" dirty="0">
                <a:latin typeface="Symbol" charset="2"/>
                <a:ea typeface="Symbol" charset="2"/>
                <a:cs typeface="Symbol" charset="2"/>
              </a:rPr>
              <a:t>l</a:t>
            </a:r>
            <a:r>
              <a:rPr lang="en-US" dirty="0"/>
              <a:t>, 		A ∈ V</a:t>
            </a:r>
            <a:br>
              <a:rPr lang="en-US" dirty="0"/>
            </a:br>
            <a:r>
              <a:rPr lang="en-US" dirty="0"/>
              <a:t>A → a, 		A ∈ V, a ∈ </a:t>
            </a:r>
            <a:r>
              <a:rPr lang="en-US" dirty="0" err="1"/>
              <a:t>Σ</a:t>
            </a:r>
            <a:br>
              <a:rPr lang="en-US" dirty="0"/>
            </a:br>
            <a:r>
              <a:rPr lang="en-US" dirty="0"/>
              <a:t>A → </a:t>
            </a:r>
            <a:r>
              <a:rPr lang="en-US" dirty="0" err="1"/>
              <a:t>aB</a:t>
            </a:r>
            <a:r>
              <a:rPr lang="en-US" dirty="0"/>
              <a:t>, 	A, B ∈ V, a ∈ </a:t>
            </a:r>
            <a:r>
              <a:rPr lang="en-US" dirty="0" err="1"/>
              <a:t>Σ</a:t>
            </a:r>
            <a:endParaRPr lang="en-US" dirty="0"/>
          </a:p>
          <a:p>
            <a:endParaRPr lang="en-US" dirty="0"/>
          </a:p>
        </p:txBody>
      </p:sp>
      <p:sp>
        <p:nvSpPr>
          <p:cNvPr id="4" name="Date Placeholder 3"/>
          <p:cNvSpPr>
            <a:spLocks noGrp="1"/>
          </p:cNvSpPr>
          <p:nvPr>
            <p:ph type="dt" sz="half" idx="10"/>
          </p:nvPr>
        </p:nvSpPr>
        <p:spPr/>
        <p:txBody>
          <a:bodyPr/>
          <a:lstStyle/>
          <a:p>
            <a:fld id="{23ABD2D0-6190-554D-987E-D2C1F13D5A19}"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96</a:t>
            </a:fld>
            <a:endParaRPr lang="en-US"/>
          </a:p>
        </p:txBody>
      </p:sp>
    </p:spTree>
    <p:extLst>
      <p:ext uri="{BB962C8B-B14F-4D97-AF65-F5344CB8AC3E}">
        <p14:creationId xmlns:p14="http://schemas.microsoft.com/office/powerpoint/2010/main" val="16624451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DFA to Regular Grammar</a:t>
            </a:r>
          </a:p>
        </p:txBody>
      </p:sp>
      <p:sp>
        <p:nvSpPr>
          <p:cNvPr id="3" name="Content Placeholder 2"/>
          <p:cNvSpPr>
            <a:spLocks noGrp="1"/>
          </p:cNvSpPr>
          <p:nvPr>
            <p:ph idx="1"/>
          </p:nvPr>
        </p:nvSpPr>
        <p:spPr/>
        <p:txBody>
          <a:bodyPr/>
          <a:lstStyle/>
          <a:p>
            <a:r>
              <a:rPr lang="en-US" dirty="0"/>
              <a:t>Every language recognized by a DFA is generated by an equivalent regular grammar</a:t>
            </a:r>
          </a:p>
          <a:p>
            <a:r>
              <a:rPr lang="en-US" dirty="0"/>
              <a:t>Given </a:t>
            </a:r>
            <a:r>
              <a:rPr lang="en-US" dirty="0">
                <a:latin typeface="Arial" charset="0"/>
                <a:ea typeface="MS PGothic" charset="0"/>
              </a:rPr>
              <a:t>A = (Q,Σ,δ,q</a:t>
            </a:r>
            <a:r>
              <a:rPr lang="en-US" baseline="-25000" dirty="0">
                <a:latin typeface="Arial" charset="0"/>
                <a:ea typeface="MS PGothic" charset="0"/>
              </a:rPr>
              <a:t>0</a:t>
            </a:r>
            <a:r>
              <a:rPr lang="en-US" dirty="0">
                <a:latin typeface="Arial" charset="0"/>
                <a:ea typeface="MS PGothic" charset="0"/>
              </a:rPr>
              <a:t>,F), </a:t>
            </a:r>
            <a:r>
              <a:rPr lang="en-US" i="1" dirty="0">
                <a:latin typeface="Arial" charset="0"/>
                <a:ea typeface="MS PGothic" charset="0"/>
              </a:rPr>
              <a:t>L</a:t>
            </a:r>
            <a:r>
              <a:rPr lang="en-US" dirty="0">
                <a:latin typeface="Arial" charset="0"/>
                <a:ea typeface="MS PGothic" charset="0"/>
              </a:rPr>
              <a:t>(A) is generated by </a:t>
            </a:r>
            <a:r>
              <a:rPr lang="en-US" dirty="0"/>
              <a:t>G</a:t>
            </a:r>
            <a:r>
              <a:rPr lang="en-US" baseline="-25000" dirty="0"/>
              <a:t>A</a:t>
            </a:r>
            <a:r>
              <a:rPr lang="en-US" dirty="0"/>
              <a:t> = (Q,Σ,R,</a:t>
            </a:r>
            <a:r>
              <a:rPr lang="en-US" dirty="0">
                <a:latin typeface="Arial" charset="0"/>
                <a:ea typeface="MS PGothic" charset="0"/>
              </a:rPr>
              <a:t>q</a:t>
            </a:r>
            <a:r>
              <a:rPr lang="en-US" baseline="-25000" dirty="0">
                <a:latin typeface="Arial" charset="0"/>
                <a:ea typeface="MS PGothic" charset="0"/>
              </a:rPr>
              <a:t>0</a:t>
            </a:r>
            <a:r>
              <a:rPr lang="en-US" dirty="0"/>
              <a:t>) where R contains</a:t>
            </a:r>
            <a:br>
              <a:rPr lang="en-US" dirty="0"/>
            </a:br>
            <a:r>
              <a:rPr lang="en-US" dirty="0"/>
              <a:t>q </a:t>
            </a:r>
            <a:r>
              <a:rPr lang="en-US" dirty="0">
                <a:latin typeface="Arial" charset="0"/>
                <a:ea typeface="MS PGothic" charset="0"/>
                <a:sym typeface="Symbol" charset="0"/>
              </a:rPr>
              <a:t> as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rPr>
              <a:t>δ</a:t>
            </a:r>
            <a:r>
              <a:rPr lang="en-US" dirty="0">
                <a:latin typeface="Arial" charset="0"/>
                <a:ea typeface="MS PGothic" charset="0"/>
              </a:rPr>
              <a:t>(</a:t>
            </a:r>
            <a:r>
              <a:rPr lang="en-US" dirty="0" err="1">
                <a:latin typeface="Arial" charset="0"/>
                <a:ea typeface="MS PGothic" charset="0"/>
              </a:rPr>
              <a:t>q,a</a:t>
            </a:r>
            <a:r>
              <a:rPr lang="en-US" dirty="0">
                <a:latin typeface="Arial" charset="0"/>
                <a:ea typeface="MS PGothic" charset="0"/>
              </a:rPr>
              <a:t>) = s, </a:t>
            </a:r>
            <a:r>
              <a:rPr lang="en-US" dirty="0"/>
              <a:t>a ∈ </a:t>
            </a:r>
            <a:r>
              <a:rPr lang="en-US" dirty="0" err="1"/>
              <a:t>Σ</a:t>
            </a:r>
            <a:br>
              <a:rPr lang="en-US" dirty="0">
                <a:latin typeface="Arial" charset="0"/>
                <a:ea typeface="MS PGothic" charset="0"/>
              </a:rPr>
            </a:br>
            <a:r>
              <a:rPr lang="en-US" dirty="0">
                <a:latin typeface="Arial" charset="0"/>
                <a:ea typeface="MS PGothic" charset="0"/>
              </a:rPr>
              <a:t>q </a:t>
            </a:r>
            <a:r>
              <a:rPr lang="en-US" dirty="0">
                <a:latin typeface="Arial" charset="0"/>
                <a:ea typeface="MS PGothic" charset="0"/>
                <a:sym typeface="Symbol" charset="0"/>
              </a:rPr>
              <a:t> </a:t>
            </a:r>
            <a:r>
              <a:rPr lang="en-US" dirty="0">
                <a:latin typeface="Symbol" charset="2"/>
                <a:ea typeface="Symbol" charset="2"/>
                <a:cs typeface="Symbol" charset="2"/>
                <a:sym typeface="Symbol" charset="0"/>
              </a:rPr>
              <a:t>l</a:t>
            </a:r>
            <a:r>
              <a:rPr lang="en-US" dirty="0">
                <a:latin typeface="Arial" charset="0"/>
                <a:ea typeface="MS PGothic" charset="0"/>
                <a:sym typeface="Symbol" charset="0"/>
              </a:rPr>
              <a:t>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a:latin typeface="Arial" charset="0"/>
                <a:ea typeface="MS PGothic" charset="0"/>
              </a:rPr>
              <a:t>q ∈ F</a:t>
            </a:r>
            <a:endParaRPr lang="en-US" dirty="0">
              <a:latin typeface="Symbol" charset="2"/>
              <a:ea typeface="Symbol" charset="2"/>
              <a:cs typeface="Symbol" charset="2"/>
            </a:endParaRPr>
          </a:p>
        </p:txBody>
      </p:sp>
      <p:sp>
        <p:nvSpPr>
          <p:cNvPr id="4" name="Date Placeholder 3"/>
          <p:cNvSpPr>
            <a:spLocks noGrp="1"/>
          </p:cNvSpPr>
          <p:nvPr>
            <p:ph type="dt" sz="half" idx="10"/>
          </p:nvPr>
        </p:nvSpPr>
        <p:spPr/>
        <p:txBody>
          <a:bodyPr/>
          <a:lstStyle/>
          <a:p>
            <a:fld id="{6243480B-6E37-F64B-AF9E-CBA134F0C26D}"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97</a:t>
            </a:fld>
            <a:endParaRPr lang="en-US"/>
          </a:p>
        </p:txBody>
      </p:sp>
    </p:spTree>
    <p:extLst>
      <p:ext uri="{BB962C8B-B14F-4D97-AF65-F5344CB8AC3E}">
        <p14:creationId xmlns:p14="http://schemas.microsoft.com/office/powerpoint/2010/main" val="19533885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DFA to Grammar</a:t>
            </a:r>
          </a:p>
        </p:txBody>
      </p:sp>
      <p:sp>
        <p:nvSpPr>
          <p:cNvPr id="3" name="Content Placeholder 2"/>
          <p:cNvSpPr>
            <a:spLocks noGrp="1"/>
          </p:cNvSpPr>
          <p:nvPr>
            <p:ph idx="1"/>
          </p:nvPr>
        </p:nvSpPr>
        <p:spPr>
          <a:xfrm>
            <a:off x="468086" y="1568450"/>
            <a:ext cx="8229600" cy="4525963"/>
          </a:xfrm>
        </p:spPr>
        <p:txBody>
          <a:bodyPr/>
          <a:lstStyle/>
          <a:p>
            <a:r>
              <a:rPr lang="en-US" b="1" dirty="0"/>
              <a:t>DFA</a:t>
            </a:r>
          </a:p>
          <a:p>
            <a:endParaRPr lang="en-US" b="1" dirty="0"/>
          </a:p>
          <a:p>
            <a:r>
              <a:rPr lang="en-US" b="1" dirty="0"/>
              <a:t>Grammar</a:t>
            </a:r>
          </a:p>
          <a:p>
            <a:pPr marL="0" indent="0">
              <a:buNone/>
            </a:pPr>
            <a:r>
              <a:rPr lang="en-US" b="1" dirty="0"/>
              <a:t>A	</a:t>
            </a:r>
            <a:r>
              <a:rPr lang="en-US" b="1" dirty="0">
                <a:sym typeface="Symbol" charset="2"/>
              </a:rPr>
              <a:t></a:t>
            </a:r>
            <a:r>
              <a:rPr lang="en-US" b="1" dirty="0"/>
              <a:t>	0 B 	|	1 B</a:t>
            </a:r>
            <a:endParaRPr lang="en-US" dirty="0"/>
          </a:p>
          <a:p>
            <a:pPr marL="0" indent="0">
              <a:buNone/>
            </a:pPr>
            <a:r>
              <a:rPr lang="en-US" b="1" dirty="0"/>
              <a:t>B	</a:t>
            </a:r>
            <a:r>
              <a:rPr lang="en-US" b="1" dirty="0">
                <a:sym typeface="Symbol" charset="2"/>
              </a:rPr>
              <a:t></a:t>
            </a:r>
            <a:r>
              <a:rPr lang="en-US" b="1" dirty="0"/>
              <a:t>	0 A	|	1 C	|	</a:t>
            </a:r>
            <a:r>
              <a:rPr lang="en-US" b="1" dirty="0">
                <a:latin typeface="Symbol" charset="2"/>
                <a:ea typeface="Symbol" charset="2"/>
                <a:cs typeface="Symbol" charset="2"/>
              </a:rPr>
              <a:t>l</a:t>
            </a:r>
            <a:endParaRPr lang="en-US" dirty="0">
              <a:latin typeface="Symbol" charset="2"/>
              <a:ea typeface="Symbol" charset="2"/>
              <a:cs typeface="Symbol" charset="2"/>
            </a:endParaRPr>
          </a:p>
          <a:p>
            <a:pPr marL="0" indent="0">
              <a:buNone/>
            </a:pPr>
            <a:r>
              <a:rPr lang="en-US" b="1" dirty="0"/>
              <a:t>C	</a:t>
            </a:r>
            <a:r>
              <a:rPr lang="en-US" b="1" dirty="0">
                <a:sym typeface="Symbol" charset="2"/>
              </a:rPr>
              <a:t></a:t>
            </a:r>
            <a:r>
              <a:rPr lang="en-US" b="1" dirty="0"/>
              <a:t>	0 C	|	1 A	|	</a:t>
            </a:r>
            <a:r>
              <a:rPr lang="en-US" b="1" dirty="0">
                <a:latin typeface="Symbol" charset="2"/>
                <a:ea typeface="Symbol" charset="2"/>
                <a:cs typeface="Symbol" charset="2"/>
              </a:rPr>
              <a:t>l</a:t>
            </a:r>
            <a:endParaRPr lang="en-US" b="1" dirty="0"/>
          </a:p>
          <a:p>
            <a:endParaRPr lang="en-US" b="1" dirty="0"/>
          </a:p>
        </p:txBody>
      </p:sp>
      <p:sp>
        <p:nvSpPr>
          <p:cNvPr id="4" name="Date Placeholder 3"/>
          <p:cNvSpPr>
            <a:spLocks noGrp="1"/>
          </p:cNvSpPr>
          <p:nvPr>
            <p:ph type="dt" sz="half" idx="10"/>
          </p:nvPr>
        </p:nvSpPr>
        <p:spPr/>
        <p:txBody>
          <a:bodyPr/>
          <a:lstStyle/>
          <a:p>
            <a:fld id="{FE7808EA-3B1E-C44D-AEB7-D16CDC80AB04}"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98</a:t>
            </a:fld>
            <a:endParaRPr lang="en-US"/>
          </a:p>
        </p:txBody>
      </p:sp>
      <p:grpSp>
        <p:nvGrpSpPr>
          <p:cNvPr id="27" name="Canvas 280"/>
          <p:cNvGrpSpPr/>
          <p:nvPr/>
        </p:nvGrpSpPr>
        <p:grpSpPr>
          <a:xfrm>
            <a:off x="1752600" y="1524000"/>
            <a:ext cx="5638800" cy="1229179"/>
            <a:chOff x="0" y="0"/>
            <a:chExt cx="5410200" cy="1066800"/>
          </a:xfrm>
        </p:grpSpPr>
        <p:sp>
          <p:nvSpPr>
            <p:cNvPr id="28" name="Rectangle 27"/>
            <p:cNvSpPr/>
            <p:nvPr/>
          </p:nvSpPr>
          <p:spPr>
            <a:xfrm>
              <a:off x="0" y="0"/>
              <a:ext cx="5410200" cy="1066800"/>
            </a:xfrm>
            <a:prstGeom prst="rect">
              <a:avLst/>
            </a:prstGeom>
            <a:noFill/>
            <a:ln>
              <a:noFill/>
            </a:ln>
          </p:spPr>
        </p:sp>
        <p:sp>
          <p:nvSpPr>
            <p:cNvPr id="29" name="Oval 28"/>
            <p:cNvSpPr>
              <a:spLocks noChangeArrowheads="1"/>
            </p:cNvSpPr>
            <p:nvPr/>
          </p:nvSpPr>
          <p:spPr bwMode="auto">
            <a:xfrm>
              <a:off x="4085590" y="22161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31" name="Oval 30"/>
            <p:cNvSpPr>
              <a:spLocks noChangeArrowheads="1"/>
            </p:cNvSpPr>
            <p:nvPr/>
          </p:nvSpPr>
          <p:spPr bwMode="auto">
            <a:xfrm>
              <a:off x="1408430" y="36639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32" name="Text Box 7"/>
            <p:cNvSpPr txBox="1">
              <a:spLocks noChangeArrowheads="1"/>
            </p:cNvSpPr>
            <p:nvPr/>
          </p:nvSpPr>
          <p:spPr bwMode="auto">
            <a:xfrm>
              <a:off x="1447800" y="450215"/>
              <a:ext cx="289560" cy="24320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New Century Schlbk" charset="0"/>
                  <a:ea typeface="Times New Roman" charset="0"/>
                  <a:cs typeface="Times New Roman" charset="0"/>
                </a:rPr>
                <a:t>A</a:t>
              </a:r>
              <a:endParaRPr lang="en-US" sz="1200">
                <a:effectLst/>
                <a:latin typeface="New Century Schlbk" charset="0"/>
                <a:ea typeface="Times New Roman" charset="0"/>
                <a:cs typeface="Times New Roman" charset="0"/>
              </a:endParaRPr>
            </a:p>
          </p:txBody>
        </p:sp>
        <p:sp>
          <p:nvSpPr>
            <p:cNvPr id="33" name="Oval 32"/>
            <p:cNvSpPr>
              <a:spLocks noChangeArrowheads="1"/>
            </p:cNvSpPr>
            <p:nvPr/>
          </p:nvSpPr>
          <p:spPr bwMode="auto">
            <a:xfrm>
              <a:off x="4038600" y="37084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34" name="Oval 33"/>
            <p:cNvSpPr>
              <a:spLocks noChangeArrowheads="1"/>
            </p:cNvSpPr>
            <p:nvPr/>
          </p:nvSpPr>
          <p:spPr bwMode="auto">
            <a:xfrm>
              <a:off x="4074160" y="403225"/>
              <a:ext cx="311785"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35" name="Text Box 10"/>
            <p:cNvSpPr txBox="1">
              <a:spLocks noChangeArrowheads="1"/>
            </p:cNvSpPr>
            <p:nvPr/>
          </p:nvSpPr>
          <p:spPr bwMode="auto">
            <a:xfrm>
              <a:off x="4085590" y="450215"/>
              <a:ext cx="289560" cy="242570"/>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New Century Schlbk" charset="0"/>
                  <a:ea typeface="Times New Roman" charset="0"/>
                  <a:cs typeface="Times New Roman" charset="0"/>
                </a:rPr>
                <a:t>C</a:t>
              </a:r>
              <a:endParaRPr lang="en-US" sz="1200">
                <a:effectLst/>
                <a:latin typeface="New Century Schlbk" charset="0"/>
                <a:ea typeface="Times New Roman" charset="0"/>
                <a:cs typeface="Times New Roman" charset="0"/>
              </a:endParaRPr>
            </a:p>
          </p:txBody>
        </p:sp>
        <p:sp>
          <p:nvSpPr>
            <p:cNvPr id="36" name="Oval 35"/>
            <p:cNvSpPr>
              <a:spLocks noChangeArrowheads="1"/>
            </p:cNvSpPr>
            <p:nvPr/>
          </p:nvSpPr>
          <p:spPr bwMode="auto">
            <a:xfrm>
              <a:off x="2743200" y="37338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37" name="Text Box 12"/>
            <p:cNvSpPr txBox="1">
              <a:spLocks noChangeArrowheads="1"/>
            </p:cNvSpPr>
            <p:nvPr/>
          </p:nvSpPr>
          <p:spPr bwMode="auto">
            <a:xfrm>
              <a:off x="2782570" y="457200"/>
              <a:ext cx="289560" cy="24320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New Century Schlbk" charset="0"/>
                  <a:ea typeface="Times New Roman" charset="0"/>
                  <a:cs typeface="Times New Roman" charset="0"/>
                </a:rPr>
                <a:t>B</a:t>
              </a:r>
              <a:endParaRPr lang="en-US" sz="1200">
                <a:effectLst/>
                <a:latin typeface="New Century Schlbk" charset="0"/>
                <a:ea typeface="Times New Roman" charset="0"/>
                <a:cs typeface="Times New Roman" charset="0"/>
              </a:endParaRPr>
            </a:p>
          </p:txBody>
        </p:sp>
        <p:cxnSp>
          <p:nvCxnSpPr>
            <p:cNvPr id="39" name="Line 14"/>
            <p:cNvCxnSpPr/>
            <p:nvPr/>
          </p:nvCxnSpPr>
          <p:spPr bwMode="auto">
            <a:xfrm>
              <a:off x="4078605" y="347345"/>
              <a:ext cx="6985" cy="11239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0" name="Line 15"/>
            <p:cNvCxnSpPr/>
            <p:nvPr/>
          </p:nvCxnSpPr>
          <p:spPr bwMode="auto">
            <a:xfrm>
              <a:off x="1076325" y="559435"/>
              <a:ext cx="304800"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sp>
          <p:nvSpPr>
            <p:cNvPr id="41" name="Text Box 16"/>
            <p:cNvSpPr txBox="1">
              <a:spLocks noChangeArrowheads="1"/>
            </p:cNvSpPr>
            <p:nvPr/>
          </p:nvSpPr>
          <p:spPr bwMode="auto">
            <a:xfrm>
              <a:off x="795020" y="427355"/>
              <a:ext cx="352425" cy="243840"/>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200" b="1">
                  <a:effectLst/>
                  <a:latin typeface="Script MT Bold" charset="0"/>
                  <a:ea typeface="Times New Roman" charset="0"/>
                  <a:cs typeface="Times New Roman" charset="0"/>
                </a:rPr>
                <a:t>A</a:t>
              </a:r>
              <a:r>
                <a:rPr lang="en-US" sz="1200" b="1">
                  <a:effectLst/>
                  <a:latin typeface="New Century Schlbk" charset="0"/>
                  <a:ea typeface="Times New Roman" charset="0"/>
                  <a:cs typeface="Times New Roman" charset="0"/>
                </a:rPr>
                <a:t>:</a:t>
              </a:r>
              <a:endParaRPr lang="en-US" sz="1200">
                <a:effectLst/>
                <a:latin typeface="New Century Schlbk" charset="0"/>
                <a:ea typeface="Times New Roman" charset="0"/>
                <a:cs typeface="Times New Roman" charset="0"/>
              </a:endParaRPr>
            </a:p>
          </p:txBody>
        </p:sp>
        <p:sp>
          <p:nvSpPr>
            <p:cNvPr id="43" name="Text Box 18"/>
            <p:cNvSpPr txBox="1">
              <a:spLocks noChangeArrowheads="1"/>
            </p:cNvSpPr>
            <p:nvPr/>
          </p:nvSpPr>
          <p:spPr bwMode="auto">
            <a:xfrm>
              <a:off x="4343400" y="147320"/>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New Century Schlbk" charset="0"/>
                  <a:ea typeface="Times New Roman" charset="0"/>
                  <a:cs typeface="Times New Roman" charset="0"/>
                </a:rPr>
                <a:t>0</a:t>
              </a:r>
              <a:endParaRPr lang="en-US" sz="1200">
                <a:effectLst/>
                <a:latin typeface="New Century Schlbk" charset="0"/>
                <a:ea typeface="Times New Roman" charset="0"/>
                <a:cs typeface="Times New Roman" charset="0"/>
              </a:endParaRPr>
            </a:p>
          </p:txBody>
        </p:sp>
        <p:cxnSp>
          <p:nvCxnSpPr>
            <p:cNvPr id="44" name="Line 19"/>
            <p:cNvCxnSpPr/>
            <p:nvPr/>
          </p:nvCxnSpPr>
          <p:spPr bwMode="auto">
            <a:xfrm>
              <a:off x="1819275" y="526415"/>
              <a:ext cx="923925"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5" name="Line 20"/>
            <p:cNvCxnSpPr/>
            <p:nvPr/>
          </p:nvCxnSpPr>
          <p:spPr bwMode="auto">
            <a:xfrm flipH="1">
              <a:off x="1752600" y="602615"/>
              <a:ext cx="990600"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6" name="Line 21"/>
            <p:cNvCxnSpPr/>
            <p:nvPr/>
          </p:nvCxnSpPr>
          <p:spPr bwMode="auto">
            <a:xfrm>
              <a:off x="3124200" y="578485"/>
              <a:ext cx="914400"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7" name="Line 22"/>
            <p:cNvCxnSpPr/>
            <p:nvPr/>
          </p:nvCxnSpPr>
          <p:spPr bwMode="auto">
            <a:xfrm flipH="1">
              <a:off x="2895600" y="730885"/>
              <a:ext cx="1238250" cy="252730"/>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8" name="Line 23"/>
            <p:cNvCxnSpPr/>
            <p:nvPr/>
          </p:nvCxnSpPr>
          <p:spPr bwMode="auto">
            <a:xfrm flipH="1" flipV="1">
              <a:off x="1733550" y="711835"/>
              <a:ext cx="1162050" cy="271780"/>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sp>
          <p:nvSpPr>
            <p:cNvPr id="49" name="Text Box 24"/>
            <p:cNvSpPr txBox="1">
              <a:spLocks noChangeArrowheads="1"/>
            </p:cNvSpPr>
            <p:nvPr/>
          </p:nvSpPr>
          <p:spPr bwMode="auto">
            <a:xfrm>
              <a:off x="2099945" y="396802"/>
              <a:ext cx="369569" cy="143510"/>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New Century Schlbk" charset="0"/>
                  <a:ea typeface="Times New Roman" charset="0"/>
                  <a:cs typeface="Times New Roman" charset="0"/>
                </a:rPr>
                <a:t>0,1</a:t>
              </a:r>
              <a:endParaRPr lang="en-US" sz="1200">
                <a:effectLst/>
                <a:latin typeface="New Century Schlbk" charset="0"/>
                <a:ea typeface="Times New Roman" charset="0"/>
                <a:cs typeface="Times New Roman" charset="0"/>
              </a:endParaRPr>
            </a:p>
          </p:txBody>
        </p:sp>
        <p:sp>
          <p:nvSpPr>
            <p:cNvPr id="50" name="Text Box 25"/>
            <p:cNvSpPr txBox="1">
              <a:spLocks noChangeArrowheads="1"/>
            </p:cNvSpPr>
            <p:nvPr/>
          </p:nvSpPr>
          <p:spPr bwMode="auto">
            <a:xfrm>
              <a:off x="2242820" y="602615"/>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New Century Schlbk" charset="0"/>
                  <a:ea typeface="Times New Roman" charset="0"/>
                  <a:cs typeface="Times New Roman" charset="0"/>
                </a:rPr>
                <a:t>0</a:t>
              </a:r>
              <a:endParaRPr lang="en-US" sz="1200">
                <a:effectLst/>
                <a:latin typeface="New Century Schlbk" charset="0"/>
                <a:ea typeface="Times New Roman" charset="0"/>
                <a:cs typeface="Times New Roman" charset="0"/>
              </a:endParaRPr>
            </a:p>
          </p:txBody>
        </p:sp>
        <p:sp>
          <p:nvSpPr>
            <p:cNvPr id="51" name="Text Box 26"/>
            <p:cNvSpPr txBox="1">
              <a:spLocks noChangeArrowheads="1"/>
            </p:cNvSpPr>
            <p:nvPr/>
          </p:nvSpPr>
          <p:spPr bwMode="auto">
            <a:xfrm>
              <a:off x="3462020" y="374015"/>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New Century Schlbk" charset="0"/>
                  <a:ea typeface="Times New Roman" charset="0"/>
                  <a:cs typeface="Times New Roman" charset="0"/>
                </a:rPr>
                <a:t>1</a:t>
              </a:r>
              <a:endParaRPr lang="en-US" sz="1200">
                <a:effectLst/>
                <a:latin typeface="New Century Schlbk" charset="0"/>
                <a:ea typeface="Times New Roman" charset="0"/>
                <a:cs typeface="Times New Roman" charset="0"/>
              </a:endParaRPr>
            </a:p>
          </p:txBody>
        </p:sp>
        <p:sp>
          <p:nvSpPr>
            <p:cNvPr id="52" name="Text Box 27"/>
            <p:cNvSpPr txBox="1">
              <a:spLocks noChangeArrowheads="1"/>
            </p:cNvSpPr>
            <p:nvPr/>
          </p:nvSpPr>
          <p:spPr bwMode="auto">
            <a:xfrm>
              <a:off x="3843020" y="831215"/>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New Century Schlbk" charset="0"/>
                  <a:ea typeface="Times New Roman" charset="0"/>
                  <a:cs typeface="Times New Roman" charset="0"/>
                </a:rPr>
                <a:t>1</a:t>
              </a:r>
              <a:endParaRPr lang="en-US" sz="1200">
                <a:effectLst/>
                <a:latin typeface="New Century Schlbk" charset="0"/>
                <a:ea typeface="Times New Roman" charset="0"/>
                <a:cs typeface="Times New Roman" charset="0"/>
              </a:endParaRPr>
            </a:p>
          </p:txBody>
        </p:sp>
        <p:sp>
          <p:nvSpPr>
            <p:cNvPr id="53" name="Oval 52"/>
            <p:cNvSpPr>
              <a:spLocks noChangeArrowheads="1"/>
            </p:cNvSpPr>
            <p:nvPr/>
          </p:nvSpPr>
          <p:spPr bwMode="auto">
            <a:xfrm>
              <a:off x="2774950" y="398780"/>
              <a:ext cx="311785" cy="313055"/>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sz="1200">
                  <a:effectLst/>
                  <a:latin typeface="New Century Schlbk" charset="0"/>
                  <a:ea typeface="Times New Roman" charset="0"/>
                  <a:cs typeface="Times New Roman" charset="0"/>
                </a:rPr>
                <a:t> </a:t>
              </a:r>
            </a:p>
          </p:txBody>
        </p:sp>
      </p:grpSp>
    </p:spTree>
    <p:extLst>
      <p:ext uri="{BB962C8B-B14F-4D97-AF65-F5344CB8AC3E}">
        <p14:creationId xmlns:p14="http://schemas.microsoft.com/office/powerpoint/2010/main" val="20193523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 to NFA</a:t>
            </a:r>
          </a:p>
        </p:txBody>
      </p:sp>
      <p:sp>
        <p:nvSpPr>
          <p:cNvPr id="3" name="Content Placeholder 2"/>
          <p:cNvSpPr>
            <a:spLocks noGrp="1"/>
          </p:cNvSpPr>
          <p:nvPr>
            <p:ph idx="1"/>
          </p:nvPr>
        </p:nvSpPr>
        <p:spPr/>
        <p:txBody>
          <a:bodyPr/>
          <a:lstStyle/>
          <a:p>
            <a:r>
              <a:rPr lang="en-US" sz="2800"/>
              <a:t>Every language generated by a regular grammar is recognized by an equivalent NFA</a:t>
            </a:r>
          </a:p>
          <a:p>
            <a:r>
              <a:rPr lang="en-US" sz="2800"/>
              <a:t>Given G = (V, </a:t>
            </a:r>
            <a:r>
              <a:rPr lang="en-US" sz="2800" err="1"/>
              <a:t>Σ</a:t>
            </a:r>
            <a:r>
              <a:rPr lang="en-US" sz="2800"/>
              <a:t>, R, S), </a:t>
            </a:r>
            <a:r>
              <a:rPr lang="en-US" sz="2800" i="1">
                <a:latin typeface="Arial" charset="0"/>
                <a:ea typeface="MS PGothic" charset="0"/>
              </a:rPr>
              <a:t>L</a:t>
            </a:r>
            <a:r>
              <a:rPr lang="en-US" sz="2800">
                <a:latin typeface="Arial" charset="0"/>
                <a:ea typeface="MS PGothic" charset="0"/>
              </a:rPr>
              <a:t>(G) is recognized by </a:t>
            </a:r>
            <a:br>
              <a:rPr lang="en-US" sz="2800">
                <a:latin typeface="Arial" charset="0"/>
                <a:ea typeface="MS PGothic" charset="0"/>
              </a:rPr>
            </a:br>
            <a:r>
              <a:rPr lang="en-US" sz="2800"/>
              <a:t>A</a:t>
            </a:r>
            <a:r>
              <a:rPr lang="en-US" sz="2800" baseline="-25000"/>
              <a:t>G</a:t>
            </a:r>
            <a:r>
              <a:rPr lang="en-US" sz="2800"/>
              <a:t> = (V∪{f},</a:t>
            </a:r>
            <a:r>
              <a:rPr lang="en-US" sz="2800" err="1"/>
              <a:t>Σ,</a:t>
            </a:r>
            <a:r>
              <a:rPr lang="en-US" sz="2800" err="1">
                <a:latin typeface="Arial" charset="0"/>
                <a:ea typeface="MS PGothic" charset="0"/>
              </a:rPr>
              <a:t>δ,S</a:t>
            </a:r>
            <a:r>
              <a:rPr lang="en-US" sz="2800">
                <a:latin typeface="Arial" charset="0"/>
                <a:ea typeface="MS PGothic" charset="0"/>
              </a:rPr>
              <a:t>,{f}</a:t>
            </a:r>
            <a:r>
              <a:rPr lang="en-US" sz="2800"/>
              <a:t>) where </a:t>
            </a:r>
            <a:r>
              <a:rPr lang="en-US" sz="2800" err="1">
                <a:latin typeface="Arial" charset="0"/>
                <a:ea typeface="MS PGothic" charset="0"/>
              </a:rPr>
              <a:t>δ</a:t>
            </a:r>
            <a:r>
              <a:rPr lang="en-US" sz="2800"/>
              <a:t> is defined by</a:t>
            </a:r>
            <a:br>
              <a:rPr lang="en-US" sz="2800"/>
            </a:br>
            <a:r>
              <a:rPr lang="en-US" sz="2800" err="1">
                <a:latin typeface="Arial" charset="0"/>
                <a:ea typeface="MS PGothic" charset="0"/>
              </a:rPr>
              <a:t>δ</a:t>
            </a:r>
            <a:r>
              <a:rPr lang="en-US" sz="2800">
                <a:latin typeface="Arial" charset="0"/>
                <a:ea typeface="MS PGothic" charset="0"/>
              </a:rPr>
              <a:t>(</a:t>
            </a:r>
            <a:r>
              <a:rPr lang="en-US" sz="2800" err="1">
                <a:latin typeface="Arial" charset="0"/>
                <a:ea typeface="MS PGothic" charset="0"/>
              </a:rPr>
              <a:t>A,a</a:t>
            </a:r>
            <a:r>
              <a:rPr lang="en-US" sz="2800">
                <a:latin typeface="Arial" charset="0"/>
                <a:ea typeface="MS PGothic" charset="0"/>
              </a:rPr>
              <a:t>) ⊆{B}		</a:t>
            </a:r>
            <a:r>
              <a:rPr lang="en-US" sz="2800" err="1">
                <a:latin typeface="Arial" charset="0"/>
                <a:ea typeface="MS PGothic" charset="0"/>
              </a:rPr>
              <a:t>iff</a:t>
            </a:r>
            <a:r>
              <a:rPr lang="en-US" sz="2800">
                <a:latin typeface="Arial" charset="0"/>
                <a:ea typeface="MS PGothic" charset="0"/>
              </a:rPr>
              <a:t> A </a:t>
            </a:r>
            <a:r>
              <a:rPr lang="en-US" sz="2800"/>
              <a:t>→ </a:t>
            </a:r>
            <a:r>
              <a:rPr lang="en-US" sz="2800" err="1"/>
              <a:t>aB</a:t>
            </a:r>
            <a:br>
              <a:rPr lang="en-US" sz="2800">
                <a:latin typeface="Symbol" charset="2"/>
                <a:ea typeface="Symbol" charset="2"/>
                <a:cs typeface="Symbol" charset="2"/>
              </a:rPr>
            </a:br>
            <a:r>
              <a:rPr lang="en-US" sz="2800" err="1">
                <a:latin typeface="Arial" charset="0"/>
                <a:ea typeface="MS PGothic" charset="0"/>
              </a:rPr>
              <a:t>δ</a:t>
            </a:r>
            <a:r>
              <a:rPr lang="en-US" sz="2800">
                <a:latin typeface="Arial" charset="0"/>
                <a:ea typeface="MS PGothic" charset="0"/>
              </a:rPr>
              <a:t>(</a:t>
            </a:r>
            <a:r>
              <a:rPr lang="en-US" sz="2800" err="1">
                <a:latin typeface="Arial" charset="0"/>
                <a:ea typeface="MS PGothic" charset="0"/>
              </a:rPr>
              <a:t>A,a</a:t>
            </a:r>
            <a:r>
              <a:rPr lang="en-US" sz="2800">
                <a:latin typeface="Arial" charset="0"/>
                <a:ea typeface="MS PGothic" charset="0"/>
              </a:rPr>
              <a:t>) ⊆{f}		</a:t>
            </a:r>
            <a:r>
              <a:rPr lang="en-US" sz="2800" err="1">
                <a:latin typeface="Arial" charset="0"/>
                <a:ea typeface="MS PGothic" charset="0"/>
              </a:rPr>
              <a:t>iff</a:t>
            </a:r>
            <a:r>
              <a:rPr lang="en-US" sz="2800">
                <a:latin typeface="Arial" charset="0"/>
                <a:ea typeface="MS PGothic" charset="0"/>
              </a:rPr>
              <a:t> A </a:t>
            </a:r>
            <a:r>
              <a:rPr lang="en-US" sz="2800"/>
              <a:t>→ a</a:t>
            </a:r>
            <a:br>
              <a:rPr lang="en-US" sz="2800">
                <a:latin typeface="Symbol" charset="2"/>
                <a:ea typeface="Symbol" charset="2"/>
                <a:cs typeface="Symbol" charset="2"/>
              </a:rPr>
            </a:br>
            <a:r>
              <a:rPr lang="en-US" sz="2800" err="1">
                <a:latin typeface="Arial" charset="0"/>
                <a:ea typeface="MS PGothic" charset="0"/>
              </a:rPr>
              <a:t>δ</a:t>
            </a:r>
            <a:r>
              <a:rPr lang="en-US" sz="2800">
                <a:latin typeface="Arial" charset="0"/>
                <a:ea typeface="MS PGothic" charset="0"/>
              </a:rPr>
              <a:t>(</a:t>
            </a:r>
            <a:r>
              <a:rPr lang="en-US" sz="2800" err="1">
                <a:latin typeface="Arial" charset="0"/>
                <a:ea typeface="MS PGothic" charset="0"/>
              </a:rPr>
              <a:t>A,</a:t>
            </a:r>
            <a:r>
              <a:rPr lang="en-US" sz="2800" err="1">
                <a:latin typeface="Symbol" charset="2"/>
                <a:ea typeface="Symbol" charset="2"/>
                <a:cs typeface="Symbol" charset="2"/>
              </a:rPr>
              <a:t>l</a:t>
            </a:r>
            <a:r>
              <a:rPr lang="en-US" sz="2800">
                <a:latin typeface="Arial" charset="0"/>
                <a:ea typeface="MS PGothic" charset="0"/>
              </a:rPr>
              <a:t>) ⊆{f}		</a:t>
            </a:r>
            <a:r>
              <a:rPr lang="en-US" sz="2800" err="1">
                <a:latin typeface="Arial" charset="0"/>
                <a:ea typeface="MS PGothic" charset="0"/>
              </a:rPr>
              <a:t>iff</a:t>
            </a:r>
            <a:r>
              <a:rPr lang="en-US" sz="2800">
                <a:latin typeface="Arial" charset="0"/>
                <a:ea typeface="MS PGothic" charset="0"/>
              </a:rPr>
              <a:t> A </a:t>
            </a:r>
            <a:r>
              <a:rPr lang="en-US" sz="2800"/>
              <a:t>→ </a:t>
            </a:r>
            <a:r>
              <a:rPr lang="en-US" sz="2800">
                <a:latin typeface="Symbol" charset="2"/>
                <a:ea typeface="Symbol" charset="2"/>
                <a:cs typeface="Symbol" charset="2"/>
              </a:rPr>
              <a:t>l</a:t>
            </a:r>
            <a:br>
              <a:rPr lang="en-US" sz="2800">
                <a:latin typeface="Symbol" charset="2"/>
                <a:ea typeface="Symbol" charset="2"/>
                <a:cs typeface="Symbol" charset="2"/>
              </a:rPr>
            </a:br>
            <a:endParaRPr lang="en-US" sz="2800"/>
          </a:p>
        </p:txBody>
      </p:sp>
      <p:sp>
        <p:nvSpPr>
          <p:cNvPr id="4" name="Date Placeholder 3"/>
          <p:cNvSpPr>
            <a:spLocks noGrp="1"/>
          </p:cNvSpPr>
          <p:nvPr>
            <p:ph type="dt" sz="half" idx="10"/>
          </p:nvPr>
        </p:nvSpPr>
        <p:spPr/>
        <p:txBody>
          <a:bodyPr/>
          <a:lstStyle/>
          <a:p>
            <a:fld id="{C522B2F7-F026-BD4C-A710-D66712FA2708}" type="datetime1">
              <a:rPr lang="en-US" smtClean="0"/>
              <a:t>12/28/19</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99</a:t>
            </a:fld>
            <a:endParaRPr lang="en-US"/>
          </a:p>
        </p:txBody>
      </p:sp>
    </p:spTree>
    <p:extLst>
      <p:ext uri="{BB962C8B-B14F-4D97-AF65-F5344CB8AC3E}">
        <p14:creationId xmlns:p14="http://schemas.microsoft.com/office/powerpoint/2010/main" val="423742209"/>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234483</TotalTime>
  <Words>19736</Words>
  <Application>Microsoft Macintosh PowerPoint</Application>
  <PresentationFormat>On-screen Show (4:3)</PresentationFormat>
  <Paragraphs>2084</Paragraphs>
  <Slides>172</Slides>
  <Notes>29</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172</vt:i4>
      </vt:variant>
    </vt:vector>
  </HeadingPairs>
  <TitlesOfParts>
    <vt:vector size="186" baseType="lpstr">
      <vt:lpstr>Apple Chancery</vt:lpstr>
      <vt:lpstr>Arial</vt:lpstr>
      <vt:lpstr>Arial Black</vt:lpstr>
      <vt:lpstr>Calibri</vt:lpstr>
      <vt:lpstr>Gigi</vt:lpstr>
      <vt:lpstr>Lucida Blackletter</vt:lpstr>
      <vt:lpstr>New Century Schlbk</vt:lpstr>
      <vt:lpstr>Script MT Bold</vt:lpstr>
      <vt:lpstr>Segoe Print</vt:lpstr>
      <vt:lpstr>Symbol</vt:lpstr>
      <vt:lpstr>Times New Roman</vt:lpstr>
      <vt:lpstr>Wingdings</vt:lpstr>
      <vt:lpstr>Custom Design</vt:lpstr>
      <vt:lpstr>משוואה</vt:lpstr>
      <vt:lpstr>Complexity Theory Formal Languages &amp; Automata Theory</vt:lpstr>
      <vt:lpstr>Regular Languages</vt:lpstr>
      <vt:lpstr>Finite-State Automata</vt:lpstr>
      <vt:lpstr>Concrete Model of FSA</vt:lpstr>
      <vt:lpstr>Deterministic Finite-State Automata (DFA)</vt:lpstr>
      <vt:lpstr>DFA Transitions</vt:lpstr>
      <vt:lpstr>Regular Languages and DFAs</vt:lpstr>
      <vt:lpstr>State Diagram</vt:lpstr>
      <vt:lpstr>Sample DFAs # 1, 2</vt:lpstr>
      <vt:lpstr>Sample DFA # 3</vt:lpstr>
      <vt:lpstr>Sample DFA # 4</vt:lpstr>
      <vt:lpstr>State Transition Table</vt:lpstr>
      <vt:lpstr>Sample DFA # 4</vt:lpstr>
      <vt:lpstr>Sample DFA # 5</vt:lpstr>
      <vt:lpstr>FSAs and Applications</vt:lpstr>
      <vt:lpstr>DFA Closure</vt:lpstr>
      <vt:lpstr>Complement of Regular Sets</vt:lpstr>
      <vt:lpstr>Parallelizing DFAs</vt:lpstr>
      <vt:lpstr>Non-determinism NFA</vt:lpstr>
      <vt:lpstr>NFA Transitions</vt:lpstr>
      <vt:lpstr>NFA Languages</vt:lpstr>
      <vt:lpstr>Finite-State Diagram</vt:lpstr>
      <vt:lpstr>Equivalence of DFA and NFA</vt:lpstr>
      <vt:lpstr>Constructing DFA from NFA</vt:lpstr>
      <vt:lpstr>l-Closure</vt:lpstr>
      <vt:lpstr>DFA from NFA</vt:lpstr>
      <vt:lpstr>Details of DFA</vt:lpstr>
      <vt:lpstr>Regular Languages and NFAs</vt:lpstr>
      <vt:lpstr>Simple Exercise: Convert from NFA to DFA</vt:lpstr>
      <vt:lpstr>Regular Expressions</vt:lpstr>
      <vt:lpstr>Regular Expressions</vt:lpstr>
      <vt:lpstr>Lexical Analysis</vt:lpstr>
      <vt:lpstr>Regular Sets = Regular Languages</vt:lpstr>
      <vt:lpstr>Every Regular Set is a Regular Language</vt:lpstr>
      <vt:lpstr>Every Regular Language is a Regular Set Using Rijk</vt:lpstr>
      <vt:lpstr>Convert to RE</vt:lpstr>
      <vt:lpstr>PowerPoint Presentation</vt:lpstr>
      <vt:lpstr>State Ripping Concept</vt:lpstr>
      <vt:lpstr>State Ripping Details</vt:lpstr>
      <vt:lpstr>Use Ripping; Rip q3</vt:lpstr>
      <vt:lpstr>Use Ripping; Rip q1</vt:lpstr>
      <vt:lpstr>Use Ripping; Rip q2</vt:lpstr>
      <vt:lpstr>Regular Equations (Arden)</vt:lpstr>
      <vt:lpstr>Show QP* is a Solution</vt:lpstr>
      <vt:lpstr>Uniqueness of Solution</vt:lpstr>
      <vt:lpstr>Example</vt:lpstr>
      <vt:lpstr>Using Regular Equations</vt:lpstr>
      <vt:lpstr>Practice NFAs</vt:lpstr>
      <vt:lpstr>DFAs to REs</vt:lpstr>
      <vt:lpstr>State Minimization</vt:lpstr>
      <vt:lpstr>State Minimization</vt:lpstr>
      <vt:lpstr>Sample Minimization</vt:lpstr>
      <vt:lpstr>Closure Properties</vt:lpstr>
      <vt:lpstr>Reversal of Regular Sets</vt:lpstr>
      <vt:lpstr>Substitution</vt:lpstr>
      <vt:lpstr>Quotient with Regular Sets</vt:lpstr>
      <vt:lpstr>Quotient Again</vt:lpstr>
      <vt:lpstr>Applying Meta Approach</vt:lpstr>
      <vt:lpstr>Making Life Easy</vt:lpstr>
      <vt:lpstr>Reachable and Reaching</vt:lpstr>
      <vt:lpstr>Min and Max</vt:lpstr>
      <vt:lpstr>Regular Closed under Min</vt:lpstr>
      <vt:lpstr>Regular Closed under Max</vt:lpstr>
      <vt:lpstr>Pumping Lemma for Regular Languages</vt:lpstr>
      <vt:lpstr>Pumping Lemma Concept</vt:lpstr>
      <vt:lpstr>Pumping Lemma For Regular</vt:lpstr>
      <vt:lpstr>Pumping Lemma Proof</vt:lpstr>
      <vt:lpstr>Lemma’s Adversarial Process</vt:lpstr>
      <vt:lpstr>xwx is not Regular (PL)</vt:lpstr>
      <vt:lpstr>aFib(k) is not Regular (PL)</vt:lpstr>
      <vt:lpstr>Pumping Lemma Problems</vt:lpstr>
      <vt:lpstr>State Minimization</vt:lpstr>
      <vt:lpstr>Myhill-Nerode Theorem</vt:lpstr>
      <vt:lpstr>Myhill-Nerode 1 ⇒ 2</vt:lpstr>
      <vt:lpstr>Myhill-Nerode 2 ⇒ 3</vt:lpstr>
      <vt:lpstr>Myhill-Nerode 3 ⇒ 1</vt:lpstr>
      <vt:lpstr>Use of Myhill-Nerode</vt:lpstr>
      <vt:lpstr>xwx is not Regular (MN)</vt:lpstr>
      <vt:lpstr>aFib(k) is not Regular (MN)</vt:lpstr>
      <vt:lpstr>Myhill-Nerode and Minimization</vt:lpstr>
      <vt:lpstr>What is Regular So Far?</vt:lpstr>
      <vt:lpstr>What is NOT Regular?</vt:lpstr>
      <vt:lpstr>Finite-State Transducers</vt:lpstr>
      <vt:lpstr>Sample Mealy Model</vt:lpstr>
      <vt:lpstr>Finite-State Transducers</vt:lpstr>
      <vt:lpstr>Summary of Decision and Closure Properties</vt:lpstr>
      <vt:lpstr>Decidable Properties</vt:lpstr>
      <vt:lpstr>Closure Properties</vt:lpstr>
      <vt:lpstr>Regular Languages # 1</vt:lpstr>
      <vt:lpstr>Regular Languages # 2</vt:lpstr>
      <vt:lpstr>Regular Languages # 3</vt:lpstr>
      <vt:lpstr>Formal Languages</vt:lpstr>
      <vt:lpstr>History of Formal Language</vt:lpstr>
      <vt:lpstr>Grammars</vt:lpstr>
      <vt:lpstr>Derivations</vt:lpstr>
      <vt:lpstr>Regular Grammars</vt:lpstr>
      <vt:lpstr>DFA to Regular Grammar</vt:lpstr>
      <vt:lpstr>Example of DFA to Grammar</vt:lpstr>
      <vt:lpstr>Regular Grammar to NFA</vt:lpstr>
      <vt:lpstr>Example of Grammar to NFA</vt:lpstr>
      <vt:lpstr>What More is Regular?</vt:lpstr>
      <vt:lpstr>Mixing Right and Left Linear</vt:lpstr>
      <vt:lpstr>Context Free Languages</vt:lpstr>
      <vt:lpstr>Context Free Grammar</vt:lpstr>
      <vt:lpstr>Sample CFG</vt:lpstr>
      <vt:lpstr>Derivation</vt:lpstr>
      <vt:lpstr>Parse Trees</vt:lpstr>
      <vt:lpstr>Ambiguity</vt:lpstr>
      <vt:lpstr>Ambiguous Parse</vt:lpstr>
      <vt:lpstr>Precedence</vt:lpstr>
      <vt:lpstr>Left (right)most Derivations</vt:lpstr>
      <vt:lpstr>Ambiguity Test</vt:lpstr>
      <vt:lpstr>Unambiguous Grammar</vt:lpstr>
      <vt:lpstr>Parsing Problem</vt:lpstr>
      <vt:lpstr>Inherent Ambiguity</vt:lpstr>
      <vt:lpstr>Not All is Lost</vt:lpstr>
      <vt:lpstr>LR(k) and LL(k) Grammars </vt:lpstr>
      <vt:lpstr>LL(k) Grammars </vt:lpstr>
      <vt:lpstr>LR(k) Grammars </vt:lpstr>
      <vt:lpstr>Removing Left Recursion if doing Top Down</vt:lpstr>
      <vt:lpstr>Right Recursive Expressions</vt:lpstr>
      <vt:lpstr>Bottom Up vs Top Down</vt:lpstr>
      <vt:lpstr>Chomsky Normal Form</vt:lpstr>
      <vt:lpstr>Nullable Symbols</vt:lpstr>
      <vt:lpstr>Removal of l-Rules</vt:lpstr>
      <vt:lpstr>Chains (Unit Rules)</vt:lpstr>
      <vt:lpstr>Removal of Unit-Rules</vt:lpstr>
      <vt:lpstr>Non-Productive Symbols</vt:lpstr>
      <vt:lpstr>Unreachable Symbols</vt:lpstr>
      <vt:lpstr>Reduced CFG</vt:lpstr>
      <vt:lpstr>CFG to CNF</vt:lpstr>
      <vt:lpstr>Example of CNF Conversion</vt:lpstr>
      <vt:lpstr>Starting Grammars</vt:lpstr>
      <vt:lpstr>Remove Null Rules</vt:lpstr>
      <vt:lpstr>Remove Unit Rules</vt:lpstr>
      <vt:lpstr>Remove Useless Symbols</vt:lpstr>
      <vt:lpstr>Normalize rhs as CNF</vt:lpstr>
      <vt:lpstr>CKY (Cocke, Kasami, Younger) O(N3) PARSING</vt:lpstr>
      <vt:lpstr>Dynamic Programming</vt:lpstr>
      <vt:lpstr>CKY (Bottom-Up Technique)</vt:lpstr>
      <vt:lpstr>CKY Parser</vt:lpstr>
      <vt:lpstr>2nd CKY Example</vt:lpstr>
      <vt:lpstr>Pumping Lemma for Context Free Languages</vt:lpstr>
      <vt:lpstr>CFL Pumping Lemma Concept</vt:lpstr>
      <vt:lpstr>Pumping Lemma For CFL</vt:lpstr>
      <vt:lpstr>Pumping Lemma Proof</vt:lpstr>
      <vt:lpstr>Visual Support of Proof</vt:lpstr>
      <vt:lpstr>Lemma’s Adversarial Process</vt:lpstr>
      <vt:lpstr>Non-Closure</vt:lpstr>
      <vt:lpstr>Max and Min of CFL</vt:lpstr>
      <vt:lpstr>Complement of ww</vt:lpstr>
      <vt:lpstr>Solvable CFL Problems</vt:lpstr>
      <vt:lpstr>Closure Properties</vt:lpstr>
      <vt:lpstr>Intersection with Regular</vt:lpstr>
      <vt:lpstr>Substitution</vt:lpstr>
      <vt:lpstr>More on Substitution</vt:lpstr>
      <vt:lpstr>Push Down Automata</vt:lpstr>
      <vt:lpstr>Formalization of PDA</vt:lpstr>
      <vt:lpstr>Notion of ID for PDA</vt:lpstr>
      <vt:lpstr>Language Recognized by PDA</vt:lpstr>
      <vt:lpstr>Top Down Parsing by PDA</vt:lpstr>
      <vt:lpstr>Top Down Parsing by PDA</vt:lpstr>
      <vt:lpstr>Bottom Up Parsing by PDA</vt:lpstr>
      <vt:lpstr>Bottom Up Parsing by PDA</vt:lpstr>
      <vt:lpstr>Challenge</vt:lpstr>
      <vt:lpstr>Converting a PDA to CFG</vt:lpstr>
      <vt:lpstr>Rules for PDA to CFG</vt:lpstr>
      <vt:lpstr>Context Sensitive</vt:lpstr>
      <vt:lpstr>Context Sensitive Grammar</vt:lpstr>
      <vt:lpstr>Phrase Structured Grammar</vt:lpstr>
      <vt:lpstr>CSG Example#1</vt:lpstr>
      <vt:lpstr>CSG Example#2</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 Hughes</cp:lastModifiedBy>
  <cp:revision>1639</cp:revision>
  <cp:lastPrinted>2019-09-24T19:41:02Z</cp:lastPrinted>
  <dcterms:created xsi:type="dcterms:W3CDTF">2010-04-22T13:58:28Z</dcterms:created>
  <dcterms:modified xsi:type="dcterms:W3CDTF">2019-12-29T02:42:18Z</dcterms:modified>
</cp:coreProperties>
</file>