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43"/>
  </p:notesMasterIdLst>
  <p:handoutMasterIdLst>
    <p:handoutMasterId r:id="rId344"/>
  </p:handoutMasterIdLst>
  <p:sldIdLst>
    <p:sldId id="256" r:id="rId2"/>
    <p:sldId id="1392" r:id="rId3"/>
    <p:sldId id="1996" r:id="rId4"/>
    <p:sldId id="1991" r:id="rId5"/>
    <p:sldId id="1992" r:id="rId6"/>
    <p:sldId id="1740" r:id="rId7"/>
    <p:sldId id="1741" r:id="rId8"/>
    <p:sldId id="1924" r:id="rId9"/>
    <p:sldId id="1925" r:id="rId10"/>
    <p:sldId id="1994" r:id="rId11"/>
    <p:sldId id="1732" r:id="rId12"/>
    <p:sldId id="2114" r:id="rId13"/>
    <p:sldId id="1733" r:id="rId14"/>
    <p:sldId id="1734" r:id="rId15"/>
    <p:sldId id="1735" r:id="rId16"/>
    <p:sldId id="2861" r:id="rId17"/>
    <p:sldId id="2862" r:id="rId18"/>
    <p:sldId id="2863" r:id="rId19"/>
    <p:sldId id="2864" r:id="rId20"/>
    <p:sldId id="2865" r:id="rId21"/>
    <p:sldId id="2866" r:id="rId22"/>
    <p:sldId id="2867" r:id="rId23"/>
    <p:sldId id="2868" r:id="rId24"/>
    <p:sldId id="2869" r:id="rId25"/>
    <p:sldId id="2870" r:id="rId26"/>
    <p:sldId id="2872" r:id="rId27"/>
    <p:sldId id="2873" r:id="rId28"/>
    <p:sldId id="2874" r:id="rId29"/>
    <p:sldId id="2875" r:id="rId30"/>
    <p:sldId id="2876" r:id="rId31"/>
    <p:sldId id="2877" r:id="rId32"/>
    <p:sldId id="1558" r:id="rId33"/>
    <p:sldId id="3288" r:id="rId34"/>
    <p:sldId id="3289" r:id="rId35"/>
    <p:sldId id="3290" r:id="rId36"/>
    <p:sldId id="3291" r:id="rId37"/>
    <p:sldId id="3292" r:id="rId38"/>
    <p:sldId id="3293" r:id="rId39"/>
    <p:sldId id="3294" r:id="rId40"/>
    <p:sldId id="3295" r:id="rId41"/>
    <p:sldId id="3296" r:id="rId42"/>
    <p:sldId id="3297" r:id="rId43"/>
    <p:sldId id="3298" r:id="rId44"/>
    <p:sldId id="3299" r:id="rId45"/>
    <p:sldId id="3300" r:id="rId46"/>
    <p:sldId id="3301" r:id="rId47"/>
    <p:sldId id="3302" r:id="rId48"/>
    <p:sldId id="2194" r:id="rId49"/>
    <p:sldId id="2195" r:id="rId50"/>
    <p:sldId id="2937" r:id="rId51"/>
    <p:sldId id="2197" r:id="rId52"/>
    <p:sldId id="3303" r:id="rId53"/>
    <p:sldId id="3304" r:id="rId54"/>
    <p:sldId id="3305" r:id="rId55"/>
    <p:sldId id="2938" r:id="rId56"/>
    <p:sldId id="2939" r:id="rId57"/>
    <p:sldId id="3306" r:id="rId58"/>
    <p:sldId id="3307" r:id="rId59"/>
    <p:sldId id="3308" r:id="rId60"/>
    <p:sldId id="3309" r:id="rId61"/>
    <p:sldId id="3310" r:id="rId62"/>
    <p:sldId id="3311" r:id="rId63"/>
    <p:sldId id="3312" r:id="rId64"/>
    <p:sldId id="3313" r:id="rId65"/>
    <p:sldId id="3314" r:id="rId66"/>
    <p:sldId id="3315" r:id="rId67"/>
    <p:sldId id="3316" r:id="rId68"/>
    <p:sldId id="3317" r:id="rId69"/>
    <p:sldId id="3318" r:id="rId70"/>
    <p:sldId id="3319" r:id="rId71"/>
    <p:sldId id="3320" r:id="rId72"/>
    <p:sldId id="2292" r:id="rId73"/>
    <p:sldId id="2293" r:id="rId74"/>
    <p:sldId id="2217" r:id="rId75"/>
    <p:sldId id="2218" r:id="rId76"/>
    <p:sldId id="2219" r:id="rId77"/>
    <p:sldId id="2220" r:id="rId78"/>
    <p:sldId id="2221" r:id="rId79"/>
    <p:sldId id="2222" r:id="rId80"/>
    <p:sldId id="2223" r:id="rId81"/>
    <p:sldId id="2224" r:id="rId82"/>
    <p:sldId id="2940" r:id="rId83"/>
    <p:sldId id="2226" r:id="rId84"/>
    <p:sldId id="2227" r:id="rId85"/>
    <p:sldId id="2912" r:id="rId86"/>
    <p:sldId id="2941" r:id="rId87"/>
    <p:sldId id="2942" r:id="rId88"/>
    <p:sldId id="2943" r:id="rId89"/>
    <p:sldId id="2944" r:id="rId90"/>
    <p:sldId id="2945" r:id="rId91"/>
    <p:sldId id="2946" r:id="rId92"/>
    <p:sldId id="2229" r:id="rId93"/>
    <p:sldId id="2947" r:id="rId94"/>
    <p:sldId id="2948" r:id="rId95"/>
    <p:sldId id="2949" r:id="rId96"/>
    <p:sldId id="2950" r:id="rId97"/>
    <p:sldId id="2242" r:id="rId98"/>
    <p:sldId id="2243" r:id="rId99"/>
    <p:sldId id="3321" r:id="rId100"/>
    <p:sldId id="3322" r:id="rId101"/>
    <p:sldId id="3323" r:id="rId102"/>
    <p:sldId id="3324" r:id="rId103"/>
    <p:sldId id="3325" r:id="rId104"/>
    <p:sldId id="3326" r:id="rId105"/>
    <p:sldId id="3327" r:id="rId106"/>
    <p:sldId id="3328" r:id="rId107"/>
    <p:sldId id="2951" r:id="rId108"/>
    <p:sldId id="2952" r:id="rId109"/>
    <p:sldId id="2953" r:id="rId110"/>
    <p:sldId id="2255" r:id="rId111"/>
    <p:sldId id="3329" r:id="rId112"/>
    <p:sldId id="3330" r:id="rId113"/>
    <p:sldId id="2954" r:id="rId114"/>
    <p:sldId id="2955" r:id="rId115"/>
    <p:sldId id="3028" r:id="rId116"/>
    <p:sldId id="2956" r:id="rId117"/>
    <p:sldId id="2957" r:id="rId118"/>
    <p:sldId id="2958" r:id="rId119"/>
    <p:sldId id="2263" r:id="rId120"/>
    <p:sldId id="2264" r:id="rId121"/>
    <p:sldId id="2265" r:id="rId122"/>
    <p:sldId id="2266" r:id="rId123"/>
    <p:sldId id="2959" r:id="rId124"/>
    <p:sldId id="2960" r:id="rId125"/>
    <p:sldId id="2961" r:id="rId126"/>
    <p:sldId id="2962" r:id="rId127"/>
    <p:sldId id="2963" r:id="rId128"/>
    <p:sldId id="2964" r:id="rId129"/>
    <p:sldId id="2271" r:id="rId130"/>
    <p:sldId id="2965" r:id="rId131"/>
    <p:sldId id="2966" r:id="rId132"/>
    <p:sldId id="2967" r:id="rId133"/>
    <p:sldId id="2968" r:id="rId134"/>
    <p:sldId id="2969" r:id="rId135"/>
    <p:sldId id="2970" r:id="rId136"/>
    <p:sldId id="1639" r:id="rId137"/>
    <p:sldId id="1986" r:id="rId138"/>
    <p:sldId id="1987" r:id="rId139"/>
    <p:sldId id="1988" r:id="rId140"/>
    <p:sldId id="1566" r:id="rId141"/>
    <p:sldId id="1567" r:id="rId142"/>
    <p:sldId id="2181" r:id="rId143"/>
    <p:sldId id="2182" r:id="rId144"/>
    <p:sldId id="1640" r:id="rId145"/>
    <p:sldId id="1641" r:id="rId146"/>
    <p:sldId id="1570" r:id="rId147"/>
    <p:sldId id="2971" r:id="rId148"/>
    <p:sldId id="2283" r:id="rId149"/>
    <p:sldId id="2972" r:id="rId150"/>
    <p:sldId id="2973" r:id="rId151"/>
    <p:sldId id="2974" r:id="rId152"/>
    <p:sldId id="3027" r:id="rId153"/>
    <p:sldId id="3030" r:id="rId154"/>
    <p:sldId id="3031" r:id="rId155"/>
    <p:sldId id="2289" r:id="rId156"/>
    <p:sldId id="2290" r:id="rId157"/>
    <p:sldId id="2291" r:id="rId158"/>
    <p:sldId id="3331" r:id="rId159"/>
    <p:sldId id="3332" r:id="rId160"/>
    <p:sldId id="2294" r:id="rId161"/>
    <p:sldId id="2295" r:id="rId162"/>
    <p:sldId id="2296" r:id="rId163"/>
    <p:sldId id="2297" r:id="rId164"/>
    <p:sldId id="2298" r:id="rId165"/>
    <p:sldId id="2299" r:id="rId166"/>
    <p:sldId id="2300" r:id="rId167"/>
    <p:sldId id="2301" r:id="rId168"/>
    <p:sldId id="3116" r:id="rId169"/>
    <p:sldId id="2302" r:id="rId170"/>
    <p:sldId id="2303" r:id="rId171"/>
    <p:sldId id="2304" r:id="rId172"/>
    <p:sldId id="2305" r:id="rId173"/>
    <p:sldId id="2306" r:id="rId174"/>
    <p:sldId id="2307" r:id="rId175"/>
    <p:sldId id="1575" r:id="rId176"/>
    <p:sldId id="1343" r:id="rId177"/>
    <p:sldId id="1344" r:id="rId178"/>
    <p:sldId id="1345" r:id="rId179"/>
    <p:sldId id="1346" r:id="rId180"/>
    <p:sldId id="1527" r:id="rId181"/>
    <p:sldId id="1532" r:id="rId182"/>
    <p:sldId id="2423" r:id="rId183"/>
    <p:sldId id="1533" r:id="rId184"/>
    <p:sldId id="1822" r:id="rId185"/>
    <p:sldId id="3333" r:id="rId186"/>
    <p:sldId id="3334" r:id="rId187"/>
    <p:sldId id="3335" r:id="rId188"/>
    <p:sldId id="3336" r:id="rId189"/>
    <p:sldId id="2315" r:id="rId190"/>
    <p:sldId id="2327" r:id="rId191"/>
    <p:sldId id="2328" r:id="rId192"/>
    <p:sldId id="2329" r:id="rId193"/>
    <p:sldId id="2330" r:id="rId194"/>
    <p:sldId id="2331" r:id="rId195"/>
    <p:sldId id="2332" r:id="rId196"/>
    <p:sldId id="2333" r:id="rId197"/>
    <p:sldId id="2334" r:id="rId198"/>
    <p:sldId id="2335" r:id="rId199"/>
    <p:sldId id="2336" r:id="rId200"/>
    <p:sldId id="3117" r:id="rId201"/>
    <p:sldId id="2308" r:id="rId202"/>
    <p:sldId id="3337" r:id="rId203"/>
    <p:sldId id="3338" r:id="rId204"/>
    <p:sldId id="3339" r:id="rId205"/>
    <p:sldId id="3340" r:id="rId206"/>
    <p:sldId id="2171" r:id="rId207"/>
    <p:sldId id="2172" r:id="rId208"/>
    <p:sldId id="2173" r:id="rId209"/>
    <p:sldId id="3341" r:id="rId210"/>
    <p:sldId id="2175" r:id="rId211"/>
    <p:sldId id="3342" r:id="rId212"/>
    <p:sldId id="3343" r:id="rId213"/>
    <p:sldId id="3247" r:id="rId214"/>
    <p:sldId id="3344" r:id="rId215"/>
    <p:sldId id="3091" r:id="rId216"/>
    <p:sldId id="3092" r:id="rId217"/>
    <p:sldId id="1894" r:id="rId218"/>
    <p:sldId id="1903" r:id="rId219"/>
    <p:sldId id="1902" r:id="rId220"/>
    <p:sldId id="1895" r:id="rId221"/>
    <p:sldId id="2430" r:id="rId222"/>
    <p:sldId id="2426" r:id="rId223"/>
    <p:sldId id="2427" r:id="rId224"/>
    <p:sldId id="2428" r:id="rId225"/>
    <p:sldId id="3054" r:id="rId226"/>
    <p:sldId id="3056" r:id="rId227"/>
    <p:sldId id="3042" r:id="rId228"/>
    <p:sldId id="3104" r:id="rId229"/>
    <p:sldId id="3105" r:id="rId230"/>
    <p:sldId id="3106" r:id="rId231"/>
    <p:sldId id="3107" r:id="rId232"/>
    <p:sldId id="3108" r:id="rId233"/>
    <p:sldId id="3109" r:id="rId234"/>
    <p:sldId id="3110" r:id="rId235"/>
    <p:sldId id="3111" r:id="rId236"/>
    <p:sldId id="3112" r:id="rId237"/>
    <p:sldId id="3113" r:id="rId238"/>
    <p:sldId id="3114" r:id="rId239"/>
    <p:sldId id="3115" r:id="rId240"/>
    <p:sldId id="2139" r:id="rId241"/>
    <p:sldId id="3345" r:id="rId242"/>
    <p:sldId id="2435" r:id="rId243"/>
    <p:sldId id="2436" r:id="rId244"/>
    <p:sldId id="2437" r:id="rId245"/>
    <p:sldId id="2438" r:id="rId246"/>
    <p:sldId id="2439" r:id="rId247"/>
    <p:sldId id="2440" r:id="rId248"/>
    <p:sldId id="2441" r:id="rId249"/>
    <p:sldId id="2442" r:id="rId250"/>
    <p:sldId id="3032" r:id="rId251"/>
    <p:sldId id="3033" r:id="rId252"/>
    <p:sldId id="3034" r:id="rId253"/>
    <p:sldId id="1367" r:id="rId254"/>
    <p:sldId id="1655" r:id="rId255"/>
    <p:sldId id="3035" r:id="rId256"/>
    <p:sldId id="3036" r:id="rId257"/>
    <p:sldId id="3037" r:id="rId258"/>
    <p:sldId id="3038" r:id="rId259"/>
    <p:sldId id="3039" r:id="rId260"/>
    <p:sldId id="3040" r:id="rId261"/>
    <p:sldId id="3041" r:id="rId262"/>
    <p:sldId id="2148" r:id="rId263"/>
    <p:sldId id="2169" r:id="rId264"/>
    <p:sldId id="3120" r:id="rId265"/>
    <p:sldId id="3058" r:id="rId266"/>
    <p:sldId id="2498" r:id="rId267"/>
    <p:sldId id="3119" r:id="rId268"/>
    <p:sldId id="2476" r:id="rId269"/>
    <p:sldId id="3121" r:id="rId270"/>
    <p:sldId id="3122" r:id="rId271"/>
    <p:sldId id="3123" r:id="rId272"/>
    <p:sldId id="3124" r:id="rId273"/>
    <p:sldId id="3059" r:id="rId274"/>
    <p:sldId id="3060" r:id="rId275"/>
    <p:sldId id="3061" r:id="rId276"/>
    <p:sldId id="3118" r:id="rId277"/>
    <p:sldId id="3062" r:id="rId278"/>
    <p:sldId id="3063" r:id="rId279"/>
    <p:sldId id="3064" r:id="rId280"/>
    <p:sldId id="3065" r:id="rId281"/>
    <p:sldId id="3066" r:id="rId282"/>
    <p:sldId id="3067" r:id="rId283"/>
    <p:sldId id="2151" r:id="rId284"/>
    <p:sldId id="2152" r:id="rId285"/>
    <p:sldId id="3068" r:id="rId286"/>
    <p:sldId id="3069" r:id="rId287"/>
    <p:sldId id="3070" r:id="rId288"/>
    <p:sldId id="3071" r:id="rId289"/>
    <p:sldId id="3072" r:id="rId290"/>
    <p:sldId id="3073" r:id="rId291"/>
    <p:sldId id="2505" r:id="rId292"/>
    <p:sldId id="2500" r:id="rId293"/>
    <p:sldId id="2501" r:id="rId294"/>
    <p:sldId id="2502" r:id="rId295"/>
    <p:sldId id="2503" r:id="rId296"/>
    <p:sldId id="2504" r:id="rId297"/>
    <p:sldId id="3182" r:id="rId298"/>
    <p:sldId id="3374" r:id="rId299"/>
    <p:sldId id="3375" r:id="rId300"/>
    <p:sldId id="3376" r:id="rId301"/>
    <p:sldId id="3377" r:id="rId302"/>
    <p:sldId id="3378" r:id="rId303"/>
    <p:sldId id="3379" r:id="rId304"/>
    <p:sldId id="3380" r:id="rId305"/>
    <p:sldId id="3381" r:id="rId306"/>
    <p:sldId id="3382" r:id="rId307"/>
    <p:sldId id="3383" r:id="rId308"/>
    <p:sldId id="3384" r:id="rId309"/>
    <p:sldId id="3385" r:id="rId310"/>
    <p:sldId id="3386" r:id="rId311"/>
    <p:sldId id="3387" r:id="rId312"/>
    <p:sldId id="3388" r:id="rId313"/>
    <p:sldId id="3389" r:id="rId314"/>
    <p:sldId id="3390" r:id="rId315"/>
    <p:sldId id="3391" r:id="rId316"/>
    <p:sldId id="2521" r:id="rId317"/>
    <p:sldId id="2682" r:id="rId318"/>
    <p:sldId id="2683" r:id="rId319"/>
    <p:sldId id="2684" r:id="rId320"/>
    <p:sldId id="2685" r:id="rId321"/>
    <p:sldId id="2686" r:id="rId322"/>
    <p:sldId id="2687" r:id="rId323"/>
    <p:sldId id="2688" r:id="rId324"/>
    <p:sldId id="2689" r:id="rId325"/>
    <p:sldId id="2690" r:id="rId326"/>
    <p:sldId id="2691" r:id="rId327"/>
    <p:sldId id="2692" r:id="rId328"/>
    <p:sldId id="2693" r:id="rId329"/>
    <p:sldId id="2975" r:id="rId330"/>
    <p:sldId id="2695" r:id="rId331"/>
    <p:sldId id="2696" r:id="rId332"/>
    <p:sldId id="2697" r:id="rId333"/>
    <p:sldId id="3131" r:id="rId334"/>
    <p:sldId id="258" r:id="rId335"/>
    <p:sldId id="3126" r:id="rId336"/>
    <p:sldId id="3127" r:id="rId337"/>
    <p:sldId id="262" r:id="rId338"/>
    <p:sldId id="3128" r:id="rId339"/>
    <p:sldId id="3129" r:id="rId340"/>
    <p:sldId id="3130" r:id="rId341"/>
    <p:sldId id="268" r:id="rId342"/>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C9900"/>
    <a:srgbClr val="009900"/>
    <a:srgbClr val="CC3300"/>
    <a:srgbClr val="000000"/>
    <a:srgbClr val="0000FF"/>
    <a:srgbClr val="004E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0"/>
    <p:restoredTop sz="94486"/>
  </p:normalViewPr>
  <p:slideViewPr>
    <p:cSldViewPr>
      <p:cViewPr varScale="1">
        <p:scale>
          <a:sx n="108" d="100"/>
          <a:sy n="108" d="100"/>
        </p:scale>
        <p:origin x="1326" y="96"/>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commentAuthors" Target="commentAuthor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theme" Target="theme/theme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1C14E75-1DC1-4A4A-9AD0-6F03BAF422D5}" type="slidenum">
              <a:rPr lang="en-US"/>
              <a:pPr/>
              <a:t>10</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99462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519A75C-D21F-3A4B-8C86-15906960155D}"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734390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E536E4E-4AE4-8342-88E0-77BAB8ACD981}"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21508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2D74BB8-7F0E-3047-A364-723695458992}"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2187364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D3A432C-F69F-6B42-8142-CA1B592554E5}"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08104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F9D92E1-FDCF-2F40-9834-BA64F7F5B79B}"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461285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5CD149D-0153-4443-97F7-0854F347043A}"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10712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A985D6C-5DF5-1241-BBE9-8C3922EA4F7B}"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16111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120</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5095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121</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45257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122</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38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D745B2C-A25F-0445-8AC1-A533FCE88193}" type="slidenum">
              <a:rPr lang="en-US"/>
              <a:pPr/>
              <a:t>11</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789407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123</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546480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124</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7293080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125</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010957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126</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5493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2C9FCB9-8B56-C043-A661-A82EBB883B74}"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624930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805F002-04F5-9948-909B-EE27953F9735}"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607264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AA35D10-8C88-C540-A315-40852C9B4149}"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61117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B0F0D6A4-A489-3540-9DD5-BCE5CB55542F}"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503184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0948A41-6C21-7946-B441-CFB6E5A22CA9}"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6762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4C4B670-E9AA-F745-B9C3-51D6A0C21B91}"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5180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12</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649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446C221-D881-4344-BBED-90F56A424934}"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904408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D88C1AA-2ADF-264E-B7D7-FA24F0FEECE1}"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1827809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BFD2F14-E8AF-8049-BD8E-001AA1B9811E}" type="slidenum">
              <a:rPr lang="en-US"/>
              <a:pPr/>
              <a:t>136</a:t>
            </a:fld>
            <a:endParaRPr 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553813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06479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8822777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60101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09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3DB66AA-C207-0C41-8349-E3438644DA1D}" type="slidenum">
              <a:rPr lang="en-US"/>
              <a:pPr/>
              <a:t>140</a:t>
            </a:fld>
            <a:endParaRPr lang="en-US"/>
          </a:p>
        </p:txBody>
      </p:sp>
    </p:spTree>
    <p:extLst>
      <p:ext uri="{BB962C8B-B14F-4D97-AF65-F5344CB8AC3E}">
        <p14:creationId xmlns:p14="http://schemas.microsoft.com/office/powerpoint/2010/main" val="300875193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10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3D33A9F-7E0E-F048-B6A2-2E9B4675F6C0}" type="slidenum">
              <a:rPr lang="en-US"/>
              <a:pPr/>
              <a:t>141</a:t>
            </a:fld>
            <a:endParaRPr lang="en-US"/>
          </a:p>
        </p:txBody>
      </p:sp>
    </p:spTree>
    <p:extLst>
      <p:ext uri="{BB962C8B-B14F-4D97-AF65-F5344CB8AC3E}">
        <p14:creationId xmlns:p14="http://schemas.microsoft.com/office/powerpoint/2010/main" val="21705727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1737ABD-E764-7E4E-8504-470F816B19F0}" type="slidenum">
              <a:rPr lang="en-US"/>
              <a:pPr/>
              <a:t>142</a:t>
            </a:fld>
            <a:endParaRPr lang="en-US"/>
          </a:p>
        </p:txBody>
      </p:sp>
    </p:spTree>
    <p:extLst>
      <p:ext uri="{BB962C8B-B14F-4D97-AF65-F5344CB8AC3E}">
        <p14:creationId xmlns:p14="http://schemas.microsoft.com/office/powerpoint/2010/main" val="157792799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381BA39-C4E9-8846-959A-98D6F65A2DA7}" type="slidenum">
              <a:rPr lang="en-US"/>
              <a:pPr/>
              <a:t>143</a:t>
            </a:fld>
            <a:endParaRPr lang="en-US"/>
          </a:p>
        </p:txBody>
      </p:sp>
    </p:spTree>
    <p:extLst>
      <p:ext uri="{BB962C8B-B14F-4D97-AF65-F5344CB8AC3E}">
        <p14:creationId xmlns:p14="http://schemas.microsoft.com/office/powerpoint/2010/main" val="168648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13</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0847573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3B05421-EBA5-6D47-AA52-77980310405D}" type="slidenum">
              <a:rPr lang="en-US"/>
              <a:pPr/>
              <a:t>144</a:t>
            </a:fld>
            <a:endParaRPr lang="en-US"/>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2406146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91FD4A6-F24B-2A46-B763-F3EC7A039AE1}" type="slidenum">
              <a:rPr lang="en-US"/>
              <a:pPr/>
              <a:t>145</a:t>
            </a:fld>
            <a:endParaRPr lang="en-US"/>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896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F228E44-BDC2-4549-B9CF-37154F89A6E3}" type="slidenum">
              <a:rPr lang="en-US"/>
              <a:pPr/>
              <a:t>146</a:t>
            </a:fld>
            <a:endParaRPr lang="en-US"/>
          </a:p>
        </p:txBody>
      </p:sp>
    </p:spTree>
    <p:extLst>
      <p:ext uri="{BB962C8B-B14F-4D97-AF65-F5344CB8AC3E}">
        <p14:creationId xmlns:p14="http://schemas.microsoft.com/office/powerpoint/2010/main" val="197542391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7B8C37E3-ECDD-DA41-864E-22B1E1DE3E4F}" type="slidenum">
              <a:rPr lang="en-US">
                <a:latin typeface="Arial" pitchFamily="-111" charset="0"/>
                <a:ea typeface="ＭＳ Ｐゴシック" pitchFamily="-111" charset="-128"/>
                <a:cs typeface="ＭＳ Ｐゴシック" pitchFamily="-111" charset="-128"/>
              </a:rPr>
              <a:pPr/>
              <a:t>147</a:t>
            </a:fld>
            <a:endParaRPr lang="en-US">
              <a:latin typeface="Arial" pitchFamily="-111" charset="0"/>
              <a:ea typeface="ＭＳ Ｐゴシック" pitchFamily="-111" charset="-128"/>
              <a:cs typeface="ＭＳ Ｐゴシック" pitchFamily="-111" charset="-128"/>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019159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C3F1C1DF-F484-9744-A13F-09B3A5649876}"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241682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FFFDF9C6-7A25-0943-93AA-0121D5FEDD99}"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31072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3426E343-BC5D-2E49-9C9A-43E3F2ABA50F}"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2431215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497987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174062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3090EAD8-2F7D-C745-A4A9-F5CDA7D434A9}" type="slidenum">
              <a:rPr lang="en-US">
                <a:latin typeface="Arial" pitchFamily="-111" charset="0"/>
                <a:ea typeface="ＭＳ Ｐゴシック" pitchFamily="-111" charset="-128"/>
                <a:cs typeface="ＭＳ Ｐゴシック" pitchFamily="-111" charset="-128"/>
              </a:rPr>
              <a:pPr/>
              <a:t>153</a:t>
            </a:fld>
            <a:endParaRPr lang="en-US">
              <a:latin typeface="Arial" pitchFamily="-111" charset="0"/>
              <a:ea typeface="ＭＳ Ｐゴシック" pitchFamily="-111" charset="-128"/>
              <a:cs typeface="ＭＳ Ｐゴシック" pitchFamily="-111" charset="-128"/>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116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5232A02-E2AB-2947-8951-56CF841B99F5}" type="slidenum">
              <a:rPr lang="en-US" sz="1300"/>
              <a:pPr algn="r" eaLnBrk="1" hangingPunct="1"/>
              <a:t>14</a:t>
            </a:fld>
            <a:endParaRPr lang="en-US" sz="130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0604203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FA9FAC7-9EA4-6845-8C85-FB5A3C83957F}"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7105846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79075142-EB5E-EF49-B358-CC11C43E6D90}"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34721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E7D34ACC-2DD7-3443-BD0B-BFCC0D20B145}" type="slidenum">
              <a:rPr lang="en-US">
                <a:latin typeface="Arial" pitchFamily="-111" charset="0"/>
                <a:ea typeface="ＭＳ Ｐゴシック" pitchFamily="-111" charset="-128"/>
                <a:cs typeface="ＭＳ Ｐゴシック" pitchFamily="-111" charset="-128"/>
              </a:rPr>
              <a:pPr/>
              <a:t>156</a:t>
            </a:fld>
            <a:endParaRPr lang="en-US">
              <a:latin typeface="Arial" pitchFamily="-111" charset="0"/>
              <a:ea typeface="ＭＳ Ｐゴシック" pitchFamily="-111" charset="-128"/>
              <a:cs typeface="ＭＳ Ｐゴシック" pitchFamily="-111" charset="-128"/>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841353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ED600ACD-AB96-6345-B05A-2BEE26F8BF98}"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1219368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7E8C8232-1F24-EC46-AFEB-3D3A5CD1C7EA}"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595103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D0F4FE7D-CF12-DD4E-9C2B-E9027CEFBCFA}"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8364781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81D7B833-9BB1-1346-909D-7566F5CEE36F}"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118346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0C027652-8F9E-FF45-854E-F5FCD1CC6CA9}"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9485019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CD51505B-0E76-D042-8948-E2A1603EF1E0}" type="slidenum">
              <a:rPr lang="en-US">
                <a:latin typeface="Arial" pitchFamily="-111" charset="0"/>
                <a:ea typeface="ＭＳ Ｐゴシック" pitchFamily="-111" charset="-128"/>
                <a:cs typeface="ＭＳ Ｐゴシック" pitchFamily="-111" charset="-128"/>
              </a:rPr>
              <a:pPr/>
              <a:t>162</a:t>
            </a:fld>
            <a:endParaRPr lang="en-US">
              <a:latin typeface="Arial" pitchFamily="-111" charset="0"/>
              <a:ea typeface="ＭＳ Ｐゴシック" pitchFamily="-111" charset="-128"/>
              <a:cs typeface="ＭＳ Ｐゴシック" pitchFamily="-111" charset="-128"/>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905499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8E5E236B-13B1-7B43-8A90-94DCC1519994}"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12372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8182B1B-B5B3-8647-94DE-78032FAD1BD2}" type="slidenum">
              <a:rPr lang="en-US" sz="1300"/>
              <a:pPr algn="r" eaLnBrk="1" hangingPunct="1"/>
              <a:t>15</a:t>
            </a:fld>
            <a:endParaRPr lang="en-US" sz="130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1988708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149889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E6D4976F-19E9-4A43-976A-066684D2A949}"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855268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22192DED-BA71-6943-87AC-D2E141DD3435}"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423635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56FDFCF5-3077-8F43-B379-938E6F9E0CDF}" type="slidenum">
              <a:rPr lang="en-US">
                <a:latin typeface="Arial" pitchFamily="-111" charset="0"/>
                <a:ea typeface="ＭＳ Ｐゴシック" pitchFamily="-111" charset="-128"/>
                <a:cs typeface="ＭＳ Ｐゴシック" pitchFamily="-111" charset="-128"/>
              </a:rPr>
              <a:pPr/>
              <a:t>167</a:t>
            </a:fld>
            <a:endParaRPr lang="en-US">
              <a:latin typeface="Arial" pitchFamily="-111" charset="0"/>
              <a:ea typeface="ＭＳ Ｐゴシック" pitchFamily="-111" charset="-128"/>
              <a:cs typeface="ＭＳ Ｐゴシック" pitchFamily="-111" charset="-128"/>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882262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046394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772A4E87-A4D5-E54F-A990-69038E306521}"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734754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411775C8-08BE-1E41-BD39-111BB452A133}"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748486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A82A445-9E4C-6440-B2F0-4422DFA45A07}"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3416055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7C89E7F0-1A89-8247-B856-FB8A46AFAFB7}"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4456776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455C3978-F873-4B4C-A147-CED85B2A98EC}"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7878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0387658-7FC6-3A4E-B99A-E884C8023324}" type="slidenum">
              <a:rPr lang="en-US">
                <a:latin typeface="Arial" pitchFamily="-111" charset="0"/>
                <a:ea typeface="ＭＳ Ｐゴシック" pitchFamily="-111" charset="-128"/>
                <a:cs typeface="ＭＳ Ｐゴシック" pitchFamily="-111" charset="-128"/>
              </a:rPr>
              <a:pPr/>
              <a:t>16</a:t>
            </a:fld>
            <a:endParaRPr lang="en-US">
              <a:latin typeface="Arial" pitchFamily="-111" charset="0"/>
              <a:ea typeface="ＭＳ Ｐゴシック" pitchFamily="-111" charset="-128"/>
              <a:cs typeface="ＭＳ Ｐゴシック" pitchFamily="-111"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122339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FC5BEA73-DD18-A647-80A5-7C137D7DB8EB}"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120819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9FCA9F-D0B2-9D4F-9915-D1D427BD809E}" type="slidenum">
              <a:rPr lang="en-US"/>
              <a:pPr/>
              <a:t>175</a:t>
            </a:fld>
            <a:endParaRPr lang="en-US"/>
          </a:p>
        </p:txBody>
      </p:sp>
    </p:spTree>
    <p:extLst>
      <p:ext uri="{BB962C8B-B14F-4D97-AF65-F5344CB8AC3E}">
        <p14:creationId xmlns:p14="http://schemas.microsoft.com/office/powerpoint/2010/main" val="372120819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BC405FD-D08B-FE42-9204-A2D4940FA9E9}" type="slidenum">
              <a:rPr lang="en-US"/>
              <a:pPr/>
              <a:t>176</a:t>
            </a:fld>
            <a:endParaRPr lang="en-US"/>
          </a:p>
        </p:txBody>
      </p:sp>
    </p:spTree>
    <p:extLst>
      <p:ext uri="{BB962C8B-B14F-4D97-AF65-F5344CB8AC3E}">
        <p14:creationId xmlns:p14="http://schemas.microsoft.com/office/powerpoint/2010/main" val="246555738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3992EA1-DE4B-FA49-8574-2D66B6C1748D}" type="slidenum">
              <a:rPr lang="en-US"/>
              <a:pPr/>
              <a:t>177</a:t>
            </a:fld>
            <a:endParaRPr lang="en-US"/>
          </a:p>
        </p:txBody>
      </p:sp>
    </p:spTree>
    <p:extLst>
      <p:ext uri="{BB962C8B-B14F-4D97-AF65-F5344CB8AC3E}">
        <p14:creationId xmlns:p14="http://schemas.microsoft.com/office/powerpoint/2010/main" val="384834389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84D200-AF3D-DF4C-8820-242FC3EC6CC8}" type="slidenum">
              <a:rPr lang="en-US"/>
              <a:pPr/>
              <a:t>178</a:t>
            </a:fld>
            <a:endParaRPr lang="en-US"/>
          </a:p>
        </p:txBody>
      </p:sp>
    </p:spTree>
    <p:extLst>
      <p:ext uri="{BB962C8B-B14F-4D97-AF65-F5344CB8AC3E}">
        <p14:creationId xmlns:p14="http://schemas.microsoft.com/office/powerpoint/2010/main" val="59147757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6DE3BE-D35B-294D-88F5-3D70D3CD79C5}" type="slidenum">
              <a:rPr lang="en-US"/>
              <a:pPr/>
              <a:t>179</a:t>
            </a:fld>
            <a:endParaRPr lang="en-US"/>
          </a:p>
        </p:txBody>
      </p:sp>
    </p:spTree>
    <p:extLst>
      <p:ext uri="{BB962C8B-B14F-4D97-AF65-F5344CB8AC3E}">
        <p14:creationId xmlns:p14="http://schemas.microsoft.com/office/powerpoint/2010/main" val="356117408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40763F3-702E-C243-8864-268A8FD13A36}" type="slidenum">
              <a:rPr lang="en-US"/>
              <a:pPr/>
              <a:t>180</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7439144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09F7948-4123-254C-AE0B-4DAEB210B0E3}" type="slidenum">
              <a:rPr lang="en-US"/>
              <a:pPr/>
              <a:t>181</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430014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DDA54FF-544B-8E44-A2DE-486D611B64D2}" type="slidenum">
              <a:rPr lang="en-US"/>
              <a:pPr/>
              <a:t>183</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076661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655B576-7037-6C48-B4C4-6C2B9D9910EA}" type="slidenum">
              <a:rPr lang="en-US"/>
              <a:pPr/>
              <a:t>184</a:t>
            </a:fld>
            <a:endParaRPr 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1243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58724" name="Slide Number Placeholder 3"/>
          <p:cNvSpPr>
            <a:spLocks noGrp="1"/>
          </p:cNvSpPr>
          <p:nvPr>
            <p:ph type="sldNum" sz="quarter" idx="5"/>
          </p:nvPr>
        </p:nvSpPr>
        <p:spPr>
          <a:noFill/>
        </p:spPr>
        <p:txBody>
          <a:bodyPr/>
          <a:lstStyle/>
          <a:p>
            <a:fld id="{1F0AAA23-C70C-AB4E-B901-A564C17FBB2B}"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382147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95B4239A-B927-164D-BFD1-9453E4980B60}"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567392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C3028015-877A-F44D-92C0-EC2F73CD33E1}" type="slidenum">
              <a:rPr lang="en-US">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725379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36D8959C-1585-9E43-8CA3-84A6B0F5B548}"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344698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1EB9E676-8C8E-0D4F-9499-50E3E4ED219C}"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3203973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4AB44520-B2F6-B642-8A08-A6FC7EFFD627}" type="slidenum">
              <a:rPr lang="en-US">
                <a:latin typeface="Arial" pitchFamily="-111" charset="0"/>
                <a:ea typeface="ＭＳ Ｐゴシック" pitchFamily="-111" charset="-128"/>
                <a:cs typeface="ＭＳ Ｐゴシック" pitchFamily="-111" charset="-128"/>
              </a:rPr>
              <a:pPr/>
              <a:t>189</a:t>
            </a:fld>
            <a:endParaRPr lang="en-US">
              <a:latin typeface="Arial" pitchFamily="-111" charset="0"/>
              <a:ea typeface="ＭＳ Ｐゴシック" pitchFamily="-111" charset="-128"/>
              <a:cs typeface="ＭＳ Ｐゴシック" pitchFamily="-111" charset="-128"/>
            </a:endParaRPr>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72525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18DEE15A-CF50-E749-BE64-964556AD1872}" type="slidenum">
              <a:rPr lang="en-US">
                <a:latin typeface="Arial" pitchFamily="-111" charset="0"/>
                <a:ea typeface="ＭＳ Ｐゴシック" pitchFamily="-111" charset="-128"/>
                <a:cs typeface="ＭＳ Ｐゴシック" pitchFamily="-111" charset="-128"/>
              </a:rPr>
              <a:pPr/>
              <a:t>190</a:t>
            </a:fld>
            <a:endParaRPr lang="en-US">
              <a:latin typeface="Arial" pitchFamily="-111" charset="0"/>
              <a:ea typeface="ＭＳ Ｐゴシック" pitchFamily="-111" charset="-128"/>
              <a:cs typeface="ＭＳ Ｐゴシック" pitchFamily="-111" charset="-128"/>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8734632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5D01B30C-2728-0E48-9459-37F586DCFC37}"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6002023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751842F4-50A8-754D-9F12-D6A55F0FC08F}"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928523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1A7CF8F6-C2EF-7042-8980-396993C6EF81}"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058932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B80F6E02-9227-4C4E-9FE5-214CF39122A6}"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0023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0772" name="Slide Number Placeholder 3"/>
          <p:cNvSpPr>
            <a:spLocks noGrp="1"/>
          </p:cNvSpPr>
          <p:nvPr>
            <p:ph type="sldNum" sz="quarter" idx="5"/>
          </p:nvPr>
        </p:nvSpPr>
        <p:spPr>
          <a:noFill/>
        </p:spPr>
        <p:txBody>
          <a:bodyPr/>
          <a:lstStyle/>
          <a:p>
            <a:fld id="{30741453-2F9E-B94B-8F82-7D25B3BB13BB}"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237295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0C0E9D5D-1E27-4045-B39F-F1388037FD12}"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010552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7F4DC1FE-085E-CD42-AEA7-54317A2F7010}"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41020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566959BC-BB45-364A-A6BC-21857B7FCB6B}"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691997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82AAACB2-C6E2-C54A-B594-97DE0F853880}"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509649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6245CD97-8661-CE4C-9BA0-23F6B80B22E6}" type="slidenum">
              <a:rPr lang="en-US">
                <a:latin typeface="Arial" pitchFamily="-111" charset="0"/>
                <a:ea typeface="ＭＳ Ｐゴシック" pitchFamily="-111" charset="-128"/>
                <a:cs typeface="ＭＳ Ｐゴシック" pitchFamily="-111" charset="-128"/>
              </a:rPr>
              <a:pPr/>
              <a:t>199</a:t>
            </a:fld>
            <a:endParaRPr lang="en-US">
              <a:latin typeface="Arial" pitchFamily="-111" charset="0"/>
              <a:ea typeface="ＭＳ Ｐゴシック" pitchFamily="-111" charset="-128"/>
              <a:cs typeface="ＭＳ Ｐゴシック" pitchFamily="-111" charset="-128"/>
            </a:endParaRPr>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069163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A82A445-9E4C-6440-B2F0-4422DFA45A07}" type="slidenum">
              <a:rPr lang="en-US">
                <a:latin typeface="Arial" pitchFamily="-111" charset="0"/>
                <a:ea typeface="ＭＳ Ｐゴシック" pitchFamily="-111" charset="-128"/>
                <a:cs typeface="ＭＳ Ｐゴシック" pitchFamily="-111" charset="-128"/>
              </a:rPr>
              <a:pPr/>
              <a:t>200</a:t>
            </a:fld>
            <a:endParaRPr lang="en-US">
              <a:latin typeface="Arial" pitchFamily="-111" charset="0"/>
              <a:ea typeface="ＭＳ Ｐゴシック" pitchFamily="-111" charset="-128"/>
              <a:cs typeface="ＭＳ Ｐゴシック" pitchFamily="-111" charset="-128"/>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024665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49017D74-1D29-D146-A24E-A5D06DCE7002}" type="slidenum">
              <a:rPr lang="en-US">
                <a:latin typeface="Arial" pitchFamily="-111" charset="0"/>
                <a:ea typeface="ＭＳ Ｐゴシック" pitchFamily="-111" charset="-128"/>
                <a:cs typeface="ＭＳ Ｐゴシック" pitchFamily="-111" charset="-128"/>
              </a:rPr>
              <a:pPr/>
              <a:t>201</a:t>
            </a:fld>
            <a:endParaRPr lang="en-US">
              <a:latin typeface="Arial" pitchFamily="-111" charset="0"/>
              <a:ea typeface="ＭＳ Ｐゴシック" pitchFamily="-111" charset="-128"/>
              <a:cs typeface="ＭＳ Ｐゴシック" pitchFamily="-111" charset="-128"/>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0385380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CAA0569B-245F-2240-9617-D95F7252C8EB}"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541778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FE4C5246-7F3A-4C41-A91B-18E29A0ACD9F}"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7485943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5EA44C02-05E1-9644-B98E-94D664969C9D}"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294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59A4664-1CDF-974B-B164-60482927F043}"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021388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01E65E53-35D3-6448-AE88-07AD83B1FDFC}"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3079739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86F17453-A753-5F49-BCAB-5EC8604A1B84}"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458945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DE9968D9-2738-1949-9865-C10DE49E900D}"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59876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213</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607921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0E21D20F-917E-3E44-BCDE-0DBA634C7697}"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933739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C557E6C-54BB-6F4A-9725-7141CAD588FB}" type="slidenum">
              <a:rPr lang="en-US"/>
              <a:pPr/>
              <a:t>215</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525379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216</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5627838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2223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668326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507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D93A27-86C2-A146-86B1-808E0926E7EA}" type="slidenum">
              <a:rPr lang="en-US"/>
              <a:pPr/>
              <a:t>2</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328189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0695278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220</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9348431"/>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472068" name="Slide Number Placeholder 3"/>
          <p:cNvSpPr>
            <a:spLocks noGrp="1"/>
          </p:cNvSpPr>
          <p:nvPr>
            <p:ph type="sldNum" sz="quarter" idx="5"/>
          </p:nvPr>
        </p:nvSpPr>
        <p:spPr>
          <a:noFill/>
        </p:spPr>
        <p:txBody>
          <a:bodyPr/>
          <a:lstStyle/>
          <a:p>
            <a:fld id="{B45736EE-F701-2742-9C40-A7A708605B2D}"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327851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523568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7"/>
          <p:cNvSpPr>
            <a:spLocks noGrp="1" noChangeArrowheads="1"/>
          </p:cNvSpPr>
          <p:nvPr>
            <p:ph type="sldNum" sz="quarter" idx="5"/>
          </p:nvPr>
        </p:nvSpPr>
        <p:spPr>
          <a:noFill/>
        </p:spPr>
        <p:txBody>
          <a:bodyPr/>
          <a:lstStyle/>
          <a:p>
            <a:fld id="{455BDE23-3C49-234C-A66C-992229DE8119}" type="slidenum">
              <a:rPr lang="en-US">
                <a:latin typeface="Arial" pitchFamily="-106" charset="0"/>
              </a:rPr>
              <a:pPr/>
              <a:t>226</a:t>
            </a:fld>
            <a:endParaRPr lang="en-US">
              <a:latin typeface="Arial" pitchFamily="-106" charset="0"/>
            </a:endParaRPr>
          </a:p>
        </p:txBody>
      </p:sp>
      <p:sp>
        <p:nvSpPr>
          <p:cNvPr id="792579" name="Rectangle 2"/>
          <p:cNvSpPr>
            <a:spLocks noGrp="1" noRot="1" noChangeAspect="1" noChangeArrowheads="1" noTextEdit="1"/>
          </p:cNvSpPr>
          <p:nvPr>
            <p:ph type="sldImg"/>
          </p:nvPr>
        </p:nvSpPr>
        <p:spPr>
          <a:ln/>
        </p:spPr>
      </p:sp>
      <p:sp>
        <p:nvSpPr>
          <p:cNvPr id="792580"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extLst>
      <p:ext uri="{BB962C8B-B14F-4D97-AF65-F5344CB8AC3E}">
        <p14:creationId xmlns:p14="http://schemas.microsoft.com/office/powerpoint/2010/main" val="228522439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227</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4400244"/>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p:spPr>
        <p:txBody>
          <a:bodyPr/>
          <a:lstStyle/>
          <a:p>
            <a:fld id="{CBA7B2D0-C382-7E44-82D6-4BE3F5BDD836}" type="slidenum">
              <a:rPr lang="en-US">
                <a:latin typeface="Arial" pitchFamily="-111" charset="0"/>
                <a:ea typeface="ＭＳ Ｐゴシック" pitchFamily="-111" charset="-128"/>
                <a:cs typeface="ＭＳ Ｐゴシック" pitchFamily="-111" charset="-128"/>
              </a:rPr>
              <a:pPr/>
              <a:t>228</a:t>
            </a:fld>
            <a:endParaRPr lang="en-US">
              <a:latin typeface="Arial" pitchFamily="-111" charset="0"/>
              <a:ea typeface="ＭＳ Ｐゴシック" pitchFamily="-111" charset="-128"/>
              <a:cs typeface="ＭＳ Ｐゴシック" pitchFamily="-111" charset="-128"/>
            </a:endParaRPr>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55579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229</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5583880"/>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p>
            <a:fld id="{281FBAEE-1914-8C4F-A4FE-1263EA5663DF}" type="slidenum">
              <a:rPr lang="en-US">
                <a:latin typeface="Arial" pitchFamily="-111" charset="0"/>
                <a:ea typeface="ＭＳ Ｐゴシック" pitchFamily="-111" charset="-128"/>
                <a:cs typeface="ＭＳ Ｐゴシック" pitchFamily="-111" charset="-128"/>
              </a:rPr>
              <a:pPr/>
              <a:t>230</a:t>
            </a:fld>
            <a:endParaRPr lang="en-US">
              <a:latin typeface="Arial" pitchFamily="-111" charset="0"/>
              <a:ea typeface="ＭＳ Ｐゴシック" pitchFamily="-111" charset="-128"/>
              <a:cs typeface="ＭＳ Ｐゴシック" pitchFamily="-111" charset="-128"/>
            </a:endParaRPr>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1655046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231</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977043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232</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18674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6916" name="Slide Number Placeholder 3"/>
          <p:cNvSpPr>
            <a:spLocks noGrp="1"/>
          </p:cNvSpPr>
          <p:nvPr>
            <p:ph type="sldNum" sz="quarter" idx="5"/>
          </p:nvPr>
        </p:nvSpPr>
        <p:spPr>
          <a:noFill/>
        </p:spPr>
        <p:txBody>
          <a:bodyPr/>
          <a:lstStyle/>
          <a:p>
            <a:fld id="{A471534A-7DF5-1442-B14C-E2E127728EA6}"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12932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233</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3595978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01965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284104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236</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2408810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p>
            <a:fld id="{B975F3FF-92D6-9946-8040-4098A171FB05}" type="slidenum">
              <a:rPr lang="en-US">
                <a:latin typeface="Arial" pitchFamily="-111" charset="0"/>
                <a:ea typeface="ＭＳ Ｐゴシック" pitchFamily="-111" charset="-128"/>
                <a:cs typeface="ＭＳ Ｐゴシック" pitchFamily="-111" charset="-128"/>
              </a:rPr>
              <a:pPr/>
              <a:t>237</a:t>
            </a:fld>
            <a:endParaRPr lang="en-US">
              <a:latin typeface="Arial" pitchFamily="-111" charset="0"/>
              <a:ea typeface="ＭＳ Ｐゴシック" pitchFamily="-111" charset="-128"/>
              <a:cs typeface="ＭＳ Ｐゴシック" pitchFamily="-111" charset="-128"/>
            </a:endParaRPr>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6682555"/>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p:spPr>
        <p:txBody>
          <a:bodyPr/>
          <a:lstStyle/>
          <a:p>
            <a:fld id="{E0B7A631-2EAA-324B-9199-4FE696D322AC}" type="slidenum">
              <a:rPr lang="en-US">
                <a:latin typeface="Arial" pitchFamily="-111" charset="0"/>
                <a:ea typeface="ＭＳ Ｐゴシック" pitchFamily="-111" charset="-128"/>
                <a:cs typeface="ＭＳ Ｐゴシック" pitchFamily="-111" charset="-128"/>
              </a:rPr>
              <a:pPr/>
              <a:t>238</a:t>
            </a:fld>
            <a:endParaRPr lang="en-US">
              <a:latin typeface="Arial" pitchFamily="-111" charset="0"/>
              <a:ea typeface="ＭＳ Ｐゴシック" pitchFamily="-111" charset="-128"/>
              <a:cs typeface="ＭＳ Ｐゴシック" pitchFamily="-111" charset="-128"/>
            </a:endParaRPr>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003056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239</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597551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03812" name="Slide Number Placeholder 3"/>
          <p:cNvSpPr>
            <a:spLocks noGrp="1"/>
          </p:cNvSpPr>
          <p:nvPr>
            <p:ph type="sldNum" sz="quarter" idx="5"/>
          </p:nvPr>
        </p:nvSpPr>
        <p:spPr>
          <a:noFill/>
        </p:spPr>
        <p:txBody>
          <a:bodyPr/>
          <a:lstStyle/>
          <a:p>
            <a:fld id="{07987F2C-0F16-6A41-B9F9-5FFB9D26123C}" type="slidenum">
              <a:rPr lang="en-US">
                <a:latin typeface="Arial" pitchFamily="-111" charset="0"/>
                <a:ea typeface="ＭＳ Ｐゴシック" pitchFamily="-111" charset="-128"/>
                <a:cs typeface="ＭＳ Ｐゴシック" pitchFamily="-111" charset="-128"/>
              </a:rPr>
              <a:pPr/>
              <a:t>241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994250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p:spPr>
        <p:txBody>
          <a:bodyPr/>
          <a:lstStyle/>
          <a:p>
            <a:fld id="{DDEF83F1-9212-CE4D-9D0A-E9A523AF29FA}" type="slidenum">
              <a:rPr lang="en-US">
                <a:latin typeface="Arial" pitchFamily="-111" charset="0"/>
                <a:ea typeface="ＭＳ Ｐゴシック" pitchFamily="-111" charset="-128"/>
                <a:cs typeface="ＭＳ Ｐゴシック" pitchFamily="-111" charset="-128"/>
              </a:rPr>
              <a:pPr/>
              <a:t>242</a:t>
            </a:fld>
            <a:endParaRPr lang="en-US">
              <a:latin typeface="Arial" pitchFamily="-111" charset="0"/>
              <a:ea typeface="ＭＳ Ｐゴシック" pitchFamily="-111" charset="-128"/>
              <a:cs typeface="ＭＳ Ｐゴシック" pitchFamily="-111" charset="-128"/>
            </a:endParaRPr>
          </a:p>
        </p:txBody>
      </p:sp>
      <p:sp>
        <p:nvSpPr>
          <p:cNvPr id="505859" name="Rectangle 2"/>
          <p:cNvSpPr>
            <a:spLocks noGrp="1" noRot="1" noChangeAspect="1" noChangeArrowheads="1" noTextEdit="1"/>
          </p:cNvSpPr>
          <p:nvPr>
            <p:ph type="sldImg"/>
          </p:nvPr>
        </p:nvSpPr>
        <p:spPr>
          <a:ln/>
        </p:spPr>
      </p:sp>
      <p:sp>
        <p:nvSpPr>
          <p:cNvPr id="5058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1816653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243</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5366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8964" name="Slide Number Placeholder 3"/>
          <p:cNvSpPr>
            <a:spLocks noGrp="1"/>
          </p:cNvSpPr>
          <p:nvPr>
            <p:ph type="sldNum" sz="quarter" idx="5"/>
          </p:nvPr>
        </p:nvSpPr>
        <p:spPr>
          <a:noFill/>
        </p:spPr>
        <p:txBody>
          <a:bodyPr/>
          <a:lstStyle/>
          <a:p>
            <a:fld id="{FA7FE768-75AD-A649-9C11-0A8099F4E030}"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175386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3CF601E0-660F-654D-9E9F-6F6E8AB9ADBC}" type="slidenum">
              <a:rPr lang="en-US">
                <a:latin typeface="Arial" pitchFamily="-111" charset="0"/>
                <a:ea typeface="ＭＳ Ｐゴシック" pitchFamily="-111" charset="-128"/>
                <a:cs typeface="ＭＳ Ｐゴシック" pitchFamily="-111" charset="-128"/>
              </a:rPr>
              <a:pPr/>
              <a:t>244</a:t>
            </a:fld>
            <a:endParaRPr lang="en-US">
              <a:latin typeface="Arial" pitchFamily="-111" charset="0"/>
              <a:ea typeface="ＭＳ Ｐゴシック" pitchFamily="-111" charset="-128"/>
              <a:cs typeface="ＭＳ Ｐゴシック" pitchFamily="-111" charset="-128"/>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428958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p:spPr>
        <p:txBody>
          <a:bodyPr/>
          <a:lstStyle/>
          <a:p>
            <a:fld id="{EB2631C8-4C51-174C-BC97-97E95373BAB4}" type="slidenum">
              <a:rPr lang="en-US">
                <a:latin typeface="Arial" pitchFamily="-111" charset="0"/>
                <a:ea typeface="ＭＳ Ｐゴシック" pitchFamily="-111" charset="-128"/>
                <a:cs typeface="ＭＳ Ｐゴシック" pitchFamily="-111" charset="-128"/>
              </a:rPr>
              <a:pPr/>
              <a:t>245</a:t>
            </a:fld>
            <a:endParaRPr lang="en-US">
              <a:latin typeface="Arial" pitchFamily="-111" charset="0"/>
              <a:ea typeface="ＭＳ Ｐゴシック" pitchFamily="-111" charset="-128"/>
              <a:cs typeface="ＭＳ Ｐゴシック" pitchFamily="-111" charset="-128"/>
            </a:endParaRPr>
          </a:p>
        </p:txBody>
      </p:sp>
      <p:sp>
        <p:nvSpPr>
          <p:cNvPr id="512003" name="Rectangle 2"/>
          <p:cNvSpPr>
            <a:spLocks noGrp="1" noRot="1" noChangeAspect="1" noChangeArrowheads="1" noTextEdit="1"/>
          </p:cNvSpPr>
          <p:nvPr>
            <p:ph type="sldImg"/>
          </p:nvPr>
        </p:nvSpPr>
        <p:spPr>
          <a:ln/>
        </p:spPr>
      </p:sp>
      <p:sp>
        <p:nvSpPr>
          <p:cNvPr id="5120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08330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noFill/>
        </p:spPr>
        <p:txBody>
          <a:bodyPr/>
          <a:lstStyle/>
          <a:p>
            <a:fld id="{5343AA1E-7CF1-FA41-BF86-A7E99D029A29}" type="slidenum">
              <a:rPr lang="en-US">
                <a:latin typeface="Arial" pitchFamily="-111" charset="0"/>
                <a:ea typeface="ＭＳ Ｐゴシック" pitchFamily="-111" charset="-128"/>
                <a:cs typeface="ＭＳ Ｐゴシック" pitchFamily="-111" charset="-128"/>
              </a:rPr>
              <a:pPr/>
              <a:t>246</a:t>
            </a:fld>
            <a:endParaRPr lang="en-US">
              <a:latin typeface="Arial" pitchFamily="-111" charset="0"/>
              <a:ea typeface="ＭＳ Ｐゴシック" pitchFamily="-111" charset="-128"/>
              <a:cs typeface="ＭＳ Ｐゴシック" pitchFamily="-111" charset="-128"/>
            </a:endParaRPr>
          </a:p>
        </p:txBody>
      </p:sp>
      <p:sp>
        <p:nvSpPr>
          <p:cNvPr id="514051" name="Rectangle 2"/>
          <p:cNvSpPr>
            <a:spLocks noGrp="1" noRot="1" noChangeAspect="1" noChangeArrowheads="1" noTextEdit="1"/>
          </p:cNvSpPr>
          <p:nvPr>
            <p:ph type="sldImg"/>
          </p:nvPr>
        </p:nvSpPr>
        <p:spPr>
          <a:ln/>
        </p:spPr>
      </p:sp>
      <p:sp>
        <p:nvSpPr>
          <p:cNvPr id="5140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029463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p>
            <a:fld id="{69515CBE-9F87-0244-837B-7654B6B873F9}" type="slidenum">
              <a:rPr lang="en-US">
                <a:latin typeface="Arial" pitchFamily="-111" charset="0"/>
                <a:ea typeface="ＭＳ Ｐゴシック" pitchFamily="-111" charset="-128"/>
                <a:cs typeface="ＭＳ Ｐゴシック" pitchFamily="-111" charset="-128"/>
              </a:rPr>
              <a:pPr/>
              <a:t>247</a:t>
            </a:fld>
            <a:endParaRPr lang="en-US">
              <a:latin typeface="Arial" pitchFamily="-111" charset="0"/>
              <a:ea typeface="ＭＳ Ｐゴシック" pitchFamily="-111" charset="-128"/>
              <a:cs typeface="ＭＳ Ｐゴシック" pitchFamily="-111" charset="-128"/>
            </a:endParaRPr>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91371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p:spPr>
        <p:txBody>
          <a:bodyPr/>
          <a:lstStyle/>
          <a:p>
            <a:fld id="{1D91B14B-69E7-1E43-91D8-F63264D8AC70}" type="slidenum">
              <a:rPr lang="en-US">
                <a:latin typeface="Arial" pitchFamily="-111" charset="0"/>
                <a:ea typeface="ＭＳ Ｐゴシック" pitchFamily="-111" charset="-128"/>
                <a:cs typeface="ＭＳ Ｐゴシック" pitchFamily="-111" charset="-128"/>
              </a:rPr>
              <a:pPr/>
              <a:t>248</a:t>
            </a:fld>
            <a:endParaRPr lang="en-US">
              <a:latin typeface="Arial" pitchFamily="-111" charset="0"/>
              <a:ea typeface="ＭＳ Ｐゴシック" pitchFamily="-111" charset="-128"/>
              <a:cs typeface="ＭＳ Ｐゴシック" pitchFamily="-111" charset="-128"/>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94145509"/>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249</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7350323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250</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248028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251</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130551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252</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739778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FD6BC-34FD-CB4D-8D45-81D7C903B420}" type="slidenum">
              <a:rPr lang="en-US"/>
              <a:pPr/>
              <a:t>253</a:t>
            </a:fld>
            <a:endParaRPr lang="en-US"/>
          </a:p>
        </p:txBody>
      </p:sp>
    </p:spTree>
    <p:extLst>
      <p:ext uri="{BB962C8B-B14F-4D97-AF65-F5344CB8AC3E}">
        <p14:creationId xmlns:p14="http://schemas.microsoft.com/office/powerpoint/2010/main" val="3851250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1012" name="Slide Number Placeholder 3"/>
          <p:cNvSpPr>
            <a:spLocks noGrp="1"/>
          </p:cNvSpPr>
          <p:nvPr>
            <p:ph type="sldNum" sz="quarter" idx="5"/>
          </p:nvPr>
        </p:nvSpPr>
        <p:spPr>
          <a:noFill/>
        </p:spPr>
        <p:txBody>
          <a:bodyPr/>
          <a:lstStyle/>
          <a:p>
            <a:fld id="{45C44C97-C95C-D647-B397-BED30CE82F4A}"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7399153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FE4DD64-AFD7-6046-99AB-12C85CEBEFE4}" type="slidenum">
              <a:rPr lang="en-US"/>
              <a:pPr/>
              <a:t>254</a:t>
            </a:fld>
            <a:endParaRPr lang="en-US"/>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11957530"/>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E7CEA6EE-935F-DB4A-AB11-BDE3A7BA4B8C}" type="slidenum">
              <a:rPr lang="en-US">
                <a:latin typeface="Arial" pitchFamily="-111" charset="0"/>
                <a:ea typeface="ＭＳ Ｐゴシック" pitchFamily="-111" charset="-128"/>
                <a:cs typeface="ＭＳ Ｐゴシック" pitchFamily="-111" charset="-128"/>
              </a:rPr>
              <a:pPr/>
              <a:t>255</a:t>
            </a:fld>
            <a:endParaRPr lang="en-US">
              <a:latin typeface="Arial" pitchFamily="-111" charset="0"/>
              <a:ea typeface="ＭＳ Ｐゴシック" pitchFamily="-111" charset="-128"/>
              <a:cs typeface="ＭＳ Ｐゴシック" pitchFamily="-111" charset="-128"/>
            </a:endParaRPr>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171176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p:spPr>
        <p:txBody>
          <a:bodyPr/>
          <a:lstStyle/>
          <a:p>
            <a:fld id="{244F03E3-C173-4C47-8585-67C9956C0D58}" type="slidenum">
              <a:rPr lang="en-US">
                <a:latin typeface="Arial" pitchFamily="-111" charset="0"/>
                <a:ea typeface="ＭＳ Ｐゴシック" pitchFamily="-111" charset="-128"/>
                <a:cs typeface="ＭＳ Ｐゴシック" pitchFamily="-111" charset="-128"/>
              </a:rPr>
              <a:pPr/>
              <a:t>256</a:t>
            </a:fld>
            <a:endParaRPr lang="en-US">
              <a:latin typeface="Arial" pitchFamily="-111" charset="0"/>
              <a:ea typeface="ＭＳ Ｐゴシック" pitchFamily="-111" charset="-128"/>
              <a:cs typeface="ＭＳ Ｐゴシック" pitchFamily="-111" charset="-128"/>
            </a:endParaRPr>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331527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257</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4965892"/>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258</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4418182"/>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406CAB82-72C2-6D43-97E1-ACD97B369C3E}" type="slidenum">
              <a:rPr lang="en-US">
                <a:latin typeface="Arial" pitchFamily="-111" charset="0"/>
                <a:ea typeface="ＭＳ Ｐゴシック" pitchFamily="-111" charset="-128"/>
                <a:cs typeface="ＭＳ Ｐゴシック" pitchFamily="-111" charset="-128"/>
              </a:rPr>
              <a:pPr/>
              <a:t>259</a:t>
            </a:fld>
            <a:endParaRPr lang="en-US">
              <a:latin typeface="Arial" pitchFamily="-111" charset="0"/>
              <a:ea typeface="ＭＳ Ｐゴシック" pitchFamily="-111" charset="-128"/>
              <a:cs typeface="ＭＳ Ｐゴシック" pitchFamily="-111" charset="-128"/>
            </a:endParaRPr>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140555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578D408F-8D4A-FF48-B4AA-AF92AEF9D7CC}" type="slidenum">
              <a:rPr lang="en-US">
                <a:latin typeface="Arial" pitchFamily="-111" charset="0"/>
                <a:ea typeface="ＭＳ Ｐゴシック" pitchFamily="-111" charset="-128"/>
                <a:cs typeface="ＭＳ Ｐゴシック" pitchFamily="-111" charset="-128"/>
              </a:rPr>
              <a:pPr/>
              <a:t>260</a:t>
            </a:fld>
            <a:endParaRPr lang="en-US">
              <a:latin typeface="Arial" pitchFamily="-111" charset="0"/>
              <a:ea typeface="ＭＳ Ｐゴシック" pitchFamily="-111" charset="-128"/>
              <a:cs typeface="ＭＳ Ｐゴシック" pitchFamily="-111" charset="-128"/>
            </a:endParaRPr>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771420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261</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911063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262</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883487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263</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6197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D7F82C1-B6D5-BB41-8063-956C65F5CC89}"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4485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E62C3B63-D089-6D44-8E73-68923EDF9DA0}"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581635" name="Rectangle 2"/>
          <p:cNvSpPr>
            <a:spLocks noGrp="1" noRot="1" noChangeAspect="1" noChangeArrowheads="1" noTextEdit="1"/>
          </p:cNvSpPr>
          <p:nvPr>
            <p:ph type="sldImg"/>
          </p:nvPr>
        </p:nvSpPr>
        <p:spPr>
          <a:xfrm>
            <a:off x="2971800" y="547688"/>
            <a:ext cx="3659188" cy="2744787"/>
          </a:xfrm>
          <a:ln/>
        </p:spPr>
      </p:sp>
      <p:sp>
        <p:nvSpPr>
          <p:cNvPr id="5816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669728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4006269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664B2743-2EF0-1546-A2E2-20BB029940A7}"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587779" name="Rectangle 2"/>
          <p:cNvSpPr>
            <a:spLocks noGrp="1" noRot="1" noChangeAspect="1" noChangeArrowheads="1" noTextEdit="1"/>
          </p:cNvSpPr>
          <p:nvPr>
            <p:ph type="sldImg"/>
          </p:nvPr>
        </p:nvSpPr>
        <p:spPr>
          <a:xfrm>
            <a:off x="2971800" y="547688"/>
            <a:ext cx="3659188" cy="2744787"/>
          </a:xfrm>
          <a:ln/>
        </p:spPr>
      </p:sp>
      <p:sp>
        <p:nvSpPr>
          <p:cNvPr id="58778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090944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0A9AB92C-F86B-2E4B-B571-C87D8DE82C5F}"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583683" name="Rectangle 2"/>
          <p:cNvSpPr>
            <a:spLocks noGrp="1" noRot="1" noChangeAspect="1" noChangeArrowheads="1" noTextEdit="1"/>
          </p:cNvSpPr>
          <p:nvPr>
            <p:ph type="sldImg"/>
          </p:nvPr>
        </p:nvSpPr>
        <p:spPr>
          <a:xfrm>
            <a:off x="2971800" y="547688"/>
            <a:ext cx="3659188" cy="2744787"/>
          </a:xfrm>
          <a:ln/>
        </p:spPr>
      </p:sp>
      <p:sp>
        <p:nvSpPr>
          <p:cNvPr id="5836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009340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762312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1245478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179527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795809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64452505"/>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p:spPr>
        <p:txBody>
          <a:bodyPr/>
          <a:lstStyle/>
          <a:p>
            <a:fld id="{0D687089-D049-634F-8842-323D93CE246E}"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550915" name="Rectangle 2"/>
          <p:cNvSpPr>
            <a:spLocks noGrp="1" noRot="1" noChangeAspect="1" noChangeArrowheads="1" noTextEdit="1"/>
          </p:cNvSpPr>
          <p:nvPr>
            <p:ph type="sldImg"/>
          </p:nvPr>
        </p:nvSpPr>
        <p:spPr>
          <a:ln/>
        </p:spPr>
      </p:sp>
      <p:sp>
        <p:nvSpPr>
          <p:cNvPr id="550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70401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44ECD3F-0136-BF4D-B678-D7D8E7CE8495}"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0628588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F2CBF23E-7769-E948-BD3D-85CAC32D2AA2}"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1612376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F5E2D5D5-E7E0-1541-BBC3-3C5939E4EF5F}"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470196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0A9AB92C-F86B-2E4B-B571-C87D8DE82C5F}"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583683" name="Rectangle 2"/>
          <p:cNvSpPr>
            <a:spLocks noGrp="1" noRot="1" noChangeAspect="1" noChangeArrowheads="1" noTextEdit="1"/>
          </p:cNvSpPr>
          <p:nvPr>
            <p:ph type="sldImg"/>
          </p:nvPr>
        </p:nvSpPr>
        <p:spPr>
          <a:xfrm>
            <a:off x="2971800" y="547688"/>
            <a:ext cx="3659188" cy="2744787"/>
          </a:xfrm>
          <a:ln/>
        </p:spPr>
      </p:sp>
      <p:sp>
        <p:nvSpPr>
          <p:cNvPr id="5836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7813426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8661644"/>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A93E4761-8ECF-154D-A735-FACDB8E0F3FF}"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0405567"/>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389863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053760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1776062"/>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5667684"/>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896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9204" name="Slide Number Placeholder 3"/>
          <p:cNvSpPr>
            <a:spLocks noGrp="1"/>
          </p:cNvSpPr>
          <p:nvPr>
            <p:ph type="sldNum" sz="quarter" idx="5"/>
          </p:nvPr>
        </p:nvSpPr>
        <p:spPr>
          <a:noFill/>
        </p:spPr>
        <p:txBody>
          <a:bodyPr/>
          <a:lstStyle/>
          <a:p>
            <a:fld id="{088421BD-D4D0-1441-A5E8-7E65F2AD7D69}"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25508448"/>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284</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93554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3463E869-C9C7-124B-B51C-CEEF20F9ED79}" type="slidenum">
              <a:rPr lang="en-US">
                <a:latin typeface="Arial" pitchFamily="-111" charset="0"/>
                <a:ea typeface="ＭＳ Ｐゴシック" pitchFamily="-111" charset="-128"/>
                <a:cs typeface="ＭＳ Ｐゴシック" pitchFamily="-111" charset="-128"/>
              </a:rPr>
              <a:pPr/>
              <a:t>285</a:t>
            </a:fld>
            <a:endParaRPr lang="en-US">
              <a:latin typeface="Arial" pitchFamily="-111" charset="0"/>
              <a:ea typeface="ＭＳ Ｐゴシック" pitchFamily="-111" charset="-128"/>
              <a:cs typeface="ＭＳ Ｐゴシック" pitchFamily="-111" charset="-128"/>
            </a:endParaRPr>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51031574"/>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p>
            <a:fld id="{40597D65-9CA3-4947-AC03-CF83CB544348}" type="slidenum">
              <a:rPr lang="en-US">
                <a:latin typeface="Arial" pitchFamily="-111" charset="0"/>
                <a:ea typeface="ＭＳ Ｐゴシック" pitchFamily="-111" charset="-128"/>
                <a:cs typeface="ＭＳ Ｐゴシック" pitchFamily="-111" charset="-128"/>
              </a:rPr>
              <a:pPr/>
              <a:t>286</a:t>
            </a:fld>
            <a:endParaRPr lang="en-US">
              <a:latin typeface="Arial" pitchFamily="-111" charset="0"/>
              <a:ea typeface="ＭＳ Ｐゴシック" pitchFamily="-111" charset="-128"/>
              <a:cs typeface="ＭＳ Ｐゴシック" pitchFamily="-111" charset="-128"/>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3763937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2001144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5718848"/>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054832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143864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928391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293</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116464962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294</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961302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1252" name="Slide Number Placeholder 3"/>
          <p:cNvSpPr>
            <a:spLocks noGrp="1"/>
          </p:cNvSpPr>
          <p:nvPr>
            <p:ph type="sldNum" sz="quarter" idx="5"/>
          </p:nvPr>
        </p:nvSpPr>
        <p:spPr>
          <a:noFill/>
        </p:spPr>
        <p:txBody>
          <a:bodyPr/>
          <a:lstStyle/>
          <a:p>
            <a:fld id="{E93E3324-1FED-CA4F-BEEE-44292D45F80A}"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197006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a:ln/>
        </p:spPr>
      </p:sp>
      <p:sp>
        <p:nvSpPr>
          <p:cNvPr id="600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00068" name="Slide Number Placeholder 3"/>
          <p:cNvSpPr>
            <a:spLocks noGrp="1"/>
          </p:cNvSpPr>
          <p:nvPr>
            <p:ph type="sldNum" sz="quarter" idx="5"/>
          </p:nvPr>
        </p:nvSpPr>
        <p:spPr>
          <a:noFill/>
        </p:spPr>
        <p:txBody>
          <a:bodyPr/>
          <a:lstStyle/>
          <a:p>
            <a:pPr eaLnBrk="0" hangingPunct="0"/>
            <a:fld id="{DAEFB13C-F6D3-0847-AC61-30E7BDCFFF33}" type="slidenum">
              <a:rPr lang="en-US" sz="1200" baseline="30000">
                <a:latin typeface="Arial" pitchFamily="-111" charset="0"/>
                <a:ea typeface="Osaka" pitchFamily="-111" charset="-128"/>
                <a:cs typeface="Osaka" pitchFamily="-111" charset="-128"/>
              </a:rPr>
              <a:pPr eaLnBrk="0" hangingPunct="0"/>
              <a:t>296</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1000806572"/>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298</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5261822"/>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570DE30C-E287-1B46-9AA9-EC7EEAE0B2F0}" type="slidenum">
              <a:rPr lang="en-US">
                <a:latin typeface="Arial" pitchFamily="-111" charset="0"/>
                <a:ea typeface="ＭＳ Ｐゴシック" pitchFamily="-111" charset="-128"/>
                <a:cs typeface="ＭＳ Ｐゴシック" pitchFamily="-111" charset="-128"/>
              </a:rPr>
              <a:pPr/>
              <a:t>299</a:t>
            </a:fld>
            <a:endParaRPr lang="en-US">
              <a:latin typeface="Arial" pitchFamily="-111" charset="0"/>
              <a:ea typeface="ＭＳ Ｐゴシック" pitchFamily="-111" charset="-128"/>
              <a:cs typeface="ＭＳ Ｐゴシック" pitchFamily="-111" charset="-128"/>
            </a:endParaRPr>
          </a:p>
        </p:txBody>
      </p:sp>
      <p:sp>
        <p:nvSpPr>
          <p:cNvPr id="602115" name="Rectangle 2"/>
          <p:cNvSpPr>
            <a:spLocks noGrp="1" noRot="1" noChangeAspect="1" noChangeArrowheads="1" noTextEdit="1"/>
          </p:cNvSpPr>
          <p:nvPr>
            <p:ph type="sldImg"/>
          </p:nvPr>
        </p:nvSpPr>
        <p:spPr>
          <a:xfrm>
            <a:off x="2971800" y="547688"/>
            <a:ext cx="3659188" cy="2744787"/>
          </a:xfrm>
          <a:ln/>
        </p:spPr>
      </p:sp>
      <p:sp>
        <p:nvSpPr>
          <p:cNvPr id="60211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7883586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p>
            <a:fld id="{0A6DF51C-E9AA-9B49-9D60-3534405FE348}" type="slidenum">
              <a:rPr lang="en-US">
                <a:latin typeface="Arial" pitchFamily="-111" charset="0"/>
                <a:ea typeface="ＭＳ Ｐゴシック" pitchFamily="-111" charset="-128"/>
                <a:cs typeface="ＭＳ Ｐゴシック" pitchFamily="-111" charset="-128"/>
              </a:rPr>
              <a:pPr/>
              <a:t>300</a:t>
            </a:fld>
            <a:endParaRPr lang="en-US">
              <a:latin typeface="Arial" pitchFamily="-111" charset="0"/>
              <a:ea typeface="ＭＳ Ｐゴシック" pitchFamily="-111" charset="-128"/>
              <a:cs typeface="ＭＳ Ｐゴシック" pitchFamily="-111" charset="-128"/>
            </a:endParaRPr>
          </a:p>
        </p:txBody>
      </p:sp>
      <p:sp>
        <p:nvSpPr>
          <p:cNvPr id="604163" name="Rectangle 2"/>
          <p:cNvSpPr>
            <a:spLocks noGrp="1" noRot="1" noChangeAspect="1" noChangeArrowheads="1" noTextEdit="1"/>
          </p:cNvSpPr>
          <p:nvPr>
            <p:ph type="sldImg"/>
          </p:nvPr>
        </p:nvSpPr>
        <p:spPr>
          <a:xfrm>
            <a:off x="2971800" y="547688"/>
            <a:ext cx="3659188" cy="2744787"/>
          </a:xfrm>
          <a:ln/>
        </p:spPr>
      </p:sp>
      <p:sp>
        <p:nvSpPr>
          <p:cNvPr id="60416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6205516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p>
            <a:fld id="{D95C6EF3-5CF2-D54E-97E1-EF6373AD2976}" type="slidenum">
              <a:rPr lang="en-US">
                <a:latin typeface="Arial" pitchFamily="-111" charset="0"/>
                <a:ea typeface="ＭＳ Ｐゴシック" pitchFamily="-111" charset="-128"/>
                <a:cs typeface="ＭＳ Ｐゴシック" pitchFamily="-111" charset="-128"/>
              </a:rPr>
              <a:pPr/>
              <a:t>301</a:t>
            </a:fld>
            <a:endParaRPr lang="en-US">
              <a:latin typeface="Arial" pitchFamily="-111" charset="0"/>
              <a:ea typeface="ＭＳ Ｐゴシック" pitchFamily="-111" charset="-128"/>
              <a:cs typeface="ＭＳ Ｐゴシック" pitchFamily="-111" charset="-128"/>
            </a:endParaRPr>
          </a:p>
        </p:txBody>
      </p:sp>
      <p:sp>
        <p:nvSpPr>
          <p:cNvPr id="606211" name="Rectangle 2"/>
          <p:cNvSpPr>
            <a:spLocks noGrp="1" noRot="1" noChangeAspect="1" noChangeArrowheads="1" noTextEdit="1"/>
          </p:cNvSpPr>
          <p:nvPr>
            <p:ph type="sldImg"/>
          </p:nvPr>
        </p:nvSpPr>
        <p:spPr>
          <a:xfrm>
            <a:off x="2971800" y="547688"/>
            <a:ext cx="3659188" cy="2744787"/>
          </a:xfrm>
          <a:ln/>
        </p:spPr>
      </p:sp>
      <p:sp>
        <p:nvSpPr>
          <p:cNvPr id="60621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5245215"/>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p>
            <a:fld id="{404CD863-FE1E-264A-83DC-24536959AFEC}" type="slidenum">
              <a:rPr lang="en-US">
                <a:latin typeface="Arial" pitchFamily="-111" charset="0"/>
                <a:ea typeface="ＭＳ Ｐゴシック" pitchFamily="-111" charset="-128"/>
                <a:cs typeface="ＭＳ Ｐゴシック" pitchFamily="-111" charset="-128"/>
              </a:rPr>
              <a:pPr/>
              <a:t>302</a:t>
            </a:fld>
            <a:endParaRPr lang="en-US">
              <a:latin typeface="Arial" pitchFamily="-111" charset="0"/>
              <a:ea typeface="ＭＳ Ｐゴシック" pitchFamily="-111" charset="-128"/>
              <a:cs typeface="ＭＳ Ｐゴシック" pitchFamily="-111" charset="-128"/>
            </a:endParaRPr>
          </a:p>
        </p:txBody>
      </p:sp>
      <p:sp>
        <p:nvSpPr>
          <p:cNvPr id="608259" name="Rectangle 2"/>
          <p:cNvSpPr>
            <a:spLocks noGrp="1" noRot="1" noChangeAspect="1" noChangeArrowheads="1" noTextEdit="1"/>
          </p:cNvSpPr>
          <p:nvPr>
            <p:ph type="sldImg"/>
          </p:nvPr>
        </p:nvSpPr>
        <p:spPr>
          <a:xfrm>
            <a:off x="2971800" y="547688"/>
            <a:ext cx="3659188" cy="2744787"/>
          </a:xfrm>
          <a:ln/>
        </p:spPr>
      </p:sp>
      <p:sp>
        <p:nvSpPr>
          <p:cNvPr id="60826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5045598"/>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p>
            <a:fld id="{9B7EAB7D-C08C-9648-BECA-DECA9820D777}" type="slidenum">
              <a:rPr lang="en-US">
                <a:latin typeface="Arial" pitchFamily="-111" charset="0"/>
                <a:ea typeface="ＭＳ Ｐゴシック" pitchFamily="-111" charset="-128"/>
                <a:cs typeface="ＭＳ Ｐゴシック" pitchFamily="-111" charset="-128"/>
              </a:rPr>
              <a:pPr/>
              <a:t>303</a:t>
            </a:fld>
            <a:endParaRPr lang="en-US">
              <a:latin typeface="Arial" pitchFamily="-111" charset="0"/>
              <a:ea typeface="ＭＳ Ｐゴシック" pitchFamily="-111" charset="-128"/>
              <a:cs typeface="ＭＳ Ｐゴシック" pitchFamily="-111" charset="-128"/>
            </a:endParaRPr>
          </a:p>
        </p:txBody>
      </p:sp>
      <p:sp>
        <p:nvSpPr>
          <p:cNvPr id="610307" name="Rectangle 2"/>
          <p:cNvSpPr>
            <a:spLocks noGrp="1" noRot="1" noChangeAspect="1" noChangeArrowheads="1" noTextEdit="1"/>
          </p:cNvSpPr>
          <p:nvPr>
            <p:ph type="sldImg"/>
          </p:nvPr>
        </p:nvSpPr>
        <p:spPr>
          <a:xfrm>
            <a:off x="2971800" y="547688"/>
            <a:ext cx="3659188" cy="2744787"/>
          </a:xfrm>
          <a:ln/>
        </p:spPr>
      </p:sp>
      <p:sp>
        <p:nvSpPr>
          <p:cNvPr id="61030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81553652"/>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614B7041-34D7-8B48-B8CF-DC2B52061783}" type="slidenum">
              <a:rPr lang="en-US">
                <a:latin typeface="Arial" pitchFamily="-111" charset="0"/>
                <a:ea typeface="ＭＳ Ｐゴシック" pitchFamily="-111" charset="-128"/>
                <a:cs typeface="ＭＳ Ｐゴシック" pitchFamily="-111" charset="-128"/>
              </a:rPr>
              <a:pPr/>
              <a:t>304</a:t>
            </a:fld>
            <a:endParaRPr lang="en-US">
              <a:latin typeface="Arial" pitchFamily="-111" charset="0"/>
              <a:ea typeface="ＭＳ Ｐゴシック" pitchFamily="-111" charset="-128"/>
              <a:cs typeface="ＭＳ Ｐゴシック" pitchFamily="-111" charset="-128"/>
            </a:endParaRPr>
          </a:p>
        </p:txBody>
      </p:sp>
      <p:sp>
        <p:nvSpPr>
          <p:cNvPr id="612355" name="Rectangle 2"/>
          <p:cNvSpPr>
            <a:spLocks noGrp="1" noRot="1" noChangeAspect="1" noChangeArrowheads="1" noTextEdit="1"/>
          </p:cNvSpPr>
          <p:nvPr>
            <p:ph type="sldImg"/>
          </p:nvPr>
        </p:nvSpPr>
        <p:spPr>
          <a:xfrm>
            <a:off x="2971800" y="547688"/>
            <a:ext cx="3659188" cy="2744787"/>
          </a:xfrm>
          <a:ln/>
        </p:spPr>
      </p:sp>
      <p:sp>
        <p:nvSpPr>
          <p:cNvPr id="61235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800023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p>
            <a:fld id="{616B48E3-85A3-9B48-BC06-7A50D39EF48C}" type="slidenum">
              <a:rPr lang="en-US">
                <a:latin typeface="Arial" pitchFamily="-111" charset="0"/>
                <a:ea typeface="ＭＳ Ｐゴシック" pitchFamily="-111" charset="-128"/>
                <a:cs typeface="ＭＳ Ｐゴシック" pitchFamily="-111" charset="-128"/>
              </a:rPr>
              <a:pPr/>
              <a:t>305</a:t>
            </a:fld>
            <a:endParaRPr lang="en-US">
              <a:latin typeface="Arial" pitchFamily="-111" charset="0"/>
              <a:ea typeface="ＭＳ Ｐゴシック" pitchFamily="-111" charset="-128"/>
              <a:cs typeface="ＭＳ Ｐゴシック" pitchFamily="-111" charset="-128"/>
            </a:endParaRPr>
          </a:p>
        </p:txBody>
      </p:sp>
      <p:sp>
        <p:nvSpPr>
          <p:cNvPr id="614403" name="Rectangle 2"/>
          <p:cNvSpPr>
            <a:spLocks noGrp="1" noRot="1" noChangeAspect="1" noChangeArrowheads="1" noTextEdit="1"/>
          </p:cNvSpPr>
          <p:nvPr>
            <p:ph type="sldImg"/>
          </p:nvPr>
        </p:nvSpPr>
        <p:spPr>
          <a:xfrm>
            <a:off x="2971800" y="547688"/>
            <a:ext cx="3659188" cy="2744787"/>
          </a:xfrm>
          <a:ln/>
        </p:spPr>
      </p:sp>
      <p:sp>
        <p:nvSpPr>
          <p:cNvPr id="61440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12723952"/>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1FFCCFA0-4BB7-D345-AECA-B045D23B4AD5}" type="slidenum">
              <a:rPr lang="en-US">
                <a:latin typeface="Arial" pitchFamily="-111" charset="0"/>
                <a:ea typeface="ＭＳ Ｐゴシック" pitchFamily="-111" charset="-128"/>
                <a:cs typeface="ＭＳ Ｐゴシック" pitchFamily="-111" charset="-128"/>
              </a:rPr>
              <a:pPr/>
              <a:t>306</a:t>
            </a:fld>
            <a:endParaRPr lang="en-US">
              <a:latin typeface="Arial" pitchFamily="-111" charset="0"/>
              <a:ea typeface="ＭＳ Ｐゴシック" pitchFamily="-111" charset="-128"/>
              <a:cs typeface="ＭＳ Ｐゴシック" pitchFamily="-111" charset="-128"/>
            </a:endParaRPr>
          </a:p>
        </p:txBody>
      </p:sp>
      <p:sp>
        <p:nvSpPr>
          <p:cNvPr id="616451" name="Rectangle 2"/>
          <p:cNvSpPr>
            <a:spLocks noGrp="1" noRot="1" noChangeAspect="1" noChangeArrowheads="1" noTextEdit="1"/>
          </p:cNvSpPr>
          <p:nvPr>
            <p:ph type="sldImg"/>
          </p:nvPr>
        </p:nvSpPr>
        <p:spPr>
          <a:xfrm>
            <a:off x="2971800" y="547688"/>
            <a:ext cx="3659188" cy="2744787"/>
          </a:xfrm>
          <a:ln/>
        </p:spPr>
      </p:sp>
      <p:sp>
        <p:nvSpPr>
          <p:cNvPr id="61645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0925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3300" name="Slide Number Placeholder 3"/>
          <p:cNvSpPr>
            <a:spLocks noGrp="1"/>
          </p:cNvSpPr>
          <p:nvPr>
            <p:ph type="sldNum" sz="quarter" idx="5"/>
          </p:nvPr>
        </p:nvSpPr>
        <p:spPr>
          <a:noFill/>
        </p:spPr>
        <p:txBody>
          <a:bodyPr/>
          <a:lstStyle/>
          <a:p>
            <a:fld id="{7E379DB9-EBBF-AF42-A632-E41B85BEE8E1}"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2570298"/>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3EDC74D0-5DE3-204E-8A2B-D4A1C0A243CE}" type="slidenum">
              <a:rPr lang="en-US">
                <a:latin typeface="Arial" pitchFamily="-111" charset="0"/>
                <a:ea typeface="ＭＳ Ｐゴシック" pitchFamily="-111" charset="-128"/>
                <a:cs typeface="ＭＳ Ｐゴシック" pitchFamily="-111" charset="-128"/>
              </a:rPr>
              <a:pPr/>
              <a:t>307</a:t>
            </a:fld>
            <a:endParaRPr lang="en-US">
              <a:latin typeface="Arial" pitchFamily="-111" charset="0"/>
              <a:ea typeface="ＭＳ Ｐゴシック" pitchFamily="-111" charset="-128"/>
              <a:cs typeface="ＭＳ Ｐゴシック" pitchFamily="-111" charset="-128"/>
            </a:endParaRPr>
          </a:p>
        </p:txBody>
      </p:sp>
      <p:sp>
        <p:nvSpPr>
          <p:cNvPr id="618499" name="Rectangle 2"/>
          <p:cNvSpPr>
            <a:spLocks noGrp="1" noRot="1" noChangeAspect="1" noChangeArrowheads="1" noTextEdit="1"/>
          </p:cNvSpPr>
          <p:nvPr>
            <p:ph type="sldImg"/>
          </p:nvPr>
        </p:nvSpPr>
        <p:spPr>
          <a:xfrm>
            <a:off x="2971800" y="547688"/>
            <a:ext cx="3659188" cy="2744787"/>
          </a:xfrm>
          <a:ln/>
        </p:spPr>
      </p:sp>
      <p:sp>
        <p:nvSpPr>
          <p:cNvPr id="61850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31014902"/>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p>
            <a:fld id="{5FFE6147-D6F7-EE43-8A30-2DCA92441171}" type="slidenum">
              <a:rPr lang="en-US">
                <a:latin typeface="Arial" pitchFamily="-111" charset="0"/>
                <a:ea typeface="ＭＳ Ｐゴシック" pitchFamily="-111" charset="-128"/>
                <a:cs typeface="ＭＳ Ｐゴシック" pitchFamily="-111" charset="-128"/>
              </a:rPr>
              <a:pPr/>
              <a:t>308</a:t>
            </a:fld>
            <a:endParaRPr lang="en-US">
              <a:latin typeface="Arial" pitchFamily="-111" charset="0"/>
              <a:ea typeface="ＭＳ Ｐゴシック" pitchFamily="-111" charset="-128"/>
              <a:cs typeface="ＭＳ Ｐゴシック" pitchFamily="-111" charset="-128"/>
            </a:endParaRPr>
          </a:p>
        </p:txBody>
      </p:sp>
      <p:sp>
        <p:nvSpPr>
          <p:cNvPr id="620547" name="Rectangle 2"/>
          <p:cNvSpPr>
            <a:spLocks noGrp="1" noRot="1" noChangeAspect="1" noChangeArrowheads="1" noTextEdit="1"/>
          </p:cNvSpPr>
          <p:nvPr>
            <p:ph type="sldImg"/>
          </p:nvPr>
        </p:nvSpPr>
        <p:spPr>
          <a:xfrm>
            <a:off x="2971800" y="547688"/>
            <a:ext cx="3659188" cy="2744787"/>
          </a:xfrm>
          <a:ln/>
        </p:spPr>
      </p:sp>
      <p:sp>
        <p:nvSpPr>
          <p:cNvPr id="62054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89225292"/>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p>
            <a:fld id="{6CF22603-E444-0848-9C0A-BB1B5AA3E06A}" type="slidenum">
              <a:rPr lang="en-US">
                <a:latin typeface="Arial" pitchFamily="-111" charset="0"/>
                <a:ea typeface="ＭＳ Ｐゴシック" pitchFamily="-111" charset="-128"/>
                <a:cs typeface="ＭＳ Ｐゴシック" pitchFamily="-111" charset="-128"/>
              </a:rPr>
              <a:pPr/>
              <a:t>309</a:t>
            </a:fld>
            <a:endParaRPr lang="en-US">
              <a:latin typeface="Arial" pitchFamily="-111" charset="0"/>
              <a:ea typeface="ＭＳ Ｐゴシック" pitchFamily="-111" charset="-128"/>
              <a:cs typeface="ＭＳ Ｐゴシック" pitchFamily="-111" charset="-128"/>
            </a:endParaRPr>
          </a:p>
        </p:txBody>
      </p:sp>
      <p:sp>
        <p:nvSpPr>
          <p:cNvPr id="622595" name="Rectangle 2"/>
          <p:cNvSpPr>
            <a:spLocks noGrp="1" noRot="1" noChangeAspect="1" noChangeArrowheads="1" noTextEdit="1"/>
          </p:cNvSpPr>
          <p:nvPr>
            <p:ph type="sldImg"/>
          </p:nvPr>
        </p:nvSpPr>
        <p:spPr>
          <a:xfrm>
            <a:off x="2971800" y="547688"/>
            <a:ext cx="3659188" cy="2744787"/>
          </a:xfrm>
          <a:ln/>
        </p:spPr>
      </p:sp>
      <p:sp>
        <p:nvSpPr>
          <p:cNvPr id="62259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75207437"/>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p>
            <a:fld id="{5A6D5661-182B-0547-82F2-7D5346BC88D1}" type="slidenum">
              <a:rPr lang="en-US">
                <a:latin typeface="Arial" pitchFamily="-111" charset="0"/>
                <a:ea typeface="ＭＳ Ｐゴシック" pitchFamily="-111" charset="-128"/>
                <a:cs typeface="ＭＳ Ｐゴシック" pitchFamily="-111" charset="-128"/>
              </a:rPr>
              <a:pPr/>
              <a:t>310</a:t>
            </a:fld>
            <a:endParaRPr lang="en-US">
              <a:latin typeface="Arial" pitchFamily="-111" charset="0"/>
              <a:ea typeface="ＭＳ Ｐゴシック" pitchFamily="-111" charset="-128"/>
              <a:cs typeface="ＭＳ Ｐゴシック" pitchFamily="-111" charset="-128"/>
            </a:endParaRPr>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1660271"/>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p:spPr>
        <p:txBody>
          <a:bodyPr/>
          <a:lstStyle/>
          <a:p>
            <a:fld id="{AE004607-7F9B-954C-A4B5-7F363CB963CB}" type="slidenum">
              <a:rPr lang="en-US">
                <a:latin typeface="Arial" pitchFamily="-111" charset="0"/>
                <a:ea typeface="ＭＳ Ｐゴシック" pitchFamily="-111" charset="-128"/>
                <a:cs typeface="ＭＳ Ｐゴシック" pitchFamily="-111" charset="-128"/>
              </a:rPr>
              <a:pPr/>
              <a:t>311</a:t>
            </a:fld>
            <a:endParaRPr lang="en-US">
              <a:latin typeface="Arial" pitchFamily="-111" charset="0"/>
              <a:ea typeface="ＭＳ Ｐゴシック" pitchFamily="-111" charset="-128"/>
              <a:cs typeface="ＭＳ Ｐゴシック" pitchFamily="-111" charset="-128"/>
            </a:endParaRPr>
          </a:p>
        </p:txBody>
      </p:sp>
      <p:sp>
        <p:nvSpPr>
          <p:cNvPr id="626691" name="Rectangle 2"/>
          <p:cNvSpPr>
            <a:spLocks noGrp="1" noRot="1" noChangeAspect="1" noChangeArrowheads="1" noTextEdit="1"/>
          </p:cNvSpPr>
          <p:nvPr>
            <p:ph type="sldImg"/>
          </p:nvPr>
        </p:nvSpPr>
        <p:spPr>
          <a:xfrm>
            <a:off x="2971800" y="547688"/>
            <a:ext cx="3659188" cy="2744787"/>
          </a:xfrm>
          <a:ln/>
        </p:spPr>
      </p:sp>
      <p:sp>
        <p:nvSpPr>
          <p:cNvPr id="62669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9430739"/>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p>
            <a:fld id="{F98D1A66-42EC-E044-B40C-D29C118B37FD}" type="slidenum">
              <a:rPr lang="en-US">
                <a:latin typeface="Arial" pitchFamily="-111" charset="0"/>
                <a:ea typeface="ＭＳ Ｐゴシック" pitchFamily="-111" charset="-128"/>
                <a:cs typeface="ＭＳ Ｐゴシック" pitchFamily="-111" charset="-128"/>
              </a:rPr>
              <a:pPr/>
              <a:t>312</a:t>
            </a:fld>
            <a:endParaRPr lang="en-US">
              <a:latin typeface="Arial" pitchFamily="-111" charset="0"/>
              <a:ea typeface="ＭＳ Ｐゴシック" pitchFamily="-111" charset="-128"/>
              <a:cs typeface="ＭＳ Ｐゴシック" pitchFamily="-111" charset="-128"/>
            </a:endParaRPr>
          </a:p>
        </p:txBody>
      </p:sp>
      <p:sp>
        <p:nvSpPr>
          <p:cNvPr id="628739" name="Rectangle 2"/>
          <p:cNvSpPr>
            <a:spLocks noGrp="1" noRot="1" noChangeAspect="1" noChangeArrowheads="1" noTextEdit="1"/>
          </p:cNvSpPr>
          <p:nvPr>
            <p:ph type="sldImg"/>
          </p:nvPr>
        </p:nvSpPr>
        <p:spPr>
          <a:xfrm>
            <a:off x="2971800" y="547688"/>
            <a:ext cx="3659188" cy="2744787"/>
          </a:xfrm>
          <a:ln/>
        </p:spPr>
      </p:sp>
      <p:sp>
        <p:nvSpPr>
          <p:cNvPr id="62874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6305702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p>
            <a:fld id="{6E946FF9-A02B-AA46-915A-1C2AB48A714D}" type="slidenum">
              <a:rPr lang="en-US">
                <a:latin typeface="Arial" pitchFamily="-111" charset="0"/>
                <a:ea typeface="ＭＳ Ｐゴシック" pitchFamily="-111" charset="-128"/>
                <a:cs typeface="ＭＳ Ｐゴシック" pitchFamily="-111" charset="-128"/>
              </a:rPr>
              <a:pPr/>
              <a:t>313</a:t>
            </a:fld>
            <a:endParaRPr lang="en-US">
              <a:latin typeface="Arial" pitchFamily="-111" charset="0"/>
              <a:ea typeface="ＭＳ Ｐゴシック" pitchFamily="-111" charset="-128"/>
              <a:cs typeface="ＭＳ Ｐゴシック" pitchFamily="-111" charset="-128"/>
            </a:endParaRPr>
          </a:p>
        </p:txBody>
      </p:sp>
      <p:sp>
        <p:nvSpPr>
          <p:cNvPr id="630787" name="Rectangle 2"/>
          <p:cNvSpPr>
            <a:spLocks noGrp="1" noRot="1" noChangeAspect="1" noChangeArrowheads="1" noTextEdit="1"/>
          </p:cNvSpPr>
          <p:nvPr>
            <p:ph type="sldImg"/>
          </p:nvPr>
        </p:nvSpPr>
        <p:spPr>
          <a:xfrm>
            <a:off x="2971800" y="547688"/>
            <a:ext cx="3659188" cy="2744787"/>
          </a:xfrm>
          <a:ln/>
        </p:spPr>
      </p:sp>
      <p:sp>
        <p:nvSpPr>
          <p:cNvPr id="63078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3842017"/>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7"/>
          <p:cNvSpPr>
            <a:spLocks noGrp="1" noChangeArrowheads="1"/>
          </p:cNvSpPr>
          <p:nvPr>
            <p:ph type="sldNum" sz="quarter" idx="5"/>
          </p:nvPr>
        </p:nvSpPr>
        <p:spPr>
          <a:noFill/>
        </p:spPr>
        <p:txBody>
          <a:bodyPr/>
          <a:lstStyle/>
          <a:p>
            <a:fld id="{DEE08863-47BD-B440-AF4A-9EAF30014FF2}" type="slidenum">
              <a:rPr lang="en-US">
                <a:latin typeface="Arial" pitchFamily="-111" charset="0"/>
                <a:ea typeface="ＭＳ Ｐゴシック" pitchFamily="-111" charset="-128"/>
                <a:cs typeface="ＭＳ Ｐゴシック" pitchFamily="-111" charset="-128"/>
              </a:rPr>
              <a:pPr/>
              <a:t>314</a:t>
            </a:fld>
            <a:endParaRPr lang="en-US">
              <a:latin typeface="Arial" pitchFamily="-111" charset="0"/>
              <a:ea typeface="ＭＳ Ｐゴシック" pitchFamily="-111" charset="-128"/>
              <a:cs typeface="ＭＳ Ｐゴシック" pitchFamily="-111" charset="-128"/>
            </a:endParaRPr>
          </a:p>
        </p:txBody>
      </p:sp>
      <p:sp>
        <p:nvSpPr>
          <p:cNvPr id="632835" name="Rectangle 2"/>
          <p:cNvSpPr>
            <a:spLocks noGrp="1" noRot="1" noChangeAspect="1" noChangeArrowheads="1" noTextEdit="1"/>
          </p:cNvSpPr>
          <p:nvPr>
            <p:ph type="sldImg"/>
          </p:nvPr>
        </p:nvSpPr>
        <p:spPr>
          <a:xfrm>
            <a:off x="2971800" y="547688"/>
            <a:ext cx="3659188" cy="2744787"/>
          </a:xfrm>
          <a:ln/>
        </p:spPr>
      </p:sp>
      <p:sp>
        <p:nvSpPr>
          <p:cNvPr id="6328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7761672"/>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p>
            <a:fld id="{11A98D30-B64B-4948-B8A8-05A1F86B0B2D}" type="slidenum">
              <a:rPr lang="en-US">
                <a:latin typeface="Arial" pitchFamily="-111" charset="0"/>
                <a:ea typeface="ＭＳ Ｐゴシック" pitchFamily="-111" charset="-128"/>
                <a:cs typeface="ＭＳ Ｐゴシック" pitchFamily="-111" charset="-128"/>
              </a:rPr>
              <a:pPr/>
              <a:t>315</a:t>
            </a:fld>
            <a:endParaRPr lang="en-US">
              <a:latin typeface="Arial" pitchFamily="-111" charset="0"/>
              <a:ea typeface="ＭＳ Ｐゴシック" pitchFamily="-111" charset="-128"/>
              <a:cs typeface="ＭＳ Ｐゴシック" pitchFamily="-111" charset="-128"/>
            </a:endParaRPr>
          </a:p>
        </p:txBody>
      </p:sp>
      <p:sp>
        <p:nvSpPr>
          <p:cNvPr id="634883" name="Rectangle 2"/>
          <p:cNvSpPr>
            <a:spLocks noGrp="1" noRot="1" noChangeAspect="1" noChangeArrowheads="1" noTextEdit="1"/>
          </p:cNvSpPr>
          <p:nvPr>
            <p:ph type="sldImg"/>
          </p:nvPr>
        </p:nvSpPr>
        <p:spPr>
          <a:xfrm>
            <a:off x="2971800" y="547688"/>
            <a:ext cx="3659188" cy="2744787"/>
          </a:xfrm>
          <a:ln/>
        </p:spPr>
      </p:sp>
      <p:sp>
        <p:nvSpPr>
          <p:cNvPr id="6348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5596011"/>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316</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13467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5348" name="Slide Number Placeholder 3"/>
          <p:cNvSpPr>
            <a:spLocks noGrp="1"/>
          </p:cNvSpPr>
          <p:nvPr>
            <p:ph type="sldNum" sz="quarter" idx="5"/>
          </p:nvPr>
        </p:nvSpPr>
        <p:spPr>
          <a:noFill/>
        </p:spPr>
        <p:txBody>
          <a:bodyPr/>
          <a:lstStyle/>
          <a:p>
            <a:fld id="{F448677B-A24C-D34C-B0E0-BC2D2F99D8D3}"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8884085"/>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8998B76B-9CFD-1343-B8D5-E03652EC5CFC}"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9879040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3AD31602-BC4B-4044-A6AB-16FDFD1E393C}"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26865685"/>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fld id="{88A84BC5-A7F1-4D44-BD00-FB0FDE0A57BB}"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41065246"/>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p>
            <a:fld id="{7DF23B3B-5ECA-884E-B732-FB945A49DBDC}"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8907434"/>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p>
            <a:fld id="{387D5DA6-CDA3-874F-8E21-15FDF0B41576}" type="slidenum">
              <a:rPr lang="en-US">
                <a:latin typeface="Arial" pitchFamily="-111" charset="0"/>
                <a:ea typeface="ＭＳ Ｐゴシック" pitchFamily="-111" charset="-128"/>
                <a:cs typeface="ＭＳ Ｐゴシック" pitchFamily="-111" charset="-128"/>
              </a:rPr>
              <a:pPr/>
              <a:t>321</a:t>
            </a:fld>
            <a:endParaRPr lang="en-US">
              <a:latin typeface="Arial" pitchFamily="-111" charset="0"/>
              <a:ea typeface="ＭＳ Ｐゴシック" pitchFamily="-111" charset="-128"/>
              <a:cs typeface="ＭＳ Ｐゴシック" pitchFamily="-111" charset="-128"/>
            </a:endParaRPr>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4457646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p>
            <a:fld id="{66EE6031-F4B8-8A49-92C9-B69CF18220E9}" type="slidenum">
              <a:rPr lang="en-US">
                <a:latin typeface="Arial" pitchFamily="-111" charset="0"/>
                <a:ea typeface="ＭＳ Ｐゴシック" pitchFamily="-111" charset="-128"/>
                <a:cs typeface="ＭＳ Ｐゴシック" pitchFamily="-111" charset="-128"/>
              </a:rPr>
              <a:pPr/>
              <a:t>322</a:t>
            </a:fld>
            <a:endParaRPr lang="en-US">
              <a:latin typeface="Arial" pitchFamily="-111" charset="0"/>
              <a:ea typeface="ＭＳ Ｐゴシック" pitchFamily="-111" charset="-128"/>
              <a:cs typeface="ＭＳ Ｐゴシック" pitchFamily="-111" charset="-128"/>
            </a:endParaRPr>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6571333"/>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p>
            <a:fld id="{4375AD44-FA4C-2645-A4CA-3AA95759CF66}" type="slidenum">
              <a:rPr lang="en-US">
                <a:latin typeface="Arial" pitchFamily="-111" charset="0"/>
                <a:ea typeface="ＭＳ Ｐゴシック" pitchFamily="-111" charset="-128"/>
                <a:cs typeface="ＭＳ Ｐゴシック" pitchFamily="-111" charset="-128"/>
              </a:rPr>
              <a:pPr/>
              <a:t>323</a:t>
            </a:fld>
            <a:endParaRPr lang="en-US">
              <a:latin typeface="Arial" pitchFamily="-111" charset="0"/>
              <a:ea typeface="ＭＳ Ｐゴシック" pitchFamily="-111" charset="-128"/>
              <a:cs typeface="ＭＳ Ｐゴシック" pitchFamily="-111" charset="-128"/>
            </a:endParaRPr>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06574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p>
            <a:fld id="{9B5D5EC0-E9C3-F442-9D0F-307B6CB2EBA3}" type="slidenum">
              <a:rPr lang="en-US">
                <a:latin typeface="Arial" pitchFamily="-111" charset="0"/>
                <a:ea typeface="ＭＳ Ｐゴシック" pitchFamily="-111" charset="-128"/>
                <a:cs typeface="ＭＳ Ｐゴシック" pitchFamily="-111" charset="-128"/>
              </a:rPr>
              <a:pPr/>
              <a:t>324</a:t>
            </a:fld>
            <a:endParaRPr lang="en-US">
              <a:latin typeface="Arial" pitchFamily="-111" charset="0"/>
              <a:ea typeface="ＭＳ Ｐゴシック" pitchFamily="-111" charset="-128"/>
              <a:cs typeface="ＭＳ Ｐゴシック" pitchFamily="-111" charset="-128"/>
            </a:endParaRPr>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94893731"/>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p>
            <a:fld id="{77E63D92-6429-6D49-A327-342917A46443}" type="slidenum">
              <a:rPr lang="en-US">
                <a:latin typeface="Arial" pitchFamily="-111" charset="0"/>
                <a:ea typeface="ＭＳ Ｐゴシック" pitchFamily="-111" charset="-128"/>
                <a:cs typeface="ＭＳ Ｐゴシック" pitchFamily="-111" charset="-128"/>
              </a:rPr>
              <a:pPr/>
              <a:t>325</a:t>
            </a:fld>
            <a:endParaRPr lang="en-US">
              <a:latin typeface="Arial" pitchFamily="-111" charset="0"/>
              <a:ea typeface="ＭＳ Ｐゴシック" pitchFamily="-111" charset="-128"/>
              <a:cs typeface="ＭＳ Ｐゴシック" pitchFamily="-111" charset="-128"/>
            </a:endParaRPr>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3262301"/>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p>
            <a:fld id="{A1820D76-007F-B040-B6A1-4D72D5C76B00}" type="slidenum">
              <a:rPr lang="en-US">
                <a:latin typeface="Arial" pitchFamily="-111" charset="0"/>
                <a:ea typeface="ＭＳ Ｐゴシック" pitchFamily="-111" charset="-128"/>
                <a:cs typeface="ＭＳ Ｐゴシック" pitchFamily="-111" charset="-128"/>
              </a:rPr>
              <a:pPr/>
              <a:t>326</a:t>
            </a:fld>
            <a:endParaRPr lang="en-US">
              <a:latin typeface="Arial" pitchFamily="-111" charset="0"/>
              <a:ea typeface="ＭＳ Ｐゴシック" pitchFamily="-111" charset="-128"/>
              <a:cs typeface="ＭＳ Ｐゴシック" pitchFamily="-111" charset="-128"/>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602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3</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92702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7396" name="Slide Number Placeholder 3"/>
          <p:cNvSpPr>
            <a:spLocks noGrp="1"/>
          </p:cNvSpPr>
          <p:nvPr>
            <p:ph type="sldNum" sz="quarter" idx="5"/>
          </p:nvPr>
        </p:nvSpPr>
        <p:spPr>
          <a:noFill/>
        </p:spPr>
        <p:txBody>
          <a:bodyPr/>
          <a:lstStyle/>
          <a:p>
            <a:fld id="{CC9055D2-D105-414E-818F-D3DDF17D9E37}"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5361806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p>
            <a:fld id="{C988DC35-878C-1F48-884E-F6E2DD3A3F1A}" type="slidenum">
              <a:rPr lang="en-US">
                <a:latin typeface="Arial" pitchFamily="-111" charset="0"/>
                <a:ea typeface="ＭＳ Ｐゴシック" pitchFamily="-111" charset="-128"/>
                <a:cs typeface="ＭＳ Ｐゴシック" pitchFamily="-111" charset="-128"/>
              </a:rPr>
              <a:pPr/>
              <a:t>327</a:t>
            </a:fld>
            <a:endParaRPr lang="en-US">
              <a:latin typeface="Arial" pitchFamily="-111" charset="0"/>
              <a:ea typeface="ＭＳ Ｐゴシック" pitchFamily="-111" charset="-128"/>
              <a:cs typeface="ＭＳ Ｐゴシック" pitchFamily="-111" charset="-128"/>
            </a:endParaRPr>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6163804"/>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p>
            <a:fld id="{E6548C54-7A0A-F94C-BC06-D454F3E61D49}" type="slidenum">
              <a:rPr lang="en-US">
                <a:latin typeface="Arial" pitchFamily="-111" charset="0"/>
                <a:ea typeface="ＭＳ Ｐゴシック" pitchFamily="-111" charset="-128"/>
                <a:cs typeface="ＭＳ Ｐゴシック" pitchFamily="-111" charset="-128"/>
              </a:rPr>
              <a:pPr/>
              <a:t>328</a:t>
            </a:fld>
            <a:endParaRPr lang="en-US">
              <a:latin typeface="Arial" pitchFamily="-111" charset="0"/>
              <a:ea typeface="ＭＳ Ｐゴシック" pitchFamily="-111" charset="-128"/>
              <a:cs typeface="ＭＳ Ｐゴシック" pitchFamily="-111" charset="-128"/>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46403298"/>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p>
            <a:fld id="{B9AAEE95-56C0-9644-83C7-4CAB2A556CE2}" type="slidenum">
              <a:rPr lang="en-US">
                <a:latin typeface="Arial" pitchFamily="-111" charset="0"/>
                <a:ea typeface="ＭＳ Ｐゴシック" pitchFamily="-111" charset="-128"/>
                <a:cs typeface="ＭＳ Ｐゴシック" pitchFamily="-111" charset="-128"/>
              </a:rPr>
              <a:pPr/>
              <a:t>329</a:t>
            </a:fld>
            <a:endParaRPr lang="en-US">
              <a:latin typeface="Arial" pitchFamily="-111" charset="0"/>
              <a:ea typeface="ＭＳ Ｐゴシック" pitchFamily="-111" charset="-128"/>
              <a:cs typeface="ＭＳ Ｐゴシック" pitchFamily="-111" charset="-128"/>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13324312"/>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p>
            <a:fld id="{0D7EBE88-D02E-5846-9EE7-A3888B4F5048}" type="slidenum">
              <a:rPr lang="en-US">
                <a:latin typeface="Arial" pitchFamily="-111" charset="0"/>
                <a:ea typeface="ＭＳ Ｐゴシック" pitchFamily="-111" charset="-128"/>
                <a:cs typeface="ＭＳ Ｐゴシック" pitchFamily="-111" charset="-128"/>
              </a:rPr>
              <a:pPr/>
              <a:t>330</a:t>
            </a:fld>
            <a:endParaRPr lang="en-US">
              <a:latin typeface="Arial" pitchFamily="-111" charset="0"/>
              <a:ea typeface="ＭＳ Ｐゴシック" pitchFamily="-111" charset="-128"/>
              <a:cs typeface="ＭＳ Ｐゴシック" pitchFamily="-111" charset="-128"/>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2844460"/>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p>
            <a:fld id="{CB069141-BD1E-344D-92C9-AED0A05D3AE3}" type="slidenum">
              <a:rPr lang="en-US">
                <a:latin typeface="Arial" pitchFamily="-111" charset="0"/>
                <a:ea typeface="ＭＳ Ｐゴシック" pitchFamily="-111" charset="-128"/>
                <a:cs typeface="ＭＳ Ｐゴシック" pitchFamily="-111" charset="-128"/>
              </a:rPr>
              <a:pPr/>
              <a:t>331</a:t>
            </a:fld>
            <a:endParaRPr lang="en-US">
              <a:latin typeface="Arial" pitchFamily="-111" charset="0"/>
              <a:ea typeface="ＭＳ Ｐゴシック" pitchFamily="-111" charset="-128"/>
              <a:cs typeface="ＭＳ Ｐゴシック" pitchFamily="-111" charset="-128"/>
            </a:endParaRPr>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9497826"/>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524A461A-5CCA-D84E-99A8-43F45EBAAA44}"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9072612"/>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333</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2412400"/>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334</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6891290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335</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3006869"/>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336</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44138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0A98B4B3-34F1-1540-857F-A8ECF47D02F5}"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85125659"/>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337</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2524016"/>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338</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390444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339</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18769346"/>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340</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1880792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341</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95447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9A7407-C630-FC43-ADCF-B8CB21417ECC}" type="slidenum">
              <a:rPr lang="en-US"/>
              <a:pPr/>
              <a:t>32</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3928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89D9A63-8AAC-2E45-8F95-1932AF6B6481}" type="slidenum">
              <a:rPr lang="en-US"/>
              <a:pPr/>
              <a:t>35</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1354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E554B6A-B8D7-1047-A386-3B3E55FB4E08}" type="slidenum">
              <a:rPr lang="en-US"/>
              <a:pPr/>
              <a:t>36</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90149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22CF6EE-05EA-4641-9626-3B30D6124FE5}" type="slidenum">
              <a:rPr lang="en-US"/>
              <a:pPr/>
              <a:t>37</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89816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CE9CB8-3FF4-0947-BC9B-E58FCA62233B}" type="slidenum">
              <a:rPr lang="en-US"/>
              <a:pPr/>
              <a:t>38</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12704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06547E7-4611-F649-B36F-20EB7935BAA0}" type="slidenum">
              <a:rPr lang="en-US"/>
              <a:pPr/>
              <a:t>39</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378297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57663F4-7D0D-A647-98FF-7B491F92162E}" type="slidenum">
              <a:rPr lang="en-US"/>
              <a:pPr/>
              <a:t>40</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01566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D2E90A2-7A73-CE41-8EA2-8B8E1B84EE03}" type="slidenum">
              <a:rPr lang="en-US"/>
              <a:pPr/>
              <a:t>41</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19016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1507F8-27F0-C245-9E89-D9FFA592A24A}" type="slidenum">
              <a:rPr lang="en-US"/>
              <a:pPr/>
              <a:t>4</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24993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DC49BED-EE17-F049-AC20-BDD6D7605EE1}" type="slidenum">
              <a:rPr lang="en-US"/>
              <a:pPr/>
              <a:t>42</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054427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F82B297-945C-2E4F-8C27-16878F380FDB}" type="slidenum">
              <a:rPr lang="en-US"/>
              <a:pPr/>
              <a:t>44</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270643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BAD09B-59EE-7847-916E-321F6CE94458}" type="slidenum">
              <a:rPr lang="en-US"/>
              <a:pPr/>
              <a:t>45</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5103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E72A6B3-87A6-884E-BCB4-70FC3D5DD770}" type="slidenum">
              <a:rPr lang="en-US"/>
              <a:pPr/>
              <a:t>46</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77013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8ADE5DE-D199-714F-B9FD-F1D349E4DE93}" type="slidenum">
              <a:rPr lang="en-US"/>
              <a:pPr/>
              <a:t>47</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0847790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15E8759-656B-AB4B-8522-ED2AD824ADCC}" type="slidenum">
              <a:rPr lang="en-US">
                <a:latin typeface="Arial" pitchFamily="-111" charset="0"/>
                <a:ea typeface="ＭＳ Ｐゴシック" pitchFamily="-111" charset="-128"/>
                <a:cs typeface="ＭＳ Ｐゴシック" pitchFamily="-111" charset="-128"/>
              </a:rPr>
              <a:pPr/>
              <a:t>48</a:t>
            </a:fld>
            <a:endParaRPr lang="en-US">
              <a:latin typeface="Arial" pitchFamily="-111" charset="0"/>
              <a:ea typeface="ＭＳ Ｐゴシック" pitchFamily="-111" charset="-128"/>
              <a:cs typeface="ＭＳ Ｐゴシック" pitchFamily="-111" charset="-128"/>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10382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B0631143-F5A5-3F48-8252-289059FBBB77}" type="slidenum">
              <a:rPr lang="en-US">
                <a:latin typeface="Arial" pitchFamily="-111" charset="0"/>
                <a:ea typeface="ＭＳ Ｐゴシック" pitchFamily="-111" charset="-128"/>
                <a:cs typeface="ＭＳ Ｐゴシック" pitchFamily="-111" charset="-128"/>
              </a:rPr>
              <a:pPr/>
              <a:t>49</a:t>
            </a:fld>
            <a:endParaRPr lang="en-US">
              <a:latin typeface="Arial" pitchFamily="-111" charset="0"/>
              <a:ea typeface="ＭＳ Ｐゴシック" pitchFamily="-111" charset="-128"/>
              <a:cs typeface="ＭＳ Ｐゴシック" pitchFamily="-111" charset="-128"/>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299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F354E6A-828E-614A-8261-CB0FE3B68CA8}" type="slidenum">
              <a:rPr lang="en-US">
                <a:latin typeface="Arial" pitchFamily="-111" charset="0"/>
                <a:ea typeface="ＭＳ Ｐゴシック" pitchFamily="-111" charset="-128"/>
                <a:cs typeface="ＭＳ Ｐゴシック" pitchFamily="-111" charset="-128"/>
              </a:rPr>
              <a:pPr/>
              <a:t>50</a:t>
            </a:fld>
            <a:endParaRPr lang="en-US">
              <a:latin typeface="Arial" pitchFamily="-111" charset="0"/>
              <a:ea typeface="ＭＳ Ｐゴシック" pitchFamily="-111" charset="-128"/>
              <a:cs typeface="ＭＳ Ｐゴシック" pitchFamily="-111" charset="-128"/>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5207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381BE66-35EF-D34D-AB64-24214A4BC608}" type="slidenum">
              <a:rPr lang="en-US">
                <a:latin typeface="Arial" pitchFamily="-111" charset="0"/>
                <a:ea typeface="ＭＳ Ｐゴシック" pitchFamily="-111" charset="-128"/>
                <a:cs typeface="ＭＳ Ｐゴシック" pitchFamily="-111" charset="-128"/>
              </a:rPr>
              <a:pPr/>
              <a:t>51</a:t>
            </a:fld>
            <a:endParaRPr lang="en-US">
              <a:latin typeface="Arial" pitchFamily="-111" charset="0"/>
              <a:ea typeface="ＭＳ Ｐゴシック" pitchFamily="-111" charset="-128"/>
              <a:cs typeface="ＭＳ Ｐゴシック" pitchFamily="-111" charset="-128"/>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5561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AF8CCEF-B564-144E-9176-9EEC0B7CEC53}" type="slidenum">
              <a:rPr lang="en-US">
                <a:latin typeface="Arial" pitchFamily="-111" charset="0"/>
                <a:ea typeface="ＭＳ Ｐゴシック" pitchFamily="-111" charset="-128"/>
                <a:cs typeface="ＭＳ Ｐゴシック" pitchFamily="-111" charset="-128"/>
              </a:rPr>
              <a:pPr/>
              <a:t>52</a:t>
            </a:fld>
            <a:endParaRPr lang="en-US">
              <a:latin typeface="Arial" pitchFamily="-111" charset="0"/>
              <a:ea typeface="ＭＳ Ｐゴシック" pitchFamily="-111" charset="-128"/>
              <a:cs typeface="ＭＳ Ｐゴシック" pitchFamily="-111" charset="-128"/>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1488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AE9BD5-8228-1643-83AD-28D5C17F3A2A}" type="slidenum">
              <a:rPr lang="en-US"/>
              <a:pPr/>
              <a:t>5</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5812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BDCEBC6-2EF2-1947-B0DC-5113CB2678A2}" type="slidenum">
              <a:rPr lang="en-US">
                <a:latin typeface="Arial" pitchFamily="-111" charset="0"/>
                <a:ea typeface="ＭＳ Ｐゴシック" pitchFamily="-111" charset="-128"/>
                <a:cs typeface="ＭＳ Ｐゴシック" pitchFamily="-111" charset="-128"/>
              </a:rPr>
              <a:pPr/>
              <a:t>53</a:t>
            </a:fld>
            <a:endParaRPr lang="en-US">
              <a:latin typeface="Arial" pitchFamily="-111" charset="0"/>
              <a:ea typeface="ＭＳ Ｐゴシック" pitchFamily="-111" charset="-128"/>
              <a:cs typeface="ＭＳ Ｐゴシック" pitchFamily="-111" charset="-128"/>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33667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959ED96-D30D-9941-8A6F-B46E829FF17E}" type="slidenum">
              <a:rPr lang="en-US">
                <a:latin typeface="Arial" pitchFamily="-111" charset="0"/>
                <a:ea typeface="ＭＳ Ｐゴシック" pitchFamily="-111" charset="-128"/>
                <a:cs typeface="ＭＳ Ｐゴシック" pitchFamily="-111" charset="-128"/>
              </a:rPr>
              <a:pPr/>
              <a:t>54</a:t>
            </a:fld>
            <a:endParaRPr lang="en-US">
              <a:latin typeface="Arial" pitchFamily="-111" charset="0"/>
              <a:ea typeface="ＭＳ Ｐゴシック" pitchFamily="-111" charset="-128"/>
              <a:cs typeface="ＭＳ Ｐゴシック" pitchFamily="-111" charset="-128"/>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68700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F2852FF0-C93B-F945-B188-7DE43F211EDB}"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13511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CDCF235E-7733-3B42-8492-0F2E42B9BE45}"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16298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9614EB89-A42F-0B48-A6DB-53CD08ADAF27}"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1818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58F13DB1-AA66-5449-881B-180B675503BD}"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14707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31C9F78E-55BA-0348-8994-FDDFABD58F2A}"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332009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3923FDB7-1849-AE47-A3B6-A412472169DC}"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7187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EC79A607-AD52-9548-A9B5-AFA33701050A}"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77548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3CEE662A-8007-2E47-A92D-D02F304310EA}"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6845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B5CB038-B692-7D46-A017-6C3B9DC56F5F}" type="slidenum">
              <a:rPr lang="en-US"/>
              <a:pPr/>
              <a:t>6</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17945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C27F8660-1C27-1E44-9AF8-6AE3200066CD}"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57812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1A7CA2D-E245-2F4B-9A4E-AC78B837A162}"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55352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0899AC74-4431-0343-A2DD-674BF3EF1975}"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255244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69326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08817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91452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3612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72380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84646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608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319A41-CCC8-5A42-BA46-043AC73AB318}" type="slidenum">
              <a:rPr lang="en-US" sz="1300"/>
              <a:pPr algn="r" eaLnBrk="1" hangingPunct="1"/>
              <a:t>7</a:t>
            </a:fld>
            <a:endParaRPr lang="en-US" sz="130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53730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450753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25602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77</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244543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15234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75620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63021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39769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554267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316263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928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8</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3916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92</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40899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2169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57034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88585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19978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96770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ECDA7AF-DBE0-6644-88C1-4D61FFAFB231}" type="slidenum">
              <a:rPr lang="en-US">
                <a:latin typeface="Arial" pitchFamily="-111" charset="0"/>
                <a:ea typeface="ＭＳ Ｐゴシック" pitchFamily="-111" charset="-128"/>
                <a:cs typeface="ＭＳ Ｐゴシック" pitchFamily="-111" charset="-128"/>
              </a:rPr>
              <a:pPr/>
              <a:t>98</a:t>
            </a:fld>
            <a:endParaRPr lang="en-US">
              <a:latin typeface="Arial" pitchFamily="-111" charset="0"/>
              <a:ea typeface="ＭＳ Ｐゴシック" pitchFamily="-111" charset="-128"/>
              <a:cs typeface="ＭＳ Ｐゴシック" pitchFamily="-111" charset="-128"/>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44263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183C19C3-49FE-7941-BC18-CAF27AC80EE0}"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14364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655A9D9-9144-7F48-89DC-98495AEF8584}"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711078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C464AED-B0C4-154B-9C24-5432636149D4}"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644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21563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2468457-A47C-354F-BD8E-04681B0B9F7B}"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79297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2B8940F-25A7-D442-9EC5-089BEB6F88E7}"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81993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62D38B18-60F5-B045-9A80-E9BF1AF75C6F}"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90130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370B9937-336A-5C45-8476-2EF607674D3E}"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35343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580601D0-238F-874A-A484-BB567FC174C7}"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32102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BB2C61-1A4C-A64F-8FF2-05B38C118734}" type="slidenum">
              <a:rPr lang="en-US">
                <a:latin typeface="Arial" pitchFamily="-111" charset="0"/>
                <a:ea typeface="ＭＳ Ｐゴシック" pitchFamily="-111" charset="-128"/>
                <a:cs typeface="ＭＳ Ｐゴシック" pitchFamily="-111" charset="-128"/>
              </a:rPr>
              <a:pPr/>
              <a:t>107</a:t>
            </a:fld>
            <a:endParaRPr lang="en-US">
              <a:latin typeface="Arial" pitchFamily="-111" charset="0"/>
              <a:ea typeface="ＭＳ Ｐゴシック" pitchFamily="-111" charset="-128"/>
              <a:cs typeface="ＭＳ Ｐゴシック" pitchFamily="-111" charset="-128"/>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847218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FCDBB8F-7E4D-4C43-8F93-39C7DE1C6087}"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81941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B55F53D-7941-3C48-9F30-FD20C38F08FA}"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683801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1BAD147-0F5A-B44C-82FB-8D5476E7FE16}"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8365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238712F-3562-2E41-ABC6-391F43C91066}"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354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2/20/2020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2/20/2020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2/20/2020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2/20/2020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2/20/2020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2/20/2020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2/20/2020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2/20/2020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2/20/2020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2/20/2020</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2/20/2020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2/20/2020</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2/20/2020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2/20/2020</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17.xml"/><Relationship Id="rId7"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 Id="rId9" Type="http://schemas.openxmlformats.org/officeDocument/2006/relationships/image" Target="../media/image13.emf"/></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wmf"/><Relationship Id="rId4" Type="http://schemas.openxmlformats.org/officeDocument/2006/relationships/oleObject" Target="../embeddings/oleObject12.bin"/></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6.xml"/><Relationship Id="rId7" Type="http://schemas.openxmlformats.org/officeDocument/2006/relationships/image" Target="../media/image7.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8.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63775"/>
            <a:ext cx="7772400" cy="1470025"/>
          </a:xfrm>
        </p:spPr>
        <p:txBody>
          <a:bodyPr/>
          <a:lstStyle/>
          <a:p>
            <a:pPr eaLnBrk="1" hangingPunct="1"/>
            <a:r>
              <a:rPr lang="en-US" sz="5400" dirty="0">
                <a:latin typeface="Arial" charset="0"/>
                <a:ea typeface="MS PGothic" charset="0"/>
              </a:rPr>
              <a:t>Complexity Theory</a:t>
            </a:r>
            <a:br>
              <a:rPr lang="en-US" sz="5400" dirty="0">
                <a:latin typeface="Arial" charset="0"/>
                <a:ea typeface="MS PGothic" charset="0"/>
              </a:rPr>
            </a:br>
            <a:r>
              <a:rPr lang="en-US" sz="5400" dirty="0">
                <a:latin typeface="Arial" charset="0"/>
                <a:ea typeface="MS PGothic" charset="0"/>
              </a:rPr>
              <a:t>Computability</a:t>
            </a:r>
            <a:endParaRPr lang="en-US" sz="4000" dirty="0">
              <a:latin typeface="Arial" charset="0"/>
              <a:ea typeface="MS PGothic" charset="0"/>
            </a:endParaRP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COT6410 – Spring 2020 Notes</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A920BA-FE12-2F4C-BF17-55A5BE0117FD}" type="datetime1">
              <a:rPr lang="en-US" smtClean="0"/>
              <a:t>2/20/2020</a:t>
            </a:fld>
            <a:endParaRPr lang="en-US"/>
          </a:p>
        </p:txBody>
      </p:sp>
      <p:sp>
        <p:nvSpPr>
          <p:cNvPr id="573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9D958BC-43C5-A647-9D67-BA976855E65F}" type="slidenum">
              <a:rPr lang="en-US"/>
              <a:pPr/>
              <a:t>10</a:t>
            </a:fld>
            <a:endParaRPr lang="en-US"/>
          </a:p>
        </p:txBody>
      </p:sp>
      <p:sp>
        <p:nvSpPr>
          <p:cNvPr id="57349" name="Rectangle 2"/>
          <p:cNvSpPr>
            <a:spLocks noGrp="1" noChangeArrowheads="1"/>
          </p:cNvSpPr>
          <p:nvPr>
            <p:ph type="title" idx="4294967295"/>
          </p:nvPr>
        </p:nvSpPr>
        <p:spPr/>
        <p:txBody>
          <a:bodyPr/>
          <a:lstStyle/>
          <a:p>
            <a:pPr eaLnBrk="1" hangingPunct="1"/>
            <a:r>
              <a:rPr lang="en-US" dirty="0">
                <a:latin typeface="Arial" charset="0"/>
                <a:ea typeface="MS PGothic" charset="0"/>
              </a:rPr>
              <a:t>Existence of </a:t>
            </a:r>
            <a:r>
              <a:rPr lang="en-US" dirty="0" err="1">
                <a:latin typeface="Arial" charset="0"/>
                <a:ea typeface="MS PGothic" charset="0"/>
              </a:rPr>
              <a:t>Undecidables</a:t>
            </a:r>
            <a:endParaRPr lang="en-US" dirty="0">
              <a:latin typeface="Arial" charset="0"/>
              <a:ea typeface="MS PGothic" charset="0"/>
            </a:endParaRPr>
          </a:p>
        </p:txBody>
      </p:sp>
      <p:sp>
        <p:nvSpPr>
          <p:cNvPr id="57350" name="Rectangle 3"/>
          <p:cNvSpPr>
            <a:spLocks noGrp="1" noChangeArrowheads="1"/>
          </p:cNvSpPr>
          <p:nvPr>
            <p:ph type="body" idx="4294967295"/>
          </p:nvPr>
        </p:nvSpPr>
        <p:spPr/>
        <p:txBody>
          <a:bodyPr/>
          <a:lstStyle/>
          <a:p>
            <a:pPr eaLnBrk="1" hangingPunct="1">
              <a:lnSpc>
                <a:spcPct val="80000"/>
              </a:lnSpc>
            </a:pPr>
            <a:r>
              <a:rPr lang="en-US" sz="2800" u="sng" dirty="0">
                <a:latin typeface="Arial" charset="0"/>
                <a:ea typeface="MS PGothic" charset="0"/>
              </a:rPr>
              <a:t>A counting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The number of mappings from </a:t>
            </a:r>
            <a:r>
              <a:rPr lang="en-US" sz="2400" i="1" dirty="0">
                <a:latin typeface="Arial" charset="0"/>
                <a:ea typeface="MS PGothic" charset="0"/>
                <a:sym typeface="Symbol" charset="0"/>
              </a:rPr>
              <a:t>N</a:t>
            </a:r>
            <a:r>
              <a:rPr lang="en-US" sz="2400" dirty="0">
                <a:latin typeface="Arial" charset="0"/>
                <a:ea typeface="MS PGothic" charset="0"/>
              </a:rPr>
              <a:t> to </a:t>
            </a:r>
            <a:r>
              <a:rPr lang="en-US" sz="2400" i="1" dirty="0">
                <a:latin typeface="Arial" charset="0"/>
                <a:ea typeface="MS PGothic" charset="0"/>
                <a:sym typeface="Symbol" charset="0"/>
              </a:rPr>
              <a:t>N</a:t>
            </a:r>
            <a:r>
              <a:rPr lang="en-US" sz="2400" dirty="0">
                <a:latin typeface="Arial" charset="0"/>
                <a:ea typeface="MS PGothic" charset="0"/>
              </a:rPr>
              <a:t> is at least as great as the number of subsets of </a:t>
            </a:r>
            <a:r>
              <a:rPr lang="en-US" sz="2400" i="1" dirty="0">
                <a:latin typeface="Arial" charset="0"/>
                <a:ea typeface="MS PGothic" charset="0"/>
                <a:sym typeface="Symbol" charset="0"/>
              </a:rPr>
              <a:t>N</a:t>
            </a:r>
            <a:r>
              <a:rPr lang="en-US" sz="2400" dirty="0">
                <a:latin typeface="Arial" charset="0"/>
                <a:ea typeface="MS PGothic" charset="0"/>
              </a:rPr>
              <a:t>. But the number of subsets of </a:t>
            </a:r>
            <a:r>
              <a:rPr lang="en-US" sz="2400" i="1" dirty="0">
                <a:latin typeface="Arial" charset="0"/>
                <a:ea typeface="MS PGothic" charset="0"/>
                <a:sym typeface="Symbol" charset="0"/>
              </a:rPr>
              <a:t>N</a:t>
            </a:r>
            <a:r>
              <a:rPr lang="en-US" sz="2400" dirty="0">
                <a:latin typeface="Arial" charset="0"/>
                <a:ea typeface="MS PGothic" charset="0"/>
              </a:rPr>
              <a:t> is </a:t>
            </a:r>
            <a:r>
              <a:rPr lang="en-US" sz="2400" dirty="0" err="1">
                <a:latin typeface="Arial" charset="0"/>
                <a:ea typeface="MS PGothic" charset="0"/>
              </a:rPr>
              <a:t>uncountably</a:t>
            </a:r>
            <a:r>
              <a:rPr lang="en-US" sz="2400" dirty="0">
                <a:latin typeface="Arial" charset="0"/>
                <a:ea typeface="MS PGothic" charset="0"/>
              </a:rPr>
              <a:t> infinite (</a:t>
            </a:r>
            <a:r>
              <a:rPr lang="en-US" sz="2400" dirty="0">
                <a:latin typeface="Arial" charset="0"/>
                <a:ea typeface="MS PGothic" charset="0"/>
                <a:sym typeface="Symbol" charset="0"/>
              </a:rPr>
              <a:t></a:t>
            </a:r>
            <a:r>
              <a:rPr lang="en-US" sz="2400" baseline="-25000" dirty="0">
                <a:latin typeface="Arial" charset="0"/>
                <a:ea typeface="MS PGothic" charset="0"/>
              </a:rPr>
              <a:t>1</a:t>
            </a:r>
            <a:r>
              <a:rPr lang="en-US" sz="2400" dirty="0">
                <a:latin typeface="Arial" charset="0"/>
                <a:ea typeface="MS PGothic" charset="0"/>
              </a:rPr>
              <a:t>). However, the number of programs in any model of computation is countably infinite (</a:t>
            </a:r>
            <a:r>
              <a:rPr lang="en-US" sz="2400" dirty="0">
                <a:latin typeface="Arial" charset="0"/>
                <a:ea typeface="MS PGothic" charset="0"/>
                <a:sym typeface="Symbol" charset="0"/>
              </a:rPr>
              <a:t></a:t>
            </a:r>
            <a:r>
              <a:rPr lang="en-US" sz="2400" baseline="-25000" dirty="0">
                <a:latin typeface="Arial" charset="0"/>
                <a:ea typeface="MS PGothic" charset="0"/>
              </a:rPr>
              <a:t>0</a:t>
            </a:r>
            <a:r>
              <a:rPr lang="en-US" sz="2400" dirty="0">
                <a:latin typeface="Arial" charset="0"/>
                <a:ea typeface="MS PGothic" charset="0"/>
              </a:rPr>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latin typeface="Arial" charset="0"/>
              <a:ea typeface="MS PGothic" charset="0"/>
            </a:endParaRPr>
          </a:p>
          <a:p>
            <a:pPr eaLnBrk="1" hangingPunct="1">
              <a:lnSpc>
                <a:spcPct val="80000"/>
              </a:lnSpc>
            </a:pPr>
            <a:r>
              <a:rPr lang="en-US" sz="2800" u="sng" dirty="0">
                <a:latin typeface="Arial" charset="0"/>
                <a:ea typeface="MS PGothic" charset="0"/>
              </a:rPr>
              <a:t>A diagonalization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Will be shown later in class</a:t>
            </a:r>
          </a:p>
        </p:txBody>
      </p:sp>
      <p:sp>
        <p:nvSpPr>
          <p:cNvPr id="573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F2D4D3A-1E5F-D248-99E2-D6E86A2C9629}" type="slidenum">
              <a:rPr lang="en-US" sz="1400"/>
              <a:pPr algn="r" eaLnBrk="1" hangingPunct="1"/>
              <a:t>10</a:t>
            </a:fld>
            <a:endParaRPr lang="en-US" sz="1400"/>
          </a:p>
        </p:txBody>
      </p:sp>
    </p:spTree>
    <p:extLst>
      <p:ext uri="{BB962C8B-B14F-4D97-AF65-F5344CB8AC3E}">
        <p14:creationId xmlns:p14="http://schemas.microsoft.com/office/powerpoint/2010/main" val="1832737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5699" name="Slide Number Placeholder 5"/>
          <p:cNvSpPr>
            <a:spLocks noGrp="1"/>
          </p:cNvSpPr>
          <p:nvPr>
            <p:ph type="sldNum" sz="quarter" idx="12"/>
          </p:nvPr>
        </p:nvSpPr>
        <p:spPr>
          <a:noFill/>
        </p:spPr>
        <p:txBody>
          <a:bodyPr/>
          <a:lstStyle/>
          <a:p>
            <a:fld id="{29ABA4BB-7748-2142-9270-3823E7B9A2AA}"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
        <p:nvSpPr>
          <p:cNvPr id="2857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id Definitions</a:t>
            </a:r>
          </a:p>
        </p:txBody>
      </p:sp>
      <p:sp>
        <p:nvSpPr>
          <p:cNvPr id="285701"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For a register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an </a:t>
            </a:r>
            <a:r>
              <a:rPr lang="en-US" sz="2000" b="1" dirty="0">
                <a:ea typeface="ＭＳ Ｐゴシック" pitchFamily="-111" charset="-128"/>
                <a:cs typeface="ＭＳ Ｐゴシック" pitchFamily="-111" charset="-128"/>
              </a:rPr>
              <a:t>s+1</a:t>
            </a:r>
            <a:r>
              <a:rPr lang="en-US" sz="2000" dirty="0">
                <a:ea typeface="ＭＳ Ｐゴシック" pitchFamily="-111" charset="-128"/>
                <a:cs typeface="ＭＳ Ｐゴシック" pitchFamily="-111" charset="-128"/>
              </a:rPr>
              <a:t> tuple of the form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r</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r</a:t>
            </a:r>
            <a:r>
              <a:rPr lang="en-US" sz="2000" b="1" baseline="-25000" dirty="0" err="1">
                <a:ea typeface="ＭＳ Ｐゴシック" pitchFamily="-111" charset="-128"/>
                <a:cs typeface="ＭＳ Ｐゴシック" pitchFamily="-111" charset="-128"/>
              </a:rPr>
              <a:t>s</a:t>
            </a:r>
            <a:r>
              <a:rPr lang="en-US" sz="2000" b="1" dirty="0">
                <a:ea typeface="ＭＳ Ｐゴシック" pitchFamily="-111" charset="-128"/>
                <a:cs typeface="ＭＳ Ｐゴシック" pitchFamily="-111" charset="-128"/>
              </a:rPr>
              <a:t>)</a:t>
            </a:r>
            <a:r>
              <a:rPr lang="en-US" sz="2000" b="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specifying the number of the next instruction to be executed and the values of all registers prior to its execution.  </a:t>
            </a:r>
          </a:p>
          <a:p>
            <a:r>
              <a:rPr lang="en-US" sz="2000" dirty="0">
                <a:ea typeface="ＭＳ Ｐゴシック" pitchFamily="-111" charset="-128"/>
                <a:cs typeface="ＭＳ Ｐゴシック" pitchFamily="-111" charset="-128"/>
              </a:rPr>
              <a:t>For a factor replacement system, an id is just a natural number.</a:t>
            </a:r>
          </a:p>
          <a:p>
            <a:r>
              <a:rPr lang="en-US" sz="2000" dirty="0">
                <a:ea typeface="ＭＳ Ｐゴシック" pitchFamily="-111" charset="-128"/>
                <a:cs typeface="ＭＳ Ｐゴシック" pitchFamily="-111" charset="-128"/>
              </a:rPr>
              <a:t>For a Turing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some finite representation of the tape, the position of the read/write head and the current state. This is usually represented as a string </a:t>
            </a:r>
            <a:r>
              <a:rPr lang="en-US" sz="2000" b="1" dirty="0">
                <a:ea typeface="ＭＳ Ｐゴシック" pitchFamily="-111" charset="-128"/>
                <a:cs typeface="ＭＳ Ｐゴシック" pitchFamily="-111" charset="-128"/>
                <a:sym typeface="Symbol" pitchFamily="-111" charset="2"/>
              </a:rPr>
              <a:t></a:t>
            </a:r>
            <a:r>
              <a:rPr lang="en-US" sz="2000" b="1" dirty="0" err="1">
                <a:ea typeface="ＭＳ Ｐゴシック" pitchFamily="-111" charset="-128"/>
                <a:cs typeface="ＭＳ Ｐゴシック" pitchFamily="-111" charset="-128"/>
              </a:rPr>
              <a:t>qx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is the shortest string representing all non-blank squares to the left (right) of the scanned square,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the symbol at the scanned square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is the current state.</a:t>
            </a:r>
          </a:p>
          <a:p>
            <a:r>
              <a:rPr lang="en-US" sz="2000" dirty="0">
                <a:ea typeface="ＭＳ Ｐゴシック" pitchFamily="-111" charset="-128"/>
                <a:cs typeface="ＭＳ Ｐゴシック" pitchFamily="-111" charset="-128"/>
              </a:rPr>
              <a:t>Recursive functions do not have id’s, so we will handle their simulation by an inductive argument, using the primitive functions as the basis and composition, induction and minimization in the inductive step.</a:t>
            </a:r>
          </a:p>
        </p:txBody>
      </p:sp>
      <p:sp>
        <p:nvSpPr>
          <p:cNvPr id="285702" name="Date Placeholder 3"/>
          <p:cNvSpPr>
            <a:spLocks noGrp="1"/>
          </p:cNvSpPr>
          <p:nvPr>
            <p:ph type="dt" sz="quarter" idx="10"/>
          </p:nvPr>
        </p:nvSpPr>
        <p:spPr>
          <a:noFill/>
        </p:spPr>
        <p:txBody>
          <a:bodyPr/>
          <a:lstStyle/>
          <a:p>
            <a:fld id="{8AF321BB-D4BF-6D40-9E86-5D6D6ADC1686}"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45721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7747" name="Slide Number Placeholder 5"/>
          <p:cNvSpPr>
            <a:spLocks noGrp="1"/>
          </p:cNvSpPr>
          <p:nvPr>
            <p:ph type="sldNum" sz="quarter" idx="12"/>
          </p:nvPr>
        </p:nvSpPr>
        <p:spPr>
          <a:noFill/>
        </p:spPr>
        <p:txBody>
          <a:bodyPr/>
          <a:lstStyle/>
          <a:p>
            <a:fld id="{F8A8671B-5DB2-7F4A-AAE6-68EC132C0A19}"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
        <p:nvSpPr>
          <p:cNvPr id="2877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Equivalence Steps</a:t>
            </a:r>
          </a:p>
        </p:txBody>
      </p:sp>
      <p:sp>
        <p:nvSpPr>
          <p:cNvPr id="287749"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Assume we have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one model of computation and a mapping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a second model.</a:t>
            </a:r>
          </a:p>
          <a:p>
            <a:r>
              <a:rPr lang="en-US" sz="2000" dirty="0">
                <a:ea typeface="ＭＳ Ｐゴシック" pitchFamily="-111" charset="-128"/>
                <a:cs typeface="ＭＳ Ｐゴシック" pitchFamily="-111" charset="-128"/>
              </a:rPr>
              <a:t>Assume the initial configuration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and that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Define a mapping, </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 from id’s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those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such that,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R</a:t>
            </a:r>
            <a:r>
              <a:rPr lang="en-US" sz="2000" b="1" i="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h(d) | d</a:t>
            </a:r>
            <a:r>
              <a:rPr lang="en-US" sz="2000" dirty="0">
                <a:ea typeface="ＭＳ Ｐゴシック" pitchFamily="-111" charset="-128"/>
                <a:cs typeface="ＭＳ Ｐゴシック" pitchFamily="-111" charset="-128"/>
              </a:rPr>
              <a:t> is an instance of an id of </a:t>
            </a:r>
            <a:r>
              <a:rPr lang="en-US" sz="2000" b="1" i="1" dirty="0">
                <a:ea typeface="ＭＳ Ｐゴシック" pitchFamily="-111" charset="-128"/>
                <a:cs typeface="ＭＳ Ｐゴシック" pitchFamily="-111" charset="-128"/>
              </a:rPr>
              <a:t>M </a:t>
            </a:r>
            <a:r>
              <a:rPr lang="en-US" sz="2000" dirty="0">
                <a:ea typeface="ＭＳ Ｐゴシック" pitchFamily="-111" charset="-128"/>
                <a:cs typeface="ＭＳ Ｐゴシック" pitchFamily="-111" charset="-128"/>
              </a:rPr>
              <a:t>}, and</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dirty="0">
                <a:sym typeface="Symbol" pitchFamily="-111" charset="2"/>
              </a:rPr>
              <a:t> in the configurations encountered in this derivation.</a:t>
            </a:r>
          </a:p>
          <a:p>
            <a:pPr lvl="1"/>
            <a:r>
              <a:rPr lang="en-US" sz="2000" b="1" dirty="0"/>
              <a:t>h(</a:t>
            </a:r>
            <a:r>
              <a:rPr lang="en-US" sz="2000" b="1" dirty="0" err="1"/>
              <a:t>id</a:t>
            </a:r>
            <a:r>
              <a:rPr lang="en-US" sz="2000" b="1" baseline="-25000" dirty="0" err="1"/>
              <a:t>i</a:t>
            </a:r>
            <a:r>
              <a:rPr lang="en-US" sz="2000" b="1" dirty="0"/>
              <a:t>)</a:t>
            </a:r>
            <a:r>
              <a:rPr lang="en-US" sz="2000" b="1" dirty="0">
                <a:sym typeface="Symbol" pitchFamily="-111" charset="2"/>
              </a:rPr>
              <a:t></a:t>
            </a:r>
            <a:r>
              <a:rPr lang="en-US" sz="2000" b="1" baseline="30000"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a:t>
            </a:r>
            <a:r>
              <a:rPr lang="en-US" sz="2000" b="1" dirty="0">
                <a:sym typeface="Symbol" pitchFamily="-111" charset="2"/>
              </a:rPr>
              <a:t>i0</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b="1" dirty="0">
                <a:sym typeface="Symbol" pitchFamily="-111" charset="2"/>
              </a:rPr>
              <a:t> </a:t>
            </a:r>
            <a:r>
              <a:rPr lang="en-US" sz="2000" dirty="0">
                <a:sym typeface="Symbol" pitchFamily="-111" charset="2"/>
              </a:rPr>
              <a:t>in this derivation.</a:t>
            </a:r>
          </a:p>
          <a:p>
            <a:r>
              <a:rPr lang="en-US" sz="2400" dirty="0">
                <a:ea typeface="ＭＳ Ｐゴシック" pitchFamily="-111" charset="-128"/>
                <a:cs typeface="ＭＳ Ｐゴシック" pitchFamily="-111" charset="-128"/>
                <a:sym typeface="Symbol" pitchFamily="-111" charset="2"/>
              </a:rPr>
              <a:t>The above, in effect, provides an inductive proof that </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implies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dirty="0">
                <a:sym typeface="Symbol" pitchFamily="-111" charset="2"/>
              </a:rPr>
              <a:t>, and</a:t>
            </a:r>
          </a:p>
          <a:p>
            <a:pPr lvl="1"/>
            <a:r>
              <a:rPr lang="en-US" sz="2000" dirty="0">
                <a:sym typeface="Symbol" pitchFamily="-111" charset="2"/>
              </a:rPr>
              <a:t>If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then either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a:t>
            </a:r>
            <a:r>
              <a:rPr lang="en-US" sz="2000" dirty="0">
                <a:sym typeface="Symbol" pitchFamily="-111" charset="2"/>
              </a:rPr>
              <a:t>, where </a:t>
            </a:r>
            <a:r>
              <a:rPr lang="en-US" sz="2000" b="1" dirty="0">
                <a:sym typeface="Symbol" pitchFamily="-111" charset="2"/>
              </a:rPr>
              <a:t>id’ = h(id)</a:t>
            </a:r>
            <a:r>
              <a:rPr lang="en-US" sz="2000" dirty="0">
                <a:sym typeface="Symbol" pitchFamily="-111" charset="2"/>
              </a:rPr>
              <a:t>, or </a:t>
            </a:r>
            <a:br>
              <a:rPr lang="en-US" sz="2000" dirty="0">
                <a:sym typeface="Symbol" pitchFamily="-111" charset="2"/>
              </a:rPr>
            </a:br>
            <a:r>
              <a:rPr lang="en-US" sz="2000" b="1" dirty="0">
                <a:sym typeface="Symbol" pitchFamily="-111" charset="2"/>
              </a:rPr>
              <a:t>id’  R</a:t>
            </a:r>
            <a:r>
              <a:rPr lang="en-US" sz="2000" b="1" baseline="-25000" dirty="0">
                <a:sym typeface="Symbol" pitchFamily="-111" charset="2"/>
              </a:rPr>
              <a:t>M</a:t>
            </a:r>
            <a:endParaRPr lang="en-US" sz="2000" b="1" dirty="0">
              <a:sym typeface="Symbol" pitchFamily="-111" charset="2"/>
            </a:endParaRPr>
          </a:p>
        </p:txBody>
      </p:sp>
      <p:sp>
        <p:nvSpPr>
          <p:cNvPr id="287750" name="Date Placeholder 3"/>
          <p:cNvSpPr>
            <a:spLocks noGrp="1"/>
          </p:cNvSpPr>
          <p:nvPr>
            <p:ph type="dt" sz="quarter" idx="10"/>
          </p:nvPr>
        </p:nvSpPr>
        <p:spPr>
          <a:noFill/>
        </p:spPr>
        <p:txBody>
          <a:bodyPr/>
          <a:lstStyle/>
          <a:p>
            <a:fld id="{DACC6D7A-F626-5A40-A047-DB6B5D95CB3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827305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All Models are Equivalent</a:t>
            </a:r>
          </a:p>
        </p:txBody>
      </p:sp>
      <p:sp>
        <p:nvSpPr>
          <p:cNvPr id="289795" name="Rectangle 3"/>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Equivalency of computation by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Turing machines, register machines,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endParaRPr lang="en-US" sz="280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7743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91843" name="Slide Number Placeholder 5"/>
          <p:cNvSpPr>
            <a:spLocks noGrp="1"/>
          </p:cNvSpPr>
          <p:nvPr>
            <p:ph type="sldNum" sz="quarter" idx="12"/>
          </p:nvPr>
        </p:nvSpPr>
        <p:spPr>
          <a:noFill/>
        </p:spPr>
        <p:txBody>
          <a:bodyPr/>
          <a:lstStyle/>
          <a:p>
            <a:fld id="{B8F0B143-4A61-6741-9BA7-F30FC38AE476}"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291844"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Our Plan of Attack</a:t>
            </a:r>
          </a:p>
        </p:txBody>
      </p:sp>
      <p:sp>
        <p:nvSpPr>
          <p:cNvPr id="291845"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We will now show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TURING ≤ REGISTER ≤ FACTOR ≤ 		RECURSIVE ≤ TURING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by </a:t>
            </a:r>
            <a:r>
              <a:rPr lang="en-US" b="1" dirty="0">
                <a:ea typeface="ＭＳ Ｐゴシック" pitchFamily="-111" charset="-128"/>
                <a:cs typeface="ＭＳ Ｐゴシック" pitchFamily="-111" charset="-128"/>
              </a:rPr>
              <a:t>A ≤ B</a:t>
            </a:r>
            <a:r>
              <a:rPr lang="en-US" dirty="0">
                <a:ea typeface="ＭＳ Ｐゴシック" pitchFamily="-111" charset="-128"/>
                <a:cs typeface="ＭＳ Ｐゴシック" pitchFamily="-111" charset="-128"/>
              </a:rPr>
              <a:t>, we mean that every instance of </a:t>
            </a:r>
            <a:r>
              <a:rPr lang="en-US" b="1" dirty="0">
                <a:ea typeface="ＭＳ Ｐゴシック" pitchFamily="-111" charset="-128"/>
                <a:cs typeface="ＭＳ Ｐゴシック" pitchFamily="-111" charset="-128"/>
              </a:rPr>
              <a:t>A</a:t>
            </a:r>
            <a:r>
              <a:rPr lang="en-US" dirty="0">
                <a:ea typeface="ＭＳ Ｐゴシック" pitchFamily="-111" charset="-128"/>
                <a:cs typeface="ＭＳ Ｐゴシック" pitchFamily="-111" charset="-128"/>
              </a:rPr>
              <a:t> can be replaced by an equivalent instance of </a:t>
            </a:r>
            <a:r>
              <a:rPr lang="en-US" b="1" dirty="0">
                <a:ea typeface="ＭＳ Ｐゴシック" pitchFamily="-111" charset="-128"/>
                <a:cs typeface="ＭＳ Ｐゴシック" pitchFamily="-111" charset="-128"/>
              </a:rPr>
              <a:t>B</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The transitive closure will then get us the desired result.</a:t>
            </a:r>
          </a:p>
        </p:txBody>
      </p:sp>
      <p:sp>
        <p:nvSpPr>
          <p:cNvPr id="291846" name="Date Placeholder 3"/>
          <p:cNvSpPr>
            <a:spLocks noGrp="1"/>
          </p:cNvSpPr>
          <p:nvPr>
            <p:ph type="dt" sz="quarter" idx="10"/>
          </p:nvPr>
        </p:nvSpPr>
        <p:spPr>
          <a:noFill/>
        </p:spPr>
        <p:txBody>
          <a:bodyPr/>
          <a:lstStyle/>
          <a:p>
            <a:fld id="{A391A5CB-9016-2B4C-81D1-2AB16DF4F63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22005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TURING ≤ REGISTER</a:t>
            </a:r>
          </a:p>
        </p:txBody>
      </p:sp>
      <p:sp>
        <p:nvSpPr>
          <p:cNvPr id="293891"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83046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95939" name="Slide Number Placeholder 5"/>
          <p:cNvSpPr>
            <a:spLocks noGrp="1"/>
          </p:cNvSpPr>
          <p:nvPr>
            <p:ph type="sldNum" sz="quarter" idx="12"/>
          </p:nvPr>
        </p:nvSpPr>
        <p:spPr>
          <a:noFill/>
        </p:spPr>
        <p:txBody>
          <a:bodyPr/>
          <a:lstStyle/>
          <a:p>
            <a:fld id="{21E9AAE7-C9D0-3F4D-BA36-03C7C0518885}"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
        <p:nvSpPr>
          <p:cNvPr id="295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TM’s State</a:t>
            </a:r>
          </a:p>
        </p:txBody>
      </p:sp>
      <p:sp>
        <p:nvSpPr>
          <p:cNvPr id="295941"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Assume that we have an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state Turing machine.  Let the states be numbered </a:t>
            </a:r>
            <a:r>
              <a:rPr lang="en-US" sz="2400" b="1" dirty="0">
                <a:ea typeface="ＭＳ Ｐゴシック" pitchFamily="-111" charset="-128"/>
                <a:cs typeface="ＭＳ Ｐゴシック" pitchFamily="-111" charset="-128"/>
              </a:rPr>
              <a:t>0,…, n-1</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Assume our machine is in state </a:t>
            </a:r>
            <a:r>
              <a:rPr lang="en-US" sz="2400" b="1" dirty="0">
                <a:ea typeface="ＭＳ Ｐゴシック" pitchFamily="-111" charset="-128"/>
                <a:cs typeface="ＭＳ Ｐゴシック" pitchFamily="-111" charset="-128"/>
              </a:rPr>
              <a:t>7</a:t>
            </a:r>
            <a:r>
              <a:rPr lang="en-US" sz="2400" dirty="0">
                <a:ea typeface="ＭＳ Ｐゴシック" pitchFamily="-111" charset="-128"/>
                <a:cs typeface="ＭＳ Ｐゴシック" pitchFamily="-111" charset="-128"/>
              </a:rPr>
              <a:t>, with its tape containing</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a:t>
            </a:r>
          </a:p>
          <a:p>
            <a:pPr>
              <a:lnSpc>
                <a:spcPct val="90000"/>
              </a:lnSpc>
            </a:pPr>
            <a:r>
              <a:rPr lang="en-US" sz="2400" dirty="0">
                <a:ea typeface="ＭＳ Ｐゴシック" pitchFamily="-111" charset="-128"/>
                <a:cs typeface="ＭＳ Ｐゴシック" pitchFamily="-111" charset="-128"/>
              </a:rPr>
              <a:t>The underscore indicates the square being read.  We denote this by the finite id</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In this notation, we always write down the scanned square, even if it and all symbols to its right are blank.  </a:t>
            </a:r>
          </a:p>
        </p:txBody>
      </p:sp>
      <p:sp>
        <p:nvSpPr>
          <p:cNvPr id="295942" name="Date Placeholder 3"/>
          <p:cNvSpPr>
            <a:spLocks noGrp="1"/>
          </p:cNvSpPr>
          <p:nvPr>
            <p:ph type="dt" sz="quarter" idx="10"/>
          </p:nvPr>
        </p:nvSpPr>
        <p:spPr>
          <a:noFill/>
        </p:spPr>
        <p:txBody>
          <a:bodyPr/>
          <a:lstStyle/>
          <a:p>
            <a:fld id="{EB3494EB-6930-DB41-B77B-4A9077E7B7A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343515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97987" name="Slide Number Placeholder 5"/>
          <p:cNvSpPr>
            <a:spLocks noGrp="1"/>
          </p:cNvSpPr>
          <p:nvPr>
            <p:ph type="sldNum" sz="quarter" idx="12"/>
          </p:nvPr>
        </p:nvSpPr>
        <p:spPr>
          <a:noFill/>
        </p:spPr>
        <p:txBody>
          <a:bodyPr/>
          <a:lstStyle/>
          <a:p>
            <a:fld id="{7619FE98-AAE4-7044-831E-95EC726B3FAD}"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297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Encoding of TM</a:t>
            </a:r>
          </a:p>
        </p:txBody>
      </p:sp>
      <p:sp>
        <p:nvSpPr>
          <p:cNvPr id="297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id can be represented by a triple of natural numbers,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R,L,i</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is the number denoted by the reversal of the binary sequence to the right of the </a:t>
            </a:r>
            <a:r>
              <a:rPr lang="en-US" sz="2400" b="1" dirty="0">
                <a:ea typeface="ＭＳ Ｐゴシック" pitchFamily="-111" charset="-128"/>
                <a:cs typeface="ＭＳ Ｐゴシック" pitchFamily="-111" charset="-128"/>
              </a:rPr>
              <a:t>qi</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the number denoted by the binary sequence to the left, and </a:t>
            </a:r>
            <a:r>
              <a:rPr lang="en-US" sz="2400" b="1"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is the state index.  </a:t>
            </a:r>
          </a:p>
          <a:p>
            <a:pPr>
              <a:lnSpc>
                <a:spcPct val="90000"/>
              </a:lnSpc>
            </a:pPr>
            <a:r>
              <a:rPr lang="en-US" sz="2400" dirty="0">
                <a:ea typeface="ＭＳ Ｐゴシック" pitchFamily="-111" charset="-128"/>
                <a:cs typeface="ＭＳ Ｐゴシック" pitchFamily="-111" charset="-128"/>
              </a:rPr>
              <a:t>So,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just (</a:t>
            </a:r>
            <a:r>
              <a:rPr lang="en-US" sz="2400" b="1" dirty="0">
                <a:ea typeface="ＭＳ Ｐゴシック" pitchFamily="-111" charset="-128"/>
                <a:cs typeface="ＭＳ Ｐゴシック" pitchFamily="-111" charset="-128"/>
              </a:rPr>
              <a:t>0, 83, 7</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q5 </a:t>
            </a:r>
            <a:r>
              <a:rPr lang="en-US" sz="2400" b="1" u="sng"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0 1 1 0 0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represented as (</a:t>
            </a:r>
            <a:r>
              <a:rPr lang="en-US" sz="2400" b="1" dirty="0">
                <a:ea typeface="ＭＳ Ｐゴシック" pitchFamily="-111" charset="-128"/>
                <a:cs typeface="ＭＳ Ｐゴシック" pitchFamily="-111" charset="-128"/>
              </a:rPr>
              <a:t>13, 2, 5</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store the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the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and the state index in register </a:t>
            </a:r>
            <a:r>
              <a:rPr lang="en-US" sz="2400" b="1"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p>
        </p:txBody>
      </p:sp>
      <p:sp>
        <p:nvSpPr>
          <p:cNvPr id="297990" name="Date Placeholder 3"/>
          <p:cNvSpPr>
            <a:spLocks noGrp="1"/>
          </p:cNvSpPr>
          <p:nvPr>
            <p:ph type="dt" sz="quarter" idx="10"/>
          </p:nvPr>
        </p:nvSpPr>
        <p:spPr>
          <a:noFill/>
        </p:spPr>
        <p:txBody>
          <a:bodyPr/>
          <a:lstStyle/>
          <a:p>
            <a:fld id="{68D9495B-0C44-0145-A707-5F405F143E6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01687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0035" name="Slide Number Placeholder 5"/>
          <p:cNvSpPr>
            <a:spLocks noGrp="1"/>
          </p:cNvSpPr>
          <p:nvPr>
            <p:ph type="sldNum" sz="quarter" idx="12"/>
          </p:nvPr>
        </p:nvSpPr>
        <p:spPr>
          <a:noFill/>
        </p:spPr>
        <p:txBody>
          <a:bodyPr/>
          <a:lstStyle/>
          <a:p>
            <a:fld id="{ADF546AB-27E0-D841-B286-EFFA9CDDDC4C}" type="slidenum">
              <a:rPr lang="en-US">
                <a:latin typeface="Arial" pitchFamily="-111" charset="0"/>
                <a:ea typeface="ＭＳ Ｐゴシック" pitchFamily="-111" charset="-128"/>
                <a:cs typeface="ＭＳ Ｐゴシック" pitchFamily="-111" charset="-128"/>
              </a:rPr>
              <a:pPr/>
              <a:t>107</a:t>
            </a:fld>
            <a:endParaRPr lang="en-US">
              <a:latin typeface="Arial" pitchFamily="-111" charset="0"/>
              <a:ea typeface="ＭＳ Ｐゴシック" pitchFamily="-111" charset="-128"/>
              <a:cs typeface="ＭＳ Ｐゴシック" pitchFamily="-111" charset="-128"/>
            </a:endParaRPr>
          </a:p>
        </p:txBody>
      </p:sp>
      <p:sp>
        <p:nvSpPr>
          <p:cNvPr id="300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RM</a:t>
            </a:r>
          </a:p>
        </p:txBody>
      </p:sp>
      <p:sp>
        <p:nvSpPr>
          <p:cNvPr id="300037" name="Rectangle 3"/>
          <p:cNvSpPr>
            <a:spLocks noGrp="1" noChangeArrowheads="1"/>
          </p:cNvSpPr>
          <p:nvPr>
            <p:ph type="body" idx="1"/>
          </p:nvPr>
        </p:nvSpPr>
        <p:spPr/>
        <p:txBody>
          <a:bodyPr/>
          <a:lstStyle/>
          <a:p>
            <a:pPr>
              <a:lnSpc>
                <a:spcPct val="80000"/>
              </a:lnSpc>
              <a:buFontTx/>
              <a:buNone/>
            </a:pPr>
            <a:r>
              <a:rPr lang="en-US" sz="1400" b="1" dirty="0">
                <a:ea typeface="ＭＳ Ｐゴシック" pitchFamily="-111" charset="-128"/>
                <a:cs typeface="ＭＳ Ｐゴシック" pitchFamily="-111" charset="-128"/>
              </a:rPr>
              <a:t>1.		DEC3[2,q0]	: Go to simulate actions in state 0</a:t>
            </a:r>
          </a:p>
          <a:p>
            <a:pPr>
              <a:lnSpc>
                <a:spcPct val="80000"/>
              </a:lnSpc>
              <a:buFontTx/>
              <a:buNone/>
            </a:pPr>
            <a:r>
              <a:rPr lang="en-US" sz="1400" b="1" dirty="0">
                <a:ea typeface="ＭＳ Ｐゴシック" pitchFamily="-111" charset="-128"/>
                <a:cs typeface="ＭＳ Ｐゴシック" pitchFamily="-111" charset="-128"/>
              </a:rPr>
              <a:t>2.		DEC3[3,q1]	: Go to simulate actions in state 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n.		DEC3[ERR,qn-1]	: Go to simulate actions in state n-1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IF_r1_ODD[qj+2]	: Jump if scanning a 1</a:t>
            </a:r>
          </a:p>
          <a:p>
            <a:pPr>
              <a:lnSpc>
                <a:spcPct val="80000"/>
              </a:lnSpc>
              <a:buFontTx/>
              <a:buNone/>
            </a:pPr>
            <a:r>
              <a:rPr lang="en-US" sz="1400" b="1" dirty="0">
                <a:ea typeface="ＭＳ Ｐゴシック" pitchFamily="-111" charset="-128"/>
                <a:cs typeface="ＭＳ Ｐゴシック" pitchFamily="-111" charset="-128"/>
              </a:rPr>
              <a:t>qj+1.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0 0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INC1[</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0 1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DIV_r1_BY_2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R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MUL_r2__BY_2</a:t>
            </a:r>
          </a:p>
          <a:p>
            <a:pPr>
              <a:lnSpc>
                <a:spcPct val="80000"/>
              </a:lnSpc>
              <a:buFontTx/>
              <a:buNone/>
            </a:pPr>
            <a:r>
              <a:rPr lang="en-US" sz="1400" b="1" dirty="0">
                <a:ea typeface="ＭＳ Ｐゴシック" pitchFamily="-111" charset="-128"/>
                <a:cs typeface="ＭＳ Ｐゴシック" pitchFamily="-111" charset="-128"/>
              </a:rPr>
              <a:t>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qj+1.	MUL_r1_BY_2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L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IF_r2_ODD then INC1</a:t>
            </a:r>
          </a:p>
          <a:p>
            <a:pPr>
              <a:lnSpc>
                <a:spcPct val="80000"/>
              </a:lnSpc>
              <a:buFontTx/>
              <a:buNone/>
            </a:pPr>
            <a:r>
              <a:rPr lang="en-US" sz="1400" b="1" dirty="0">
                <a:ea typeface="ＭＳ Ｐゴシック" pitchFamily="-111" charset="-128"/>
                <a:cs typeface="ＭＳ Ｐゴシック" pitchFamily="-111" charset="-128"/>
              </a:rPr>
              <a:t>		DIV_r2__BY_2[</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set_n-1.	INC3[set_n-2]	: Set r3 to index n-1 for simulating state n-1</a:t>
            </a:r>
          </a:p>
          <a:p>
            <a:pPr>
              <a:lnSpc>
                <a:spcPct val="80000"/>
              </a:lnSpc>
              <a:buFontTx/>
              <a:buNone/>
            </a:pPr>
            <a:r>
              <a:rPr lang="en-US" sz="1400" b="1" dirty="0">
                <a:ea typeface="ＭＳ Ｐゴシック" pitchFamily="-111" charset="-128"/>
                <a:cs typeface="ＭＳ Ｐゴシック" pitchFamily="-111" charset="-128"/>
              </a:rPr>
              <a:t>set_n-2.	INC3[set_n-3]	: Set r3 to index n-2 for simulating state n-2</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set_0.	JUMP[1]		: Set r3 to index 0 for simulating state 0</a:t>
            </a:r>
          </a:p>
        </p:txBody>
      </p:sp>
      <p:sp>
        <p:nvSpPr>
          <p:cNvPr id="300038" name="Date Placeholder 3"/>
          <p:cNvSpPr>
            <a:spLocks noGrp="1"/>
          </p:cNvSpPr>
          <p:nvPr>
            <p:ph type="dt" sz="quarter" idx="10"/>
          </p:nvPr>
        </p:nvSpPr>
        <p:spPr>
          <a:noFill/>
        </p:spPr>
        <p:txBody>
          <a:bodyPr/>
          <a:lstStyle/>
          <a:p>
            <a:fld id="{A4AD2812-F1E7-144E-AA6A-AB6024AA159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7304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2083" name="Slide Number Placeholder 5"/>
          <p:cNvSpPr>
            <a:spLocks noGrp="1"/>
          </p:cNvSpPr>
          <p:nvPr>
            <p:ph type="sldNum" sz="quarter" idx="12"/>
          </p:nvPr>
        </p:nvSpPr>
        <p:spPr>
          <a:noFill/>
        </p:spPr>
        <p:txBody>
          <a:bodyPr/>
          <a:lstStyle/>
          <a:p>
            <a:fld id="{5AA0DB16-50DB-DE4A-B6E5-DD144F46EEBA}"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
        <p:nvSpPr>
          <p:cNvPr id="302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Fixups</a:t>
            </a:r>
          </a:p>
        </p:txBody>
      </p:sp>
      <p:sp>
        <p:nvSpPr>
          <p:cNvPr id="302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Need epilog so action for missing quad (halting) jumps beyond end of simulation to clean things up, placing result in </a:t>
            </a:r>
            <a:r>
              <a:rPr lang="en-US" b="1" dirty="0">
                <a:ea typeface="ＭＳ Ｐゴシック" pitchFamily="-111" charset="-128"/>
                <a:cs typeface="ＭＳ Ｐゴシック" pitchFamily="-111" charset="-128"/>
              </a:rPr>
              <a:t>r0</a:t>
            </a:r>
            <a:r>
              <a:rPr lang="en-US" dirty="0">
                <a:ea typeface="ＭＳ Ｐゴシック" pitchFamily="-111" charset="-128"/>
                <a:cs typeface="ＭＳ Ｐゴシック" pitchFamily="-111" charset="-128"/>
              </a:rPr>
              <a:t>.  </a:t>
            </a:r>
          </a:p>
          <a:p>
            <a:pPr>
              <a:lnSpc>
                <a:spcPct val="90000"/>
              </a:lnSpc>
            </a:pPr>
            <a:r>
              <a:rPr lang="en-US" dirty="0">
                <a:ea typeface="ＭＳ Ｐゴシック" pitchFamily="-111" charset="-128"/>
                <a:cs typeface="ＭＳ Ｐゴシック" pitchFamily="-111" charset="-128"/>
              </a:rPr>
              <a:t>Can also have a prolog that starts with arguments in registers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to </a:t>
            </a:r>
            <a:r>
              <a:rPr lang="en-US" b="1" dirty="0" err="1">
                <a:ea typeface="ＭＳ Ｐゴシック" pitchFamily="-111" charset="-128"/>
                <a:cs typeface="ＭＳ Ｐゴシック" pitchFamily="-111" charset="-128"/>
              </a:rPr>
              <a:t>rn</a:t>
            </a:r>
            <a:r>
              <a:rPr lang="en-US" dirty="0">
                <a:ea typeface="ＭＳ Ｐゴシック" pitchFamily="-111" charset="-128"/>
                <a:cs typeface="ＭＳ Ｐゴシック" pitchFamily="-111" charset="-128"/>
              </a:rPr>
              <a:t> and stores values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r2</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r3</a:t>
            </a:r>
            <a:r>
              <a:rPr lang="en-US" dirty="0">
                <a:ea typeface="ＭＳ Ｐゴシック" pitchFamily="-111" charset="-128"/>
                <a:cs typeface="ＭＳ Ｐゴシック" pitchFamily="-111" charset="-128"/>
              </a:rPr>
              <a:t> to represent Turing machines starting configuration.</a:t>
            </a:r>
          </a:p>
        </p:txBody>
      </p:sp>
      <p:sp>
        <p:nvSpPr>
          <p:cNvPr id="302086" name="Date Placeholder 3"/>
          <p:cNvSpPr>
            <a:spLocks noGrp="1"/>
          </p:cNvSpPr>
          <p:nvPr>
            <p:ph type="dt" sz="quarter" idx="10"/>
          </p:nvPr>
        </p:nvSpPr>
        <p:spPr>
          <a:noFill/>
        </p:spPr>
        <p:txBody>
          <a:bodyPr/>
          <a:lstStyle/>
          <a:p>
            <a:fld id="{F87BD4ED-68AA-3342-B073-D6102D0AB70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97069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4131" name="Slide Number Placeholder 5"/>
          <p:cNvSpPr>
            <a:spLocks noGrp="1"/>
          </p:cNvSpPr>
          <p:nvPr>
            <p:ph type="sldNum" sz="quarter" idx="12"/>
          </p:nvPr>
        </p:nvSpPr>
        <p:spPr>
          <a:noFill/>
        </p:spPr>
        <p:txBody>
          <a:bodyPr/>
          <a:lstStyle/>
          <a:p>
            <a:fld id="{6FB07059-7B54-9C40-B21F-A57D78811301}"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3041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Prolog</a:t>
            </a:r>
          </a:p>
        </p:txBody>
      </p:sp>
      <p:sp>
        <p:nvSpPr>
          <p:cNvPr id="304133" name="Rectangle 3"/>
          <p:cNvSpPr>
            <a:spLocks noGrp="1" noChangeArrowheads="1"/>
          </p:cNvSpPr>
          <p:nvPr>
            <p:ph type="body" idx="1"/>
          </p:nvPr>
        </p:nvSpPr>
        <p:spPr/>
        <p:txBody>
          <a:bodyPr/>
          <a:lstStyle/>
          <a:p>
            <a:pPr>
              <a:lnSpc>
                <a:spcPct val="80000"/>
              </a:lnSpc>
              <a:buFontTx/>
              <a:buNone/>
            </a:pPr>
            <a:r>
              <a:rPr lang="en-US" sz="1600" dirty="0">
                <a:ea typeface="ＭＳ Ｐゴシック" pitchFamily="-111" charset="-128"/>
                <a:cs typeface="ＭＳ Ｐゴシック" pitchFamily="-111" charset="-128"/>
              </a:rPr>
              <a:t>Example assuming </a:t>
            </a:r>
            <a:r>
              <a:rPr lang="en-US" sz="1600" b="1" dirty="0">
                <a:ea typeface="ＭＳ Ｐゴシック" pitchFamily="-111" charset="-128"/>
                <a:cs typeface="ＭＳ Ｐゴシック" pitchFamily="-111" charset="-128"/>
              </a:rPr>
              <a:t>n</a:t>
            </a:r>
            <a:r>
              <a:rPr lang="en-US" sz="1600" dirty="0">
                <a:ea typeface="ＭＳ Ｐゴシック" pitchFamily="-111" charset="-128"/>
                <a:cs typeface="ＭＳ Ｐゴシック" pitchFamily="-111" charset="-128"/>
              </a:rPr>
              <a:t> arguments (fix as needed)</a:t>
            </a:r>
          </a:p>
          <a:p>
            <a:pPr>
              <a:lnSpc>
                <a:spcPct val="80000"/>
              </a:lnSpc>
              <a:buFontTx/>
              <a:buNone/>
            </a:pPr>
            <a:r>
              <a:rPr lang="en-US" sz="1600" b="1" dirty="0">
                <a:ea typeface="ＭＳ Ｐゴシック" pitchFamily="-111" charset="-128"/>
                <a:cs typeface="ＭＳ Ｐゴシック" pitchFamily="-111" charset="-128"/>
              </a:rPr>
              <a:t>1.		MUL_rn+1_BY_2[2] : Set rn+1 = 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a:t>
            </a:r>
          </a:p>
          <a:p>
            <a:pPr>
              <a:lnSpc>
                <a:spcPct val="80000"/>
              </a:lnSpc>
              <a:buFontTx/>
              <a:buNone/>
            </a:pPr>
            <a:r>
              <a:rPr lang="en-US" sz="1600" b="1" dirty="0">
                <a:ea typeface="ＭＳ Ｐゴシック" pitchFamily="-111" charset="-128"/>
                <a:cs typeface="ＭＳ Ｐゴシック" pitchFamily="-111" charset="-128"/>
              </a:rPr>
              <a:t>2.		DEC1[3,4]	: r1 will be set to 0</a:t>
            </a:r>
          </a:p>
          <a:p>
            <a:pPr>
              <a:lnSpc>
                <a:spcPct val="80000"/>
              </a:lnSpc>
              <a:buFontTx/>
              <a:buNone/>
            </a:pPr>
            <a:r>
              <a:rPr lang="en-US" sz="1600" b="1" dirty="0">
                <a:ea typeface="ＭＳ Ｐゴシック" pitchFamily="-111" charset="-128"/>
                <a:cs typeface="ＭＳ Ｐゴシック" pitchFamily="-111" charset="-128"/>
              </a:rPr>
              <a:t>3.		INCn+1[1]	: </a:t>
            </a:r>
          </a:p>
          <a:p>
            <a:pPr>
              <a:lnSpc>
                <a:spcPct val="80000"/>
              </a:lnSpc>
              <a:buFontTx/>
              <a:buNone/>
            </a:pPr>
            <a:r>
              <a:rPr lang="en-US" sz="1600" b="1" dirty="0">
                <a:ea typeface="ＭＳ Ｐゴシック" pitchFamily="-111" charset="-128"/>
                <a:cs typeface="ＭＳ Ｐゴシック" pitchFamily="-111" charset="-128"/>
              </a:rPr>
              <a:t>4.		MUL_rn+1_BY_2[5] : Set rn+1 = 11…1011…10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then r2</a:t>
            </a:r>
          </a:p>
          <a:p>
            <a:pPr>
              <a:lnSpc>
                <a:spcPct val="80000"/>
              </a:lnSpc>
              <a:buFontTx/>
              <a:buNone/>
            </a:pPr>
            <a:r>
              <a:rPr lang="en-US" sz="1600" b="1" dirty="0">
                <a:ea typeface="ＭＳ Ｐゴシック" pitchFamily="-111" charset="-128"/>
                <a:cs typeface="ＭＳ Ｐゴシック" pitchFamily="-111" charset="-128"/>
              </a:rPr>
              <a:t>5.		DEC2[6,7]	: r2 will be set to 0</a:t>
            </a:r>
          </a:p>
          <a:p>
            <a:pPr>
              <a:lnSpc>
                <a:spcPct val="80000"/>
              </a:lnSpc>
              <a:buFontTx/>
              <a:buNone/>
            </a:pPr>
            <a:r>
              <a:rPr lang="en-US" sz="1600" b="1" dirty="0">
                <a:ea typeface="ＭＳ Ｐゴシック" pitchFamily="-111" charset="-128"/>
                <a:cs typeface="ＭＳ Ｐゴシック" pitchFamily="-111" charset="-128"/>
              </a:rPr>
              <a:t>6.		INCn+1[4]	: </a:t>
            </a:r>
          </a:p>
          <a:p>
            <a:pPr>
              <a:lnSpc>
                <a:spcPct val="80000"/>
              </a:lnSpc>
              <a:buFontTx/>
              <a:buNone/>
            </a:pPr>
            <a:r>
              <a:rPr lang="en-US" sz="1600" b="1" dirty="0">
                <a:ea typeface="ＭＳ Ｐゴシック" pitchFamily="-111" charset="-128"/>
                <a:cs typeface="ＭＳ Ｐゴシック" pitchFamily="-111" charset="-128"/>
              </a:rPr>
              <a:t>…</a:t>
            </a:r>
          </a:p>
          <a:p>
            <a:pPr>
              <a:lnSpc>
                <a:spcPct val="80000"/>
              </a:lnSpc>
              <a:buFontTx/>
              <a:buNone/>
            </a:pPr>
            <a:r>
              <a:rPr lang="en-US" sz="1600" b="1" dirty="0">
                <a:ea typeface="ＭＳ Ｐゴシック" pitchFamily="-111" charset="-128"/>
                <a:cs typeface="ＭＳ Ｐゴシック" pitchFamily="-111" charset="-128"/>
              </a:rPr>
              <a:t>3n-2.	</a:t>
            </a:r>
            <a:r>
              <a:rPr lang="en-US" sz="1600" b="1" dirty="0" err="1">
                <a:ea typeface="ＭＳ Ｐゴシック" pitchFamily="-111" charset="-128"/>
                <a:cs typeface="ＭＳ Ｐゴシック" pitchFamily="-111" charset="-128"/>
              </a:rPr>
              <a:t>DECn</a:t>
            </a:r>
            <a:r>
              <a:rPr lang="en-US" sz="1600" b="1" dirty="0">
                <a:ea typeface="ＭＳ Ｐゴシック" pitchFamily="-111" charset="-128"/>
                <a:cs typeface="ＭＳ Ｐゴシック" pitchFamily="-111" charset="-128"/>
              </a:rPr>
              <a:t>[3n-1,3n+1]	: Set rn+1 = 11…1011…1011…1</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r2,…</a:t>
            </a:r>
          </a:p>
          <a:p>
            <a:pPr>
              <a:lnSpc>
                <a:spcPct val="80000"/>
              </a:lnSpc>
              <a:buFontTx/>
              <a:buNone/>
            </a:pPr>
            <a:r>
              <a:rPr lang="en-US" sz="1600" b="1" dirty="0">
                <a:ea typeface="ＭＳ Ｐゴシック" pitchFamily="-111" charset="-128"/>
                <a:cs typeface="ＭＳ Ｐゴシック" pitchFamily="-111" charset="-128"/>
              </a:rPr>
              <a:t>3n-1.	MUL_rn+1_BY_2[3n] : </a:t>
            </a:r>
            <a:r>
              <a:rPr lang="en-US" sz="1600" b="1" dirty="0" err="1">
                <a:ea typeface="ＭＳ Ｐゴシック" pitchFamily="-111" charset="-128"/>
                <a:cs typeface="ＭＳ Ｐゴシック" pitchFamily="-111" charset="-128"/>
              </a:rPr>
              <a:t>rn</a:t>
            </a:r>
            <a:r>
              <a:rPr lang="en-US" sz="1600" b="1" dirty="0">
                <a:ea typeface="ＭＳ Ｐゴシック" pitchFamily="-111" charset="-128"/>
                <a:cs typeface="ＭＳ Ｐゴシック" pitchFamily="-111" charset="-128"/>
              </a:rPr>
              <a:t> will be set to 0</a:t>
            </a:r>
          </a:p>
          <a:p>
            <a:pPr>
              <a:lnSpc>
                <a:spcPct val="80000"/>
              </a:lnSpc>
              <a:buFontTx/>
              <a:buNone/>
            </a:pPr>
            <a:r>
              <a:rPr lang="en-US" sz="1600" b="1" dirty="0">
                <a:ea typeface="ＭＳ Ｐゴシック" pitchFamily="-111" charset="-128"/>
                <a:cs typeface="ＭＳ Ｐゴシック" pitchFamily="-111" charset="-128"/>
              </a:rPr>
              <a:t>3n.		INCn+1[3n-2]	: </a:t>
            </a:r>
          </a:p>
          <a:p>
            <a:pPr>
              <a:lnSpc>
                <a:spcPct val="80000"/>
              </a:lnSpc>
              <a:buFontTx/>
              <a:buNone/>
            </a:pPr>
            <a:r>
              <a:rPr lang="en-US" sz="1600" b="1" dirty="0">
                <a:ea typeface="ＭＳ Ｐゴシック" pitchFamily="-111" charset="-128"/>
                <a:cs typeface="ＭＳ Ｐゴシック" pitchFamily="-111" charset="-128"/>
              </a:rPr>
              <a:t>3n+1	DECn+1[3n+2,3n+3] : Copy rn+1 to r2, rn+1 is set to 0</a:t>
            </a:r>
          </a:p>
          <a:p>
            <a:pPr>
              <a:lnSpc>
                <a:spcPct val="80000"/>
              </a:lnSpc>
              <a:buFontTx/>
              <a:buNone/>
            </a:pPr>
            <a:r>
              <a:rPr lang="en-US" sz="1600" b="1" dirty="0">
                <a:ea typeface="ＭＳ Ｐゴシック" pitchFamily="-111" charset="-128"/>
                <a:cs typeface="ＭＳ Ｐゴシック" pitchFamily="-111" charset="-128"/>
              </a:rPr>
              <a:t>3n+2.	INC2[3n+1]	: </a:t>
            </a:r>
          </a:p>
          <a:p>
            <a:pPr>
              <a:lnSpc>
                <a:spcPct val="80000"/>
              </a:lnSpc>
              <a:buFontTx/>
              <a:buNone/>
            </a:pPr>
            <a:r>
              <a:rPr lang="en-US" sz="1600" b="1" dirty="0">
                <a:ea typeface="ＭＳ Ｐゴシック" pitchFamily="-111" charset="-128"/>
                <a:cs typeface="ＭＳ Ｐゴシック" pitchFamily="-111" charset="-128"/>
              </a:rPr>
              <a:t>3n+3.			: r2 = left tape, r1 = 0 (right), r3 = 0 (initial state)</a:t>
            </a:r>
          </a:p>
        </p:txBody>
      </p:sp>
      <p:sp>
        <p:nvSpPr>
          <p:cNvPr id="304134" name="Date Placeholder 3"/>
          <p:cNvSpPr>
            <a:spLocks noGrp="1"/>
          </p:cNvSpPr>
          <p:nvPr>
            <p:ph type="dt" sz="quarter" idx="10"/>
          </p:nvPr>
        </p:nvSpPr>
        <p:spPr>
          <a:noFill/>
        </p:spPr>
        <p:txBody>
          <a:bodyPr/>
          <a:lstStyle/>
          <a:p>
            <a:fld id="{EE931FE0-1F4F-D14B-9043-4099C8057AC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513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r>
              <a:rPr lang="en-US" dirty="0">
                <a:latin typeface="Arial" charset="0"/>
                <a:ea typeface="MS PGothic" charset="0"/>
              </a:rPr>
              <a:t>Hilbert</a:t>
            </a:r>
            <a:r>
              <a:rPr lang="ja-JP" altLang="en-US" dirty="0">
                <a:latin typeface="Arial" charset="0"/>
                <a:ea typeface="MS PGothic" charset="0"/>
              </a:rPr>
              <a:t>’</a:t>
            </a:r>
            <a:r>
              <a:rPr lang="en-US" altLang="ja-JP" dirty="0">
                <a:latin typeface="Arial" charset="0"/>
                <a:ea typeface="MS PGothic" charset="0"/>
              </a:rPr>
              <a:t>s Tenth</a:t>
            </a:r>
            <a:endParaRPr lang="en-US" dirty="0">
              <a:latin typeface="Arial" charset="0"/>
              <a:ea typeface="MS PGothic" charset="0"/>
            </a:endParaRPr>
          </a:p>
        </p:txBody>
      </p:sp>
      <p:sp>
        <p:nvSpPr>
          <p:cNvPr id="150531" name="Rectangle 3"/>
          <p:cNvSpPr>
            <a:spLocks noGrp="1" noChangeArrowheads="1"/>
          </p:cNvSpPr>
          <p:nvPr>
            <p:ph type="subTitle" idx="1"/>
          </p:nvPr>
        </p:nvSpPr>
        <p:spPr/>
        <p:txBody>
          <a:bodyPr/>
          <a:lstStyle/>
          <a:p>
            <a:pPr eaLnBrk="1" hangingPunct="1"/>
            <a:r>
              <a:rPr lang="en-US" dirty="0">
                <a:latin typeface="Arial" charset="0"/>
                <a:ea typeface="MS PGothic" charset="0"/>
              </a:rPr>
              <a:t>Diophantine Equations are Unsolvable</a:t>
            </a:r>
          </a:p>
          <a:p>
            <a:pPr eaLnBrk="1" hangingPunct="1"/>
            <a:r>
              <a:rPr lang="en-US" dirty="0">
                <a:latin typeface="Arial" charset="0"/>
                <a:ea typeface="MS PGothic" charset="0"/>
              </a:rPr>
              <a:t> One Variable Diophantine Equations are Solvable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6179" name="Slide Number Placeholder 5"/>
          <p:cNvSpPr>
            <a:spLocks noGrp="1"/>
          </p:cNvSpPr>
          <p:nvPr>
            <p:ph type="sldNum" sz="quarter" idx="12"/>
          </p:nvPr>
        </p:nvSpPr>
        <p:spPr>
          <a:noFill/>
        </p:spPr>
        <p:txBody>
          <a:bodyPr/>
          <a:lstStyle/>
          <a:p>
            <a:fld id="{0DC34420-0961-3D4D-BD09-9C438544F487}"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306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Epilog</a:t>
            </a:r>
          </a:p>
        </p:txBody>
      </p:sp>
      <p:sp>
        <p:nvSpPr>
          <p:cNvPr id="306181" name="Rectangle 3"/>
          <p:cNvSpPr>
            <a:spLocks noGrp="1" noChangeArrowheads="1"/>
          </p:cNvSpPr>
          <p:nvPr>
            <p:ph type="body" idx="1"/>
          </p:nvPr>
        </p:nvSpPr>
        <p:spPr/>
        <p:txBody>
          <a:bodyPr/>
          <a:lstStyle/>
          <a:p>
            <a:pPr marL="609600" indent="-609600">
              <a:buFontTx/>
              <a:buNone/>
            </a:pPr>
            <a:r>
              <a:rPr lang="en-US" sz="2400" b="1" dirty="0">
                <a:ea typeface="ＭＳ Ｐゴシック" pitchFamily="-111" charset="-128"/>
                <a:cs typeface="ＭＳ Ｐゴシック" pitchFamily="-111" charset="-128"/>
              </a:rPr>
              <a:t>1.		DEC3[1,2]		: Set r3 to 0 (just cleaning up)</a:t>
            </a:r>
          </a:p>
          <a:p>
            <a:pPr marL="609600" indent="-609600">
              <a:buFontTx/>
              <a:buNone/>
            </a:pPr>
            <a:r>
              <a:rPr lang="en-US" sz="2400" b="1" dirty="0">
                <a:ea typeface="ＭＳ Ｐゴシック" pitchFamily="-111" charset="-128"/>
                <a:cs typeface="ＭＳ Ｐゴシック" pitchFamily="-111" charset="-128"/>
              </a:rPr>
              <a:t>2.		IF_r1_ODD[3,5] 	: Are we done with answer?</a:t>
            </a:r>
          </a:p>
          <a:p>
            <a:pPr marL="609600" indent="-609600">
              <a:buFontTx/>
              <a:buNone/>
            </a:pPr>
            <a:r>
              <a:rPr lang="en-US" sz="2400" b="1" dirty="0">
                <a:ea typeface="ＭＳ Ｐゴシック" pitchFamily="-111" charset="-128"/>
                <a:cs typeface="ＭＳ Ｐゴシック" pitchFamily="-111" charset="-128"/>
              </a:rPr>
              <a:t>3.		INC0[4]		: putting answer in r0</a:t>
            </a:r>
          </a:p>
          <a:p>
            <a:pPr marL="609600" indent="-609600">
              <a:buFontTx/>
              <a:buAutoNum type="arabicPeriod" startAt="4"/>
            </a:pPr>
            <a:r>
              <a:rPr lang="en-US" sz="2400" b="1" dirty="0">
                <a:ea typeface="ＭＳ Ｐゴシック" pitchFamily="-111" charset="-128"/>
                <a:cs typeface="ＭＳ Ｐゴシック" pitchFamily="-111" charset="-128"/>
              </a:rPr>
              <a:t> 	DIV_r1_BY_2[2] 	: strip a 1 from r1</a:t>
            </a:r>
          </a:p>
          <a:p>
            <a:pPr marL="609600" indent="-609600">
              <a:buFontTx/>
              <a:buAutoNum type="arabicPeriod" startAt="4"/>
            </a:pPr>
            <a:r>
              <a:rPr lang="en-US" sz="2400" b="1" dirty="0">
                <a:ea typeface="ＭＳ Ｐゴシック" pitchFamily="-111" charset="-128"/>
                <a:cs typeface="ＭＳ Ｐゴシック" pitchFamily="-111" charset="-128"/>
              </a:rPr>
              <a:t> 				: Answer is now in r0</a:t>
            </a:r>
          </a:p>
        </p:txBody>
      </p:sp>
      <p:sp>
        <p:nvSpPr>
          <p:cNvPr id="306182" name="Date Placeholder 3"/>
          <p:cNvSpPr>
            <a:spLocks noGrp="1"/>
          </p:cNvSpPr>
          <p:nvPr>
            <p:ph type="dt" sz="quarter" idx="10"/>
          </p:nvPr>
        </p:nvSpPr>
        <p:spPr>
          <a:noFill/>
        </p:spPr>
        <p:txBody>
          <a:bodyPr/>
          <a:lstStyle/>
          <a:p>
            <a:fld id="{DD1E3102-8662-A94F-B6E0-12FA489CBFB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127676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REGISTER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FACTOR</a:t>
            </a:r>
          </a:p>
        </p:txBody>
      </p:sp>
      <p:sp>
        <p:nvSpPr>
          <p:cNvPr id="308227"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88548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0276" name="Slide Number Placeholder 5"/>
          <p:cNvSpPr>
            <a:spLocks noGrp="1"/>
          </p:cNvSpPr>
          <p:nvPr>
            <p:ph type="sldNum" sz="quarter" idx="12"/>
          </p:nvPr>
        </p:nvSpPr>
        <p:spPr>
          <a:noFill/>
        </p:spPr>
        <p:txBody>
          <a:bodyPr/>
          <a:lstStyle/>
          <a:p>
            <a:fld id="{78F8C258-A12A-3B43-B3D4-4CD4B54D7C8C}"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
        <p:nvSpPr>
          <p:cNvPr id="310277"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RM’s State</a:t>
            </a:r>
          </a:p>
        </p:txBody>
      </p:sp>
      <p:sp>
        <p:nvSpPr>
          <p:cNvPr id="31027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This is a really easy one based on the fact that every member of </a:t>
            </a:r>
            <a:r>
              <a:rPr lang="en-US" sz="2000" b="1" dirty="0">
                <a:ea typeface="ＭＳ Ｐゴシック" pitchFamily="-111" charset="-128"/>
                <a:cs typeface="ＭＳ Ｐゴシック" pitchFamily="-111" charset="-128"/>
              </a:rPr>
              <a:t>Z</a:t>
            </a:r>
            <a:r>
              <a:rPr lang="en-US" sz="2000" b="1" baseline="30000"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positive integers) has a unique prime factorization.  Thus all such numbers can be uniquely written in the form</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the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's are distinct primes and the </a:t>
            </a:r>
            <a:r>
              <a:rPr lang="en-US" sz="2000" b="1" dirty="0" err="1">
                <a:ea typeface="ＭＳ Ｐゴシック" pitchFamily="-111" charset="-128"/>
                <a:cs typeface="ＭＳ Ｐゴシック" pitchFamily="-111" charset="-128"/>
              </a:rPr>
              <a:t>k</a:t>
            </a:r>
            <a:r>
              <a:rPr lang="en-US" sz="2000" b="1" baseline="-25000"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are non-zero values, except that the number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would be represented by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Let R be an arbitrary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-register machine, having m instructions.</a:t>
            </a:r>
          </a:p>
          <a:p>
            <a:pPr>
              <a:lnSpc>
                <a:spcPct val="80000"/>
              </a:lnSpc>
              <a:buFontTx/>
              <a:buNone/>
            </a:pP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the contents of registers </a:t>
            </a:r>
            <a:r>
              <a:rPr lang="en-US" sz="2000" b="1" dirty="0">
                <a:ea typeface="ＭＳ Ｐゴシック" pitchFamily="-111" charset="-128"/>
                <a:cs typeface="ＭＳ Ｐゴシック" pitchFamily="-111" charset="-128"/>
              </a:rPr>
              <a:t>r0,…,</a:t>
            </a:r>
            <a:r>
              <a:rPr lang="en-US" sz="2000" b="1" dirty="0" err="1">
                <a:ea typeface="ＭＳ Ｐゴシック" pitchFamily="-111" charset="-128"/>
                <a:cs typeface="ＭＳ Ｐゴシック" pitchFamily="-111" charset="-128"/>
              </a:rPr>
              <a:t>rn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the powers of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rule number's </a:t>
            </a:r>
            <a:r>
              <a:rPr lang="en-US" sz="2000" b="1" dirty="0">
                <a:ea typeface="ＭＳ Ｐゴシック" pitchFamily="-111" charset="-128"/>
                <a:cs typeface="ＭＳ Ｐゴシック" pitchFamily="-111" charset="-128"/>
              </a:rPr>
              <a:t>1,…,m</a:t>
            </a:r>
            <a:r>
              <a:rPr lang="en-US" sz="2000" dirty="0">
                <a:ea typeface="ＭＳ Ｐゴシック" pitchFamily="-111" charset="-128"/>
                <a:cs typeface="ＭＳ Ｐゴシック" pitchFamily="-111" charset="-128"/>
              </a:rPr>
              <a:t> by primes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Use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n+m+1</a:t>
            </a:r>
            <a:r>
              <a:rPr lang="en-US" sz="2000" baseline="-250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as prime factor that indicates simulation is done.</a:t>
            </a:r>
          </a:p>
          <a:p>
            <a:pPr>
              <a:lnSpc>
                <a:spcPct val="80000"/>
              </a:lnSpc>
            </a:pPr>
            <a:r>
              <a:rPr lang="en-US" sz="2000" dirty="0">
                <a:ea typeface="ＭＳ Ｐゴシック" pitchFamily="-111" charset="-128"/>
                <a:cs typeface="ＭＳ Ｐゴシック" pitchFamily="-111" charset="-128"/>
              </a:rPr>
              <a:t>This is, in essence, a G</a:t>
            </a:r>
            <a:r>
              <a:rPr lang="en-US" sz="2000" dirty="0">
                <a:ea typeface="Arial" pitchFamily="-111" charset="0"/>
                <a:cs typeface="Arial" pitchFamily="-111" charset="0"/>
              </a:rPr>
              <a:t>ö</a:t>
            </a:r>
            <a:r>
              <a:rPr lang="en-US" sz="2000" dirty="0">
                <a:ea typeface="ＭＳ Ｐゴシック" pitchFamily="-111" charset="-128"/>
                <a:cs typeface="ＭＳ Ｐゴシック" pitchFamily="-111" charset="-128"/>
              </a:rPr>
              <a:t>del number of the RM’s state.</a:t>
            </a:r>
          </a:p>
        </p:txBody>
      </p:sp>
      <p:sp>
        <p:nvSpPr>
          <p:cNvPr id="310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10274" name="Object 4"/>
          <p:cNvGraphicFramePr>
            <a:graphicFrameLocks noChangeAspect="1"/>
          </p:cNvGraphicFramePr>
          <p:nvPr/>
        </p:nvGraphicFramePr>
        <p:xfrm>
          <a:off x="3124200" y="2438400"/>
          <a:ext cx="1752600" cy="612775"/>
        </p:xfrm>
        <a:graphic>
          <a:graphicData uri="http://schemas.openxmlformats.org/presentationml/2006/ole">
            <mc:AlternateContent xmlns:mc="http://schemas.openxmlformats.org/markup-compatibility/2006">
              <mc:Choice xmlns:v="urn:schemas-microsoft-com:vml" Requires="v">
                <p:oleObj spid="_x0000_s242716" name="Equation" r:id="rId4" imgW="563880" imgH="198120" progId="Word.Picture.8">
                  <p:embed/>
                </p:oleObj>
              </mc:Choice>
              <mc:Fallback>
                <p:oleObj name="Equation" r:id="rId4" imgW="563880" imgH="198120" progId="Word.Picture.8">
                  <p:embed/>
                  <p:pic>
                    <p:nvPicPr>
                      <p:cNvPr id="31027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438400"/>
                        <a:ext cx="1752600"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0280" name="Date Placeholder 3"/>
          <p:cNvSpPr>
            <a:spLocks noGrp="1"/>
          </p:cNvSpPr>
          <p:nvPr>
            <p:ph type="dt" sz="quarter" idx="10"/>
          </p:nvPr>
        </p:nvSpPr>
        <p:spPr>
          <a:noFill/>
        </p:spPr>
        <p:txBody>
          <a:bodyPr/>
          <a:lstStyle/>
          <a:p>
            <a:fld id="{2BC8B870-C011-824B-B06F-C37951515E0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290795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2323" name="Slide Number Placeholder 5"/>
          <p:cNvSpPr>
            <a:spLocks noGrp="1"/>
          </p:cNvSpPr>
          <p:nvPr>
            <p:ph type="sldNum" sz="quarter" idx="12"/>
          </p:nvPr>
        </p:nvSpPr>
        <p:spPr>
          <a:noFill/>
        </p:spPr>
        <p:txBody>
          <a:bodyPr/>
          <a:lstStyle/>
          <a:p>
            <a:fld id="{E94EC615-B063-7442-81B3-BB411606561C}"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312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FRS</a:t>
            </a:r>
          </a:p>
        </p:txBody>
      </p:sp>
      <p:sp>
        <p:nvSpPr>
          <p:cNvPr id="312325"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Now, the </a:t>
            </a:r>
            <a:r>
              <a:rPr lang="en-US" sz="2800" b="1" dirty="0">
                <a:ea typeface="ＭＳ Ｐゴシック" pitchFamily="-111" charset="-128"/>
                <a:cs typeface="ＭＳ Ｐゴシック" pitchFamily="-111" charset="-128"/>
              </a:rPr>
              <a:t>j</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instruction (</a:t>
            </a:r>
            <a:r>
              <a:rPr lang="en-US" sz="2800" b="1" dirty="0">
                <a:ea typeface="ＭＳ Ｐゴシック" pitchFamily="-111" charset="-128"/>
                <a:cs typeface="ＭＳ Ｐゴシック" pitchFamily="-111" charset="-128"/>
              </a:rPr>
              <a:t>1≤j≤m</a:t>
            </a:r>
            <a:r>
              <a:rPr lang="en-US" sz="2800" dirty="0">
                <a:ea typeface="ＭＳ Ｐゴシック" pitchFamily="-111" charset="-128"/>
                <a:cs typeface="ＭＳ Ｐゴシック" pitchFamily="-111" charset="-128"/>
              </a:rPr>
              <a:t>)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has associated factor replacement rules as follows:</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j.	</a:t>
            </a: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n+i</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j.	</a:t>
            </a:r>
            <a:r>
              <a:rPr lang="en-US" sz="2800" b="1" dirty="0" err="1">
                <a:ea typeface="ＭＳ Ｐゴシック" pitchFamily="-111" charset="-128"/>
                <a:cs typeface="ＭＳ Ｐゴシック" pitchFamily="-111" charset="-128"/>
              </a:rPr>
              <a:t>DECr</a:t>
            </a:r>
            <a:r>
              <a:rPr lang="en-US" sz="2800" b="1" dirty="0">
                <a:ea typeface="ＭＳ Ｐゴシック" pitchFamily="-111" charset="-128"/>
                <a:cs typeface="ＭＳ Ｐゴシック" pitchFamily="-111" charset="-128"/>
              </a:rPr>
              <a:t>[s, f]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n+s</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n+f</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We also add the halting rule associated with </a:t>
            </a:r>
            <a:r>
              <a:rPr lang="en-US" sz="2800" b="1" dirty="0">
                <a:ea typeface="ＭＳ Ｐゴシック" pitchFamily="-111" charset="-128"/>
                <a:cs typeface="ＭＳ Ｐゴシック" pitchFamily="-111" charset="-128"/>
              </a:rPr>
              <a:t>m+1</a:t>
            </a:r>
            <a:r>
              <a:rPr lang="en-US" sz="2800" dirty="0">
                <a:ea typeface="ＭＳ Ｐゴシック" pitchFamily="-111" charset="-128"/>
                <a:cs typeface="ＭＳ Ｐゴシック" pitchFamily="-111" charset="-128"/>
              </a:rPr>
              <a:t> of</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p</a:t>
            </a:r>
            <a:r>
              <a:rPr lang="en-US" sz="2800" b="1" baseline="-25000" dirty="0">
                <a:ea typeface="ＭＳ Ｐゴシック" pitchFamily="-111" charset="-128"/>
                <a:cs typeface="ＭＳ Ｐゴシック" pitchFamily="-111" charset="-128"/>
              </a:rPr>
              <a:t>n+m+1</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a:t>
            </a:r>
          </a:p>
        </p:txBody>
      </p:sp>
      <p:sp>
        <p:nvSpPr>
          <p:cNvPr id="312326" name="Date Placeholder 3"/>
          <p:cNvSpPr>
            <a:spLocks noGrp="1"/>
          </p:cNvSpPr>
          <p:nvPr>
            <p:ph type="dt" sz="quarter" idx="10"/>
          </p:nvPr>
        </p:nvSpPr>
        <p:spPr>
          <a:noFill/>
        </p:spPr>
        <p:txBody>
          <a:bodyPr/>
          <a:lstStyle/>
          <a:p>
            <a:fld id="{5CEDF19D-6BB5-2A4B-93F0-D274C20BA41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04428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4371" name="Slide Number Placeholder 5"/>
          <p:cNvSpPr>
            <a:spLocks noGrp="1"/>
          </p:cNvSpPr>
          <p:nvPr>
            <p:ph type="sldNum" sz="quarter" idx="12"/>
          </p:nvPr>
        </p:nvSpPr>
        <p:spPr>
          <a:noFill/>
        </p:spPr>
        <p:txBody>
          <a:bodyPr/>
          <a:lstStyle/>
          <a:p>
            <a:fld id="{2549C8C6-49DC-394B-BA70-B9ADCAEE1FA5}"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
        <p:nvSpPr>
          <p:cNvPr id="314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Importance of Order</a:t>
            </a:r>
          </a:p>
        </p:txBody>
      </p:sp>
      <p:sp>
        <p:nvSpPr>
          <p:cNvPr id="3143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 relative order of the two rules to simulate a </a:t>
            </a:r>
            <a:r>
              <a:rPr lang="en-US" b="1" dirty="0">
                <a:ea typeface="ＭＳ Ｐゴシック" pitchFamily="-111" charset="-128"/>
                <a:cs typeface="ＭＳ Ｐゴシック" pitchFamily="-111" charset="-128"/>
              </a:rPr>
              <a:t>DEC</a:t>
            </a:r>
            <a:r>
              <a:rPr lang="en-US" dirty="0">
                <a:ea typeface="ＭＳ Ｐゴシック" pitchFamily="-111" charset="-128"/>
                <a:cs typeface="ＭＳ Ｐゴシック" pitchFamily="-111" charset="-128"/>
              </a:rPr>
              <a:t> are critical.  </a:t>
            </a:r>
          </a:p>
          <a:p>
            <a:pPr>
              <a:lnSpc>
                <a:spcPct val="90000"/>
              </a:lnSpc>
            </a:pPr>
            <a:r>
              <a:rPr lang="en-US" dirty="0">
                <a:ea typeface="ＭＳ Ｐゴシック" pitchFamily="-111" charset="-128"/>
                <a:cs typeface="ＭＳ Ｐゴシック" pitchFamily="-111" charset="-128"/>
              </a:rPr>
              <a:t>To test if register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has a zero in it, we, in effect, make sure that we cannot execute the rule that is enabled when the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prime is a factor.  </a:t>
            </a:r>
          </a:p>
          <a:p>
            <a:pPr>
              <a:lnSpc>
                <a:spcPct val="90000"/>
              </a:lnSpc>
            </a:pPr>
            <a:r>
              <a:rPr lang="en-US" dirty="0">
                <a:ea typeface="ＭＳ Ｐゴシック" pitchFamily="-111" charset="-128"/>
                <a:cs typeface="ＭＳ Ｐゴシック" pitchFamily="-111" charset="-128"/>
              </a:rPr>
              <a:t>If the rules were placed in the wrong order, or if they weren't prioritized, we would be non-deterministic.  </a:t>
            </a:r>
          </a:p>
        </p:txBody>
      </p:sp>
      <p:sp>
        <p:nvSpPr>
          <p:cNvPr id="314374" name="Date Placeholder 3"/>
          <p:cNvSpPr>
            <a:spLocks noGrp="1"/>
          </p:cNvSpPr>
          <p:nvPr>
            <p:ph type="dt" sz="quarter" idx="10"/>
          </p:nvPr>
        </p:nvSpPr>
        <p:spPr>
          <a:noFill/>
        </p:spPr>
        <p:txBody>
          <a:bodyPr/>
          <a:lstStyle/>
          <a:p>
            <a:fld id="{A27706C3-63CF-E84C-80C1-6AD76320D5C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271940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RM and FRS (repeat)</a:t>
            </a:r>
          </a:p>
        </p:txBody>
      </p:sp>
      <p:sp>
        <p:nvSpPr>
          <p:cNvPr id="3" name="Content Placeholder 2"/>
          <p:cNvSpPr>
            <a:spLocks noGrp="1"/>
          </p:cNvSpPr>
          <p:nvPr>
            <p:ph idx="1"/>
          </p:nvPr>
        </p:nvSpPr>
        <p:spPr/>
        <p:txBody>
          <a:bodyPr/>
          <a:lstStyle/>
          <a:p>
            <a:pPr marL="0" lvl="0" indent="0">
              <a:buNone/>
            </a:pPr>
            <a:r>
              <a:rPr lang="en-US" sz="2000" b="1" dirty="0"/>
              <a:t>Present a Register Machine that computes </a:t>
            </a:r>
            <a:r>
              <a:rPr lang="en-US" sz="2000" b="1" dirty="0" err="1"/>
              <a:t>IsOdd</a:t>
            </a:r>
            <a:r>
              <a:rPr lang="en-US" sz="2000" b="1" dirty="0"/>
              <a:t>. Assume R1=x at starts; at termination, set R0=1 if x is odd; 0 otherwise.</a:t>
            </a:r>
            <a:r>
              <a:rPr lang="en-US" sz="2000" dirty="0"/>
              <a:t> </a:t>
            </a:r>
            <a:r>
              <a:rPr lang="en-US" sz="2000" b="1" dirty="0"/>
              <a:t> We assume R0=0 at start. We also are not concerned about destroying input.</a:t>
            </a:r>
          </a:p>
          <a:p>
            <a:pPr marL="0" lvl="0" indent="0">
              <a:buNone/>
            </a:pPr>
            <a:r>
              <a:rPr lang="en-US" sz="2000" dirty="0"/>
              <a:t>1. DEC1[2, 4]</a:t>
            </a:r>
            <a:endParaRPr lang="en-US" dirty="0"/>
          </a:p>
          <a:p>
            <a:pPr marL="0" lvl="0" indent="0">
              <a:buNone/>
            </a:pPr>
            <a:r>
              <a:rPr lang="en-US" sz="2000" dirty="0"/>
              <a:t>2. DEC1[1, 3]</a:t>
            </a:r>
            <a:endParaRPr lang="en-US" dirty="0"/>
          </a:p>
          <a:p>
            <a:pPr marL="0" lvl="0" indent="0">
              <a:buNone/>
            </a:pPr>
            <a:r>
              <a:rPr lang="en-US" sz="2000" dirty="0"/>
              <a:t>3. INC0[4]</a:t>
            </a:r>
          </a:p>
          <a:p>
            <a:pPr marL="0" lvl="0" indent="0">
              <a:buNone/>
            </a:pPr>
            <a:r>
              <a:rPr lang="en-US" sz="2000" dirty="0"/>
              <a:t>4. </a:t>
            </a:r>
          </a:p>
          <a:p>
            <a:pPr marL="0" lvl="0" indent="0">
              <a:buNone/>
            </a:pPr>
            <a:r>
              <a:rPr lang="en-US" sz="2000" b="1" dirty="0"/>
              <a:t>Present a Factor Replacement System that computes </a:t>
            </a:r>
            <a:r>
              <a:rPr lang="en-US" sz="2000" b="1" dirty="0" err="1"/>
              <a:t>IsOdd</a:t>
            </a:r>
            <a:r>
              <a:rPr lang="en-US" sz="2000" b="1" dirty="0"/>
              <a:t>. Assume starting number is 3^x; at termination, result is 2=2^1 if x is odd; 1= 2^0 otherwise.</a:t>
            </a:r>
            <a:r>
              <a:rPr lang="en-US" sz="2000" dirty="0"/>
              <a:t> </a:t>
            </a:r>
          </a:p>
          <a:p>
            <a:pPr marL="0" lvl="0" indent="0">
              <a:buNone/>
            </a:pPr>
            <a:r>
              <a:rPr lang="en-US" sz="2000" dirty="0"/>
              <a:t>3*3 x </a:t>
            </a:r>
            <a:r>
              <a:rPr lang="en-US" sz="2000" dirty="0">
                <a:sym typeface="Symbol"/>
              </a:rPr>
              <a:t></a:t>
            </a:r>
            <a:r>
              <a:rPr lang="en-US" sz="2000" dirty="0"/>
              <a:t> x</a:t>
            </a:r>
          </a:p>
          <a:p>
            <a:pPr marL="0" lvl="0" indent="0">
              <a:buNone/>
            </a:pPr>
            <a:r>
              <a:rPr lang="en-US" sz="2000" dirty="0"/>
              <a:t>3 x </a:t>
            </a:r>
            <a:r>
              <a:rPr lang="en-US" sz="2000" dirty="0">
                <a:sym typeface="Symbol"/>
              </a:rPr>
              <a:t></a:t>
            </a:r>
            <a:r>
              <a:rPr lang="en-US" sz="2000" dirty="0"/>
              <a:t> 2 x</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115</a:t>
            </a:fld>
            <a:endParaRPr lang="en-US"/>
          </a:p>
        </p:txBody>
      </p:sp>
    </p:spTree>
    <p:extLst>
      <p:ext uri="{BB962C8B-B14F-4D97-AF65-F5344CB8AC3E}">
        <p14:creationId xmlns:p14="http://schemas.microsoft.com/office/powerpoint/2010/main" val="336316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6419" name="Slide Number Placeholder 5"/>
          <p:cNvSpPr>
            <a:spLocks noGrp="1"/>
          </p:cNvSpPr>
          <p:nvPr>
            <p:ph type="sldNum" sz="quarter" idx="12"/>
          </p:nvPr>
        </p:nvSpPr>
        <p:spPr>
          <a:noFill/>
        </p:spPr>
        <p:txBody>
          <a:bodyPr/>
          <a:lstStyle/>
          <a:p>
            <a:fld id="{DE64A0E4-ABD1-1B4B-AB2B-05436751AB0F}"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316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Example of Order</a:t>
            </a:r>
          </a:p>
        </p:txBody>
      </p:sp>
      <p:sp>
        <p:nvSpPr>
          <p:cNvPr id="3164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Consider the simple machine to compute </a:t>
            </a:r>
            <a:r>
              <a:rPr lang="en-US" b="1" dirty="0">
                <a:ea typeface="ＭＳ Ｐゴシック" pitchFamily="-111" charset="-128"/>
                <a:cs typeface="ＭＳ Ｐゴシック" pitchFamily="-111" charset="-128"/>
              </a:rPr>
              <a:t>r0:=r1 – r2 </a:t>
            </a:r>
            <a:r>
              <a:rPr lang="en-US" dirty="0">
                <a:ea typeface="ＭＳ Ｐゴシック" pitchFamily="-111" charset="-128"/>
                <a:cs typeface="ＭＳ Ｐゴシック" pitchFamily="-111" charset="-128"/>
              </a:rPr>
              <a:t>(limited)</a:t>
            </a:r>
          </a:p>
          <a:p>
            <a:pPr>
              <a:buFontTx/>
              <a:buNone/>
            </a:pPr>
            <a:r>
              <a:rPr lang="en-US" b="1" dirty="0">
                <a:ea typeface="ＭＳ Ｐゴシック" pitchFamily="-111" charset="-128"/>
                <a:cs typeface="ＭＳ Ｐゴシック" pitchFamily="-111" charset="-128"/>
              </a:rPr>
              <a:t>	1.	DEC2[2,3]</a:t>
            </a:r>
          </a:p>
          <a:p>
            <a:pPr>
              <a:buFontTx/>
              <a:buNone/>
            </a:pPr>
            <a:r>
              <a:rPr lang="en-US" b="1" dirty="0">
                <a:ea typeface="ＭＳ Ｐゴシック" pitchFamily="-111" charset="-128"/>
                <a:cs typeface="ＭＳ Ｐゴシック" pitchFamily="-111" charset="-128"/>
              </a:rPr>
              <a:t>	2.	DEC1[1,1]</a:t>
            </a:r>
          </a:p>
          <a:p>
            <a:pPr>
              <a:buFontTx/>
              <a:buNone/>
            </a:pPr>
            <a:r>
              <a:rPr lang="en-US" b="1" dirty="0">
                <a:ea typeface="ＭＳ Ｐゴシック" pitchFamily="-111" charset="-128"/>
                <a:cs typeface="ＭＳ Ｐゴシック" pitchFamily="-111" charset="-128"/>
              </a:rPr>
              <a:t>	3.	DEC1[4,5]</a:t>
            </a:r>
          </a:p>
          <a:p>
            <a:pPr>
              <a:buFontTx/>
              <a:buNone/>
            </a:pPr>
            <a:r>
              <a:rPr lang="en-US" b="1" dirty="0">
                <a:ea typeface="ＭＳ Ｐゴシック" pitchFamily="-111" charset="-128"/>
                <a:cs typeface="ＭＳ Ｐゴシック" pitchFamily="-111" charset="-128"/>
              </a:rPr>
              <a:t>	4.	INC0[3]</a:t>
            </a:r>
          </a:p>
          <a:p>
            <a:pPr>
              <a:buFontTx/>
              <a:buNone/>
            </a:pPr>
            <a:r>
              <a:rPr lang="en-US" b="1" dirty="0">
                <a:ea typeface="ＭＳ Ｐゴシック" pitchFamily="-111" charset="-128"/>
                <a:cs typeface="ＭＳ Ｐゴシック" pitchFamily="-111" charset="-128"/>
              </a:rPr>
              <a:t>	5.	</a:t>
            </a:r>
          </a:p>
        </p:txBody>
      </p:sp>
      <p:sp>
        <p:nvSpPr>
          <p:cNvPr id="316422" name="Date Placeholder 3"/>
          <p:cNvSpPr>
            <a:spLocks noGrp="1"/>
          </p:cNvSpPr>
          <p:nvPr>
            <p:ph type="dt" sz="quarter" idx="10"/>
          </p:nvPr>
        </p:nvSpPr>
        <p:spPr>
          <a:noFill/>
        </p:spPr>
        <p:txBody>
          <a:bodyPr/>
          <a:lstStyle/>
          <a:p>
            <a:fld id="{7013BE97-49B8-A14E-85CF-5AD8B0CD8A3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364907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8467" name="Slide Number Placeholder 5"/>
          <p:cNvSpPr>
            <a:spLocks noGrp="1"/>
          </p:cNvSpPr>
          <p:nvPr>
            <p:ph type="sldNum" sz="quarter" idx="12"/>
          </p:nvPr>
        </p:nvSpPr>
        <p:spPr>
          <a:noFill/>
        </p:spPr>
        <p:txBody>
          <a:bodyPr/>
          <a:lstStyle/>
          <a:p>
            <a:fld id="{02BC5527-9FF8-0444-B4CC-9EC3ADCEC8BC}"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318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Subtraction Encoding</a:t>
            </a:r>
          </a:p>
        </p:txBody>
      </p:sp>
      <p:sp>
        <p:nvSpPr>
          <p:cNvPr id="318469" name="Rectangle 3"/>
          <p:cNvSpPr>
            <a:spLocks noGrp="1" noChangeArrowheads="1"/>
          </p:cNvSpPr>
          <p:nvPr>
            <p:ph type="body" idx="1"/>
          </p:nvPr>
        </p:nvSpPr>
        <p:spPr/>
        <p:txBody>
          <a:bodyPr/>
          <a:lstStyle/>
          <a:p>
            <a:pPr>
              <a:lnSpc>
                <a:spcPct val="90000"/>
              </a:lnSpc>
              <a:buFontTx/>
              <a:buNone/>
            </a:pPr>
            <a:r>
              <a:rPr lang="en-US" dirty="0">
                <a:ea typeface="ＭＳ Ｐゴシック" pitchFamily="-111" charset="-128"/>
                <a:cs typeface="ＭＳ Ｐゴシック" pitchFamily="-111" charset="-128"/>
              </a:rPr>
              <a:t>Start with </a:t>
            </a:r>
            <a:r>
              <a:rPr lang="en-US" b="1" dirty="0">
                <a:ea typeface="ＭＳ Ｐゴシック" pitchFamily="-111" charset="-128"/>
                <a:cs typeface="ＭＳ Ｐゴシック" pitchFamily="-111" charset="-128"/>
              </a:rPr>
              <a:t>3</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5</a:t>
            </a:r>
            <a:r>
              <a:rPr lang="en-US" b="1" baseline="30000" dirty="0">
                <a:ea typeface="ＭＳ Ｐゴシック" pitchFamily="-111" charset="-128"/>
                <a:cs typeface="ＭＳ Ｐゴシック" pitchFamily="-111" charset="-128"/>
              </a:rPr>
              <a:t>y</a:t>
            </a:r>
            <a:r>
              <a:rPr lang="en-US" b="1" dirty="0">
                <a:ea typeface="ＭＳ Ｐゴシック" pitchFamily="-111" charset="-128"/>
                <a:cs typeface="ＭＳ Ｐゴシック" pitchFamily="-111" charset="-128"/>
              </a:rPr>
              <a:t>7</a:t>
            </a:r>
          </a:p>
          <a:p>
            <a:pPr lvl="1">
              <a:lnSpc>
                <a:spcPct val="90000"/>
              </a:lnSpc>
              <a:buFontTx/>
              <a:buNone/>
            </a:pPr>
            <a:r>
              <a:rPr lang="en-US" b="1" dirty="0"/>
              <a:t>7 • 5 x 	</a:t>
            </a:r>
            <a:r>
              <a:rPr lang="en-US" b="1" dirty="0">
                <a:sym typeface="Symbol" pitchFamily="-111" charset="2"/>
              </a:rPr>
              <a:t></a:t>
            </a:r>
            <a:r>
              <a:rPr lang="en-US" b="1" dirty="0"/>
              <a:t> 	11 x</a:t>
            </a:r>
          </a:p>
          <a:p>
            <a:pPr lvl="1">
              <a:lnSpc>
                <a:spcPct val="90000"/>
              </a:lnSpc>
              <a:buFontTx/>
              <a:buNone/>
            </a:pPr>
            <a:r>
              <a:rPr lang="en-US" b="1" dirty="0"/>
              <a:t>7 x 	</a:t>
            </a:r>
            <a:r>
              <a:rPr lang="en-US" b="1" dirty="0">
                <a:sym typeface="Symbol" pitchFamily="-111" charset="2"/>
              </a:rPr>
              <a:t></a:t>
            </a:r>
            <a:r>
              <a:rPr lang="en-US" b="1" dirty="0"/>
              <a:t> 	13 x</a:t>
            </a:r>
          </a:p>
          <a:p>
            <a:pPr lvl="1">
              <a:lnSpc>
                <a:spcPct val="90000"/>
              </a:lnSpc>
              <a:buFontTx/>
              <a:buNone/>
            </a:pPr>
            <a:r>
              <a:rPr lang="en-US" b="1" dirty="0"/>
              <a:t>11 • 3 x 	</a:t>
            </a:r>
            <a:r>
              <a:rPr lang="en-US" b="1" dirty="0">
                <a:sym typeface="Symbol" pitchFamily="-111" charset="2"/>
              </a:rPr>
              <a:t></a:t>
            </a:r>
            <a:r>
              <a:rPr lang="en-US" b="1" dirty="0"/>
              <a:t> 	7 x</a:t>
            </a:r>
          </a:p>
          <a:p>
            <a:pPr lvl="1">
              <a:lnSpc>
                <a:spcPct val="90000"/>
              </a:lnSpc>
              <a:buFontTx/>
              <a:buNone/>
            </a:pPr>
            <a:r>
              <a:rPr lang="en-US" b="1" dirty="0"/>
              <a:t>11 x 	</a:t>
            </a:r>
            <a:r>
              <a:rPr lang="en-US" b="1" dirty="0">
                <a:sym typeface="Symbol" pitchFamily="-111" charset="2"/>
              </a:rPr>
              <a:t></a:t>
            </a:r>
            <a:r>
              <a:rPr lang="en-US" b="1" dirty="0"/>
              <a:t> 	7 x</a:t>
            </a:r>
          </a:p>
          <a:p>
            <a:pPr lvl="1">
              <a:lnSpc>
                <a:spcPct val="90000"/>
              </a:lnSpc>
              <a:buFontTx/>
              <a:buNone/>
            </a:pPr>
            <a:r>
              <a:rPr lang="en-US" b="1" dirty="0"/>
              <a:t>13 • 3 x 	</a:t>
            </a:r>
            <a:r>
              <a:rPr lang="en-US" b="1" dirty="0">
                <a:sym typeface="Symbol" pitchFamily="-111" charset="2"/>
              </a:rPr>
              <a:t></a:t>
            </a:r>
            <a:r>
              <a:rPr lang="en-US" b="1" dirty="0"/>
              <a:t> 	17 x</a:t>
            </a:r>
          </a:p>
          <a:p>
            <a:pPr lvl="1">
              <a:lnSpc>
                <a:spcPct val="90000"/>
              </a:lnSpc>
              <a:buFontTx/>
              <a:buNone/>
            </a:pPr>
            <a:r>
              <a:rPr lang="en-US" b="1" dirty="0"/>
              <a:t>13 x 	</a:t>
            </a:r>
            <a:r>
              <a:rPr lang="en-US" b="1" dirty="0">
                <a:sym typeface="Symbol" pitchFamily="-111" charset="2"/>
              </a:rPr>
              <a:t></a:t>
            </a:r>
            <a:r>
              <a:rPr lang="en-US" b="1" dirty="0"/>
              <a:t> 	19 x</a:t>
            </a:r>
          </a:p>
          <a:p>
            <a:pPr lvl="1">
              <a:lnSpc>
                <a:spcPct val="90000"/>
              </a:lnSpc>
              <a:buFontTx/>
              <a:buNone/>
            </a:pPr>
            <a:r>
              <a:rPr lang="en-US" b="1" dirty="0"/>
              <a:t>17 x 	</a:t>
            </a:r>
            <a:r>
              <a:rPr lang="en-US" b="1" dirty="0">
                <a:sym typeface="Symbol" pitchFamily="-111" charset="2"/>
              </a:rPr>
              <a:t></a:t>
            </a:r>
            <a:r>
              <a:rPr lang="en-US" b="1" dirty="0"/>
              <a:t> 	13 • 2 x</a:t>
            </a:r>
          </a:p>
          <a:p>
            <a:pPr lvl="1">
              <a:lnSpc>
                <a:spcPct val="90000"/>
              </a:lnSpc>
              <a:buFontTx/>
              <a:buNone/>
            </a:pPr>
            <a:r>
              <a:rPr lang="en-US" b="1" dirty="0"/>
              <a:t>19 x 	</a:t>
            </a:r>
            <a:r>
              <a:rPr lang="en-US" b="1" dirty="0">
                <a:sym typeface="Symbol" pitchFamily="-111" charset="2"/>
              </a:rPr>
              <a:t></a:t>
            </a:r>
            <a:r>
              <a:rPr lang="en-US" b="1" dirty="0"/>
              <a:t> 	x</a:t>
            </a:r>
          </a:p>
        </p:txBody>
      </p:sp>
      <p:sp>
        <p:nvSpPr>
          <p:cNvPr id="318470" name="Date Placeholder 3"/>
          <p:cNvSpPr>
            <a:spLocks noGrp="1"/>
          </p:cNvSpPr>
          <p:nvPr>
            <p:ph type="dt" sz="quarter" idx="10"/>
          </p:nvPr>
        </p:nvSpPr>
        <p:spPr>
          <a:noFill/>
        </p:spPr>
        <p:txBody>
          <a:bodyPr/>
          <a:lstStyle/>
          <a:p>
            <a:fld id="{81AFDD03-F823-8145-9DAA-E38DCDE5AC9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471488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0515" name="Slide Number Placeholder 5"/>
          <p:cNvSpPr>
            <a:spLocks noGrp="1"/>
          </p:cNvSpPr>
          <p:nvPr>
            <p:ph type="sldNum" sz="quarter" idx="12"/>
          </p:nvPr>
        </p:nvSpPr>
        <p:spPr>
          <a:noFill/>
        </p:spPr>
        <p:txBody>
          <a:bodyPr/>
          <a:lstStyle/>
          <a:p>
            <a:fld id="{96FB5197-1DB6-F34D-B698-3917E2702BA3}"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320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Analysis of Problem</a:t>
            </a:r>
          </a:p>
        </p:txBody>
      </p:sp>
      <p:sp>
        <p:nvSpPr>
          <p:cNvPr id="320517"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If we don't obey the ordering here, we could take an input like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7</a:t>
            </a:r>
            <a:r>
              <a:rPr lang="en-US" sz="2800" dirty="0">
                <a:ea typeface="ＭＳ Ｐゴシック" pitchFamily="-111" charset="-128"/>
                <a:cs typeface="ＭＳ Ｐゴシック" pitchFamily="-111" charset="-128"/>
              </a:rPr>
              <a:t> and immediately apply the second rule (the one that mimics a failed decrement).  </a:t>
            </a:r>
          </a:p>
          <a:p>
            <a:pPr>
              <a:lnSpc>
                <a:spcPct val="80000"/>
              </a:lnSpc>
            </a:pPr>
            <a:r>
              <a:rPr lang="en-US" sz="2800" dirty="0">
                <a:ea typeface="ＭＳ Ｐゴシック" pitchFamily="-111" charset="-128"/>
                <a:cs typeface="ＭＳ Ｐゴシック" pitchFamily="-111" charset="-128"/>
              </a:rPr>
              <a:t>We then have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13</a:t>
            </a:r>
            <a:r>
              <a:rPr lang="en-US" sz="2800" dirty="0">
                <a:ea typeface="ＭＳ Ｐゴシック" pitchFamily="-111" charset="-128"/>
                <a:cs typeface="ＭＳ Ｐゴシック" pitchFamily="-111" charset="-128"/>
              </a:rPr>
              <a:t>, signifying that we will mimic instruction number </a:t>
            </a:r>
            <a:r>
              <a:rPr lang="en-US" sz="2800" b="1"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never having subtracted the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5</a:t>
            </a:r>
            <a:r>
              <a:rPr lang="en-US" sz="2800"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Now, we mimic copying </a:t>
            </a:r>
            <a:r>
              <a:rPr lang="en-US" sz="2800" b="1" dirty="0">
                <a:ea typeface="ＭＳ Ｐゴシック" pitchFamily="-111" charset="-128"/>
                <a:cs typeface="ＭＳ Ｐゴシック" pitchFamily="-111" charset="-128"/>
              </a:rPr>
              <a:t>r1</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r0</a:t>
            </a:r>
            <a:r>
              <a:rPr lang="en-US" sz="2800" dirty="0">
                <a:ea typeface="ＭＳ Ｐゴシック" pitchFamily="-111" charset="-128"/>
                <a:cs typeface="ＭＳ Ｐゴシック" pitchFamily="-111" charset="-128"/>
              </a:rPr>
              <a:t> and get </a:t>
            </a:r>
            <a:r>
              <a:rPr lang="en-US" sz="2800" b="1"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 </a:t>
            </a:r>
          </a:p>
          <a:p>
            <a:pPr>
              <a:lnSpc>
                <a:spcPct val="80000"/>
              </a:lnSpc>
            </a:pPr>
            <a:r>
              <a:rPr lang="en-US" sz="2800" dirty="0">
                <a:ea typeface="ＭＳ Ｐゴシック" pitchFamily="-111" charset="-128"/>
                <a:cs typeface="ＭＳ Ｐゴシック" pitchFamily="-111" charset="-128"/>
              </a:rPr>
              <a:t>We then remove the </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and have the wrong answer.</a:t>
            </a:r>
          </a:p>
        </p:txBody>
      </p:sp>
      <p:sp>
        <p:nvSpPr>
          <p:cNvPr id="320518" name="Date Placeholder 3"/>
          <p:cNvSpPr>
            <a:spLocks noGrp="1"/>
          </p:cNvSpPr>
          <p:nvPr>
            <p:ph type="dt" sz="quarter" idx="10"/>
          </p:nvPr>
        </p:nvSpPr>
        <p:spPr>
          <a:noFill/>
        </p:spPr>
        <p:txBody>
          <a:bodyPr/>
          <a:lstStyle/>
          <a:p>
            <a:fld id="{C801A69F-48DE-D045-A121-7993B9980A9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93239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RECURSIVE</a:t>
            </a:r>
          </a:p>
        </p:txBody>
      </p:sp>
      <p:sp>
        <p:nvSpPr>
          <p:cNvPr id="322563"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7586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E9A79-433C-F444-B679-AF26E1F540C2}" type="datetime1">
              <a:rPr lang="en-US" smtClean="0"/>
              <a:t>2/20/2020</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12</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8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800" dirty="0">
                <a:ea typeface="ＭＳ Ｐゴシック" pitchFamily="-111" charset="-128"/>
                <a:cs typeface="ＭＳ Ｐゴシック" pitchFamily="-111" charset="-128"/>
              </a:rPr>
              <a:t>Hilbert’s Tenth asks for an algorithm to find the integral roots of polynomials with integral coefficients. For example</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6x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yz</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+ 3xy</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10 = 0 has roots</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x = 5; y = 3; z = 0</a:t>
            </a:r>
          </a:p>
          <a:p>
            <a:pPr eaLnBrk="1" hangingPunct="1">
              <a:lnSpc>
                <a:spcPct val="90000"/>
              </a:lnSpc>
            </a:pPr>
            <a:r>
              <a:rPr lang="en-US" sz="2800" dirty="0">
                <a:ea typeface="ＭＳ Ｐゴシック" pitchFamily="-111" charset="-128"/>
                <a:cs typeface="ＭＳ Ｐゴシック" pitchFamily="-111" charset="-128"/>
              </a:rPr>
              <a:t>This is now known to be impossible to solve (In 1970, </a:t>
            </a:r>
            <a:r>
              <a:rPr lang="en-US" sz="2800" dirty="0" err="1">
                <a:ea typeface="ＭＳ Ｐゴシック" pitchFamily="-111" charset="-128"/>
                <a:cs typeface="ＭＳ Ｐゴシック" pitchFamily="-111" charset="-128"/>
              </a:rPr>
              <a:t>Matiyacevi</a:t>
            </a:r>
            <a:r>
              <a:rPr lang="en-US" sz="2800" dirty="0" err="1">
                <a:ea typeface="Arial" pitchFamily="-111" charset="0"/>
                <a:cs typeface="Arial" pitchFamily="-111" charset="0"/>
              </a:rPr>
              <a:t>č</a:t>
            </a:r>
            <a:r>
              <a:rPr lang="en-US" sz="2800" dirty="0">
                <a:ea typeface="ＭＳ Ｐゴシック" pitchFamily="-111" charset="-128"/>
                <a:cs typeface="ＭＳ Ｐゴシック" pitchFamily="-111" charset="-128"/>
              </a:rPr>
              <a:t> showed this undecidable).</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12</a:t>
            </a:fld>
            <a:endParaRPr lang="en-US" sz="1400"/>
          </a:p>
        </p:txBody>
      </p:sp>
    </p:spTree>
    <p:extLst>
      <p:ext uri="{BB962C8B-B14F-4D97-AF65-F5344CB8AC3E}">
        <p14:creationId xmlns:p14="http://schemas.microsoft.com/office/powerpoint/2010/main" val="8763427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120</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In the process of doing this reduction, we will build a Universal Machine.  </a:t>
            </a:r>
          </a:p>
          <a:p>
            <a:r>
              <a:rPr lang="en-US" sz="2800">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sz="2800">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20499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121</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26658" name="Object 4"/>
          <p:cNvGraphicFramePr>
            <a:graphicFrameLocks noChangeAspect="1"/>
          </p:cNvGraphicFramePr>
          <p:nvPr/>
        </p:nvGraphicFramePr>
        <p:xfrm>
          <a:off x="685800" y="4343400"/>
          <a:ext cx="7396163" cy="949325"/>
        </p:xfrm>
        <a:graphic>
          <a:graphicData uri="http://schemas.openxmlformats.org/presentationml/2006/ole">
            <mc:AlternateContent xmlns:mc="http://schemas.openxmlformats.org/markup-compatibility/2006">
              <mc:Choice xmlns:v="urn:schemas-microsoft-com:vml" Requires="v">
                <p:oleObj spid="_x0000_s243740" name="Equation" r:id="rId4" imgW="2679700" imgH="342900" progId="Word.Picture.8">
                  <p:embed/>
                </p:oleObj>
              </mc:Choice>
              <mc:Fallback>
                <p:oleObj name="Equation" r:id="rId4" imgW="2679700" imgH="342900" progId="Word.Picture.8">
                  <p:embed/>
                  <p:pic>
                    <p:nvPicPr>
                      <p:cNvPr id="32665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7396163" cy="949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605214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122</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exponent of the prime factor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2i-1</a:t>
            </a:r>
            <a:r>
              <a:rPr lang="en-US" sz="2000" dirty="0">
                <a:ea typeface="ＭＳ Ｐゴシック" pitchFamily="-111" charset="-128"/>
                <a:cs typeface="ＭＳ Ｐゴシック" pitchFamily="-111" charset="-128"/>
              </a:rPr>
              <a:t>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a:t>
            </a:r>
          </a:p>
          <a:p>
            <a:pPr>
              <a:lnSpc>
                <a:spcPct val="90000"/>
              </a:lnSpc>
            </a:pPr>
            <a:endParaRPr lang="en-US" sz="2000" dirty="0">
              <a:ea typeface="ＭＳ Ｐゴシック" pitchFamily="-111" charset="-128"/>
              <a:cs typeface="ＭＳ Ｐゴシック" pitchFamily="-111" charset="-128"/>
            </a:endParaRPr>
          </a:p>
          <a:p>
            <a:pPr>
              <a:lnSpc>
                <a:spcPct val="90000"/>
              </a:lnSpc>
            </a:pP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integer,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for which this is true, then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30027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123</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The configurations listed by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when started on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pPr>
              <a:buFontTx/>
              <a:buNone/>
            </a:pPr>
            <a:endParaRPr lang="en-US" sz="2400" b="1"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 number of the configuration on which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p>
          <a:p>
            <a:pPr marL="0" indent="0">
              <a:buFontTx/>
              <a:buNone/>
            </a:pPr>
            <a:r>
              <a:rPr lang="en-US" sz="2400" b="1" i="1" dirty="0">
                <a:solidFill>
                  <a:srgbClr val="FF0000"/>
                </a:solidFill>
                <a:ea typeface="ＭＳ Ｐゴシック" pitchFamily="-111" charset="-128"/>
                <a:cs typeface="ＭＳ Ｐゴシック" pitchFamily="-111" charset="-128"/>
              </a:rPr>
              <a:t>This assumes we converge to a fixed point as our means of halting. Of course, no applicable rule meets this definition as the n+1-st rule divides and then multiplies the latest value by 1.</a:t>
            </a:r>
            <a:endParaRPr lang="en-US" sz="24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637583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124</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assumes that the answer will be returned as the exponent of the only even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We can fix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for any given Factor System that we wish to simulate.  It is that ability that makes this function universal.</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16267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125</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FRS Subtraction</a:t>
            </a:r>
          </a:p>
        </p:txBody>
      </p:sp>
      <p:sp>
        <p:nvSpPr>
          <p:cNvPr id="328709" name="Rectangle 3"/>
          <p:cNvSpPr>
            <a:spLocks noGrp="1" noChangeArrowheads="1"/>
          </p:cNvSpPr>
          <p:nvPr>
            <p:ph type="body" idx="1"/>
          </p:nvPr>
        </p:nvSpPr>
        <p:spPr>
          <a:xfrm>
            <a:off x="914400" y="1295400"/>
            <a:ext cx="8229600" cy="4525963"/>
          </a:xfrm>
        </p:spPr>
        <p:txBody>
          <a:bodyPr/>
          <a:lstStyle/>
          <a:p>
            <a:pPr>
              <a:lnSpc>
                <a:spcPct val="90000"/>
              </a:lnSpc>
            </a:pP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a</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b</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a-b</a:t>
            </a:r>
            <a:r>
              <a:rPr lang="en-US" sz="2000" b="1" dirty="0">
                <a:ea typeface="ＭＳ Ｐゴシック" pitchFamily="-111" charset="-128"/>
                <a:cs typeface="ＭＳ Ｐゴシック" pitchFamily="-111" charset="-128"/>
                <a:sym typeface="Symbol" pitchFamily="-111" charset="2"/>
              </a:rPr>
              <a:t> </a:t>
            </a:r>
            <a:br>
              <a:rPr lang="en-US" sz="2000" b="1" dirty="0">
                <a:ea typeface="ＭＳ Ｐゴシック" pitchFamily="-111" charset="-128"/>
                <a:cs typeface="ＭＳ Ｐゴシック" pitchFamily="-111" charset="-128"/>
                <a:sym typeface="Symbol" pitchFamily="-111" charset="2"/>
              </a:rPr>
            </a:br>
            <a:r>
              <a:rPr lang="en-US" sz="2000" b="1" dirty="0">
                <a:ea typeface="ＭＳ Ｐゴシック" pitchFamily="-111" charset="-128"/>
                <a:cs typeface="ＭＳ Ｐゴシック" pitchFamily="-111" charset="-128"/>
                <a:sym typeface="Symbol" pitchFamily="-111" charset="2"/>
              </a:rPr>
              <a:t>3*5x </a:t>
            </a:r>
            <a:r>
              <a:rPr lang="en-US" sz="2000" b="1" dirty="0" err="1">
                <a:sym typeface="Symbol" pitchFamily="-111" charset="2"/>
              </a:rPr>
              <a:t></a:t>
            </a:r>
            <a:r>
              <a:rPr lang="en-US" sz="2000" b="1" dirty="0"/>
              <a:t> </a:t>
            </a:r>
            <a:r>
              <a:rPr lang="en-US" sz="2000" b="1" dirty="0" err="1"/>
              <a:t>x</a:t>
            </a:r>
            <a:r>
              <a:rPr lang="en-US" sz="2000" b="1" dirty="0"/>
              <a:t> or 1/15</a:t>
            </a:r>
            <a:br>
              <a:rPr lang="en-US" sz="2000" b="1" dirty="0"/>
            </a:br>
            <a:r>
              <a:rPr lang="en-US" sz="2000" b="1" dirty="0"/>
              <a:t>5x </a:t>
            </a:r>
            <a:r>
              <a:rPr lang="en-US" sz="2000" b="1" dirty="0" err="1">
                <a:sym typeface="Symbol" pitchFamily="-111" charset="2"/>
              </a:rPr>
              <a:t></a:t>
            </a:r>
            <a:r>
              <a:rPr lang="en-US" sz="2000" b="1" dirty="0"/>
              <a:t> </a:t>
            </a:r>
            <a:r>
              <a:rPr lang="en-US" sz="2000" b="1" dirty="0" err="1"/>
              <a:t>x</a:t>
            </a:r>
            <a:r>
              <a:rPr lang="en-US" sz="2000" b="1" dirty="0"/>
              <a:t> or 1/5</a:t>
            </a:r>
            <a:br>
              <a:rPr lang="en-US" sz="2000" b="1" dirty="0"/>
            </a:br>
            <a:r>
              <a:rPr lang="en-US" sz="2000" b="1" dirty="0"/>
              <a:t>3x </a:t>
            </a:r>
            <a:r>
              <a:rPr lang="en-US" sz="2000" b="1" dirty="0" err="1">
                <a:sym typeface="Symbol" pitchFamily="-111" charset="2"/>
              </a:rPr>
              <a:t></a:t>
            </a:r>
            <a:r>
              <a:rPr lang="en-US" sz="2000" b="1" dirty="0"/>
              <a:t> 2x or 2/3</a:t>
            </a:r>
          </a:p>
          <a:p>
            <a:pPr>
              <a:lnSpc>
                <a:spcPct val="90000"/>
              </a:lnSpc>
            </a:pPr>
            <a:r>
              <a:rPr lang="en-US" sz="2000" b="1" dirty="0">
                <a:ea typeface="ＭＳ Ｐゴシック" pitchFamily="-111" charset="-128"/>
                <a:cs typeface="ＭＳ Ｐゴシック" pitchFamily="-111" charset="-128"/>
              </a:rPr>
              <a:t>Encode F = 2</a:t>
            </a:r>
            <a:r>
              <a:rPr lang="en-US" sz="2000" b="1" baseline="30000" dirty="0">
                <a:ea typeface="ＭＳ Ｐゴシック" pitchFamily="-111" charset="-128"/>
                <a:cs typeface="ＭＳ Ｐゴシック" pitchFamily="-111" charset="-128"/>
              </a:rPr>
              <a:t>3 </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15 </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7</a:t>
            </a:r>
            <a:r>
              <a:rPr lang="en-US" sz="2000" b="1" baseline="30000" dirty="0">
                <a:ea typeface="ＭＳ Ｐゴシック" pitchFamily="-111" charset="-128"/>
                <a:cs typeface="ＭＳ Ｐゴシック" pitchFamily="-111" charset="-128"/>
              </a:rPr>
              <a:t>5 </a:t>
            </a:r>
            <a:r>
              <a:rPr lang="en-US" sz="2000" b="1" dirty="0">
                <a:ea typeface="ＭＳ Ｐゴシック" pitchFamily="-111" charset="-128"/>
                <a:cs typeface="ＭＳ Ｐゴシック" pitchFamily="-111" charset="-128"/>
              </a:rPr>
              <a:t>11</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13</a:t>
            </a:r>
            <a:r>
              <a:rPr lang="en-US" sz="2000" b="1" baseline="30000" dirty="0">
                <a:ea typeface="ＭＳ Ｐゴシック" pitchFamily="-111" charset="-128"/>
                <a:cs typeface="ＭＳ Ｐゴシック" pitchFamily="-111" charset="-128"/>
              </a:rPr>
              <a:t>3 </a:t>
            </a:r>
            <a:r>
              <a:rPr lang="en-US" sz="2000" b="1" dirty="0">
                <a:ea typeface="ＭＳ Ｐゴシック" pitchFamily="-111" charset="-128"/>
                <a:cs typeface="ＭＳ Ｐゴシック" pitchFamily="-111" charset="-128"/>
              </a:rPr>
              <a:t>17</a:t>
            </a:r>
            <a:r>
              <a:rPr lang="en-US" sz="2000" b="1" baseline="30000" dirty="0">
                <a:ea typeface="ＭＳ Ｐゴシック" pitchFamily="-111" charset="-128"/>
                <a:cs typeface="ＭＳ Ｐゴシック" pitchFamily="-111" charset="-128"/>
              </a:rPr>
              <a:t>2 </a:t>
            </a:r>
            <a:r>
              <a:rPr lang="en-US" sz="2000" b="1" dirty="0">
                <a:ea typeface="ＭＳ Ｐゴシック" pitchFamily="-111" charset="-128"/>
                <a:cs typeface="ＭＳ Ｐゴシック" pitchFamily="-111" charset="-128"/>
              </a:rPr>
              <a:t>19</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23</a:t>
            </a:r>
            <a:r>
              <a:rPr lang="en-US" sz="2000" b="1" baseline="30000" dirty="0">
                <a:ea typeface="ＭＳ Ｐゴシック" pitchFamily="-111" charset="-128"/>
                <a:cs typeface="ＭＳ Ｐゴシック" pitchFamily="-111" charset="-128"/>
              </a:rPr>
              <a:t>1</a:t>
            </a:r>
            <a:endParaRPr lang="en-US" sz="2000" b="1"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Consider a=4, </a:t>
            </a:r>
            <a:r>
              <a:rPr lang="en-US" sz="2000" b="1" dirty="0" err="1">
                <a:ea typeface="ＭＳ Ｐゴシック" pitchFamily="-111" charset="-128"/>
                <a:cs typeface="ＭＳ Ｐゴシック" pitchFamily="-111" charset="-128"/>
              </a:rPr>
              <a:t>b</a:t>
            </a:r>
            <a:r>
              <a:rPr lang="en-US" sz="2000" b="1" dirty="0">
                <a:ea typeface="ＭＳ Ｐゴシック" pitchFamily="-111" charset="-128"/>
                <a:cs typeface="ＭＳ Ｐゴシック" pitchFamily="-111" charset="-128"/>
              </a:rPr>
              <a:t>=2</a:t>
            </a:r>
            <a:endParaRPr lang="en-US" sz="2000"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4)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2*z-1) | </a:t>
            </a:r>
            <a:r>
              <a:rPr lang="en-US" sz="2000" b="1"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RULE (F,3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 as 15 divides 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a:t>
            </a:r>
            <a:endParaRPr lang="en-US" sz="2000"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x)-1))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15 * 1) = 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15 * 1) = 3</a:t>
            </a:r>
            <a:r>
              <a:rPr lang="en-US" sz="2000" b="1" baseline="30000" dirty="0">
                <a:ea typeface="ＭＳ Ｐゴシック" pitchFamily="-111" charset="-128"/>
                <a:cs typeface="ＭＳ Ｐゴシック" pitchFamily="-111" charset="-128"/>
              </a:rPr>
              <a:t>2</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 * 2) =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3 * 2) = 2</a:t>
            </a:r>
            <a:r>
              <a:rPr lang="en-US" sz="2000" b="1" baseline="30000" dirty="0">
                <a:ea typeface="ＭＳ Ｐゴシック" pitchFamily="-111" charset="-128"/>
                <a:cs typeface="ＭＳ Ｐゴシック" pitchFamily="-111" charset="-128"/>
              </a:rPr>
              <a:t>2</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2</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(2</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 * 1) = 2</a:t>
            </a:r>
            <a:r>
              <a:rPr lang="en-US" sz="2000" b="1" baseline="30000" dirty="0">
                <a:ea typeface="ＭＳ Ｐゴシック" pitchFamily="-111" charset="-128"/>
                <a:cs typeface="ＭＳ Ｐゴシック" pitchFamily="-111" charset="-128"/>
              </a:rPr>
              <a:t>2</a:t>
            </a:r>
            <a:endParaRPr lang="en-US" sz="2000" dirty="0">
              <a:ea typeface="ＭＳ Ｐゴシック" pitchFamily="-111" charset="-128"/>
              <a:cs typeface="ＭＳ Ｐゴシック" pitchFamily="-111" charset="-128"/>
            </a:endParaRPr>
          </a:p>
          <a:p>
            <a:pPr>
              <a:lnSpc>
                <a:spcPct val="90000"/>
              </a:lnSpc>
            </a:pPr>
            <a:endParaRPr lang="en-US" sz="2000" b="1" dirty="0">
              <a:ea typeface="ＭＳ Ｐゴシック" pitchFamily="-111" charset="-128"/>
              <a:cs typeface="ＭＳ Ｐゴシック" pitchFamily="-111" charset="-128"/>
            </a:endParaRP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17603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126</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Rest of simulation</a:t>
            </a:r>
          </a:p>
        </p:txBody>
      </p:sp>
      <p:sp>
        <p:nvSpPr>
          <p:cNvPr id="330757" name="Rectangle 3"/>
          <p:cNvSpPr>
            <a:spLocks noGrp="1" noChangeArrowheads="1"/>
          </p:cNvSpPr>
          <p:nvPr>
            <p:ph type="body" idx="1"/>
          </p:nvPr>
        </p:nvSpPr>
        <p:spPr/>
        <p:txBody>
          <a:bodyPr/>
          <a:lstStyle/>
          <a:p>
            <a:r>
              <a:rPr lang="en-US" sz="2400" b="1" dirty="0">
                <a:ea typeface="ＭＳ Ｐゴシック" pitchFamily="-111" charset="-128"/>
                <a:cs typeface="ＭＳ Ｐゴシック" pitchFamily="-111" charset="-128"/>
              </a:rPr>
              <a:t>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0) = </a:t>
            </a:r>
            <a:r>
              <a:rPr lang="en-US" sz="2400" b="1" dirty="0" err="1">
                <a:ea typeface="ＭＳ Ｐゴシック" pitchFamily="-111" charset="-128"/>
                <a:cs typeface="ＭＳ Ｐゴシック" pitchFamily="-111" charset="-128"/>
              </a:rPr>
              <a:t>x</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y+1) = NEXT(F, 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rPr>
              <a:t>))</a:t>
            </a:r>
          </a:p>
          <a:p>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,0) = 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,1) = 3</a:t>
            </a:r>
            <a:r>
              <a:rPr lang="en-US" sz="2400" b="1" baseline="30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,2) = 3</a:t>
            </a:r>
            <a:r>
              <a:rPr lang="en-US" sz="2400" b="1" baseline="30000" dirty="0">
                <a:ea typeface="ＭＳ Ｐゴシック" pitchFamily="-111" charset="-128"/>
                <a:cs typeface="ＭＳ Ｐゴシック" pitchFamily="-111" charset="-128"/>
              </a:rPr>
              <a:t>2</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,3) = 2</a:t>
            </a:r>
            <a:r>
              <a:rPr lang="en-US" sz="2400" b="1" baseline="3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1</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,4) = 2</a:t>
            </a:r>
            <a:r>
              <a:rPr lang="en-US" sz="2400" b="1" baseline="30000" dirty="0">
                <a:ea typeface="ＭＳ Ｐゴシック" pitchFamily="-111" charset="-128"/>
                <a:cs typeface="ＭＳ Ｐゴシック" pitchFamily="-111" charset="-128"/>
              </a:rPr>
              <a:t>2</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,5) = 2</a:t>
            </a:r>
            <a:r>
              <a:rPr lang="en-US" sz="2400" b="1" baseline="30000" dirty="0">
                <a:ea typeface="ＭＳ Ｐゴシック" pitchFamily="-111" charset="-128"/>
                <a:cs typeface="ＭＳ Ｐゴシック" pitchFamily="-111" charset="-128"/>
              </a:rPr>
              <a:t>2</a:t>
            </a:r>
            <a:endParaRPr lang="en-US" dirty="0">
              <a:ea typeface="ＭＳ Ｐゴシック" pitchFamily="-111" charset="-128"/>
              <a:cs typeface="ＭＳ Ｐゴシック" pitchFamily="-111" charset="-128"/>
            </a:endParaRPr>
          </a:p>
          <a:p>
            <a:r>
              <a:rPr lang="en-US" sz="2400" b="1" dirty="0">
                <a:ea typeface="ＭＳ Ｐゴシック" pitchFamily="-111" charset="-128"/>
                <a:cs typeface="ＭＳ Ｐゴシック" pitchFamily="-111" charset="-128"/>
              </a:rPr>
              <a:t>HALT(F,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rPr>
              <a:t>y[CONFIG(F,x,y</a:t>
            </a:r>
            <a:r>
              <a:rPr lang="en-US" sz="2400" b="1" dirty="0">
                <a:ea typeface="ＭＳ Ｐゴシック" pitchFamily="-111" charset="-128"/>
                <a:cs typeface="ＭＳ Ｐゴシック" pitchFamily="-111" charset="-128"/>
              </a:rPr>
              <a:t>)==CONFIG(F,x,y+1)] = 4</a:t>
            </a:r>
          </a:p>
          <a:p>
            <a:r>
              <a:rPr lang="en-US" sz="2400" b="1" dirty="0" err="1">
                <a:ea typeface="ＭＳ Ｐゴシック" pitchFamily="-111" charset="-128"/>
                <a:cs typeface="ＭＳ Ｐゴシック" pitchFamily="-111" charset="-128"/>
              </a:rPr>
              <a:t>Univ(F</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  exp ( CONFIG ( 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HALT ( 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 ), 0)</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exp(2</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,0) = 2</a:t>
            </a:r>
          </a:p>
          <a:p>
            <a:endParaRPr lang="en-US" sz="2400" b="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875427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4851" name="Slide Number Placeholder 5"/>
          <p:cNvSpPr>
            <a:spLocks noGrp="1"/>
          </p:cNvSpPr>
          <p:nvPr>
            <p:ph type="sldNum" sz="quarter" idx="12"/>
          </p:nvPr>
        </p:nvSpPr>
        <p:spPr>
          <a:noFill/>
        </p:spPr>
        <p:txBody>
          <a:bodyPr/>
          <a:lstStyle/>
          <a:p>
            <a:fld id="{C22AF5BD-3B44-7044-9E04-7FD7B51791E1}"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
        <p:nvSpPr>
          <p:cNvPr id="3348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Simplicity of Universal</a:t>
            </a:r>
          </a:p>
        </p:txBody>
      </p:sp>
      <p:sp>
        <p:nvSpPr>
          <p:cNvPr id="334853"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A side result is that every computable (recursive) function can be expressed in the form</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G(</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y H(x, y))</a:t>
            </a:r>
            <a:br>
              <a:rPr lang="en-US" b="1"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H</a:t>
            </a:r>
            <a:r>
              <a:rPr lang="en-US" dirty="0">
                <a:ea typeface="ＭＳ Ｐゴシック" pitchFamily="-111" charset="-128"/>
                <a:cs typeface="ＭＳ Ｐゴシック" pitchFamily="-111" charset="-128"/>
              </a:rPr>
              <a:t> are primitive recursive. </a:t>
            </a:r>
          </a:p>
        </p:txBody>
      </p:sp>
      <p:sp>
        <p:nvSpPr>
          <p:cNvPr id="334854" name="Date Placeholder 3"/>
          <p:cNvSpPr>
            <a:spLocks noGrp="1"/>
          </p:cNvSpPr>
          <p:nvPr>
            <p:ph type="dt" sz="quarter" idx="10"/>
          </p:nvPr>
        </p:nvSpPr>
        <p:spPr>
          <a:noFill/>
        </p:spPr>
        <p:txBody>
          <a:bodyPr/>
          <a:lstStyle/>
          <a:p>
            <a:fld id="{474BC2E7-45D9-D740-A7D1-4F2D22EECC7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12727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TURING</a:t>
            </a:r>
          </a:p>
        </p:txBody>
      </p:sp>
      <p:sp>
        <p:nvSpPr>
          <p:cNvPr id="336899"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74294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8947" name="Slide Number Placeholder 5"/>
          <p:cNvSpPr>
            <a:spLocks noGrp="1"/>
          </p:cNvSpPr>
          <p:nvPr>
            <p:ph type="sldNum" sz="quarter" idx="12"/>
          </p:nvPr>
        </p:nvSpPr>
        <p:spPr>
          <a:noFill/>
        </p:spPr>
        <p:txBody>
          <a:bodyPr/>
          <a:lstStyle/>
          <a:p>
            <a:fld id="{C85D8037-1C22-AC44-8528-7515DED0C5B0}"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
        <p:nvSpPr>
          <p:cNvPr id="3389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Standard Turing Computation</a:t>
            </a:r>
          </a:p>
        </p:txBody>
      </p:sp>
      <p:sp>
        <p:nvSpPr>
          <p:cNvPr id="33894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Our notion of standard Turing computability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assumes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in the form</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and ends with</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
        <p:nvSpPr>
          <p:cNvPr id="338950" name="Date Placeholder 3"/>
          <p:cNvSpPr>
            <a:spLocks noGrp="1"/>
          </p:cNvSpPr>
          <p:nvPr>
            <p:ph type="dt" sz="quarter" idx="10"/>
          </p:nvPr>
        </p:nvSpPr>
        <p:spPr>
          <a:noFill/>
        </p:spPr>
        <p:txBody>
          <a:bodyPr/>
          <a:lstStyle/>
          <a:p>
            <a:fld id="{7F32902A-8755-034C-A08C-15DFCA1B421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2912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CDF70B-4A73-5A47-B046-88020BAEEA83}" type="datetime1">
              <a:rPr lang="en-US" smtClean="0"/>
              <a:t>2/20/2020</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13</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r>
              <a:rPr lang="en-US" altLang="ja-JP" sz="4000" dirty="0">
                <a:latin typeface="Arial" charset="0"/>
                <a:ea typeface="MS PGothic" charset="0"/>
              </a:rPr>
              <a:t> is Semi-Decidable</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r>
              <a:rPr lang="en-US" dirty="0">
                <a:latin typeface="Arial" charset="0"/>
                <a:ea typeface="MS PGothic" charset="0"/>
              </a:rPr>
              <a:t>Consider over one variable: P(x) = 0</a:t>
            </a:r>
          </a:p>
          <a:p>
            <a:pPr eaLnBrk="1" hangingPunct="1"/>
            <a:r>
              <a:rPr lang="en-US" dirty="0">
                <a:latin typeface="Arial" charset="0"/>
                <a:ea typeface="MS PGothic" charset="0"/>
              </a:rPr>
              <a:t>Can semi-decide by plugging in </a:t>
            </a:r>
            <a:br>
              <a:rPr lang="en-US" dirty="0">
                <a:latin typeface="Arial" charset="0"/>
                <a:ea typeface="MS PGothic" charset="0"/>
              </a:rPr>
            </a:br>
            <a:r>
              <a:rPr lang="en-US" dirty="0">
                <a:latin typeface="Arial" charset="0"/>
                <a:ea typeface="MS PGothic" charset="0"/>
              </a:rPr>
              <a:t>0, 1, -1, 2, -2, 3, -3, …</a:t>
            </a:r>
          </a:p>
          <a:p>
            <a:pPr eaLnBrk="1" hangingPunct="1"/>
            <a:r>
              <a:rPr lang="en-US" dirty="0">
                <a:latin typeface="Arial" charset="0"/>
                <a:ea typeface="MS PGothic" charset="0"/>
              </a:rPr>
              <a:t>This terminates and says </a:t>
            </a:r>
            <a:r>
              <a:rPr lang="ja-JP" altLang="en-US" dirty="0">
                <a:latin typeface="Arial" charset="0"/>
                <a:ea typeface="MS PGothic" charset="0"/>
              </a:rPr>
              <a:t>“</a:t>
            </a:r>
            <a:r>
              <a:rPr lang="en-US" altLang="ja-JP" dirty="0">
                <a:latin typeface="Arial" charset="0"/>
                <a:ea typeface="MS PGothic" charset="0"/>
              </a:rPr>
              <a:t>yes</a:t>
            </a:r>
            <a:r>
              <a:rPr lang="ja-JP" altLang="en-US" dirty="0">
                <a:latin typeface="Arial" charset="0"/>
                <a:ea typeface="MS PGothic" charset="0"/>
              </a:rPr>
              <a:t>”</a:t>
            </a:r>
            <a:r>
              <a:rPr lang="en-US" altLang="ja-JP" dirty="0">
                <a:latin typeface="Arial" charset="0"/>
                <a:ea typeface="MS PGothic" charset="0"/>
              </a:rPr>
              <a:t> if P(x) evaluates to 0, eventually. Unfortunately, it never terminates if there is no x such that P(x) =0.</a:t>
            </a:r>
          </a:p>
          <a:p>
            <a:pPr eaLnBrk="1" hangingPunct="1"/>
            <a:r>
              <a:rPr lang="en-US" dirty="0">
                <a:latin typeface="Arial" charset="0"/>
                <a:ea typeface="MS PGothic" charset="0"/>
              </a:rPr>
              <a:t>Can easily extend to P(x</a:t>
            </a:r>
            <a:r>
              <a:rPr lang="en-US" baseline="-25000" dirty="0">
                <a:latin typeface="Arial" charset="0"/>
                <a:ea typeface="MS PGothic" charset="0"/>
              </a:rPr>
              <a:t>1</a:t>
            </a:r>
            <a:r>
              <a:rPr lang="en-US" dirty="0">
                <a:latin typeface="Arial" charset="0"/>
                <a:ea typeface="MS PGothic" charset="0"/>
              </a:rPr>
              <a:t>,x</a:t>
            </a:r>
            <a:r>
              <a:rPr lang="en-US" baseline="-25000" dirty="0">
                <a:latin typeface="Arial" charset="0"/>
                <a:ea typeface="MS PGothic" charset="0"/>
              </a:rPr>
              <a:t>2</a:t>
            </a:r>
            <a:r>
              <a:rPr lang="en-US" dirty="0">
                <a:latin typeface="Arial" charset="0"/>
                <a:ea typeface="MS PGothic" charset="0"/>
              </a:rPr>
              <a:t>,..,x</a:t>
            </a:r>
            <a:r>
              <a:rPr lang="en-US" baseline="-25000" dirty="0">
                <a:latin typeface="Arial" charset="0"/>
                <a:ea typeface="MS PGothic" charset="0"/>
              </a:rPr>
              <a:t>k</a:t>
            </a:r>
            <a:r>
              <a:rPr lang="en-US" dirty="0">
                <a:latin typeface="Arial" charset="0"/>
                <a:ea typeface="MS PGothic" charset="0"/>
              </a:rPr>
              <a:t>) = 0.</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13</a:t>
            </a:fld>
            <a:endParaRPr lang="en-US" sz="140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0998" name="Slide Number Placeholder 6"/>
          <p:cNvSpPr>
            <a:spLocks noGrp="1"/>
          </p:cNvSpPr>
          <p:nvPr>
            <p:ph type="sldNum" sz="quarter" idx="12"/>
          </p:nvPr>
        </p:nvSpPr>
        <p:spPr>
          <a:noFill/>
        </p:spPr>
        <p:txBody>
          <a:bodyPr/>
          <a:lstStyle/>
          <a:p>
            <a:fld id="{3F04ADFA-BE6F-B34D-B462-27C95A5F4B95}"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340999"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Helpers</a:t>
            </a:r>
          </a:p>
        </p:txBody>
      </p:sp>
      <p:sp>
        <p:nvSpPr>
          <p:cNvPr id="341000" name="Rectangle 3"/>
          <p:cNvSpPr>
            <a:spLocks noGrp="1" noChangeArrowheads="1"/>
          </p:cNvSpPr>
          <p:nvPr>
            <p:ph type="body" sz="half" idx="1"/>
          </p:nvPr>
        </p:nvSpPr>
        <p:spPr>
          <a:xfrm>
            <a:off x="457200" y="1600200"/>
            <a:ext cx="8153400" cy="4525963"/>
          </a:xfrm>
        </p:spPr>
        <p:txBody>
          <a:bodyPr/>
          <a:lstStyle/>
          <a:p>
            <a:r>
              <a:rPr lang="en-US" sz="2000" dirty="0">
                <a:ea typeface="ＭＳ Ｐゴシック" pitchFamily="-111" charset="-128"/>
                <a:cs typeface="ＭＳ Ｐゴシック" pitchFamily="-111" charset="-128"/>
              </a:rPr>
              <a:t>To build our simulation we need to construct some useful submachines, in addition to the </a:t>
            </a:r>
            <a:r>
              <a:rPr lang="en-US" sz="2000" b="1" dirty="0">
                <a:latin typeface="Monotype Corsiva" pitchFamily="-111" charset="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C</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machines already defined.</a:t>
            </a:r>
          </a:p>
          <a:p>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 translate moves a value left one tape square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0…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…?1</a:t>
            </a:r>
            <a:r>
              <a:rPr lang="en-US" sz="2000" b="1" baseline="30000" dirty="0">
                <a:ea typeface="ＭＳ Ｐゴシック" pitchFamily="-111" charset="-128"/>
                <a:cs typeface="ＭＳ Ｐゴシック" pitchFamily="-111" charset="-128"/>
              </a:rPr>
              <a:t>x</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Shift -- shift a rightmost value left, destroying value to its left</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endParaRPr lang="en-US" sz="2000" dirty="0">
              <a:ea typeface="ＭＳ Ｐゴシック" pitchFamily="-111" charset="-128"/>
              <a:cs typeface="ＭＳ Ｐゴシック" pitchFamily="-111" charset="-128"/>
            </a:endParaRPr>
          </a:p>
          <a:p>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 Rotate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value sequence one slot to the left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a:t>
            </a:r>
          </a:p>
        </p:txBody>
      </p:sp>
      <p:sp>
        <p:nvSpPr>
          <p:cNvPr id="341001"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4" name="Object 6"/>
          <p:cNvGraphicFramePr>
            <a:graphicFrameLocks noChangeAspect="1"/>
          </p:cNvGraphicFramePr>
          <p:nvPr/>
        </p:nvGraphicFramePr>
        <p:xfrm>
          <a:off x="6934200" y="2743200"/>
          <a:ext cx="1295400" cy="495300"/>
        </p:xfrm>
        <a:graphic>
          <a:graphicData uri="http://schemas.openxmlformats.org/presentationml/2006/ole">
            <mc:AlternateContent xmlns:mc="http://schemas.openxmlformats.org/markup-compatibility/2006">
              <mc:Choice xmlns:v="urn:schemas-microsoft-com:vml" Requires="v">
                <p:oleObj spid="_x0000_s244818" name="Picture" r:id="rId4" imgW="641071" imgH="244298" progId="Equation.3">
                  <p:embed/>
                </p:oleObj>
              </mc:Choice>
              <mc:Fallback>
                <p:oleObj name="Picture" r:id="rId4" imgW="641071" imgH="244298" progId="Equation.3">
                  <p:embed/>
                  <p:pic>
                    <p:nvPicPr>
                      <p:cNvPr id="3409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743200"/>
                        <a:ext cx="1295400" cy="495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2"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5" name="Object 9"/>
          <p:cNvGraphicFramePr>
            <a:graphicFrameLocks noChangeAspect="1"/>
          </p:cNvGraphicFramePr>
          <p:nvPr/>
        </p:nvGraphicFramePr>
        <p:xfrm>
          <a:off x="4572000" y="4953000"/>
          <a:ext cx="4267200" cy="1343025"/>
        </p:xfrm>
        <a:graphic>
          <a:graphicData uri="http://schemas.openxmlformats.org/presentationml/2006/ole">
            <mc:AlternateContent xmlns:mc="http://schemas.openxmlformats.org/markup-compatibility/2006">
              <mc:Choice xmlns:v="urn:schemas-microsoft-com:vml" Requires="v">
                <p:oleObj spid="_x0000_s244819" name="Picture" r:id="rId6" imgW="2761398" imgH="869815" progId="Equation.3">
                  <p:embed/>
                </p:oleObj>
              </mc:Choice>
              <mc:Fallback>
                <p:oleObj name="Picture" r:id="rId6" imgW="2761398" imgH="869815" progId="Equation.3">
                  <p:embed/>
                  <p:pic>
                    <p:nvPicPr>
                      <p:cNvPr id="34099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953000"/>
                        <a:ext cx="4267200" cy="1343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6" name="Object 11"/>
          <p:cNvGraphicFramePr>
            <a:graphicFrameLocks noChangeAspect="1"/>
          </p:cNvGraphicFramePr>
          <p:nvPr/>
        </p:nvGraphicFramePr>
        <p:xfrm>
          <a:off x="4953000" y="3657600"/>
          <a:ext cx="2819400" cy="1012825"/>
        </p:xfrm>
        <a:graphic>
          <a:graphicData uri="http://schemas.openxmlformats.org/presentationml/2006/ole">
            <mc:AlternateContent xmlns:mc="http://schemas.openxmlformats.org/markup-compatibility/2006">
              <mc:Choice xmlns:v="urn:schemas-microsoft-com:vml" Requires="v">
                <p:oleObj spid="_x0000_s244820" name="Picture" r:id="rId8" imgW="1785197" imgH="641011" progId="Equation.3">
                  <p:embed/>
                </p:oleObj>
              </mc:Choice>
              <mc:Fallback>
                <p:oleObj name="Picture" r:id="rId8" imgW="1785197" imgH="641011" progId="Equation.3">
                  <p:embed/>
                  <p:pic>
                    <p:nvPicPr>
                      <p:cNvPr id="340996"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657600"/>
                        <a:ext cx="28194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4" name="Date Placeholder 3"/>
          <p:cNvSpPr>
            <a:spLocks noGrp="1"/>
          </p:cNvSpPr>
          <p:nvPr>
            <p:ph type="dt" sz="quarter" idx="10"/>
          </p:nvPr>
        </p:nvSpPr>
        <p:spPr>
          <a:noFill/>
        </p:spPr>
        <p:txBody>
          <a:bodyPr/>
          <a:lstStyle/>
          <a:p>
            <a:fld id="{1524A9D1-57AF-2C4C-8236-219B8D0099C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28456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3044" name="Slide Number Placeholder 5"/>
          <p:cNvSpPr>
            <a:spLocks noGrp="1"/>
          </p:cNvSpPr>
          <p:nvPr>
            <p:ph type="sldNum" sz="quarter" idx="12"/>
          </p:nvPr>
        </p:nvSpPr>
        <p:spPr>
          <a:noFill/>
        </p:spPr>
        <p:txBody>
          <a:bodyPr/>
          <a:lstStyle/>
          <a:p>
            <a:fld id="{4409EFC4-B464-1542-938B-A4F9A0F7014D}"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3430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Functions</a:t>
            </a:r>
          </a:p>
        </p:txBody>
      </p:sp>
      <p:sp>
        <p:nvSpPr>
          <p:cNvPr id="343046"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All Basis Recursive Functions are Turing computable:</a:t>
            </a:r>
          </a:p>
          <a:p>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a</a:t>
            </a:r>
            <a:r>
              <a:rPr lang="en-US" b="1" baseline="30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(R1)</a:t>
            </a:r>
            <a:r>
              <a:rPr lang="en-US" b="1" baseline="30000" dirty="0" err="1">
                <a:ea typeface="ＭＳ Ｐゴシック" pitchFamily="-111" charset="-128"/>
                <a:cs typeface="ＭＳ Ｐゴシック" pitchFamily="-111" charset="-128"/>
              </a:rPr>
              <a:t>a</a:t>
            </a:r>
            <a:r>
              <a:rPr lang="en-US" b="1" dirty="0" err="1">
                <a:ea typeface="ＭＳ Ｐゴシック" pitchFamily="-111" charset="-128"/>
                <a:cs typeface="ＭＳ Ｐゴシック" pitchFamily="-111" charset="-128"/>
              </a:rPr>
              <a:t>R</a:t>
            </a:r>
            <a:endParaRPr lang="en-US" b="1"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rPr>
              <a:t>C</a:t>
            </a:r>
            <a:r>
              <a:rPr lang="en-US" sz="3600" b="1" baseline="-25000" dirty="0">
                <a:ea typeface="ＭＳ Ｐゴシック" pitchFamily="-111" charset="-128"/>
                <a:cs typeface="ＭＳ Ｐゴシック" pitchFamily="-111" charset="-128"/>
              </a:rPr>
              <a:t>n-i+1</a:t>
            </a:r>
          </a:p>
          <a:p>
            <a:r>
              <a:rPr lang="en-US" b="1" dirty="0">
                <a:ea typeface="ＭＳ Ｐゴシック" pitchFamily="-111" charset="-128"/>
                <a:cs typeface="ＭＳ Ｐゴシック" pitchFamily="-111" charset="-128"/>
              </a:rPr>
              <a:t>S(x) = x+1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1R</a:t>
            </a:r>
          </a:p>
        </p:txBody>
      </p:sp>
      <p:graphicFrame>
        <p:nvGraphicFramePr>
          <p:cNvPr id="343042" name="Object 4"/>
          <p:cNvGraphicFramePr>
            <a:graphicFrameLocks noChangeAspect="1"/>
          </p:cNvGraphicFramePr>
          <p:nvPr/>
        </p:nvGraphicFramePr>
        <p:xfrm>
          <a:off x="933450" y="3886200"/>
          <a:ext cx="514350" cy="541338"/>
        </p:xfrm>
        <a:graphic>
          <a:graphicData uri="http://schemas.openxmlformats.org/presentationml/2006/ole">
            <mc:AlternateContent xmlns:mc="http://schemas.openxmlformats.org/markup-compatibility/2006">
              <mc:Choice xmlns:v="urn:schemas-microsoft-com:vml" Requires="v">
                <p:oleObj spid="_x0000_s245788" name="Equation" r:id="rId4" imgW="121920" imgH="129540" progId="Equation.3">
                  <p:embed/>
                </p:oleObj>
              </mc:Choice>
              <mc:Fallback>
                <p:oleObj name="Equation" r:id="rId4" imgW="121920" imgH="129540" progId="Equation.3">
                  <p:embed/>
                  <p:pic>
                    <p:nvPicPr>
                      <p:cNvPr id="34304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3886200"/>
                        <a:ext cx="514350" cy="541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3047" name="Date Placeholder 3"/>
          <p:cNvSpPr>
            <a:spLocks noGrp="1"/>
          </p:cNvSpPr>
          <p:nvPr>
            <p:ph type="dt" sz="quarter" idx="10"/>
          </p:nvPr>
        </p:nvSpPr>
        <p:spPr>
          <a:noFill/>
        </p:spPr>
        <p:txBody>
          <a:bodyPr/>
          <a:lstStyle/>
          <a:p>
            <a:fld id="{90DBE1D0-3D56-744C-ADDA-64D480C048F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7922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5091" name="Slide Number Placeholder 5"/>
          <p:cNvSpPr>
            <a:spLocks noGrp="1"/>
          </p:cNvSpPr>
          <p:nvPr>
            <p:ph type="sldNum" sz="quarter" idx="12"/>
          </p:nvPr>
        </p:nvSpPr>
        <p:spPr>
          <a:noFill/>
        </p:spPr>
        <p:txBody>
          <a:bodyPr/>
          <a:lstStyle/>
          <a:p>
            <a:fld id="{FEEA6BD6-D380-984C-A48B-9D8625E00335}"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
        <p:nvSpPr>
          <p:cNvPr id="3450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Composition</a:t>
            </a:r>
          </a:p>
        </p:txBody>
      </p:sp>
      <p:sp>
        <p:nvSpPr>
          <p:cNvPr id="345093"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rPr>
              <a:t>G, 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are already known to be Turing computable, then so is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where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G(H1(x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Hk</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To see this, we must first show that if </a:t>
            </a:r>
            <a:r>
              <a:rPr lang="en-US" sz="2000" b="1" dirty="0">
                <a:ea typeface="ＭＳ Ｐゴシック" pitchFamily="-111" charset="-128"/>
                <a:cs typeface="ＭＳ Ｐゴシック" pitchFamily="-111" charset="-128"/>
              </a:rPr>
              <a:t>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is Turing computable then so is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E&lt;m&gt;(x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y</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y</a:t>
            </a:r>
            <a:r>
              <a:rPr lang="en-US" sz="2000" b="1" baseline="-25000" dirty="0" err="1">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This can be computed by the machine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err="1">
                <a:latin typeface="Monotype Corsiva" pitchFamily="-111" charset="0"/>
                <a:ea typeface="ＭＳ Ｐゴシック" pitchFamily="-111" charset="-128"/>
                <a:cs typeface="ＭＳ Ｐゴシック" pitchFamily="-111" charset="-128"/>
              </a:rPr>
              <a:t>L</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b="1" dirty="0" err="1">
                <a:latin typeface="Monotype Corsiva" pitchFamily="-111" charset="0"/>
                <a:ea typeface="ＭＳ Ｐゴシック" pitchFamily="-111" charset="-128"/>
                <a:cs typeface="ＭＳ Ｐゴシック" pitchFamily="-111" charset="-128"/>
              </a:rPr>
              <a:t>R</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E  </a:t>
            </a:r>
            <a:r>
              <a:rPr lang="en-US" sz="2000" b="1" dirty="0">
                <a:latin typeface="Monotype Corsiva" pitchFamily="-111" charset="0"/>
                <a:ea typeface="ＭＳ Ｐゴシック" pitchFamily="-111" charset="-128"/>
                <a:cs typeface="ＭＳ Ｐゴシック" pitchFamily="-111" charset="-128"/>
              </a:rPr>
              <a:t>L</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R</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Can now define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H</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&lt;1&gt; H</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&lt;2&gt;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&lt;k-1&gt; G </a:t>
            </a:r>
            <a:r>
              <a:rPr lang="en-US" sz="2000" b="1" dirty="0" err="1">
                <a:ea typeface="ＭＳ Ｐゴシック" pitchFamily="-111" charset="-128"/>
                <a:cs typeface="ＭＳ Ｐゴシック" pitchFamily="-111" charset="-128"/>
              </a:rPr>
              <a:t>Shift</a:t>
            </a:r>
            <a:r>
              <a:rPr lang="en-US" sz="2000" b="1" baseline="30000" dirty="0" err="1">
                <a:ea typeface="ＭＳ Ｐゴシック" pitchFamily="-111" charset="-128"/>
                <a:cs typeface="ＭＳ Ｐゴシック" pitchFamily="-111" charset="-128"/>
              </a:rPr>
              <a:t>k</a:t>
            </a:r>
            <a:endParaRPr lang="en-US" sz="2000" b="1" baseline="30000" dirty="0">
              <a:ea typeface="ＭＳ Ｐゴシック" pitchFamily="-111" charset="-128"/>
              <a:cs typeface="ＭＳ Ｐゴシック" pitchFamily="-111" charset="-128"/>
            </a:endParaRPr>
          </a:p>
        </p:txBody>
      </p:sp>
      <p:sp>
        <p:nvSpPr>
          <p:cNvPr id="345094" name="Date Placeholder 3"/>
          <p:cNvSpPr>
            <a:spLocks noGrp="1"/>
          </p:cNvSpPr>
          <p:nvPr>
            <p:ph type="dt" sz="quarter" idx="10"/>
          </p:nvPr>
        </p:nvSpPr>
        <p:spPr>
          <a:noFill/>
        </p:spPr>
        <p:txBody>
          <a:bodyPr/>
          <a:lstStyle/>
          <a:p>
            <a:fld id="{759C4346-F43D-C447-8E86-D8362B1EAAC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71238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 Under Induction</a:t>
            </a:r>
          </a:p>
        </p:txBody>
      </p:sp>
      <p:sp>
        <p:nvSpPr>
          <p:cNvPr id="3" name="Content Placeholder 2"/>
          <p:cNvSpPr>
            <a:spLocks noGrp="1"/>
          </p:cNvSpPr>
          <p:nvPr>
            <p:ph idx="1"/>
          </p:nvPr>
        </p:nvSpPr>
        <p:spPr/>
        <p:txBody>
          <a:bodyPr/>
          <a:lstStyle/>
          <a:p>
            <a:pPr marL="0" indent="0">
              <a:buNone/>
            </a:pPr>
            <a:r>
              <a:rPr lang="en-US" sz="2000" dirty="0"/>
              <a:t>To prove that Turing Machines are closed under induction (primitive recursion), we must simulate some arbitrary primitive recursive function F(y,x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on a Turing Machine, where</a:t>
            </a:r>
            <a:br>
              <a:rPr lang="en-US" sz="2000" dirty="0"/>
            </a:br>
            <a:r>
              <a:rPr lang="en-US" sz="2000" dirty="0"/>
              <a:t>F(0,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G(x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a:t>F(y+1,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H(y,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F(y,x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a:t>Where, G and H are Standard Turing Computable.  We define the function F for the Turing Machine as follows:</a:t>
            </a:r>
          </a:p>
          <a:p>
            <a:pPr marL="0" indent="0">
              <a:buNone/>
            </a:pPr>
            <a:endParaRPr lang="en-US" sz="2000" dirty="0"/>
          </a:p>
          <a:p>
            <a:pPr marL="0" indent="0">
              <a:buNone/>
            </a:pPr>
            <a:r>
              <a:rPr lang="en-US" sz="2000" dirty="0"/>
              <a:t> </a:t>
            </a:r>
          </a:p>
          <a:p>
            <a:pPr marL="0" indent="0">
              <a:buNone/>
            </a:pPr>
            <a:endParaRPr lang="en-US" sz="2000" dirty="0"/>
          </a:p>
          <a:p>
            <a:pPr marL="0" indent="0">
              <a:buNone/>
            </a:pPr>
            <a:r>
              <a:rPr lang="en-US" sz="2000" dirty="0"/>
              <a:t>Since our Turing Machine simulator can produce the same value for any arbitrary PRF, F, we show that Turing Machines are closed under induction (primitive recursion).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133</a:t>
            </a:fld>
            <a:endParaRPr lang="en-US"/>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1"/>
          <p:cNvGrpSpPr>
            <a:grpSpLocks noChangeAspect="1"/>
          </p:cNvGrpSpPr>
          <p:nvPr/>
        </p:nvGrpSpPr>
        <p:grpSpPr bwMode="auto">
          <a:xfrm>
            <a:off x="609600" y="3867150"/>
            <a:ext cx="5600700" cy="1143000"/>
            <a:chOff x="1800" y="1980"/>
            <a:chExt cx="8820" cy="1800"/>
          </a:xfrm>
        </p:grpSpPr>
        <p:sp>
          <p:nvSpPr>
            <p:cNvPr id="9" name="AutoShape 13"/>
            <p:cNvSpPr>
              <a:spLocks noChangeAspect="1" noChangeArrowheads="1" noTextEdit="1"/>
            </p:cNvSpPr>
            <p:nvPr/>
          </p:nvSpPr>
          <p:spPr bwMode="auto">
            <a:xfrm>
              <a:off x="1800" y="1980"/>
              <a:ext cx="8820" cy="1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4679" y="2520"/>
              <a:ext cx="940"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1"/>
            <p:cNvSpPr txBox="1">
              <a:spLocks noChangeArrowheads="1"/>
            </p:cNvSpPr>
            <p:nvPr/>
          </p:nvSpPr>
          <p:spPr bwMode="auto">
            <a:xfrm>
              <a:off x="3061" y="2311"/>
              <a:ext cx="1979"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G</a:t>
              </a: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n+1</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L</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5039" y="2880"/>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5039" y="2079"/>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4" name="Line 8"/>
            <p:cNvSpPr>
              <a:spLocks noChangeShapeType="1"/>
            </p:cNvSpPr>
            <p:nvPr/>
          </p:nvSpPr>
          <p:spPr bwMode="auto">
            <a:xfrm>
              <a:off x="4679" y="2879"/>
              <a:ext cx="973"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5579" y="2701"/>
              <a:ext cx="4381"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H Shift </a:t>
              </a:r>
              <a:r>
                <a:rPr kumimoji="0" lang="en-US" b="0" i="0" u="none" strike="noStrike" cap="none" normalizeH="0" dirty="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5579" y="2160"/>
              <a:ext cx="3240"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7" name="Line 5"/>
            <p:cNvSpPr>
              <a:spLocks noChangeShapeType="1"/>
            </p:cNvSpPr>
            <p:nvPr/>
          </p:nvSpPr>
          <p:spPr bwMode="auto">
            <a:xfrm flipV="1">
              <a:off x="4439" y="2939"/>
              <a:ext cx="1" cy="63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4"/>
            <p:cNvSpPr>
              <a:spLocks noChangeShapeType="1"/>
            </p:cNvSpPr>
            <p:nvPr/>
          </p:nvSpPr>
          <p:spPr bwMode="auto">
            <a:xfrm>
              <a:off x="4435" y="3569"/>
              <a:ext cx="486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
            <p:cNvSpPr>
              <a:spLocks noChangeShapeType="1"/>
            </p:cNvSpPr>
            <p:nvPr/>
          </p:nvSpPr>
          <p:spPr bwMode="auto">
            <a:xfrm>
              <a:off x="9120" y="3209"/>
              <a:ext cx="18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
            <p:cNvSpPr>
              <a:spLocks noChangeShapeType="1"/>
            </p:cNvSpPr>
            <p:nvPr/>
          </p:nvSpPr>
          <p:spPr bwMode="auto">
            <a:xfrm>
              <a:off x="9300" y="3209"/>
              <a:ext cx="0" cy="3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90353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7140" name="Slide Number Placeholder 5"/>
          <p:cNvSpPr>
            <a:spLocks noGrp="1"/>
          </p:cNvSpPr>
          <p:nvPr>
            <p:ph type="sldNum" sz="quarter" idx="12"/>
          </p:nvPr>
        </p:nvSpPr>
        <p:spPr>
          <a:noFill/>
        </p:spPr>
        <p:txBody>
          <a:bodyPr/>
          <a:lstStyle/>
          <a:p>
            <a:fld id="{416177D1-5C74-A44D-9899-82A40F47FF48}"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34714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Minimization</a:t>
            </a:r>
          </a:p>
        </p:txBody>
      </p:sp>
      <p:sp>
        <p:nvSpPr>
          <p:cNvPr id="347142"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Turing computable,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y) == 1)</a:t>
            </a:r>
            <a:br>
              <a:rPr lang="en-US" b="1" dirty="0">
                <a:ea typeface="ＭＳ Ｐゴシック" pitchFamily="-111" charset="-128"/>
                <a:cs typeface="ＭＳ Ｐゴシック" pitchFamily="-111" charset="-128"/>
              </a:rPr>
            </a:b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This can be done by</a:t>
            </a:r>
          </a:p>
          <a:p>
            <a:endParaRPr lang="en-US" dirty="0">
              <a:ea typeface="ＭＳ Ｐゴシック" pitchFamily="-111" charset="-128"/>
              <a:cs typeface="ＭＳ Ｐゴシック" pitchFamily="-111" charset="-128"/>
            </a:endParaRPr>
          </a:p>
        </p:txBody>
      </p:sp>
      <p:sp>
        <p:nvSpPr>
          <p:cNvPr id="34714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7138" name="Object 4"/>
          <p:cNvGraphicFramePr>
            <a:graphicFrameLocks noChangeAspect="1"/>
          </p:cNvGraphicFramePr>
          <p:nvPr/>
        </p:nvGraphicFramePr>
        <p:xfrm>
          <a:off x="2057400" y="4572000"/>
          <a:ext cx="3810000" cy="1649413"/>
        </p:xfrm>
        <a:graphic>
          <a:graphicData uri="http://schemas.openxmlformats.org/presentationml/2006/ole">
            <mc:AlternateContent xmlns:mc="http://schemas.openxmlformats.org/markup-compatibility/2006">
              <mc:Choice xmlns:v="urn:schemas-microsoft-com:vml" Requires="v">
                <p:oleObj spid="_x0000_s246812" name="Picture" r:id="rId4" imgW="1655469" imgH="717039" progId="Equation.3">
                  <p:embed/>
                </p:oleObj>
              </mc:Choice>
              <mc:Fallback>
                <p:oleObj name="Picture" r:id="rId4" imgW="1655469" imgH="717039" progId="Equation.3">
                  <p:embed/>
                  <p:pic>
                    <p:nvPicPr>
                      <p:cNvPr id="3471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572000"/>
                        <a:ext cx="3810000" cy="1649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7144" name="Date Placeholder 3"/>
          <p:cNvSpPr>
            <a:spLocks noGrp="1"/>
          </p:cNvSpPr>
          <p:nvPr>
            <p:ph type="dt" sz="quarter" idx="10"/>
          </p:nvPr>
        </p:nvSpPr>
        <p:spPr>
          <a:noFill/>
        </p:spPr>
        <p:txBody>
          <a:bodyPr/>
          <a:lstStyle/>
          <a:p>
            <a:fld id="{072EFFBA-2656-A34E-80AD-C71BF6FC670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17395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9187" name="Slide Number Placeholder 5"/>
          <p:cNvSpPr>
            <a:spLocks noGrp="1"/>
          </p:cNvSpPr>
          <p:nvPr>
            <p:ph type="sldNum" sz="quarter" idx="12"/>
          </p:nvPr>
        </p:nvSpPr>
        <p:spPr>
          <a:noFill/>
        </p:spPr>
        <p:txBody>
          <a:bodyPr/>
          <a:lstStyle/>
          <a:p>
            <a:fld id="{6EC1E326-6306-194A-9408-0B74CAF6060A}"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349188"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Consequences of Equivalence</a:t>
            </a:r>
          </a:p>
        </p:txBody>
      </p:sp>
      <p:sp>
        <p:nvSpPr>
          <p:cNvPr id="34918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Theorem: The computational power of Recursive Functions, Turing Machines, Register Machine, and Factor Replacement Systems are all equivalent.</a:t>
            </a:r>
          </a:p>
          <a:p>
            <a:pPr>
              <a:lnSpc>
                <a:spcPct val="90000"/>
              </a:lnSpc>
            </a:pPr>
            <a:r>
              <a:rPr lang="en-US" sz="2800" dirty="0">
                <a:ea typeface="ＭＳ Ｐゴシック" pitchFamily="-111" charset="-128"/>
                <a:cs typeface="ＭＳ Ｐゴシック" pitchFamily="-111" charset="-128"/>
              </a:rPr>
              <a:t>Theorem: Every Recursive Function (Turing Computable Function, etc.) can be performed with just one unbounded type of iteration.</a:t>
            </a:r>
          </a:p>
          <a:p>
            <a:pPr>
              <a:lnSpc>
                <a:spcPct val="90000"/>
              </a:lnSpc>
            </a:pPr>
            <a:r>
              <a:rPr lang="en-US" sz="2800" dirty="0">
                <a:ea typeface="ＭＳ Ｐゴシック" pitchFamily="-111" charset="-128"/>
                <a:cs typeface="ＭＳ Ｐゴシック" pitchFamily="-111" charset="-128"/>
              </a:rPr>
              <a:t>Theorem: Universal machines can be constructed for each of our formal models of computation.</a:t>
            </a:r>
          </a:p>
        </p:txBody>
      </p:sp>
      <p:sp>
        <p:nvSpPr>
          <p:cNvPr id="349190" name="Date Placeholder 3"/>
          <p:cNvSpPr>
            <a:spLocks noGrp="1"/>
          </p:cNvSpPr>
          <p:nvPr>
            <p:ph type="dt" sz="quarter" idx="10"/>
          </p:nvPr>
        </p:nvSpPr>
        <p:spPr>
          <a:noFill/>
        </p:spPr>
        <p:txBody>
          <a:bodyPr/>
          <a:lstStyle/>
          <a:p>
            <a:fld id="{14837F19-DDFA-F440-9BE8-2A1A0E0A2CD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63117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ctrTitle"/>
          </p:nvPr>
        </p:nvSpPr>
        <p:spPr/>
        <p:txBody>
          <a:bodyPr/>
          <a:lstStyle/>
          <a:p>
            <a:pPr eaLnBrk="1" hangingPunct="1"/>
            <a:r>
              <a:rPr lang="en-US">
                <a:latin typeface="Arial" charset="0"/>
                <a:ea typeface="MS PGothic" charset="0"/>
              </a:rPr>
              <a:t>Undecidability</a:t>
            </a:r>
          </a:p>
        </p:txBody>
      </p:sp>
      <p:sp>
        <p:nvSpPr>
          <p:cNvPr id="186371"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We Can</a:t>
            </a:r>
            <a:r>
              <a:rPr lang="ja-JP" altLang="en-US">
                <a:solidFill>
                  <a:srgbClr val="CC3300"/>
                </a:solidFill>
                <a:latin typeface="Arial" charset="0"/>
                <a:ea typeface="MS PGothic" charset="0"/>
              </a:rPr>
              <a:t>’</a:t>
            </a:r>
            <a:r>
              <a:rPr lang="en-US" altLang="ja-JP">
                <a:solidFill>
                  <a:srgbClr val="CC3300"/>
                </a:solidFill>
                <a:latin typeface="Arial" charset="0"/>
                <a:ea typeface="MS PGothic" charset="0"/>
              </a:rPr>
              <a:t>t Do It All</a:t>
            </a:r>
            <a:endParaRPr lang="en-US">
              <a:solidFill>
                <a:srgbClr val="CC3300"/>
              </a:solidFill>
              <a:latin typeface="Arial" charset="0"/>
              <a:ea typeface="MS PGothic"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a:latin typeface="Arial" charset="0"/>
                <a:ea typeface="MS PGothic" charset="0"/>
              </a:rPr>
              <a:t>Computable Languages 1</a:t>
            </a:r>
          </a:p>
        </p:txBody>
      </p:sp>
      <p:sp>
        <p:nvSpPr>
          <p:cNvPr id="2765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rPr>
              <a:t>Let’</a:t>
            </a:r>
            <a:r>
              <a:rPr lang="en-US" altLang="ja-JP" sz="2000" dirty="0">
                <a:latin typeface="Arial" charset="0"/>
                <a:ea typeface="MS PGothic" charset="0"/>
              </a:rPr>
              <a:t>s go over some important facts to this point:</a:t>
            </a:r>
          </a:p>
          <a:p>
            <a:pPr eaLnBrk="1" hangingPunct="1">
              <a:buFontTx/>
              <a:buAutoNum type="arabicPeriod"/>
            </a:pPr>
            <a:r>
              <a:rPr lang="en-US" sz="2000" dirty="0">
                <a:latin typeface="Arial" charset="0"/>
                <a:ea typeface="MS PGothic" charset="0"/>
                <a:sym typeface="Symbol" charset="0"/>
              </a:rPr>
              <a:t>* denotes the set of all strings over some finite alphabet </a:t>
            </a:r>
          </a:p>
          <a:p>
            <a:pPr eaLnBrk="1" hangingPunct="1">
              <a:buFontTx/>
              <a:buAutoNum type="arabicPeriod"/>
            </a:pPr>
            <a:r>
              <a:rPr lang="en-US" sz="2000" dirty="0">
                <a:latin typeface="Arial" charset="0"/>
                <a:ea typeface="MS PGothic" charset="0"/>
                <a:sym typeface="Symbol" charset="0"/>
              </a:rPr>
              <a:t>| * | =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where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is the set of natural numbers = the smallest infinite cardinal (the countable infinity)</a:t>
            </a:r>
          </a:p>
          <a:p>
            <a:pPr eaLnBrk="1" hangingPunct="1">
              <a:buFontTx/>
              <a:buAutoNum type="arabicPeriod"/>
            </a:pPr>
            <a:r>
              <a:rPr lang="en-US" sz="2000" dirty="0">
                <a:latin typeface="Arial" charset="0"/>
                <a:ea typeface="MS PGothic" charset="0"/>
                <a:sym typeface="Symbol" charset="0"/>
              </a:rPr>
              <a:t>A language L over  is a subset of *; that is, L  </a:t>
            </a:r>
            <a:r>
              <a:rPr lang="en-US" sz="2000" b="1" dirty="0">
                <a:solidFill>
                  <a:srgbClr val="000000"/>
                </a:solidFill>
                <a:latin typeface="Lucida Handwriting" charset="0"/>
              </a:rPr>
              <a:t>P</a:t>
            </a:r>
            <a:r>
              <a:rPr lang="en-US" sz="2000" dirty="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 2</a:t>
            </a:r>
            <a:r>
              <a:rPr lang="en-US" sz="2000" baseline="30000" dirty="0">
                <a:latin typeface="Arial" charset="0"/>
                <a:ea typeface="MS PGothic" charset="0"/>
                <a:sym typeface="Symbol" charset="0"/>
              </a:rPr>
              <a:t>*</a:t>
            </a:r>
            <a:r>
              <a:rPr lang="en-US" sz="2000" dirty="0">
                <a:latin typeface="Script MT Bold" charset="0"/>
                <a:ea typeface="MS PGothic" charset="0"/>
                <a:sym typeface="Symbol" charset="0"/>
              </a:rPr>
              <a:t>  </a:t>
            </a:r>
            <a:br>
              <a:rPr lang="en-US" sz="2000" dirty="0">
                <a:latin typeface="Script MT Bold" charset="0"/>
                <a:ea typeface="MS PGothic" charset="0"/>
                <a:sym typeface="Symbol" charset="0"/>
              </a:rPr>
            </a:br>
            <a:r>
              <a:rPr lang="en-US" sz="2000" dirty="0">
                <a:latin typeface="Arial" charset="0"/>
                <a:ea typeface="MS PGothic" charset="0"/>
                <a:sym typeface="Symbol" charset="0"/>
              </a:rPr>
              <a:t>Here </a:t>
            </a:r>
            <a:r>
              <a:rPr lang="en-US" sz="2000" b="1" dirty="0">
                <a:solidFill>
                  <a:srgbClr val="000000"/>
                </a:solidFill>
                <a:latin typeface="Lucida Handwriting" charset="0"/>
              </a:rPr>
              <a:t>P</a:t>
            </a:r>
            <a:r>
              <a:rPr lang="en-US" sz="2000" dirty="0">
                <a:latin typeface="Arial" charset="0"/>
                <a:ea typeface="MS PGothic" charset="0"/>
                <a:sym typeface="Symbol" charset="0"/>
              </a:rPr>
              <a:t> denotes the power set constructor</a:t>
            </a:r>
          </a:p>
          <a:p>
            <a:pPr eaLnBrk="1" hangingPunct="1">
              <a:buFontTx/>
              <a:buAutoNum type="arabicPeriod"/>
            </a:pPr>
            <a:r>
              <a:rPr lang="en-US" sz="2000" dirty="0">
                <a:latin typeface="Arial" charset="0"/>
                <a:ea typeface="MS PGothic" charset="0"/>
                <a:sym typeface="Symbol" charset="0"/>
              </a:rPr>
              <a:t>| L | is countable because L  * (that is, | L | </a:t>
            </a:r>
            <a:r>
              <a:rPr lang="en-US" sz="2000" dirty="0">
                <a:latin typeface="Arial" charset="0"/>
                <a:ea typeface="MS PGothic" charset="0"/>
                <a:cs typeface="Arial" charset="0"/>
                <a:sym typeface="Symbol" charset="0"/>
              </a:rPr>
              <a:t>≤ </a:t>
            </a:r>
            <a:r>
              <a:rPr lang="en-US" sz="2000" dirty="0">
                <a:latin typeface="Arial" charset="0"/>
                <a:ea typeface="MS PGothic" charset="0"/>
                <a:sym typeface="Symbol" charset="0"/>
              </a:rPr>
              <a:t>| * | = |</a:t>
            </a:r>
            <a:r>
              <a:rPr lang="en-US" sz="2000" b="1" i="1" dirty="0">
                <a:latin typeface="Script MT Bold" charset="0"/>
                <a:ea typeface="MS PGothic" charset="0"/>
                <a:sym typeface="Symbol" charset="0"/>
              </a:rPr>
              <a:t>N</a:t>
            </a:r>
            <a:r>
              <a:rPr lang="en-US" sz="2000" dirty="0">
                <a:latin typeface="Arial" charset="0"/>
                <a:ea typeface="MS PGothic" charset="0"/>
                <a:sym typeface="Symbol" charset="0"/>
              </a:rPr>
              <a:t>| )</a:t>
            </a:r>
            <a:endParaRPr lang="en-US" sz="2000" dirty="0">
              <a:latin typeface="Arial" charset="0"/>
              <a:ea typeface="MS PGothic" charset="0"/>
              <a:cs typeface="Arial" charset="0"/>
              <a:sym typeface="Symbol" charset="0"/>
            </a:endParaRPr>
          </a:p>
          <a:p>
            <a:pPr eaLnBrk="1" hangingPunct="1">
              <a:buFontTx/>
              <a:buAutoNum type="arabicPeriod"/>
            </a:pPr>
            <a:r>
              <a:rPr lang="en-US" sz="2000" dirty="0">
                <a:latin typeface="Arial" charset="0"/>
                <a:ea typeface="MS PGothic" charset="0"/>
                <a:sym typeface="Symbol" charset="0"/>
              </a:rPr>
              <a:t>| * | &lt; | </a:t>
            </a:r>
            <a:r>
              <a:rPr lang="en-US" sz="2000" b="1" dirty="0">
                <a:solidFill>
                  <a:srgbClr val="000000"/>
                </a:solidFill>
                <a:latin typeface="Lucida Handwriting" charset="0"/>
              </a:rPr>
              <a:t>P</a:t>
            </a:r>
            <a:r>
              <a:rPr lang="en-US" sz="2000" dirty="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a:t>
            </a:r>
            <a:r>
              <a:rPr lang="en-US" sz="2000" dirty="0">
                <a:latin typeface="Arial" charset="0"/>
                <a:ea typeface="MS PGothic" charset="0"/>
                <a:sym typeface="Symbol" charset="0"/>
              </a:rPr>
              <a:t>| (uncountable infinity) implies there are an uncountable number of languages over a given alphabet, .</a:t>
            </a:r>
          </a:p>
          <a:p>
            <a:pPr eaLnBrk="1" hangingPunct="1">
              <a:buFontTx/>
              <a:buAutoNum type="arabicPeriod"/>
            </a:pPr>
            <a:r>
              <a:rPr lang="en-US" sz="2000" dirty="0">
                <a:latin typeface="Arial" charset="0"/>
                <a:ea typeface="MS PGothic" charset="0"/>
                <a:sym typeface="Symbol" charset="0"/>
              </a:rPr>
              <a:t>A program, P, in some programming language L, can be represented as a string over a finite alphabet,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that obeys the rules of constructing programs defined by L.  As P 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there are at most a countably infinite number of programs that can be formed in the language L.</a:t>
            </a:r>
          </a:p>
        </p:txBody>
      </p:sp>
      <p:sp>
        <p:nvSpPr>
          <p:cNvPr id="276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01A135-2D6C-BC4E-BCC5-2B148843861F}" type="datetime1">
              <a:rPr lang="en-US" smtClean="0"/>
              <a:t>2/20/2020</a:t>
            </a:fld>
            <a:endParaRPr lang="en-US"/>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9D32C7-1612-B34F-84F6-CC5A7F106A69}" type="slidenum">
              <a:rPr lang="en-US"/>
              <a:pPr/>
              <a:t>137</a:t>
            </a:fld>
            <a:endParaRPr lang="en-US"/>
          </a:p>
        </p:txBody>
      </p:sp>
    </p:spTree>
    <p:extLst>
      <p:ext uri="{BB962C8B-B14F-4D97-AF65-F5344CB8AC3E}">
        <p14:creationId xmlns:p14="http://schemas.microsoft.com/office/powerpoint/2010/main" val="49117140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Computable Languages 2</a:t>
            </a:r>
          </a:p>
        </p:txBody>
      </p:sp>
      <p:sp>
        <p:nvSpPr>
          <p:cNvPr id="28675" name="Rectangle 3"/>
          <p:cNvSpPr>
            <a:spLocks noGrp="1" noChangeArrowheads="1"/>
          </p:cNvSpPr>
          <p:nvPr>
            <p:ph idx="1"/>
          </p:nvPr>
        </p:nvSpPr>
        <p:spPr/>
        <p:txBody>
          <a:bodyPr/>
          <a:lstStyle/>
          <a:p>
            <a:pPr marL="609600" indent="-609600" eaLnBrk="1" hangingPunct="1">
              <a:lnSpc>
                <a:spcPct val="90000"/>
              </a:lnSpc>
              <a:buFontTx/>
              <a:buAutoNum type="arabicPeriod" startAt="7"/>
            </a:pPr>
            <a:r>
              <a:rPr lang="en-US" sz="1800" dirty="0">
                <a:latin typeface="Arial" charset="0"/>
                <a:ea typeface="MS PGothic" charset="0"/>
                <a:sym typeface="Symbol" charset="0"/>
              </a:rPr>
              <a:t>Each program, P, in a programming language L, defines a function,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where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is the input alphabet and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is the output alphabet.</a:t>
            </a:r>
          </a:p>
          <a:p>
            <a:pPr marL="609600" indent="-609600" eaLnBrk="1" hangingPunct="1">
              <a:lnSpc>
                <a:spcPct val="90000"/>
              </a:lnSpc>
              <a:buFontTx/>
              <a:buAutoNum type="arabicPeriod" startAt="7"/>
            </a:pPr>
            <a:r>
              <a:rPr lang="en-US" sz="1800" dirty="0">
                <a:latin typeface="Arial" charset="0"/>
                <a:ea typeface="MS PGothic" charset="0"/>
                <a:sym typeface="Symbol" charset="0"/>
              </a:rPr>
              <a:t>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defines an input language P</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for which FP is defined (halts and produces an output). This is referred to as its domain in our terminology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is its universe of discourse). The range of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is the set of outputs. That is,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 { y | ∃x in P</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and y =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(x) }</a:t>
            </a:r>
          </a:p>
          <a:p>
            <a:pPr marL="609600" indent="-609600" eaLnBrk="1" hangingPunct="1">
              <a:lnSpc>
                <a:spcPct val="90000"/>
              </a:lnSpc>
              <a:buFontTx/>
              <a:buAutoNum type="arabicPeriod" startAt="7"/>
            </a:pPr>
            <a:r>
              <a:rPr lang="en-US" sz="1800" dirty="0">
                <a:latin typeface="Arial" charset="0"/>
                <a:ea typeface="MS PGothic" charset="0"/>
                <a:sym typeface="Symbol" charset="0"/>
              </a:rPr>
              <a:t>Since there are a countable number of programs, P, there can be at most a countable number of functions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and consequently, only a countable number of distinct input languages and output languages associated with programs in L</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Thus, there are only a countable number of languages (input or output) that can be defined by any program, P.</a:t>
            </a:r>
          </a:p>
          <a:p>
            <a:pPr marL="609600" indent="-609600" eaLnBrk="1" hangingPunct="1">
              <a:lnSpc>
                <a:spcPct val="90000"/>
              </a:lnSpc>
              <a:buFontTx/>
              <a:buAutoNum type="arabicPeriod" startAt="7"/>
            </a:pPr>
            <a:r>
              <a:rPr lang="en-US" sz="1800" dirty="0">
                <a:latin typeface="Arial" charset="0"/>
                <a:ea typeface="MS PGothic" charset="0"/>
                <a:sym typeface="Symbol" charset="0"/>
              </a:rPr>
              <a:t>But, there are an uncountable number of possible languages over any given alphabet – see 3 and 5.</a:t>
            </a:r>
          </a:p>
          <a:p>
            <a:pPr marL="609600" indent="-609600" eaLnBrk="1" hangingPunct="1">
              <a:lnSpc>
                <a:spcPct val="90000"/>
              </a:lnSpc>
              <a:buFontTx/>
              <a:buAutoNum type="arabicPeriod" startAt="7"/>
            </a:pPr>
            <a:r>
              <a:rPr lang="en-US" sz="1800" dirty="0">
                <a:latin typeface="Arial" charset="0"/>
                <a:ea typeface="MS PGothic" charset="0"/>
                <a:sym typeface="Symbol" charset="0"/>
              </a:rPr>
              <a:t>Thus there must be languages over a given alphabet that have no descriptions – in terms of a program – or in terms of an algorithm.  Thus, there are only a countably infinite number of languages that are computable among the uncountable number of possible languages.</a:t>
            </a:r>
            <a:endParaRPr lang="en-US" dirty="0">
              <a:latin typeface="Arial" charset="0"/>
              <a:ea typeface="MS PGothic"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2AC37DB-9633-6444-8EF4-58F7D86ACF23}" type="datetime1">
              <a:rPr lang="en-US" smtClean="0"/>
              <a:t>2/20/2020</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138</a:t>
            </a:fld>
            <a:endParaRPr lang="en-US"/>
          </a:p>
        </p:txBody>
      </p:sp>
    </p:spTree>
    <p:extLst>
      <p:ext uri="{BB962C8B-B14F-4D97-AF65-F5344CB8AC3E}">
        <p14:creationId xmlns:p14="http://schemas.microsoft.com/office/powerpoint/2010/main" val="1746623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Programming Languages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Programming languages that we use as software developers are in a sense “complete.” By complete we mean that they can be used to implement all procedures that we think are computable (definable by a computational model that we can “agree” covers all procedural activities).</a:t>
            </a:r>
          </a:p>
          <a:p>
            <a:pPr eaLnBrk="1" fontAlgn="auto" hangingPunct="1">
              <a:lnSpc>
                <a:spcPct val="90000"/>
              </a:lnSpc>
              <a:spcBef>
                <a:spcPts val="0"/>
              </a:spcBef>
              <a:spcAft>
                <a:spcPts val="0"/>
              </a:spcAft>
              <a:buFont typeface="+mj-lt"/>
              <a:buAutoNum type="arabicPeriod"/>
            </a:pPr>
            <a:r>
              <a:rPr lang="en-US" sz="1800" b="1" dirty="0">
                <a:solidFill>
                  <a:srgbClr val="FF0000"/>
                </a:solidFill>
                <a:latin typeface="Arial" charset="0"/>
                <a:ea typeface="MS PGothic" charset="0"/>
                <a:sym typeface="Symbol" charset="0"/>
              </a:rPr>
              <a:t>Challenge: Why did I say “agree” rather than “prove”?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We mostly like programs that halt on all input (we call these algorithms), but we know it’s always possible to do otherwise in every programming language we think is complete (C, C++, C#, Java, Python, et al.)</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We can, of course, define programming languages that define only algorithms.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Unfortunately, we cannot define a programming language that produces all and only algorithms (all and just programs that always halt).</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The above (#5) is one of the main results shown in this course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However, before focusing on #5 we should recall that finite-state, push down and linear bounded automata are computational models that produce only algorithms (when we monitor the latter two for loops) – it’s just that these get us a subset of algorithms.</a:t>
            </a: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B6B054E-8323-924C-9F4E-B439052AA2D5}" type="datetime1">
              <a:rPr lang="en-US" smtClean="0"/>
              <a:t>2/20/2020</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139</a:t>
            </a:fld>
            <a:endParaRPr lang="en-US"/>
          </a:p>
        </p:txBody>
      </p:sp>
    </p:spTree>
    <p:extLst>
      <p:ext uri="{BB962C8B-B14F-4D97-AF65-F5344CB8AC3E}">
        <p14:creationId xmlns:p14="http://schemas.microsoft.com/office/powerpoint/2010/main" val="51888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04F69-47C2-1541-BD64-579668912859}" type="datetime1">
              <a:rPr lang="en-US" smtClean="0"/>
              <a:t>2/20/2020</a:t>
            </a:fld>
            <a:endParaRPr lang="en-US"/>
          </a:p>
        </p:txBody>
      </p:sp>
      <p:sp>
        <p:nvSpPr>
          <p:cNvPr id="152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F8C6C3-4858-6843-A22A-DBC7955AB3C2}" type="slidenum">
              <a:rPr lang="en-US"/>
              <a:pPr/>
              <a:t>14</a:t>
            </a:fld>
            <a:endParaRPr lang="en-US"/>
          </a:p>
        </p:txBody>
      </p:sp>
      <p:sp>
        <p:nvSpPr>
          <p:cNvPr id="152581"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2582" name="Rectangle 3"/>
          <p:cNvSpPr>
            <a:spLocks noGrp="1" noChangeArrowheads="1"/>
          </p:cNvSpPr>
          <p:nvPr>
            <p:ph type="body" idx="4294967295"/>
          </p:nvPr>
        </p:nvSpPr>
        <p:spPr/>
        <p:txBody>
          <a:bodyPr/>
          <a:lstStyle/>
          <a:p>
            <a:pPr eaLnBrk="1" hangingPunct="1"/>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 = 0</a:t>
            </a:r>
          </a:p>
          <a:p>
            <a:pPr eaLnBrk="1" hangingPunct="1"/>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c</a:t>
            </a:r>
            <a:r>
              <a:rPr lang="en-US" sz="3600" baseline="-25000">
                <a:latin typeface="Arial" charset="0"/>
                <a:ea typeface="MS PGothic" charset="0"/>
              </a:rPr>
              <a:t>max</a:t>
            </a:r>
            <a:r>
              <a:rPr lang="en-US" sz="3600">
                <a:latin typeface="Arial" charset="0"/>
                <a:ea typeface="MS PGothic" charset="0"/>
              </a:rPr>
              <a:t>(|x</a:t>
            </a:r>
            <a:r>
              <a:rPr lang="en-US" sz="3600" baseline="30000">
                <a:latin typeface="Arial" charset="0"/>
                <a:ea typeface="MS PGothic" charset="0"/>
              </a:rPr>
              <a:t>n-1</a:t>
            </a:r>
            <a:r>
              <a:rPr lang="en-US" sz="3600">
                <a:latin typeface="Arial" charset="0"/>
                <a:ea typeface="MS PGothic" charset="0"/>
              </a:rPr>
              <a:t>| + … + |x| + 1|)/|</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(n |x</a:t>
            </a:r>
            <a:r>
              <a:rPr lang="en-US" sz="3600" baseline="30000">
                <a:latin typeface="Arial" charset="0"/>
                <a:ea typeface="MS PGothic" charset="0"/>
              </a:rPr>
              <a:t>n-1</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since |x|</a:t>
            </a:r>
            <a:r>
              <a:rPr lang="en-US" sz="3600">
                <a:latin typeface="Arial" charset="0"/>
                <a:ea typeface="MS PGothic" charset="0"/>
                <a:sym typeface="Symbol" charset="0"/>
              </a:rPr>
              <a:t>1</a:t>
            </a:r>
            <a:endParaRPr lang="en-US" sz="3600">
              <a:latin typeface="Arial" charset="0"/>
              <a:ea typeface="MS PGothic" charset="0"/>
            </a:endParaRPr>
          </a:p>
          <a:p>
            <a:pPr eaLnBrk="1" hangingPunct="1"/>
            <a:r>
              <a:rPr lang="en-US" sz="3600">
                <a:latin typeface="Arial" charset="0"/>
                <a:ea typeface="MS PGothic" charset="0"/>
              </a:rPr>
              <a:t>|x|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n</a:t>
            </a:r>
            <a:r>
              <a:rPr lang="en-US" sz="3600" err="1">
                <a:latin typeface="Arial" charset="0"/>
                <a:ea typeface="MS PGothic" charset="0"/>
                <a:sym typeface="Symbol" charset="0"/>
              </a:rPr>
              <a:t></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p:txBody>
      </p:sp>
      <p:sp>
        <p:nvSpPr>
          <p:cNvPr id="15258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8C5D83F0-D241-454C-8FC6-DB17BCD4CF97}" type="slidenum">
              <a:rPr lang="en-US" sz="1400"/>
              <a:pPr algn="r" eaLnBrk="1" hangingPunct="1"/>
              <a:t>14</a:t>
            </a:fld>
            <a:endParaRPr lang="en-US" sz="1400"/>
          </a:p>
        </p:txBody>
      </p:sp>
      <p:sp>
        <p:nvSpPr>
          <p:cNvPr id="8" name="Footer Placeholder 4">
            <a:extLst>
              <a:ext uri="{FF2B5EF4-FFF2-40B4-BE49-F238E27FC236}">
                <a16:creationId xmlns:a16="http://schemas.microsoft.com/office/drawing/2014/main" id="{F55C6DA9-4919-1642-95B7-D2946DDD96A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640932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a:latin typeface="Arial" charset="0"/>
                <a:ea typeface="MS PGothic" charset="0"/>
              </a:rPr>
              <a:t>Classic Unsolvable Problem</a:t>
            </a:r>
          </a:p>
        </p:txBody>
      </p:sp>
      <p:sp>
        <p:nvSpPr>
          <p:cNvPr id="187395" name="Content Placeholder 2"/>
          <p:cNvSpPr>
            <a:spLocks noGrp="1"/>
          </p:cNvSpPr>
          <p:nvPr>
            <p:ph idx="1"/>
          </p:nvPr>
        </p:nvSpPr>
        <p:spPr/>
        <p:txBody>
          <a:bodyPr/>
          <a:lstStyle/>
          <a:p>
            <a:pPr>
              <a:buFont typeface="Times" charset="0"/>
              <a:buNone/>
            </a:pPr>
            <a:r>
              <a:rPr lang="en-US" sz="2000" b="1">
                <a:latin typeface="Arial" charset="0"/>
                <a:ea typeface="MS PGothic" charset="0"/>
              </a:rPr>
              <a:t>	</a:t>
            </a:r>
            <a:r>
              <a:rPr lang="en-US" sz="2400">
                <a:latin typeface="Arial" charset="0"/>
                <a:ea typeface="MS PGothic" charset="0"/>
              </a:rPr>
              <a:t>Given an arbitrary program </a:t>
            </a:r>
            <a:r>
              <a:rPr lang="en-US" sz="2400" i="1">
                <a:latin typeface="Arial" charset="0"/>
                <a:ea typeface="MS PGothic" charset="0"/>
              </a:rPr>
              <a:t>P</a:t>
            </a:r>
            <a:r>
              <a:rPr lang="en-US" sz="2400">
                <a:latin typeface="Arial" charset="0"/>
                <a:ea typeface="MS PGothic" charset="0"/>
              </a:rPr>
              <a:t>, in some language </a:t>
            </a:r>
            <a:r>
              <a:rPr lang="en-US" sz="2400" i="1">
                <a:latin typeface="Arial" charset="0"/>
                <a:ea typeface="MS PGothic" charset="0"/>
              </a:rPr>
              <a:t>L</a:t>
            </a:r>
            <a:r>
              <a:rPr lang="en-US" sz="2400">
                <a:latin typeface="Arial" charset="0"/>
                <a:ea typeface="MS PGothic" charset="0"/>
              </a:rPr>
              <a:t>, and an input </a:t>
            </a:r>
            <a:r>
              <a:rPr lang="en-US" sz="2400" i="1">
                <a:latin typeface="Arial" charset="0"/>
                <a:ea typeface="MS PGothic" charset="0"/>
              </a:rPr>
              <a:t>x</a:t>
            </a:r>
            <a:r>
              <a:rPr lang="en-US" sz="2400">
                <a:latin typeface="Arial" charset="0"/>
                <a:ea typeface="MS PGothic" charset="0"/>
              </a:rPr>
              <a:t> to </a:t>
            </a:r>
            <a:r>
              <a:rPr lang="en-US" sz="2400" i="1">
                <a:latin typeface="Arial" charset="0"/>
                <a:ea typeface="MS PGothic" charset="0"/>
              </a:rPr>
              <a:t>P</a:t>
            </a:r>
            <a:r>
              <a:rPr lang="en-US" sz="2400">
                <a:latin typeface="Arial" charset="0"/>
                <a:ea typeface="MS PGothic" charset="0"/>
              </a:rPr>
              <a:t>, will </a:t>
            </a:r>
            <a:r>
              <a:rPr lang="en-US" sz="2400" i="1">
                <a:latin typeface="Arial" charset="0"/>
                <a:ea typeface="MS PGothic" charset="0"/>
              </a:rPr>
              <a:t>P</a:t>
            </a:r>
            <a:r>
              <a:rPr lang="en-US" sz="2400">
                <a:latin typeface="Arial" charset="0"/>
                <a:ea typeface="MS PGothic" charset="0"/>
              </a:rPr>
              <a:t> eventually stop when run with input </a:t>
            </a:r>
            <a:r>
              <a:rPr lang="en-US" sz="2400" i="1">
                <a:latin typeface="Arial" charset="0"/>
                <a:ea typeface="MS PGothic" charset="0"/>
              </a:rPr>
              <a:t>x</a:t>
            </a:r>
            <a:r>
              <a:rPr lang="en-US" sz="2400">
                <a:latin typeface="Arial" charset="0"/>
                <a:ea typeface="MS PGothic" charset="0"/>
              </a:rPr>
              <a:t>?</a:t>
            </a:r>
          </a:p>
          <a:p>
            <a:pPr>
              <a:buFontTx/>
              <a:buNone/>
            </a:pPr>
            <a:r>
              <a:rPr lang="en-US" sz="2400">
                <a:latin typeface="Arial" charset="0"/>
                <a:ea typeface="MS PGothic" charset="0"/>
              </a:rPr>
              <a:t>	The above problem is called the </a:t>
            </a:r>
            <a:r>
              <a:rPr lang="ja-JP" altLang="en-US" sz="2400">
                <a:latin typeface="Arial" charset="0"/>
                <a:ea typeface="MS PGothic" charset="0"/>
              </a:rPr>
              <a:t>“</a:t>
            </a:r>
            <a:r>
              <a:rPr lang="en-US" altLang="ja-JP" sz="2400">
                <a:latin typeface="Arial" charset="0"/>
                <a:ea typeface="MS PGothic" charset="0"/>
              </a:rPr>
              <a:t>Halting Problem.</a:t>
            </a:r>
            <a:r>
              <a:rPr lang="ja-JP" altLang="en-US" sz="2400">
                <a:latin typeface="Arial" charset="0"/>
                <a:ea typeface="MS PGothic" charset="0"/>
              </a:rPr>
              <a:t>”</a:t>
            </a:r>
            <a:r>
              <a:rPr lang="en-US" altLang="ja-JP" sz="2400">
                <a:latin typeface="Arial" charset="0"/>
                <a:ea typeface="MS PGothic" charset="0"/>
              </a:rPr>
              <a:t> Book denotes the Halting Problem as A</a:t>
            </a:r>
            <a:r>
              <a:rPr lang="en-US" altLang="ja-JP" sz="2400" baseline="-25000">
                <a:latin typeface="Arial" charset="0"/>
                <a:ea typeface="MS PGothic" charset="0"/>
              </a:rPr>
              <a:t>TM</a:t>
            </a:r>
            <a:r>
              <a:rPr lang="en-US" altLang="ja-JP" sz="2400">
                <a:latin typeface="Arial" charset="0"/>
                <a:ea typeface="MS PGothic" charset="0"/>
              </a:rPr>
              <a:t>.</a:t>
            </a:r>
          </a:p>
          <a:p>
            <a:pPr>
              <a:buFontTx/>
              <a:buNone/>
            </a:pPr>
            <a:r>
              <a:rPr lang="en-US" altLang="ja-JP" sz="2400">
                <a:latin typeface="Arial" charset="0"/>
                <a:ea typeface="MS PGothic" charset="0"/>
              </a:rPr>
              <a:t>	It is clearly an important and practical one – wouldn't it be nice to not be embarrassed by having your program run </a:t>
            </a:r>
            <a:r>
              <a:rPr lang="ja-JP" altLang="en-US" sz="2400">
                <a:latin typeface="Arial" charset="0"/>
                <a:ea typeface="MS PGothic" charset="0"/>
              </a:rPr>
              <a:t>“</a:t>
            </a:r>
            <a:r>
              <a:rPr lang="en-US" altLang="ja-JP" sz="2400">
                <a:latin typeface="Arial" charset="0"/>
                <a:ea typeface="MS PGothic" charset="0"/>
              </a:rPr>
              <a:t>forever</a:t>
            </a:r>
            <a:r>
              <a:rPr lang="ja-JP" altLang="en-US" sz="2400">
                <a:latin typeface="Arial" charset="0"/>
                <a:ea typeface="MS PGothic" charset="0"/>
              </a:rPr>
              <a:t>”</a:t>
            </a:r>
            <a:r>
              <a:rPr lang="en-US" altLang="ja-JP" sz="2400">
                <a:latin typeface="Arial" charset="0"/>
                <a:ea typeface="MS PGothic" charset="0"/>
              </a:rPr>
              <a:t> when you try to do a demo for the boss or professor? Unfortunately, there’s a fly in the ointment as one can prove that no algorithm can be written in </a:t>
            </a:r>
            <a:r>
              <a:rPr lang="en-US" altLang="ja-JP" sz="2400" i="1">
                <a:latin typeface="Arial" charset="0"/>
                <a:ea typeface="MS PGothic" charset="0"/>
              </a:rPr>
              <a:t>L</a:t>
            </a:r>
            <a:r>
              <a:rPr lang="en-US" altLang="ja-JP" sz="2400">
                <a:latin typeface="Arial" charset="0"/>
                <a:ea typeface="MS PGothic" charset="0"/>
              </a:rPr>
              <a:t> that solves the halting problem for </a:t>
            </a:r>
            <a:r>
              <a:rPr lang="en-US" altLang="ja-JP" sz="2400" i="1">
                <a:latin typeface="Arial" charset="0"/>
                <a:ea typeface="MS PGothic" charset="0"/>
              </a:rPr>
              <a:t>L</a:t>
            </a:r>
            <a:r>
              <a:rPr lang="en-US" altLang="ja-JP" sz="2400">
                <a:latin typeface="Arial" charset="0"/>
                <a:ea typeface="MS PGothic" charset="0"/>
              </a:rPr>
              <a:t>.</a:t>
            </a:r>
            <a:endParaRPr lang="en-US" sz="2400">
              <a:latin typeface="Arial" charset="0"/>
              <a:ea typeface="MS PGothic" charset="0"/>
            </a:endParaRPr>
          </a:p>
        </p:txBody>
      </p:sp>
      <p:sp>
        <p:nvSpPr>
          <p:cNvPr id="1873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0277EC-3942-024F-BF1C-54B862D9E121}" type="datetime1">
              <a:rPr lang="en-US" smtClean="0"/>
              <a:t>2/20/2020</a:t>
            </a:fld>
            <a:endParaRPr lang="en-US"/>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72BDCD-56E3-CA44-BC89-F577B28A596A}" type="slidenum">
              <a:rPr lang="en-US"/>
              <a:pPr/>
              <a:t>140</a:t>
            </a:fld>
            <a:endParaRPr lang="en-US"/>
          </a:p>
        </p:txBody>
      </p:sp>
      <p:sp>
        <p:nvSpPr>
          <p:cNvPr id="18739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en-US">
                <a:latin typeface="Arial" charset="0"/>
                <a:ea typeface="MS PGothic" charset="0"/>
              </a:rPr>
              <a:t>Some terminology</a:t>
            </a:r>
          </a:p>
        </p:txBody>
      </p:sp>
      <p:sp>
        <p:nvSpPr>
          <p:cNvPr id="188419" name="Content Placeholder 2"/>
          <p:cNvSpPr>
            <a:spLocks noGrp="1"/>
          </p:cNvSpPr>
          <p:nvPr>
            <p:ph idx="1"/>
          </p:nvPr>
        </p:nvSpPr>
        <p:spPr>
          <a:xfrm>
            <a:off x="381000" y="1600200"/>
            <a:ext cx="8229600" cy="4525963"/>
          </a:xfrm>
        </p:spPr>
        <p:txBody>
          <a:bodyPr/>
          <a:lstStyle/>
          <a:p>
            <a:pPr>
              <a:buFontTx/>
              <a:buNone/>
            </a:pPr>
            <a:r>
              <a:rPr lang="en-US" sz="2000" b="1" dirty="0">
                <a:latin typeface="Arial" charset="0"/>
                <a:ea typeface="MS PGothic" charset="0"/>
              </a:rPr>
              <a:t>	</a:t>
            </a:r>
            <a:r>
              <a:rPr lang="en-US" sz="2000" dirty="0">
                <a:latin typeface="Arial" charset="0"/>
                <a:ea typeface="MS PGothic" charset="0"/>
              </a:rPr>
              <a:t>We will say that a procedure, </a:t>
            </a:r>
            <a:r>
              <a:rPr lang="en-US" sz="2000" b="1" i="1" dirty="0">
                <a:latin typeface="Arial" charset="0"/>
                <a:ea typeface="MS PGothic" charset="0"/>
              </a:rPr>
              <a:t>f</a:t>
            </a:r>
            <a:r>
              <a:rPr lang="en-US" sz="2000" dirty="0">
                <a:latin typeface="Arial" charset="0"/>
                <a:ea typeface="MS PGothic" charset="0"/>
              </a:rPr>
              <a:t>, converges on input </a:t>
            </a:r>
            <a:r>
              <a:rPr lang="en-US" sz="2000" b="1" i="1" dirty="0">
                <a:latin typeface="Arial" charset="0"/>
                <a:ea typeface="MS PGothic" charset="0"/>
              </a:rPr>
              <a:t>x</a:t>
            </a:r>
            <a:r>
              <a:rPr lang="en-US" sz="2000" dirty="0">
                <a:latin typeface="Arial" charset="0"/>
                <a:ea typeface="MS PGothic" charset="0"/>
              </a:rPr>
              <a:t> if it eventually halts when it receives </a:t>
            </a:r>
            <a:r>
              <a:rPr lang="en-US" sz="2000" b="1" i="1" dirty="0">
                <a:latin typeface="Arial" charset="0"/>
                <a:ea typeface="MS PGothic" charset="0"/>
              </a:rPr>
              <a:t>x</a:t>
            </a:r>
            <a:r>
              <a:rPr lang="en-US" sz="2000" dirty="0">
                <a:latin typeface="Arial" charset="0"/>
                <a:ea typeface="MS PGothic" charset="0"/>
              </a:rPr>
              <a:t> as input. We denote this as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t>
            </a:r>
          </a:p>
          <a:p>
            <a:pPr>
              <a:buFontTx/>
              <a:buNone/>
            </a:pPr>
            <a:endParaRPr lang="en-US" sz="2000" dirty="0">
              <a:latin typeface="Arial" charset="0"/>
              <a:ea typeface="MS PGothic" charset="0"/>
              <a:sym typeface="Symbol" charset="0"/>
            </a:endParaRPr>
          </a:p>
          <a:p>
            <a:pPr>
              <a:buFontTx/>
              <a:buNone/>
            </a:pPr>
            <a:r>
              <a:rPr lang="en-US" sz="2000" dirty="0">
                <a:latin typeface="Arial" charset="0"/>
                <a:ea typeface="MS PGothic" charset="0"/>
                <a:sym typeface="Symbol" charset="0"/>
              </a:rPr>
              <a:t>	</a:t>
            </a:r>
            <a:r>
              <a:rPr lang="en-US" sz="2000" dirty="0">
                <a:latin typeface="Arial" charset="0"/>
                <a:ea typeface="MS PGothic" charset="0"/>
              </a:rPr>
              <a:t>We will say that a procedure, </a:t>
            </a:r>
            <a:r>
              <a:rPr lang="en-US" sz="2000" b="1" i="1" dirty="0">
                <a:latin typeface="Arial" charset="0"/>
                <a:ea typeface="MS PGothic" charset="0"/>
              </a:rPr>
              <a:t>f</a:t>
            </a:r>
            <a:r>
              <a:rPr lang="en-US" sz="2000" dirty="0">
                <a:latin typeface="Arial" charset="0"/>
                <a:ea typeface="MS PGothic" charset="0"/>
              </a:rPr>
              <a:t>, diverges on input </a:t>
            </a:r>
            <a:r>
              <a:rPr lang="en-US" sz="2000" b="1" i="1" dirty="0">
                <a:latin typeface="Arial" charset="0"/>
                <a:ea typeface="MS PGothic" charset="0"/>
              </a:rPr>
              <a:t>x</a:t>
            </a:r>
            <a:r>
              <a:rPr lang="en-US" sz="2000" dirty="0">
                <a:latin typeface="Arial" charset="0"/>
                <a:ea typeface="MS PGothic" charset="0"/>
              </a:rPr>
              <a:t> if it never halts when it receives </a:t>
            </a:r>
            <a:r>
              <a:rPr lang="en-US" sz="2000" i="1" dirty="0">
                <a:latin typeface="Arial" charset="0"/>
                <a:ea typeface="MS PGothic" charset="0"/>
              </a:rPr>
              <a:t>x</a:t>
            </a:r>
            <a:r>
              <a:rPr lang="en-US" sz="2000" dirty="0">
                <a:latin typeface="Arial" charset="0"/>
                <a:ea typeface="MS PGothic" charset="0"/>
              </a:rPr>
              <a:t> as input. We denote this as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t>
            </a:r>
          </a:p>
          <a:p>
            <a:pPr>
              <a:buFontTx/>
              <a:buNone/>
            </a:pPr>
            <a:endParaRPr lang="en-US" sz="2000" dirty="0">
              <a:latin typeface="Arial" charset="0"/>
              <a:ea typeface="MS PGothic" charset="0"/>
              <a:sym typeface="Symbol" charset="0"/>
            </a:endParaRPr>
          </a:p>
          <a:p>
            <a:pPr>
              <a:buFontTx/>
              <a:buNone/>
            </a:pPr>
            <a:r>
              <a:rPr lang="en-US" sz="2000" dirty="0">
                <a:latin typeface="Arial" charset="0"/>
                <a:ea typeface="MS PGothic" charset="0"/>
                <a:sym typeface="Symbol" charset="0"/>
              </a:rPr>
              <a:t>	Of course, if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then </a:t>
            </a:r>
            <a:r>
              <a:rPr lang="en-US" sz="2000" b="1" i="1" dirty="0">
                <a:latin typeface="Arial" charset="0"/>
                <a:ea typeface="MS PGothic" charset="0"/>
                <a:sym typeface="Symbol" charset="0"/>
              </a:rPr>
              <a:t>f</a:t>
            </a:r>
            <a:r>
              <a:rPr lang="en-US" sz="2000" i="1" dirty="0">
                <a:latin typeface="Arial" charset="0"/>
                <a:ea typeface="MS PGothic" charset="0"/>
                <a:sym typeface="Symbol" charset="0"/>
              </a:rPr>
              <a:t> </a:t>
            </a:r>
            <a:r>
              <a:rPr lang="en-US" sz="2000" dirty="0">
                <a:latin typeface="Arial" charset="0"/>
                <a:ea typeface="MS PGothic" charset="0"/>
                <a:sym typeface="Symbol" charset="0"/>
              </a:rPr>
              <a:t>defines a value for </a:t>
            </a:r>
            <a:r>
              <a:rPr lang="en-US" sz="2000" b="1" i="1" dirty="0">
                <a:latin typeface="Arial" charset="0"/>
                <a:ea typeface="MS PGothic" charset="0"/>
                <a:sym typeface="Symbol" charset="0"/>
              </a:rPr>
              <a:t>x</a:t>
            </a:r>
            <a:r>
              <a:rPr lang="en-US" sz="2000" dirty="0">
                <a:latin typeface="Arial" charset="0"/>
                <a:ea typeface="MS PGothic" charset="0"/>
                <a:sym typeface="Symbol" charset="0"/>
              </a:rPr>
              <a:t>. In fact we also say that </a:t>
            </a:r>
            <a:r>
              <a:rPr lang="en-US" sz="2000" b="1" i="1" dirty="0">
                <a:latin typeface="Arial" charset="0"/>
                <a:ea typeface="MS PGothic" charset="0"/>
                <a:sym typeface="Symbol" charset="0"/>
              </a:rPr>
              <a:t>f(x)</a:t>
            </a:r>
            <a:r>
              <a:rPr lang="en-US" sz="2000" dirty="0">
                <a:latin typeface="Arial" charset="0"/>
                <a:ea typeface="MS PGothic" charset="0"/>
                <a:sym typeface="Symbol" charset="0"/>
              </a:rPr>
              <a:t> is defined if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and undefined if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a:t>
            </a:r>
          </a:p>
          <a:p>
            <a:pPr>
              <a:buFontTx/>
              <a:buNone/>
            </a:pPr>
            <a:endParaRPr lang="en-US" sz="2000" dirty="0">
              <a:latin typeface="Arial" charset="0"/>
              <a:ea typeface="MS PGothic" charset="0"/>
              <a:sym typeface="Symbol" charset="0"/>
            </a:endParaRPr>
          </a:p>
          <a:p>
            <a:pPr>
              <a:buFontTx/>
              <a:buNone/>
            </a:pPr>
            <a:r>
              <a:rPr lang="en-US" sz="2000" dirty="0">
                <a:latin typeface="Arial" charset="0"/>
                <a:ea typeface="MS PGothic" charset="0"/>
                <a:sym typeface="Symbol" charset="0"/>
              </a:rPr>
              <a:t>	Finally, we define the domain of </a:t>
            </a:r>
            <a:r>
              <a:rPr lang="en-US" sz="2000" b="1" i="1" dirty="0">
                <a:latin typeface="Arial" charset="0"/>
                <a:ea typeface="MS PGothic" charset="0"/>
                <a:sym typeface="Symbol" charset="0"/>
              </a:rPr>
              <a:t>f</a:t>
            </a:r>
            <a:r>
              <a:rPr lang="en-US" sz="2000" i="1" dirty="0">
                <a:latin typeface="Arial" charset="0"/>
                <a:ea typeface="MS PGothic" charset="0"/>
                <a:sym typeface="Symbol" charset="0"/>
              </a:rPr>
              <a:t> </a:t>
            </a:r>
            <a:r>
              <a:rPr lang="en-US" sz="2000" dirty="0">
                <a:latin typeface="Arial" charset="0"/>
                <a:ea typeface="MS PGothic" charset="0"/>
                <a:sym typeface="Symbol" charset="0"/>
              </a:rPr>
              <a:t>as </a:t>
            </a:r>
            <a:r>
              <a:rPr lang="en-US" sz="2000" b="1" dirty="0">
                <a:latin typeface="Arial" charset="0"/>
                <a:ea typeface="MS PGothic" charset="0"/>
                <a:sym typeface="Symbol" charset="0"/>
              </a:rPr>
              <a:t>{</a:t>
            </a:r>
            <a:r>
              <a:rPr lang="en-US" sz="2000" b="1" i="1" dirty="0">
                <a:latin typeface="Arial" charset="0"/>
                <a:ea typeface="MS PGothic" charset="0"/>
                <a:sym typeface="Symbol" charset="0"/>
              </a:rPr>
              <a:t>x</a:t>
            </a:r>
            <a:r>
              <a:rPr lang="en-US" sz="2000" b="1" dirty="0">
                <a:latin typeface="Arial" charset="0"/>
                <a:ea typeface="MS PGothic" charset="0"/>
                <a:sym typeface="Symbol" charset="0"/>
              </a:rPr>
              <a:t> |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t>
            </a:r>
            <a:br>
              <a:rPr lang="en-US" sz="2000" dirty="0">
                <a:latin typeface="Arial" charset="0"/>
                <a:ea typeface="MS PGothic" charset="0"/>
                <a:sym typeface="Symbol" charset="0"/>
              </a:rPr>
            </a:br>
            <a:r>
              <a:rPr lang="en-US" sz="2000" dirty="0">
                <a:latin typeface="Arial" charset="0"/>
                <a:ea typeface="MS PGothic" charset="0"/>
                <a:sym typeface="Symbol" charset="0"/>
              </a:rPr>
              <a:t>The range of </a:t>
            </a:r>
            <a:r>
              <a:rPr lang="en-US" sz="2000" b="1" i="1" dirty="0">
                <a:latin typeface="Arial" charset="0"/>
                <a:ea typeface="MS PGothic" charset="0"/>
                <a:sym typeface="Symbol" charset="0"/>
              </a:rPr>
              <a:t>f</a:t>
            </a:r>
            <a:r>
              <a:rPr lang="en-US" sz="2000" dirty="0">
                <a:latin typeface="Arial" charset="0"/>
                <a:ea typeface="MS PGothic" charset="0"/>
                <a:sym typeface="Symbol" charset="0"/>
              </a:rPr>
              <a:t> is </a:t>
            </a:r>
            <a:r>
              <a:rPr lang="en-US" sz="2000" b="1" dirty="0">
                <a:latin typeface="Arial" charset="0"/>
                <a:ea typeface="MS PGothic" charset="0"/>
                <a:sym typeface="Symbol" charset="0"/>
              </a:rPr>
              <a:t>{</a:t>
            </a:r>
            <a:r>
              <a:rPr lang="en-US" sz="2000" b="1" i="1" dirty="0">
                <a:latin typeface="Arial" charset="0"/>
                <a:ea typeface="MS PGothic" charset="0"/>
                <a:sym typeface="Symbol" charset="0"/>
              </a:rPr>
              <a:t>y</a:t>
            </a:r>
            <a:r>
              <a:rPr lang="en-US" sz="2000" b="1" dirty="0">
                <a:latin typeface="Arial" charset="0"/>
                <a:ea typeface="MS PGothic" charset="0"/>
                <a:sym typeface="Symbol" charset="0"/>
              </a:rPr>
              <a:t> | </a:t>
            </a:r>
            <a:r>
              <a:rPr lang="en-US" sz="2000" dirty="0">
                <a:latin typeface="Arial" charset="0"/>
                <a:ea typeface="MS PGothic" charset="0"/>
                <a:sym typeface="Symbol" charset="0"/>
              </a:rPr>
              <a:t>there exists an x,</a:t>
            </a:r>
            <a:r>
              <a:rPr lang="en-US" sz="2000" b="1" dirty="0">
                <a:latin typeface="Arial" charset="0"/>
                <a:ea typeface="MS PGothic" charset="0"/>
                <a:sym typeface="Symbol" charset="0"/>
              </a:rPr>
              <a:t>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and </a:t>
            </a:r>
            <a:r>
              <a:rPr lang="en-US" sz="2000" b="1" i="1" dirty="0">
                <a:latin typeface="Arial" charset="0"/>
                <a:ea typeface="MS PGothic" charset="0"/>
                <a:sym typeface="Symbol" charset="0"/>
              </a:rPr>
              <a:t>f(x) = y </a:t>
            </a:r>
            <a:r>
              <a:rPr lang="en-US" sz="2000" dirty="0">
                <a:latin typeface="Arial" charset="0"/>
                <a:ea typeface="MS PGothic" charset="0"/>
                <a:sym typeface="Symbol" charset="0"/>
              </a:rPr>
              <a:t>}.</a:t>
            </a:r>
            <a:endParaRPr lang="en-US" sz="2000" dirty="0">
              <a:latin typeface="Arial" charset="0"/>
              <a:ea typeface="MS PGothic" charset="0"/>
            </a:endParaRPr>
          </a:p>
        </p:txBody>
      </p:sp>
      <p:sp>
        <p:nvSpPr>
          <p:cNvPr id="1884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30EDBC-3003-724D-88C2-372CF0AF67F0}" type="datetime1">
              <a:rPr lang="en-US" smtClean="0"/>
              <a:t>2/20/2020</a:t>
            </a:fld>
            <a:endParaRPr lang="en-US"/>
          </a:p>
        </p:txBody>
      </p:sp>
      <p:sp>
        <p:nvSpPr>
          <p:cNvPr id="188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EE2CE7-7D07-AA41-970C-BE47C459B2F0}" type="slidenum">
              <a:rPr lang="en-US"/>
              <a:pPr/>
              <a:t>141</a:t>
            </a:fld>
            <a:endParaRPr lang="en-US"/>
          </a:p>
        </p:txBody>
      </p:sp>
      <p:sp>
        <p:nvSpPr>
          <p:cNvPr id="18842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a:latin typeface="Arial" charset="0"/>
                <a:ea typeface="MS PGothic" charset="0"/>
              </a:rPr>
              <a:t>Numbering Procedures</a:t>
            </a:r>
          </a:p>
        </p:txBody>
      </p:sp>
      <p:sp>
        <p:nvSpPr>
          <p:cNvPr id="192515" name="Content Placeholder 2"/>
          <p:cNvSpPr>
            <a:spLocks noGrp="1"/>
          </p:cNvSpPr>
          <p:nvPr>
            <p:ph idx="1"/>
          </p:nvPr>
        </p:nvSpPr>
        <p:spPr/>
        <p:txBody>
          <a:bodyPr/>
          <a:lstStyle/>
          <a:p>
            <a:pPr eaLnBrk="1" hangingPunct="1">
              <a:lnSpc>
                <a:spcPct val="80000"/>
              </a:lnSpc>
              <a:buFontTx/>
              <a:buNone/>
            </a:pPr>
            <a:r>
              <a:rPr lang="en-US" sz="2000" b="1" dirty="0">
                <a:latin typeface="Arial" charset="0"/>
                <a:ea typeface="MS PGothic" charset="0"/>
              </a:rPr>
              <a:t>	</a:t>
            </a:r>
            <a:endParaRPr lang="en-US" sz="2000" dirty="0">
              <a:latin typeface="Arial" charset="0"/>
              <a:ea typeface="MS PGothic" charset="0"/>
            </a:endParaRPr>
          </a:p>
          <a:p>
            <a:pPr eaLnBrk="1" hangingPunct="1">
              <a:lnSpc>
                <a:spcPct val="80000"/>
              </a:lnSpc>
              <a:buFontTx/>
              <a:buNone/>
            </a:pPr>
            <a:r>
              <a:rPr lang="en-US" altLang="ja-JP" sz="2000" dirty="0">
                <a:latin typeface="Arial" charset="0"/>
                <a:ea typeface="MS PGothic" charset="0"/>
              </a:rPr>
              <a:t>	</a:t>
            </a:r>
            <a:r>
              <a:rPr lang="en-US" altLang="ja-JP" sz="2400" dirty="0">
                <a:latin typeface="Arial" charset="0"/>
                <a:ea typeface="MS PGothic" charset="0"/>
              </a:rPr>
              <a:t>Any programming language needs to have an associated grammar that can be used to generate all legitimate programs.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By ordering the rules of the grammar in a way that generates programs in some lexical or syntactic order, we have a means to recursively enumerate the set of all programs. Thus, the set of procedures (programs) is re.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Using this fact, we will employ the notation that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dirty="0">
                <a:latin typeface="Arial" charset="0"/>
                <a:ea typeface="MS PGothic" charset="0"/>
                <a:sym typeface="Symbol" charset="0"/>
              </a:rPr>
              <a:t> is the </a:t>
            </a:r>
            <a:r>
              <a:rPr lang="en-US" altLang="ja-JP" sz="2400" b="1" dirty="0">
                <a:latin typeface="Arial" charset="0"/>
                <a:ea typeface="MS PGothic" charset="0"/>
                <a:sym typeface="Symbol" charset="0"/>
              </a:rPr>
              <a:t>x</a:t>
            </a:r>
            <a:r>
              <a:rPr lang="en-US" altLang="ja-JP" sz="2400" dirty="0">
                <a:latin typeface="Arial" charset="0"/>
                <a:ea typeface="MS PGothic" charset="0"/>
                <a:sym typeface="Symbol" charset="0"/>
              </a:rPr>
              <a:t>-</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and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b="1" dirty="0">
                <a:latin typeface="Arial" charset="0"/>
                <a:ea typeface="MS PGothic" charset="0"/>
                <a:sym typeface="Symbol" charset="0"/>
              </a:rPr>
              <a:t>(y) </a:t>
            </a:r>
            <a:r>
              <a:rPr lang="en-US" altLang="ja-JP" sz="2400" dirty="0">
                <a:latin typeface="Arial" charset="0"/>
                <a:ea typeface="MS PGothic" charset="0"/>
                <a:sym typeface="Symbol" charset="0"/>
              </a:rPr>
              <a:t>is the x-</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with input </a:t>
            </a:r>
            <a:r>
              <a:rPr lang="en-US" altLang="ja-JP" sz="2400" b="1" dirty="0">
                <a:latin typeface="Arial" charset="0"/>
                <a:ea typeface="MS PGothic" charset="0"/>
                <a:sym typeface="Symbol" charset="0"/>
              </a:rPr>
              <a:t>y</a:t>
            </a:r>
            <a:r>
              <a:rPr lang="en-US" altLang="ja-JP" sz="2400" dirty="0">
                <a:latin typeface="Arial" charset="0"/>
                <a:ea typeface="MS PGothic" charset="0"/>
                <a:sym typeface="Symbol" charset="0"/>
              </a:rPr>
              <a:t>.</a:t>
            </a:r>
            <a:r>
              <a:rPr lang="en-US" altLang="ja-JP" sz="2400" dirty="0">
                <a:latin typeface="Arial" charset="0"/>
                <a:ea typeface="MS PGothic" charset="0"/>
              </a:rPr>
              <a:t> We also refer to </a:t>
            </a:r>
            <a:r>
              <a:rPr lang="en-US" altLang="ja-JP" sz="2400" b="1" dirty="0">
                <a:latin typeface="Arial" charset="0"/>
                <a:ea typeface="MS PGothic" charset="0"/>
              </a:rPr>
              <a:t>x</a:t>
            </a:r>
            <a:r>
              <a:rPr lang="en-US" altLang="ja-JP" sz="2400" dirty="0">
                <a:latin typeface="Arial" charset="0"/>
                <a:ea typeface="MS PGothic" charset="0"/>
              </a:rPr>
              <a:t> as the procedure’s index.</a:t>
            </a:r>
          </a:p>
          <a:p>
            <a:pPr eaLnBrk="1" hangingPunct="1">
              <a:lnSpc>
                <a:spcPct val="80000"/>
              </a:lnSpc>
              <a:buFontTx/>
              <a:buNone/>
            </a:pPr>
            <a:endParaRPr lang="en-US" sz="2000" b="1" dirty="0">
              <a:latin typeface="Arial" charset="0"/>
              <a:ea typeface="MS PGothic" charset="0"/>
            </a:endParaRPr>
          </a:p>
          <a:p>
            <a:pPr eaLnBrk="1" hangingPunct="1">
              <a:lnSpc>
                <a:spcPct val="80000"/>
              </a:lnSpc>
              <a:buFontTx/>
              <a:buNone/>
            </a:pPr>
            <a:r>
              <a:rPr lang="en-US" sz="2000" b="1" dirty="0">
                <a:latin typeface="Arial" charset="0"/>
                <a:ea typeface="MS PGothic" charset="0"/>
              </a:rPr>
              <a:t>	</a:t>
            </a:r>
          </a:p>
        </p:txBody>
      </p:sp>
      <p:sp>
        <p:nvSpPr>
          <p:cNvPr id="1925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EEA459-7712-A945-8D07-161F3DB1BE0A}" type="datetime1">
              <a:rPr lang="en-US" smtClean="0"/>
              <a:t>2/20/2020</a:t>
            </a:fld>
            <a:endParaRPr lang="en-US"/>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B677DD-8992-974F-9476-954CACC2BD87}" type="slidenum">
              <a:rPr lang="en-US"/>
              <a:pPr/>
              <a:t>142</a:t>
            </a:fld>
            <a:endParaRPr lang="en-US"/>
          </a:p>
        </p:txBody>
      </p:sp>
      <p:sp>
        <p:nvSpPr>
          <p:cNvPr id="1925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extLst>
      <p:ext uri="{BB962C8B-B14F-4D97-AF65-F5344CB8AC3E}">
        <p14:creationId xmlns:p14="http://schemas.microsoft.com/office/powerpoint/2010/main" val="167494458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a:latin typeface="Arial" charset="0"/>
                <a:ea typeface="MS PGothic" charset="0"/>
              </a:rPr>
              <a:t>The universal machine</a:t>
            </a:r>
          </a:p>
        </p:txBody>
      </p:sp>
      <p:sp>
        <p:nvSpPr>
          <p:cNvPr id="193539"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400">
                <a:latin typeface="Arial" charset="0"/>
                <a:ea typeface="MS PGothic" charset="0"/>
              </a:rPr>
              <a:t>First, we can all agree that any complete model of computation must be able to simulate programs in its own language. We refer to such a simulator (interpreter) as the Universal machine, denote Univ.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a:latin typeface="Arial" charset="0"/>
              <a:ea typeface="MS PGothic" charset="0"/>
            </a:endParaRPr>
          </a:p>
          <a:p>
            <a:pPr eaLnBrk="1" hangingPunct="1">
              <a:lnSpc>
                <a:spcPct val="80000"/>
              </a:lnSpc>
              <a:buFontTx/>
              <a:buNone/>
            </a:pPr>
            <a:r>
              <a:rPr lang="en-US" sz="2400">
                <a:latin typeface="Arial" charset="0"/>
                <a:ea typeface="MS PGothic" charset="0"/>
              </a:rPr>
              <a:t>	</a:t>
            </a:r>
            <a:r>
              <a:rPr lang="en-US" sz="2400" b="1" err="1">
                <a:latin typeface="Arial" charset="0"/>
                <a:ea typeface="MS PGothic" charset="0"/>
              </a:rPr>
              <a:t>Univ</a:t>
            </a:r>
            <a:r>
              <a:rPr lang="en-US" sz="2400" b="1">
                <a:latin typeface="Arial" charset="0"/>
                <a:ea typeface="MS PGothic" charset="0"/>
              </a:rPr>
              <a:t>(</a:t>
            </a:r>
            <a:r>
              <a:rPr lang="en-US" sz="2400" b="1" err="1">
                <a:latin typeface="Arial" charset="0"/>
                <a:ea typeface="MS PGothic" charset="0"/>
              </a:rPr>
              <a:t>x,y</a:t>
            </a:r>
            <a:r>
              <a:rPr lang="en-US" sz="2400" b="1">
                <a:latin typeface="Arial" charset="0"/>
                <a:ea typeface="MS PGothic" charset="0"/>
              </a:rPr>
              <a:t>) = </a:t>
            </a:r>
            <a:r>
              <a:rPr lang="en-US" sz="2400" b="1">
                <a:latin typeface="Arial" charset="0"/>
                <a:ea typeface="MS PGothic" charset="0"/>
                <a:sym typeface="Symbol" charset="0"/>
              </a:rPr>
              <a:t></a:t>
            </a:r>
            <a:r>
              <a:rPr lang="en-US" sz="2400" b="1" baseline="-25000">
                <a:latin typeface="Arial" charset="0"/>
                <a:ea typeface="MS PGothic" charset="0"/>
                <a:sym typeface="Symbol" charset="0"/>
              </a:rPr>
              <a:t>x</a:t>
            </a:r>
            <a:r>
              <a:rPr lang="en-US" sz="2400" b="1">
                <a:latin typeface="Arial" charset="0"/>
                <a:ea typeface="MS PGothic" charset="0"/>
                <a:sym typeface="Symbol" charset="0"/>
              </a:rPr>
              <a:t>(y)</a:t>
            </a:r>
            <a:endParaRPr lang="en-US" sz="2400" b="1">
              <a:latin typeface="Arial" charset="0"/>
              <a:ea typeface="MS PGothic" charset="0"/>
            </a:endParaRPr>
          </a:p>
          <a:p>
            <a:pPr eaLnBrk="1" hangingPunct="1">
              <a:lnSpc>
                <a:spcPct val="80000"/>
              </a:lnSpc>
              <a:buFontTx/>
              <a:buNone/>
            </a:pPr>
            <a:r>
              <a:rPr lang="en-US" sz="2400">
                <a:latin typeface="Arial" charset="0"/>
                <a:ea typeface="MS PGothic" charset="0"/>
              </a:rPr>
              <a:t>	</a:t>
            </a:r>
          </a:p>
        </p:txBody>
      </p:sp>
      <p:sp>
        <p:nvSpPr>
          <p:cNvPr id="1935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62D46DD-4903-C442-BE24-41771E5F18D4}" type="datetime1">
              <a:rPr lang="en-US" smtClean="0"/>
              <a:t>2/20/2020</a:t>
            </a:fld>
            <a:endParaRPr lang="en-US"/>
          </a:p>
        </p:txBody>
      </p:sp>
      <p:sp>
        <p:nvSpPr>
          <p:cNvPr id="193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17EC62-3C56-4B49-92D6-DD8C81A30720}" type="slidenum">
              <a:rPr lang="en-US"/>
              <a:pPr/>
              <a:t>143</a:t>
            </a:fld>
            <a:endParaRPr lang="en-US"/>
          </a:p>
        </p:txBody>
      </p:sp>
      <p:sp>
        <p:nvSpPr>
          <p:cNvPr id="1935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extLst>
      <p:ext uri="{BB962C8B-B14F-4D97-AF65-F5344CB8AC3E}">
        <p14:creationId xmlns:p14="http://schemas.microsoft.com/office/powerpoint/2010/main" val="9601879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11D441E-C67D-E341-84DA-B47020B40102}" type="datetime1">
              <a:rPr lang="en-US" smtClean="0"/>
              <a:t>2/20/2020</a:t>
            </a:fld>
            <a:endParaRPr lang="en-US"/>
          </a:p>
        </p:txBody>
      </p:sp>
      <p:sp>
        <p:nvSpPr>
          <p:cNvPr id="189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89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77636-F079-EF48-B2CE-5BD8D5DEDC13}" type="slidenum">
              <a:rPr lang="en-US"/>
              <a:pPr/>
              <a:t>144</a:t>
            </a:fld>
            <a:endParaRPr lang="en-US"/>
          </a:p>
        </p:txBody>
      </p:sp>
      <p:sp>
        <p:nvSpPr>
          <p:cNvPr id="189445" name="Rectangle 2"/>
          <p:cNvSpPr>
            <a:spLocks noGrp="1" noChangeArrowheads="1"/>
          </p:cNvSpPr>
          <p:nvPr>
            <p:ph type="title"/>
          </p:nvPr>
        </p:nvSpPr>
        <p:spPr/>
        <p:txBody>
          <a:bodyPr/>
          <a:lstStyle/>
          <a:p>
            <a:pPr eaLnBrk="1" hangingPunct="1"/>
            <a:r>
              <a:rPr lang="en-US">
                <a:latin typeface="Arial" charset="0"/>
                <a:ea typeface="MS PGothic" charset="0"/>
              </a:rPr>
              <a:t>Halting Problem (A</a:t>
            </a:r>
            <a:r>
              <a:rPr lang="en-US" baseline="-25000">
                <a:latin typeface="Arial" charset="0"/>
                <a:ea typeface="MS PGothic" charset="0"/>
              </a:rPr>
              <a:t>TM</a:t>
            </a:r>
            <a:r>
              <a:rPr lang="en-US">
                <a:latin typeface="Arial" charset="0"/>
                <a:ea typeface="MS PGothic" charset="0"/>
              </a:rPr>
              <a:t>)</a:t>
            </a:r>
          </a:p>
        </p:txBody>
      </p:sp>
      <p:sp>
        <p:nvSpPr>
          <p:cNvPr id="189446" name="Rectangle 3"/>
          <p:cNvSpPr>
            <a:spLocks noGrp="1" noChangeArrowheads="1"/>
          </p:cNvSpPr>
          <p:nvPr>
            <p:ph type="body" idx="1"/>
          </p:nvPr>
        </p:nvSpPr>
        <p:spPr/>
        <p:txBody>
          <a:bodyPr/>
          <a:lstStyle/>
          <a:p>
            <a:pPr eaLnBrk="1" hangingPunct="1">
              <a:lnSpc>
                <a:spcPct val="80000"/>
              </a:lnSpc>
              <a:buFontTx/>
              <a:buNone/>
            </a:pPr>
            <a:r>
              <a:rPr lang="en-US" sz="1800" dirty="0">
                <a:latin typeface="Arial" charset="0"/>
                <a:ea typeface="MS PGothic" charset="0"/>
              </a:rPr>
              <a:t>	Assume we can decide the halting problem.  Then there exists some total function Halt such that</a:t>
            </a:r>
          </a:p>
          <a:p>
            <a:pPr eaLnBrk="1" hangingPunct="1">
              <a:lnSpc>
                <a:spcPct val="80000"/>
              </a:lnSpc>
              <a:buFontTx/>
              <a:buNone/>
            </a:pPr>
            <a:r>
              <a:rPr lang="en-US" sz="1800" dirty="0">
                <a:latin typeface="Arial" charset="0"/>
                <a:ea typeface="MS PGothic" charset="0"/>
              </a:rPr>
              <a:t>				1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defined</a:t>
            </a:r>
          </a:p>
          <a:p>
            <a:pPr eaLnBrk="1" hangingPunct="1">
              <a:lnSpc>
                <a:spcPct val="80000"/>
              </a:lnSpc>
              <a:buFontTx/>
              <a:buNone/>
            </a:pPr>
            <a:r>
              <a:rPr lang="en-US" sz="1800" dirty="0">
                <a:latin typeface="Arial" charset="0"/>
                <a:ea typeface="MS PGothic" charset="0"/>
              </a:rPr>
              <a:t>	Halt(</a:t>
            </a:r>
            <a:r>
              <a:rPr lang="en-US" sz="1800" dirty="0" err="1">
                <a:latin typeface="Arial" charset="0"/>
                <a:ea typeface="MS PGothic" charset="0"/>
              </a:rPr>
              <a:t>x,y</a:t>
            </a: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0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not defined</a:t>
            </a:r>
          </a:p>
          <a:p>
            <a:pPr eaLnBrk="1" hangingPunct="1">
              <a:lnSpc>
                <a:spcPct val="80000"/>
              </a:lnSpc>
              <a:buFontTx/>
              <a:buNone/>
            </a:pP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Now we can view Halt as a mapping from </a:t>
            </a:r>
            <a:r>
              <a:rPr lang="en-US" sz="1800" b="1" i="1" dirty="0">
                <a:latin typeface="Cambria Math" panose="02040503050406030204" pitchFamily="18" charset="0"/>
                <a:ea typeface="Cambria Math" panose="02040503050406030204" pitchFamily="18" charset="0"/>
                <a:sym typeface="Symbol" charset="0"/>
              </a:rPr>
              <a:t>N</a:t>
            </a:r>
            <a:r>
              <a:rPr lang="en-US" sz="1800" dirty="0">
                <a:latin typeface="Arial" charset="0"/>
                <a:ea typeface="MS PGothic" charset="0"/>
              </a:rPr>
              <a:t> into </a:t>
            </a:r>
            <a:r>
              <a:rPr lang="en-US" sz="1800" b="1" i="1" dirty="0">
                <a:latin typeface="Cambria Math" panose="02040503050406030204" pitchFamily="18" charset="0"/>
                <a:ea typeface="Cambria Math" panose="02040503050406030204" pitchFamily="18" charset="0"/>
                <a:sym typeface="Symbol" charset="0"/>
              </a:rPr>
              <a:t>N</a:t>
            </a:r>
            <a:r>
              <a:rPr lang="en-US" sz="1800" dirty="0">
                <a:latin typeface="Arial" charset="0"/>
                <a:ea typeface="MS PGothic" charset="0"/>
              </a:rPr>
              <a:t>  by treating its input as a single number representing the pairing of two numbers via the one-one onto function pair discussed earlier.</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pair(</a:t>
            </a:r>
            <a:r>
              <a:rPr lang="en-US" sz="1800" dirty="0" err="1">
                <a:latin typeface="Arial" charset="0"/>
                <a:ea typeface="MS PGothic" charset="0"/>
              </a:rPr>
              <a:t>x,y</a:t>
            </a:r>
            <a:r>
              <a:rPr lang="en-US" sz="1800" dirty="0">
                <a:latin typeface="Arial" charset="0"/>
                <a:ea typeface="MS PGothic" charset="0"/>
              </a:rPr>
              <a:t>) = &lt;</a:t>
            </a:r>
            <a:r>
              <a:rPr lang="en-US" sz="1800" dirty="0" err="1">
                <a:latin typeface="Arial" charset="0"/>
                <a:ea typeface="MS PGothic" charset="0"/>
              </a:rPr>
              <a:t>x,y</a:t>
            </a:r>
            <a:r>
              <a:rPr lang="en-US" sz="1800" dirty="0">
                <a:latin typeface="Arial" charset="0"/>
                <a:ea typeface="MS PGothic" charset="0"/>
              </a:rPr>
              <a:t>&gt; = 2</a:t>
            </a:r>
            <a:r>
              <a:rPr lang="en-US" sz="1800" baseline="30000" dirty="0">
                <a:latin typeface="Arial" charset="0"/>
                <a:ea typeface="MS PGothic" charset="0"/>
              </a:rPr>
              <a:t>x</a:t>
            </a:r>
            <a:r>
              <a:rPr lang="en-US" sz="1800" dirty="0">
                <a:latin typeface="Arial" charset="0"/>
                <a:ea typeface="MS PGothic" charset="0"/>
              </a:rPr>
              <a:t>  (2y + 1) – 1</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with inverses	</a:t>
            </a:r>
          </a:p>
          <a:p>
            <a:pPr eaLnBrk="1" hangingPunct="1">
              <a:lnSpc>
                <a:spcPct val="80000"/>
              </a:lnSpc>
              <a:buFontTx/>
              <a:buNone/>
            </a:pPr>
            <a:r>
              <a:rPr lang="en-US" sz="1800" dirty="0">
                <a:latin typeface="Arial" charset="0"/>
                <a:ea typeface="MS PGothic" charset="0"/>
              </a:rPr>
              <a:t>		&lt;z&gt;</a:t>
            </a:r>
            <a:r>
              <a:rPr lang="en-US" sz="1800" baseline="-25000" dirty="0">
                <a:latin typeface="Arial" charset="0"/>
                <a:ea typeface="MS PGothic" charset="0"/>
              </a:rPr>
              <a:t>1</a:t>
            </a:r>
            <a:r>
              <a:rPr lang="en-US" sz="1800" dirty="0">
                <a:latin typeface="Arial" charset="0"/>
                <a:ea typeface="MS PGothic" charset="0"/>
              </a:rPr>
              <a:t> = </a:t>
            </a:r>
            <a:r>
              <a:rPr lang="en-US" sz="1800" dirty="0" err="1">
                <a:latin typeface="Arial" charset="0"/>
                <a:ea typeface="MS PGothic" charset="0"/>
              </a:rPr>
              <a:t>exp</a:t>
            </a:r>
            <a:r>
              <a:rPr lang="en-US" sz="1800" dirty="0">
                <a:latin typeface="Arial" charset="0"/>
                <a:ea typeface="MS PGothic" charset="0"/>
              </a:rPr>
              <a:t>(z+1,1)</a:t>
            </a:r>
            <a:br>
              <a:rPr lang="en-US" sz="1800" dirty="0">
                <a:latin typeface="Arial" charset="0"/>
                <a:ea typeface="MS PGothic" charset="0"/>
              </a:rPr>
            </a:b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	&lt;z&gt;</a:t>
            </a:r>
            <a:r>
              <a:rPr lang="en-US" sz="1800" baseline="-25000" dirty="0">
                <a:latin typeface="Arial" charset="0"/>
                <a:ea typeface="MS PGothic" charset="0"/>
              </a:rPr>
              <a:t>2</a:t>
            </a:r>
            <a:r>
              <a:rPr lang="en-US" sz="1800" dirty="0">
                <a:latin typeface="Arial" charset="0"/>
                <a:ea typeface="MS PGothic" charset="0"/>
              </a:rPr>
              <a:t> = ((( z + 1 ) // 2 </a:t>
            </a:r>
            <a:r>
              <a:rPr lang="en-US" sz="1800" baseline="30000" dirty="0">
                <a:latin typeface="Arial" charset="0"/>
                <a:ea typeface="MS PGothic" charset="0"/>
              </a:rPr>
              <a:t>&lt;z&gt;</a:t>
            </a:r>
            <a:r>
              <a:rPr lang="en-US" sz="1800" baseline="10000" dirty="0">
                <a:latin typeface="Arial" charset="0"/>
                <a:ea typeface="MS PGothic" charset="0"/>
              </a:rPr>
              <a:t>1</a:t>
            </a:r>
            <a:r>
              <a:rPr lang="en-US" sz="1800" dirty="0">
                <a:latin typeface="Arial" charset="0"/>
                <a:ea typeface="MS PGothic" charset="0"/>
              </a:rPr>
              <a:t>  ) – 1 ) // 2</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2A00E0-F9DB-9841-BC2B-31A553F10636}" type="datetime1">
              <a:rPr lang="en-US" smtClean="0"/>
              <a:t>2/20/2020</a:t>
            </a:fld>
            <a:endParaRPr lang="en-US"/>
          </a:p>
        </p:txBody>
      </p:sp>
      <p:sp>
        <p:nvSpPr>
          <p:cNvPr id="190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90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6CB34A-DE7A-8041-89A3-A24B67AE98A9}" type="slidenum">
              <a:rPr lang="en-US"/>
              <a:pPr/>
              <a:t>145</a:t>
            </a:fld>
            <a:endParaRPr lang="en-US"/>
          </a:p>
        </p:txBody>
      </p:sp>
      <p:sp>
        <p:nvSpPr>
          <p:cNvPr id="19046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0470" name="Rectangle 3"/>
          <p:cNvSpPr>
            <a:spLocks noGrp="1" noChangeArrowheads="1"/>
          </p:cNvSpPr>
          <p:nvPr>
            <p:ph type="body" idx="1"/>
          </p:nvPr>
        </p:nvSpPr>
        <p:spPr/>
        <p:txBody>
          <a:bodyPr/>
          <a:lstStyle/>
          <a:p>
            <a:pPr eaLnBrk="1" hangingPunct="1">
              <a:lnSpc>
                <a:spcPct val="80000"/>
              </a:lnSpc>
              <a:buFontTx/>
              <a:buNone/>
            </a:pPr>
            <a:r>
              <a:rPr lang="en-US" sz="2000" dirty="0">
                <a:latin typeface="Arial" charset="0"/>
                <a:ea typeface="MS PGothic" charset="0"/>
              </a:rPr>
              <a:t>	Now if Halt exist, then so does Disagree, where</a:t>
            </a:r>
          </a:p>
          <a:p>
            <a:pPr eaLnBrk="1" hangingPunct="1">
              <a:lnSpc>
                <a:spcPct val="80000"/>
              </a:lnSpc>
              <a:buFontTx/>
              <a:buNone/>
            </a:pPr>
            <a:r>
              <a:rPr lang="en-US" sz="1600" dirty="0">
                <a:latin typeface="Arial" charset="0"/>
                <a:ea typeface="MS PGothic" charset="0"/>
              </a:rPr>
              <a:t>			0 		if Halt(</a:t>
            </a:r>
            <a:r>
              <a:rPr lang="en-US" sz="1600" dirty="0" err="1">
                <a:latin typeface="Arial" charset="0"/>
                <a:ea typeface="MS PGothic" charset="0"/>
              </a:rPr>
              <a:t>x,x</a:t>
            </a:r>
            <a:r>
              <a:rPr lang="en-US" sz="1600" dirty="0">
                <a:latin typeface="Arial" charset="0"/>
                <a:ea typeface="MS PGothic" charset="0"/>
              </a:rPr>
              <a:t>) = 0, </a:t>
            </a:r>
            <a:r>
              <a:rPr lang="en-US" sz="1600" dirty="0" err="1">
                <a:latin typeface="Arial" charset="0"/>
                <a:ea typeface="MS PGothic" charset="0"/>
              </a:rPr>
              <a:t>i.e</a:t>
            </a:r>
            <a:r>
              <a:rPr lang="en-US" sz="1600" dirty="0">
                <a:latin typeface="Arial" charset="0"/>
                <a:ea typeface="MS PGothic" charset="0"/>
              </a:rPr>
              <a:t>, if </a:t>
            </a:r>
            <a:r>
              <a:rPr lang="en-US" sz="1600" b="1" dirty="0">
                <a:latin typeface="Arial" charset="0"/>
                <a:ea typeface="MS PGothic" charset="0"/>
                <a:sym typeface="Symbol" charset="0"/>
              </a:rPr>
              <a:t></a:t>
            </a:r>
            <a:r>
              <a:rPr lang="en-US" sz="1600" b="1" baseline="-25000" dirty="0">
                <a:latin typeface="Arial" charset="0"/>
                <a:ea typeface="MS PGothic" charset="0"/>
                <a:sym typeface="Symbol" charset="0"/>
              </a:rPr>
              <a:t>x</a:t>
            </a:r>
            <a:r>
              <a:rPr lang="en-US" sz="1600" b="1" dirty="0">
                <a:latin typeface="Arial" charset="0"/>
                <a:ea typeface="MS PGothic" charset="0"/>
                <a:sym typeface="Symbol" charset="0"/>
              </a:rPr>
              <a:t>(x) </a:t>
            </a:r>
            <a:r>
              <a:rPr lang="en-US" sz="1600" dirty="0">
                <a:latin typeface="Arial" charset="0"/>
                <a:ea typeface="MS PGothic" charset="0"/>
              </a:rPr>
              <a:t>is not defined</a:t>
            </a:r>
          </a:p>
          <a:p>
            <a:pPr eaLnBrk="1" hangingPunct="1">
              <a:lnSpc>
                <a:spcPct val="80000"/>
              </a:lnSpc>
              <a:buFontTx/>
              <a:buNone/>
            </a:pPr>
            <a:r>
              <a:rPr lang="en-US" sz="1600" dirty="0">
                <a:latin typeface="Arial" charset="0"/>
                <a:ea typeface="MS PGothic" charset="0"/>
              </a:rPr>
              <a:t>	Disagree(x) =</a:t>
            </a:r>
          </a:p>
          <a:p>
            <a:pPr eaLnBrk="1" hangingPunct="1">
              <a:lnSpc>
                <a:spcPct val="80000"/>
              </a:lnSpc>
              <a:buFontTx/>
              <a:buNone/>
            </a:pPr>
            <a:r>
              <a:rPr lang="en-US" sz="1600" dirty="0">
                <a:latin typeface="Arial" charset="0"/>
                <a:ea typeface="MS PGothic" charset="0"/>
              </a:rPr>
              <a:t> 	 		</a:t>
            </a:r>
            <a:r>
              <a:rPr lang="en-US" sz="1600" dirty="0">
                <a:latin typeface="Symbol" charset="0"/>
                <a:ea typeface="MS PGothic" charset="0"/>
              </a:rPr>
              <a:t>m</a:t>
            </a:r>
            <a:r>
              <a:rPr lang="en-US" sz="1600" dirty="0">
                <a:latin typeface="Arial" charset="0"/>
                <a:ea typeface="MS PGothic" charset="0"/>
              </a:rPr>
              <a:t>y (y == y+1) 	if Halt(</a:t>
            </a:r>
            <a:r>
              <a:rPr lang="en-US" sz="1600" dirty="0" err="1">
                <a:latin typeface="Arial" charset="0"/>
                <a:ea typeface="MS PGothic" charset="0"/>
              </a:rPr>
              <a:t>x,x</a:t>
            </a:r>
            <a:r>
              <a:rPr lang="en-US" sz="1600" dirty="0">
                <a:latin typeface="Arial" charset="0"/>
                <a:ea typeface="MS PGothic" charset="0"/>
              </a:rPr>
              <a:t>) = 1, </a:t>
            </a:r>
            <a:r>
              <a:rPr lang="en-US" sz="1600" dirty="0" err="1">
                <a:latin typeface="Arial" charset="0"/>
                <a:ea typeface="MS PGothic" charset="0"/>
              </a:rPr>
              <a:t>i.e</a:t>
            </a:r>
            <a:r>
              <a:rPr lang="en-US" sz="1600" dirty="0">
                <a:latin typeface="Arial" charset="0"/>
                <a:ea typeface="MS PGothic" charset="0"/>
              </a:rPr>
              <a:t>, if </a:t>
            </a:r>
            <a:r>
              <a:rPr lang="en-US" sz="1600" b="1" dirty="0">
                <a:latin typeface="Arial" charset="0"/>
                <a:ea typeface="MS PGothic" charset="0"/>
                <a:sym typeface="Symbol" charset="0"/>
              </a:rPr>
              <a:t></a:t>
            </a:r>
            <a:r>
              <a:rPr lang="en-US" sz="1600" b="1" baseline="-25000" dirty="0">
                <a:latin typeface="Arial" charset="0"/>
                <a:ea typeface="MS PGothic" charset="0"/>
                <a:sym typeface="Symbol" charset="0"/>
              </a:rPr>
              <a:t>x</a:t>
            </a:r>
            <a:r>
              <a:rPr lang="en-US" sz="1600" b="1" dirty="0">
                <a:latin typeface="Arial" charset="0"/>
                <a:ea typeface="MS PGothic" charset="0"/>
                <a:sym typeface="Symbol" charset="0"/>
              </a:rPr>
              <a:t>(x) </a:t>
            </a:r>
            <a:r>
              <a:rPr lang="en-US" sz="1600" dirty="0">
                <a:latin typeface="Arial" charset="0"/>
                <a:ea typeface="MS PGothic" charset="0"/>
              </a:rPr>
              <a:t>is defined</a:t>
            </a:r>
          </a:p>
          <a:p>
            <a:pPr eaLnBrk="1" hangingPunct="1">
              <a:lnSpc>
                <a:spcPct val="80000"/>
              </a:lnSpc>
              <a:buFontTx/>
              <a:buNone/>
            </a:pPr>
            <a:r>
              <a:rPr lang="en-US" sz="2000" dirty="0">
                <a:latin typeface="Arial" charset="0"/>
                <a:ea typeface="MS PGothic" charset="0"/>
              </a:rPr>
              <a:t>	</a:t>
            </a:r>
          </a:p>
          <a:p>
            <a:pPr eaLnBrk="1" hangingPunct="1">
              <a:lnSpc>
                <a:spcPct val="80000"/>
              </a:lnSpc>
              <a:buFontTx/>
              <a:buNone/>
            </a:pPr>
            <a:r>
              <a:rPr lang="en-US" sz="2000" dirty="0">
                <a:latin typeface="Arial" charset="0"/>
                <a:ea typeface="MS PGothic" charset="0"/>
              </a:rPr>
              <a:t>	Since Disagree is a program from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rPr>
              <a:t> into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rPr>
              <a:t>  , Disagree can be reasoned about by Halt.  Let d be such that Disagree = [d], then</a:t>
            </a:r>
          </a:p>
          <a:p>
            <a:pPr eaLnBrk="1" hangingPunct="1">
              <a:lnSpc>
                <a:spcPct val="80000"/>
              </a:lnSpc>
              <a:buFontTx/>
              <a:buNone/>
            </a:pPr>
            <a:r>
              <a:rPr lang="en-US" sz="2000" dirty="0">
                <a:latin typeface="Arial" charset="0"/>
                <a:ea typeface="MS PGothic" charset="0"/>
              </a:rPr>
              <a:t>	Disagree(d) is defined 	</a:t>
            </a:r>
            <a:r>
              <a:rPr lang="en-US" sz="2000" dirty="0">
                <a:latin typeface="Arial" charset="0"/>
                <a:ea typeface="MS PGothic" charset="0"/>
                <a:sym typeface="Symbol" charset="0"/>
              </a:rPr>
              <a:t></a:t>
            </a:r>
            <a:r>
              <a:rPr lang="en-US" sz="2000" dirty="0">
                <a:latin typeface="Arial" charset="0"/>
                <a:ea typeface="MS PGothic" charset="0"/>
              </a:rPr>
              <a:t> Halt(</a:t>
            </a:r>
            <a:r>
              <a:rPr lang="en-US" sz="2000" dirty="0" err="1">
                <a:latin typeface="Arial" charset="0"/>
                <a:ea typeface="MS PGothic" charset="0"/>
              </a:rPr>
              <a:t>d,d</a:t>
            </a:r>
            <a:r>
              <a:rPr lang="en-US" sz="2000" dirty="0">
                <a:latin typeface="Arial" charset="0"/>
                <a:ea typeface="MS PGothic" charset="0"/>
              </a:rPr>
              <a:t>) = 0 </a:t>
            </a:r>
            <a:br>
              <a:rPr lang="en-US" sz="2000" dirty="0">
                <a:latin typeface="Arial" charset="0"/>
                <a:ea typeface="MS PGothic" charset="0"/>
              </a:rPr>
            </a:b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d</a:t>
            </a:r>
            <a:r>
              <a:rPr lang="en-US" sz="2000" b="1" dirty="0">
                <a:latin typeface="Arial" charset="0"/>
                <a:ea typeface="MS PGothic" charset="0"/>
                <a:sym typeface="Symbol" charset="0"/>
              </a:rPr>
              <a:t>(d) </a:t>
            </a:r>
            <a:r>
              <a:rPr lang="en-US" sz="2000" dirty="0">
                <a:latin typeface="Arial" charset="0"/>
                <a:ea typeface="MS PGothic" charset="0"/>
              </a:rPr>
              <a:t>is undefined </a:t>
            </a:r>
          </a:p>
          <a:p>
            <a:pPr eaLnBrk="1" hangingPunct="1">
              <a:lnSpc>
                <a:spcPct val="80000"/>
              </a:lnSpc>
              <a:buFontTx/>
              <a:buNone/>
            </a:pPr>
            <a:r>
              <a:rPr lang="en-US" sz="2000" dirty="0">
                <a:latin typeface="Arial" charset="0"/>
                <a:ea typeface="MS PGothic" charset="0"/>
                <a:sym typeface="Symbol" charset="0"/>
              </a:rPr>
              <a:t>	</a:t>
            </a:r>
            <a:r>
              <a:rPr lang="en-US" sz="2000" dirty="0">
                <a:latin typeface="Arial" charset="0"/>
                <a:ea typeface="MS PGothic" charset="0"/>
              </a:rPr>
              <a:t> Disagree(d) is undefined</a:t>
            </a:r>
          </a:p>
          <a:p>
            <a:pPr eaLnBrk="1" hangingPunct="1">
              <a:lnSpc>
                <a:spcPct val="80000"/>
              </a:lnSpc>
              <a:buFontTx/>
              <a:buNone/>
            </a:pPr>
            <a:r>
              <a:rPr lang="en-US" sz="2000" dirty="0">
                <a:latin typeface="Arial" charset="0"/>
                <a:ea typeface="MS PGothic" charset="0"/>
              </a:rPr>
              <a:t>	But this means that Disagree contradicts its own existence.  Since every step we took was constructive, except for the original assumption, we must presume that the original assumption was in error.  Thus, the Halting Problem (A</a:t>
            </a:r>
            <a:r>
              <a:rPr lang="en-US" sz="2000" baseline="-25000" dirty="0">
                <a:latin typeface="Arial" charset="0"/>
                <a:ea typeface="MS PGothic" charset="0"/>
              </a:rPr>
              <a:t>TM</a:t>
            </a:r>
            <a:r>
              <a:rPr lang="en-US" sz="2000" dirty="0">
                <a:latin typeface="Arial" charset="0"/>
                <a:ea typeface="MS PGothic" charset="0"/>
              </a:rPr>
              <a:t>) is not solvable.</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a:latin typeface="Arial" charset="0"/>
                <a:ea typeface="MS PGothic" charset="0"/>
              </a:rPr>
              <a:t>Halting (A</a:t>
            </a:r>
            <a:r>
              <a:rPr lang="en-US" baseline="-25000">
                <a:latin typeface="Arial" charset="0"/>
                <a:ea typeface="MS PGothic" charset="0"/>
              </a:rPr>
              <a:t>TM</a:t>
            </a:r>
            <a:r>
              <a:rPr lang="en-US">
                <a:latin typeface="Arial" charset="0"/>
                <a:ea typeface="MS PGothic" charset="0"/>
              </a:rPr>
              <a:t>) is recognizable</a:t>
            </a:r>
          </a:p>
        </p:txBody>
      </p:sp>
      <p:sp>
        <p:nvSpPr>
          <p:cNvPr id="191491"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000">
                <a:latin typeface="Arial" charset="0"/>
                <a:ea typeface="MS PGothic" charset="0"/>
              </a:rPr>
              <a:t>While the Halting Problem is not solvable, it is re, recognizable or semi-decidable. </a:t>
            </a:r>
          </a:p>
          <a:p>
            <a:pPr eaLnBrk="1" hangingPunct="1">
              <a:lnSpc>
                <a:spcPct val="80000"/>
              </a:lnSpc>
              <a:buFontTx/>
              <a:buNone/>
            </a:pPr>
            <a:r>
              <a:rPr lang="en-US" sz="2000" i="1">
                <a:latin typeface="Arial" charset="0"/>
                <a:ea typeface="MS PGothic" charset="0"/>
              </a:rPr>
              <a:t>	</a:t>
            </a:r>
            <a:r>
              <a:rPr lang="en-US" sz="2000">
                <a:latin typeface="Arial" charset="0"/>
                <a:ea typeface="MS PGothic" charset="0"/>
              </a:rPr>
              <a:t>To see this, consider the following semi-decision procedure. Let </a:t>
            </a:r>
            <a:r>
              <a:rPr lang="en-US" sz="2000" i="1">
                <a:latin typeface="Arial" charset="0"/>
                <a:ea typeface="MS PGothic" charset="0"/>
              </a:rPr>
              <a:t>P</a:t>
            </a:r>
            <a:r>
              <a:rPr lang="en-US" sz="2000">
                <a:latin typeface="Arial" charset="0"/>
                <a:ea typeface="MS PGothic" charset="0"/>
              </a:rPr>
              <a:t> be an arbitrary procedure and let </a:t>
            </a:r>
            <a:r>
              <a:rPr lang="en-US" sz="2000" i="1">
                <a:latin typeface="Arial" charset="0"/>
                <a:ea typeface="MS PGothic" charset="0"/>
              </a:rPr>
              <a:t>x</a:t>
            </a:r>
            <a:r>
              <a:rPr lang="en-US" sz="2000">
                <a:latin typeface="Arial" charset="0"/>
                <a:ea typeface="MS PGothic" charset="0"/>
              </a:rPr>
              <a:t> be an arbitrary natural number.  Run the procedure </a:t>
            </a:r>
            <a:r>
              <a:rPr lang="en-US" sz="2000" i="1">
                <a:latin typeface="Arial" charset="0"/>
                <a:ea typeface="MS PGothic" charset="0"/>
              </a:rPr>
              <a:t>P</a:t>
            </a:r>
            <a:r>
              <a:rPr lang="en-US" sz="2000">
                <a:latin typeface="Arial" charset="0"/>
                <a:ea typeface="MS PGothic" charset="0"/>
              </a:rPr>
              <a:t> on input </a:t>
            </a:r>
            <a:r>
              <a:rPr lang="en-US" sz="2000" i="1">
                <a:latin typeface="Arial" charset="0"/>
                <a:ea typeface="MS PGothic" charset="0"/>
              </a:rPr>
              <a:t>x</a:t>
            </a:r>
            <a:r>
              <a:rPr lang="en-US" sz="2000">
                <a:latin typeface="Arial" charset="0"/>
                <a:ea typeface="MS PGothic" charset="0"/>
              </a:rPr>
              <a:t> until it stops. If it stops, say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 If P does not stop, we will provide no answer. This semi-decides the Halting Problem. Here is a procedural description.</a:t>
            </a:r>
          </a:p>
          <a:p>
            <a:pPr eaLnBrk="1" hangingPunct="1">
              <a:lnSpc>
                <a:spcPct val="80000"/>
              </a:lnSpc>
              <a:buFontTx/>
              <a:buNone/>
            </a:pPr>
            <a:endParaRPr lang="en-US" sz="2000">
              <a:latin typeface="Arial" charset="0"/>
              <a:ea typeface="MS PGothic" charset="0"/>
            </a:endParaRPr>
          </a:p>
          <a:p>
            <a:pPr eaLnBrk="1" hangingPunct="1">
              <a:lnSpc>
                <a:spcPct val="80000"/>
              </a:lnSpc>
              <a:buFontTx/>
              <a:buNone/>
            </a:pPr>
            <a:r>
              <a:rPr lang="en-US" sz="2000">
                <a:latin typeface="Arial" charset="0"/>
                <a:ea typeface="MS PGothic" charset="0"/>
              </a:rPr>
              <a:t>	</a:t>
            </a:r>
            <a:r>
              <a:rPr lang="en-US" sz="2000" err="1">
                <a:latin typeface="Arial" charset="0"/>
                <a:ea typeface="MS PGothic" charset="0"/>
              </a:rPr>
              <a:t>Semi_Decide_Halting</a:t>
            </a:r>
            <a:r>
              <a:rPr lang="en-US" sz="2000">
                <a:latin typeface="Arial" charset="0"/>
                <a:ea typeface="MS PGothic" charset="0"/>
              </a:rPr>
              <a:t>() {</a:t>
            </a:r>
          </a:p>
          <a:p>
            <a:pPr eaLnBrk="1" hangingPunct="1">
              <a:lnSpc>
                <a:spcPct val="80000"/>
              </a:lnSpc>
              <a:buFontTx/>
              <a:buNone/>
            </a:pPr>
            <a:r>
              <a:rPr lang="en-US" sz="2000">
                <a:latin typeface="Arial" charset="0"/>
                <a:ea typeface="MS PGothic" charset="0"/>
              </a:rPr>
              <a:t>		Read P, x;</a:t>
            </a:r>
          </a:p>
          <a:p>
            <a:pPr eaLnBrk="1" hangingPunct="1">
              <a:lnSpc>
                <a:spcPct val="80000"/>
              </a:lnSpc>
              <a:buFontTx/>
              <a:buNone/>
            </a:pPr>
            <a:r>
              <a:rPr lang="en-US" sz="2000">
                <a:latin typeface="Arial" charset="0"/>
                <a:ea typeface="MS PGothic" charset="0"/>
              </a:rPr>
              <a:t>		P(x);</a:t>
            </a:r>
          </a:p>
          <a:p>
            <a:pPr eaLnBrk="1" hangingPunct="1">
              <a:lnSpc>
                <a:spcPct val="80000"/>
              </a:lnSpc>
              <a:buFontTx/>
              <a:buNone/>
            </a:pPr>
            <a:r>
              <a:rPr lang="en-US" sz="2000">
                <a:latin typeface="Arial" charset="0"/>
                <a:ea typeface="MS PGothic" charset="0"/>
              </a:rPr>
              <a:t>		Print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a:t>
            </a:r>
          </a:p>
          <a:p>
            <a:pPr eaLnBrk="1" hangingPunct="1">
              <a:lnSpc>
                <a:spcPct val="80000"/>
              </a:lnSpc>
              <a:buFontTx/>
              <a:buNone/>
            </a:pPr>
            <a:r>
              <a:rPr lang="en-US" sz="2000">
                <a:latin typeface="Arial" charset="0"/>
                <a:ea typeface="MS PGothic" charset="0"/>
              </a:rPr>
              <a:t>	}</a:t>
            </a:r>
          </a:p>
        </p:txBody>
      </p:sp>
      <p:sp>
        <p:nvSpPr>
          <p:cNvPr id="1914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3EA12A-2C24-124C-8CDE-8813007E2708}" type="datetime1">
              <a:rPr lang="en-US" smtClean="0"/>
              <a:t>2/20/2020</a:t>
            </a:fld>
            <a:endParaRPr lang="en-US"/>
          </a:p>
        </p:txBody>
      </p:sp>
      <p:sp>
        <p:nvSpPr>
          <p:cNvPr id="191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4C80F3-829E-D64E-ABD6-0B668888BD45}" type="slidenum">
              <a:rPr lang="en-US"/>
              <a:pPr/>
              <a:t>146</a:t>
            </a:fld>
            <a:endParaRPr lang="en-US"/>
          </a:p>
        </p:txBody>
      </p:sp>
      <p:sp>
        <p:nvSpPr>
          <p:cNvPr id="1914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Additional Notations</a:t>
            </a:r>
          </a:p>
        </p:txBody>
      </p:sp>
      <p:sp>
        <p:nvSpPr>
          <p:cNvPr id="359427"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Includes comment on our notation versus that of others</a:t>
            </a:r>
          </a:p>
        </p:txBody>
      </p:sp>
    </p:spTree>
    <p:extLst>
      <p:ext uri="{BB962C8B-B14F-4D97-AF65-F5344CB8AC3E}">
        <p14:creationId xmlns:p14="http://schemas.microsoft.com/office/powerpoint/2010/main" val="171694490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1475" name="Slide Number Placeholder 5"/>
          <p:cNvSpPr>
            <a:spLocks noGrp="1"/>
          </p:cNvSpPr>
          <p:nvPr>
            <p:ph type="sldNum" sz="quarter" idx="12"/>
          </p:nvPr>
        </p:nvSpPr>
        <p:spPr>
          <a:noFill/>
        </p:spPr>
        <p:txBody>
          <a:bodyPr/>
          <a:lstStyle/>
          <a:p>
            <a:fld id="{E5775402-54CF-5D4A-AE3E-7EECDE32CE5C}"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
        <p:nvSpPr>
          <p:cNvPr id="3614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6147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Others consider functions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whereas we had just one. However, our input to the FRS was actually an encoding of n arguments. </a:t>
            </a:r>
          </a:p>
          <a:p>
            <a:r>
              <a:rPr lang="en-US" sz="2400" dirty="0">
                <a:ea typeface="ＭＳ Ｐゴシック" pitchFamily="-111" charset="-128"/>
                <a:cs typeface="ＭＳ Ｐゴシック" pitchFamily="-111" charset="-128"/>
              </a:rPr>
              <a:t>The fact that we can focus on just a single number that is the encoding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is easy to justify based on the pairing function.</a:t>
            </a:r>
          </a:p>
          <a:p>
            <a:r>
              <a:rPr lang="en-US" sz="2400" dirty="0">
                <a:ea typeface="ＭＳ Ｐゴシック" pitchFamily="-111" charset="-128"/>
                <a:cs typeface="ＭＳ Ｐゴシック" pitchFamily="-111" charset="-128"/>
              </a:rPr>
              <a:t>Some presentations order arguments differently, starting with the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and then the Gödel number of the function, but closure under argument permutation follows from closure under substitution.</a:t>
            </a:r>
          </a:p>
        </p:txBody>
      </p:sp>
      <p:sp>
        <p:nvSpPr>
          <p:cNvPr id="361478" name="Date Placeholder 3"/>
          <p:cNvSpPr>
            <a:spLocks noGrp="1"/>
          </p:cNvSpPr>
          <p:nvPr>
            <p:ph type="dt" sz="quarter" idx="10"/>
          </p:nvPr>
        </p:nvSpPr>
        <p:spPr>
          <a:noFill/>
        </p:spPr>
        <p:txBody>
          <a:bodyPr/>
          <a:lstStyle/>
          <a:p>
            <a:fld id="{38C87805-46CC-D943-BCF8-1030C4AF31F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31033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3524" name="Slide Number Placeholder 5"/>
          <p:cNvSpPr>
            <a:spLocks noGrp="1"/>
          </p:cNvSpPr>
          <p:nvPr>
            <p:ph type="sldNum" sz="quarter" idx="12"/>
          </p:nvPr>
        </p:nvSpPr>
        <p:spPr>
          <a:noFill/>
        </p:spPr>
        <p:txBody>
          <a:bodyPr/>
          <a:lstStyle/>
          <a:p>
            <a:fld id="{AED769DA-6130-FF4B-8687-382241BB3E4E}"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
        <p:nvSpPr>
          <p:cNvPr id="36352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 Mapping</a:t>
            </a:r>
          </a:p>
        </p:txBody>
      </p:sp>
      <p:sp>
        <p:nvSpPr>
          <p:cNvPr id="363526"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dirty="0" err="1">
                <a:ea typeface="ＭＳ Ｐゴシック" pitchFamily="-111" charset="-128"/>
                <a:cs typeface="ＭＳ Ｐゴシック" pitchFamily="-111" charset="-128"/>
                <a:sym typeface="Symbol" pitchFamily="-111" charset="2"/>
              </a:rPr>
              <a:t>Univ</a:t>
            </a:r>
            <a:r>
              <a:rPr lang="en-US" b="1" dirty="0">
                <a:ea typeface="ＭＳ Ｐゴシック" pitchFamily="-111" charset="-128"/>
                <a:cs typeface="ＭＳ Ｐゴシック" pitchFamily="-111" charset="-128"/>
                <a:sym typeface="Symbol" pitchFamily="-111" charset="2"/>
              </a:rPr>
              <a:t> (f,          )</a:t>
            </a:r>
          </a:p>
          <a:p>
            <a:r>
              <a:rPr lang="en-US" dirty="0">
                <a:ea typeface="ＭＳ Ｐゴシック" pitchFamily="-111" charset="-128"/>
                <a:cs typeface="ＭＳ Ｐゴシック" pitchFamily="-111" charset="-128"/>
                <a:sym typeface="Symbol" pitchFamily="-111" charset="2"/>
              </a:rPr>
              <a:t>We will sometimes adopt the above and also its common shorthand</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a:t>
            </a:r>
          </a:p>
          <a:p>
            <a:pPr>
              <a:buFontTx/>
              <a:buNone/>
            </a:pPr>
            <a:r>
              <a:rPr lang="en-US" dirty="0">
                <a:ea typeface="ＭＳ Ｐゴシック" pitchFamily="-111" charset="-128"/>
                <a:cs typeface="ＭＳ Ｐゴシック" pitchFamily="-111" charset="-128"/>
                <a:sym typeface="Symbol" pitchFamily="-111" charset="2"/>
              </a:rPr>
              <a:t>	and the even shorter version</a:t>
            </a:r>
          </a:p>
          <a:p>
            <a:pPr>
              <a:buFontTx/>
              <a:buNone/>
            </a:pP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a:t>
            </a:r>
          </a:p>
        </p:txBody>
      </p:sp>
      <p:graphicFrame>
        <p:nvGraphicFramePr>
          <p:cNvPr id="363522" name="Object 4"/>
          <p:cNvGraphicFramePr>
            <a:graphicFrameLocks noChangeAspect="1"/>
          </p:cNvGraphicFramePr>
          <p:nvPr/>
        </p:nvGraphicFramePr>
        <p:xfrm>
          <a:off x="5580063" y="1581150"/>
          <a:ext cx="858837" cy="485775"/>
        </p:xfrm>
        <a:graphic>
          <a:graphicData uri="http://schemas.openxmlformats.org/presentationml/2006/ole">
            <mc:AlternateContent xmlns:mc="http://schemas.openxmlformats.org/markup-compatibility/2006">
              <mc:Choice xmlns:v="urn:schemas-microsoft-com:vml" Requires="v">
                <p:oleObj spid="_x0000_s247836" name="Equation" r:id="rId4" imgW="583947" imgH="330057" progId="Word.Picture.8">
                  <p:embed/>
                </p:oleObj>
              </mc:Choice>
              <mc:Fallback>
                <p:oleObj name="Equation" r:id="rId4" imgW="583947" imgH="330057" progId="Word.Picture.8">
                  <p:embed/>
                  <p:pic>
                    <p:nvPicPr>
                      <p:cNvPr id="36352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581150"/>
                        <a:ext cx="858837"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363527" name="Date Placeholder 3"/>
          <p:cNvSpPr>
            <a:spLocks noGrp="1"/>
          </p:cNvSpPr>
          <p:nvPr>
            <p:ph type="dt" sz="quarter" idx="10"/>
          </p:nvPr>
        </p:nvSpPr>
        <p:spPr>
          <a:noFill/>
        </p:spPr>
        <p:txBody>
          <a:bodyPr/>
          <a:lstStyle/>
          <a:p>
            <a:fld id="{6A8D5930-E8EE-C74D-8561-E3570B3CC63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506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F495AE-6222-DD4E-90CA-F9CF86D16AC3}" type="datetime1">
              <a:rPr lang="en-US" smtClean="0"/>
              <a:t>2/20/2020</a:t>
            </a:fld>
            <a:endParaRPr lang="en-US"/>
          </a:p>
        </p:txBody>
      </p:sp>
      <p:sp>
        <p:nvSpPr>
          <p:cNvPr id="153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D05244-3EB6-744B-A75D-C5D3F0BE7951}" type="slidenum">
              <a:rPr lang="en-US"/>
              <a:pPr/>
              <a:t>15</a:t>
            </a:fld>
            <a:endParaRPr lang="en-US"/>
          </a:p>
        </p:txBody>
      </p:sp>
      <p:sp>
        <p:nvSpPr>
          <p:cNvPr id="153605"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360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Can bound the search to values of x in range [</a:t>
            </a:r>
            <a:r>
              <a:rPr lang="en-US" sz="2800" dirty="0">
                <a:latin typeface="Arial" charset="0"/>
                <a:ea typeface="MS PGothic" charset="0"/>
                <a:cs typeface="Arial" charset="0"/>
              </a:rPr>
              <a:t>± </a:t>
            </a:r>
            <a:r>
              <a:rPr lang="en-US" sz="2800" dirty="0">
                <a:latin typeface="Arial" charset="0"/>
                <a:ea typeface="MS PGothic" charset="0"/>
              </a:rPr>
              <a:t>n * ( </a:t>
            </a:r>
            <a:r>
              <a:rPr lang="en-US" sz="2800" dirty="0" err="1">
                <a:latin typeface="Arial" charset="0"/>
                <a:ea typeface="MS PGothic" charset="0"/>
              </a:rPr>
              <a:t>c</a:t>
            </a:r>
            <a:r>
              <a:rPr lang="en-US" sz="2800" baseline="-25000" dirty="0" err="1">
                <a:latin typeface="Arial" charset="0"/>
                <a:ea typeface="MS PGothic" charset="0"/>
              </a:rPr>
              <a:t>max</a:t>
            </a:r>
            <a:r>
              <a:rPr lang="en-US" sz="2800" baseline="-25000" dirty="0">
                <a:latin typeface="Arial" charset="0"/>
                <a:ea typeface="MS PGothic" charset="0"/>
              </a:rPr>
              <a:t> </a:t>
            </a:r>
            <a:r>
              <a:rPr lang="en-US" sz="2800" dirty="0">
                <a:latin typeface="Arial" charset="0"/>
                <a:ea typeface="MS PGothic" charset="0"/>
              </a:rPr>
              <a:t>/ </a:t>
            </a:r>
            <a:r>
              <a:rPr lang="en-US" sz="2800" dirty="0" err="1">
                <a:latin typeface="Arial" charset="0"/>
                <a:ea typeface="MS PGothic" charset="0"/>
              </a:rPr>
              <a:t>c</a:t>
            </a:r>
            <a:r>
              <a:rPr lang="en-US" sz="2800" baseline="-25000" dirty="0" err="1">
                <a:latin typeface="Arial" charset="0"/>
                <a:ea typeface="MS PGothic" charset="0"/>
              </a:rPr>
              <a:t>n</a:t>
            </a:r>
            <a:r>
              <a:rPr lang="en-US" sz="2800" baseline="-25000" dirty="0">
                <a:latin typeface="Arial" charset="0"/>
                <a:ea typeface="MS PGothic" charset="0"/>
              </a:rPr>
              <a:t> </a:t>
            </a:r>
            <a:r>
              <a:rPr lang="en-US" sz="2800" dirty="0">
                <a:latin typeface="Arial" charset="0"/>
                <a:ea typeface="MS PGothic" charset="0"/>
              </a:rPr>
              <a:t>)], where</a:t>
            </a:r>
            <a:br>
              <a:rPr lang="en-US" sz="2800" dirty="0">
                <a:latin typeface="Arial" charset="0"/>
                <a:ea typeface="MS PGothic" charset="0"/>
              </a:rPr>
            </a:br>
            <a:r>
              <a:rPr lang="en-US" sz="2800" dirty="0">
                <a:latin typeface="Arial" charset="0"/>
                <a:ea typeface="MS PGothic" charset="0"/>
              </a:rPr>
              <a:t>n = highest order exponent in polynomial</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max</a:t>
            </a:r>
            <a:r>
              <a:rPr lang="en-US" sz="2800" dirty="0">
                <a:latin typeface="Arial" charset="0"/>
                <a:ea typeface="MS PGothic" charset="0"/>
              </a:rPr>
              <a:t> = largest absolute value coefficient</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n</a:t>
            </a:r>
            <a:r>
              <a:rPr lang="en-US" sz="2800" dirty="0">
                <a:latin typeface="Arial" charset="0"/>
                <a:ea typeface="MS PGothic" charset="0"/>
              </a:rPr>
              <a:t> = coefficient of highest order term </a:t>
            </a:r>
          </a:p>
          <a:p>
            <a:pPr eaLnBrk="1" hangingPunct="1">
              <a:lnSpc>
                <a:spcPct val="90000"/>
              </a:lnSpc>
            </a:pPr>
            <a:r>
              <a:rPr lang="en-US" sz="2800" dirty="0">
                <a:latin typeface="Arial" charset="0"/>
                <a:ea typeface="MS PGothic" charset="0"/>
              </a:rPr>
              <a:t>Once we have a search bound and we are dealing with a countable set, we have an algorithm to decide if there is an x.</a:t>
            </a:r>
          </a:p>
          <a:p>
            <a:pPr eaLnBrk="1" hangingPunct="1">
              <a:lnSpc>
                <a:spcPct val="90000"/>
              </a:lnSpc>
            </a:pPr>
            <a:r>
              <a:rPr lang="en-US" sz="2800" dirty="0">
                <a:latin typeface="Arial" charset="0"/>
                <a:ea typeface="MS PGothic" charset="0"/>
              </a:rPr>
              <a:t>Cannot find bound when more than one variable, so cannot extend to P(x</a:t>
            </a:r>
            <a:r>
              <a:rPr lang="en-US" sz="2800" baseline="-25000" dirty="0">
                <a:latin typeface="Arial" charset="0"/>
                <a:ea typeface="MS PGothic" charset="0"/>
              </a:rPr>
              <a:t>1</a:t>
            </a:r>
            <a:r>
              <a:rPr lang="en-US" sz="2800" dirty="0">
                <a:latin typeface="Arial" charset="0"/>
                <a:ea typeface="MS PGothic" charset="0"/>
              </a:rPr>
              <a:t>,x</a:t>
            </a:r>
            <a:r>
              <a:rPr lang="en-US" sz="2800" baseline="-25000" dirty="0">
                <a:latin typeface="Arial" charset="0"/>
                <a:ea typeface="MS PGothic" charset="0"/>
              </a:rPr>
              <a:t>2</a:t>
            </a:r>
            <a:r>
              <a:rPr lang="en-US" sz="2800" dirty="0">
                <a:latin typeface="Arial" charset="0"/>
                <a:ea typeface="MS PGothic" charset="0"/>
              </a:rPr>
              <a:t>,..,x</a:t>
            </a:r>
            <a:r>
              <a:rPr lang="en-US" sz="2800" baseline="-25000" dirty="0">
                <a:latin typeface="Arial" charset="0"/>
                <a:ea typeface="MS PGothic" charset="0"/>
              </a:rPr>
              <a:t>k</a:t>
            </a:r>
            <a:r>
              <a:rPr lang="en-US" sz="2800" dirty="0">
                <a:latin typeface="Arial" charset="0"/>
                <a:ea typeface="MS PGothic" charset="0"/>
              </a:rPr>
              <a:t>) = 0.</a:t>
            </a:r>
          </a:p>
        </p:txBody>
      </p:sp>
      <p:sp>
        <p:nvSpPr>
          <p:cNvPr id="153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ECC9586-DC32-8846-AB0D-A765CD2F29DD}" type="slidenum">
              <a:rPr lang="en-US" sz="1400"/>
              <a:pPr algn="r" eaLnBrk="1" hangingPunct="1"/>
              <a:t>15</a:t>
            </a:fld>
            <a:endParaRPr lang="en-US" sz="1400"/>
          </a:p>
        </p:txBody>
      </p:sp>
      <p:sp>
        <p:nvSpPr>
          <p:cNvPr id="8" name="Footer Placeholder 4">
            <a:extLst>
              <a:ext uri="{FF2B5EF4-FFF2-40B4-BE49-F238E27FC236}">
                <a16:creationId xmlns:a16="http://schemas.microsoft.com/office/drawing/2014/main" id="{E0BC183D-5C01-3B47-894F-3377FA26CD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46164235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5571" name="Slide Number Placeholder 5"/>
          <p:cNvSpPr>
            <a:spLocks noGrp="1"/>
          </p:cNvSpPr>
          <p:nvPr>
            <p:ph type="sldNum" sz="quarter" idx="12"/>
          </p:nvPr>
        </p:nvSpPr>
        <p:spPr>
          <a:noFill/>
        </p:spPr>
        <p:txBody>
          <a:bodyPr/>
          <a:lstStyle/>
          <a:p>
            <a:fld id="{642493C8-1D54-AF45-8BA7-034360A52D97}"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3655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SNAP and TERM</a:t>
            </a:r>
          </a:p>
        </p:txBody>
      </p:sp>
      <p:sp>
        <p:nvSpPr>
          <p:cNvPr id="3655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Our </a:t>
            </a:r>
            <a:r>
              <a:rPr lang="en-US" b="1" dirty="0">
                <a:ea typeface="ＭＳ Ｐゴシック" pitchFamily="-111" charset="-128"/>
                <a:cs typeface="ＭＳ Ｐゴシック" pitchFamily="-111" charset="-128"/>
              </a:rPr>
              <a:t>CONFIG</a:t>
            </a:r>
            <a:r>
              <a:rPr lang="en-US" dirty="0">
                <a:ea typeface="ＭＳ Ｐゴシック" pitchFamily="-111" charset="-128"/>
                <a:cs typeface="ＭＳ Ｐゴシック" pitchFamily="-111" charset="-128"/>
              </a:rPr>
              <a:t> is essentially a snapshot function as seen in other presentations of a universal function</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SNAP(f, x, t) = CONFIG(f, x, t)</a:t>
            </a:r>
          </a:p>
          <a:p>
            <a:pPr>
              <a:lnSpc>
                <a:spcPct val="90000"/>
              </a:lnSpc>
            </a:pPr>
            <a:r>
              <a:rPr lang="en-US" dirty="0">
                <a:ea typeface="ＭＳ Ｐゴシック" pitchFamily="-111" charset="-128"/>
                <a:cs typeface="ＭＳ Ｐゴシック" pitchFamily="-111" charset="-128"/>
              </a:rPr>
              <a:t>Termination in our notation occurs when we reach a fixed point, so</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TERM(f, x) = (</a:t>
            </a:r>
            <a:r>
              <a:rPr lang="en-US" sz="2800" b="1" dirty="0">
                <a:ea typeface="ＭＳ Ｐゴシック" pitchFamily="-111" charset="-128"/>
                <a:cs typeface="ＭＳ Ｐゴシック" pitchFamily="-111" charset="-128"/>
              </a:rPr>
              <a:t>NEXT(f, x) == x)</a:t>
            </a:r>
          </a:p>
          <a:p>
            <a:pPr>
              <a:lnSpc>
                <a:spcPct val="90000"/>
              </a:lnSpc>
            </a:pPr>
            <a:r>
              <a:rPr lang="en-US" sz="2800" dirty="0">
                <a:ea typeface="ＭＳ Ｐゴシック" pitchFamily="-111" charset="-128"/>
                <a:cs typeface="ＭＳ Ｐゴシック" pitchFamily="-111" charset="-128"/>
              </a:rPr>
              <a:t>Again, we used a single argument but that can be extended as we have already shown.</a:t>
            </a:r>
          </a:p>
        </p:txBody>
      </p:sp>
      <p:sp>
        <p:nvSpPr>
          <p:cNvPr id="365574" name="Date Placeholder 3"/>
          <p:cNvSpPr>
            <a:spLocks noGrp="1"/>
          </p:cNvSpPr>
          <p:nvPr>
            <p:ph type="dt" sz="quarter" idx="10"/>
          </p:nvPr>
        </p:nvSpPr>
        <p:spPr>
          <a:noFill/>
        </p:spPr>
        <p:txBody>
          <a:bodyPr/>
          <a:lstStyle/>
          <a:p>
            <a:fld id="{58B8E43E-67EE-B345-BC3C-BDB469F8E01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756386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STP Predicate</a:t>
            </a:r>
          </a:p>
        </p:txBody>
      </p:sp>
      <p:sp>
        <p:nvSpPr>
          <p:cNvPr id="367621"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a predicate defined to be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converges in at most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steps.</a:t>
            </a:r>
          </a:p>
          <a:p>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is primitive recursive since it can be defined by</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STP(f, x, </a:t>
            </a:r>
            <a:r>
              <a:rPr lang="en-US" sz="2800" b="1" i="1" dirty="0">
                <a:ea typeface="ＭＳ Ｐゴシック" pitchFamily="-111" charset="-128"/>
                <a:cs typeface="ＭＳ Ｐゴシック" pitchFamily="-111" charset="-128"/>
              </a:rPr>
              <a:t>t </a:t>
            </a:r>
            <a:r>
              <a:rPr lang="en-US" sz="2800" b="1" dirty="0">
                <a:ea typeface="ＭＳ Ｐゴシック" pitchFamily="-111" charset="-128"/>
                <a:cs typeface="ＭＳ Ｐゴシック" pitchFamily="-111" charset="-128"/>
              </a:rPr>
              <a:t>) = TERM(f, CONFIG(f, x, </a:t>
            </a:r>
            <a:r>
              <a:rPr lang="en-US" sz="2800" b="1" i="1" dirty="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a:t>
            </a:r>
          </a:p>
          <a:p>
            <a:pPr>
              <a:buFontTx/>
              <a:buNone/>
            </a:pPr>
            <a:r>
              <a:rPr lang="en-US" sz="2800" dirty="0">
                <a:ea typeface="ＭＳ Ｐゴシック" pitchFamily="-111" charset="-128"/>
                <a:cs typeface="ＭＳ Ｐゴシック" pitchFamily="-111" charset="-128"/>
              </a:rPr>
              <a:t>	Extending to many arguments is easily done as before.</a:t>
            </a: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79175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VALUE PRF</a:t>
            </a:r>
          </a:p>
        </p:txBody>
      </p:sp>
      <p:sp>
        <p:nvSpPr>
          <p:cNvPr id="367621"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VALUE(f,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a primitive recursive function (algorithm) that returns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so long as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true.</a:t>
            </a:r>
            <a:endParaRPr lang="en-US" sz="2800"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VALUE(f,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exp (CONFIG ( F, x, t), 0)</a:t>
            </a:r>
          </a:p>
          <a:p>
            <a:r>
              <a:rPr lang="en-US" b="1" dirty="0">
                <a:ea typeface="ＭＳ Ｐゴシック" pitchFamily="-111" charset="-128"/>
                <a:cs typeface="ＭＳ Ｐゴシック" pitchFamily="-111" charset="-128"/>
              </a:rPr>
              <a:t>VALUE(f,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returns a value if </a:t>
            </a:r>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false, but the returned value is meaningless.</a:t>
            </a: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29404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Recursively Enumerable</a:t>
            </a:r>
          </a:p>
        </p:txBody>
      </p:sp>
      <p:sp>
        <p:nvSpPr>
          <p:cNvPr id="369667" name="Rectangle 3"/>
          <p:cNvSpPr>
            <a:spLocks noGrp="1" noChangeArrowheads="1"/>
          </p:cNvSpPr>
          <p:nvPr>
            <p:ph type="subTitle" idx="1"/>
          </p:nvPr>
        </p:nvSpPr>
        <p:spPr/>
        <p:txBody>
          <a:bodyPr/>
          <a:lstStyle/>
          <a:p>
            <a:r>
              <a:rPr lang="en-US" dirty="0">
                <a:ea typeface="ＭＳ Ｐゴシック" pitchFamily="-111" charset="-128"/>
                <a:cs typeface="ＭＳ Ｐゴシック" pitchFamily="-111" charset="-128"/>
              </a:rPr>
              <a:t>Properties of re Sets</a:t>
            </a:r>
          </a:p>
        </p:txBody>
      </p:sp>
    </p:spTree>
    <p:extLst>
      <p:ext uri="{BB962C8B-B14F-4D97-AF65-F5344CB8AC3E}">
        <p14:creationId xmlns:p14="http://schemas.microsoft.com/office/powerpoint/2010/main" val="17287875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1715" name="Slide Number Placeholder 5"/>
          <p:cNvSpPr>
            <a:spLocks noGrp="1"/>
          </p:cNvSpPr>
          <p:nvPr>
            <p:ph type="sldNum" sz="quarter" idx="12"/>
          </p:nvPr>
        </p:nvSpPr>
        <p:spPr>
          <a:noFill/>
        </p:spPr>
        <p:txBody>
          <a:bodyPr/>
          <a:lstStyle/>
          <a:p>
            <a:fld id="{7C5F440F-B658-9A4B-9423-33FA3C9131CF}"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3717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of re</a:t>
            </a:r>
          </a:p>
        </p:txBody>
      </p:sp>
      <p:sp>
        <p:nvSpPr>
          <p:cNvPr id="371717"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Some texts define re in the same way as I have defined semi-decidable.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semi-decidable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 partially computable function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x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 g(x)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 prefer the definition of re that says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or there exists a totally computable function f where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y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x f(x)</a:t>
            </a:r>
            <a:r>
              <a:rPr lang="en-US" sz="2400" b="1" dirty="0">
                <a:ea typeface="ＭＳ Ｐゴシック" pitchFamily="-111" charset="-128"/>
                <a:cs typeface="ＭＳ Ｐゴシック" pitchFamily="-111" charset="-128"/>
                <a:sym typeface="Symbol" pitchFamily="-111" charset="2"/>
              </a:rPr>
              <a:t> == y</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We will prove these equivalent. Actually,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a primitive recursive function.</a:t>
            </a:r>
            <a:endParaRPr lang="en-US" sz="2800" dirty="0">
              <a:ea typeface="ＭＳ Ｐゴシック" pitchFamily="-111" charset="-128"/>
              <a:cs typeface="ＭＳ Ｐゴシック" pitchFamily="-111" charset="-128"/>
            </a:endParaRPr>
          </a:p>
        </p:txBody>
      </p:sp>
      <p:sp>
        <p:nvSpPr>
          <p:cNvPr id="371718" name="Date Placeholder 3"/>
          <p:cNvSpPr>
            <a:spLocks noGrp="1"/>
          </p:cNvSpPr>
          <p:nvPr>
            <p:ph type="dt" sz="quarter" idx="10"/>
          </p:nvPr>
        </p:nvSpPr>
        <p:spPr>
          <a:noFill/>
        </p:spPr>
        <p:txBody>
          <a:bodyPr/>
          <a:lstStyle/>
          <a:p>
            <a:fld id="{583E41F6-E9A4-194F-A792-1F500FD7F97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543802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3763" name="Slide Number Placeholder 5"/>
          <p:cNvSpPr>
            <a:spLocks noGrp="1"/>
          </p:cNvSpPr>
          <p:nvPr>
            <p:ph type="sldNum" sz="quarter" idx="12"/>
          </p:nvPr>
        </p:nvSpPr>
        <p:spPr>
          <a:noFill/>
        </p:spPr>
        <p:txBody>
          <a:bodyPr/>
          <a:lstStyle/>
          <a:p>
            <a:fld id="{42EE37F2-11D3-2F43-9013-07DEB714D80D}"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3737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Semi-Decidable Implies re</a:t>
            </a:r>
          </a:p>
        </p:txBody>
      </p:sp>
      <p:sp>
        <p:nvSpPr>
          <p:cNvPr id="373765"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semi-decided by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Assume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function in our enumeration of effective procedures.  If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then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by definition, so we will assume </a:t>
            </a:r>
            <a:r>
              <a:rPr lang="en-US" sz="2800"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there is some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a:t>
            </a:r>
            <a:r>
              <a:rPr lang="en-US" sz="2800" dirty="0">
                <a:ea typeface="ＭＳ Ｐゴシック" pitchFamily="-111" charset="-128"/>
                <a:cs typeface="ＭＳ Ｐゴシック" pitchFamily="-111" charset="-128"/>
              </a:rPr>
              <a:t>. Define the enumerating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by</a:t>
            </a:r>
          </a:p>
          <a:p>
            <a:pPr>
              <a:lnSpc>
                <a:spcPct val="9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 	x * 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t ) </a:t>
            </a:r>
          </a:p>
          <a:p>
            <a:pPr>
              <a:lnSpc>
                <a:spcPct val="90000"/>
              </a:lnSpc>
              <a:buFontTx/>
              <a:buNone/>
            </a:pPr>
            <a:r>
              <a:rPr lang="en-US" sz="2800" b="1" dirty="0">
                <a:ea typeface="ＭＳ Ｐゴシック" pitchFamily="-111" charset="-128"/>
                <a:cs typeface="ＭＳ Ｐゴシック" pitchFamily="-111" charset="-128"/>
              </a:rPr>
              <a:t>				+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 (1-STP(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t ))</a:t>
            </a:r>
          </a:p>
          <a:p>
            <a:pPr>
              <a:lnSpc>
                <a:spcPct val="90000"/>
              </a:lnSpc>
              <a:buFontTx/>
              <a:buNone/>
            </a:pPr>
            <a:r>
              <a:rPr lang="en-US" sz="2800" dirty="0">
                <a:ea typeface="ＭＳ Ｐゴシック" pitchFamily="-111" charset="-128"/>
                <a:cs typeface="ＭＳ Ｐゴシック" pitchFamily="-111" charset="-128"/>
              </a:rPr>
              <a:t>	Note: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u="sng" dirty="0">
                <a:ea typeface="ＭＳ Ｐゴシック" pitchFamily="-111" charset="-128"/>
                <a:cs typeface="ＭＳ Ｐゴシック" pitchFamily="-111" charset="-128"/>
              </a:rPr>
              <a:t>primitive recursive</a:t>
            </a:r>
            <a:r>
              <a:rPr lang="en-US" sz="2800" dirty="0">
                <a:ea typeface="ＭＳ Ｐゴシック" pitchFamily="-111" charset="-128"/>
                <a:cs typeface="ＭＳ Ｐゴシック" pitchFamily="-111" charset="-128"/>
              </a:rPr>
              <a:t> and it enumerates every value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infinitely often. </a:t>
            </a:r>
          </a:p>
        </p:txBody>
      </p:sp>
      <p:sp>
        <p:nvSpPr>
          <p:cNvPr id="373766" name="Date Placeholder 3"/>
          <p:cNvSpPr>
            <a:spLocks noGrp="1"/>
          </p:cNvSpPr>
          <p:nvPr>
            <p:ph type="dt" sz="quarter" idx="10"/>
          </p:nvPr>
        </p:nvSpPr>
        <p:spPr>
          <a:noFill/>
        </p:spPr>
        <p:txBody>
          <a:bodyPr/>
          <a:lstStyle/>
          <a:p>
            <a:fld id="{3BA8974D-8393-F746-B9DD-2B85BE67659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071283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5811" name="Slide Number Placeholder 5"/>
          <p:cNvSpPr>
            <a:spLocks noGrp="1"/>
          </p:cNvSpPr>
          <p:nvPr>
            <p:ph type="sldNum" sz="quarter" idx="12"/>
          </p:nvPr>
        </p:nvSpPr>
        <p:spPr>
          <a:noFill/>
        </p:spPr>
        <p:txBody>
          <a:bodyPr/>
          <a:lstStyle/>
          <a:p>
            <a:fld id="{F3089703-2397-6E41-95AF-E41821204212}" type="slidenum">
              <a:rPr lang="en-US">
                <a:latin typeface="Arial" pitchFamily="-111" charset="0"/>
                <a:ea typeface="ＭＳ Ｐゴシック" pitchFamily="-111" charset="-128"/>
                <a:cs typeface="ＭＳ Ｐゴシック" pitchFamily="-111" charset="-128"/>
              </a:rPr>
              <a:pPr/>
              <a:t>156</a:t>
            </a:fld>
            <a:endParaRPr lang="en-US">
              <a:latin typeface="Arial" pitchFamily="-111" charset="0"/>
              <a:ea typeface="ＭＳ Ｐゴシック" pitchFamily="-111" charset="-128"/>
              <a:cs typeface="ＭＳ Ｐゴシック" pitchFamily="-111" charset="-128"/>
            </a:endParaRPr>
          </a:p>
        </p:txBody>
      </p:sp>
      <p:sp>
        <p:nvSpPr>
          <p:cNvPr id="3758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Implies Semi-Decidable</a:t>
            </a:r>
          </a:p>
        </p:txBody>
      </p:sp>
      <p:sp>
        <p:nvSpPr>
          <p:cNvPr id="375813"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a:t>
            </a:r>
            <a:r>
              <a:rPr lang="en-US"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By definition,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or there exists an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over the natural numbers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whose range is exactly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Define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if S == Ø </a:t>
            </a:r>
          </a:p>
          <a:p>
            <a:pPr>
              <a:lnSpc>
                <a:spcPct val="90000"/>
              </a:lnSpc>
              <a:buFontTx/>
              <a:buNone/>
            </a:pPr>
            <a:r>
              <a:rPr lang="en-US" sz="2800"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otherwise</a:t>
            </a:r>
          </a:p>
          <a:p>
            <a:pPr>
              <a:lnSpc>
                <a:spcPct val="90000"/>
              </a:lnSpc>
              <a:buFontTx/>
              <a:buNone/>
            </a:pPr>
            <a:r>
              <a:rPr lang="en-US" sz="2800" dirty="0">
                <a:ea typeface="ＭＳ Ｐゴシック" pitchFamily="-111" charset="-128"/>
                <a:cs typeface="ＭＳ Ｐゴシック" pitchFamily="-111" charset="-128"/>
              </a:rPr>
              <a:t>	This achieves our result as the domain of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is the range of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or empty if </a:t>
            </a:r>
            <a:r>
              <a:rPr lang="en-US" sz="2800" b="1" dirty="0">
                <a:ea typeface="ＭＳ Ｐゴシック" pitchFamily="-111" charset="-128"/>
                <a:cs typeface="ＭＳ Ｐゴシック" pitchFamily="-111" charset="-128"/>
              </a:rPr>
              <a:t>S ==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Note that this is an existence proof in that we cannot test if </a:t>
            </a:r>
            <a:r>
              <a:rPr lang="en-US" sz="2800" b="1" dirty="0">
                <a:ea typeface="ＭＳ Ｐゴシック" pitchFamily="-111" charset="-128"/>
                <a:cs typeface="ＭＳ Ｐゴシック" pitchFamily="-111" charset="-128"/>
              </a:rPr>
              <a:t>S == </a:t>
            </a:r>
            <a:r>
              <a:rPr lang="en-US" sz="2800" b="1" dirty="0" err="1">
                <a:ea typeface="ＭＳ Ｐゴシック" pitchFamily="-111" charset="-128"/>
                <a:cs typeface="ＭＳ Ｐゴシック" pitchFamily="-111" charset="-128"/>
              </a:rPr>
              <a:t>Ø</a:t>
            </a:r>
            <a:r>
              <a:rPr lang="en-US" sz="2800" b="1" dirty="0">
                <a:ea typeface="ＭＳ Ｐゴシック" pitchFamily="-111" charset="-128"/>
                <a:cs typeface="ＭＳ Ｐゴシック" pitchFamily="-111" charset="-128"/>
              </a:rPr>
              <a:t> </a:t>
            </a:r>
            <a:endParaRPr lang="en-US" sz="2800" dirty="0">
              <a:ea typeface="ＭＳ Ｐゴシック" pitchFamily="-111" charset="-128"/>
              <a:cs typeface="ＭＳ Ｐゴシック" pitchFamily="-111" charset="-128"/>
            </a:endParaRPr>
          </a:p>
        </p:txBody>
      </p:sp>
      <p:sp>
        <p:nvSpPr>
          <p:cNvPr id="375814" name="Date Placeholder 3"/>
          <p:cNvSpPr>
            <a:spLocks noGrp="1"/>
          </p:cNvSpPr>
          <p:nvPr>
            <p:ph type="dt" sz="quarter" idx="10"/>
          </p:nvPr>
        </p:nvSpPr>
        <p:spPr>
          <a:noFill/>
        </p:spPr>
        <p:txBody>
          <a:bodyPr/>
          <a:lstStyle/>
          <a:p>
            <a:fld id="{7AB18C3E-9B25-534F-BD2A-C6CF2F05A2C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8682406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7859" name="Slide Number Placeholder 5"/>
          <p:cNvSpPr>
            <a:spLocks noGrp="1"/>
          </p:cNvSpPr>
          <p:nvPr>
            <p:ph type="sldNum" sz="quarter" idx="12"/>
          </p:nvPr>
        </p:nvSpPr>
        <p:spPr>
          <a:noFill/>
        </p:spPr>
        <p:txBody>
          <a:bodyPr/>
          <a:lstStyle/>
          <a:p>
            <a:fld id="{08C650DA-F3C7-4041-B496-DD3751291E6E}"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3778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Domain of a Procedure</a:t>
            </a:r>
          </a:p>
        </p:txBody>
      </p:sp>
      <p:sp>
        <p:nvSpPr>
          <p:cNvPr id="377861"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Corollary: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re/semi-decidable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domain / range of a partial recursive predicate </a:t>
            </a:r>
            <a:r>
              <a:rPr lang="en-US" sz="2800" b="1" dirty="0">
                <a:ea typeface="ＭＳ Ｐゴシック" pitchFamily="-111" charset="-128"/>
                <a:cs typeface="ＭＳ Ｐゴシック" pitchFamily="-111" charset="-128"/>
                <a:sym typeface="Symbol" pitchFamily="-111" charset="2"/>
              </a:rPr>
              <a:t>F</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a:t>
            </a:r>
          </a:p>
          <a:p>
            <a:pPr>
              <a:lnSpc>
                <a:spcPct val="90000"/>
              </a:lnSpc>
              <a:buFontTx/>
              <a:buNone/>
            </a:pPr>
            <a:r>
              <a:rPr lang="en-US" sz="2800" dirty="0">
                <a:ea typeface="ＭＳ Ｐゴシック" pitchFamily="-111" charset="-128"/>
                <a:cs typeface="ＭＳ Ｐゴシック" pitchFamily="-111" charset="-128"/>
              </a:rPr>
              <a:t>Proof: The predicate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we defined earlier to semi-decide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given its enumerating function, can be easily adapted to have this property.</a:t>
            </a:r>
          </a:p>
          <a:p>
            <a:pPr>
              <a:lnSpc>
                <a:spcPct val="90000"/>
              </a:lnSpc>
              <a:buFontTx/>
              <a:buNone/>
            </a:pPr>
            <a:r>
              <a:rPr lang="en-US" sz="2800" b="1"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a:t>
            </a:r>
            <a:r>
              <a:rPr lang="en-US" sz="2800" dirty="0">
                <a:ea typeface="ＭＳ Ｐゴシック" pitchFamily="-111" charset="-128"/>
                <a:cs typeface="ＭＳ Ｐゴシック" pitchFamily="-111" charset="-128"/>
              </a:rPr>
              <a:t>if</a:t>
            </a:r>
            <a:r>
              <a:rPr lang="en-US" sz="2800" b="1" dirty="0">
                <a:ea typeface="ＭＳ Ｐゴシック" pitchFamily="-111" charset="-128"/>
                <a:cs typeface="ＭＳ Ｐゴシック" pitchFamily="-111" charset="-128"/>
              </a:rPr>
              <a:t> S == Ø </a:t>
            </a:r>
          </a:p>
          <a:p>
            <a:pPr>
              <a:lnSpc>
                <a:spcPct val="90000"/>
              </a:lnSpc>
              <a:buFontTx/>
              <a:buNone/>
            </a:pPr>
            <a:r>
              <a:rPr lang="en-US" b="1" dirty="0">
                <a:ea typeface="ＭＳ Ｐゴシック" pitchFamily="-111" charset="-128"/>
                <a:cs typeface="ＭＳ Ｐゴシック" pitchFamily="-111" charset="-128"/>
                <a:sym typeface="Symbol" pitchFamily="-111" charset="2"/>
              </a:rPr>
              <a:t>	</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x * ∃y[F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a:t>
            </a: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otherwise</a:t>
            </a:r>
          </a:p>
        </p:txBody>
      </p:sp>
      <p:sp>
        <p:nvSpPr>
          <p:cNvPr id="377862" name="Date Placeholder 3"/>
          <p:cNvSpPr>
            <a:spLocks noGrp="1"/>
          </p:cNvSpPr>
          <p:nvPr>
            <p:ph type="dt" sz="quarter" idx="10"/>
          </p:nvPr>
        </p:nvSpPr>
        <p:spPr>
          <a:noFill/>
        </p:spPr>
        <p:txBody>
          <a:bodyPr/>
          <a:lstStyle/>
          <a:p>
            <a:fld id="{C7DB6ABE-477F-774B-B4EF-033F35090D6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903490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9907" name="Slide Number Placeholder 5"/>
          <p:cNvSpPr>
            <a:spLocks noGrp="1"/>
          </p:cNvSpPr>
          <p:nvPr>
            <p:ph type="sldNum" sz="quarter" idx="12"/>
          </p:nvPr>
        </p:nvSpPr>
        <p:spPr>
          <a:noFill/>
        </p:spPr>
        <p:txBody>
          <a:bodyPr/>
          <a:lstStyle/>
          <a:p>
            <a:fld id="{2B701E4E-6177-3C40-8406-2E912A224873}"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3799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Recursive Implies re </a:t>
            </a:r>
          </a:p>
        </p:txBody>
      </p:sp>
      <p:sp>
        <p:nvSpPr>
          <p:cNvPr id="379909" name="Rectangle 3"/>
          <p:cNvSpPr>
            <a:spLocks noGrp="1" noChangeArrowheads="1"/>
          </p:cNvSpPr>
          <p:nvPr>
            <p:ph type="body" idx="1"/>
          </p:nvPr>
        </p:nvSpPr>
        <p:spPr/>
        <p:txBody>
          <a:bodyPr/>
          <a:lstStyle/>
          <a:p>
            <a:pPr>
              <a:buFontTx/>
              <a:buNone/>
            </a:pPr>
            <a:r>
              <a:rPr lang="en-US" sz="2800" dirty="0">
                <a:ea typeface="ＭＳ Ｐゴシック" pitchFamily="-111" charset="-128"/>
                <a:cs typeface="ＭＳ Ｐゴシック" pitchFamily="-111" charset="-128"/>
              </a:rPr>
              <a:t>Theorem: Recursive implies re.</a:t>
            </a:r>
          </a:p>
          <a:p>
            <a:pPr>
              <a:buFontTx/>
              <a:buNone/>
            </a:pPr>
            <a:r>
              <a:rPr lang="en-US" sz="2800" dirty="0">
                <a:ea typeface="ＭＳ Ｐゴシック" pitchFamily="-111" charset="-128"/>
                <a:cs typeface="ＭＳ Ｐゴシック" pitchFamily="-111" charset="-128"/>
              </a:rPr>
              <a:t>Proof: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recursive implies there is a total recursive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such that</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a:t>
            </a:r>
          </a:p>
          <a:p>
            <a:pPr>
              <a:buFontTx/>
              <a:buNone/>
            </a:pPr>
            <a:r>
              <a:rPr lang="en-US" sz="2800" dirty="0">
                <a:ea typeface="ＭＳ Ｐゴシック" pitchFamily="-111" charset="-128"/>
                <a:cs typeface="ＭＳ Ｐゴシック" pitchFamily="-111" charset="-128"/>
              </a:rPr>
              <a:t>	Define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a:t>
            </a:r>
          </a:p>
          <a:p>
            <a:pPr>
              <a:buFontTx/>
              <a:buNone/>
            </a:pPr>
            <a:r>
              <a:rPr lang="en-US" sz="2800" dirty="0">
                <a:ea typeface="ＭＳ Ｐゴシック" pitchFamily="-111" charset="-128"/>
                <a:cs typeface="ＭＳ Ｐゴシック" pitchFamily="-111" charset="-128"/>
              </a:rPr>
              <a:t>	Clearly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S</a:t>
            </a:r>
          </a:p>
        </p:txBody>
      </p:sp>
      <p:sp>
        <p:nvSpPr>
          <p:cNvPr id="379910" name="Date Placeholder 3"/>
          <p:cNvSpPr>
            <a:spLocks noGrp="1"/>
          </p:cNvSpPr>
          <p:nvPr>
            <p:ph type="dt" sz="quarter" idx="10"/>
          </p:nvPr>
        </p:nvSpPr>
        <p:spPr>
          <a:noFill/>
        </p:spPr>
        <p:txBody>
          <a:bodyPr/>
          <a:lstStyle/>
          <a:p>
            <a:fld id="{614452DD-9483-6245-BC2C-803603AE4EF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831350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1955" name="Slide Number Placeholder 5"/>
          <p:cNvSpPr>
            <a:spLocks noGrp="1"/>
          </p:cNvSpPr>
          <p:nvPr>
            <p:ph type="sldNum" sz="quarter" idx="12"/>
          </p:nvPr>
        </p:nvSpPr>
        <p:spPr>
          <a:noFill/>
        </p:spPr>
        <p:txBody>
          <a:bodyPr/>
          <a:lstStyle/>
          <a:p>
            <a:fld id="{208560F9-0352-5344-B7D7-1A0FB1104974}"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3819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Related Results</a:t>
            </a:r>
          </a:p>
        </p:txBody>
      </p:sp>
      <p:sp>
        <p:nvSpPr>
          <p:cNvPr id="381957" name="Rectangle 3"/>
          <p:cNvSpPr>
            <a:spLocks noGrp="1" noChangeArrowheads="1"/>
          </p:cNvSpPr>
          <p:nvPr>
            <p:ph type="body" idx="1"/>
          </p:nvPr>
        </p:nvSpPr>
        <p:spPr/>
        <p:txBody>
          <a:bodyPr/>
          <a:lstStyle/>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semi-decidable.</a:t>
            </a:r>
          </a:p>
          <a:p>
            <a:pPr>
              <a:lnSpc>
                <a:spcPct val="90000"/>
              </a:lnSpc>
              <a:buFontTx/>
              <a:buNone/>
            </a:pPr>
            <a:r>
              <a:rPr lang="en-US" sz="2400" dirty="0">
                <a:ea typeface="ＭＳ Ｐゴシック" pitchFamily="-111" charset="-128"/>
                <a:cs typeface="ＭＳ Ｐゴシック" pitchFamily="-111" charset="-128"/>
              </a:rPr>
              <a:t>Proof: That’s what we proved.</a:t>
            </a:r>
          </a:p>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are both re (semi-decidable)</a:t>
            </a:r>
            <a:br>
              <a:rPr lang="en-US" sz="2400" dirty="0">
                <a:ea typeface="ＭＳ Ｐゴシック" pitchFamily="-111" charset="-128"/>
                <a:cs typeface="ＭＳ Ｐゴシック" pitchFamily="-111" charset="-128"/>
              </a:rPr>
            </a:b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(equivalently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recursive (decidable).</a:t>
            </a:r>
          </a:p>
          <a:p>
            <a:pPr>
              <a:lnSpc>
                <a:spcPct val="90000"/>
              </a:lnSpc>
              <a:buFontTx/>
              <a:buNone/>
            </a:pPr>
            <a:r>
              <a:rPr lang="en-US" sz="2400" dirty="0">
                <a:ea typeface="ＭＳ Ｐゴシック" pitchFamily="-111" charset="-128"/>
                <a:cs typeface="ＭＳ Ｐゴシック" pitchFamily="-111" charset="-128"/>
              </a:rPr>
              <a:t>Proof: Let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aseline="-25000" dirty="0" err="1">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We can 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t>
            </a:r>
          </a:p>
          <a:p>
            <a:pPr>
              <a:lnSpc>
                <a:spcPct val="90000"/>
              </a:lnSpc>
              <a:buFontTx/>
              <a:buNone/>
            </a:pPr>
            <a:r>
              <a:rPr lang="en-US" sz="20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a:t>
            </a:r>
            <a:r>
              <a:rPr lang="en-US" sz="2400" b="1" dirty="0" err="1">
                <a:latin typeface="Symbol" pitchFamily="-111" charset="2"/>
                <a:ea typeface="ＭＳ Ｐゴシック" pitchFamily="-111" charset="-128"/>
                <a:cs typeface="ＭＳ Ｐゴシック" pitchFamily="-111" charset="-128"/>
              </a:rPr>
              <a:t>m</a:t>
            </a:r>
            <a:r>
              <a:rPr lang="en-US" sz="2400" b="1"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t))</a:t>
            </a:r>
            <a:r>
              <a:rPr lang="en-US" sz="2800" b="1" dirty="0">
                <a:ea typeface="ＭＳ Ｐゴシック" pitchFamily="-111" charset="-128"/>
                <a:cs typeface="ＭＳ Ｐゴシック" pitchFamily="-111" charset="-128"/>
              </a:rPr>
              <a:t> </a:t>
            </a:r>
          </a:p>
          <a:p>
            <a:pPr>
              <a:lnSpc>
                <a:spcPct val="90000"/>
              </a:lnSpc>
              <a:buFontTx/>
              <a:buNone/>
            </a:pPr>
            <a:r>
              <a:rPr lang="en-US" sz="2400" b="1" dirty="0">
                <a:ea typeface="ＭＳ Ｐゴシック" pitchFamily="-111" charset="-128"/>
                <a:cs typeface="ＭＳ Ｐゴシック" pitchFamily="-111" charset="-128"/>
              </a:rPr>
              <a:t>	~S </a:t>
            </a:r>
            <a:r>
              <a:rPr lang="en-US" sz="2400" dirty="0">
                <a:ea typeface="ＭＳ Ｐゴシック" pitchFamily="-111" charset="-128"/>
                <a:cs typeface="ＭＳ Ｐゴシック" pitchFamily="-111" charset="-128"/>
              </a:rPr>
              <a:t>is decided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1-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endParaRPr>
          </a:p>
          <a:p>
            <a:pPr>
              <a:lnSpc>
                <a:spcPct val="90000"/>
              </a:lnSpc>
              <a:buFontTx/>
              <a:buNone/>
            </a:pP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The other direction is immediate since, if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then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(just complement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hence they are both re (semi-decidable).</a:t>
            </a:r>
          </a:p>
        </p:txBody>
      </p:sp>
      <p:sp>
        <p:nvSpPr>
          <p:cNvPr id="381958" name="Date Placeholder 3"/>
          <p:cNvSpPr>
            <a:spLocks noGrp="1"/>
          </p:cNvSpPr>
          <p:nvPr>
            <p:ph type="dt" sz="quarter" idx="10"/>
          </p:nvPr>
        </p:nvSpPr>
        <p:spPr>
          <a:noFill/>
        </p:spPr>
        <p:txBody>
          <a:bodyPr/>
          <a:lstStyle/>
          <a:p>
            <a:fld id="{8E6BFE3D-DE4A-704D-A13E-4909566EF12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111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ctrTitle"/>
          </p:nvPr>
        </p:nvSpPr>
        <p:spPr/>
        <p:txBody>
          <a:bodyPr/>
          <a:lstStyle/>
          <a:p>
            <a:pPr eaLnBrk="1" hangingPunct="1"/>
            <a:r>
              <a:rPr lang="en-US" dirty="0" err="1">
                <a:ea typeface="ＭＳ Ｐゴシック" pitchFamily="-111" charset="-128"/>
                <a:cs typeface="ＭＳ Ｐゴシック" pitchFamily="-111" charset="-128"/>
              </a:rPr>
              <a:t>Undecidability</a:t>
            </a:r>
            <a:endParaRPr lang="en-US" dirty="0">
              <a:ea typeface="ＭＳ Ｐゴシック" pitchFamily="-111" charset="-128"/>
              <a:cs typeface="ＭＳ Ｐゴシック" pitchFamily="-111" charset="-128"/>
            </a:endParaRPr>
          </a:p>
        </p:txBody>
      </p:sp>
      <p:sp>
        <p:nvSpPr>
          <p:cNvPr id="155651" name="Rectangle 5"/>
          <p:cNvSpPr>
            <a:spLocks noGrp="1" noChangeArrowheads="1"/>
          </p:cNvSpPr>
          <p:nvPr>
            <p:ph type="subTitle" idx="1"/>
          </p:nvPr>
        </p:nvSpPr>
        <p:spPr/>
        <p:txBody>
          <a:bodyPr/>
          <a:lstStyle/>
          <a:p>
            <a:pPr eaLnBrk="1" hangingPunct="1"/>
            <a:r>
              <a:rPr lang="en-US" dirty="0">
                <a:solidFill>
                  <a:srgbClr val="CC3300"/>
                </a:solidFill>
                <a:ea typeface="ＭＳ Ｐゴシック" pitchFamily="-111" charset="-128"/>
                <a:cs typeface="ＭＳ Ｐゴシック" pitchFamily="-111" charset="-128"/>
              </a:rPr>
              <a:t>We Can’t Do It All</a:t>
            </a:r>
          </a:p>
        </p:txBody>
      </p:sp>
    </p:spTree>
    <p:extLst>
      <p:ext uri="{BB962C8B-B14F-4D97-AF65-F5344CB8AC3E}">
        <p14:creationId xmlns:p14="http://schemas.microsoft.com/office/powerpoint/2010/main" val="20113633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4003" name="Slide Number Placeholder 5"/>
          <p:cNvSpPr>
            <a:spLocks noGrp="1"/>
          </p:cNvSpPr>
          <p:nvPr>
            <p:ph type="sldNum" sz="quarter" idx="12"/>
          </p:nvPr>
        </p:nvSpPr>
        <p:spPr>
          <a:noFill/>
        </p:spPr>
        <p:txBody>
          <a:bodyPr/>
          <a:lstStyle/>
          <a:p>
            <a:fld id="{E0CE0B66-275D-E144-849A-37CB3040E48C}"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3840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Enumeration Theorem</a:t>
            </a:r>
          </a:p>
        </p:txBody>
      </p:sp>
      <p:sp>
        <p:nvSpPr>
          <p:cNvPr id="38400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Define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W</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 x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n,x</a:t>
            </a:r>
            <a:r>
              <a:rPr lang="en-US" b="1" dirty="0">
                <a:ea typeface="ＭＳ Ｐゴシック" pitchFamily="-111" charset="-128"/>
                <a:cs typeface="ＭＳ Ｐゴシック" pitchFamily="-111" charset="-128"/>
                <a:sym typeface="Symbol" pitchFamily="-111" charset="2"/>
              </a:rPr>
              <a:t>) }</a:t>
            </a:r>
          </a:p>
          <a:p>
            <a:pPr>
              <a:lnSpc>
                <a:spcPct val="90000"/>
              </a:lnSpc>
            </a:pPr>
            <a:r>
              <a:rPr lang="en-US" dirty="0">
                <a:ea typeface="ＭＳ Ｐゴシック" pitchFamily="-111" charset="-128"/>
                <a:cs typeface="ＭＳ Ｐゴシック" pitchFamily="-111" charset="-128"/>
                <a:sym typeface="Symbol" pitchFamily="-111" charset="2"/>
              </a:rPr>
              <a:t>Theorem: A set </a:t>
            </a:r>
            <a:r>
              <a:rPr lang="en-US" b="1" dirty="0">
                <a:ea typeface="ＭＳ Ｐゴシック" pitchFamily="-111" charset="-128"/>
                <a:cs typeface="ＭＳ Ｐゴシック" pitchFamily="-111" charset="-128"/>
                <a:sym typeface="Symbol" pitchFamily="-111" charset="2"/>
              </a:rPr>
              <a:t>B</a:t>
            </a:r>
            <a:r>
              <a:rPr lang="en-US" dirty="0">
                <a:ea typeface="ＭＳ Ｐゴシック" pitchFamily="-111" charset="-128"/>
                <a:cs typeface="ＭＳ Ｐゴシック" pitchFamily="-111" charset="-128"/>
                <a:sym typeface="Symbol" pitchFamily="-111" charset="2"/>
              </a:rPr>
              <a:t> is re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there exists an </a:t>
            </a:r>
            <a:r>
              <a:rPr lang="en-US" b="1" dirty="0">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 such that </a:t>
            </a:r>
            <a:r>
              <a:rPr lang="en-US" b="1" dirty="0">
                <a:ea typeface="ＭＳ Ｐゴシック" pitchFamily="-111" charset="-128"/>
                <a:cs typeface="ＭＳ Ｐゴシック" pitchFamily="-111" charset="-128"/>
                <a:sym typeface="Symbol" pitchFamily="-111" charset="2"/>
              </a:rPr>
              <a:t>B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Proof: Follows from definition of </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n,x</a:t>
            </a:r>
            <a:r>
              <a:rPr lang="en-US" b="1"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sym typeface="Symbol" pitchFamily="-111" charset="2"/>
              </a:rPr>
              <a:t>.</a:t>
            </a:r>
          </a:p>
          <a:p>
            <a:pPr>
              <a:lnSpc>
                <a:spcPct val="90000"/>
              </a:lnSpc>
            </a:pPr>
            <a:r>
              <a:rPr lang="en-US" dirty="0">
                <a:ea typeface="ＭＳ Ｐゴシック" pitchFamily="-111" charset="-128"/>
                <a:cs typeface="ＭＳ Ｐゴシック" pitchFamily="-111" charset="-128"/>
                <a:sym typeface="Symbol" pitchFamily="-111" charset="2"/>
              </a:rPr>
              <a:t>This gives us a way to enumerate the recursively enumerable sets.</a:t>
            </a:r>
          </a:p>
          <a:p>
            <a:pPr>
              <a:lnSpc>
                <a:spcPct val="90000"/>
              </a:lnSpc>
            </a:pPr>
            <a:r>
              <a:rPr lang="en-US" dirty="0">
                <a:ea typeface="ＭＳ Ｐゴシック" pitchFamily="-111" charset="-128"/>
                <a:cs typeface="ＭＳ Ｐゴシック" pitchFamily="-111" charset="-128"/>
                <a:sym typeface="Symbol" pitchFamily="-111" charset="2"/>
              </a:rPr>
              <a:t>Note: We will later show (again) that we cannot enumerate the recursive sets.</a:t>
            </a:r>
          </a:p>
        </p:txBody>
      </p:sp>
      <p:sp>
        <p:nvSpPr>
          <p:cNvPr id="384006" name="Date Placeholder 3"/>
          <p:cNvSpPr>
            <a:spLocks noGrp="1"/>
          </p:cNvSpPr>
          <p:nvPr>
            <p:ph type="dt" sz="quarter" idx="10"/>
          </p:nvPr>
        </p:nvSpPr>
        <p:spPr>
          <a:noFill/>
        </p:spPr>
        <p:txBody>
          <a:bodyPr/>
          <a:lstStyle/>
          <a:p>
            <a:fld id="{75311392-7678-5546-A94D-CC79CCA19DC6}"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3220191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6051" name="Slide Number Placeholder 5"/>
          <p:cNvSpPr>
            <a:spLocks noGrp="1"/>
          </p:cNvSpPr>
          <p:nvPr>
            <p:ph type="sldNum" sz="quarter" idx="12"/>
          </p:nvPr>
        </p:nvSpPr>
        <p:spPr>
          <a:noFill/>
        </p:spPr>
        <p:txBody>
          <a:bodyPr/>
          <a:lstStyle/>
          <a:p>
            <a:fld id="{CF8350CC-1FD2-C241-8CDF-2115FC207B71}"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860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386053"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K = { n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Note that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  HALT(</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a:t>
            </a:r>
          </a:p>
          <a:p>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K</a:t>
            </a:r>
            <a:r>
              <a:rPr lang="en-US" dirty="0">
                <a:ea typeface="ＭＳ Ｐゴシック" pitchFamily="-111" charset="-128"/>
                <a:cs typeface="ＭＳ Ｐゴシック" pitchFamily="-111" charset="-128"/>
                <a:sym typeface="Symbol" pitchFamily="-111" charset="2"/>
              </a:rPr>
              <a:t> is the set consisting of the indices of each program that halts when given its own index</a:t>
            </a:r>
          </a:p>
          <a:p>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can be semi-decided by the </a:t>
            </a:r>
            <a:r>
              <a:rPr lang="en-US" b="1" dirty="0">
                <a:ea typeface="ＭＳ Ｐゴシック" pitchFamily="-111" charset="-128"/>
                <a:cs typeface="ＭＳ Ｐゴシック" pitchFamily="-111" charset="-128"/>
              </a:rPr>
              <a:t>HALT</a:t>
            </a:r>
            <a:r>
              <a:rPr lang="en-US" dirty="0">
                <a:ea typeface="ＭＳ Ｐゴシック" pitchFamily="-111" charset="-128"/>
                <a:cs typeface="ＭＳ Ｐゴシック" pitchFamily="-111" charset="-128"/>
              </a:rPr>
              <a:t> predicate above, so it is re.</a:t>
            </a:r>
          </a:p>
        </p:txBody>
      </p:sp>
      <p:sp>
        <p:nvSpPr>
          <p:cNvPr id="386054" name="Date Placeholder 3"/>
          <p:cNvSpPr>
            <a:spLocks noGrp="1"/>
          </p:cNvSpPr>
          <p:nvPr>
            <p:ph type="dt" sz="quarter" idx="10"/>
          </p:nvPr>
        </p:nvSpPr>
        <p:spPr>
          <a:noFill/>
        </p:spPr>
        <p:txBody>
          <a:bodyPr/>
          <a:lstStyle/>
          <a:p>
            <a:fld id="{D37CECA7-2315-BA49-BEC2-4E005FACF29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46470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8099" name="Slide Number Placeholder 5"/>
          <p:cNvSpPr>
            <a:spLocks noGrp="1"/>
          </p:cNvSpPr>
          <p:nvPr>
            <p:ph type="sldNum" sz="quarter" idx="12"/>
          </p:nvPr>
        </p:nvSpPr>
        <p:spPr>
          <a:noFill/>
        </p:spPr>
        <p:txBody>
          <a:bodyPr/>
          <a:lstStyle/>
          <a:p>
            <a:fld id="{A35E370B-EEAD-6B4A-92BE-DE7AF8F0752E}" type="slidenum">
              <a:rPr lang="en-US">
                <a:latin typeface="Arial" pitchFamily="-111" charset="0"/>
                <a:ea typeface="ＭＳ Ｐゴシック" pitchFamily="-111" charset="-128"/>
                <a:cs typeface="ＭＳ Ｐゴシック" pitchFamily="-111" charset="-128"/>
              </a:rPr>
              <a:pPr/>
              <a:t>162</a:t>
            </a:fld>
            <a:endParaRPr lang="en-US">
              <a:latin typeface="Arial" pitchFamily="-111" charset="0"/>
              <a:ea typeface="ＭＳ Ｐゴシック" pitchFamily="-111" charset="-128"/>
              <a:cs typeface="ＭＳ Ｐゴシック" pitchFamily="-111" charset="-128"/>
            </a:endParaRPr>
          </a:p>
        </p:txBody>
      </p:sp>
      <p:sp>
        <p:nvSpPr>
          <p:cNvPr id="3881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K is not Recursive</a:t>
            </a:r>
          </a:p>
        </p:txBody>
      </p:sp>
      <p:sp>
        <p:nvSpPr>
          <p:cNvPr id="388101"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Theorem: We can prove this by showing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not re.</a:t>
            </a:r>
          </a:p>
          <a:p>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re then </a:t>
            </a:r>
            <a:r>
              <a:rPr lang="en-US" b="1" dirty="0">
                <a:ea typeface="ＭＳ Ｐゴシック" pitchFamily="-111" charset="-128"/>
                <a:cs typeface="ＭＳ Ｐゴシック" pitchFamily="-111" charset="-128"/>
              </a:rPr>
              <a:t>~K = W</a:t>
            </a:r>
            <a:r>
              <a:rPr lang="en-US" b="1"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for some </a:t>
            </a:r>
            <a:r>
              <a:rPr lang="en-US" b="1" dirty="0" err="1">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However, this is a contradiction since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W</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 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p>
        </p:txBody>
      </p:sp>
      <p:sp>
        <p:nvSpPr>
          <p:cNvPr id="388102" name="Date Placeholder 3"/>
          <p:cNvSpPr>
            <a:spLocks noGrp="1"/>
          </p:cNvSpPr>
          <p:nvPr>
            <p:ph type="dt" sz="quarter" idx="10"/>
          </p:nvPr>
        </p:nvSpPr>
        <p:spPr>
          <a:noFill/>
        </p:spPr>
        <p:txBody>
          <a:bodyPr/>
          <a:lstStyle/>
          <a:p>
            <a:fld id="{451B0F6C-A136-4149-8680-2D91CBA02AC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983162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0147" name="Slide Number Placeholder 5"/>
          <p:cNvSpPr>
            <a:spLocks noGrp="1"/>
          </p:cNvSpPr>
          <p:nvPr>
            <p:ph type="sldNum" sz="quarter" idx="12"/>
          </p:nvPr>
        </p:nvSpPr>
        <p:spPr>
          <a:noFill/>
        </p:spPr>
        <p:txBody>
          <a:bodyPr/>
          <a:lstStyle/>
          <a:p>
            <a:fld id="{B311C576-A658-2D49-80FE-ED6521CACA73}"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901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Characterizations</a:t>
            </a:r>
          </a:p>
        </p:txBody>
      </p:sp>
      <p:sp>
        <p:nvSpPr>
          <p:cNvPr id="390149" name="Rectangle 3"/>
          <p:cNvSpPr>
            <a:spLocks noGrp="1" noChangeArrowheads="1"/>
          </p:cNvSpPr>
          <p:nvPr>
            <p:ph type="body" idx="1"/>
          </p:nvPr>
        </p:nvSpPr>
        <p:spPr>
          <a:xfrm>
            <a:off x="457200" y="1600200"/>
            <a:ext cx="8382000" cy="4525963"/>
          </a:xfrm>
        </p:spPr>
        <p:txBody>
          <a:bodyPr/>
          <a:lstStyle/>
          <a:p>
            <a:pPr marL="609600" indent="-609600">
              <a:buFont typeface="Times" pitchFamily="-111" charset="0"/>
              <a:buNone/>
            </a:pPr>
            <a:r>
              <a:rPr lang="en-US" sz="2200" dirty="0">
                <a:ea typeface="ＭＳ Ｐゴシック" pitchFamily="-111" charset="-128"/>
                <a:cs typeface="ＭＳ Ｐゴシック" pitchFamily="-111" charset="-128"/>
              </a:rPr>
              <a:t>Theorem: If </a:t>
            </a:r>
            <a:r>
              <a:rPr lang="en-US" sz="2200" b="1" dirty="0">
                <a:ea typeface="ＭＳ Ｐゴシック" pitchFamily="-111" charset="-128"/>
                <a:cs typeface="ＭＳ Ｐゴシック" pitchFamily="-111" charset="-128"/>
              </a:rPr>
              <a:t>S </a:t>
            </a:r>
            <a:r>
              <a:rPr lang="en-US" sz="2200" b="1" dirty="0">
                <a:ea typeface="ＭＳ Ｐゴシック" pitchFamily="-111" charset="-128"/>
                <a:cs typeface="ＭＳ Ｐゴシック" pitchFamily="-111" charset="-128"/>
                <a:sym typeface="Symbol" pitchFamily="-111" charset="2"/>
              </a:rPr>
              <a:t>  </a:t>
            </a:r>
            <a:r>
              <a:rPr lang="en-US" sz="2200" dirty="0">
                <a:ea typeface="ＭＳ Ｐゴシック" pitchFamily="-111" charset="-128"/>
                <a:cs typeface="ＭＳ Ｐゴシック" pitchFamily="-111" charset="-128"/>
                <a:sym typeface="Symbol" pitchFamily="-111" charset="2"/>
              </a:rPr>
              <a:t>then the following are equivalent:</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re</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primitive rec.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recursive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partial rec.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domain of a partial rec. function</a:t>
            </a:r>
          </a:p>
          <a:p>
            <a:pPr marL="609600" indent="-609600">
              <a:buFont typeface="Times" pitchFamily="-111" charset="0"/>
              <a:buAutoNum type="arabicPeriod"/>
            </a:pPr>
            <a:r>
              <a:rPr lang="en-US" sz="2200" b="1" dirty="0">
                <a:latin typeface="Arial" charset="0"/>
                <a:ea typeface="MS PGothic" charset="0"/>
                <a:sym typeface="Symbol" charset="0"/>
              </a:rPr>
              <a:t>S</a:t>
            </a:r>
            <a:r>
              <a:rPr lang="en-US" sz="2200" dirty="0">
                <a:latin typeface="Arial" charset="0"/>
                <a:ea typeface="MS PGothic" charset="0"/>
                <a:sym typeface="Symbol" charset="0"/>
              </a:rPr>
              <a:t> is the range/domain of a partial rec. function whose domain is the same as its range and which acts as an identity when it converges. Below, assume </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a:t>
            </a:r>
            <a:r>
              <a:rPr lang="en-US" sz="2200" dirty="0">
                <a:ea typeface="ＭＳ Ｐゴシック" pitchFamily="-111" charset="-128"/>
                <a:cs typeface="ＭＳ Ｐゴシック" pitchFamily="-111" charset="-128"/>
              </a:rPr>
              <a:t>enumerates S.</a:t>
            </a:r>
            <a:br>
              <a:rPr lang="en-US" sz="2200" dirty="0">
                <a:latin typeface="Arial" charset="0"/>
                <a:ea typeface="MS PGothic" charset="0"/>
                <a:sym typeface="Symbol" charset="0"/>
              </a:rPr>
            </a:br>
            <a:r>
              <a:rPr lang="en-US" sz="2200" b="1" dirty="0" err="1">
                <a:ea typeface="ＭＳ Ｐゴシック" pitchFamily="-111" charset="-128"/>
                <a:cs typeface="ＭＳ Ｐゴシック" pitchFamily="-111" charset="-128"/>
              </a:rPr>
              <a:t>g</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(x) = x*STP(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a:t>
            </a:r>
            <a:r>
              <a:rPr lang="en-US" sz="2200" b="1" dirty="0" err="1">
                <a:latin typeface="Symbol" pitchFamily="-111" charset="2"/>
                <a:ea typeface="ＭＳ Ｐゴシック" pitchFamily="-111" charset="-128"/>
                <a:cs typeface="ＭＳ Ｐゴシック" pitchFamily="-111" charset="-128"/>
              </a:rPr>
              <a:t>m</a:t>
            </a:r>
            <a:r>
              <a:rPr lang="en-US" sz="2200" b="1" dirty="0" err="1">
                <a:ea typeface="ＭＳ Ｐゴシック" pitchFamily="-111" charset="-128"/>
                <a:cs typeface="ＭＳ Ｐゴシック" pitchFamily="-111" charset="-128"/>
              </a:rPr>
              <a:t>t</a:t>
            </a:r>
            <a:r>
              <a:rPr lang="en-US" sz="2200" b="1" dirty="0">
                <a:ea typeface="ＭＳ Ｐゴシック" pitchFamily="-111" charset="-128"/>
                <a:cs typeface="ＭＳ Ｐゴシック" pitchFamily="-111" charset="-128"/>
              </a:rPr>
              <a:t> (STP(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t)) </a:t>
            </a:r>
            <a:r>
              <a:rPr lang="en-US" sz="2200" dirty="0">
                <a:ea typeface="ＭＳ Ｐゴシック" pitchFamily="-111" charset="-128"/>
                <a:cs typeface="ＭＳ Ｐゴシック" pitchFamily="-111" charset="-128"/>
              </a:rPr>
              <a:t>or</a:t>
            </a:r>
            <a:br>
              <a:rPr lang="en-US" sz="2200" dirty="0">
                <a:ea typeface="ＭＳ Ｐゴシック" pitchFamily="-111" charset="-128"/>
                <a:cs typeface="ＭＳ Ｐゴシック" pitchFamily="-111" charset="-128"/>
              </a:rPr>
            </a:br>
            <a:r>
              <a:rPr lang="en-US" sz="2200" b="1" dirty="0" err="1">
                <a:ea typeface="ＭＳ Ｐゴシック" pitchFamily="-111" charset="-128"/>
                <a:cs typeface="ＭＳ Ｐゴシック" pitchFamily="-111" charset="-128"/>
              </a:rPr>
              <a:t>g</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(x) = x* ∃t 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t)</a:t>
            </a:r>
            <a:br>
              <a:rPr lang="en-US" sz="2200" dirty="0">
                <a:ea typeface="ＭＳ Ｐゴシック" pitchFamily="-111" charset="-128"/>
                <a:cs typeface="ＭＳ Ｐゴシック" pitchFamily="-111" charset="-128"/>
                <a:sym typeface="Symbol" pitchFamily="-111" charset="2"/>
              </a:rPr>
            </a:br>
            <a:endParaRPr lang="en-US" sz="2200" dirty="0">
              <a:ea typeface="ＭＳ Ｐゴシック" pitchFamily="-111" charset="-128"/>
              <a:cs typeface="ＭＳ Ｐゴシック" pitchFamily="-111" charset="-128"/>
            </a:endParaRPr>
          </a:p>
        </p:txBody>
      </p:sp>
      <p:sp>
        <p:nvSpPr>
          <p:cNvPr id="390150" name="Date Placeholder 3"/>
          <p:cNvSpPr>
            <a:spLocks noGrp="1"/>
          </p:cNvSpPr>
          <p:nvPr>
            <p:ph type="dt" sz="quarter" idx="10"/>
          </p:nvPr>
        </p:nvSpPr>
        <p:spPr>
          <a:noFill/>
        </p:spPr>
        <p:txBody>
          <a:bodyPr/>
          <a:lstStyle/>
          <a:p>
            <a:fld id="{5C011CE2-AD0B-9948-B70A-98CD1E794875}" type="datetime1">
              <a:rPr lang="en-US">
                <a:latin typeface="Arial" pitchFamily="-111" charset="0"/>
                <a:ea typeface="ＭＳ Ｐゴシック" pitchFamily="-111" charset="-128"/>
                <a:cs typeface="ＭＳ Ｐゴシック" pitchFamily="-111" charset="-128"/>
              </a:rPr>
              <a:pPr/>
              <a:t>2/20/2020</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87751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S-m-n Theorem</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668727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4243" name="Slide Number Placeholder 5"/>
          <p:cNvSpPr>
            <a:spLocks noGrp="1"/>
          </p:cNvSpPr>
          <p:nvPr>
            <p:ph type="sldNum" sz="quarter" idx="12"/>
          </p:nvPr>
        </p:nvSpPr>
        <p:spPr>
          <a:noFill/>
        </p:spPr>
        <p:txBody>
          <a:bodyPr/>
          <a:lstStyle/>
          <a:p>
            <a:fld id="{9163B0BF-2A44-B04F-A164-3BD09F42B104}"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942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Parameter (S-m-n) Theorem</a:t>
            </a:r>
          </a:p>
        </p:txBody>
      </p:sp>
      <p:sp>
        <p:nvSpPr>
          <p:cNvPr id="39424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Theorem: For each </a:t>
            </a:r>
            <a:r>
              <a:rPr lang="en-US" b="1" dirty="0" err="1">
                <a:ea typeface="ＭＳ Ｐゴシック" pitchFamily="-111" charset="-128"/>
                <a:cs typeface="ＭＳ Ｐゴシック" pitchFamily="-111" charset="-128"/>
              </a:rPr>
              <a:t>n,m</a:t>
            </a:r>
            <a:r>
              <a:rPr lang="en-US" b="1" dirty="0">
                <a:ea typeface="ＭＳ Ｐゴシック" pitchFamily="-111" charset="-128"/>
                <a:cs typeface="ＭＳ Ｐゴシック" pitchFamily="-111" charset="-128"/>
              </a:rPr>
              <a:t>&gt;0</a:t>
            </a:r>
            <a:r>
              <a:rPr lang="en-US" dirty="0">
                <a:ea typeface="ＭＳ Ｐゴシック" pitchFamily="-111" charset="-128"/>
                <a:cs typeface="ＭＳ Ｐゴシック" pitchFamily="-111" charset="-128"/>
              </a:rPr>
              <a:t>, there is a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(y,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such that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a:t>
            </a:r>
            <a:r>
              <a:rPr lang="en-US" b="1" baseline="30000" dirty="0" err="1">
                <a:ea typeface="ＭＳ Ｐゴシック" pitchFamily="-111" charset="-128"/>
                <a:cs typeface="ＭＳ Ｐゴシック" pitchFamily="-111" charset="-128"/>
                <a:sym typeface="Symbol" pitchFamily="-111" charset="2"/>
              </a:rPr>
              <a:t>m+n</a:t>
            </a:r>
            <a:r>
              <a:rPr lang="en-US" b="1" baseline="30000"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sym typeface="Symbol" pitchFamily="-111" charset="2"/>
              </a:rPr>
              <a:t>(y, </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(y,u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a:t>
            </a:r>
          </a:p>
          <a:p>
            <a:pPr>
              <a:lnSpc>
                <a:spcPct val="90000"/>
              </a:lnSpc>
            </a:pPr>
            <a:r>
              <a:rPr lang="en-US" dirty="0">
                <a:ea typeface="ＭＳ Ｐゴシック" pitchFamily="-111" charset="-128"/>
                <a:cs typeface="ＭＳ Ｐゴシック" pitchFamily="-111" charset="-128"/>
              </a:rPr>
              <a:t>The proof of this is highly dependent on the system in which you proved universality and the encoding you chose. </a:t>
            </a:r>
          </a:p>
        </p:txBody>
      </p:sp>
      <p:sp>
        <p:nvSpPr>
          <p:cNvPr id="394246" name="Date Placeholder 3"/>
          <p:cNvSpPr>
            <a:spLocks noGrp="1"/>
          </p:cNvSpPr>
          <p:nvPr>
            <p:ph type="dt" sz="quarter" idx="10"/>
          </p:nvPr>
        </p:nvSpPr>
        <p:spPr>
          <a:noFill/>
        </p:spPr>
        <p:txBody>
          <a:bodyPr/>
          <a:lstStyle/>
          <a:p>
            <a:fld id="{5EA7F80B-F014-C348-B9A7-E5D9040D424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195447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6291" name="Slide Number Placeholder 5"/>
          <p:cNvSpPr>
            <a:spLocks noGrp="1"/>
          </p:cNvSpPr>
          <p:nvPr>
            <p:ph type="sldNum" sz="quarter" idx="12"/>
          </p:nvPr>
        </p:nvSpPr>
        <p:spPr>
          <a:noFill/>
        </p:spPr>
        <p:txBody>
          <a:bodyPr/>
          <a:lstStyle/>
          <a:p>
            <a:fld id="{AC7E3974-8BCF-9544-AF2D-A6A8C092600C}"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962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S-m-n for FRS</a:t>
            </a:r>
          </a:p>
        </p:txBody>
      </p:sp>
      <p:sp>
        <p:nvSpPr>
          <p:cNvPr id="396293"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We would need to create a new FRS, from an existing one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fixes the value of </a:t>
            </a:r>
            <a:r>
              <a:rPr lang="en-US" sz="2000" b="1" dirty="0" err="1">
                <a:ea typeface="ＭＳ Ｐゴシック" pitchFamily="-111" charset="-128"/>
                <a:cs typeface="ＭＳ Ｐゴシック" pitchFamily="-111" charset="-128"/>
              </a:rPr>
              <a:t>u</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as the exponent of the prime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m+i</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Sketch of proof:</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we normally start with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a:t>
            </a:r>
            <a:r>
              <a:rPr lang="en-US" sz="2000" b="1" baseline="30000"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Here the first m are variable; the next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are fixed;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denotes prime factors used to trigger first phase of computation.</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that we use fixed point as convergence.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We start with just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dirty="0">
                <a:ea typeface="ＭＳ Ｐゴシック" pitchFamily="-111" charset="-128"/>
                <a:cs typeface="ＭＳ Ｐゴシック" pitchFamily="-111" charset="-128"/>
              </a:rPr>
              <a:t>, with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the first unused prime.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a:t>
            </a:r>
            <a:r>
              <a:rPr lang="en-US" sz="2000" b="1" dirty="0">
                <a:ea typeface="ＭＳ Ｐゴシック" pitchFamily="-111" charset="-128"/>
                <a:cs typeface="ＭＳ Ｐゴシック" pitchFamily="-111" charset="-128"/>
                <a:sym typeface="Symbol" pitchFamily="-111" charset="2"/>
              </a:rPr>
              <a:t> x  q  x</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replaces </a:t>
            </a:r>
            <a:r>
              <a:rPr lang="en-US" sz="2000" b="1" dirty="0">
                <a:ea typeface="ＭＳ Ｐゴシック" pitchFamily="-111" charset="-128"/>
                <a:cs typeface="ＭＳ Ｐゴシック" pitchFamily="-111" charset="-128"/>
                <a:sym typeface="Symbol" pitchFamily="-111" charset="2"/>
              </a:rPr>
              <a:t> x  x </a:t>
            </a:r>
            <a:r>
              <a:rPr lang="en-US" sz="2000" dirty="0">
                <a:ea typeface="ＭＳ Ｐゴシック" pitchFamily="-111" charset="-128"/>
                <a:cs typeface="ＭＳ Ｐゴシック" pitchFamily="-111" charset="-128"/>
              </a:rPr>
              <a:t>in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for each rule in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x </a:t>
            </a:r>
            <a:r>
              <a:rPr lang="en-US" sz="2000" b="1" dirty="0">
                <a:ea typeface="ＭＳ Ｐゴシック" pitchFamily="-111" charset="-128"/>
                <a:cs typeface="ＭＳ Ｐゴシック" pitchFamily="-111" charset="-128"/>
                <a:sym typeface="Symbol" pitchFamily="-111" charset="2"/>
              </a:rPr>
              <a:t> q x</a:t>
            </a:r>
            <a:r>
              <a:rPr lang="en-US" sz="2000" dirty="0">
                <a:ea typeface="ＭＳ Ｐゴシック" pitchFamily="-111" charset="-128"/>
                <a:cs typeface="ＭＳ Ｐゴシック" pitchFamily="-111" charset="-128"/>
                <a:sym typeface="Symbol" pitchFamily="-111" charset="2"/>
              </a:rPr>
              <a:t>		ensures we loop at end</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x </a:t>
            </a:r>
            <a:r>
              <a:rPr lang="en-US" sz="2000" b="1" dirty="0">
                <a:ea typeface="ＭＳ Ｐゴシック" pitchFamily="-111" charset="-128"/>
                <a:cs typeface="ＭＳ Ｐゴシック" pitchFamily="-111" charset="-128"/>
                <a:sym typeface="Symbol" pitchFamily="-111" charset="2"/>
              </a:rPr>
              <a:t> q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m+1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 x</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adds fixed input, start state and </a:t>
            </a:r>
            <a:r>
              <a:rPr lang="en-US" sz="2000" b="1" dirty="0">
                <a:ea typeface="ＭＳ Ｐゴシック" pitchFamily="-111" charset="-128"/>
                <a:cs typeface="ＭＳ Ｐゴシック" pitchFamily="-111" charset="-128"/>
              </a:rPr>
              <a:t>q</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this is selected once and never again</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Note: </a:t>
            </a:r>
            <a:r>
              <a:rPr lang="en-US" sz="2000" b="1" dirty="0">
                <a:ea typeface="ＭＳ Ｐゴシック" pitchFamily="-111" charset="-128"/>
                <a:cs typeface="ＭＳ Ｐゴシック" pitchFamily="-111" charset="-128"/>
              </a:rPr>
              <a:t>q = prime(max(</a:t>
            </a:r>
            <a:r>
              <a:rPr lang="en-US" sz="2000" b="1"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lastFactor</a:t>
            </a:r>
            <a:r>
              <a:rPr lang="en-US" sz="2000" b="1" dirty="0">
                <a:ea typeface="ＭＳ Ｐゴシック" pitchFamily="-111" charset="-128"/>
                <a:cs typeface="ＭＳ Ｐゴシック" pitchFamily="-111" charset="-128"/>
              </a:rPr>
              <a:t>(Product[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=1 to r] </a:t>
            </a:r>
            <a:r>
              <a:rPr lang="en-US" sz="2000" b="1" dirty="0">
                <a:ea typeface="ＭＳ Ｐゴシック" pitchFamily="-111" charset="-128"/>
                <a:cs typeface="ＭＳ Ｐゴシック" pitchFamily="-111" charset="-128"/>
                <a:sym typeface="Symbol" pitchFamily="-111" charset="2"/>
              </a:rPr>
              <a:t></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sym typeface="Symbol" pitchFamily="-111" charset="2"/>
              </a:rPr>
              <a:t> </a:t>
            </a:r>
            <a:r>
              <a:rPr lang="en-US" sz="2000" b="1" baseline="-25000" dirty="0" err="1">
                <a:ea typeface="ＭＳ Ｐゴシック" pitchFamily="-111" charset="-128"/>
                <a:cs typeface="ＭＳ Ｐゴシック" pitchFamily="-111" charset="-128"/>
              </a:rPr>
              <a:t>i</a:t>
            </a:r>
            <a:r>
              <a:rPr lang="en-US" sz="2000" b="1" baseline="-25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))+1)</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	  where </a:t>
            </a:r>
            <a:r>
              <a:rPr lang="en-US" sz="2000" b="1" dirty="0">
                <a:ea typeface="ＭＳ Ｐゴシック" pitchFamily="-111" charset="-128"/>
                <a:cs typeface="ＭＳ Ｐゴシック" pitchFamily="-111" charset="-128"/>
                <a:sym typeface="Symbol" pitchFamily="-111" charset="2"/>
              </a:rPr>
              <a:t>r</a:t>
            </a:r>
            <a:r>
              <a:rPr lang="en-US" sz="2000" dirty="0">
                <a:ea typeface="ＭＳ Ｐゴシック" pitchFamily="-111" charset="-128"/>
                <a:cs typeface="ＭＳ Ｐゴシック" pitchFamily="-111" charset="-128"/>
                <a:sym typeface="Symbol" pitchFamily="-111" charset="2"/>
              </a:rPr>
              <a:t> is the number of rules in </a:t>
            </a:r>
            <a:r>
              <a:rPr lang="en-US" sz="2000" b="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a:t>
            </a:r>
          </a:p>
        </p:txBody>
      </p:sp>
      <p:sp>
        <p:nvSpPr>
          <p:cNvPr id="396294" name="Date Placeholder 3"/>
          <p:cNvSpPr>
            <a:spLocks noGrp="1"/>
          </p:cNvSpPr>
          <p:nvPr>
            <p:ph type="dt" sz="quarter" idx="10"/>
          </p:nvPr>
        </p:nvSpPr>
        <p:spPr>
          <a:noFill/>
        </p:spPr>
        <p:txBody>
          <a:bodyPr/>
          <a:lstStyle/>
          <a:p>
            <a:fld id="{B0D5FF00-8171-1E40-8D2E-F642E8158EF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176822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8339" name="Slide Number Placeholder 6"/>
          <p:cNvSpPr>
            <a:spLocks noGrp="1"/>
          </p:cNvSpPr>
          <p:nvPr>
            <p:ph type="sldNum" sz="quarter" idx="12"/>
          </p:nvPr>
        </p:nvSpPr>
        <p:spPr>
          <a:noFill/>
        </p:spPr>
        <p:txBody>
          <a:bodyPr/>
          <a:lstStyle/>
          <a:p>
            <a:fld id="{0DEC633D-D109-B843-97CF-F7728783ECD4}" type="slidenum">
              <a:rPr lang="en-US">
                <a:latin typeface="Arial" pitchFamily="-111" charset="0"/>
                <a:ea typeface="ＭＳ Ｐゴシック" pitchFamily="-111" charset="-128"/>
                <a:cs typeface="ＭＳ Ｐゴシック" pitchFamily="-111" charset="-128"/>
              </a:rPr>
              <a:pPr/>
              <a:t>167</a:t>
            </a:fld>
            <a:endParaRPr lang="en-US">
              <a:latin typeface="Arial" pitchFamily="-111" charset="0"/>
              <a:ea typeface="ＭＳ Ｐゴシック" pitchFamily="-111" charset="-128"/>
              <a:cs typeface="ＭＳ Ｐゴシック" pitchFamily="-111" charset="-128"/>
            </a:endParaRPr>
          </a:p>
        </p:txBody>
      </p:sp>
      <p:sp>
        <p:nvSpPr>
          <p:cNvPr id="3983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Details of S-m-n for FRS</a:t>
            </a:r>
          </a:p>
        </p:txBody>
      </p:sp>
      <p:sp>
        <p:nvSpPr>
          <p:cNvPr id="398341" name="Rectangle 3"/>
          <p:cNvSpPr>
            <a:spLocks noGrp="1" noChangeArrowheads="1"/>
          </p:cNvSpPr>
          <p:nvPr>
            <p:ph type="body" sz="half" idx="1"/>
          </p:nvPr>
        </p:nvSpPr>
        <p:spPr>
          <a:xfrm>
            <a:off x="457200" y="1600200"/>
            <a:ext cx="8229600" cy="4525963"/>
          </a:xfrm>
        </p:spPr>
        <p:txBody>
          <a:bodyPr/>
          <a:lstStyle/>
          <a:p>
            <a:pPr>
              <a:lnSpc>
                <a:spcPct val="90000"/>
              </a:lnSpc>
            </a:pPr>
            <a:r>
              <a:rPr lang="en-US" sz="2400" dirty="0">
                <a:ea typeface="ＭＳ Ｐゴシック" pitchFamily="-111" charset="-128"/>
                <a:cs typeface="ＭＳ Ｐゴシック" pitchFamily="-111" charset="-128"/>
              </a:rPr>
              <a:t>The number of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also) is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b</a:t>
            </a:r>
            <a:r>
              <a:rPr lang="en-US" sz="2000" baseline="20000" dirty="0">
                <a:ea typeface="ＭＳ Ｐゴシック" pitchFamily="-111" charset="-128"/>
                <a:cs typeface="ＭＳ Ｐゴシック" pitchFamily="-111" charset="-128"/>
              </a:rPr>
              <a:t>r</a:t>
            </a:r>
            <a:endParaRPr lang="en-US" sz="2400" baseline="300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a:ea typeface="ＭＳ Ｐゴシック" pitchFamily="-111" charset="-128"/>
                <a:cs typeface="ＭＳ Ｐゴシック" pitchFamily="-111" charset="-128"/>
              </a:rPr>
              <a:t>(F, u</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2</a:t>
            </a:r>
            <a:r>
              <a:rPr lang="en-US" sz="2400" b="1" baseline="30000" dirty="0">
                <a:ea typeface="ＭＳ Ｐゴシック" pitchFamily="-111" charset="-128"/>
                <a:cs typeface="ＭＳ Ｐゴシック" pitchFamily="-111" charset="-128"/>
              </a:rPr>
              <a:t>r+2</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r </a:t>
            </a:r>
            <a:br>
              <a:rPr lang="en-US" sz="2000" b="1" baseline="20000" dirty="0">
                <a:ea typeface="ＭＳ Ｐゴシック" pitchFamily="-111" charset="-128"/>
                <a:cs typeface="ＭＳ Ｐゴシック" pitchFamily="-111" charset="-128"/>
              </a:rPr>
            </a:br>
            <a:r>
              <a:rPr lang="en-US" sz="2000" b="1" baseline="20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q</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2r+2</a:t>
            </a:r>
            <a:r>
              <a:rPr lang="en-US" sz="2400" b="1" baseline="30000" dirty="0">
                <a:ea typeface="ＭＳ Ｐゴシック" pitchFamily="-111" charset="-128"/>
                <a:cs typeface="ＭＳ Ｐゴシック" pitchFamily="-111" charset="-128"/>
              </a:rPr>
              <a:t>q</a:t>
            </a:r>
            <a:r>
              <a:rPr lang="en-US" sz="2000" b="1" baseline="20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2r+3</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2r+4 </a:t>
            </a:r>
            <a:r>
              <a:rPr lang="en-US" sz="2400" b="1" baseline="30000" dirty="0">
                <a:ea typeface="ＭＳ Ｐゴシック" pitchFamily="-111" charset="-128"/>
                <a:cs typeface="ＭＳ Ｐゴシック" pitchFamily="-111" charset="-128"/>
                <a:sym typeface="Symbol" pitchFamily="-111" charset="2"/>
              </a:rPr>
              <a:t>q </a:t>
            </a:r>
            <a:r>
              <a:rPr lang="en-US" sz="2400" b="1" baseline="30000" dirty="0">
                <a:ea typeface="ＭＳ Ｐゴシック" pitchFamily="-111" charset="-128"/>
                <a:cs typeface="ＭＳ Ｐゴシック" pitchFamily="-111" charset="-128"/>
              </a:rPr>
              <a:t>p</a:t>
            </a:r>
            <a:r>
              <a:rPr lang="en-US" sz="2000" b="1" baseline="20000" dirty="0">
                <a:ea typeface="ＭＳ Ｐゴシック" pitchFamily="-111" charset="-128"/>
                <a:cs typeface="ＭＳ Ｐゴシック" pitchFamily="-111" charset="-128"/>
              </a:rPr>
              <a:t>m+1</a:t>
            </a:r>
            <a:r>
              <a:rPr lang="en-US" sz="2400" b="1" baseline="50000" dirty="0">
                <a:ea typeface="ＭＳ Ｐゴシック" pitchFamily="-111" charset="-128"/>
                <a:cs typeface="ＭＳ Ｐゴシック" pitchFamily="-111" charset="-128"/>
              </a:rPr>
              <a:t>u</a:t>
            </a:r>
            <a:r>
              <a:rPr lang="en-US" sz="2000" b="1" baseline="40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 … </a:t>
            </a:r>
            <a:r>
              <a:rPr lang="en-US" sz="2400" b="1" baseline="30000" dirty="0" err="1">
                <a:ea typeface="ＭＳ Ｐゴシック" pitchFamily="-111" charset="-128"/>
                <a:cs typeface="ＭＳ Ｐゴシック" pitchFamily="-111" charset="-128"/>
              </a:rPr>
              <a:t>p</a:t>
            </a:r>
            <a:r>
              <a:rPr lang="en-US" sz="2000" b="1" baseline="20000" dirty="0" err="1">
                <a:ea typeface="ＭＳ Ｐゴシック" pitchFamily="-111" charset="-128"/>
                <a:cs typeface="ＭＳ Ｐゴシック" pitchFamily="-111" charset="-128"/>
              </a:rPr>
              <a:t>m+n</a:t>
            </a:r>
            <a:r>
              <a:rPr lang="en-US" sz="2400" b="1" baseline="50000" dirty="0" err="1">
                <a:ea typeface="ＭＳ Ｐゴシック" pitchFamily="-111" charset="-128"/>
                <a:cs typeface="ＭＳ Ｐゴシック" pitchFamily="-111" charset="-128"/>
              </a:rPr>
              <a:t>u</a:t>
            </a:r>
            <a:r>
              <a:rPr lang="en-US" sz="2000" b="1" baseline="40000" dirty="0" err="1">
                <a:ea typeface="ＭＳ Ｐゴシック" pitchFamily="-111" charset="-128"/>
                <a:cs typeface="ＭＳ Ｐゴシック" pitchFamily="-111" charset="-128"/>
              </a:rPr>
              <a:t>n</a:t>
            </a:r>
            <a:r>
              <a:rPr lang="en-US" sz="2400" b="1" baseline="300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endParaRPr lang="en-US" sz="2400" b="1" baseline="300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represents the rules we just talked about. The first added rule pair means that if the algorithm does not use fixed point, we force it to do so. The last rule pair is the only one initially enabled and it adds the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the fixed arguments </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the enabling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and the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needed to kick start computation. Note that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could be a </a:t>
            </a:r>
            <a:r>
              <a:rPr lang="en-US" sz="2400" b="1" dirty="0">
                <a:ea typeface="ＭＳ Ｐゴシック" pitchFamily="-111" charset="-128"/>
                <a:cs typeface="ＭＳ Ｐゴシック" pitchFamily="-111" charset="-128"/>
                <a:sym typeface="Symbol" pitchFamily="-111" charset="2"/>
              </a:rPr>
              <a:t>1</a:t>
            </a:r>
            <a:r>
              <a:rPr lang="en-US" sz="2400" dirty="0">
                <a:ea typeface="ＭＳ Ｐゴシック" pitchFamily="-111" charset="-128"/>
                <a:cs typeface="ＭＳ Ｐゴシック" pitchFamily="-111" charset="-128"/>
                <a:sym typeface="Symbol" pitchFamily="-111" charset="2"/>
              </a:rPr>
              <a:t>, if no kick start is required.</a:t>
            </a:r>
            <a:endParaRPr lang="en-US" sz="24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a:t>
            </a:r>
            <a:r>
              <a:rPr lang="en-US" sz="2400" b="1" baseline="30000" dirty="0" err="1">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clearly primitive recursive. I’ll leave the precise proof of that as a challenge to you.</a:t>
            </a:r>
          </a:p>
        </p:txBody>
      </p:sp>
      <p:sp>
        <p:nvSpPr>
          <p:cNvPr id="398342" name="Date Placeholder 3"/>
          <p:cNvSpPr>
            <a:spLocks noGrp="1"/>
          </p:cNvSpPr>
          <p:nvPr>
            <p:ph type="dt" sz="quarter" idx="10"/>
          </p:nvPr>
        </p:nvSpPr>
        <p:spPr>
          <a:noFill/>
        </p:spPr>
        <p:txBody>
          <a:bodyPr/>
          <a:lstStyle/>
          <a:p>
            <a:fld id="{E9789D56-BA35-5E48-9A06-0614BCF8A36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75540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dirty="0">
                <a:ea typeface="ＭＳ Ｐゴシック" pitchFamily="-111" charset="-128"/>
                <a:cs typeface="ＭＳ Ｐゴシック" pitchFamily="-111" charset="-128"/>
              </a:rPr>
              <a:t>Quantification 1 &amp;2</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576891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00387" name="Slide Number Placeholder 5"/>
          <p:cNvSpPr>
            <a:spLocks noGrp="1"/>
          </p:cNvSpPr>
          <p:nvPr>
            <p:ph type="sldNum" sz="quarter" idx="12"/>
          </p:nvPr>
        </p:nvSpPr>
        <p:spPr>
          <a:noFill/>
        </p:spPr>
        <p:txBody>
          <a:bodyPr/>
          <a:lstStyle/>
          <a:p>
            <a:fld id="{731469B2-3E49-374D-A32D-6615E0B73A56}"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4003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Quantification#1</a:t>
            </a:r>
          </a:p>
        </p:txBody>
      </p:sp>
      <p:sp>
        <p:nvSpPr>
          <p:cNvPr id="400389" name="Rectangle 3"/>
          <p:cNvSpPr>
            <a:spLocks noGrp="1" noChangeArrowheads="1"/>
          </p:cNvSpPr>
          <p:nvPr>
            <p:ph type="body" idx="1"/>
          </p:nvPr>
        </p:nvSpPr>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’s characteristic function) such that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(x)</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just the definition of decidable.</a:t>
            </a:r>
          </a:p>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where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baseline="-25000"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first argument fixed. </a:t>
            </a:r>
          </a:p>
          <a:p>
            <a:pPr>
              <a:lnSpc>
                <a:spcPct val="80000"/>
              </a:lnSpc>
            </a:pPr>
            <a:r>
              <a:rPr lang="en-US" sz="2400" dirty="0">
                <a:ea typeface="ＭＳ Ｐゴシック" pitchFamily="-111" charset="-128"/>
                <a:cs typeface="ＭＳ Ｐゴシック" pitchFamily="-111" charset="-128"/>
                <a:sym typeface="Symbol" pitchFamily="-111" charset="2"/>
              </a:rPr>
              <a:t>Creating new functions by setting some one or more arguments to constants is an application of </a:t>
            </a:r>
            <a:r>
              <a:rPr lang="en-US" sz="2400" b="1" dirty="0" err="1">
                <a:ea typeface="ＭＳ Ｐゴシック" pitchFamily="-111" charset="-128"/>
                <a:cs typeface="ＭＳ Ｐゴシック" pitchFamily="-111" charset="-128"/>
                <a:sym typeface="Symbol" pitchFamily="-111" charset="2"/>
              </a:rPr>
              <a:t>S</a:t>
            </a:r>
            <a:r>
              <a:rPr lang="en-US" sz="2400" b="1" baseline="-25000" dirty="0" err="1">
                <a:ea typeface="ＭＳ Ｐゴシック" pitchFamily="-111" charset="-128"/>
                <a:cs typeface="ＭＳ Ｐゴシック" pitchFamily="-111" charset="-128"/>
                <a:sym typeface="Symbol" pitchFamily="-111" charset="2"/>
              </a:rPr>
              <a:t>m</a:t>
            </a:r>
            <a:r>
              <a:rPr lang="en-US" sz="2400" b="1" baseline="30000" dirty="0" err="1">
                <a:ea typeface="ＭＳ Ｐゴシック" pitchFamily="-111" charset="-128"/>
                <a:cs typeface="ＭＳ Ｐゴシック" pitchFamily="-111" charset="-128"/>
                <a:sym typeface="Symbol" pitchFamily="-111" charset="2"/>
              </a:rPr>
              <a:t>n</a:t>
            </a:r>
            <a:r>
              <a:rPr lang="en-US" sz="2400" dirty="0">
                <a:ea typeface="ＭＳ Ｐゴシック" pitchFamily="-111" charset="-128"/>
                <a:cs typeface="ＭＳ Ｐゴシック" pitchFamily="-111" charset="-128"/>
                <a:sym typeface="Symbol" pitchFamily="-111" charset="2"/>
              </a:rPr>
              <a:t>.</a:t>
            </a:r>
          </a:p>
        </p:txBody>
      </p:sp>
      <p:sp>
        <p:nvSpPr>
          <p:cNvPr id="400390" name="Date Placeholder 3"/>
          <p:cNvSpPr>
            <a:spLocks noGrp="1"/>
          </p:cNvSpPr>
          <p:nvPr>
            <p:ph type="dt" sz="quarter" idx="10"/>
          </p:nvPr>
        </p:nvSpPr>
        <p:spPr>
          <a:noFill/>
        </p:spPr>
        <p:txBody>
          <a:bodyPr/>
          <a:lstStyle/>
          <a:p>
            <a:fld id="{6DC8157B-6B99-844B-967A-EA82BA8B4D0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5893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Classic Unsolvable Problem</a:t>
            </a:r>
          </a:p>
        </p:txBody>
      </p:sp>
      <p:sp>
        <p:nvSpPr>
          <p:cNvPr id="157699" name="Content Placeholder 2"/>
          <p:cNvSpPr>
            <a:spLocks noGrp="1"/>
          </p:cNvSpPr>
          <p:nvPr>
            <p:ph idx="1"/>
          </p:nvPr>
        </p:nvSpPr>
        <p:spPr/>
        <p:txBody>
          <a:bodyPr/>
          <a:lstStyle/>
          <a:p>
            <a:pPr>
              <a:buFont typeface="Times" pitchFamily="-111" charset="0"/>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Given an arbitrary program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in some language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and an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will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eventually stop when run with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buFontTx/>
              <a:buNone/>
            </a:pPr>
            <a:r>
              <a:rPr lang="en-US" sz="2400" dirty="0">
                <a:ea typeface="ＭＳ Ｐゴシック" pitchFamily="-111" charset="-128"/>
                <a:cs typeface="ＭＳ Ｐゴシック" pitchFamily="-111" charset="-128"/>
              </a:rPr>
              <a:t>	The above problem is called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It is clearly an important and practical one – wouldn't it be nice to not be embarrassed by having your program run “forever” when you try to do a demo? </a:t>
            </a:r>
          </a:p>
          <a:p>
            <a:pPr>
              <a:buFontTx/>
              <a:buNone/>
            </a:pPr>
            <a:r>
              <a:rPr lang="en-US" sz="2400" dirty="0">
                <a:ea typeface="ＭＳ Ｐゴシック" pitchFamily="-111" charset="-128"/>
                <a:cs typeface="ＭＳ Ｐゴシック" pitchFamily="-111" charset="-128"/>
              </a:rPr>
              <a:t>	Unfortunately, there’s a fly in the ointment as one can prove that no algorithm can be written in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that solves the halting problem for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p:txBody>
      </p:sp>
      <p:sp>
        <p:nvSpPr>
          <p:cNvPr id="157700" name="Date Placeholder 3"/>
          <p:cNvSpPr>
            <a:spLocks noGrp="1"/>
          </p:cNvSpPr>
          <p:nvPr>
            <p:ph type="dt" sz="quarter" idx="10"/>
          </p:nvPr>
        </p:nvSpPr>
        <p:spPr>
          <a:noFill/>
        </p:spPr>
        <p:txBody>
          <a:bodyPr/>
          <a:lstStyle/>
          <a:p>
            <a:fld id="{E49E9F63-11CB-AD46-AB20-940E3E51222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57701" name="Slide Number Placeholder 4"/>
          <p:cNvSpPr>
            <a:spLocks noGrp="1"/>
          </p:cNvSpPr>
          <p:nvPr>
            <p:ph type="sldNum" sz="quarter" idx="12"/>
          </p:nvPr>
        </p:nvSpPr>
        <p:spPr>
          <a:noFill/>
        </p:spPr>
        <p:txBody>
          <a:bodyPr/>
          <a:lstStyle/>
          <a:p>
            <a:fld id="{178C3D2C-17E5-2B43-9A9A-56484DEA29EC}"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
        <p:nvSpPr>
          <p:cNvPr id="157702"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459802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02435" name="Slide Number Placeholder 5"/>
          <p:cNvSpPr>
            <a:spLocks noGrp="1"/>
          </p:cNvSpPr>
          <p:nvPr>
            <p:ph type="sldNum" sz="quarter" idx="12"/>
          </p:nvPr>
        </p:nvSpPr>
        <p:spPr>
          <a:noFill/>
        </p:spPr>
        <p:txBody>
          <a:bodyPr/>
          <a:lstStyle/>
          <a:p>
            <a:fld id="{2B752FB0-7C26-FB4B-B55D-B0CC4317B853}"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4024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Quantification#2</a:t>
            </a:r>
          </a:p>
        </p:txBody>
      </p:sp>
      <p:sp>
        <p:nvSpPr>
          <p:cNvPr id="402437" name="Rectangle 3"/>
          <p:cNvSpPr>
            <a:spLocks noGrp="1" noChangeArrowheads="1"/>
          </p:cNvSpPr>
          <p:nvPr>
            <p:ph type="body" idx="1"/>
          </p:nvPr>
        </p:nvSpPr>
        <p:spPr>
          <a:xfrm>
            <a:off x="381000" y="1447800"/>
            <a:ext cx="8229600" cy="4525963"/>
          </a:xfrm>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such that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dirty="0" err="1">
                <a:ea typeface="ＭＳ Ｐゴシック" pitchFamily="-111" charset="-128"/>
                <a:cs typeface="ＭＳ Ｐゴシック" pitchFamily="-111" charset="-128"/>
                <a:sym typeface="Symbol" pitchFamily="-111" charset="2"/>
              </a:rPr>
              <a:t>g</a:t>
            </a:r>
            <a:r>
              <a:rPr lang="en-US" sz="2400"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first argument fixed. </a:t>
            </a:r>
          </a:p>
          <a:p>
            <a:pPr>
              <a:lnSpc>
                <a:spcPct val="80000"/>
              </a:lnSpc>
            </a:pPr>
            <a:r>
              <a:rPr lang="en-US" sz="2400" dirty="0">
                <a:ea typeface="ＭＳ Ｐゴシック" pitchFamily="-111" charset="-128"/>
                <a:cs typeface="ＭＳ Ｐゴシック" pitchFamily="-111" charset="-128"/>
                <a:sym typeface="Symbol" pitchFamily="-111" charset="2"/>
              </a:rPr>
              <a:t>Note that this works even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(decidable). The important thing there is that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then it may be viewed in two normal forms, one with existential quantification and the other with universal quantification.</a:t>
            </a:r>
          </a:p>
          <a:p>
            <a:pPr>
              <a:lnSpc>
                <a:spcPct val="80000"/>
              </a:lnSpc>
            </a:pPr>
            <a:r>
              <a:rPr lang="en-US" sz="2400" dirty="0">
                <a:ea typeface="ＭＳ Ｐゴシック" pitchFamily="-111" charset="-128"/>
                <a:cs typeface="ＭＳ Ｐゴシック" pitchFamily="-111" charset="-128"/>
                <a:sym typeface="Symbol" pitchFamily="-111" charset="2"/>
              </a:rPr>
              <a:t>The complement of an re set is co-re. A set is recursive (decidable)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it is both re and co-re.</a:t>
            </a:r>
          </a:p>
        </p:txBody>
      </p:sp>
      <p:sp>
        <p:nvSpPr>
          <p:cNvPr id="402438" name="Date Placeholder 3"/>
          <p:cNvSpPr>
            <a:spLocks noGrp="1"/>
          </p:cNvSpPr>
          <p:nvPr>
            <p:ph type="dt" sz="quarter" idx="10"/>
          </p:nvPr>
        </p:nvSpPr>
        <p:spPr>
          <a:noFill/>
        </p:spPr>
        <p:txBody>
          <a:bodyPr/>
          <a:lstStyle/>
          <a:p>
            <a:fld id="{67674790-FE3B-934B-B758-452EBD3B03E6}"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0934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Diagonalization and Reducibility</a:t>
            </a:r>
          </a:p>
        </p:txBody>
      </p:sp>
      <p:sp>
        <p:nvSpPr>
          <p:cNvPr id="404483"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958022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06531" name="Slide Number Placeholder 5"/>
          <p:cNvSpPr>
            <a:spLocks noGrp="1"/>
          </p:cNvSpPr>
          <p:nvPr>
            <p:ph type="sldNum" sz="quarter" idx="12"/>
          </p:nvPr>
        </p:nvSpPr>
        <p:spPr>
          <a:noFill/>
        </p:spPr>
        <p:txBody>
          <a:bodyPr/>
          <a:lstStyle/>
          <a:p>
            <a:fld id="{B4D1960D-3A8E-6342-A76F-BBD04EED1D94}"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406532"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Non-re Problems</a:t>
            </a:r>
          </a:p>
        </p:txBody>
      </p:sp>
      <p:sp>
        <p:nvSpPr>
          <p:cNvPr id="40653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There are even “practical” problems that are worse than unsolvable -- they’re not even semi-decidable.  </a:t>
            </a:r>
          </a:p>
          <a:p>
            <a:pPr>
              <a:lnSpc>
                <a:spcPct val="90000"/>
              </a:lnSpc>
            </a:pPr>
            <a:r>
              <a:rPr lang="en-US" sz="2400" dirty="0">
                <a:ea typeface="ＭＳ Ｐゴシック" pitchFamily="-111" charset="-128"/>
                <a:cs typeface="ＭＳ Ｐゴシック" pitchFamily="-111" charset="-128"/>
              </a:rPr>
              <a:t>The classic non-re problem is the </a:t>
            </a:r>
            <a:r>
              <a:rPr lang="en-US" sz="2400" b="1" dirty="0">
                <a:ea typeface="ＭＳ Ｐゴシック" pitchFamily="-111" charset="-128"/>
                <a:cs typeface="ＭＳ Ｐゴシック" pitchFamily="-111" charset="-128"/>
              </a:rPr>
              <a:t>Uniform Halting Problem</a:t>
            </a:r>
            <a:r>
              <a:rPr lang="en-US" sz="2400" dirty="0">
                <a:ea typeface="ＭＳ Ｐゴシック" pitchFamily="-111" charset="-128"/>
                <a:cs typeface="ＭＳ Ｐゴシック" pitchFamily="-111" charset="-128"/>
              </a:rPr>
              <a:t>, that is, the problem to decide of an arbitrary effective procedure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 an algorithm.  </a:t>
            </a:r>
          </a:p>
          <a:p>
            <a:pPr>
              <a:lnSpc>
                <a:spcPct val="90000"/>
              </a:lnSpc>
            </a:pPr>
            <a:r>
              <a:rPr lang="en-US" sz="2400" dirty="0">
                <a:ea typeface="ＭＳ Ｐゴシック" pitchFamily="-111" charset="-128"/>
                <a:cs typeface="ＭＳ Ｐゴシック" pitchFamily="-111" charset="-128"/>
              </a:rPr>
              <a:t>Assume that the algorithms can be enumerated, and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accomplishes this.  Then</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F(x)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where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F</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F</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r>
              <a:rPr lang="en-US" sz="2400" dirty="0">
                <a:ea typeface="ＭＳ Ｐゴシック" pitchFamily="-111" charset="-128"/>
                <a:cs typeface="ＭＳ Ｐゴシック" pitchFamily="-111" charset="-128"/>
              </a:rPr>
              <a:t>is a list of all the algorithms</a:t>
            </a:r>
          </a:p>
        </p:txBody>
      </p:sp>
      <p:sp>
        <p:nvSpPr>
          <p:cNvPr id="406534" name="Date Placeholder 3"/>
          <p:cNvSpPr>
            <a:spLocks noGrp="1"/>
          </p:cNvSpPr>
          <p:nvPr>
            <p:ph type="dt" sz="quarter" idx="10"/>
          </p:nvPr>
        </p:nvSpPr>
        <p:spPr>
          <a:noFill/>
        </p:spPr>
        <p:txBody>
          <a:bodyPr/>
          <a:lstStyle/>
          <a:p>
            <a:fld id="{2704BE2E-6020-2449-9D2F-CD0A04CACA7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237659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08579" name="Slide Number Placeholder 5"/>
          <p:cNvSpPr>
            <a:spLocks noGrp="1"/>
          </p:cNvSpPr>
          <p:nvPr>
            <p:ph type="sldNum" sz="quarter" idx="12"/>
          </p:nvPr>
        </p:nvSpPr>
        <p:spPr>
          <a:noFill/>
        </p:spPr>
        <p:txBody>
          <a:bodyPr/>
          <a:lstStyle/>
          <a:p>
            <a:fld id="{92E17FB0-E67E-E04F-BF0B-C4CAFE4037E8}"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4085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Contradiction</a:t>
            </a:r>
          </a:p>
        </p:txBody>
      </p:sp>
      <p:sp>
        <p:nvSpPr>
          <p:cNvPr id="408581"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Define 	</a:t>
            </a:r>
            <a:r>
              <a:rPr lang="en-US" sz="2000" b="1" dirty="0">
                <a:ea typeface="ＭＳ Ｐゴシック" pitchFamily="-111" charset="-128"/>
                <a:cs typeface="ＭＳ Ｐゴシック" pitchFamily="-111" charset="-128"/>
              </a:rPr>
              <a:t>G( x ) = </a:t>
            </a:r>
            <a:r>
              <a:rPr lang="en-US" sz="2000" b="1" dirty="0" err="1">
                <a:ea typeface="ＭＳ Ｐゴシック" pitchFamily="-111" charset="-128"/>
                <a:cs typeface="ＭＳ Ｐゴシック" pitchFamily="-111" charset="-128"/>
              </a:rPr>
              <a:t>Univ</a:t>
            </a:r>
            <a:r>
              <a:rPr lang="en-US" sz="2000" b="1" dirty="0">
                <a:ea typeface="ＭＳ Ｐゴシック" pitchFamily="-111" charset="-128"/>
                <a:cs typeface="ＭＳ Ｐゴシック" pitchFamily="-111" charset="-128"/>
              </a:rPr>
              <a:t> ( F(x) , x ) + 1 = </a:t>
            </a:r>
            <a:r>
              <a:rPr lang="en-US" sz="2000" b="1" dirty="0">
                <a:ea typeface="ＭＳ Ｐゴシック" pitchFamily="-111" charset="-128"/>
                <a:cs typeface="ＭＳ Ｐゴシック" pitchFamily="-111" charset="-128"/>
                <a:sym typeface="Symbol" pitchFamily="-111" charset="2"/>
              </a:rPr>
              <a:t>(F(x), 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(x) + 1</a:t>
            </a:r>
          </a:p>
          <a:p>
            <a:pPr>
              <a:lnSpc>
                <a:spcPct val="80000"/>
              </a:lnSpc>
            </a:pPr>
            <a:endParaRPr lang="en-US" sz="2000" dirty="0">
              <a:ea typeface="ＭＳ Ｐゴシック" pitchFamily="-111" charset="-128"/>
              <a:cs typeface="ＭＳ Ｐゴシック" pitchFamily="-111" charset="-128"/>
            </a:endParaRPr>
          </a:p>
          <a:p>
            <a:pPr>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itself an algorithm.  Assume it is the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one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 G</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Then, 	</a:t>
            </a:r>
            <a:r>
              <a:rPr lang="en-US" sz="2000" b="1" dirty="0">
                <a:ea typeface="ＭＳ Ｐゴシック" pitchFamily="-111" charset="-128"/>
                <a:cs typeface="ＭＳ Ｐゴシック" pitchFamily="-111" charset="-128"/>
              </a:rPr>
              <a:t>G(g)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(g) + 1 = G(g) + 1</a:t>
            </a: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a:p>
            <a:pPr>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contradicts its own existence since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would need to be an algorithm.</a:t>
            </a:r>
          </a:p>
          <a:p>
            <a:pPr>
              <a:lnSpc>
                <a:spcPct val="80000"/>
              </a:lnSpc>
            </a:pPr>
            <a:r>
              <a:rPr lang="en-US" sz="2000" dirty="0">
                <a:ea typeface="ＭＳ Ｐゴシック" pitchFamily="-111" charset="-128"/>
                <a:cs typeface="ＭＳ Ｐゴシック" pitchFamily="-111" charset="-128"/>
              </a:rPr>
              <a:t>This cannot be used to show that the effective procedures are non-enumerable, since the above is not a contradiction when </a:t>
            </a:r>
            <a:r>
              <a:rPr lang="en-US" sz="2000" b="1" dirty="0">
                <a:ea typeface="ＭＳ Ｐゴシック" pitchFamily="-111" charset="-128"/>
                <a:cs typeface="ＭＳ Ｐゴシック" pitchFamily="-111" charset="-128"/>
              </a:rPr>
              <a:t>G(g)</a:t>
            </a:r>
            <a:r>
              <a:rPr lang="en-US" sz="2000" dirty="0">
                <a:ea typeface="ＭＳ Ｐゴシック" pitchFamily="-111" charset="-128"/>
                <a:cs typeface="ＭＳ Ｐゴシック" pitchFamily="-111" charset="-128"/>
              </a:rPr>
              <a:t> is undefined.  In fact, we already have shown how to enumerate the (partial) recursive functions.</a:t>
            </a:r>
          </a:p>
        </p:txBody>
      </p:sp>
      <p:sp>
        <p:nvSpPr>
          <p:cNvPr id="408582" name="Date Placeholder 3"/>
          <p:cNvSpPr>
            <a:spLocks noGrp="1"/>
          </p:cNvSpPr>
          <p:nvPr>
            <p:ph type="dt" sz="quarter" idx="10"/>
          </p:nvPr>
        </p:nvSpPr>
        <p:spPr>
          <a:noFill/>
        </p:spPr>
        <p:txBody>
          <a:bodyPr/>
          <a:lstStyle/>
          <a:p>
            <a:fld id="{73CF047B-50BF-E849-9555-0127C02C606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1503449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10627" name="Slide Number Placeholder 5"/>
          <p:cNvSpPr>
            <a:spLocks noGrp="1"/>
          </p:cNvSpPr>
          <p:nvPr>
            <p:ph type="sldNum" sz="quarter" idx="12"/>
          </p:nvPr>
        </p:nvSpPr>
        <p:spPr>
          <a:noFill/>
        </p:spPr>
        <p:txBody>
          <a:bodyPr/>
          <a:lstStyle/>
          <a:p>
            <a:fld id="{CB2750FF-BC04-7F47-9DB6-95CD22DA1C20}"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4106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TOT</a:t>
            </a:r>
          </a:p>
        </p:txBody>
      </p:sp>
      <p:sp>
        <p:nvSpPr>
          <p:cNvPr id="41062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listing of all algorithms can be viewed as</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x (f, x) }</a:t>
            </a:r>
          </a:p>
          <a:p>
            <a:r>
              <a:rPr lang="en-US" dirty="0">
                <a:ea typeface="ＭＳ Ｐゴシック" pitchFamily="-111" charset="-128"/>
                <a:cs typeface="ＭＳ Ｐゴシック" pitchFamily="-111" charset="-128"/>
                <a:sym typeface="Symbol" pitchFamily="-111" charset="2"/>
              </a:rPr>
              <a:t>We can also note that</a:t>
            </a:r>
            <a:br>
              <a:rPr lang="en-US" dirty="0">
                <a:ea typeface="ＭＳ Ｐゴシック" pitchFamily="-111" charset="-128"/>
                <a:cs typeface="ＭＳ Ｐゴシック" pitchFamily="-111" charset="-128"/>
                <a:sym typeface="Symbol" pitchFamily="-111" charset="2"/>
              </a:rPr>
            </a:b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 = }</a:t>
            </a:r>
          </a:p>
          <a:p>
            <a:r>
              <a:rPr lang="en-US" dirty="0">
                <a:ea typeface="ＭＳ Ｐゴシック" pitchFamily="-111" charset="-128"/>
                <a:cs typeface="ＭＳ Ｐゴシック" pitchFamily="-111" charset="-128"/>
                <a:sym typeface="Symbol" pitchFamily="-111" charset="2"/>
              </a:rPr>
              <a:t>Theorem: </a:t>
            </a:r>
            <a:r>
              <a:rPr lang="en-US" b="1" dirty="0">
                <a:ea typeface="ＭＳ Ｐゴシック" pitchFamily="-111" charset="-128"/>
                <a:cs typeface="ＭＳ Ｐゴシック" pitchFamily="-111" charset="-128"/>
                <a:sym typeface="Symbol" pitchFamily="-111" charset="2"/>
              </a:rPr>
              <a:t>TOT</a:t>
            </a:r>
            <a:r>
              <a:rPr lang="en-US" dirty="0">
                <a:ea typeface="ＭＳ Ｐゴシック" pitchFamily="-111" charset="-128"/>
                <a:cs typeface="ＭＳ Ｐゴシック" pitchFamily="-111" charset="-128"/>
                <a:sym typeface="Symbol" pitchFamily="-111" charset="2"/>
              </a:rPr>
              <a:t> is not re.</a:t>
            </a:r>
          </a:p>
        </p:txBody>
      </p:sp>
      <p:sp>
        <p:nvSpPr>
          <p:cNvPr id="410630" name="Date Placeholder 3"/>
          <p:cNvSpPr>
            <a:spLocks noGrp="1"/>
          </p:cNvSpPr>
          <p:nvPr>
            <p:ph type="dt" sz="quarter" idx="10"/>
          </p:nvPr>
        </p:nvSpPr>
        <p:spPr>
          <a:noFill/>
        </p:spPr>
        <p:txBody>
          <a:bodyPr/>
          <a:lstStyle/>
          <a:p>
            <a:fld id="{2F41451B-4B8D-F344-B261-CEC74AED590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857135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eaLnBrk="1" hangingPunct="1"/>
            <a:r>
              <a:rPr lang="en-US">
                <a:latin typeface="Arial" charset="0"/>
                <a:ea typeface="MS PGothic" charset="0"/>
              </a:rPr>
              <a:t>Consequences</a:t>
            </a:r>
          </a:p>
        </p:txBody>
      </p:sp>
      <p:sp>
        <p:nvSpPr>
          <p:cNvPr id="198659" name="Content Placeholder 2"/>
          <p:cNvSpPr>
            <a:spLocks noGrp="1"/>
          </p:cNvSpPr>
          <p:nvPr>
            <p:ph idx="1"/>
          </p:nvPr>
        </p:nvSpPr>
        <p:spPr/>
        <p:txBody>
          <a:bodyPr/>
          <a:lstStyle/>
          <a:p>
            <a:pPr eaLnBrk="1" hangingPunct="1">
              <a:lnSpc>
                <a:spcPct val="80000"/>
              </a:lnSpc>
            </a:pPr>
            <a:r>
              <a:rPr lang="en-US" sz="2400" dirty="0">
                <a:latin typeface="Arial" charset="0"/>
                <a:ea typeface="MS PGothic" charset="0"/>
              </a:rPr>
              <a:t>To capture all the algorithms, any model of computation must include some procedures that are not algorithms.</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Since the potential for non-termination is required, every complete model must have some form of iteration that is potentially unbounded.</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This means that simple, well-behaved for-loops (the kind where you can predict the number of iterations on entry to the loop) are not sufficient. While type loops are needed, even if implicit rather than explicit.</a:t>
            </a:r>
          </a:p>
        </p:txBody>
      </p:sp>
      <p:sp>
        <p:nvSpPr>
          <p:cNvPr id="198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54AF2B-281F-6E4A-A398-36F1021EA581}" type="datetime1">
              <a:rPr lang="en-US" smtClean="0"/>
              <a:t>2/20/2020</a:t>
            </a:fld>
            <a:endParaRPr lang="en-US"/>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72D65C-0B1F-6849-9624-91D00912C39C}" type="slidenum">
              <a:rPr lang="en-US"/>
              <a:pPr/>
              <a:t>175</a:t>
            </a:fld>
            <a:endParaRPr lang="en-US"/>
          </a:p>
        </p:txBody>
      </p:sp>
      <p:sp>
        <p:nvSpPr>
          <p:cNvPr id="1986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a:spLocks noGrp="1"/>
          </p:cNvSpPr>
          <p:nvPr>
            <p:ph type="ctrTitle"/>
          </p:nvPr>
        </p:nvSpPr>
        <p:spPr/>
        <p:txBody>
          <a:bodyPr/>
          <a:lstStyle/>
          <a:p>
            <a:r>
              <a:rPr lang="en-US">
                <a:latin typeface="Arial" charset="0"/>
                <a:ea typeface="MS PGothic" charset="0"/>
              </a:rPr>
              <a:t>Insights</a:t>
            </a:r>
          </a:p>
        </p:txBody>
      </p:sp>
      <p:sp>
        <p:nvSpPr>
          <p:cNvPr id="199683" name="Subtitle 4"/>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a:latin typeface="Arial" charset="0"/>
                <a:ea typeface="MS PGothic" charset="0"/>
              </a:rPr>
              <a:t>Non-re nature of algorithms</a:t>
            </a:r>
          </a:p>
        </p:txBody>
      </p:sp>
      <p:sp>
        <p:nvSpPr>
          <p:cNvPr id="200707" name="Content Placeholder 2"/>
          <p:cNvSpPr>
            <a:spLocks noGrp="1"/>
          </p:cNvSpPr>
          <p:nvPr>
            <p:ph idx="1"/>
          </p:nvPr>
        </p:nvSpPr>
        <p:spPr/>
        <p:txBody>
          <a:bodyPr/>
          <a:lstStyle/>
          <a:p>
            <a:pPr marL="457200" indent="-457200" eaLnBrk="1" hangingPunct="1"/>
            <a:r>
              <a:rPr lang="en-US" sz="2400" dirty="0">
                <a:latin typeface="Arial" charset="0"/>
                <a:ea typeface="MS PGothic" charset="0"/>
                <a:sym typeface="Symbol" charset="0"/>
              </a:rPr>
              <a:t>No generative system (e.g., grammar) can produce descriptions of all and only algorithms</a:t>
            </a:r>
          </a:p>
          <a:p>
            <a:pPr marL="457200" indent="-457200" eaLnBrk="1" hangingPunct="1"/>
            <a:r>
              <a:rPr lang="en-US" sz="2400" dirty="0">
                <a:latin typeface="Arial" charset="0"/>
                <a:ea typeface="MS PGothic" charset="0"/>
                <a:sym typeface="Symbol" charset="0"/>
              </a:rPr>
              <a:t>No parsing system (even one that rejects by divergence) can accept all and only algorithms</a:t>
            </a:r>
          </a:p>
          <a:p>
            <a:pPr marL="457200" indent="-457200" eaLnBrk="1" hangingPunct="1"/>
            <a:endParaRPr lang="en-US" sz="2400" dirty="0">
              <a:latin typeface="Arial" charset="0"/>
              <a:ea typeface="MS PGothic" charset="0"/>
              <a:sym typeface="Symbol" charset="0"/>
            </a:endParaRPr>
          </a:p>
          <a:p>
            <a:pPr marL="457200" indent="-457200" eaLnBrk="1" hangingPunct="1"/>
            <a:r>
              <a:rPr lang="en-US" sz="2400" dirty="0">
                <a:latin typeface="Arial" charset="0"/>
                <a:ea typeface="MS PGothic" charset="0"/>
                <a:sym typeface="Symbol" charset="0"/>
              </a:rPr>
              <a:t>Of course, if you buy Church</a:t>
            </a:r>
            <a:r>
              <a:rPr lang="ja-JP" altLang="en-US" sz="2400" dirty="0">
                <a:latin typeface="Arial" charset="0"/>
                <a:ea typeface="MS PGothic" charset="0"/>
                <a:sym typeface="Symbol" charset="0"/>
              </a:rPr>
              <a:t>’</a:t>
            </a:r>
            <a:r>
              <a:rPr lang="en-US" altLang="ja-JP" sz="2400" dirty="0">
                <a:latin typeface="Arial" charset="0"/>
                <a:ea typeface="MS PGothic" charset="0"/>
                <a:sym typeface="Symbol" charset="0"/>
              </a:rPr>
              <a:t>s Theorem, the set of all procedures can be generated. In fact, we can build an algorithmic acceptor of such programs. </a:t>
            </a:r>
            <a:endParaRPr lang="en-US" sz="2400" dirty="0">
              <a:latin typeface="Arial" charset="0"/>
              <a:ea typeface="MS PGothic" charset="0"/>
              <a:sym typeface="Symbol" charset="0"/>
            </a:endParaRPr>
          </a:p>
        </p:txBody>
      </p:sp>
      <p:sp>
        <p:nvSpPr>
          <p:cNvPr id="200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DC576F-9AF2-3341-9E43-2DF8D892872B}" type="datetime1">
              <a:rPr lang="en-US" smtClean="0"/>
              <a:t>2/20/2020</a:t>
            </a:fld>
            <a:endParaRPr lang="en-US"/>
          </a:p>
        </p:txBody>
      </p:sp>
      <p:sp>
        <p:nvSpPr>
          <p:cNvPr id="200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16599E-C8D1-D04C-AA26-54337BB8860E}" type="slidenum">
              <a:rPr lang="en-US"/>
              <a:pPr/>
              <a:t>177</a:t>
            </a:fld>
            <a:endParaRPr lang="en-US"/>
          </a:p>
        </p:txBody>
      </p:sp>
      <p:sp>
        <p:nvSpPr>
          <p:cNvPr id="2007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a:latin typeface="Arial" charset="0"/>
                <a:ea typeface="MS PGothic" charset="0"/>
              </a:rPr>
              <a:t>Many unbounded ways</a:t>
            </a:r>
          </a:p>
        </p:txBody>
      </p:sp>
      <p:sp>
        <p:nvSpPr>
          <p:cNvPr id="201731"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How do you achieve divergence, i.e., what are the various means of unbounded computation in each of our models?</a:t>
            </a:r>
          </a:p>
          <a:p>
            <a:pPr marL="457200" indent="-457200" eaLnBrk="1" hangingPunct="1"/>
            <a:r>
              <a:rPr lang="en-US" sz="2400">
                <a:latin typeface="Arial" charset="0"/>
                <a:ea typeface="MS PGothic" charset="0"/>
                <a:sym typeface="Symbol" charset="0"/>
              </a:rPr>
              <a:t>GOTO: Turing Machines and Register Machines</a:t>
            </a:r>
          </a:p>
          <a:p>
            <a:pPr marL="457200" indent="-457200" eaLnBrk="1" hangingPunct="1"/>
            <a:r>
              <a:rPr lang="en-US" sz="2400">
                <a:latin typeface="Arial" charset="0"/>
                <a:ea typeface="MS PGothic" charset="0"/>
                <a:sym typeface="Symbol" charset="0"/>
              </a:rPr>
              <a:t>Minimization: Recursive Functions</a:t>
            </a:r>
          </a:p>
          <a:p>
            <a:pPr marL="857250" lvl="1" indent="-457200" eaLnBrk="1" hangingPunct="1"/>
            <a:r>
              <a:rPr lang="en-US" sz="2000">
                <a:solidFill>
                  <a:srgbClr val="002060"/>
                </a:solidFill>
                <a:latin typeface="Arial" charset="0"/>
                <a:ea typeface="MS PGothic" charset="0"/>
                <a:sym typeface="Symbol" charset="0"/>
              </a:rPr>
              <a:t>Why not primitive recursion/iteration?</a:t>
            </a:r>
          </a:p>
          <a:p>
            <a:pPr marL="457200" indent="-457200" eaLnBrk="1" hangingPunct="1"/>
            <a:r>
              <a:rPr lang="en-US" sz="2400">
                <a:latin typeface="Arial" charset="0"/>
                <a:ea typeface="MS PGothic" charset="0"/>
                <a:sym typeface="Symbol" charset="0"/>
              </a:rPr>
              <a:t>Fixed Point: (Ordered) Factor Replacement Systems</a:t>
            </a:r>
          </a:p>
          <a:p>
            <a:pPr marL="457200" indent="-457200" eaLnBrk="1" hangingPunct="1"/>
            <a:endParaRPr lang="en-US" sz="2400" b="1">
              <a:latin typeface="Arial" charset="0"/>
              <a:ea typeface="MS PGothic" charset="0"/>
              <a:sym typeface="Symbol" charset="0"/>
            </a:endParaRPr>
          </a:p>
        </p:txBody>
      </p:sp>
      <p:sp>
        <p:nvSpPr>
          <p:cNvPr id="2017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0CCEA-AFAE-874D-B0A2-3B24C39D699A}" type="datetime1">
              <a:rPr lang="en-US" smtClean="0"/>
              <a:t>2/20/2020</a:t>
            </a:fld>
            <a:endParaRPr lang="en-US"/>
          </a:p>
        </p:txBody>
      </p:sp>
      <p:sp>
        <p:nvSpPr>
          <p:cNvPr id="201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7D39AD-5B9B-0041-9BBE-CF228F2186C2}" type="slidenum">
              <a:rPr lang="en-US"/>
              <a:pPr/>
              <a:t>178</a:t>
            </a:fld>
            <a:endParaRPr lang="en-US"/>
          </a:p>
        </p:txBody>
      </p:sp>
      <p:sp>
        <p:nvSpPr>
          <p:cNvPr id="2017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a:latin typeface="Arial" charset="0"/>
                <a:ea typeface="MS PGothic" charset="0"/>
              </a:rPr>
              <a:t>Non-determinism</a:t>
            </a:r>
          </a:p>
        </p:txBody>
      </p:sp>
      <p:sp>
        <p:nvSpPr>
          <p:cNvPr id="202755" name="Content Placeholder 2"/>
          <p:cNvSpPr>
            <a:spLocks noGrp="1"/>
          </p:cNvSpPr>
          <p:nvPr>
            <p:ph idx="1"/>
          </p:nvPr>
        </p:nvSpPr>
        <p:spPr/>
        <p:txBody>
          <a:bodyPr/>
          <a:lstStyle/>
          <a:p>
            <a:pPr marL="457200" indent="-457200" eaLnBrk="1" hangingPunct="1"/>
            <a:r>
              <a:rPr lang="en-US" sz="2800" dirty="0">
                <a:latin typeface="Arial" charset="0"/>
                <a:ea typeface="MS PGothic" charset="0"/>
                <a:sym typeface="Symbol" charset="0"/>
              </a:rPr>
              <a:t>It sometimes doesn’</a:t>
            </a:r>
            <a:r>
              <a:rPr lang="en-US" altLang="ja-JP" sz="2800" dirty="0">
                <a:latin typeface="Arial" charset="0"/>
                <a:ea typeface="MS PGothic" charset="0"/>
                <a:sym typeface="Symbol" charset="0"/>
              </a:rPr>
              <a:t>t matter</a:t>
            </a:r>
          </a:p>
          <a:p>
            <a:pPr marL="857250" lvl="1" indent="-457200" eaLnBrk="1" hangingPunct="1"/>
            <a:r>
              <a:rPr lang="en-US" sz="2400" dirty="0">
                <a:latin typeface="Arial" charset="0"/>
                <a:ea typeface="MS PGothic" charset="0"/>
                <a:sym typeface="Symbol" charset="0"/>
              </a:rPr>
              <a:t>Turing Machines, Finite-State Automata, </a:t>
            </a:r>
            <a:br>
              <a:rPr lang="en-US" sz="2400" dirty="0">
                <a:latin typeface="Arial" charset="0"/>
                <a:ea typeface="MS PGothic" charset="0"/>
                <a:sym typeface="Symbol" charset="0"/>
              </a:rPr>
            </a:br>
            <a:r>
              <a:rPr lang="en-US" sz="2400" dirty="0">
                <a:latin typeface="Arial" charset="0"/>
                <a:ea typeface="MS PGothic" charset="0"/>
                <a:sym typeface="Symbol" charset="0"/>
              </a:rPr>
              <a:t>Linear Bounded Automata</a:t>
            </a:r>
          </a:p>
          <a:p>
            <a:pPr marL="857250" lvl="1" indent="-457200" eaLnBrk="1" hangingPunct="1"/>
            <a:endParaRPr lang="en-US" sz="2400" dirty="0">
              <a:latin typeface="Arial" charset="0"/>
              <a:ea typeface="MS PGothic" charset="0"/>
              <a:sym typeface="Symbol" charset="0"/>
            </a:endParaRPr>
          </a:p>
          <a:p>
            <a:pPr marL="457200" indent="-457200" eaLnBrk="1" hangingPunct="1"/>
            <a:r>
              <a:rPr lang="en-US" sz="2800" dirty="0">
                <a:latin typeface="Arial" charset="0"/>
                <a:ea typeface="MS PGothic" charset="0"/>
                <a:sym typeface="Symbol" charset="0"/>
              </a:rPr>
              <a:t>It sometimes helps</a:t>
            </a:r>
          </a:p>
          <a:p>
            <a:pPr marL="857250" lvl="1" indent="-457200" eaLnBrk="1" hangingPunct="1"/>
            <a:r>
              <a:rPr lang="en-US" sz="2400" dirty="0">
                <a:latin typeface="Arial" charset="0"/>
                <a:ea typeface="MS PGothic" charset="0"/>
                <a:sym typeface="Symbol" charset="0"/>
              </a:rPr>
              <a:t>Push Down Automata</a:t>
            </a:r>
          </a:p>
          <a:p>
            <a:pPr marL="857250" lvl="1" indent="-457200" eaLnBrk="1" hangingPunct="1"/>
            <a:endParaRPr lang="en-US" sz="2400" dirty="0">
              <a:latin typeface="Arial" charset="0"/>
              <a:ea typeface="MS PGothic" charset="0"/>
              <a:sym typeface="Symbol" charset="0"/>
            </a:endParaRPr>
          </a:p>
          <a:p>
            <a:pPr marL="457200" indent="-457200" eaLnBrk="1" hangingPunct="1"/>
            <a:r>
              <a:rPr lang="en-US" sz="2800" dirty="0">
                <a:latin typeface="Arial" charset="0"/>
                <a:ea typeface="MS PGothic" charset="0"/>
                <a:sym typeface="Symbol" charset="0"/>
              </a:rPr>
              <a:t>It sometimes hinders</a:t>
            </a:r>
          </a:p>
          <a:p>
            <a:pPr marL="857250" lvl="1" indent="-457200" eaLnBrk="1" hangingPunct="1"/>
            <a:r>
              <a:rPr lang="en-US" sz="2400" dirty="0">
                <a:latin typeface="Arial" charset="0"/>
                <a:ea typeface="MS PGothic" charset="0"/>
                <a:sym typeface="Symbol" charset="0"/>
              </a:rPr>
              <a:t>Factor Replacement Systems, Petri Nets</a:t>
            </a:r>
          </a:p>
        </p:txBody>
      </p:sp>
      <p:sp>
        <p:nvSpPr>
          <p:cNvPr id="2027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EDC4C8-554E-904A-ABCD-C600B209B380}" type="datetime1">
              <a:rPr lang="en-US" smtClean="0"/>
              <a:t>2/20/2020</a:t>
            </a:fld>
            <a:endParaRPr lang="en-US"/>
          </a:p>
        </p:txBody>
      </p:sp>
      <p:sp>
        <p:nvSpPr>
          <p:cNvPr id="202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205980-1850-E944-8B5B-81346F4ED1C1}" type="slidenum">
              <a:rPr lang="en-US"/>
              <a:pPr/>
              <a:t>179</a:t>
            </a:fld>
            <a:endParaRPr lang="en-US"/>
          </a:p>
        </p:txBody>
      </p:sp>
      <p:sp>
        <p:nvSpPr>
          <p:cNvPr id="2027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dirty="0">
                <a:ea typeface="ＭＳ Ｐゴシック" pitchFamily="-111" charset="-128"/>
                <a:cs typeface="ＭＳ Ｐゴシック" pitchFamily="-111" charset="-128"/>
              </a:rPr>
              <a:t>Some terminology</a:t>
            </a:r>
          </a:p>
        </p:txBody>
      </p:sp>
      <p:sp>
        <p:nvSpPr>
          <p:cNvPr id="159747" name="Content Placeholder 2"/>
          <p:cNvSpPr>
            <a:spLocks noGrp="1"/>
          </p:cNvSpPr>
          <p:nvPr>
            <p:ph idx="1"/>
          </p:nvPr>
        </p:nvSpPr>
        <p:spPr/>
        <p:txBody>
          <a:bodyPr/>
          <a:lstStyle/>
          <a:p>
            <a:pPr>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converges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eventually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diverges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never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Of course,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then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defines a value for </a:t>
            </a:r>
            <a:r>
              <a:rPr lang="en-US" sz="2000" b="1" i="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 In fact we also say that </a:t>
            </a:r>
            <a:r>
              <a:rPr lang="en-US" sz="2000" b="1" i="1" dirty="0">
                <a:ea typeface="ＭＳ Ｐゴシック" pitchFamily="-111" charset="-128"/>
                <a:cs typeface="ＭＳ Ｐゴシック" pitchFamily="-111" charset="-128"/>
                <a:sym typeface="Symbol" pitchFamily="-111" charset="2"/>
              </a:rPr>
              <a:t>f(x)</a:t>
            </a:r>
            <a:r>
              <a:rPr lang="en-US" sz="2000" dirty="0">
                <a:ea typeface="ＭＳ Ｐゴシック" pitchFamily="-111" charset="-128"/>
                <a:cs typeface="ＭＳ Ｐゴシック" pitchFamily="-111" charset="-128"/>
                <a:sym typeface="Symbol" pitchFamily="-111" charset="2"/>
              </a:rPr>
              <a:t> is 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undefined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Finally, we define the domain of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as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The range of </a:t>
            </a:r>
            <a:r>
              <a:rPr lang="en-US" sz="2000" b="1" i="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 is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y</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a:t>
            </a:r>
            <a:r>
              <a:rPr lang="en-US" sz="2000" b="1" i="1" dirty="0">
                <a:ea typeface="ＭＳ Ｐゴシック" pitchFamily="-111" charset="-128"/>
                <a:cs typeface="ＭＳ Ｐゴシック" pitchFamily="-111" charset="-128"/>
                <a:sym typeface="Symbol" pitchFamily="-111" charset="2"/>
              </a:rPr>
              <a:t>f(x) = y </a:t>
            </a:r>
            <a:r>
              <a:rPr lang="en-US" sz="2000"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p:txBody>
      </p:sp>
      <p:sp>
        <p:nvSpPr>
          <p:cNvPr id="159748" name="Date Placeholder 3"/>
          <p:cNvSpPr>
            <a:spLocks noGrp="1"/>
          </p:cNvSpPr>
          <p:nvPr>
            <p:ph type="dt" sz="quarter" idx="10"/>
          </p:nvPr>
        </p:nvSpPr>
        <p:spPr>
          <a:noFill/>
        </p:spPr>
        <p:txBody>
          <a:bodyPr/>
          <a:lstStyle/>
          <a:p>
            <a:fld id="{59447A34-5D4C-754B-9656-9DBCBB8C073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59749" name="Slide Number Placeholder 4"/>
          <p:cNvSpPr>
            <a:spLocks noGrp="1"/>
          </p:cNvSpPr>
          <p:nvPr>
            <p:ph type="sldNum" sz="quarter" idx="12"/>
          </p:nvPr>
        </p:nvSpPr>
        <p:spPr>
          <a:noFill/>
        </p:spPr>
        <p:txBody>
          <a:bodyPr/>
          <a:lstStyle/>
          <a:p>
            <a:fld id="{5B2D15C5-21B3-5B49-90F9-97CAAFF2ED5B}"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
        <p:nvSpPr>
          <p:cNvPr id="159750"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15628533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Reducibility</a:t>
            </a:r>
          </a:p>
        </p:txBody>
      </p:sp>
      <p:sp>
        <p:nvSpPr>
          <p:cNvPr id="20377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F6B486-B01A-6A49-BC7F-E5B3840D7498}" type="datetime1">
              <a:rPr lang="en-US" smtClean="0"/>
              <a:t>2/20/2020</a:t>
            </a:fld>
            <a:endParaRPr lang="en-US"/>
          </a:p>
        </p:txBody>
      </p:sp>
      <p:sp>
        <p:nvSpPr>
          <p:cNvPr id="204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04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EA94340-4B48-F043-9034-43F4E8EB8F70}" type="slidenum">
              <a:rPr lang="en-US"/>
              <a:pPr/>
              <a:t>181</a:t>
            </a:fld>
            <a:endParaRPr lang="en-US"/>
          </a:p>
        </p:txBody>
      </p:sp>
      <p:sp>
        <p:nvSpPr>
          <p:cNvPr id="204805" name="Rectangle 2"/>
          <p:cNvSpPr>
            <a:spLocks noGrp="1" noChangeArrowheads="1"/>
          </p:cNvSpPr>
          <p:nvPr>
            <p:ph type="title"/>
          </p:nvPr>
        </p:nvSpPr>
        <p:spPr/>
        <p:txBody>
          <a:bodyPr/>
          <a:lstStyle/>
          <a:p>
            <a:pPr eaLnBrk="1" hangingPunct="1"/>
            <a:r>
              <a:rPr lang="en-US">
                <a:latin typeface="Arial" charset="0"/>
                <a:ea typeface="MS PGothic" charset="0"/>
              </a:rPr>
              <a:t>Reduction Concepts</a:t>
            </a:r>
          </a:p>
        </p:txBody>
      </p:sp>
      <p:sp>
        <p:nvSpPr>
          <p:cNvPr id="204806" name="Rectangle 3"/>
          <p:cNvSpPr>
            <a:spLocks noGrp="1" noChangeArrowheads="1"/>
          </p:cNvSpPr>
          <p:nvPr>
            <p:ph type="body" idx="1"/>
          </p:nvPr>
        </p:nvSpPr>
        <p:spPr/>
        <p:txBody>
          <a:bodyPr/>
          <a:lstStyle/>
          <a:p>
            <a:pPr eaLnBrk="1" hangingPunct="1"/>
            <a:r>
              <a:rPr lang="en-US" sz="2800">
                <a:latin typeface="Arial" charset="0"/>
                <a:ea typeface="MS PGothic" charset="0"/>
              </a:rPr>
              <a:t>Proofs by contradiction are tedious after you</a:t>
            </a:r>
            <a:r>
              <a:rPr lang="ja-JP" altLang="en-US" sz="2800">
                <a:latin typeface="Arial" charset="0"/>
                <a:ea typeface="MS PGothic" charset="0"/>
              </a:rPr>
              <a:t>’</a:t>
            </a:r>
            <a:r>
              <a:rPr lang="en-US" altLang="ja-JP" sz="2800">
                <a:latin typeface="Arial" charset="0"/>
                <a:ea typeface="MS PGothic" charset="0"/>
              </a:rPr>
              <a:t>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endParaRPr lang="en-US" sz="2800">
              <a:latin typeface="Arial" charset="0"/>
              <a:ea typeface="MS PGothic"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itle 1"/>
          <p:cNvSpPr>
            <a:spLocks noGrp="1"/>
          </p:cNvSpPr>
          <p:nvPr>
            <p:ph type="title"/>
          </p:nvPr>
        </p:nvSpPr>
        <p:spPr/>
        <p:txBody>
          <a:bodyPr/>
          <a:lstStyle/>
          <a:p>
            <a:r>
              <a:rPr lang="en-US" dirty="0">
                <a:ea typeface="ＭＳ Ｐゴシック" pitchFamily="-111" charset="-128"/>
                <a:cs typeface="ＭＳ Ｐゴシック" pitchFamily="-111" charset="-128"/>
              </a:rPr>
              <a:t>Diagonalization is a Bummer</a:t>
            </a:r>
          </a:p>
        </p:txBody>
      </p:sp>
      <p:sp>
        <p:nvSpPr>
          <p:cNvPr id="418819" name="Content Placeholder 2"/>
          <p:cNvSpPr>
            <a:spLocks noGrp="1"/>
          </p:cNvSpPr>
          <p:nvPr>
            <p:ph idx="1"/>
          </p:nvPr>
        </p:nvSpPr>
        <p:spPr/>
        <p:txBody>
          <a:bodyPr/>
          <a:lstStyle/>
          <a:p>
            <a:pPr eaLnBrk="1" hangingPunct="1">
              <a:lnSpc>
                <a:spcPct val="90000"/>
              </a:lnSpc>
            </a:pPr>
            <a:r>
              <a:rPr lang="en-US" sz="2200" dirty="0">
                <a:ea typeface="ＭＳ Ｐゴシック" pitchFamily="-111" charset="-128"/>
                <a:cs typeface="ＭＳ Ｐゴシック" pitchFamily="-111" charset="-128"/>
              </a:rPr>
              <a:t>The issues with diagonalization are that it is tedious and is applicable as a proof of undecidability or non-re-ness for only a small subset of the problems that interest us.</a:t>
            </a:r>
          </a:p>
          <a:p>
            <a:pPr eaLnBrk="1" hangingPunct="1">
              <a:lnSpc>
                <a:spcPct val="90000"/>
              </a:lnSpc>
            </a:pPr>
            <a:r>
              <a:rPr lang="en-US" sz="2200" dirty="0">
                <a:ea typeface="ＭＳ Ｐゴシック" pitchFamily="-111" charset="-128"/>
                <a:cs typeface="ＭＳ Ｐゴシック" pitchFamily="-111" charset="-128"/>
              </a:rPr>
              <a:t>Thus, we will now seek to use reduction wherever possible.</a:t>
            </a:r>
          </a:p>
          <a:p>
            <a:pPr eaLnBrk="1" hangingPunct="1">
              <a:lnSpc>
                <a:spcPct val="90000"/>
              </a:lnSpc>
            </a:pPr>
            <a:r>
              <a:rPr lang="en-US" sz="2200" dirty="0">
                <a:ea typeface="ＭＳ Ｐゴシック" pitchFamily="-111" charset="-128"/>
                <a:cs typeface="ＭＳ Ｐゴシック" pitchFamily="-111" charset="-128"/>
              </a:rPr>
              <a:t>To show a set, </a:t>
            </a:r>
            <a:r>
              <a:rPr lang="en-US" sz="2200" b="1" dirty="0">
                <a:ea typeface="ＭＳ Ｐゴシック" pitchFamily="-111" charset="-128"/>
                <a:cs typeface="ＭＳ Ｐゴシック" pitchFamily="-111" charset="-128"/>
              </a:rPr>
              <a:t>S</a:t>
            </a:r>
            <a:r>
              <a:rPr lang="en-US" sz="2200" dirty="0">
                <a:ea typeface="ＭＳ Ｐゴシック" pitchFamily="-111" charset="-128"/>
                <a:cs typeface="ＭＳ Ｐゴシック" pitchFamily="-111" charset="-128"/>
              </a:rPr>
              <a:t>, is undecidable, we can show it is as least as hard as the set </a:t>
            </a:r>
            <a:r>
              <a:rPr lang="en-US" sz="2200" b="1" dirty="0">
                <a:ea typeface="ＭＳ Ｐゴシック" pitchFamily="-111" charset="-128"/>
                <a:cs typeface="ＭＳ Ｐゴシック" pitchFamily="-111" charset="-128"/>
              </a:rPr>
              <a:t>K</a:t>
            </a:r>
            <a:r>
              <a:rPr lang="en-US" sz="2200" b="1" baseline="-25000" dirty="0">
                <a:ea typeface="ＭＳ Ｐゴシック" pitchFamily="-111" charset="-128"/>
                <a:cs typeface="ＭＳ Ｐゴシック" pitchFamily="-111" charset="-128"/>
              </a:rPr>
              <a:t>0</a:t>
            </a:r>
            <a:r>
              <a:rPr lang="en-US" sz="2200" dirty="0">
                <a:ea typeface="ＭＳ Ｐゴシック" pitchFamily="-111" charset="-128"/>
                <a:cs typeface="ＭＳ Ｐゴシック" pitchFamily="-111" charset="-128"/>
              </a:rPr>
              <a:t>. That is, </a:t>
            </a:r>
            <a:r>
              <a:rPr lang="en-US" sz="2200" b="1" dirty="0">
                <a:ea typeface="ＭＳ Ｐゴシック" pitchFamily="-111" charset="-128"/>
                <a:cs typeface="ＭＳ Ｐゴシック" pitchFamily="-111" charset="-128"/>
              </a:rPr>
              <a:t>K</a:t>
            </a:r>
            <a:r>
              <a:rPr lang="en-US" sz="2200" b="1" baseline="-25000" dirty="0">
                <a:ea typeface="ＭＳ Ｐゴシック" pitchFamily="-111" charset="-128"/>
                <a:cs typeface="ＭＳ Ｐゴシック" pitchFamily="-111" charset="-128"/>
              </a:rPr>
              <a:t>0</a:t>
            </a:r>
            <a:r>
              <a:rPr lang="en-US" sz="2200" b="1" dirty="0">
                <a:ea typeface="ＭＳ Ｐゴシック" pitchFamily="-111" charset="-128"/>
                <a:cs typeface="ＭＳ Ｐゴシック" pitchFamily="-111" charset="-128"/>
              </a:rPr>
              <a:t> ≤ S</a:t>
            </a:r>
            <a:r>
              <a:rPr lang="en-US" sz="2200" dirty="0">
                <a:ea typeface="ＭＳ Ｐゴシック" pitchFamily="-111" charset="-128"/>
                <a:cs typeface="ＭＳ Ｐゴシック" pitchFamily="-111" charset="-128"/>
              </a:rPr>
              <a:t>. Here the mapping used in the reduction does not need to run in polynomial time, it just needs to be an algorithm.</a:t>
            </a:r>
          </a:p>
          <a:p>
            <a:pPr eaLnBrk="1" hangingPunct="1">
              <a:lnSpc>
                <a:spcPct val="90000"/>
              </a:lnSpc>
            </a:pPr>
            <a:r>
              <a:rPr lang="en-US" sz="2200" dirty="0">
                <a:ea typeface="ＭＳ Ｐゴシック" pitchFamily="-111" charset="-128"/>
                <a:cs typeface="ＭＳ Ｐゴシック" pitchFamily="-111" charset="-128"/>
              </a:rPr>
              <a:t>To show a set is co-re, non-recursive, we can show it is the complement of an re, non-recursive set. </a:t>
            </a:r>
          </a:p>
          <a:p>
            <a:pPr eaLnBrk="1" hangingPunct="1">
              <a:lnSpc>
                <a:spcPct val="90000"/>
              </a:lnSpc>
            </a:pPr>
            <a:r>
              <a:rPr lang="en-US" sz="2200" dirty="0">
                <a:ea typeface="ＭＳ Ｐゴシック" pitchFamily="-111" charset="-128"/>
                <a:cs typeface="ＭＳ Ｐゴシック" pitchFamily="-111" charset="-128"/>
              </a:rPr>
              <a:t>To show a set, </a:t>
            </a:r>
            <a:r>
              <a:rPr lang="en-US" sz="2200" b="1" dirty="0">
                <a:ea typeface="ＭＳ Ｐゴシック" pitchFamily="-111" charset="-128"/>
                <a:cs typeface="ＭＳ Ｐゴシック" pitchFamily="-111" charset="-128"/>
              </a:rPr>
              <a:t>S</a:t>
            </a:r>
            <a:r>
              <a:rPr lang="en-US" sz="2200" dirty="0">
                <a:ea typeface="ＭＳ Ｐゴシック" pitchFamily="-111" charset="-128"/>
                <a:cs typeface="ＭＳ Ｐゴシック" pitchFamily="-111" charset="-128"/>
              </a:rPr>
              <a:t>, is not re and not even co-re, we can show it is as least as hard as the set </a:t>
            </a:r>
            <a:r>
              <a:rPr lang="en-US" sz="2200" b="1" dirty="0">
                <a:ea typeface="ＭＳ Ｐゴシック" pitchFamily="-111" charset="-128"/>
                <a:cs typeface="ＭＳ Ｐゴシック" pitchFamily="-111" charset="-128"/>
              </a:rPr>
              <a:t>TOTAL (the set of algorithms)</a:t>
            </a:r>
            <a:r>
              <a:rPr lang="en-US" sz="2200" dirty="0">
                <a:ea typeface="ＭＳ Ｐゴシック" pitchFamily="-111" charset="-128"/>
                <a:cs typeface="ＭＳ Ｐゴシック" pitchFamily="-111" charset="-128"/>
              </a:rPr>
              <a:t>. That is, </a:t>
            </a:r>
            <a:r>
              <a:rPr lang="en-US" sz="2200" b="1" dirty="0">
                <a:ea typeface="ＭＳ Ｐゴシック" pitchFamily="-111" charset="-128"/>
                <a:cs typeface="ＭＳ Ｐゴシック" pitchFamily="-111" charset="-128"/>
              </a:rPr>
              <a:t>TOTAL ≤ S</a:t>
            </a:r>
            <a:r>
              <a:rPr lang="en-US" sz="2200" dirty="0">
                <a:ea typeface="ＭＳ Ｐゴシック" pitchFamily="-111" charset="-128"/>
                <a:cs typeface="ＭＳ Ｐゴシック" pitchFamily="-111" charset="-128"/>
              </a:rPr>
              <a:t>. We can also do this by showing it is the complement of a non-re, non-co-re set.</a:t>
            </a:r>
          </a:p>
        </p:txBody>
      </p:sp>
      <p:sp>
        <p:nvSpPr>
          <p:cNvPr id="418820" name="Date Placeholder 3"/>
          <p:cNvSpPr>
            <a:spLocks noGrp="1"/>
          </p:cNvSpPr>
          <p:nvPr>
            <p:ph type="dt" sz="quarter" idx="10"/>
          </p:nvPr>
        </p:nvSpPr>
        <p:spPr>
          <a:noFill/>
        </p:spPr>
        <p:txBody>
          <a:bodyPr/>
          <a:lstStyle/>
          <a:p>
            <a:fld id="{67A9FA47-F35C-3349-A193-A7147A707506}"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188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18822" name="Slide Number Placeholder 5"/>
          <p:cNvSpPr>
            <a:spLocks noGrp="1"/>
          </p:cNvSpPr>
          <p:nvPr>
            <p:ph type="sldNum" sz="quarter" idx="12"/>
          </p:nvPr>
        </p:nvSpPr>
        <p:spPr>
          <a:noFill/>
        </p:spPr>
        <p:txBody>
          <a:bodyPr/>
          <a:lstStyle/>
          <a:p>
            <a:fld id="{A6BD5A28-FCBE-5946-A5B2-EF68EE9D0CF9}"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546173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3038FF-9EAB-2248-894A-76C226FEDC8E}" type="datetime1">
              <a:rPr lang="en-US" smtClean="0"/>
              <a:t>2/20/2020</a:t>
            </a:fld>
            <a:endParaRPr lang="en-US"/>
          </a:p>
        </p:txBody>
      </p:sp>
      <p:sp>
        <p:nvSpPr>
          <p:cNvPr id="2058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05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AB67E5-D23D-D741-AF3A-CB3C729B4B4B}" type="slidenum">
              <a:rPr lang="en-US"/>
              <a:pPr/>
              <a:t>183</a:t>
            </a:fld>
            <a:endParaRPr lang="en-US"/>
          </a:p>
        </p:txBody>
      </p:sp>
      <p:sp>
        <p:nvSpPr>
          <p:cNvPr id="205829" name="Rectangle 2"/>
          <p:cNvSpPr>
            <a:spLocks noGrp="1" noChangeArrowheads="1"/>
          </p:cNvSpPr>
          <p:nvPr>
            <p:ph type="title"/>
          </p:nvPr>
        </p:nvSpPr>
        <p:spPr/>
        <p:txBody>
          <a:bodyPr/>
          <a:lstStyle/>
          <a:p>
            <a:pPr eaLnBrk="1" hangingPunct="1"/>
            <a:r>
              <a:rPr lang="en-US">
                <a:latin typeface="Arial" charset="0"/>
                <a:ea typeface="MS PGothic" charset="0"/>
              </a:rPr>
              <a:t>Reduction Example#1</a:t>
            </a:r>
          </a:p>
        </p:txBody>
      </p:sp>
      <p:sp>
        <p:nvSpPr>
          <p:cNvPr id="205830"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We can show that the set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(Halting) is no harder than the set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(Uniform Halting).  Since we already know that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is unsolvable, we would now know that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also unsolvable.  We cannot reduce in the other direction since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in fact harder than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a:p>
            <a:pPr eaLnBrk="1" hangingPunct="1">
              <a:lnSpc>
                <a:spcPct val="8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be some arbitrary effective procedure and let x be some arbitrary natural number.</a:t>
            </a:r>
          </a:p>
          <a:p>
            <a:pPr eaLnBrk="1" hangingPunct="1">
              <a:lnSpc>
                <a:spcPct val="8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 </a:t>
            </a:r>
            <a:r>
              <a:rPr lang="en-US" sz="2400" b="1" dirty="0">
                <a:ea typeface="ＭＳ Ｐゴシック" pitchFamily="-111" charset="-128"/>
                <a:cs typeface="ＭＳ Ｐゴシック" pitchFamily="-111" charset="-128"/>
                <a:sym typeface="Symbol" pitchFamily="-111" charset="2"/>
              </a:rPr>
              <a:t> </a:t>
            </a:r>
          </a:p>
          <a:p>
            <a:pPr eaLnBrk="1" hangingPunct="1">
              <a:lnSpc>
                <a:spcPct val="80000"/>
              </a:lnSpc>
            </a:pPr>
            <a:r>
              <a:rPr lang="en-US" sz="2400" dirty="0">
                <a:ea typeface="ＭＳ Ｐゴシック" pitchFamily="-111" charset="-128"/>
                <a:cs typeface="ＭＳ Ｐゴシック" pitchFamily="-111" charset="-128"/>
              </a:rPr>
              <a:t>Then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an algorithm if and only if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halts on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endParaRPr lang="en-US" sz="2400" baseline="300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Thus,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TOTAL</a:t>
            </a:r>
            <a:r>
              <a:rPr lang="en-US" sz="2400" dirty="0">
                <a:ea typeface="ＭＳ Ｐゴシック" pitchFamily="-111" charset="-128"/>
                <a:cs typeface="ＭＳ Ｐゴシック" pitchFamily="-111" charset="-128"/>
              </a:rPr>
              <a:t>, and so a solution to membership in </a:t>
            </a:r>
            <a:r>
              <a:rPr lang="en-US" sz="2400" b="1" dirty="0">
                <a:ea typeface="ＭＳ Ｐゴシック" pitchFamily="-111" charset="-128"/>
                <a:cs typeface="ＭＳ Ｐゴシック" pitchFamily="-111" charset="-128"/>
              </a:rPr>
              <a:t>TOTAL </a:t>
            </a:r>
            <a:r>
              <a:rPr lang="en-US" sz="2400" dirty="0">
                <a:ea typeface="ＭＳ Ｐゴシック" pitchFamily="-111" charset="-128"/>
                <a:cs typeface="ＭＳ Ｐゴシック" pitchFamily="-111" charset="-128"/>
              </a:rPr>
              <a:t>would provide a solution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which we know is not possible.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5E969B-8EA8-BE49-BC45-6E58B8A0B121}" type="datetime1">
              <a:rPr lang="en-US" smtClean="0"/>
              <a:t>2/20/2020</a:t>
            </a:fld>
            <a:endParaRPr lang="en-US"/>
          </a:p>
        </p:txBody>
      </p:sp>
      <p:sp>
        <p:nvSpPr>
          <p:cNvPr id="206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06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6DBAE4-699B-AF45-88A3-CF5D4DA9DD3F}" type="slidenum">
              <a:rPr lang="en-US"/>
              <a:pPr/>
              <a:t>184</a:t>
            </a:fld>
            <a:endParaRPr lang="en-US"/>
          </a:p>
        </p:txBody>
      </p:sp>
      <p:sp>
        <p:nvSpPr>
          <p:cNvPr id="206853" name="Rectangle 2"/>
          <p:cNvSpPr>
            <a:spLocks noGrp="1" noChangeArrowheads="1"/>
          </p:cNvSpPr>
          <p:nvPr>
            <p:ph type="title"/>
          </p:nvPr>
        </p:nvSpPr>
        <p:spPr/>
        <p:txBody>
          <a:bodyPr/>
          <a:lstStyle/>
          <a:p>
            <a:pPr eaLnBrk="1" hangingPunct="1"/>
            <a:r>
              <a:rPr lang="en-US">
                <a:latin typeface="Arial" charset="0"/>
                <a:ea typeface="MS PGothic" charset="0"/>
              </a:rPr>
              <a:t>Reduction Examples #2 &amp; #3</a:t>
            </a:r>
          </a:p>
        </p:txBody>
      </p:sp>
      <p:sp>
        <p:nvSpPr>
          <p:cNvPr id="206854" name="Rectangle 3"/>
          <p:cNvSpPr>
            <a:spLocks noGrp="1" noChangeArrowheads="1"/>
          </p:cNvSpPr>
          <p:nvPr>
            <p:ph type="body" idx="1"/>
          </p:nvPr>
        </p:nvSpPr>
        <p:spPr/>
        <p:txBody>
          <a:bodyPr/>
          <a:lstStyle/>
          <a:p>
            <a:pPr marL="0" indent="0" eaLnBrk="1" hangingPunct="1">
              <a:lnSpc>
                <a:spcPct val="80000"/>
              </a:lnSpc>
              <a:buNone/>
            </a:pPr>
            <a:r>
              <a:rPr lang="en-US" sz="2000" dirty="0">
                <a:latin typeface="Arial" charset="0"/>
                <a:ea typeface="MS PGothic" charset="0"/>
              </a:rPr>
              <a:t>In all cases below we are assuming our variables are over </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marL="0" indent="0" eaLnBrk="1" hangingPunct="1">
              <a:lnSpc>
                <a:spcPct val="80000"/>
              </a:lnSpc>
              <a:buNone/>
            </a:pPr>
            <a:r>
              <a:rPr lang="en-US" sz="2000" dirty="0">
                <a:latin typeface="Arial" charset="0"/>
                <a:ea typeface="MS PGothic" charset="0"/>
              </a:rPr>
              <a:t>HALT = { &lt;</a:t>
            </a:r>
            <a:r>
              <a:rPr lang="en-US" sz="2000" dirty="0" err="1">
                <a:latin typeface="Arial" charset="0"/>
                <a:ea typeface="MS PGothic" charset="0"/>
              </a:rPr>
              <a:t>f,x</a:t>
            </a:r>
            <a:r>
              <a:rPr lang="en-US" sz="2000" dirty="0">
                <a:latin typeface="Arial" charset="0"/>
                <a:ea typeface="MS PGothic" charset="0"/>
              </a:rPr>
              <a:t>&gt;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is unsolvable (undecidable, non-recursive)</a:t>
            </a:r>
            <a:endParaRPr lang="en-US" sz="2000" dirty="0">
              <a:latin typeface="Arial" charset="0"/>
              <a:ea typeface="MS PGothic" charset="0"/>
            </a:endParaRPr>
          </a:p>
          <a:p>
            <a:pPr marL="0" indent="0" eaLnBrk="1" hangingPunct="1">
              <a:lnSpc>
                <a:spcPct val="80000"/>
              </a:lnSpc>
              <a:buNone/>
            </a:pPr>
            <a:r>
              <a:rPr lang="en-US" sz="2000" dirty="0">
                <a:latin typeface="Arial" charset="0"/>
                <a:ea typeface="MS PGothic" charset="0"/>
              </a:rPr>
              <a:t>TOTAL = { f | </a:t>
            </a:r>
            <a:r>
              <a:rPr lang="en-US" sz="2000" dirty="0">
                <a:latin typeface="Arial" charset="0"/>
                <a:ea typeface="MS PGothic" charset="0"/>
                <a:sym typeface="Symbol" charset="0"/>
              </a:rPr>
              <a:t>x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dirty="0">
                <a:latin typeface="Arial" charset="0"/>
                <a:ea typeface="MS PGothic" charset="0"/>
              </a:rPr>
              <a:t> { f | </a:t>
            </a:r>
            <a:r>
              <a:rPr lang="en-US" sz="2000" dirty="0" err="1">
                <a:latin typeface="Arial" charset="0"/>
                <a:ea typeface="MS PGothic" charset="0"/>
                <a:sym typeface="Symbol" charset="0"/>
              </a:rPr>
              <a:t>W</a:t>
            </a:r>
            <a:r>
              <a:rPr lang="en-US" sz="2000" baseline="-25000" dirty="0" err="1">
                <a:latin typeface="Arial" charset="0"/>
                <a:ea typeface="MS PGothic" charset="0"/>
                <a:sym typeface="Symbol" charset="0"/>
              </a:rPr>
              <a:t>f</a:t>
            </a:r>
            <a:r>
              <a:rPr lang="en-US" sz="2000" dirty="0">
                <a:latin typeface="Arial" charset="0"/>
                <a:ea typeface="MS PGothic" charset="0"/>
                <a:sym typeface="Symbol" charset="0"/>
              </a:rPr>
              <a:t>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 is not even recursively enumerable (re, </a:t>
            </a:r>
            <a:r>
              <a:rPr lang="en-US" sz="2000" dirty="0" err="1">
                <a:latin typeface="Arial" charset="0"/>
                <a:ea typeface="MS PGothic" charset="0"/>
                <a:sym typeface="Symbol" charset="0"/>
              </a:rPr>
              <a:t>semidecidable</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unsolvable.</a:t>
            </a:r>
            <a:br>
              <a:rPr lang="en-US" sz="2000" dirty="0">
                <a:latin typeface="Arial" charset="0"/>
                <a:ea typeface="MS PGothic" charset="0"/>
                <a:sym typeface="Symbol" charset="0"/>
              </a:rPr>
            </a:br>
            <a:r>
              <a:rPr lang="en-US" sz="2000" dirty="0">
                <a:latin typeface="Arial" charset="0"/>
                <a:ea typeface="MS PGothic" charset="0"/>
                <a:sym typeface="Symbol" charset="0"/>
              </a:rPr>
              <a:t>&lt;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g(y)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y.</a:t>
            </a:r>
            <a:br>
              <a:rPr lang="en-US" sz="2000" dirty="0">
                <a:latin typeface="Arial" charset="0"/>
                <a:ea typeface="MS PGothic" charset="0"/>
                <a:sym typeface="Symbol" charset="0"/>
              </a:rPr>
            </a:br>
            <a:r>
              <a:rPr lang="en-US" sz="2000" dirty="0">
                <a:latin typeface="Arial" charset="0"/>
                <a:ea typeface="MS PGothic" charset="0"/>
                <a:sym typeface="Symbol" charset="0"/>
              </a:rPr>
              <a:t>Thus, &lt;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  ZERO (really the index of g).</a:t>
            </a:r>
            <a:br>
              <a:rPr lang="en-US" sz="2000" dirty="0">
                <a:latin typeface="Arial" charset="0"/>
                <a:ea typeface="MS PGothic" charset="0"/>
                <a:sym typeface="Symbol" charset="0"/>
              </a:rPr>
            </a:br>
            <a:r>
              <a:rPr lang="en-US" sz="2000" dirty="0">
                <a:latin typeface="Arial" charset="0"/>
                <a:ea typeface="MS PGothic" charset="0"/>
                <a:sym typeface="Symbol" charset="0"/>
              </a:rPr>
              <a:t>A solution to ZERO implies one for HALT, so ZERO is unsolvable.</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non-re.</a:t>
            </a:r>
            <a:br>
              <a:rPr lang="en-US" sz="2000" dirty="0">
                <a:latin typeface="Arial" charset="0"/>
                <a:ea typeface="MS PGothic" charset="0"/>
                <a:sym typeface="Symbol" charset="0"/>
              </a:rPr>
            </a:br>
            <a:r>
              <a:rPr lang="en-US" sz="2000" dirty="0">
                <a:latin typeface="Arial" charset="0"/>
                <a:ea typeface="MS PGothic" charset="0"/>
                <a:sym typeface="Symbol" charset="0"/>
              </a:rPr>
              <a:t>f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x.</a:t>
            </a:r>
            <a:br>
              <a:rPr lang="en-US" sz="2000" dirty="0">
                <a:latin typeface="Arial" charset="0"/>
                <a:ea typeface="MS PGothic" charset="0"/>
                <a:sym typeface="Symbol" charset="0"/>
              </a:rPr>
            </a:br>
            <a:r>
              <a:rPr lang="en-US" sz="2000" dirty="0">
                <a:latin typeface="Arial" charset="0"/>
                <a:ea typeface="MS PGothic" charset="0"/>
                <a:sym typeface="Symbol" charset="0"/>
              </a:rPr>
              <a:t>Thus, f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  ZERO (really the index of h).</a:t>
            </a:r>
            <a:br>
              <a:rPr lang="en-US" sz="2000" dirty="0">
                <a:latin typeface="Arial" charset="0"/>
                <a:ea typeface="MS PGothic" charset="0"/>
                <a:sym typeface="Symbol" charset="0"/>
              </a:rPr>
            </a:br>
            <a:r>
              <a:rPr lang="en-US" sz="2000" dirty="0">
                <a:latin typeface="Arial" charset="0"/>
                <a:ea typeface="MS PGothic" charset="0"/>
                <a:sym typeface="Symbol" charset="0"/>
              </a:rPr>
              <a:t>A semi-decision procedure for ZERO implies one for TOTAL, so ZERO is non-re.</a:t>
            </a:r>
          </a:p>
          <a:p>
            <a:pPr eaLnBrk="1" hangingPunct="1">
              <a:lnSpc>
                <a:spcPct val="80000"/>
              </a:lnSpc>
            </a:pPr>
            <a:endParaRPr lang="en-US" sz="2000" dirty="0">
              <a:latin typeface="Arial" charset="0"/>
              <a:ea typeface="MS PGothic" charset="0"/>
            </a:endParaRPr>
          </a:p>
          <a:p>
            <a:pPr eaLnBrk="1" hangingPunct="1">
              <a:lnSpc>
                <a:spcPct val="80000"/>
              </a:lnSpc>
            </a:pPr>
            <a:endParaRPr lang="en-US" sz="2000" dirty="0">
              <a:latin typeface="Arial" charset="0"/>
              <a:ea typeface="MS PGothic"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1891" name="Slide Number Placeholder 5"/>
          <p:cNvSpPr>
            <a:spLocks noGrp="1"/>
          </p:cNvSpPr>
          <p:nvPr>
            <p:ph type="sldNum" sz="quarter" idx="12"/>
          </p:nvPr>
        </p:nvSpPr>
        <p:spPr>
          <a:noFill/>
        </p:spPr>
        <p:txBody>
          <a:bodyPr/>
          <a:lstStyle/>
          <a:p>
            <a:fld id="{4AE2D8F0-FF98-0446-9D6E-2F7B647BD544}"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4218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Classic Undecidable Sets</a:t>
            </a:r>
          </a:p>
        </p:txBody>
      </p:sp>
      <p:sp>
        <p:nvSpPr>
          <p:cNvPr id="4218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The universal language</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is defined }</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Membership problem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sets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where</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NON-EMPTY =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a:rPr>
              <a:t> </a:t>
            </a:r>
            <a:r>
              <a:rPr lang="en-US" sz="2400" b="1" dirty="0">
                <a:ea typeface="ＭＳ Ｐゴシック" pitchFamily="-111" charset="-128"/>
                <a:cs typeface="ＭＳ Ｐゴシック" pitchFamily="-111" charset="-128"/>
              </a:rPr>
              <a:t>}</a:t>
            </a:r>
            <a:br>
              <a:rPr lang="en-US" sz="2400" b="1" dirty="0">
                <a:ea typeface="ＭＳ Ｐゴシック" pitchFamily="-111" charset="-128"/>
                <a:cs typeface="ＭＳ Ｐゴシック" pitchFamily="-111" charset="-128"/>
              </a:rPr>
            </a:b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EMPTY = L</a:t>
            </a:r>
            <a:r>
              <a:rPr lang="en-US" sz="2400" b="1" baseline="-25000" dirty="0">
                <a:ea typeface="ＭＳ Ｐゴシック" pitchFamily="-111" charset="-128"/>
                <a:cs typeface="ＭＳ Ｐゴシック" pitchFamily="-111" charset="-128"/>
              </a:rPr>
              <a:t>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a:rPr>
              <a:t> </a:t>
            </a:r>
            <a:r>
              <a:rPr lang="en-US" sz="2400" b="1" dirty="0">
                <a:ea typeface="ＭＳ Ｐゴシック" pitchFamily="-111" charset="-128"/>
                <a:cs typeface="ＭＳ Ｐゴシック" pitchFamily="-111" charset="-128"/>
              </a:rPr>
              <a:t>}</a:t>
            </a:r>
            <a:br>
              <a:rPr lang="en-US" sz="2400" b="1"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are the next ones we will study.</a:t>
            </a:r>
          </a:p>
        </p:txBody>
      </p:sp>
      <p:sp>
        <p:nvSpPr>
          <p:cNvPr id="421894" name="Date Placeholder 3"/>
          <p:cNvSpPr>
            <a:spLocks noGrp="1"/>
          </p:cNvSpPr>
          <p:nvPr>
            <p:ph type="dt" sz="quarter" idx="10"/>
          </p:nvPr>
        </p:nvSpPr>
        <p:spPr>
          <a:noFill/>
        </p:spPr>
        <p:txBody>
          <a:bodyPr/>
          <a:lstStyle/>
          <a:p>
            <a:fld id="{DBDE0552-2624-E146-963F-F9734AE13C7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172349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3939" name="Slide Number Placeholder 5"/>
          <p:cNvSpPr>
            <a:spLocks noGrp="1"/>
          </p:cNvSpPr>
          <p:nvPr>
            <p:ph type="sldNum" sz="quarter" idx="12"/>
          </p:nvPr>
        </p:nvSpPr>
        <p:spPr>
          <a:noFill/>
        </p:spPr>
        <p:txBody>
          <a:bodyPr/>
          <a:lstStyle/>
          <a:p>
            <a:fld id="{B39A35A1-5872-5845-9908-048FE416A3A7}" type="slidenum">
              <a:rPr lang="en-US">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
        <p:nvSpPr>
          <p:cNvPr id="423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a:t>
            </a:r>
          </a:p>
        </p:txBody>
      </p:sp>
      <p:sp>
        <p:nvSpPr>
          <p:cNvPr id="423941" name="Rectangle 3"/>
          <p:cNvSpPr>
            <a:spLocks noGrp="1" noChangeArrowheads="1"/>
          </p:cNvSpPr>
          <p:nvPr>
            <p:ph type="body" idx="1"/>
          </p:nvPr>
        </p:nvSpPr>
        <p:spPr/>
        <p:txBody>
          <a:bodyPr/>
          <a:lstStyle/>
          <a:p>
            <a:pPr>
              <a:lnSpc>
                <a:spcPct val="80000"/>
              </a:lnSpc>
            </a:pP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is enumerated by </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 &lt;f, x, t&gt; ) = f * STP( f, x, t</a:t>
            </a:r>
            <a:r>
              <a:rPr lang="en-US" sz="2800" b="1" i="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This assumes that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is in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since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probably encodes some trivial machine.  If this isn’t so, we’ll just slightly vary our enumeration of the recursive functions so it is true.  </a:t>
            </a:r>
          </a:p>
          <a:p>
            <a:pPr>
              <a:lnSpc>
                <a:spcPct val="80000"/>
              </a:lnSpc>
            </a:pPr>
            <a:r>
              <a:rPr lang="en-US" sz="2800" dirty="0">
                <a:ea typeface="ＭＳ Ｐゴシック" pitchFamily="-111" charset="-128"/>
                <a:cs typeface="ＭＳ Ｐゴシック" pitchFamily="-111" charset="-128"/>
              </a:rPr>
              <a:t>Thus, the range of this total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is exactly the indices of functions that converge for some input, and that’s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a:t>
            </a:r>
          </a:p>
        </p:txBody>
      </p:sp>
      <p:sp>
        <p:nvSpPr>
          <p:cNvPr id="423942" name="Date Placeholder 3"/>
          <p:cNvSpPr>
            <a:spLocks noGrp="1"/>
          </p:cNvSpPr>
          <p:nvPr>
            <p:ph type="dt" sz="quarter" idx="10"/>
          </p:nvPr>
        </p:nvSpPr>
        <p:spPr>
          <a:noFill/>
        </p:spPr>
        <p:txBody>
          <a:bodyPr/>
          <a:lstStyle/>
          <a:p>
            <a:fld id="{C7A4A0A1-AE02-5E41-9D1D-93B8566BF89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14281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5987" name="Slide Number Placeholder 5"/>
          <p:cNvSpPr>
            <a:spLocks noGrp="1"/>
          </p:cNvSpPr>
          <p:nvPr>
            <p:ph type="sldNum" sz="quarter" idx="12"/>
          </p:nvPr>
        </p:nvSpPr>
        <p:spPr>
          <a:noFill/>
        </p:spPr>
        <p:txBody>
          <a:bodyPr/>
          <a:lstStyle/>
          <a:p>
            <a:fld id="{7B6A0412-13B2-CC44-B177-8400B4D461DB}"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425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a:t>
            </a:r>
            <a:r>
              <a:rPr lang="en-US">
                <a:ea typeface="ＭＳ Ｐゴシック" pitchFamily="-111" charset="-128"/>
                <a:cs typeface="ＭＳ Ｐゴシック" pitchFamily="-111" charset="-128"/>
              </a:rPr>
              <a:t> is Non-Recursive</a:t>
            </a:r>
          </a:p>
        </p:txBody>
      </p:sp>
      <p:sp>
        <p:nvSpPr>
          <p:cNvPr id="425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Note in the previous enumeration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is a function of just one argument, as we are using an extended pairing function </a:t>
            </a: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x,y,z</a:t>
            </a:r>
            <a:r>
              <a:rPr lang="en-US" sz="2400" b="1" dirty="0">
                <a:ea typeface="ＭＳ Ｐゴシック" pitchFamily="-111" charset="-128"/>
                <a:cs typeface="ＭＳ Ｐゴシック" pitchFamily="-111" charset="-128"/>
              </a:rPr>
              <a:t>&gt; = &lt;x,&lt;</a:t>
            </a:r>
            <a:r>
              <a:rPr lang="en-US" sz="2400" b="1" dirty="0" err="1">
                <a:ea typeface="ＭＳ Ｐゴシック" pitchFamily="-111" charset="-128"/>
                <a:cs typeface="ＭＳ Ｐゴシック" pitchFamily="-111" charset="-128"/>
              </a:rPr>
              <a:t>y,z</a:t>
            </a:r>
            <a:r>
              <a:rPr lang="en-US" sz="2400" b="1" dirty="0">
                <a:ea typeface="ＭＳ Ｐゴシック" pitchFamily="-111" charset="-128"/>
                <a:cs typeface="ＭＳ Ｐゴシック" pitchFamily="-111" charset="-128"/>
              </a:rPr>
              <a:t>&gt;&gt;</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Now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cannot be recursive, for if it were then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(K</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recursive by the reduction we showed before.  </a:t>
            </a:r>
          </a:p>
          <a:p>
            <a:pPr>
              <a:lnSpc>
                <a:spcPct val="90000"/>
              </a:lnSpc>
            </a:pPr>
            <a:r>
              <a:rPr lang="en-US" sz="2400" dirty="0">
                <a:ea typeface="ＭＳ Ｐゴシック" pitchFamily="-111" charset="-128"/>
                <a:cs typeface="ＭＳ Ｐゴシック" pitchFamily="-111" charset="-128"/>
              </a:rPr>
              <a:t>In particular, from any index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and input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we created a new function which accepts all input just in case the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r>
              <a:rPr lang="en-US" sz="2400" dirty="0" err="1">
                <a:ea typeface="ＭＳ Ｐゴシック" pitchFamily="-111" charset="-128"/>
                <a:cs typeface="ＭＳ Ｐゴシック" pitchFamily="-111" charset="-128"/>
              </a:rPr>
              <a:t>th</a:t>
            </a:r>
            <a:r>
              <a:rPr lang="en-US" sz="2400" dirty="0">
                <a:ea typeface="ＭＳ Ｐゴシック" pitchFamily="-111" charset="-128"/>
                <a:cs typeface="ＭＳ Ｐゴシック" pitchFamily="-111" charset="-128"/>
              </a:rPr>
              <a:t> function accepts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Recall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 </a:t>
            </a:r>
            <a:r>
              <a:rPr lang="en-US" sz="2400" b="1" dirty="0">
                <a:ea typeface="ＭＳ Ｐゴシック" pitchFamily="-111" charset="-128"/>
                <a:cs typeface="ＭＳ Ｐゴシック" pitchFamily="-111" charset="-128"/>
                <a:sym typeface="Symbol" pitchFamily="-111" charset="2"/>
              </a:rPr>
              <a:t> .</a:t>
            </a:r>
          </a:p>
          <a:p>
            <a:pPr>
              <a:lnSpc>
                <a:spcPct val="90000"/>
              </a:lnSpc>
            </a:pPr>
            <a:r>
              <a:rPr lang="en-US" sz="2400" dirty="0">
                <a:ea typeface="ＭＳ Ｐゴシック" pitchFamily="-111" charset="-128"/>
                <a:cs typeface="ＭＳ Ｐゴシック" pitchFamily="-111" charset="-128"/>
              </a:rPr>
              <a:t>Hence, this new function’s index is in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just in case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&lt;</a:t>
            </a:r>
            <a:r>
              <a:rPr lang="en-US" sz="2400" b="1" dirty="0">
                <a:ea typeface="ＭＳ Ｐゴシック" pitchFamily="-111" charset="-128"/>
                <a:cs typeface="ＭＳ Ｐゴシック" pitchFamily="-111" charset="-128"/>
              </a:rPr>
              <a:t>x, y&gt;</a:t>
            </a:r>
            <a:r>
              <a:rPr lang="en-US" sz="2400" dirty="0">
                <a:ea typeface="ＭＳ Ｐゴシック" pitchFamily="-111" charset="-128"/>
                <a:cs typeface="ＭＳ Ｐゴシック" pitchFamily="-111" charset="-128"/>
              </a:rPr>
              <a:t>  is in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(K</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Thus, a decision procedure for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(equivalently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implies one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(K</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p:txBody>
      </p:sp>
      <p:sp>
        <p:nvSpPr>
          <p:cNvPr id="425990" name="Date Placeholder 3"/>
          <p:cNvSpPr>
            <a:spLocks noGrp="1"/>
          </p:cNvSpPr>
          <p:nvPr>
            <p:ph type="dt" sz="quarter" idx="10"/>
          </p:nvPr>
        </p:nvSpPr>
        <p:spPr>
          <a:noFill/>
        </p:spPr>
        <p:txBody>
          <a:bodyPr/>
          <a:lstStyle/>
          <a:p>
            <a:fld id="{D212BE2B-4ADE-3647-94F2-C8D9B1BFDE7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351382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8035" name="Slide Number Placeholder 5"/>
          <p:cNvSpPr>
            <a:spLocks noGrp="1"/>
          </p:cNvSpPr>
          <p:nvPr>
            <p:ph type="sldNum" sz="quarter" idx="12"/>
          </p:nvPr>
        </p:nvSpPr>
        <p:spPr>
          <a:noFill/>
        </p:spPr>
        <p:txBody>
          <a:bodyPr/>
          <a:lstStyle/>
          <a:p>
            <a:fld id="{48BF8DF7-B99D-AB47-97EF-337C5EE3CC4C}"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428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 by Quantification</a:t>
            </a:r>
          </a:p>
        </p:txBody>
      </p:sp>
      <p:sp>
        <p:nvSpPr>
          <p:cNvPr id="42803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Can do by observing that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a:t>
            </a:r>
          </a:p>
          <a:p>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By our earlier results, any set whose membership can be described by an existentially quantified recursive predicate is re (semi-decidable). </a:t>
            </a:r>
          </a:p>
        </p:txBody>
      </p:sp>
      <p:sp>
        <p:nvSpPr>
          <p:cNvPr id="428038" name="Date Placeholder 3"/>
          <p:cNvSpPr>
            <a:spLocks noGrp="1"/>
          </p:cNvSpPr>
          <p:nvPr>
            <p:ph type="dt" sz="quarter" idx="10"/>
          </p:nvPr>
        </p:nvSpPr>
        <p:spPr>
          <a:noFill/>
        </p:spPr>
        <p:txBody>
          <a:bodyPr/>
          <a:lstStyle/>
          <a:p>
            <a:fld id="{9DDE3578-78BF-1046-BE94-A67CD2FD402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994301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0083" name="Slide Number Placeholder 5"/>
          <p:cNvSpPr>
            <a:spLocks noGrp="1"/>
          </p:cNvSpPr>
          <p:nvPr>
            <p:ph type="sldNum" sz="quarter" idx="12"/>
          </p:nvPr>
        </p:nvSpPr>
        <p:spPr>
          <a:noFill/>
        </p:spPr>
        <p:txBody>
          <a:bodyPr/>
          <a:lstStyle/>
          <a:p>
            <a:fld id="{0DC55017-9001-3B48-BB62-C8EE50F47C95}" type="slidenum">
              <a:rPr lang="en-US">
                <a:latin typeface="Arial" pitchFamily="-111" charset="0"/>
                <a:ea typeface="ＭＳ Ｐゴシック" pitchFamily="-111" charset="-128"/>
                <a:cs typeface="ＭＳ Ｐゴシック" pitchFamily="-111" charset="-128"/>
              </a:rPr>
              <a:pPr/>
              <a:t>189</a:t>
            </a:fld>
            <a:endParaRPr lang="en-US">
              <a:latin typeface="Arial" pitchFamily="-111" charset="0"/>
              <a:ea typeface="ＭＳ Ｐゴシック" pitchFamily="-111" charset="-128"/>
              <a:cs typeface="ＭＳ Ｐゴシック" pitchFamily="-111" charset="-128"/>
            </a:endParaRPr>
          </a:p>
        </p:txBody>
      </p:sp>
      <p:sp>
        <p:nvSpPr>
          <p:cNvPr id="430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e </a:t>
            </a:r>
            <a:r>
              <a:rPr lang="en-US">
                <a:ea typeface="ＭＳ Ｐゴシック" pitchFamily="-111" charset="-128"/>
                <a:cs typeface="ＭＳ Ｐゴシック" pitchFamily="-111" charset="-128"/>
              </a:rPr>
              <a:t>is not re</a:t>
            </a:r>
          </a:p>
        </p:txBody>
      </p:sp>
      <p:sp>
        <p:nvSpPr>
          <p:cNvPr id="430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were re, then </a:t>
            </a:r>
            <a:r>
              <a:rPr lang="en-US" b="1" dirty="0" err="1">
                <a:ea typeface="ＭＳ Ｐゴシック" pitchFamily="-111" charset="-128"/>
                <a:cs typeface="ＭＳ Ｐゴシック" pitchFamily="-111" charset="-128"/>
              </a:rPr>
              <a:t>L</a:t>
            </a:r>
            <a:r>
              <a:rPr lang="en-US" b="1" baseline="-25000" dirty="0" err="1">
                <a:ea typeface="ＭＳ Ｐゴシック" pitchFamily="-111" charset="-128"/>
                <a:cs typeface="ＭＳ Ｐゴシック" pitchFamily="-111" charset="-128"/>
              </a:rPr>
              <a:t>ne</a:t>
            </a:r>
            <a:r>
              <a:rPr lang="en-US" dirty="0">
                <a:ea typeface="ＭＳ Ｐゴシック" pitchFamily="-111" charset="-128"/>
                <a:cs typeface="ＭＳ Ｐゴシック" pitchFamily="-111" charset="-128"/>
              </a:rPr>
              <a:t> would be recursive since it and its complement would be re.</a:t>
            </a:r>
          </a:p>
          <a:p>
            <a:pPr>
              <a:lnSpc>
                <a:spcPct val="90000"/>
              </a:lnSpc>
            </a:pPr>
            <a:r>
              <a:rPr lang="en-US" dirty="0">
                <a:ea typeface="ＭＳ Ｐゴシック" pitchFamily="-111" charset="-128"/>
                <a:cs typeface="ＭＳ Ｐゴシック" pitchFamily="-111" charset="-128"/>
              </a:rPr>
              <a:t>Can also observe that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is the complement of an re set since</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p>
        </p:txBody>
      </p:sp>
      <p:sp>
        <p:nvSpPr>
          <p:cNvPr id="430086" name="Date Placeholder 3"/>
          <p:cNvSpPr>
            <a:spLocks noGrp="1"/>
          </p:cNvSpPr>
          <p:nvPr>
            <p:ph type="dt" sz="quarter" idx="10"/>
          </p:nvPr>
        </p:nvSpPr>
        <p:spPr>
          <a:noFill/>
        </p:spPr>
        <p:txBody>
          <a:bodyPr/>
          <a:lstStyle/>
          <a:p>
            <a:fld id="{B462E3A2-D8FF-1840-AF21-2615CC26565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9321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ate Placeholder 3"/>
          <p:cNvSpPr>
            <a:spLocks noGrp="1"/>
          </p:cNvSpPr>
          <p:nvPr>
            <p:ph type="dt" sz="quarter" idx="10"/>
          </p:nvPr>
        </p:nvSpPr>
        <p:spPr>
          <a:noFill/>
        </p:spPr>
        <p:txBody>
          <a:bodyPr/>
          <a:lstStyle/>
          <a:p>
            <a:fld id="{D08EA336-285E-6841-B786-0E4147588CB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617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1796" name="Slide Number Placeholder 5"/>
          <p:cNvSpPr>
            <a:spLocks noGrp="1"/>
          </p:cNvSpPr>
          <p:nvPr>
            <p:ph type="sldNum" sz="quarter" idx="12"/>
          </p:nvPr>
        </p:nvSpPr>
        <p:spPr>
          <a:noFill/>
        </p:spPr>
        <p:txBody>
          <a:bodyPr/>
          <a:lstStyle/>
          <a:p>
            <a:fld id="{FA87C7CA-D4E3-EF46-ABED-D603F950921D}"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
        <p:nvSpPr>
          <p:cNvPr id="1617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Halting Problem</a:t>
            </a:r>
          </a:p>
        </p:txBody>
      </p:sp>
      <p:sp>
        <p:nvSpPr>
          <p:cNvPr id="161798" name="Rectangle 3"/>
          <p:cNvSpPr>
            <a:spLocks noGrp="1" noChangeArrowheads="1"/>
          </p:cNvSpPr>
          <p:nvPr>
            <p:ph type="body" idx="1"/>
          </p:nvPr>
        </p:nvSpPr>
        <p:spPr/>
        <p:txBody>
          <a:bodyPr/>
          <a:lstStyle/>
          <a:p>
            <a:pPr eaLnBrk="1" hangingPunct="1">
              <a:lnSpc>
                <a:spcPct val="80000"/>
              </a:lnSpc>
              <a:buFontTx/>
              <a:buNone/>
            </a:pPr>
            <a:r>
              <a:rPr lang="en-US" sz="1800" dirty="0">
                <a:ea typeface="ＭＳ Ｐゴシック" pitchFamily="-111" charset="-128"/>
                <a:cs typeface="ＭＳ Ｐゴシック" pitchFamily="-111" charset="-128"/>
              </a:rPr>
              <a:t>	Assume we can decide the halting problem.  Then there exists some total function </a:t>
            </a:r>
            <a:r>
              <a:rPr lang="en-US" sz="1800" b="1" dirty="0">
                <a:ea typeface="ＭＳ Ｐゴシック" pitchFamily="-111" charset="-128"/>
                <a:cs typeface="ＭＳ Ｐゴシック" pitchFamily="-111" charset="-128"/>
              </a:rPr>
              <a:t>Halt</a:t>
            </a:r>
            <a:r>
              <a:rPr lang="en-US" sz="1800" dirty="0">
                <a:ea typeface="ＭＳ Ｐゴシック" pitchFamily="-111" charset="-128"/>
                <a:cs typeface="ＭＳ Ｐゴシック" pitchFamily="-111" charset="-128"/>
              </a:rPr>
              <a:t> such that</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a:ea typeface="ＭＳ Ｐゴシック" pitchFamily="-111" charset="-128"/>
                <a:cs typeface="ＭＳ Ｐゴシック" pitchFamily="-111" charset="-128"/>
              </a:rPr>
              <a:t> (y)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Halt(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0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a:ea typeface="ＭＳ Ｐゴシック" pitchFamily="-111" charset="-128"/>
                <a:cs typeface="ＭＳ Ｐゴシック" pitchFamily="-111" charset="-128"/>
              </a:rPr>
              <a:t> (y)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Here, we have numbered all programs and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dirty="0">
                <a:ea typeface="ＭＳ Ｐゴシック" pitchFamily="-111" charset="-128"/>
                <a:cs typeface="ＭＳ Ｐゴシック" pitchFamily="-111" charset="-128"/>
              </a:rPr>
              <a:t> refers to the </a:t>
            </a:r>
            <a:r>
              <a:rPr lang="en-US" sz="1800" b="1" dirty="0">
                <a:ea typeface="ＭＳ Ｐゴシック" pitchFamily="-111" charset="-128"/>
                <a:cs typeface="ＭＳ Ｐゴシック" pitchFamily="-111" charset="-128"/>
              </a:rPr>
              <a:t>x</a:t>
            </a:r>
            <a:r>
              <a:rPr lang="en-US" sz="1800" dirty="0">
                <a:ea typeface="ＭＳ Ｐゴシック" pitchFamily="-111" charset="-128"/>
                <a:cs typeface="ＭＳ Ｐゴシック" pitchFamily="-111" charset="-128"/>
              </a:rPr>
              <a:t>-</a:t>
            </a:r>
            <a:r>
              <a:rPr lang="en-US" sz="1800" dirty="0" err="1">
                <a:ea typeface="ＭＳ Ｐゴシック" pitchFamily="-111" charset="-128"/>
                <a:cs typeface="ＭＳ Ｐゴシック" pitchFamily="-111" charset="-128"/>
              </a:rPr>
              <a:t>th</a:t>
            </a:r>
            <a:r>
              <a:rPr lang="en-US" sz="1800" dirty="0">
                <a:ea typeface="ＭＳ Ｐゴシック" pitchFamily="-111" charset="-128"/>
                <a:cs typeface="ＭＳ Ｐゴシック" pitchFamily="-111" charset="-128"/>
              </a:rPr>
              <a:t> program in this ordering.  Now we can view Halt as a mapping from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into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by treating its input as a single number representing the pairing of two numbers via the one-one onto function</a:t>
            </a:r>
            <a:br>
              <a:rPr lang="en-US" sz="1800" dirty="0">
                <a:ea typeface="ＭＳ Ｐゴシック" pitchFamily="-111" charset="-128"/>
                <a:cs typeface="ＭＳ Ｐゴシック" pitchFamily="-111" charset="-128"/>
              </a:rPr>
            </a:b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pair(</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 = &lt;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&gt; = 2</a:t>
            </a:r>
            <a:r>
              <a:rPr lang="en-US" sz="1800" b="1" baseline="30000" dirty="0">
                <a:ea typeface="ＭＳ Ｐゴシック" pitchFamily="-111" charset="-128"/>
                <a:cs typeface="ＭＳ Ｐゴシック" pitchFamily="-111" charset="-128"/>
              </a:rPr>
              <a:t>x</a:t>
            </a:r>
            <a:r>
              <a:rPr lang="en-US" sz="1800" b="1" dirty="0">
                <a:ea typeface="ＭＳ Ｐゴシック" pitchFamily="-111" charset="-128"/>
                <a:cs typeface="ＭＳ Ｐゴシック" pitchFamily="-111" charset="-128"/>
              </a:rPr>
              <a:t>  (2y + 1) – 1</a:t>
            </a:r>
            <a:br>
              <a:rPr lang="en-US" sz="1800" b="1" dirty="0">
                <a:ea typeface="ＭＳ Ｐゴシック" pitchFamily="-111" charset="-128"/>
                <a:cs typeface="ＭＳ Ｐゴシック" pitchFamily="-111" charset="-128"/>
              </a:rPr>
            </a:br>
            <a:endParaRPr lang="en-US" sz="1800" b="1"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with inverses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log</a:t>
            </a:r>
            <a:r>
              <a:rPr lang="en-US" sz="1800" b="1" baseline="-25000" dirty="0">
                <a:ea typeface="ＭＳ Ｐゴシック" pitchFamily="-111" charset="-128"/>
                <a:cs typeface="ＭＳ Ｐゴシック" pitchFamily="-111" charset="-128"/>
              </a:rPr>
              <a:t>2</a:t>
            </a:r>
            <a:r>
              <a:rPr lang="en-US" sz="1800" b="1" dirty="0">
                <a:ea typeface="ＭＳ Ｐゴシック" pitchFamily="-111" charset="-128"/>
                <a:cs typeface="ＭＳ Ｐゴシック" pitchFamily="-111" charset="-128"/>
              </a:rPr>
              <a:t>(z+1)</a:t>
            </a:r>
            <a:br>
              <a:rPr lang="en-US" sz="1800" b="1"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2</a:t>
            </a:r>
            <a:r>
              <a:rPr lang="en-US" sz="1800" b="1" dirty="0">
                <a:ea typeface="ＭＳ Ｐゴシック" pitchFamily="-111" charset="-128"/>
                <a:cs typeface="ＭＳ Ｐゴシック" pitchFamily="-111" charset="-128"/>
              </a:rPr>
              <a:t> = ((( z + 1 ) // 2 </a:t>
            </a:r>
            <a:r>
              <a:rPr lang="en-US" sz="1800" b="1" baseline="30000" dirty="0">
                <a:ea typeface="ＭＳ Ｐゴシック" pitchFamily="-111" charset="-128"/>
                <a:cs typeface="ＭＳ Ｐゴシック" pitchFamily="-111" charset="-128"/>
              </a:rPr>
              <a:t>&lt;z&gt;</a:t>
            </a:r>
            <a:r>
              <a:rPr lang="en-US" sz="1800" b="1" baseline="10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 1 ) // 2</a:t>
            </a:r>
          </a:p>
        </p:txBody>
      </p:sp>
    </p:spTree>
    <p:extLst>
      <p:ext uri="{BB962C8B-B14F-4D97-AF65-F5344CB8AC3E}">
        <p14:creationId xmlns:p14="http://schemas.microsoft.com/office/powerpoint/2010/main" val="83673716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Reduction and Equivalence</a:t>
            </a:r>
          </a:p>
        </p:txBody>
      </p:sp>
      <p:sp>
        <p:nvSpPr>
          <p:cNvPr id="432131"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m-1, 1-1, Turing Degrees</a:t>
            </a:r>
          </a:p>
        </p:txBody>
      </p:sp>
    </p:spTree>
    <p:extLst>
      <p:ext uri="{BB962C8B-B14F-4D97-AF65-F5344CB8AC3E}">
        <p14:creationId xmlns:p14="http://schemas.microsoft.com/office/powerpoint/2010/main" val="113583750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4179" name="Slide Number Placeholder 5"/>
          <p:cNvSpPr>
            <a:spLocks noGrp="1"/>
          </p:cNvSpPr>
          <p:nvPr>
            <p:ph type="sldNum" sz="quarter" idx="12"/>
          </p:nvPr>
        </p:nvSpPr>
        <p:spPr>
          <a:noFill/>
        </p:spPr>
        <p:txBody>
          <a:bodyPr/>
          <a:lstStyle/>
          <a:p>
            <a:fld id="{F17A54A3-6DF5-C341-B35A-03DA5A9C9D2A}"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434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Reduction</a:t>
            </a:r>
          </a:p>
        </p:txBody>
      </p:sp>
      <p:sp>
        <p:nvSpPr>
          <p:cNvPr id="43418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many-one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dirty="0">
                <a:ea typeface="ＭＳ Ｐゴシック" pitchFamily="-111" charset="-128"/>
                <a:cs typeface="ＭＳ Ｐゴシック" pitchFamily="-111" charset="-128"/>
              </a:rPr>
              <a:t>there exists a total recursive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many-one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many-one equivalent are in some sense equally hard or easy.</a:t>
            </a:r>
          </a:p>
        </p:txBody>
      </p:sp>
      <p:sp>
        <p:nvSpPr>
          <p:cNvPr id="434182" name="Date Placeholder 3"/>
          <p:cNvSpPr>
            <a:spLocks noGrp="1"/>
          </p:cNvSpPr>
          <p:nvPr>
            <p:ph type="dt" sz="quarter" idx="10"/>
          </p:nvPr>
        </p:nvSpPr>
        <p:spPr>
          <a:noFill/>
        </p:spPr>
        <p:txBody>
          <a:bodyPr/>
          <a:lstStyle/>
          <a:p>
            <a:fld id="{0335F4CF-E6F9-3B47-94DD-D55F631DB90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50158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6227" name="Slide Number Placeholder 5"/>
          <p:cNvSpPr>
            <a:spLocks noGrp="1"/>
          </p:cNvSpPr>
          <p:nvPr>
            <p:ph type="sldNum" sz="quarter" idx="12"/>
          </p:nvPr>
        </p:nvSpPr>
        <p:spPr>
          <a:noFill/>
        </p:spPr>
        <p:txBody>
          <a:bodyPr/>
          <a:lstStyle/>
          <a:p>
            <a:fld id="{424BC21E-323B-034A-A529-9C7D688DB7E3}"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4362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Degrees</a:t>
            </a:r>
          </a:p>
        </p:txBody>
      </p:sp>
      <p:sp>
        <p:nvSpPr>
          <p:cNvPr id="436229"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many-one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three m-1 degrees: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all others.</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m-1 degrees is an infinite lattice (I’ll discuss in class)</a:t>
            </a:r>
          </a:p>
        </p:txBody>
      </p:sp>
      <p:sp>
        <p:nvSpPr>
          <p:cNvPr id="436230" name="Date Placeholder 3"/>
          <p:cNvSpPr>
            <a:spLocks noGrp="1"/>
          </p:cNvSpPr>
          <p:nvPr>
            <p:ph type="dt" sz="quarter" idx="10"/>
          </p:nvPr>
        </p:nvSpPr>
        <p:spPr>
          <a:noFill/>
        </p:spPr>
        <p:txBody>
          <a:bodyPr/>
          <a:lstStyle/>
          <a:p>
            <a:fld id="{61B0A93F-B19D-5844-86F4-3F2B66179B1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0277289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8275" name="Slide Number Placeholder 5"/>
          <p:cNvSpPr>
            <a:spLocks noGrp="1"/>
          </p:cNvSpPr>
          <p:nvPr>
            <p:ph type="sldNum" sz="quarter" idx="12"/>
          </p:nvPr>
        </p:nvSpPr>
        <p:spPr>
          <a:noFill/>
        </p:spPr>
        <p:txBody>
          <a:bodyPr/>
          <a:lstStyle/>
          <a:p>
            <a:fld id="{3D05E943-C9FA-9E40-BC11-4142AE99ABDB}"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4382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Reduction</a:t>
            </a:r>
          </a:p>
        </p:txBody>
      </p:sp>
      <p:sp>
        <p:nvSpPr>
          <p:cNvPr id="438277"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one-one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if </a:t>
            </a:r>
            <a:r>
              <a:rPr lang="en-US" sz="2800" dirty="0">
                <a:ea typeface="ＭＳ Ｐゴシック" pitchFamily="-111" charset="-128"/>
                <a:cs typeface="ＭＳ Ｐゴシック" pitchFamily="-111" charset="-128"/>
              </a:rPr>
              <a:t>there exists a total recursive 1-1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one-one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one-one equivalent are in a strong sense equally hard or easy.</a:t>
            </a:r>
          </a:p>
        </p:txBody>
      </p:sp>
      <p:sp>
        <p:nvSpPr>
          <p:cNvPr id="438278" name="Date Placeholder 3"/>
          <p:cNvSpPr>
            <a:spLocks noGrp="1"/>
          </p:cNvSpPr>
          <p:nvPr>
            <p:ph type="dt" sz="quarter" idx="10"/>
          </p:nvPr>
        </p:nvSpPr>
        <p:spPr>
          <a:noFill/>
        </p:spPr>
        <p:txBody>
          <a:bodyPr/>
          <a:lstStyle/>
          <a:p>
            <a:fld id="{0288BC11-17EA-F14D-A0D5-6CFC198AB13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436300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0323" name="Slide Number Placeholder 5"/>
          <p:cNvSpPr>
            <a:spLocks noGrp="1"/>
          </p:cNvSpPr>
          <p:nvPr>
            <p:ph type="sldNum" sz="quarter" idx="12"/>
          </p:nvPr>
        </p:nvSpPr>
        <p:spPr>
          <a:noFill/>
        </p:spPr>
        <p:txBody>
          <a:bodyPr/>
          <a:lstStyle/>
          <a:p>
            <a:fld id="{A5535FDC-6136-064A-ABFF-4EABD955FF4F}"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440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Degrees</a:t>
            </a:r>
          </a:p>
        </p:txBody>
      </p:sp>
      <p:sp>
        <p:nvSpPr>
          <p:cNvPr id="44032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one-one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infinitely many 1-1 degrees: each cardinality defines another 1-1 degree (think about it).</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1-1 degrees is an infinite lattice.</a:t>
            </a:r>
          </a:p>
        </p:txBody>
      </p:sp>
      <p:sp>
        <p:nvSpPr>
          <p:cNvPr id="440326" name="Date Placeholder 3"/>
          <p:cNvSpPr>
            <a:spLocks noGrp="1"/>
          </p:cNvSpPr>
          <p:nvPr>
            <p:ph type="dt" sz="quarter" idx="10"/>
          </p:nvPr>
        </p:nvSpPr>
        <p:spPr>
          <a:noFill/>
        </p:spPr>
        <p:txBody>
          <a:bodyPr/>
          <a:lstStyle/>
          <a:p>
            <a:fld id="{3C268634-BA91-B34B-AFE3-48ECE539D8D6}"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390860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2371" name="Slide Number Placeholder 5"/>
          <p:cNvSpPr>
            <a:spLocks noGrp="1"/>
          </p:cNvSpPr>
          <p:nvPr>
            <p:ph type="sldNum" sz="quarter" idx="12"/>
          </p:nvPr>
        </p:nvSpPr>
        <p:spPr>
          <a:noFill/>
        </p:spPr>
        <p:txBody>
          <a:bodyPr/>
          <a:lstStyle/>
          <a:p>
            <a:fld id="{B11D520D-4C66-3947-9AC4-F1E560268DA7}"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442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(Oracle) Reduction</a:t>
            </a:r>
          </a:p>
        </p:txBody>
      </p:sp>
      <p:sp>
        <p:nvSpPr>
          <p:cNvPr id="442373"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Turing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the existence of </a:t>
            </a:r>
            <a:r>
              <a:rPr lang="en-US" sz="2800" dirty="0">
                <a:ea typeface="ＭＳ Ｐゴシック" pitchFamily="-111" charset="-128"/>
                <a:cs typeface="ＭＳ Ｐゴシック" pitchFamily="-111" charset="-128"/>
              </a:rPr>
              <a:t>an oracle for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would provide us with a decision procedure for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sym typeface="Symbol" pitchFamily="-111" charset="2"/>
            </a:endParaRP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Turing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Turing equivalent are in a very loose sense equally hard or easy.</a:t>
            </a:r>
          </a:p>
        </p:txBody>
      </p:sp>
      <p:sp>
        <p:nvSpPr>
          <p:cNvPr id="442374" name="Date Placeholder 3"/>
          <p:cNvSpPr>
            <a:spLocks noGrp="1"/>
          </p:cNvSpPr>
          <p:nvPr>
            <p:ph type="dt" sz="quarter" idx="10"/>
          </p:nvPr>
        </p:nvSpPr>
        <p:spPr>
          <a:noFill/>
        </p:spPr>
        <p:txBody>
          <a:bodyPr/>
          <a:lstStyle/>
          <a:p>
            <a:fld id="{C260CEEA-3ED6-B840-9525-06905B1956A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61232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4419" name="Slide Number Placeholder 5"/>
          <p:cNvSpPr>
            <a:spLocks noGrp="1"/>
          </p:cNvSpPr>
          <p:nvPr>
            <p:ph type="sldNum" sz="quarter" idx="12"/>
          </p:nvPr>
        </p:nvSpPr>
        <p:spPr>
          <a:noFill/>
        </p:spPr>
        <p:txBody>
          <a:bodyPr/>
          <a:lstStyle/>
          <a:p>
            <a:fld id="{E56189F2-ECC0-5E4B-81AA-4BBD1D5887BD}"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444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Degrees</a:t>
            </a:r>
          </a:p>
        </p:txBody>
      </p:sp>
      <p:sp>
        <p:nvSpPr>
          <p:cNvPr id="44442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Turing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one Turing degree. We really don’t even need the oracle.</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Turing degrees is an infinite lattice.</a:t>
            </a:r>
          </a:p>
        </p:txBody>
      </p:sp>
      <p:sp>
        <p:nvSpPr>
          <p:cNvPr id="444422" name="Date Placeholder 3"/>
          <p:cNvSpPr>
            <a:spLocks noGrp="1"/>
          </p:cNvSpPr>
          <p:nvPr>
            <p:ph type="dt" sz="quarter" idx="10"/>
          </p:nvPr>
        </p:nvSpPr>
        <p:spPr>
          <a:noFill/>
        </p:spPr>
        <p:txBody>
          <a:bodyPr/>
          <a:lstStyle/>
          <a:p>
            <a:fld id="{87692B5E-65A3-1D42-8E98-F8D37A4EE5E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98301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6467" name="Slide Number Placeholder 5"/>
          <p:cNvSpPr>
            <a:spLocks noGrp="1"/>
          </p:cNvSpPr>
          <p:nvPr>
            <p:ph type="sldNum" sz="quarter" idx="12"/>
          </p:nvPr>
        </p:nvSpPr>
        <p:spPr>
          <a:noFill/>
        </p:spPr>
        <p:txBody>
          <a:bodyPr/>
          <a:lstStyle/>
          <a:p>
            <a:fld id="{7747A999-72B0-C94E-877D-8FE50F4CA91D}"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446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Complete re Sets</a:t>
            </a:r>
          </a:p>
        </p:txBody>
      </p:sp>
      <p:sp>
        <p:nvSpPr>
          <p:cNvPr id="44646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A set </a:t>
            </a:r>
            <a:r>
              <a:rPr lang="en-US" sz="2800" b="1" dirty="0">
                <a:ea typeface="ＭＳ Ｐゴシック" pitchFamily="-111" charset="-128"/>
                <a:cs typeface="ＭＳ Ｐゴシック" pitchFamily="-111" charset="-128"/>
              </a:rPr>
              <a:t>C</a:t>
            </a:r>
            <a:r>
              <a:rPr lang="en-US" sz="2800" dirty="0">
                <a:ea typeface="ＭＳ Ｐゴシック" pitchFamily="-111" charset="-128"/>
                <a:cs typeface="ＭＳ Ｐゴシック" pitchFamily="-111" charset="-128"/>
              </a:rPr>
              <a:t> is re 1-1 (m-1, Turing) complete if, for any re set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t>
            </a:r>
            <a:r>
              <a:rPr lang="en-US" sz="2800"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sym typeface="Symbol" pitchFamily="-111" charset="2"/>
              </a:rPr>
              <a:t> C</a:t>
            </a:r>
            <a:r>
              <a:rPr lang="en-US" sz="2800" dirty="0">
                <a:ea typeface="ＭＳ Ｐゴシック" pitchFamily="-111" charset="-128"/>
                <a:cs typeface="ＭＳ Ｐゴシック" pitchFamily="-111" charset="-128"/>
                <a:sym typeface="Symbol" pitchFamily="-111" charset="2"/>
              </a:rPr>
              <a:t>.</a:t>
            </a:r>
            <a:endParaRPr lang="en-US" sz="2800" dirty="0">
              <a:ea typeface="ＭＳ Ｐゴシック" pitchFamily="-111" charset="-128"/>
              <a:cs typeface="ＭＳ Ｐゴシック" pitchFamily="-111" charset="-128"/>
            </a:endParaRPr>
          </a:p>
          <a:p>
            <a:pPr>
              <a:lnSpc>
                <a:spcPct val="90000"/>
              </a:lnSpc>
            </a:pPr>
            <a:r>
              <a:rPr lang="en-US" sz="2800" dirty="0">
                <a:ea typeface="ＭＳ Ｐゴシック" pitchFamily="-111" charset="-128"/>
                <a:cs typeface="ＭＳ Ｐゴシック" pitchFamily="-111" charset="-128"/>
              </a:rPr>
              <a:t>The set </a:t>
            </a:r>
            <a:r>
              <a:rPr lang="en-US" sz="2800" b="1" dirty="0">
                <a:ea typeface="ＭＳ Ｐゴシック" pitchFamily="-111" charset="-128"/>
                <a:cs typeface="ＭＳ Ｐゴシック" pitchFamily="-111" charset="-128"/>
              </a:rPr>
              <a:t>HALT</a:t>
            </a:r>
            <a:r>
              <a:rPr lang="en-US" sz="2800" dirty="0">
                <a:ea typeface="ＭＳ Ｐゴシック" pitchFamily="-111" charset="-128"/>
                <a:cs typeface="ＭＳ Ｐゴシック" pitchFamily="-111" charset="-128"/>
              </a:rPr>
              <a:t> is an re complete set (in regard to 1-1, m-1 and Turing reducibility).</a:t>
            </a:r>
          </a:p>
          <a:p>
            <a:pPr>
              <a:lnSpc>
                <a:spcPct val="90000"/>
              </a:lnSpc>
            </a:pPr>
            <a:r>
              <a:rPr lang="en-US" sz="2800" dirty="0">
                <a:ea typeface="ＭＳ Ｐゴシック" pitchFamily="-111" charset="-128"/>
                <a:cs typeface="ＭＳ Ｐゴシック" pitchFamily="-111" charset="-128"/>
              </a:rPr>
              <a:t>The re complete degree (in each sense of degree) sits at the top of the lattice of re degrees.</a:t>
            </a:r>
          </a:p>
        </p:txBody>
      </p:sp>
      <p:sp>
        <p:nvSpPr>
          <p:cNvPr id="446470" name="Date Placeholder 3"/>
          <p:cNvSpPr>
            <a:spLocks noGrp="1"/>
          </p:cNvSpPr>
          <p:nvPr>
            <p:ph type="dt" sz="quarter" idx="10"/>
          </p:nvPr>
        </p:nvSpPr>
        <p:spPr>
          <a:noFill/>
        </p:spPr>
        <p:txBody>
          <a:bodyPr/>
          <a:lstStyle/>
          <a:p>
            <a:fld id="{5FBE47D7-D03E-314C-9F9E-51E20C4E11A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804563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8515" name="Slide Number Placeholder 5"/>
          <p:cNvSpPr>
            <a:spLocks noGrp="1"/>
          </p:cNvSpPr>
          <p:nvPr>
            <p:ph type="sldNum" sz="quarter" idx="12"/>
          </p:nvPr>
        </p:nvSpPr>
        <p:spPr>
          <a:noFill/>
        </p:spPr>
        <p:txBody>
          <a:bodyPr/>
          <a:lstStyle/>
          <a:p>
            <a:fld id="{EFF991A9-991B-1244-BFD2-73B7F4833B5A}"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448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Halt = K</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 = L</a:t>
            </a:r>
            <a:r>
              <a:rPr lang="en-US" baseline="-25000">
                <a:ea typeface="ＭＳ Ｐゴシック" pitchFamily="-111" charset="-128"/>
                <a:cs typeface="ＭＳ Ｐゴシック" pitchFamily="-111" charset="-128"/>
              </a:rPr>
              <a:t>u</a:t>
            </a:r>
            <a:endParaRPr lang="en-US">
              <a:ea typeface="ＭＳ Ｐゴシック" pitchFamily="-111" charset="-128"/>
              <a:cs typeface="ＭＳ Ｐゴシック" pitchFamily="-111" charset="-128"/>
            </a:endParaRPr>
          </a:p>
        </p:txBody>
      </p:sp>
      <p:sp>
        <p:nvSpPr>
          <p:cNvPr id="448517"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a:rPr>
              <a:t></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Let A be an arbitrary re set. By definition, there exists an effective procedure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 A</a:t>
            </a:r>
            <a:r>
              <a:rPr lang="en-US" sz="2400" dirty="0">
                <a:ea typeface="ＭＳ Ｐゴシック" pitchFamily="-111" charset="-128"/>
                <a:cs typeface="ＭＳ Ｐゴシック" pitchFamily="-111" charset="-128"/>
              </a:rPr>
              <a:t>. Put equivalently, there exists an index,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A = </a:t>
            </a:r>
            <a:r>
              <a:rPr lang="en-US" sz="2400" b="1" dirty="0" err="1">
                <a:ea typeface="ＭＳ Ｐゴシック" pitchFamily="-111" charset="-128"/>
                <a:cs typeface="ＭＳ Ｐゴシック" pitchFamily="-111" charset="-128"/>
              </a:rPr>
              <a:t>W</a:t>
            </a:r>
            <a:r>
              <a:rPr lang="en-US" sz="2400" b="1" baseline="-25000" dirty="0" err="1">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a:t>
            </a:r>
          </a:p>
          <a:p>
            <a:pPr>
              <a:lnSpc>
                <a:spcPct val="90000"/>
              </a:lnSpc>
            </a:pP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&lt;</a:t>
            </a:r>
            <a:r>
              <a:rPr lang="en-US" sz="2400" b="1" dirty="0" err="1">
                <a:ea typeface="ＭＳ Ｐゴシック" pitchFamily="-111" charset="-128"/>
                <a:cs typeface="ＭＳ Ｐゴシック" pitchFamily="-111" charset="-128"/>
              </a:rPr>
              <a:t>a,x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800" baseline="-250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A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sym typeface="Symbol" pitchFamily="-111" charset="2"/>
              </a:rPr>
              <a:t>) </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Thus the universal set, </a:t>
            </a: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an re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(1-1, m-1, Turing) complete set.</a:t>
            </a:r>
          </a:p>
        </p:txBody>
      </p:sp>
      <p:sp>
        <p:nvSpPr>
          <p:cNvPr id="448518" name="Date Placeholder 3"/>
          <p:cNvSpPr>
            <a:spLocks noGrp="1"/>
          </p:cNvSpPr>
          <p:nvPr>
            <p:ph type="dt" sz="quarter" idx="10"/>
          </p:nvPr>
        </p:nvSpPr>
        <p:spPr>
          <a:noFill/>
        </p:spPr>
        <p:txBody>
          <a:bodyPr/>
          <a:lstStyle/>
          <a:p>
            <a:fld id="{A42AC548-982F-F34D-BC50-7C26A89D1E7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970551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0563" name="Slide Number Placeholder 5"/>
          <p:cNvSpPr>
            <a:spLocks noGrp="1"/>
          </p:cNvSpPr>
          <p:nvPr>
            <p:ph type="sldNum" sz="quarter" idx="12"/>
          </p:nvPr>
        </p:nvSpPr>
        <p:spPr>
          <a:noFill/>
        </p:spPr>
        <p:txBody>
          <a:bodyPr/>
          <a:lstStyle/>
          <a:p>
            <a:fld id="{927A2705-5971-0B48-9ED0-9B11981C0B99}" type="slidenum">
              <a:rPr lang="en-US">
                <a:latin typeface="Arial" pitchFamily="-111" charset="0"/>
                <a:ea typeface="ＭＳ Ｐゴシック" pitchFamily="-111" charset="-128"/>
                <a:cs typeface="ＭＳ Ｐゴシック" pitchFamily="-111" charset="-128"/>
              </a:rPr>
              <a:pPr/>
              <a:t>199</a:t>
            </a:fld>
            <a:endParaRPr lang="en-US">
              <a:latin typeface="Arial" pitchFamily="-111" charset="0"/>
              <a:ea typeface="ＭＳ Ｐゴシック" pitchFamily="-111" charset="-128"/>
              <a:cs typeface="ＭＳ Ｐゴシック" pitchFamily="-111" charset="-128"/>
            </a:endParaRPr>
          </a:p>
        </p:txBody>
      </p:sp>
      <p:sp>
        <p:nvSpPr>
          <p:cNvPr id="4505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450565"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K = { f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(f) is defined }</a:t>
            </a:r>
          </a:p>
          <a:p>
            <a:pPr>
              <a:lnSpc>
                <a:spcPct val="9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The index for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can be computed from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using </a:t>
            </a:r>
            <a:r>
              <a:rPr lang="en-US" sz="2400" b="1" dirty="0">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1,1</a:t>
            </a:r>
            <a:r>
              <a:rPr lang="en-US" sz="2400" dirty="0">
                <a:ea typeface="ＭＳ Ｐゴシック" pitchFamily="-111" charset="-128"/>
                <a:cs typeface="ＭＳ Ｐゴシック" pitchFamily="-111" charset="-128"/>
              </a:rPr>
              <a:t>, where we add a dummy argument,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Let that index be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(Yeah, that’s overloading.)</a:t>
            </a:r>
          </a:p>
          <a:p>
            <a:pPr>
              <a:lnSpc>
                <a:spcPct val="90000"/>
              </a:lnSpc>
            </a:pP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f,x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K</a:t>
            </a:r>
            <a:r>
              <a:rPr lang="en-US" sz="2400" b="1" baseline="-25000" dirty="0">
                <a:ea typeface="ＭＳ Ｐゴシック" pitchFamily="-111" charset="-128"/>
                <a:cs typeface="ＭＳ Ｐゴシック" pitchFamily="-111" charset="-128"/>
                <a:sym typeface="Symbol" pitchFamily="-111" charset="2"/>
              </a:rPr>
              <a:t>0</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y[</a:t>
            </a:r>
            <a:r>
              <a:rPr lang="en-US" sz="2800" b="1" dirty="0">
                <a:ea typeface="ＭＳ Ｐゴシック" pitchFamily="-111" charset="-128"/>
                <a:cs typeface="ＭＳ Ｐゴシック" pitchFamily="-111" charset="-128"/>
                <a:sym typeface="Symbol" pitchFamily="-111" charset="2"/>
              </a:rPr>
              <a:t></a:t>
            </a:r>
            <a:r>
              <a:rPr lang="en-US" sz="2800" b="1" baseline="-25000" dirty="0" err="1">
                <a:ea typeface="ＭＳ Ｐゴシック" pitchFamily="-111" charset="-128"/>
                <a:cs typeface="ＭＳ Ｐゴシック" pitchFamily="-111" charset="-128"/>
              </a:rPr>
              <a:t>f</a:t>
            </a:r>
            <a:r>
              <a:rPr lang="en-US" sz="2800" b="1" baseline="-41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aseline="-25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Since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an re (1-1, m-1, Turing) complete set and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re, then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also re (1-1, m-1, Turing) complete.</a:t>
            </a:r>
          </a:p>
        </p:txBody>
      </p:sp>
      <p:sp>
        <p:nvSpPr>
          <p:cNvPr id="450566" name="Date Placeholder 3"/>
          <p:cNvSpPr>
            <a:spLocks noGrp="1"/>
          </p:cNvSpPr>
          <p:nvPr>
            <p:ph type="dt" sz="quarter" idx="10"/>
          </p:nvPr>
        </p:nvSpPr>
        <p:spPr>
          <a:noFill/>
        </p:spPr>
        <p:txBody>
          <a:bodyPr/>
          <a:lstStyle/>
          <a:p>
            <a:fld id="{88E1B1E5-3D78-884B-9094-A5FB918DEBA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1170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r>
              <a:rPr lang="en-US" sz="6000">
                <a:latin typeface="Arial" charset="0"/>
                <a:ea typeface="MS PGothic" charset="0"/>
              </a:rPr>
              <a:t>Computability</a:t>
            </a:r>
          </a:p>
        </p:txBody>
      </p:sp>
      <p:sp>
        <p:nvSpPr>
          <p:cNvPr id="145411" name="Rectangle 3"/>
          <p:cNvSpPr>
            <a:spLocks noGrp="1" noChangeArrowheads="1"/>
          </p:cNvSpPr>
          <p:nvPr>
            <p:ph type="subTitle" idx="1"/>
          </p:nvPr>
        </p:nvSpPr>
        <p:spPr/>
        <p:txBody>
          <a:bodyPr/>
          <a:lstStyle/>
          <a:p>
            <a:r>
              <a:rPr lang="en-US" dirty="0">
                <a:solidFill>
                  <a:srgbClr val="CC3300"/>
                </a:solidFill>
                <a:latin typeface="Arial" charset="0"/>
                <a:ea typeface="MS PGothic" charset="0"/>
              </a:rPr>
              <a:t>The study of models of computation and what can/cannot be done via purely mechanical means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Contradiction</a:t>
            </a:r>
          </a:p>
        </p:txBody>
      </p:sp>
      <p:sp>
        <p:nvSpPr>
          <p:cNvPr id="163846" name="Rectangle 3"/>
          <p:cNvSpPr>
            <a:spLocks noGrp="1" noChangeArrowheads="1"/>
          </p:cNvSpPr>
          <p:nvPr>
            <p:ph type="body" idx="1"/>
          </p:nvPr>
        </p:nvSpPr>
        <p:spPr/>
        <p:txBody>
          <a:bodyPr/>
          <a:lstStyle/>
          <a:p>
            <a:pPr eaLnBrk="1" hangingPunct="1">
              <a:lnSpc>
                <a:spcPct val="80000"/>
              </a:lnSpc>
              <a:buFontTx/>
              <a:buNone/>
            </a:pPr>
            <a:r>
              <a:rPr lang="en-US" sz="2000" dirty="0">
                <a:ea typeface="ＭＳ Ｐゴシック" pitchFamily="-111" charset="-128"/>
                <a:cs typeface="ＭＳ Ｐゴシック" pitchFamily="-111" charset="-128"/>
              </a:rPr>
              <a:t>	Now if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exist, then so does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where</a:t>
            </a:r>
          </a:p>
          <a:p>
            <a:pPr eaLnBrk="1" hangingPunct="1">
              <a:lnSpc>
                <a:spcPct val="80000"/>
              </a:lnSpc>
              <a:buFontTx/>
              <a:buNone/>
            </a:pPr>
            <a:r>
              <a:rPr lang="en-US" sz="16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0 		</a:t>
            </a:r>
            <a:r>
              <a:rPr lang="en-US" sz="1600" dirty="0">
                <a:ea typeface="ＭＳ Ｐゴシック" pitchFamily="-111" charset="-128"/>
                <a:cs typeface="ＭＳ Ｐゴシック" pitchFamily="-111" charset="-128"/>
              </a:rPr>
              <a:t>if </a:t>
            </a:r>
            <a:r>
              <a:rPr lang="en-US" sz="1600" b="1" dirty="0">
                <a:ea typeface="ＭＳ Ｐゴシック" pitchFamily="-111" charset="-128"/>
                <a:cs typeface="ＭＳ Ｐゴシック" pitchFamily="-111" charset="-128"/>
              </a:rPr>
              <a:t>Halt(</a:t>
            </a:r>
            <a:r>
              <a:rPr lang="en-US" sz="1600" b="1" dirty="0" err="1">
                <a:ea typeface="ＭＳ Ｐゴシック" pitchFamily="-111" charset="-128"/>
                <a:cs typeface="ＭＳ Ｐゴシック" pitchFamily="-111" charset="-128"/>
              </a:rPr>
              <a:t>x,x</a:t>
            </a:r>
            <a:r>
              <a:rPr lang="en-US" sz="1600" b="1" dirty="0">
                <a:ea typeface="ＭＳ Ｐゴシック" pitchFamily="-111" charset="-128"/>
                <a:cs typeface="ＭＳ Ｐゴシック" pitchFamily="-111" charset="-128"/>
              </a:rPr>
              <a:t>) = 0</a:t>
            </a:r>
            <a:r>
              <a:rPr lang="en-US" sz="1600" dirty="0">
                <a:ea typeface="ＭＳ Ｐゴシック" pitchFamily="-111" charset="-128"/>
                <a:cs typeface="ＭＳ Ｐゴシック" pitchFamily="-111" charset="-128"/>
              </a:rPr>
              <a:t>, </a:t>
            </a:r>
            <a:r>
              <a:rPr lang="en-US" sz="1600" dirty="0" err="1">
                <a:ea typeface="ＭＳ Ｐゴシック" pitchFamily="-111" charset="-128"/>
                <a:cs typeface="ＭＳ Ｐゴシック" pitchFamily="-111" charset="-128"/>
              </a:rPr>
              <a:t>i.e</a:t>
            </a:r>
            <a:r>
              <a:rPr lang="en-US" sz="1600" dirty="0">
                <a:ea typeface="ＭＳ Ｐゴシック" pitchFamily="-111" charset="-128"/>
                <a:cs typeface="ＭＳ Ｐゴシック" pitchFamily="-111" charset="-128"/>
              </a:rPr>
              <a:t>, if </a:t>
            </a:r>
            <a:r>
              <a:rPr lang="en-US" sz="1600" b="1" dirty="0">
                <a:ea typeface="ＭＳ Ｐゴシック" pitchFamily="-111" charset="-128"/>
                <a:cs typeface="ＭＳ Ｐゴシック" pitchFamily="-111" charset="-128"/>
                <a:sym typeface="Symbol" pitchFamily="-111" charset="2"/>
              </a:rPr>
              <a:t></a:t>
            </a:r>
            <a:r>
              <a:rPr lang="en-US" sz="1600" b="1" baseline="-25000" dirty="0">
                <a:ea typeface="ＭＳ Ｐゴシック" pitchFamily="-111" charset="-128"/>
                <a:cs typeface="ＭＳ Ｐゴシック" pitchFamily="-111" charset="-128"/>
                <a:sym typeface="Symbol" pitchFamily="-111" charset="2"/>
              </a:rPr>
              <a:t>x</a:t>
            </a:r>
            <a:r>
              <a:rPr lang="en-US" sz="1600" b="1" dirty="0">
                <a:ea typeface="ＭＳ Ｐゴシック" pitchFamily="-111" charset="-128"/>
                <a:cs typeface="ＭＳ Ｐゴシック" pitchFamily="-111" charset="-128"/>
              </a:rPr>
              <a:t> (x) </a:t>
            </a:r>
            <a:r>
              <a:rPr lang="en-US" sz="1600" b="1" dirty="0">
                <a:ea typeface="ＭＳ Ｐゴシック" pitchFamily="-111" charset="-128"/>
                <a:cs typeface="ＭＳ Ｐゴシック" pitchFamily="-111" charset="-128"/>
                <a:sym typeface="Symbol" pitchFamily="-111" charset="2"/>
              </a:rPr>
              <a:t> </a:t>
            </a:r>
            <a:endParaRPr lang="en-US" sz="1600" dirty="0">
              <a:ea typeface="ＭＳ Ｐゴシック" pitchFamily="-111" charset="-128"/>
              <a:cs typeface="ＭＳ Ｐゴシック" pitchFamily="-111" charset="-128"/>
            </a:endParaRPr>
          </a:p>
          <a:p>
            <a:pPr eaLnBrk="1" hangingPunct="1">
              <a:lnSpc>
                <a:spcPct val="80000"/>
              </a:lnSpc>
              <a:buFontTx/>
              <a:buNone/>
            </a:pPr>
            <a:r>
              <a:rPr lang="en-US" sz="1600" b="1" dirty="0">
                <a:ea typeface="ＭＳ Ｐゴシック" pitchFamily="-111" charset="-128"/>
                <a:cs typeface="ＭＳ Ｐゴシック" pitchFamily="-111" charset="-128"/>
              </a:rPr>
              <a:t>	Disagree(x) =</a:t>
            </a:r>
          </a:p>
          <a:p>
            <a:pPr eaLnBrk="1" hangingPunct="1">
              <a:lnSpc>
                <a:spcPct val="80000"/>
              </a:lnSpc>
              <a:buFontTx/>
              <a:buNone/>
            </a:pPr>
            <a:r>
              <a:rPr lang="en-US" sz="1600" dirty="0">
                <a:ea typeface="ＭＳ Ｐゴシック" pitchFamily="-111" charset="-128"/>
                <a:cs typeface="ＭＳ Ｐゴシック" pitchFamily="-111" charset="-128"/>
              </a:rPr>
              <a:t> 	 		</a:t>
            </a:r>
            <a:r>
              <a:rPr lang="en-US" sz="1600" b="1" dirty="0">
                <a:latin typeface="Symbol" pitchFamily="-111" charset="2"/>
                <a:ea typeface="ＭＳ Ｐゴシック" pitchFamily="-111" charset="-128"/>
                <a:cs typeface="ＭＳ Ｐゴシック" pitchFamily="-111" charset="-128"/>
              </a:rPr>
              <a:t>m</a:t>
            </a:r>
            <a:r>
              <a:rPr lang="en-US" sz="1600" b="1" dirty="0">
                <a:ea typeface="ＭＳ Ｐゴシック" pitchFamily="-111" charset="-128"/>
                <a:cs typeface="ＭＳ Ｐゴシック" pitchFamily="-111" charset="-128"/>
              </a:rPr>
              <a:t>y (y == y+1) 	</a:t>
            </a:r>
            <a:r>
              <a:rPr lang="en-US" sz="1600" dirty="0">
                <a:ea typeface="ＭＳ Ｐゴシック" pitchFamily="-111" charset="-128"/>
                <a:cs typeface="ＭＳ Ｐゴシック" pitchFamily="-111" charset="-128"/>
              </a:rPr>
              <a:t>if </a:t>
            </a:r>
            <a:r>
              <a:rPr lang="en-US" sz="1600" b="1" dirty="0">
                <a:ea typeface="ＭＳ Ｐゴシック" pitchFamily="-111" charset="-128"/>
                <a:cs typeface="ＭＳ Ｐゴシック" pitchFamily="-111" charset="-128"/>
              </a:rPr>
              <a:t>Halt(</a:t>
            </a:r>
            <a:r>
              <a:rPr lang="en-US" sz="1600" b="1" dirty="0" err="1">
                <a:ea typeface="ＭＳ Ｐゴシック" pitchFamily="-111" charset="-128"/>
                <a:cs typeface="ＭＳ Ｐゴシック" pitchFamily="-111" charset="-128"/>
              </a:rPr>
              <a:t>x,x</a:t>
            </a:r>
            <a:r>
              <a:rPr lang="en-US" sz="1600" b="1" dirty="0">
                <a:ea typeface="ＭＳ Ｐゴシック" pitchFamily="-111" charset="-128"/>
                <a:cs typeface="ＭＳ Ｐゴシック" pitchFamily="-111" charset="-128"/>
              </a:rPr>
              <a:t>) = 1</a:t>
            </a:r>
            <a:r>
              <a:rPr lang="en-US" sz="1600" dirty="0">
                <a:ea typeface="ＭＳ Ｐゴシック" pitchFamily="-111" charset="-128"/>
                <a:cs typeface="ＭＳ Ｐゴシック" pitchFamily="-111" charset="-128"/>
              </a:rPr>
              <a:t>, </a:t>
            </a:r>
            <a:r>
              <a:rPr lang="en-US" sz="1600" dirty="0" err="1">
                <a:ea typeface="ＭＳ Ｐゴシック" pitchFamily="-111" charset="-128"/>
                <a:cs typeface="ＭＳ Ｐゴシック" pitchFamily="-111" charset="-128"/>
              </a:rPr>
              <a:t>i.e</a:t>
            </a:r>
            <a:r>
              <a:rPr lang="en-US" sz="1600" dirty="0">
                <a:ea typeface="ＭＳ Ｐゴシック" pitchFamily="-111" charset="-128"/>
                <a:cs typeface="ＭＳ Ｐゴシック" pitchFamily="-111" charset="-128"/>
              </a:rPr>
              <a:t>, if </a:t>
            </a:r>
            <a:r>
              <a:rPr lang="en-US" sz="1600" b="1" dirty="0">
                <a:ea typeface="ＭＳ Ｐゴシック" pitchFamily="-111" charset="-128"/>
                <a:cs typeface="ＭＳ Ｐゴシック" pitchFamily="-111" charset="-128"/>
                <a:sym typeface="Symbol" pitchFamily="-111" charset="2"/>
              </a:rPr>
              <a:t></a:t>
            </a:r>
            <a:r>
              <a:rPr lang="en-US" sz="1600" b="1" baseline="-25000" dirty="0">
                <a:ea typeface="ＭＳ Ｐゴシック" pitchFamily="-111" charset="-128"/>
                <a:cs typeface="ＭＳ Ｐゴシック" pitchFamily="-111" charset="-128"/>
                <a:sym typeface="Symbol" pitchFamily="-111" charset="2"/>
              </a:rPr>
              <a:t>x</a:t>
            </a:r>
            <a:r>
              <a:rPr lang="en-US" sz="1600" b="1" dirty="0">
                <a:ea typeface="ＭＳ Ｐゴシック" pitchFamily="-111" charset="-128"/>
                <a:cs typeface="ＭＳ Ｐゴシック" pitchFamily="-111" charset="-128"/>
              </a:rPr>
              <a:t> (x) </a:t>
            </a:r>
            <a:r>
              <a:rPr lang="en-US" sz="1600" b="1" dirty="0">
                <a:ea typeface="ＭＳ Ｐゴシック" pitchFamily="-111" charset="-128"/>
                <a:cs typeface="ＭＳ Ｐゴシック" pitchFamily="-111" charset="-128"/>
                <a:sym typeface="Symbol" pitchFamily="-111" charset="2"/>
              </a:rPr>
              <a:t></a:t>
            </a:r>
            <a:endParaRPr lang="en-US" sz="16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a:t>
            </a:r>
          </a:p>
          <a:p>
            <a:pPr eaLnBrk="1" hangingPunct="1">
              <a:lnSpc>
                <a:spcPct val="80000"/>
              </a:lnSpc>
              <a:buFontTx/>
              <a:buNone/>
            </a:pPr>
            <a:r>
              <a:rPr lang="en-US" sz="2000" dirty="0">
                <a:ea typeface="ＭＳ Ｐゴシック" pitchFamily="-111" charset="-128"/>
                <a:cs typeface="ＭＳ Ｐゴシック" pitchFamily="-111" charset="-128"/>
              </a:rPr>
              <a:t>	Since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is a program from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into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can be reasoned about by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Let </a:t>
            </a:r>
            <a:r>
              <a:rPr lang="en-US" sz="2000" b="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be such that </a:t>
            </a:r>
            <a:r>
              <a:rPr lang="en-US" sz="2000" b="1" dirty="0">
                <a:ea typeface="ＭＳ Ｐゴシック" pitchFamily="-111" charset="-128"/>
                <a:cs typeface="ＭＳ Ｐゴシック" pitchFamily="-111" charset="-128"/>
              </a:rPr>
              <a:t>Disagree =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d</a:t>
            </a:r>
            <a:r>
              <a:rPr lang="en-US" sz="2000" dirty="0">
                <a:ea typeface="ＭＳ Ｐゴシック" pitchFamily="-111" charset="-128"/>
                <a:cs typeface="ＭＳ Ｐゴシック" pitchFamily="-111" charset="-128"/>
              </a:rPr>
              <a:t>, then</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Disagree(d)</a:t>
            </a:r>
            <a:r>
              <a:rPr lang="en-US" sz="2000" dirty="0">
                <a:ea typeface="ＭＳ Ｐゴシック" pitchFamily="-111" charset="-128"/>
                <a:cs typeface="ＭＳ Ｐゴシック" pitchFamily="-111" charset="-128"/>
              </a:rPr>
              <a:t> is defined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Halt(</a:t>
            </a:r>
            <a:r>
              <a:rPr lang="en-US" sz="2000" b="1" dirty="0" err="1">
                <a:ea typeface="ＭＳ Ｐゴシック" pitchFamily="-111" charset="-128"/>
                <a:cs typeface="ＭＳ Ｐゴシック" pitchFamily="-111" charset="-128"/>
              </a:rPr>
              <a:t>d,d</a:t>
            </a:r>
            <a:r>
              <a:rPr lang="en-US" sz="2000" b="1" dirty="0">
                <a:ea typeface="ＭＳ Ｐゴシック" pitchFamily="-111" charset="-128"/>
                <a:cs typeface="ＭＳ Ｐゴシック" pitchFamily="-111" charset="-128"/>
              </a:rPr>
              <a:t>) = 0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d </a:t>
            </a:r>
            <a:r>
              <a:rPr lang="en-US" sz="2000" b="1" dirty="0">
                <a:ea typeface="ＭＳ Ｐゴシック" pitchFamily="-111" charset="-128"/>
                <a:cs typeface="ＭＳ Ｐゴシック" pitchFamily="-111" charset="-128"/>
              </a:rPr>
              <a:t>(d) </a:t>
            </a:r>
            <a:r>
              <a:rPr lang="en-US" sz="2000" b="1"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Disagree(d) </a:t>
            </a:r>
            <a:r>
              <a:rPr lang="en-US" sz="2000" dirty="0">
                <a:ea typeface="ＭＳ Ｐゴシック" pitchFamily="-111" charset="-128"/>
                <a:cs typeface="ＭＳ Ｐゴシック" pitchFamily="-111" charset="-128"/>
              </a:rPr>
              <a:t>is undefined</a:t>
            </a:r>
          </a:p>
          <a:p>
            <a:pPr eaLnBrk="1" hangingPunct="1">
              <a:lnSpc>
                <a:spcPct val="80000"/>
              </a:lnSpc>
              <a:buFontTx/>
              <a:buNone/>
            </a:pPr>
            <a:r>
              <a:rPr lang="en-US" sz="2000" dirty="0">
                <a:ea typeface="ＭＳ Ｐゴシック" pitchFamily="-111" charset="-128"/>
                <a:cs typeface="ＭＳ Ｐゴシック" pitchFamily="-111" charset="-128"/>
              </a:rPr>
              <a:t>	But this means that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contradicts its own existence.  Since every step we took was constructive, except for the original assumption, we must presume that the original assumption was in error.  Thus,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a:t>
            </a:r>
          </a:p>
        </p:txBody>
      </p:sp>
    </p:spTree>
    <p:extLst>
      <p:ext uri="{BB962C8B-B14F-4D97-AF65-F5344CB8AC3E}">
        <p14:creationId xmlns:p14="http://schemas.microsoft.com/office/powerpoint/2010/main" val="99461374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r>
              <a:rPr lang="en-US" dirty="0">
                <a:ea typeface="ＭＳ Ｐゴシック" pitchFamily="-111" charset="-128"/>
                <a:cs typeface="ＭＳ Ｐゴシック" pitchFamily="-111" charset="-128"/>
              </a:rPr>
              <a:t>Quantification # 3 and the Overall Picture</a:t>
            </a:r>
          </a:p>
        </p:txBody>
      </p:sp>
      <p:sp>
        <p:nvSpPr>
          <p:cNvPr id="404483"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11330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12675" name="Slide Number Placeholder 5"/>
          <p:cNvSpPr>
            <a:spLocks noGrp="1"/>
          </p:cNvSpPr>
          <p:nvPr>
            <p:ph type="sldNum" sz="quarter" idx="12"/>
          </p:nvPr>
        </p:nvSpPr>
        <p:spPr>
          <a:noFill/>
        </p:spPr>
        <p:txBody>
          <a:bodyPr/>
          <a:lstStyle/>
          <a:p>
            <a:fld id="{E0DB2A58-F9AF-264C-B45B-DA564728001E}" type="slidenum">
              <a:rPr lang="en-US">
                <a:latin typeface="Arial" pitchFamily="-111" charset="0"/>
                <a:ea typeface="ＭＳ Ｐゴシック" pitchFamily="-111" charset="-128"/>
                <a:cs typeface="ＭＳ Ｐゴシック" pitchFamily="-111" charset="-128"/>
              </a:rPr>
              <a:pPr/>
              <a:t>201</a:t>
            </a:fld>
            <a:endParaRPr lang="en-US">
              <a:latin typeface="Arial" pitchFamily="-111" charset="0"/>
              <a:ea typeface="ＭＳ Ｐゴシック" pitchFamily="-111" charset="-128"/>
              <a:cs typeface="ＭＳ Ｐゴシック" pitchFamily="-111" charset="-128"/>
            </a:endParaRPr>
          </a:p>
        </p:txBody>
      </p:sp>
      <p:sp>
        <p:nvSpPr>
          <p:cNvPr id="4126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Quantification#3</a:t>
            </a:r>
          </a:p>
        </p:txBody>
      </p:sp>
      <p:sp>
        <p:nvSpPr>
          <p:cNvPr id="412677"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a:t>
            </a:r>
            <a:r>
              <a:rPr lang="en-US" sz="2800" b="1" dirty="0">
                <a:ea typeface="ＭＳ Ｐゴシック" pitchFamily="-111" charset="-128"/>
                <a:cs typeface="ＭＳ Ｐゴシック" pitchFamily="-111" charset="-128"/>
              </a:rPr>
              <a:t>Uniform Halting Problem </a:t>
            </a:r>
            <a:r>
              <a:rPr lang="en-US" sz="2800" dirty="0">
                <a:ea typeface="ＭＳ Ｐゴシック" pitchFamily="-111" charset="-128"/>
                <a:cs typeface="ＭＳ Ｐゴシック" pitchFamily="-111" charset="-128"/>
              </a:rPr>
              <a:t>was already shown to be non-re. It turns out its complement is also not re. We’ll cover that later. In fact, we will show that </a:t>
            </a:r>
            <a:r>
              <a:rPr lang="en-US" sz="2800" b="1" dirty="0">
                <a:ea typeface="ＭＳ Ｐゴシック" pitchFamily="-111" charset="-128"/>
                <a:cs typeface="ＭＳ Ｐゴシック" pitchFamily="-111" charset="-128"/>
              </a:rPr>
              <a:t>TOT</a:t>
            </a:r>
            <a:r>
              <a:rPr lang="en-US" sz="2800" dirty="0">
                <a:ea typeface="ＭＳ Ｐゴシック" pitchFamily="-111" charset="-128"/>
                <a:cs typeface="ＭＳ Ｐゴシック" pitchFamily="-111" charset="-128"/>
              </a:rPr>
              <a:t> requires an alternation of quantifiers. Specifically,</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f </a:t>
            </a:r>
            <a:r>
              <a:rPr lang="en-US" sz="2800" b="1" dirty="0">
                <a:ea typeface="ＭＳ Ｐゴシック" pitchFamily="-111" charset="-128"/>
                <a:cs typeface="ＭＳ Ｐゴシック" pitchFamily="-111" charset="-128"/>
                <a:sym typeface="Symbol" pitchFamily="-111" charset="2"/>
              </a:rPr>
              <a:t> TOT </a:t>
            </a:r>
            <a:r>
              <a:rPr lang="en-US" sz="2800" b="1" dirty="0" err="1">
                <a:ea typeface="ＭＳ Ｐゴシック" pitchFamily="-111" charset="-128"/>
                <a:cs typeface="ＭＳ Ｐゴシック" pitchFamily="-111" charset="-128"/>
                <a:sym typeface="Symbol" pitchFamily="-111" charset="2"/>
              </a:rPr>
              <a:t>xt</a:t>
            </a:r>
            <a:r>
              <a:rPr lang="en-US" sz="2800" b="1" dirty="0">
                <a:ea typeface="ＭＳ Ｐゴシック" pitchFamily="-111" charset="-128"/>
                <a:cs typeface="ＭＳ Ｐゴシック" pitchFamily="-111" charset="-128"/>
                <a:sym typeface="Symbol" pitchFamily="-111" charset="2"/>
              </a:rPr>
              <a:t> ( STP( f, x, t ) )</a:t>
            </a:r>
            <a:br>
              <a:rPr lang="en-US" sz="2800" b="1"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and this is the minimum quantification we can use, given that the quantified predicate is total recursive (actually primitive recursive here).</a:t>
            </a:r>
            <a:endParaRPr lang="en-US" sz="2800" dirty="0">
              <a:ea typeface="ＭＳ Ｐゴシック" pitchFamily="-111" charset="-128"/>
              <a:cs typeface="ＭＳ Ｐゴシック" pitchFamily="-111" charset="-128"/>
            </a:endParaRPr>
          </a:p>
        </p:txBody>
      </p:sp>
      <p:sp>
        <p:nvSpPr>
          <p:cNvPr id="412678" name="Date Placeholder 3"/>
          <p:cNvSpPr>
            <a:spLocks noGrp="1"/>
          </p:cNvSpPr>
          <p:nvPr>
            <p:ph type="dt" sz="quarter" idx="10"/>
          </p:nvPr>
        </p:nvSpPr>
        <p:spPr>
          <a:noFill/>
        </p:spPr>
        <p:txBody>
          <a:bodyPr/>
          <a:lstStyle/>
          <a:p>
            <a:fld id="{C7B5766D-2B4B-1C46-86F1-570CF2DA407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1993342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143000"/>
            <a:ext cx="8229599" cy="4495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219200" y="1981200"/>
            <a:ext cx="3582046" cy="251217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1981200"/>
            <a:ext cx="3237854" cy="2512179"/>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3067051"/>
            <a:ext cx="873716" cy="646331"/>
          </a:xfrm>
          <a:prstGeom prst="rect">
            <a:avLst/>
          </a:prstGeom>
          <a:noFill/>
        </p:spPr>
        <p:txBody>
          <a:bodyPr wrap="square" rtlCol="0">
            <a:spAutoFit/>
          </a:bodyPr>
          <a:lstStyle/>
          <a:p>
            <a:r>
              <a:rPr lang="en-US" sz="3600" dirty="0"/>
              <a:t>RE</a:t>
            </a:r>
          </a:p>
        </p:txBody>
      </p:sp>
      <p:sp>
        <p:nvSpPr>
          <p:cNvPr id="7" name="TextBox 6"/>
          <p:cNvSpPr txBox="1"/>
          <p:nvPr/>
        </p:nvSpPr>
        <p:spPr>
          <a:xfrm>
            <a:off x="4782195" y="3067050"/>
            <a:ext cx="1732905" cy="646331"/>
          </a:xfrm>
          <a:prstGeom prst="rect">
            <a:avLst/>
          </a:prstGeom>
          <a:noFill/>
        </p:spPr>
        <p:txBody>
          <a:bodyPr wrap="square" rtlCol="0">
            <a:spAutoFit/>
          </a:bodyPr>
          <a:lstStyle/>
          <a:p>
            <a:r>
              <a:rPr lang="en-US" sz="3600" dirty="0"/>
              <a:t>Co-RE</a:t>
            </a:r>
          </a:p>
        </p:txBody>
      </p:sp>
      <p:sp>
        <p:nvSpPr>
          <p:cNvPr id="8" name="TextBox 7"/>
          <p:cNvSpPr txBox="1"/>
          <p:nvPr/>
        </p:nvSpPr>
        <p:spPr>
          <a:xfrm>
            <a:off x="4191001" y="2419350"/>
            <a:ext cx="266700" cy="1754326"/>
          </a:xfrm>
          <a:prstGeom prst="rect">
            <a:avLst/>
          </a:prstGeom>
          <a:noFill/>
        </p:spPr>
        <p:txBody>
          <a:bodyPr wrap="square" rtlCol="0">
            <a:spAutoFit/>
          </a:bodyPr>
          <a:lstStyle/>
          <a:p>
            <a:r>
              <a:rPr lang="en-US" sz="3600" dirty="0"/>
              <a:t>REC</a:t>
            </a:r>
          </a:p>
        </p:txBody>
      </p:sp>
      <p:sp>
        <p:nvSpPr>
          <p:cNvPr id="9" name="TextBox 8"/>
          <p:cNvSpPr txBox="1"/>
          <p:nvPr/>
        </p:nvSpPr>
        <p:spPr>
          <a:xfrm>
            <a:off x="2105348" y="324411"/>
            <a:ext cx="4704706" cy="646331"/>
          </a:xfrm>
          <a:prstGeom prst="rect">
            <a:avLst/>
          </a:prstGeom>
          <a:noFill/>
        </p:spPr>
        <p:txBody>
          <a:bodyPr wrap="square" rtlCol="0">
            <a:spAutoFit/>
          </a:bodyPr>
          <a:lstStyle/>
          <a:p>
            <a:r>
              <a:rPr lang="en-US" sz="3600" dirty="0"/>
              <a:t>UNIVERSE OF SETS</a:t>
            </a:r>
          </a:p>
        </p:txBody>
      </p:sp>
      <p:sp>
        <p:nvSpPr>
          <p:cNvPr id="10" name="TextBox 9"/>
          <p:cNvSpPr txBox="1"/>
          <p:nvPr/>
        </p:nvSpPr>
        <p:spPr>
          <a:xfrm>
            <a:off x="3475656" y="4597223"/>
            <a:ext cx="1964090" cy="646331"/>
          </a:xfrm>
          <a:prstGeom prst="rect">
            <a:avLst/>
          </a:prstGeom>
          <a:noFill/>
        </p:spPr>
        <p:txBody>
          <a:bodyPr wrap="square" rtlCol="0">
            <a:spAutoFit/>
          </a:bodyPr>
          <a:lstStyle/>
          <a:p>
            <a:r>
              <a:rPr lang="en-US" sz="3600" dirty="0"/>
              <a:t>NRNC</a:t>
            </a:r>
          </a:p>
        </p:txBody>
      </p:sp>
      <p:sp>
        <p:nvSpPr>
          <p:cNvPr id="11" name="TextBox 10"/>
          <p:cNvSpPr txBox="1"/>
          <p:nvPr/>
        </p:nvSpPr>
        <p:spPr>
          <a:xfrm>
            <a:off x="514351" y="6149178"/>
            <a:ext cx="7620000" cy="646331"/>
          </a:xfrm>
          <a:prstGeom prst="rect">
            <a:avLst/>
          </a:prstGeom>
          <a:noFill/>
        </p:spPr>
        <p:txBody>
          <a:bodyPr wrap="square" rtlCol="0">
            <a:spAutoFit/>
          </a:bodyPr>
          <a:lstStyle/>
          <a:p>
            <a:pPr algn="ctr"/>
            <a:r>
              <a:rPr lang="en-US" sz="3600" dirty="0" err="1"/>
              <a:t>NonRE</a:t>
            </a:r>
            <a:r>
              <a:rPr lang="en-US" sz="3600" dirty="0"/>
              <a:t> = (NRNC ∪ Co-RE) - REC</a:t>
            </a:r>
          </a:p>
        </p:txBody>
      </p:sp>
      <p:sp>
        <p:nvSpPr>
          <p:cNvPr id="12" name="Oval 11"/>
          <p:cNvSpPr/>
          <p:nvPr/>
        </p:nvSpPr>
        <p:spPr bwMode="auto">
          <a:xfrm>
            <a:off x="1219200" y="2647950"/>
            <a:ext cx="2179608" cy="108585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US" b="1" dirty="0">
                <a:latin typeface="Arial" pitchFamily="-107" charset="0"/>
              </a:rPr>
              <a:t>RE-Complete</a:t>
            </a:r>
          </a:p>
        </p:txBody>
      </p:sp>
    </p:spTree>
    <p:extLst>
      <p:ext uri="{BB962C8B-B14F-4D97-AF65-F5344CB8AC3E}">
        <p14:creationId xmlns:p14="http://schemas.microsoft.com/office/powerpoint/2010/main" val="103239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P spid="10" grpId="0"/>
      <p:bldP spid="11" grpId="0"/>
      <p:bldP spid="12"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Reduction and Rice’s</a:t>
            </a:r>
          </a:p>
        </p:txBody>
      </p:sp>
      <p:sp>
        <p:nvSpPr>
          <p:cNvPr id="452611"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75295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Date Placeholder 3"/>
          <p:cNvSpPr>
            <a:spLocks noGrp="1"/>
          </p:cNvSpPr>
          <p:nvPr>
            <p:ph type="dt" sz="quarter" idx="10"/>
          </p:nvPr>
        </p:nvSpPr>
        <p:spPr>
          <a:noFill/>
        </p:spPr>
        <p:txBody>
          <a:bodyPr/>
          <a:lstStyle/>
          <a:p>
            <a:fld id="{FC3F5AEC-161F-4247-B746-AC4D859D548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54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4660" name="Slide Number Placeholder 5"/>
          <p:cNvSpPr>
            <a:spLocks noGrp="1"/>
          </p:cNvSpPr>
          <p:nvPr>
            <p:ph type="sldNum" sz="quarter" idx="12"/>
          </p:nvPr>
        </p:nvSpPr>
        <p:spPr>
          <a:noFill/>
        </p:spPr>
        <p:txBody>
          <a:bodyPr/>
          <a:lstStyle/>
          <a:p>
            <a:fld id="{DCBA7AE1-0117-9947-BE89-01DAFA5243F4}"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
        <p:nvSpPr>
          <p:cNvPr id="4546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Either Trivial or Undecidable</a:t>
            </a:r>
          </a:p>
        </p:txBody>
      </p:sp>
      <p:sp>
        <p:nvSpPr>
          <p:cNvPr id="454662"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some set of re languages, e.g. </a:t>
            </a:r>
            <a:r>
              <a:rPr lang="en-US" sz="2000" b="1" dirty="0">
                <a:ea typeface="ＭＳ Ｐゴシック" pitchFamily="-111" charset="-128"/>
                <a:cs typeface="ＭＳ Ｐゴシック" pitchFamily="-111" charset="-128"/>
              </a:rPr>
              <a:t>P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is infinite re }.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We call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 property of re languages since it divides the class of all re languages into two subsets, those having property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and those not having property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is said to be trivial if it is empty (this is not the same as saying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contains the empty set) or contains all re languages.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Trivial properties are not very discriminating in the way they divide up the re languages (all or nothing).</a:t>
            </a:r>
          </a:p>
        </p:txBody>
      </p:sp>
    </p:spTree>
    <p:extLst>
      <p:ext uri="{BB962C8B-B14F-4D97-AF65-F5344CB8AC3E}">
        <p14:creationId xmlns:p14="http://schemas.microsoft.com/office/powerpoint/2010/main" val="380256026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Date Placeholder 3"/>
          <p:cNvSpPr>
            <a:spLocks noGrp="1"/>
          </p:cNvSpPr>
          <p:nvPr>
            <p:ph type="dt" sz="quarter" idx="10"/>
          </p:nvPr>
        </p:nvSpPr>
        <p:spPr>
          <a:noFill/>
        </p:spPr>
        <p:txBody>
          <a:bodyPr/>
          <a:lstStyle/>
          <a:p>
            <a:fld id="{A83EFCD9-C1C7-654E-84C2-02475563E1E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5670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6708" name="Slide Number Placeholder 5"/>
          <p:cNvSpPr>
            <a:spLocks noGrp="1"/>
          </p:cNvSpPr>
          <p:nvPr>
            <p:ph type="sldNum" sz="quarter" idx="12"/>
          </p:nvPr>
        </p:nvSpPr>
        <p:spPr>
          <a:noFill/>
        </p:spPr>
        <p:txBody>
          <a:bodyPr/>
          <a:lstStyle/>
          <a:p>
            <a:fld id="{EC09510C-3971-5940-A794-3717BBB1B98B}"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45670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Theorem</a:t>
            </a:r>
          </a:p>
        </p:txBody>
      </p:sp>
      <p:sp>
        <p:nvSpPr>
          <p:cNvPr id="456710" name="Rectangle 3"/>
          <p:cNvSpPr>
            <a:spLocks noGrp="1" noChangeArrowheads="1"/>
          </p:cNvSpPr>
          <p:nvPr>
            <p:ph type="body" idx="1"/>
          </p:nvPr>
        </p:nvSpPr>
        <p:spPr/>
        <p:txBody>
          <a:bodyPr/>
          <a:lstStyle/>
          <a:p>
            <a:pPr eaLnBrk="1" hangingPunct="1">
              <a:lnSpc>
                <a:spcPct val="95000"/>
              </a:lnSpc>
              <a:buFontTx/>
              <a:buNone/>
            </a:pP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 [x] is in P (has property P) }</a:t>
            </a:r>
          </a:p>
          <a:p>
            <a:pPr eaLnBrk="1" hangingPunct="1">
              <a:lnSpc>
                <a:spcPct val="95000"/>
              </a:lnSpc>
              <a:buFontTx/>
              <a:buNone/>
            </a:pPr>
            <a:r>
              <a:rPr lang="en-US" sz="2800" dirty="0">
                <a:ea typeface="ＭＳ Ｐゴシック" pitchFamily="-111" charset="-128"/>
                <a:cs typeface="ＭＳ Ｐゴシック" pitchFamily="-111" charset="-128"/>
              </a:rPr>
              <a:t>	is </a:t>
            </a:r>
            <a:r>
              <a:rPr lang="en-US" sz="2800" dirty="0" err="1">
                <a:ea typeface="ＭＳ Ｐゴシック" pitchFamily="-111" charset="-128"/>
                <a:cs typeface="ＭＳ Ｐゴシック" pitchFamily="-111" charset="-128"/>
              </a:rPr>
              <a:t>undecidable</a:t>
            </a:r>
            <a:r>
              <a:rPr lang="en-US" sz="2800" dirty="0">
                <a:ea typeface="ＭＳ Ｐゴシック" pitchFamily="-111" charset="-128"/>
                <a:cs typeface="ＭＳ Ｐゴシック" pitchFamily="-111" charset="-128"/>
              </a:rPr>
              <a:t>.  Note that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domain of a function, not on any aspect of its implementation.</a:t>
            </a:r>
          </a:p>
        </p:txBody>
      </p:sp>
    </p:spTree>
    <p:extLst>
      <p:ext uri="{BB962C8B-B14F-4D97-AF65-F5344CB8AC3E}">
        <p14:creationId xmlns:p14="http://schemas.microsoft.com/office/powerpoint/2010/main" val="401366198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Date Placeholder 3"/>
          <p:cNvSpPr>
            <a:spLocks noGrp="1"/>
          </p:cNvSpPr>
          <p:nvPr>
            <p:ph type="dt" sz="quarter" idx="10"/>
          </p:nvPr>
        </p:nvSpPr>
        <p:spPr>
          <a:noFill/>
        </p:spPr>
        <p:txBody>
          <a:bodyPr/>
          <a:lstStyle/>
          <a:p>
            <a:fld id="{597D1264-81E5-074E-8C06-F315E79AA91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5875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8756" name="Slide Number Placeholder 5"/>
          <p:cNvSpPr>
            <a:spLocks noGrp="1"/>
          </p:cNvSpPr>
          <p:nvPr>
            <p:ph type="sldNum" sz="quarter" idx="12"/>
          </p:nvPr>
        </p:nvSpPr>
        <p:spPr>
          <a:noFill/>
        </p:spPr>
        <p:txBody>
          <a:bodyPr/>
          <a:lstStyle/>
          <a:p>
            <a:fld id="{D38E1AAB-C6C2-984D-9164-DB3A1A58E042}"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58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58758" name="Rectangle 3"/>
          <p:cNvSpPr>
            <a:spLocks noGrp="1" noChangeArrowheads="1"/>
          </p:cNvSpPr>
          <p:nvPr>
            <p:ph type="body" idx="1"/>
          </p:nvPr>
        </p:nvSpPr>
        <p:spPr/>
        <p:txBody>
          <a:bodyPr/>
          <a:lstStyle/>
          <a:p>
            <a:pPr eaLnBrk="1" hangingPunct="1">
              <a:lnSpc>
                <a:spcPct val="95000"/>
              </a:lnSpc>
              <a:buFontTx/>
              <a:buNone/>
            </a:pPr>
            <a:r>
              <a:rPr lang="en-US" sz="2800" b="1" dirty="0">
                <a:ea typeface="ＭＳ Ｐゴシック" pitchFamily="-111" charset="-128"/>
                <a:cs typeface="ＭＳ Ｐゴシック" pitchFamily="-111" charset="-128"/>
              </a:rPr>
              <a:t>Proof</a:t>
            </a:r>
            <a:r>
              <a:rPr lang="en-US" sz="2800" dirty="0">
                <a:ea typeface="ＭＳ Ｐゴシック" pitchFamily="-111" charset="-128"/>
                <a:cs typeface="ＭＳ Ｐゴシック" pitchFamily="-111" charset="-128"/>
              </a:rPr>
              <a:t>:  We will assume, </a:t>
            </a:r>
            <a:r>
              <a:rPr lang="en-US" sz="2800" i="1"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does not contain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If it does we switch our attention to the complement of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Now, since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non-trivial, there exists some language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with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[r] </a:t>
            </a:r>
            <a:r>
              <a:rPr lang="en-US" sz="2800" dirty="0">
                <a:ea typeface="ＭＳ Ｐゴシック" pitchFamily="-111" charset="-128"/>
                <a:cs typeface="ＭＳ Ｐゴシック" pitchFamily="-111" charset="-128"/>
              </a:rPr>
              <a:t>be a recursive function whose domain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is the index of a semi-decision procedure for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Suppose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were decidable.  We will use this decision procedure and the existence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p>
        </p:txBody>
      </p:sp>
    </p:spTree>
    <p:extLst>
      <p:ext uri="{BB962C8B-B14F-4D97-AF65-F5344CB8AC3E}">
        <p14:creationId xmlns:p14="http://schemas.microsoft.com/office/powerpoint/2010/main" val="404036863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Date Placeholder 3"/>
          <p:cNvSpPr>
            <a:spLocks noGrp="1"/>
          </p:cNvSpPr>
          <p:nvPr>
            <p:ph type="dt" sz="quarter" idx="10"/>
          </p:nvPr>
        </p:nvSpPr>
        <p:spPr>
          <a:noFill/>
        </p:spPr>
        <p:txBody>
          <a:bodyPr/>
          <a:lstStyle/>
          <a:p>
            <a:fld id="{47941541-3CB9-B84F-B80C-DE7790D91DE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6080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0804" name="Slide Number Placeholder 5"/>
          <p:cNvSpPr>
            <a:spLocks noGrp="1"/>
          </p:cNvSpPr>
          <p:nvPr>
            <p:ph type="sldNum" sz="quarter" idx="12"/>
          </p:nvPr>
        </p:nvSpPr>
        <p:spPr>
          <a:noFill/>
        </p:spPr>
        <p:txBody>
          <a:bodyPr/>
          <a:lstStyle/>
          <a:p>
            <a:fld id="{618A5BFB-35D9-BA4B-B2C6-AA0B5A358F61}"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
        <p:nvSpPr>
          <p:cNvPr id="46080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Rice’s Proof-2</a:t>
            </a:r>
          </a:p>
        </p:txBody>
      </p:sp>
      <p:sp>
        <p:nvSpPr>
          <p:cNvPr id="460806"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First we define a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for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each function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input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as follows.</a:t>
            </a:r>
          </a:p>
          <a:p>
            <a:pPr eaLnBrk="1" hangingPunct="1">
              <a:lnSpc>
                <a:spcPct val="95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b="1" dirty="0">
                <a:ea typeface="ＭＳ Ｐゴシック" pitchFamily="-111" charset="-128"/>
                <a:cs typeface="ＭＳ Ｐゴシック" pitchFamily="-111" charset="-128"/>
              </a:rPr>
              <a:t>( z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 y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r , z )</a:t>
            </a:r>
          </a:p>
          <a:p>
            <a:pPr eaLnBrk="1" hangingPunct="1">
              <a:lnSpc>
                <a:spcPct val="95000"/>
              </a:lnSpc>
              <a:buFontTx/>
              <a:buNone/>
            </a:pPr>
            <a:r>
              <a:rPr lang="en-US" sz="2800" dirty="0">
                <a:ea typeface="ＭＳ Ｐゴシック" pitchFamily="-111" charset="-128"/>
                <a:cs typeface="ＭＳ Ｐゴシック" pitchFamily="-111" charset="-128"/>
              </a:rPr>
              <a:t>	The domain of this function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 otherwise it’s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Now if we can determine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 we can use this algorithm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merely by applying it to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An answer as to whether or not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has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also the correct answer as to whether or not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a:t>
            </a:r>
          </a:p>
        </p:txBody>
      </p:sp>
    </p:spTree>
    <p:extLst>
      <p:ext uri="{BB962C8B-B14F-4D97-AF65-F5344CB8AC3E}">
        <p14:creationId xmlns:p14="http://schemas.microsoft.com/office/powerpoint/2010/main" val="134852503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Date Placeholder 3"/>
          <p:cNvSpPr>
            <a:spLocks noGrp="1"/>
          </p:cNvSpPr>
          <p:nvPr>
            <p:ph type="dt" sz="quarter" idx="10"/>
          </p:nvPr>
        </p:nvSpPr>
        <p:spPr>
          <a:noFill/>
        </p:spPr>
        <p:txBody>
          <a:bodyPr/>
          <a:lstStyle/>
          <a:p>
            <a:fld id="{98500F8B-32D1-2443-92E1-4A5373292E2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6285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2852" name="Slide Number Placeholder 5"/>
          <p:cNvSpPr>
            <a:spLocks noGrp="1"/>
          </p:cNvSpPr>
          <p:nvPr>
            <p:ph type="sldNum" sz="quarter" idx="12"/>
          </p:nvPr>
        </p:nvSpPr>
        <p:spPr>
          <a:noFill/>
        </p:spPr>
        <p:txBody>
          <a:bodyPr/>
          <a:lstStyle/>
          <a:p>
            <a:fld id="{DD03C032-59EF-FF46-93F2-B41E077DEDFF}"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
        <p:nvSpPr>
          <p:cNvPr id="46285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Rice’s Proof-3</a:t>
            </a:r>
          </a:p>
        </p:txBody>
      </p:sp>
      <p:sp>
        <p:nvSpPr>
          <p:cNvPr id="462854"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Thus, there can be no decision procedure for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This does not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trivial, nor does it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can differentiate indices that converge for precisely the same values.</a:t>
            </a:r>
          </a:p>
          <a:p>
            <a:pPr eaLnBrk="1" hangingPunct="1">
              <a:lnSpc>
                <a:spcPct val="95000"/>
              </a:lnSpc>
              <a:buFontTx/>
              <a:buNone/>
            </a:pPr>
            <a:endParaRPr lang="en-US" sz="2800"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737687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1"/>
          <p:cNvSpPr>
            <a:spLocks noGrp="1"/>
          </p:cNvSpPr>
          <p:nvPr>
            <p:ph type="title"/>
          </p:nvPr>
        </p:nvSpPr>
        <p:spPr/>
        <p:txBody>
          <a:bodyPr/>
          <a:lstStyle/>
          <a:p>
            <a:r>
              <a:rPr lang="en-US">
                <a:ea typeface="ＭＳ Ｐゴシック" pitchFamily="-111" charset="-128"/>
                <a:cs typeface="ＭＳ Ｐゴシック" pitchFamily="-111" charset="-128"/>
              </a:rPr>
              <a:t>I/O Property</a:t>
            </a:r>
          </a:p>
        </p:txBody>
      </p:sp>
      <p:sp>
        <p:nvSpPr>
          <p:cNvPr id="464899"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An I/O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dirty="0">
                <a:ea typeface="ＭＳ Ｐゴシック" pitchFamily="-111" charset="-128"/>
                <a:cs typeface="ＭＳ Ｐゴシック" pitchFamily="-111" charset="-128"/>
              </a:rPr>
              <a:t>This means that if two indices,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such that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rPr>
              <a:t> converge on the same inputs and, when they converge, produce precisely the same result, then both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must have property </a:t>
            </a:r>
            <a:r>
              <a:rPr lang="en-US" sz="20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or neither one has this property.</a:t>
            </a:r>
          </a:p>
          <a:p>
            <a:pPr eaLnBrk="1" hangingPunct="1">
              <a:lnSpc>
                <a:spcPct val="80000"/>
              </a:lnSpc>
            </a:pPr>
            <a:r>
              <a:rPr lang="en-US" sz="2400" dirty="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However, not all properties of re languages are I/O properties.</a:t>
            </a:r>
          </a:p>
        </p:txBody>
      </p:sp>
      <p:sp>
        <p:nvSpPr>
          <p:cNvPr id="464900" name="Date Placeholder 3"/>
          <p:cNvSpPr>
            <a:spLocks noGrp="1"/>
          </p:cNvSpPr>
          <p:nvPr>
            <p:ph type="dt" sz="quarter" idx="10"/>
          </p:nvPr>
        </p:nvSpPr>
        <p:spPr>
          <a:noFill/>
        </p:spPr>
        <p:txBody>
          <a:bodyPr/>
          <a:lstStyle/>
          <a:p>
            <a:fld id="{51B6A5D6-838C-B74F-AA0C-D724B7D2A288}"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649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4902" name="Slide Number Placeholder 5"/>
          <p:cNvSpPr>
            <a:spLocks noGrp="1"/>
          </p:cNvSpPr>
          <p:nvPr>
            <p:ph type="sldNum" sz="quarter" idx="12"/>
          </p:nvPr>
        </p:nvSpPr>
        <p:spPr>
          <a:noFill/>
        </p:spPr>
        <p:txBody>
          <a:bodyPr/>
          <a:lstStyle/>
          <a:p>
            <a:fld id="{87F41FD4-203A-074E-ABFD-B2176BD318A9}"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36891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Halting is recognizable</a:t>
            </a:r>
          </a:p>
        </p:txBody>
      </p:sp>
      <p:sp>
        <p:nvSpPr>
          <p:cNvPr id="165891"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While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 it is re, recognizable or semi-decidable. </a:t>
            </a:r>
          </a:p>
          <a:p>
            <a:pPr eaLnBrk="1" hangingPunct="1">
              <a:lnSpc>
                <a:spcPct val="80000"/>
              </a:lnSpc>
              <a:buFontTx/>
              <a:buNone/>
            </a:pPr>
            <a:r>
              <a:rPr lang="en-US" sz="2000" i="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To see this, consider the following semi-decision procedure. Let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an arbitrary procedure and let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be an arbitrary natural number.  Run the procedure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until it stops. If it stops, say “yes.” If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does not stop, we will provide no answer. This semi-decides the </a:t>
            </a:r>
            <a:r>
              <a:rPr lang="en-US" sz="2000" b="1" dirty="0">
                <a:ea typeface="ＭＳ Ｐゴシック" pitchFamily="-111" charset="-128"/>
                <a:cs typeface="ＭＳ Ｐゴシック" pitchFamily="-111" charset="-128"/>
              </a:rPr>
              <a:t>Halting Problem</a:t>
            </a:r>
            <a:r>
              <a:rPr lang="en-US" sz="2000" dirty="0">
                <a:ea typeface="ＭＳ Ｐゴシック" pitchFamily="-111" charset="-128"/>
                <a:cs typeface="ＭＳ Ｐゴシック" pitchFamily="-111" charset="-128"/>
              </a:rPr>
              <a:t>. Here is a procedural description.</a:t>
            </a:r>
          </a:p>
          <a:p>
            <a:pPr eaLnBrk="1" hangingPunct="1">
              <a:lnSpc>
                <a:spcPct val="80000"/>
              </a:lnSpc>
              <a:buFontTx/>
              <a:buNone/>
            </a:pP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Semi_Decide_Halting</a:t>
            </a:r>
            <a:r>
              <a:rPr lang="en-US" sz="2000" b="1" dirty="0">
                <a:ea typeface="ＭＳ Ｐゴシック" pitchFamily="-111" charset="-128"/>
                <a:cs typeface="ＭＳ Ｐゴシック" pitchFamily="-111" charset="-128"/>
              </a:rPr>
              <a:t>() {</a:t>
            </a:r>
          </a:p>
          <a:p>
            <a:pPr eaLnBrk="1" hangingPunct="1">
              <a:lnSpc>
                <a:spcPct val="80000"/>
              </a:lnSpc>
              <a:buFontTx/>
              <a:buNone/>
            </a:pPr>
            <a:r>
              <a:rPr lang="en-US" sz="2000" b="1" dirty="0">
                <a:ea typeface="ＭＳ Ｐゴシック" pitchFamily="-111" charset="-128"/>
                <a:cs typeface="ＭＳ Ｐゴシック" pitchFamily="-111" charset="-128"/>
              </a:rPr>
              <a:t>		Read P, x;</a:t>
            </a:r>
          </a:p>
          <a:p>
            <a:pPr eaLnBrk="1" hangingPunct="1">
              <a:lnSpc>
                <a:spcPct val="80000"/>
              </a:lnSpc>
              <a:buFontTx/>
              <a:buNone/>
            </a:pPr>
            <a:r>
              <a:rPr lang="en-US" sz="2000" b="1" dirty="0">
                <a:ea typeface="ＭＳ Ｐゴシック" pitchFamily="-111" charset="-128"/>
                <a:cs typeface="ＭＳ Ｐゴシック" pitchFamily="-111" charset="-128"/>
              </a:rPr>
              <a:t>		P(x);</a:t>
            </a:r>
          </a:p>
          <a:p>
            <a:pPr eaLnBrk="1" hangingPunct="1">
              <a:lnSpc>
                <a:spcPct val="80000"/>
              </a:lnSpc>
              <a:buFontTx/>
              <a:buNone/>
            </a:pPr>
            <a:r>
              <a:rPr lang="en-US" sz="2000" b="1" dirty="0">
                <a:ea typeface="ＭＳ Ｐゴシック" pitchFamily="-111" charset="-128"/>
                <a:cs typeface="ＭＳ Ｐゴシック" pitchFamily="-111" charset="-128"/>
              </a:rPr>
              <a:t>		Print “yes”;</a:t>
            </a:r>
          </a:p>
          <a:p>
            <a:pPr eaLnBrk="1" hangingPunct="1">
              <a:lnSpc>
                <a:spcPct val="80000"/>
              </a:lnSpc>
              <a:buFontTx/>
              <a:buNone/>
            </a:pPr>
            <a:r>
              <a:rPr lang="en-US" sz="2000" b="1" dirty="0">
                <a:ea typeface="ＭＳ Ｐゴシック" pitchFamily="-111" charset="-128"/>
                <a:cs typeface="ＭＳ Ｐゴシック" pitchFamily="-111" charset="-128"/>
              </a:rPr>
              <a:t>	}</a:t>
            </a:r>
          </a:p>
        </p:txBody>
      </p:sp>
      <p:sp>
        <p:nvSpPr>
          <p:cNvPr id="165892" name="Date Placeholder 3"/>
          <p:cNvSpPr>
            <a:spLocks noGrp="1"/>
          </p:cNvSpPr>
          <p:nvPr>
            <p:ph type="dt" sz="quarter" idx="10"/>
          </p:nvPr>
        </p:nvSpPr>
        <p:spPr>
          <a:noFill/>
        </p:spPr>
        <p:txBody>
          <a:bodyPr/>
          <a:lstStyle/>
          <a:p>
            <a:fld id="{FA408E5A-408B-124E-846E-F29F68E6237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65893" name="Slide Number Placeholder 4"/>
          <p:cNvSpPr>
            <a:spLocks noGrp="1"/>
          </p:cNvSpPr>
          <p:nvPr>
            <p:ph type="sldNum" sz="quarter" idx="12"/>
          </p:nvPr>
        </p:nvSpPr>
        <p:spPr>
          <a:noFill/>
        </p:spPr>
        <p:txBody>
          <a:bodyPr/>
          <a:lstStyle/>
          <a:p>
            <a:fld id="{C0C97AEE-A4C9-7340-9759-40F1B1F2DEA0}"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
        <p:nvSpPr>
          <p:cNvPr id="165894"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9635772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itle 1"/>
          <p:cNvSpPr>
            <a:spLocks noGrp="1"/>
          </p:cNvSpPr>
          <p:nvPr>
            <p:ph type="title"/>
          </p:nvPr>
        </p:nvSpPr>
        <p:spPr/>
        <p:txBody>
          <a:bodyPr/>
          <a:lstStyle/>
          <a:p>
            <a:r>
              <a:rPr lang="en-US">
                <a:ea typeface="ＭＳ Ｐゴシック" pitchFamily="-111" charset="-128"/>
                <a:cs typeface="ＭＳ Ｐゴシック" pitchFamily="-111" charset="-128"/>
              </a:rPr>
              <a:t>Strong Rice’s Theorem</a:t>
            </a:r>
          </a:p>
        </p:txBody>
      </p:sp>
      <p:sp>
        <p:nvSpPr>
          <p:cNvPr id="465923" name="Content Placeholder 2"/>
          <p:cNvSpPr>
            <a:spLocks noGrp="1"/>
          </p:cNvSpPr>
          <p:nvPr>
            <p:ph idx="1"/>
          </p:nvPr>
        </p:nvSpPr>
        <p:spPr/>
        <p:txBody>
          <a:bodyPr/>
          <a:lstStyle/>
          <a:p>
            <a:pPr eaLnBrk="1" hangingPunct="1">
              <a:lnSpc>
                <a:spcPct val="95000"/>
              </a:lnSpc>
              <a:buFontTx/>
              <a:buNone/>
            </a:pPr>
            <a:r>
              <a:rPr lang="en-US" b="1" dirty="0">
                <a:ea typeface="ＭＳ Ｐゴシック" pitchFamily="-111" charset="-128"/>
                <a:cs typeface="ＭＳ Ｐゴシック" pitchFamily="-111" charset="-128"/>
              </a:rPr>
              <a:t>Rice’s Theorem</a:t>
            </a:r>
            <a:r>
              <a:rPr lang="en-US" dirty="0">
                <a:ea typeface="ＭＳ Ｐゴシック" pitchFamily="-111" charset="-128"/>
                <a:cs typeface="ＭＳ Ｐゴシック" pitchFamily="-111" charset="-128"/>
              </a:rPr>
              <a:t>: Let </a:t>
            </a:r>
            <a:r>
              <a:rPr lang="en-US" sz="3600"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 { 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rPr>
              <a:t> has property </a:t>
            </a:r>
            <a:r>
              <a:rPr lang="en-US" sz="3600" b="1"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a:t>
            </a:r>
          </a:p>
          <a:p>
            <a:pPr eaLnBrk="1" hangingPunct="1">
              <a:lnSpc>
                <a:spcPct val="95000"/>
              </a:lnSpc>
              <a:buFontTx/>
              <a:buNone/>
            </a:pPr>
            <a:r>
              <a:rPr lang="en-US" dirty="0">
                <a:ea typeface="ＭＳ Ｐゴシック" pitchFamily="-111" charset="-128"/>
                <a:cs typeface="ＭＳ Ｐゴシック" pitchFamily="-111" charset="-128"/>
              </a:rPr>
              <a:t>	is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  Note that membership in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is based purely on the input/output behavior of a function, not on any aspect of its implementation.</a:t>
            </a:r>
          </a:p>
        </p:txBody>
      </p:sp>
      <p:sp>
        <p:nvSpPr>
          <p:cNvPr id="465924" name="Date Placeholder 3"/>
          <p:cNvSpPr>
            <a:spLocks noGrp="1"/>
          </p:cNvSpPr>
          <p:nvPr>
            <p:ph type="dt" sz="quarter" idx="10"/>
          </p:nvPr>
        </p:nvSpPr>
        <p:spPr>
          <a:noFill/>
        </p:spPr>
        <p:txBody>
          <a:bodyPr/>
          <a:lstStyle/>
          <a:p>
            <a:fld id="{378417F9-A86B-E846-9F9B-732B0B3FC9F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6592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5926" name="Slide Number Placeholder 5"/>
          <p:cNvSpPr>
            <a:spLocks noGrp="1"/>
          </p:cNvSpPr>
          <p:nvPr>
            <p:ph type="sldNum" sz="quarter" idx="12"/>
          </p:nvPr>
        </p:nvSpPr>
        <p:spPr>
          <a:noFill/>
        </p:spPr>
        <p:txBody>
          <a:bodyPr/>
          <a:lstStyle/>
          <a:p>
            <a:fld id="{46A67C81-41ED-5940-83CB-8ED8033682B5}"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768823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itle 1"/>
          <p:cNvSpPr>
            <a:spLocks noGrp="1"/>
          </p:cNvSpPr>
          <p:nvPr>
            <p:ph type="title"/>
          </p:nvPr>
        </p:nvSpPr>
        <p:spPr/>
        <p:txBody>
          <a:bodyPr/>
          <a:lstStyle/>
          <a:p>
            <a:r>
              <a:rPr lang="en-US">
                <a:ea typeface="ＭＳ Ｐゴシック" pitchFamily="-111" charset="-128"/>
                <a:cs typeface="ＭＳ Ｐゴシック" pitchFamily="-111" charset="-128"/>
              </a:rPr>
              <a:t>Strong Rice’s Proof</a:t>
            </a:r>
          </a:p>
        </p:txBody>
      </p:sp>
      <p:sp>
        <p:nvSpPr>
          <p:cNvPr id="466947" name="Content Placeholder 2"/>
          <p:cNvSpPr>
            <a:spLocks noGrp="1"/>
          </p:cNvSpPr>
          <p:nvPr>
            <p:ph idx="1"/>
          </p:nvPr>
        </p:nvSpPr>
        <p:spPr/>
        <p:txBody>
          <a:bodyPr/>
          <a:lstStyle/>
          <a:p>
            <a:pPr>
              <a:spcBef>
                <a:spcPct val="50000"/>
              </a:spcBef>
            </a:pPr>
            <a:r>
              <a:rPr lang="en-US" dirty="0">
                <a:ea typeface="ＭＳ Ｐゴシック" pitchFamily="-111" charset="-128"/>
                <a:cs typeface="ＭＳ Ｐゴシック" pitchFamily="-111" charset="-128"/>
              </a:rPr>
              <a:t>Given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y</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in the set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dirty="0">
                <a:ea typeface="ＭＳ Ｐゴシック" pitchFamily="-111" charset="-128"/>
                <a:cs typeface="ＭＳ Ｐゴシック" pitchFamily="-111" charset="-128"/>
                <a:sym typeface="Symbol" pitchFamily="-111" charset="2"/>
              </a:rPr>
              <a:t> has property </a:t>
            </a:r>
            <a:r>
              <a:rPr lang="en-US"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define the function </a:t>
            </a:r>
            <a:br>
              <a:rPr lang="en-US" dirty="0">
                <a:ea typeface="ＭＳ Ｐゴシック" pitchFamily="-111" charset="-128"/>
                <a:cs typeface="ＭＳ Ｐゴシック" pitchFamily="-111" charset="-128"/>
                <a:sym typeface="Symbol" pitchFamily="-111" charset="2"/>
              </a:rPr>
            </a:b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p>
          <a:p>
            <a:pPr>
              <a:spcBef>
                <a:spcPct val="50000"/>
              </a:spcBef>
              <a:buFontTx/>
              <a:buNone/>
            </a:pPr>
            <a:endParaRPr lang="en-US" dirty="0">
              <a:ea typeface="ＭＳ Ｐゴシック" pitchFamily="-111" charset="-128"/>
              <a:cs typeface="ＭＳ Ｐゴシック" pitchFamily="-111" charset="-128"/>
              <a:sym typeface="Symbol" pitchFamily="-111" charset="2"/>
            </a:endParaRPr>
          </a:p>
          <a:p>
            <a:pPr>
              <a:spcBef>
                <a:spcPct val="50000"/>
              </a:spcBef>
            </a:pP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  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dirty="0">
                <a:ea typeface="ＭＳ Ｐゴシック" pitchFamily="-111" charset="-128"/>
                <a:cs typeface="ＭＳ Ｐゴシック" pitchFamily="-111" charset="-128"/>
                <a:sym typeface="Symbol" pitchFamily="-111" charset="2"/>
              </a:rPr>
              <a:t> has property </a:t>
            </a:r>
            <a:r>
              <a:rPr lang="en-US" dirty="0">
                <a:latin typeface="Script MT Bold" charset="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 and so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K</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a:t>
            </a:r>
          </a:p>
        </p:txBody>
      </p:sp>
      <p:sp>
        <p:nvSpPr>
          <p:cNvPr id="466948" name="Date Placeholder 3"/>
          <p:cNvSpPr>
            <a:spLocks noGrp="1"/>
          </p:cNvSpPr>
          <p:nvPr>
            <p:ph type="dt" sz="quarter" idx="10"/>
          </p:nvPr>
        </p:nvSpPr>
        <p:spPr>
          <a:noFill/>
        </p:spPr>
        <p:txBody>
          <a:bodyPr/>
          <a:lstStyle/>
          <a:p>
            <a:fld id="{19EA7260-9391-9942-A319-7FB74BE5336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6694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6950" name="Slide Number Placeholder 5"/>
          <p:cNvSpPr>
            <a:spLocks noGrp="1"/>
          </p:cNvSpPr>
          <p:nvPr>
            <p:ph type="sldNum" sz="quarter" idx="12"/>
          </p:nvPr>
        </p:nvSpPr>
        <p:spPr>
          <a:noFill/>
        </p:spPr>
        <p:txBody>
          <a:bodyPr/>
          <a:lstStyle/>
          <a:p>
            <a:fld id="{FB3955F3-36F4-E447-9BBB-96C609364E5A}"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8006969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a:ea typeface="ＭＳ Ｐゴシック" pitchFamily="-111" charset="-128"/>
                <a:cs typeface="ＭＳ Ｐゴシック" pitchFamily="-111" charset="-128"/>
              </a:rPr>
              <a:t>Picture 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x</a:t>
            </a:r>
          </a:p>
        </p:txBody>
      </p:sp>
      <p:sp>
        <p:nvSpPr>
          <p:cNvPr id="467979" name="Text Box 9"/>
          <p:cNvSpPr txBox="1">
            <a:spLocks noChangeArrowheads="1"/>
          </p:cNvSpPr>
          <p:nvPr/>
        </p:nvSpPr>
        <p:spPr bwMode="auto">
          <a:xfrm>
            <a:off x="1387475" y="2605088"/>
            <a:ext cx="304800" cy="3667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y</a:t>
            </a:r>
          </a:p>
        </p:txBody>
      </p:sp>
      <p:sp>
        <p:nvSpPr>
          <p:cNvPr id="467980" name="Text Box 10"/>
          <p:cNvSpPr txBox="1">
            <a:spLocks noChangeArrowheads="1"/>
          </p:cNvSpPr>
          <p:nvPr/>
        </p:nvSpPr>
        <p:spPr bwMode="auto">
          <a:xfrm>
            <a:off x="2301875" y="23622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r</a:t>
            </a:r>
            <a:r>
              <a:rPr lang="en-US" b="1" baseline="3000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9" name="Text Box 20"/>
          <p:cNvSpPr txBox="1">
            <a:spLocks noChangeArrowheads="1"/>
          </p:cNvSpPr>
          <p:nvPr/>
        </p:nvSpPr>
        <p:spPr bwMode="auto">
          <a:xfrm>
            <a:off x="5730875" y="4216400"/>
            <a:ext cx="2938463" cy="14462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f</a:t>
            </a:r>
            <a:r>
              <a:rPr lang="en-US" b="1" baseline="-25000" dirty="0" err="1">
                <a:latin typeface="Trebuchet MS" pitchFamily="-111" charset="0"/>
                <a:sym typeface="Symbol" pitchFamily="-111" charset="2"/>
              </a:rPr>
              <a:t>x,y,r</a:t>
            </a:r>
            <a:r>
              <a:rPr lang="en-US" b="1" baseline="30000" dirty="0">
                <a:latin typeface="Trebuchet MS" pitchFamily="-111" charset="0"/>
                <a:sym typeface="Symbol" pitchFamily="-111" charset="2"/>
              </a:rPr>
              <a:t>)= If </a:t>
            </a:r>
            <a:r>
              <a:rPr lang="en-US" b="1" baseline="-25000" dirty="0">
                <a:latin typeface="Trebuchet MS" pitchFamily="-111" charset="0"/>
                <a:sym typeface="Symbol" pitchFamily="-111" charset="2"/>
              </a:rPr>
              <a:t>x</a:t>
            </a:r>
            <a:r>
              <a:rPr lang="en-US" b="1" baseline="30000" dirty="0">
                <a:latin typeface="Trebuchet MS" pitchFamily="-111" charset="0"/>
                <a:sym typeface="Symbol" pitchFamily="-111" charset="2"/>
              </a:rPr>
              <a:t>(y) </a:t>
            </a:r>
          </a:p>
          <a:p>
            <a:pPr eaLnBrk="0" hangingPunct="0">
              <a:spcBef>
                <a:spcPct val="50000"/>
              </a:spcBef>
            </a:pP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f</a:t>
            </a:r>
            <a:r>
              <a:rPr lang="en-US" b="1" baseline="-25000" dirty="0" err="1">
                <a:solidFill>
                  <a:srgbClr val="0000FF"/>
                </a:solidFill>
                <a:latin typeface="Trebuchet MS" pitchFamily="-111" charset="0"/>
                <a:sym typeface="Symbol" pitchFamily="-111" charset="2"/>
              </a:rPr>
              <a:t>x,y,r</a:t>
            </a:r>
            <a:r>
              <a:rPr lang="en-US" b="1" baseline="30000" dirty="0">
                <a:solidFill>
                  <a:srgbClr val="0000FF"/>
                </a:solidFill>
                <a:latin typeface="Trebuchet MS" pitchFamily="-111" charset="0"/>
                <a:sym typeface="Symbol" pitchFamily="-111" charset="2"/>
              </a:rPr>
              <a:t>)= If </a:t>
            </a:r>
            <a:r>
              <a:rPr lang="en-US" b="1" baseline="-25000" dirty="0">
                <a:solidFill>
                  <a:srgbClr val="0000FF"/>
                </a:solidFill>
                <a:latin typeface="Trebuchet MS" pitchFamily="-111" charset="0"/>
                <a:sym typeface="Symbol" pitchFamily="-111" charset="2"/>
              </a:rPr>
              <a:t>x</a:t>
            </a:r>
            <a:r>
              <a:rPr lang="en-US" b="1" baseline="30000" dirty="0">
                <a:solidFill>
                  <a:srgbClr val="0000FF"/>
                </a:solidFill>
                <a:latin typeface="Trebuchet MS" pitchFamily="-111" charset="0"/>
                <a:sym typeface="Symbol" pitchFamily="-111" charset="2"/>
              </a:rPr>
              <a:t>(y)</a:t>
            </a:r>
          </a:p>
          <a:p>
            <a:pPr eaLnBrk="0" hangingPunct="0">
              <a:spcBef>
                <a:spcPct val="50000"/>
              </a:spcBef>
            </a:pPr>
            <a:r>
              <a:rPr lang="en-US" b="1" baseline="30000" dirty="0">
                <a:solidFill>
                  <a:srgbClr val="CC3300"/>
                </a:solidFill>
                <a:latin typeface="Trebuchet MS" pitchFamily="-111" charset="0"/>
                <a:sym typeface="Symbol" pitchFamily="-111" charset="2"/>
              </a:rPr>
              <a:t>z </a:t>
            </a:r>
            <a:r>
              <a:rPr lang="en-US" b="1" baseline="30000" dirty="0" err="1">
                <a:solidFill>
                  <a:srgbClr val="CC3300"/>
                </a:solidFill>
                <a:latin typeface="Trebuchet MS" pitchFamily="-111" charset="0"/>
                <a:sym typeface="Symbol" pitchFamily="-111" charset="2"/>
              </a:rPr>
              <a:t>f</a:t>
            </a:r>
            <a:r>
              <a:rPr lang="en-US" b="1" baseline="-25000" dirty="0" err="1">
                <a:solidFill>
                  <a:srgbClr val="CC3300"/>
                </a:solidFill>
                <a:latin typeface="Trebuchet MS" pitchFamily="-111" charset="0"/>
                <a:sym typeface="Symbol" pitchFamily="-111" charset="2"/>
              </a:rPr>
              <a:t>x,y,r</a:t>
            </a:r>
            <a:r>
              <a:rPr lang="en-US" b="1" baseline="30000" dirty="0">
                <a:solidFill>
                  <a:srgbClr val="CC3300"/>
                </a:solidFill>
                <a:latin typeface="Trebuchet MS" pitchFamily="-111" charset="0"/>
                <a:sym typeface="Symbol" pitchFamily="-111" charset="2"/>
              </a:rPr>
              <a:t>(z)≠</a:t>
            </a:r>
            <a:r>
              <a:rPr lang="en-US" b="1" baseline="-25000" dirty="0">
                <a:solidFill>
                  <a:srgbClr val="CC3300"/>
                </a:solidFill>
                <a:latin typeface="Trebuchet MS" pitchFamily="-111" charset="0"/>
                <a:sym typeface="Symbol" pitchFamily="-111" charset="2"/>
              </a:rPr>
              <a:t>r</a:t>
            </a:r>
            <a:r>
              <a:rPr lang="en-US" b="1" baseline="30000" dirty="0">
                <a:solidFill>
                  <a:srgbClr val="CC3300"/>
                </a:solidFill>
                <a:latin typeface="Trebuchet MS" pitchFamily="-111" charset="0"/>
                <a:sym typeface="Symbol" pitchFamily="-111" charset="2"/>
              </a:rPr>
              <a:t>(z) If </a:t>
            </a:r>
            <a:r>
              <a:rPr lang="en-US" b="1" baseline="-25000" dirty="0">
                <a:solidFill>
                  <a:srgbClr val="CC3300"/>
                </a:solidFill>
                <a:latin typeface="Trebuchet MS" pitchFamily="-111" charset="0"/>
                <a:sym typeface="Symbol" pitchFamily="-111" charset="2"/>
              </a:rPr>
              <a:t>x</a:t>
            </a:r>
            <a:r>
              <a:rPr lang="en-US" b="1" baseline="30000" dirty="0">
                <a:solidFill>
                  <a:srgbClr val="CC3300"/>
                </a:solidFill>
                <a:latin typeface="Trebuchet MS" pitchFamily="-111" charset="0"/>
                <a:sym typeface="Symbol" pitchFamily="-111" charset="2"/>
              </a:rPr>
              <a:t>(y) </a:t>
            </a:r>
          </a:p>
          <a:p>
            <a:pPr eaLnBrk="0" hangingPunct="0">
              <a:spcBef>
                <a:spcPct val="50000"/>
              </a:spcBef>
            </a:pPr>
            <a:endParaRPr lang="en-US" b="1" baseline="30000" dirty="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935288"/>
            <a:ext cx="3040063" cy="10779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dirty="0">
                <a:solidFill>
                  <a:srgbClr val="CC3300"/>
                </a:solidFill>
                <a:latin typeface="Trebuchet MS" pitchFamily="-111" charset="0"/>
                <a:sym typeface="Symbol" pitchFamily="-111" charset="2"/>
              </a:rPr>
              <a:t>z </a:t>
            </a:r>
            <a:r>
              <a:rPr lang="en-US" b="1" baseline="30000" dirty="0" err="1">
                <a:solidFill>
                  <a:srgbClr val="CC3300"/>
                </a:solidFill>
                <a:latin typeface="Trebuchet MS" pitchFamily="-111" charset="0"/>
                <a:sym typeface="Symbol" pitchFamily="-111" charset="2"/>
              </a:rPr>
              <a:t>f</a:t>
            </a:r>
            <a:r>
              <a:rPr lang="en-US" b="1" baseline="-25000" dirty="0" err="1">
                <a:solidFill>
                  <a:srgbClr val="CC3300"/>
                </a:solidFill>
                <a:latin typeface="Trebuchet MS" pitchFamily="-111" charset="0"/>
                <a:sym typeface="Symbol" pitchFamily="-111" charset="2"/>
              </a:rPr>
              <a:t>x,y,r</a:t>
            </a:r>
            <a:r>
              <a:rPr lang="en-US" b="1" baseline="30000" dirty="0">
                <a:solidFill>
                  <a:srgbClr val="CC3300"/>
                </a:solidFill>
                <a:latin typeface="Trebuchet MS" pitchFamily="-111" charset="0"/>
                <a:sym typeface="Symbol" pitchFamily="-111" charset="2"/>
              </a:rPr>
              <a:t>(z)=</a:t>
            </a:r>
            <a:r>
              <a:rPr lang="en-US" b="1" baseline="-25000" dirty="0">
                <a:solidFill>
                  <a:srgbClr val="CC3300"/>
                </a:solidFill>
                <a:latin typeface="Trebuchet MS" pitchFamily="-111" charset="0"/>
                <a:sym typeface="Symbol" pitchFamily="-111" charset="2"/>
              </a:rPr>
              <a:t>r</a:t>
            </a:r>
            <a:r>
              <a:rPr lang="en-US" b="1" baseline="30000" dirty="0">
                <a:solidFill>
                  <a:srgbClr val="CC3300"/>
                </a:solidFill>
                <a:latin typeface="Trebuchet MS" pitchFamily="-111" charset="0"/>
                <a:sym typeface="Symbol" pitchFamily="-111" charset="2"/>
              </a:rPr>
              <a:t>(z) If </a:t>
            </a:r>
            <a:r>
              <a:rPr lang="en-US" b="1" baseline="-25000" dirty="0">
                <a:solidFill>
                  <a:srgbClr val="CC3300"/>
                </a:solidFill>
                <a:latin typeface="Trebuchet MS" pitchFamily="-111" charset="0"/>
                <a:sym typeface="Symbol" pitchFamily="-111" charset="2"/>
              </a:rPr>
              <a:t>x</a:t>
            </a:r>
            <a:r>
              <a:rPr lang="en-US" b="1" baseline="30000" dirty="0">
                <a:solidFill>
                  <a:srgbClr val="CC3300"/>
                </a:solidFill>
                <a:latin typeface="Trebuchet MS" pitchFamily="-111" charset="0"/>
                <a:sym typeface="Symbol" pitchFamily="-111" charset="2"/>
              </a:rPr>
              <a:t>(y) </a:t>
            </a:r>
          </a:p>
          <a:p>
            <a:pPr eaLnBrk="0" hangingPunct="0">
              <a:spcBef>
                <a:spcPct val="50000"/>
              </a:spcBef>
            </a:pP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f</a:t>
            </a:r>
            <a:r>
              <a:rPr lang="en-US" b="1" baseline="-25000" dirty="0" err="1">
                <a:solidFill>
                  <a:srgbClr val="0000FF"/>
                </a:solidFill>
                <a:latin typeface="Trebuchet MS" pitchFamily="-111" charset="0"/>
                <a:sym typeface="Symbol" pitchFamily="-111" charset="2"/>
              </a:rPr>
              <a:t>x,y,r</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25000" dirty="0">
                <a:solidFill>
                  <a:srgbClr val="0000FF"/>
                </a:solidFill>
                <a:latin typeface="Trebuchet MS" pitchFamily="-111" charset="0"/>
                <a:sym typeface="Symbol" pitchFamily="-111" charset="2"/>
              </a:rPr>
              <a:t>r</a:t>
            </a:r>
            <a:r>
              <a:rPr lang="en-US" b="1" baseline="30000" dirty="0">
                <a:solidFill>
                  <a:srgbClr val="0000FF"/>
                </a:solidFill>
                <a:latin typeface="Trebuchet MS" pitchFamily="-111" charset="0"/>
                <a:sym typeface="Symbol" pitchFamily="-111" charset="2"/>
              </a:rPr>
              <a:t>) If </a:t>
            </a:r>
            <a:r>
              <a:rPr lang="en-US" b="1" baseline="-25000" dirty="0">
                <a:solidFill>
                  <a:srgbClr val="0000FF"/>
                </a:solidFill>
                <a:latin typeface="Trebuchet MS" pitchFamily="-111" charset="0"/>
                <a:sym typeface="Symbol" pitchFamily="-111" charset="2"/>
              </a:rPr>
              <a:t>x</a:t>
            </a:r>
            <a:r>
              <a:rPr lang="en-US" b="1" baseline="30000" dirty="0">
                <a:solidFill>
                  <a:srgbClr val="0000FF"/>
                </a:solidFill>
                <a:latin typeface="Trebuchet MS" pitchFamily="-111" charset="0"/>
                <a:sym typeface="Symbol" pitchFamily="-111" charset="2"/>
              </a:rPr>
              <a:t>(y) </a:t>
            </a:r>
          </a:p>
          <a:p>
            <a:pPr eaLnBrk="0" hangingPunct="0">
              <a:spcBef>
                <a:spcPct val="50000"/>
              </a:spcBef>
            </a:pP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f</a:t>
            </a:r>
            <a:r>
              <a:rPr lang="en-US" b="1" baseline="-25000" dirty="0" err="1">
                <a:latin typeface="Trebuchet MS" pitchFamily="-111" charset="0"/>
                <a:sym typeface="Symbol" pitchFamily="-111" charset="2"/>
              </a:rPr>
              <a:t>x,y,r</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25000" dirty="0">
                <a:latin typeface="Trebuchet MS" pitchFamily="-111" charset="0"/>
                <a:sym typeface="Symbol" pitchFamily="-111" charset="2"/>
              </a:rPr>
              <a:t>r</a:t>
            </a:r>
            <a:r>
              <a:rPr lang="en-US" b="1" baseline="30000" dirty="0">
                <a:latin typeface="Trebuchet MS" pitchFamily="-111" charset="0"/>
                <a:sym typeface="Symbol" pitchFamily="-111" charset="2"/>
              </a:rPr>
              <a:t>) If </a:t>
            </a:r>
            <a:r>
              <a:rPr lang="en-US" b="1" baseline="-25000" dirty="0">
                <a:latin typeface="Trebuchet MS" pitchFamily="-111" charset="0"/>
                <a:sym typeface="Symbol" pitchFamily="-111" charset="2"/>
              </a:rPr>
              <a:t>x</a:t>
            </a:r>
            <a:r>
              <a:rPr lang="en-US" b="1" baseline="30000" dirty="0">
                <a:latin typeface="Trebuchet MS" pitchFamily="-111" charset="0"/>
                <a:sym typeface="Symbol" pitchFamily="-111" charset="2"/>
              </a:rPr>
              <a:t>(y)</a:t>
            </a: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a:latin typeface="Trebuchet MS" pitchFamily="-111" charset="0"/>
              </a:rPr>
              <a:t>Black is for standard Rice’s Theorem;</a:t>
            </a:r>
          </a:p>
          <a:p>
            <a:pPr eaLnBrk="0" hangingPunct="0"/>
            <a:r>
              <a:rPr lang="en-US" sz="2000">
                <a:latin typeface="Trebuchet MS" pitchFamily="-111" charset="0"/>
              </a:rPr>
              <a:t>Black and Red are needed for Strong Version</a:t>
            </a:r>
          </a:p>
          <a:p>
            <a:pPr eaLnBrk="0" hangingPunct="0"/>
            <a:r>
              <a:rPr lang="en-US" sz="2000">
                <a:latin typeface="Trebuchet MS" pitchFamily="-111" charset="0"/>
              </a:rPr>
              <a:t>Blue is just another version based on range</a:t>
            </a:r>
            <a:endParaRPr lang="en-US" sz="2000" baseline="30000">
              <a:latin typeface="Trebuchet MS" pitchFamily="-111" charset="0"/>
            </a:endParaRPr>
          </a:p>
        </p:txBody>
      </p:sp>
    </p:spTree>
    <p:extLst>
      <p:ext uri="{BB962C8B-B14F-4D97-AF65-F5344CB8AC3E}">
        <p14:creationId xmlns:p14="http://schemas.microsoft.com/office/powerpoint/2010/main" val="385292513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2/20/2020</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213</a:t>
            </a:fld>
            <a:endParaRPr lang="en-US"/>
          </a:p>
        </p:txBody>
      </p:sp>
      <p:sp>
        <p:nvSpPr>
          <p:cNvPr id="221189" name="Rectangle 2"/>
          <p:cNvSpPr>
            <a:spLocks noGrp="1" noChangeArrowheads="1"/>
          </p:cNvSpPr>
          <p:nvPr>
            <p:ph type="title"/>
          </p:nvPr>
        </p:nvSpPr>
        <p:spPr/>
        <p:txBody>
          <a:bodyPr/>
          <a:lstStyle/>
          <a:p>
            <a:pPr eaLnBrk="1" hangingPunct="1"/>
            <a:r>
              <a:rPr lang="en-US" dirty="0">
                <a:latin typeface="Arial" charset="0"/>
                <a:ea typeface="MS PGothic" charset="0"/>
              </a:rPr>
              <a:t>Weak Rice’</a:t>
            </a:r>
            <a:r>
              <a:rPr lang="en-US" altLang="ja-JP" dirty="0">
                <a:latin typeface="Arial" charset="0"/>
                <a:ea typeface="MS PGothic" charset="0"/>
              </a:rPr>
              <a:t>s Theorems</a:t>
            </a:r>
            <a:endParaRPr lang="en-US" dirty="0">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400" b="1" dirty="0">
                <a:latin typeface="Arial" charset="0"/>
                <a:ea typeface="ＭＳ Ｐゴシック" pitchFamily="-111" charset="-128"/>
              </a:rPr>
              <a:t>Weak R</a:t>
            </a:r>
            <a:r>
              <a:rPr lang="en-US" sz="2400" b="1" dirty="0">
                <a:ea typeface="ＭＳ Ｐゴシック" pitchFamily="-111" charset="-128"/>
                <a:cs typeface="ＭＳ Ｐゴシック" pitchFamily="-111" charset="-128"/>
              </a:rPr>
              <a:t>ice’s Theorem1</a:t>
            </a:r>
            <a:r>
              <a:rPr lang="en-US" sz="2400" dirty="0">
                <a:ea typeface="ＭＳ Ｐゴシック" pitchFamily="-111" charset="-128"/>
                <a:cs typeface="ＭＳ Ｐゴシック" pitchFamily="-111" charset="-128"/>
              </a:rPr>
              <a:t>: Let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b="1" baseline="-25000"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 { x |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has property </a:t>
            </a:r>
            <a:r>
              <a:rPr lang="en-US" sz="2400" b="1"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a:t>
            </a:r>
          </a:p>
          <a:p>
            <a:pPr eaLnBrk="1" hangingPunct="1">
              <a:lnSpc>
                <a:spcPct val="95000"/>
              </a:lnSpc>
              <a:buFontTx/>
              <a:buNone/>
            </a:pPr>
            <a:r>
              <a:rPr lang="en-US" sz="2400" dirty="0">
                <a:ea typeface="ＭＳ Ｐゴシック" pitchFamily="-111" charset="-128"/>
                <a:cs typeface="ＭＳ Ｐゴシック" pitchFamily="-111" charset="-128"/>
              </a:rPr>
              <a:t>	is undecidable. </a:t>
            </a:r>
          </a:p>
          <a:p>
            <a:pPr eaLnBrk="1" hangingPunct="1">
              <a:lnSpc>
                <a:spcPct val="95000"/>
              </a:lnSpc>
              <a:buFontTx/>
              <a:buNone/>
            </a:pP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dom</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sym typeface="Symbol" pitchFamily="-111" charset="2"/>
              </a:rPr>
              <a:t>x,y,r</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dom</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r</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 ; =  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r>
              <a:rPr lang="en-US" sz="2400" dirty="0">
                <a:ea typeface="ＭＳ Ｐゴシック" pitchFamily="-111" charset="-128"/>
                <a:cs typeface="ＭＳ Ｐゴシック" pitchFamily="-111" charset="-128"/>
              </a:rPr>
              <a:t> </a:t>
            </a:r>
          </a:p>
          <a:p>
            <a:pPr eaLnBrk="1" hangingPunct="1">
              <a:lnSpc>
                <a:spcPct val="95000"/>
              </a:lnSpc>
              <a:buFontTx/>
              <a:buNone/>
            </a:pPr>
            <a:r>
              <a:rPr lang="en-US" sz="2400" b="1" dirty="0">
                <a:latin typeface="Arial" charset="0"/>
                <a:ea typeface="ＭＳ Ｐゴシック" pitchFamily="-111" charset="-128"/>
              </a:rPr>
              <a:t>	Weak R</a:t>
            </a:r>
            <a:r>
              <a:rPr lang="en-US" sz="2400" b="1" dirty="0">
                <a:ea typeface="ＭＳ Ｐゴシック" pitchFamily="-111" charset="-128"/>
                <a:cs typeface="ＭＳ Ｐゴシック" pitchFamily="-111" charset="-128"/>
              </a:rPr>
              <a:t>ice’s Theorem2</a:t>
            </a:r>
            <a:r>
              <a:rPr lang="en-US" sz="2400" dirty="0">
                <a:ea typeface="ＭＳ Ｐゴシック" pitchFamily="-111" charset="-128"/>
                <a:cs typeface="ＭＳ Ｐゴシック" pitchFamily="-111" charset="-128"/>
              </a:rPr>
              <a:t>: Let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b="1" baseline="-25000"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 { x | range(</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has property </a:t>
            </a:r>
            <a:r>
              <a:rPr lang="en-US" sz="2400" b="1"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a:t>
            </a:r>
          </a:p>
          <a:p>
            <a:pPr eaLnBrk="1" hangingPunct="1">
              <a:lnSpc>
                <a:spcPct val="95000"/>
              </a:lnSpc>
              <a:buFontTx/>
              <a:buNone/>
            </a:pPr>
            <a:r>
              <a:rPr lang="en-US" sz="2400" dirty="0">
                <a:ea typeface="ＭＳ Ｐゴシック" pitchFamily="-111" charset="-128"/>
                <a:cs typeface="ＭＳ Ｐゴシック" pitchFamily="-111" charset="-128"/>
              </a:rPr>
              <a:t>	is undecidable.  </a:t>
            </a:r>
          </a:p>
          <a:p>
            <a:pPr eaLnBrk="1" hangingPunct="1">
              <a:lnSpc>
                <a:spcPct val="95000"/>
              </a:lnSpc>
              <a:buNone/>
            </a:pPr>
            <a:r>
              <a:rPr lang="en-US" sz="2400" b="1" dirty="0">
                <a:ea typeface="ＭＳ Ｐゴシック" pitchFamily="-111" charset="-128"/>
                <a:cs typeface="ＭＳ Ｐゴシック" pitchFamily="-111" charset="-128"/>
                <a:sym typeface="Symbol" pitchFamily="-111" charset="2"/>
              </a:rPr>
              <a:t>	range(</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sym typeface="Symbol" pitchFamily="-111" charset="2"/>
              </a:rPr>
              <a:t>x,y,r</a:t>
            </a:r>
            <a:r>
              <a:rPr lang="en-US" sz="2400" b="1" dirty="0">
                <a:ea typeface="ＭＳ Ｐゴシック" pitchFamily="-111" charset="-128"/>
                <a:cs typeface="ＭＳ Ｐゴシック" pitchFamily="-111" charset="-128"/>
                <a:sym typeface="Symbol" pitchFamily="-111" charset="2"/>
              </a:rPr>
              <a:t>) </a:t>
            </a:r>
            <a:r>
              <a:rPr lang="en-US" sz="2400" b="1">
                <a:ea typeface="ＭＳ Ｐゴシック" pitchFamily="-111" charset="-128"/>
                <a:cs typeface="ＭＳ Ｐゴシック" pitchFamily="-111" charset="-128"/>
                <a:sym typeface="Symbol" pitchFamily="-111" charset="2"/>
              </a:rPr>
              <a:t>= range(</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r</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 ; =  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r>
              <a:rPr lang="en-US" sz="2400" dirty="0">
                <a:ea typeface="ＭＳ Ｐゴシック" pitchFamily="-111" charset="-128"/>
                <a:cs typeface="ＭＳ Ｐゴシック" pitchFamily="-111" charset="-128"/>
              </a:rPr>
              <a:t> </a:t>
            </a:r>
          </a:p>
          <a:p>
            <a:pPr eaLnBrk="1" hangingPunct="1">
              <a:lnSpc>
                <a:spcPct val="95000"/>
              </a:lnSpc>
              <a:buFontTx/>
              <a:buNone/>
            </a:pPr>
            <a:endParaRPr lang="en-US" sz="2800"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605499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Date Placeholder 3"/>
          <p:cNvSpPr>
            <a:spLocks noGrp="1"/>
          </p:cNvSpPr>
          <p:nvPr>
            <p:ph type="dt" sz="quarter" idx="10"/>
          </p:nvPr>
        </p:nvSpPr>
        <p:spPr>
          <a:noFill/>
        </p:spPr>
        <p:txBody>
          <a:bodyPr/>
          <a:lstStyle/>
          <a:p>
            <a:fld id="{071CFB5D-2748-0B45-B48F-E461A0D88C9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689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8996" name="Slide Number Placeholder 5"/>
          <p:cNvSpPr>
            <a:spLocks noGrp="1"/>
          </p:cNvSpPr>
          <p:nvPr>
            <p:ph type="sldNum" sz="quarter" idx="12"/>
          </p:nvPr>
        </p:nvSpPr>
        <p:spPr>
          <a:noFill/>
        </p:spPr>
        <p:txBody>
          <a:bodyPr/>
          <a:lstStyle/>
          <a:p>
            <a:fld id="{E47BBA7F-9F9B-1F41-B385-1D90B1FEA33C}"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689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Corollaries to Rice’s</a:t>
            </a:r>
          </a:p>
        </p:txBody>
      </p:sp>
      <p:sp>
        <p:nvSpPr>
          <p:cNvPr id="468998" name="Rectangle 3"/>
          <p:cNvSpPr>
            <a:spLocks noGrp="1" noChangeArrowheads="1"/>
          </p:cNvSpPr>
          <p:nvPr>
            <p:ph type="body" idx="1"/>
          </p:nvPr>
        </p:nvSpPr>
        <p:spPr/>
        <p:txBody>
          <a:bodyPr/>
          <a:lstStyle/>
          <a:p>
            <a:pPr eaLnBrk="1" hangingPunct="1">
              <a:buFontTx/>
              <a:buNone/>
            </a:pPr>
            <a:r>
              <a:rPr lang="en-US" dirty="0">
                <a:ea typeface="ＭＳ Ｐゴシック" pitchFamily="-111" charset="-128"/>
                <a:cs typeface="ＭＳ Ｐゴシック" pitchFamily="-111" charset="-128"/>
              </a:rPr>
              <a:t>	Corollary:  The following properties of re sets are </a:t>
            </a:r>
            <a:r>
              <a:rPr lang="en-US" dirty="0" err="1">
                <a:ea typeface="ＭＳ Ｐゴシック" pitchFamily="-111" charset="-128"/>
                <a:cs typeface="ＭＳ Ｐゴシック" pitchFamily="-111" charset="-128"/>
              </a:rPr>
              <a:t>undecidable</a:t>
            </a:r>
            <a:endParaRPr lang="en-US" dirty="0">
              <a:ea typeface="ＭＳ Ｐゴシック" pitchFamily="-111" charset="-128"/>
              <a:cs typeface="ＭＳ Ｐゴシック" pitchFamily="-111" charset="-128"/>
            </a:endParaRPr>
          </a:p>
          <a:p>
            <a:pPr eaLnBrk="1" hangingPunct="1">
              <a:buFontTx/>
              <a:buNone/>
            </a:pPr>
            <a:r>
              <a:rPr lang="en-US" dirty="0">
                <a:ea typeface="ＭＳ Ｐゴシック" pitchFamily="-111" charset="-128"/>
                <a:cs typeface="ＭＳ Ｐゴシック" pitchFamily="-111" charset="-128"/>
              </a:rPr>
              <a:t>		a)		</a:t>
            </a:r>
            <a:r>
              <a:rPr lang="en-US" b="1" dirty="0">
                <a:ea typeface="ＭＳ Ｐゴシック" pitchFamily="-111" charset="-128"/>
                <a:cs typeface="ＭＳ Ｐゴシック" pitchFamily="-111" charset="-128"/>
              </a:rPr>
              <a:t>L = Ø</a:t>
            </a:r>
          </a:p>
          <a:p>
            <a:pPr eaLnBrk="1" hangingPunct="1">
              <a:buFontTx/>
              <a:buNone/>
            </a:pPr>
            <a:r>
              <a:rPr lang="en-US" dirty="0">
                <a:ea typeface="ＭＳ Ｐゴシック" pitchFamily="-111" charset="-128"/>
                <a:cs typeface="ＭＳ Ｐゴシック" pitchFamily="-111" charset="-128"/>
              </a:rPr>
              <a:t>		b)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finite</a:t>
            </a:r>
          </a:p>
          <a:p>
            <a:pPr eaLnBrk="1" hangingPunct="1">
              <a:buFontTx/>
              <a:buNone/>
            </a:pPr>
            <a:r>
              <a:rPr lang="en-US" dirty="0">
                <a:ea typeface="ＭＳ Ｐゴシック" pitchFamily="-111" charset="-128"/>
                <a:cs typeface="ＭＳ Ｐゴシック" pitchFamily="-111" charset="-128"/>
              </a:rPr>
              <a:t>		c)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a regular set</a:t>
            </a:r>
          </a:p>
          <a:p>
            <a:pPr eaLnBrk="1" hangingPunct="1">
              <a:buFontTx/>
              <a:buNone/>
            </a:pPr>
            <a:r>
              <a:rPr lang="en-US" dirty="0">
                <a:ea typeface="ＭＳ Ｐゴシック" pitchFamily="-111" charset="-128"/>
                <a:cs typeface="ＭＳ Ｐゴシック" pitchFamily="-111" charset="-128"/>
              </a:rPr>
              <a:t>		d)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a context-free set</a:t>
            </a:r>
          </a:p>
        </p:txBody>
      </p:sp>
    </p:spTree>
    <p:extLst>
      <p:ext uri="{BB962C8B-B14F-4D97-AF65-F5344CB8AC3E}">
        <p14:creationId xmlns:p14="http://schemas.microsoft.com/office/powerpoint/2010/main" val="10283478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5E27AB-2CCF-8243-9907-AF8F88787C87}" type="datetime1">
              <a:rPr lang="en-US" smtClean="0"/>
              <a:t>2/20/2020</a:t>
            </a:fld>
            <a:endParaRPr lang="en-US"/>
          </a:p>
        </p:txBody>
      </p:sp>
      <p:sp>
        <p:nvSpPr>
          <p:cNvPr id="207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9C5B8-BAF9-1148-B337-5A7C169D136F}" type="slidenum">
              <a:rPr lang="en-US"/>
              <a:pPr/>
              <a:t>215</a:t>
            </a:fld>
            <a:endParaRPr lang="en-US"/>
          </a:p>
        </p:txBody>
      </p:sp>
      <p:sp>
        <p:nvSpPr>
          <p:cNvPr id="207877" name="Rectangle 2"/>
          <p:cNvSpPr>
            <a:spLocks noGrp="1" noChangeArrowheads="1"/>
          </p:cNvSpPr>
          <p:nvPr>
            <p:ph type="title"/>
          </p:nvPr>
        </p:nvSpPr>
        <p:spPr/>
        <p:txBody>
          <a:bodyPr/>
          <a:lstStyle/>
          <a:p>
            <a:pPr eaLnBrk="1" hangingPunct="1"/>
            <a:r>
              <a:rPr lang="en-US" dirty="0">
                <a:latin typeface="Arial" charset="0"/>
                <a:ea typeface="MS PGothic" charset="0"/>
              </a:rPr>
              <a:t>Practice</a:t>
            </a:r>
          </a:p>
        </p:txBody>
      </p:sp>
      <p:sp>
        <p:nvSpPr>
          <p:cNvPr id="314373" name="Rectangle 3"/>
          <p:cNvSpPr>
            <a:spLocks noGrp="1" noChangeArrowheads="1"/>
          </p:cNvSpPr>
          <p:nvPr>
            <p:ph type="body" idx="1"/>
          </p:nvPr>
        </p:nvSpPr>
        <p:spPr>
          <a:xfrm>
            <a:off x="304800" y="1600200"/>
            <a:ext cx="8610600" cy="4525963"/>
          </a:xfrm>
        </p:spPr>
        <p:txBody>
          <a:bodyPr/>
          <a:lstStyle/>
          <a:p>
            <a:pPr marL="0" indent="0" eaLnBrk="1" hangingPunct="1">
              <a:buNone/>
              <a:defRPr/>
            </a:pPr>
            <a:endParaRPr lang="en-US" sz="1500" b="1" dirty="0">
              <a:solidFill>
                <a:schemeClr val="tx1">
                  <a:lumMod val="95000"/>
                  <a:lumOff val="5000"/>
                </a:schemeClr>
              </a:solidFill>
              <a:ea typeface="ＭＳ Ｐゴシック" charset="0"/>
              <a:cs typeface="ＭＳ Ｐゴシック" charset="0"/>
            </a:endParaRPr>
          </a:p>
          <a:p>
            <a:pPr marL="0" indent="0" eaLnBrk="1" hangingPunct="1">
              <a:buFontTx/>
              <a:buNone/>
              <a:defRPr/>
            </a:pPr>
            <a:r>
              <a:rPr lang="en-US" sz="1600" dirty="0">
                <a:solidFill>
                  <a:schemeClr val="tx1">
                    <a:lumMod val="95000"/>
                    <a:lumOff val="5000"/>
                  </a:schemeClr>
                </a:solidFill>
                <a:ea typeface="ＭＳ Ｐゴシック" charset="0"/>
                <a:cs typeface="ＭＳ Ｐゴシック" charset="0"/>
              </a:rPr>
              <a:t>Known Results:</a:t>
            </a:r>
          </a:p>
          <a:p>
            <a:pPr marL="0" indent="0" eaLnBrk="1" hangingPunct="1">
              <a:buFontTx/>
              <a:buNone/>
              <a:defRPr/>
            </a:pPr>
            <a:r>
              <a:rPr lang="en-US" sz="1800" b="1" dirty="0">
                <a:solidFill>
                  <a:srgbClr val="CC3300"/>
                </a:solidFill>
                <a:ea typeface="ＭＳ Ｐゴシック" charset="0"/>
                <a:cs typeface="ＭＳ Ｐゴシック" charset="0"/>
              </a:rPr>
              <a:t>HALT = { &lt;</a:t>
            </a:r>
            <a:r>
              <a:rPr lang="en-US" sz="1800" b="1" dirty="0" err="1">
                <a:solidFill>
                  <a:srgbClr val="CC3300"/>
                </a:solidFill>
                <a:ea typeface="ＭＳ Ｐゴシック" charset="0"/>
                <a:cs typeface="ＭＳ Ｐゴシック" charset="0"/>
              </a:rPr>
              <a:t>f,x</a:t>
            </a:r>
            <a:r>
              <a:rPr lang="en-US" sz="1800" b="1" dirty="0">
                <a:solidFill>
                  <a:srgbClr val="CC3300"/>
                </a:solidFill>
                <a:ea typeface="ＭＳ Ｐゴシック" charset="0"/>
                <a:cs typeface="ＭＳ Ｐゴシック" charset="0"/>
              </a:rPr>
              <a:t>&gt; | f(x)</a:t>
            </a:r>
            <a:r>
              <a:rPr lang="en-US" sz="1800" b="1" dirty="0">
                <a:solidFill>
                  <a:srgbClr val="CC3300"/>
                </a:solidFill>
                <a:sym typeface="Symbol" charset="0"/>
              </a:rPr>
              <a:t> } is re (semi-decidable) but undecidable</a:t>
            </a:r>
          </a:p>
          <a:p>
            <a:pPr marL="0" indent="0" eaLnBrk="1" hangingPunct="1">
              <a:buFontTx/>
              <a:buNone/>
              <a:defRPr/>
            </a:pPr>
            <a:r>
              <a:rPr lang="en-US" sz="1800" b="1" dirty="0">
                <a:solidFill>
                  <a:srgbClr val="CC3300"/>
                </a:solidFill>
                <a:ea typeface="ＭＳ Ｐゴシック" charset="0"/>
                <a:cs typeface="ＭＳ Ｐゴシック" charset="0"/>
              </a:rPr>
              <a:t>TOTAL = { f | </a:t>
            </a:r>
            <a:r>
              <a:rPr lang="en-US" sz="1800" b="1" dirty="0">
                <a:solidFill>
                  <a:srgbClr val="CC3300"/>
                </a:solidFill>
                <a:ea typeface="ＭＳ Ｐゴシック" charset="0"/>
                <a:cs typeface="ＭＳ Ｐゴシック" charset="0"/>
                <a:sym typeface="Symbol" charset="0"/>
              </a:rPr>
              <a:t>x </a:t>
            </a:r>
            <a:r>
              <a:rPr lang="en-US" sz="1800" b="1" dirty="0">
                <a:solidFill>
                  <a:srgbClr val="CC3300"/>
                </a:solidFill>
                <a:ea typeface="ＭＳ Ｐゴシック" charset="0"/>
                <a:cs typeface="ＭＳ Ｐゴシック" charset="0"/>
              </a:rPr>
              <a:t>f(x)</a:t>
            </a:r>
            <a:r>
              <a:rPr lang="en-US" sz="1800" b="1" dirty="0">
                <a:solidFill>
                  <a:srgbClr val="CC3300"/>
                </a:solidFill>
                <a:sym typeface="Symbol" charset="0"/>
              </a:rPr>
              <a:t> } is non-re (not even semi-decidable)</a:t>
            </a:r>
            <a:endParaRPr lang="en-US" sz="1600" dirty="0">
              <a:solidFill>
                <a:schemeClr val="tx1">
                  <a:lumMod val="95000"/>
                  <a:lumOff val="5000"/>
                </a:schemeClr>
              </a:solidFill>
              <a:ea typeface="ＭＳ Ｐゴシック" charset="0"/>
              <a:cs typeface="ＭＳ Ｐゴシック" charset="0"/>
            </a:endParaRP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HALT</a:t>
            </a:r>
            <a:r>
              <a:rPr lang="en-US" sz="1800"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to show that one cannot decide </a:t>
            </a:r>
            <a:r>
              <a:rPr lang="en-US" sz="1800" b="1" dirty="0" err="1">
                <a:solidFill>
                  <a:srgbClr val="CC3300"/>
                </a:solidFill>
                <a:ea typeface="ＭＳ Ｐゴシック" charset="0"/>
                <a:cs typeface="ＭＳ Ｐゴシック" charset="0"/>
              </a:rPr>
              <a:t>NonTrivial</a:t>
            </a:r>
            <a:r>
              <a:rPr lang="en-US" sz="1800" dirty="0">
                <a:solidFill>
                  <a:schemeClr val="tx1">
                    <a:lumMod val="95000"/>
                    <a:lumOff val="5000"/>
                  </a:schemeClr>
                </a:solidFill>
                <a:ea typeface="ＭＳ Ｐゴシック" charset="0"/>
                <a:cs typeface="ＭＳ Ｐゴシック" charset="0"/>
              </a:rPr>
              <a:t>, where</a:t>
            </a:r>
            <a:r>
              <a:rPr lang="en-US" sz="1800" b="1" dirty="0">
                <a:solidFill>
                  <a:srgbClr val="CC3300"/>
                </a:solidFill>
                <a:ea typeface="ＭＳ Ｐゴシック" charset="0"/>
                <a:cs typeface="ＭＳ Ｐゴシック" charset="0"/>
              </a:rPr>
              <a:t> </a:t>
            </a:r>
            <a:br>
              <a:rPr lang="en-US" sz="1800" b="1" dirty="0">
                <a:solidFill>
                  <a:srgbClr val="CC3300"/>
                </a:solidFill>
                <a:ea typeface="ＭＳ Ｐゴシック" charset="0"/>
                <a:cs typeface="ＭＳ Ｐゴシック" charset="0"/>
              </a:rPr>
            </a:b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 { f | for some x, y, x ≠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f(x) ≠ f(y)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that </a:t>
            </a:r>
            <a:r>
              <a:rPr lang="en-US" sz="1800" b="1" dirty="0">
                <a:solidFill>
                  <a:srgbClr val="CC3300"/>
                </a:solidFill>
                <a:ea typeface="ＭＳ Ｐゴシック" charset="0"/>
                <a:cs typeface="ＭＳ Ｐゴシック" charset="0"/>
              </a:rPr>
              <a:t>Non-Trivial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HALT</a:t>
            </a:r>
            <a:r>
              <a:rPr lang="en-US" sz="1800" dirty="0">
                <a:solidFill>
                  <a:schemeClr val="tx1">
                    <a:lumMod val="95000"/>
                    <a:lumOff val="5000"/>
                  </a:schemeClr>
                </a:solidFill>
                <a:ea typeface="ＭＳ Ｐゴシック" charset="0"/>
                <a:cs typeface="ＭＳ Ｐゴシック" charset="0"/>
              </a:rPr>
              <a:t>. (1 plus 2 show they are equally hard)</a:t>
            </a: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TOTAL </a:t>
            </a:r>
            <a:r>
              <a:rPr lang="en-US" sz="1800" dirty="0">
                <a:solidFill>
                  <a:schemeClr val="tx1">
                    <a:lumMod val="95000"/>
                    <a:lumOff val="5000"/>
                  </a:schemeClr>
                </a:solidFill>
                <a:ea typeface="ＭＳ Ｐゴシック" charset="0"/>
                <a:cs typeface="ＭＳ Ｐゴシック" charset="0"/>
              </a:rPr>
              <a:t>to show that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is not even re, where</a:t>
            </a:r>
            <a:br>
              <a:rPr lang="en-US" sz="1800" dirty="0">
                <a:solidFill>
                  <a:schemeClr val="tx1">
                    <a:lumMod val="95000"/>
                    <a:lumOff val="5000"/>
                  </a:schemeClr>
                </a:solidFill>
                <a:ea typeface="ＭＳ Ｐゴシック" charset="0"/>
                <a:cs typeface="ＭＳ Ｐゴシック" charset="0"/>
              </a:rPr>
            </a:br>
            <a:r>
              <a:rPr lang="en-US" sz="1800" b="1" dirty="0">
                <a:solidFill>
                  <a:srgbClr val="CC3300"/>
                </a:solidFill>
                <a:ea typeface="ＭＳ Ｐゴシック" charset="0"/>
                <a:cs typeface="ＭＳ Ｐゴシック" charset="0"/>
              </a:rPr>
              <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 { f | for all x,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x ≠ y ⇒ f(x) ≠ f(y)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TOTAL</a:t>
            </a:r>
            <a:r>
              <a:rPr lang="en-US" sz="1800" dirty="0">
                <a:solidFill>
                  <a:schemeClr val="tx1">
                    <a:lumMod val="95000"/>
                    <a:lumOff val="5000"/>
                  </a:schemeClr>
                </a:solidFill>
                <a:ea typeface="ＭＳ Ｐゴシック" charset="0"/>
                <a:cs typeface="ＭＳ Ｐゴシック" charset="0"/>
              </a:rPr>
              <a:t>. (3 plus 4 show they are equally hard)</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endParaRPr lang="en-US" sz="1800" dirty="0">
              <a:solidFill>
                <a:schemeClr val="tx1">
                  <a:lumMod val="95000"/>
                  <a:lumOff val="5000"/>
                </a:schemeClr>
              </a:solidFill>
              <a:ea typeface="ＭＳ Ｐゴシック" charset="0"/>
              <a:cs typeface="ＭＳ Ｐゴシック" charset="0"/>
            </a:endParaRPr>
          </a:p>
        </p:txBody>
      </p:sp>
      <p:sp>
        <p:nvSpPr>
          <p:cNvPr id="7" name="Footer Placeholder 4">
            <a:extLst>
              <a:ext uri="{FF2B5EF4-FFF2-40B4-BE49-F238E27FC236}">
                <a16:creationId xmlns:a16="http://schemas.microsoft.com/office/drawing/2014/main" id="{188F11F8-3CD1-4941-B848-BF22020FF74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4460465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2/20/2020</a:t>
            </a:fld>
            <a:endParaRPr lang="en-US"/>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216</a:t>
            </a:fld>
            <a:endParaRPr lang="en-US"/>
          </a:p>
        </p:txBody>
      </p:sp>
      <p:sp>
        <p:nvSpPr>
          <p:cNvPr id="224261" name="Rectangle 2"/>
          <p:cNvSpPr>
            <a:spLocks noGrp="1" noChangeArrowheads="1"/>
          </p:cNvSpPr>
          <p:nvPr>
            <p:ph type="title"/>
          </p:nvPr>
        </p:nvSpPr>
        <p:spPr/>
        <p:txBody>
          <a:bodyPr/>
          <a:lstStyle/>
          <a:p>
            <a:pPr eaLnBrk="1" hangingPunct="1"/>
            <a:r>
              <a:rPr lang="en-US" dirty="0">
                <a:latin typeface="Arial" charset="0"/>
                <a:ea typeface="MS PGothic" charset="0"/>
              </a:rPr>
              <a:t>Practice Classifications</a:t>
            </a:r>
          </a:p>
        </p:txBody>
      </p:sp>
      <p:sp>
        <p:nvSpPr>
          <p:cNvPr id="224262" name="Rectangle 3"/>
          <p:cNvSpPr>
            <a:spLocks noGrp="1" noChangeArrowheads="1"/>
          </p:cNvSpPr>
          <p:nvPr>
            <p:ph type="body" idx="1"/>
          </p:nvPr>
        </p:nvSpPr>
        <p:spPr>
          <a:xfrm>
            <a:off x="304800" y="1600200"/>
            <a:ext cx="8610600" cy="4525963"/>
          </a:xfrm>
        </p:spPr>
        <p:txBody>
          <a:bodyPr/>
          <a:lstStyle/>
          <a:p>
            <a:pPr marL="465138" indent="-465138">
              <a:buFont typeface="+mj-lt"/>
              <a:buAutoNum type="arabicPeriod"/>
            </a:pPr>
            <a:r>
              <a:rPr lang="en-US" altLang="ja-JP" sz="2000" dirty="0">
                <a:latin typeface="Arial" charset="0"/>
                <a:ea typeface="MS PGothic" charset="0"/>
              </a:rPr>
              <a:t>Use quantification of an algorithmic predicate to estimate the complexity (decidable, re, co-re, non-re) of each of the following, (a)-(d):</a:t>
            </a:r>
          </a:p>
          <a:p>
            <a:pPr marL="919163" lvl="1" indent="-454025">
              <a:buFontTx/>
              <a:buAutoNum type="alphaLcParenR"/>
              <a:defRPr/>
            </a:pP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 { f | for some x, y, x ≠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f(x) ≠ f(y) }</a:t>
            </a:r>
          </a:p>
          <a:p>
            <a:pPr marL="919163" lvl="1" indent="-454025">
              <a:buFontTx/>
              <a:buAutoNum type="alphaLcParenR"/>
              <a:defRPr/>
            </a:pP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 { f | for all x,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x ≠ y ⇒ f(x) ≠ f(y) }</a:t>
            </a:r>
            <a:endParaRPr lang="en-US" sz="1800" dirty="0"/>
          </a:p>
          <a:p>
            <a:pPr marL="919163" lvl="1" indent="-454025">
              <a:buFontTx/>
              <a:buAutoNum type="alphaLcParenR"/>
              <a:defRPr/>
            </a:pPr>
            <a:r>
              <a:rPr lang="en-US" sz="1800" b="1" dirty="0">
                <a:solidFill>
                  <a:srgbClr val="CC3300"/>
                </a:solidFill>
                <a:ea typeface="ＭＳ Ｐゴシック" charset="0"/>
              </a:rPr>
              <a:t>FIN = { f | domain(f) is finite }</a:t>
            </a:r>
          </a:p>
          <a:p>
            <a:pPr marL="465138" indent="-400050">
              <a:buFontTx/>
              <a:buAutoNum type="arabicPeriod"/>
              <a:defRPr/>
            </a:pPr>
            <a:r>
              <a:rPr lang="en-US" sz="2000" dirty="0"/>
              <a:t>Let set </a:t>
            </a:r>
            <a:r>
              <a:rPr lang="en-US" sz="2000" b="1" dirty="0"/>
              <a:t>A</a:t>
            </a:r>
            <a:r>
              <a:rPr lang="en-US" sz="2000" dirty="0"/>
              <a:t> be non-empty recursive, and let </a:t>
            </a:r>
            <a:r>
              <a:rPr lang="en-US" sz="2000" b="1" dirty="0"/>
              <a:t>B</a:t>
            </a:r>
            <a:r>
              <a:rPr lang="en-US" sz="2000" dirty="0"/>
              <a:t> be re non-recursive.</a:t>
            </a:r>
            <a:br>
              <a:rPr lang="en-US" sz="2000" dirty="0"/>
            </a:br>
            <a:r>
              <a:rPr lang="en-US" sz="2000" dirty="0"/>
              <a:t>Consider </a:t>
            </a:r>
            <a:r>
              <a:rPr lang="en-US" sz="2000" b="1" dirty="0"/>
              <a:t>C = { z | z = x * y, </a:t>
            </a:r>
            <a:r>
              <a:rPr lang="en-US" sz="2000" dirty="0"/>
              <a:t>where</a:t>
            </a:r>
            <a:r>
              <a:rPr lang="en-US" sz="2000" b="1" dirty="0"/>
              <a:t> x </a:t>
            </a:r>
            <a:r>
              <a:rPr lang="en-US" sz="2000" b="1" dirty="0">
                <a:sym typeface="Symbol" pitchFamily="2" charset="2"/>
              </a:rPr>
              <a:t></a:t>
            </a:r>
            <a:r>
              <a:rPr lang="en-US" sz="2000" b="1" dirty="0"/>
              <a:t> A </a:t>
            </a:r>
            <a:r>
              <a:rPr lang="en-US" sz="2000" dirty="0"/>
              <a:t>and</a:t>
            </a:r>
            <a:r>
              <a:rPr lang="en-US" sz="2000" b="1" dirty="0"/>
              <a:t> y </a:t>
            </a:r>
            <a:r>
              <a:rPr lang="en-US" sz="2000" b="1" dirty="0">
                <a:sym typeface="Symbol" pitchFamily="2" charset="2"/>
              </a:rPr>
              <a:t></a:t>
            </a:r>
            <a:r>
              <a:rPr lang="en-US" sz="2000" b="1" dirty="0"/>
              <a:t> B }</a:t>
            </a:r>
            <a:r>
              <a:rPr lang="en-US" sz="2000" dirty="0"/>
              <a:t>. </a:t>
            </a:r>
            <a:r>
              <a:rPr lang="en-US" sz="2000" b="1" dirty="0">
                <a:solidFill>
                  <a:srgbClr val="FF0000"/>
                </a:solidFill>
              </a:rPr>
              <a:t>. </a:t>
            </a:r>
            <a:r>
              <a:rPr lang="en-US" sz="2000" dirty="0"/>
              <a:t>For (a)-(c), either show sets </a:t>
            </a:r>
            <a:r>
              <a:rPr lang="en-US" sz="2000" b="1" dirty="0"/>
              <a:t>A</a:t>
            </a:r>
            <a:r>
              <a:rPr lang="en-US" sz="2000" dirty="0"/>
              <a:t> and </a:t>
            </a:r>
            <a:r>
              <a:rPr lang="en-US" sz="2000" b="1" dirty="0"/>
              <a:t>B</a:t>
            </a:r>
            <a:r>
              <a:rPr lang="en-US" sz="2000" dirty="0"/>
              <a:t> with the specified property or demonstrate that this property cannot hold. </a:t>
            </a:r>
          </a:p>
          <a:p>
            <a:pPr marL="914400" lvl="1" indent="-457200">
              <a:buFont typeface="+mj-lt"/>
              <a:buAutoNum type="alphaLcParenR"/>
            </a:pPr>
            <a:r>
              <a:rPr lang="en-US" sz="1800" b="1" dirty="0"/>
              <a:t>Can C be recursive? </a:t>
            </a:r>
          </a:p>
          <a:p>
            <a:pPr marL="914400" lvl="1" indent="-457200">
              <a:buFont typeface="+mj-lt"/>
              <a:buAutoNum type="alphaLcParenR"/>
            </a:pPr>
            <a:r>
              <a:rPr lang="en-US" sz="1800" b="1" dirty="0"/>
              <a:t>Can C be re non-recursive (undecidable)? </a:t>
            </a:r>
          </a:p>
          <a:p>
            <a:pPr marL="914400" lvl="1" indent="-457200">
              <a:buFont typeface="+mj-lt"/>
              <a:buAutoNum type="alphaLcParenR"/>
            </a:pPr>
            <a:r>
              <a:rPr lang="en-US" sz="1800" b="1" dirty="0"/>
              <a:t>Can C be non-re? </a:t>
            </a:r>
          </a:p>
          <a:p>
            <a:pPr marL="57150" indent="0">
              <a:buNone/>
            </a:pPr>
            <a:endParaRPr lang="en-US" sz="2000" b="1" dirty="0">
              <a:solidFill>
                <a:srgbClr val="CC3300"/>
              </a:solidFill>
              <a:ea typeface="ＭＳ Ｐゴシック" charset="0"/>
              <a:cs typeface="ＭＳ Ｐゴシック" charset="0"/>
            </a:endParaRPr>
          </a:p>
        </p:txBody>
      </p:sp>
      <p:sp>
        <p:nvSpPr>
          <p:cNvPr id="7" name="Footer Placeholder 4">
            <a:extLst>
              <a:ext uri="{FF2B5EF4-FFF2-40B4-BE49-F238E27FC236}">
                <a16:creationId xmlns:a16="http://schemas.microsoft.com/office/drawing/2014/main" id="{58D2C488-F623-5D4C-947F-13A718C1D22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79465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217</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1.	Given that the predicate </a:t>
            </a:r>
            <a:r>
              <a:rPr lang="en-US" b="1">
                <a:ea typeface="ＭＳ Ｐゴシック" pitchFamily="-111" charset="-128"/>
                <a:cs typeface="ＭＳ Ｐゴシック" pitchFamily="-111" charset="-128"/>
              </a:rPr>
              <a:t>STP</a:t>
            </a:r>
            <a:r>
              <a:rPr lang="en-US">
                <a:ea typeface="ＭＳ Ｐゴシック" pitchFamily="-111" charset="-128"/>
                <a:cs typeface="ＭＳ Ｐゴシック" pitchFamily="-111" charset="-128"/>
              </a:rPr>
              <a:t> and the function </a:t>
            </a:r>
            <a:r>
              <a:rPr lang="en-US" b="1">
                <a:ea typeface="ＭＳ Ｐゴシック" pitchFamily="-111" charset="-128"/>
                <a:cs typeface="ＭＳ Ｐゴシック" pitchFamily="-111" charset="-128"/>
              </a:rPr>
              <a:t>VALUE</a:t>
            </a:r>
            <a:r>
              <a:rPr lang="en-US">
                <a:ea typeface="ＭＳ Ｐゴシック" pitchFamily="-111" charset="-128"/>
                <a:cs typeface="ＭＳ Ｐゴシック" pitchFamily="-111" charset="-128"/>
              </a:rPr>
              <a:t> are algorithms, show that we can semi-decide </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br>
              <a:rPr lang="en-US" sz="2800" b="1">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Note: </a:t>
            </a:r>
            <a:r>
              <a:rPr lang="en-US" b="1">
                <a:ea typeface="ＭＳ Ｐゴシック" pitchFamily="-111" charset="-128"/>
                <a:cs typeface="ＭＳ Ｐゴシック" pitchFamily="-111" charset="-128"/>
              </a:rPr>
              <a:t>STP( f, x, s</a:t>
            </a:r>
            <a:r>
              <a:rPr lang="en-US" b="1" i="1">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 </a:t>
            </a:r>
            <a:r>
              <a:rPr lang="en-US">
                <a:ea typeface="ＭＳ Ｐゴシック" pitchFamily="-111" charset="-128"/>
                <a:cs typeface="ＭＳ Ｐゴシック" pitchFamily="-111" charset="-128"/>
              </a:rPr>
              <a:t>is true </a:t>
            </a:r>
            <a:r>
              <a:rPr lang="en-US" err="1">
                <a:ea typeface="ＭＳ Ｐゴシック" pitchFamily="-111" charset="-128"/>
                <a:cs typeface="ＭＳ Ｐゴシック" pitchFamily="-111" charset="-128"/>
              </a:rPr>
              <a:t>iff</a:t>
            </a: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 </a:t>
            </a:r>
            <a:r>
              <a:rPr lang="en-US">
                <a:ea typeface="ＭＳ Ｐゴシック" pitchFamily="-111" charset="-128"/>
                <a:cs typeface="ＭＳ Ｐゴシック" pitchFamily="-111" charset="-128"/>
              </a:rPr>
              <a:t>converges in </a:t>
            </a:r>
            <a:r>
              <a:rPr lang="en-US" b="1">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or fewer steps and, if so, </a:t>
            </a:r>
            <a:r>
              <a:rPr lang="en-US" b="1">
                <a:ea typeface="ＭＳ Ｐゴシック" pitchFamily="-111" charset="-128"/>
                <a:cs typeface="ＭＳ Ｐゴシック" pitchFamily="-111" charset="-128"/>
              </a:rPr>
              <a:t>VALUE(f, x, s) =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EC5C49C6-9B64-5E48-B455-08AA89009F61}"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FB0E69EF-9181-B945-84DA-009F45592A5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4275963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218</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Questions#2,3</a:t>
            </a:r>
          </a:p>
        </p:txBody>
      </p:sp>
      <p:sp>
        <p:nvSpPr>
          <p:cNvPr id="484356" name="Rectangle 3"/>
          <p:cNvSpPr>
            <a:spLocks noGrp="1" noChangeArrowheads="1"/>
          </p:cNvSpPr>
          <p:nvPr>
            <p:ph type="body" idx="1"/>
          </p:nvPr>
        </p:nvSpPr>
        <p:spPr/>
        <p:txBody>
          <a:bodyPr/>
          <a:lstStyle/>
          <a:p>
            <a:pPr marL="609600" indent="-609600" eaLnBrk="1" hangingPunct="1">
              <a:buFontTx/>
              <a:buAutoNum type="arabicPeriod" startAt="2"/>
            </a:pPr>
            <a:r>
              <a:rPr lang="en-US">
                <a:ea typeface="ＭＳ Ｐゴシック" pitchFamily="-111" charset="-128"/>
                <a:cs typeface="ＭＳ Ｐゴシック" pitchFamily="-111" charset="-128"/>
              </a:rPr>
              <a:t>Use Rice’s Theorem to show that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 undecidable, where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r>
              <a:rPr lang="en-US">
                <a:ea typeface="ＭＳ Ｐゴシック" pitchFamily="-111" charset="-128"/>
                <a:cs typeface="ＭＳ Ｐゴシック" pitchFamily="-111" charset="-128"/>
              </a:rPr>
              <a:t> </a:t>
            </a:r>
          </a:p>
          <a:p>
            <a:pPr marL="609600" indent="-609600" eaLnBrk="1" hangingPunct="1">
              <a:buFontTx/>
              <a:buAutoNum type="arabicPeriod" startAt="2"/>
            </a:pPr>
            <a:endParaRPr lang="en-US">
              <a:ea typeface="ＭＳ Ｐゴシック" pitchFamily="-111" charset="-128"/>
              <a:cs typeface="ＭＳ Ｐゴシック" pitchFamily="-111" charset="-128"/>
            </a:endParaRPr>
          </a:p>
          <a:p>
            <a:pPr marL="609600" indent="-609600" eaLnBrk="1" hangingPunct="1">
              <a:buFontTx/>
              <a:buAutoNum type="arabicPeriod" startAt="2"/>
            </a:pPr>
            <a:r>
              <a:rPr lang="en-US">
                <a:ea typeface="ＭＳ Ｐゴシック" pitchFamily="-111" charset="-128"/>
                <a:cs typeface="ＭＳ Ｐゴシック" pitchFamily="-111" charset="-128"/>
              </a:rPr>
              <a:t>Redo using Reduction from </a:t>
            </a:r>
            <a:r>
              <a:rPr lang="en-US" b="1">
                <a:ea typeface="ＭＳ Ｐゴシック" pitchFamily="-111" charset="-128"/>
                <a:cs typeface="ＭＳ Ｐゴシック" pitchFamily="-111" charset="-128"/>
              </a:rPr>
              <a:t>HALT</a:t>
            </a:r>
            <a:r>
              <a:rPr lang="en-US">
                <a:ea typeface="ＭＳ Ｐゴシック" pitchFamily="-111" charset="-128"/>
                <a:cs typeface="ＭＳ Ｐゴシック" pitchFamily="-111" charset="-128"/>
              </a:rPr>
              <a:t>.</a:t>
            </a:r>
          </a:p>
        </p:txBody>
      </p:sp>
      <p:sp>
        <p:nvSpPr>
          <p:cNvPr id="484357" name="Date Placeholder 3"/>
          <p:cNvSpPr>
            <a:spLocks noGrp="1"/>
          </p:cNvSpPr>
          <p:nvPr>
            <p:ph type="dt" sz="quarter" idx="10"/>
          </p:nvPr>
        </p:nvSpPr>
        <p:spPr>
          <a:noFill/>
        </p:spPr>
        <p:txBody>
          <a:bodyPr/>
          <a:lstStyle/>
          <a:p>
            <a:fld id="{974E9448-4829-7144-9557-50A551EDFF75}"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3B4142BC-5FDA-4E44-BE23-86FC82F17F8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67196438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219</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4.	Let </a:t>
            </a:r>
            <a:r>
              <a:rPr lang="en-US" b="1">
                <a:ea typeface="ＭＳ Ｐゴシック" pitchFamily="-111" charset="-128"/>
                <a:cs typeface="ＭＳ Ｐゴシック" pitchFamily="-111" charset="-128"/>
              </a:rPr>
              <a:t>P = { f | </a:t>
            </a:r>
            <a:r>
              <a:rPr lang="en-US" b="1">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x [ STP(f, x, x) ] }</a:t>
            </a:r>
            <a:r>
              <a:rPr lang="en-US">
                <a:ea typeface="ＭＳ Ｐゴシック" pitchFamily="-111" charset="-128"/>
                <a:cs typeface="ＭＳ Ｐゴシック" pitchFamily="-111" charset="-128"/>
                <a:sym typeface="Symbol" pitchFamily="-111" charset="2"/>
              </a:rPr>
              <a:t>. Why does Rice’s theorem not tell us anything about the </a:t>
            </a:r>
            <a:r>
              <a:rPr lang="en-US" err="1">
                <a:ea typeface="ＭＳ Ｐゴシック" pitchFamily="-111" charset="-128"/>
                <a:cs typeface="ＭＳ Ｐゴシック" pitchFamily="-111" charset="-128"/>
                <a:sym typeface="Symbol" pitchFamily="-111" charset="2"/>
              </a:rPr>
              <a:t>undecidability</a:t>
            </a:r>
            <a:r>
              <a:rPr lang="en-US">
                <a:ea typeface="ＭＳ Ｐゴシック" pitchFamily="-111" charset="-128"/>
                <a:cs typeface="ＭＳ Ｐゴシック" pitchFamily="-111" charset="-128"/>
                <a:sym typeface="Symbol" pitchFamily="-111" charset="2"/>
              </a:rPr>
              <a:t> of </a:t>
            </a:r>
            <a:r>
              <a:rPr lang="en-US" b="1">
                <a:ea typeface="ＭＳ Ｐゴシック" pitchFamily="-111" charset="-128"/>
                <a:cs typeface="ＭＳ Ｐゴシック" pitchFamily="-111" charset="-128"/>
                <a:sym typeface="Symbol" pitchFamily="-111" charset="2"/>
              </a:rPr>
              <a:t>P</a:t>
            </a:r>
            <a:r>
              <a:rPr lang="en-US">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F35E697C-EA8E-A942-A485-F405BCA9ABE0}"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6FD35C20-899C-4040-859B-F72825BADB7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932513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Why not just algorithms?</a:t>
            </a:r>
          </a:p>
        </p:txBody>
      </p:sp>
      <p:sp>
        <p:nvSpPr>
          <p:cNvPr id="167939"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 question that might come to mind is why we could not just have a model of computation that involves only programs that halt for all input. Assume you have such a model – our claim is that this model must be incomplete!</a:t>
            </a:r>
          </a:p>
          <a:p>
            <a:pPr eaLnBrk="1" hangingPunct="1">
              <a:lnSpc>
                <a:spcPct val="80000"/>
              </a:lnSpc>
              <a:buFontTx/>
              <a:buNone/>
            </a:pP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Here’s the logic. Any programming language needs to have an associated grammar that can be used to generate all legitimate programs. By ordering the rules of the grammar in a way that generates programs in some lexical or syntactic order, we have a means to recursively enumerate the set of all programs. Thus, the set of procedures (programs) is re. using this fact, we will employ the notation that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 is the </a:t>
            </a:r>
            <a:r>
              <a:rPr lang="en-US" sz="2000" b="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a:t>
            </a:r>
            <a:r>
              <a:rPr lang="en-US" sz="2000" dirty="0" err="1">
                <a:ea typeface="ＭＳ Ｐゴシック" pitchFamily="-111" charset="-128"/>
                <a:cs typeface="ＭＳ Ｐゴシック" pitchFamily="-111" charset="-128"/>
                <a:sym typeface="Symbol" pitchFamily="-111" charset="2"/>
              </a:rPr>
              <a:t>th</a:t>
            </a:r>
            <a:r>
              <a:rPr lang="en-US" sz="2000" dirty="0">
                <a:ea typeface="ＭＳ Ｐゴシック" pitchFamily="-111" charset="-128"/>
                <a:cs typeface="ＭＳ Ｐゴシック" pitchFamily="-111" charset="-128"/>
                <a:sym typeface="Symbol" pitchFamily="-111" charset="2"/>
              </a:rPr>
              <a:t> procedure and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sym typeface="Symbol" pitchFamily="-111" charset="2"/>
              </a:rPr>
              <a:t>(y) </a:t>
            </a:r>
            <a:r>
              <a:rPr lang="en-US" sz="2000" dirty="0">
                <a:ea typeface="ＭＳ Ｐゴシック" pitchFamily="-111" charset="-128"/>
                <a:cs typeface="ＭＳ Ｐゴシック" pitchFamily="-111" charset="-128"/>
                <a:sym typeface="Symbol" pitchFamily="-111" charset="2"/>
              </a:rPr>
              <a:t>is the </a:t>
            </a:r>
            <a:r>
              <a:rPr lang="en-US" sz="2000" b="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a:t>
            </a:r>
            <a:r>
              <a:rPr lang="en-US" sz="2000" dirty="0" err="1">
                <a:ea typeface="ＭＳ Ｐゴシック" pitchFamily="-111" charset="-128"/>
                <a:cs typeface="ＭＳ Ｐゴシック" pitchFamily="-111" charset="-128"/>
                <a:sym typeface="Symbol" pitchFamily="-111" charset="2"/>
              </a:rPr>
              <a:t>th</a:t>
            </a:r>
            <a:r>
              <a:rPr lang="en-US" sz="2000" dirty="0">
                <a:ea typeface="ＭＳ Ｐゴシック" pitchFamily="-111" charset="-128"/>
                <a:cs typeface="ＭＳ Ｐゴシック" pitchFamily="-111" charset="-128"/>
                <a:sym typeface="Symbol" pitchFamily="-111" charset="2"/>
              </a:rPr>
              <a:t> procedure with input </a:t>
            </a:r>
            <a:r>
              <a:rPr lang="en-US" sz="2000" b="1" dirty="0">
                <a:ea typeface="ＭＳ Ｐゴシック" pitchFamily="-111" charset="-128"/>
                <a:cs typeface="ＭＳ Ｐゴシック" pitchFamily="-111" charset="-128"/>
                <a:sym typeface="Symbol" pitchFamily="-111" charset="2"/>
              </a:rPr>
              <a:t>y</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We also refer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the procedure’s index.</a:t>
            </a:r>
          </a:p>
          <a:p>
            <a:pPr eaLnBrk="1" hangingPunct="1">
              <a:lnSpc>
                <a:spcPct val="80000"/>
              </a:lnSpc>
              <a:buFontTx/>
              <a:buNone/>
            </a:pPr>
            <a:endParaRPr lang="en-US" sz="2000" b="1" dirty="0">
              <a:ea typeface="ＭＳ Ｐゴシック" pitchFamily="-111" charset="-128"/>
              <a:cs typeface="ＭＳ Ｐゴシック" pitchFamily="-111" charset="-128"/>
            </a:endParaRPr>
          </a:p>
          <a:p>
            <a:pPr eaLnBrk="1" hangingPunct="1">
              <a:lnSpc>
                <a:spcPct val="80000"/>
              </a:lnSpc>
              <a:buFontTx/>
              <a:buNone/>
            </a:pPr>
            <a:r>
              <a:rPr lang="en-US" sz="2000" b="1" dirty="0">
                <a:ea typeface="ＭＳ Ｐゴシック" pitchFamily="-111" charset="-128"/>
                <a:cs typeface="ＭＳ Ｐゴシック" pitchFamily="-111" charset="-128"/>
              </a:rPr>
              <a:t>	</a:t>
            </a:r>
          </a:p>
        </p:txBody>
      </p:sp>
      <p:sp>
        <p:nvSpPr>
          <p:cNvPr id="167940" name="Date Placeholder 3"/>
          <p:cNvSpPr>
            <a:spLocks noGrp="1"/>
          </p:cNvSpPr>
          <p:nvPr>
            <p:ph type="dt" sz="quarter" idx="10"/>
          </p:nvPr>
        </p:nvSpPr>
        <p:spPr>
          <a:noFill/>
        </p:spPr>
        <p:txBody>
          <a:bodyPr/>
          <a:lstStyle/>
          <a:p>
            <a:fld id="{E31086DA-F208-B34C-878B-28CC77673E6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67941" name="Slide Number Placeholder 4"/>
          <p:cNvSpPr>
            <a:spLocks noGrp="1"/>
          </p:cNvSpPr>
          <p:nvPr>
            <p:ph type="sldNum" sz="quarter" idx="12"/>
          </p:nvPr>
        </p:nvSpPr>
        <p:spPr>
          <a:noFill/>
        </p:spPr>
        <p:txBody>
          <a:bodyPr/>
          <a:lstStyle/>
          <a:p>
            <a:fld id="{84875635-7F77-EE4E-B0F3-8998A4409FCB}"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
        <p:nvSpPr>
          <p:cNvPr id="167942"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87172079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220</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a:t>
            </a:r>
            <a:r>
              <a:rPr lang="en-US" sz="2800">
                <a:ea typeface="ＭＳ Ｐゴシック" pitchFamily="-111" charset="-128"/>
                <a:cs typeface="ＭＳ Ｐゴシック" pitchFamily="-111" charset="-128"/>
              </a:rPr>
              <a:t>recursive non-empty set</a:t>
            </a:r>
            <a:r>
              <a:rPr lang="en-US" sz="2800" dirty="0">
                <a:ea typeface="ＭＳ Ｐゴシック" pitchFamily="-111" charset="-128"/>
                <a:cs typeface="ＭＳ Ｐゴシック" pitchFamily="-111" charset="-128"/>
              </a:rPr>
              <a: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BBE68B5E-4EE0-E94C-BE39-561420D3A463}"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0EC7A538-90A7-B84A-B44D-01EC8DDDA52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89500866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3"/>
          <p:cNvSpPr>
            <a:spLocks noGrp="1"/>
          </p:cNvSpPr>
          <p:nvPr>
            <p:ph type="ctrTitle"/>
          </p:nvPr>
        </p:nvSpPr>
        <p:spPr/>
        <p:txBody>
          <a:bodyPr/>
          <a:lstStyle/>
          <a:p>
            <a:r>
              <a:rPr lang="en-US">
                <a:ea typeface="ＭＳ Ｐゴシック" pitchFamily="-111" charset="-128"/>
                <a:cs typeface="ＭＳ Ｐゴシック" pitchFamily="-111" charset="-128"/>
              </a:rPr>
              <a:t>Constant 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 amenable to Rice’s</a:t>
            </a:r>
          </a:p>
        </p:txBody>
      </p:sp>
      <p:sp>
        <p:nvSpPr>
          <p:cNvPr id="471043"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40436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itle 1"/>
          <p:cNvSpPr>
            <a:spLocks noGrp="1"/>
          </p:cNvSpPr>
          <p:nvPr>
            <p:ph type="title"/>
          </p:nvPr>
        </p:nvSpPr>
        <p:spPr/>
        <p:txBody>
          <a:bodyPr/>
          <a:lstStyle/>
          <a:p>
            <a:r>
              <a:rPr lang="en-US">
                <a:ea typeface="ＭＳ Ｐゴシック" pitchFamily="-111" charset="-128"/>
                <a:cs typeface="ＭＳ Ｐゴシック" pitchFamily="-111" charset="-128"/>
              </a:rPr>
              <a:t>Constant Time</a:t>
            </a:r>
          </a:p>
        </p:txBody>
      </p:sp>
      <p:sp>
        <p:nvSpPr>
          <p:cNvPr id="473091" name="Content Placeholder 2"/>
          <p:cNvSpPr>
            <a:spLocks noGrp="1"/>
          </p:cNvSpPr>
          <p:nvPr>
            <p:ph idx="1"/>
          </p:nvPr>
        </p:nvSpPr>
        <p:spPr/>
        <p:txBody>
          <a:bodyPr/>
          <a:lstStyle/>
          <a:p>
            <a:pPr eaLnBrk="1" hangingPunct="1"/>
            <a:r>
              <a:rPr lang="en-US" sz="2400" b="1" dirty="0" err="1">
                <a:ea typeface="ＭＳ Ｐゴシック" pitchFamily="-111" charset="-128"/>
                <a:cs typeface="ＭＳ Ｐゴシック" pitchFamily="-111" charset="-128"/>
              </a:rPr>
              <a:t>CTime</a:t>
            </a:r>
            <a:r>
              <a:rPr lang="en-US" sz="2400" b="1" dirty="0">
                <a:ea typeface="ＭＳ Ｐゴシック" pitchFamily="-111" charset="-128"/>
                <a:cs typeface="ＭＳ Ｐゴシック" pitchFamily="-111" charset="-128"/>
              </a:rPr>
              <a:t> = { M | </a:t>
            </a:r>
            <a:r>
              <a:rPr lang="en-US" sz="2400" b="1" dirty="0">
                <a:ea typeface="ＭＳ Ｐゴシック" pitchFamily="-111" charset="-128"/>
                <a:cs typeface="ＭＳ Ｐゴシック" pitchFamily="-111" charset="-128"/>
                <a:sym typeface="Symbol" pitchFamily="-111" charset="2"/>
              </a:rPr>
              <a:t>K [ M </a:t>
            </a:r>
            <a:r>
              <a:rPr lang="en-US" sz="2400" dirty="0">
                <a:ea typeface="ＭＳ Ｐゴシック" pitchFamily="-111" charset="-128"/>
                <a:cs typeface="ＭＳ Ｐゴシック" pitchFamily="-111" charset="-128"/>
                <a:sym typeface="Symbol" pitchFamily="-111" charset="2"/>
              </a:rPr>
              <a:t>halts in at most </a:t>
            </a:r>
            <a:r>
              <a:rPr lang="en-US" sz="2400" b="1" dirty="0">
                <a:ea typeface="ＭＳ Ｐゴシック" pitchFamily="-111" charset="-128"/>
                <a:cs typeface="ＭＳ Ｐゴシック" pitchFamily="-111" charset="-128"/>
                <a:sym typeface="Symbol" pitchFamily="-111" charset="2"/>
              </a:rPr>
              <a:t>K</a:t>
            </a:r>
            <a:r>
              <a:rPr lang="en-US" sz="2400" dirty="0">
                <a:ea typeface="ＭＳ Ｐゴシック" pitchFamily="-111" charset="-128"/>
                <a:cs typeface="ＭＳ Ｐゴシック" pitchFamily="-111" charset="-128"/>
                <a:sym typeface="Symbol" pitchFamily="-111" charset="2"/>
              </a:rPr>
              <a:t> steps independent of its starting configuration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a:t>
            </a:r>
          </a:p>
          <a:p>
            <a:pPr eaLnBrk="1" hangingPunct="1"/>
            <a:r>
              <a:rPr lang="en-US" sz="2400" b="1" dirty="0">
                <a:ea typeface="ＭＳ Ｐゴシック" pitchFamily="-111" charset="-128"/>
                <a:cs typeface="ＭＳ Ｐゴシック" pitchFamily="-111" charset="-128"/>
              </a:rPr>
              <a:t>RT </a:t>
            </a:r>
            <a:r>
              <a:rPr lang="en-US" sz="2400" dirty="0">
                <a:ea typeface="ＭＳ Ｐゴシック" pitchFamily="-111" charset="-128"/>
                <a:cs typeface="ＭＳ Ｐゴシック" pitchFamily="-111" charset="-128"/>
              </a:rPr>
              <a:t>cannot be shown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by Rice’s Theorem as it breaks property 2</a:t>
            </a:r>
          </a:p>
          <a:p>
            <a:pPr lvl="1" eaLnBrk="1" hangingPunct="1"/>
            <a:r>
              <a:rPr lang="en-US" sz="2000" dirty="0"/>
              <a:t>Choose</a:t>
            </a:r>
            <a:r>
              <a:rPr lang="en-US" sz="2000" b="1" dirty="0"/>
              <a:t> M1 </a:t>
            </a:r>
            <a:r>
              <a:rPr lang="en-US" sz="2000" dirty="0"/>
              <a:t>and</a:t>
            </a:r>
            <a:r>
              <a:rPr lang="en-US" sz="2000" b="1" dirty="0"/>
              <a:t> M2 </a:t>
            </a:r>
            <a:r>
              <a:rPr lang="en-US" sz="2000" dirty="0"/>
              <a:t>to each Standard Turing Compute (STC) </a:t>
            </a:r>
            <a:r>
              <a:rPr lang="en-US" sz="2000" b="1" dirty="0"/>
              <a:t>ZERO</a:t>
            </a:r>
          </a:p>
          <a:p>
            <a:pPr lvl="1" eaLnBrk="1" hangingPunct="1"/>
            <a:r>
              <a:rPr lang="en-US" sz="2000" b="1" dirty="0"/>
              <a:t>M1 </a:t>
            </a:r>
            <a:r>
              <a:rPr lang="en-US" sz="2000" dirty="0"/>
              <a:t>is</a:t>
            </a:r>
            <a:r>
              <a:rPr lang="en-US" sz="2000" b="1" dirty="0"/>
              <a:t> R </a:t>
            </a:r>
            <a:r>
              <a:rPr lang="en-US" sz="2000" dirty="0"/>
              <a:t>(move right to end on a zero)</a:t>
            </a:r>
          </a:p>
          <a:p>
            <a:pPr lvl="1" eaLnBrk="1" hangingPunct="1"/>
            <a:r>
              <a:rPr lang="en-US" sz="2000" b="1" dirty="0"/>
              <a:t>M2 </a:t>
            </a:r>
            <a:r>
              <a:rPr lang="en-US" sz="2000" dirty="0"/>
              <a:t>is</a:t>
            </a:r>
            <a:r>
              <a:rPr lang="en-US" sz="2000" b="1" dirty="0"/>
              <a:t> </a:t>
            </a:r>
            <a:r>
              <a:rPr lang="en-US" sz="2000" b="1" dirty="0">
                <a:latin typeface="Monotype Corsiva" pitchFamily="-111" charset="0"/>
              </a:rPr>
              <a:t>L</a:t>
            </a:r>
            <a:r>
              <a:rPr lang="en-US" sz="2000" b="1" dirty="0"/>
              <a:t> </a:t>
            </a:r>
            <a:r>
              <a:rPr lang="en-US" sz="2000" b="1" dirty="0">
                <a:latin typeface="Monotype Corsiva" pitchFamily="-111" charset="0"/>
              </a:rPr>
              <a:t>R</a:t>
            </a:r>
            <a:r>
              <a:rPr lang="en-US" sz="2000" b="1" dirty="0"/>
              <a:t>  </a:t>
            </a:r>
            <a:r>
              <a:rPr lang="en-US" sz="2000" b="1" dirty="0" err="1"/>
              <a:t>R</a:t>
            </a:r>
            <a:r>
              <a:rPr lang="en-US" sz="2000" b="1" dirty="0"/>
              <a:t> </a:t>
            </a:r>
            <a:r>
              <a:rPr lang="en-US" sz="2000" dirty="0"/>
              <a:t>(time is dependent on argument)</a:t>
            </a:r>
          </a:p>
          <a:p>
            <a:pPr lvl="1" eaLnBrk="1" hangingPunct="1"/>
            <a:r>
              <a:rPr lang="en-US" sz="2000" b="1" dirty="0"/>
              <a:t>M1 </a:t>
            </a:r>
            <a:r>
              <a:rPr lang="en-US" sz="2000" dirty="0"/>
              <a:t>is in </a:t>
            </a:r>
            <a:r>
              <a:rPr lang="en-US" sz="2000" b="1" dirty="0" err="1"/>
              <a:t>CTime</a:t>
            </a:r>
            <a:r>
              <a:rPr lang="en-US" sz="2000" b="1" dirty="0"/>
              <a:t>; M2 </a:t>
            </a:r>
            <a:r>
              <a:rPr lang="en-US" sz="2000" dirty="0"/>
              <a:t>is not , but they have same I/O behavior, so </a:t>
            </a:r>
            <a:r>
              <a:rPr lang="en-US" sz="2000" b="1" dirty="0" err="1"/>
              <a:t>CTime</a:t>
            </a:r>
            <a:r>
              <a:rPr lang="en-US" sz="2000" b="1" dirty="0"/>
              <a:t> </a:t>
            </a:r>
            <a:r>
              <a:rPr lang="en-US" sz="2000" dirty="0"/>
              <a:t>does not adhere to property 2</a:t>
            </a:r>
            <a:endParaRPr lang="en-US" dirty="0"/>
          </a:p>
        </p:txBody>
      </p:sp>
      <p:sp>
        <p:nvSpPr>
          <p:cNvPr id="473092" name="Date Placeholder 3"/>
          <p:cNvSpPr>
            <a:spLocks noGrp="1"/>
          </p:cNvSpPr>
          <p:nvPr>
            <p:ph type="dt" sz="quarter" idx="10"/>
          </p:nvPr>
        </p:nvSpPr>
        <p:spPr>
          <a:noFill/>
        </p:spPr>
        <p:txBody>
          <a:bodyPr/>
          <a:lstStyle/>
          <a:p>
            <a:fld id="{8368DBC6-1DD4-4041-93E9-5658481A687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7309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3094" name="Slide Number Placeholder 5"/>
          <p:cNvSpPr>
            <a:spLocks noGrp="1"/>
          </p:cNvSpPr>
          <p:nvPr>
            <p:ph type="sldNum" sz="quarter" idx="12"/>
          </p:nvPr>
        </p:nvSpPr>
        <p:spPr>
          <a:noFill/>
        </p:spPr>
        <p:txBody>
          <a:bodyPr/>
          <a:lstStyle/>
          <a:p>
            <a:fld id="{3653CF1A-F83F-284A-A0A9-CDE1BAB376B9}"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832987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itle 1"/>
          <p:cNvSpPr>
            <a:spLocks noGrp="1"/>
          </p:cNvSpPr>
          <p:nvPr>
            <p:ph type="title"/>
          </p:nvPr>
        </p:nvSpPr>
        <p:spPr/>
        <p:txBody>
          <a:bodyPr/>
          <a:lstStyle/>
          <a:p>
            <a:r>
              <a:rPr lang="en-US">
                <a:ea typeface="ＭＳ Ｐゴシック" pitchFamily="-111" charset="-128"/>
                <a:cs typeface="ＭＳ Ｐゴシック" pitchFamily="-111" charset="-128"/>
              </a:rPr>
              <a:t>Quantifier Analysis</a:t>
            </a:r>
          </a:p>
        </p:txBody>
      </p:sp>
      <p:sp>
        <p:nvSpPr>
          <p:cNvPr id="474115" name="Content Placeholder 2"/>
          <p:cNvSpPr>
            <a:spLocks noGrp="1"/>
          </p:cNvSpPr>
          <p:nvPr>
            <p:ph idx="1"/>
          </p:nvPr>
        </p:nvSpPr>
        <p:spPr/>
        <p:txBody>
          <a:bodyPr/>
          <a:lstStyle/>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 [ STP(M, C, K) ] }</a:t>
            </a:r>
          </a:p>
          <a:p>
            <a:pPr eaLnBrk="1" hangingPunct="1"/>
            <a:r>
              <a:rPr lang="en-US" sz="2800" dirty="0">
                <a:ea typeface="ＭＳ Ｐゴシック" pitchFamily="-111" charset="-128"/>
                <a:cs typeface="ＭＳ Ｐゴシック" pitchFamily="-111" charset="-128"/>
                <a:sym typeface="Symbol" pitchFamily="-111" charset="2"/>
              </a:rPr>
              <a:t>This would appear to imply that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is not even re. However, a TM that only runs for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steps can only scan at most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distinct tape symbols. Thus, if we use unary notation,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can be expressed</a:t>
            </a:r>
          </a:p>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a:t>
            </a:r>
            <a:r>
              <a:rPr lang="en-US" sz="2800" b="1" baseline="-25000" dirty="0">
                <a:ea typeface="ＭＳ Ｐゴシック" pitchFamily="-111" charset="-128"/>
                <a:cs typeface="ＭＳ Ｐゴシック" pitchFamily="-111" charset="-128"/>
                <a:sym typeface="Symbol" pitchFamily="-111" charset="2"/>
              </a:rPr>
              <a:t>|C|</a:t>
            </a:r>
            <a:r>
              <a:rPr lang="en-US" sz="2800" b="1" baseline="-25000" dirty="0">
                <a:ea typeface="Arial" pitchFamily="-111" charset="0"/>
                <a:cs typeface="Arial" pitchFamily="-111" charset="0"/>
                <a:sym typeface="Symbol" pitchFamily="-111" charset="2"/>
              </a:rPr>
              <a:t>≤K</a:t>
            </a:r>
            <a:r>
              <a:rPr lang="en-US" sz="2800" b="1" dirty="0">
                <a:ea typeface="ＭＳ Ｐゴシック" pitchFamily="-111" charset="-128"/>
                <a:cs typeface="ＭＳ Ｐゴシック" pitchFamily="-111" charset="-128"/>
                <a:sym typeface="Symbol" pitchFamily="-111" charset="2"/>
              </a:rPr>
              <a:t> [ STP(M, C, K) ] }</a:t>
            </a:r>
          </a:p>
          <a:p>
            <a:pPr eaLnBrk="1" hangingPunct="1"/>
            <a:r>
              <a:rPr lang="en-US" sz="2800" dirty="0">
                <a:ea typeface="ＭＳ Ｐゴシック" pitchFamily="-111" charset="-128"/>
                <a:cs typeface="ＭＳ Ｐゴシック" pitchFamily="-111" charset="-128"/>
                <a:sym typeface="Symbol" pitchFamily="-111" charset="2"/>
              </a:rPr>
              <a:t>We can dovetail over the set of all TMs, </a:t>
            </a:r>
            <a:r>
              <a:rPr lang="en-US" sz="2800" b="1"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and all </a:t>
            </a:r>
            <a:r>
              <a:rPr lang="en-US" sz="2800" b="1" dirty="0">
                <a:ea typeface="ＭＳ Ｐゴシック" pitchFamily="-111" charset="-128"/>
                <a:cs typeface="ＭＳ Ｐゴシック" pitchFamily="-111" charset="-128"/>
                <a:sym typeface="Symbol" pitchFamily="-111" charset="2"/>
              </a:rPr>
              <a:t>K</a:t>
            </a:r>
            <a:r>
              <a:rPr lang="en-US" sz="2800" dirty="0">
                <a:ea typeface="ＭＳ Ｐゴシック" pitchFamily="-111" charset="-128"/>
                <a:cs typeface="ＭＳ Ｐゴシック" pitchFamily="-111" charset="-128"/>
                <a:sym typeface="Symbol" pitchFamily="-111" charset="2"/>
              </a:rPr>
              <a:t>, listing those </a:t>
            </a:r>
            <a:r>
              <a:rPr lang="en-US" sz="2800" b="1" dirty="0">
                <a:ea typeface="ＭＳ Ｐゴシック" pitchFamily="-111" charset="-128"/>
                <a:cs typeface="ＭＳ Ｐゴシック" pitchFamily="-111" charset="-128"/>
                <a:sym typeface="Symbol" pitchFamily="-111" charset="2"/>
              </a:rPr>
              <a:t>M </a:t>
            </a:r>
            <a:r>
              <a:rPr lang="en-US" sz="2800" dirty="0">
                <a:ea typeface="ＭＳ Ｐゴシック" pitchFamily="-111" charset="-128"/>
                <a:cs typeface="ＭＳ Ｐゴシック" pitchFamily="-111" charset="-128"/>
                <a:sym typeface="Symbol" pitchFamily="-111" charset="2"/>
              </a:rPr>
              <a:t>that halt in constant time.</a:t>
            </a:r>
            <a:endParaRPr lang="en-US" sz="2400" dirty="0">
              <a:ea typeface="ＭＳ Ｐゴシック" pitchFamily="-111" charset="-128"/>
              <a:cs typeface="ＭＳ Ｐゴシック" pitchFamily="-111" charset="-128"/>
            </a:endParaRPr>
          </a:p>
        </p:txBody>
      </p:sp>
      <p:sp>
        <p:nvSpPr>
          <p:cNvPr id="474116" name="Date Placeholder 3"/>
          <p:cNvSpPr>
            <a:spLocks noGrp="1"/>
          </p:cNvSpPr>
          <p:nvPr>
            <p:ph type="dt" sz="quarter" idx="10"/>
          </p:nvPr>
        </p:nvSpPr>
        <p:spPr>
          <a:noFill/>
        </p:spPr>
        <p:txBody>
          <a:bodyPr/>
          <a:lstStyle/>
          <a:p>
            <a:fld id="{1B154DD7-07B3-A945-80A9-9F6D21A7180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7411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4118" name="Slide Number Placeholder 5"/>
          <p:cNvSpPr>
            <a:spLocks noGrp="1"/>
          </p:cNvSpPr>
          <p:nvPr>
            <p:ph type="sldNum" sz="quarter" idx="12"/>
          </p:nvPr>
        </p:nvSpPr>
        <p:spPr>
          <a:noFill/>
        </p:spPr>
        <p:txBody>
          <a:bodyPr/>
          <a:lstStyle/>
          <a:p>
            <a:fld id="{E064CE40-B459-3244-9680-57614E8C9E95}" type="slidenum">
              <a:rPr lang="en-US">
                <a:latin typeface="Arial" pitchFamily="-111" charset="0"/>
                <a:ea typeface="ＭＳ Ｐゴシック" pitchFamily="-111" charset="-128"/>
                <a:cs typeface="ＭＳ Ｐゴシック" pitchFamily="-111" charset="-128"/>
              </a:rPr>
              <a:pPr/>
              <a:t>223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63333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itle 1"/>
          <p:cNvSpPr>
            <a:spLocks noGrp="1"/>
          </p:cNvSpPr>
          <p:nvPr>
            <p:ph type="title"/>
          </p:nvPr>
        </p:nvSpPr>
        <p:spPr/>
        <p:txBody>
          <a:bodyPr/>
          <a:lstStyle/>
          <a:p>
            <a:r>
              <a:rPr lang="en-US">
                <a:ea typeface="ＭＳ Ｐゴシック" pitchFamily="-111" charset="-128"/>
                <a:cs typeface="ＭＳ Ｐゴシック" pitchFamily="-111" charset="-128"/>
              </a:rPr>
              <a:t>Complexity of CTime</a:t>
            </a:r>
          </a:p>
        </p:txBody>
      </p:sp>
      <p:sp>
        <p:nvSpPr>
          <p:cNvPr id="475139" name="Content Placeholder 2"/>
          <p:cNvSpPr>
            <a:spLocks noGrp="1"/>
          </p:cNvSpPr>
          <p:nvPr>
            <p:ph idx="1"/>
          </p:nvPr>
        </p:nvSpPr>
        <p:spPr/>
        <p:txBody>
          <a:bodyPr/>
          <a:lstStyle/>
          <a:p>
            <a:r>
              <a:rPr lang="en-US" dirty="0">
                <a:ea typeface="ＭＳ Ｐゴシック" pitchFamily="-111" charset="-128"/>
                <a:cs typeface="ＭＳ Ｐゴシック" pitchFamily="-111" charset="-128"/>
              </a:rPr>
              <a:t>Can show it is equivalent to the </a:t>
            </a:r>
            <a:r>
              <a:rPr lang="en-US" b="1" dirty="0">
                <a:ea typeface="ＭＳ Ｐゴシック" pitchFamily="-111" charset="-128"/>
                <a:cs typeface="ＭＳ Ｐゴシック" pitchFamily="-111" charset="-128"/>
              </a:rPr>
              <a:t>Halting Problem</a:t>
            </a:r>
            <a:r>
              <a:rPr lang="en-US" dirty="0">
                <a:ea typeface="ＭＳ Ｐゴシック" pitchFamily="-111" charset="-128"/>
                <a:cs typeface="ＭＳ Ｐゴシック" pitchFamily="-111" charset="-128"/>
              </a:rPr>
              <a:t> for TM’s with </a:t>
            </a:r>
            <a:r>
              <a:rPr lang="en-US" b="1" dirty="0">
                <a:ea typeface="ＭＳ Ｐゴシック" pitchFamily="-111" charset="-128"/>
                <a:cs typeface="ＭＳ Ｐゴシック" pitchFamily="-111" charset="-128"/>
              </a:rPr>
              <a:t>Infinite Tapes </a:t>
            </a:r>
            <a:r>
              <a:rPr lang="en-US" dirty="0">
                <a:ea typeface="ＭＳ Ｐゴシック" pitchFamily="-111" charset="-128"/>
                <a:cs typeface="ＭＳ Ｐゴシック" pitchFamily="-111" charset="-128"/>
              </a:rPr>
              <a:t>(not unbounded but truly infinite)</a:t>
            </a:r>
          </a:p>
          <a:p>
            <a:r>
              <a:rPr lang="en-US" dirty="0">
                <a:ea typeface="ＭＳ Ｐゴシック" pitchFamily="-111" charset="-128"/>
                <a:cs typeface="ＭＳ Ｐゴシック" pitchFamily="-111" charset="-128"/>
              </a:rPr>
              <a:t>This was shown in 1966 to be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It was also shown to be re, just as we have done so for </a:t>
            </a:r>
            <a:r>
              <a:rPr lang="en-US" b="1" dirty="0" err="1">
                <a:ea typeface="ＭＳ Ｐゴシック" pitchFamily="-111" charset="-128"/>
                <a:cs typeface="ＭＳ Ｐゴシック" pitchFamily="-111" charset="-128"/>
              </a:rPr>
              <a:t>CTime</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Details Later</a:t>
            </a:r>
          </a:p>
        </p:txBody>
      </p:sp>
      <p:sp>
        <p:nvSpPr>
          <p:cNvPr id="475140" name="Date Placeholder 3"/>
          <p:cNvSpPr>
            <a:spLocks noGrp="1"/>
          </p:cNvSpPr>
          <p:nvPr>
            <p:ph type="dt" sz="quarter" idx="10"/>
          </p:nvPr>
        </p:nvSpPr>
        <p:spPr>
          <a:noFill/>
        </p:spPr>
        <p:txBody>
          <a:bodyPr/>
          <a:lstStyle/>
          <a:p>
            <a:fld id="{B1E15B44-ABB2-C146-8E2D-42C9145232E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7514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5142" name="Slide Number Placeholder 5"/>
          <p:cNvSpPr>
            <a:spLocks noGrp="1"/>
          </p:cNvSpPr>
          <p:nvPr>
            <p:ph type="sldNum" sz="quarter" idx="12"/>
          </p:nvPr>
        </p:nvSpPr>
        <p:spPr>
          <a:noFill/>
        </p:spPr>
        <p:txBody>
          <a:bodyPr/>
          <a:lstStyle/>
          <a:p>
            <a:fld id="{CF9DADF6-2EC2-6C4C-877B-B58E3B0B2693}"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638455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What We’ve Done in Computability</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374647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Date Placeholder 3"/>
          <p:cNvSpPr>
            <a:spLocks noGrp="1"/>
          </p:cNvSpPr>
          <p:nvPr>
            <p:ph type="dt" sz="quarter" idx="10"/>
          </p:nvPr>
        </p:nvSpPr>
        <p:spPr>
          <a:noFill/>
        </p:spPr>
        <p:txBody>
          <a:bodyPr/>
          <a:lstStyle/>
          <a:p>
            <a:r>
              <a:rPr lang="en-US">
                <a:latin typeface="Arial" pitchFamily="-106" charset="0"/>
              </a:rPr>
              <a:t>Dec 2, 2007/COT5310</a:t>
            </a:r>
          </a:p>
        </p:txBody>
      </p:sp>
      <p:sp>
        <p:nvSpPr>
          <p:cNvPr id="791555" name="Footer Placeholder 4"/>
          <p:cNvSpPr>
            <a:spLocks noGrp="1"/>
          </p:cNvSpPr>
          <p:nvPr>
            <p:ph type="ftr" sz="quarter" idx="11"/>
          </p:nvPr>
        </p:nvSpPr>
        <p:spPr>
          <a:noFill/>
        </p:spPr>
        <p:txBody>
          <a:bodyPr/>
          <a:lstStyle/>
          <a:p>
            <a:r>
              <a:rPr lang="en-US">
                <a:latin typeface="Arial" pitchFamily="-106" charset="0"/>
              </a:rPr>
              <a:t>© UCF (Charles E. Hughes) </a:t>
            </a:r>
          </a:p>
        </p:txBody>
      </p:sp>
      <p:sp>
        <p:nvSpPr>
          <p:cNvPr id="791556" name="Slide Number Placeholder 5"/>
          <p:cNvSpPr>
            <a:spLocks noGrp="1"/>
          </p:cNvSpPr>
          <p:nvPr>
            <p:ph type="sldNum" sz="quarter" idx="12"/>
          </p:nvPr>
        </p:nvSpPr>
        <p:spPr>
          <a:noFill/>
        </p:spPr>
        <p:txBody>
          <a:bodyPr/>
          <a:lstStyle/>
          <a:p>
            <a:fld id="{3D9CA93F-F2F1-FB4F-99A1-40AAA486837B}" type="slidenum">
              <a:rPr lang="en-US">
                <a:latin typeface="Arial" pitchFamily="-106" charset="0"/>
              </a:rPr>
              <a:pPr/>
              <a:t>226</a:t>
            </a:fld>
            <a:endParaRPr lang="en-US">
              <a:latin typeface="Arial" pitchFamily="-106" charset="0"/>
            </a:endParaRPr>
          </a:p>
        </p:txBody>
      </p:sp>
      <p:sp>
        <p:nvSpPr>
          <p:cNvPr id="791557" name="Rectangle 2"/>
          <p:cNvSpPr>
            <a:spLocks noGrp="1" noChangeArrowheads="1"/>
          </p:cNvSpPr>
          <p:nvPr>
            <p:ph type="title"/>
          </p:nvPr>
        </p:nvSpPr>
        <p:spPr>
          <a:xfrm>
            <a:off x="304800" y="274638"/>
            <a:ext cx="8534400" cy="1143000"/>
          </a:xfrm>
        </p:spPr>
        <p:txBody>
          <a:bodyPr/>
          <a:lstStyle/>
          <a:p>
            <a:pPr eaLnBrk="1" hangingPunct="1"/>
            <a:r>
              <a:rPr lang="en-US" dirty="0"/>
              <a:t>List Minus Some Tedious Stuff</a:t>
            </a:r>
          </a:p>
        </p:txBody>
      </p:sp>
      <p:sp>
        <p:nvSpPr>
          <p:cNvPr id="791558" name="Rectangle 3"/>
          <p:cNvSpPr>
            <a:spLocks noGrp="1" noChangeArrowheads="1"/>
          </p:cNvSpPr>
          <p:nvPr>
            <p:ph type="body" idx="1"/>
          </p:nvPr>
        </p:nvSpPr>
        <p:spPr/>
        <p:txBody>
          <a:bodyPr/>
          <a:lstStyle/>
          <a:p>
            <a:pPr eaLnBrk="1" hangingPunct="1">
              <a:lnSpc>
                <a:spcPct val="80000"/>
              </a:lnSpc>
            </a:pPr>
            <a:r>
              <a:rPr lang="en-US" sz="2000" dirty="0"/>
              <a:t>A question with multiple parts that uses quantification (STP/VALUE)</a:t>
            </a:r>
          </a:p>
          <a:p>
            <a:pPr eaLnBrk="1" hangingPunct="1">
              <a:lnSpc>
                <a:spcPct val="80000"/>
              </a:lnSpc>
            </a:pPr>
            <a:r>
              <a:rPr lang="en-US" sz="2000" dirty="0"/>
              <a:t>Various re and recursive equivalent definitions </a:t>
            </a:r>
          </a:p>
          <a:p>
            <a:pPr eaLnBrk="1" hangingPunct="1">
              <a:lnSpc>
                <a:spcPct val="80000"/>
              </a:lnSpc>
            </a:pPr>
            <a:r>
              <a:rPr lang="en-US" sz="2000" dirty="0"/>
              <a:t>Proofs of equivalence of definitions</a:t>
            </a:r>
          </a:p>
          <a:p>
            <a:pPr eaLnBrk="1" hangingPunct="1">
              <a:lnSpc>
                <a:spcPct val="80000"/>
              </a:lnSpc>
            </a:pPr>
            <a:r>
              <a:rPr lang="en-US" sz="2000" dirty="0"/>
              <a:t>Consequences of </a:t>
            </a:r>
            <a:r>
              <a:rPr lang="en-US" sz="2000" dirty="0" err="1"/>
              <a:t>recursiveness</a:t>
            </a:r>
            <a:r>
              <a:rPr lang="en-US" sz="2000" dirty="0"/>
              <a:t> or re-</a:t>
            </a:r>
            <a:r>
              <a:rPr lang="en-US" sz="2000" dirty="0" err="1"/>
              <a:t>ness</a:t>
            </a:r>
            <a:r>
              <a:rPr lang="en-US" sz="2000" dirty="0"/>
              <a:t> of a problem</a:t>
            </a:r>
          </a:p>
          <a:p>
            <a:pPr eaLnBrk="1" hangingPunct="1">
              <a:lnSpc>
                <a:spcPct val="80000"/>
              </a:lnSpc>
            </a:pPr>
            <a:r>
              <a:rPr lang="en-US" sz="2000" dirty="0"/>
              <a:t>Closure of recursive/re sets</a:t>
            </a:r>
          </a:p>
          <a:p>
            <a:pPr eaLnBrk="1" hangingPunct="1">
              <a:lnSpc>
                <a:spcPct val="80000"/>
              </a:lnSpc>
            </a:pPr>
            <a:r>
              <a:rPr lang="en-US" sz="2000" dirty="0"/>
              <a:t>Gödel numbering (pairing functions and inverses)</a:t>
            </a:r>
          </a:p>
          <a:p>
            <a:pPr eaLnBrk="1" hangingPunct="1">
              <a:lnSpc>
                <a:spcPct val="80000"/>
              </a:lnSpc>
            </a:pPr>
            <a:r>
              <a:rPr lang="en-US" sz="2000" dirty="0"/>
              <a:t>Models of computation/equivalences (not details but understanding)</a:t>
            </a:r>
          </a:p>
          <a:p>
            <a:pPr eaLnBrk="1" hangingPunct="1">
              <a:lnSpc>
                <a:spcPct val="80000"/>
              </a:lnSpc>
            </a:pPr>
            <a:r>
              <a:rPr lang="en-US" sz="2000" dirty="0"/>
              <a:t>Primitive recursion and its limitation; bounded versus unbounded </a:t>
            </a:r>
            <a:r>
              <a:rPr lang="en-US" sz="2000" dirty="0" err="1"/>
              <a:t>μ</a:t>
            </a:r>
            <a:endParaRPr lang="en-US" sz="2000" dirty="0"/>
          </a:p>
          <a:p>
            <a:pPr eaLnBrk="1" hangingPunct="1">
              <a:lnSpc>
                <a:spcPct val="80000"/>
              </a:lnSpc>
            </a:pPr>
            <a:r>
              <a:rPr lang="en-US" sz="2000" dirty="0"/>
              <a:t>Notion of universal machine</a:t>
            </a:r>
          </a:p>
          <a:p>
            <a:pPr eaLnBrk="1" hangingPunct="1">
              <a:lnSpc>
                <a:spcPct val="80000"/>
              </a:lnSpc>
            </a:pPr>
            <a:r>
              <a:rPr lang="en-US" sz="2000" dirty="0"/>
              <a:t>A proof by </a:t>
            </a:r>
            <a:r>
              <a:rPr lang="en-US" sz="2000" dirty="0" err="1"/>
              <a:t>diagonalization</a:t>
            </a:r>
            <a:r>
              <a:rPr lang="en-US" sz="2000" dirty="0"/>
              <a:t> (there are just two possibilities)</a:t>
            </a:r>
          </a:p>
          <a:p>
            <a:pPr eaLnBrk="1" hangingPunct="1">
              <a:lnSpc>
                <a:spcPct val="80000"/>
              </a:lnSpc>
            </a:pPr>
            <a:r>
              <a:rPr lang="en-US" sz="2000" dirty="0"/>
              <a:t>A question about K and/or K</a:t>
            </a:r>
            <a:r>
              <a:rPr lang="en-US" sz="2000" baseline="-25000" dirty="0"/>
              <a:t>0</a:t>
            </a:r>
          </a:p>
          <a:p>
            <a:pPr eaLnBrk="1" hangingPunct="1">
              <a:lnSpc>
                <a:spcPct val="80000"/>
              </a:lnSpc>
            </a:pPr>
            <a:r>
              <a:rPr lang="en-US" sz="2000" dirty="0"/>
              <a:t>Many-one </a:t>
            </a:r>
            <a:r>
              <a:rPr lang="en-US" sz="2000" dirty="0" err="1"/>
              <a:t>reduction(s</a:t>
            </a:r>
            <a:r>
              <a:rPr lang="en-US" sz="2000" dirty="0"/>
              <a:t>)</a:t>
            </a:r>
          </a:p>
          <a:p>
            <a:pPr eaLnBrk="1" hangingPunct="1">
              <a:lnSpc>
                <a:spcPct val="80000"/>
              </a:lnSpc>
            </a:pPr>
            <a:r>
              <a:rPr lang="en-US" sz="2000" dirty="0"/>
              <a:t>Rice’s Theorem (its proof and its variants)</a:t>
            </a:r>
          </a:p>
          <a:p>
            <a:pPr eaLnBrk="1" hangingPunct="1">
              <a:lnSpc>
                <a:spcPct val="80000"/>
              </a:lnSpc>
            </a:pPr>
            <a:r>
              <a:rPr lang="en-US" sz="2000" dirty="0"/>
              <a:t>Applications of Rice’s Theorem and when it cannot be applied</a:t>
            </a:r>
          </a:p>
          <a:p>
            <a:pPr eaLnBrk="1" hangingPunct="1">
              <a:lnSpc>
                <a:spcPct val="80000"/>
              </a:lnSpc>
              <a:buNone/>
            </a:pPr>
            <a:endParaRPr lang="en-US" sz="2000" dirty="0"/>
          </a:p>
          <a:p>
            <a:pPr eaLnBrk="1" hangingPunct="1">
              <a:lnSpc>
                <a:spcPct val="80000"/>
              </a:lnSpc>
            </a:pPr>
            <a:endParaRPr lang="en-US" sz="2000" dirty="0"/>
          </a:p>
        </p:txBody>
      </p:sp>
    </p:spTree>
    <p:extLst>
      <p:ext uri="{BB962C8B-B14F-4D97-AF65-F5344CB8AC3E}">
        <p14:creationId xmlns:p14="http://schemas.microsoft.com/office/powerpoint/2010/main" val="58231207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More Practice Problems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655618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Number Placeholder 5"/>
          <p:cNvSpPr>
            <a:spLocks noGrp="1"/>
          </p:cNvSpPr>
          <p:nvPr>
            <p:ph type="sldNum" sz="quarter" idx="12"/>
          </p:nvPr>
        </p:nvSpPr>
        <p:spPr>
          <a:noFill/>
        </p:spPr>
        <p:txBody>
          <a:bodyPr/>
          <a:lstStyle/>
          <a:p>
            <a:pPr eaLnBrk="1" hangingPunct="1"/>
            <a:fld id="{4C433E07-E78A-484E-BB98-97891E7DD68A}" type="slidenum">
              <a:rPr lang="en-US">
                <a:latin typeface="Arial" pitchFamily="-111" charset="0"/>
                <a:ea typeface="ＭＳ Ｐゴシック" pitchFamily="-111" charset="-128"/>
                <a:cs typeface="ＭＳ Ｐゴシック" pitchFamily="-111" charset="-128"/>
              </a:rPr>
              <a:pPr eaLnBrk="1" hangingPunct="1"/>
              <a:t>228</a:t>
            </a:fld>
            <a:endParaRPr lang="en-US">
              <a:latin typeface="Arial" pitchFamily="-111" charset="0"/>
              <a:ea typeface="ＭＳ Ｐゴシック" pitchFamily="-111" charset="-128"/>
              <a:cs typeface="ＭＳ Ｐゴシック" pitchFamily="-111" charset="-128"/>
            </a:endParaRPr>
          </a:p>
        </p:txBody>
      </p:sp>
      <p:sp>
        <p:nvSpPr>
          <p:cNvPr id="4782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7821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1.	Prove that the following are equivalent</a:t>
            </a:r>
          </a:p>
          <a:p>
            <a:pPr marL="990600" lvl="1" indent="-533400" eaLnBrk="1" hangingPunct="1">
              <a:buFont typeface="Times" pitchFamily="-111" charset="0"/>
              <a:buAutoNum type="alphaLcParenR"/>
            </a:pPr>
            <a:r>
              <a:rPr lang="en-US" b="1" dirty="0"/>
              <a:t>S is an infinite recursive (decidable) set.</a:t>
            </a:r>
          </a:p>
          <a:p>
            <a:pPr marL="990600" lvl="1" indent="-533400" eaLnBrk="1" hangingPunct="1">
              <a:buFont typeface="Times" pitchFamily="-111" charset="0"/>
              <a:buAutoNum type="alphaLcParenR"/>
            </a:pPr>
            <a:r>
              <a:rPr lang="en-US" b="1" dirty="0"/>
              <a:t>S is the range of a monotonically increasing total recursive function. </a:t>
            </a:r>
            <a:br>
              <a:rPr lang="en-US" b="1" dirty="0"/>
            </a:br>
            <a:r>
              <a:rPr lang="en-US" b="1" dirty="0"/>
              <a:t>Note: f is monotonically increasing means that </a:t>
            </a:r>
            <a:r>
              <a:rPr lang="en-US" b="1" dirty="0">
                <a:sym typeface="Symbol" pitchFamily="-111" charset="2"/>
              </a:rPr>
              <a:t></a:t>
            </a:r>
            <a:r>
              <a:rPr lang="en-US" b="1" dirty="0"/>
              <a:t>x f(x+1) &gt; f(x).</a:t>
            </a:r>
          </a:p>
        </p:txBody>
      </p:sp>
      <p:sp>
        <p:nvSpPr>
          <p:cNvPr id="478213" name="Date Placeholder 3"/>
          <p:cNvSpPr>
            <a:spLocks noGrp="1"/>
          </p:cNvSpPr>
          <p:nvPr>
            <p:ph type="dt" sz="quarter" idx="10"/>
          </p:nvPr>
        </p:nvSpPr>
        <p:spPr>
          <a:noFill/>
        </p:spPr>
        <p:txBody>
          <a:bodyPr/>
          <a:lstStyle/>
          <a:p>
            <a:fld id="{ACEA68B3-154E-6244-B04F-D6297B89104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782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8164355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229</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Question#2</a:t>
            </a:r>
          </a:p>
        </p:txBody>
      </p:sp>
      <p:sp>
        <p:nvSpPr>
          <p:cNvPr id="48026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2.	Let A and B be re sets. For each of the following, either prove that the set is re, or give a counterexample that results in some known non-re set.</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74615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The universal machine</a:t>
            </a:r>
          </a:p>
        </p:txBody>
      </p:sp>
      <p:sp>
        <p:nvSpPr>
          <p:cNvPr id="169987"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First, we can all agree that any complete model of computation must be able to simulate programs in its own language. We refer to such a simulator (interpreter) as the Universal machine, denote </a:t>
            </a:r>
            <a:r>
              <a:rPr lang="en-US" sz="2400" b="1" dirty="0">
                <a:ea typeface="ＭＳ Ｐゴシック" pitchFamily="-111" charset="-128"/>
                <a:cs typeface="ＭＳ Ｐゴシック" pitchFamily="-111" charset="-128"/>
              </a:rPr>
              <a:t>Univ</a:t>
            </a:r>
            <a:r>
              <a:rPr lang="en-US" sz="2400" dirty="0">
                <a:ea typeface="ＭＳ Ｐゴシック" pitchFamily="-111" charset="-128"/>
                <a:cs typeface="ＭＳ Ｐゴシック" pitchFamily="-111" charset="-128"/>
              </a:rPr>
              <a:t>.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dirty="0">
              <a:ea typeface="ＭＳ Ｐゴシック" pitchFamily="-111" charset="-128"/>
              <a:cs typeface="ＭＳ Ｐゴシック" pitchFamily="-111" charset="-128"/>
            </a:endParaRPr>
          </a:p>
          <a:p>
            <a:pPr eaLnBrk="1" hangingPunct="1">
              <a:lnSpc>
                <a:spcPct val="80000"/>
              </a:lnSpc>
              <a:buFontTx/>
              <a:buNone/>
            </a:pP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endParaRPr lang="en-US" sz="2400" b="1" dirty="0">
              <a:ea typeface="ＭＳ Ｐゴシック" pitchFamily="-111" charset="-128"/>
              <a:cs typeface="ＭＳ Ｐゴシック" pitchFamily="-111" charset="-128"/>
            </a:endParaRPr>
          </a:p>
          <a:p>
            <a:pPr eaLnBrk="1" hangingPunct="1">
              <a:lnSpc>
                <a:spcPct val="80000"/>
              </a:lnSpc>
              <a:buFontTx/>
              <a:buNone/>
            </a:pPr>
            <a:r>
              <a:rPr lang="en-US" sz="2400" dirty="0">
                <a:ea typeface="ＭＳ Ｐゴシック" pitchFamily="-111" charset="-128"/>
                <a:cs typeface="ＭＳ Ｐゴシック" pitchFamily="-111" charset="-128"/>
              </a:rPr>
              <a:t>	</a:t>
            </a:r>
          </a:p>
        </p:txBody>
      </p:sp>
      <p:sp>
        <p:nvSpPr>
          <p:cNvPr id="169988" name="Date Placeholder 3"/>
          <p:cNvSpPr>
            <a:spLocks noGrp="1"/>
          </p:cNvSpPr>
          <p:nvPr>
            <p:ph type="dt" sz="quarter" idx="10"/>
          </p:nvPr>
        </p:nvSpPr>
        <p:spPr>
          <a:noFill/>
        </p:spPr>
        <p:txBody>
          <a:bodyPr/>
          <a:lstStyle/>
          <a:p>
            <a:fld id="{DE8772B1-28DE-6D44-96AE-C5D1C954B0C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69989" name="Slide Number Placeholder 4"/>
          <p:cNvSpPr>
            <a:spLocks noGrp="1"/>
          </p:cNvSpPr>
          <p:nvPr>
            <p:ph type="sldNum" sz="quarter" idx="12"/>
          </p:nvPr>
        </p:nvSpPr>
        <p:spPr>
          <a:noFill/>
        </p:spPr>
        <p:txBody>
          <a:bodyPr/>
          <a:lstStyle/>
          <a:p>
            <a:fld id="{BC7C0241-B962-3C47-9B22-D29CF720EEAE}"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
        <p:nvSpPr>
          <p:cNvPr id="169990"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4736328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Number Placeholder 5"/>
          <p:cNvSpPr>
            <a:spLocks noGrp="1"/>
          </p:cNvSpPr>
          <p:nvPr>
            <p:ph type="sldNum" sz="quarter" idx="12"/>
          </p:nvPr>
        </p:nvSpPr>
        <p:spPr>
          <a:noFill/>
        </p:spPr>
        <p:txBody>
          <a:bodyPr/>
          <a:lstStyle/>
          <a:p>
            <a:pPr eaLnBrk="1" hangingPunct="1"/>
            <a:fld id="{65F63443-2735-4547-8156-5F958F6433AC}" type="slidenum">
              <a:rPr lang="en-US">
                <a:latin typeface="Arial" pitchFamily="-111" charset="0"/>
                <a:ea typeface="ＭＳ Ｐゴシック" pitchFamily="-111" charset="-128"/>
                <a:cs typeface="ＭＳ Ｐゴシック" pitchFamily="-111" charset="-128"/>
              </a:rPr>
              <a:pPr eaLnBrk="1" hangingPunct="1"/>
              <a:t>230</a:t>
            </a:fld>
            <a:endParaRPr lang="en-US">
              <a:latin typeface="Arial" pitchFamily="-111" charset="0"/>
              <a:ea typeface="ＭＳ Ｐゴシック" pitchFamily="-111" charset="-128"/>
              <a:cs typeface="ＭＳ Ｐゴシック" pitchFamily="-111" charset="-128"/>
            </a:endParaRPr>
          </a:p>
        </p:txBody>
      </p:sp>
      <p:sp>
        <p:nvSpPr>
          <p:cNvPr id="48230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Question#3</a:t>
            </a:r>
          </a:p>
        </p:txBody>
      </p:sp>
      <p:sp>
        <p:nvSpPr>
          <p:cNvPr id="482308"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3.	Present a demonstration that the </a:t>
            </a:r>
            <a:r>
              <a:rPr lang="en-US" i="1" dirty="0">
                <a:ea typeface="ＭＳ Ｐゴシック" pitchFamily="-111" charset="-128"/>
                <a:cs typeface="ＭＳ Ｐゴシック" pitchFamily="-111" charset="-128"/>
              </a:rPr>
              <a:t>even</a:t>
            </a:r>
            <a:r>
              <a:rPr lang="en-US" dirty="0">
                <a:ea typeface="ＭＳ Ｐゴシック" pitchFamily="-111" charset="-128"/>
                <a:cs typeface="ＭＳ Ｐゴシック" pitchFamily="-111" charset="-128"/>
              </a:rPr>
              <a:t> function is primitive recursive.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1 if x is even</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0 if x is odd</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You may assume only that the base functions are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and that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are closed under a finite number of applications of composition and primitive recursion.</a:t>
            </a:r>
          </a:p>
        </p:txBody>
      </p:sp>
      <p:sp>
        <p:nvSpPr>
          <p:cNvPr id="482309" name="Date Placeholder 3"/>
          <p:cNvSpPr>
            <a:spLocks noGrp="1"/>
          </p:cNvSpPr>
          <p:nvPr>
            <p:ph type="dt" sz="quarter" idx="10"/>
          </p:nvPr>
        </p:nvSpPr>
        <p:spPr>
          <a:noFill/>
        </p:spPr>
        <p:txBody>
          <a:bodyPr/>
          <a:lstStyle/>
          <a:p>
            <a:fld id="{ECAF1824-6E7B-FF44-8CFB-7287B0B6F88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823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58307364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231</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4.	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show that we can semi-decide </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evaluates to 0 for some input}</a:t>
            </a:r>
            <a:br>
              <a:rPr lang="en-US" b="1"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Note: </a:t>
            </a:r>
            <a:r>
              <a:rPr lang="en-US" b="1" dirty="0">
                <a:ea typeface="ＭＳ Ｐゴシック" pitchFamily="-111" charset="-128"/>
                <a:cs typeface="ＭＳ Ｐゴシック" pitchFamily="-111" charset="-128"/>
              </a:rPr>
              <a:t>STP( f, x, s</a:t>
            </a:r>
            <a:r>
              <a:rPr lang="en-US" b="1" i="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is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 </a:t>
            </a:r>
            <a:r>
              <a:rPr lang="en-US" dirty="0">
                <a:ea typeface="ＭＳ Ｐゴシック" pitchFamily="-111" charset="-128"/>
                <a:cs typeface="ＭＳ Ｐゴシック" pitchFamily="-111" charset="-128"/>
              </a:rPr>
              <a:t>converges in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or fewer steps and, if so, </a:t>
            </a:r>
            <a:r>
              <a:rPr lang="en-US" b="1" dirty="0">
                <a:ea typeface="ＭＳ Ｐゴシック" pitchFamily="-111" charset="-128"/>
                <a:cs typeface="ＭＳ Ｐゴシック" pitchFamily="-111" charset="-128"/>
              </a:rPr>
              <a:t>VALUE(f, x, s)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1871629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232</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recursive set.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23732450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233</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Question#6</a:t>
            </a:r>
          </a:p>
        </p:txBody>
      </p:sp>
      <p:sp>
        <p:nvSpPr>
          <p:cNvPr id="48845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6.	Assuming that the Uniform Halting Problem (</a:t>
            </a:r>
            <a:r>
              <a:rPr lang="en-US" b="1" dirty="0">
                <a:ea typeface="ＭＳ Ｐゴシック" pitchFamily="-111" charset="-128"/>
                <a:cs typeface="ＭＳ Ｐゴシック" pitchFamily="-111" charset="-128"/>
              </a:rPr>
              <a:t>TOTAL</a:t>
            </a:r>
            <a:r>
              <a:rPr lang="en-US" dirty="0">
                <a:ea typeface="ＭＳ Ｐゴシック" pitchFamily="-111" charset="-128"/>
                <a:cs typeface="ＭＳ Ｐゴシック" pitchFamily="-111" charset="-128"/>
              </a:rPr>
              <a:t>) is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 (it’s actually not even re), use reduction to show the </a:t>
            </a:r>
            <a:r>
              <a:rPr lang="en-US" dirty="0" err="1">
                <a:ea typeface="ＭＳ Ｐゴシック" pitchFamily="-111" charset="-128"/>
                <a:cs typeface="ＭＳ Ｐゴシック" pitchFamily="-111" charset="-128"/>
              </a:rPr>
              <a:t>undecidability</a:t>
            </a:r>
            <a:r>
              <a:rPr lang="en-US" dirty="0">
                <a:ea typeface="ＭＳ Ｐゴシック" pitchFamily="-111" charset="-128"/>
                <a:cs typeface="ＭＳ Ｐゴシック" pitchFamily="-111" charset="-128"/>
              </a:rPr>
              <a:t> of</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x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 &gt;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a:t>
            </a: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95234660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234</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Question#7</a:t>
            </a:r>
          </a:p>
        </p:txBody>
      </p:sp>
      <p:sp>
        <p:nvSpPr>
          <p:cNvPr id="496644"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7.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Let </a:t>
            </a:r>
            <a:r>
              <a:rPr lang="en-US" b="1" dirty="0">
                <a:ea typeface="ＭＳ Ｐゴシック" pitchFamily="-111" charset="-128"/>
                <a:cs typeface="ＭＳ Ｐゴシック" pitchFamily="-111" charset="-128"/>
                <a:sym typeface="Symbol" pitchFamily="-111" charset="2"/>
              </a:rPr>
              <a:t>TOT = { f |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rPr>
              <a:t>Prove that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TOT</a:t>
            </a:r>
            <a:r>
              <a:rPr lang="en-US" dirty="0">
                <a:ea typeface="ＭＳ Ｐゴシック" pitchFamily="-111" charset="-128"/>
                <a:cs typeface="ＭＳ Ｐゴシック" pitchFamily="-111" charset="-128"/>
              </a:rPr>
              <a:t>. Note Q#6 starts this one.</a:t>
            </a: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150254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235</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Question#8</a:t>
            </a:r>
          </a:p>
        </p:txBody>
      </p:sp>
      <p:sp>
        <p:nvSpPr>
          <p:cNvPr id="498692"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8.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Use Rice’s theorem to show </a:t>
            </a:r>
            <a:r>
              <a:rPr lang="en-US" b="1" dirty="0" err="1">
                <a:ea typeface="ＭＳ Ｐゴシック" pitchFamily="-111" charset="-128"/>
                <a:cs typeface="ＭＳ Ｐゴシック" pitchFamily="-111" charset="-128"/>
                <a:sym typeface="Symbol" pitchFamily="-111" charset="2"/>
              </a:rPr>
              <a:t>Incr</a:t>
            </a:r>
            <a:r>
              <a:rPr lang="en-US" dirty="0">
                <a:ea typeface="ＭＳ Ｐゴシック" pitchFamily="-111" charset="-128"/>
                <a:cs typeface="ＭＳ Ｐゴシック" pitchFamily="-111" charset="-128"/>
                <a:sym typeface="Symbol" pitchFamily="-111" charset="2"/>
              </a:rPr>
              <a:t> is not recursive.</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43108222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236</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Question#9</a:t>
            </a:r>
          </a:p>
        </p:txBody>
      </p:sp>
      <p:sp>
        <p:nvSpPr>
          <p:cNvPr id="490500"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9.	Let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be a recursive (decidable set), what can we say about the complexity (recursive, re non-recursive, non-re) of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S</a:t>
            </a:r>
            <a:r>
              <a:rPr lang="en-US" dirty="0">
                <a:ea typeface="ＭＳ Ｐゴシック" pitchFamily="-111" charset="-128"/>
                <a:cs typeface="ＭＳ Ｐゴシック" pitchFamily="-111" charset="-128"/>
              </a:rPr>
              <a:t>?</a:t>
            </a: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2769859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Number Placeholder 5"/>
          <p:cNvSpPr>
            <a:spLocks noGrp="1"/>
          </p:cNvSpPr>
          <p:nvPr>
            <p:ph type="sldNum" sz="quarter" idx="12"/>
          </p:nvPr>
        </p:nvSpPr>
        <p:spPr>
          <a:noFill/>
        </p:spPr>
        <p:txBody>
          <a:bodyPr/>
          <a:lstStyle/>
          <a:p>
            <a:pPr eaLnBrk="1" hangingPunct="1"/>
            <a:fld id="{FDFD33AF-EB6A-7E4C-8084-4FF4C6A49A9D}" type="slidenum">
              <a:rPr lang="en-US">
                <a:latin typeface="Arial" pitchFamily="-111" charset="0"/>
                <a:ea typeface="ＭＳ Ｐゴシック" pitchFamily="-111" charset="-128"/>
                <a:cs typeface="ＭＳ Ｐゴシック" pitchFamily="-111" charset="-128"/>
              </a:rPr>
              <a:pPr eaLnBrk="1" hangingPunct="1"/>
              <a:t>237</a:t>
            </a:fld>
            <a:endParaRPr lang="en-US">
              <a:latin typeface="Arial" pitchFamily="-111" charset="0"/>
              <a:ea typeface="ＭＳ Ｐゴシック" pitchFamily="-111" charset="-128"/>
              <a:cs typeface="ＭＳ Ｐゴシック" pitchFamily="-111" charset="-128"/>
            </a:endParaRPr>
          </a:p>
        </p:txBody>
      </p:sp>
      <p:sp>
        <p:nvSpPr>
          <p:cNvPr id="49254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Question#10</a:t>
            </a:r>
          </a:p>
        </p:txBody>
      </p:sp>
      <p:sp>
        <p:nvSpPr>
          <p:cNvPr id="492548"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10.	Define the pairing function </a:t>
            </a:r>
            <a:r>
              <a:rPr lang="en-US" b="1" dirty="0">
                <a:ea typeface="ＭＳ Ｐゴシック" pitchFamily="-111" charset="-128"/>
                <a:cs typeface="ＭＳ Ｐゴシック" pitchFamily="-111" charset="-128"/>
              </a:rPr>
              <a:t>&lt;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 </a:t>
            </a:r>
            <a:r>
              <a:rPr lang="en-US" dirty="0">
                <a:ea typeface="ＭＳ Ｐゴシック" pitchFamily="-111" charset="-128"/>
                <a:cs typeface="ＭＳ Ｐゴシック" pitchFamily="-111" charset="-128"/>
              </a:rPr>
              <a:t>and its two inverses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where if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z = &lt;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a:t>
            </a:r>
            <a:r>
              <a:rPr lang="en-US" dirty="0">
                <a:ea typeface="ＭＳ Ｐゴシック" pitchFamily="-111" charset="-128"/>
                <a:cs typeface="ＭＳ Ｐゴシック" pitchFamily="-111" charset="-128"/>
              </a:rPr>
              <a:t>, then </a:t>
            </a:r>
            <a:r>
              <a:rPr lang="en-US" b="1" dirty="0">
                <a:ea typeface="ＭＳ Ｐゴシック" pitchFamily="-111" charset="-128"/>
                <a:cs typeface="ＭＳ Ｐゴシック" pitchFamily="-111" charset="-128"/>
              </a:rPr>
              <a:t>x = &lt;z&gt;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y = &lt;z&gt;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endParaRPr lang="en-US" baseline="-25000" dirty="0">
              <a:ea typeface="ＭＳ Ｐゴシック" pitchFamily="-111" charset="-128"/>
              <a:cs typeface="ＭＳ Ｐゴシック" pitchFamily="-111" charset="-128"/>
            </a:endParaRPr>
          </a:p>
        </p:txBody>
      </p:sp>
      <p:sp>
        <p:nvSpPr>
          <p:cNvPr id="492549" name="Date Placeholder 3"/>
          <p:cNvSpPr>
            <a:spLocks noGrp="1"/>
          </p:cNvSpPr>
          <p:nvPr>
            <p:ph type="dt" sz="quarter" idx="10"/>
          </p:nvPr>
        </p:nvSpPr>
        <p:spPr>
          <a:noFill/>
        </p:spPr>
        <p:txBody>
          <a:bodyPr/>
          <a:lstStyle/>
          <a:p>
            <a:fld id="{E0786FC8-DCD7-FB41-965F-A2CA0103DFA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925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9285672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Number Placeholder 5"/>
          <p:cNvSpPr>
            <a:spLocks noGrp="1"/>
          </p:cNvSpPr>
          <p:nvPr>
            <p:ph type="sldNum" sz="quarter" idx="12"/>
          </p:nvPr>
        </p:nvSpPr>
        <p:spPr>
          <a:noFill/>
        </p:spPr>
        <p:txBody>
          <a:bodyPr/>
          <a:lstStyle/>
          <a:p>
            <a:pPr eaLnBrk="1" hangingPunct="1"/>
            <a:fld id="{804FD14D-FC1D-E44A-9F36-0C0B17675BCA}" type="slidenum">
              <a:rPr lang="en-US">
                <a:latin typeface="Arial" pitchFamily="-111" charset="0"/>
                <a:ea typeface="ＭＳ Ｐゴシック" pitchFamily="-111" charset="-128"/>
                <a:cs typeface="ＭＳ Ｐゴシック" pitchFamily="-111" charset="-128"/>
              </a:rPr>
              <a:pPr eaLnBrk="1" hangingPunct="1"/>
              <a:t>238</a:t>
            </a:fld>
            <a:endParaRPr lang="en-US">
              <a:latin typeface="Arial" pitchFamily="-111" charset="0"/>
              <a:ea typeface="ＭＳ Ｐゴシック" pitchFamily="-111" charset="-128"/>
              <a:cs typeface="ＭＳ Ｐゴシック" pitchFamily="-111" charset="-128"/>
            </a:endParaRPr>
          </a:p>
        </p:txBody>
      </p:sp>
      <p:sp>
        <p:nvSpPr>
          <p:cNvPr id="4945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Question#11</a:t>
            </a:r>
          </a:p>
        </p:txBody>
      </p:sp>
      <p:sp>
        <p:nvSpPr>
          <p:cNvPr id="494596"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11.	Assume </a:t>
            </a:r>
            <a:r>
              <a:rPr lang="en-US"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B </a:t>
            </a:r>
            <a:r>
              <a:rPr lang="en-US" dirty="0">
                <a:ea typeface="ＭＳ Ｐゴシック" pitchFamily="-111" charset="-128"/>
                <a:cs typeface="ＭＳ Ｐゴシック" pitchFamily="-111" charset="-128"/>
                <a:sym typeface="Symbol" pitchFamily="-111" charset="2"/>
              </a:rPr>
              <a:t>and </a:t>
            </a:r>
            <a:r>
              <a:rPr lang="en-US" b="1" dirty="0">
                <a:ea typeface="ＭＳ Ｐゴシック" pitchFamily="-111" charset="-128"/>
                <a:cs typeface="ＭＳ Ｐゴシック" pitchFamily="-111" charset="-128"/>
                <a:sym typeface="Symbol" pitchFamily="-111" charset="2"/>
              </a:rPr>
              <a:t>B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rPr>
              <a:t>.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Prove </a:t>
            </a:r>
            <a:r>
              <a:rPr lang="en-US" b="1" dirty="0">
                <a:ea typeface="ＭＳ Ｐゴシック" pitchFamily="-111" charset="-128"/>
                <a:cs typeface="ＭＳ Ｐゴシック" pitchFamily="-111" charset="-128"/>
                <a:sym typeface="Symbol" pitchFamily="-111" charset="2"/>
              </a:rPr>
              <a:t>A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sym typeface="Symbol" pitchFamily="-111" charset="2"/>
              </a:rPr>
              <a:t>.</a:t>
            </a:r>
          </a:p>
        </p:txBody>
      </p:sp>
      <p:sp>
        <p:nvSpPr>
          <p:cNvPr id="494597" name="Date Placeholder 3"/>
          <p:cNvSpPr>
            <a:spLocks noGrp="1"/>
          </p:cNvSpPr>
          <p:nvPr>
            <p:ph type="dt" sz="quarter" idx="10"/>
          </p:nvPr>
        </p:nvSpPr>
        <p:spPr>
          <a:noFill/>
        </p:spPr>
        <p:txBody>
          <a:bodyPr/>
          <a:lstStyle/>
          <a:p>
            <a:fld id="{CECCAD0D-291B-A141-A15B-9603AA1C47E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945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99192875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239</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Question#12</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12.	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 x) ] }</a:t>
            </a:r>
            <a:r>
              <a:rPr lang="en-US" dirty="0">
                <a:ea typeface="ＭＳ Ｐゴシック" pitchFamily="-111" charset="-128"/>
                <a:cs typeface="ＭＳ Ｐゴシック" pitchFamily="-111" charset="-128"/>
                <a:sym typeface="Symbol" pitchFamily="-111" charset="2"/>
              </a:rPr>
              <a:t>. Why does Rice’s theorem not tell us anything about the </a:t>
            </a:r>
            <a:r>
              <a:rPr lang="en-US" dirty="0" err="1">
                <a:ea typeface="ＭＳ Ｐゴシック" pitchFamily="-111" charset="-128"/>
                <a:cs typeface="ＭＳ Ｐゴシック" pitchFamily="-111" charset="-128"/>
                <a:sym typeface="Symbol" pitchFamily="-111" charset="2"/>
              </a:rPr>
              <a:t>undecidability</a:t>
            </a:r>
            <a:r>
              <a:rPr lang="en-US" dirty="0">
                <a:ea typeface="ＭＳ Ｐゴシック" pitchFamily="-111" charset="-128"/>
                <a:cs typeface="ＭＳ Ｐゴシック" pitchFamily="-111" charset="-128"/>
                <a:sym typeface="Symbol" pitchFamily="-111" charset="2"/>
              </a:rPr>
              <a:t>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81564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Date Placeholder 3"/>
          <p:cNvSpPr>
            <a:spLocks noGrp="1"/>
          </p:cNvSpPr>
          <p:nvPr>
            <p:ph type="dt" sz="quarter" idx="10"/>
          </p:nvPr>
        </p:nvSpPr>
        <p:spPr>
          <a:noFill/>
        </p:spPr>
        <p:txBody>
          <a:bodyPr/>
          <a:lstStyle/>
          <a:p>
            <a:fld id="{74444435-DB73-3248-AE30-CA71C94D606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7203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72036" name="Slide Number Placeholder 5"/>
          <p:cNvSpPr>
            <a:spLocks noGrp="1"/>
          </p:cNvSpPr>
          <p:nvPr>
            <p:ph type="sldNum" sz="quarter" idx="12"/>
          </p:nvPr>
        </p:nvSpPr>
        <p:spPr>
          <a:noFill/>
        </p:spPr>
        <p:txBody>
          <a:bodyPr/>
          <a:lstStyle/>
          <a:p>
            <a:fld id="{C9466B52-6578-9444-872C-0BE4E45999E3}"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
        <p:nvSpPr>
          <p:cNvPr id="1720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Non-re Problems</a:t>
            </a:r>
          </a:p>
        </p:txBody>
      </p:sp>
      <p:sp>
        <p:nvSpPr>
          <p:cNvPr id="172038" name="Rectangle 3"/>
          <p:cNvSpPr>
            <a:spLocks noGrp="1" noChangeArrowheads="1"/>
          </p:cNvSpPr>
          <p:nvPr>
            <p:ph type="body" idx="1"/>
          </p:nvPr>
        </p:nvSpPr>
        <p:spPr/>
        <p:txBody>
          <a:bodyPr/>
          <a:lstStyle/>
          <a:p>
            <a:pPr eaLnBrk="1" hangingPunct="1">
              <a:lnSpc>
                <a:spcPct val="90000"/>
              </a:lnSpc>
            </a:pPr>
            <a:r>
              <a:rPr lang="en-US" sz="2400" dirty="0">
                <a:ea typeface="ＭＳ Ｐゴシック" pitchFamily="-111" charset="-128"/>
                <a:cs typeface="ＭＳ Ｐゴシック" pitchFamily="-111" charset="-128"/>
              </a:rPr>
              <a:t>There are even “practical” problems that are worse than unsolvable -- they’re not even semi-decidable.  </a:t>
            </a:r>
          </a:p>
          <a:p>
            <a:pPr eaLnBrk="1" hangingPunct="1">
              <a:lnSpc>
                <a:spcPct val="90000"/>
              </a:lnSpc>
            </a:pPr>
            <a:r>
              <a:rPr lang="en-US" sz="2400" dirty="0">
                <a:ea typeface="ＭＳ Ｐゴシック" pitchFamily="-111" charset="-128"/>
                <a:cs typeface="ＭＳ Ｐゴシック" pitchFamily="-111" charset="-128"/>
              </a:rPr>
              <a:t>The classic non-re problem is the </a:t>
            </a:r>
            <a:r>
              <a:rPr lang="en-US" sz="2400" b="1" dirty="0">
                <a:ea typeface="ＭＳ Ｐゴシック" pitchFamily="-111" charset="-128"/>
                <a:cs typeface="ＭＳ Ｐゴシック" pitchFamily="-111" charset="-128"/>
              </a:rPr>
              <a:t>Uniform Halting Problem</a:t>
            </a:r>
            <a:r>
              <a:rPr lang="en-US" sz="2400" dirty="0">
                <a:ea typeface="ＭＳ Ｐゴシック" pitchFamily="-111" charset="-128"/>
                <a:cs typeface="ＭＳ Ｐゴシック" pitchFamily="-111" charset="-128"/>
              </a:rPr>
              <a:t>, that is, the problem to decide of an arbitrary effective procedure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 an algorithm.  </a:t>
            </a:r>
          </a:p>
          <a:p>
            <a:pPr eaLnBrk="1" hangingPunct="1">
              <a:lnSpc>
                <a:spcPct val="90000"/>
              </a:lnSpc>
            </a:pPr>
            <a:r>
              <a:rPr lang="en-US" sz="2400" dirty="0">
                <a:ea typeface="ＭＳ Ｐゴシック" pitchFamily="-111" charset="-128"/>
                <a:cs typeface="ＭＳ Ｐゴシック" pitchFamily="-111" charset="-128"/>
              </a:rPr>
              <a:t>Assume that the algorithms can be enumerated, and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accomplishes this.  Then</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F(x)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where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 is a list of indexes of all and only the algorithms</a:t>
            </a:r>
          </a:p>
        </p:txBody>
      </p:sp>
    </p:spTree>
    <p:extLst>
      <p:ext uri="{BB962C8B-B14F-4D97-AF65-F5344CB8AC3E}">
        <p14:creationId xmlns:p14="http://schemas.microsoft.com/office/powerpoint/2010/main" val="272822771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Rewriting Systems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96816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itle 3"/>
          <p:cNvSpPr>
            <a:spLocks noGrp="1"/>
          </p:cNvSpPr>
          <p:nvPr>
            <p:ph type="ctrTitle"/>
          </p:nvPr>
        </p:nvSpPr>
        <p:spPr/>
        <p:txBody>
          <a:bodyPr/>
          <a:lstStyle/>
          <a:p>
            <a:r>
              <a:rPr lang="en-US">
                <a:ea typeface="ＭＳ Ｐゴシック" pitchFamily="-111" charset="-128"/>
                <a:cs typeface="ＭＳ Ｐゴシック" pitchFamily="-111" charset="-128"/>
              </a:rPr>
              <a:t>Post Systems</a:t>
            </a:r>
          </a:p>
        </p:txBody>
      </p:sp>
      <p:sp>
        <p:nvSpPr>
          <p:cNvPr id="502787"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7881291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Number Placeholder 5"/>
          <p:cNvSpPr>
            <a:spLocks noGrp="1"/>
          </p:cNvSpPr>
          <p:nvPr>
            <p:ph type="sldNum" sz="quarter" idx="12"/>
          </p:nvPr>
        </p:nvSpPr>
        <p:spPr>
          <a:noFill/>
        </p:spPr>
        <p:txBody>
          <a:bodyPr/>
          <a:lstStyle/>
          <a:p>
            <a:pPr eaLnBrk="1" hangingPunct="1"/>
            <a:fld id="{EFDE2EED-C17F-8945-88E6-C99A602AE093}" type="slidenum">
              <a:rPr lang="en-US">
                <a:latin typeface="Arial" pitchFamily="-111" charset="0"/>
                <a:ea typeface="ＭＳ Ｐゴシック" pitchFamily="-111" charset="-128"/>
                <a:cs typeface="ＭＳ Ｐゴシック" pitchFamily="-111" charset="-128"/>
              </a:rPr>
              <a:pPr eaLnBrk="1" hangingPunct="1"/>
              <a:t>242</a:t>
            </a:fld>
            <a:endParaRPr lang="en-US">
              <a:latin typeface="Arial" pitchFamily="-111" charset="0"/>
              <a:ea typeface="ＭＳ Ｐゴシック" pitchFamily="-111" charset="-128"/>
              <a:cs typeface="ＭＳ Ｐゴシック" pitchFamily="-111" charset="-128"/>
            </a:endParaRPr>
          </a:p>
        </p:txBody>
      </p:sp>
      <p:sp>
        <p:nvSpPr>
          <p:cNvPr id="5048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Thue Systems</a:t>
            </a:r>
          </a:p>
        </p:txBody>
      </p:sp>
      <p:sp>
        <p:nvSpPr>
          <p:cNvPr id="50483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Axel </a:t>
            </a:r>
            <a:r>
              <a:rPr lang="en-US" dirty="0" err="1">
                <a:ea typeface="ＭＳ Ｐゴシック" pitchFamily="-111" charset="-128"/>
                <a:cs typeface="ＭＳ Ｐゴシック" pitchFamily="-111" charset="-128"/>
              </a:rPr>
              <a:t>Thue</a:t>
            </a:r>
            <a:endParaRPr lang="en-US" dirty="0">
              <a:ea typeface="ＭＳ Ｐゴシック" pitchFamily="-111" charset="-128"/>
              <a:cs typeface="ＭＳ Ｐゴシック" pitchFamily="-111" charset="-128"/>
            </a:endParaRPr>
          </a:p>
          <a:p>
            <a:pPr eaLnBrk="1" hangingPunct="1">
              <a:lnSpc>
                <a:spcPct val="90000"/>
              </a:lnSpc>
            </a:pPr>
            <a:r>
              <a:rPr lang="en-US" dirty="0">
                <a:ea typeface="ＭＳ Ｐゴシック" pitchFamily="-111" charset="-128"/>
                <a:cs typeface="ＭＳ Ｐゴシック" pitchFamily="-111" charset="-128"/>
              </a:rPr>
              <a:t>Just a string rewriting view of finitely presented monoids</a:t>
            </a:r>
          </a:p>
          <a:p>
            <a:pPr eaLnBrk="1" hangingPunct="1">
              <a:lnSpc>
                <a:spcPct val="90000"/>
              </a:lnSpc>
            </a:pPr>
            <a:r>
              <a:rPr lang="en-US" dirty="0">
                <a:ea typeface="ＭＳ Ｐゴシック" pitchFamily="-111" charset="-128"/>
                <a:cs typeface="ＭＳ Ｐゴシック" pitchFamily="-111" charset="-128"/>
              </a:rPr>
              <a:t>T =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R), where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R is a finite set of bi-directional rules of form </a:t>
            </a:r>
            <a:r>
              <a:rPr lang="en-US" dirty="0">
                <a:latin typeface="Symbol" pitchFamily="-111" charset="2"/>
                <a:ea typeface="ＭＳ Ｐゴシック" pitchFamily="-111" charset="-128"/>
                <a:cs typeface="ＭＳ Ｐゴシック" pitchFamily="-111" charset="-128"/>
                <a:sym typeface="Symbol" pitchFamily="-111" charset="2"/>
              </a:rPr>
              <a:t>a</a:t>
            </a:r>
            <a:r>
              <a:rPr lang="en-US" baseline="-25000" dirty="0">
                <a:ea typeface="ＭＳ Ｐゴシック" pitchFamily="-111" charset="-128"/>
                <a:cs typeface="ＭＳ Ｐゴシック" pitchFamily="-111" charset="-128"/>
                <a:sym typeface="Symbol" pitchFamily="-111" charset="2"/>
              </a:rPr>
              <a:t>i</a:t>
            </a:r>
            <a:r>
              <a:rPr lang="en-US" dirty="0">
                <a:latin typeface="Symbol" pitchFamily="-111" charset="2"/>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 </a:t>
            </a:r>
            <a:r>
              <a:rPr lang="en-US" dirty="0">
                <a:ea typeface="ＭＳ Ｐゴシック" pitchFamily="-111" charset="-128"/>
                <a:cs typeface="ＭＳ Ｐゴシック" pitchFamily="-111" charset="-128"/>
              </a:rPr>
              <a:t>, </a:t>
            </a:r>
            <a:r>
              <a:rPr lang="en-US" dirty="0">
                <a:latin typeface="Symbol" pitchFamily="-111" charset="2"/>
                <a:ea typeface="ＭＳ Ｐゴシック" pitchFamily="-111" charset="-128"/>
                <a:cs typeface="ＭＳ Ｐゴシック" pitchFamily="-111" charset="-128"/>
                <a:sym typeface="Symbol" pitchFamily="-111" charset="2"/>
              </a:rPr>
              <a:t>a</a:t>
            </a:r>
            <a:r>
              <a:rPr lang="en-US" baseline="-25000" dirty="0">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a:t>
            </a:r>
            <a:r>
              <a:rPr lang="en-US"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 as the reflexive, transitive closure of , where 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w=</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a</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x=</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b</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dirty="0">
                <a:latin typeface="Symbol" pitchFamily="-111" charset="2"/>
                <a:ea typeface="ＭＳ Ｐゴシック" pitchFamily="-111" charset="-128"/>
                <a:cs typeface="ＭＳ Ｐゴシック" pitchFamily="-111" charset="-128"/>
                <a:sym typeface="Symbol" pitchFamily="-111" charset="2"/>
              </a:rPr>
              <a:t>a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p>
        </p:txBody>
      </p:sp>
      <p:sp>
        <p:nvSpPr>
          <p:cNvPr id="504837" name="Date Placeholder 3"/>
          <p:cNvSpPr>
            <a:spLocks noGrp="1"/>
          </p:cNvSpPr>
          <p:nvPr>
            <p:ph type="dt" sz="quarter" idx="10"/>
          </p:nvPr>
        </p:nvSpPr>
        <p:spPr>
          <a:noFill/>
        </p:spPr>
        <p:txBody>
          <a:bodyPr/>
          <a:lstStyle/>
          <a:p>
            <a:fld id="{C00605B5-7630-384D-A24C-EAAC454AFD2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048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1198155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243</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Emil Post</a:t>
            </a:r>
          </a:p>
          <a:p>
            <a:pPr eaLnBrk="1" hangingPunct="1">
              <a:lnSpc>
                <a:spcPct val="90000"/>
              </a:lnSpc>
            </a:pPr>
            <a:r>
              <a:rPr lang="en-US" dirty="0">
                <a:ea typeface="ＭＳ Ｐゴシック" pitchFamily="-111" charset="-128"/>
                <a:cs typeface="ＭＳ Ｐゴシック" pitchFamily="-111" charset="-128"/>
              </a:rPr>
              <a:t>A one-directional version of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a:t>
            </a:r>
          </a:p>
          <a:p>
            <a:pPr eaLnBrk="1" hangingPunct="1">
              <a:lnSpc>
                <a:spcPct val="90000"/>
              </a:lnSpc>
            </a:pPr>
            <a:r>
              <a:rPr lang="en-US" dirty="0">
                <a:ea typeface="ＭＳ Ｐゴシック" pitchFamily="-111" charset="-128"/>
                <a:cs typeface="ＭＳ Ｐゴシック" pitchFamily="-111" charset="-128"/>
              </a:rPr>
              <a:t>S =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R), where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R is a finite set of rules of form </a:t>
            </a:r>
            <a:br>
              <a:rPr lang="en-US" dirty="0">
                <a:ea typeface="ＭＳ Ｐゴシック" pitchFamily="-111" charset="-128"/>
                <a:cs typeface="ＭＳ Ｐゴシック" pitchFamily="-111" charset="-128"/>
              </a:rPr>
            </a:b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latin typeface="Symbol" pitchFamily="-111" charset="2"/>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 </a:t>
            </a:r>
            <a:r>
              <a:rPr lang="en-US" dirty="0">
                <a:ea typeface="ＭＳ Ｐゴシック" pitchFamily="-111" charset="-128"/>
                <a:cs typeface="ＭＳ Ｐゴシック" pitchFamily="-111" charset="-128"/>
              </a:rPr>
              <a:t>, </a:t>
            </a: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a:t>
            </a:r>
            <a:r>
              <a:rPr lang="en-US"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 as the reflexive, transitive closure of , where 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w=</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a</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x=</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b</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dirty="0">
                <a:latin typeface="Symbol" pitchFamily="-111" charset="2"/>
                <a:ea typeface="ＭＳ Ｐゴシック" pitchFamily="-111" charset="-128"/>
                <a:cs typeface="ＭＳ Ｐゴシック" pitchFamily="-111" charset="-128"/>
                <a:sym typeface="Symbol" pitchFamily="-111" charset="2"/>
              </a:rPr>
              <a:t>a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4E7AD61C-F6BA-8744-86B5-3E024B34AFD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8129794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5"/>
          <p:cNvSpPr>
            <a:spLocks noGrp="1"/>
          </p:cNvSpPr>
          <p:nvPr>
            <p:ph type="sldNum" sz="quarter" idx="12"/>
          </p:nvPr>
        </p:nvSpPr>
        <p:spPr>
          <a:noFill/>
        </p:spPr>
        <p:txBody>
          <a:bodyPr/>
          <a:lstStyle/>
          <a:p>
            <a:pPr eaLnBrk="1" hangingPunct="1"/>
            <a:fld id="{9AD1D42B-6C10-184C-8E7D-7C50EAA4F61B}" type="slidenum">
              <a:rPr lang="en-US">
                <a:latin typeface="Arial" pitchFamily="-111" charset="0"/>
                <a:ea typeface="ＭＳ Ｐゴシック" pitchFamily="-111" charset="-128"/>
                <a:cs typeface="ＭＳ Ｐゴシック" pitchFamily="-111" charset="-128"/>
              </a:rPr>
              <a:pPr eaLnBrk="1" hangingPunct="1"/>
              <a:t>244</a:t>
            </a:fld>
            <a:endParaRPr lang="en-US">
              <a:latin typeface="Arial" pitchFamily="-111" charset="0"/>
              <a:ea typeface="ＭＳ Ｐゴシック" pitchFamily="-111" charset="-128"/>
              <a:cs typeface="ＭＳ Ｐゴシック" pitchFamily="-111" charset="-128"/>
            </a:endParaRPr>
          </a:p>
        </p:txBody>
      </p:sp>
      <p:sp>
        <p:nvSpPr>
          <p:cNvPr id="5089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Problems</a:t>
            </a:r>
          </a:p>
        </p:txBody>
      </p:sp>
      <p:sp>
        <p:nvSpPr>
          <p:cNvPr id="50893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Let S = (</a:t>
            </a:r>
            <a:r>
              <a:rPr lang="en-US" sz="2800" dirty="0">
                <a:latin typeface="Symbol" pitchFamily="-111" charset="2"/>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R) be some </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(Semi-</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system, then the word problem for S is the problem to determine of arbitrary words w and x over S, whether or not </a:t>
            </a:r>
            <a:r>
              <a:rPr lang="en-US" sz="2800" dirty="0">
                <a:ea typeface="Arial" pitchFamily="-111" charset="0"/>
                <a:cs typeface="Arial" pitchFamily="-111" charset="0"/>
                <a:sym typeface="Symbol" pitchFamily="-111" charset="2"/>
              </a:rPr>
              <a:t>w * x (w * x )</a:t>
            </a:r>
          </a:p>
          <a:p>
            <a:pPr eaLnBrk="1" hangingPunct="1">
              <a:lnSpc>
                <a:spcPct val="80000"/>
              </a:lnSpc>
            </a:pPr>
            <a:r>
              <a:rPr lang="en-US" sz="2800" dirty="0">
                <a:ea typeface="Arial" pitchFamily="-111" charset="0"/>
                <a:cs typeface="Arial" pitchFamily="-111" charset="0"/>
                <a:sym typeface="Symbol" pitchFamily="-111" charset="2"/>
              </a:rPr>
              <a:t>The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 word problem is the problem of determining membership in equivalence classes. This is not true for Semi-</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a:p>
            <a:pPr eaLnBrk="1" hangingPunct="1">
              <a:lnSpc>
                <a:spcPct val="80000"/>
              </a:lnSpc>
            </a:pPr>
            <a:r>
              <a:rPr lang="en-US" sz="2800" dirty="0">
                <a:ea typeface="Arial" pitchFamily="-111" charset="0"/>
                <a:cs typeface="Arial" pitchFamily="-111" charset="0"/>
                <a:sym typeface="Symbol" pitchFamily="-111" charset="2"/>
              </a:rPr>
              <a:t>We can always consider just the relation * since the symmetric property of * comes directly from the rules of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p:txBody>
      </p:sp>
      <p:sp>
        <p:nvSpPr>
          <p:cNvPr id="508933" name="Date Placeholder 3"/>
          <p:cNvSpPr>
            <a:spLocks noGrp="1"/>
          </p:cNvSpPr>
          <p:nvPr>
            <p:ph type="dt" sz="quarter" idx="10"/>
          </p:nvPr>
        </p:nvSpPr>
        <p:spPr>
          <a:noFill/>
        </p:spPr>
        <p:txBody>
          <a:bodyPr/>
          <a:lstStyle/>
          <a:p>
            <a:fld id="{8297AEE8-74FE-F448-9AA6-D5D9B6528C5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089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0085004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Number Placeholder 5"/>
          <p:cNvSpPr>
            <a:spLocks noGrp="1"/>
          </p:cNvSpPr>
          <p:nvPr>
            <p:ph type="sldNum" sz="quarter" idx="12"/>
          </p:nvPr>
        </p:nvSpPr>
        <p:spPr>
          <a:noFill/>
        </p:spPr>
        <p:txBody>
          <a:bodyPr/>
          <a:lstStyle/>
          <a:p>
            <a:pPr eaLnBrk="1" hangingPunct="1"/>
            <a:fld id="{493CB5C5-D91D-FD43-875D-B540CC38F3A6}" type="slidenum">
              <a:rPr lang="en-US">
                <a:latin typeface="Arial" pitchFamily="-111" charset="0"/>
                <a:ea typeface="ＭＳ Ｐゴシック" pitchFamily="-111" charset="-128"/>
                <a:cs typeface="ＭＳ Ｐゴシック" pitchFamily="-111" charset="-128"/>
              </a:rPr>
              <a:pPr eaLnBrk="1" hangingPunct="1"/>
              <a:t>245</a:t>
            </a:fld>
            <a:endParaRPr lang="en-US">
              <a:latin typeface="Arial" pitchFamily="-111" charset="0"/>
              <a:ea typeface="ＭＳ Ｐゴシック" pitchFamily="-111" charset="-128"/>
              <a:cs typeface="ＭＳ Ｐゴシック" pitchFamily="-111" charset="-128"/>
            </a:endParaRPr>
          </a:p>
        </p:txBody>
      </p:sp>
      <p:sp>
        <p:nvSpPr>
          <p:cNvPr id="5109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Post Canonical Systems</a:t>
            </a:r>
          </a:p>
        </p:txBody>
      </p:sp>
      <p:sp>
        <p:nvSpPr>
          <p:cNvPr id="510980"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These are a generalization of Semi-</a:t>
            </a:r>
            <a:r>
              <a:rPr lang="en-US" sz="2000" dirty="0" err="1">
                <a:ea typeface="ＭＳ Ｐゴシック" pitchFamily="-111" charset="-128"/>
                <a:cs typeface="ＭＳ Ｐゴシック" pitchFamily="-111" charset="-128"/>
              </a:rPr>
              <a:t>Thue</a:t>
            </a:r>
            <a:r>
              <a:rPr lang="en-US" sz="2000" dirty="0">
                <a:ea typeface="ＭＳ Ｐゴシック" pitchFamily="-111" charset="-128"/>
                <a:cs typeface="ＭＳ Ｐゴシック" pitchFamily="-111" charset="-128"/>
              </a:rPr>
              <a:t> systems.</a:t>
            </a:r>
          </a:p>
          <a:p>
            <a:pPr eaLnBrk="1" hangingPunct="1">
              <a:lnSpc>
                <a:spcPct val="80000"/>
              </a:lnSpc>
            </a:pPr>
            <a:r>
              <a:rPr lang="en-US" sz="2000" dirty="0">
                <a:ea typeface="ＭＳ Ｐゴシック" pitchFamily="-111" charset="-128"/>
                <a:cs typeface="ＭＳ Ｐゴシック" pitchFamily="-111" charset="-128"/>
              </a:rPr>
              <a:t>P = (</a:t>
            </a:r>
            <a:r>
              <a:rPr lang="en-US" sz="2000" dirty="0">
                <a:latin typeface="Symbol" pitchFamily="-111" charset="2"/>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V, R), where </a:t>
            </a:r>
            <a:r>
              <a:rPr lang="en-US" sz="2000" dirty="0">
                <a:latin typeface="Symbol" pitchFamily="-111" charset="2"/>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is a finite alphabet, V is a finite set of “variables”, and R is a finite set of rules.</a:t>
            </a:r>
          </a:p>
          <a:p>
            <a:pPr eaLnBrk="1" hangingPunct="1">
              <a:lnSpc>
                <a:spcPct val="80000"/>
              </a:lnSpc>
            </a:pPr>
            <a:r>
              <a:rPr lang="en-US" sz="2000" dirty="0">
                <a:ea typeface="ＭＳ Ｐゴシック" pitchFamily="-111" charset="-128"/>
                <a:cs typeface="ＭＳ Ｐゴシック" pitchFamily="-111" charset="-128"/>
              </a:rPr>
              <a:t>Here the premise part (left side) of a rule can have many premise forms, </a:t>
            </a:r>
            <a:r>
              <a:rPr lang="en-US" sz="2000" dirty="0" err="1">
                <a:ea typeface="ＭＳ Ｐゴシック" pitchFamily="-111" charset="-128"/>
                <a:cs typeface="ＭＳ Ｐゴシック" pitchFamily="-111" charset="-128"/>
              </a:rPr>
              <a:t>e.g</a:t>
            </a:r>
            <a:r>
              <a:rPr lang="en-US" sz="2000" dirty="0">
                <a:ea typeface="ＭＳ Ｐゴシック" pitchFamily="-111" charset="-128"/>
                <a:cs typeface="ＭＳ Ｐゴシック" pitchFamily="-111" charset="-128"/>
              </a:rPr>
              <a:t>, a rule appears as</a:t>
            </a:r>
            <a:br>
              <a:rPr lang="en-US" sz="2000" dirty="0">
                <a:ea typeface="ＭＳ Ｐゴシック" pitchFamily="-111" charset="-128"/>
                <a:cs typeface="ＭＳ Ｐゴシック" pitchFamily="-111" charset="-128"/>
              </a:rPr>
            </a:b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1,0 </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1,1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1,1</a:t>
            </a:r>
            <a:r>
              <a:rPr lang="en-US" sz="2000" dirty="0">
                <a:ea typeface="ＭＳ Ｐゴシック" pitchFamily="-111" charset="-128"/>
                <a:cs typeface="ＭＳ Ｐゴシック" pitchFamily="-111" charset="-128"/>
              </a:rPr>
              <a:t> P</a:t>
            </a:r>
            <a:r>
              <a:rPr lang="en-US" sz="2000" baseline="-25000" dirty="0">
                <a:ea typeface="ＭＳ Ｐゴシック" pitchFamily="-111" charset="-128"/>
                <a:cs typeface="ＭＳ Ｐゴシック" pitchFamily="-111" charset="-128"/>
              </a:rPr>
              <a:t>1,2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1,n</a:t>
            </a:r>
            <a:r>
              <a:rPr lang="en-US" sz="2000" baseline="-50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1,n</a:t>
            </a:r>
            <a:r>
              <a:rPr lang="en-US" sz="2000" baseline="-50000" dirty="0">
                <a:ea typeface="ＭＳ Ｐゴシック" pitchFamily="-111" charset="-128"/>
                <a:cs typeface="ＭＳ Ｐゴシック" pitchFamily="-111" charset="-128"/>
              </a:rPr>
              <a:t>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1,n</a:t>
            </a:r>
            <a:r>
              <a:rPr lang="en-US" sz="2000" baseline="-50000" dirty="0">
                <a:ea typeface="ＭＳ Ｐゴシック" pitchFamily="-111" charset="-128"/>
                <a:cs typeface="ＭＳ Ｐゴシック" pitchFamily="-111" charset="-128"/>
              </a:rPr>
              <a:t>1</a:t>
            </a:r>
            <a:r>
              <a:rPr lang="en-US" sz="2000" baseline="-25000" dirty="0">
                <a:ea typeface="ＭＳ Ｐゴシック" pitchFamily="-111" charset="-128"/>
                <a:cs typeface="ＭＳ Ｐゴシック" pitchFamily="-111" charset="-128"/>
              </a:rPr>
              <a:t>+1 </a:t>
            </a: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rPr>
              <a:t> </a:t>
            </a:r>
            <a:br>
              <a:rPr lang="en-US" sz="2000" baseline="-25000" dirty="0">
                <a:ea typeface="ＭＳ Ｐゴシック" pitchFamily="-111" charset="-128"/>
                <a:cs typeface="ＭＳ Ｐゴシック" pitchFamily="-111" charset="-128"/>
              </a:rPr>
            </a:br>
            <a:r>
              <a:rPr lang="en-US" sz="2000" dirty="0">
                <a:latin typeface="Symbol" pitchFamily="-111" charset="2"/>
                <a:ea typeface="ＭＳ Ｐゴシック" pitchFamily="-111" charset="-128"/>
                <a:cs typeface="ＭＳ Ｐゴシック" pitchFamily="-111" charset="-128"/>
              </a:rPr>
              <a:t>a</a:t>
            </a:r>
            <a:r>
              <a:rPr lang="en-US" sz="2000" baseline="-25000" dirty="0">
                <a:latin typeface="Symbol" pitchFamily="-111" charset="2"/>
                <a:ea typeface="ＭＳ Ｐゴシック" pitchFamily="-111" charset="-128"/>
                <a:cs typeface="ＭＳ Ｐゴシック" pitchFamily="-111" charset="-128"/>
              </a:rPr>
              <a:t>2</a:t>
            </a:r>
            <a:r>
              <a:rPr lang="en-US" sz="2000" baseline="-25000"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2,1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2,1</a:t>
            </a:r>
            <a:r>
              <a:rPr lang="en-US" sz="2000" dirty="0">
                <a:ea typeface="ＭＳ Ｐゴシック" pitchFamily="-111" charset="-128"/>
                <a:cs typeface="ＭＳ Ｐゴシック" pitchFamily="-111" charset="-128"/>
              </a:rPr>
              <a:t> P</a:t>
            </a:r>
            <a:r>
              <a:rPr lang="en-US" sz="2000" baseline="-25000" dirty="0">
                <a:ea typeface="ＭＳ Ｐゴシック" pitchFamily="-111" charset="-128"/>
                <a:cs typeface="ＭＳ Ｐゴシック" pitchFamily="-111" charset="-128"/>
              </a:rPr>
              <a:t>2,2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2,n</a:t>
            </a:r>
            <a:r>
              <a:rPr lang="en-US" sz="2000" baseline="-50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2,n</a:t>
            </a:r>
            <a:r>
              <a:rPr lang="en-US" sz="2000" baseline="-50000" dirty="0">
                <a:ea typeface="ＭＳ Ｐゴシック" pitchFamily="-111" charset="-128"/>
                <a:cs typeface="ＭＳ Ｐゴシック" pitchFamily="-111" charset="-128"/>
              </a:rPr>
              <a:t>2</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2,n</a:t>
            </a:r>
            <a:r>
              <a:rPr lang="en-US" sz="2000" baseline="-50000" dirty="0">
                <a:ea typeface="ＭＳ Ｐゴシック" pitchFamily="-111" charset="-128"/>
                <a:cs typeface="ＭＳ Ｐゴシック" pitchFamily="-111" charset="-128"/>
              </a:rPr>
              <a:t>2</a:t>
            </a:r>
            <a:r>
              <a:rPr lang="en-US" sz="2000" baseline="-25000" dirty="0">
                <a:ea typeface="ＭＳ Ｐゴシック" pitchFamily="-111" charset="-128"/>
                <a:cs typeface="ＭＳ Ｐゴシック" pitchFamily="-111" charset="-128"/>
              </a:rPr>
              <a:t>+1 </a:t>
            </a: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rPr>
              <a:t> </a:t>
            </a:r>
            <a:br>
              <a:rPr lang="en-US" sz="2000" baseline="-25000" dirty="0">
                <a:ea typeface="ＭＳ Ｐゴシック" pitchFamily="-111" charset="-128"/>
                <a:cs typeface="ＭＳ Ｐゴシック" pitchFamily="-111" charset="-128"/>
              </a:rPr>
            </a:br>
            <a:br>
              <a:rPr lang="en-US" sz="2000" baseline="-25000" dirty="0">
                <a:ea typeface="ＭＳ Ｐゴシック" pitchFamily="-111" charset="-128"/>
                <a:cs typeface="ＭＳ Ｐゴシック" pitchFamily="-111" charset="-128"/>
              </a:rPr>
            </a:br>
            <a:r>
              <a:rPr lang="en-US" sz="2000" baseline="30000" dirty="0">
                <a:ea typeface="ＭＳ Ｐゴシック" pitchFamily="-111" charset="-128"/>
                <a:cs typeface="ＭＳ Ｐゴシック" pitchFamily="-111" charset="-128"/>
              </a:rPr>
              <a:t>…</a:t>
            </a:r>
            <a:br>
              <a:rPr lang="en-US" sz="2000" baseline="-25000" dirty="0">
                <a:ea typeface="ＭＳ Ｐゴシック" pitchFamily="-111" charset="-128"/>
                <a:cs typeface="ＭＳ Ｐゴシック" pitchFamily="-111" charset="-128"/>
              </a:rPr>
            </a:br>
            <a:r>
              <a:rPr lang="en-US" sz="2000" dirty="0">
                <a:latin typeface="Symbol" pitchFamily="-111" charset="2"/>
                <a:ea typeface="ＭＳ Ｐゴシック" pitchFamily="-111" charset="-128"/>
                <a:cs typeface="ＭＳ Ｐゴシック" pitchFamily="-111" charset="-128"/>
              </a:rPr>
              <a:t>a</a:t>
            </a:r>
            <a:r>
              <a:rPr lang="en-US" sz="2000" baseline="-25000" dirty="0">
                <a:latin typeface="Symbol" pitchFamily="-111" charset="2"/>
                <a:ea typeface="ＭＳ Ｐゴシック" pitchFamily="-111" charset="-128"/>
                <a:cs typeface="ＭＳ Ｐゴシック" pitchFamily="-111" charset="-128"/>
              </a:rPr>
              <a:t>k</a:t>
            </a:r>
            <a:r>
              <a:rPr lang="en-US" sz="2000" baseline="-25000"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k,1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k,1</a:t>
            </a:r>
            <a:r>
              <a:rPr lang="en-US" sz="2000" dirty="0">
                <a:ea typeface="ＭＳ Ｐゴシック" pitchFamily="-111" charset="-128"/>
                <a:cs typeface="ＭＳ Ｐゴシック" pitchFamily="-111" charset="-128"/>
              </a:rPr>
              <a:t> P</a:t>
            </a:r>
            <a:r>
              <a:rPr lang="en-US" sz="2000" baseline="-25000" dirty="0">
                <a:ea typeface="ＭＳ Ｐゴシック" pitchFamily="-111" charset="-128"/>
                <a:cs typeface="ＭＳ Ｐゴシック" pitchFamily="-111" charset="-128"/>
              </a:rPr>
              <a:t>k,2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k,n</a:t>
            </a:r>
            <a:r>
              <a:rPr lang="en-US" sz="2000" baseline="-50000"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k,n</a:t>
            </a:r>
            <a:r>
              <a:rPr lang="en-US" sz="2000" baseline="-50000" dirty="0">
                <a:ea typeface="ＭＳ Ｐゴシック" pitchFamily="-111" charset="-128"/>
                <a:cs typeface="ＭＳ Ｐゴシック" pitchFamily="-111" charset="-128"/>
              </a:rPr>
              <a:t>k</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k,n</a:t>
            </a:r>
            <a:r>
              <a:rPr lang="en-US" sz="2000" baseline="-50000" dirty="0">
                <a:ea typeface="ＭＳ Ｐゴシック" pitchFamily="-111" charset="-128"/>
                <a:cs typeface="ＭＳ Ｐゴシック" pitchFamily="-111" charset="-128"/>
              </a:rPr>
              <a:t>k</a:t>
            </a:r>
            <a:r>
              <a:rPr lang="en-US" sz="2000" baseline="-25000" dirty="0">
                <a:ea typeface="ＭＳ Ｐゴシック" pitchFamily="-111" charset="-128"/>
                <a:cs typeface="ＭＳ Ｐゴシック" pitchFamily="-111" charset="-128"/>
              </a:rPr>
              <a:t>+1 </a:t>
            </a: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rPr>
              <a:t> </a:t>
            </a:r>
            <a:br>
              <a:rPr lang="en-US" sz="2000" baseline="-25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sym typeface="Symbol" pitchFamily="-111" charset="2"/>
              </a:rPr>
              <a:t> </a:t>
            </a:r>
            <a:r>
              <a:rPr lang="en-US" sz="2000" dirty="0">
                <a:latin typeface="Symbol" pitchFamily="-111" charset="2"/>
                <a:ea typeface="ＭＳ Ｐゴシック" pitchFamily="-111" charset="-128"/>
                <a:cs typeface="ＭＳ Ｐゴシック" pitchFamily="-111" charset="-128"/>
                <a:sym typeface="Symbol" panose="05050102010706020507" pitchFamily="18" charset="2"/>
              </a:rPr>
              <a:t></a:t>
            </a:r>
            <a:r>
              <a:rPr lang="en-US" sz="2000" baseline="-25000"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Q</a:t>
            </a:r>
            <a:r>
              <a:rPr lang="en-US" sz="2000" baseline="-25000" dirty="0">
                <a:ea typeface="ＭＳ Ｐゴシック" pitchFamily="-111" charset="-128"/>
                <a:cs typeface="ＭＳ Ｐゴシック" pitchFamily="-111" charset="-128"/>
              </a:rPr>
              <a:t>1</a:t>
            </a:r>
            <a:r>
              <a:rPr lang="en-US" sz="2000" dirty="0">
                <a:latin typeface="Symbol" pitchFamily="-111" charset="2"/>
                <a:ea typeface="ＭＳ Ｐゴシック" pitchFamily="-111" charset="-128"/>
                <a:cs typeface="ＭＳ Ｐゴシック" pitchFamily="-111" charset="-128"/>
              </a:rPr>
              <a:t>b</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Q</a:t>
            </a:r>
            <a:r>
              <a:rPr lang="en-US" sz="2000" baseline="-25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b</a:t>
            </a:r>
            <a:r>
              <a:rPr lang="en-US" sz="2000" baseline="-25000" dirty="0">
                <a:ea typeface="ＭＳ Ｐゴシック" pitchFamily="-111" charset="-128"/>
                <a:cs typeface="ＭＳ Ｐゴシック" pitchFamily="-111" charset="-128"/>
              </a:rPr>
              <a:t>n</a:t>
            </a:r>
            <a:r>
              <a:rPr lang="en-US" sz="2000" baseline="-50000" dirty="0">
                <a:ea typeface="ＭＳ Ｐゴシック" pitchFamily="-111" charset="-128"/>
                <a:cs typeface="ＭＳ Ｐゴシック" pitchFamily="-111" charset="-128"/>
              </a:rPr>
              <a:t>k+1</a:t>
            </a:r>
            <a:r>
              <a:rPr lang="en-US" sz="2000" dirty="0">
                <a:ea typeface="ＭＳ Ｐゴシック" pitchFamily="-111" charset="-128"/>
                <a:cs typeface="ＭＳ Ｐゴシック" pitchFamily="-111" charset="-128"/>
              </a:rPr>
              <a:t>Q</a:t>
            </a:r>
            <a:r>
              <a:rPr lang="en-US" sz="2000" baseline="-25000" dirty="0">
                <a:ea typeface="ＭＳ Ｐゴシック" pitchFamily="-111" charset="-128"/>
                <a:cs typeface="ＭＳ Ｐゴシック" pitchFamily="-111" charset="-128"/>
              </a:rPr>
              <a:t>n</a:t>
            </a:r>
            <a:r>
              <a:rPr lang="en-US" sz="2000" baseline="-50000" dirty="0">
                <a:ea typeface="ＭＳ Ｐゴシック" pitchFamily="-111" charset="-128"/>
                <a:cs typeface="ＭＳ Ｐゴシック" pitchFamily="-111" charset="-128"/>
              </a:rPr>
              <a:t>k+1</a:t>
            </a:r>
            <a:r>
              <a:rPr lang="en-US" sz="2000" dirty="0">
                <a:latin typeface="Symbol" pitchFamily="-111" charset="2"/>
                <a:ea typeface="ＭＳ Ｐゴシック" pitchFamily="-111" charset="-128"/>
                <a:cs typeface="ＭＳ Ｐゴシック" pitchFamily="-111" charset="-128"/>
              </a:rPr>
              <a:t>b</a:t>
            </a:r>
            <a:r>
              <a:rPr lang="en-US" sz="2000" baseline="-25000" dirty="0">
                <a:ea typeface="ＭＳ Ｐゴシック" pitchFamily="-111" charset="-128"/>
                <a:cs typeface="ＭＳ Ｐゴシック" pitchFamily="-111" charset="-128"/>
              </a:rPr>
              <a:t>n</a:t>
            </a:r>
            <a:r>
              <a:rPr lang="en-US" sz="2000" baseline="-50000" dirty="0">
                <a:ea typeface="ＭＳ Ｐゴシック" pitchFamily="-111" charset="-128"/>
                <a:cs typeface="ＭＳ Ｐゴシック" pitchFamily="-111" charset="-128"/>
              </a:rPr>
              <a:t>k+1</a:t>
            </a:r>
            <a:r>
              <a:rPr lang="en-US" sz="2000" baseline="-25000" dirty="0">
                <a:ea typeface="ＭＳ Ｐゴシック" pitchFamily="-111" charset="-128"/>
                <a:cs typeface="ＭＳ Ｐゴシック" pitchFamily="-111" charset="-128"/>
              </a:rPr>
              <a:t>+1</a:t>
            </a:r>
          </a:p>
          <a:p>
            <a:pPr eaLnBrk="1" hangingPunct="1">
              <a:lnSpc>
                <a:spcPct val="80000"/>
              </a:lnSpc>
            </a:pPr>
            <a:r>
              <a:rPr lang="en-US" sz="2000" dirty="0">
                <a:ea typeface="ＭＳ Ｐゴシック" pitchFamily="-111" charset="-128"/>
                <a:cs typeface="ＭＳ Ｐゴシック" pitchFamily="-111" charset="-128"/>
                <a:sym typeface="Symbol" pitchFamily="-111" charset="2"/>
              </a:rPr>
              <a:t>In the above, the P’s and Q’s are variables, the </a:t>
            </a:r>
            <a:r>
              <a:rPr lang="en-US" sz="2000" dirty="0">
                <a:latin typeface="Symbol" pitchFamily="-111" charset="2"/>
                <a:ea typeface="ＭＳ Ｐゴシック" pitchFamily="-111" charset="-128"/>
                <a:cs typeface="ＭＳ Ｐゴシック" pitchFamily="-111" charset="-128"/>
                <a:sym typeface="Symbol" pitchFamily="-111" charset="2"/>
              </a:rPr>
              <a:t>a</a:t>
            </a:r>
            <a:r>
              <a:rPr lang="en-US" sz="2000" dirty="0">
                <a:ea typeface="ＭＳ Ｐゴシック" pitchFamily="-111" charset="-128"/>
                <a:cs typeface="ＭＳ Ｐゴシック" pitchFamily="-111" charset="-128"/>
                <a:sym typeface="Symbol" pitchFamily="-111" charset="2"/>
              </a:rPr>
              <a:t>’s and </a:t>
            </a:r>
            <a:r>
              <a:rPr lang="en-US" sz="2000" dirty="0">
                <a:latin typeface="Symbol" pitchFamily="-111" charset="2"/>
                <a:ea typeface="ＭＳ Ｐゴシック" pitchFamily="-111" charset="-128"/>
                <a:cs typeface="ＭＳ Ｐゴシック" pitchFamily="-111" charset="-128"/>
                <a:sym typeface="Symbol" pitchFamily="-111" charset="2"/>
              </a:rPr>
              <a:t>b</a:t>
            </a:r>
            <a:r>
              <a:rPr lang="en-US" sz="2000" dirty="0">
                <a:ea typeface="ＭＳ Ｐゴシック" pitchFamily="-111" charset="-128"/>
                <a:cs typeface="ＭＳ Ｐゴシック" pitchFamily="-111" charset="-128"/>
                <a:sym typeface="Symbol" pitchFamily="-111" charset="2"/>
              </a:rPr>
              <a:t>’s are strings over </a:t>
            </a:r>
            <a:r>
              <a:rPr lang="en-US" sz="2000" dirty="0">
                <a:latin typeface="Symbol" pitchFamily="-111" charset="2"/>
                <a:ea typeface="ＭＳ Ｐゴシック" pitchFamily="-111" charset="-128"/>
                <a:cs typeface="ＭＳ Ｐゴシック" pitchFamily="-111" charset="-128"/>
                <a:sym typeface="Symbol" pitchFamily="-111" charset="2"/>
              </a:rPr>
              <a:t>S</a:t>
            </a:r>
            <a:r>
              <a:rPr lang="en-US" sz="2000" dirty="0">
                <a:ea typeface="ＭＳ Ｐゴシック" pitchFamily="-111" charset="-128"/>
                <a:cs typeface="ＭＳ Ｐゴシック" pitchFamily="-111" charset="-128"/>
                <a:sym typeface="Symbol" pitchFamily="-111" charset="2"/>
              </a:rPr>
              <a:t>, and each Q must appear in at least one premise.</a:t>
            </a:r>
          </a:p>
          <a:p>
            <a:pPr eaLnBrk="1" hangingPunct="1">
              <a:lnSpc>
                <a:spcPct val="80000"/>
              </a:lnSpc>
            </a:pPr>
            <a:r>
              <a:rPr lang="en-US" sz="2000" dirty="0">
                <a:ea typeface="ＭＳ Ｐゴシック" pitchFamily="-111" charset="-128"/>
                <a:cs typeface="ＭＳ Ｐゴシック" pitchFamily="-111" charset="-128"/>
              </a:rPr>
              <a:t>We can extend the notion of </a:t>
            </a:r>
            <a:r>
              <a:rPr lang="en-US" sz="2000" dirty="0">
                <a:ea typeface="ＭＳ Ｐゴシック" pitchFamily="-111" charset="-128"/>
                <a:cs typeface="ＭＳ Ｐゴシック" pitchFamily="-111" charset="-128"/>
                <a:sym typeface="Symbol" pitchFamily="-111" charset="2"/>
              </a:rPr>
              <a:t></a:t>
            </a:r>
            <a:r>
              <a:rPr lang="en-US" sz="2000" dirty="0">
                <a:ea typeface="Arial" pitchFamily="-111" charset="0"/>
                <a:cs typeface="Arial" pitchFamily="-111" charset="0"/>
                <a:sym typeface="Symbol" pitchFamily="-111" charset="2"/>
              </a:rPr>
              <a:t>* to these systems considering sets of words that derive conclusions. Think of the original set as axioms, the rules as inferences and the final word as a theorem to be proved.</a:t>
            </a:r>
          </a:p>
        </p:txBody>
      </p:sp>
      <p:sp>
        <p:nvSpPr>
          <p:cNvPr id="510981" name="Date Placeholder 3"/>
          <p:cNvSpPr>
            <a:spLocks noGrp="1"/>
          </p:cNvSpPr>
          <p:nvPr>
            <p:ph type="dt" sz="quarter" idx="10"/>
          </p:nvPr>
        </p:nvSpPr>
        <p:spPr>
          <a:noFill/>
        </p:spPr>
        <p:txBody>
          <a:bodyPr/>
          <a:lstStyle/>
          <a:p>
            <a:fld id="{77C48DF1-D9EA-B548-8483-53DD8D4E1CD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109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07019139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Number Placeholder 5"/>
          <p:cNvSpPr>
            <a:spLocks noGrp="1"/>
          </p:cNvSpPr>
          <p:nvPr>
            <p:ph type="sldNum" sz="quarter" idx="12"/>
          </p:nvPr>
        </p:nvSpPr>
        <p:spPr>
          <a:noFill/>
        </p:spPr>
        <p:txBody>
          <a:bodyPr/>
          <a:lstStyle/>
          <a:p>
            <a:pPr eaLnBrk="1" hangingPunct="1"/>
            <a:fld id="{E8DE2A42-6636-4B42-8266-ECDFEA3EE0EE}" type="slidenum">
              <a:rPr lang="en-US">
                <a:latin typeface="Arial" pitchFamily="-111" charset="0"/>
                <a:ea typeface="ＭＳ Ｐゴシック" pitchFamily="-111" charset="-128"/>
                <a:cs typeface="ＭＳ Ｐゴシック" pitchFamily="-111" charset="-128"/>
              </a:rPr>
              <a:pPr eaLnBrk="1" hangingPunct="1"/>
              <a:t>246</a:t>
            </a:fld>
            <a:endParaRPr lang="en-US">
              <a:latin typeface="Arial" pitchFamily="-111" charset="0"/>
              <a:ea typeface="ＭＳ Ｐゴシック" pitchFamily="-111" charset="-128"/>
              <a:cs typeface="ＭＳ Ｐゴシック" pitchFamily="-111" charset="-128"/>
            </a:endParaRPr>
          </a:p>
        </p:txBody>
      </p:sp>
      <p:sp>
        <p:nvSpPr>
          <p:cNvPr id="5130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Examples of Canonical Forms</a:t>
            </a:r>
          </a:p>
        </p:txBody>
      </p:sp>
      <p:sp>
        <p:nvSpPr>
          <p:cNvPr id="513028"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Propositional rules</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r>
              <a:rPr lang="en-US" sz="2400" dirty="0">
                <a:solidFill>
                  <a:srgbClr val="CC3300"/>
                </a:solidFill>
                <a:ea typeface="ＭＳ Ｐゴシック" pitchFamily="-111" charset="-128"/>
                <a:cs typeface="ＭＳ Ｐゴシック" pitchFamily="-111" charset="-128"/>
              </a:rPr>
              <a:t>oh, oh </a:t>
            </a:r>
            <a:r>
              <a:rPr lang="en-US" sz="2400" dirty="0">
                <a:solidFill>
                  <a:srgbClr val="993366"/>
                </a:solidFill>
                <a:ea typeface="ＭＳ Ｐゴシック" pitchFamily="-111" charset="-128"/>
                <a:cs typeface="ＭＳ Ｐゴシック" pitchFamily="-111" charset="-128"/>
              </a:rPr>
              <a:t>a </a:t>
            </a:r>
            <a:r>
              <a:rPr lang="en-US" sz="2400" dirty="0">
                <a:solidFill>
                  <a:srgbClr val="993366"/>
                </a:solidFill>
                <a:ea typeface="ＭＳ Ｐゴシック" pitchFamily="-111" charset="-128"/>
                <a:cs typeface="ＭＳ Ｐゴシック" pitchFamily="-111" charset="-128"/>
                <a:sym typeface="Symbol" pitchFamily="-111" charset="2"/>
              </a:rPr>
              <a:t></a:t>
            </a:r>
            <a:r>
              <a:rPr lang="en-US" sz="2400" dirty="0">
                <a:solidFill>
                  <a:srgbClr val="993366"/>
                </a:solidFill>
                <a:ea typeface="ＭＳ Ｐゴシック" pitchFamily="-111" charset="-128"/>
                <a:cs typeface="ＭＳ Ｐゴシック" pitchFamily="-111" charset="-128"/>
              </a:rPr>
              <a:t> (b </a:t>
            </a:r>
            <a:r>
              <a:rPr lang="en-US" sz="2400" dirty="0">
                <a:solidFill>
                  <a:srgbClr val="993366"/>
                </a:solidFill>
                <a:ea typeface="ＭＳ Ｐゴシック" pitchFamily="-111" charset="-128"/>
                <a:cs typeface="ＭＳ Ｐゴシック" pitchFamily="-111" charset="-128"/>
                <a:sym typeface="Symbol" pitchFamily="-111" charset="2"/>
              </a:rPr>
              <a:t></a:t>
            </a:r>
            <a:r>
              <a:rPr lang="en-US" sz="2400" dirty="0">
                <a:solidFill>
                  <a:srgbClr val="993366"/>
                </a:solidFill>
                <a:ea typeface="ＭＳ Ｐゴシック" pitchFamily="-111" charset="-128"/>
                <a:cs typeface="ＭＳ Ｐゴシック" pitchFamily="-111" charset="-128"/>
              </a:rPr>
              <a:t> c) </a:t>
            </a:r>
            <a:r>
              <a:rPr lang="en-US" sz="2400" dirty="0">
                <a:solidFill>
                  <a:srgbClr val="993366"/>
                </a:solidFill>
                <a:ea typeface="ＭＳ Ｐゴシック" pitchFamily="-111" charset="-128"/>
                <a:cs typeface="ＭＳ Ｐゴシック" pitchFamily="-111" charset="-128"/>
                <a:sym typeface="Symbol" pitchFamily="-111" charset="2"/>
              </a:rPr>
              <a:t> </a:t>
            </a:r>
            <a:r>
              <a:rPr lang="en-US" sz="2400" dirty="0">
                <a:solidFill>
                  <a:srgbClr val="993366"/>
                </a:solidFill>
                <a:ea typeface="ＭＳ Ｐゴシック" pitchFamily="-111" charset="-128"/>
                <a:cs typeface="ＭＳ Ｐゴシック" pitchFamily="-111" charset="-128"/>
              </a:rPr>
              <a:t>a </a:t>
            </a:r>
            <a:r>
              <a:rPr lang="en-US" sz="2400" dirty="0">
                <a:solidFill>
                  <a:srgbClr val="993366"/>
                </a:solidFill>
                <a:ea typeface="ＭＳ Ｐゴシック" pitchFamily="-111" charset="-128"/>
                <a:cs typeface="ＭＳ Ｐゴシック" pitchFamily="-111" charset="-128"/>
                <a:sym typeface="Symbol" pitchFamily="-111" charset="2"/>
              </a:rPr>
              <a:t></a:t>
            </a:r>
            <a:r>
              <a:rPr lang="en-US" sz="2400" dirty="0">
                <a:solidFill>
                  <a:srgbClr val="993366"/>
                </a:solidFill>
                <a:ea typeface="ＭＳ Ｐゴシック" pitchFamily="-111" charset="-128"/>
                <a:cs typeface="ＭＳ Ｐゴシック" pitchFamily="-111" charset="-128"/>
              </a:rPr>
              <a:t> (b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p>
          <a:p>
            <a:pPr eaLnBrk="1" hangingPunct="1">
              <a:lnSpc>
                <a:spcPct val="80000"/>
              </a:lnSpc>
            </a:pPr>
            <a:r>
              <a:rPr lang="en-US" sz="2400" dirty="0">
                <a:ea typeface="ＭＳ Ｐゴシック" pitchFamily="-111" charset="-128"/>
                <a:cs typeface="ＭＳ Ｐゴシック" pitchFamily="-111" charset="-128"/>
              </a:rPr>
              <a:t>Some proofs over {</a:t>
            </a:r>
            <a:r>
              <a:rPr lang="en-US" sz="2400" dirty="0" err="1">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 </a:t>
            </a:r>
            <a:r>
              <a:rPr lang="en-US" sz="2400" dirty="0">
                <a:ea typeface="ＭＳ Ｐゴシック" pitchFamily="-111" charset="-128"/>
                <a:cs typeface="ＭＳ Ｐゴシック" pitchFamily="-111" charset="-128"/>
                <a:sym typeface="Symbol" pitchFamily="-111" charset="2"/>
              </a:rPr>
              <a:t> c, b  ~c, b} </a:t>
            </a:r>
            <a:r>
              <a:rPr lang="en-US" sz="2400" dirty="0">
                <a:ea typeface="ＭＳ Ｐゴシック" pitchFamily="-111" charset="-128"/>
                <a:cs typeface="ＭＳ Ｐゴシック" pitchFamily="-111" charset="-128"/>
              </a:rPr>
              <a:t> {a </a:t>
            </a:r>
            <a:r>
              <a:rPr lang="en-US" sz="2400" dirty="0">
                <a:ea typeface="ＭＳ Ｐゴシック" pitchFamily="-111" charset="-128"/>
                <a:cs typeface="ＭＳ Ｐゴシック" pitchFamily="-111" charset="-128"/>
                <a:sym typeface="Symbol" pitchFamily="-111" charset="2"/>
              </a:rPr>
              <a:t> c, b  ~c, b, ~c} </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 </a:t>
            </a:r>
            <a:r>
              <a:rPr lang="en-US" sz="2400" dirty="0">
                <a:ea typeface="ＭＳ Ｐゴシック" pitchFamily="-111" charset="-128"/>
                <a:cs typeface="ＭＳ Ｐゴシック" pitchFamily="-111" charset="-128"/>
                <a:sym typeface="Symbol" pitchFamily="-111" charset="2"/>
              </a:rPr>
              <a:t> c, b  ~c, b, ~c, </a:t>
            </a:r>
            <a:r>
              <a:rPr lang="en-US" sz="2400" dirty="0">
                <a:ea typeface="ＭＳ Ｐゴシック" pitchFamily="-111" charset="-128"/>
                <a:cs typeface="ＭＳ Ｐゴシック" pitchFamily="-111" charset="-128"/>
              </a:rPr>
              <a:t>c </a:t>
            </a:r>
            <a:r>
              <a:rPr lang="en-US" sz="2400" dirty="0">
                <a:ea typeface="ＭＳ Ｐゴシック" pitchFamily="-111" charset="-128"/>
                <a:cs typeface="ＭＳ Ｐゴシック" pitchFamily="-111" charset="-128"/>
                <a:sym typeface="Symbol" pitchFamily="-111" charset="2"/>
              </a:rPr>
              <a:t> a}  </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rPr>
              <a:t>{a </a:t>
            </a:r>
            <a:r>
              <a:rPr lang="en-US" sz="2400" dirty="0">
                <a:ea typeface="ＭＳ Ｐゴシック" pitchFamily="-111" charset="-128"/>
                <a:cs typeface="ＭＳ Ｐゴシック" pitchFamily="-111" charset="-128"/>
                <a:sym typeface="Symbol" pitchFamily="-111" charset="2"/>
              </a:rPr>
              <a:t> c, b  ~c, b, ~c, </a:t>
            </a:r>
            <a:r>
              <a:rPr lang="en-US" sz="2400" dirty="0">
                <a:ea typeface="ＭＳ Ｐゴシック" pitchFamily="-111" charset="-128"/>
                <a:cs typeface="ＭＳ Ｐゴシック" pitchFamily="-111" charset="-128"/>
              </a:rPr>
              <a:t>c </a:t>
            </a:r>
            <a:r>
              <a:rPr lang="en-US" sz="2400" dirty="0">
                <a:ea typeface="ＭＳ Ｐゴシック" pitchFamily="-111" charset="-128"/>
                <a:cs typeface="ＭＳ Ｐゴシック" pitchFamily="-111" charset="-128"/>
                <a:sym typeface="Symbol" pitchFamily="-111" charset="2"/>
              </a:rPr>
              <a:t> a, a} which proves “a”</a:t>
            </a:r>
          </a:p>
        </p:txBody>
      </p:sp>
      <p:sp>
        <p:nvSpPr>
          <p:cNvPr id="513029" name="Date Placeholder 3"/>
          <p:cNvSpPr>
            <a:spLocks noGrp="1"/>
          </p:cNvSpPr>
          <p:nvPr>
            <p:ph type="dt" sz="quarter" idx="10"/>
          </p:nvPr>
        </p:nvSpPr>
        <p:spPr>
          <a:noFill/>
        </p:spPr>
        <p:txBody>
          <a:bodyPr/>
          <a:lstStyle/>
          <a:p>
            <a:fld id="{71371D74-B936-F04C-B7BB-3AAE005A265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130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5590713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Number Placeholder 5"/>
          <p:cNvSpPr>
            <a:spLocks noGrp="1"/>
          </p:cNvSpPr>
          <p:nvPr>
            <p:ph type="sldNum" sz="quarter" idx="12"/>
          </p:nvPr>
        </p:nvSpPr>
        <p:spPr>
          <a:noFill/>
        </p:spPr>
        <p:txBody>
          <a:bodyPr/>
          <a:lstStyle/>
          <a:p>
            <a:pPr eaLnBrk="1" hangingPunct="1"/>
            <a:fld id="{AE772CE6-2E2B-5F4E-AC2E-7B73C286F738}" type="slidenum">
              <a:rPr lang="en-US">
                <a:latin typeface="Arial" pitchFamily="-111" charset="0"/>
                <a:ea typeface="ＭＳ Ｐゴシック" pitchFamily="-111" charset="-128"/>
                <a:cs typeface="ＭＳ Ｐゴシック" pitchFamily="-111" charset="-128"/>
              </a:rPr>
              <a:pPr eaLnBrk="1" hangingPunct="1"/>
              <a:t>247</a:t>
            </a:fld>
            <a:endParaRPr lang="en-US">
              <a:latin typeface="Arial" pitchFamily="-111" charset="0"/>
              <a:ea typeface="ＭＳ Ｐゴシック" pitchFamily="-111" charset="-128"/>
              <a:cs typeface="ＭＳ Ｐゴシック" pitchFamily="-111" charset="-128"/>
            </a:endParaRPr>
          </a:p>
        </p:txBody>
      </p:sp>
      <p:sp>
        <p:nvSpPr>
          <p:cNvPr id="5150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Simplified Canonical Forms</a:t>
            </a:r>
          </a:p>
        </p:txBody>
      </p:sp>
      <p:sp>
        <p:nvSpPr>
          <p:cNvPr id="515076"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Each rule of a Semi-Thue system is a canonical rule of the form</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a:t>
            </a: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r>
              <a:rPr lang="en-US" sz="2400">
                <a:ea typeface="ＭＳ Ｐゴシック" pitchFamily="-111" charset="-128"/>
                <a:cs typeface="ＭＳ Ｐゴシック" pitchFamily="-111" charset="-128"/>
              </a:rPr>
              <a:t>Q</a:t>
            </a:r>
          </a:p>
          <a:p>
            <a:pPr eaLnBrk="1" hangingPunct="1">
              <a:lnSpc>
                <a:spcPct val="80000"/>
              </a:lnSpc>
            </a:pPr>
            <a:r>
              <a:rPr lang="en-US" sz="2400">
                <a:ea typeface="ＭＳ Ｐゴシック" pitchFamily="-111" charset="-128"/>
                <a:cs typeface="ＭＳ Ｐゴシック" pitchFamily="-111" charset="-128"/>
              </a:rPr>
              <a:t>Each rule of a Thue system is a canonical rule of the form</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a:t>
            </a: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r>
              <a:rPr lang="en-US" sz="2400">
                <a:ea typeface="ＭＳ Ｐゴシック" pitchFamily="-111" charset="-128"/>
                <a:cs typeface="ＭＳ Ｐゴシック" pitchFamily="-111" charset="-128"/>
              </a:rPr>
              <a:t>Q</a:t>
            </a:r>
          </a:p>
          <a:p>
            <a:pPr eaLnBrk="1" hangingPunct="1">
              <a:lnSpc>
                <a:spcPct val="80000"/>
              </a:lnSpc>
            </a:pPr>
            <a:r>
              <a:rPr lang="en-US" sz="2400">
                <a:ea typeface="ＭＳ Ｐゴシック" pitchFamily="-111" charset="-128"/>
                <a:cs typeface="ＭＳ Ｐゴシック" pitchFamily="-111" charset="-128"/>
              </a:rPr>
              <a:t>Each rule of a Post Normal system is a canonical rule of the form</a:t>
            </a:r>
            <a:br>
              <a:rPr lang="en-US" sz="2400">
                <a:ea typeface="ＭＳ Ｐゴシック" pitchFamily="-111" charset="-128"/>
                <a:cs typeface="ＭＳ Ｐゴシック" pitchFamily="-111" charset="-128"/>
              </a:rPr>
            </a:b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Tag systems are just Normal systems where all premises are of the same length (the deletion number), and at most one can begin with any given letter in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That makes Tag systems deterministic.</a:t>
            </a:r>
          </a:p>
        </p:txBody>
      </p:sp>
      <p:sp>
        <p:nvSpPr>
          <p:cNvPr id="515077" name="Date Placeholder 3"/>
          <p:cNvSpPr>
            <a:spLocks noGrp="1"/>
          </p:cNvSpPr>
          <p:nvPr>
            <p:ph type="dt" sz="quarter" idx="10"/>
          </p:nvPr>
        </p:nvSpPr>
        <p:spPr>
          <a:noFill/>
        </p:spPr>
        <p:txBody>
          <a:bodyPr/>
          <a:lstStyle/>
          <a:p>
            <a:fld id="{9981E46E-E7B0-A044-8DD9-923151E9FFA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150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0374549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Number Placeholder 5"/>
          <p:cNvSpPr>
            <a:spLocks noGrp="1"/>
          </p:cNvSpPr>
          <p:nvPr>
            <p:ph type="sldNum" sz="quarter" idx="12"/>
          </p:nvPr>
        </p:nvSpPr>
        <p:spPr>
          <a:noFill/>
        </p:spPr>
        <p:txBody>
          <a:bodyPr/>
          <a:lstStyle/>
          <a:p>
            <a:pPr eaLnBrk="1" hangingPunct="1"/>
            <a:fld id="{D19D8DFA-3673-1845-9DDF-49031CB22A47}" type="slidenum">
              <a:rPr lang="en-US">
                <a:latin typeface="Arial" pitchFamily="-111" charset="0"/>
                <a:ea typeface="ＭＳ Ｐゴシック" pitchFamily="-111" charset="-128"/>
                <a:cs typeface="ＭＳ Ｐゴシック" pitchFamily="-111" charset="-128"/>
              </a:rPr>
              <a:pPr eaLnBrk="1" hangingPunct="1"/>
              <a:t>248</a:t>
            </a:fld>
            <a:endParaRPr lang="en-US">
              <a:latin typeface="Arial" pitchFamily="-111" charset="0"/>
              <a:ea typeface="ＭＳ Ｐゴシック" pitchFamily="-111" charset="-128"/>
              <a:cs typeface="ＭＳ Ｐゴシック" pitchFamily="-111" charset="-128"/>
            </a:endParaRPr>
          </a:p>
        </p:txBody>
      </p:sp>
      <p:sp>
        <p:nvSpPr>
          <p:cNvPr id="51712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Examples of Post Systems</a:t>
            </a:r>
          </a:p>
        </p:txBody>
      </p:sp>
      <p:sp>
        <p:nvSpPr>
          <p:cNvPr id="517124"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Alphabet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 {a,b,#}. Semi-Thue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aba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b</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#b#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r>
              <a:rPr lang="en-US" sz="2400">
                <a:latin typeface="Symbol" pitchFamily="-111" charset="2"/>
                <a:ea typeface="ＭＳ Ｐゴシック" pitchFamily="-111" charset="-128"/>
                <a:cs typeface="ＭＳ Ｐゴシック" pitchFamily="-111" charset="-128"/>
              </a:rPr>
              <a:t>l</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For above, #a</a:t>
            </a:r>
            <a:r>
              <a:rPr lang="en-US" sz="2400" baseline="30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ba</a:t>
            </a:r>
            <a:r>
              <a:rPr lang="en-US" sz="2400" baseline="30000">
                <a:ea typeface="ＭＳ Ｐゴシック" pitchFamily="-111" charset="-128"/>
                <a:cs typeface="ＭＳ Ｐゴシック" pitchFamily="-111" charset="-128"/>
              </a:rPr>
              <a:t>m</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Arial" pitchFamily="-111" charset="0"/>
                <a:cs typeface="Arial" pitchFamily="-111" charset="0"/>
                <a:sym typeface="Symbol" pitchFamily="-111" charset="2"/>
              </a:rPr>
              <a:t>* </a:t>
            </a:r>
            <a:r>
              <a:rPr lang="en-US" sz="2400">
                <a:latin typeface="Symbol" pitchFamily="-111" charset="2"/>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iff n=m</a:t>
            </a:r>
            <a:endParaRPr lang="en-US" sz="2400">
              <a:ea typeface="Arial" pitchFamily="-111" charset="0"/>
              <a:cs typeface="Arial" pitchFamily="-111" charset="0"/>
              <a:sym typeface="Symbol" pitchFamily="-111" charset="2"/>
            </a:endParaRPr>
          </a:p>
          <a:p>
            <a:pPr eaLnBrk="1" hangingPunct="1">
              <a:lnSpc>
                <a:spcPct val="90000"/>
              </a:lnSpc>
            </a:pPr>
            <a:r>
              <a:rPr lang="en-US" sz="2400">
                <a:ea typeface="ＭＳ Ｐゴシック" pitchFamily="-111" charset="-128"/>
                <a:cs typeface="ＭＳ Ｐゴシック" pitchFamily="-111" charset="-128"/>
              </a:rPr>
              <a:t>Alphabet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 {0,1,c,#}. Normal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0c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c0</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0 </a:t>
            </a:r>
            <a:r>
              <a:rPr lang="en-US" sz="2400">
                <a:ea typeface="ＭＳ Ｐゴシック" pitchFamily="-111" charset="-128"/>
                <a:cs typeface="ＭＳ Ｐゴシック" pitchFamily="-111" charset="-128"/>
                <a:sym typeface="Symbol" pitchFamily="-111" charset="2"/>
              </a:rPr>
              <a:t> 0</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For above, </a:t>
            </a:r>
            <a:r>
              <a:rPr lang="en-US" sz="2400" i="1">
                <a:ea typeface="ＭＳ Ｐゴシック" pitchFamily="-111" charset="-128"/>
                <a:cs typeface="ＭＳ Ｐゴシック" pitchFamily="-111" charset="-128"/>
              </a:rPr>
              <a:t>binary</a:t>
            </a: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a:t>
            </a:r>
            <a:r>
              <a:rPr lang="en-US" sz="2400">
                <a:ea typeface="Arial" pitchFamily="-111" charset="0"/>
                <a:cs typeface="Arial" pitchFamily="-111" charset="0"/>
                <a:sym typeface="Symbol" pitchFamily="-111" charset="2"/>
              </a:rPr>
              <a:t>* </a:t>
            </a:r>
            <a:r>
              <a:rPr lang="en-US" sz="2400" i="1">
                <a:ea typeface="ＭＳ Ｐゴシック" pitchFamily="-111" charset="-128"/>
                <a:cs typeface="ＭＳ Ｐゴシック" pitchFamily="-111" charset="-128"/>
              </a:rPr>
              <a:t>binary+1</a:t>
            </a:r>
            <a:r>
              <a:rPr lang="en-US" sz="2400">
                <a:ea typeface="ＭＳ Ｐゴシック" pitchFamily="-111" charset="-128"/>
                <a:cs typeface="ＭＳ Ｐゴシック" pitchFamily="-111" charset="-128"/>
              </a:rPr>
              <a:t># where </a:t>
            </a:r>
            <a:r>
              <a:rPr lang="en-US" sz="2400" i="1">
                <a:ea typeface="ＭＳ Ｐゴシック" pitchFamily="-111" charset="-128"/>
                <a:cs typeface="ＭＳ Ｐゴシック" pitchFamily="-111" charset="-128"/>
              </a:rPr>
              <a:t>binary</a:t>
            </a:r>
            <a:r>
              <a:rPr lang="en-US" sz="2400">
                <a:ea typeface="ＭＳ Ｐゴシック" pitchFamily="-111" charset="-128"/>
                <a:cs typeface="ＭＳ Ｐゴシック" pitchFamily="-111" charset="-128"/>
              </a:rPr>
              <a:t> is some binary number.</a:t>
            </a:r>
          </a:p>
        </p:txBody>
      </p:sp>
      <p:sp>
        <p:nvSpPr>
          <p:cNvPr id="517125" name="Date Placeholder 3"/>
          <p:cNvSpPr>
            <a:spLocks noGrp="1"/>
          </p:cNvSpPr>
          <p:nvPr>
            <p:ph type="dt" sz="quarter" idx="10"/>
          </p:nvPr>
        </p:nvSpPr>
        <p:spPr>
          <a:noFill/>
        </p:spPr>
        <p:txBody>
          <a:bodyPr/>
          <a:lstStyle/>
          <a:p>
            <a:fld id="{AFF5D42E-A310-FE41-B90B-7932EF9C5C5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171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16235159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249</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is represented by the string </a:t>
            </a:r>
            <a:r>
              <a:rPr lang="en-US" sz="2800" dirty="0" err="1">
                <a:ea typeface="ＭＳ Ｐゴシック" pitchFamily="-111" charset="-128"/>
                <a:cs typeface="ＭＳ Ｐゴシック" pitchFamily="-111" charset="-128"/>
              </a:rPr>
              <a:t>h</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h</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being the scanned symbol.</a:t>
            </a:r>
          </a:p>
          <a:p>
            <a:pPr eaLnBrk="1" hangingPunct="1">
              <a:lnSpc>
                <a:spcPct val="80000"/>
              </a:lnSpc>
            </a:pPr>
            <a:r>
              <a:rPr lang="en-US" sz="2800" dirty="0">
                <a:ea typeface="ＭＳ Ｐゴシック" pitchFamily="-111" charset="-128"/>
                <a:cs typeface="ＭＳ Ｐゴシック" pitchFamily="-111" charset="-128"/>
              </a:rPr>
              <a:t>The tuple </a:t>
            </a:r>
            <a:r>
              <a:rPr lang="en-US" sz="2800" b="1" dirty="0">
                <a:ea typeface="ＭＳ Ｐゴシック" pitchFamily="-111" charset="-128"/>
                <a:cs typeface="ＭＳ Ｐゴシック" pitchFamily="-111" charset="-128"/>
              </a:rPr>
              <a:t>q a b s </a:t>
            </a:r>
            <a:r>
              <a:rPr lang="en-US" sz="2800" dirty="0">
                <a:ea typeface="ＭＳ Ｐゴシック" pitchFamily="-111" charset="-128"/>
                <a:cs typeface="ＭＳ Ｐゴシック" pitchFamily="-111" charset="-128"/>
              </a:rPr>
              <a:t>leads to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qa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sb</a:t>
            </a:r>
            <a:endParaRPr lang="en-US" sz="2800" b="1"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343A3634-CDBE-3B45-9C3B-C3B230A707E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603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Date Placeholder 3"/>
          <p:cNvSpPr>
            <a:spLocks noGrp="1"/>
          </p:cNvSpPr>
          <p:nvPr>
            <p:ph type="dt" sz="quarter" idx="10"/>
          </p:nvPr>
        </p:nvSpPr>
        <p:spPr>
          <a:noFill/>
        </p:spPr>
        <p:txBody>
          <a:bodyPr/>
          <a:lstStyle/>
          <a:p>
            <a:fld id="{3BD393FE-0D9F-854D-A708-7EA68DF4BAB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7408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74084" name="Slide Number Placeholder 5"/>
          <p:cNvSpPr>
            <a:spLocks noGrp="1"/>
          </p:cNvSpPr>
          <p:nvPr>
            <p:ph type="sldNum" sz="quarter" idx="12"/>
          </p:nvPr>
        </p:nvSpPr>
        <p:spPr>
          <a:noFill/>
        </p:spPr>
        <p:txBody>
          <a:bodyPr/>
          <a:lstStyle/>
          <a:p>
            <a:fld id="{46A4512A-293E-F243-B5B3-30A85B34422C}"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
        <p:nvSpPr>
          <p:cNvPr id="1740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Contradiction</a:t>
            </a:r>
          </a:p>
        </p:txBody>
      </p:sp>
      <p:sp>
        <p:nvSpPr>
          <p:cNvPr id="174086"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Define 	</a:t>
            </a:r>
            <a:r>
              <a:rPr lang="en-US" sz="2000" b="1" dirty="0">
                <a:ea typeface="ＭＳ Ｐゴシック" pitchFamily="-111" charset="-128"/>
                <a:cs typeface="ＭＳ Ｐゴシック" pitchFamily="-111" charset="-128"/>
              </a:rPr>
              <a:t>G( x ) = </a:t>
            </a:r>
            <a:r>
              <a:rPr lang="en-US" sz="2000" b="1" dirty="0" err="1">
                <a:ea typeface="ＭＳ Ｐゴシック" pitchFamily="-111" charset="-128"/>
                <a:cs typeface="ＭＳ Ｐゴシック" pitchFamily="-111" charset="-128"/>
              </a:rPr>
              <a:t>Univ</a:t>
            </a:r>
            <a:r>
              <a:rPr lang="en-US" sz="2000" b="1" dirty="0">
                <a:ea typeface="ＭＳ Ｐゴシック" pitchFamily="-111" charset="-128"/>
                <a:cs typeface="ＭＳ Ｐゴシック" pitchFamily="-111" charset="-128"/>
              </a:rPr>
              <a:t> ( F(x) , x ) + 1 =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F(x)</a:t>
            </a:r>
            <a:r>
              <a:rPr lang="en-US" sz="2000" b="1" dirty="0">
                <a:ea typeface="ＭＳ Ｐゴシック" pitchFamily="-111" charset="-128"/>
                <a:cs typeface="ＭＳ Ｐゴシック" pitchFamily="-111" charset="-128"/>
                <a:sym typeface="Symbol" pitchFamily="-111" charset="2"/>
              </a:rPr>
              <a:t>( x )</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(x) + 1</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itself an algorithm.  Assume it is the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one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 G</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Then, 	</a:t>
            </a:r>
            <a:r>
              <a:rPr lang="en-US" sz="2000" b="1" dirty="0">
                <a:ea typeface="ＭＳ Ｐゴシック" pitchFamily="-111" charset="-128"/>
                <a:cs typeface="ＭＳ Ｐゴシック" pitchFamily="-111" charset="-128"/>
              </a:rPr>
              <a:t>G(g)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(g) + 1 = G(g) + 1</a:t>
            </a: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contradicts its own existence since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would need to be an algorithm.</a:t>
            </a:r>
          </a:p>
          <a:p>
            <a:pPr eaLnBrk="1" hangingPunct="1">
              <a:lnSpc>
                <a:spcPct val="80000"/>
              </a:lnSpc>
            </a:pPr>
            <a:r>
              <a:rPr lang="en-US" sz="2000" dirty="0">
                <a:ea typeface="ＭＳ Ｐゴシック" pitchFamily="-111" charset="-128"/>
                <a:cs typeface="ＭＳ Ｐゴシック" pitchFamily="-111" charset="-128"/>
              </a:rPr>
              <a:t>This cannot be used to show that the effective procedures are non-enumerable, since the above is not a contradiction when </a:t>
            </a:r>
            <a:r>
              <a:rPr lang="en-US" sz="2000" b="1" dirty="0">
                <a:ea typeface="ＭＳ Ｐゴシック" pitchFamily="-111" charset="-128"/>
                <a:cs typeface="ＭＳ Ｐゴシック" pitchFamily="-111" charset="-128"/>
              </a:rPr>
              <a:t>G(g)</a:t>
            </a:r>
            <a:r>
              <a:rPr lang="en-US" sz="2000" dirty="0">
                <a:ea typeface="ＭＳ Ｐゴシック" pitchFamily="-111" charset="-128"/>
                <a:cs typeface="ＭＳ Ｐゴシック" pitchFamily="-111" charset="-128"/>
              </a:rPr>
              <a:t> is undefined.  In fact, we already have shown how to enumerate the (partial) recursive functions.</a:t>
            </a:r>
          </a:p>
        </p:txBody>
      </p:sp>
    </p:spTree>
    <p:extLst>
      <p:ext uri="{BB962C8B-B14F-4D97-AF65-F5344CB8AC3E}">
        <p14:creationId xmlns:p14="http://schemas.microsoft.com/office/powerpoint/2010/main" val="292547027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250</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Details of Halt(TM) </a:t>
            </a:r>
            <a:r>
              <a:rPr lang="en-US">
                <a:ea typeface="ＭＳ Ｐゴシック" pitchFamily="-111" charset="-128"/>
                <a:cs typeface="ＭＳ Ｐゴシック" pitchFamily="-111" charset="-128"/>
                <a:sym typeface="Symbol" pitchFamily="-111" charset="2"/>
              </a:rPr>
              <a:t> Word(ST)</a:t>
            </a:r>
            <a:endParaRPr lang="en-US">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a:xfrm>
            <a:off x="152400" y="1600200"/>
            <a:ext cx="8839200" cy="4525963"/>
          </a:xfrm>
        </p:spPr>
        <p:txBody>
          <a:bodyPr/>
          <a:lstStyle/>
          <a:p>
            <a:pPr eaLnBrk="1" hangingPunct="1">
              <a:lnSpc>
                <a:spcPct val="90000"/>
              </a:lnSpc>
            </a:pPr>
            <a:r>
              <a:rPr lang="en-US" sz="2000" dirty="0">
                <a:ea typeface="ＭＳ Ｐゴシック" pitchFamily="-111" charset="-128"/>
                <a:cs typeface="ＭＳ Ｐゴシック" pitchFamily="-111" charset="-128"/>
              </a:rPr>
              <a:t>Let M = (Q, {0,1}, T), T is Turing table.</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qabs</a:t>
            </a:r>
            <a:r>
              <a:rPr lang="en-US" sz="20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sym typeface="Symbol" pitchFamily="-111" charset="2"/>
              </a:rPr>
              <a:t> T, add rule </a:t>
            </a:r>
            <a:r>
              <a:rPr lang="en-US" sz="2000" dirty="0" err="1">
                <a:ea typeface="ＭＳ Ｐゴシック" pitchFamily="-111" charset="-128"/>
                <a:cs typeface="ＭＳ Ｐゴシック" pitchFamily="-111" charset="-128"/>
                <a:sym typeface="Symbol" pitchFamily="-111" charset="2"/>
              </a:rPr>
              <a:t>qa</a:t>
            </a:r>
            <a:r>
              <a:rPr lang="en-US" sz="2000" dirty="0">
                <a:ea typeface="ＭＳ Ｐゴシック" pitchFamily="-111" charset="-128"/>
                <a:cs typeface="ＭＳ Ｐゴシック" pitchFamily="-111" charset="-128"/>
                <a:sym typeface="Symbol" pitchFamily="-111" charset="2"/>
              </a:rPr>
              <a:t>  sb		// simple rewrite of scan</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qaRs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dirty="0">
                <a:sym typeface="Symbol" pitchFamily="-111" charset="2"/>
              </a:rPr>
              <a:t>q1b  1sb 		a=1, b{0,1}	// left non-blank; scan not blank</a:t>
            </a:r>
          </a:p>
          <a:p>
            <a:pPr lvl="1" eaLnBrk="1" hangingPunct="1">
              <a:lnSpc>
                <a:spcPct val="90000"/>
              </a:lnSpc>
            </a:pPr>
            <a:r>
              <a:rPr lang="en-US" sz="1600" dirty="0">
                <a:sym typeface="Symbol" pitchFamily="-111" charset="2"/>
              </a:rPr>
              <a:t>q1h  1s0h	a=1		// right blank; scan not blank</a:t>
            </a:r>
          </a:p>
          <a:p>
            <a:pPr lvl="1" eaLnBrk="1" hangingPunct="1">
              <a:lnSpc>
                <a:spcPct val="90000"/>
              </a:lnSpc>
            </a:pPr>
            <a:r>
              <a:rPr lang="en-US" sz="1600" dirty="0">
                <a:sym typeface="Symbol" pitchFamily="-111" charset="2"/>
              </a:rPr>
              <a:t>cq0b  c0sb 	a=0, b,c{0,1}	// left and right non-blank; scan blank</a:t>
            </a:r>
          </a:p>
          <a:p>
            <a:pPr lvl="1" eaLnBrk="1" hangingPunct="1">
              <a:lnSpc>
                <a:spcPct val="90000"/>
              </a:lnSpc>
            </a:pPr>
            <a:r>
              <a:rPr lang="en-US" sz="1600" dirty="0">
                <a:sym typeface="Symbol" pitchFamily="-111" charset="2"/>
              </a:rPr>
              <a:t>hq0b  </a:t>
            </a:r>
            <a:r>
              <a:rPr lang="en-US" sz="1600" dirty="0" err="1">
                <a:sym typeface="Symbol" pitchFamily="-111" charset="2"/>
              </a:rPr>
              <a:t>hsb</a:t>
            </a:r>
            <a:r>
              <a:rPr lang="en-US" sz="1600" dirty="0">
                <a:sym typeface="Symbol" pitchFamily="-111" charset="2"/>
              </a:rPr>
              <a:t> 	a=0, b{0,1}	// left blank; right not blank; scan blank</a:t>
            </a:r>
          </a:p>
          <a:p>
            <a:pPr lvl="1" eaLnBrk="1" hangingPunct="1">
              <a:lnSpc>
                <a:spcPct val="90000"/>
              </a:lnSpc>
            </a:pPr>
            <a:r>
              <a:rPr lang="en-US" sz="1600" dirty="0">
                <a:sym typeface="Symbol" pitchFamily="-111" charset="2"/>
              </a:rPr>
              <a:t>cq0h  c0s0h 	a=0, c{0,1}	// left not blank; right blank; scan blank</a:t>
            </a:r>
          </a:p>
          <a:p>
            <a:pPr lvl="1" eaLnBrk="1" hangingPunct="1">
              <a:lnSpc>
                <a:spcPct val="90000"/>
              </a:lnSpc>
            </a:pPr>
            <a:r>
              <a:rPr lang="en-US" sz="1600" dirty="0">
                <a:sym typeface="Symbol" pitchFamily="-111" charset="2"/>
              </a:rPr>
              <a:t>hq0h  hs0h	a=0		// blank tape to blank tape</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qaLs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dirty="0" err="1">
                <a:sym typeface="Symbol" pitchFamily="-111" charset="2"/>
              </a:rPr>
              <a:t>bqac</a:t>
            </a:r>
            <a:r>
              <a:rPr lang="en-US" sz="1600" dirty="0">
                <a:sym typeface="Symbol" pitchFamily="-111" charset="2"/>
              </a:rPr>
              <a:t>  </a:t>
            </a:r>
            <a:r>
              <a:rPr lang="en-US" sz="1600" dirty="0" err="1">
                <a:sym typeface="Symbol" pitchFamily="-111" charset="2"/>
              </a:rPr>
              <a:t>sbac</a:t>
            </a:r>
            <a:r>
              <a:rPr lang="en-US" sz="1600" dirty="0">
                <a:sym typeface="Symbol" pitchFamily="-111" charset="2"/>
              </a:rPr>
              <a:t> 	a,b,c{0,1}	// left and right had non-blanks</a:t>
            </a:r>
          </a:p>
          <a:p>
            <a:pPr lvl="1" eaLnBrk="1" hangingPunct="1">
              <a:lnSpc>
                <a:spcPct val="90000"/>
              </a:lnSpc>
            </a:pPr>
            <a:r>
              <a:rPr lang="en-US" sz="1600" dirty="0" err="1">
                <a:sym typeface="Symbol" pitchFamily="-111" charset="2"/>
              </a:rPr>
              <a:t>hqac</a:t>
            </a:r>
            <a:r>
              <a:rPr lang="en-US" sz="1600" dirty="0">
                <a:sym typeface="Symbol" pitchFamily="-111" charset="2"/>
              </a:rPr>
              <a:t>  hs0ac	a,c{0,1}	// left blank; right not blank</a:t>
            </a:r>
          </a:p>
          <a:p>
            <a:pPr lvl="1" eaLnBrk="1" hangingPunct="1">
              <a:lnSpc>
                <a:spcPct val="90000"/>
              </a:lnSpc>
            </a:pPr>
            <a:r>
              <a:rPr lang="en-US" sz="1600" dirty="0">
                <a:sym typeface="Symbol" pitchFamily="-111" charset="2"/>
              </a:rPr>
              <a:t>bq1h  sb1h 	a=1, b{0,1}	// left not blank; right blank; scan not blank</a:t>
            </a:r>
          </a:p>
          <a:p>
            <a:pPr lvl="1" eaLnBrk="1" hangingPunct="1">
              <a:lnSpc>
                <a:spcPct val="90000"/>
              </a:lnSpc>
            </a:pPr>
            <a:r>
              <a:rPr lang="en-US" sz="1600" dirty="0">
                <a:sym typeface="Symbol" pitchFamily="-111" charset="2"/>
              </a:rPr>
              <a:t>hq1h  hs01h 	a=1		// left blank; right blank; scan not blank</a:t>
            </a:r>
          </a:p>
          <a:p>
            <a:pPr lvl="1" eaLnBrk="1" hangingPunct="1">
              <a:lnSpc>
                <a:spcPct val="90000"/>
              </a:lnSpc>
            </a:pPr>
            <a:r>
              <a:rPr lang="en-US" sz="1600" dirty="0">
                <a:sym typeface="Symbol" pitchFamily="-111" charset="2"/>
              </a:rPr>
              <a:t>bq0h  </a:t>
            </a:r>
            <a:r>
              <a:rPr lang="en-US" sz="1600" dirty="0" err="1">
                <a:sym typeface="Symbol" pitchFamily="-111" charset="2"/>
              </a:rPr>
              <a:t>sbh</a:t>
            </a:r>
            <a:r>
              <a:rPr lang="en-US" sz="1600" dirty="0">
                <a:sym typeface="Symbol" pitchFamily="-111" charset="2"/>
              </a:rPr>
              <a:t> 	a=0, b{0,1}	// left not blank; right blank; scan blank</a:t>
            </a:r>
          </a:p>
          <a:p>
            <a:pPr lvl="1" eaLnBrk="1" hangingPunct="1">
              <a:lnSpc>
                <a:spcPct val="90000"/>
              </a:lnSpc>
            </a:pPr>
            <a:r>
              <a:rPr lang="en-US" sz="1600" dirty="0">
                <a:sym typeface="Symbol" pitchFamily="-111" charset="2"/>
              </a:rPr>
              <a:t>hq0h  hs0h 	a=0		// blank tape to blank tape</a:t>
            </a: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6700636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251</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11" charset="-128"/>
                <a:cs typeface="ＭＳ Ｐゴシック" pitchFamily="-111" charset="-128"/>
              </a:rPr>
              <a:t>Assume q</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is start state and only one accepting state exists q</a:t>
            </a:r>
            <a:r>
              <a:rPr lang="en-US" sz="2000" baseline="-25000" dirty="0">
                <a:ea typeface="ＭＳ Ｐゴシック" pitchFamily="-111" charset="-128"/>
                <a:cs typeface="ＭＳ Ｐゴシック" pitchFamily="-111" charset="-128"/>
              </a:rPr>
              <a:t>0</a:t>
            </a:r>
          </a:p>
          <a:p>
            <a:pPr eaLnBrk="1" hangingPunct="1">
              <a:lnSpc>
                <a:spcPct val="90000"/>
              </a:lnSpc>
            </a:pPr>
            <a:r>
              <a:rPr lang="en-US" sz="2000" dirty="0">
                <a:ea typeface="ＭＳ Ｐゴシック" pitchFamily="-111" charset="-128"/>
                <a:cs typeface="ＭＳ Ｐゴシック" pitchFamily="-111" charset="-128"/>
              </a:rPr>
              <a:t>We will start in h1</a:t>
            </a:r>
            <a:r>
              <a:rPr lang="en-US" sz="2000" baseline="30000"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q</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0h, seeking to accept </a:t>
            </a:r>
            <a:r>
              <a:rPr lang="en-US" sz="2000" dirty="0" err="1">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(enter q</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or reject (run forever).</a:t>
            </a:r>
          </a:p>
          <a:p>
            <a:pPr eaLnBrk="1" hangingPunct="1">
              <a:lnSpc>
                <a:spcPct val="90000"/>
              </a:lnSpc>
            </a:pPr>
            <a:r>
              <a:rPr lang="en-US" sz="2000" dirty="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1600" dirty="0">
                <a:sym typeface="Symbol" pitchFamily="-111" charset="2"/>
              </a:rPr>
              <a:t>q</a:t>
            </a:r>
            <a:r>
              <a:rPr lang="en-US" sz="1600" baseline="-25000" dirty="0">
                <a:sym typeface="Symbol" pitchFamily="-111" charset="2"/>
              </a:rPr>
              <a:t>0</a:t>
            </a:r>
            <a:r>
              <a:rPr lang="en-US" sz="1600" dirty="0">
                <a:sym typeface="Symbol" pitchFamily="-111" charset="2"/>
              </a:rPr>
              <a:t>a </a:t>
            </a:r>
            <a:r>
              <a:rPr lang="en-US" sz="1600" dirty="0" err="1">
                <a:sym typeface="Symbol" pitchFamily="-111" charset="2"/>
              </a:rPr>
              <a:t></a:t>
            </a:r>
            <a:r>
              <a:rPr lang="en-US" sz="1600" dirty="0">
                <a:sym typeface="Symbol" pitchFamily="-111" charset="2"/>
              </a:rPr>
              <a:t> q</a:t>
            </a:r>
            <a:r>
              <a:rPr lang="en-US" sz="1600" baseline="-25000" dirty="0">
                <a:sym typeface="Symbol" pitchFamily="-111" charset="2"/>
              </a:rPr>
              <a:t>0</a:t>
            </a:r>
            <a:r>
              <a:rPr lang="en-US" sz="1600" dirty="0">
                <a:sym typeface="Symbol" pitchFamily="-111" charset="2"/>
              </a:rPr>
              <a:t> 		a{0,1}</a:t>
            </a:r>
          </a:p>
          <a:p>
            <a:pPr lvl="1" eaLnBrk="1" hangingPunct="1">
              <a:lnSpc>
                <a:spcPct val="90000"/>
              </a:lnSpc>
            </a:pPr>
            <a:r>
              <a:rPr lang="en-US" sz="1600" dirty="0">
                <a:sym typeface="Symbol" pitchFamily="-111" charset="2"/>
              </a:rPr>
              <a:t>bq</a:t>
            </a:r>
            <a:r>
              <a:rPr lang="en-US" sz="1600" baseline="-25000" dirty="0">
                <a:sym typeface="Symbol" pitchFamily="-111" charset="2"/>
              </a:rPr>
              <a:t>0</a:t>
            </a:r>
            <a:r>
              <a:rPr lang="en-US" sz="1600" dirty="0">
                <a:sym typeface="Symbol" pitchFamily="-111" charset="2"/>
              </a:rPr>
              <a:t> </a:t>
            </a:r>
            <a:r>
              <a:rPr lang="en-US" sz="1600" dirty="0" err="1">
                <a:sym typeface="Symbol" pitchFamily="-111" charset="2"/>
              </a:rPr>
              <a:t></a:t>
            </a:r>
            <a:r>
              <a:rPr lang="en-US" sz="1600" dirty="0">
                <a:sym typeface="Symbol" pitchFamily="-111" charset="2"/>
              </a:rPr>
              <a:t> q</a:t>
            </a:r>
            <a:r>
              <a:rPr lang="en-US" sz="1600" baseline="-25000" dirty="0">
                <a:sym typeface="Symbol" pitchFamily="-111" charset="2"/>
              </a:rPr>
              <a:t>0</a:t>
            </a:r>
            <a:r>
              <a:rPr lang="en-US" sz="1600" dirty="0">
                <a:sym typeface="Symbol" pitchFamily="-111" charset="2"/>
              </a:rPr>
              <a:t> 		b{0,1}</a:t>
            </a:r>
          </a:p>
          <a:p>
            <a:pPr eaLnBrk="1" hangingPunct="1">
              <a:lnSpc>
                <a:spcPct val="90000"/>
              </a:lnSpc>
            </a:pPr>
            <a:endParaRPr lang="en-US" sz="2000" dirty="0">
              <a:sym typeface="Symbol" pitchFamily="-111" charset="2"/>
            </a:endParaRPr>
          </a:p>
          <a:p>
            <a:pPr eaLnBrk="1" hangingPunct="1">
              <a:lnSpc>
                <a:spcPct val="90000"/>
              </a:lnSpc>
            </a:pPr>
            <a:r>
              <a:rPr lang="en-US" sz="2000" dirty="0">
                <a:sym typeface="Symbol" pitchFamily="-111" charset="2"/>
              </a:rPr>
              <a:t>The added rule allows us to “erase” the tape if we accept </a:t>
            </a:r>
            <a:r>
              <a:rPr lang="en-US" sz="2000" dirty="0" err="1">
                <a:sym typeface="Symbol" pitchFamily="-111" charset="2"/>
              </a:rPr>
              <a:t>x</a:t>
            </a:r>
            <a:r>
              <a:rPr lang="en-US" sz="2000" dirty="0">
                <a:sym typeface="Symbol" pitchFamily="-111" charset="2"/>
              </a:rPr>
              <a:t>.</a:t>
            </a:r>
          </a:p>
          <a:p>
            <a:pPr eaLnBrk="1" hangingPunct="1">
              <a:lnSpc>
                <a:spcPct val="90000"/>
              </a:lnSpc>
            </a:pPr>
            <a:r>
              <a:rPr lang="en-US" sz="2000" dirty="0">
                <a:sym typeface="Symbol" pitchFamily="-111" charset="2"/>
              </a:rPr>
              <a:t>This means that acceptance can be changed to generating </a:t>
            </a:r>
            <a:r>
              <a:rPr lang="en-US" sz="2000" dirty="0">
                <a:ea typeface="ＭＳ Ｐゴシック" pitchFamily="-111" charset="-128"/>
                <a:cs typeface="ＭＳ Ｐゴシック" pitchFamily="-111" charset="-128"/>
                <a:sym typeface="Symbol" pitchFamily="-111" charset="2"/>
              </a:rPr>
              <a:t>h</a:t>
            </a:r>
            <a:r>
              <a:rPr lang="en-US" sz="2000" dirty="0">
                <a:ea typeface="ＭＳ Ｐゴシック" pitchFamily="-111" charset="-128"/>
                <a:cs typeface="ＭＳ Ｐゴシック" pitchFamily="-111" charset="-128"/>
              </a:rPr>
              <a:t>q</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h.</a:t>
            </a:r>
          </a:p>
          <a:p>
            <a:pPr eaLnBrk="1" hangingPunct="1">
              <a:lnSpc>
                <a:spcPct val="90000"/>
              </a:lnSpc>
            </a:pPr>
            <a:endParaRPr lang="en-US" sz="2000" dirty="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a:ea typeface="ＭＳ Ｐゴシック" pitchFamily="-111" charset="-128"/>
                <a:cs typeface="ＭＳ Ｐゴシック" pitchFamily="-111" charset="-128"/>
                <a:sym typeface="Symbol" pitchFamily="-111" charset="2"/>
              </a:rPr>
              <a:t>The next slide shows the consequences.</a:t>
            </a:r>
            <a:endParaRPr lang="en-US" sz="2000" dirty="0">
              <a:sym typeface="Symbol" pitchFamily="-111" charset="2"/>
            </a:endParaRP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88049592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252</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Semi-Thue Word Problem</a:t>
            </a:r>
          </a:p>
        </p:txBody>
      </p:sp>
      <p:sp>
        <p:nvSpPr>
          <p:cNvPr id="5232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Construction from TM, M, gets:</a:t>
            </a:r>
          </a:p>
          <a:p>
            <a:pPr eaLnBrk="1" hangingPunct="1"/>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 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sym typeface="Symbol" pitchFamily="-111" charset="2"/>
              </a:rPr>
              <a:t>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sym typeface="Symbol" pitchFamily="-111" charset="2"/>
              </a:rPr>
              <a:t>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err="1">
                <a:ea typeface="ＭＳ Ｐゴシック" pitchFamily="-111" charset="-128"/>
                <a:cs typeface="ＭＳ Ｐゴシック" pitchFamily="-111" charset="-128"/>
                <a:sym typeface="Symbol" pitchFamily="-111" charset="2"/>
              </a:rPr>
              <a:t></a:t>
            </a:r>
            <a:r>
              <a:rPr lang="en-US" baseline="-25000" dirty="0" err="1">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 (M)</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Can recast both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and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 to ones over alphabet {</a:t>
            </a:r>
            <a:r>
              <a:rPr lang="en-US" dirty="0" err="1">
                <a:ea typeface="ＭＳ Ｐゴシック" pitchFamily="-111" charset="-128"/>
                <a:cs typeface="ＭＳ Ｐゴシック" pitchFamily="-111" charset="-128"/>
              </a:rPr>
              <a:t>a,b</a:t>
            </a:r>
            <a:r>
              <a:rPr lang="en-US" dirty="0">
                <a:ea typeface="ＭＳ Ｐゴシック" pitchFamily="-111" charset="-128"/>
                <a:cs typeface="ＭＳ Ｐゴシック" pitchFamily="-111" charset="-128"/>
              </a:rPr>
              <a:t>} or {0,1}. That is, a binary alphabet is sufficient for undecidability.</a:t>
            </a:r>
          </a:p>
        </p:txBody>
      </p:sp>
      <p:sp>
        <p:nvSpPr>
          <p:cNvPr id="523269" name="Date Placeholder 3"/>
          <p:cNvSpPr>
            <a:spLocks noGrp="1"/>
          </p:cNvSpPr>
          <p:nvPr>
            <p:ph type="dt" sz="quarter" idx="10"/>
          </p:nvPr>
        </p:nvSpPr>
        <p:spPr>
          <a:noFill/>
        </p:spPr>
        <p:txBody>
          <a:bodyPr/>
          <a:lstStyle/>
          <a:p>
            <a:fld id="{E3C8DDDF-15C8-364A-B44F-084655733378}"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5435106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3"/>
          <p:cNvSpPr>
            <a:spLocks noGrp="1"/>
          </p:cNvSpPr>
          <p:nvPr>
            <p:ph type="ctrTitle"/>
          </p:nvPr>
        </p:nvSpPr>
        <p:spPr/>
        <p:txBody>
          <a:bodyPr/>
          <a:lstStyle/>
          <a:p>
            <a:r>
              <a:rPr lang="en-US" dirty="0">
                <a:latin typeface="Arial" charset="0"/>
                <a:ea typeface="MS PGothic" charset="0"/>
              </a:rPr>
              <a:t>More on Grammars</a:t>
            </a:r>
          </a:p>
        </p:txBody>
      </p:sp>
      <p:sp>
        <p:nvSpPr>
          <p:cNvPr id="237571" name="Subtitle 2"/>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C7B6A87-0043-394E-ABD9-F882F05B28AA}" type="datetime1">
              <a:rPr lang="en-US" smtClean="0"/>
              <a:t>2/20/2020</a:t>
            </a:fld>
            <a:endParaRPr lang="en-US"/>
          </a:p>
        </p:txBody>
      </p:sp>
      <p:sp>
        <p:nvSpPr>
          <p:cNvPr id="2385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33D21C-D9C3-B745-AE89-EB4B9FD27E7B}" type="slidenum">
              <a:rPr lang="en-US"/>
              <a:pPr/>
              <a:t>254</a:t>
            </a:fld>
            <a:endParaRPr lang="en-US"/>
          </a:p>
        </p:txBody>
      </p:sp>
      <p:sp>
        <p:nvSpPr>
          <p:cNvPr id="238597" name="Rectangle 2"/>
          <p:cNvSpPr>
            <a:spLocks noGrp="1" noChangeArrowheads="1"/>
          </p:cNvSpPr>
          <p:nvPr>
            <p:ph type="title"/>
          </p:nvPr>
        </p:nvSpPr>
        <p:spPr/>
        <p:txBody>
          <a:bodyPr/>
          <a:lstStyle/>
          <a:p>
            <a:pPr eaLnBrk="1" hangingPunct="1"/>
            <a:r>
              <a:rPr lang="en-US" dirty="0">
                <a:latin typeface="Arial" charset="0"/>
                <a:ea typeface="MS PGothic" charset="0"/>
              </a:rPr>
              <a:t>Grammars and re Sets</a:t>
            </a:r>
          </a:p>
        </p:txBody>
      </p:sp>
      <p:sp>
        <p:nvSpPr>
          <p:cNvPr id="238598" name="Rectangle 3"/>
          <p:cNvSpPr>
            <a:spLocks noGrp="1" noChangeArrowheads="1"/>
          </p:cNvSpPr>
          <p:nvPr>
            <p:ph type="body" idx="1"/>
          </p:nvPr>
        </p:nvSpPr>
        <p:spPr/>
        <p:txBody>
          <a:bodyPr/>
          <a:lstStyle/>
          <a:p>
            <a:pPr eaLnBrk="1" hangingPunct="1"/>
            <a:r>
              <a:rPr lang="en-US">
                <a:latin typeface="Arial" charset="0"/>
                <a:ea typeface="MS PGothic" charset="0"/>
              </a:rPr>
              <a:t>Every grammar lists an re set.</a:t>
            </a:r>
          </a:p>
          <a:p>
            <a:pPr eaLnBrk="1" hangingPunct="1"/>
            <a:r>
              <a:rPr lang="en-US">
                <a:latin typeface="Arial" charset="0"/>
                <a:ea typeface="MS PGothic" charset="0"/>
              </a:rPr>
              <a:t>Some grammars (regular, CFL and CSG) produce recursive sets.</a:t>
            </a:r>
          </a:p>
          <a:p>
            <a:pPr eaLnBrk="1" hangingPunct="1"/>
            <a:r>
              <a:rPr lang="en-US">
                <a:latin typeface="Arial" charset="0"/>
                <a:ea typeface="MS PGothic" charset="0"/>
              </a:rPr>
              <a:t>Type 0 grammars are as powerful at generating (producing) re sets as Turing machines are at enumerating them </a:t>
            </a:r>
            <a:br>
              <a:rPr lang="en-US">
                <a:latin typeface="Arial" charset="0"/>
                <a:ea typeface="MS PGothic" charset="0"/>
              </a:rPr>
            </a:br>
            <a:r>
              <a:rPr lang="en-US">
                <a:latin typeface="Arial" charset="0"/>
                <a:ea typeface="MS PGothic" charset="0"/>
              </a:rPr>
              <a:t>(Proof later).</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Formal Language</a:t>
            </a:r>
          </a:p>
        </p:txBody>
      </p:sp>
      <p:sp>
        <p:nvSpPr>
          <p:cNvPr id="533507"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Undecidability Continued</a:t>
            </a:r>
          </a:p>
          <a:p>
            <a:pPr eaLnBrk="1" hangingPunct="1"/>
            <a:r>
              <a:rPr lang="en-US">
                <a:ea typeface="ＭＳ Ｐゴシック" pitchFamily="-111" charset="-128"/>
                <a:cs typeface="ＭＳ Ｐゴシック" pitchFamily="-111" charset="-128"/>
              </a:rPr>
              <a:t>PCP and Traces</a:t>
            </a:r>
          </a:p>
        </p:txBody>
      </p:sp>
    </p:spTree>
    <p:extLst>
      <p:ext uri="{BB962C8B-B14F-4D97-AF65-F5344CB8AC3E}">
        <p14:creationId xmlns:p14="http://schemas.microsoft.com/office/powerpoint/2010/main" val="323589617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Number Placeholder 5"/>
          <p:cNvSpPr>
            <a:spLocks noGrp="1"/>
          </p:cNvSpPr>
          <p:nvPr>
            <p:ph type="sldNum" sz="quarter" idx="12"/>
          </p:nvPr>
        </p:nvSpPr>
        <p:spPr>
          <a:noFill/>
        </p:spPr>
        <p:txBody>
          <a:bodyPr/>
          <a:lstStyle/>
          <a:p>
            <a:pPr eaLnBrk="1" hangingPunct="1"/>
            <a:fld id="{88D06ADA-2737-6741-A547-A47F43A74B36}" type="slidenum">
              <a:rPr lang="en-US">
                <a:latin typeface="Arial" pitchFamily="-111" charset="0"/>
                <a:ea typeface="ＭＳ Ｐゴシック" pitchFamily="-111" charset="-128"/>
                <a:cs typeface="ＭＳ Ｐゴシック" pitchFamily="-111" charset="-128"/>
              </a:rPr>
              <a:pPr eaLnBrk="1" hangingPunct="1"/>
              <a:t>256</a:t>
            </a:fld>
            <a:endParaRPr lang="en-US">
              <a:latin typeface="Arial" pitchFamily="-111" charset="0"/>
              <a:ea typeface="ＭＳ Ｐゴシック" pitchFamily="-111" charset="-128"/>
              <a:cs typeface="ＭＳ Ｐゴシック" pitchFamily="-111" charset="-128"/>
            </a:endParaRPr>
          </a:p>
        </p:txBody>
      </p:sp>
      <p:sp>
        <p:nvSpPr>
          <p:cNvPr id="535555"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Post Correspondence Problem</a:t>
            </a:r>
          </a:p>
        </p:txBody>
      </p:sp>
      <p:sp>
        <p:nvSpPr>
          <p:cNvPr id="535556"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Many problems related to grammars can be shown to be no more complex than the Post Correspondence Problem (PCP).  </a:t>
            </a:r>
          </a:p>
          <a:p>
            <a:pPr eaLnBrk="1" hangingPunct="1">
              <a:lnSpc>
                <a:spcPct val="80000"/>
              </a:lnSpc>
            </a:pPr>
            <a:r>
              <a:rPr lang="en-US" sz="2400">
                <a:ea typeface="ＭＳ Ｐゴシック" pitchFamily="-111" charset="-128"/>
                <a:cs typeface="ＭＳ Ｐゴシック" pitchFamily="-111" charset="-128"/>
              </a:rPr>
              <a:t>Each instance of PCP is denoted: Given n&gt;0,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 finite alphabet, and two n-tuples of words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 y</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y</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over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does there exist a sequence i</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i</a:t>
            </a:r>
            <a:r>
              <a:rPr lang="en-US" sz="2400" baseline="-25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k&gt;0, 1 ≤ i</a:t>
            </a:r>
            <a:r>
              <a:rPr lang="en-US" sz="2400" baseline="-25000">
                <a:ea typeface="ＭＳ Ｐゴシック" pitchFamily="-111" charset="-128"/>
                <a:cs typeface="ＭＳ Ｐゴシック" pitchFamily="-111" charset="-128"/>
              </a:rPr>
              <a:t>j</a:t>
            </a:r>
            <a:r>
              <a:rPr lang="en-US" sz="2400">
                <a:ea typeface="ＭＳ Ｐゴシック" pitchFamily="-111" charset="-128"/>
                <a:cs typeface="ＭＳ Ｐゴシック" pitchFamily="-111" charset="-128"/>
              </a:rPr>
              <a:t> ≤ n, such that</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x</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y</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y</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a:t>
            </a:r>
          </a:p>
          <a:p>
            <a:pPr eaLnBrk="1" hangingPunct="1">
              <a:lnSpc>
                <a:spcPct val="80000"/>
              </a:lnSpc>
            </a:pPr>
            <a:r>
              <a:rPr lang="en-US" sz="2400">
                <a:ea typeface="ＭＳ Ｐゴシック" pitchFamily="-111" charset="-128"/>
                <a:cs typeface="ＭＳ Ｐゴシック" pitchFamily="-111" charset="-128"/>
              </a:rPr>
              <a:t>Example of PCP: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n = 3,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 { a , b }, ( a b a , b b , a ),  ( b a b , b , b a a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Solution 2 , 3, 1 , 2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b b   a   a b a   b b   =   b   b a a   b a b   b</a:t>
            </a:r>
          </a:p>
        </p:txBody>
      </p:sp>
      <p:sp>
        <p:nvSpPr>
          <p:cNvPr id="535557" name="Date Placeholder 3"/>
          <p:cNvSpPr>
            <a:spLocks noGrp="1"/>
          </p:cNvSpPr>
          <p:nvPr>
            <p:ph type="dt" sz="quarter" idx="10"/>
          </p:nvPr>
        </p:nvSpPr>
        <p:spPr>
          <a:noFill/>
        </p:spPr>
        <p:txBody>
          <a:bodyPr/>
          <a:lstStyle/>
          <a:p>
            <a:fld id="{4ADF26D0-ED08-7645-AD88-CB31AA67BF3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355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pic>
        <p:nvPicPr>
          <p:cNvPr id="2" name="Picture 1">
            <a:extLst>
              <a:ext uri="{FF2B5EF4-FFF2-40B4-BE49-F238E27FC236}">
                <a16:creationId xmlns:a16="http://schemas.microsoft.com/office/drawing/2014/main" id="{9165CD8C-3D1D-9149-823F-53E7CDF7CDD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386521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257</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PCP Example#2</a:t>
            </a:r>
          </a:p>
        </p:txBody>
      </p:sp>
      <p:sp>
        <p:nvSpPr>
          <p:cNvPr id="5376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Start with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a:t>
            </a:r>
          </a:p>
          <a:p>
            <a:pPr lvl="1" eaLnBrk="1" hangingPunct="1"/>
            <a:r>
              <a:rPr lang="en-US" dirty="0"/>
              <a:t>aba </a:t>
            </a:r>
            <a:r>
              <a:rPr lang="en-US" dirty="0">
                <a:sym typeface="Symbol" pitchFamily="-111" charset="2"/>
              </a:rPr>
              <a:t> </a:t>
            </a:r>
            <a:r>
              <a:rPr lang="en-US" dirty="0" err="1">
                <a:sym typeface="Symbol" pitchFamily="-111" charset="2"/>
              </a:rPr>
              <a:t>ab</a:t>
            </a:r>
            <a:r>
              <a:rPr lang="en-US" dirty="0">
                <a:sym typeface="Symbol" pitchFamily="-111" charset="2"/>
              </a:rPr>
              <a:t>; a  </a:t>
            </a:r>
            <a:r>
              <a:rPr lang="en-US" dirty="0" err="1">
                <a:sym typeface="Symbol" pitchFamily="-111" charset="2"/>
              </a:rPr>
              <a:t>aa</a:t>
            </a:r>
            <a:r>
              <a:rPr lang="en-US" dirty="0">
                <a:sym typeface="Symbol" pitchFamily="-111" charset="2"/>
              </a:rPr>
              <a:t>; b  a</a:t>
            </a:r>
          </a:p>
          <a:p>
            <a:pPr lvl="1" eaLnBrk="1" hangingPunct="1"/>
            <a:r>
              <a:rPr lang="en-US" dirty="0">
                <a:sym typeface="Symbol" pitchFamily="-111" charset="2"/>
              </a:rPr>
              <a:t>Instance of word problem: </a:t>
            </a:r>
            <a:r>
              <a:rPr lang="en-US" dirty="0" err="1">
                <a:sym typeface="Symbol" pitchFamily="-111" charset="2"/>
              </a:rPr>
              <a:t>bbbb</a:t>
            </a:r>
            <a:r>
              <a:rPr lang="en-US" dirty="0">
                <a:sym typeface="Symbol" pitchFamily="-111" charset="2"/>
              </a:rPr>
              <a:t> *? </a:t>
            </a:r>
            <a:r>
              <a:rPr lang="en-US" dirty="0" err="1">
                <a:sym typeface="Symbol" pitchFamily="-111" charset="2"/>
              </a:rPr>
              <a:t>aa</a:t>
            </a:r>
            <a:endParaRPr lang="en-US" dirty="0">
              <a:sym typeface="Symbol" pitchFamily="-111" charset="2"/>
            </a:endParaRPr>
          </a:p>
          <a:p>
            <a:pPr eaLnBrk="1" hangingPunct="1"/>
            <a:r>
              <a:rPr lang="en-US" dirty="0">
                <a:ea typeface="ＭＳ Ｐゴシック" pitchFamily="-111" charset="-128"/>
                <a:cs typeface="ＭＳ Ｐゴシック" pitchFamily="-111" charset="-128"/>
                <a:sym typeface="Symbol" pitchFamily="-111" charset="2"/>
              </a:rPr>
              <a:t>Convert to PCP</a:t>
            </a:r>
          </a:p>
          <a:p>
            <a:pPr lvl="1" eaLnBrk="1" hangingPunct="1"/>
            <a:r>
              <a:rPr lang="en-US" dirty="0">
                <a:sym typeface="Symbol" pitchFamily="-111" charset="2"/>
              </a:rPr>
              <a:t>[</a:t>
            </a:r>
            <a:r>
              <a:rPr lang="en-US" dirty="0" err="1">
                <a:sym typeface="Symbol" pitchFamily="-111" charset="2"/>
              </a:rPr>
              <a:t>bbbb</a:t>
            </a:r>
            <a:r>
              <a:rPr lang="en-US" dirty="0">
                <a:sym typeface="Symbol" pitchFamily="-111" charset="2"/>
              </a:rPr>
              <a:t>*	</a:t>
            </a:r>
            <a:r>
              <a:rPr lang="en-US" dirty="0" err="1">
                <a:sym typeface="Symbol" pitchFamily="-111" charset="2"/>
              </a:rPr>
              <a:t>ab</a:t>
            </a:r>
            <a:r>
              <a:rPr lang="en-US" dirty="0">
                <a:sym typeface="Symbol" pitchFamily="-111" charset="2"/>
              </a:rPr>
              <a:t>	</a:t>
            </a:r>
            <a:r>
              <a:rPr lang="en-US" u="sng" dirty="0" err="1">
                <a:sym typeface="Symbol" pitchFamily="-111" charset="2"/>
              </a:rPr>
              <a:t>ab</a:t>
            </a:r>
            <a:r>
              <a:rPr lang="en-US" dirty="0">
                <a:sym typeface="Symbol" pitchFamily="-111" charset="2"/>
              </a:rPr>
              <a:t>	</a:t>
            </a:r>
            <a:r>
              <a:rPr lang="en-US" dirty="0" err="1">
                <a:sym typeface="Symbol" pitchFamily="-111" charset="2"/>
              </a:rPr>
              <a:t>aa</a:t>
            </a:r>
            <a:r>
              <a:rPr lang="en-US" dirty="0">
                <a:sym typeface="Symbol" pitchFamily="-111" charset="2"/>
              </a:rPr>
              <a:t>	</a:t>
            </a:r>
            <a:r>
              <a:rPr lang="en-US" u="sng" dirty="0" err="1">
                <a:sym typeface="Symbol" pitchFamily="-111" charset="2"/>
              </a:rPr>
              <a:t>aa</a:t>
            </a:r>
            <a:r>
              <a:rPr lang="en-US" dirty="0">
                <a:sym typeface="Symbol" pitchFamily="-111" charset="2"/>
              </a:rPr>
              <a:t>	a	</a:t>
            </a:r>
            <a:r>
              <a:rPr lang="en-US" u="sng" dirty="0">
                <a:sym typeface="Symbol" pitchFamily="-111" charset="2"/>
              </a:rPr>
              <a:t>a</a:t>
            </a:r>
            <a:r>
              <a:rPr lang="en-US" dirty="0">
                <a:sym typeface="Symbol" pitchFamily="-111" charset="2"/>
              </a:rPr>
              <a:t>	]</a:t>
            </a:r>
          </a:p>
          <a:p>
            <a:pPr lvl="1" eaLnBrk="1" hangingPunct="1">
              <a:buFontTx/>
              <a:buNone/>
            </a:pPr>
            <a:r>
              <a:rPr lang="en-US" dirty="0">
                <a:sym typeface="Symbol" pitchFamily="-111" charset="2"/>
              </a:rPr>
              <a:t>	[		</a:t>
            </a:r>
            <a:r>
              <a:rPr lang="en-US" u="sng" dirty="0">
                <a:sym typeface="Symbol" pitchFamily="-111" charset="2"/>
              </a:rPr>
              <a:t>aba</a:t>
            </a:r>
            <a:r>
              <a:rPr lang="en-US" dirty="0">
                <a:sym typeface="Symbol" pitchFamily="-111" charset="2"/>
              </a:rPr>
              <a:t>	aba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	</a:t>
            </a:r>
            <a:r>
              <a:rPr lang="en-US" u="sng" dirty="0">
                <a:sym typeface="Symbol" pitchFamily="-111" charset="2"/>
              </a:rPr>
              <a:t>*</a:t>
            </a:r>
            <a:r>
              <a:rPr lang="en-US" dirty="0" err="1">
                <a:sym typeface="Symbol" pitchFamily="-111" charset="2"/>
              </a:rPr>
              <a:t>aa</a:t>
            </a:r>
            <a:r>
              <a:rPr lang="en-US" dirty="0">
                <a:sym typeface="Symbol" pitchFamily="-111" charset="2"/>
              </a:rPr>
              <a:t>]</a:t>
            </a:r>
          </a:p>
          <a:p>
            <a:pPr lvl="1" eaLnBrk="1" hangingPunct="1"/>
            <a:r>
              <a:rPr lang="en-US" dirty="0">
                <a:sym typeface="Symbol" pitchFamily="-111" charset="2"/>
              </a:rPr>
              <a:t>And 	*	</a:t>
            </a:r>
            <a:r>
              <a:rPr lang="en-US" u="sng" dirty="0">
                <a:sym typeface="Symbol" pitchFamily="-111" charset="2"/>
              </a:rPr>
              <a:t>*</a:t>
            </a:r>
            <a:r>
              <a:rPr lang="en-US" dirty="0">
                <a:sym typeface="Symbol" pitchFamily="-111" charset="2"/>
              </a:rPr>
              <a:t>	a	</a:t>
            </a:r>
            <a:r>
              <a:rPr lang="en-US" u="sng" dirty="0">
                <a:sym typeface="Symbol" pitchFamily="-111" charset="2"/>
              </a:rPr>
              <a:t>a</a:t>
            </a:r>
            <a:r>
              <a:rPr lang="en-US" dirty="0">
                <a:sym typeface="Symbol" pitchFamily="-111" charset="2"/>
              </a:rPr>
              <a:t>	b	</a:t>
            </a:r>
            <a:r>
              <a:rPr lang="en-US" u="sng" dirty="0">
                <a:sym typeface="Symbol" pitchFamily="-111" charset="2"/>
              </a:rPr>
              <a:t>b</a:t>
            </a:r>
          </a:p>
          <a:p>
            <a:pPr lvl="1" eaLnBrk="1" hangingPunct="1">
              <a:buFontTx/>
              <a:buNone/>
            </a:pPr>
            <a:r>
              <a:rPr lang="en-US" dirty="0">
                <a:sym typeface="Symbol" pitchFamily="-111" charset="2"/>
              </a:rPr>
              <a:t>		 	</a:t>
            </a:r>
            <a:r>
              <a:rPr lang="en-US" u="sng" dirty="0">
                <a:sym typeface="Symbol" pitchFamily="-111" charset="2"/>
              </a:rPr>
              <a:t>*</a:t>
            </a:r>
            <a:r>
              <a:rPr lang="en-US" dirty="0">
                <a:sym typeface="Symbol" pitchFamily="-111" charset="2"/>
              </a:rPr>
              <a:t>	*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a:t>
            </a:r>
            <a:endParaRPr lang="en-US" u="sng" dirty="0">
              <a:sym typeface="Symbol" pitchFamily="-111" charset="2"/>
            </a:endParaRP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4875248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258</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Using underscored letters avoids solutions that don’t relate to word problem instance. E.g.,</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ab	aa</a:t>
            </a:r>
          </a:p>
          <a:p>
            <a:pPr marL="0" indent="0" eaLnBrk="1" hangingPunct="1">
              <a:lnSpc>
                <a:spcPct val="90000"/>
              </a:lnSpc>
              <a:buNone/>
            </a:pPr>
            <a:r>
              <a:rPr lang="en-US" sz="2800" dirty="0">
                <a:ea typeface="ＭＳ Ｐゴシック" pitchFamily="-111" charset="-128"/>
                <a:cs typeface="ＭＳ Ｐゴシック" pitchFamily="-111" charset="-128"/>
              </a:rPr>
              <a:t>	aba	a</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leads to solution no matter the question </a:t>
            </a:r>
          </a:p>
          <a:p>
            <a:pPr eaLnBrk="1" hangingPunct="1">
              <a:lnSpc>
                <a:spcPct val="90000"/>
              </a:lnSpc>
            </a:pPr>
            <a:r>
              <a:rPr lang="en-US" sz="2800" dirty="0">
                <a:ea typeface="ＭＳ Ｐゴシック" pitchFamily="-111" charset="-128"/>
                <a:cs typeface="ＭＳ Ｐゴシック" pitchFamily="-111" charset="-128"/>
              </a:rPr>
              <a:t>Top row insures start with [W</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Bottom row insures end with </a:t>
            </a:r>
            <a:r>
              <a:rPr lang="en-US" sz="2800" u="sng"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W</a:t>
            </a:r>
            <a:r>
              <a:rPr lang="en-US" sz="2800" baseline="-25000" dirty="0" err="1">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Bottom row matches W</a:t>
            </a:r>
            <a:r>
              <a:rPr lang="en-US" sz="2800"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while top matches W</a:t>
            </a:r>
            <a:r>
              <a:rPr lang="en-US" sz="2800" baseline="-25000" dirty="0">
                <a:ea typeface="ＭＳ Ｐゴシック" pitchFamily="-111" charset="-128"/>
                <a:cs typeface="ＭＳ Ｐゴシック" pitchFamily="-111" charset="-128"/>
              </a:rPr>
              <a:t>i+1</a:t>
            </a:r>
            <a:r>
              <a:rPr lang="en-US" sz="2800" dirty="0">
                <a:ea typeface="ＭＳ Ｐゴシック" pitchFamily="-111" charset="-128"/>
                <a:cs typeface="ＭＳ Ｐゴシック" pitchFamily="-111" charset="-128"/>
              </a:rPr>
              <a:t> (one is underscored)</a:t>
            </a:r>
          </a:p>
          <a:p>
            <a:pPr eaLnBrk="1" hangingPunct="1">
              <a:lnSpc>
                <a:spcPct val="90000"/>
              </a:lnSpc>
            </a:pPr>
            <a:r>
              <a:rPr lang="en-US" sz="2800" dirty="0">
                <a:ea typeface="ＭＳ Ｐゴシック" pitchFamily="-111" charset="-128"/>
                <a:cs typeface="ＭＳ Ｐゴシック" pitchFamily="-111" charset="-128"/>
              </a:rPr>
              <a:t>Get Solution for PCP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W</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r>
              <a:rPr lang="en-US" sz="2800" dirty="0">
                <a:sym typeface="Symbol" pitchFamily="-111" charset="2"/>
              </a:rPr>
              <a:t>* </a:t>
            </a:r>
            <a:r>
              <a:rPr lang="en-US" sz="2800" dirty="0" err="1">
                <a:ea typeface="ＭＳ Ｐゴシック" pitchFamily="-111" charset="-128"/>
                <a:cs typeface="ＭＳ Ｐゴシック" pitchFamily="-111" charset="-128"/>
              </a:rPr>
              <a:t>W</a:t>
            </a:r>
            <a:r>
              <a:rPr lang="en-US" sz="2800" baseline="-25000" dirty="0" err="1">
                <a:ea typeface="ＭＳ Ｐゴシック" pitchFamily="-111" charset="-128"/>
                <a:cs typeface="ＭＳ Ｐゴシック" pitchFamily="-111" charset="-128"/>
              </a:rPr>
              <a:t>f</a:t>
            </a:r>
            <a:endParaRPr lang="en-US" sz="2800" dirty="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5222F660-D271-9348-A087-47C2522C04B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48200196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Number Placeholder 5"/>
          <p:cNvSpPr>
            <a:spLocks noGrp="1"/>
          </p:cNvSpPr>
          <p:nvPr>
            <p:ph type="sldNum" sz="quarter" idx="12"/>
          </p:nvPr>
        </p:nvSpPr>
        <p:spPr>
          <a:noFill/>
        </p:spPr>
        <p:txBody>
          <a:bodyPr/>
          <a:lstStyle/>
          <a:p>
            <a:pPr eaLnBrk="1" hangingPunct="1"/>
            <a:fld id="{73A1EAC3-ABE9-744F-B84D-D7F88A20E6B6}" type="slidenum">
              <a:rPr lang="en-US">
                <a:latin typeface="Arial" pitchFamily="-111" charset="0"/>
                <a:ea typeface="ＭＳ Ｐゴシック" pitchFamily="-111" charset="-128"/>
                <a:cs typeface="ＭＳ Ｐゴシック" pitchFamily="-111" charset="-128"/>
              </a:rPr>
              <a:pPr eaLnBrk="1" hangingPunct="1"/>
              <a:t>259</a:t>
            </a:fld>
            <a:endParaRPr lang="en-US">
              <a:latin typeface="Arial" pitchFamily="-111" charset="0"/>
              <a:ea typeface="ＭＳ Ｐゴシック" pitchFamily="-111" charset="-128"/>
              <a:cs typeface="ＭＳ Ｐゴシック" pitchFamily="-111" charset="-128"/>
            </a:endParaRPr>
          </a:p>
        </p:txBody>
      </p:sp>
      <p:sp>
        <p:nvSpPr>
          <p:cNvPr id="54169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Ambiguity of CFG</a:t>
            </a:r>
          </a:p>
        </p:txBody>
      </p:sp>
      <p:sp>
        <p:nvSpPr>
          <p:cNvPr id="54170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an arbitrary CFG is ambiguous </a:t>
            </a:r>
          </a:p>
          <a:p>
            <a:pPr lvl="1" eaLnBrk="1" hangingPunct="1">
              <a:lnSpc>
                <a:spcPct val="90000"/>
              </a:lnSpc>
              <a:buFontTx/>
              <a:buNone/>
            </a:pPr>
            <a:r>
              <a:rPr lang="en-US" b="1"/>
              <a:t>S	</a:t>
            </a:r>
            <a:r>
              <a:rPr lang="en-US" b="1">
                <a:sym typeface="Symbol" pitchFamily="-111" charset="2"/>
              </a:rPr>
              <a:t> </a:t>
            </a:r>
            <a:r>
              <a:rPr lang="en-US" b="1"/>
              <a:t>A  |  B</a:t>
            </a:r>
          </a:p>
          <a:p>
            <a:pPr lvl="1" eaLnBrk="1" hangingPunct="1">
              <a:lnSpc>
                <a:spcPct val="90000"/>
              </a:lnSpc>
              <a:buFontTx/>
              <a:buNone/>
            </a:pPr>
            <a:r>
              <a:rPr lang="en-US" b="1"/>
              <a:t>A	</a:t>
            </a:r>
            <a:r>
              <a:rPr lang="en-US" b="1">
                <a:sym typeface="Symbol" pitchFamily="-111" charset="2"/>
              </a:rPr>
              <a:t> </a:t>
            </a:r>
            <a:r>
              <a:rPr lang="en-US" b="1"/>
              <a:t>x</a:t>
            </a:r>
            <a:r>
              <a:rPr lang="en-US" b="1" baseline="-25000"/>
              <a:t>i</a:t>
            </a:r>
            <a:r>
              <a:rPr lang="en-US" b="1"/>
              <a:t> A [i]  |   x</a:t>
            </a:r>
            <a:r>
              <a:rPr lang="en-US" b="1" baseline="-25000"/>
              <a:t>i</a:t>
            </a:r>
            <a:r>
              <a:rPr lang="en-US" b="1"/>
              <a:t> [i]		1 ≤ i ≤ n</a:t>
            </a:r>
          </a:p>
          <a:p>
            <a:pPr lvl="1" eaLnBrk="1" hangingPunct="1">
              <a:lnSpc>
                <a:spcPct val="90000"/>
              </a:lnSpc>
              <a:buFontTx/>
              <a:buNone/>
            </a:pPr>
            <a:r>
              <a:rPr lang="en-US" b="1"/>
              <a:t>B	</a:t>
            </a:r>
            <a:r>
              <a:rPr lang="en-US" b="1">
                <a:sym typeface="Symbol" pitchFamily="-111" charset="2"/>
              </a:rPr>
              <a:t> </a:t>
            </a:r>
            <a:r>
              <a:rPr lang="en-US" b="1"/>
              <a:t>y</a:t>
            </a:r>
            <a:r>
              <a:rPr lang="en-US" b="1" baseline="-25000"/>
              <a:t>i</a:t>
            </a:r>
            <a:r>
              <a:rPr lang="en-US" b="1"/>
              <a:t> B [i]  |   y</a:t>
            </a:r>
            <a:r>
              <a:rPr lang="en-US" b="1" baseline="-25000"/>
              <a:t>i</a:t>
            </a:r>
            <a:r>
              <a:rPr lang="en-US" b="1"/>
              <a:t> [i]		1 ≤ i ≤ n</a:t>
            </a:r>
          </a:p>
          <a:p>
            <a:pPr lvl="1" eaLnBrk="1" hangingPunct="1">
              <a:lnSpc>
                <a:spcPct val="90000"/>
              </a:lnSpc>
              <a:buFontTx/>
              <a:buNone/>
            </a:pPr>
            <a:r>
              <a:rPr lang="en-US" b="1"/>
              <a:t>A</a:t>
            </a:r>
            <a:r>
              <a:rPr lang="en-US" b="1" i="1"/>
              <a:t> </a:t>
            </a:r>
            <a:r>
              <a:rPr lang="en-US" b="1">
                <a:sym typeface="Symbol" pitchFamily="-111" charset="2"/>
              </a:rPr>
              <a:t></a:t>
            </a:r>
            <a:r>
              <a:rPr lang="en-US" b="1">
                <a:ea typeface="Arial" pitchFamily="-111" charset="0"/>
                <a:cs typeface="Arial" pitchFamily="-111" charset="0"/>
                <a:sym typeface="Symbol" pitchFamily="-111" charset="2"/>
              </a:rPr>
              <a:t>*</a:t>
            </a:r>
            <a:r>
              <a:rPr lang="en-US" b="1"/>
              <a:t>  x</a:t>
            </a:r>
            <a:r>
              <a:rPr lang="en-US" b="1" baseline="-25000"/>
              <a:t>i</a:t>
            </a:r>
            <a:r>
              <a:rPr lang="en-US" b="1" baseline="-40000"/>
              <a:t>1</a:t>
            </a:r>
            <a:r>
              <a:rPr lang="en-US" b="1"/>
              <a:t> … x</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lvl="1" eaLnBrk="1" hangingPunct="1">
              <a:lnSpc>
                <a:spcPct val="90000"/>
              </a:lnSpc>
              <a:buFontTx/>
              <a:buNone/>
            </a:pPr>
            <a:r>
              <a:rPr lang="en-US" b="1"/>
              <a:t>B </a:t>
            </a:r>
            <a:r>
              <a:rPr lang="en-US" b="1">
                <a:sym typeface="Symbol" pitchFamily="-111" charset="2"/>
              </a:rPr>
              <a:t></a:t>
            </a:r>
            <a:r>
              <a:rPr lang="en-US" b="1">
                <a:ea typeface="Arial" pitchFamily="-111" charset="0"/>
                <a:cs typeface="Arial" pitchFamily="-111" charset="0"/>
                <a:sym typeface="Symbol" pitchFamily="-111" charset="2"/>
              </a:rPr>
              <a:t>*</a:t>
            </a:r>
            <a:r>
              <a:rPr lang="en-US" b="1"/>
              <a:t> y</a:t>
            </a:r>
            <a:r>
              <a:rPr lang="en-US" b="1" baseline="-25000"/>
              <a:t>i</a:t>
            </a:r>
            <a:r>
              <a:rPr lang="en-US" b="1" baseline="-40000"/>
              <a:t>1</a:t>
            </a:r>
            <a:r>
              <a:rPr lang="en-US" b="1"/>
              <a:t> … y</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eaLnBrk="1" hangingPunct="1">
              <a:lnSpc>
                <a:spcPct val="90000"/>
              </a:lnSpc>
            </a:pPr>
            <a:r>
              <a:rPr lang="en-US">
                <a:ea typeface="ＭＳ Ｐゴシック" pitchFamily="-111" charset="-128"/>
                <a:cs typeface="ＭＳ Ｐゴシック" pitchFamily="-111" charset="-128"/>
              </a:rPr>
              <a:t>Ambiguous if and only if there is a solution to this PCP instance. </a:t>
            </a:r>
          </a:p>
        </p:txBody>
      </p:sp>
      <p:sp>
        <p:nvSpPr>
          <p:cNvPr id="541701" name="Date Placeholder 3"/>
          <p:cNvSpPr>
            <a:spLocks noGrp="1"/>
          </p:cNvSpPr>
          <p:nvPr>
            <p:ph type="dt" sz="quarter" idx="10"/>
          </p:nvPr>
        </p:nvSpPr>
        <p:spPr>
          <a:noFill/>
        </p:spPr>
        <p:txBody>
          <a:bodyPr/>
          <a:lstStyle/>
          <a:p>
            <a:fld id="{3ACFFABD-3D3A-134A-B303-1341B7B63FB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417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60159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Consequences</a:t>
            </a:r>
          </a:p>
        </p:txBody>
      </p:sp>
      <p:sp>
        <p:nvSpPr>
          <p:cNvPr id="178179" name="Content Placeholder 2"/>
          <p:cNvSpPr>
            <a:spLocks noGrp="1"/>
          </p:cNvSpPr>
          <p:nvPr>
            <p:ph idx="1"/>
          </p:nvPr>
        </p:nvSpPr>
        <p:spPr/>
        <p:txBody>
          <a:bodyPr/>
          <a:lstStyle/>
          <a:p>
            <a:pPr eaLnBrk="1" hangingPunct="1">
              <a:lnSpc>
                <a:spcPct val="80000"/>
              </a:lnSpc>
            </a:pPr>
            <a:r>
              <a:rPr lang="en-US" sz="2400">
                <a:ea typeface="ＭＳ Ｐゴシック" pitchFamily="-111" charset="-128"/>
                <a:cs typeface="ＭＳ Ｐゴシック" pitchFamily="-111" charset="-128"/>
              </a:rPr>
              <a:t>To capture all the algorithms, any model of computation must include some procedures that are not algorithms.</a:t>
            </a:r>
          </a:p>
          <a:p>
            <a:pPr eaLnBrk="1" hangingPunct="1">
              <a:lnSpc>
                <a:spcPct val="80000"/>
              </a:lnSpc>
            </a:pP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Since the potential for non-termination is required, every complete model must have some for form of iteration that is potentially unbounded.</a:t>
            </a:r>
          </a:p>
          <a:p>
            <a:pPr eaLnBrk="1" hangingPunct="1">
              <a:lnSpc>
                <a:spcPct val="80000"/>
              </a:lnSpc>
            </a:pP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This means that simple, well-behaved for-loops (the kind where you can predict the number of iterations on entry to the loop) are not sufficient. While type loops are needed, even if implicit rather than explicit.</a:t>
            </a:r>
          </a:p>
        </p:txBody>
      </p:sp>
      <p:sp>
        <p:nvSpPr>
          <p:cNvPr id="178180" name="Date Placeholder 3"/>
          <p:cNvSpPr>
            <a:spLocks noGrp="1"/>
          </p:cNvSpPr>
          <p:nvPr>
            <p:ph type="dt" sz="quarter" idx="10"/>
          </p:nvPr>
        </p:nvSpPr>
        <p:spPr>
          <a:noFill/>
        </p:spPr>
        <p:txBody>
          <a:bodyPr/>
          <a:lstStyle/>
          <a:p>
            <a:fld id="{3D2D5C07-0DAE-3047-AF0E-2DA30EADFC3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78181" name="Slide Number Placeholder 4"/>
          <p:cNvSpPr>
            <a:spLocks noGrp="1"/>
          </p:cNvSpPr>
          <p:nvPr>
            <p:ph type="sldNum" sz="quarter" idx="12"/>
          </p:nvPr>
        </p:nvSpPr>
        <p:spPr>
          <a:noFill/>
        </p:spPr>
        <p:txBody>
          <a:bodyPr/>
          <a:lstStyle/>
          <a:p>
            <a:fld id="{A1DBAAD1-D94C-CB46-B48E-F41C04B675B4}"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
        <p:nvSpPr>
          <p:cNvPr id="178182"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7076492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Number Placeholder 5"/>
          <p:cNvSpPr>
            <a:spLocks noGrp="1"/>
          </p:cNvSpPr>
          <p:nvPr>
            <p:ph type="sldNum" sz="quarter" idx="12"/>
          </p:nvPr>
        </p:nvSpPr>
        <p:spPr>
          <a:noFill/>
        </p:spPr>
        <p:txBody>
          <a:bodyPr/>
          <a:lstStyle/>
          <a:p>
            <a:pPr eaLnBrk="1" hangingPunct="1"/>
            <a:fld id="{2AD8FD46-B7D3-FE4C-B4DA-A7683DFCDB0E}" type="slidenum">
              <a:rPr lang="en-US">
                <a:latin typeface="Arial" pitchFamily="-111" charset="0"/>
                <a:ea typeface="ＭＳ Ｐゴシック" pitchFamily="-111" charset="-128"/>
                <a:cs typeface="ＭＳ Ｐゴシック" pitchFamily="-111" charset="-128"/>
              </a:rPr>
              <a:pPr eaLnBrk="1" hangingPunct="1"/>
              <a:t>260</a:t>
            </a:fld>
            <a:endParaRPr lang="en-US">
              <a:latin typeface="Arial" pitchFamily="-111" charset="0"/>
              <a:ea typeface="ＭＳ Ｐゴシック" pitchFamily="-111" charset="-128"/>
              <a:cs typeface="ＭＳ Ｐゴシック" pitchFamily="-111" charset="-128"/>
            </a:endParaRPr>
          </a:p>
        </p:txBody>
      </p:sp>
      <p:sp>
        <p:nvSpPr>
          <p:cNvPr id="54374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43748"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arbitrary CFG’s define overlapping languages</a:t>
            </a:r>
          </a:p>
          <a:p>
            <a:pPr eaLnBrk="1" hangingPunct="1">
              <a:lnSpc>
                <a:spcPct val="90000"/>
              </a:lnSpc>
            </a:pPr>
            <a:r>
              <a:rPr lang="en-US">
                <a:ea typeface="ＭＳ Ｐゴシック" pitchFamily="-111" charset="-128"/>
                <a:cs typeface="ＭＳ Ｐゴシック" pitchFamily="-111" charset="-128"/>
              </a:rPr>
              <a:t>Just take the grammar consisting of all the A-rules from previous, and a second grammar consisting of all the B-rules.  Call the languages generated by these grammars, L</a:t>
            </a:r>
            <a:r>
              <a:rPr lang="en-US" baseline="-25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B</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B</a:t>
            </a:r>
            <a:r>
              <a:rPr lang="en-US">
                <a:ea typeface="ＭＳ Ｐゴシック" pitchFamily="-111" charset="-128"/>
                <a:cs typeface="ＭＳ Ｐゴシック" pitchFamily="-111" charset="-128"/>
              </a:rPr>
              <a:t> ≠  Ø, if and only there is a solution to this PCP instance.</a:t>
            </a:r>
          </a:p>
        </p:txBody>
      </p:sp>
      <p:sp>
        <p:nvSpPr>
          <p:cNvPr id="543749" name="Date Placeholder 3"/>
          <p:cNvSpPr>
            <a:spLocks noGrp="1"/>
          </p:cNvSpPr>
          <p:nvPr>
            <p:ph type="dt" sz="quarter" idx="10"/>
          </p:nvPr>
        </p:nvSpPr>
        <p:spPr>
          <a:noFill/>
        </p:spPr>
        <p:txBody>
          <a:bodyPr/>
          <a:lstStyle/>
          <a:p>
            <a:fld id="{01F8F4F8-2D1B-F045-8156-59DBE527463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437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47614184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261</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buFontTx/>
              <a:buNone/>
            </a:pPr>
            <a:r>
              <a:rPr lang="en-US">
                <a:ea typeface="ＭＳ Ｐゴシック" pitchFamily="-111" charset="-128"/>
                <a:cs typeface="ＭＳ Ｐゴシック" pitchFamily="-111" charset="-128"/>
              </a:rPr>
              <a:t>	S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S y</a:t>
            </a:r>
            <a:r>
              <a:rPr lang="en-US" baseline="-25000">
                <a:ea typeface="ＭＳ Ｐゴシック" pitchFamily="-111" charset="-128"/>
                <a:cs typeface="ＭＳ Ｐゴシック" pitchFamily="-111" charset="-128"/>
              </a:rPr>
              <a:t>i</a:t>
            </a:r>
            <a:r>
              <a:rPr lang="en-US" baseline="30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T y</a:t>
            </a:r>
            <a:r>
              <a:rPr lang="en-US" baseline="-25000">
                <a:ea typeface="ＭＳ Ｐゴシック" pitchFamily="-111" charset="-128"/>
                <a:cs typeface="ＭＳ Ｐゴシック" pitchFamily="-111" charset="-128"/>
              </a:rPr>
              <a:t>i</a:t>
            </a:r>
            <a:r>
              <a:rPr lang="en-US" baseline="30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1 ≤ i ≤ n</a:t>
            </a:r>
          </a:p>
          <a:p>
            <a:pPr eaLnBrk="1" hangingPunct="1">
              <a:lnSpc>
                <a:spcPct val="90000"/>
              </a:lnSpc>
              <a:buFontTx/>
              <a:buNone/>
            </a:pPr>
            <a:r>
              <a:rPr lang="en-US">
                <a:ea typeface="ＭＳ Ｐゴシック" pitchFamily="-111" charset="-128"/>
                <a:cs typeface="ＭＳ Ｐゴシック" pitchFamily="-111" charset="-128"/>
              </a:rPr>
              <a:t>	a T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T *</a:t>
            </a:r>
          </a:p>
          <a:p>
            <a:pPr eaLnBrk="1" hangingPunct="1">
              <a:lnSpc>
                <a:spcPct val="90000"/>
              </a:lnSpc>
              <a:buFontTx/>
              <a:buNone/>
            </a:pPr>
            <a:r>
              <a:rPr lang="en-US">
                <a:ea typeface="ＭＳ Ｐゴシック" pitchFamily="-111" charset="-128"/>
                <a:cs typeface="ＭＳ Ｐゴシック" pitchFamily="-111" charset="-128"/>
              </a:rPr>
              <a:t>	*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 *</a:t>
            </a:r>
          </a:p>
          <a:p>
            <a:pPr eaLnBrk="1" hangingPunct="1">
              <a:lnSpc>
                <a:spcPct val="90000"/>
              </a:lnSpc>
              <a:buFontTx/>
              <a:buNone/>
            </a:pPr>
            <a:r>
              <a:rPr lang="en-US">
                <a:ea typeface="ＭＳ Ｐゴシック" pitchFamily="-111" charset="-128"/>
                <a:cs typeface="ＭＳ Ｐゴシック" pitchFamily="-111" charset="-128"/>
              </a:rPr>
              <a:t>	a *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a</a:t>
            </a:r>
          </a:p>
          <a:p>
            <a:pPr eaLnBrk="1" hangingPunct="1">
              <a:lnSpc>
                <a:spcPct val="90000"/>
              </a:lnSpc>
              <a:buFontTx/>
              <a:buNone/>
            </a:pPr>
            <a:r>
              <a:rPr lang="en-US">
                <a:ea typeface="ＭＳ Ｐゴシック" pitchFamily="-111" charset="-128"/>
                <a:cs typeface="ＭＳ Ｐゴシック" pitchFamily="-111" charset="-128"/>
              </a:rPr>
              <a:t>	T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Our only terminal is *.  We get strings of form </a:t>
            </a:r>
            <a:r>
              <a:rPr lang="en-US" sz="4400" baseline="-25000">
                <a:ea typeface="ＭＳ Ｐゴシック" pitchFamily="-111" charset="-128"/>
                <a:cs typeface="ＭＳ Ｐゴシック" pitchFamily="-111" charset="-128"/>
              </a:rPr>
              <a:t>*</a:t>
            </a:r>
            <a:r>
              <a:rPr lang="en-US" baseline="30000">
                <a:ea typeface="ＭＳ Ｐゴシック" pitchFamily="-111" charset="-128"/>
                <a:cs typeface="ＭＳ Ｐゴシック" pitchFamily="-111" charset="-128"/>
              </a:rPr>
              <a:t>2j+1</a:t>
            </a:r>
            <a:r>
              <a:rPr lang="en-US">
                <a:ea typeface="ＭＳ Ｐゴシック" pitchFamily="-111" charset="-128"/>
                <a:cs typeface="ＭＳ Ｐゴシック" pitchFamily="-111" charset="-128"/>
              </a:rPr>
              <a:t>, for some j’s if and only if there is a solution to this PCP instance.</a:t>
            </a:r>
          </a:p>
        </p:txBody>
      </p:sp>
      <p:sp>
        <p:nvSpPr>
          <p:cNvPr id="545797" name="Date Placeholder 3"/>
          <p:cNvSpPr>
            <a:spLocks noGrp="1"/>
          </p:cNvSpPr>
          <p:nvPr>
            <p:ph type="dt" sz="quarter" idx="10"/>
          </p:nvPr>
        </p:nvSpPr>
        <p:spPr>
          <a:noFill/>
        </p:spPr>
        <p:txBody>
          <a:bodyPr/>
          <a:lstStyle/>
          <a:p>
            <a:fld id="{4A800D98-DE91-2B4C-84F3-2DC9723051B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0890068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262</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Our only terminal in previous grammar is </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We get strings of form </a:t>
            </a:r>
            <a:r>
              <a:rPr lang="en-US" sz="4400" b="1" baseline="-25000" dirty="0">
                <a:ea typeface="ＭＳ Ｐゴシック" pitchFamily="-111" charset="-128"/>
                <a:cs typeface="ＭＳ Ｐゴシック" pitchFamily="-111" charset="-128"/>
              </a:rPr>
              <a:t>*</a:t>
            </a:r>
            <a:r>
              <a:rPr lang="en-US" b="1" baseline="30000" dirty="0">
                <a:ea typeface="ＭＳ Ｐゴシック" pitchFamily="-111" charset="-128"/>
                <a:cs typeface="ＭＳ Ｐゴシック" pitchFamily="-111" charset="-128"/>
              </a:rPr>
              <a:t>2j+1</a:t>
            </a:r>
            <a:r>
              <a:rPr lang="en-US" dirty="0">
                <a:ea typeface="ＭＳ Ｐゴシック" pitchFamily="-111" charset="-128"/>
                <a:cs typeface="ＭＳ Ｐゴシック" pitchFamily="-111" charset="-128"/>
              </a:rPr>
              <a:t>, for some </a:t>
            </a:r>
            <a:r>
              <a:rPr lang="en-US" b="1" dirty="0">
                <a:ea typeface="ＭＳ Ｐゴシック" pitchFamily="-111" charset="-128"/>
                <a:cs typeface="ＭＳ Ｐゴシック" pitchFamily="-111" charset="-128"/>
              </a:rPr>
              <a:t>j</a:t>
            </a:r>
            <a:r>
              <a:rPr lang="en-US" dirty="0">
                <a:ea typeface="ＭＳ Ｐゴシック" pitchFamily="-111" charset="-128"/>
                <a:cs typeface="ＭＳ Ｐゴシック" pitchFamily="-111" charset="-128"/>
              </a:rPr>
              <a:t>’s if and only if there is a solution to this PCP instance. Get </a:t>
            </a:r>
            <a:r>
              <a:rPr lang="en-US" b="1" dirty="0" err="1">
                <a:ea typeface="Arial" pitchFamily="-111" charset="0"/>
                <a:cs typeface="Arial" pitchFamily="-111" charset="0"/>
              </a:rPr>
              <a:t>Ø</a:t>
            </a:r>
            <a:r>
              <a:rPr lang="en-US" dirty="0">
                <a:ea typeface="Arial" pitchFamily="-111" charset="0"/>
                <a:cs typeface="Arial" pitchFamily="-111" charset="0"/>
              </a:rPr>
              <a:t> otherwise.</a:t>
            </a:r>
          </a:p>
          <a:p>
            <a:pPr eaLnBrk="1" hangingPunct="1">
              <a:lnSpc>
                <a:spcPct val="90000"/>
              </a:lnSpc>
            </a:pPr>
            <a:endParaRPr lang="en-US" dirty="0">
              <a:ea typeface="Arial" pitchFamily="-111" charset="0"/>
              <a:cs typeface="Arial" pitchFamily="-111" charset="0"/>
            </a:endParaRPr>
          </a:p>
          <a:p>
            <a:pPr eaLnBrk="1" hangingPunct="1">
              <a:lnSpc>
                <a:spcPct val="90000"/>
              </a:lnSpc>
            </a:pPr>
            <a:r>
              <a:rPr lang="en-US" dirty="0">
                <a:ea typeface="Arial" pitchFamily="-111" charset="0"/>
                <a:cs typeface="Arial" pitchFamily="-111" charset="0"/>
              </a:rPr>
              <a:t>Thus, </a:t>
            </a:r>
            <a:r>
              <a:rPr lang="en-US" b="1" dirty="0">
                <a:ea typeface="Arial" pitchFamily="-111" charset="0"/>
                <a:cs typeface="Arial" pitchFamily="-111" charset="0"/>
              </a:rPr>
              <a:t>P</a:t>
            </a:r>
            <a:r>
              <a:rPr lang="en-US" dirty="0">
                <a:ea typeface="Arial" pitchFamily="-111" charset="0"/>
                <a:cs typeface="Arial" pitchFamily="-111" charset="0"/>
              </a:rPr>
              <a:t> has a solution </a:t>
            </a:r>
            <a:r>
              <a:rPr lang="en-US" dirty="0" err="1">
                <a:ea typeface="Arial" pitchFamily="-111" charset="0"/>
                <a:cs typeface="Arial" pitchFamily="-111" charset="0"/>
              </a:rPr>
              <a:t>iff</a:t>
            </a:r>
            <a:r>
              <a:rPr lang="en-US" dirty="0">
                <a:ea typeface="Arial" pitchFamily="-111" charset="0"/>
                <a:cs typeface="Arial" pitchFamily="-111" charset="0"/>
              </a:rPr>
              <a:t> </a:t>
            </a:r>
          </a:p>
          <a:p>
            <a:pPr lvl="1" eaLnBrk="1" hangingPunct="1">
              <a:lnSpc>
                <a:spcPct val="90000"/>
              </a:lnSpc>
            </a:pPr>
            <a:r>
              <a:rPr lang="en-US" b="1" dirty="0">
                <a:ea typeface="Arial" pitchFamily="-111" charset="0"/>
                <a:cs typeface="Arial" pitchFamily="-111" charset="0"/>
              </a:rPr>
              <a:t>L(G) ≠ </a:t>
            </a:r>
            <a:r>
              <a:rPr lang="en-US" b="1" dirty="0" err="1">
                <a:ea typeface="Arial" pitchFamily="-111" charset="0"/>
                <a:cs typeface="Arial" pitchFamily="-111" charset="0"/>
              </a:rPr>
              <a:t>Ø</a:t>
            </a:r>
            <a:endParaRPr lang="en-US" b="1" dirty="0">
              <a:ea typeface="Arial" pitchFamily="-111" charset="0"/>
              <a:cs typeface="Arial" pitchFamily="-111" charset="0"/>
            </a:endParaRPr>
          </a:p>
          <a:p>
            <a:pPr lvl="1" eaLnBrk="1" hangingPunct="1">
              <a:lnSpc>
                <a:spcPct val="90000"/>
              </a:lnSpc>
            </a:pPr>
            <a:r>
              <a:rPr lang="en-US" b="1" dirty="0">
                <a:ea typeface="Arial" pitchFamily="-111" charset="0"/>
                <a:cs typeface="Arial" pitchFamily="-111" charset="0"/>
              </a:rPr>
              <a:t>L(G) is infinite</a:t>
            </a:r>
            <a:endParaRPr lang="en-US" b="1" dirty="0">
              <a:ea typeface="ＭＳ Ｐゴシック" pitchFamily="-111" charset="-128"/>
              <a:cs typeface="ＭＳ Ｐゴシック" pitchFamily="-111" charset="-128"/>
            </a:endParaRPr>
          </a:p>
        </p:txBody>
      </p:sp>
      <p:sp>
        <p:nvSpPr>
          <p:cNvPr id="545797" name="Date Placeholder 3"/>
          <p:cNvSpPr>
            <a:spLocks noGrp="1"/>
          </p:cNvSpPr>
          <p:nvPr>
            <p:ph type="dt" sz="quarter" idx="10"/>
          </p:nvPr>
        </p:nvSpPr>
        <p:spPr>
          <a:noFill/>
        </p:spPr>
        <p:txBody>
          <a:bodyPr/>
          <a:lstStyle/>
          <a:p>
            <a:fld id="{2CD0BC53-7DD1-4F46-B6AD-28EA61785FF3}"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29587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Traces and Grammars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018947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Date Placeholder 3"/>
          <p:cNvSpPr>
            <a:spLocks noGrp="1"/>
          </p:cNvSpPr>
          <p:nvPr>
            <p:ph type="dt" sz="quarter" idx="10"/>
          </p:nvPr>
        </p:nvSpPr>
        <p:spPr>
          <a:noFill/>
        </p:spPr>
        <p:txBody>
          <a:bodyPr/>
          <a:lstStyle/>
          <a:p>
            <a:fld id="{4AE795D5-5516-894B-A8F4-A39DB417B10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8061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80612" name="Slide Number Placeholder 5"/>
          <p:cNvSpPr>
            <a:spLocks noGrp="1"/>
          </p:cNvSpPr>
          <p:nvPr>
            <p:ph type="sldNum" sz="quarter" idx="12"/>
          </p:nvPr>
        </p:nvSpPr>
        <p:spPr>
          <a:noFill/>
        </p:spPr>
        <p:txBody>
          <a:bodyPr/>
          <a:lstStyle/>
          <a:p>
            <a:fld id="{AA9768D8-B57F-6F4C-922B-A929E897013C}"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580613" name="Rectangle 2"/>
          <p:cNvSpPr>
            <a:spLocks noGrp="1" noChangeArrowheads="1"/>
          </p:cNvSpPr>
          <p:nvPr>
            <p:ph type="title"/>
          </p:nvPr>
        </p:nvSpPr>
        <p:spPr/>
        <p:txBody>
          <a:bodyPr/>
          <a:lstStyle/>
          <a:p>
            <a:pPr eaLnBrk="1" hangingPunct="1"/>
            <a:r>
              <a:rPr lang="en-US" sz="4000" dirty="0">
                <a:ea typeface="ＭＳ Ｐゴシック" pitchFamily="-111" charset="-128"/>
                <a:cs typeface="ＭＳ Ｐゴシック" pitchFamily="-111" charset="-128"/>
              </a:rPr>
              <a:t>Traces</a:t>
            </a:r>
          </a:p>
        </p:txBody>
      </p:sp>
      <p:sp>
        <p:nvSpPr>
          <p:cNvPr id="58061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A valid trace</a:t>
            </a:r>
          </a:p>
          <a:p>
            <a:pPr lvl="1" eaLnBrk="1" hangingPunct="1">
              <a:lnSpc>
                <a:spcPct val="90000"/>
              </a:lnSpc>
            </a:pPr>
            <a:r>
              <a:rPr lang="en-US" dirty="0"/>
              <a:t># C</a:t>
            </a:r>
            <a:r>
              <a:rPr lang="en-US" baseline="-25000" dirty="0"/>
              <a:t>1</a:t>
            </a:r>
            <a:r>
              <a:rPr lang="en-US" dirty="0"/>
              <a:t> # C</a:t>
            </a:r>
            <a:r>
              <a:rPr lang="en-US" baseline="-25000" dirty="0"/>
              <a:t>2</a:t>
            </a:r>
            <a:r>
              <a:rPr lang="en-US" dirty="0"/>
              <a:t> # C</a:t>
            </a:r>
            <a:r>
              <a:rPr lang="en-US" baseline="-25000" dirty="0"/>
              <a:t>3</a:t>
            </a:r>
            <a:r>
              <a:rPr lang="en-US" dirty="0"/>
              <a:t> # C</a:t>
            </a:r>
            <a:r>
              <a:rPr lang="en-US" baseline="-25000" dirty="0"/>
              <a:t>4</a:t>
            </a:r>
            <a:r>
              <a:rPr lang="en-US" dirty="0"/>
              <a:t>  … # C</a:t>
            </a:r>
            <a:r>
              <a:rPr lang="en-US" baseline="-25000" dirty="0"/>
              <a:t>k-1</a:t>
            </a:r>
            <a:r>
              <a:rPr lang="en-US" dirty="0"/>
              <a:t> # </a:t>
            </a:r>
            <a:r>
              <a:rPr lang="en-US" dirty="0" err="1"/>
              <a:t>C</a:t>
            </a:r>
            <a:r>
              <a:rPr lang="en-US" baseline="-25000" dirty="0" err="1"/>
              <a:t>k</a:t>
            </a:r>
            <a:r>
              <a:rPr lang="en-US" dirty="0"/>
              <a:t> #, </a:t>
            </a:r>
            <a:br>
              <a:rPr lang="en-US" dirty="0"/>
            </a:br>
            <a:r>
              <a:rPr lang="en-US" dirty="0"/>
              <a:t>where k </a:t>
            </a:r>
            <a:r>
              <a:rPr lang="en-US" dirty="0">
                <a:sym typeface="Symbol" pitchFamily="-111" charset="2"/>
              </a:rPr>
              <a:t></a:t>
            </a:r>
            <a:r>
              <a:rPr lang="en-US" dirty="0"/>
              <a:t> 1 and C</a:t>
            </a:r>
            <a:r>
              <a:rPr lang="en-US" baseline="-25000" dirty="0"/>
              <a:t>i</a:t>
            </a:r>
            <a:r>
              <a:rPr lang="en-US" dirty="0"/>
              <a:t>  </a:t>
            </a:r>
            <a:r>
              <a:rPr lang="en-US" dirty="0">
                <a:sym typeface="Symbol" pitchFamily="-111" charset="2"/>
              </a:rPr>
              <a:t></a:t>
            </a:r>
            <a:r>
              <a:rPr lang="en-US" baseline="-25000" dirty="0"/>
              <a:t>M</a:t>
            </a:r>
            <a:r>
              <a:rPr lang="en-US" dirty="0"/>
              <a:t>  C</a:t>
            </a:r>
            <a:r>
              <a:rPr lang="en-US" baseline="-25000" dirty="0"/>
              <a:t>i+1</a:t>
            </a:r>
            <a:r>
              <a:rPr lang="en-US" dirty="0"/>
              <a:t>, for 1 </a:t>
            </a:r>
            <a:r>
              <a:rPr lang="en-US" dirty="0">
                <a:sym typeface="Symbol" pitchFamily="-111" charset="2"/>
              </a:rPr>
              <a:t></a:t>
            </a:r>
            <a:r>
              <a:rPr lang="en-US" dirty="0"/>
              <a:t> </a:t>
            </a:r>
            <a:r>
              <a:rPr lang="en-US" dirty="0" err="1"/>
              <a:t>i</a:t>
            </a:r>
            <a:r>
              <a:rPr lang="en-US" dirty="0"/>
              <a:t> &lt; k. Here, </a:t>
            </a:r>
            <a:r>
              <a:rPr lang="en-US" dirty="0">
                <a:sym typeface="Symbol" pitchFamily="-111" charset="2"/>
              </a:rPr>
              <a:t></a:t>
            </a:r>
            <a:r>
              <a:rPr lang="en-US" baseline="-25000" dirty="0"/>
              <a:t>M</a:t>
            </a:r>
            <a:r>
              <a:rPr lang="en-US" dirty="0"/>
              <a:t> means derive in </a:t>
            </a:r>
            <a:r>
              <a:rPr lang="en-US" b="1" dirty="0"/>
              <a:t>M</a:t>
            </a:r>
            <a:r>
              <a:rPr lang="en-US" dirty="0"/>
              <a:t>, and C is a valid ID (Instantaneous Description)</a:t>
            </a:r>
          </a:p>
          <a:p>
            <a:pPr eaLnBrk="1" hangingPunct="1">
              <a:lnSpc>
                <a:spcPct val="90000"/>
              </a:lnSpc>
            </a:pPr>
            <a:r>
              <a:rPr lang="en-US" dirty="0">
                <a:ea typeface="ＭＳ Ｐゴシック" pitchFamily="-111" charset="-128"/>
                <a:cs typeface="ＭＳ Ｐゴシック" pitchFamily="-111" charset="-128"/>
              </a:rPr>
              <a:t>An invalid trace</a:t>
            </a:r>
          </a:p>
          <a:p>
            <a:pPr lvl="1" eaLnBrk="1" hangingPunct="1">
              <a:lnSpc>
                <a:spcPct val="90000"/>
              </a:lnSpc>
            </a:pPr>
            <a:r>
              <a:rPr lang="en-US" dirty="0"/>
              <a:t># C</a:t>
            </a:r>
            <a:r>
              <a:rPr lang="en-US" baseline="-25000" dirty="0"/>
              <a:t>1</a:t>
            </a:r>
            <a:r>
              <a:rPr lang="en-US" dirty="0"/>
              <a:t> # C</a:t>
            </a:r>
            <a:r>
              <a:rPr lang="en-US" baseline="-25000" dirty="0"/>
              <a:t>2</a:t>
            </a:r>
            <a:r>
              <a:rPr lang="en-US" dirty="0"/>
              <a:t> # C</a:t>
            </a:r>
            <a:r>
              <a:rPr lang="en-US" baseline="-25000" dirty="0"/>
              <a:t>3</a:t>
            </a:r>
            <a:r>
              <a:rPr lang="en-US" dirty="0"/>
              <a:t> # C</a:t>
            </a:r>
            <a:r>
              <a:rPr lang="en-US" baseline="-25000" dirty="0"/>
              <a:t>4</a:t>
            </a:r>
            <a:r>
              <a:rPr lang="en-US" dirty="0"/>
              <a:t>  … # C</a:t>
            </a:r>
            <a:r>
              <a:rPr lang="en-US" baseline="-25000" dirty="0"/>
              <a:t>k-1</a:t>
            </a:r>
            <a:r>
              <a:rPr lang="en-US" dirty="0"/>
              <a:t> # </a:t>
            </a:r>
            <a:r>
              <a:rPr lang="en-US" dirty="0" err="1"/>
              <a:t>C</a:t>
            </a:r>
            <a:r>
              <a:rPr lang="en-US" baseline="-25000" dirty="0" err="1"/>
              <a:t>k</a:t>
            </a:r>
            <a:r>
              <a:rPr lang="en-US" dirty="0"/>
              <a:t> #, </a:t>
            </a:r>
            <a:br>
              <a:rPr lang="en-US" dirty="0"/>
            </a:br>
            <a:r>
              <a:rPr lang="en-US" dirty="0"/>
              <a:t>where k </a:t>
            </a:r>
            <a:r>
              <a:rPr lang="en-US" dirty="0">
                <a:sym typeface="Symbol" pitchFamily="-111" charset="2"/>
              </a:rPr>
              <a:t></a:t>
            </a:r>
            <a:r>
              <a:rPr lang="en-US" dirty="0"/>
              <a:t> 1 and for some </a:t>
            </a:r>
            <a:r>
              <a:rPr lang="en-US" dirty="0" err="1"/>
              <a:t>i</a:t>
            </a:r>
            <a:r>
              <a:rPr lang="en-US" dirty="0"/>
              <a:t>, it is false that </a:t>
            </a:r>
            <a:br>
              <a:rPr lang="en-US" dirty="0"/>
            </a:br>
            <a:r>
              <a:rPr lang="en-US" dirty="0"/>
              <a:t>C</a:t>
            </a:r>
            <a:r>
              <a:rPr lang="en-US" baseline="-25000" dirty="0"/>
              <a:t>i</a:t>
            </a:r>
            <a:r>
              <a:rPr lang="en-US" dirty="0"/>
              <a:t>  </a:t>
            </a:r>
            <a:r>
              <a:rPr lang="en-US" dirty="0">
                <a:sym typeface="Symbol" pitchFamily="-111" charset="2"/>
              </a:rPr>
              <a:t></a:t>
            </a:r>
            <a:r>
              <a:rPr lang="en-US" baseline="-25000" dirty="0"/>
              <a:t>M</a:t>
            </a:r>
            <a:r>
              <a:rPr lang="en-US" dirty="0"/>
              <a:t>  C</a:t>
            </a:r>
            <a:r>
              <a:rPr lang="en-US" baseline="-25000" dirty="0"/>
              <a:t>i+1</a:t>
            </a:r>
            <a:r>
              <a:rPr lang="en-US" dirty="0"/>
              <a:t>. </a:t>
            </a:r>
          </a:p>
        </p:txBody>
      </p:sp>
    </p:spTree>
    <p:extLst>
      <p:ext uri="{BB962C8B-B14F-4D97-AF65-F5344CB8AC3E}">
        <p14:creationId xmlns:p14="http://schemas.microsoft.com/office/powerpoint/2010/main" val="2122234199"/>
      </p:ext>
    </p:extLst>
  </p:cSld>
  <p:clrMapOvr>
    <a:masterClrMapping/>
  </p:clrMapOv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265</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A terminating trace of a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 word of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C</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 C</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 C</a:t>
            </a:r>
            <a:r>
              <a:rPr lang="en-US" sz="2000" baseline="-25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 # C</a:t>
            </a:r>
            <a:r>
              <a:rPr lang="en-US" sz="2000" baseline="-25000" dirty="0">
                <a:ea typeface="ＭＳ Ｐゴシック" pitchFamily="-111" charset="-128"/>
                <a:cs typeface="ＭＳ Ｐゴシック" pitchFamily="-111" charset="-128"/>
              </a:rPr>
              <a:t>3</a:t>
            </a:r>
            <a:r>
              <a:rPr lang="en-US" sz="2000" dirty="0">
                <a:ea typeface="ＭＳ Ｐゴシック" pitchFamily="-111" charset="-128"/>
                <a:cs typeface="ＭＳ Ｐゴシック" pitchFamily="-111" charset="-128"/>
              </a:rPr>
              <a:t> # … # C</a:t>
            </a:r>
            <a:r>
              <a:rPr lang="en-US" sz="2000" baseline="-25000" dirty="0">
                <a:ea typeface="ＭＳ Ｐゴシック" pitchFamily="-111" charset="-128"/>
                <a:cs typeface="ＭＳ Ｐゴシック" pitchFamily="-111" charset="-128"/>
              </a:rPr>
              <a:t>k-1</a:t>
            </a:r>
            <a:r>
              <a:rPr lang="en-US" sz="2000" dirty="0">
                <a:ea typeface="ＭＳ Ｐゴシック" pitchFamily="-111" charset="-128"/>
                <a:cs typeface="ＭＳ Ｐゴシック" pitchFamily="-111" charset="-128"/>
              </a:rPr>
              <a:t> # C</a:t>
            </a:r>
            <a:r>
              <a:rPr lang="en-US" sz="2000" baseline="-25000"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a:t>
            </a:r>
            <a:r>
              <a:rPr lang="en-US" sz="2000" b="1" dirty="0">
                <a:ea typeface="ＭＳ Ｐゴシック" pitchFamily="-111" charset="-128"/>
                <a:cs typeface="ＭＳ Ｐゴシック" pitchFamily="-111" charset="-128"/>
              </a:rPr>
              <a:t>C</a:t>
            </a:r>
            <a:r>
              <a:rPr lang="en-US" sz="2000" b="1" baseline="-25000" dirty="0">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C</a:t>
            </a:r>
            <a:r>
              <a:rPr lang="en-US" sz="2000" b="1" baseline="-25000" dirty="0">
                <a:ea typeface="ＭＳ Ｐゴシック" pitchFamily="-111" charset="-128"/>
                <a:cs typeface="ＭＳ Ｐゴシック" pitchFamily="-111" charset="-128"/>
              </a:rPr>
              <a:t>i+1</a:t>
            </a:r>
            <a:r>
              <a:rPr lang="en-US" sz="2000" b="1" dirty="0">
                <a:ea typeface="ＭＳ Ｐゴシック" pitchFamily="-111" charset="-128"/>
                <a:cs typeface="ＭＳ Ｐゴシック" pitchFamily="-111" charset="-128"/>
              </a:rPr>
              <a:t> 0 ≤ </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&lt; k, C</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a starting configuration and </a:t>
            </a:r>
            <a:r>
              <a:rPr lang="en-US" sz="2000" b="1" dirty="0">
                <a:ea typeface="ＭＳ Ｐゴシック" pitchFamily="-111" charset="-128"/>
                <a:cs typeface="ＭＳ Ｐゴシック" pitchFamily="-111" charset="-128"/>
              </a:rPr>
              <a:t>C</a:t>
            </a:r>
            <a:r>
              <a:rPr lang="en-US" sz="2000" b="1" baseline="-25000"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is a terminating configuration.  </a:t>
            </a:r>
          </a:p>
          <a:p>
            <a:pPr eaLnBrk="1" hangingPunct="1">
              <a:lnSpc>
                <a:spcPct val="80000"/>
              </a:lnSpc>
            </a:pPr>
            <a:r>
              <a:rPr lang="en-US" sz="2000" dirty="0">
                <a:ea typeface="ＭＳ Ｐゴシック" pitchFamily="-111" charset="-128"/>
                <a:cs typeface="ＭＳ Ｐゴシック" pitchFamily="-111" charset="-128"/>
              </a:rPr>
              <a:t>We allow some laxness, where the configurations might be encoded in a manner appropriate to the machine model.  Now, a context free grammar can be devised which approximates traces by either getting the even-odd pairs right, or the odd-even pairs right.  The goal is to then intersect the two languages, so the result is a trace.  This then allows us to create CFLs </a:t>
            </a:r>
            <a:r>
              <a:rPr lang="en-US" sz="2000" b="1" dirty="0">
                <a:ea typeface="ＭＳ Ｐゴシック" pitchFamily="-111" charset="-128"/>
                <a:cs typeface="ＭＳ Ｐゴシック" pitchFamily="-111" charset="-128"/>
              </a:rPr>
              <a:t>L1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L2</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rPr>
              <a:t>L1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L2 ≠ </a:t>
            </a:r>
            <a:r>
              <a:rPr lang="en-US" sz="2000" b="1" dirty="0" err="1">
                <a:ea typeface="ＭＳ Ｐゴシック" pitchFamily="-111" charset="-128"/>
                <a:cs typeface="ＭＳ Ｐゴシック" pitchFamily="-111" charset="-128"/>
              </a:rPr>
              <a:t>Ø</a:t>
            </a:r>
            <a:r>
              <a:rPr lang="en-US" sz="2000" dirty="0">
                <a:ea typeface="ＭＳ Ｐゴシック" pitchFamily="-111" charset="-128"/>
                <a:cs typeface="ＭＳ Ｐゴシック" pitchFamily="-111" charset="-128"/>
              </a:rPr>
              <a:t> , just in case the machine has an element in its domain.  Since this is undecidable, the non-emptiness of the intersection problem is also undecidable. This is an alternate proof to one we already showed based on PCP.</a:t>
            </a:r>
          </a:p>
          <a:p>
            <a:pPr eaLnBrk="1" hangingPunct="1">
              <a:lnSpc>
                <a:spcPct val="80000"/>
              </a:lnSpc>
            </a:pPr>
            <a:r>
              <a:rPr lang="en-US" sz="2000" dirty="0">
                <a:ea typeface="ＭＳ Ｐゴシック" pitchFamily="-111" charset="-128"/>
                <a:cs typeface="ＭＳ Ｐゴシック" pitchFamily="-111" charset="-128"/>
              </a:rPr>
              <a:t>Additionally, if </a:t>
            </a:r>
            <a:r>
              <a:rPr lang="en-US" sz="2000" b="1" dirty="0">
                <a:ea typeface="ＭＳ Ｐゴシック" pitchFamily="-111" charset="-128"/>
                <a:cs typeface="ＭＳ Ｐゴシック" pitchFamily="-111" charset="-128"/>
              </a:rPr>
              <a:t>L1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L2 = </a:t>
            </a:r>
            <a:r>
              <a:rPr lang="en-US" sz="2000" b="1" dirty="0" err="1">
                <a:ea typeface="ＭＳ Ｐゴシック" pitchFamily="-111" charset="-128"/>
                <a:cs typeface="ＭＳ Ｐゴシック" pitchFamily="-111" charset="-128"/>
              </a:rPr>
              <a:t>Ø</a:t>
            </a:r>
            <a:r>
              <a:rPr lang="en-US" sz="2000" dirty="0">
                <a:ea typeface="ＭＳ Ｐゴシック" pitchFamily="-111" charset="-128"/>
                <a:cs typeface="ＭＳ Ｐゴシック" pitchFamily="-111" charset="-128"/>
              </a:rPr>
              <a:t>, the complement (bad traces + non-traces) is </a:t>
            </a:r>
            <a:r>
              <a:rPr lang="en-US" sz="2000" b="1" dirty="0" err="1">
                <a:ea typeface="ＭＳ Ｐゴシック" pitchFamily="-111" charset="-128"/>
                <a:cs typeface="ＭＳ Ｐゴシック" pitchFamily="-111" charset="-128"/>
              </a:rPr>
              <a:t>Σ</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As this can be shown to be a CFL, determining if a CFG generates </a:t>
            </a:r>
            <a:r>
              <a:rPr lang="en-US" sz="2000" b="1" dirty="0" err="1">
                <a:ea typeface="ＭＳ Ｐゴシック" pitchFamily="-111" charset="-128"/>
                <a:cs typeface="ＭＳ Ｐゴシック" pitchFamily="-111" charset="-128"/>
              </a:rPr>
              <a:t>Σ</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is undecidable as well. </a:t>
            </a:r>
          </a:p>
        </p:txBody>
      </p:sp>
      <p:sp>
        <p:nvSpPr>
          <p:cNvPr id="547845" name="Date Placeholder 3"/>
          <p:cNvSpPr>
            <a:spLocks noGrp="1"/>
          </p:cNvSpPr>
          <p:nvPr>
            <p:ph type="dt" sz="quarter" idx="10"/>
          </p:nvPr>
        </p:nvSpPr>
        <p:spPr>
          <a:noFill/>
        </p:spPr>
        <p:txBody>
          <a:bodyPr/>
          <a:lstStyle/>
          <a:p>
            <a:fld id="{B82CBE3D-6EC7-EC49-BBE8-A482AD626508}"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1895029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Date Placeholder 3"/>
          <p:cNvSpPr>
            <a:spLocks noGrp="1"/>
          </p:cNvSpPr>
          <p:nvPr>
            <p:ph type="dt" sz="quarter" idx="10"/>
          </p:nvPr>
        </p:nvSpPr>
        <p:spPr>
          <a:noFill/>
        </p:spPr>
        <p:txBody>
          <a:bodyPr/>
          <a:lstStyle/>
          <a:p>
            <a:fld id="{CF67A329-1306-1B44-BC3A-DDCB682E1FD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8675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86756" name="Slide Number Placeholder 5"/>
          <p:cNvSpPr>
            <a:spLocks noGrp="1"/>
          </p:cNvSpPr>
          <p:nvPr>
            <p:ph type="sldNum" sz="quarter" idx="12"/>
          </p:nvPr>
        </p:nvSpPr>
        <p:spPr>
          <a:noFill/>
        </p:spPr>
        <p:txBody>
          <a:bodyPr/>
          <a:lstStyle/>
          <a:p>
            <a:fld id="{F09C1E89-627B-4245-AE72-305514FDAA0C}"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586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What’s Undecidable?</a:t>
            </a:r>
          </a:p>
        </p:txBody>
      </p:sp>
      <p:sp>
        <p:nvSpPr>
          <p:cNvPr id="58675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We cannot decide if the set of valid terminating traces of an arbitrary machine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is non-empty.</a:t>
            </a:r>
          </a:p>
          <a:p>
            <a:pPr eaLnBrk="1" hangingPunct="1"/>
            <a:r>
              <a:rPr lang="en-US" dirty="0">
                <a:ea typeface="ＭＳ Ｐゴシック" pitchFamily="-111" charset="-128"/>
                <a:cs typeface="ＭＳ Ｐゴシック" pitchFamily="-111" charset="-128"/>
              </a:rPr>
              <a:t>We cannot decide if the complement of the set of valid terminating traces of an arbitrary machine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is everything. In fact, this is not even semi-decidable.</a:t>
            </a:r>
          </a:p>
          <a:p>
            <a:pPr eaLnBrk="1" hangingPunct="1">
              <a:buFontTx/>
              <a:buNone/>
            </a:pPr>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15032532"/>
      </p:ext>
    </p:extLst>
  </p:cSld>
  <p:clrMapOvr>
    <a:masterClrMapping/>
  </p:clrMapOv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Date Placeholder 3"/>
          <p:cNvSpPr>
            <a:spLocks noGrp="1"/>
          </p:cNvSpPr>
          <p:nvPr>
            <p:ph type="dt" sz="quarter" idx="10"/>
          </p:nvPr>
        </p:nvSpPr>
        <p:spPr>
          <a:noFill/>
        </p:spPr>
        <p:txBody>
          <a:bodyPr/>
          <a:lstStyle/>
          <a:p>
            <a:fld id="{F991CB70-D35F-4748-A69B-3842CE11329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82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82660" name="Slide Number Placeholder 5"/>
          <p:cNvSpPr>
            <a:spLocks noGrp="1"/>
          </p:cNvSpPr>
          <p:nvPr>
            <p:ph type="sldNum" sz="quarter" idx="12"/>
          </p:nvPr>
        </p:nvSpPr>
        <p:spPr>
          <a:noFill/>
        </p:spPr>
        <p:txBody>
          <a:bodyPr/>
          <a:lstStyle/>
          <a:p>
            <a:fld id="{9ECBB881-D91D-4D41-A1F0-81ECB19D14A4}"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58266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What’s a CSL or CFL?</a:t>
            </a:r>
          </a:p>
        </p:txBody>
      </p:sp>
      <p:sp>
        <p:nvSpPr>
          <p:cNvPr id="58266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Given some machine </a:t>
            </a:r>
            <a:r>
              <a:rPr lang="en-US" sz="2800" b="1" dirty="0">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(I’ll talk about specific models later)</a:t>
            </a:r>
          </a:p>
          <a:p>
            <a:pPr lvl="1" eaLnBrk="1" hangingPunct="1">
              <a:lnSpc>
                <a:spcPct val="90000"/>
              </a:lnSpc>
            </a:pPr>
            <a:r>
              <a:rPr lang="en-US" sz="2400" dirty="0"/>
              <a:t>The set of valid traces of </a:t>
            </a:r>
            <a:r>
              <a:rPr lang="en-US" sz="2400" b="1" dirty="0"/>
              <a:t>M</a:t>
            </a:r>
            <a:r>
              <a:rPr lang="en-US" sz="2400" dirty="0"/>
              <a:t> is Context Sensitive</a:t>
            </a:r>
            <a:br>
              <a:rPr lang="en-US" sz="2400" dirty="0"/>
            </a:br>
            <a:r>
              <a:rPr lang="en-US" sz="2400" dirty="0"/>
              <a:t>(can prove by fact that intersection of two CFLs is a CSG or by direct construction)</a:t>
            </a:r>
          </a:p>
          <a:p>
            <a:pPr lvl="1" eaLnBrk="1" hangingPunct="1">
              <a:lnSpc>
                <a:spcPct val="90000"/>
              </a:lnSpc>
            </a:pPr>
            <a:r>
              <a:rPr lang="en-US" sz="2400" dirty="0"/>
              <a:t>The complement of the valid traces of </a:t>
            </a:r>
            <a:r>
              <a:rPr lang="en-US" sz="2400" b="1" dirty="0"/>
              <a:t>M</a:t>
            </a:r>
            <a:r>
              <a:rPr lang="en-US" sz="2400" dirty="0"/>
              <a:t> is Context Free; that is, the set of invalid traces of </a:t>
            </a:r>
            <a:r>
              <a:rPr lang="en-US" sz="2400" b="1" dirty="0"/>
              <a:t>M</a:t>
            </a:r>
            <a:r>
              <a:rPr lang="en-US" sz="2400" dirty="0"/>
              <a:t> is Context Free (just one mistake required)</a:t>
            </a:r>
          </a:p>
          <a:p>
            <a:pPr lvl="1" eaLnBrk="1" hangingPunct="1">
              <a:lnSpc>
                <a:spcPct val="90000"/>
              </a:lnSpc>
            </a:pPr>
            <a:r>
              <a:rPr lang="en-US" sz="2400" dirty="0"/>
              <a:t>The set of valid terminating traces of </a:t>
            </a:r>
            <a:r>
              <a:rPr lang="en-US" sz="2400" b="1" dirty="0"/>
              <a:t>M </a:t>
            </a:r>
            <a:r>
              <a:rPr lang="en-US" sz="2400" dirty="0"/>
              <a:t>is Context Sensitive (same as above)</a:t>
            </a:r>
          </a:p>
          <a:p>
            <a:pPr lvl="1" eaLnBrk="1" hangingPunct="1">
              <a:lnSpc>
                <a:spcPct val="90000"/>
              </a:lnSpc>
            </a:pPr>
            <a:r>
              <a:rPr lang="en-US" sz="2400" dirty="0"/>
              <a:t>The complement of the valid terminating traces of </a:t>
            </a:r>
            <a:r>
              <a:rPr lang="en-US" sz="2400" b="1" dirty="0"/>
              <a:t>M </a:t>
            </a:r>
            <a:r>
              <a:rPr lang="en-US" sz="2400" dirty="0"/>
              <a:t>is Context Free; again, this requires just one mistake</a:t>
            </a:r>
          </a:p>
        </p:txBody>
      </p:sp>
    </p:spTree>
    <p:extLst>
      <p:ext uri="{BB962C8B-B14F-4D97-AF65-F5344CB8AC3E}">
        <p14:creationId xmlns:p14="http://schemas.microsoft.com/office/powerpoint/2010/main" val="25969929"/>
      </p:ext>
    </p:extLst>
  </p:cSld>
  <p:clrMapOvr>
    <a:masterClrMapping/>
  </p:clrMapOv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268</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p>
        </p:txBody>
      </p:sp>
      <p:sp>
        <p:nvSpPr>
          <p:cNvPr id="5888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If L is regular, then L =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is decidable</a:t>
            </a:r>
          </a:p>
          <a:p>
            <a:pPr lvl="1" eaLnBrk="1" hangingPunct="1"/>
            <a:r>
              <a:rPr lang="en-US" dirty="0"/>
              <a:t>Easy – Reduce to minimal deterministic FSA, </a:t>
            </a:r>
            <a:r>
              <a:rPr lang="en-US" b="1" dirty="0">
                <a:latin typeface="Script MT Bold" charset="0"/>
              </a:rPr>
              <a:t>A</a:t>
            </a:r>
            <a:r>
              <a:rPr lang="en-US" baseline="-25000" dirty="0"/>
              <a:t>L</a:t>
            </a:r>
            <a:r>
              <a:rPr lang="en-US" dirty="0"/>
              <a:t> accepting L. L = </a:t>
            </a:r>
            <a:r>
              <a:rPr lang="en-US" dirty="0">
                <a:sym typeface="Symbol" pitchFamily="-111" charset="2"/>
              </a:rPr>
              <a:t>* </a:t>
            </a:r>
            <a:r>
              <a:rPr lang="en-US" dirty="0" err="1">
                <a:sym typeface="Symbol" pitchFamily="-111" charset="2"/>
              </a:rPr>
              <a:t>iff</a:t>
            </a:r>
            <a:r>
              <a:rPr lang="en-US" dirty="0">
                <a:sym typeface="Symbol" pitchFamily="-111" charset="2"/>
              </a:rPr>
              <a:t> </a:t>
            </a:r>
            <a:r>
              <a:rPr lang="en-US" b="1" dirty="0">
                <a:latin typeface="Script MT Bold" charset="0"/>
              </a:rPr>
              <a:t>A</a:t>
            </a:r>
            <a:r>
              <a:rPr lang="en-US" baseline="-25000" dirty="0"/>
              <a:t>L</a:t>
            </a:r>
            <a:r>
              <a:rPr lang="en-US" dirty="0"/>
              <a:t> is a one-state machine, whose only state is accepting</a:t>
            </a:r>
          </a:p>
          <a:p>
            <a:pPr eaLnBrk="1" hangingPunct="1"/>
            <a:r>
              <a:rPr lang="en-US" dirty="0">
                <a:ea typeface="ＭＳ Ｐゴシック" pitchFamily="-111" charset="-128"/>
                <a:cs typeface="ＭＳ Ｐゴシック" pitchFamily="-111" charset="-128"/>
              </a:rPr>
              <a:t>If L is context free, then L =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is undecidable</a:t>
            </a:r>
          </a:p>
          <a:p>
            <a:pPr lvl="1" eaLnBrk="1" hangingPunct="1"/>
            <a:r>
              <a:rPr lang="en-US" dirty="0"/>
              <a:t>Just produce the complement of a machine’s valid terminating traces; if it’s </a:t>
            </a:r>
            <a:r>
              <a:rPr lang="en-US" dirty="0">
                <a:ea typeface="ＭＳ Ｐゴシック" pitchFamily="-111" charset="-128"/>
                <a:cs typeface="ＭＳ Ｐゴシック" pitchFamily="-111" charset="-128"/>
                <a:sym typeface="Symbol" pitchFamily="-111" charset="2"/>
              </a:rPr>
              <a:t>* then the original machine accepted nothing</a:t>
            </a:r>
            <a:endParaRPr lang="en-US"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9094552"/>
      </p:ext>
    </p:extLst>
  </p:cSld>
  <p:clrMapOvr>
    <a:masterClrMapping/>
  </p:clrMapOv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269</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Traces are NOT CFLs</a:t>
            </a:r>
          </a:p>
        </p:txBody>
      </p:sp>
      <p:sp>
        <p:nvSpPr>
          <p:cNvPr id="588804" name="Rectangle 3"/>
          <p:cNvSpPr>
            <a:spLocks noGrp="1" noChangeArrowheads="1"/>
          </p:cNvSpPr>
          <p:nvPr>
            <p:ph type="body" idx="1"/>
          </p:nvPr>
        </p:nvSpPr>
        <p:spPr/>
        <p:txBody>
          <a:bodyPr/>
          <a:lstStyle/>
          <a:p>
            <a:pPr eaLnBrk="1" hangingPunct="1"/>
            <a:r>
              <a:rPr lang="en-US" sz="2400" dirty="0">
                <a:ea typeface="ＭＳ Ｐゴシック" pitchFamily="-111" charset="-128"/>
                <a:cs typeface="ＭＳ Ｐゴシック" pitchFamily="-111" charset="-128"/>
              </a:rPr>
              <a:t>In the previous, we assumed that a trace is NOT a CFL, but we never proved that.</a:t>
            </a:r>
          </a:p>
          <a:p>
            <a:pPr eaLnBrk="1" hangingPunct="1"/>
            <a:r>
              <a:rPr lang="en-US" sz="2400" dirty="0">
                <a:ea typeface="ＭＳ Ｐゴシック" pitchFamily="-111" charset="-128"/>
              </a:rPr>
              <a:t>To show  the trace language for a TM, M, </a:t>
            </a:r>
            <a:br>
              <a:rPr lang="en-US" sz="2400" dirty="0">
                <a:ea typeface="ＭＳ Ｐゴシック" pitchFamily="-111" charset="-128"/>
              </a:rPr>
            </a:br>
            <a:r>
              <a:rPr lang="en-US" sz="2400" dirty="0">
                <a:ea typeface="ＭＳ Ｐゴシック" pitchFamily="-111" charset="-128"/>
              </a:rPr>
              <a:t>{ </a:t>
            </a:r>
            <a:r>
              <a:rPr lang="en-US" sz="2400" dirty="0"/>
              <a:t># C</a:t>
            </a:r>
            <a:r>
              <a:rPr lang="en-US" sz="2400" baseline="-25000" dirty="0"/>
              <a:t>1</a:t>
            </a:r>
            <a:r>
              <a:rPr lang="en-US" sz="2400" dirty="0"/>
              <a:t> # C</a:t>
            </a:r>
            <a:r>
              <a:rPr lang="en-US" sz="2400" baseline="-25000" dirty="0"/>
              <a:t>2</a:t>
            </a:r>
            <a:r>
              <a:rPr lang="en-US" sz="2400" dirty="0"/>
              <a:t> # C</a:t>
            </a:r>
            <a:r>
              <a:rPr lang="en-US" sz="2400" baseline="-25000" dirty="0"/>
              <a:t>3</a:t>
            </a:r>
            <a:r>
              <a:rPr lang="en-US" sz="2400" dirty="0"/>
              <a:t> # C</a:t>
            </a:r>
            <a:r>
              <a:rPr lang="en-US" sz="2400" baseline="-25000" dirty="0"/>
              <a:t>4</a:t>
            </a:r>
            <a:r>
              <a:rPr lang="en-US" sz="2400" dirty="0"/>
              <a:t>  … # C</a:t>
            </a:r>
            <a:r>
              <a:rPr lang="en-US" sz="2400" baseline="-25000" dirty="0"/>
              <a:t>k-1</a:t>
            </a:r>
            <a:r>
              <a:rPr lang="en-US" sz="2400" dirty="0"/>
              <a:t> # </a:t>
            </a:r>
            <a:r>
              <a:rPr lang="en-US" sz="2400" dirty="0" err="1"/>
              <a:t>C</a:t>
            </a:r>
            <a:r>
              <a:rPr lang="en-US" sz="2400" baseline="-25000" dirty="0" err="1"/>
              <a:t>k</a:t>
            </a:r>
            <a:r>
              <a:rPr lang="en-US" sz="2400" dirty="0"/>
              <a:t> # | </a:t>
            </a:r>
            <a:br>
              <a:rPr lang="en-US" sz="2400" dirty="0"/>
            </a:br>
            <a:r>
              <a:rPr lang="en-US" sz="2400" dirty="0"/>
              <a:t>k </a:t>
            </a:r>
            <a:r>
              <a:rPr lang="en-US" sz="2400" dirty="0">
                <a:sym typeface="Symbol" pitchFamily="-111" charset="2"/>
              </a:rPr>
              <a:t></a:t>
            </a:r>
            <a:r>
              <a:rPr lang="en-US" sz="2400" dirty="0"/>
              <a:t> 1 and C</a:t>
            </a:r>
            <a:r>
              <a:rPr lang="en-US" sz="2400" baseline="-25000" dirty="0"/>
              <a:t>i</a:t>
            </a:r>
            <a:r>
              <a:rPr lang="en-US" sz="2400" dirty="0"/>
              <a:t>  </a:t>
            </a:r>
            <a:r>
              <a:rPr lang="en-US" sz="2400" dirty="0">
                <a:sym typeface="Symbol" pitchFamily="-111" charset="2"/>
              </a:rPr>
              <a:t></a:t>
            </a:r>
            <a:r>
              <a:rPr lang="en-US" sz="2400" baseline="-25000" dirty="0"/>
              <a:t>M</a:t>
            </a:r>
            <a:r>
              <a:rPr lang="en-US" sz="2400" dirty="0"/>
              <a:t>  C</a:t>
            </a:r>
            <a:r>
              <a:rPr lang="en-US" sz="2400" baseline="-25000" dirty="0"/>
              <a:t>i+1</a:t>
            </a:r>
            <a:r>
              <a:rPr lang="en-US" sz="2400" dirty="0"/>
              <a:t>, for 1 </a:t>
            </a:r>
            <a:r>
              <a:rPr lang="en-US" sz="2400" dirty="0">
                <a:sym typeface="Symbol" pitchFamily="-111" charset="2"/>
              </a:rPr>
              <a:t></a:t>
            </a:r>
            <a:r>
              <a:rPr lang="en-US" sz="2400" dirty="0"/>
              <a:t> </a:t>
            </a:r>
            <a:r>
              <a:rPr lang="en-US" sz="2400" dirty="0" err="1"/>
              <a:t>i</a:t>
            </a:r>
            <a:r>
              <a:rPr lang="en-US" sz="2400" dirty="0"/>
              <a:t> &lt; k } is not a CFL, we can focus on a simple machine that has just one non-blank {1} and one state {q} and the rules</a:t>
            </a:r>
            <a:br>
              <a:rPr lang="en-US" sz="2400" dirty="0"/>
            </a:br>
            <a:r>
              <a:rPr lang="en-US" sz="2400" dirty="0"/>
              <a:t>q 0 0 q</a:t>
            </a:r>
            <a:br>
              <a:rPr lang="en-US" sz="2400" dirty="0"/>
            </a:br>
            <a:r>
              <a:rPr lang="en-US" sz="2400" dirty="0"/>
              <a:t>q 1 1 q</a:t>
            </a:r>
          </a:p>
          <a:p>
            <a:pPr eaLnBrk="1" hangingPunct="1"/>
            <a:r>
              <a:rPr lang="en-US" sz="2400" dirty="0"/>
              <a:t>This machine has traces of the form</a:t>
            </a:r>
            <a:br>
              <a:rPr lang="en-US" sz="2400" dirty="0"/>
            </a:br>
            <a:r>
              <a:rPr lang="en-US" sz="2400" dirty="0"/>
              <a:t>{ # C # C # C # C  … # C # C # } as it never changes the tape contents or its state.</a:t>
            </a:r>
            <a:endParaRPr lang="en-US" sz="2800"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2/20/2020</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50579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3"/>
          <p:cNvSpPr>
            <a:spLocks noGrp="1"/>
          </p:cNvSpPr>
          <p:nvPr>
            <p:ph type="ctrTitle"/>
          </p:nvPr>
        </p:nvSpPr>
        <p:spPr/>
        <p:txBody>
          <a:bodyPr/>
          <a:lstStyle/>
          <a:p>
            <a:r>
              <a:rPr lang="en-US">
                <a:ea typeface="ＭＳ Ｐゴシック" pitchFamily="-111" charset="-128"/>
                <a:cs typeface="ＭＳ Ｐゴシック" pitchFamily="-111" charset="-128"/>
              </a:rPr>
              <a:t>Insights</a:t>
            </a:r>
          </a:p>
        </p:txBody>
      </p:sp>
      <p:sp>
        <p:nvSpPr>
          <p:cNvPr id="180227" name="Subtitle 4"/>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6271869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270</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Using Pumping Lemma</a:t>
            </a:r>
          </a:p>
        </p:txBody>
      </p:sp>
      <p:sp>
        <p:nvSpPr>
          <p:cNvPr id="588804" name="Rectangle 3"/>
          <p:cNvSpPr>
            <a:spLocks noGrp="1" noChangeArrowheads="1"/>
          </p:cNvSpPr>
          <p:nvPr>
            <p:ph type="body" idx="1"/>
          </p:nvPr>
        </p:nvSpPr>
        <p:spPr/>
        <p:txBody>
          <a:bodyPr/>
          <a:lstStyle/>
          <a:p>
            <a:pPr eaLnBrk="1" hangingPunct="1"/>
            <a:r>
              <a:rPr lang="en-US" sz="1800" dirty="0">
                <a:ea typeface="ＭＳ Ｐゴシック" pitchFamily="-111" charset="-128"/>
                <a:cs typeface="ＭＳ Ｐゴシック" pitchFamily="-111" charset="-128"/>
              </a:rPr>
              <a:t>From previous slide, assume that the language of traces,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L = </a:t>
            </a:r>
            <a:r>
              <a:rPr lang="en-US" sz="1800" dirty="0"/>
              <a:t>{ # C # C # C # C  … # C # C # }</a:t>
            </a:r>
            <a:r>
              <a:rPr lang="en-US" sz="1800" dirty="0">
                <a:ea typeface="ＭＳ Ｐゴシック" pitchFamily="-111" charset="-128"/>
                <a:cs typeface="ＭＳ Ｐゴシック" pitchFamily="-111" charset="-128"/>
              </a:rPr>
              <a:t>,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involving no changes in the ID </a:t>
            </a:r>
            <a:r>
              <a:rPr lang="en-US" sz="1800" dirty="0"/>
              <a:t>is Context Free</a:t>
            </a:r>
          </a:p>
          <a:p>
            <a:pPr eaLnBrk="1" hangingPunct="1"/>
            <a:r>
              <a:rPr lang="en-US" sz="1800" dirty="0"/>
              <a:t>Pumping Lemma gives me an N&gt;0</a:t>
            </a:r>
          </a:p>
          <a:p>
            <a:pPr eaLnBrk="1" hangingPunct="1"/>
            <a:r>
              <a:rPr lang="en-US" sz="1800" dirty="0"/>
              <a:t>I choose the valid trace in L that is # q 1</a:t>
            </a:r>
            <a:r>
              <a:rPr lang="en-US" sz="1800" baseline="30000" dirty="0"/>
              <a:t>N</a:t>
            </a:r>
            <a:r>
              <a:rPr lang="en-US" sz="1800" dirty="0"/>
              <a:t> #  q 1</a:t>
            </a:r>
            <a:r>
              <a:rPr lang="en-US" sz="1800" baseline="30000" dirty="0"/>
              <a:t>N</a:t>
            </a:r>
            <a:r>
              <a:rPr lang="en-US" sz="1800" dirty="0"/>
              <a:t> # q 1</a:t>
            </a:r>
            <a:r>
              <a:rPr lang="en-US" sz="1800" baseline="30000" dirty="0"/>
              <a:t>N</a:t>
            </a:r>
            <a:r>
              <a:rPr lang="en-US" sz="1800" dirty="0"/>
              <a:t> #</a:t>
            </a:r>
          </a:p>
          <a:p>
            <a:pPr eaLnBrk="1" hangingPunct="1"/>
            <a:r>
              <a:rPr lang="en-US" sz="1800" dirty="0"/>
              <a:t>PL breaks this up into </a:t>
            </a:r>
            <a:r>
              <a:rPr lang="en-US" sz="1800" dirty="0" err="1"/>
              <a:t>uvwxy</a:t>
            </a:r>
            <a:r>
              <a:rPr lang="en-US" sz="1800" dirty="0"/>
              <a:t>, |</a:t>
            </a:r>
            <a:r>
              <a:rPr lang="en-US" sz="1800" dirty="0" err="1"/>
              <a:t>vwx</a:t>
            </a:r>
            <a:r>
              <a:rPr lang="en-US" sz="1800" dirty="0"/>
              <a:t>| ≤ N, |</a:t>
            </a:r>
            <a:r>
              <a:rPr lang="en-US" sz="1800" dirty="0" err="1"/>
              <a:t>vx</a:t>
            </a:r>
            <a:r>
              <a:rPr lang="en-US" sz="1800" dirty="0"/>
              <a:t>|&gt;0 and</a:t>
            </a:r>
            <a:br>
              <a:rPr lang="en-US" sz="1800" dirty="0"/>
            </a:br>
            <a:r>
              <a:rPr lang="en-US" sz="1800" dirty="0"/>
              <a:t>∀i≥0 </a:t>
            </a:r>
            <a:r>
              <a:rPr lang="en-US" sz="1800" dirty="0" err="1"/>
              <a:t>uv</a:t>
            </a:r>
            <a:r>
              <a:rPr lang="en-US" sz="1800" baseline="30000" dirty="0" err="1"/>
              <a:t>i</a:t>
            </a:r>
            <a:r>
              <a:rPr lang="en-US" sz="1800" dirty="0" err="1"/>
              <a:t>wx</a:t>
            </a:r>
            <a:r>
              <a:rPr lang="en-US" sz="1800" baseline="30000" dirty="0" err="1"/>
              <a:t>i</a:t>
            </a:r>
            <a:r>
              <a:rPr lang="en-US" sz="1800" dirty="0" err="1"/>
              <a:t>y</a:t>
            </a:r>
            <a:r>
              <a:rPr lang="en-US" sz="1800" dirty="0"/>
              <a:t> ∈ L</a:t>
            </a:r>
          </a:p>
          <a:p>
            <a:pPr eaLnBrk="1" hangingPunct="1"/>
            <a:r>
              <a:rPr lang="en-US" sz="1800" dirty="0"/>
              <a:t>Case 1: </a:t>
            </a:r>
            <a:r>
              <a:rPr lang="en-US" sz="1800" dirty="0" err="1"/>
              <a:t>vx</a:t>
            </a:r>
            <a:r>
              <a:rPr lang="en-US" sz="1800" dirty="0"/>
              <a:t> contains some 1’s. Due to fact that |</a:t>
            </a:r>
            <a:r>
              <a:rPr lang="en-US" sz="1800" dirty="0" err="1"/>
              <a:t>vwx</a:t>
            </a:r>
            <a:r>
              <a:rPr lang="en-US" sz="1800" dirty="0"/>
              <a:t>| ≤ N, the 1’s can come from at most two consecutive sequences of 1’s. If </a:t>
            </a:r>
            <a:r>
              <a:rPr lang="en-US" sz="1800" dirty="0" err="1"/>
              <a:t>i</a:t>
            </a:r>
            <a:r>
              <a:rPr lang="en-US" sz="1800" dirty="0"/>
              <a:t>=0, then we reduce 1’s in at most two subsequences, but not in the third, leading to an imbalance, and so the result is not in L.</a:t>
            </a:r>
          </a:p>
          <a:p>
            <a:pPr eaLnBrk="1" hangingPunct="1"/>
            <a:r>
              <a:rPr lang="en-US" sz="1800" dirty="0"/>
              <a:t>Case 2:  </a:t>
            </a:r>
            <a:r>
              <a:rPr lang="en-US" sz="1800" dirty="0" err="1"/>
              <a:t>vx</a:t>
            </a:r>
            <a:r>
              <a:rPr lang="en-US" sz="1800" dirty="0"/>
              <a:t> contains no 1’s, then it must be either ‘q’, ‘#’, or ‘#q’. In any case, if </a:t>
            </a:r>
            <a:r>
              <a:rPr lang="en-US" sz="1800" dirty="0" err="1"/>
              <a:t>i</a:t>
            </a:r>
            <a:r>
              <a:rPr lang="en-US" sz="1800" dirty="0"/>
              <a:t>=0 then we remove a state or a divider or both and the result is not a sequence of fixed configurations, so is not in L.</a:t>
            </a:r>
          </a:p>
          <a:p>
            <a:pPr eaLnBrk="1" hangingPunct="1"/>
            <a:r>
              <a:rPr lang="en-US" sz="1800" dirty="0"/>
              <a:t>By PL, L is not a CFL.</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2/20/2020</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072414301"/>
      </p:ext>
    </p:extLst>
  </p:cSld>
  <p:clrMapOvr>
    <a:masterClrMapping/>
  </p:clrMapOv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271</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Language of Traces is a CSL </a:t>
            </a:r>
          </a:p>
        </p:txBody>
      </p:sp>
      <p:sp>
        <p:nvSpPr>
          <p:cNvPr id="588804" name="Rectangle 3"/>
          <p:cNvSpPr>
            <a:spLocks noGrp="1" noChangeArrowheads="1"/>
          </p:cNvSpPr>
          <p:nvPr>
            <p:ph type="body" idx="1"/>
          </p:nvPr>
        </p:nvSpPr>
        <p:spPr/>
        <p:txBody>
          <a:bodyPr/>
          <a:lstStyle/>
          <a:p>
            <a:pPr eaLnBrk="1" hangingPunct="1"/>
            <a:r>
              <a:rPr lang="en-US" sz="1800" dirty="0">
                <a:ea typeface="ＭＳ Ｐゴシック" pitchFamily="-111" charset="-128"/>
                <a:cs typeface="ＭＳ Ｐゴシック" pitchFamily="-111" charset="-128"/>
              </a:rPr>
              <a:t>The easiest way to show this for Turing machine traces is to describe an LBA that is given a string and wants to check if it is a valid trace.</a:t>
            </a:r>
          </a:p>
          <a:p>
            <a:pPr eaLnBrk="1" hangingPunct="1"/>
            <a:r>
              <a:rPr lang="en-US" sz="1800" dirty="0">
                <a:ea typeface="ＭＳ Ｐゴシック" pitchFamily="-111" charset="-128"/>
              </a:rPr>
              <a:t>The LBA could make a pass over to be sure the string starts with a #, ends with a #, has no 0’s immediately following a #, has a leading 0 immediately prior to a # only if the character preceding that 0 is a state, and has exactly one state between each pair of #’s.</a:t>
            </a:r>
          </a:p>
          <a:p>
            <a:pPr eaLnBrk="1" hangingPunct="1"/>
            <a:r>
              <a:rPr lang="en-US" sz="1800" dirty="0">
                <a:ea typeface="ＭＳ Ｐゴシック" pitchFamily="-111" charset="-128"/>
              </a:rPr>
              <a:t>The LBA could then check each pair by copying the second member of a pair under the first (2 tracks) and then marching over the two one character at a time until a state is found in one or the other. It can then do checks that are based on the Turing machine rules with there being a need to look at only 4 characters in each track – state, character to immediate left of state and up to two characters to immediate right of state on each track (think about it). Of course, all parts of configuration that are not altered must be checked to be sure they match on both tracks.</a:t>
            </a:r>
            <a:endParaRPr lang="en-US" sz="1800"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2/20/2020</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64885508"/>
      </p:ext>
    </p:extLst>
  </p:cSld>
  <p:clrMapOvr>
    <a:masterClrMapping/>
  </p:clrMapOv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272</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Non-Traces is a CFL </a:t>
            </a:r>
          </a:p>
        </p:txBody>
      </p:sp>
      <p:sp>
        <p:nvSpPr>
          <p:cNvPr id="588804" name="Rectangle 3"/>
          <p:cNvSpPr>
            <a:spLocks noGrp="1" noChangeArrowheads="1"/>
          </p:cNvSpPr>
          <p:nvPr>
            <p:ph type="body" idx="1"/>
          </p:nvPr>
        </p:nvSpPr>
        <p:spPr/>
        <p:txBody>
          <a:bodyPr/>
          <a:lstStyle/>
          <a:p>
            <a:pPr eaLnBrk="1" hangingPunct="1"/>
            <a:r>
              <a:rPr lang="en-US" sz="1800" dirty="0">
                <a:ea typeface="ＭＳ Ｐゴシック" pitchFamily="-111" charset="-128"/>
                <a:cs typeface="ＭＳ Ｐゴシック" pitchFamily="-111" charset="-128"/>
              </a:rPr>
              <a:t>There are two ways that a string might not be a valid trace. </a:t>
            </a:r>
          </a:p>
          <a:p>
            <a:pPr eaLnBrk="1" hangingPunct="1"/>
            <a:r>
              <a:rPr lang="en-US" sz="1800" dirty="0">
                <a:ea typeface="ＭＳ Ｐゴシック" pitchFamily="-111" charset="-128"/>
              </a:rPr>
              <a:t>First, it might be ill-formed, but we can easily check if a word looks like a trace. If not, it is in the complement of valid traces</a:t>
            </a:r>
          </a:p>
          <a:p>
            <a:pPr eaLnBrk="1" hangingPunct="1"/>
            <a:r>
              <a:rPr lang="en-US" sz="1800" dirty="0">
                <a:ea typeface="ＭＳ Ｐゴシック" pitchFamily="-111" charset="-128"/>
              </a:rPr>
              <a:t>Second, we can check pairs of configurations, </a:t>
            </a:r>
            <a:r>
              <a:rPr lang="en-US" sz="1800" dirty="0"/>
              <a:t># C</a:t>
            </a:r>
            <a:r>
              <a:rPr lang="en-US" sz="1800" baseline="-25000" dirty="0"/>
              <a:t>i</a:t>
            </a:r>
            <a:r>
              <a:rPr lang="en-US" sz="1800" dirty="0"/>
              <a:t> # C</a:t>
            </a:r>
            <a:r>
              <a:rPr lang="en-US" sz="1800" baseline="-25000" dirty="0"/>
              <a:t>i+1</a:t>
            </a:r>
            <a:r>
              <a:rPr lang="en-US" sz="1800" dirty="0">
                <a:ea typeface="ＭＳ Ｐゴシック" pitchFamily="-111" charset="-128"/>
              </a:rPr>
              <a:t> to  see if there is a transcription error; that is, we can check to see if it is the case that </a:t>
            </a:r>
            <a:r>
              <a:rPr lang="en-US" sz="1800" dirty="0"/>
              <a:t>C</a:t>
            </a:r>
            <a:r>
              <a:rPr lang="en-US" sz="1800" baseline="-25000" dirty="0"/>
              <a:t>i+1</a:t>
            </a:r>
            <a:r>
              <a:rPr lang="en-US" sz="1800" dirty="0"/>
              <a:t> does not follow from C</a:t>
            </a:r>
            <a:r>
              <a:rPr lang="en-US" sz="1800" baseline="-25000" dirty="0"/>
              <a:t>i</a:t>
            </a:r>
            <a:r>
              <a:rPr lang="en-US" sz="1800" dirty="0">
                <a:ea typeface="ＭＳ Ｐゴシック" pitchFamily="-111" charset="-128"/>
              </a:rPr>
              <a:t> in a valid trace. This is a non-deterministic process where we “guess” which pair might be in error and then, if the guess is correct, we accept the string as a bad one that just looks like a trace.</a:t>
            </a:r>
          </a:p>
          <a:p>
            <a:pPr eaLnBrk="1" hangingPunct="1"/>
            <a:r>
              <a:rPr lang="en-US" sz="1800" dirty="0">
                <a:ea typeface="ＭＳ Ｐゴシック" pitchFamily="-111" charset="-128"/>
              </a:rPr>
              <a:t>How hard is it to check for one bad transcription? Well, as noted above it starts with a guess, but then we must check. If it’s a TM trace, we use alternating ID reversals, so such a pair is either </a:t>
            </a:r>
            <a:r>
              <a:rPr lang="en-US" sz="1800" dirty="0"/>
              <a:t># C</a:t>
            </a:r>
            <a:r>
              <a:rPr lang="en-US" sz="1800" baseline="-25000" dirty="0"/>
              <a:t>i</a:t>
            </a:r>
            <a:r>
              <a:rPr lang="en-US" sz="1800" dirty="0"/>
              <a:t> # C</a:t>
            </a:r>
            <a:r>
              <a:rPr lang="en-US" sz="1800" baseline="-25000" dirty="0"/>
              <a:t>i+1</a:t>
            </a:r>
            <a:r>
              <a:rPr lang="en-US" sz="1800" baseline="30000" dirty="0"/>
              <a:t>R</a:t>
            </a:r>
            <a:r>
              <a:rPr lang="en-US" sz="1800" dirty="0">
                <a:ea typeface="ＭＳ Ｐゴシック" pitchFamily="-111" charset="-128"/>
              </a:rPr>
              <a:t> or </a:t>
            </a:r>
            <a:r>
              <a:rPr lang="en-US" sz="1800" dirty="0"/>
              <a:t># </a:t>
            </a:r>
            <a:r>
              <a:rPr lang="en-US" sz="1800" dirty="0" err="1"/>
              <a:t>C</a:t>
            </a:r>
            <a:r>
              <a:rPr lang="en-US" sz="1800" baseline="-25000" dirty="0" err="1"/>
              <a:t>i</a:t>
            </a:r>
            <a:r>
              <a:rPr lang="en-US" sz="1800" baseline="30000" dirty="0" err="1"/>
              <a:t>R</a:t>
            </a:r>
            <a:r>
              <a:rPr lang="en-US" sz="1800" dirty="0"/>
              <a:t> # C</a:t>
            </a:r>
            <a:r>
              <a:rPr lang="en-US" sz="1800" baseline="-25000" dirty="0"/>
              <a:t>i+1</a:t>
            </a:r>
            <a:r>
              <a:rPr lang="en-US" sz="1800" dirty="0"/>
              <a:t>. Checking an error here is just looking as was described with the LBA single step check and can be done with a stack. What the stack cannot do is look at sequences longer than single pairs.</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2/20/2020</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157106047"/>
      </p:ext>
    </p:extLst>
  </p:cSld>
  <p:clrMapOvr>
    <a:masterClrMapping/>
  </p:clrMapOv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Number Placeholder 5"/>
          <p:cNvSpPr>
            <a:spLocks noGrp="1"/>
          </p:cNvSpPr>
          <p:nvPr>
            <p:ph type="sldNum" sz="quarter" idx="12"/>
          </p:nvPr>
        </p:nvSpPr>
        <p:spPr>
          <a:noFill/>
        </p:spPr>
        <p:txBody>
          <a:bodyPr/>
          <a:lstStyle/>
          <a:p>
            <a:pPr eaLnBrk="1" hangingPunct="1"/>
            <a:fld id="{F7E76001-A1E2-754A-AE11-B6EEEE580582}" type="slidenum">
              <a:rPr lang="en-US">
                <a:latin typeface="Arial" pitchFamily="-111" charset="0"/>
                <a:ea typeface="ＭＳ Ｐゴシック" pitchFamily="-111" charset="-128"/>
                <a:cs typeface="ＭＳ Ｐゴシック" pitchFamily="-111" charset="-128"/>
              </a:rPr>
              <a:pPr eaLnBrk="1" hangingPunct="1"/>
              <a:t>273</a:t>
            </a:fld>
            <a:endParaRPr lang="en-US">
              <a:latin typeface="Arial" pitchFamily="-111" charset="0"/>
              <a:ea typeface="ＭＳ Ｐゴシック" pitchFamily="-111" charset="-128"/>
              <a:cs typeface="ＭＳ Ｐゴシック" pitchFamily="-111" charset="-128"/>
            </a:endParaRPr>
          </a:p>
        </p:txBody>
      </p:sp>
      <p:sp>
        <p:nvSpPr>
          <p:cNvPr id="5498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Traces of FRS with Residues</a:t>
            </a:r>
          </a:p>
        </p:txBody>
      </p:sp>
      <p:sp>
        <p:nvSpPr>
          <p:cNvPr id="549892"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I have chosen, once again to use the Factor Replacement Systems, but this time, Factor Systems with Residues.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 rules are unordered and each is of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 x + b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c x + d</a:t>
            </a:r>
          </a:p>
          <a:p>
            <a:pPr eaLnBrk="1" hangingPunct="1">
              <a:lnSpc>
                <a:spcPct val="80000"/>
              </a:lnSpc>
            </a:pPr>
            <a:r>
              <a:rPr lang="en-US" sz="2000" dirty="0">
                <a:ea typeface="ＭＳ Ｐゴシック" pitchFamily="-111" charset="-128"/>
                <a:cs typeface="ＭＳ Ｐゴシック" pitchFamily="-111" charset="-128"/>
              </a:rPr>
              <a:t>These systems need to overcome the lack of ordering when simulating Register Machines.  This is done by</a:t>
            </a:r>
            <a:br>
              <a:rPr lang="en-US" sz="20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j.	</a:t>
            </a:r>
            <a:r>
              <a:rPr lang="en-US" sz="1800" dirty="0" err="1">
                <a:ea typeface="ＭＳ Ｐゴシック" pitchFamily="-111" charset="-128"/>
                <a:cs typeface="ＭＳ Ｐゴシック" pitchFamily="-111" charset="-128"/>
              </a:rPr>
              <a:t>INC</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a:t>
            </a:r>
            <a:r>
              <a:rPr lang="en-US" sz="1800" dirty="0" err="1">
                <a:ea typeface="ＭＳ Ｐゴシック" pitchFamily="-111" charset="-128"/>
                <a:cs typeface="ＭＳ Ｐゴシック" pitchFamily="-111" charset="-128"/>
              </a:rPr>
              <a:t>i</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n+i</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j.	</a:t>
            </a:r>
            <a:r>
              <a:rPr lang="en-US" sz="1800" dirty="0" err="1">
                <a:ea typeface="ＭＳ Ｐゴシック" pitchFamily="-111" charset="-128"/>
                <a:cs typeface="ＭＳ Ｐゴシック" pitchFamily="-111" charset="-128"/>
              </a:rPr>
              <a:t>DEC</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[s, f]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n+s</a:t>
            </a:r>
            <a:r>
              <a:rPr lang="en-US" sz="1800" dirty="0">
                <a:ea typeface="ＭＳ Ｐゴシック" pitchFamily="-111" charset="-128"/>
                <a:cs typeface="ＭＳ Ｐゴシック" pitchFamily="-111" charset="-128"/>
              </a:rPr>
              <a:t>   x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 k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baseline="-25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n+f</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 k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n+f</a:t>
            </a:r>
            <a:r>
              <a:rPr lang="en-US" sz="1800" dirty="0">
                <a:ea typeface="ＭＳ Ｐゴシック" pitchFamily="-111" charset="-128"/>
                <a:cs typeface="ＭＳ Ｐゴシック" pitchFamily="-111" charset="-128"/>
              </a:rPr>
              <a:t> , 1 ≤ k &lt;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endParaRPr lang="en-US" sz="1800" baseline="-25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We also add the halting rule associated with m+1 of</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p</a:t>
            </a:r>
            <a:r>
              <a:rPr lang="en-US" sz="1800" baseline="-25000" dirty="0">
                <a:ea typeface="ＭＳ Ｐゴシック" pitchFamily="-111" charset="-128"/>
                <a:cs typeface="ＭＳ Ｐゴシック" pitchFamily="-111" charset="-128"/>
              </a:rPr>
              <a:t>n+m+1</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0 </a:t>
            </a:r>
          </a:p>
          <a:p>
            <a:pPr eaLnBrk="1" hangingPunct="1">
              <a:lnSpc>
                <a:spcPct val="80000"/>
              </a:lnSpc>
            </a:pPr>
            <a:r>
              <a:rPr lang="en-US" sz="2000" dirty="0">
                <a:ea typeface="ＭＳ Ｐゴシック" pitchFamily="-111" charset="-128"/>
                <a:cs typeface="ＭＳ Ｐゴシック" pitchFamily="-111" charset="-128"/>
              </a:rPr>
              <a:t>Thus, halting is equivalent to producing 0.  We can also add one more rule that guarantees we can reach 0 on both odd and even numbers of moves</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0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0</a:t>
            </a:r>
            <a:r>
              <a:rPr lang="en-US" sz="2000" dirty="0">
                <a:ea typeface="ＭＳ Ｐゴシック" pitchFamily="-111" charset="-128"/>
                <a:cs typeface="ＭＳ Ｐゴシック" pitchFamily="-111" charset="-128"/>
              </a:rPr>
              <a:t> </a:t>
            </a:r>
          </a:p>
        </p:txBody>
      </p:sp>
      <p:sp>
        <p:nvSpPr>
          <p:cNvPr id="549893" name="Date Placeholder 3"/>
          <p:cNvSpPr>
            <a:spLocks noGrp="1"/>
          </p:cNvSpPr>
          <p:nvPr>
            <p:ph type="dt" sz="quarter" idx="10"/>
          </p:nvPr>
        </p:nvSpPr>
        <p:spPr>
          <a:noFill/>
        </p:spPr>
        <p:txBody>
          <a:bodyPr/>
          <a:lstStyle/>
          <a:p>
            <a:fld id="{5222F36E-5C34-F340-B745-7914E7BABD9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498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6859707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Number Placeholder 5"/>
          <p:cNvSpPr>
            <a:spLocks noGrp="1"/>
          </p:cNvSpPr>
          <p:nvPr>
            <p:ph type="sldNum" sz="quarter" idx="12"/>
          </p:nvPr>
        </p:nvSpPr>
        <p:spPr>
          <a:noFill/>
        </p:spPr>
        <p:txBody>
          <a:bodyPr/>
          <a:lstStyle/>
          <a:p>
            <a:pPr eaLnBrk="1" hangingPunct="1"/>
            <a:fld id="{B606C4E2-345B-FA47-98AE-8B350A29DB79}" type="slidenum">
              <a:rPr lang="en-US">
                <a:latin typeface="Arial" pitchFamily="-111" charset="0"/>
                <a:ea typeface="ＭＳ Ｐゴシック" pitchFamily="-111" charset="-128"/>
                <a:cs typeface="ＭＳ Ｐゴシック" pitchFamily="-111" charset="-128"/>
              </a:rPr>
              <a:pPr eaLnBrk="1" hangingPunct="1"/>
              <a:t>274</a:t>
            </a:fld>
            <a:endParaRPr lang="en-US">
              <a:latin typeface="Arial" pitchFamily="-111" charset="0"/>
              <a:ea typeface="ＭＳ Ｐゴシック" pitchFamily="-111" charset="-128"/>
              <a:cs typeface="ＭＳ Ｐゴシック" pitchFamily="-111" charset="-128"/>
            </a:endParaRPr>
          </a:p>
        </p:txBody>
      </p:sp>
      <p:sp>
        <p:nvSpPr>
          <p:cNvPr id="5519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51940"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Let (n, ((a1,b1,c1,d1) , … ,(</a:t>
            </a:r>
            <a:r>
              <a:rPr lang="en-US" sz="1800" dirty="0" err="1">
                <a:ea typeface="ＭＳ Ｐゴシック" pitchFamily="-111" charset="-128"/>
                <a:cs typeface="ＭＳ Ｐゴシック" pitchFamily="-111" charset="-128"/>
              </a:rPr>
              <a:t>ak,bk,ck,dk</a:t>
            </a:r>
            <a:r>
              <a:rPr lang="en-US" sz="1800" dirty="0">
                <a:ea typeface="ＭＳ Ｐゴシック" pitchFamily="-111" charset="-128"/>
                <a:cs typeface="ＭＳ Ｐゴシック" pitchFamily="-111" charset="-128"/>
              </a:rPr>
              <a:t>) ) be some factor replacement system with residues.  Define</a:t>
            </a:r>
            <a:r>
              <a:rPr lang="en-US" sz="16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grammars G1 and G2 by using the 4k+2 rules</a:t>
            </a:r>
          </a:p>
          <a:p>
            <a:pPr lvl="1" eaLnBrk="1" hangingPunct="1">
              <a:lnSpc>
                <a:spcPct val="80000"/>
              </a:lnSpc>
              <a:buFontTx/>
              <a:buNone/>
            </a:pPr>
            <a:r>
              <a:rPr lang="en-US" sz="1800" b="1" dirty="0"/>
              <a:t>G : F</a:t>
            </a:r>
            <a:r>
              <a:rPr lang="en-US" sz="1800" b="1" baseline="-25000" dirty="0"/>
              <a:t>i</a:t>
            </a:r>
            <a:r>
              <a:rPr lang="en-US" sz="1800" b="1" dirty="0"/>
              <a:t> 	</a:t>
            </a:r>
            <a:r>
              <a:rPr lang="en-US" sz="1800" b="1" dirty="0">
                <a:sym typeface="Symbol" pitchFamily="-111" charset="2"/>
              </a:rPr>
              <a:t></a:t>
            </a:r>
            <a:r>
              <a:rPr lang="en-US" sz="1800" b="1" dirty="0"/>
              <a:t>  	1</a:t>
            </a:r>
            <a:r>
              <a:rPr lang="en-US" sz="1800" b="1" baseline="30000" dirty="0"/>
              <a:t>ai</a:t>
            </a:r>
            <a:r>
              <a:rPr lang="en-US" sz="1800" b="1" dirty="0"/>
              <a:t>F</a:t>
            </a:r>
            <a:r>
              <a:rPr lang="en-US" sz="1800" b="1" baseline="-25000" dirty="0"/>
              <a:t>i</a:t>
            </a:r>
            <a:r>
              <a:rPr lang="en-US" sz="1800" b="1" dirty="0"/>
              <a:t>1</a:t>
            </a:r>
            <a:r>
              <a:rPr lang="en-US" sz="1800" b="1" baseline="30000" dirty="0"/>
              <a:t>ci</a:t>
            </a:r>
            <a:r>
              <a:rPr lang="en-US" sz="1800" b="1" dirty="0"/>
              <a:t>  |  1</a:t>
            </a:r>
            <a:r>
              <a:rPr lang="en-US" sz="1800" b="1" baseline="30000" dirty="0"/>
              <a:t>ai+bi</a:t>
            </a:r>
            <a:r>
              <a:rPr lang="en-US" sz="1800" b="1" dirty="0"/>
              <a:t>#1</a:t>
            </a:r>
            <a:r>
              <a:rPr lang="en-US" sz="1800" b="1" baseline="30000" dirty="0"/>
              <a:t>ci+di</a:t>
            </a:r>
            <a:r>
              <a:rPr lang="en-US" sz="1800" b="1" dirty="0"/>
              <a:t>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1</a:t>
            </a:r>
            <a:r>
              <a:rPr lang="en-US" sz="1800" b="1" dirty="0"/>
              <a:t>	</a:t>
            </a:r>
            <a:r>
              <a:rPr lang="en-US" sz="1800" b="1" dirty="0">
                <a:sym typeface="Symbol" pitchFamily="-111" charset="2"/>
              </a:rPr>
              <a:t></a:t>
            </a:r>
            <a:r>
              <a:rPr lang="en-US" sz="1800" b="1" dirty="0"/>
              <a:t> 	# F</a:t>
            </a:r>
            <a:r>
              <a:rPr lang="en-US" sz="1800" b="1" baseline="-25000" dirty="0"/>
              <a:t>i</a:t>
            </a:r>
            <a:r>
              <a:rPr lang="en-US" sz="1800" b="1" dirty="0"/>
              <a:t> S</a:t>
            </a:r>
            <a:r>
              <a:rPr lang="en-US" sz="1800" b="1" baseline="-25000" dirty="0"/>
              <a:t>1</a:t>
            </a:r>
            <a:r>
              <a:rPr lang="en-US" sz="1800" b="1" dirty="0"/>
              <a:t>  |  # F</a:t>
            </a:r>
            <a:r>
              <a:rPr lang="en-US" sz="1800" b="1" baseline="-25000" dirty="0"/>
              <a:t>i</a:t>
            </a:r>
            <a:r>
              <a:rPr lang="en-US" sz="1800" b="1" dirty="0"/>
              <a:t> #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2</a:t>
            </a:r>
            <a:r>
              <a:rPr lang="en-US" sz="1800" b="1" dirty="0"/>
              <a:t> 	</a:t>
            </a:r>
            <a:r>
              <a:rPr lang="en-US" sz="1800" b="1" dirty="0">
                <a:sym typeface="Symbol" pitchFamily="-111" charset="2"/>
              </a:rPr>
              <a:t></a:t>
            </a:r>
            <a:r>
              <a:rPr lang="en-US" sz="1800" b="1" dirty="0"/>
              <a:t>  	# 1</a:t>
            </a:r>
            <a:r>
              <a:rPr lang="en-US" sz="1800" b="1" baseline="30000" dirty="0"/>
              <a:t>x</a:t>
            </a:r>
            <a:r>
              <a:rPr lang="en-US" sz="1800" b="1" baseline="16000" dirty="0"/>
              <a:t>0</a:t>
            </a:r>
            <a:r>
              <a:rPr lang="en-US" sz="1800" b="1" dirty="0"/>
              <a:t>S</a:t>
            </a:r>
            <a:r>
              <a:rPr lang="en-US" sz="1800" b="1" baseline="-25000" dirty="0"/>
              <a:t>1</a:t>
            </a:r>
            <a:r>
              <a:rPr lang="en-US" sz="1800" b="1" dirty="0"/>
              <a:t>1</a:t>
            </a:r>
            <a:r>
              <a:rPr lang="en-US" sz="1800" b="1" baseline="30000" dirty="0"/>
              <a:t>z</a:t>
            </a:r>
            <a:r>
              <a:rPr lang="en-US" sz="1800" b="1" baseline="16000" dirty="0"/>
              <a:t>0</a:t>
            </a:r>
            <a:r>
              <a:rPr lang="en-US" sz="1800" b="1" dirty="0"/>
              <a:t># 	Z</a:t>
            </a:r>
            <a:r>
              <a:rPr lang="en-US" sz="1800" b="1" baseline="-25000" dirty="0"/>
              <a:t>0</a:t>
            </a:r>
            <a:r>
              <a:rPr lang="en-US" sz="1800" b="1" dirty="0"/>
              <a:t> is 0 for us</a:t>
            </a:r>
          </a:p>
          <a:p>
            <a:pPr lvl="1" eaLnBrk="1" hangingPunct="1">
              <a:lnSpc>
                <a:spcPct val="80000"/>
              </a:lnSpc>
              <a:buFontTx/>
              <a:buNone/>
            </a:pPr>
            <a:r>
              <a:rPr lang="en-US" sz="1800" b="1" dirty="0"/>
              <a:t>G1 starts with S</a:t>
            </a:r>
            <a:r>
              <a:rPr lang="en-US" sz="1800" b="1" baseline="-25000" dirty="0"/>
              <a:t>1</a:t>
            </a:r>
            <a:r>
              <a:rPr lang="en-US" sz="1800" b="1" dirty="0"/>
              <a:t> and G2 with S</a:t>
            </a:r>
            <a:r>
              <a:rPr lang="en-US" sz="1800" b="1" baseline="-25000" dirty="0"/>
              <a:t>2</a:t>
            </a:r>
          </a:p>
          <a:p>
            <a:pPr eaLnBrk="1" hangingPunct="1">
              <a:lnSpc>
                <a:spcPct val="80000"/>
              </a:lnSpc>
            </a:pPr>
            <a:r>
              <a:rPr lang="en-US" sz="1800" dirty="0">
                <a:ea typeface="ＭＳ Ｐゴシック" pitchFamily="-111" charset="-128"/>
                <a:cs typeface="ＭＳ Ｐゴシック" pitchFamily="-111" charset="-128"/>
              </a:rPr>
              <a:t>Thus, using the notation of writing Y in place of 1</a:t>
            </a:r>
            <a:r>
              <a:rPr lang="en-US" sz="1800" baseline="30000" dirty="0">
                <a:ea typeface="ＭＳ Ｐゴシック" pitchFamily="-111" charset="-128"/>
                <a:cs typeface="ＭＳ Ｐゴシック" pitchFamily="-111" charset="-128"/>
              </a:rPr>
              <a:t>Y</a:t>
            </a:r>
            <a:r>
              <a:rPr lang="en-US" sz="1800" dirty="0">
                <a:ea typeface="ＭＳ Ｐゴシック" pitchFamily="-111" charset="-128"/>
                <a:cs typeface="ＭＳ Ｐゴシック" pitchFamily="-111" charset="-128"/>
              </a:rPr>
              <a:t>, </a:t>
            </a:r>
          </a:p>
          <a:p>
            <a:pPr lvl="1" eaLnBrk="1" hangingPunct="1">
              <a:lnSpc>
                <a:spcPct val="80000"/>
              </a:lnSpc>
              <a:buFontTx/>
              <a:buNone/>
            </a:pPr>
            <a:r>
              <a:rPr lang="en-US" sz="1800" b="1" dirty="0"/>
              <a:t>L1 =  L( G1 )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lvl="1"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lvl="1" eaLnBrk="1" hangingPunct="1">
              <a:lnSpc>
                <a:spcPct val="80000"/>
              </a:lnSpc>
              <a:buFontTx/>
              <a:buNone/>
            </a:pPr>
            <a:r>
              <a:rPr lang="en-US" sz="1800" b="1" dirty="0"/>
              <a:t>This checks the even/odd steps of an even length computation.</a:t>
            </a:r>
          </a:p>
          <a:p>
            <a:pPr lvl="1" eaLnBrk="1" hangingPunct="1">
              <a:lnSpc>
                <a:spcPct val="80000"/>
              </a:lnSpc>
              <a:buFontTx/>
              <a:buNone/>
            </a:pPr>
            <a:r>
              <a:rPr lang="en-US" sz="1800" b="1" dirty="0"/>
              <a:t>But, L2 =  L( G2 ) =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 }</a:t>
            </a:r>
          </a:p>
          <a:p>
            <a:pPr lvl="1"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t>
            </a:r>
          </a:p>
          <a:p>
            <a:pPr lvl="1" eaLnBrk="1" hangingPunct="1">
              <a:lnSpc>
                <a:spcPct val="80000"/>
              </a:lnSpc>
              <a:buFontTx/>
              <a:buNone/>
            </a:pPr>
            <a:r>
              <a:rPr lang="en-US" sz="1800" b="1" dirty="0"/>
              <a:t>This checks the odd/even steps of an even length computation.</a:t>
            </a:r>
          </a:p>
          <a:p>
            <a:pPr eaLnBrk="1" hangingPunct="1">
              <a:lnSpc>
                <a:spcPct val="80000"/>
              </a:lnSpc>
            </a:pPr>
            <a:r>
              <a:rPr lang="en-US" sz="1800" dirty="0"/>
              <a:t>Given that the intersection of two CFLs is at worst a CSL, we now have an indirect way of showing that the valid terminating traces are a CSL.</a:t>
            </a:r>
          </a:p>
        </p:txBody>
      </p:sp>
      <p:sp>
        <p:nvSpPr>
          <p:cNvPr id="551941" name="Date Placeholder 3"/>
          <p:cNvSpPr>
            <a:spLocks noGrp="1"/>
          </p:cNvSpPr>
          <p:nvPr>
            <p:ph type="dt" sz="quarter" idx="10"/>
          </p:nvPr>
        </p:nvSpPr>
        <p:spPr>
          <a:noFill/>
        </p:spPr>
        <p:txBody>
          <a:bodyPr/>
          <a:lstStyle/>
          <a:p>
            <a:fld id="{7BBFC99C-0B8A-AB48-9C41-F9037FC9CA6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519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4995159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Number Placeholder 5"/>
          <p:cNvSpPr>
            <a:spLocks noGrp="1"/>
          </p:cNvSpPr>
          <p:nvPr>
            <p:ph type="sldNum" sz="quarter" idx="12"/>
          </p:nvPr>
        </p:nvSpPr>
        <p:spPr>
          <a:noFill/>
        </p:spPr>
        <p:txBody>
          <a:bodyPr/>
          <a:lstStyle/>
          <a:p>
            <a:pPr eaLnBrk="1" hangingPunct="1"/>
            <a:fld id="{EBA4ED55-A552-484C-95F6-FF21076522DD}" type="slidenum">
              <a:rPr lang="en-US">
                <a:latin typeface="Arial" pitchFamily="-111" charset="0"/>
                <a:ea typeface="ＭＳ Ｐゴシック" pitchFamily="-111" charset="-128"/>
                <a:cs typeface="ＭＳ Ｐゴシック" pitchFamily="-111" charset="-128"/>
              </a:rPr>
              <a:pPr eaLnBrk="1" hangingPunct="1"/>
              <a:t>275</a:t>
            </a:fld>
            <a:endParaRPr lang="en-US">
              <a:latin typeface="Arial" pitchFamily="-111" charset="0"/>
              <a:ea typeface="ＭＳ Ｐゴシック" pitchFamily="-111" charset="-128"/>
              <a:cs typeface="ＭＳ Ｐゴシック" pitchFamily="-111" charset="-128"/>
            </a:endParaRPr>
          </a:p>
        </p:txBody>
      </p:sp>
      <p:sp>
        <p:nvSpPr>
          <p:cNvPr id="5539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Continued</a:t>
            </a:r>
          </a:p>
        </p:txBody>
      </p:sp>
      <p:sp>
        <p:nvSpPr>
          <p:cNvPr id="553988" name="Rectangle 3"/>
          <p:cNvSpPr>
            <a:spLocks noGrp="1" noChangeArrowheads="1"/>
          </p:cNvSpPr>
          <p:nvPr>
            <p:ph type="body" idx="1"/>
          </p:nvPr>
        </p:nvSpPr>
        <p:spPr/>
        <p:txBody>
          <a:bodyPr/>
          <a:lstStyle/>
          <a:p>
            <a:pPr eaLnBrk="1" hangingPunct="1">
              <a:lnSpc>
                <a:spcPct val="80000"/>
              </a:lnSpc>
              <a:buFontTx/>
              <a:buNone/>
            </a:pPr>
            <a:r>
              <a:rPr lang="en-US" sz="2400" dirty="0">
                <a:ea typeface="ＭＳ Ｐゴシック" pitchFamily="-111" charset="-128"/>
                <a:cs typeface="ＭＳ Ｐゴシック" pitchFamily="-111" charset="-128"/>
              </a:rPr>
              <a:t>	Now,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chosen as some selected input value to the Factor System with Residues, and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the unique value (0 in our case) on which the machine halts.  But,</a:t>
            </a:r>
          </a:p>
          <a:p>
            <a:pPr eaLnBrk="1" hangingPunct="1">
              <a:lnSpc>
                <a:spcPct val="80000"/>
              </a:lnSpc>
              <a:buFontTx/>
              <a:buNone/>
            </a:pPr>
            <a:r>
              <a:rPr lang="en-US" sz="24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L1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L2  = {#X</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3</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4</a:t>
            </a:r>
            <a:r>
              <a:rPr lang="en-US" sz="2000" dirty="0">
                <a:ea typeface="ＭＳ Ｐゴシック" pitchFamily="-111" charset="-128"/>
                <a:cs typeface="ＭＳ Ｐゴシック" pitchFamily="-111" charset="-128"/>
              </a:rPr>
              <a:t> # … # X</a:t>
            </a:r>
            <a:r>
              <a:rPr lang="en-US" sz="2000" baseline="-25000" dirty="0">
                <a:ea typeface="ＭＳ Ｐゴシック" pitchFamily="-111" charset="-128"/>
                <a:cs typeface="ＭＳ Ｐゴシック" pitchFamily="-111" charset="-128"/>
              </a:rPr>
              <a:t>2k-1</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2k</a:t>
            </a:r>
            <a:r>
              <a:rPr lang="en-US" sz="2000" dirty="0">
                <a:ea typeface="ＭＳ Ｐゴシック" pitchFamily="-111" charset="-128"/>
                <a:cs typeface="ＭＳ Ｐゴシック" pitchFamily="-111" charset="-128"/>
              </a:rPr>
              <a:t># Z</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 }</a:t>
            </a:r>
          </a:p>
          <a:p>
            <a:pPr eaLnBrk="1" hangingPunct="1">
              <a:lnSpc>
                <a:spcPct val="80000"/>
              </a:lnSpc>
              <a:buFontTx/>
              <a:buNone/>
            </a:pPr>
            <a:r>
              <a:rPr lang="en-US" sz="2400" dirty="0">
                <a:ea typeface="ＭＳ Ｐゴシック" pitchFamily="-111" charset="-128"/>
                <a:cs typeface="ＭＳ Ｐゴシック" pitchFamily="-111" charset="-128"/>
              </a:rPr>
              <a:t>	where X</a:t>
            </a:r>
            <a:r>
              <a:rPr lang="en-US" sz="2400" baseline="-25000" dirty="0">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X</a:t>
            </a:r>
            <a:r>
              <a:rPr lang="en-US" sz="2400" baseline="-25000" dirty="0">
                <a:ea typeface="ＭＳ Ｐゴシック" pitchFamily="-111" charset="-128"/>
                <a:cs typeface="ＭＳ Ｐゴシック" pitchFamily="-111" charset="-128"/>
              </a:rPr>
              <a:t>i+1</a:t>
            </a:r>
            <a:r>
              <a:rPr lang="en-US" sz="2400" dirty="0">
                <a:ea typeface="ＭＳ Ｐゴシック" pitchFamily="-111" charset="-128"/>
                <a:cs typeface="ＭＳ Ｐゴシック" pitchFamily="-111" charset="-128"/>
              </a:rPr>
              <a:t> , 0 ≤ </a:t>
            </a:r>
            <a:r>
              <a:rPr lang="en-US" sz="2400"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&lt; 2k, and X</a:t>
            </a:r>
            <a:r>
              <a:rPr lang="en-US" sz="2400" baseline="-25000" dirty="0">
                <a:ea typeface="ＭＳ Ｐゴシック" pitchFamily="-111" charset="-128"/>
                <a:cs typeface="ＭＳ Ｐゴシック" pitchFamily="-111" charset="-128"/>
              </a:rPr>
              <a:t>2k</a:t>
            </a:r>
            <a:r>
              <a:rPr lang="en-US" sz="24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  This checks </a:t>
            </a:r>
            <a:r>
              <a:rPr lang="en-US" sz="2400" u="sng" dirty="0">
                <a:ea typeface="ＭＳ Ｐゴシック" pitchFamily="-111" charset="-128"/>
                <a:cs typeface="ＭＳ Ｐゴシック" pitchFamily="-111" charset="-128"/>
              </a:rPr>
              <a:t>all</a:t>
            </a:r>
            <a:r>
              <a:rPr lang="en-US" sz="2400" dirty="0">
                <a:ea typeface="ＭＳ Ｐゴシック" pitchFamily="-111" charset="-128"/>
                <a:cs typeface="ＭＳ Ｐゴシック" pitchFamily="-111" charset="-128"/>
              </a:rPr>
              <a:t> steps of an even length computation.  But our original system halts if and only if it produces 0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in an even (also odd) number of steps.  Thus the intersection is non-empty just in case the Factor System with residue eventually produces 0 when started on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just in case the Register Machine halts when started on the register contents encoded by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t>This is an independent proof of the undecidability of the non-empty intersection problem for CFGs and the non-emptiness problem for CSGs.</a:t>
            </a:r>
            <a:endParaRPr lang="en-US" sz="1800" dirty="0">
              <a:ea typeface="ＭＳ Ｐゴシック" pitchFamily="-111" charset="-128"/>
              <a:cs typeface="ＭＳ Ｐゴシック" pitchFamily="-111" charset="-128"/>
            </a:endParaRPr>
          </a:p>
        </p:txBody>
      </p:sp>
      <p:sp>
        <p:nvSpPr>
          <p:cNvPr id="553989" name="Date Placeholder 3"/>
          <p:cNvSpPr>
            <a:spLocks noGrp="1"/>
          </p:cNvSpPr>
          <p:nvPr>
            <p:ph type="dt" sz="quarter" idx="10"/>
          </p:nvPr>
        </p:nvSpPr>
        <p:spPr>
          <a:noFill/>
        </p:spPr>
        <p:txBody>
          <a:bodyPr/>
          <a:lstStyle/>
          <a:p>
            <a:fld id="{C86B05CA-C0B8-C44C-A1CA-7E376682333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539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50525689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Date Placeholder 3"/>
          <p:cNvSpPr>
            <a:spLocks noGrp="1"/>
          </p:cNvSpPr>
          <p:nvPr>
            <p:ph type="dt" sz="quarter" idx="10"/>
          </p:nvPr>
        </p:nvSpPr>
        <p:spPr>
          <a:noFill/>
        </p:spPr>
        <p:txBody>
          <a:bodyPr/>
          <a:lstStyle/>
          <a:p>
            <a:fld id="{F991CB70-D35F-4748-A69B-3842CE11329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82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82660" name="Slide Number Placeholder 5"/>
          <p:cNvSpPr>
            <a:spLocks noGrp="1"/>
          </p:cNvSpPr>
          <p:nvPr>
            <p:ph type="sldNum" sz="quarter" idx="12"/>
          </p:nvPr>
        </p:nvSpPr>
        <p:spPr>
          <a:noFill/>
        </p:spPr>
        <p:txBody>
          <a:bodyPr/>
          <a:lstStyle/>
          <a:p>
            <a:fld id="{9ECBB881-D91D-4D41-A1F0-81ECB19D14A4}"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58266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What’s a CSL or CFL?</a:t>
            </a:r>
          </a:p>
        </p:txBody>
      </p:sp>
      <p:sp>
        <p:nvSpPr>
          <p:cNvPr id="58266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Given an FRS with Residue</a:t>
            </a:r>
          </a:p>
          <a:p>
            <a:pPr lvl="1" eaLnBrk="1" hangingPunct="1">
              <a:lnSpc>
                <a:spcPct val="90000"/>
              </a:lnSpc>
            </a:pPr>
            <a:r>
              <a:rPr lang="en-US" sz="2000" dirty="0"/>
              <a:t>The set of valid traces is Context Sensitive</a:t>
            </a:r>
            <a:br>
              <a:rPr lang="en-US" sz="2000" dirty="0"/>
            </a:br>
            <a:r>
              <a:rPr lang="en-US" sz="2000" dirty="0"/>
              <a:t>(can prove by fact that intersection of two CFLs is a CSG or by direct construction or by describing an LBA that accepts this language)</a:t>
            </a:r>
          </a:p>
          <a:p>
            <a:pPr lvl="1" eaLnBrk="1" hangingPunct="1">
              <a:lnSpc>
                <a:spcPct val="90000"/>
              </a:lnSpc>
            </a:pPr>
            <a:r>
              <a:rPr lang="en-US" sz="2000" dirty="0"/>
              <a:t>The set of valid traces is not Context Free</a:t>
            </a:r>
            <a:br>
              <a:rPr lang="en-US" sz="2000" dirty="0"/>
            </a:br>
            <a:r>
              <a:rPr lang="en-US" sz="2000" dirty="0"/>
              <a:t>(can use Pumping Lemma for this like earlier) </a:t>
            </a:r>
          </a:p>
          <a:p>
            <a:pPr lvl="1" eaLnBrk="1" hangingPunct="1">
              <a:lnSpc>
                <a:spcPct val="90000"/>
              </a:lnSpc>
            </a:pPr>
            <a:r>
              <a:rPr lang="en-US" sz="2000" dirty="0"/>
              <a:t>The complement of the valid traces is Context Free; that is, the set of invalid traces of M is Context Free (just one mistake required)</a:t>
            </a:r>
          </a:p>
          <a:p>
            <a:pPr lvl="1" eaLnBrk="1" hangingPunct="1">
              <a:lnSpc>
                <a:spcPct val="90000"/>
              </a:lnSpc>
            </a:pPr>
            <a:r>
              <a:rPr lang="en-US" sz="2000" dirty="0"/>
              <a:t>The set of valid terminating traces is Context Sensitive but not Context Free (same as above)</a:t>
            </a:r>
          </a:p>
          <a:p>
            <a:pPr lvl="1" eaLnBrk="1" hangingPunct="1">
              <a:lnSpc>
                <a:spcPct val="90000"/>
              </a:lnSpc>
            </a:pPr>
            <a:r>
              <a:rPr lang="en-US" sz="2000" dirty="0"/>
              <a:t>The complement of the valid terminating traces is Context Free; again, this requires just one mistake</a:t>
            </a:r>
          </a:p>
        </p:txBody>
      </p:sp>
    </p:spTree>
    <p:extLst>
      <p:ext uri="{BB962C8B-B14F-4D97-AF65-F5344CB8AC3E}">
        <p14:creationId xmlns:p14="http://schemas.microsoft.com/office/powerpoint/2010/main" val="2072816421"/>
      </p:ext>
    </p:extLst>
  </p:cSld>
  <p:clrMapOvr>
    <a:masterClrMapping/>
  </p:clrMapOv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800" b="1" dirty="0"/>
              <a:t>Let L1 =  L( G1 ) =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marL="339725" lvl="1" indent="-4763"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marL="339725" lvl="1" indent="-4763" eaLnBrk="1" hangingPunct="1">
              <a:lnSpc>
                <a:spcPct val="80000"/>
              </a:lnSpc>
              <a:buFontTx/>
              <a:buNone/>
            </a:pPr>
            <a:r>
              <a:rPr lang="en-US" sz="1800" b="1" dirty="0"/>
              <a:t>This checks the even/odd steps of an even length computation.</a:t>
            </a:r>
          </a:p>
          <a:p>
            <a:pPr marL="339725" lvl="1" indent="-4763" eaLnBrk="1" hangingPunct="1">
              <a:lnSpc>
                <a:spcPct val="80000"/>
              </a:lnSpc>
              <a:buFontTx/>
              <a:buNone/>
            </a:pPr>
            <a:r>
              <a:rPr lang="en-US" sz="1800" b="1" dirty="0"/>
              <a:t>Now, let L2=L( G2 )={X</a:t>
            </a:r>
            <a:r>
              <a:rPr lang="en-US" sz="1800" b="1" baseline="-25000" dirty="0"/>
              <a:t>0 </a:t>
            </a:r>
            <a:r>
              <a:rPr lang="en-US" sz="1800" b="1" dirty="0"/>
              <a:t>$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a:t>
            </a:r>
          </a:p>
          <a:p>
            <a:pPr marL="339725" lvl="1" indent="-4763"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and Z</a:t>
            </a:r>
            <a:r>
              <a:rPr lang="en-US" sz="1800" b="1" baseline="-25000" dirty="0"/>
              <a:t>0</a:t>
            </a:r>
            <a:r>
              <a:rPr lang="en-US" sz="1800" b="1" dirty="0"/>
              <a:t> is a unique halting configuration.</a:t>
            </a:r>
          </a:p>
          <a:p>
            <a:pPr marL="339725" lvl="1" indent="-4763" eaLnBrk="1" hangingPunct="1">
              <a:lnSpc>
                <a:spcPct val="80000"/>
              </a:lnSpc>
              <a:buFontTx/>
              <a:buNone/>
            </a:pPr>
            <a:r>
              <a:rPr lang="en-US" sz="1800" b="1" dirty="0"/>
              <a:t>This checks the odd/steps of an even length computation and includes an extra copy of the starting number prior to its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Now, consider the quotient of L2 / L1 .  The only way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800" b="1" dirty="0">
                <a:ea typeface="ＭＳ Ｐゴシック" pitchFamily="-111" charset="-128"/>
                <a:cs typeface="ＭＳ Ｐゴシック" pitchFamily="-111" charset="-128"/>
              </a:rPr>
              <a:t>	L2 / L1  = { X</a:t>
            </a:r>
            <a:r>
              <a:rPr lang="en-US" sz="1800" b="1" baseline="-25000" dirty="0">
                <a:ea typeface="ＭＳ Ｐゴシック" pitchFamily="-111" charset="-128"/>
                <a:cs typeface="ＭＳ Ｐゴシック" pitchFamily="-111" charset="-128"/>
              </a:rPr>
              <a:t>0</a:t>
            </a:r>
            <a:r>
              <a:rPr lang="en-US" sz="1800" b="1" dirty="0">
                <a:ea typeface="ＭＳ Ｐゴシック" pitchFamily="-111" charset="-128"/>
                <a:cs typeface="ＭＳ Ｐゴシック" pitchFamily="-111" charset="-128"/>
              </a:rPr>
              <a:t> | the system being traced halts}. </a:t>
            </a:r>
          </a:p>
          <a:p>
            <a:pPr eaLnBrk="1" hangingPunct="1">
              <a:lnSpc>
                <a:spcPct val="80000"/>
              </a:lnSpc>
              <a:buFontTx/>
              <a:buNone/>
            </a:pPr>
            <a:r>
              <a:rPr lang="en-US" sz="1800" b="1"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 </a:t>
            </a:r>
            <a:br>
              <a:rPr lang="en-US" sz="1800" b="1" dirty="0">
                <a:ea typeface="ＭＳ Ｐゴシック" pitchFamily="-111" charset="-128"/>
                <a:cs typeface="ＭＳ Ｐゴシック" pitchFamily="-111" charset="-128"/>
              </a:rPr>
            </a:br>
            <a:r>
              <a:rPr lang="en-US" sz="1800" b="1" dirty="0">
                <a:ea typeface="ＭＳ Ｐゴシック" pitchFamily="-111" charset="-128"/>
                <a:cs typeface="ＭＳ Ｐゴシック" pitchFamily="-111" charset="-128"/>
              </a:rPr>
              <a:t>Note: Intersection of two CFLs is a CSL but quotient of two CFLs is an re set and, in fact, all re sets can be specified by such quotients.</a:t>
            </a:r>
          </a:p>
          <a:p>
            <a:pPr marL="339725" lvl="1" indent="-4763" eaLnBrk="1" hangingPunct="1">
              <a:lnSpc>
                <a:spcPct val="80000"/>
              </a:lnSpc>
              <a:buFontTx/>
              <a:buNone/>
            </a:pPr>
            <a:endParaRPr lang="en-US" sz="2400" dirty="0"/>
          </a:p>
        </p:txBody>
      </p:sp>
      <p:sp>
        <p:nvSpPr>
          <p:cNvPr id="556036" name="Date Placeholder 3"/>
          <p:cNvSpPr>
            <a:spLocks noGrp="1"/>
          </p:cNvSpPr>
          <p:nvPr>
            <p:ph type="dt" sz="quarter" idx="10"/>
          </p:nvPr>
        </p:nvSpPr>
        <p:spPr>
          <a:noFill/>
        </p:spPr>
        <p:txBody>
          <a:bodyPr/>
          <a:lstStyle/>
          <a:p>
            <a:fld id="{496A6470-CF1D-CC43-B163-D3644CB0210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75980361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Number Placeholder 5"/>
          <p:cNvSpPr>
            <a:spLocks noGrp="1"/>
          </p:cNvSpPr>
          <p:nvPr>
            <p:ph type="sldNum" sz="quarter" idx="12"/>
          </p:nvPr>
        </p:nvSpPr>
        <p:spPr>
          <a:noFill/>
        </p:spPr>
        <p:txBody>
          <a:bodyPr/>
          <a:lstStyle/>
          <a:p>
            <a:pPr eaLnBrk="1" hangingPunct="1"/>
            <a:fld id="{A5F965C0-55BD-C145-A01C-6BC6A5FA9038}" type="slidenum">
              <a:rPr lang="en-US">
                <a:latin typeface="Arial" pitchFamily="-111" charset="0"/>
                <a:ea typeface="ＭＳ Ｐゴシック" pitchFamily="-111" charset="-128"/>
                <a:cs typeface="ＭＳ Ｐゴシック" pitchFamily="-111" charset="-128"/>
              </a:rPr>
              <a:pPr eaLnBrk="1" hangingPunct="1"/>
              <a:t>278</a:t>
            </a:fld>
            <a:endParaRPr lang="en-US">
              <a:latin typeface="Arial" pitchFamily="-111" charset="0"/>
              <a:ea typeface="ＭＳ Ｐゴシック" pitchFamily="-111" charset="-128"/>
              <a:cs typeface="ＭＳ Ｐゴシック" pitchFamily="-111" charset="-128"/>
            </a:endParaRPr>
          </a:p>
        </p:txBody>
      </p:sp>
      <p:sp>
        <p:nvSpPr>
          <p:cNvPr id="5580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Quotients of CFLs (precise)</a:t>
            </a:r>
          </a:p>
        </p:txBody>
      </p:sp>
      <p:sp>
        <p:nvSpPr>
          <p:cNvPr id="558084"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Let (n, ((a1,b1,c1,d1) , … ,(</a:t>
            </a:r>
            <a:r>
              <a:rPr lang="en-US" sz="1600" dirty="0" err="1">
                <a:ea typeface="ＭＳ Ｐゴシック" pitchFamily="-111" charset="-128"/>
                <a:cs typeface="ＭＳ Ｐゴシック" pitchFamily="-111" charset="-128"/>
              </a:rPr>
              <a:t>ak,bk,ck,dk</a:t>
            </a:r>
            <a:r>
              <a:rPr lang="en-US" sz="1600" dirty="0">
                <a:ea typeface="ＭＳ Ｐゴシック" pitchFamily="-111" charset="-128"/>
                <a:cs typeface="ＭＳ Ｐゴシック" pitchFamily="-111" charset="-128"/>
              </a:rPr>
              <a:t>) ) be some factor replacement system with residues.  Define grammars G1 and G2 by using the 4k+4 rules</a:t>
            </a:r>
          </a:p>
          <a:p>
            <a:pPr lvl="1" eaLnBrk="1" hangingPunct="1">
              <a:lnSpc>
                <a:spcPct val="80000"/>
              </a:lnSpc>
              <a:buFontTx/>
              <a:buNone/>
            </a:pPr>
            <a:r>
              <a:rPr lang="en-US" sz="1600" b="1" dirty="0"/>
              <a:t>G : F</a:t>
            </a:r>
            <a:r>
              <a:rPr lang="en-US" sz="1600" b="1" baseline="-25000" dirty="0"/>
              <a:t>i</a:t>
            </a:r>
            <a:r>
              <a:rPr lang="en-US" sz="1600" b="1" dirty="0"/>
              <a:t> 	</a:t>
            </a:r>
            <a:r>
              <a:rPr lang="en-US" sz="1600" b="1" dirty="0">
                <a:sym typeface="Symbol" pitchFamily="-111" charset="2"/>
              </a:rPr>
              <a:t></a:t>
            </a:r>
            <a:r>
              <a:rPr lang="en-US" sz="1600" b="1" dirty="0"/>
              <a:t>  	1</a:t>
            </a:r>
            <a:r>
              <a:rPr lang="en-US" sz="1600" b="1" baseline="30000" dirty="0"/>
              <a:t>ai</a:t>
            </a:r>
            <a:r>
              <a:rPr lang="en-US" sz="1600" b="1" dirty="0"/>
              <a:t>F</a:t>
            </a:r>
            <a:r>
              <a:rPr lang="en-US" sz="1600" b="1" baseline="-25000" dirty="0"/>
              <a:t>i</a:t>
            </a:r>
            <a:r>
              <a:rPr lang="en-US" sz="1600" b="1" dirty="0"/>
              <a:t>1</a:t>
            </a:r>
            <a:r>
              <a:rPr lang="en-US" sz="1600" b="1" baseline="30000" dirty="0"/>
              <a:t>ci</a:t>
            </a:r>
            <a:r>
              <a:rPr lang="en-US" sz="1600" b="1" dirty="0"/>
              <a:t>  |  1</a:t>
            </a:r>
            <a:r>
              <a:rPr lang="en-US" sz="1600" b="1" baseline="30000" dirty="0"/>
              <a:t>ai+bi</a:t>
            </a:r>
            <a:r>
              <a:rPr lang="en-US" sz="1600" b="1" dirty="0"/>
              <a:t>#1</a:t>
            </a:r>
            <a:r>
              <a:rPr lang="en-US" sz="1600" b="1" baseline="30000" dirty="0"/>
              <a:t>ci+di</a:t>
            </a:r>
            <a:r>
              <a:rPr lang="en-US" sz="1600" b="1" dirty="0"/>
              <a:t>	1 ≤ </a:t>
            </a:r>
            <a:r>
              <a:rPr lang="en-US" sz="1600" b="1" dirty="0" err="1"/>
              <a:t>i</a:t>
            </a:r>
            <a:r>
              <a:rPr lang="en-US" sz="1600" b="1" dirty="0"/>
              <a:t> ≤ k</a:t>
            </a:r>
          </a:p>
          <a:p>
            <a:pPr lvl="1" eaLnBrk="1" hangingPunct="1">
              <a:lnSpc>
                <a:spcPct val="80000"/>
              </a:lnSpc>
              <a:buFontTx/>
              <a:buNone/>
            </a:pPr>
            <a:r>
              <a:rPr lang="en-US" sz="1600" b="1" dirty="0"/>
              <a:t>	 T</a:t>
            </a:r>
            <a:r>
              <a:rPr lang="en-US" sz="1600" b="1" baseline="-25000" dirty="0"/>
              <a:t>1</a:t>
            </a:r>
            <a:r>
              <a:rPr lang="en-US" sz="1600" b="1" dirty="0"/>
              <a:t>	</a:t>
            </a:r>
            <a:r>
              <a:rPr lang="en-US" sz="1600" b="1" dirty="0">
                <a:sym typeface="Symbol" pitchFamily="-111" charset="2"/>
              </a:rPr>
              <a:t></a:t>
            </a:r>
            <a:r>
              <a:rPr lang="en-US" sz="1600" b="1" dirty="0"/>
              <a:t> 	# F</a:t>
            </a:r>
            <a:r>
              <a:rPr lang="en-US" sz="1600" b="1" baseline="-25000" dirty="0"/>
              <a:t>i</a:t>
            </a:r>
            <a:r>
              <a:rPr lang="en-US" sz="1600" b="1" dirty="0"/>
              <a:t> T</a:t>
            </a:r>
            <a:r>
              <a:rPr lang="en-US" sz="1600" b="1" baseline="-25000" dirty="0"/>
              <a:t>1</a:t>
            </a:r>
            <a:r>
              <a:rPr lang="en-US" sz="1600" b="1" dirty="0"/>
              <a:t>  |  # F</a:t>
            </a:r>
            <a:r>
              <a:rPr lang="en-US" sz="1600" b="1" baseline="-25000" dirty="0"/>
              <a:t>i</a:t>
            </a:r>
            <a:r>
              <a:rPr lang="en-US" sz="1600" b="1" dirty="0"/>
              <a:t> #		1 ≤ </a:t>
            </a:r>
            <a:r>
              <a:rPr lang="en-US" sz="1600" b="1" dirty="0" err="1"/>
              <a:t>i</a:t>
            </a:r>
            <a:r>
              <a:rPr lang="en-US" sz="1600" b="1" dirty="0"/>
              <a:t> ≤ k</a:t>
            </a:r>
          </a:p>
          <a:p>
            <a:pPr lvl="1" eaLnBrk="1" hangingPunct="1">
              <a:lnSpc>
                <a:spcPct val="80000"/>
              </a:lnSpc>
              <a:buFontTx/>
              <a:buNone/>
            </a:pPr>
            <a:r>
              <a:rPr lang="en-US" sz="1600" b="1" dirty="0"/>
              <a:t>	 A 	</a:t>
            </a:r>
            <a:r>
              <a:rPr lang="en-US" sz="1600" b="1" dirty="0">
                <a:sym typeface="Symbol" pitchFamily="-111" charset="2"/>
              </a:rPr>
              <a:t></a:t>
            </a:r>
            <a:r>
              <a:rPr lang="en-US" sz="1600" b="1" dirty="0"/>
              <a:t>  	1 A</a:t>
            </a:r>
            <a:r>
              <a:rPr lang="en-US" sz="1600" b="1" baseline="-25000" dirty="0"/>
              <a:t> </a:t>
            </a:r>
            <a:r>
              <a:rPr lang="en-US" sz="1600" b="1" dirty="0"/>
              <a:t>1 | $ #</a:t>
            </a:r>
          </a:p>
          <a:p>
            <a:pPr lvl="1" eaLnBrk="1" hangingPunct="1">
              <a:lnSpc>
                <a:spcPct val="80000"/>
              </a:lnSpc>
              <a:buFontTx/>
              <a:buNone/>
            </a:pPr>
            <a:r>
              <a:rPr lang="en-US" sz="1600" b="1" dirty="0"/>
              <a:t>	 S</a:t>
            </a:r>
            <a:r>
              <a:rPr lang="en-US" sz="1600" b="1" baseline="-25000" dirty="0"/>
              <a:t>1</a:t>
            </a:r>
            <a:r>
              <a:rPr lang="en-US" sz="1600" b="1" dirty="0"/>
              <a:t>	</a:t>
            </a:r>
            <a:r>
              <a:rPr lang="en-US" sz="1600" b="1" dirty="0">
                <a:sym typeface="Symbol" pitchFamily="-111" charset="2"/>
              </a:rPr>
              <a:t></a:t>
            </a:r>
            <a:r>
              <a:rPr lang="en-US" sz="1600" b="1" dirty="0"/>
              <a:t> 	$T</a:t>
            </a:r>
            <a:r>
              <a:rPr lang="en-US" sz="1600" b="1" baseline="-25000" dirty="0"/>
              <a:t>1</a:t>
            </a:r>
          </a:p>
          <a:p>
            <a:pPr lvl="1" eaLnBrk="1" hangingPunct="1">
              <a:lnSpc>
                <a:spcPct val="80000"/>
              </a:lnSpc>
              <a:buFontTx/>
              <a:buNone/>
            </a:pPr>
            <a:r>
              <a:rPr lang="en-US" sz="1600" b="1" dirty="0"/>
              <a:t>	 S</a:t>
            </a:r>
            <a:r>
              <a:rPr lang="en-US" sz="1600" b="1" baseline="-25000" dirty="0"/>
              <a:t>2</a:t>
            </a:r>
            <a:r>
              <a:rPr lang="en-US" sz="1600" b="1" dirty="0"/>
              <a:t> 	</a:t>
            </a:r>
            <a:r>
              <a:rPr lang="en-US" sz="1600" b="1" dirty="0">
                <a:sym typeface="Symbol" pitchFamily="-111" charset="2"/>
              </a:rPr>
              <a:t></a:t>
            </a:r>
            <a:r>
              <a:rPr lang="en-US" sz="1600" b="1" dirty="0"/>
              <a:t>  	 A T</a:t>
            </a:r>
            <a:r>
              <a:rPr lang="en-US" sz="1600" b="1" baseline="-25000" dirty="0"/>
              <a:t>1 </a:t>
            </a:r>
            <a:r>
              <a:rPr lang="en-US" sz="1600" b="1" dirty="0"/>
              <a:t># 1</a:t>
            </a:r>
            <a:r>
              <a:rPr lang="en-US" sz="1600" b="1" baseline="30000" dirty="0"/>
              <a:t>z</a:t>
            </a:r>
            <a:r>
              <a:rPr lang="en-US" sz="1600" b="1" baseline="16000" dirty="0"/>
              <a:t>0</a:t>
            </a:r>
            <a:r>
              <a:rPr lang="en-US" sz="1600" b="1" dirty="0"/>
              <a:t> #	Z</a:t>
            </a:r>
            <a:r>
              <a:rPr lang="en-US" sz="1600" b="1" baseline="-25000" dirty="0"/>
              <a:t>0</a:t>
            </a:r>
            <a:r>
              <a:rPr lang="en-US" sz="1600" b="1" dirty="0"/>
              <a:t> is 0 for us</a:t>
            </a:r>
          </a:p>
          <a:p>
            <a:pPr lvl="1" eaLnBrk="1" hangingPunct="1">
              <a:lnSpc>
                <a:spcPct val="80000"/>
              </a:lnSpc>
              <a:buFontTx/>
              <a:buNone/>
            </a:pPr>
            <a:r>
              <a:rPr lang="en-US" sz="1600" b="1" dirty="0"/>
              <a:t>G1 starts with S</a:t>
            </a:r>
            <a:r>
              <a:rPr lang="en-US" sz="1600" b="1" baseline="-25000" dirty="0"/>
              <a:t>1</a:t>
            </a:r>
            <a:r>
              <a:rPr lang="en-US" sz="1600" b="1" dirty="0"/>
              <a:t> and G2 with S</a:t>
            </a:r>
            <a:r>
              <a:rPr lang="en-US" sz="1600" b="1" baseline="-25000" dirty="0"/>
              <a:t>2</a:t>
            </a:r>
          </a:p>
          <a:p>
            <a:pPr eaLnBrk="1" hangingPunct="1">
              <a:lnSpc>
                <a:spcPct val="80000"/>
              </a:lnSpc>
            </a:pPr>
            <a:r>
              <a:rPr lang="en-US" sz="1600" dirty="0">
                <a:ea typeface="ＭＳ Ｐゴシック" pitchFamily="-111" charset="-128"/>
                <a:cs typeface="ＭＳ Ｐゴシック" pitchFamily="-111" charset="-128"/>
              </a:rPr>
              <a:t>Thus, using the notation of writing Y in place of 1</a:t>
            </a:r>
            <a:r>
              <a:rPr lang="en-US" sz="1600" baseline="30000" dirty="0">
                <a:ea typeface="ＭＳ Ｐゴシック" pitchFamily="-111" charset="-128"/>
                <a:cs typeface="ＭＳ Ｐゴシック" pitchFamily="-111" charset="-128"/>
              </a:rPr>
              <a:t>Y</a:t>
            </a:r>
            <a:r>
              <a:rPr lang="en-US" sz="1600" dirty="0">
                <a:ea typeface="ＭＳ Ｐゴシック" pitchFamily="-111" charset="-128"/>
                <a:cs typeface="ＭＳ Ｐゴシック" pitchFamily="-111" charset="-128"/>
              </a:rPr>
              <a:t>, </a:t>
            </a:r>
          </a:p>
          <a:p>
            <a:pPr lvl="1" eaLnBrk="1" hangingPunct="1">
              <a:lnSpc>
                <a:spcPct val="80000"/>
              </a:lnSpc>
              <a:buFontTx/>
              <a:buNone/>
            </a:pPr>
            <a:r>
              <a:rPr lang="en-US" sz="1600" b="1" dirty="0"/>
              <a:t>L1 =  L( G1 ) = { $ #Y</a:t>
            </a:r>
            <a:r>
              <a:rPr lang="en-US" sz="1600" b="1" baseline="-25000" dirty="0"/>
              <a:t>0</a:t>
            </a:r>
            <a:r>
              <a:rPr lang="en-US" sz="1600" b="1" dirty="0"/>
              <a:t> # Y</a:t>
            </a:r>
            <a:r>
              <a:rPr lang="en-US" sz="1600" b="1" baseline="-25000" dirty="0"/>
              <a:t>1</a:t>
            </a:r>
            <a:r>
              <a:rPr lang="en-US" sz="1600" b="1" dirty="0"/>
              <a:t> # Y</a:t>
            </a:r>
            <a:r>
              <a:rPr lang="en-US" sz="1600" b="1" baseline="-25000" dirty="0"/>
              <a:t>2</a:t>
            </a:r>
            <a:r>
              <a:rPr lang="en-US" sz="1600" b="1" dirty="0"/>
              <a:t> # Y</a:t>
            </a:r>
            <a:r>
              <a:rPr lang="en-US" sz="1600" b="1" baseline="-25000" dirty="0"/>
              <a:t>3</a:t>
            </a:r>
            <a:r>
              <a:rPr lang="en-US" sz="1600" b="1" dirty="0"/>
              <a:t> # … # Y</a:t>
            </a:r>
            <a:r>
              <a:rPr lang="en-US" sz="1600" b="1" baseline="-25000" dirty="0"/>
              <a:t>2j</a:t>
            </a:r>
            <a:r>
              <a:rPr lang="en-US" sz="1600" b="1" dirty="0"/>
              <a:t> # Y</a:t>
            </a:r>
            <a:r>
              <a:rPr lang="en-US" sz="1600" b="1" baseline="-25000" dirty="0"/>
              <a:t>2j+1</a:t>
            </a:r>
            <a:r>
              <a:rPr lang="en-US" sz="1600" b="1" dirty="0"/>
              <a:t> # }</a:t>
            </a:r>
          </a:p>
          <a:p>
            <a:pPr lvl="1" eaLnBrk="1" hangingPunct="1">
              <a:lnSpc>
                <a:spcPct val="80000"/>
              </a:lnSpc>
              <a:buFontTx/>
              <a:buNone/>
            </a:pPr>
            <a:r>
              <a:rPr lang="en-US" sz="1600" b="1" dirty="0"/>
              <a:t>where Y</a:t>
            </a:r>
            <a:r>
              <a:rPr lang="en-US" sz="1600" b="1" baseline="-25000" dirty="0"/>
              <a:t>2i</a:t>
            </a:r>
            <a:r>
              <a:rPr lang="en-US" sz="1600" b="1" dirty="0"/>
              <a:t> </a:t>
            </a:r>
            <a:r>
              <a:rPr lang="en-US" sz="1600" b="1" dirty="0">
                <a:sym typeface="Symbol" pitchFamily="-111" charset="2"/>
              </a:rPr>
              <a:t></a:t>
            </a:r>
            <a:r>
              <a:rPr lang="en-US" sz="1600" b="1" dirty="0"/>
              <a:t> Y</a:t>
            </a:r>
            <a:r>
              <a:rPr lang="en-US" sz="1600" b="1" baseline="-25000" dirty="0"/>
              <a:t>2i+1</a:t>
            </a:r>
            <a:r>
              <a:rPr lang="en-US" sz="1600" b="1" dirty="0"/>
              <a:t> , 0 ≤ </a:t>
            </a:r>
            <a:r>
              <a:rPr lang="en-US" sz="1600" b="1" dirty="0" err="1"/>
              <a:t>i</a:t>
            </a:r>
            <a:r>
              <a:rPr lang="en-US" sz="1600" b="1" dirty="0"/>
              <a:t> ≤ j.  </a:t>
            </a:r>
          </a:p>
          <a:p>
            <a:pPr lvl="1" eaLnBrk="1" hangingPunct="1">
              <a:lnSpc>
                <a:spcPct val="80000"/>
              </a:lnSpc>
              <a:buFontTx/>
              <a:buNone/>
            </a:pPr>
            <a:r>
              <a:rPr lang="en-US" sz="1600" b="1" dirty="0"/>
              <a:t>This checks the even/odd steps of an even length computation.</a:t>
            </a:r>
          </a:p>
          <a:p>
            <a:pPr lvl="1" eaLnBrk="1" hangingPunct="1">
              <a:lnSpc>
                <a:spcPct val="80000"/>
              </a:lnSpc>
              <a:buFontTx/>
              <a:buNone/>
            </a:pPr>
            <a:r>
              <a:rPr lang="en-US" sz="1600" b="1" dirty="0"/>
              <a:t>But, L2 =  L( G2 ) = { X $</a:t>
            </a:r>
            <a:r>
              <a:rPr lang="en-US" sz="1600" dirty="0"/>
              <a:t> </a:t>
            </a:r>
            <a:r>
              <a:rPr lang="en-US" sz="1600" b="1" dirty="0"/>
              <a:t> #X</a:t>
            </a:r>
            <a:r>
              <a:rPr lang="en-US" sz="1600" b="1" baseline="-25000" dirty="0"/>
              <a:t>0</a:t>
            </a:r>
            <a:r>
              <a:rPr lang="en-US" sz="1600" b="1" dirty="0"/>
              <a:t> # X</a:t>
            </a:r>
            <a:r>
              <a:rPr lang="en-US" sz="1600" b="1" baseline="-25000" dirty="0"/>
              <a:t>1</a:t>
            </a:r>
            <a:r>
              <a:rPr lang="en-US" sz="1600" b="1" dirty="0"/>
              <a:t> # X</a:t>
            </a:r>
            <a:r>
              <a:rPr lang="en-US" sz="1600" b="1" baseline="-25000" dirty="0"/>
              <a:t>2</a:t>
            </a:r>
            <a:r>
              <a:rPr lang="en-US" sz="1600" b="1" dirty="0"/>
              <a:t> # X</a:t>
            </a:r>
            <a:r>
              <a:rPr lang="en-US" sz="1600" b="1" baseline="-25000" dirty="0"/>
              <a:t>3</a:t>
            </a:r>
            <a:r>
              <a:rPr lang="en-US" sz="1600" b="1" dirty="0"/>
              <a:t> # X</a:t>
            </a:r>
            <a:r>
              <a:rPr lang="en-US" sz="1600" b="1" baseline="-25000" dirty="0"/>
              <a:t>4</a:t>
            </a:r>
            <a:r>
              <a:rPr lang="en-US" sz="1600" b="1" dirty="0"/>
              <a:t> # … # X</a:t>
            </a:r>
            <a:r>
              <a:rPr lang="en-US" sz="1600" b="1" baseline="-25000" dirty="0"/>
              <a:t>2k-1</a:t>
            </a:r>
            <a:r>
              <a:rPr lang="en-US" sz="1600" b="1" dirty="0"/>
              <a:t> # X</a:t>
            </a:r>
            <a:r>
              <a:rPr lang="en-US" sz="1600" b="1" baseline="-25000" dirty="0"/>
              <a:t>2k</a:t>
            </a:r>
            <a:r>
              <a:rPr lang="en-US" sz="1600" b="1" dirty="0"/>
              <a:t># Z</a:t>
            </a:r>
            <a:r>
              <a:rPr lang="en-US" sz="1600" b="1" baseline="-25000" dirty="0"/>
              <a:t>0</a:t>
            </a:r>
            <a:r>
              <a:rPr lang="en-US" sz="1600" b="1" dirty="0"/>
              <a:t> # }</a:t>
            </a:r>
          </a:p>
          <a:p>
            <a:pPr lvl="1" eaLnBrk="1" hangingPunct="1">
              <a:lnSpc>
                <a:spcPct val="80000"/>
              </a:lnSpc>
              <a:buFontTx/>
              <a:buNone/>
            </a:pPr>
            <a:r>
              <a:rPr lang="en-US" sz="1600" b="1" dirty="0"/>
              <a:t>where X</a:t>
            </a:r>
            <a:r>
              <a:rPr lang="en-US" sz="1600" b="1" baseline="-25000" dirty="0"/>
              <a:t>2i-1</a:t>
            </a:r>
            <a:r>
              <a:rPr lang="en-US" sz="1600" b="1" dirty="0"/>
              <a:t> </a:t>
            </a:r>
            <a:r>
              <a:rPr lang="en-US" sz="1600" b="1" dirty="0">
                <a:sym typeface="Symbol" pitchFamily="-111" charset="2"/>
              </a:rPr>
              <a:t></a:t>
            </a:r>
            <a:r>
              <a:rPr lang="en-US" sz="1600" b="1" dirty="0"/>
              <a:t> X</a:t>
            </a:r>
            <a:r>
              <a:rPr lang="en-US" sz="1600" b="1" baseline="-25000" dirty="0"/>
              <a:t>2i</a:t>
            </a:r>
            <a:r>
              <a:rPr lang="en-US" sz="1600" b="1" dirty="0"/>
              <a:t> , 1 ≤ </a:t>
            </a:r>
            <a:r>
              <a:rPr lang="en-US" sz="1600" b="1" dirty="0" err="1"/>
              <a:t>i</a:t>
            </a:r>
            <a:r>
              <a:rPr lang="en-US" sz="1600" b="1" dirty="0"/>
              <a:t> ≤ k and X = X</a:t>
            </a:r>
            <a:r>
              <a:rPr lang="en-US" sz="1600" b="1" baseline="-25000" dirty="0"/>
              <a:t>0</a:t>
            </a:r>
            <a:r>
              <a:rPr lang="en-US" sz="1600" b="1" dirty="0"/>
              <a:t> </a:t>
            </a:r>
          </a:p>
          <a:p>
            <a:pPr lvl="1" eaLnBrk="1" hangingPunct="1">
              <a:lnSpc>
                <a:spcPct val="80000"/>
              </a:lnSpc>
              <a:buFontTx/>
              <a:buNone/>
            </a:pPr>
            <a:r>
              <a:rPr lang="en-US" sz="1600" b="1" dirty="0"/>
              <a:t>This checks the odd/steps of an even length computation, and includes </a:t>
            </a:r>
          </a:p>
          <a:p>
            <a:pPr lvl="1" eaLnBrk="1" hangingPunct="1">
              <a:lnSpc>
                <a:spcPct val="80000"/>
              </a:lnSpc>
              <a:buFontTx/>
              <a:buNone/>
            </a:pPr>
            <a:r>
              <a:rPr lang="en-US" sz="1600" b="1" dirty="0"/>
              <a:t>an extra copy of the starting number prior to its $.  </a:t>
            </a:r>
          </a:p>
        </p:txBody>
      </p:sp>
      <p:sp>
        <p:nvSpPr>
          <p:cNvPr id="558085" name="Date Placeholder 3"/>
          <p:cNvSpPr>
            <a:spLocks noGrp="1"/>
          </p:cNvSpPr>
          <p:nvPr>
            <p:ph type="dt" sz="quarter" idx="10"/>
          </p:nvPr>
        </p:nvSpPr>
        <p:spPr>
          <a:noFill/>
        </p:spPr>
        <p:txBody>
          <a:bodyPr/>
          <a:lstStyle/>
          <a:p>
            <a:fld id="{E8DBC07F-A632-414E-A284-E081A2AD04D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580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6974320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279</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Summarizing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dirty="0">
                <a:ea typeface="ＭＳ Ｐゴシック" pitchFamily="-111" charset="-128"/>
                <a:cs typeface="ＭＳ Ｐゴシック" pitchFamily="-111" charset="-128"/>
              </a:rPr>
              <a:t>	Now, consider the quotient </a:t>
            </a:r>
            <a:r>
              <a:rPr lang="en-US" sz="2800" b="1" dirty="0">
                <a:ea typeface="ＭＳ Ｐゴシック" pitchFamily="-111" charset="-128"/>
                <a:cs typeface="ＭＳ Ｐゴシック" pitchFamily="-111" charset="-128"/>
              </a:rPr>
              <a:t>L2 / L1 </a:t>
            </a: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are the CFLs on prior slide.  The only way a member of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can match a final substring in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is to line up the </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L2 / L1  = { X | the system F halts on zero }. </a:t>
            </a:r>
          </a:p>
          <a:p>
            <a:pPr eaLnBrk="1" hangingPunct="1">
              <a:lnSpc>
                <a:spcPct val="80000"/>
              </a:lnSpc>
              <a:buFontTx/>
              <a:buNone/>
            </a:pPr>
            <a:r>
              <a:rPr lang="en-US" sz="2800"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dirty="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07A54A32-3F17-F941-BBD6-1B994E7906C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7353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a:ea typeface="ＭＳ Ｐゴシック" pitchFamily="-111" charset="-128"/>
                <a:cs typeface="ＭＳ Ｐゴシック" pitchFamily="-111" charset="-128"/>
              </a:rPr>
              <a:t>Non-re nature of algorithms</a:t>
            </a:r>
          </a:p>
        </p:txBody>
      </p:sp>
      <p:sp>
        <p:nvSpPr>
          <p:cNvPr id="182275"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No generative system (e.g., grammar) can produce descriptions of all and only algorithms</a:t>
            </a:r>
          </a:p>
          <a:p>
            <a:pPr marL="457200" indent="-457200" eaLnBrk="1" hangingPunct="1"/>
            <a:r>
              <a:rPr lang="en-US" sz="2400">
                <a:ea typeface="ＭＳ Ｐゴシック" pitchFamily="-111" charset="-128"/>
                <a:cs typeface="ＭＳ Ｐゴシック" pitchFamily="-111" charset="-128"/>
                <a:sym typeface="Symbol" pitchFamily="-111" charset="2"/>
              </a:rPr>
              <a:t>No parsing system (even one that rejects by divergence) can accept all and only algorithms</a:t>
            </a:r>
          </a:p>
          <a:p>
            <a:pPr marL="457200" indent="-457200" eaLnBrk="1" hangingPunct="1"/>
            <a:endParaRPr lang="en-US" sz="2400">
              <a:ea typeface="ＭＳ Ｐゴシック" pitchFamily="-111" charset="-128"/>
              <a:cs typeface="ＭＳ Ｐゴシック" pitchFamily="-111" charset="-128"/>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Of course, if you buy Church’s Theorem, the set of all procedures can be generated. In fact, we can build an algorithmic acceptor of such programs. </a:t>
            </a:r>
          </a:p>
        </p:txBody>
      </p:sp>
      <p:sp>
        <p:nvSpPr>
          <p:cNvPr id="182276" name="Date Placeholder 3"/>
          <p:cNvSpPr>
            <a:spLocks noGrp="1"/>
          </p:cNvSpPr>
          <p:nvPr>
            <p:ph type="dt" sz="quarter" idx="10"/>
          </p:nvPr>
        </p:nvSpPr>
        <p:spPr>
          <a:noFill/>
        </p:spPr>
        <p:txBody>
          <a:bodyPr/>
          <a:lstStyle/>
          <a:p>
            <a:fld id="{789BC5D6-2D7F-A248-A7DB-8A658BFA4CE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82277" name="Slide Number Placeholder 4"/>
          <p:cNvSpPr>
            <a:spLocks noGrp="1"/>
          </p:cNvSpPr>
          <p:nvPr>
            <p:ph type="sldNum" sz="quarter" idx="12"/>
          </p:nvPr>
        </p:nvSpPr>
        <p:spPr>
          <a:noFill/>
        </p:spPr>
        <p:txBody>
          <a:bodyPr/>
          <a:lstStyle/>
          <a:p>
            <a:fld id="{F5A63476-5A3C-ED42-9381-A9F66CB3502B}"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
        <p:nvSpPr>
          <p:cNvPr id="18227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00868853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280</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Traces and Type 0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Here, it is easier to show a simulation of a Turing machine than of an FRS.  </a:t>
            </a:r>
          </a:p>
          <a:p>
            <a:pPr eaLnBrk="1" hangingPunct="1">
              <a:lnSpc>
                <a:spcPct val="80000"/>
              </a:lnSpc>
            </a:pPr>
            <a:r>
              <a:rPr lang="en-US" sz="1600" dirty="0">
                <a:ea typeface="ＭＳ Ｐゴシック" pitchFamily="-111" charset="-128"/>
                <a:cs typeface="ＭＳ Ｐゴシック" pitchFamily="-111" charset="-128"/>
              </a:rPr>
              <a:t>Assume we are given some machine M, with Turing table T (using Post notation). We assume a tape alphabet of </a:t>
            </a:r>
            <a:r>
              <a:rPr lang="en-US" sz="1600" dirty="0">
                <a:ea typeface="ＭＳ Ｐゴシック" pitchFamily="-111" charset="-128"/>
                <a:cs typeface="ＭＳ Ｐゴシック" pitchFamily="-111" charset="-128"/>
                <a:sym typeface="Symbol" pitchFamily="-111" charset="2"/>
              </a:rPr>
              <a:t></a:t>
            </a:r>
            <a:r>
              <a:rPr lang="en-US" sz="1600" dirty="0">
                <a:ea typeface="ＭＳ Ｐゴシック" pitchFamily="-111" charset="-128"/>
                <a:cs typeface="ＭＳ Ｐゴシック" pitchFamily="-111" charset="-128"/>
              </a:rPr>
              <a:t> that includes a blank symbol B.</a:t>
            </a:r>
          </a:p>
          <a:p>
            <a:pPr eaLnBrk="1" hangingPunct="1">
              <a:lnSpc>
                <a:spcPct val="80000"/>
              </a:lnSpc>
            </a:pPr>
            <a:r>
              <a:rPr lang="en-US" sz="1600" dirty="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dirty="0"/>
              <a:t>S			</a:t>
            </a:r>
            <a:r>
              <a:rPr lang="en-US" sz="1400" b="1" dirty="0">
                <a:sym typeface="Symbol" pitchFamily="-111" charset="2"/>
              </a:rPr>
              <a:t></a:t>
            </a:r>
            <a:r>
              <a:rPr lang="en-US" sz="1400" b="1" dirty="0"/>
              <a:t> 	# C0 #	where C0 = αq0aβ is initial ID</a:t>
            </a:r>
          </a:p>
          <a:p>
            <a:pPr lvl="1" eaLnBrk="1" hangingPunct="1">
              <a:lnSpc>
                <a:spcPct val="80000"/>
              </a:lnSpc>
              <a:buFontTx/>
              <a:buNone/>
            </a:pPr>
            <a:r>
              <a:rPr lang="en-US" sz="1400" b="1" dirty="0"/>
              <a:t>q a			</a:t>
            </a:r>
            <a:r>
              <a:rPr lang="en-US" sz="1400" b="1" dirty="0">
                <a:sym typeface="Symbol" pitchFamily="-111" charset="2"/>
              </a:rPr>
              <a:t></a:t>
            </a:r>
            <a:r>
              <a:rPr lang="en-US" sz="1400" b="1" dirty="0"/>
              <a:t> 	s b	if q a b s </a:t>
            </a:r>
            <a:r>
              <a:rPr lang="en-US" sz="1400" b="1" dirty="0">
                <a:sym typeface="Symbol" pitchFamily="-111" charset="2"/>
              </a:rPr>
              <a:t></a:t>
            </a:r>
            <a:r>
              <a:rPr lang="en-US" sz="1400" b="1" dirty="0"/>
              <a:t> T</a:t>
            </a:r>
          </a:p>
          <a:p>
            <a:pPr lvl="1" eaLnBrk="1" hangingPunct="1">
              <a:lnSpc>
                <a:spcPct val="80000"/>
              </a:lnSpc>
              <a:buFontTx/>
              <a:buNone/>
            </a:pPr>
            <a:r>
              <a:rPr lang="en-US" sz="1400" b="1" dirty="0"/>
              <a:t>b q a x 	</a:t>
            </a:r>
            <a:r>
              <a:rPr lang="en-US" sz="1400" b="1" dirty="0">
                <a:sym typeface="Symbol" pitchFamily="-111" charset="2"/>
              </a:rPr>
              <a:t></a:t>
            </a:r>
            <a:r>
              <a:rPr lang="en-US" sz="1400" b="1" dirty="0"/>
              <a:t>  	b a s x	if q a R s </a:t>
            </a:r>
            <a:r>
              <a:rPr lang="en-US" sz="1400" b="1" dirty="0">
                <a:sym typeface="Symbol" pitchFamily="-111" charset="2"/>
              </a:rPr>
              <a:t></a:t>
            </a:r>
            <a:r>
              <a:rPr lang="en-US" sz="1400" b="1" dirty="0"/>
              <a:t> T, </a:t>
            </a:r>
            <a:r>
              <a:rPr lang="en-US" sz="1400" b="1" dirty="0" err="1"/>
              <a:t>a,b,x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b a s B #	if q a R s </a:t>
            </a:r>
            <a:r>
              <a:rPr lang="en-US" sz="1400" b="1" dirty="0">
                <a:sym typeface="Symbol" pitchFamily="-111" charset="2"/>
              </a:rPr>
              <a:t></a:t>
            </a:r>
            <a:r>
              <a:rPr lang="en-US" sz="1400" b="1" dirty="0"/>
              <a:t> T, </a:t>
            </a:r>
            <a:r>
              <a:rPr lang="en-US" sz="1400" b="1" dirty="0" err="1"/>
              <a:t>a,b</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a s x	if q a R s </a:t>
            </a:r>
            <a:r>
              <a:rPr lang="en-US" sz="1400" b="1" dirty="0">
                <a:sym typeface="Symbol" pitchFamily="-111" charset="2"/>
              </a:rPr>
              <a:t></a:t>
            </a:r>
            <a:r>
              <a:rPr lang="en-US" sz="1400" b="1" dirty="0"/>
              <a:t> T, </a:t>
            </a:r>
            <a:r>
              <a:rPr lang="en-US" sz="1400" b="1" dirty="0" err="1"/>
              <a:t>a,x</a:t>
            </a:r>
            <a:r>
              <a:rPr lang="en-US" sz="1400" b="1" dirty="0"/>
              <a:t>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 	</a:t>
            </a:r>
            <a:r>
              <a:rPr lang="en-US" sz="1400" b="1" dirty="0">
                <a:sym typeface="Symbol" pitchFamily="-111" charset="2"/>
              </a:rPr>
              <a:t></a:t>
            </a:r>
            <a:r>
              <a:rPr lang="en-US" sz="1400" b="1" dirty="0"/>
              <a:t>  	# a s B #	if q a R s </a:t>
            </a:r>
            <a:r>
              <a:rPr lang="en-US" sz="1400" b="1" dirty="0">
                <a:sym typeface="Symbol" pitchFamily="-111" charset="2"/>
              </a:rPr>
              <a:t></a:t>
            </a:r>
            <a:r>
              <a:rPr lang="en-US" sz="1400" b="1" dirty="0"/>
              <a:t> T, a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s x #	if q a R s </a:t>
            </a:r>
            <a:r>
              <a:rPr lang="en-US" sz="1400" b="1" dirty="0">
                <a:sym typeface="Symbol" pitchFamily="-111" charset="2"/>
              </a:rPr>
              <a:t></a:t>
            </a:r>
            <a:r>
              <a:rPr lang="en-US" sz="1400" b="1" dirty="0"/>
              <a:t> T, x </a:t>
            </a:r>
            <a:r>
              <a:rPr lang="en-US" sz="1400" b="1" dirty="0">
                <a:sym typeface="Symbol" pitchFamily="-111" charset="2"/>
              </a:rPr>
              <a:t></a:t>
            </a:r>
            <a:r>
              <a:rPr lang="en-US" sz="1400" b="1" dirty="0"/>
              <a:t> </a:t>
            </a:r>
            <a:r>
              <a:rPr lang="en-US" sz="1400" dirty="0">
                <a:sym typeface="Symbol" pitchFamily="-111" charset="2"/>
              </a:rPr>
              <a:t></a:t>
            </a:r>
            <a:r>
              <a:rPr lang="en-US" sz="1400" b="1" dirty="0"/>
              <a:t>, a=B</a:t>
            </a:r>
          </a:p>
          <a:p>
            <a:pPr lvl="1" eaLnBrk="1" hangingPunct="1">
              <a:lnSpc>
                <a:spcPct val="80000"/>
              </a:lnSpc>
              <a:buFontTx/>
              <a:buNone/>
            </a:pPr>
            <a:r>
              <a:rPr lang="en-US" sz="1400" b="1" dirty="0"/>
              <a:t># q a # 	</a:t>
            </a:r>
            <a:r>
              <a:rPr lang="en-US" sz="1400" b="1" dirty="0">
                <a:sym typeface="Symbol" pitchFamily="-111" charset="2"/>
              </a:rPr>
              <a:t></a:t>
            </a:r>
            <a:r>
              <a:rPr lang="en-US" sz="1400" b="1" dirty="0"/>
              <a:t>  	# s B #	if q a R s </a:t>
            </a:r>
            <a:r>
              <a:rPr lang="en-US" sz="1400" b="1" dirty="0">
                <a:sym typeface="Symbol" pitchFamily="-111" charset="2"/>
              </a:rPr>
              <a:t></a:t>
            </a:r>
            <a:r>
              <a:rPr lang="en-US" sz="1400" b="1" dirty="0"/>
              <a:t> T, a=B</a:t>
            </a:r>
          </a:p>
          <a:p>
            <a:pPr lvl="1" eaLnBrk="1" hangingPunct="1">
              <a:lnSpc>
                <a:spcPct val="80000"/>
              </a:lnSpc>
              <a:buFontTx/>
              <a:buNone/>
            </a:pPr>
            <a:r>
              <a:rPr lang="en-US" sz="1400" b="1" dirty="0"/>
              <a:t>b q a x 	</a:t>
            </a:r>
            <a:r>
              <a:rPr lang="en-US" sz="1400" b="1" dirty="0">
                <a:sym typeface="Symbol" pitchFamily="-111" charset="2"/>
              </a:rPr>
              <a:t></a:t>
            </a:r>
            <a:r>
              <a:rPr lang="en-US" sz="1400" b="1" dirty="0"/>
              <a:t>  	s b a x	if q a L s </a:t>
            </a:r>
            <a:r>
              <a:rPr lang="en-US" sz="1400" b="1" dirty="0">
                <a:sym typeface="Symbol" pitchFamily="-111" charset="2"/>
              </a:rPr>
              <a:t></a:t>
            </a:r>
            <a:r>
              <a:rPr lang="en-US" sz="1400" b="1" dirty="0"/>
              <a:t> T, </a:t>
            </a:r>
            <a:r>
              <a:rPr lang="en-US" sz="1400" b="1" dirty="0" err="1"/>
              <a:t>a,b,x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s B a x	if q a L s </a:t>
            </a:r>
            <a:r>
              <a:rPr lang="en-US" sz="1400" b="1" dirty="0">
                <a:sym typeface="Symbol" pitchFamily="-111" charset="2"/>
              </a:rPr>
              <a:t></a:t>
            </a:r>
            <a:r>
              <a:rPr lang="en-US" sz="1400" b="1" dirty="0"/>
              <a:t> T, </a:t>
            </a:r>
            <a:r>
              <a:rPr lang="en-US" sz="1400" b="1" dirty="0" err="1"/>
              <a:t>a,x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s b a #	if q a L s </a:t>
            </a:r>
            <a:r>
              <a:rPr lang="en-US" sz="1400" b="1" dirty="0">
                <a:sym typeface="Symbol" pitchFamily="-111" charset="2"/>
              </a:rPr>
              <a:t></a:t>
            </a:r>
            <a:r>
              <a:rPr lang="en-US" sz="1400" b="1" dirty="0"/>
              <a:t> T, </a:t>
            </a:r>
            <a:r>
              <a:rPr lang="en-US" sz="1400" b="1" dirty="0" err="1"/>
              <a:t>a,b</a:t>
            </a:r>
            <a:r>
              <a:rPr lang="en-US" sz="1400" b="1" dirty="0"/>
              <a:t>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 	</a:t>
            </a:r>
            <a:r>
              <a:rPr lang="en-US" sz="1400" b="1" dirty="0">
                <a:sym typeface="Symbol" pitchFamily="-111" charset="2"/>
              </a:rPr>
              <a:t></a:t>
            </a:r>
            <a:r>
              <a:rPr lang="en-US" sz="1400" b="1" dirty="0"/>
              <a:t>  	# s B a #	if q a L s </a:t>
            </a:r>
            <a:r>
              <a:rPr lang="en-US" sz="1400" b="1" dirty="0">
                <a:sym typeface="Symbol" pitchFamily="-111" charset="2"/>
              </a:rPr>
              <a:t></a:t>
            </a:r>
            <a:r>
              <a:rPr lang="en-US" sz="1400" b="1" dirty="0"/>
              <a:t> T, a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s b #	if q a L s </a:t>
            </a:r>
            <a:r>
              <a:rPr lang="en-US" sz="1400" b="1" dirty="0">
                <a:sym typeface="Symbol" pitchFamily="-111" charset="2"/>
              </a:rPr>
              <a:t></a:t>
            </a:r>
            <a:r>
              <a:rPr lang="en-US" sz="1400" b="1" dirty="0"/>
              <a:t> T, b </a:t>
            </a:r>
            <a:r>
              <a:rPr lang="en-US" sz="1400" b="1" dirty="0">
                <a:sym typeface="Symbol" pitchFamily="-111" charset="2"/>
              </a:rPr>
              <a:t></a:t>
            </a:r>
            <a:r>
              <a:rPr lang="en-US" sz="1400" b="1" dirty="0"/>
              <a:t> </a:t>
            </a:r>
            <a:r>
              <a:rPr lang="en-US" sz="1400" dirty="0">
                <a:sym typeface="Symbol" pitchFamily="-111" charset="2"/>
              </a:rPr>
              <a:t></a:t>
            </a:r>
            <a:r>
              <a:rPr lang="en-US" sz="1400" b="1" dirty="0"/>
              <a:t>, a=B</a:t>
            </a:r>
          </a:p>
          <a:p>
            <a:pPr lvl="1" eaLnBrk="1" hangingPunct="1">
              <a:lnSpc>
                <a:spcPct val="80000"/>
              </a:lnSpc>
              <a:buFontTx/>
              <a:buNone/>
            </a:pPr>
            <a:r>
              <a:rPr lang="en-US" sz="1400" b="1" dirty="0"/>
              <a:t># q a # 	</a:t>
            </a:r>
            <a:r>
              <a:rPr lang="en-US" sz="1400" b="1" dirty="0">
                <a:sym typeface="Symbol" pitchFamily="-111" charset="2"/>
              </a:rPr>
              <a:t></a:t>
            </a:r>
            <a:r>
              <a:rPr lang="en-US" sz="1400" b="1" dirty="0"/>
              <a:t>  	# s B #	if q a L s </a:t>
            </a:r>
            <a:r>
              <a:rPr lang="en-US" sz="1400" b="1" dirty="0">
                <a:sym typeface="Symbol" pitchFamily="-111" charset="2"/>
              </a:rPr>
              <a:t></a:t>
            </a:r>
            <a:r>
              <a:rPr lang="en-US" sz="1400" b="1" dirty="0"/>
              <a:t> T, a=B</a:t>
            </a:r>
          </a:p>
          <a:p>
            <a:pPr lvl="1" eaLnBrk="1" hangingPunct="1">
              <a:lnSpc>
                <a:spcPct val="80000"/>
              </a:lnSpc>
              <a:buFontTx/>
              <a:buNone/>
            </a:pPr>
            <a:r>
              <a:rPr lang="en-US" sz="1400" b="1" dirty="0"/>
              <a:t>f 			</a:t>
            </a:r>
            <a:r>
              <a:rPr lang="en-US" sz="1400" b="1" dirty="0">
                <a:sym typeface="Symbol" pitchFamily="-111" charset="2"/>
              </a:rPr>
              <a:t></a:t>
            </a:r>
            <a:r>
              <a:rPr lang="en-US" sz="1400" b="1" dirty="0"/>
              <a:t>  	</a:t>
            </a:r>
            <a:r>
              <a:rPr lang="en-US" sz="1400" b="1" dirty="0">
                <a:latin typeface="Symbol" pitchFamily="-111" charset="2"/>
                <a:sym typeface="Symbol" pitchFamily="-111" charset="2"/>
              </a:rPr>
              <a:t></a:t>
            </a:r>
            <a:r>
              <a:rPr lang="en-US" sz="1400" b="1" dirty="0"/>
              <a:t>	if f is a final state</a:t>
            </a:r>
          </a:p>
          <a:p>
            <a:pPr lvl="1" eaLnBrk="1" hangingPunct="1">
              <a:lnSpc>
                <a:spcPct val="80000"/>
              </a:lnSpc>
              <a:buFontTx/>
              <a:buNone/>
            </a:pPr>
            <a:r>
              <a:rPr lang="en-US" sz="1400" b="1" dirty="0"/>
              <a:t>#			</a:t>
            </a:r>
            <a:r>
              <a:rPr lang="en-US" sz="1400" b="1" dirty="0">
                <a:sym typeface="Symbol" pitchFamily="-111" charset="2"/>
              </a:rPr>
              <a:t></a:t>
            </a:r>
            <a:r>
              <a:rPr lang="en-US" sz="1400" b="1" dirty="0"/>
              <a:t>  	</a:t>
            </a:r>
            <a:r>
              <a:rPr lang="en-US" sz="1400" b="1" dirty="0">
                <a:latin typeface="Symbol" pitchFamily="-111" charset="2"/>
                <a:sym typeface="Symbol" pitchFamily="-111" charset="2"/>
              </a:rPr>
              <a:t></a:t>
            </a:r>
            <a:r>
              <a:rPr lang="en-US" sz="1400" b="1" dirty="0"/>
              <a:t>	just cleaning up the dirty linen </a:t>
            </a:r>
          </a:p>
        </p:txBody>
      </p:sp>
      <p:sp>
        <p:nvSpPr>
          <p:cNvPr id="562181" name="Date Placeholder 3"/>
          <p:cNvSpPr>
            <a:spLocks noGrp="1"/>
          </p:cNvSpPr>
          <p:nvPr>
            <p:ph type="dt" sz="quarter" idx="10"/>
          </p:nvPr>
        </p:nvSpPr>
        <p:spPr>
          <a:noFill/>
        </p:spPr>
        <p:txBody>
          <a:bodyPr/>
          <a:lstStyle/>
          <a:p>
            <a:fld id="{AB36CE3D-F08B-2E45-A85C-AD51AAE0441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7844499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281</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and Undecidability</a:t>
            </a:r>
          </a:p>
        </p:txBody>
      </p:sp>
      <p:sp>
        <p:nvSpPr>
          <p:cNvPr id="564228"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dirty="0">
                <a:ea typeface="ＭＳ Ｐゴシック" pitchFamily="-111" charset="-128"/>
                <a:cs typeface="ＭＳ Ｐゴシック" pitchFamily="-111" charset="-128"/>
              </a:rPr>
              <a:t>Let G = ( V, T, P , S) be an arbitrary Type 0 grammar.</a:t>
            </a:r>
          </a:p>
          <a:p>
            <a:pPr eaLnBrk="1" hangingPunct="1">
              <a:lnSpc>
                <a:spcPct val="80000"/>
              </a:lnSpc>
            </a:pPr>
            <a:r>
              <a:rPr lang="en-US" sz="1800" dirty="0">
                <a:ea typeface="ＭＳ Ｐゴシック" pitchFamily="-111" charset="-128"/>
                <a:cs typeface="ＭＳ Ｐゴシック" pitchFamily="-111" charset="-128"/>
              </a:rPr>
              <a:t>Define the CSG G’ = (V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{S’, D}, 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{d, e}, S’, P’), where P’ is</a:t>
            </a:r>
          </a:p>
          <a:p>
            <a:pPr lvl="1" eaLnBrk="1" hangingPunct="1">
              <a:lnSpc>
                <a:spcPct val="80000"/>
              </a:lnSpc>
              <a:buFontTx/>
              <a:buNone/>
            </a:pPr>
            <a:r>
              <a:rPr lang="en-US" sz="1600" b="1" dirty="0"/>
              <a:t>S’ 		</a:t>
            </a:r>
            <a:r>
              <a:rPr lang="en-US" sz="1600" b="1" dirty="0">
                <a:sym typeface="Symbol" pitchFamily="-111" charset="2"/>
              </a:rPr>
              <a:t></a:t>
            </a:r>
            <a:r>
              <a:rPr lang="en-US" sz="1600" b="1" dirty="0"/>
              <a:t>	e S e</a:t>
            </a:r>
          </a:p>
          <a:p>
            <a:pPr lvl="1" eaLnBrk="1" hangingPunct="1">
              <a:lnSpc>
                <a:spcPct val="80000"/>
              </a:lnSpc>
              <a:buFontTx/>
              <a:buNone/>
            </a:pPr>
            <a:r>
              <a:rPr lang="en-US" sz="1600" b="1" dirty="0"/>
              <a:t>D x	</a:t>
            </a:r>
            <a:r>
              <a:rPr lang="en-US" sz="1600" b="1" dirty="0">
                <a:sym typeface="Symbol" pitchFamily="-111" charset="2"/>
              </a:rPr>
              <a:t></a:t>
            </a:r>
            <a:r>
              <a:rPr lang="en-US" sz="1600" b="1" dirty="0"/>
              <a:t>	x D	when x </a:t>
            </a:r>
            <a:r>
              <a:rPr lang="en-US" sz="1600" b="1" dirty="0">
                <a:sym typeface="Symbol" pitchFamily="-111" charset="2"/>
              </a:rPr>
              <a:t></a:t>
            </a:r>
            <a:r>
              <a:rPr lang="en-US" sz="1600" b="1" dirty="0"/>
              <a:t> V </a:t>
            </a:r>
            <a:r>
              <a:rPr lang="en-US" sz="1600" b="1" dirty="0">
                <a:sym typeface="Symbol" pitchFamily="-111" charset="2"/>
              </a:rPr>
              <a:t></a:t>
            </a:r>
            <a:r>
              <a:rPr lang="en-US" sz="1600" b="1" dirty="0"/>
              <a:t> T</a:t>
            </a:r>
          </a:p>
          <a:p>
            <a:pPr lvl="1" eaLnBrk="1" hangingPunct="1">
              <a:lnSpc>
                <a:spcPct val="80000"/>
              </a:lnSpc>
              <a:buFontTx/>
              <a:buNone/>
            </a:pPr>
            <a:r>
              <a:rPr lang="en-US" sz="1600" b="1" dirty="0"/>
              <a:t>D e	</a:t>
            </a:r>
            <a:r>
              <a:rPr lang="en-US" sz="1600" b="1" dirty="0">
                <a:sym typeface="Symbol" pitchFamily="-111" charset="2"/>
              </a:rPr>
              <a:t></a:t>
            </a:r>
            <a:r>
              <a:rPr lang="en-US" sz="1600" b="1" dirty="0"/>
              <a:t>	e d	push the delete characters to far right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err="1">
                <a:latin typeface="Symbol" pitchFamily="-111" charset="2"/>
              </a:rPr>
              <a:t>b</a:t>
            </a:r>
            <a:r>
              <a:rPr lang="en-US" sz="1600" b="1" dirty="0" err="1"/>
              <a:t>D</a:t>
            </a:r>
            <a:r>
              <a:rPr lang="en-US" sz="1600" b="1" baseline="30000" dirty="0" err="1"/>
              <a:t>k</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 = k &gt; 0</a:t>
            </a:r>
          </a:p>
          <a:p>
            <a:pPr eaLnBrk="1" hangingPunct="1">
              <a:lnSpc>
                <a:spcPct val="80000"/>
              </a:lnSpc>
            </a:pPr>
            <a:r>
              <a:rPr lang="en-US" sz="1800" dirty="0">
                <a:ea typeface="ＭＳ Ｐゴシック" pitchFamily="-111" charset="-128"/>
                <a:cs typeface="ＭＳ Ｐゴシック" pitchFamily="-111" charset="-128"/>
              </a:rPr>
              <a:t>Clearly, L(G’) = {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and m≥0 is some integer }</a:t>
            </a:r>
          </a:p>
          <a:p>
            <a:pPr eaLnBrk="1" hangingPunct="1">
              <a:lnSpc>
                <a:spcPct val="80000"/>
              </a:lnSpc>
            </a:pPr>
            <a:r>
              <a:rPr lang="en-US" sz="1800" dirty="0">
                <a:ea typeface="ＭＳ Ｐゴシック" pitchFamily="-111" charset="-128"/>
                <a:cs typeface="ＭＳ Ｐゴシック" pitchFamily="-111" charset="-128"/>
              </a:rPr>
              <a:t>For each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cannot, in general, determine for which values of m,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would need to ask a potentially infinite number of questions of the form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“does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for some m≥0 to determine if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That’s a semi-decision procedure because m can be unbounded above.</a:t>
            </a:r>
          </a:p>
        </p:txBody>
      </p:sp>
      <p:sp>
        <p:nvSpPr>
          <p:cNvPr id="564229" name="Date Placeholder 3"/>
          <p:cNvSpPr>
            <a:spLocks noGrp="1"/>
          </p:cNvSpPr>
          <p:nvPr>
            <p:ph type="dt" sz="quarter" idx="10"/>
          </p:nvPr>
        </p:nvSpPr>
        <p:spPr>
          <a:noFill/>
        </p:spPr>
        <p:txBody>
          <a:bodyPr/>
          <a:lstStyle/>
          <a:p>
            <a:fld id="{4FB012FC-1469-9F4C-A20A-23FCDC77E18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53069014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282</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dirty="0">
                <a:ea typeface="ＭＳ Ｐゴシック" pitchFamily="-111" charset="-128"/>
                <a:cs typeface="ＭＳ Ｐゴシック" pitchFamily="-111" charset="-128"/>
              </a:rPr>
              <a:t>CSGs are not closed under </a:t>
            </a:r>
            <a:r>
              <a:rPr lang="en-US" sz="2400" dirty="0" err="1">
                <a:ea typeface="ＭＳ Ｐゴシック" pitchFamily="-111" charset="-128"/>
                <a:cs typeface="ＭＳ Ｐゴシック" pitchFamily="-111" charset="-128"/>
              </a:rPr>
              <a:t>Init</a:t>
            </a:r>
            <a:r>
              <a:rPr lang="en-US" sz="2400" dirty="0">
                <a:ea typeface="ＭＳ Ｐゴシック" pitchFamily="-111" charset="-128"/>
                <a:cs typeface="ＭＳ Ｐゴシック" pitchFamily="-111" charset="-128"/>
              </a:rPr>
              <a:t>, Final, Mid, quotient with regular sets, substitution and homomorphism (okay for </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-free homomorphism and non-length reducing substitutions)</a:t>
            </a:r>
          </a:p>
          <a:p>
            <a:pPr eaLnBrk="1" hangingPunct="1"/>
            <a:r>
              <a:rPr lang="en-US" sz="2400" dirty="0">
                <a:ea typeface="ＭＳ Ｐゴシック" pitchFamily="-111" charset="-128"/>
                <a:cs typeface="ＭＳ Ｐゴシック" pitchFamily="-111" charset="-128"/>
              </a:rPr>
              <a:t>We also have that the emptiness problem is undecidable from this result.  That gives us two proofs of this one result.</a:t>
            </a:r>
          </a:p>
          <a:p>
            <a:pPr eaLnBrk="1" hangingPunct="1"/>
            <a:r>
              <a:rPr lang="en-US" sz="2400" dirty="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994FBE0D-7468-C142-99FB-2E4D8ABC614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5365361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283</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a:xfrm>
            <a:off x="457200" y="1600200"/>
            <a:ext cx="8534400" cy="4525963"/>
          </a:xfrm>
        </p:spPr>
        <p:txBody>
          <a:bodyPr/>
          <a:lstStyle/>
          <a:p>
            <a:pPr eaLnBrk="1" hangingPunct="1">
              <a:lnSpc>
                <a:spcPct val="90000"/>
              </a:lnSpc>
            </a:pPr>
            <a:r>
              <a:rPr lang="en-US" sz="2400" b="1" dirty="0">
                <a:ea typeface="ＭＳ Ｐゴシック" pitchFamily="-111" charset="-128"/>
                <a:cs typeface="ＭＳ Ｐゴシック" pitchFamily="-111" charset="-128"/>
              </a:rPr>
              <a:t>Is L =</a:t>
            </a:r>
            <a:r>
              <a:rPr lang="en-US" sz="2400" b="1" dirty="0">
                <a:ea typeface="ＭＳ Ｐゴシック" pitchFamily="-111" charset="-128"/>
                <a:cs typeface="ＭＳ Ｐゴシック" pitchFamily="-111" charset="-128"/>
                <a:sym typeface="Symbol" pitchFamily="-111" charset="2"/>
              </a:rPr>
              <a:t>, for </a:t>
            </a:r>
            <a:r>
              <a:rPr lang="en-US" sz="2400" b="1" dirty="0">
                <a:ea typeface="ＭＳ Ｐゴシック" pitchFamily="-111" charset="-128"/>
                <a:cs typeface="ＭＳ Ｐゴシック" pitchFamily="-111" charset="-128"/>
              </a:rPr>
              <a:t>CSL,</a:t>
            </a:r>
            <a:r>
              <a:rPr lang="en-US" sz="2400" b="1" dirty="0">
                <a:ea typeface="ＭＳ Ｐゴシック" pitchFamily="-111" charset="-128"/>
                <a:cs typeface="ＭＳ Ｐゴシック" pitchFamily="-111" charset="-128"/>
                <a:sym typeface="Symbol" pitchFamily="-111" charset="2"/>
              </a:rPr>
              <a:t> L</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PCP reduction</a:t>
            </a:r>
          </a:p>
          <a:p>
            <a:pPr eaLnBrk="1" hangingPunct="1">
              <a:lnSpc>
                <a:spcPct val="90000"/>
              </a:lnSpc>
            </a:pPr>
            <a:r>
              <a:rPr lang="en-US" sz="2400" b="1" dirty="0">
                <a:ea typeface="ＭＳ Ｐゴシック" pitchFamily="-111" charset="-128"/>
                <a:cs typeface="ＭＳ Ｐゴシック" pitchFamily="-111" charset="-128"/>
              </a:rPr>
              <a:t>Is L=</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for CFL (CSL), L?		</a:t>
            </a:r>
            <a:r>
              <a:rPr lang="en-US" sz="2400" b="1" dirty="0">
                <a:solidFill>
                  <a:srgbClr val="FF0000"/>
                </a:solidFill>
                <a:ea typeface="ＭＳ Ｐゴシック" pitchFamily="-111" charset="-128"/>
                <a:cs typeface="ＭＳ Ｐゴシック" pitchFamily="-111" charset="-128"/>
              </a:rPr>
              <a:t>Trace Complement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L</a:t>
            </a:r>
            <a:r>
              <a:rPr lang="en-US" sz="2400" b="1" baseline="-25000" dirty="0">
                <a:solidFill>
                  <a:srgbClr val="FF0000"/>
                </a:solidFill>
                <a:ea typeface="ＭＳ Ｐゴシック" pitchFamily="-111" charset="-128"/>
                <a:cs typeface="ＭＳ Ｐゴシック" pitchFamily="-111" charset="-128"/>
              </a:rPr>
              <a:t>1</a:t>
            </a:r>
            <a:r>
              <a:rPr lang="en-US" sz="2400" b="1" dirty="0">
                <a:solidFill>
                  <a:srgbClr val="FF0000"/>
                </a:solidFill>
                <a:ea typeface="ＭＳ Ｐゴシック" pitchFamily="-111" charset="-128"/>
                <a:cs typeface="ＭＳ Ｐゴシック" pitchFamily="-111" charset="-128"/>
              </a:rPr>
              <a:t> = </a:t>
            </a:r>
            <a:r>
              <a:rPr lang="en-US" sz="2400" b="1" dirty="0">
                <a:solidFill>
                  <a:srgbClr val="FF0000"/>
                </a:solidFill>
                <a:latin typeface="Symbol" pitchFamily="-111" charset="2"/>
                <a:ea typeface="ＭＳ Ｐゴシック" pitchFamily="-111" charset="-128"/>
                <a:cs typeface="ＭＳ Ｐゴシック" pitchFamily="-111" charset="-128"/>
                <a:sym typeface="Symbol" pitchFamily="-111" charset="2"/>
              </a:rPr>
              <a:t></a:t>
            </a:r>
            <a:r>
              <a:rPr lang="en-US" sz="2400" b="1" dirty="0">
                <a:solidFill>
                  <a:srgbClr val="FF0000"/>
                </a:solidFill>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L</a:t>
            </a:r>
            <a:r>
              <a:rPr lang="en-US" sz="2400" b="1" baseline="-25000" dirty="0">
                <a:solidFill>
                  <a:srgbClr val="FF0000"/>
                </a:solidFill>
                <a:ea typeface="ＭＳ Ｐゴシック" pitchFamily="-111" charset="-128"/>
                <a:cs typeface="ＭＳ Ｐゴシック" pitchFamily="-111" charset="-128"/>
              </a:rPr>
              <a:t>1</a:t>
            </a:r>
            <a:r>
              <a:rPr lang="en-US" sz="2400" b="1" dirty="0">
                <a:solidFill>
                  <a:srgbClr val="FF0000"/>
                </a:solidFill>
                <a:ea typeface="ＭＳ Ｐゴシック" pitchFamily="-111" charset="-128"/>
                <a:cs typeface="ＭＳ Ｐゴシック" pitchFamily="-111" charset="-128"/>
              </a:rPr>
              <a:t> = </a:t>
            </a:r>
            <a:r>
              <a:rPr lang="en-US" sz="2400" b="1" dirty="0">
                <a:solidFill>
                  <a:srgbClr val="FF0000"/>
                </a:solidFill>
                <a:latin typeface="Symbol" pitchFamily="-111" charset="2"/>
                <a:ea typeface="ＭＳ Ｐゴシック" pitchFamily="-111" charset="-128"/>
                <a:cs typeface="ＭＳ Ｐゴシック" pitchFamily="-111" charset="-128"/>
                <a:sym typeface="Symbol" pitchFamily="-111" charset="2"/>
              </a:rPr>
              <a:t></a:t>
            </a:r>
            <a:r>
              <a:rPr lang="en-US" sz="2400" b="1" dirty="0">
                <a:solidFill>
                  <a:srgbClr val="FF0000"/>
                </a:solidFill>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PCP reduction</a:t>
            </a:r>
          </a:p>
          <a:p>
            <a:pPr eaLnBrk="1" hangingPunct="1">
              <a:lnSpc>
                <a:spcPct val="90000"/>
              </a:lnSpc>
            </a:pPr>
            <a:r>
              <a:rPr lang="en-US" sz="2400" b="1" dirty="0">
                <a:ea typeface="ＭＳ Ｐゴシック" pitchFamily="-111" charset="-128"/>
                <a:cs typeface="ＭＳ Ｐゴシック" pitchFamily="-111" charset="-128"/>
              </a:rPr>
              <a:t>Is L regular, for CFL (CSL), L?	</a:t>
            </a:r>
            <a:r>
              <a:rPr lang="en-US" sz="2400" b="1" dirty="0">
                <a:solidFill>
                  <a:srgbClr val="FF0000"/>
                </a:solidFill>
                <a:ea typeface="ＭＳ Ｐゴシック" pitchFamily="-111" charset="-128"/>
                <a:cs typeface="ＭＳ Ｐゴシック" pitchFamily="-111" charset="-128"/>
              </a:rPr>
              <a:t>Think about it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 CFL for CFLs,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Think about it</a:t>
            </a:r>
          </a:p>
          <a:p>
            <a:pPr eaLnBrk="1" hangingPunct="1">
              <a:lnSpc>
                <a:spcPct val="90000"/>
              </a:lnSpc>
            </a:pPr>
            <a:r>
              <a:rPr lang="en-US" sz="2400" b="1" dirty="0">
                <a:ea typeface="ＭＳ Ｐゴシック" pitchFamily="-111" charset="-128"/>
                <a:cs typeface="ＭＳ Ｐゴシック" pitchFamily="-111" charset="-128"/>
              </a:rPr>
              <a:t>Is ~L CFL, for CFL, L?			</a:t>
            </a:r>
            <a:r>
              <a:rPr lang="en-US" sz="2400" b="1" dirty="0">
                <a:solidFill>
                  <a:srgbClr val="FF0000"/>
                </a:solidFill>
                <a:ea typeface="ＭＳ Ｐゴシック" pitchFamily="-111" charset="-128"/>
                <a:cs typeface="ＭＳ Ｐゴシック" pitchFamily="-111" charset="-128"/>
              </a:rPr>
              <a:t>Think about it</a:t>
            </a:r>
          </a:p>
        </p:txBody>
      </p:sp>
      <p:sp>
        <p:nvSpPr>
          <p:cNvPr id="572421" name="Date Placeholder 3"/>
          <p:cNvSpPr>
            <a:spLocks noGrp="1"/>
          </p:cNvSpPr>
          <p:nvPr>
            <p:ph type="dt" sz="quarter" idx="10"/>
          </p:nvPr>
        </p:nvSpPr>
        <p:spPr>
          <a:noFill/>
        </p:spPr>
        <p:txBody>
          <a:bodyPr/>
          <a:lstStyle/>
          <a:p>
            <a:fld id="{5DAA4F5D-3770-C349-9B61-FAC4045CA825}"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677494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284</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More Undecidability</a:t>
            </a:r>
          </a:p>
        </p:txBody>
      </p:sp>
      <p:sp>
        <p:nvSpPr>
          <p:cNvPr id="574468"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rPr>
              <a:t>Is CFL, L, ambiguous?	</a:t>
            </a:r>
            <a:r>
              <a:rPr lang="en-US" b="1" dirty="0">
                <a:solidFill>
                  <a:srgbClr val="FF0000"/>
                </a:solidFill>
                <a:ea typeface="ＭＳ Ｐゴシック" pitchFamily="-111" charset="-128"/>
                <a:cs typeface="ＭＳ Ｐゴシック" pitchFamily="-111" charset="-128"/>
              </a:rPr>
              <a:t>PCP</a:t>
            </a:r>
          </a:p>
          <a:p>
            <a:pPr eaLnBrk="1" hangingPunct="1"/>
            <a:r>
              <a:rPr lang="en-US" b="1" dirty="0">
                <a:ea typeface="ＭＳ Ｐゴシック" pitchFamily="-111" charset="-128"/>
                <a:cs typeface="ＭＳ Ｐゴシック" pitchFamily="-111" charset="-128"/>
              </a:rPr>
              <a:t>Is L=L</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 a CFL?			</a:t>
            </a:r>
            <a:r>
              <a:rPr lang="en-US" b="1" dirty="0">
                <a:solidFill>
                  <a:srgbClr val="FF0000"/>
                </a:solidFill>
                <a:ea typeface="ＭＳ Ｐゴシック" pitchFamily="-111" charset="-128"/>
                <a:cs typeface="ＭＳ Ｐゴシック" pitchFamily="-111" charset="-128"/>
              </a:rPr>
              <a:t>Will Do</a:t>
            </a:r>
          </a:p>
          <a:p>
            <a:pPr eaLnBrk="1" hangingPunct="1"/>
            <a:r>
              <a:rPr lang="en-US" b="1" dirty="0">
                <a:ea typeface="ＭＳ Ｐゴシック" pitchFamily="-111" charset="-128"/>
                <a:cs typeface="ＭＳ Ｐゴシック" pitchFamily="-111" charset="-128"/>
              </a:rPr>
              <a:t>Is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finite,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br>
              <a:rPr lang="en-US" b="1" dirty="0">
                <a:ea typeface="ＭＳ Ｐゴシック" pitchFamily="-111" charset="-128"/>
                <a:cs typeface="ＭＳ Ｐゴシック" pitchFamily="-111" charset="-128"/>
              </a:rPr>
            </a:br>
            <a:r>
              <a:rPr lang="en-US" b="1" dirty="0">
                <a:solidFill>
                  <a:srgbClr val="FF0000"/>
                </a:solidFill>
                <a:ea typeface="ＭＳ Ｐゴシック" pitchFamily="-111" charset="-128"/>
                <a:cs typeface="ＭＳ Ｐゴシック" pitchFamily="-111" charset="-128"/>
              </a:rPr>
              <a:t>Language is any RE set</a:t>
            </a:r>
          </a:p>
          <a:p>
            <a:pPr eaLnBrk="1" hangingPunct="1"/>
            <a:r>
              <a:rPr lang="en-US" b="1" dirty="0">
                <a:ea typeface="ＭＳ Ｐゴシック" pitchFamily="-111" charset="-128"/>
                <a:cs typeface="ＭＳ Ｐゴシック" pitchFamily="-111" charset="-128"/>
              </a:rPr>
              <a:t>Membership in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br>
              <a:rPr lang="en-US" b="1" dirty="0">
                <a:ea typeface="ＭＳ Ｐゴシック" pitchFamily="-111" charset="-128"/>
                <a:cs typeface="ＭＳ Ｐゴシック" pitchFamily="-111" charset="-128"/>
              </a:rPr>
            </a:br>
            <a:r>
              <a:rPr lang="en-US" b="1" dirty="0">
                <a:solidFill>
                  <a:srgbClr val="FF0000"/>
                </a:solidFill>
                <a:ea typeface="ＭＳ Ｐゴシック" pitchFamily="-111" charset="-128"/>
                <a:cs typeface="ＭＳ Ｐゴシック" pitchFamily="-111" charset="-128"/>
              </a:rPr>
              <a:t>Language is any RE set</a:t>
            </a:r>
          </a:p>
        </p:txBody>
      </p:sp>
      <p:sp>
        <p:nvSpPr>
          <p:cNvPr id="574469" name="Date Placeholder 3"/>
          <p:cNvSpPr>
            <a:spLocks noGrp="1"/>
          </p:cNvSpPr>
          <p:nvPr>
            <p:ph type="dt" sz="quarter" idx="10"/>
          </p:nvPr>
        </p:nvSpPr>
        <p:spPr>
          <a:noFill/>
        </p:spPr>
        <p:txBody>
          <a:bodyPr/>
          <a:lstStyle/>
          <a:p>
            <a:fld id="{C35F2E93-0CB3-BD4B-A6A5-9EA7078D8344}"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621827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Summary of Grammar Results</a:t>
            </a:r>
          </a:p>
        </p:txBody>
      </p:sp>
      <p:sp>
        <p:nvSpPr>
          <p:cNvPr id="5683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7159869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Number Placeholder 5"/>
          <p:cNvSpPr>
            <a:spLocks noGrp="1"/>
          </p:cNvSpPr>
          <p:nvPr>
            <p:ph type="sldNum" sz="quarter" idx="12"/>
          </p:nvPr>
        </p:nvSpPr>
        <p:spPr>
          <a:noFill/>
        </p:spPr>
        <p:txBody>
          <a:bodyPr/>
          <a:lstStyle/>
          <a:p>
            <a:pPr eaLnBrk="1" hangingPunct="1"/>
            <a:fld id="{D00FA5BE-B8FF-7A48-82C4-B2B924BBFC3C}" type="slidenum">
              <a:rPr lang="en-US">
                <a:latin typeface="Arial" pitchFamily="-111" charset="0"/>
                <a:ea typeface="ＭＳ Ｐゴシック" pitchFamily="-111" charset="-128"/>
                <a:cs typeface="ＭＳ Ｐゴシック" pitchFamily="-111" charset="-128"/>
              </a:rPr>
              <a:pPr eaLnBrk="1" hangingPunct="1"/>
              <a:t>286</a:t>
            </a:fld>
            <a:endParaRPr lang="en-US">
              <a:latin typeface="Arial" pitchFamily="-111" charset="0"/>
              <a:ea typeface="ＭＳ Ｐゴシック" pitchFamily="-111" charset="-128"/>
              <a:cs typeface="ＭＳ Ｐゴシック" pitchFamily="-111" charset="-128"/>
            </a:endParaRPr>
          </a:p>
        </p:txBody>
      </p:sp>
      <p:sp>
        <p:nvSpPr>
          <p:cNvPr id="5703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Decidability</a:t>
            </a:r>
          </a:p>
        </p:txBody>
      </p:sp>
      <p:sp>
        <p:nvSpPr>
          <p:cNvPr id="57037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Everything about regular</a:t>
            </a:r>
          </a:p>
          <a:p>
            <a:pPr eaLnBrk="1" hangingPunct="1"/>
            <a:r>
              <a:rPr lang="en-US">
                <a:ea typeface="ＭＳ Ｐゴシック" pitchFamily="-111" charset="-128"/>
                <a:cs typeface="ＭＳ Ｐゴシック" pitchFamily="-111" charset="-128"/>
              </a:rPr>
              <a:t>Membership in CFLs and CSLs</a:t>
            </a:r>
          </a:p>
          <a:p>
            <a:pPr lvl="1" eaLnBrk="1" hangingPunct="1"/>
            <a:r>
              <a:rPr lang="en-US"/>
              <a:t>CKY for CFLs</a:t>
            </a:r>
          </a:p>
          <a:p>
            <a:pPr eaLnBrk="1" hangingPunct="1"/>
            <a:r>
              <a:rPr lang="en-US">
                <a:ea typeface="ＭＳ Ｐゴシック" pitchFamily="-111" charset="-128"/>
                <a:cs typeface="ＭＳ Ｐゴシック" pitchFamily="-111" charset="-128"/>
              </a:rPr>
              <a:t>Emptiness for CFLs</a:t>
            </a:r>
          </a:p>
        </p:txBody>
      </p:sp>
      <p:sp>
        <p:nvSpPr>
          <p:cNvPr id="570373" name="Date Placeholder 3"/>
          <p:cNvSpPr>
            <a:spLocks noGrp="1"/>
          </p:cNvSpPr>
          <p:nvPr>
            <p:ph type="dt" sz="quarter" idx="10"/>
          </p:nvPr>
        </p:nvSpPr>
        <p:spPr>
          <a:noFill/>
        </p:spPr>
        <p:txBody>
          <a:bodyPr/>
          <a:lstStyle/>
          <a:p>
            <a:fld id="{AE4170D9-68D8-074C-A443-A36682B20B3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703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0732732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287</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3600" dirty="0">
                <a:ea typeface="ＭＳ Ｐゴシック" pitchFamily="-111" charset="-128"/>
                <a:cs typeface="ＭＳ Ｐゴシック" pitchFamily="-111" charset="-128"/>
              </a:rPr>
              <a:t>Is L =</a:t>
            </a:r>
            <a:r>
              <a:rPr lang="en-US" sz="3600" dirty="0">
                <a:ea typeface="ＭＳ Ｐゴシック" pitchFamily="-111" charset="-128"/>
                <a:cs typeface="ＭＳ Ｐゴシック" pitchFamily="-111" charset="-128"/>
                <a:sym typeface="Symbol" pitchFamily="-111" charset="2"/>
              </a:rPr>
              <a:t>, for </a:t>
            </a:r>
            <a:r>
              <a:rPr lang="en-US" sz="3600" dirty="0">
                <a:ea typeface="ＭＳ Ｐゴシック" pitchFamily="-111" charset="-128"/>
                <a:cs typeface="ＭＳ Ｐゴシック" pitchFamily="-111" charset="-128"/>
              </a:rPr>
              <a:t>CSL,</a:t>
            </a:r>
            <a:r>
              <a:rPr lang="en-US" sz="3600" dirty="0">
                <a:ea typeface="ＭＳ Ｐゴシック" pitchFamily="-111" charset="-128"/>
                <a:cs typeface="ＭＳ Ｐゴシック" pitchFamily="-111" charset="-128"/>
                <a:sym typeface="Symbol" pitchFamily="-111" charset="2"/>
              </a:rPr>
              <a:t> L</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dirty="0">
                <a:latin typeface="Symbol" pitchFamily="-111" charset="2"/>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 for CFL (CSL), L?</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 for CFLs (CSLs),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latin typeface="Symbol" pitchFamily="-111" charset="2"/>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 for CFLs (CSLs ),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r>
              <a:rPr lang="en-US" sz="3600" dirty="0">
                <a:ea typeface="ＭＳ Ｐゴシック" pitchFamily="-111" charset="-128"/>
                <a:cs typeface="ＭＳ Ｐゴシック" pitchFamily="-111" charset="-128"/>
                <a:sym typeface="Symbol" pitchFamily="-111" charset="2"/>
              </a:rPr>
              <a:t> </a:t>
            </a:r>
            <a:r>
              <a:rPr lang="en-US" sz="3600" dirty="0">
                <a:ea typeface="ＭＳ Ｐゴシック" pitchFamily="-111" charset="-128"/>
                <a:cs typeface="ＭＳ Ｐゴシック" pitchFamily="-111" charset="-128"/>
              </a:rPr>
              <a:t>for CFLs (CSLs ),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endParaRPr lang="en-US" sz="2400" dirty="0">
              <a:ea typeface="ＭＳ Ｐゴシック" pitchFamily="-111" charset="-128"/>
              <a:cs typeface="ＭＳ Ｐゴシック" pitchFamily="-111" charset="-128"/>
            </a:endParaRPr>
          </a:p>
        </p:txBody>
      </p:sp>
      <p:sp>
        <p:nvSpPr>
          <p:cNvPr id="572421" name="Date Placeholder 3"/>
          <p:cNvSpPr>
            <a:spLocks noGrp="1"/>
          </p:cNvSpPr>
          <p:nvPr>
            <p:ph type="dt" sz="quarter" idx="10"/>
          </p:nvPr>
        </p:nvSpPr>
        <p:spPr>
          <a:noFill/>
        </p:spPr>
        <p:txBody>
          <a:bodyPr/>
          <a:lstStyle/>
          <a:p>
            <a:fld id="{F4000E31-9C0C-B14A-8020-82437F458C0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8707536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288</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Undecidability</a:t>
            </a:r>
          </a:p>
        </p:txBody>
      </p:sp>
      <p:sp>
        <p:nvSpPr>
          <p:cNvPr id="5744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Is CFL, L, ambiguous?</a:t>
            </a:r>
          </a:p>
          <a:p>
            <a:pPr eaLnBrk="1" hangingPunct="1"/>
            <a:r>
              <a:rPr lang="en-US" dirty="0">
                <a:ea typeface="ＭＳ Ｐゴシック" pitchFamily="-111" charset="-128"/>
                <a:cs typeface="ＭＳ Ｐゴシック" pitchFamily="-111" charset="-128"/>
              </a:rPr>
              <a:t>Is L=L</a:t>
            </a:r>
            <a:r>
              <a:rPr lang="en-US" baseline="30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L a CFL?</a:t>
            </a:r>
          </a:p>
          <a:p>
            <a:pPr eaLnBrk="1" hangingPunct="1"/>
            <a:r>
              <a:rPr lang="en-US" dirty="0">
                <a:ea typeface="ＭＳ Ｐゴシック" pitchFamily="-111" charset="-128"/>
                <a:cs typeface="ＭＳ Ｐゴシック" pitchFamily="-111" charset="-128"/>
              </a:rPr>
              <a:t>Does there exist a finite n, L</a:t>
            </a:r>
            <a:r>
              <a:rPr lang="en-US" baseline="30000"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=L</a:t>
            </a:r>
            <a:r>
              <a:rPr lang="en-US" baseline="30000" dirty="0">
                <a:ea typeface="ＭＳ Ｐゴシック" pitchFamily="-111" charset="-128"/>
                <a:cs typeface="ＭＳ Ｐゴシック" pitchFamily="-111" charset="-128"/>
              </a:rPr>
              <a:t>N+1</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Is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finite,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 and 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CFLs?</a:t>
            </a:r>
          </a:p>
          <a:p>
            <a:pPr eaLnBrk="1" hangingPunct="1"/>
            <a:r>
              <a:rPr lang="en-US" dirty="0">
                <a:ea typeface="ＭＳ Ｐゴシック" pitchFamily="-111" charset="-128"/>
                <a:cs typeface="ＭＳ Ｐゴシック" pitchFamily="-111" charset="-128"/>
              </a:rPr>
              <a:t>Membership in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where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 and 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are  CFLs?</a:t>
            </a:r>
          </a:p>
        </p:txBody>
      </p:sp>
      <p:sp>
        <p:nvSpPr>
          <p:cNvPr id="574469" name="Date Placeholder 3"/>
          <p:cNvSpPr>
            <a:spLocks noGrp="1"/>
          </p:cNvSpPr>
          <p:nvPr>
            <p:ph type="dt" sz="quarter" idx="10"/>
          </p:nvPr>
        </p:nvSpPr>
        <p:spPr>
          <a:noFill/>
        </p:spPr>
        <p:txBody>
          <a:bodyPr/>
          <a:lstStyle/>
          <a:p>
            <a:fld id="{E4DA3947-107D-6F4F-9813-E5A4A196317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4330304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289</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to Grammar Problem</a:t>
            </a:r>
          </a:p>
        </p:txBody>
      </p:sp>
      <p:sp>
        <p:nvSpPr>
          <p:cNvPr id="57651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Recast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 making all symbols non-terminal, adding S and V to non-terminals and terminal set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a:t>
            </a:r>
          </a:p>
          <a:p>
            <a:pPr lvl="1" eaLnBrk="1" hangingPunct="1">
              <a:lnSpc>
                <a:spcPct val="90000"/>
              </a:lnSpc>
              <a:buFontTx/>
              <a:buNone/>
            </a:pPr>
            <a:r>
              <a:rPr lang="en-US" dirty="0"/>
              <a:t>G:	S </a:t>
            </a:r>
            <a:r>
              <a:rPr lang="en-US" dirty="0">
                <a:sym typeface="Symbol" pitchFamily="-111" charset="2"/>
              </a:rPr>
              <a:t> </a:t>
            </a:r>
            <a:r>
              <a:rPr lang="en-US" dirty="0"/>
              <a:t>h1</a:t>
            </a:r>
            <a:r>
              <a:rPr lang="en-US" baseline="30000" dirty="0"/>
              <a:t>x</a:t>
            </a:r>
            <a:r>
              <a:rPr lang="en-US" dirty="0"/>
              <a:t>q</a:t>
            </a:r>
            <a:r>
              <a:rPr lang="en-US" baseline="-25000" dirty="0"/>
              <a:t>1</a:t>
            </a:r>
            <a:r>
              <a:rPr lang="en-US" dirty="0"/>
              <a:t>0h</a:t>
            </a:r>
          </a:p>
          <a:p>
            <a:pPr lvl="1" eaLnBrk="1" hangingPunct="1">
              <a:lnSpc>
                <a:spcPct val="90000"/>
              </a:lnSpc>
              <a:buFontTx/>
              <a:buNone/>
            </a:pPr>
            <a:r>
              <a:rPr lang="en-US" dirty="0"/>
              <a:t>		</a:t>
            </a:r>
            <a:r>
              <a:rPr lang="en-US" dirty="0">
                <a:sym typeface="Symbol" pitchFamily="-111" charset="2"/>
              </a:rPr>
              <a:t>h</a:t>
            </a:r>
            <a:r>
              <a:rPr lang="en-US" dirty="0"/>
              <a:t>q</a:t>
            </a:r>
            <a:r>
              <a:rPr lang="en-US" baseline="-25000" dirty="0"/>
              <a:t>0</a:t>
            </a:r>
            <a:r>
              <a:rPr lang="en-US" dirty="0"/>
              <a:t>h </a:t>
            </a:r>
            <a:r>
              <a:rPr lang="en-US" dirty="0">
                <a:sym typeface="Symbol" pitchFamily="-111" charset="2"/>
              </a:rPr>
              <a:t> V</a:t>
            </a:r>
          </a:p>
          <a:p>
            <a:pPr lvl="1" eaLnBrk="1" hangingPunct="1">
              <a:lnSpc>
                <a:spcPct val="90000"/>
              </a:lnSpc>
              <a:buFontTx/>
              <a:buNone/>
            </a:pPr>
            <a:r>
              <a:rPr lang="en-US" dirty="0">
                <a:sym typeface="Symbol" pitchFamily="-111" charset="2"/>
              </a:rPr>
              <a:t>		V  </a:t>
            </a:r>
            <a:r>
              <a:rPr lang="en-US" dirty="0" err="1">
                <a:sym typeface="Symbol" pitchFamily="-111" charset="2"/>
              </a:rPr>
              <a:t>aV</a:t>
            </a:r>
            <a:endParaRPr lang="en-US" dirty="0">
              <a:sym typeface="Symbol" pitchFamily="-111" charset="2"/>
            </a:endParaRPr>
          </a:p>
          <a:p>
            <a:pPr lvl="1" eaLnBrk="1" hangingPunct="1">
              <a:lnSpc>
                <a:spcPct val="90000"/>
              </a:lnSpc>
              <a:buFontTx/>
              <a:buNone/>
            </a:pPr>
            <a:r>
              <a:rPr lang="en-US" dirty="0">
                <a:sym typeface="Symbol" pitchFamily="-111" charset="2"/>
              </a:rPr>
              <a:t>		V   </a:t>
            </a:r>
          </a:p>
          <a:p>
            <a:pPr eaLnBrk="1" hangingPunct="1">
              <a:lnSpc>
                <a:spcPct val="90000"/>
              </a:lnSpc>
            </a:pP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a:ea typeface="ＭＳ Ｐゴシック" pitchFamily="-111" charset="-128"/>
                <a:cs typeface="ＭＳ Ｐゴシック" pitchFamily="-111" charset="-128"/>
                <a:sym typeface="Symbol" pitchFamily="-111" charset="2"/>
              </a:rPr>
              <a:t>(M) </a:t>
            </a:r>
            <a:r>
              <a:rPr lang="en-US" dirty="0" err="1">
                <a:ea typeface="ＭＳ Ｐゴシック" pitchFamily="-111" charset="-128"/>
                <a:cs typeface="ＭＳ Ｐゴシック" pitchFamily="-111" charset="-128"/>
                <a:sym typeface="Symbol" pitchFamily="-111" charset="2"/>
              </a:rPr>
              <a:t>iff</a:t>
            </a:r>
            <a:r>
              <a:rPr lang="en-US" dirty="0">
                <a:latin typeface="Monotype Corsiva" pitchFamily="-111" charset="0"/>
                <a:ea typeface="ＭＳ Ｐゴシック" pitchFamily="-111" charset="-128"/>
                <a:cs typeface="ＭＳ Ｐゴシック" pitchFamily="-111" charset="-128"/>
              </a:rPr>
              <a:t> L</a:t>
            </a:r>
            <a:r>
              <a:rPr lang="en-US" dirty="0">
                <a:ea typeface="ＭＳ Ｐゴシック" pitchFamily="-111" charset="-128"/>
                <a:cs typeface="ＭＳ Ｐゴシック" pitchFamily="-111" charset="-128"/>
              </a:rPr>
              <a:t>(G) </a:t>
            </a:r>
            <a:r>
              <a:rPr lang="en-US" dirty="0">
                <a:ea typeface="Arial" pitchFamily="-111" charset="0"/>
                <a:cs typeface="Arial" pitchFamily="-111" charset="0"/>
              </a:rPr>
              <a:t>≠</a:t>
            </a:r>
            <a:r>
              <a:rPr lang="en-US" dirty="0">
                <a:ea typeface="ＭＳ Ｐゴシック" pitchFamily="-111" charset="-128"/>
                <a:cs typeface="ＭＳ Ｐゴシック" pitchFamily="-111" charset="-128"/>
              </a:rPr>
              <a:t> </a:t>
            </a:r>
            <a:r>
              <a:rPr lang="en-US" dirty="0">
                <a:ea typeface="Arial" pitchFamily="-111" charset="0"/>
                <a:cs typeface="Arial" pitchFamily="-111" charset="0"/>
              </a:rPr>
              <a:t>Ø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infinite </a:t>
            </a:r>
            <a:br>
              <a:rPr lang="en-US" dirty="0">
                <a:ea typeface="Arial" pitchFamily="-111" charset="0"/>
                <a:cs typeface="Arial" pitchFamily="-111" charset="0"/>
              </a:rPr>
            </a:br>
            <a:r>
              <a:rPr lang="en-US" dirty="0" err="1">
                <a:ea typeface="Arial" pitchFamily="-111" charset="0"/>
                <a:cs typeface="Arial" pitchFamily="-111" charset="0"/>
              </a:rPr>
              <a:t>iff</a:t>
            </a:r>
            <a:r>
              <a:rPr lang="en-US" dirty="0">
                <a:ea typeface="Arial" pitchFamily="-111" charset="0"/>
                <a:cs typeface="Arial" pitchFamily="-111" charset="0"/>
              </a:rPr>
              <a:t> </a:t>
            </a:r>
            <a:r>
              <a:rPr lang="en-US" dirty="0">
                <a:ea typeface="Arial" pitchFamily="-111" charset="0"/>
                <a:cs typeface="Arial" pitchFamily="-111" charset="0"/>
                <a:sym typeface="Symbol"/>
              </a:rPr>
              <a:t></a:t>
            </a:r>
            <a:r>
              <a:rPr lang="en-US" dirty="0">
                <a:ea typeface="Arial" pitchFamily="-111" charset="0"/>
                <a:cs typeface="Arial" pitchFamily="-111" charset="0"/>
              </a:rPr>
              <a:t>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 </a:t>
            </a:r>
            <a:r>
              <a:rPr lang="en-US" dirty="0">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212EBF9C-E292-5F48-8AD2-DAFA7DC89BE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3163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a:ea typeface="ＭＳ Ｐゴシック" pitchFamily="-111" charset="-128"/>
                <a:cs typeface="ＭＳ Ｐゴシック" pitchFamily="-111" charset="-128"/>
              </a:rPr>
              <a:t>Many unbounded ways</a:t>
            </a:r>
          </a:p>
        </p:txBody>
      </p:sp>
      <p:sp>
        <p:nvSpPr>
          <p:cNvPr id="184323" name="Content Placeholder 2"/>
          <p:cNvSpPr>
            <a:spLocks noGrp="1"/>
          </p:cNvSpPr>
          <p:nvPr>
            <p:ph idx="1"/>
          </p:nvPr>
        </p:nvSpPr>
        <p:spPr/>
        <p:txBody>
          <a:bodyPr/>
          <a:lstStyle/>
          <a:p>
            <a:pPr marL="457200" indent="-457200" eaLnBrk="1" hangingPunct="1"/>
            <a:r>
              <a:rPr lang="en-US" sz="2400" dirty="0">
                <a:ea typeface="ＭＳ Ｐゴシック" pitchFamily="-111" charset="-128"/>
                <a:cs typeface="ＭＳ Ｐゴシック" pitchFamily="-111" charset="-128"/>
                <a:sym typeface="Symbol" pitchFamily="-111" charset="2"/>
              </a:rPr>
              <a:t>How do you achieve divergence, i.e., what are the various means of unbounded computation in each of our models?</a:t>
            </a:r>
          </a:p>
          <a:p>
            <a:pPr marL="457200" indent="-457200" eaLnBrk="1" hangingPunct="1"/>
            <a:r>
              <a:rPr lang="en-US" sz="2400" dirty="0">
                <a:ea typeface="ＭＳ Ｐゴシック" pitchFamily="-111" charset="-128"/>
                <a:cs typeface="ＭＳ Ｐゴシック" pitchFamily="-111" charset="-128"/>
                <a:sym typeface="Symbol" pitchFamily="-111" charset="2"/>
              </a:rPr>
              <a:t>GOTO: Turing Machines and Register Machines</a:t>
            </a:r>
          </a:p>
          <a:p>
            <a:pPr marL="457200" indent="-457200" eaLnBrk="1" hangingPunct="1"/>
            <a:r>
              <a:rPr lang="en-US" sz="2400" dirty="0">
                <a:ea typeface="ＭＳ Ｐゴシック" pitchFamily="-111" charset="-128"/>
                <a:cs typeface="ＭＳ Ｐゴシック" pitchFamily="-111" charset="-128"/>
                <a:sym typeface="Symbol" pitchFamily="-111" charset="2"/>
              </a:rPr>
              <a:t>Minimization: Recursive Functions</a:t>
            </a:r>
          </a:p>
          <a:p>
            <a:pPr marL="857250" lvl="1" indent="-457200" eaLnBrk="1" hangingPunct="1"/>
            <a:r>
              <a:rPr lang="en-US" sz="2000" dirty="0">
                <a:solidFill>
                  <a:srgbClr val="002060"/>
                </a:solidFill>
                <a:sym typeface="Symbol" pitchFamily="-111" charset="2"/>
              </a:rPr>
              <a:t>Why not just simple finite iteration or recursion?</a:t>
            </a:r>
          </a:p>
          <a:p>
            <a:pPr marL="457200" indent="-457200" eaLnBrk="1" hangingPunct="1"/>
            <a:r>
              <a:rPr lang="en-US" sz="2400" dirty="0">
                <a:ea typeface="ＭＳ Ｐゴシック" pitchFamily="-111" charset="-128"/>
                <a:cs typeface="ＭＳ Ｐゴシック" pitchFamily="-111" charset="-128"/>
                <a:sym typeface="Symbol" pitchFamily="-111" charset="2"/>
              </a:rPr>
              <a:t>Fixed Point: Ordered Petri Nets,  </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(Ordered) Factor Replacement Systems</a:t>
            </a:r>
          </a:p>
          <a:p>
            <a:pPr marL="457200" indent="-457200" eaLnBrk="1" hangingPunct="1"/>
            <a:endParaRPr lang="en-US" sz="2400" b="1" dirty="0">
              <a:ea typeface="ＭＳ Ｐゴシック" pitchFamily="-111" charset="-128"/>
              <a:cs typeface="ＭＳ Ｐゴシック" pitchFamily="-111" charset="-128"/>
              <a:sym typeface="Symbol" pitchFamily="-111" charset="2"/>
            </a:endParaRPr>
          </a:p>
        </p:txBody>
      </p:sp>
      <p:sp>
        <p:nvSpPr>
          <p:cNvPr id="184324" name="Date Placeholder 3"/>
          <p:cNvSpPr>
            <a:spLocks noGrp="1"/>
          </p:cNvSpPr>
          <p:nvPr>
            <p:ph type="dt" sz="quarter" idx="10"/>
          </p:nvPr>
        </p:nvSpPr>
        <p:spPr>
          <a:noFill/>
        </p:spPr>
        <p:txBody>
          <a:bodyPr/>
          <a:lstStyle/>
          <a:p>
            <a:fld id="{31688760-38BD-CA49-BC5B-D75049F4F38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84325" name="Slide Number Placeholder 4"/>
          <p:cNvSpPr>
            <a:spLocks noGrp="1"/>
          </p:cNvSpPr>
          <p:nvPr>
            <p:ph type="sldNum" sz="quarter" idx="12"/>
          </p:nvPr>
        </p:nvSpPr>
        <p:spPr>
          <a:noFill/>
        </p:spPr>
        <p:txBody>
          <a:bodyPr/>
          <a:lstStyle/>
          <a:p>
            <a:fld id="{A2221DB2-C4B7-E748-AE0A-45D64F547C3D}"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
        <p:nvSpPr>
          <p:cNvPr id="184326"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69894741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290</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Consequences for PSG</a:t>
            </a:r>
          </a:p>
        </p:txBody>
      </p:sp>
      <p:sp>
        <p:nvSpPr>
          <p:cNvPr id="57856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Unsolvables</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rPr>
              <a:t>Ø</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aS |    a</a:t>
            </a:r>
          </a:p>
        </p:txBody>
      </p:sp>
      <p:sp>
        <p:nvSpPr>
          <p:cNvPr id="578565" name="Date Placeholder 3"/>
          <p:cNvSpPr>
            <a:spLocks noGrp="1"/>
          </p:cNvSpPr>
          <p:nvPr>
            <p:ph type="dt" sz="quarter" idx="10"/>
          </p:nvPr>
        </p:nvSpPr>
        <p:spPr>
          <a:noFill/>
        </p:spPr>
        <p:txBody>
          <a:bodyPr/>
          <a:lstStyle/>
          <a:p>
            <a:fld id="{3394332A-F89A-9B4F-BFA9-3D3BD2E837F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86392999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dirty="0">
                <a:ea typeface="ＭＳ Ｐゴシック" pitchFamily="-111" charset="-128"/>
                <a:cs typeface="ＭＳ Ｐゴシック" pitchFamily="-111" charset="-128"/>
              </a:rPr>
              <a:t>Finite Convergence for Concatenation of Context-Free Languages</a:t>
            </a:r>
          </a:p>
        </p:txBody>
      </p:sp>
      <p:sp>
        <p:nvSpPr>
          <p:cNvPr id="590851" name="Rectangle 5"/>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Relation to Real-Time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(Constant Time) Execution</a:t>
            </a:r>
          </a:p>
        </p:txBody>
      </p:sp>
    </p:spTree>
    <p:extLst>
      <p:ext uri="{BB962C8B-B14F-4D97-AF65-F5344CB8AC3E}">
        <p14:creationId xmlns:p14="http://schemas.microsoft.com/office/powerpoint/2010/main" val="292850633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1"/>
          <p:cNvSpPr>
            <a:spLocks noGrp="1"/>
          </p:cNvSpPr>
          <p:nvPr>
            <p:ph type="title"/>
          </p:nvPr>
        </p:nvSpPr>
        <p:spPr/>
        <p:txBody>
          <a:bodyPr/>
          <a:lstStyle/>
          <a:p>
            <a:r>
              <a:rPr lang="en-US">
                <a:ea typeface="ＭＳ Ｐゴシック" pitchFamily="-111" charset="-128"/>
                <a:cs typeface="ＭＳ Ｐゴシック" pitchFamily="-111" charset="-128"/>
              </a:rPr>
              <a:t>Powers of CFLs</a:t>
            </a:r>
          </a:p>
        </p:txBody>
      </p:sp>
      <p:sp>
        <p:nvSpPr>
          <p:cNvPr id="592899" name="Content Placeholder 2"/>
          <p:cNvSpPr>
            <a:spLocks noGrp="1"/>
          </p:cNvSpPr>
          <p:nvPr>
            <p:ph idx="1"/>
          </p:nvPr>
        </p:nvSpPr>
        <p:spPr/>
        <p:txBody>
          <a:bodyPr/>
          <a:lstStyle/>
          <a:p>
            <a:pPr eaLnBrk="1" hangingPunct="1">
              <a:lnSpc>
                <a:spcPct val="90000"/>
              </a:lnSpc>
              <a:buFont typeface="Times" pitchFamily="-111" charset="0"/>
              <a:buNone/>
            </a:pPr>
            <a:r>
              <a:rPr lang="en-US" b="1">
                <a:ea typeface="ＭＳ Ｐゴシック" pitchFamily="-111" charset="-128"/>
                <a:cs typeface="ＭＳ Ｐゴシック" pitchFamily="-111" charset="-128"/>
              </a:rPr>
              <a:t>Let G be a context free grammar.</a:t>
            </a:r>
          </a:p>
          <a:p>
            <a:pPr eaLnBrk="1" hangingPunct="1">
              <a:lnSpc>
                <a:spcPct val="90000"/>
              </a:lnSpc>
              <a:buFont typeface="Times" pitchFamily="-111" charset="0"/>
              <a:buNone/>
            </a:pPr>
            <a:r>
              <a:rPr lang="en-US" b="1">
                <a:ea typeface="ＭＳ Ｐゴシック" pitchFamily="-111" charset="-128"/>
                <a:cs typeface="ＭＳ Ｐゴシック" pitchFamily="-111" charset="-128"/>
              </a:rPr>
              <a:t>Consider L(G)</a:t>
            </a:r>
            <a:r>
              <a:rPr lang="en-US" b="1" baseline="30000">
                <a:ea typeface="ＭＳ Ｐゴシック" pitchFamily="-111" charset="-128"/>
                <a:cs typeface="ＭＳ Ｐゴシック" pitchFamily="-111" charset="-128"/>
              </a:rPr>
              <a:t>n</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Question1: Is L(G) = L(G)</a:t>
            </a:r>
            <a:r>
              <a:rPr lang="en-US" b="1" baseline="30000">
                <a:ea typeface="ＭＳ Ｐゴシック" pitchFamily="-111" charset="-128"/>
                <a:cs typeface="ＭＳ Ｐゴシック" pitchFamily="-111" charset="-128"/>
              </a:rPr>
              <a:t>2</a:t>
            </a:r>
            <a:r>
              <a:rPr lang="en-US" b="1">
                <a:ea typeface="ＭＳ Ｐゴシック" pitchFamily="-111" charset="-128"/>
                <a:cs typeface="ＭＳ Ｐゴシック" pitchFamily="-111" charset="-128"/>
              </a:rPr>
              <a:t>?</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Is L(G)</a:t>
            </a:r>
            <a:r>
              <a:rPr lang="en-US" b="1" baseline="30000">
                <a:ea typeface="ＭＳ Ｐゴシック" pitchFamily="-111" charset="-128"/>
                <a:cs typeface="ＭＳ Ｐゴシック" pitchFamily="-111" charset="-128"/>
              </a:rPr>
              <a:t>n</a:t>
            </a:r>
            <a:r>
              <a:rPr lang="en-US" b="1">
                <a:ea typeface="ＭＳ Ｐゴシック" pitchFamily="-111" charset="-128"/>
                <a:cs typeface="ＭＳ Ｐゴシック" pitchFamily="-111" charset="-128"/>
              </a:rPr>
              <a:t> = L(G)</a:t>
            </a:r>
            <a:r>
              <a:rPr lang="en-US" b="1" baseline="30000">
                <a:ea typeface="ＭＳ Ｐゴシック" pitchFamily="-111" charset="-128"/>
                <a:cs typeface="ＭＳ Ｐゴシック" pitchFamily="-111" charset="-128"/>
              </a:rPr>
              <a:t>n+1</a:t>
            </a:r>
            <a:r>
              <a:rPr lang="en-US" b="1">
                <a:ea typeface="ＭＳ Ｐゴシック" pitchFamily="-111" charset="-128"/>
                <a:cs typeface="ＭＳ Ｐゴシック" pitchFamily="-111" charset="-128"/>
              </a:rPr>
              <a:t>, for some finite n&gt;0?</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These questions are both undecidable.</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Think about why question1 is as hard as whether or not L(G) is </a:t>
            </a:r>
            <a:r>
              <a:rPr lang="en-US" b="1">
                <a:latin typeface="Symbol" pitchFamily="-111" charset="2"/>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requires much more thought.</a:t>
            </a:r>
          </a:p>
        </p:txBody>
      </p:sp>
      <p:sp>
        <p:nvSpPr>
          <p:cNvPr id="592900" name="Date Placeholder 3"/>
          <p:cNvSpPr>
            <a:spLocks noGrp="1"/>
          </p:cNvSpPr>
          <p:nvPr>
            <p:ph type="dt" sz="quarter" idx="10"/>
          </p:nvPr>
        </p:nvSpPr>
        <p:spPr>
          <a:noFill/>
        </p:spPr>
        <p:txBody>
          <a:bodyPr/>
          <a:lstStyle/>
          <a:p>
            <a:fld id="{3AEC963A-B06F-0D49-A31B-D49274597EC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929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2902" name="Slide Number Placeholder 5"/>
          <p:cNvSpPr>
            <a:spLocks noGrp="1"/>
          </p:cNvSpPr>
          <p:nvPr>
            <p:ph type="sldNum" sz="quarter" idx="12"/>
          </p:nvPr>
        </p:nvSpPr>
        <p:spPr>
          <a:noFill/>
        </p:spPr>
        <p:txBody>
          <a:bodyPr/>
          <a:lstStyle/>
          <a:p>
            <a:fld id="{5BFF4633-C84A-A641-A0AC-D1853617B8D0}"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681366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761E363E-F0A2-794B-A42E-932A7A53F01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167171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Question: Does L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 get us anything new?</a:t>
            </a:r>
          </a:p>
          <a:p>
            <a:pPr lvl="1" eaLnBrk="1" hangingPunct="1">
              <a:lnSpc>
                <a:spcPct val="90000"/>
              </a:lnSpc>
            </a:pPr>
            <a:r>
              <a:rPr lang="en-US" b="1" dirty="0"/>
              <a:t>i.e., Is L </a:t>
            </a:r>
            <a:r>
              <a:rPr lang="en-US" b="1" dirty="0">
                <a:sym typeface="Symbol" pitchFamily="-111" charset="2"/>
              </a:rPr>
              <a:t></a:t>
            </a:r>
            <a:r>
              <a:rPr lang="en-US" b="1" dirty="0"/>
              <a:t> L = L?</a:t>
            </a:r>
          </a:p>
          <a:p>
            <a:pPr eaLnBrk="1" hangingPunct="1">
              <a:lnSpc>
                <a:spcPct val="90000"/>
              </a:lnSpc>
            </a:pPr>
            <a:r>
              <a:rPr lang="en-US" sz="2800" b="1" dirty="0">
                <a:ea typeface="ＭＳ Ｐゴシック" pitchFamily="-111" charset="-128"/>
                <a:cs typeface="ＭＳ Ｐゴシック" pitchFamily="-111" charset="-128"/>
              </a:rPr>
              <a:t>Membership in a CFL is decidable.</a:t>
            </a:r>
          </a:p>
          <a:p>
            <a:pPr eaLnBrk="1" hangingPunct="1">
              <a:lnSpc>
                <a:spcPct val="90000"/>
              </a:lnSpc>
            </a:pPr>
            <a:r>
              <a:rPr lang="en-US" sz="2800" b="1" dirty="0">
                <a:ea typeface="ＭＳ Ｐゴシック" pitchFamily="-111" charset="-128"/>
                <a:cs typeface="ＭＳ Ｐゴシック" pitchFamily="-111" charset="-128"/>
              </a:rPr>
              <a:t>Claim is that L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endParaRPr lang="en-US" sz="2800" b="1" dirty="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dirty="0">
                <a:sym typeface="Symbol" pitchFamily="-111" charset="2"/>
              </a:rPr>
              <a:t>(1)   {}  L ; and</a:t>
            </a:r>
          </a:p>
          <a:p>
            <a:pPr lvl="1" eaLnBrk="1" hangingPunct="1">
              <a:lnSpc>
                <a:spcPct val="90000"/>
              </a:lnSpc>
              <a:buFontTx/>
              <a:buNone/>
            </a:pPr>
            <a:r>
              <a:rPr lang="en-US" b="1" dirty="0">
                <a:sym typeface="Symbol" pitchFamily="-111" charset="2"/>
              </a:rPr>
              <a:t>(2) L  L = L </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Conversely, we have *  L*=  </a:t>
            </a:r>
            <a:r>
              <a:rPr lang="en-US" sz="2800" b="1" baseline="-25000" dirty="0">
                <a:ea typeface="ＭＳ Ｐゴシック" pitchFamily="-111" charset="-128"/>
                <a:cs typeface="ＭＳ Ｐゴシック" pitchFamily="-111" charset="-128"/>
                <a:sym typeface="Symbol" pitchFamily="-111" charset="2"/>
              </a:rPr>
              <a:t>n0</a:t>
            </a:r>
            <a:r>
              <a:rPr lang="en-US" sz="2800" b="1" dirty="0">
                <a:ea typeface="ＭＳ Ｐゴシック" pitchFamily="-111" charset="-128"/>
                <a:cs typeface="ＭＳ Ｐゴシック" pitchFamily="-111" charset="-128"/>
                <a:sym typeface="Symbol" pitchFamily="-111" charset="2"/>
              </a:rPr>
              <a:t> L</a:t>
            </a:r>
            <a:r>
              <a:rPr lang="en-US" sz="2800" b="1" baseline="30000" dirty="0">
                <a:ea typeface="ＭＳ Ｐゴシック" pitchFamily="-111" charset="-128"/>
                <a:cs typeface="ＭＳ Ｐゴシック" pitchFamily="-111" charset="-128"/>
                <a:sym typeface="Symbol" pitchFamily="-111" charset="2"/>
              </a:rPr>
              <a:t>n</a:t>
            </a:r>
            <a:r>
              <a:rPr lang="en-US" sz="2800" b="1" dirty="0">
                <a:ea typeface="ＭＳ Ｐゴシック" pitchFamily="-111" charset="-128"/>
                <a:cs typeface="ＭＳ Ｐゴシック" pitchFamily="-111" charset="-128"/>
                <a:sym typeface="Symbol" pitchFamily="-111" charset="2"/>
              </a:rPr>
              <a:t>  L</a:t>
            </a:r>
          </a:p>
          <a:p>
            <a:pPr lvl="1" eaLnBrk="1" hangingPunct="1">
              <a:lnSpc>
                <a:spcPct val="90000"/>
              </a:lnSpc>
            </a:pPr>
            <a:r>
              <a:rPr lang="en-US" b="1" dirty="0">
                <a:sym typeface="Symbol" pitchFamily="-111" charset="2"/>
              </a:rPr>
              <a:t>first inclusion follows from (1); second from (2)</a:t>
            </a:r>
            <a:endParaRPr lang="en-US" b="1" dirty="0"/>
          </a:p>
        </p:txBody>
      </p:sp>
      <p:sp>
        <p:nvSpPr>
          <p:cNvPr id="595972" name="Date Placeholder 1"/>
          <p:cNvSpPr>
            <a:spLocks noGrp="1"/>
          </p:cNvSpPr>
          <p:nvPr>
            <p:ph type="dt" sz="quarter" idx="10"/>
          </p:nvPr>
        </p:nvSpPr>
        <p:spPr>
          <a:noFill/>
        </p:spPr>
        <p:txBody>
          <a:bodyPr/>
          <a:lstStyle/>
          <a:p>
            <a:fld id="{9240AF4A-F33D-8B4A-A2ED-406B3216E2E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1443760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itle 1"/>
          <p:cNvSpPr>
            <a:spLocks noGrp="1"/>
          </p:cNvSpPr>
          <p:nvPr>
            <p:ph type="title"/>
          </p:nvPr>
        </p:nvSpPr>
        <p:spPr/>
        <p:txBody>
          <a:bodyPr/>
          <a:lstStyle/>
          <a:p>
            <a:r>
              <a:rPr lang="en-US">
                <a:ea typeface="ＭＳ Ｐゴシック" pitchFamily="-111" charset="-128"/>
                <a:cs typeface="ＭＳ Ｐゴシック" pitchFamily="-111" charset="-128"/>
              </a:rPr>
              <a:t>Finite Power Problem</a:t>
            </a:r>
          </a:p>
        </p:txBody>
      </p:sp>
      <p:sp>
        <p:nvSpPr>
          <p:cNvPr id="598019" name="Content Placeholder 2"/>
          <p:cNvSpPr>
            <a:spLocks noGrp="1"/>
          </p:cNvSpPr>
          <p:nvPr>
            <p:ph idx="1"/>
          </p:nvPr>
        </p:nvSpPr>
        <p:spPr/>
        <p:txBody>
          <a:bodyPr/>
          <a:lstStyle/>
          <a:p>
            <a:pPr eaLnBrk="1" hangingPunct="1">
              <a:lnSpc>
                <a:spcPct val="90000"/>
              </a:lnSpc>
            </a:pPr>
            <a:r>
              <a:rPr lang="en-US" sz="2800" b="1">
                <a:ea typeface="ＭＳ Ｐゴシック" pitchFamily="-111" charset="-128"/>
                <a:cs typeface="ＭＳ Ｐゴシック" pitchFamily="-111" charset="-128"/>
              </a:rPr>
              <a:t>The problem to determine, for an arbitrary context free language L, if there exist a finite n such that L</a:t>
            </a:r>
            <a:r>
              <a:rPr lang="en-US" sz="2800" b="1" baseline="30000">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L</a:t>
            </a:r>
            <a:r>
              <a:rPr lang="en-US" sz="2800" b="1" baseline="30000">
                <a:ea typeface="ＭＳ Ｐゴシック" pitchFamily="-111" charset="-128"/>
                <a:cs typeface="ＭＳ Ｐゴシック" pitchFamily="-111" charset="-128"/>
              </a:rPr>
              <a:t>n+1</a:t>
            </a:r>
            <a:r>
              <a:rPr lang="en-US" sz="2800" b="1">
                <a:ea typeface="ＭＳ Ｐゴシック" pitchFamily="-111" charset="-128"/>
                <a:cs typeface="ＭＳ Ｐゴシック" pitchFamily="-111" charset="-128"/>
              </a:rPr>
              <a:t> is undecidable.</a:t>
            </a:r>
          </a:p>
          <a:p>
            <a:pPr eaLnBrk="1" hangingPunct="1"/>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 {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2</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are configurations },</a:t>
            </a:r>
          </a:p>
          <a:p>
            <a:pPr eaLnBrk="1" hangingPunct="1"/>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 {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2</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3</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4</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$C</a:t>
            </a:r>
            <a:r>
              <a:rPr lang="en-US" sz="2800" b="1" baseline="-25000">
                <a:ea typeface="ＭＳ Ｐゴシック" pitchFamily="-111" charset="-128"/>
                <a:cs typeface="ＭＳ Ｐゴシック" pitchFamily="-111" charset="-128"/>
              </a:rPr>
              <a:t>2k-1</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2k</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where k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1 and, for some i, 1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 &lt; 2k, C</a:t>
            </a:r>
            <a:r>
              <a:rPr lang="en-US" sz="2800" b="1" baseline="-25000">
                <a:ea typeface="ＭＳ Ｐゴシック" pitchFamily="-111" charset="-128"/>
                <a:cs typeface="ＭＳ Ｐゴシック" pitchFamily="-111" charset="-128"/>
              </a:rPr>
              <a:t>i</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M</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i+1</a:t>
            </a:r>
            <a:r>
              <a:rPr lang="en-US" sz="2800" b="1">
                <a:ea typeface="ＭＳ Ｐゴシック" pitchFamily="-111" charset="-128"/>
                <a:cs typeface="ＭＳ Ｐゴシック" pitchFamily="-111" charset="-128"/>
              </a:rPr>
              <a:t> is false },</a:t>
            </a:r>
          </a:p>
          <a:p>
            <a:pPr eaLnBrk="1" hangingPunct="1"/>
            <a:r>
              <a:rPr lang="en-US" sz="2800" b="1">
                <a:ea typeface="ＭＳ Ｐゴシック" pitchFamily="-111" charset="-128"/>
                <a:cs typeface="ＭＳ Ｐゴシック" pitchFamily="-111" charset="-128"/>
              </a:rPr>
              <a:t>L = L</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a:t>
            </a:r>
          </a:p>
        </p:txBody>
      </p:sp>
      <p:sp>
        <p:nvSpPr>
          <p:cNvPr id="598020" name="Date Placeholder 3"/>
          <p:cNvSpPr>
            <a:spLocks noGrp="1"/>
          </p:cNvSpPr>
          <p:nvPr>
            <p:ph type="dt" sz="quarter" idx="10"/>
          </p:nvPr>
        </p:nvSpPr>
        <p:spPr>
          <a:noFill/>
        </p:spPr>
        <p:txBody>
          <a:bodyPr/>
          <a:lstStyle/>
          <a:p>
            <a:fld id="{42118E59-FBA7-1C46-AA21-944E1B7F6E8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980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8022" name="Slide Number Placeholder 5"/>
          <p:cNvSpPr>
            <a:spLocks noGrp="1"/>
          </p:cNvSpPr>
          <p:nvPr>
            <p:ph type="sldNum" sz="quarter" idx="12"/>
          </p:nvPr>
        </p:nvSpPr>
        <p:spPr>
          <a:noFill/>
        </p:spPr>
        <p:txBody>
          <a:bodyPr/>
          <a:lstStyle/>
          <a:p>
            <a:fld id="{E6241535-EF0D-E541-BF66-42795BD6170F}"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475626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itle 1"/>
          <p:cNvSpPr>
            <a:spLocks noGrp="1"/>
          </p:cNvSpPr>
          <p:nvPr>
            <p:ph type="title"/>
          </p:nvPr>
        </p:nvSpPr>
        <p:spPr/>
        <p:txBody>
          <a:bodyPr/>
          <a:lstStyle/>
          <a:p>
            <a:r>
              <a:rPr lang="en-US" sz="4000">
                <a:ea typeface="ＭＳ Ｐゴシック" pitchFamily="-111" charset="-128"/>
                <a:cs typeface="ＭＳ Ｐゴシック" pitchFamily="-111" charset="-128"/>
              </a:rPr>
              <a:t>Undecidability of </a:t>
            </a:r>
            <a:r>
              <a:rPr lang="en-US" sz="4000">
                <a:ea typeface="ＭＳ Ｐゴシック" pitchFamily="-111" charset="-128"/>
                <a:cs typeface="ＭＳ Ｐゴシック" pitchFamily="-111" charset="-128"/>
                <a:sym typeface="Symbol" pitchFamily="-111" charset="2"/>
              </a:rPr>
              <a:t>n L</a:t>
            </a:r>
            <a:r>
              <a:rPr lang="en-US" sz="4000" baseline="30000">
                <a:ea typeface="ＭＳ Ｐゴシック" pitchFamily="-111" charset="-128"/>
                <a:cs typeface="ＭＳ Ｐゴシック" pitchFamily="-111" charset="-128"/>
                <a:sym typeface="Symbol" pitchFamily="-111" charset="2"/>
              </a:rPr>
              <a:t>n</a:t>
            </a:r>
            <a:r>
              <a:rPr lang="en-US" sz="4000">
                <a:ea typeface="ＭＳ Ｐゴシック" pitchFamily="-111" charset="-128"/>
                <a:cs typeface="ＭＳ Ｐゴシック" pitchFamily="-111" charset="-128"/>
                <a:sym typeface="Symbol" pitchFamily="-111" charset="2"/>
              </a:rPr>
              <a:t> = L</a:t>
            </a:r>
            <a:r>
              <a:rPr lang="en-US" sz="4000" baseline="30000">
                <a:ea typeface="ＭＳ Ｐゴシック" pitchFamily="-111" charset="-128"/>
                <a:cs typeface="ＭＳ Ｐゴシック" pitchFamily="-111" charset="-128"/>
                <a:sym typeface="Symbol" pitchFamily="-111" charset="2"/>
              </a:rPr>
              <a:t>n+1</a:t>
            </a:r>
            <a:endParaRPr lang="en-US" sz="4000" baseline="30000">
              <a:ea typeface="ＭＳ Ｐゴシック" pitchFamily="-111" charset="-128"/>
              <a:cs typeface="ＭＳ Ｐゴシック" pitchFamily="-111" charset="-128"/>
            </a:endParaRPr>
          </a:p>
        </p:txBody>
      </p:sp>
      <p:sp>
        <p:nvSpPr>
          <p:cNvPr id="599043" name="Content Placeholder 2"/>
          <p:cNvSpPr>
            <a:spLocks noGrp="1"/>
          </p:cNvSpPr>
          <p:nvPr>
            <p:ph idx="1"/>
          </p:nvPr>
        </p:nvSpPr>
        <p:spPr/>
        <p:txBody>
          <a:bodyPr/>
          <a:lstStyle/>
          <a:p>
            <a:pPr eaLnBrk="1" hangingPunct="1">
              <a:lnSpc>
                <a:spcPct val="90000"/>
              </a:lnSpc>
            </a:pPr>
            <a:r>
              <a:rPr lang="en-US" sz="2400" b="1" dirty="0">
                <a:ea typeface="ＭＳ Ｐゴシック" pitchFamily="-111" charset="-128"/>
                <a:cs typeface="ＭＳ Ｐゴシック" pitchFamily="-111" charset="-128"/>
              </a:rPr>
              <a:t>L is context free. </a:t>
            </a:r>
          </a:p>
          <a:p>
            <a:pPr eaLnBrk="1" hangingPunct="1">
              <a:lnSpc>
                <a:spcPct val="90000"/>
              </a:lnSpc>
            </a:pPr>
            <a:r>
              <a:rPr lang="en-US" sz="2400" b="1" dirty="0">
                <a:ea typeface="ＭＳ Ｐゴシック" pitchFamily="-111" charset="-128"/>
                <a:cs typeface="ＭＳ Ｐゴシック" pitchFamily="-111" charset="-128"/>
              </a:rPr>
              <a:t>Any product of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which contains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least once, is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instance,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This shows that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Thus, L</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Analyzing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we see that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just in case there is a word 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4</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 C</a:t>
            </a:r>
            <a:r>
              <a:rPr lang="en-US" sz="2400" b="1" baseline="-25000" dirty="0">
                <a:ea typeface="ＭＳ Ｐゴシック" pitchFamily="-111" charset="-128"/>
                <a:cs typeface="ＭＳ Ｐゴシック" pitchFamily="-111" charset="-128"/>
              </a:rPr>
              <a:t>2n-1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2n</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in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that is not also in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But then there is some valid trace of length 2n. </a:t>
            </a:r>
          </a:p>
          <a:p>
            <a:pPr eaLnBrk="1" hangingPunct="1">
              <a:lnSpc>
                <a:spcPct val="90000"/>
              </a:lnSpc>
            </a:pPr>
            <a:r>
              <a:rPr lang="en-US" sz="2400" b="1" dirty="0">
                <a:ea typeface="ＭＳ Ｐゴシック" pitchFamily="-111" charset="-128"/>
                <a:cs typeface="ＭＳ Ｐゴシック" pitchFamily="-111" charset="-128"/>
              </a:rPr>
              <a:t>L has the finite power property </a:t>
            </a:r>
            <a:r>
              <a:rPr lang="en-US" sz="2400" b="1" dirty="0" err="1">
                <a:ea typeface="ＭＳ Ｐゴシック" pitchFamily="-111" charset="-128"/>
                <a:cs typeface="ＭＳ Ｐゴシック" pitchFamily="-111" charset="-128"/>
              </a:rPr>
              <a:t>iff</a:t>
            </a:r>
            <a:r>
              <a:rPr lang="en-US" sz="2400" b="1" dirty="0">
                <a:ea typeface="ＭＳ Ｐゴシック" pitchFamily="-111" charset="-128"/>
                <a:cs typeface="ＭＳ Ｐゴシック" pitchFamily="-111" charset="-128"/>
              </a:rPr>
              <a:t> M executes in constant time.</a:t>
            </a:r>
          </a:p>
        </p:txBody>
      </p:sp>
      <p:sp>
        <p:nvSpPr>
          <p:cNvPr id="599044" name="Date Placeholder 1"/>
          <p:cNvSpPr>
            <a:spLocks noGrp="1"/>
          </p:cNvSpPr>
          <p:nvPr>
            <p:ph type="dt" sz="quarter" idx="10"/>
          </p:nvPr>
        </p:nvSpPr>
        <p:spPr>
          <a:noFill/>
        </p:spPr>
        <p:txBody>
          <a:bodyPr/>
          <a:lstStyle/>
          <a:p>
            <a:fld id="{FCD26E64-F972-3F4D-BD14-C71DF20F767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9904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9046" name="Slide Number Placeholder 3"/>
          <p:cNvSpPr>
            <a:spLocks noGrp="1"/>
          </p:cNvSpPr>
          <p:nvPr>
            <p:ph type="sldNum" sz="quarter" idx="12"/>
          </p:nvPr>
        </p:nvSpPr>
        <p:spPr>
          <a:noFill/>
        </p:spPr>
        <p:txBody>
          <a:bodyPr/>
          <a:lstStyle/>
          <a:p>
            <a:fld id="{40E3F836-A867-E04D-9FFF-E3B8F8468713}" type="slidenum">
              <a:rPr lang="en-US">
                <a:latin typeface="Arial" pitchFamily="-111" charset="0"/>
                <a:ea typeface="ＭＳ Ｐゴシック" pitchFamily="-111" charset="-128"/>
                <a:cs typeface="ＭＳ Ｐゴシック" pitchFamily="-111" charset="-128"/>
              </a:rPr>
              <a:pPr/>
              <a:t>296</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911686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DB5E-AD98-5848-AB73-A6AC8A02E168}"/>
              </a:ext>
            </a:extLst>
          </p:cNvPr>
          <p:cNvSpPr>
            <a:spLocks noGrp="1"/>
          </p:cNvSpPr>
          <p:nvPr>
            <p:ph type="title"/>
          </p:nvPr>
        </p:nvSpPr>
        <p:spPr/>
        <p:txBody>
          <a:bodyPr/>
          <a:lstStyle/>
          <a:p>
            <a:r>
              <a:rPr lang="en-US" dirty="0"/>
              <a:t>Missing Step</a:t>
            </a:r>
          </a:p>
        </p:txBody>
      </p:sp>
      <p:sp>
        <p:nvSpPr>
          <p:cNvPr id="3" name="Content Placeholder 2">
            <a:extLst>
              <a:ext uri="{FF2B5EF4-FFF2-40B4-BE49-F238E27FC236}">
                <a16:creationId xmlns:a16="http://schemas.microsoft.com/office/drawing/2014/main" id="{BC581095-8BBA-5940-B1F8-816F440C8297}"/>
              </a:ext>
            </a:extLst>
          </p:cNvPr>
          <p:cNvSpPr>
            <a:spLocks noGrp="1"/>
          </p:cNvSpPr>
          <p:nvPr>
            <p:ph idx="1"/>
          </p:nvPr>
        </p:nvSpPr>
        <p:spPr/>
        <p:txBody>
          <a:bodyPr/>
          <a:lstStyle/>
          <a:p>
            <a:r>
              <a:rPr lang="en-US" sz="2800" dirty="0"/>
              <a:t>We have that </a:t>
            </a:r>
            <a:r>
              <a:rPr lang="en-US" sz="2800" b="1" dirty="0"/>
              <a:t>CT</a:t>
            </a:r>
            <a:r>
              <a:rPr lang="en-US" sz="2800" dirty="0"/>
              <a:t> (Constant-Time) is many-one reducible to Finite Power Problem (</a:t>
            </a:r>
            <a:r>
              <a:rPr lang="en-US" sz="2800" b="1" dirty="0"/>
              <a:t>FPC</a:t>
            </a:r>
            <a:r>
              <a:rPr lang="en-US" sz="2800" dirty="0"/>
              <a:t>) for CFLs</a:t>
            </a:r>
          </a:p>
          <a:p>
            <a:r>
              <a:rPr lang="en-US" sz="2800" dirty="0"/>
              <a:t>This means that if </a:t>
            </a:r>
            <a:r>
              <a:rPr lang="en-US" sz="2800" b="1" dirty="0"/>
              <a:t>CT</a:t>
            </a:r>
            <a:r>
              <a:rPr lang="en-US" sz="2800" dirty="0"/>
              <a:t> is unsolvable, so is </a:t>
            </a:r>
            <a:r>
              <a:rPr lang="en-US" sz="2800" b="1" dirty="0"/>
              <a:t>FPC</a:t>
            </a:r>
            <a:r>
              <a:rPr lang="en-US" sz="2800" dirty="0"/>
              <a:t> for CFLs.</a:t>
            </a:r>
          </a:p>
          <a:p>
            <a:r>
              <a:rPr lang="en-US" sz="2800" dirty="0"/>
              <a:t>However, we still lack a proof that </a:t>
            </a:r>
            <a:r>
              <a:rPr lang="en-US" sz="2800" b="1" dirty="0"/>
              <a:t>CT</a:t>
            </a:r>
            <a:r>
              <a:rPr lang="en-US" sz="2800" dirty="0"/>
              <a:t> is unsolvable. I am keeping that open as one of the problems that you folks can attack in your presentation. It takes two papers to get here. I’ll document that.</a:t>
            </a:r>
          </a:p>
        </p:txBody>
      </p:sp>
      <p:sp>
        <p:nvSpPr>
          <p:cNvPr id="4" name="Date Placeholder 3">
            <a:extLst>
              <a:ext uri="{FF2B5EF4-FFF2-40B4-BE49-F238E27FC236}">
                <a16:creationId xmlns:a16="http://schemas.microsoft.com/office/drawing/2014/main" id="{CE880F52-802B-7947-A19C-7EA287151520}"/>
              </a:ext>
            </a:extLst>
          </p:cNvPr>
          <p:cNvSpPr>
            <a:spLocks noGrp="1"/>
          </p:cNvSpPr>
          <p:nvPr>
            <p:ph type="dt" sz="half" idx="10"/>
          </p:nvPr>
        </p:nvSpPr>
        <p:spPr/>
        <p:txBody>
          <a:bodyPr/>
          <a:lstStyle/>
          <a:p>
            <a:pPr>
              <a:defRPr/>
            </a:pPr>
            <a:fld id="{42E49081-5805-2747-8C6A-5FA478CC53C3}" type="datetime1">
              <a:rPr lang="en-US" smtClean="0"/>
              <a:pPr>
                <a:defRPr/>
              </a:pPr>
              <a:t>2/20/2020</a:t>
            </a:fld>
            <a:endParaRPr lang="en-US"/>
          </a:p>
        </p:txBody>
      </p:sp>
      <p:sp>
        <p:nvSpPr>
          <p:cNvPr id="5" name="Footer Placeholder 4">
            <a:extLst>
              <a:ext uri="{FF2B5EF4-FFF2-40B4-BE49-F238E27FC236}">
                <a16:creationId xmlns:a16="http://schemas.microsoft.com/office/drawing/2014/main" id="{68F042FC-5BD1-0C43-AE8C-919EDBEF51A1}"/>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B96C62E8-282E-BC45-8F21-5C48A26780BD}"/>
              </a:ext>
            </a:extLst>
          </p:cNvPr>
          <p:cNvSpPr>
            <a:spLocks noGrp="1"/>
          </p:cNvSpPr>
          <p:nvPr>
            <p:ph type="sldNum" sz="quarter" idx="12"/>
          </p:nvPr>
        </p:nvSpPr>
        <p:spPr/>
        <p:txBody>
          <a:bodyPr/>
          <a:lstStyle/>
          <a:p>
            <a:pPr>
              <a:defRPr/>
            </a:pPr>
            <a:fld id="{33E9163E-B168-F542-BBC6-C62085C73ADC}" type="slidenum">
              <a:rPr lang="en-US" smtClean="0"/>
              <a:pPr>
                <a:defRPr/>
              </a:pPr>
              <a:t>297</a:t>
            </a:fld>
            <a:endParaRPr lang="en-US"/>
          </a:p>
        </p:txBody>
      </p:sp>
    </p:spTree>
    <p:extLst>
      <p:ext uri="{BB962C8B-B14F-4D97-AF65-F5344CB8AC3E}">
        <p14:creationId xmlns:p14="http://schemas.microsoft.com/office/powerpoint/2010/main" val="146883061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a:ea typeface="ＭＳ Ｐゴシック" pitchFamily="-111" charset="-128"/>
                <a:cs typeface="ＭＳ Ｐゴシック" pitchFamily="-111" charset="-128"/>
              </a:rPr>
              <a:t>Undecidability of Finite Convergence for Operators on Formal Languages</a:t>
            </a:r>
          </a:p>
        </p:txBody>
      </p:sp>
      <p:sp>
        <p:nvSpPr>
          <p:cNvPr id="590851" name="Rectangle 5"/>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Relation to Real-Time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(Constant Time) Execution</a:t>
            </a:r>
          </a:p>
        </p:txBody>
      </p:sp>
    </p:spTree>
    <p:extLst>
      <p:ext uri="{BB962C8B-B14F-4D97-AF65-F5344CB8AC3E}">
        <p14:creationId xmlns:p14="http://schemas.microsoft.com/office/powerpoint/2010/main" val="391417204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Slide Number Placeholder 5"/>
          <p:cNvSpPr>
            <a:spLocks noGrp="1"/>
          </p:cNvSpPr>
          <p:nvPr>
            <p:ph type="sldNum" sz="quarter" idx="12"/>
          </p:nvPr>
        </p:nvSpPr>
        <p:spPr>
          <a:noFill/>
        </p:spPr>
        <p:txBody>
          <a:bodyPr/>
          <a:lstStyle/>
          <a:p>
            <a:pPr eaLnBrk="1" hangingPunct="1"/>
            <a:fld id="{F12477C9-E32A-CC42-98FD-EEB43FE1266D}" type="slidenum">
              <a:rPr lang="en-US">
                <a:latin typeface="Arial" pitchFamily="-111" charset="0"/>
                <a:ea typeface="ＭＳ Ｐゴシック" pitchFamily="-111" charset="-128"/>
                <a:cs typeface="ＭＳ Ｐゴシック" pitchFamily="-111" charset="-128"/>
              </a:rPr>
              <a:pPr eaLnBrk="1" hangingPunct="1"/>
              <a:t>299</a:t>
            </a:fld>
            <a:endParaRPr lang="en-US">
              <a:latin typeface="Arial" pitchFamily="-111" charset="0"/>
              <a:ea typeface="ＭＳ Ｐゴシック" pitchFamily="-111" charset="-128"/>
              <a:cs typeface="ＭＳ Ｐゴシック" pitchFamily="-111" charset="-128"/>
            </a:endParaRPr>
          </a:p>
        </p:txBody>
      </p:sp>
      <p:sp>
        <p:nvSpPr>
          <p:cNvPr id="60109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Simple Operators</a:t>
            </a:r>
          </a:p>
        </p:txBody>
      </p:sp>
      <p:sp>
        <p:nvSpPr>
          <p:cNvPr id="60109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Concatenation</a:t>
            </a:r>
          </a:p>
          <a:p>
            <a:pPr lvl="1" eaLnBrk="1" hangingPunct="1"/>
            <a:r>
              <a:rPr lang="en-US"/>
              <a:t>A </a:t>
            </a:r>
            <a:r>
              <a:rPr lang="en-US">
                <a:sym typeface="Symbol" pitchFamily="-111" charset="2"/>
              </a:rPr>
              <a:t></a:t>
            </a:r>
            <a:r>
              <a:rPr lang="en-US"/>
              <a:t> B = { xy | x </a:t>
            </a:r>
            <a:r>
              <a:rPr lang="en-US">
                <a:sym typeface="Symbol" pitchFamily="-111" charset="2"/>
              </a:rPr>
              <a:t> </a:t>
            </a:r>
            <a:r>
              <a:rPr lang="en-US"/>
              <a:t>A &amp; y </a:t>
            </a:r>
            <a:r>
              <a:rPr lang="en-US">
                <a:sym typeface="Symbol" pitchFamily="-111" charset="2"/>
              </a:rPr>
              <a:t></a:t>
            </a:r>
            <a:r>
              <a:rPr lang="en-US"/>
              <a:t> B }</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Insertion</a:t>
            </a:r>
          </a:p>
          <a:p>
            <a:pPr lvl="1" eaLnBrk="1" hangingPunct="1"/>
            <a:r>
              <a:rPr lang="en-US"/>
              <a:t>A </a:t>
            </a:r>
            <a:r>
              <a:rPr lang="en-US">
                <a:sym typeface="Wingdings 3" pitchFamily="-111" charset="2"/>
              </a:rPr>
              <a:t></a:t>
            </a:r>
            <a:r>
              <a:rPr lang="en-US"/>
              <a:t> B = { xyz |  y </a:t>
            </a:r>
            <a:r>
              <a:rPr lang="en-US">
                <a:sym typeface="Symbol" pitchFamily="-111" charset="2"/>
              </a:rPr>
              <a:t></a:t>
            </a:r>
            <a:r>
              <a:rPr lang="en-US"/>
              <a:t> A, xz </a:t>
            </a:r>
            <a:r>
              <a:rPr lang="en-US">
                <a:sym typeface="Symbol" pitchFamily="-111" charset="2"/>
              </a:rPr>
              <a:t></a:t>
            </a:r>
            <a:r>
              <a:rPr lang="en-US"/>
              <a:t> B, x, y, z </a:t>
            </a:r>
            <a:r>
              <a:rPr lang="en-US">
                <a:sym typeface="Symbol" pitchFamily="-111" charset="2"/>
              </a:rPr>
              <a:t></a:t>
            </a:r>
            <a:r>
              <a:rPr lang="en-US"/>
              <a:t> </a:t>
            </a:r>
            <a:r>
              <a:rPr lang="en-US">
                <a:sym typeface="Symbol" pitchFamily="-111" charset="2"/>
              </a:rPr>
              <a:t></a:t>
            </a:r>
            <a:r>
              <a:rPr lang="en-US"/>
              <a:t>*}</a:t>
            </a:r>
          </a:p>
          <a:p>
            <a:pPr lvl="1" eaLnBrk="1" hangingPunct="1"/>
            <a:r>
              <a:rPr lang="en-US"/>
              <a:t>Clearly, since x can be </a:t>
            </a:r>
            <a:r>
              <a:rPr lang="en-US">
                <a:sym typeface="Symbol" pitchFamily="-111" charset="2"/>
              </a:rPr>
              <a:t></a:t>
            </a:r>
            <a:r>
              <a:rPr lang="en-US"/>
              <a:t>, A </a:t>
            </a:r>
            <a:r>
              <a:rPr lang="en-US">
                <a:sym typeface="Symbol" pitchFamily="-111" charset="2"/>
              </a:rPr>
              <a:t></a:t>
            </a:r>
            <a:r>
              <a:rPr lang="en-US"/>
              <a:t> B </a:t>
            </a:r>
            <a:r>
              <a:rPr lang="en-US">
                <a:sym typeface="Symbol" pitchFamily="-111" charset="2"/>
              </a:rPr>
              <a:t></a:t>
            </a:r>
            <a:r>
              <a:rPr lang="en-US"/>
              <a:t> A </a:t>
            </a:r>
            <a:r>
              <a:rPr lang="en-US">
                <a:sym typeface="Wingdings 3" pitchFamily="-111" charset="2"/>
              </a:rPr>
              <a:t></a:t>
            </a:r>
            <a:r>
              <a:rPr lang="en-US"/>
              <a:t> B</a:t>
            </a:r>
          </a:p>
        </p:txBody>
      </p:sp>
      <p:sp>
        <p:nvSpPr>
          <p:cNvPr id="601093" name="Date Placeholder 3"/>
          <p:cNvSpPr>
            <a:spLocks noGrp="1"/>
          </p:cNvSpPr>
          <p:nvPr>
            <p:ph type="dt" sz="quarter" idx="10"/>
          </p:nvPr>
        </p:nvSpPr>
        <p:spPr>
          <a:noFill/>
        </p:spPr>
        <p:txBody>
          <a:bodyPr/>
          <a:lstStyle/>
          <a:p>
            <a:fld id="{6ED8E754-EA17-FC45-BDE7-ECF6830075C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010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7301777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4FF859-3250-1C4A-95CF-37A29C207A7D}" type="datetime1">
              <a:rPr lang="en-US" smtClean="0"/>
              <a:t>2/20/2020</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3</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3</a:t>
            </a:fld>
            <a:endParaRPr lang="en-US" sz="1400"/>
          </a:p>
        </p:txBody>
      </p:sp>
    </p:spTree>
    <p:extLst>
      <p:ext uri="{BB962C8B-B14F-4D97-AF65-F5344CB8AC3E}">
        <p14:creationId xmlns:p14="http://schemas.microsoft.com/office/powerpoint/2010/main" val="3084210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a:ea typeface="ＭＳ Ｐゴシック" pitchFamily="-111" charset="-128"/>
                <a:cs typeface="ＭＳ Ｐゴシック" pitchFamily="-111" charset="-128"/>
              </a:rPr>
              <a:t>Non-determinism</a:t>
            </a:r>
          </a:p>
        </p:txBody>
      </p:sp>
      <p:sp>
        <p:nvSpPr>
          <p:cNvPr id="186371"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It sometimes doesn’t matter</a:t>
            </a:r>
          </a:p>
          <a:p>
            <a:pPr marL="857250" lvl="1" indent="-457200" eaLnBrk="1" hangingPunct="1"/>
            <a:r>
              <a:rPr lang="en-US" sz="2000">
                <a:sym typeface="Symbol" pitchFamily="-111" charset="2"/>
              </a:rPr>
              <a:t>Turing Machines, Finite State Automata, </a:t>
            </a:r>
            <a:br>
              <a:rPr lang="en-US" sz="2000">
                <a:sym typeface="Symbol" pitchFamily="-111" charset="2"/>
              </a:rPr>
            </a:br>
            <a:r>
              <a:rPr lang="en-US" sz="2000">
                <a:sym typeface="Symbol" pitchFamily="-111" charset="2"/>
              </a:rPr>
              <a:t>Linear Bounded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helps</a:t>
            </a:r>
          </a:p>
          <a:p>
            <a:pPr marL="857250" lvl="1" indent="-457200" eaLnBrk="1" hangingPunct="1"/>
            <a:r>
              <a:rPr lang="en-US" sz="2000">
                <a:sym typeface="Symbol" pitchFamily="-111" charset="2"/>
              </a:rPr>
              <a:t>Push Down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hinders</a:t>
            </a:r>
          </a:p>
          <a:p>
            <a:pPr marL="857250" lvl="1" indent="-457200" eaLnBrk="1" hangingPunct="1"/>
            <a:r>
              <a:rPr lang="en-US" sz="2000">
                <a:sym typeface="Symbol" pitchFamily="-111" charset="2"/>
              </a:rPr>
              <a:t>Factor Replacement Systems, Petri Nets</a:t>
            </a:r>
          </a:p>
        </p:txBody>
      </p:sp>
      <p:sp>
        <p:nvSpPr>
          <p:cNvPr id="186372" name="Date Placeholder 3"/>
          <p:cNvSpPr>
            <a:spLocks noGrp="1"/>
          </p:cNvSpPr>
          <p:nvPr>
            <p:ph type="dt" sz="quarter" idx="10"/>
          </p:nvPr>
        </p:nvSpPr>
        <p:spPr>
          <a:noFill/>
        </p:spPr>
        <p:txBody>
          <a:bodyPr/>
          <a:lstStyle/>
          <a:p>
            <a:fld id="{8A78F3AD-7F0E-564D-B799-D1129E24BEF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186373" name="Slide Number Placeholder 4"/>
          <p:cNvSpPr>
            <a:spLocks noGrp="1"/>
          </p:cNvSpPr>
          <p:nvPr>
            <p:ph type="sldNum" sz="quarter" idx="12"/>
          </p:nvPr>
        </p:nvSpPr>
        <p:spPr>
          <a:noFill/>
        </p:spPr>
        <p:txBody>
          <a:bodyPr/>
          <a:lstStyle/>
          <a:p>
            <a:fld id="{901EFD8A-BC60-A847-84E6-75DA9A23B62C}"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
        <p:nvSpPr>
          <p:cNvPr id="186374"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64903912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lide Number Placeholder 5"/>
          <p:cNvSpPr>
            <a:spLocks noGrp="1"/>
          </p:cNvSpPr>
          <p:nvPr>
            <p:ph type="sldNum" sz="quarter" idx="12"/>
          </p:nvPr>
        </p:nvSpPr>
        <p:spPr>
          <a:noFill/>
        </p:spPr>
        <p:txBody>
          <a:bodyPr/>
          <a:lstStyle/>
          <a:p>
            <a:pPr eaLnBrk="1" hangingPunct="1"/>
            <a:fld id="{5DDA5DC2-F20B-1F46-A45F-7FB30FF9FC49}" type="slidenum">
              <a:rPr lang="en-US">
                <a:latin typeface="Arial" pitchFamily="-111" charset="0"/>
                <a:ea typeface="ＭＳ Ｐゴシック" pitchFamily="-111" charset="-128"/>
                <a:cs typeface="ＭＳ Ｐゴシック" pitchFamily="-111" charset="-128"/>
              </a:rPr>
              <a:pPr eaLnBrk="1" hangingPunct="1"/>
              <a:t>300</a:t>
            </a:fld>
            <a:endParaRPr lang="en-US">
              <a:latin typeface="Arial" pitchFamily="-111" charset="0"/>
              <a:ea typeface="ＭＳ Ｐゴシック" pitchFamily="-111" charset="-128"/>
              <a:cs typeface="ＭＳ Ｐゴシック" pitchFamily="-111" charset="-128"/>
            </a:endParaRPr>
          </a:p>
        </p:txBody>
      </p:sp>
      <p:sp>
        <p:nvSpPr>
          <p:cNvPr id="6031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K-insertion </a:t>
            </a:r>
          </a:p>
        </p:txBody>
      </p:sp>
      <p:sp>
        <p:nvSpPr>
          <p:cNvPr id="60314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a:t>
            </a:r>
            <a:r>
              <a:rPr lang="en-US" baseline="30000">
                <a:ea typeface="ＭＳ Ｐゴシック" pitchFamily="-111" charset="-128"/>
                <a:cs typeface="ＭＳ Ｐゴシック" pitchFamily="-111" charset="-128"/>
              </a:rPr>
              <a:t>[ </a:t>
            </a:r>
            <a:r>
              <a:rPr lang="en-US" i="1" baseline="30000">
                <a:ea typeface="ＭＳ Ｐゴシック" pitchFamily="-111" charset="-128"/>
                <a:cs typeface="ＭＳ Ｐゴシック" pitchFamily="-111" charset="-128"/>
              </a:rPr>
              <a:t>k </a:t>
            </a:r>
            <a:r>
              <a:rPr lang="en-US" baseline="30000">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 B = {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k+1</a:t>
            </a:r>
            <a:r>
              <a:rPr lang="en-US">
                <a:ea typeface="ＭＳ Ｐゴシック" pitchFamily="-111" charset="-128"/>
                <a:cs typeface="ＭＳ Ｐゴシック" pitchFamily="-111" charset="-128"/>
              </a:rPr>
              <a:t> |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y</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y</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k+1</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y</a:t>
            </a:r>
            <a:r>
              <a:rPr lang="en-US" baseline="-25000">
                <a:ea typeface="ＭＳ Ｐゴシック" pitchFamily="-111" charset="-128"/>
                <a:cs typeface="ＭＳ Ｐゴシック" pitchFamily="-111" charset="-128"/>
              </a:rPr>
              <a:t>j</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Clearly,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 </a:t>
            </a:r>
            <a:r>
              <a:rPr lang="en-US" baseline="30000">
                <a:ea typeface="ＭＳ Ｐゴシック" pitchFamily="-111" charset="-128"/>
                <a:cs typeface="ＭＳ Ｐゴシック" pitchFamily="-111" charset="-128"/>
              </a:rPr>
              <a:t>[ </a:t>
            </a:r>
            <a:r>
              <a:rPr lang="en-US" i="1" baseline="30000">
                <a:ea typeface="ＭＳ Ｐゴシック" pitchFamily="-111" charset="-128"/>
                <a:cs typeface="ＭＳ Ｐゴシック" pitchFamily="-111" charset="-128"/>
              </a:rPr>
              <a:t>k </a:t>
            </a:r>
            <a:r>
              <a:rPr lang="en-US" baseline="30000">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 B , for all k&gt;0</a:t>
            </a:r>
          </a:p>
        </p:txBody>
      </p:sp>
      <p:sp>
        <p:nvSpPr>
          <p:cNvPr id="603141" name="Date Placeholder 3"/>
          <p:cNvSpPr>
            <a:spLocks noGrp="1"/>
          </p:cNvSpPr>
          <p:nvPr>
            <p:ph type="dt" sz="quarter" idx="10"/>
          </p:nvPr>
        </p:nvSpPr>
        <p:spPr>
          <a:noFill/>
        </p:spPr>
        <p:txBody>
          <a:bodyPr/>
          <a:lstStyle/>
          <a:p>
            <a:fld id="{D9CB53EC-686C-7A43-A701-5603D8E42FB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031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628756766"/>
      </p:ext>
    </p:extLst>
  </p:cSld>
  <p:clrMapOvr>
    <a:masterClrMapping/>
  </p:clrMapOvr>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Slide Number Placeholder 5"/>
          <p:cNvSpPr>
            <a:spLocks noGrp="1"/>
          </p:cNvSpPr>
          <p:nvPr>
            <p:ph type="sldNum" sz="quarter" idx="12"/>
          </p:nvPr>
        </p:nvSpPr>
        <p:spPr>
          <a:noFill/>
        </p:spPr>
        <p:txBody>
          <a:bodyPr/>
          <a:lstStyle/>
          <a:p>
            <a:pPr eaLnBrk="1" hangingPunct="1"/>
            <a:fld id="{B32069F6-9FD9-EC43-A668-5DC48F54CDFF}" type="slidenum">
              <a:rPr lang="en-US">
                <a:latin typeface="Arial" pitchFamily="-111" charset="0"/>
                <a:ea typeface="ＭＳ Ｐゴシック" pitchFamily="-111" charset="-128"/>
                <a:cs typeface="ＭＳ Ｐゴシック" pitchFamily="-111" charset="-128"/>
              </a:rPr>
              <a:pPr eaLnBrk="1" hangingPunct="1"/>
              <a:t>301</a:t>
            </a:fld>
            <a:endParaRPr lang="en-US">
              <a:latin typeface="Arial" pitchFamily="-111" charset="0"/>
              <a:ea typeface="ＭＳ Ｐゴシック" pitchFamily="-111" charset="-128"/>
              <a:cs typeface="ＭＳ Ｐゴシック" pitchFamily="-111" charset="-128"/>
            </a:endParaRPr>
          </a:p>
        </p:txBody>
      </p:sp>
      <p:sp>
        <p:nvSpPr>
          <p:cNvPr id="6051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Iterated Insertion</a:t>
            </a:r>
          </a:p>
        </p:txBody>
      </p:sp>
      <p:sp>
        <p:nvSpPr>
          <p:cNvPr id="60518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A (1)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A (k+1)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(A (k)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endParaRPr>
          </a:p>
        </p:txBody>
      </p:sp>
      <p:sp>
        <p:nvSpPr>
          <p:cNvPr id="605189" name="Date Placeholder 3"/>
          <p:cNvSpPr>
            <a:spLocks noGrp="1"/>
          </p:cNvSpPr>
          <p:nvPr>
            <p:ph type="dt" sz="quarter" idx="10"/>
          </p:nvPr>
        </p:nvSpPr>
        <p:spPr>
          <a:noFill/>
        </p:spPr>
        <p:txBody>
          <a:bodyPr/>
          <a:lstStyle/>
          <a:p>
            <a:fld id="{58558373-F610-EC44-8569-B6384C356F3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051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549542417"/>
      </p:ext>
    </p:extLst>
  </p:cSld>
  <p:clrMapOvr>
    <a:masterClrMapping/>
  </p:clrMapOvr>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Number Placeholder 5"/>
          <p:cNvSpPr>
            <a:spLocks noGrp="1"/>
          </p:cNvSpPr>
          <p:nvPr>
            <p:ph type="sldNum" sz="quarter" idx="12"/>
          </p:nvPr>
        </p:nvSpPr>
        <p:spPr>
          <a:noFill/>
        </p:spPr>
        <p:txBody>
          <a:bodyPr/>
          <a:lstStyle/>
          <a:p>
            <a:pPr eaLnBrk="1" hangingPunct="1"/>
            <a:fld id="{48C5FC2B-5B68-814D-8CD3-226E26A1E553}" type="slidenum">
              <a:rPr lang="en-US">
                <a:latin typeface="Arial" pitchFamily="-111" charset="0"/>
                <a:ea typeface="ＭＳ Ｐゴシック" pitchFamily="-111" charset="-128"/>
                <a:cs typeface="ＭＳ Ｐゴシック" pitchFamily="-111" charset="-128"/>
              </a:rPr>
              <a:pPr eaLnBrk="1" hangingPunct="1"/>
              <a:t>302</a:t>
            </a:fld>
            <a:endParaRPr lang="en-US">
              <a:latin typeface="Arial" pitchFamily="-111" charset="0"/>
              <a:ea typeface="ＭＳ Ｐゴシック" pitchFamily="-111" charset="-128"/>
              <a:cs typeface="ＭＳ Ｐゴシック" pitchFamily="-111" charset="-128"/>
            </a:endParaRPr>
          </a:p>
        </p:txBody>
      </p:sp>
      <p:sp>
        <p:nvSpPr>
          <p:cNvPr id="6072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Shuffle</a:t>
            </a:r>
          </a:p>
        </p:txBody>
      </p:sp>
      <p:sp>
        <p:nvSpPr>
          <p:cNvPr id="60723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Shuffle (product and bounded product)</a:t>
            </a:r>
          </a:p>
          <a:p>
            <a:pPr lvl="1" eaLnBrk="1" hangingPunct="1"/>
            <a:r>
              <a:rPr lang="en-US" sz="2400"/>
              <a:t>A </a:t>
            </a:r>
            <a:r>
              <a:rPr lang="en-US" sz="2400">
                <a:sym typeface="Wingdings 2" pitchFamily="-111" charset="2"/>
              </a:rPr>
              <a:t></a:t>
            </a:r>
            <a:r>
              <a:rPr lang="en-US" sz="2400"/>
              <a:t> B = </a:t>
            </a:r>
            <a:r>
              <a:rPr lang="en-US" sz="2400">
                <a:sym typeface="Symbol" pitchFamily="-111" charset="2"/>
              </a:rPr>
              <a:t></a:t>
            </a:r>
            <a:r>
              <a:rPr lang="en-US" sz="2400"/>
              <a:t> </a:t>
            </a:r>
            <a:r>
              <a:rPr lang="en-US" sz="2400" baseline="-25000"/>
              <a:t>j </a:t>
            </a:r>
            <a:r>
              <a:rPr lang="en-US" sz="2400" baseline="-25000">
                <a:sym typeface="Symbol" pitchFamily="-111" charset="2"/>
              </a:rPr>
              <a:t></a:t>
            </a:r>
            <a:r>
              <a:rPr lang="en-US" sz="2400" baseline="-25000"/>
              <a:t> 1</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a:t>
            </a:r>
          </a:p>
          <a:p>
            <a:pPr lvl="1" eaLnBrk="1" hangingPunct="1"/>
            <a:r>
              <a:rPr lang="en-US" sz="2400"/>
              <a:t>A </a:t>
            </a:r>
            <a:r>
              <a:rPr lang="en-US" sz="2400">
                <a:sym typeface="Wingdings 2" pitchFamily="-111" charset="2"/>
              </a:rPr>
              <a:t></a:t>
            </a:r>
            <a:r>
              <a:rPr lang="en-US" sz="2400" baseline="30000"/>
              <a:t>[ </a:t>
            </a:r>
            <a:r>
              <a:rPr lang="en-US" sz="2400" i="1" baseline="30000"/>
              <a:t>k </a:t>
            </a:r>
            <a:r>
              <a:rPr lang="en-US" sz="2400" baseline="30000"/>
              <a:t>]</a:t>
            </a:r>
            <a:r>
              <a:rPr lang="en-US" sz="2400"/>
              <a:t> B = </a:t>
            </a:r>
            <a:r>
              <a:rPr lang="en-US" sz="2400">
                <a:sym typeface="Symbol" pitchFamily="-111" charset="2"/>
              </a:rPr>
              <a:t></a:t>
            </a:r>
            <a:r>
              <a:rPr lang="en-US" sz="2400"/>
              <a:t> </a:t>
            </a:r>
            <a:r>
              <a:rPr lang="en-US" sz="2400" baseline="-25000"/>
              <a:t>1</a:t>
            </a:r>
            <a:r>
              <a:rPr lang="en-US" sz="2400" baseline="-25000">
                <a:sym typeface="Symbol" pitchFamily="-111" charset="2"/>
              </a:rPr>
              <a:t></a:t>
            </a:r>
            <a:r>
              <a:rPr lang="en-US" sz="2400" baseline="-25000"/>
              <a:t>j</a:t>
            </a:r>
            <a:r>
              <a:rPr lang="en-US" sz="2400" baseline="-25000">
                <a:sym typeface="Symbol" pitchFamily="-111" charset="2"/>
              </a:rPr>
              <a:t></a:t>
            </a:r>
            <a:r>
              <a:rPr lang="en-US" sz="2400" baseline="-25000"/>
              <a:t>k</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 A </a:t>
            </a:r>
            <a:r>
              <a:rPr lang="en-US" sz="2400">
                <a:sym typeface="Wingdings 3" pitchFamily="-111" charset="2"/>
              </a:rPr>
              <a:t></a:t>
            </a:r>
            <a:r>
              <a:rPr lang="en-US" sz="2400" baseline="30000"/>
              <a:t>[ </a:t>
            </a:r>
            <a:r>
              <a:rPr lang="en-US" sz="2400" i="1" baseline="30000"/>
              <a:t>k </a:t>
            </a:r>
            <a:r>
              <a:rPr lang="en-US" sz="2400" baseline="30000"/>
              <a:t>]</a:t>
            </a:r>
            <a:r>
              <a:rPr lang="en-US" sz="2400"/>
              <a:t> B </a:t>
            </a:r>
          </a:p>
          <a:p>
            <a:pPr lvl="1" eaLnBrk="1" hangingPunct="1"/>
            <a:endParaRPr lang="en-US" sz="2400"/>
          </a:p>
          <a:p>
            <a:pPr eaLnBrk="1" hangingPunct="1"/>
            <a:r>
              <a:rPr lang="en-US" sz="2800">
                <a:ea typeface="ＭＳ Ｐゴシック" pitchFamily="-111" charset="-128"/>
                <a:cs typeface="ＭＳ Ｐゴシック" pitchFamily="-111" charset="-128"/>
              </a:rPr>
              <a:t>One is tempted to define shuffle product as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2" pitchFamily="-111" charset="2"/>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k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where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k = </a:t>
            </a:r>
            <a:r>
              <a:rPr lang="en-US" sz="2800">
                <a:ea typeface="ＭＳ Ｐゴシック" pitchFamily="-111" charset="-128"/>
                <a:cs typeface="ＭＳ Ｐゴシック" pitchFamily="-111" charset="-128"/>
                <a:sym typeface="Symbol" pitchFamily="-111" charset="2"/>
              </a:rPr>
              <a:t> y [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a:t>
            </a:r>
            <a:r>
              <a:rPr lang="en-US" sz="2800" baseline="30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 B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but such a k may not exist – in fact, we will show the undecidability of determining whether or not k exists</a:t>
            </a:r>
          </a:p>
        </p:txBody>
      </p:sp>
      <p:sp>
        <p:nvSpPr>
          <p:cNvPr id="607237" name="Date Placeholder 3"/>
          <p:cNvSpPr>
            <a:spLocks noGrp="1"/>
          </p:cNvSpPr>
          <p:nvPr>
            <p:ph type="dt" sz="quarter" idx="10"/>
          </p:nvPr>
        </p:nvSpPr>
        <p:spPr>
          <a:noFill/>
        </p:spPr>
        <p:txBody>
          <a:bodyPr/>
          <a:lstStyle/>
          <a:p>
            <a:fld id="{68352945-53A2-474D-8538-0BBD5562B5C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072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477115494"/>
      </p:ext>
    </p:extLst>
  </p:cSld>
  <p:clrMapOvr>
    <a:masterClrMapping/>
  </p:clrMapOvr>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Number Placeholder 5"/>
          <p:cNvSpPr>
            <a:spLocks noGrp="1"/>
          </p:cNvSpPr>
          <p:nvPr>
            <p:ph type="sldNum" sz="quarter" idx="12"/>
          </p:nvPr>
        </p:nvSpPr>
        <p:spPr>
          <a:noFill/>
        </p:spPr>
        <p:txBody>
          <a:bodyPr/>
          <a:lstStyle/>
          <a:p>
            <a:pPr eaLnBrk="1" hangingPunct="1"/>
            <a:fld id="{B8405A12-0840-EB4C-8289-F51E43CD199E}" type="slidenum">
              <a:rPr lang="en-US">
                <a:latin typeface="Arial" pitchFamily="-111" charset="0"/>
                <a:ea typeface="ＭＳ Ｐゴシック" pitchFamily="-111" charset="-128"/>
                <a:cs typeface="ＭＳ Ｐゴシック" pitchFamily="-111" charset="-128"/>
              </a:rPr>
              <a:pPr eaLnBrk="1" hangingPunct="1"/>
              <a:t>303</a:t>
            </a:fld>
            <a:endParaRPr lang="en-US">
              <a:latin typeface="Arial" pitchFamily="-111" charset="0"/>
              <a:ea typeface="ＭＳ Ｐゴシック" pitchFamily="-111" charset="-128"/>
              <a:cs typeface="ＭＳ Ｐゴシック" pitchFamily="-111" charset="-128"/>
            </a:endParaRPr>
          </a:p>
        </p:txBody>
      </p:sp>
      <p:sp>
        <p:nvSpPr>
          <p:cNvPr id="6092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Shuffles</a:t>
            </a:r>
          </a:p>
        </p:txBody>
      </p:sp>
      <p:sp>
        <p:nvSpPr>
          <p:cNvPr id="60928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Iterated shuffle</a:t>
            </a:r>
          </a:p>
          <a:p>
            <a:pPr lvl="1" eaLnBrk="1" hangingPunct="1"/>
            <a:r>
              <a:rPr lang="en-US"/>
              <a:t>A </a:t>
            </a:r>
            <a:r>
              <a:rPr lang="en-US">
                <a:sym typeface="Wingdings 2" pitchFamily="-111" charset="2"/>
              </a:rPr>
              <a:t></a:t>
            </a:r>
            <a:r>
              <a:rPr lang="en-US" baseline="30000">
                <a:sym typeface="Wingdings 2" pitchFamily="-111" charset="2"/>
              </a:rPr>
              <a:t>0</a:t>
            </a:r>
            <a:r>
              <a:rPr lang="en-US"/>
              <a:t> B = A</a:t>
            </a:r>
          </a:p>
          <a:p>
            <a:pPr lvl="1" eaLnBrk="1" hangingPunct="1"/>
            <a:r>
              <a:rPr lang="en-US"/>
              <a:t>A </a:t>
            </a:r>
            <a:r>
              <a:rPr lang="en-US">
                <a:sym typeface="Wingdings 2" pitchFamily="-111" charset="2"/>
              </a:rPr>
              <a:t></a:t>
            </a:r>
            <a:r>
              <a:rPr lang="en-US" i="1" baseline="30000"/>
              <a:t>k +1</a:t>
            </a:r>
            <a:r>
              <a:rPr lang="en-US"/>
              <a:t> B = (A </a:t>
            </a:r>
            <a:r>
              <a:rPr lang="en-US">
                <a:sym typeface="Wingdings 2" pitchFamily="-111" charset="2"/>
              </a:rPr>
              <a:t></a:t>
            </a:r>
            <a:r>
              <a:rPr lang="en-US" baseline="30000"/>
              <a:t>[ </a:t>
            </a:r>
            <a:r>
              <a:rPr lang="en-US" i="1" baseline="30000"/>
              <a:t>k </a:t>
            </a:r>
            <a:r>
              <a:rPr lang="en-US" baseline="30000"/>
              <a:t>]</a:t>
            </a:r>
            <a:r>
              <a:rPr lang="en-US"/>
              <a:t> B) </a:t>
            </a:r>
            <a:r>
              <a:rPr lang="en-US">
                <a:sym typeface="Wingdings 2" pitchFamily="-111" charset="2"/>
              </a:rPr>
              <a:t></a:t>
            </a:r>
            <a:r>
              <a:rPr lang="en-US"/>
              <a:t> B </a:t>
            </a:r>
          </a:p>
          <a:p>
            <a:pPr lvl="1" eaLnBrk="1" hangingPunct="1"/>
            <a:endParaRPr lang="en-US"/>
          </a:p>
          <a:p>
            <a:pPr eaLnBrk="1" hangingPunct="1"/>
            <a:r>
              <a:rPr lang="en-US">
                <a:ea typeface="ＭＳ Ｐゴシック" pitchFamily="-111" charset="-128"/>
                <a:cs typeface="ＭＳ Ｐゴシック" pitchFamily="-111" charset="-128"/>
              </a:rPr>
              <a:t>Shuffle closure</a:t>
            </a:r>
          </a:p>
          <a:p>
            <a:pPr lvl="1" eaLnBrk="1" hangingPunct="1"/>
            <a:r>
              <a:rPr lang="en-US"/>
              <a:t>A </a:t>
            </a:r>
            <a:r>
              <a:rPr lang="en-US">
                <a:sym typeface="Wingdings 2" pitchFamily="-111" charset="2"/>
              </a:rPr>
              <a:t></a:t>
            </a:r>
            <a:r>
              <a:rPr lang="en-US" i="1" baseline="30000"/>
              <a:t>*</a:t>
            </a:r>
            <a:r>
              <a:rPr lang="en-US"/>
              <a:t> B = </a:t>
            </a:r>
            <a:r>
              <a:rPr lang="en-US">
                <a:sym typeface="Symbol" pitchFamily="-111" charset="2"/>
              </a:rPr>
              <a:t></a:t>
            </a:r>
            <a:r>
              <a:rPr lang="en-US"/>
              <a:t> </a:t>
            </a:r>
            <a:r>
              <a:rPr lang="en-US" baseline="-25000"/>
              <a:t>k </a:t>
            </a:r>
            <a:r>
              <a:rPr lang="en-US" baseline="-25000">
                <a:sym typeface="Symbol" pitchFamily="-111" charset="2"/>
              </a:rPr>
              <a:t></a:t>
            </a:r>
            <a:r>
              <a:rPr lang="en-US" baseline="-25000"/>
              <a:t> 0</a:t>
            </a:r>
            <a:r>
              <a:rPr lang="en-US"/>
              <a:t> (A </a:t>
            </a:r>
            <a:r>
              <a:rPr lang="en-US">
                <a:sym typeface="Wingdings 2" pitchFamily="-111" charset="2"/>
              </a:rPr>
              <a:t></a:t>
            </a:r>
            <a:r>
              <a:rPr lang="en-US" baseline="30000"/>
              <a:t>[ </a:t>
            </a:r>
            <a:r>
              <a:rPr lang="en-US" i="1" baseline="30000"/>
              <a:t>k </a:t>
            </a:r>
            <a:r>
              <a:rPr lang="en-US" baseline="30000"/>
              <a:t>]</a:t>
            </a:r>
            <a:r>
              <a:rPr lang="en-US"/>
              <a:t> B)</a:t>
            </a:r>
          </a:p>
        </p:txBody>
      </p:sp>
      <p:pic>
        <p:nvPicPr>
          <p:cNvPr id="609285" name="Picture 4" descr="force">
            <a:hlinkClick r:id="" action="ppaction://noaction"/>
          </p:cNvPr>
          <p:cNvPicPr>
            <a:picLocks noChangeAspect="1" noChangeArrowheads="1"/>
          </p:cNvPicPr>
          <p:nvPr/>
        </p:nvPicPr>
        <p:blipFill>
          <a:blip r:embed="rId3" cstate="print"/>
          <a:srcRect/>
          <a:stretch>
            <a:fillRect/>
          </a:stretch>
        </p:blipFill>
        <p:spPr bwMode="auto">
          <a:xfrm>
            <a:off x="6019800" y="2133600"/>
            <a:ext cx="2971800" cy="2971800"/>
          </a:xfrm>
          <a:prstGeom prst="rect">
            <a:avLst/>
          </a:prstGeom>
          <a:noFill/>
          <a:ln w="9525">
            <a:noFill/>
            <a:miter lim="800000"/>
            <a:headEnd/>
            <a:tailEnd/>
          </a:ln>
        </p:spPr>
      </p:pic>
      <p:sp>
        <p:nvSpPr>
          <p:cNvPr id="609286" name="Date Placeholder 3"/>
          <p:cNvSpPr>
            <a:spLocks noGrp="1"/>
          </p:cNvSpPr>
          <p:nvPr>
            <p:ph type="dt" sz="quarter" idx="10"/>
          </p:nvPr>
        </p:nvSpPr>
        <p:spPr>
          <a:noFill/>
        </p:spPr>
        <p:txBody>
          <a:bodyPr/>
          <a:lstStyle/>
          <a:p>
            <a:fld id="{677EC5B7-9BF5-3C4D-9922-7A2B30C6E63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0928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264086877"/>
      </p:ext>
    </p:extLst>
  </p:cSld>
  <p:clrMapOvr>
    <a:masterClrMapping/>
  </p:clrMapOvr>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Slide Number Placeholder 5"/>
          <p:cNvSpPr>
            <a:spLocks noGrp="1"/>
          </p:cNvSpPr>
          <p:nvPr>
            <p:ph type="sldNum" sz="quarter" idx="12"/>
          </p:nvPr>
        </p:nvSpPr>
        <p:spPr>
          <a:noFill/>
        </p:spPr>
        <p:txBody>
          <a:bodyPr/>
          <a:lstStyle/>
          <a:p>
            <a:pPr eaLnBrk="1" hangingPunct="1"/>
            <a:fld id="{89C294E0-E405-9F4E-8557-2AE5AA33DBC0}" type="slidenum">
              <a:rPr lang="en-US">
                <a:latin typeface="Arial" pitchFamily="-111" charset="0"/>
                <a:ea typeface="ＭＳ Ｐゴシック" pitchFamily="-111" charset="-128"/>
                <a:cs typeface="ＭＳ Ｐゴシック" pitchFamily="-111" charset="-128"/>
              </a:rPr>
              <a:pPr eaLnBrk="1" hangingPunct="1"/>
              <a:t>304</a:t>
            </a:fld>
            <a:endParaRPr lang="en-US">
              <a:latin typeface="Arial" pitchFamily="-111" charset="0"/>
              <a:ea typeface="ＭＳ Ｐゴシック" pitchFamily="-111" charset="-128"/>
              <a:cs typeface="ＭＳ Ｐゴシック" pitchFamily="-111" charset="-128"/>
            </a:endParaRPr>
          </a:p>
        </p:txBody>
      </p:sp>
      <p:sp>
        <p:nvSpPr>
          <p:cNvPr id="6113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Crossover</a:t>
            </a:r>
          </a:p>
        </p:txBody>
      </p:sp>
      <p:sp>
        <p:nvSpPr>
          <p:cNvPr id="61133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Unconstrained crossover is defined by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rPr>
              <a:t>Constrained crossover is defined by</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|w| = |y|, |x| = |z| }</a:t>
            </a:r>
          </a:p>
        </p:txBody>
      </p:sp>
      <p:sp>
        <p:nvSpPr>
          <p:cNvPr id="611333" name="Date Placeholder 3"/>
          <p:cNvSpPr>
            <a:spLocks noGrp="1"/>
          </p:cNvSpPr>
          <p:nvPr>
            <p:ph type="dt" sz="quarter" idx="10"/>
          </p:nvPr>
        </p:nvSpPr>
        <p:spPr>
          <a:noFill/>
        </p:spPr>
        <p:txBody>
          <a:bodyPr/>
          <a:lstStyle/>
          <a:p>
            <a:fld id="{B006345A-F88D-9846-9A6F-D8A31E0AB4A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113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31918161"/>
      </p:ext>
    </p:extLst>
  </p:cSld>
  <p:clrMapOvr>
    <a:masterClrMapping/>
  </p:clrMapOv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Number Placeholder 5"/>
          <p:cNvSpPr>
            <a:spLocks noGrp="1"/>
          </p:cNvSpPr>
          <p:nvPr>
            <p:ph type="sldNum" sz="quarter" idx="12"/>
          </p:nvPr>
        </p:nvSpPr>
        <p:spPr>
          <a:noFill/>
        </p:spPr>
        <p:txBody>
          <a:bodyPr/>
          <a:lstStyle/>
          <a:p>
            <a:pPr eaLnBrk="1" hangingPunct="1"/>
            <a:fld id="{10E15D4B-F1CC-C84E-BBEC-A2E4F1B313A7}" type="slidenum">
              <a:rPr lang="en-US">
                <a:latin typeface="Arial" pitchFamily="-111" charset="0"/>
                <a:ea typeface="ＭＳ Ｐゴシック" pitchFamily="-111" charset="-128"/>
                <a:cs typeface="ＭＳ Ｐゴシック" pitchFamily="-111" charset="-128"/>
              </a:rPr>
              <a:pPr eaLnBrk="1" hangingPunct="1"/>
              <a:t>305</a:t>
            </a:fld>
            <a:endParaRPr lang="en-US">
              <a:latin typeface="Arial" pitchFamily="-111" charset="0"/>
              <a:ea typeface="ＭＳ Ｐゴシック" pitchFamily="-111" charset="-128"/>
              <a:cs typeface="ＭＳ Ｐゴシック" pitchFamily="-111" charset="-128"/>
            </a:endParaRPr>
          </a:p>
        </p:txBody>
      </p:sp>
      <p:sp>
        <p:nvSpPr>
          <p:cNvPr id="6133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Who Cares?</a:t>
            </a:r>
          </a:p>
        </p:txBody>
      </p:sp>
      <p:sp>
        <p:nvSpPr>
          <p:cNvPr id="613380" name="Rectangle 3"/>
          <p:cNvSpPr>
            <a:spLocks noGrp="1" noChangeArrowheads="1"/>
          </p:cNvSpPr>
          <p:nvPr>
            <p:ph type="body" idx="1"/>
          </p:nvPr>
        </p:nvSpPr>
        <p:spPr/>
        <p:txBody>
          <a:bodyPr/>
          <a:lstStyle/>
          <a:p>
            <a:pPr eaLnBrk="1" hangingPunct="1"/>
            <a:r>
              <a:rPr lang="en-US" sz="3000">
                <a:ea typeface="ＭＳ Ｐゴシック" pitchFamily="-111" charset="-128"/>
                <a:cs typeface="ＭＳ Ｐゴシック" pitchFamily="-111" charset="-128"/>
              </a:rPr>
              <a:t>People with no real life (me?)</a:t>
            </a:r>
          </a:p>
          <a:p>
            <a:pPr eaLnBrk="1" hangingPunct="1"/>
            <a:r>
              <a:rPr lang="en-US" sz="3000">
                <a:ea typeface="ＭＳ Ｐゴシック" pitchFamily="-111" charset="-128"/>
                <a:cs typeface="ＭＳ Ｐゴシック" pitchFamily="-111" charset="-128"/>
              </a:rPr>
              <a:t>Insertion and a related deletion operation are used in biomolecular computing and dynamical systems</a:t>
            </a:r>
          </a:p>
          <a:p>
            <a:pPr eaLnBrk="1" hangingPunct="1"/>
            <a:r>
              <a:rPr lang="en-US" sz="3000">
                <a:ea typeface="ＭＳ Ｐゴシック" pitchFamily="-111" charset="-128"/>
                <a:cs typeface="ＭＳ Ｐゴシック" pitchFamily="-111" charset="-128"/>
              </a:rPr>
              <a:t>Shuffle is used in analyzing concurrency as the arbitrary interleaving of parallel events</a:t>
            </a:r>
          </a:p>
          <a:p>
            <a:pPr eaLnBrk="1" hangingPunct="1"/>
            <a:r>
              <a:rPr lang="en-US" sz="3000">
                <a:ea typeface="ＭＳ Ｐゴシック" pitchFamily="-111" charset="-128"/>
                <a:cs typeface="ＭＳ Ｐゴシック" pitchFamily="-111" charset="-128"/>
              </a:rPr>
              <a:t>Crossover is used in genetic algorithms</a:t>
            </a:r>
          </a:p>
        </p:txBody>
      </p:sp>
      <p:sp>
        <p:nvSpPr>
          <p:cNvPr id="613381" name="Date Placeholder 3"/>
          <p:cNvSpPr>
            <a:spLocks noGrp="1"/>
          </p:cNvSpPr>
          <p:nvPr>
            <p:ph type="dt" sz="quarter" idx="10"/>
          </p:nvPr>
        </p:nvSpPr>
        <p:spPr>
          <a:noFill/>
        </p:spPr>
        <p:txBody>
          <a:bodyPr/>
          <a:lstStyle/>
          <a:p>
            <a:fld id="{9AFC6592-4897-4447-91B7-9CBA4591DD0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133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105813119"/>
      </p:ext>
    </p:extLst>
  </p:cSld>
  <p:clrMapOvr>
    <a:masterClrMapping/>
  </p:clrMapOvr>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Number Placeholder 5"/>
          <p:cNvSpPr>
            <a:spLocks noGrp="1"/>
          </p:cNvSpPr>
          <p:nvPr>
            <p:ph type="sldNum" sz="quarter" idx="12"/>
          </p:nvPr>
        </p:nvSpPr>
        <p:spPr>
          <a:noFill/>
        </p:spPr>
        <p:txBody>
          <a:bodyPr/>
          <a:lstStyle/>
          <a:p>
            <a:pPr eaLnBrk="1" hangingPunct="1"/>
            <a:fld id="{3C1B4E66-5DE7-FB42-825B-AA4BA65DB2D0}" type="slidenum">
              <a:rPr lang="en-US">
                <a:latin typeface="Arial" pitchFamily="-111" charset="0"/>
                <a:ea typeface="ＭＳ Ｐゴシック" pitchFamily="-111" charset="-128"/>
                <a:cs typeface="ＭＳ Ｐゴシック" pitchFamily="-111" charset="-128"/>
              </a:rPr>
              <a:pPr eaLnBrk="1" hangingPunct="1"/>
              <a:t>306</a:t>
            </a:fld>
            <a:endParaRPr lang="en-US">
              <a:latin typeface="Arial" pitchFamily="-111" charset="0"/>
              <a:ea typeface="ＭＳ Ｐゴシック" pitchFamily="-111" charset="-128"/>
              <a:cs typeface="ＭＳ Ｐゴシック" pitchFamily="-111" charset="-128"/>
            </a:endParaRPr>
          </a:p>
        </p:txBody>
      </p:sp>
      <p:sp>
        <p:nvSpPr>
          <p:cNvPr id="6154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Known Results</a:t>
            </a:r>
          </a:p>
        </p:txBody>
      </p:sp>
      <p:sp>
        <p:nvSpPr>
          <p:cNvPr id="61542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Regular languages, A and B</a:t>
            </a:r>
          </a:p>
          <a:p>
            <a:pPr lvl="1" eaLnBrk="1" hangingPunct="1"/>
            <a:r>
              <a:rPr lang="en-US"/>
              <a:t>A </a:t>
            </a:r>
            <a:r>
              <a:rPr lang="en-US">
                <a:sym typeface="Symbol" pitchFamily="-111" charset="2"/>
              </a:rPr>
              <a:t></a:t>
            </a:r>
            <a:r>
              <a:rPr lang="en-US"/>
              <a:t> B is regular</a:t>
            </a:r>
          </a:p>
          <a:p>
            <a:pPr lvl="1" eaLnBrk="1" hangingPunct="1"/>
            <a:r>
              <a:rPr lang="en-US"/>
              <a:t>A </a:t>
            </a:r>
            <a:r>
              <a:rPr lang="en-US">
                <a:sym typeface="Wingdings 3" pitchFamily="-111" charset="2"/>
              </a:rPr>
              <a:t></a:t>
            </a:r>
            <a:r>
              <a:rPr lang="en-US"/>
              <a:t> </a:t>
            </a:r>
            <a:r>
              <a:rPr lang="en-US" baseline="30000"/>
              <a:t>[ </a:t>
            </a:r>
            <a:r>
              <a:rPr lang="en-US" i="1" baseline="30000"/>
              <a:t>k </a:t>
            </a:r>
            <a:r>
              <a:rPr lang="en-US" baseline="30000"/>
              <a:t>]</a:t>
            </a:r>
            <a:r>
              <a:rPr lang="en-US"/>
              <a:t> B is regular, for all k&gt;0</a:t>
            </a:r>
          </a:p>
          <a:p>
            <a:pPr lvl="1" eaLnBrk="1" hangingPunct="1"/>
            <a:r>
              <a:rPr lang="en-US"/>
              <a:t>A </a:t>
            </a:r>
            <a:r>
              <a:rPr lang="en-US">
                <a:sym typeface="Wingdings 2" pitchFamily="-111" charset="2"/>
              </a:rPr>
              <a:t></a:t>
            </a:r>
            <a:r>
              <a:rPr lang="en-US"/>
              <a:t> B is regular</a:t>
            </a:r>
          </a:p>
          <a:p>
            <a:pPr lvl="1" eaLnBrk="1" hangingPunct="1"/>
            <a:r>
              <a:rPr lang="en-US"/>
              <a:t>A </a:t>
            </a:r>
            <a:r>
              <a:rPr lang="en-US">
                <a:sym typeface="Wingdings 2" pitchFamily="-111" charset="2"/>
              </a:rPr>
              <a:t>*</a:t>
            </a:r>
            <a:r>
              <a:rPr lang="en-US"/>
              <a:t> B is not necessarily regular </a:t>
            </a:r>
          </a:p>
          <a:p>
            <a:pPr lvl="2" eaLnBrk="1" hangingPunct="1"/>
            <a:r>
              <a:rPr lang="en-US">
                <a:ea typeface="ＭＳ Ｐゴシック" pitchFamily="-111" charset="-128"/>
              </a:rPr>
              <a:t>Deciding whether or not A </a:t>
            </a:r>
            <a:r>
              <a:rPr lang="en-US">
                <a:ea typeface="ＭＳ Ｐゴシック" pitchFamily="-111" charset="-128"/>
                <a:sym typeface="Wingdings 2" pitchFamily="-111" charset="2"/>
              </a:rPr>
              <a:t>*</a:t>
            </a:r>
            <a:r>
              <a:rPr lang="en-US">
                <a:ea typeface="ＭＳ Ｐゴシック" pitchFamily="-111" charset="-128"/>
              </a:rPr>
              <a:t> B is regular is an open problem</a:t>
            </a:r>
          </a:p>
        </p:txBody>
      </p:sp>
      <p:sp>
        <p:nvSpPr>
          <p:cNvPr id="615429" name="Date Placeholder 3"/>
          <p:cNvSpPr>
            <a:spLocks noGrp="1"/>
          </p:cNvSpPr>
          <p:nvPr>
            <p:ph type="dt" sz="quarter" idx="10"/>
          </p:nvPr>
        </p:nvSpPr>
        <p:spPr>
          <a:noFill/>
        </p:spPr>
        <p:txBody>
          <a:bodyPr/>
          <a:lstStyle/>
          <a:p>
            <a:fld id="{6A4DF99C-BD13-4349-BAD4-78C9329C520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154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06076202"/>
      </p:ext>
    </p:extLst>
  </p:cSld>
  <p:clrMapOvr>
    <a:masterClrMapping/>
  </p:clrMapOv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Number Placeholder 5"/>
          <p:cNvSpPr>
            <a:spLocks noGrp="1"/>
          </p:cNvSpPr>
          <p:nvPr>
            <p:ph type="sldNum" sz="quarter" idx="12"/>
          </p:nvPr>
        </p:nvSpPr>
        <p:spPr>
          <a:noFill/>
        </p:spPr>
        <p:txBody>
          <a:bodyPr/>
          <a:lstStyle/>
          <a:p>
            <a:pPr eaLnBrk="1" hangingPunct="1"/>
            <a:fld id="{EC1CC122-DDB0-C643-965D-5559D65E28BD}" type="slidenum">
              <a:rPr lang="en-US">
                <a:latin typeface="Arial" pitchFamily="-111" charset="0"/>
                <a:ea typeface="ＭＳ Ｐゴシック" pitchFamily="-111" charset="-128"/>
                <a:cs typeface="ＭＳ Ｐゴシック" pitchFamily="-111" charset="-128"/>
              </a:rPr>
              <a:pPr eaLnBrk="1" hangingPunct="1"/>
              <a:t>307</a:t>
            </a:fld>
            <a:endParaRPr lang="en-US">
              <a:latin typeface="Arial" pitchFamily="-111" charset="0"/>
              <a:ea typeface="ＭＳ Ｐゴシック" pitchFamily="-111" charset="-128"/>
              <a:cs typeface="ＭＳ Ｐゴシック" pitchFamily="-111" charset="-128"/>
            </a:endParaRPr>
          </a:p>
        </p:txBody>
      </p:sp>
      <p:sp>
        <p:nvSpPr>
          <p:cNvPr id="6174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Known Stuff</a:t>
            </a:r>
          </a:p>
        </p:txBody>
      </p:sp>
      <p:sp>
        <p:nvSpPr>
          <p:cNvPr id="61747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CFLs, A and B</a:t>
            </a:r>
          </a:p>
          <a:p>
            <a:pPr lvl="1" eaLnBrk="1" hangingPunct="1"/>
            <a:r>
              <a:rPr lang="en-US" sz="2400"/>
              <a:t>A </a:t>
            </a:r>
            <a:r>
              <a:rPr lang="en-US" sz="2400">
                <a:sym typeface="Symbol" pitchFamily="-111" charset="2"/>
              </a:rPr>
              <a:t></a:t>
            </a:r>
            <a:r>
              <a:rPr lang="en-US" sz="2400"/>
              <a:t> B is a CFL</a:t>
            </a:r>
          </a:p>
          <a:p>
            <a:pPr lvl="1" eaLnBrk="1" hangingPunct="1"/>
            <a:r>
              <a:rPr lang="en-US" sz="2400"/>
              <a:t>A </a:t>
            </a:r>
            <a:r>
              <a:rPr lang="en-US" sz="2400">
                <a:sym typeface="Wingdings 3" pitchFamily="-111" charset="2"/>
              </a:rPr>
              <a:t></a:t>
            </a:r>
            <a:r>
              <a:rPr lang="en-US" sz="2400"/>
              <a:t> B is a CFL</a:t>
            </a:r>
          </a:p>
          <a:p>
            <a:pPr lvl="1" eaLnBrk="1" hangingPunct="1"/>
            <a:r>
              <a:rPr lang="en-US" sz="2400"/>
              <a:t>A </a:t>
            </a:r>
            <a:r>
              <a:rPr lang="en-US" sz="2400">
                <a:sym typeface="Wingdings 3" pitchFamily="-111" charset="2"/>
              </a:rPr>
              <a:t></a:t>
            </a:r>
            <a:r>
              <a:rPr lang="en-US" sz="2400"/>
              <a:t> </a:t>
            </a:r>
            <a:r>
              <a:rPr lang="en-US" sz="2400" baseline="30000"/>
              <a:t>[ </a:t>
            </a:r>
            <a:r>
              <a:rPr lang="en-US" sz="2400" i="1" baseline="30000"/>
              <a:t>k </a:t>
            </a:r>
            <a:r>
              <a:rPr lang="en-US" sz="2400" baseline="30000"/>
              <a:t>]</a:t>
            </a:r>
            <a:r>
              <a:rPr lang="en-US" sz="2400"/>
              <a:t> B is not necessarily a CFL, for k&gt;1</a:t>
            </a:r>
          </a:p>
          <a:p>
            <a:pPr lvl="2" eaLnBrk="1" hangingPunct="1"/>
            <a:r>
              <a:rPr lang="en-US" sz="2000">
                <a:ea typeface="ＭＳ Ｐゴシック" pitchFamily="-111" charset="-128"/>
              </a:rPr>
              <a:t>Consider A=a</a:t>
            </a:r>
            <a:r>
              <a:rPr lang="en-US" sz="2000" baseline="30000">
                <a:ea typeface="ＭＳ Ｐゴシック" pitchFamily="-111" charset="-128"/>
              </a:rPr>
              <a:t>n</a:t>
            </a:r>
            <a:r>
              <a:rPr lang="en-US" sz="2000">
                <a:ea typeface="ＭＳ Ｐゴシック" pitchFamily="-111" charset="-128"/>
              </a:rPr>
              <a:t>b</a:t>
            </a:r>
            <a:r>
              <a:rPr lang="en-US" sz="2000" baseline="30000">
                <a:ea typeface="ＭＳ Ｐゴシック" pitchFamily="-111" charset="-128"/>
              </a:rPr>
              <a:t>n</a:t>
            </a:r>
            <a:r>
              <a:rPr lang="en-US" sz="2000">
                <a:ea typeface="ＭＳ Ｐゴシック" pitchFamily="-111" charset="-128"/>
              </a:rPr>
              <a:t>; B = c</a:t>
            </a:r>
            <a:r>
              <a:rPr lang="en-US" sz="2000" baseline="30000">
                <a:ea typeface="ＭＳ Ｐゴシック" pitchFamily="-111" charset="-128"/>
              </a:rPr>
              <a:t>m</a:t>
            </a:r>
            <a:r>
              <a:rPr lang="en-US" sz="2000">
                <a:ea typeface="ＭＳ Ｐゴシック" pitchFamily="-111" charset="-128"/>
              </a:rPr>
              <a:t>d</a:t>
            </a:r>
            <a:r>
              <a:rPr lang="en-US" sz="2000" baseline="30000">
                <a:ea typeface="ＭＳ Ｐゴシック" pitchFamily="-111" charset="-128"/>
              </a:rPr>
              <a:t>m</a:t>
            </a:r>
            <a:r>
              <a:rPr lang="en-US" sz="2000">
                <a:ea typeface="ＭＳ Ｐゴシック" pitchFamily="-111" charset="-128"/>
              </a:rPr>
              <a:t> and k=2</a:t>
            </a:r>
          </a:p>
          <a:p>
            <a:pPr lvl="2" eaLnBrk="1" hangingPunct="1"/>
            <a:r>
              <a:rPr lang="en-US" sz="2000">
                <a:ea typeface="ＭＳ Ｐゴシック" pitchFamily="-111" charset="-128"/>
              </a:rPr>
              <a:t>Trick is to consider (A </a:t>
            </a:r>
            <a:r>
              <a:rPr lang="en-US" sz="2000">
                <a:ea typeface="ＭＳ Ｐゴシック" pitchFamily="-111" charset="-128"/>
                <a:sym typeface="Wingdings 3" pitchFamily="-111" charset="2"/>
              </a:rPr>
              <a:t></a:t>
            </a:r>
            <a:r>
              <a:rPr lang="en-US" sz="2000">
                <a:ea typeface="ＭＳ Ｐゴシック" pitchFamily="-111" charset="-128"/>
              </a:rPr>
              <a:t> </a:t>
            </a:r>
            <a:r>
              <a:rPr lang="en-US" sz="2000" baseline="30000">
                <a:ea typeface="ＭＳ Ｐゴシック" pitchFamily="-111" charset="-128"/>
              </a:rPr>
              <a:t>[ </a:t>
            </a:r>
            <a:r>
              <a:rPr lang="en-US" sz="2000" i="1" baseline="30000">
                <a:ea typeface="ＭＳ Ｐゴシック" pitchFamily="-111" charset="-128"/>
              </a:rPr>
              <a:t>2 </a:t>
            </a:r>
            <a:r>
              <a:rPr lang="en-US" sz="2000" baseline="30000">
                <a:ea typeface="ＭＳ Ｐゴシック" pitchFamily="-111" charset="-128"/>
              </a:rPr>
              <a:t>]</a:t>
            </a:r>
            <a:r>
              <a:rPr lang="en-US" sz="2000">
                <a:ea typeface="ＭＳ Ｐゴシック" pitchFamily="-111" charset="-128"/>
              </a:rPr>
              <a:t> B) </a:t>
            </a:r>
            <a:r>
              <a:rPr lang="en-US" sz="2000">
                <a:ea typeface="ＭＳ Ｐゴシック" pitchFamily="-111" charset="-128"/>
                <a:sym typeface="Symbol" pitchFamily="-111" charset="2"/>
              </a:rPr>
              <a:t> a*c*b*d*</a:t>
            </a:r>
            <a:endParaRPr lang="en-US" sz="2000">
              <a:ea typeface="ＭＳ Ｐゴシック" pitchFamily="-111" charset="-128"/>
            </a:endParaRPr>
          </a:p>
          <a:p>
            <a:pPr lvl="1" eaLnBrk="1" hangingPunct="1"/>
            <a:r>
              <a:rPr lang="en-US" sz="2400"/>
              <a:t>A </a:t>
            </a:r>
            <a:r>
              <a:rPr lang="en-US" sz="2400">
                <a:sym typeface="Wingdings 2" pitchFamily="-111" charset="2"/>
              </a:rPr>
              <a:t></a:t>
            </a:r>
            <a:r>
              <a:rPr lang="en-US" sz="2400"/>
              <a:t> B is not necessarily a CFL</a:t>
            </a:r>
          </a:p>
          <a:p>
            <a:pPr lvl="1" eaLnBrk="1" hangingPunct="1"/>
            <a:r>
              <a:rPr lang="en-US" sz="2400"/>
              <a:t>A </a:t>
            </a:r>
            <a:r>
              <a:rPr lang="en-US" sz="2400">
                <a:sym typeface="Wingdings 2" pitchFamily="-111" charset="2"/>
              </a:rPr>
              <a:t>*</a:t>
            </a:r>
            <a:r>
              <a:rPr lang="en-US" sz="2400"/>
              <a:t> B is not necessarily a CFL </a:t>
            </a:r>
          </a:p>
          <a:p>
            <a:pPr lvl="2" eaLnBrk="1" hangingPunct="1"/>
            <a:r>
              <a:rPr lang="en-US" sz="2000">
                <a:ea typeface="ＭＳ Ｐゴシック" pitchFamily="-111" charset="-128"/>
              </a:rPr>
              <a:t>Deciding whether or not A </a:t>
            </a:r>
            <a:r>
              <a:rPr lang="en-US" sz="2000">
                <a:ea typeface="ＭＳ Ｐゴシック" pitchFamily="-111" charset="-128"/>
                <a:sym typeface="Wingdings 2" pitchFamily="-111" charset="2"/>
              </a:rPr>
              <a:t>*</a:t>
            </a:r>
            <a:r>
              <a:rPr lang="en-US" sz="2000">
                <a:ea typeface="ＭＳ Ｐゴシック" pitchFamily="-111" charset="-128"/>
              </a:rPr>
              <a:t> B is a CFL is an open problem</a:t>
            </a:r>
          </a:p>
        </p:txBody>
      </p:sp>
      <p:sp>
        <p:nvSpPr>
          <p:cNvPr id="617477" name="Date Placeholder 3"/>
          <p:cNvSpPr>
            <a:spLocks noGrp="1"/>
          </p:cNvSpPr>
          <p:nvPr>
            <p:ph type="dt" sz="quarter" idx="10"/>
          </p:nvPr>
        </p:nvSpPr>
        <p:spPr>
          <a:noFill/>
        </p:spPr>
        <p:txBody>
          <a:bodyPr/>
          <a:lstStyle/>
          <a:p>
            <a:fld id="{43A7C0BF-A45C-A342-8F08-A5A51B6FBCA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174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64188613"/>
      </p:ext>
    </p:extLst>
  </p:cSld>
  <p:clrMapOvr>
    <a:masterClrMapping/>
  </p:clrMapOv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Number Placeholder 5"/>
          <p:cNvSpPr>
            <a:spLocks noGrp="1"/>
          </p:cNvSpPr>
          <p:nvPr>
            <p:ph type="sldNum" sz="quarter" idx="12"/>
          </p:nvPr>
        </p:nvSpPr>
        <p:spPr>
          <a:noFill/>
        </p:spPr>
        <p:txBody>
          <a:bodyPr/>
          <a:lstStyle/>
          <a:p>
            <a:pPr eaLnBrk="1" hangingPunct="1"/>
            <a:fld id="{DCF6127A-E362-1444-A7BE-9E5722949DD7}" type="slidenum">
              <a:rPr lang="en-US">
                <a:latin typeface="Arial" pitchFamily="-111" charset="0"/>
                <a:ea typeface="ＭＳ Ｐゴシック" pitchFamily="-111" charset="-128"/>
                <a:cs typeface="ＭＳ Ｐゴシック" pitchFamily="-111" charset="-128"/>
              </a:rPr>
              <a:pPr eaLnBrk="1" hangingPunct="1"/>
              <a:t>308</a:t>
            </a:fld>
            <a:endParaRPr lang="en-US">
              <a:latin typeface="Arial" pitchFamily="-111" charset="0"/>
              <a:ea typeface="ＭＳ Ｐゴシック" pitchFamily="-111" charset="-128"/>
              <a:cs typeface="ＭＳ Ｐゴシック" pitchFamily="-111" charset="-128"/>
            </a:endParaRPr>
          </a:p>
        </p:txBody>
      </p:sp>
      <p:sp>
        <p:nvSpPr>
          <p:cNvPr id="619523"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Immediate Convergence</a:t>
            </a:r>
          </a:p>
        </p:txBody>
      </p:sp>
      <p:sp>
        <p:nvSpPr>
          <p:cNvPr id="61952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 = L</a:t>
            </a:r>
            <a:r>
              <a:rPr lang="en-US" baseline="30000">
                <a:ea typeface="ＭＳ Ｐゴシック" pitchFamily="-111" charset="-128"/>
                <a:cs typeface="ＭＳ Ｐゴシック" pitchFamily="-111" charset="-128"/>
                <a:sym typeface="Symbol" pitchFamily="-111" charset="2"/>
              </a:rPr>
              <a:t>2 </a:t>
            </a:r>
            <a:r>
              <a:rPr lang="en-US">
                <a:ea typeface="ＭＳ Ｐゴシック" pitchFamily="-111" charset="-128"/>
                <a:cs typeface="ＭＳ Ｐゴシック" pitchFamily="-111" charset="-128"/>
              </a:rPr>
              <a:t>?</a:t>
            </a:r>
            <a:endParaRPr lang="en-US" baseline="30000">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sym typeface="Symbol" pitchFamily="-111" charset="2"/>
              </a:rPr>
              <a:t>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p>
        </p:txBody>
      </p:sp>
      <p:sp>
        <p:nvSpPr>
          <p:cNvPr id="619525" name="Date Placeholder 3"/>
          <p:cNvSpPr>
            <a:spLocks noGrp="1"/>
          </p:cNvSpPr>
          <p:nvPr>
            <p:ph type="dt" sz="quarter" idx="10"/>
          </p:nvPr>
        </p:nvSpPr>
        <p:spPr>
          <a:noFill/>
        </p:spPr>
        <p:txBody>
          <a:bodyPr/>
          <a:lstStyle/>
          <a:p>
            <a:fld id="{2139754E-0AA9-8748-96B1-01550CA7569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195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00146643"/>
      </p:ext>
    </p:extLst>
  </p:cSld>
  <p:clrMapOvr>
    <a:masterClrMapping/>
  </p:clrMapOv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Slide Number Placeholder 5"/>
          <p:cNvSpPr>
            <a:spLocks noGrp="1"/>
          </p:cNvSpPr>
          <p:nvPr>
            <p:ph type="sldNum" sz="quarter" idx="12"/>
          </p:nvPr>
        </p:nvSpPr>
        <p:spPr>
          <a:noFill/>
        </p:spPr>
        <p:txBody>
          <a:bodyPr/>
          <a:lstStyle/>
          <a:p>
            <a:pPr eaLnBrk="1" hangingPunct="1"/>
            <a:fld id="{A4B97CA3-1C5A-B44E-A99E-3C787879633F}" type="slidenum">
              <a:rPr lang="en-US">
                <a:latin typeface="Arial" pitchFamily="-111" charset="0"/>
                <a:ea typeface="ＭＳ Ｐゴシック" pitchFamily="-111" charset="-128"/>
                <a:cs typeface="ＭＳ Ｐゴシック" pitchFamily="-111" charset="-128"/>
              </a:rPr>
              <a:pPr eaLnBrk="1" hangingPunct="1"/>
              <a:t>309</a:t>
            </a:fld>
            <a:endParaRPr lang="en-US">
              <a:latin typeface="Arial" pitchFamily="-111" charset="0"/>
              <a:ea typeface="ＭＳ Ｐゴシック" pitchFamily="-111" charset="-128"/>
              <a:cs typeface="ＭＳ Ｐゴシック" pitchFamily="-111" charset="-128"/>
            </a:endParaRPr>
          </a:p>
        </p:txBody>
      </p:sp>
      <p:sp>
        <p:nvSpPr>
          <p:cNvPr id="6215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Convergence</a:t>
            </a:r>
          </a:p>
        </p:txBody>
      </p:sp>
      <p:sp>
        <p:nvSpPr>
          <p:cNvPr id="621572"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sym typeface="Symbol" pitchFamily="-111" charset="2"/>
              </a:rPr>
              <a:t>k&gt;0 L</a:t>
            </a:r>
            <a:r>
              <a:rPr lang="en-US" sz="2000" baseline="30000">
                <a:ea typeface="ＭＳ Ｐゴシック" pitchFamily="-111" charset="-128"/>
                <a:cs typeface="ＭＳ Ｐゴシック" pitchFamily="-111" charset="-128"/>
                <a:sym typeface="Symbol" pitchFamily="-111" charset="2"/>
              </a:rPr>
              <a:t>k</a:t>
            </a:r>
            <a:r>
              <a:rPr lang="en-US" sz="2000">
                <a:ea typeface="ＭＳ Ｐゴシック" pitchFamily="-111" charset="-128"/>
                <a:cs typeface="ＭＳ Ｐゴシック" pitchFamily="-111" charset="-128"/>
                <a:sym typeface="Symbol" pitchFamily="-111" charset="2"/>
              </a:rPr>
              <a:t> = L</a:t>
            </a:r>
            <a:r>
              <a:rPr lang="en-US" sz="2000" baseline="30000">
                <a:ea typeface="ＭＳ Ｐゴシック" pitchFamily="-111" charset="-128"/>
                <a:cs typeface="ＭＳ Ｐゴシック" pitchFamily="-111" charset="-128"/>
                <a:sym typeface="Symbol" pitchFamily="-111" charset="2"/>
              </a:rPr>
              <a:t>k+1</a:t>
            </a:r>
            <a:r>
              <a:rPr lang="en-US" sz="2000">
                <a:ea typeface="ＭＳ Ｐゴシック" pitchFamily="-111" charset="-128"/>
                <a:cs typeface="ＭＳ Ｐゴシック" pitchFamily="-111" charset="-128"/>
                <a:sym typeface="Symbol" pitchFamily="-111" charset="2"/>
              </a:rPr>
              <a:t>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 =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L =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L</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endParaRPr lang="en-US" sz="2000">
              <a:ea typeface="ＭＳ Ｐゴシック" pitchFamily="-111" charset="-128"/>
              <a:cs typeface="ＭＳ Ｐゴシック" pitchFamily="-111" charset="-128"/>
              <a:sym typeface="Symbol" pitchFamily="-111" charset="2"/>
            </a:endParaRP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B</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B =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B</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p:txBody>
      </p:sp>
      <p:sp>
        <p:nvSpPr>
          <p:cNvPr id="621573" name="Date Placeholder 3"/>
          <p:cNvSpPr>
            <a:spLocks noGrp="1"/>
          </p:cNvSpPr>
          <p:nvPr>
            <p:ph type="dt" sz="quarter" idx="10"/>
          </p:nvPr>
        </p:nvSpPr>
        <p:spPr>
          <a:noFill/>
        </p:spPr>
        <p:txBody>
          <a:bodyPr/>
          <a:lstStyle/>
          <a:p>
            <a:fld id="{9DE6745B-C410-EE4C-B452-BE48C274A26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215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197490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Models of Computation</a:t>
            </a:r>
          </a:p>
        </p:txBody>
      </p:sp>
      <p:sp>
        <p:nvSpPr>
          <p:cNvPr id="188419" name="Rectangle 5"/>
          <p:cNvSpPr>
            <a:spLocks noGrp="1" noChangeArrowheads="1"/>
          </p:cNvSpPr>
          <p:nvPr>
            <p:ph type="subTitle" idx="1"/>
          </p:nvPr>
        </p:nvSpPr>
        <p:spPr/>
        <p:txBody>
          <a:bodyPr/>
          <a:lstStyle/>
          <a:p>
            <a:pPr>
              <a:lnSpc>
                <a:spcPct val="90000"/>
              </a:lnSpc>
            </a:pPr>
            <a:r>
              <a:rPr lang="en-US" sz="2800" dirty="0">
                <a:solidFill>
                  <a:srgbClr val="CC3300"/>
                </a:solidFill>
                <a:ea typeface="ＭＳ Ｐゴシック" pitchFamily="-111" charset="-128"/>
                <a:cs typeface="ＭＳ Ｐゴシック" pitchFamily="-111" charset="-128"/>
              </a:rPr>
              <a:t>Turing Machines</a:t>
            </a:r>
          </a:p>
          <a:p>
            <a:pPr>
              <a:lnSpc>
                <a:spcPct val="90000"/>
              </a:lnSpc>
            </a:pPr>
            <a:r>
              <a:rPr lang="en-US" sz="2800" dirty="0">
                <a:solidFill>
                  <a:srgbClr val="CC3300"/>
                </a:solidFill>
                <a:ea typeface="ＭＳ Ｐゴシック" pitchFamily="-111" charset="-128"/>
                <a:cs typeface="ＭＳ Ｐゴシック" pitchFamily="-111" charset="-128"/>
              </a:rPr>
              <a:t>Register Machines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Factor Replacement Systems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Recursive Functions</a:t>
            </a:r>
            <a:br>
              <a:rPr lang="en-US" sz="2800" dirty="0">
                <a:solidFill>
                  <a:srgbClr val="CC3300"/>
                </a:solidFill>
                <a:ea typeface="ＭＳ Ｐゴシック" pitchFamily="-111" charset="-128"/>
                <a:cs typeface="ＭＳ Ｐゴシック" pitchFamily="-111" charset="-128"/>
              </a:rPr>
            </a:br>
            <a:endParaRPr lang="en-US" sz="2800" dirty="0">
              <a:solidFill>
                <a:srgbClr val="CC3300"/>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804435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Slide Number Placeholder 5"/>
          <p:cNvSpPr>
            <a:spLocks noGrp="1"/>
          </p:cNvSpPr>
          <p:nvPr>
            <p:ph type="sldNum" sz="quarter" idx="12"/>
          </p:nvPr>
        </p:nvSpPr>
        <p:spPr>
          <a:noFill/>
        </p:spPr>
        <p:txBody>
          <a:bodyPr/>
          <a:lstStyle/>
          <a:p>
            <a:pPr eaLnBrk="1" hangingPunct="1"/>
            <a:fld id="{E4995A76-2C9A-6445-91DB-93DCADABD52F}" type="slidenum">
              <a:rPr lang="en-US">
                <a:latin typeface="Arial" pitchFamily="-111" charset="0"/>
                <a:ea typeface="ＭＳ Ｐゴシック" pitchFamily="-111" charset="-128"/>
                <a:cs typeface="ＭＳ Ｐゴシック" pitchFamily="-111" charset="-128"/>
              </a:rPr>
              <a:pPr eaLnBrk="1" hangingPunct="1"/>
              <a:t>310</a:t>
            </a:fld>
            <a:endParaRPr lang="en-US">
              <a:latin typeface="Arial" pitchFamily="-111" charset="0"/>
              <a:ea typeface="ＭＳ Ｐゴシック" pitchFamily="-111" charset="-128"/>
              <a:cs typeface="ＭＳ Ｐゴシック" pitchFamily="-111" charset="-128"/>
            </a:endParaRPr>
          </a:p>
        </p:txBody>
      </p:sp>
      <p:sp>
        <p:nvSpPr>
          <p:cNvPr id="6236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Power of CFG</a:t>
            </a:r>
          </a:p>
        </p:txBody>
      </p:sp>
      <p:sp>
        <p:nvSpPr>
          <p:cNvPr id="623620"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Let G be a context free grammar.</a:t>
            </a:r>
          </a:p>
          <a:p>
            <a:pPr eaLnBrk="1" hangingPunct="1">
              <a:lnSpc>
                <a:spcPct val="90000"/>
              </a:lnSpc>
            </a:pPr>
            <a:r>
              <a:rPr lang="en-US" sz="2800">
                <a:ea typeface="ＭＳ Ｐゴシック" pitchFamily="-111" charset="-128"/>
                <a:cs typeface="ＭＳ Ｐゴシック" pitchFamily="-111" charset="-128"/>
              </a:rPr>
              <a:t>Consider L(G)</a:t>
            </a:r>
            <a:r>
              <a:rPr lang="en-US" sz="2800" baseline="30000">
                <a:ea typeface="ＭＳ Ｐゴシック" pitchFamily="-111" charset="-128"/>
                <a:cs typeface="ＭＳ Ｐゴシック" pitchFamily="-111" charset="-128"/>
              </a:rPr>
              <a:t>n</a:t>
            </a:r>
          </a:p>
          <a:p>
            <a:pPr eaLnBrk="1" hangingPunct="1">
              <a:lnSpc>
                <a:spcPct val="90000"/>
              </a:lnSpc>
            </a:pPr>
            <a:r>
              <a:rPr lang="en-US" sz="2800">
                <a:ea typeface="ＭＳ Ｐゴシック" pitchFamily="-111" charset="-128"/>
                <a:cs typeface="ＭＳ Ｐゴシック" pitchFamily="-111" charset="-128"/>
              </a:rPr>
              <a:t>Question1: Is L(G) = L(G)</a:t>
            </a:r>
            <a:r>
              <a:rPr lang="en-US" sz="2800" baseline="30000">
                <a:ea typeface="ＭＳ Ｐゴシック" pitchFamily="-111" charset="-128"/>
                <a:cs typeface="ＭＳ Ｐゴシック" pitchFamily="-111" charset="-128"/>
              </a:rPr>
              <a:t>2</a:t>
            </a:r>
            <a:r>
              <a:rPr lang="en-US" sz="2800">
                <a:ea typeface="ＭＳ Ｐゴシック" pitchFamily="-111" charset="-128"/>
                <a:cs typeface="ＭＳ Ｐゴシック" pitchFamily="-111" charset="-128"/>
              </a:rPr>
              <a:t>?</a:t>
            </a:r>
          </a:p>
          <a:p>
            <a:pPr eaLnBrk="1" hangingPunct="1">
              <a:lnSpc>
                <a:spcPct val="90000"/>
              </a:lnSpc>
            </a:pPr>
            <a:r>
              <a:rPr lang="en-US" sz="2800">
                <a:ea typeface="ＭＳ Ｐゴシック" pitchFamily="-111" charset="-128"/>
                <a:cs typeface="ＭＳ Ｐゴシック" pitchFamily="-111" charset="-128"/>
              </a:rPr>
              <a:t>Question2: Is L(G)</a:t>
            </a:r>
            <a:r>
              <a:rPr lang="en-US" sz="2800" baseline="30000">
                <a:ea typeface="ＭＳ Ｐゴシック" pitchFamily="-111" charset="-128"/>
                <a:cs typeface="ＭＳ Ｐゴシック" pitchFamily="-111" charset="-128"/>
              </a:rPr>
              <a:t>n</a:t>
            </a:r>
            <a:r>
              <a:rPr lang="en-US" sz="2800">
                <a:ea typeface="ＭＳ Ｐゴシック" pitchFamily="-111" charset="-128"/>
                <a:cs typeface="ＭＳ Ｐゴシック" pitchFamily="-111" charset="-128"/>
              </a:rPr>
              <a:t> = L(G)</a:t>
            </a:r>
            <a:r>
              <a:rPr lang="en-US" sz="2800" baseline="30000">
                <a:ea typeface="ＭＳ Ｐゴシック" pitchFamily="-111" charset="-128"/>
                <a:cs typeface="ＭＳ Ｐゴシック" pitchFamily="-111" charset="-128"/>
              </a:rPr>
              <a:t>n+1</a:t>
            </a:r>
            <a:r>
              <a:rPr lang="en-US" sz="2800">
                <a:ea typeface="ＭＳ Ｐゴシック" pitchFamily="-111" charset="-128"/>
                <a:cs typeface="ＭＳ Ｐゴシック" pitchFamily="-111" charset="-128"/>
              </a:rPr>
              <a:t>, for some finite n&gt;0?</a:t>
            </a:r>
          </a:p>
          <a:p>
            <a:pPr eaLnBrk="1" hangingPunct="1">
              <a:lnSpc>
                <a:spcPct val="90000"/>
              </a:lnSpc>
            </a:pPr>
            <a:r>
              <a:rPr lang="en-US" sz="2800">
                <a:ea typeface="ＭＳ Ｐゴシック" pitchFamily="-111" charset="-128"/>
                <a:cs typeface="ＭＳ Ｐゴシック" pitchFamily="-111" charset="-128"/>
              </a:rPr>
              <a:t>These questions are both undecidable.</a:t>
            </a:r>
          </a:p>
          <a:p>
            <a:pPr eaLnBrk="1" hangingPunct="1">
              <a:lnSpc>
                <a:spcPct val="90000"/>
              </a:lnSpc>
            </a:pPr>
            <a:r>
              <a:rPr lang="en-US" sz="2800">
                <a:ea typeface="ＭＳ Ｐゴシック" pitchFamily="-111" charset="-128"/>
                <a:cs typeface="ＭＳ Ｐゴシック" pitchFamily="-111" charset="-128"/>
              </a:rPr>
              <a:t>Think about why question1 is as hard as whether or not L(G) is </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p>
          <a:p>
            <a:pPr eaLnBrk="1" hangingPunct="1">
              <a:lnSpc>
                <a:spcPct val="90000"/>
              </a:lnSpc>
            </a:pPr>
            <a:r>
              <a:rPr lang="en-US" sz="2800">
                <a:ea typeface="ＭＳ Ｐゴシック" pitchFamily="-111" charset="-128"/>
                <a:cs typeface="ＭＳ Ｐゴシック" pitchFamily="-111" charset="-128"/>
              </a:rPr>
              <a:t>Question2 requires much more thought.</a:t>
            </a:r>
          </a:p>
        </p:txBody>
      </p:sp>
      <p:sp>
        <p:nvSpPr>
          <p:cNvPr id="623621" name="Date Placeholder 1"/>
          <p:cNvSpPr>
            <a:spLocks noGrp="1"/>
          </p:cNvSpPr>
          <p:nvPr>
            <p:ph type="dt" sz="quarter" idx="10"/>
          </p:nvPr>
        </p:nvSpPr>
        <p:spPr>
          <a:noFill/>
        </p:spPr>
        <p:txBody>
          <a:bodyPr/>
          <a:lstStyle/>
          <a:p>
            <a:fld id="{0F9F641A-DEA5-D641-B64B-9347643E619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23622"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3544974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Slide Number Placeholder 5"/>
          <p:cNvSpPr>
            <a:spLocks noGrp="1"/>
          </p:cNvSpPr>
          <p:nvPr>
            <p:ph type="sldNum" sz="quarter" idx="12"/>
          </p:nvPr>
        </p:nvSpPr>
        <p:spPr>
          <a:noFill/>
        </p:spPr>
        <p:txBody>
          <a:bodyPr/>
          <a:lstStyle/>
          <a:p>
            <a:pPr eaLnBrk="1" hangingPunct="1"/>
            <a:fld id="{F778452D-8FBF-824C-B1D3-6D631FF13439}" type="slidenum">
              <a:rPr lang="en-US">
                <a:latin typeface="Arial" pitchFamily="-111" charset="0"/>
                <a:ea typeface="ＭＳ Ｐゴシック" pitchFamily="-111" charset="-128"/>
                <a:cs typeface="ＭＳ Ｐゴシック" pitchFamily="-111" charset="-128"/>
              </a:rPr>
              <a:pPr eaLnBrk="1" hangingPunct="1"/>
              <a:t>311</a:t>
            </a:fld>
            <a:endParaRPr lang="en-US">
              <a:latin typeface="Arial" pitchFamily="-111" charset="0"/>
              <a:ea typeface="ＭＳ Ｐゴシック" pitchFamily="-111" charset="-128"/>
              <a:cs typeface="ＭＳ Ｐゴシック" pitchFamily="-111" charset="-128"/>
            </a:endParaRPr>
          </a:p>
        </p:txBody>
      </p:sp>
      <p:sp>
        <p:nvSpPr>
          <p:cNvPr id="6256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1981 Results</a:t>
            </a:r>
          </a:p>
        </p:txBody>
      </p:sp>
      <p:sp>
        <p:nvSpPr>
          <p:cNvPr id="625668"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Theorem 1:</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to determine if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is Turing reducible to the problem to decide if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so long as L is selected from a class of languages C over the alphabet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for which we can decide if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p>
          <a:p>
            <a:pPr eaLnBrk="1" hangingPunct="1"/>
            <a:r>
              <a:rPr lang="en-US" sz="2800">
                <a:ea typeface="ＭＳ Ｐゴシック" pitchFamily="-111" charset="-128"/>
                <a:cs typeface="ＭＳ Ｐゴシック" pitchFamily="-111" charset="-128"/>
              </a:rPr>
              <a:t>Corollary 1: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“is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 L, for L context free or context sensitive?” is undecidable </a:t>
            </a:r>
          </a:p>
        </p:txBody>
      </p:sp>
      <p:sp>
        <p:nvSpPr>
          <p:cNvPr id="625669" name="Date Placeholder 3"/>
          <p:cNvSpPr>
            <a:spLocks noGrp="1"/>
          </p:cNvSpPr>
          <p:nvPr>
            <p:ph type="dt" sz="quarter" idx="10"/>
          </p:nvPr>
        </p:nvSpPr>
        <p:spPr>
          <a:noFill/>
        </p:spPr>
        <p:txBody>
          <a:bodyPr/>
          <a:lstStyle/>
          <a:p>
            <a:fld id="{045A9331-9A40-6049-8FCC-7F9FBAA0801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256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234386256"/>
      </p:ext>
    </p:extLst>
  </p:cSld>
  <p:clrMapOvr>
    <a:masterClrMapping/>
  </p:clrMapOvr>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lide Number Placeholder 5"/>
          <p:cNvSpPr>
            <a:spLocks noGrp="1"/>
          </p:cNvSpPr>
          <p:nvPr>
            <p:ph type="sldNum" sz="quarter" idx="12"/>
          </p:nvPr>
        </p:nvSpPr>
        <p:spPr>
          <a:noFill/>
        </p:spPr>
        <p:txBody>
          <a:bodyPr/>
          <a:lstStyle/>
          <a:p>
            <a:pPr eaLnBrk="1" hangingPunct="1"/>
            <a:fld id="{762B6848-3DE7-FB4E-884C-FA77ED4737AB}" type="slidenum">
              <a:rPr lang="en-US">
                <a:latin typeface="Arial" pitchFamily="-111" charset="0"/>
                <a:ea typeface="ＭＳ Ｐゴシック" pitchFamily="-111" charset="-128"/>
                <a:cs typeface="ＭＳ Ｐゴシック" pitchFamily="-111" charset="-128"/>
              </a:rPr>
              <a:pPr eaLnBrk="1" hangingPunct="1"/>
              <a:t>312</a:t>
            </a:fld>
            <a:endParaRPr lang="en-US">
              <a:latin typeface="Arial" pitchFamily="-111" charset="0"/>
              <a:ea typeface="ＭＳ Ｐゴシック" pitchFamily="-111" charset="-128"/>
              <a:cs typeface="ＭＳ Ｐゴシック" pitchFamily="-111" charset="-128"/>
            </a:endParaRPr>
          </a:p>
        </p:txBody>
      </p:sp>
      <p:sp>
        <p:nvSpPr>
          <p:cNvPr id="6277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#1</a:t>
            </a:r>
          </a:p>
        </p:txBody>
      </p:sp>
      <p:sp>
        <p:nvSpPr>
          <p:cNvPr id="627716"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90000"/>
              </a:lnSpc>
            </a:pPr>
            <a:r>
              <a:rPr lang="en-US" sz="2400"/>
              <a:t>i.e., Is L </a:t>
            </a:r>
            <a:r>
              <a:rPr lang="en-US" sz="2400">
                <a:sym typeface="Symbol" pitchFamily="-111" charset="2"/>
              </a:rPr>
              <a:t></a:t>
            </a:r>
            <a:r>
              <a:rPr lang="en-US" sz="2400"/>
              <a:t> L = L?</a:t>
            </a:r>
          </a:p>
          <a:p>
            <a:pPr eaLnBrk="1" hangingPunct="1">
              <a:lnSpc>
                <a:spcPct val="90000"/>
              </a:lnSpc>
            </a:pPr>
            <a:r>
              <a:rPr lang="en-US" sz="2800">
                <a:ea typeface="ＭＳ Ｐゴシック" pitchFamily="-111" charset="-128"/>
                <a:cs typeface="ＭＳ Ｐゴシック" pitchFamily="-111" charset="-128"/>
              </a:rPr>
              <a:t>Membership in a CSL is decidable.</a:t>
            </a:r>
          </a:p>
          <a:p>
            <a:pPr eaLnBrk="1" hangingPunct="1">
              <a:lnSpc>
                <a:spcPct val="9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sz="2400">
                <a:sym typeface="Symbol" pitchFamily="-111" charset="2"/>
              </a:rPr>
              <a:t>(1)   {}  L ; and</a:t>
            </a:r>
          </a:p>
          <a:p>
            <a:pPr lvl="1" eaLnBrk="1" hangingPunct="1">
              <a:lnSpc>
                <a:spcPct val="90000"/>
              </a:lnSpc>
              <a:buFontTx/>
              <a:buNone/>
            </a:pPr>
            <a:r>
              <a:rPr lang="en-US" sz="2400">
                <a:sym typeface="Symbol" pitchFamily="-111" charset="2"/>
              </a:rPr>
              <a:t>(2) L  L = L </a:t>
            </a:r>
          </a:p>
          <a:p>
            <a:pPr eaLnBrk="1" hangingPunct="1">
              <a:lnSpc>
                <a:spcPct val="9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90000"/>
              </a:lnSpc>
            </a:pPr>
            <a:r>
              <a:rPr lang="en-US" sz="2400">
                <a:sym typeface="Symbol" pitchFamily="-111" charset="2"/>
              </a:rPr>
              <a:t>first inclusion follows from (1); second from (2)  </a:t>
            </a:r>
          </a:p>
        </p:txBody>
      </p:sp>
      <p:sp>
        <p:nvSpPr>
          <p:cNvPr id="627717" name="Date Placeholder 3"/>
          <p:cNvSpPr>
            <a:spLocks noGrp="1"/>
          </p:cNvSpPr>
          <p:nvPr>
            <p:ph type="dt" sz="quarter" idx="10"/>
          </p:nvPr>
        </p:nvSpPr>
        <p:spPr>
          <a:noFill/>
        </p:spPr>
        <p:txBody>
          <a:bodyPr/>
          <a:lstStyle/>
          <a:p>
            <a:fld id="{83C75D62-49A4-6441-B66F-8A504CEEEDC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277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647036260"/>
      </p:ext>
    </p:extLst>
  </p:cSld>
  <p:clrMapOvr>
    <a:masterClrMapping/>
  </p:clrMapOvr>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Slide Number Placeholder 5"/>
          <p:cNvSpPr>
            <a:spLocks noGrp="1"/>
          </p:cNvSpPr>
          <p:nvPr>
            <p:ph type="sldNum" sz="quarter" idx="12"/>
          </p:nvPr>
        </p:nvSpPr>
        <p:spPr>
          <a:noFill/>
        </p:spPr>
        <p:txBody>
          <a:bodyPr/>
          <a:lstStyle/>
          <a:p>
            <a:pPr eaLnBrk="1" hangingPunct="1"/>
            <a:fld id="{F4F98106-A8B3-CA45-BE6C-94AF7779957B}" type="slidenum">
              <a:rPr lang="en-US">
                <a:latin typeface="Arial" pitchFamily="-111" charset="0"/>
                <a:ea typeface="ＭＳ Ｐゴシック" pitchFamily="-111" charset="-128"/>
                <a:cs typeface="ＭＳ Ｐゴシック" pitchFamily="-111" charset="-128"/>
              </a:rPr>
              <a:pPr eaLnBrk="1" hangingPunct="1"/>
              <a:t>313</a:t>
            </a:fld>
            <a:endParaRPr lang="en-US">
              <a:latin typeface="Arial" pitchFamily="-111" charset="0"/>
              <a:ea typeface="ＭＳ Ｐゴシック" pitchFamily="-111" charset="-128"/>
              <a:cs typeface="ＭＳ Ｐゴシック" pitchFamily="-111" charset="-128"/>
            </a:endParaRPr>
          </a:p>
        </p:txBody>
      </p:sp>
      <p:sp>
        <p:nvSpPr>
          <p:cNvPr id="6297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Subsuming </a:t>
            </a:r>
            <a:r>
              <a:rPr lang="en-US" b="0">
                <a:ea typeface="ＭＳ Ｐゴシック" pitchFamily="-111" charset="-128"/>
                <a:cs typeface="ＭＳ Ｐゴシック" pitchFamily="-111" charset="-128"/>
                <a:sym typeface="Symbol" pitchFamily="-111" charset="2"/>
              </a:rPr>
              <a:t></a:t>
            </a:r>
          </a:p>
        </p:txBody>
      </p:sp>
      <p:sp>
        <p:nvSpPr>
          <p:cNvPr id="62976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Let </a:t>
            </a:r>
            <a:r>
              <a:rPr lang="en-US">
                <a:ea typeface="ＭＳ Ｐゴシック" pitchFamily="-111" charset="-128"/>
                <a:cs typeface="ＭＳ Ｐゴシック" pitchFamily="-111" charset="-128"/>
              </a:rPr>
              <a:t> be any operation that subsumes concatenation, that is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Simple insertion is such an operation, since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Unconstrained crossover also subsumes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p:txBody>
      </p:sp>
      <p:sp>
        <p:nvSpPr>
          <p:cNvPr id="629765" name="Date Placeholder 3"/>
          <p:cNvSpPr>
            <a:spLocks noGrp="1"/>
          </p:cNvSpPr>
          <p:nvPr>
            <p:ph type="dt" sz="quarter" idx="10"/>
          </p:nvPr>
        </p:nvSpPr>
        <p:spPr>
          <a:noFill/>
        </p:spPr>
        <p:txBody>
          <a:bodyPr/>
          <a:lstStyle/>
          <a:p>
            <a:fld id="{D087D209-7449-E841-B050-C2DD530D9BD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297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632547502"/>
      </p:ext>
    </p:extLst>
  </p:cSld>
  <p:clrMapOvr>
    <a:masterClrMapping/>
  </p:clrMapOv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Number Placeholder 5"/>
          <p:cNvSpPr>
            <a:spLocks noGrp="1"/>
          </p:cNvSpPr>
          <p:nvPr>
            <p:ph type="sldNum" sz="quarter" idx="12"/>
          </p:nvPr>
        </p:nvSpPr>
        <p:spPr>
          <a:noFill/>
        </p:spPr>
        <p:txBody>
          <a:bodyPr/>
          <a:lstStyle/>
          <a:p>
            <a:pPr eaLnBrk="1" hangingPunct="1"/>
            <a:fld id="{DED5F9FF-97CD-8541-A08D-99D41E3CF621}" type="slidenum">
              <a:rPr lang="en-US">
                <a:latin typeface="Arial" pitchFamily="-111" charset="0"/>
                <a:ea typeface="ＭＳ Ｐゴシック" pitchFamily="-111" charset="-128"/>
                <a:cs typeface="ＭＳ Ｐゴシック" pitchFamily="-111" charset="-128"/>
              </a:rPr>
              <a:pPr eaLnBrk="1" hangingPunct="1"/>
              <a:t>314</a:t>
            </a:fld>
            <a:endParaRPr lang="en-US">
              <a:latin typeface="Arial" pitchFamily="-111" charset="0"/>
              <a:ea typeface="ＭＳ Ｐゴシック" pitchFamily="-111" charset="-128"/>
              <a:cs typeface="ＭＳ Ｐゴシック" pitchFamily="-111" charset="-128"/>
            </a:endParaRPr>
          </a:p>
        </p:txBody>
      </p:sp>
      <p:sp>
        <p:nvSpPr>
          <p:cNvPr id="6318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endParaRPr lang="en-US">
              <a:ea typeface="ＭＳ Ｐゴシック" pitchFamily="-111" charset="-128"/>
              <a:cs typeface="ＭＳ Ｐゴシック" pitchFamily="-111" charset="-128"/>
            </a:endParaRPr>
          </a:p>
        </p:txBody>
      </p:sp>
      <p:sp>
        <p:nvSpPr>
          <p:cNvPr id="63181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Theorem 2: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 problem to determine if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Turing reducible to the problem to decide if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so long as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and L is selected from a class of languages C over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for which we can decide if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p>
        </p:txBody>
      </p:sp>
      <p:sp>
        <p:nvSpPr>
          <p:cNvPr id="631813" name="Date Placeholder 3"/>
          <p:cNvSpPr>
            <a:spLocks noGrp="1"/>
          </p:cNvSpPr>
          <p:nvPr>
            <p:ph type="dt" sz="quarter" idx="10"/>
          </p:nvPr>
        </p:nvSpPr>
        <p:spPr>
          <a:noFill/>
        </p:spPr>
        <p:txBody>
          <a:bodyPr/>
          <a:lstStyle/>
          <a:p>
            <a:fld id="{962CB8C5-C5EB-0143-868C-966C70797DA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318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401810815"/>
      </p:ext>
    </p:extLst>
  </p:cSld>
  <p:clrMapOvr>
    <a:masterClrMapping/>
  </p:clrMapOvr>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Number Placeholder 5"/>
          <p:cNvSpPr>
            <a:spLocks noGrp="1"/>
          </p:cNvSpPr>
          <p:nvPr>
            <p:ph type="sldNum" sz="quarter" idx="12"/>
          </p:nvPr>
        </p:nvSpPr>
        <p:spPr>
          <a:noFill/>
        </p:spPr>
        <p:txBody>
          <a:bodyPr/>
          <a:lstStyle/>
          <a:p>
            <a:pPr eaLnBrk="1" hangingPunct="1"/>
            <a:fld id="{DB74EA61-5119-8D42-9F23-1FA5C0E01601}" type="slidenum">
              <a:rPr lang="en-US">
                <a:latin typeface="Arial" pitchFamily="-111" charset="0"/>
                <a:ea typeface="ＭＳ Ｐゴシック" pitchFamily="-111" charset="-128"/>
                <a:cs typeface="ＭＳ Ｐゴシック" pitchFamily="-111" charset="-128"/>
              </a:rPr>
              <a:pPr eaLnBrk="1" hangingPunct="1"/>
              <a:t>315</a:t>
            </a:fld>
            <a:endParaRPr lang="en-US">
              <a:latin typeface="Arial" pitchFamily="-111" charset="0"/>
              <a:ea typeface="ＭＳ Ｐゴシック" pitchFamily="-111" charset="-128"/>
              <a:cs typeface="ＭＳ Ｐゴシック" pitchFamily="-111" charset="-128"/>
            </a:endParaRPr>
          </a:p>
        </p:txBody>
      </p:sp>
      <p:sp>
        <p:nvSpPr>
          <p:cNvPr id="6338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#2</a:t>
            </a:r>
          </a:p>
        </p:txBody>
      </p:sp>
      <p:sp>
        <p:nvSpPr>
          <p:cNvPr id="633860"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80000"/>
              </a:lnSpc>
            </a:pPr>
            <a:r>
              <a:rPr lang="en-US" sz="2400"/>
              <a:t>i.e., Is L </a:t>
            </a:r>
            <a:r>
              <a:rPr lang="en-US" sz="2400">
                <a:sym typeface="Symbol" pitchFamily="-111" charset="2"/>
              </a:rPr>
              <a:t></a:t>
            </a:r>
            <a:r>
              <a:rPr lang="en-US" sz="2400"/>
              <a:t> L = L?</a:t>
            </a:r>
          </a:p>
          <a:p>
            <a:pPr eaLnBrk="1" hangingPunct="1">
              <a:lnSpc>
                <a:spcPct val="80000"/>
              </a:lnSpc>
            </a:pPr>
            <a:r>
              <a:rPr lang="en-US" sz="2800">
                <a:ea typeface="ＭＳ Ｐゴシック" pitchFamily="-111" charset="-128"/>
                <a:cs typeface="ＭＳ Ｐゴシック" pitchFamily="-111" charset="-128"/>
              </a:rPr>
              <a:t>Membership in a CSL is decidable.</a:t>
            </a:r>
          </a:p>
          <a:p>
            <a:pPr eaLnBrk="1" hangingPunct="1">
              <a:lnSpc>
                <a:spcPct val="8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80000"/>
              </a:lnSpc>
              <a:buFontTx/>
              <a:buNone/>
            </a:pPr>
            <a:r>
              <a:rPr lang="en-US" sz="2400">
                <a:sym typeface="Symbol" pitchFamily="-111" charset="2"/>
              </a:rPr>
              <a:t>(1)   {}  L ; and</a:t>
            </a:r>
          </a:p>
          <a:p>
            <a:pPr lvl="1" eaLnBrk="1" hangingPunct="1">
              <a:lnSpc>
                <a:spcPct val="80000"/>
              </a:lnSpc>
              <a:buFontTx/>
              <a:buNone/>
            </a:pPr>
            <a:r>
              <a:rPr lang="en-US" sz="2400">
                <a:sym typeface="Symbol" pitchFamily="-111" charset="2"/>
              </a:rPr>
              <a:t>(2) L  L = L </a:t>
            </a:r>
          </a:p>
          <a:p>
            <a:pPr eaLnBrk="1" hangingPunct="1">
              <a:lnSpc>
                <a:spcPct val="8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8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80000"/>
              </a:lnSpc>
            </a:pPr>
            <a:r>
              <a:rPr lang="en-US" sz="2400">
                <a:sym typeface="Symbol" pitchFamily="-111" charset="2"/>
              </a:rPr>
              <a:t>first inclusion follows from (1); second from (1), (2) and the fact that L  L  L  L </a:t>
            </a:r>
          </a:p>
        </p:txBody>
      </p:sp>
      <p:sp>
        <p:nvSpPr>
          <p:cNvPr id="633861" name="Date Placeholder 3"/>
          <p:cNvSpPr>
            <a:spLocks noGrp="1"/>
          </p:cNvSpPr>
          <p:nvPr>
            <p:ph type="dt" sz="quarter" idx="10"/>
          </p:nvPr>
        </p:nvSpPr>
        <p:spPr>
          <a:noFill/>
        </p:spPr>
        <p:txBody>
          <a:bodyPr/>
          <a:lstStyle/>
          <a:p>
            <a:fld id="{E23647CA-7D72-C14B-9612-2869FC811BC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338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248836772"/>
      </p:ext>
    </p:extLst>
  </p:cSld>
  <p:clrMapOvr>
    <a:masterClrMapping/>
  </p:clrMapOvr>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4099"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Axiomatizable Fragments</a:t>
            </a:r>
          </a:p>
        </p:txBody>
      </p:sp>
    </p:spTree>
    <p:extLst>
      <p:ext uri="{BB962C8B-B14F-4D97-AF65-F5344CB8AC3E}">
        <p14:creationId xmlns:p14="http://schemas.microsoft.com/office/powerpoint/2010/main" val="250311260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Date Placeholder 3"/>
          <p:cNvSpPr>
            <a:spLocks noGrp="1"/>
          </p:cNvSpPr>
          <p:nvPr>
            <p:ph type="dt" sz="quarter" idx="10"/>
          </p:nvPr>
        </p:nvSpPr>
        <p:spPr>
          <a:noFill/>
        </p:spPr>
        <p:txBody>
          <a:bodyPr/>
          <a:lstStyle/>
          <a:p>
            <a:fld id="{806E79F7-B729-D149-9E82-585AAB9E3F3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4614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6148" name="Slide Number Placeholder 5"/>
          <p:cNvSpPr>
            <a:spLocks noGrp="1"/>
          </p:cNvSpPr>
          <p:nvPr>
            <p:ph type="sldNum" sz="quarter" idx="12"/>
          </p:nvPr>
        </p:nvSpPr>
        <p:spPr>
          <a:noFill/>
        </p:spPr>
        <p:txBody>
          <a:bodyPr/>
          <a:lstStyle/>
          <a:p>
            <a:fld id="{121E2272-DA63-894C-9F71-84F49C6F4F96}"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
        <p:nvSpPr>
          <p:cNvPr id="64614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615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Mathematical of unquantified logical expressions</a:t>
            </a:r>
          </a:p>
          <a:p>
            <a:pPr eaLnBrk="1" hangingPunct="1"/>
            <a:r>
              <a:rPr lang="en-US">
                <a:ea typeface="ＭＳ Ｐゴシック" pitchFamily="-111" charset="-128"/>
                <a:cs typeface="ＭＳ Ｐゴシック" pitchFamily="-111" charset="-128"/>
              </a:rPr>
              <a:t>Essentially Boolean algebra</a:t>
            </a:r>
          </a:p>
          <a:p>
            <a:pPr eaLnBrk="1" hangingPunct="1"/>
            <a:r>
              <a:rPr lang="en-US">
                <a:ea typeface="ＭＳ Ｐゴシック" pitchFamily="-111" charset="-128"/>
                <a:cs typeface="ＭＳ Ｐゴシック" pitchFamily="-111" charset="-128"/>
              </a:rPr>
              <a:t>Goal is to reason about propositions</a:t>
            </a:r>
          </a:p>
          <a:p>
            <a:pPr eaLnBrk="1" hangingPunct="1"/>
            <a:r>
              <a:rPr lang="en-US">
                <a:ea typeface="ＭＳ Ｐゴシック" pitchFamily="-111" charset="-128"/>
                <a:cs typeface="ＭＳ Ｐゴシック" pitchFamily="-111" charset="-128"/>
              </a:rPr>
              <a:t>Often interested in determining</a:t>
            </a:r>
          </a:p>
          <a:p>
            <a:pPr lvl="1" eaLnBrk="1" hangingPunct="1"/>
            <a:r>
              <a:rPr lang="en-US"/>
              <a:t>Is a well-formed formula (wff) a tautology?</a:t>
            </a:r>
          </a:p>
          <a:p>
            <a:pPr lvl="1" eaLnBrk="1" hangingPunct="1"/>
            <a:r>
              <a:rPr lang="en-US"/>
              <a:t>Is a wff refutable (unsatisfiable)?</a:t>
            </a:r>
          </a:p>
          <a:p>
            <a:pPr lvl="1" eaLnBrk="1" hangingPunct="1"/>
            <a:r>
              <a:rPr lang="en-US"/>
              <a:t>Is a wff satisfiable? (classic NP-complete)</a:t>
            </a:r>
          </a:p>
        </p:txBody>
      </p:sp>
    </p:spTree>
    <p:extLst>
      <p:ext uri="{BB962C8B-B14F-4D97-AF65-F5344CB8AC3E}">
        <p14:creationId xmlns:p14="http://schemas.microsoft.com/office/powerpoint/2010/main" val="180607123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Date Placeholder 3"/>
          <p:cNvSpPr>
            <a:spLocks noGrp="1"/>
          </p:cNvSpPr>
          <p:nvPr>
            <p:ph type="dt" sz="quarter" idx="10"/>
          </p:nvPr>
        </p:nvSpPr>
        <p:spPr>
          <a:noFill/>
        </p:spPr>
        <p:txBody>
          <a:bodyPr/>
          <a:lstStyle/>
          <a:p>
            <a:fld id="{63EDDA7A-E546-684C-AEFE-F12FC63B6196}"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481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8196" name="Slide Number Placeholder 5"/>
          <p:cNvSpPr>
            <a:spLocks noGrp="1"/>
          </p:cNvSpPr>
          <p:nvPr>
            <p:ph type="sldNum" sz="quarter" idx="12"/>
          </p:nvPr>
        </p:nvSpPr>
        <p:spPr>
          <a:noFill/>
        </p:spPr>
        <p:txBody>
          <a:bodyPr/>
          <a:lstStyle/>
          <a:p>
            <a:fld id="{3459676C-BEBE-9047-830B-D88CCAA7C9D1}"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
        <p:nvSpPr>
          <p:cNvPr id="6481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Tautology and Satisfiability</a:t>
            </a:r>
          </a:p>
        </p:txBody>
      </p:sp>
      <p:sp>
        <p:nvSpPr>
          <p:cNvPr id="64819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 classic approaches are:</a:t>
            </a:r>
          </a:p>
          <a:p>
            <a:pPr lvl="1" eaLnBrk="1" hangingPunct="1"/>
            <a:r>
              <a:rPr lang="en-US"/>
              <a:t>Truth Table</a:t>
            </a:r>
          </a:p>
          <a:p>
            <a:pPr lvl="1" eaLnBrk="1" hangingPunct="1"/>
            <a:r>
              <a:rPr lang="en-US"/>
              <a:t>Axiomatic System (axioms and inferences)</a:t>
            </a:r>
          </a:p>
          <a:p>
            <a:pPr eaLnBrk="1" hangingPunct="1"/>
            <a:r>
              <a:rPr lang="en-US">
                <a:ea typeface="ＭＳ Ｐゴシック" pitchFamily="-111" charset="-128"/>
                <a:cs typeface="ＭＳ Ｐゴシック" pitchFamily="-111" charset="-128"/>
              </a:rPr>
              <a:t>Truth Table</a:t>
            </a:r>
          </a:p>
          <a:p>
            <a:pPr lvl="1" eaLnBrk="1" hangingPunct="1"/>
            <a:r>
              <a:rPr lang="en-US"/>
              <a:t>Clearly exponential in number of variables</a:t>
            </a:r>
          </a:p>
          <a:p>
            <a:pPr eaLnBrk="1" hangingPunct="1"/>
            <a:r>
              <a:rPr lang="en-US">
                <a:ea typeface="ＭＳ Ｐゴシック" pitchFamily="-111" charset="-128"/>
                <a:cs typeface="ＭＳ Ｐゴシック" pitchFamily="-111" charset="-128"/>
              </a:rPr>
              <a:t>Axiomatic Systems Rules of Inference</a:t>
            </a:r>
          </a:p>
          <a:p>
            <a:pPr lvl="1" eaLnBrk="1" hangingPunct="1"/>
            <a:r>
              <a:rPr lang="en-US"/>
              <a:t>Substitution and Modus Ponens</a:t>
            </a:r>
          </a:p>
          <a:p>
            <a:pPr lvl="1" eaLnBrk="1" hangingPunct="1"/>
            <a:r>
              <a:rPr lang="en-US"/>
              <a:t>Resolution / Unification</a:t>
            </a:r>
          </a:p>
        </p:txBody>
      </p:sp>
    </p:spTree>
    <p:extLst>
      <p:ext uri="{BB962C8B-B14F-4D97-AF65-F5344CB8AC3E}">
        <p14:creationId xmlns:p14="http://schemas.microsoft.com/office/powerpoint/2010/main" val="212617103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Date Placeholder 3"/>
          <p:cNvSpPr>
            <a:spLocks noGrp="1"/>
          </p:cNvSpPr>
          <p:nvPr>
            <p:ph type="dt" sz="quarter" idx="10"/>
          </p:nvPr>
        </p:nvSpPr>
        <p:spPr>
          <a:noFill/>
        </p:spPr>
        <p:txBody>
          <a:bodyPr/>
          <a:lstStyle/>
          <a:p>
            <a:fld id="{E1C3129D-E257-1A4C-8F24-8CE851FA3C9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502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0244" name="Slide Number Placeholder 5"/>
          <p:cNvSpPr>
            <a:spLocks noGrp="1"/>
          </p:cNvSpPr>
          <p:nvPr>
            <p:ph type="sldNum" sz="quarter" idx="12"/>
          </p:nvPr>
        </p:nvSpPr>
        <p:spPr>
          <a:noFill/>
        </p:spPr>
        <p:txBody>
          <a:bodyPr/>
          <a:lstStyle/>
          <a:p>
            <a:fld id="{3D11B1DF-9750-4846-949C-361E8D6B5FF7}"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
        <p:nvSpPr>
          <p:cNvPr id="6502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Proving Consequences</a:t>
            </a:r>
          </a:p>
        </p:txBody>
      </p:sp>
      <p:sp>
        <p:nvSpPr>
          <p:cNvPr id="65024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Start with a set of axioms (all tautologies)</a:t>
            </a:r>
          </a:p>
          <a:p>
            <a:pPr eaLnBrk="1" hangingPunct="1">
              <a:lnSpc>
                <a:spcPct val="90000"/>
              </a:lnSpc>
            </a:pPr>
            <a:r>
              <a:rPr lang="en-US">
                <a:ea typeface="ＭＳ Ｐゴシック" pitchFamily="-111" charset="-128"/>
                <a:cs typeface="ＭＳ Ｐゴシック" pitchFamily="-111" charset="-128"/>
              </a:rPr>
              <a:t>Using substitution and MP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Q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derive consequences of axioms (also tautologies, but just a fragment of all)</a:t>
            </a:r>
          </a:p>
          <a:p>
            <a:pPr eaLnBrk="1" hangingPunct="1">
              <a:lnSpc>
                <a:spcPct val="90000"/>
              </a:lnSpc>
            </a:pPr>
            <a:r>
              <a:rPr lang="en-US">
                <a:ea typeface="ＭＳ Ｐゴシック" pitchFamily="-111" charset="-128"/>
                <a:cs typeface="ＭＳ Ｐゴシック" pitchFamily="-111" charset="-128"/>
              </a:rPr>
              <a:t>Can create complete sets of axioms</a:t>
            </a:r>
          </a:p>
          <a:p>
            <a:pPr eaLnBrk="1" hangingPunct="1">
              <a:lnSpc>
                <a:spcPct val="90000"/>
              </a:lnSpc>
            </a:pPr>
            <a:r>
              <a:rPr lang="en-US">
                <a:ea typeface="ＭＳ Ｐゴシック" pitchFamily="-111" charset="-128"/>
                <a:cs typeface="ＭＳ Ｐゴシック" pitchFamily="-111" charset="-128"/>
              </a:rPr>
              <a:t>Need 3 variables for associativity, e.g.,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      </a:t>
            </a: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a:t>
            </a:r>
          </a:p>
        </p:txBody>
      </p:sp>
    </p:spTree>
    <p:extLst>
      <p:ext uri="{BB962C8B-B14F-4D97-AF65-F5344CB8AC3E}">
        <p14:creationId xmlns:p14="http://schemas.microsoft.com/office/powerpoint/2010/main" val="3971262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pPr eaLnBrk="1" hangingPunct="1"/>
            <a:r>
              <a:rPr lang="en-US">
                <a:latin typeface="Arial" charset="0"/>
                <a:ea typeface="MS PGothic" charset="0"/>
              </a:rPr>
              <a:t>Turing Machines</a:t>
            </a:r>
          </a:p>
        </p:txBody>
      </p:sp>
      <p:sp>
        <p:nvSpPr>
          <p:cNvPr id="154627"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1</a:t>
            </a:r>
            <a:r>
              <a:rPr lang="en-US" baseline="30000">
                <a:solidFill>
                  <a:srgbClr val="CC3300"/>
                </a:solidFill>
                <a:latin typeface="Arial" charset="0"/>
                <a:ea typeface="MS PGothic" charset="0"/>
              </a:rPr>
              <a:t>st</a:t>
            </a:r>
            <a:r>
              <a:rPr lang="en-US">
                <a:solidFill>
                  <a:srgbClr val="CC3300"/>
                </a:solidFill>
                <a:latin typeface="Arial" charset="0"/>
                <a:ea typeface="MS PGothic" charset="0"/>
              </a:rPr>
              <a:t> Model</a:t>
            </a:r>
          </a:p>
          <a:p>
            <a:pPr eaLnBrk="1" hangingPunct="1"/>
            <a:r>
              <a:rPr lang="en-US">
                <a:solidFill>
                  <a:srgbClr val="CC3300"/>
                </a:solidFill>
                <a:latin typeface="Arial" charset="0"/>
                <a:ea typeface="MS PGothic" charset="0"/>
              </a:rPr>
              <a:t>A Linear Memory Machine</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Date Placeholder 3"/>
          <p:cNvSpPr>
            <a:spLocks noGrp="1"/>
          </p:cNvSpPr>
          <p:nvPr>
            <p:ph type="dt" sz="quarter" idx="10"/>
          </p:nvPr>
        </p:nvSpPr>
        <p:spPr>
          <a:noFill/>
        </p:spPr>
        <p:txBody>
          <a:bodyPr/>
          <a:lstStyle/>
          <a:p>
            <a:fld id="{41600872-6441-244A-9FDE-EBB868D483A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5229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2292" name="Slide Number Placeholder 5"/>
          <p:cNvSpPr>
            <a:spLocks noGrp="1"/>
          </p:cNvSpPr>
          <p:nvPr>
            <p:ph type="sldNum" sz="quarter" idx="12"/>
          </p:nvPr>
        </p:nvSpPr>
        <p:spPr>
          <a:noFill/>
        </p:spPr>
        <p:txBody>
          <a:bodyPr/>
          <a:lstStyle/>
          <a:p>
            <a:fld id="{589CF484-29F9-234C-9CC1-3C160A5DCE23}"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
        <p:nvSpPr>
          <p:cNvPr id="6522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Undecidables</a:t>
            </a:r>
          </a:p>
        </p:txBody>
      </p:sp>
      <p:sp>
        <p:nvSpPr>
          <p:cNvPr id="65229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Given a set of axioms,</a:t>
            </a:r>
          </a:p>
          <a:p>
            <a:pPr lvl="1" eaLnBrk="1" hangingPunct="1"/>
            <a:r>
              <a:rPr lang="en-US"/>
              <a:t>Is this set complete?</a:t>
            </a:r>
          </a:p>
          <a:p>
            <a:pPr lvl="1" eaLnBrk="1" hangingPunct="1"/>
            <a:r>
              <a:rPr lang="en-US"/>
              <a:t>Given a tautology T, is T a consequent?</a:t>
            </a:r>
          </a:p>
          <a:p>
            <a:pPr eaLnBrk="1" hangingPunct="1"/>
            <a:r>
              <a:rPr lang="en-US">
                <a:ea typeface="ＭＳ Ｐゴシック" pitchFamily="-111" charset="-128"/>
                <a:cs typeface="ＭＳ Ｐゴシック" pitchFamily="-111" charset="-128"/>
              </a:rPr>
              <a:t>The above are even undecidable with one axiom and with only 2 variables. I will show this result shortly.</a:t>
            </a:r>
          </a:p>
        </p:txBody>
      </p:sp>
    </p:spTree>
    <p:extLst>
      <p:ext uri="{BB962C8B-B14F-4D97-AF65-F5344CB8AC3E}">
        <p14:creationId xmlns:p14="http://schemas.microsoft.com/office/powerpoint/2010/main" val="276034149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Date Placeholder 3"/>
          <p:cNvSpPr>
            <a:spLocks noGrp="1"/>
          </p:cNvSpPr>
          <p:nvPr>
            <p:ph type="dt" sz="quarter" idx="10"/>
          </p:nvPr>
        </p:nvSpPr>
        <p:spPr>
          <a:noFill/>
        </p:spPr>
        <p:txBody>
          <a:bodyPr/>
          <a:lstStyle/>
          <a:p>
            <a:fld id="{2D55FAF9-295D-AE44-A7E8-FFD2DFE2A3C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5433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4340" name="Slide Number Placeholder 5"/>
          <p:cNvSpPr>
            <a:spLocks noGrp="1"/>
          </p:cNvSpPr>
          <p:nvPr>
            <p:ph type="sldNum" sz="quarter" idx="12"/>
          </p:nvPr>
        </p:nvSpPr>
        <p:spPr>
          <a:noFill/>
        </p:spPr>
        <p:txBody>
          <a:bodyPr/>
          <a:lstStyle/>
          <a:p>
            <a:fld id="{20BC3D01-CBCA-F247-88EC-1A005F0F1EDE}" type="slidenum">
              <a:rPr lang="en-US">
                <a:latin typeface="Arial" pitchFamily="-111" charset="0"/>
                <a:ea typeface="ＭＳ Ｐゴシック" pitchFamily="-111" charset="-128"/>
                <a:cs typeface="ＭＳ Ｐゴシック" pitchFamily="-111" charset="-128"/>
              </a:rPr>
              <a:pPr/>
              <a:t>321</a:t>
            </a:fld>
            <a:endParaRPr lang="en-US">
              <a:latin typeface="Arial" pitchFamily="-111" charset="0"/>
              <a:ea typeface="ＭＳ Ｐゴシック" pitchFamily="-111" charset="-128"/>
              <a:cs typeface="ＭＳ Ｐゴシック" pitchFamily="-111" charset="-128"/>
            </a:endParaRPr>
          </a:p>
        </p:txBody>
      </p:sp>
      <p:sp>
        <p:nvSpPr>
          <p:cNvPr id="6543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Refutation</a:t>
            </a:r>
          </a:p>
        </p:txBody>
      </p:sp>
      <p:sp>
        <p:nvSpPr>
          <p:cNvPr id="65434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If we wish to prove that some wff, F, is a tautology, we could negate it and try to prove that the new formula is refutable (cannot be satisfied; contains a logical contradiction).</a:t>
            </a:r>
          </a:p>
          <a:p>
            <a:pPr eaLnBrk="1" hangingPunct="1"/>
            <a:r>
              <a:rPr lang="en-US">
                <a:ea typeface="ＭＳ Ｐゴシック" pitchFamily="-111" charset="-128"/>
                <a:cs typeface="ＭＳ Ｐゴシック" pitchFamily="-111" charset="-128"/>
              </a:rPr>
              <a:t>This is often done using resolution.</a:t>
            </a:r>
          </a:p>
        </p:txBody>
      </p:sp>
    </p:spTree>
    <p:extLst>
      <p:ext uri="{BB962C8B-B14F-4D97-AF65-F5344CB8AC3E}">
        <p14:creationId xmlns:p14="http://schemas.microsoft.com/office/powerpoint/2010/main" val="40998890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Date Placeholder 3"/>
          <p:cNvSpPr>
            <a:spLocks noGrp="1"/>
          </p:cNvSpPr>
          <p:nvPr>
            <p:ph type="dt" sz="quarter" idx="10"/>
          </p:nvPr>
        </p:nvSpPr>
        <p:spPr>
          <a:noFill/>
        </p:spPr>
        <p:txBody>
          <a:bodyPr/>
          <a:lstStyle/>
          <a:p>
            <a:fld id="{52E0BCC5-5FE2-5E47-A805-3BD532D9DA53}"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5638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6388" name="Slide Number Placeholder 5"/>
          <p:cNvSpPr>
            <a:spLocks noGrp="1"/>
          </p:cNvSpPr>
          <p:nvPr>
            <p:ph type="sldNum" sz="quarter" idx="12"/>
          </p:nvPr>
        </p:nvSpPr>
        <p:spPr>
          <a:noFill/>
        </p:spPr>
        <p:txBody>
          <a:bodyPr/>
          <a:lstStyle/>
          <a:p>
            <a:fld id="{F6AB02A5-D01D-8240-B8B6-8291063709F8}" type="slidenum">
              <a:rPr lang="en-US">
                <a:latin typeface="Arial" pitchFamily="-111" charset="0"/>
                <a:ea typeface="ＭＳ Ｐゴシック" pitchFamily="-111" charset="-128"/>
                <a:cs typeface="ＭＳ Ｐゴシック" pitchFamily="-111" charset="-128"/>
              </a:rPr>
              <a:pPr/>
              <a:t>322</a:t>
            </a:fld>
            <a:endParaRPr lang="en-US">
              <a:latin typeface="Arial" pitchFamily="-111" charset="0"/>
              <a:ea typeface="ＭＳ Ｐゴシック" pitchFamily="-111" charset="-128"/>
              <a:cs typeface="ＭＳ Ｐゴシック" pitchFamily="-111" charset="-128"/>
            </a:endParaRPr>
          </a:p>
        </p:txBody>
      </p:sp>
      <p:sp>
        <p:nvSpPr>
          <p:cNvPr id="6563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Resolution</a:t>
            </a:r>
          </a:p>
        </p:txBody>
      </p:sp>
      <p:sp>
        <p:nvSpPr>
          <p:cNvPr id="65639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Put formula in Conjunctive Normal Form (CNF)</a:t>
            </a:r>
          </a:p>
          <a:p>
            <a:pPr eaLnBrk="1" hangingPunct="1">
              <a:lnSpc>
                <a:spcPct val="90000"/>
              </a:lnSpc>
            </a:pPr>
            <a:r>
              <a:rPr lang="en-US">
                <a:ea typeface="ＭＳ Ｐゴシック" pitchFamily="-111" charset="-128"/>
                <a:cs typeface="ＭＳ Ｐゴシック" pitchFamily="-111" charset="-128"/>
              </a:rPr>
              <a:t>If have terms of conjunction</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 (R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then can determine that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a:t>
            </a:r>
          </a:p>
          <a:p>
            <a:pPr eaLnBrk="1" hangingPunct="1">
              <a:lnSpc>
                <a:spcPct val="90000"/>
              </a:lnSpc>
            </a:pPr>
            <a:r>
              <a:rPr lang="en-US">
                <a:ea typeface="ＭＳ Ｐゴシック" pitchFamily="-111" charset="-128"/>
                <a:cs typeface="ＭＳ Ｐゴシック" pitchFamily="-111" charset="-128"/>
              </a:rPr>
              <a:t>If we ever get a null conclusion, we have refuted the proposition</a:t>
            </a:r>
          </a:p>
          <a:p>
            <a:pPr eaLnBrk="1" hangingPunct="1">
              <a:lnSpc>
                <a:spcPct val="90000"/>
              </a:lnSpc>
            </a:pPr>
            <a:r>
              <a:rPr lang="en-US">
                <a:ea typeface="ＭＳ Ｐゴシック" pitchFamily="-111" charset="-128"/>
                <a:cs typeface="ＭＳ Ｐゴシック" pitchFamily="-111" charset="-128"/>
              </a:rPr>
              <a:t>Resolution is not complete for derivation, but it is for refutation</a:t>
            </a:r>
          </a:p>
        </p:txBody>
      </p:sp>
    </p:spTree>
    <p:extLst>
      <p:ext uri="{BB962C8B-B14F-4D97-AF65-F5344CB8AC3E}">
        <p14:creationId xmlns:p14="http://schemas.microsoft.com/office/powerpoint/2010/main" val="411768786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Date Placeholder 3"/>
          <p:cNvSpPr>
            <a:spLocks noGrp="1"/>
          </p:cNvSpPr>
          <p:nvPr>
            <p:ph type="dt" sz="quarter" idx="10"/>
          </p:nvPr>
        </p:nvSpPr>
        <p:spPr>
          <a:noFill/>
        </p:spPr>
        <p:txBody>
          <a:bodyPr/>
          <a:lstStyle/>
          <a:p>
            <a:fld id="{EB94F5CF-87C0-6642-8042-7F1DA152AAF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5843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8436" name="Slide Number Placeholder 5"/>
          <p:cNvSpPr>
            <a:spLocks noGrp="1"/>
          </p:cNvSpPr>
          <p:nvPr>
            <p:ph type="sldNum" sz="quarter" idx="12"/>
          </p:nvPr>
        </p:nvSpPr>
        <p:spPr>
          <a:noFill/>
        </p:spPr>
        <p:txBody>
          <a:bodyPr/>
          <a:lstStyle/>
          <a:p>
            <a:fld id="{E62FDC59-511D-4B40-B5FB-9848FBCCE776}" type="slidenum">
              <a:rPr lang="en-US">
                <a:latin typeface="Arial" pitchFamily="-111" charset="0"/>
                <a:ea typeface="ＭＳ Ｐゴシック" pitchFamily="-111" charset="-128"/>
                <a:cs typeface="ＭＳ Ｐゴシック" pitchFamily="-111" charset="-128"/>
              </a:rPr>
              <a:pPr/>
              <a:t>323</a:t>
            </a:fld>
            <a:endParaRPr lang="en-US">
              <a:latin typeface="Arial" pitchFamily="-111" charset="0"/>
              <a:ea typeface="ＭＳ Ｐゴシック" pitchFamily="-111" charset="-128"/>
              <a:cs typeface="ＭＳ Ｐゴシック" pitchFamily="-111" charset="-128"/>
            </a:endParaRPr>
          </a:p>
        </p:txBody>
      </p:sp>
      <p:sp>
        <p:nvSpPr>
          <p:cNvPr id="6584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Axioms</a:t>
            </a:r>
          </a:p>
        </p:txBody>
      </p:sp>
      <p:sp>
        <p:nvSpPr>
          <p:cNvPr id="65843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Must be tautologies</a:t>
            </a:r>
          </a:p>
          <a:p>
            <a:pPr eaLnBrk="1" hangingPunct="1"/>
            <a:r>
              <a:rPr lang="en-US" dirty="0">
                <a:ea typeface="ＭＳ Ｐゴシック" pitchFamily="-111" charset="-128"/>
                <a:cs typeface="ＭＳ Ｐゴシック" pitchFamily="-111" charset="-128"/>
              </a:rPr>
              <a:t>Can be incomplete</a:t>
            </a:r>
          </a:p>
          <a:p>
            <a:pPr eaLnBrk="1" hangingPunct="1"/>
            <a:r>
              <a:rPr lang="en-US" dirty="0">
                <a:ea typeface="ＭＳ Ｐゴシック" pitchFamily="-111" charset="-128"/>
                <a:cs typeface="ＭＳ Ｐゴシック" pitchFamily="-111" charset="-128"/>
              </a:rPr>
              <a:t>Might have limitations on them and on WFFs, e.g.,</a:t>
            </a:r>
          </a:p>
          <a:p>
            <a:pPr lvl="1" eaLnBrk="1" hangingPunct="1"/>
            <a:r>
              <a:rPr lang="en-US" dirty="0"/>
              <a:t>Just implication</a:t>
            </a:r>
          </a:p>
          <a:p>
            <a:pPr lvl="1" eaLnBrk="1" hangingPunct="1"/>
            <a:r>
              <a:rPr lang="en-US" dirty="0"/>
              <a:t>Only n variables</a:t>
            </a:r>
          </a:p>
          <a:p>
            <a:pPr lvl="1" eaLnBrk="1" hangingPunct="1"/>
            <a:r>
              <a:rPr lang="en-US" dirty="0"/>
              <a:t>Single axiom</a:t>
            </a:r>
          </a:p>
        </p:txBody>
      </p:sp>
    </p:spTree>
    <p:extLst>
      <p:ext uri="{BB962C8B-B14F-4D97-AF65-F5344CB8AC3E}">
        <p14:creationId xmlns:p14="http://schemas.microsoft.com/office/powerpoint/2010/main" val="42031500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Date Placeholder 3"/>
          <p:cNvSpPr>
            <a:spLocks noGrp="1"/>
          </p:cNvSpPr>
          <p:nvPr>
            <p:ph type="dt" sz="quarter" idx="10"/>
          </p:nvPr>
        </p:nvSpPr>
        <p:spPr>
          <a:noFill/>
        </p:spPr>
        <p:txBody>
          <a:bodyPr/>
          <a:lstStyle/>
          <a:p>
            <a:fld id="{0E3464A2-699F-4F4A-98EA-D66AD6E9D0C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6048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0484" name="Slide Number Placeholder 5"/>
          <p:cNvSpPr>
            <a:spLocks noGrp="1"/>
          </p:cNvSpPr>
          <p:nvPr>
            <p:ph type="sldNum" sz="quarter" idx="12"/>
          </p:nvPr>
        </p:nvSpPr>
        <p:spPr>
          <a:noFill/>
        </p:spPr>
        <p:txBody>
          <a:bodyPr/>
          <a:lstStyle/>
          <a:p>
            <a:fld id="{290E4666-9E12-7440-967B-0F11EC86C1D5}" type="slidenum">
              <a:rPr lang="en-US">
                <a:latin typeface="Arial" pitchFamily="-111" charset="0"/>
                <a:ea typeface="ＭＳ Ｐゴシック" pitchFamily="-111" charset="-128"/>
                <a:cs typeface="ＭＳ Ｐゴシック" pitchFamily="-111" charset="-128"/>
              </a:rPr>
              <a:pPr/>
              <a:t>324</a:t>
            </a:fld>
            <a:endParaRPr lang="en-US">
              <a:latin typeface="Arial" pitchFamily="-111" charset="0"/>
              <a:ea typeface="ＭＳ Ｐゴシック" pitchFamily="-111" charset="-128"/>
              <a:cs typeface="ＭＳ Ｐゴシック" pitchFamily="-111" charset="-128"/>
            </a:endParaRPr>
          </a:p>
        </p:txBody>
      </p:sp>
      <p:sp>
        <p:nvSpPr>
          <p:cNvPr id="6604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Machines</a:t>
            </a:r>
          </a:p>
        </p:txBody>
      </p:sp>
      <p:sp>
        <p:nvSpPr>
          <p:cNvPr id="660486"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Linear representations require associativity, unless all operations can be performed on prefix only (or suffix only)</a:t>
            </a:r>
          </a:p>
          <a:p>
            <a:pPr eaLnBrk="1" hangingPunct="1"/>
            <a:r>
              <a:rPr lang="en-US" dirty="0">
                <a:ea typeface="ＭＳ Ｐゴシック" pitchFamily="-111" charset="-128"/>
                <a:cs typeface="ＭＳ Ｐゴシック" pitchFamily="-111" charset="-128"/>
              </a:rPr>
              <a:t>Prefix and suffix-based operations are single stacks and limit us to CFLs</a:t>
            </a:r>
          </a:p>
          <a:p>
            <a:pPr eaLnBrk="1" hangingPunct="1"/>
            <a:r>
              <a:rPr lang="en-US" dirty="0">
                <a:ea typeface="ＭＳ Ｐゴシック" pitchFamily="-111" charset="-128"/>
                <a:cs typeface="ＭＳ Ｐゴシック" pitchFamily="-111" charset="-128"/>
              </a:rPr>
              <a:t>Can simulate Post normal Forms with just 3 variables.</a:t>
            </a:r>
          </a:p>
          <a:p>
            <a:pPr lvl="1" eaLnBrk="1" hangingPunct="1"/>
            <a:endParaRPr lang="en-US" dirty="0"/>
          </a:p>
        </p:txBody>
      </p:sp>
    </p:spTree>
    <p:extLst>
      <p:ext uri="{BB962C8B-B14F-4D97-AF65-F5344CB8AC3E}">
        <p14:creationId xmlns:p14="http://schemas.microsoft.com/office/powerpoint/2010/main" val="32528067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Date Placeholder 3"/>
          <p:cNvSpPr>
            <a:spLocks noGrp="1"/>
          </p:cNvSpPr>
          <p:nvPr>
            <p:ph type="dt" sz="quarter" idx="10"/>
          </p:nvPr>
        </p:nvSpPr>
        <p:spPr>
          <a:noFill/>
        </p:spPr>
        <p:txBody>
          <a:bodyPr/>
          <a:lstStyle/>
          <a:p>
            <a:fld id="{EACB0785-B3F7-124F-BA3C-22731ACC2F6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6253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2532" name="Slide Number Placeholder 5"/>
          <p:cNvSpPr>
            <a:spLocks noGrp="1"/>
          </p:cNvSpPr>
          <p:nvPr>
            <p:ph type="sldNum" sz="quarter" idx="12"/>
          </p:nvPr>
        </p:nvSpPr>
        <p:spPr>
          <a:noFill/>
        </p:spPr>
        <p:txBody>
          <a:bodyPr/>
          <a:lstStyle/>
          <a:p>
            <a:fld id="{81E2D4D0-39E2-3740-B614-95EE1AF7DD75}" type="slidenum">
              <a:rPr lang="en-US">
                <a:latin typeface="Arial" pitchFamily="-111" charset="0"/>
                <a:ea typeface="ＭＳ Ｐゴシック" pitchFamily="-111" charset="-128"/>
                <a:cs typeface="ＭＳ Ｐゴシック" pitchFamily="-111" charset="-128"/>
              </a:rPr>
              <a:pPr/>
              <a:t>325</a:t>
            </a:fld>
            <a:endParaRPr lang="en-US">
              <a:latin typeface="Arial" pitchFamily="-111" charset="0"/>
              <a:ea typeface="ＭＳ Ｐゴシック" pitchFamily="-111" charset="-128"/>
              <a:cs typeface="ＭＳ Ｐゴシック" pitchFamily="-111" charset="-128"/>
            </a:endParaRPr>
          </a:p>
        </p:txBody>
      </p:sp>
      <p:sp>
        <p:nvSpPr>
          <p:cNvPr id="66253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Diadic PIPC</a:t>
            </a:r>
          </a:p>
        </p:txBody>
      </p:sp>
      <p:sp>
        <p:nvSpPr>
          <p:cNvPr id="66253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Diadic limits us to two variables</a:t>
            </a:r>
          </a:p>
          <a:p>
            <a:pPr eaLnBrk="1" hangingPunct="1"/>
            <a:r>
              <a:rPr lang="en-US">
                <a:ea typeface="ＭＳ Ｐゴシック" pitchFamily="-111" charset="-128"/>
                <a:cs typeface="ＭＳ Ｐゴシック" pitchFamily="-111" charset="-128"/>
              </a:rPr>
              <a:t>PIPC means Partial Implicational Propositional Calculus, and limits us to implication as only connective</a:t>
            </a:r>
          </a:p>
          <a:p>
            <a:pPr eaLnBrk="1" hangingPunct="1"/>
            <a:r>
              <a:rPr lang="en-US">
                <a:ea typeface="ＭＳ Ｐゴシック" pitchFamily="-111" charset="-128"/>
                <a:cs typeface="ＭＳ Ｐゴシック" pitchFamily="-111" charset="-128"/>
              </a:rPr>
              <a:t>Partial just means we get a fragment</a:t>
            </a:r>
          </a:p>
          <a:p>
            <a:pPr eaLnBrk="1" hangingPunct="1"/>
            <a:r>
              <a:rPr lang="en-US">
                <a:ea typeface="ＭＳ Ｐゴシック" pitchFamily="-111" charset="-128"/>
                <a:cs typeface="ＭＳ Ｐゴシック" pitchFamily="-111" charset="-128"/>
              </a:rPr>
              <a:t>Problems</a:t>
            </a:r>
          </a:p>
          <a:p>
            <a:pPr lvl="1" eaLnBrk="1" hangingPunct="1"/>
            <a:r>
              <a:rPr lang="en-US"/>
              <a:t>Is fragment complete?</a:t>
            </a:r>
          </a:p>
          <a:p>
            <a:pPr lvl="1" eaLnBrk="1" hangingPunct="1"/>
            <a:r>
              <a:rPr lang="en-US"/>
              <a:t>Can F be derived by substitution and MP?</a:t>
            </a:r>
          </a:p>
          <a:p>
            <a:pPr lvl="1" eaLnBrk="1" hangingPunct="1"/>
            <a:endParaRPr lang="en-US"/>
          </a:p>
        </p:txBody>
      </p:sp>
    </p:spTree>
    <p:extLst>
      <p:ext uri="{BB962C8B-B14F-4D97-AF65-F5344CB8AC3E}">
        <p14:creationId xmlns:p14="http://schemas.microsoft.com/office/powerpoint/2010/main" val="241290818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Date Placeholder 3"/>
          <p:cNvSpPr>
            <a:spLocks noGrp="1"/>
          </p:cNvSpPr>
          <p:nvPr>
            <p:ph type="dt" sz="quarter" idx="10"/>
          </p:nvPr>
        </p:nvSpPr>
        <p:spPr>
          <a:noFill/>
        </p:spPr>
        <p:txBody>
          <a:bodyPr/>
          <a:lstStyle/>
          <a:p>
            <a:fld id="{B97875D2-DBF7-A942-8A34-D7D6AE86A97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6457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4580" name="Slide Number Placeholder 5"/>
          <p:cNvSpPr>
            <a:spLocks noGrp="1"/>
          </p:cNvSpPr>
          <p:nvPr>
            <p:ph type="sldNum" sz="quarter" idx="12"/>
          </p:nvPr>
        </p:nvSpPr>
        <p:spPr>
          <a:noFill/>
        </p:spPr>
        <p:txBody>
          <a:bodyPr/>
          <a:lstStyle/>
          <a:p>
            <a:fld id="{FFFEF408-5B50-8D47-9F1D-7FEA318C119F}" type="slidenum">
              <a:rPr lang="en-US">
                <a:latin typeface="Arial" pitchFamily="-111" charset="0"/>
                <a:ea typeface="ＭＳ Ｐゴシック" pitchFamily="-111" charset="-128"/>
                <a:cs typeface="ＭＳ Ｐゴシック" pitchFamily="-111" charset="-128"/>
              </a:rPr>
              <a:pPr/>
              <a:t>326</a:t>
            </a:fld>
            <a:endParaRPr lang="en-US">
              <a:latin typeface="Arial" pitchFamily="-111" charset="0"/>
              <a:ea typeface="ＭＳ Ｐゴシック" pitchFamily="-111" charset="-128"/>
              <a:cs typeface="ＭＳ Ｐゴシック" pitchFamily="-111" charset="-128"/>
            </a:endParaRPr>
          </a:p>
        </p:txBody>
      </p:sp>
      <p:sp>
        <p:nvSpPr>
          <p:cNvPr id="66458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Living without Associativity</a:t>
            </a:r>
          </a:p>
        </p:txBody>
      </p:sp>
      <p:sp>
        <p:nvSpPr>
          <p:cNvPr id="66458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a two-stack model of a TM</a:t>
            </a:r>
          </a:p>
          <a:p>
            <a:pPr eaLnBrk="1" hangingPunct="1"/>
            <a:r>
              <a:rPr lang="en-US">
                <a:ea typeface="ＭＳ Ｐゴシック" pitchFamily="-111" charset="-128"/>
                <a:cs typeface="ＭＳ Ｐゴシック" pitchFamily="-111" charset="-128"/>
              </a:rPr>
              <a:t>Could somehow use one variable for left stack and other for right</a:t>
            </a:r>
          </a:p>
          <a:p>
            <a:pPr eaLnBrk="1" hangingPunct="1"/>
            <a:r>
              <a:rPr lang="en-US">
                <a:ea typeface="ＭＳ Ｐゴシック" pitchFamily="-111" charset="-128"/>
                <a:cs typeface="ＭＳ Ｐゴシック" pitchFamily="-111" charset="-128"/>
              </a:rPr>
              <a:t>Must find a way to encode a sequence as a composition of forms – that’s the key to this simulation</a:t>
            </a:r>
          </a:p>
        </p:txBody>
      </p:sp>
    </p:spTree>
    <p:extLst>
      <p:ext uri="{BB962C8B-B14F-4D97-AF65-F5344CB8AC3E}">
        <p14:creationId xmlns:p14="http://schemas.microsoft.com/office/powerpoint/2010/main" val="102765193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Date Placeholder 3"/>
          <p:cNvSpPr>
            <a:spLocks noGrp="1"/>
          </p:cNvSpPr>
          <p:nvPr>
            <p:ph type="dt" sz="quarter" idx="10"/>
          </p:nvPr>
        </p:nvSpPr>
        <p:spPr>
          <a:noFill/>
        </p:spPr>
        <p:txBody>
          <a:bodyPr/>
          <a:lstStyle/>
          <a:p>
            <a:fld id="{67B91555-3EE5-9441-A680-9FEF333A809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6662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6628" name="Slide Number Placeholder 5"/>
          <p:cNvSpPr>
            <a:spLocks noGrp="1"/>
          </p:cNvSpPr>
          <p:nvPr>
            <p:ph type="sldNum" sz="quarter" idx="12"/>
          </p:nvPr>
        </p:nvSpPr>
        <p:spPr>
          <a:noFill/>
        </p:spPr>
        <p:txBody>
          <a:bodyPr/>
          <a:lstStyle/>
          <a:p>
            <a:fld id="{A6362CBD-2275-4249-9249-932A9DAC1E2C}" type="slidenum">
              <a:rPr lang="en-US">
                <a:latin typeface="Arial" pitchFamily="-111" charset="0"/>
                <a:ea typeface="ＭＳ Ｐゴシック" pitchFamily="-111" charset="-128"/>
                <a:cs typeface="ＭＳ Ｐゴシック" pitchFamily="-111" charset="-128"/>
              </a:rPr>
              <a:pPr/>
              <a:t>327</a:t>
            </a:fld>
            <a:endParaRPr lang="en-US">
              <a:latin typeface="Arial" pitchFamily="-111" charset="0"/>
              <a:ea typeface="ＭＳ Ｐゴシック" pitchFamily="-111" charset="-128"/>
              <a:cs typeface="ＭＳ Ｐゴシック" pitchFamily="-111" charset="-128"/>
            </a:endParaRPr>
          </a:p>
        </p:txBody>
      </p:sp>
      <p:sp>
        <p:nvSpPr>
          <p:cNvPr id="66662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Composition Encoding</a:t>
            </a:r>
          </a:p>
        </p:txBody>
      </p:sp>
      <p:sp>
        <p:nvSpPr>
          <p:cNvPr id="66663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(p </a:t>
            </a:r>
            <a:r>
              <a:rPr lang="en-US">
                <a:ea typeface="ＭＳ Ｐゴシック" pitchFamily="-111" charset="-128"/>
                <a:cs typeface="ＭＳ Ｐゴシック" pitchFamily="-111" charset="-128"/>
                <a:sym typeface="Symbol" pitchFamily="-111" charset="2"/>
              </a:rPr>
              <a:t> p),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 …</a:t>
            </a:r>
          </a:p>
          <a:p>
            <a:pPr lvl="1" eaLnBrk="1" hangingPunct="1"/>
            <a:r>
              <a:rPr lang="en-US">
                <a:sym typeface="Symbol" pitchFamily="-111" charset="2"/>
              </a:rPr>
              <a:t>No form is a substitution instance of any of the other, so they can’t be confused</a:t>
            </a:r>
          </a:p>
          <a:p>
            <a:pPr lvl="1" eaLnBrk="1" hangingPunct="1"/>
            <a:r>
              <a:rPr lang="en-US">
                <a:sym typeface="Symbol" pitchFamily="-111" charset="2"/>
              </a:rPr>
              <a:t>All are tautologies</a:t>
            </a:r>
          </a:p>
          <a:p>
            <a:pPr eaLnBrk="1" hangingPunct="1"/>
            <a:r>
              <a:rPr lang="en-US">
                <a:ea typeface="ＭＳ Ｐゴシック" pitchFamily="-111" charset="-128"/>
                <a:cs typeface="ＭＳ Ｐゴシック" pitchFamily="-111" charset="-128"/>
                <a:sym typeface="Symbol" pitchFamily="-111" charset="2"/>
              </a:rPr>
              <a:t>Consider ((X  Y)  Y)</a:t>
            </a:r>
          </a:p>
          <a:p>
            <a:pPr lvl="1" eaLnBrk="1" hangingPunct="1"/>
            <a:r>
              <a:rPr lang="en-US">
                <a:sym typeface="Symbol" pitchFamily="-111" charset="2"/>
              </a:rPr>
              <a:t>This is just X  Y</a:t>
            </a:r>
          </a:p>
        </p:txBody>
      </p:sp>
    </p:spTree>
    <p:extLst>
      <p:ext uri="{BB962C8B-B14F-4D97-AF65-F5344CB8AC3E}">
        <p14:creationId xmlns:p14="http://schemas.microsoft.com/office/powerpoint/2010/main" val="238376910"/>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Date Placeholder 3"/>
          <p:cNvSpPr>
            <a:spLocks noGrp="1"/>
          </p:cNvSpPr>
          <p:nvPr>
            <p:ph type="dt" sz="quarter" idx="10"/>
          </p:nvPr>
        </p:nvSpPr>
        <p:spPr>
          <a:noFill/>
        </p:spPr>
        <p:txBody>
          <a:bodyPr/>
          <a:lstStyle/>
          <a:p>
            <a:fld id="{3A51F19A-670A-494B-B454-0FAC7E42266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6867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8676" name="Slide Number Placeholder 5"/>
          <p:cNvSpPr>
            <a:spLocks noGrp="1"/>
          </p:cNvSpPr>
          <p:nvPr>
            <p:ph type="sldNum" sz="quarter" idx="12"/>
          </p:nvPr>
        </p:nvSpPr>
        <p:spPr>
          <a:noFill/>
        </p:spPr>
        <p:txBody>
          <a:bodyPr/>
          <a:lstStyle/>
          <a:p>
            <a:fld id="{22E6C6E1-DD6B-1949-83A0-2CC12376C9AF}" type="slidenum">
              <a:rPr lang="en-US">
                <a:latin typeface="Arial" pitchFamily="-111" charset="0"/>
                <a:ea typeface="ＭＳ Ｐゴシック" pitchFamily="-111" charset="-128"/>
                <a:cs typeface="ＭＳ Ｐゴシック" pitchFamily="-111" charset="-128"/>
              </a:rPr>
              <a:pPr/>
              <a:t>328</a:t>
            </a:fld>
            <a:endParaRPr lang="en-US">
              <a:latin typeface="Arial" pitchFamily="-111" charset="0"/>
              <a:ea typeface="ＭＳ Ｐゴシック" pitchFamily="-111" charset="-128"/>
              <a:cs typeface="ＭＳ Ｐゴシック" pitchFamily="-111" charset="-128"/>
            </a:endParaRPr>
          </a:p>
        </p:txBody>
      </p:sp>
      <p:sp>
        <p:nvSpPr>
          <p:cNvPr id="66867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668678"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Use (p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of bottom of stack</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letter 0</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1</a:t>
            </a:r>
          </a:p>
          <a:p>
            <a:pPr eaLnBrk="1" hangingPunct="1"/>
            <a:r>
              <a:rPr lang="en-US" sz="2400">
                <a:ea typeface="ＭＳ Ｐゴシック" pitchFamily="-111" charset="-128"/>
                <a:cs typeface="ＭＳ Ｐゴシック" pitchFamily="-111" charset="-128"/>
                <a:sym typeface="Symbol" pitchFamily="-111" charset="2"/>
              </a:rPr>
              <a:t>Etc.</a:t>
            </a:r>
          </a:p>
          <a:p>
            <a:pPr eaLnBrk="1" hangingPunct="1"/>
            <a:r>
              <a:rPr lang="en-US" sz="2400">
                <a:ea typeface="ＭＳ Ｐゴシック" pitchFamily="-111" charset="-128"/>
                <a:cs typeface="ＭＳ Ｐゴシック" pitchFamily="-111" charset="-128"/>
                <a:sym typeface="Symbol" pitchFamily="-111" charset="2"/>
              </a:rPr>
              <a:t>String 01 (reading top to bottom of stack) is</a:t>
            </a:r>
          </a:p>
          <a:p>
            <a:pPr lvl="1" eaLnBrk="1" hangingPunct="1"/>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latin typeface="Symbol" pitchFamily="-111" charset="2"/>
                <a:sym typeface="Symbol" pitchFamily="-111" charset="2"/>
              </a:rPr>
              <a:t></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olidFill>
                  <a:srgbClr val="0000FF"/>
                </a:solidFill>
                <a:sym typeface="Symbol" pitchFamily="-111" charset="2"/>
              </a:rPr>
              <a:t></a:t>
            </a: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0000FF"/>
                </a:solidFill>
              </a:rPr>
              <a:t>(</a:t>
            </a:r>
            <a:r>
              <a:rPr lang="en-US" sz="2000"/>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ym typeface="Symbol" pitchFamily="-111" charset="2"/>
              </a:rPr>
              <a:t> </a:t>
            </a:r>
            <a:r>
              <a:rPr lang="en-US" sz="2000">
                <a:solidFill>
                  <a:srgbClr val="0000FF"/>
                </a:solidFill>
                <a:sym typeface="Symbol" pitchFamily="-111" charset="2"/>
              </a:rPr>
              <a:t>) ) )</a:t>
            </a:r>
            <a:r>
              <a:rPr lang="en-US" sz="2000">
                <a:sym typeface="Symbol" pitchFamily="-111" charset="2"/>
              </a:rPr>
              <a:t> </a:t>
            </a:r>
            <a:r>
              <a:rPr lang="en-US" sz="2000">
                <a:solidFill>
                  <a:schemeClr val="hlink"/>
                </a:solidFill>
                <a:sym typeface="Symbol" pitchFamily="-111" charset="2"/>
              </a:rPr>
              <a:t>) )</a:t>
            </a:r>
          </a:p>
        </p:txBody>
      </p:sp>
    </p:spTree>
    <p:extLst>
      <p:ext uri="{BB962C8B-B14F-4D97-AF65-F5344CB8AC3E}">
        <p14:creationId xmlns:p14="http://schemas.microsoft.com/office/powerpoint/2010/main" val="254002772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4" name="Content Placeholder 3"/>
          <p:cNvSpPr>
            <a:spLocks noGrp="1"/>
          </p:cNvSpPr>
          <p:nvPr>
            <p:ph idx="1"/>
          </p:nvPr>
        </p:nvSpPr>
        <p:spPr/>
        <p:txBody>
          <a:bodyPr/>
          <a:lstStyle/>
          <a:p>
            <a:pPr marL="0" indent="0">
              <a:buNone/>
            </a:pPr>
            <a:r>
              <a:rPr lang="en-US" sz="2400" b="1" i="1" dirty="0">
                <a:sym typeface="Symbol"/>
              </a:rPr>
              <a:t></a:t>
            </a:r>
            <a:r>
              <a:rPr lang="en-US" sz="2400" b="1" i="1" dirty="0"/>
              <a:t>(p) abbreviates [p </a:t>
            </a:r>
            <a:r>
              <a:rPr lang="en-US" sz="2400" b="1" i="1" dirty="0">
                <a:sym typeface="Symbol"/>
              </a:rPr>
              <a:t> p]</a:t>
            </a:r>
          </a:p>
          <a:p>
            <a:pPr marL="0" indent="0">
              <a:buNone/>
            </a:pPr>
            <a:r>
              <a:rPr lang="en-US" sz="2400" b="1" dirty="0">
                <a:sym typeface="Symbol"/>
              </a:rPr>
              <a:t></a:t>
            </a:r>
            <a:r>
              <a:rPr lang="en-US" sz="2400" b="1" baseline="-25000" dirty="0">
                <a:sym typeface="Symbol"/>
              </a:rPr>
              <a:t>0</a:t>
            </a:r>
            <a:r>
              <a:rPr lang="en-US" sz="2400" b="1" i="1" dirty="0">
                <a:sym typeface="Symbol"/>
              </a:rPr>
              <a:t>(p) is [p  </a:t>
            </a:r>
            <a:r>
              <a:rPr lang="en-US" sz="2400" b="1" i="1" dirty="0"/>
              <a:t>(p)] which is </a:t>
            </a:r>
            <a:r>
              <a:rPr lang="en-US" sz="2400" b="1" i="1" dirty="0">
                <a:sym typeface="Symbol"/>
              </a:rPr>
              <a:t>[p  [</a:t>
            </a:r>
            <a:r>
              <a:rPr lang="en-US" sz="2400" b="1" i="1" dirty="0"/>
              <a:t>p </a:t>
            </a:r>
            <a:r>
              <a:rPr lang="en-US" sz="2400" b="1" i="1" dirty="0">
                <a:sym typeface="Symbol"/>
              </a:rPr>
              <a:t> p]]</a:t>
            </a:r>
          </a:p>
          <a:p>
            <a:pPr marL="0" indent="0">
              <a:buNone/>
            </a:pPr>
            <a:r>
              <a:rPr lang="en-US" sz="2400" b="1" dirty="0">
                <a:sym typeface="Symbol"/>
              </a:rPr>
              <a:t></a:t>
            </a:r>
            <a:r>
              <a:rPr lang="en-US" sz="2400" b="1" baseline="-25000" dirty="0">
                <a:sym typeface="Symbol"/>
              </a:rPr>
              <a:t>1</a:t>
            </a:r>
            <a:r>
              <a:rPr lang="en-US" sz="2400" b="1" i="1" dirty="0">
                <a:sym typeface="Symbol"/>
              </a:rPr>
              <a:t>(p) is [p  </a:t>
            </a:r>
            <a:r>
              <a:rPr lang="en-US" sz="2400" b="1" dirty="0">
                <a:sym typeface="Symbol"/>
              </a:rPr>
              <a:t></a:t>
            </a:r>
            <a:r>
              <a:rPr lang="en-US" sz="2400" b="1" baseline="-25000" dirty="0">
                <a:sym typeface="Symbol"/>
              </a:rPr>
              <a:t>0</a:t>
            </a:r>
            <a:r>
              <a:rPr lang="en-US" sz="2400" b="1" i="1" dirty="0">
                <a:sym typeface="Symbol"/>
              </a:rPr>
              <a:t>(p)</a:t>
            </a:r>
            <a:r>
              <a:rPr lang="en-US" sz="2400" b="1" i="1" dirty="0"/>
              <a:t>]</a:t>
            </a:r>
            <a:endParaRPr lang="en-US" sz="2400" b="1" i="1" dirty="0">
              <a:sym typeface="Symbol"/>
            </a:endParaRPr>
          </a:p>
          <a:p>
            <a:pPr marL="0" indent="0">
              <a:buNone/>
            </a:pPr>
            <a:r>
              <a:rPr lang="en-US" sz="2400" b="1" dirty="0">
                <a:sym typeface="Symbol"/>
              </a:rPr>
              <a:t></a:t>
            </a:r>
            <a:r>
              <a:rPr lang="en-US" sz="2400" b="1" baseline="-25000" dirty="0">
                <a:sym typeface="Symbol"/>
              </a:rPr>
              <a:t>1</a:t>
            </a:r>
            <a:r>
              <a:rPr lang="en-US" sz="2400" b="1" i="1" dirty="0">
                <a:sym typeface="Symbol"/>
              </a:rPr>
              <a:t>(p) is [p  </a:t>
            </a:r>
            <a:r>
              <a:rPr lang="en-US" sz="2400" b="1" dirty="0">
                <a:sym typeface="Symbol"/>
              </a:rPr>
              <a:t></a:t>
            </a:r>
            <a:r>
              <a:rPr lang="en-US" sz="2400" b="1" baseline="-25000" dirty="0">
                <a:sym typeface="Symbol"/>
              </a:rPr>
              <a:t>1</a:t>
            </a:r>
            <a:r>
              <a:rPr lang="en-US" sz="2400" b="1" i="1" dirty="0">
                <a:sym typeface="Symbol"/>
              </a:rPr>
              <a:t>(p)</a:t>
            </a:r>
            <a:r>
              <a:rPr lang="en-US" sz="2400" b="1" i="1" dirty="0"/>
              <a:t>]</a:t>
            </a:r>
          </a:p>
          <a:p>
            <a:pPr marL="0" indent="0">
              <a:buNone/>
            </a:pPr>
            <a:r>
              <a:rPr lang="en-US" sz="2400" b="1" dirty="0">
                <a:sym typeface="Symbol"/>
              </a:rPr>
              <a:t></a:t>
            </a:r>
            <a:r>
              <a:rPr lang="en-US" sz="2400" b="1" baseline="-25000" dirty="0">
                <a:sym typeface="Symbol"/>
              </a:rPr>
              <a:t>2</a:t>
            </a:r>
            <a:r>
              <a:rPr lang="en-US" sz="2400" b="1" i="1" dirty="0">
                <a:sym typeface="Symbol"/>
              </a:rPr>
              <a:t>(p) is [p  </a:t>
            </a:r>
            <a:r>
              <a:rPr lang="en-US" sz="2400" b="1" dirty="0">
                <a:sym typeface="Symbol"/>
              </a:rPr>
              <a:t></a:t>
            </a:r>
            <a:r>
              <a:rPr lang="en-US" sz="2400" b="1" baseline="-25000" dirty="0">
                <a:sym typeface="Symbol"/>
              </a:rPr>
              <a:t>1 </a:t>
            </a:r>
            <a:r>
              <a:rPr lang="en-US" sz="2400" b="1" i="1" dirty="0">
                <a:sym typeface="Symbol"/>
              </a:rPr>
              <a:t>(p)</a:t>
            </a:r>
            <a:r>
              <a:rPr lang="en-US" sz="2400" b="1" i="1" dirty="0"/>
              <a:t>]</a:t>
            </a:r>
            <a:endParaRPr lang="en-US" sz="2400" b="1" i="1" dirty="0">
              <a:sym typeface="Symbol"/>
            </a:endParaRPr>
          </a:p>
          <a:p>
            <a:pPr marL="0" indent="0">
              <a:buNone/>
            </a:pPr>
            <a:r>
              <a:rPr lang="en-US" sz="2400" b="1" dirty="0">
                <a:sym typeface="Symbol"/>
              </a:rPr>
              <a:t></a:t>
            </a:r>
            <a:r>
              <a:rPr lang="en-US" sz="2400" b="1" baseline="-25000" dirty="0">
                <a:sym typeface="Symbol"/>
              </a:rPr>
              <a:t>3</a:t>
            </a:r>
            <a:r>
              <a:rPr lang="en-US" sz="2400" b="1" i="1" dirty="0">
                <a:sym typeface="Symbol"/>
              </a:rPr>
              <a:t>(p) is [p  </a:t>
            </a:r>
            <a:r>
              <a:rPr lang="en-US" sz="2400" b="1" dirty="0">
                <a:sym typeface="Symbol"/>
              </a:rPr>
              <a:t></a:t>
            </a:r>
            <a:r>
              <a:rPr lang="en-US" sz="2400" b="1" baseline="-25000" dirty="0">
                <a:sym typeface="Symbol"/>
              </a:rPr>
              <a:t>2 </a:t>
            </a:r>
            <a:r>
              <a:rPr lang="en-US" sz="2400" b="1" i="1" dirty="0">
                <a:sym typeface="Symbol"/>
              </a:rPr>
              <a:t>(p)</a:t>
            </a:r>
            <a:r>
              <a:rPr lang="en-US" sz="2400" b="1" i="1" dirty="0"/>
              <a:t>]</a:t>
            </a:r>
            <a:endParaRPr lang="en-US" sz="2400" b="1" i="1" dirty="0">
              <a:sym typeface="Symbol"/>
            </a:endParaRPr>
          </a:p>
          <a:p>
            <a:pPr marL="0" indent="0">
              <a:buNone/>
            </a:pPr>
            <a:r>
              <a:rPr lang="en-US" sz="2400" b="1" dirty="0">
                <a:sym typeface="Symbol"/>
              </a:rPr>
              <a:t></a:t>
            </a:r>
            <a:r>
              <a:rPr lang="en-US" sz="2400" b="1" baseline="-25000" dirty="0">
                <a:sym typeface="Symbol"/>
              </a:rPr>
              <a:t>1</a:t>
            </a:r>
            <a:r>
              <a:rPr lang="en-US" sz="2400" b="1" i="1" dirty="0">
                <a:sym typeface="Symbol"/>
              </a:rPr>
              <a:t>(p) is [p  </a:t>
            </a:r>
            <a:r>
              <a:rPr lang="en-US" sz="2400" b="1" dirty="0">
                <a:sym typeface="Symbol"/>
              </a:rPr>
              <a:t></a:t>
            </a:r>
            <a:r>
              <a:rPr lang="en-US" sz="2400" b="1" baseline="-25000" dirty="0">
                <a:sym typeface="Symbol"/>
              </a:rPr>
              <a:t>3 </a:t>
            </a:r>
            <a:r>
              <a:rPr lang="en-US" sz="2400" b="1" i="1" dirty="0">
                <a:sym typeface="Symbol"/>
              </a:rPr>
              <a:t>(p)</a:t>
            </a:r>
            <a:r>
              <a:rPr lang="en-US" sz="2400" b="1" i="1" dirty="0"/>
              <a:t>]</a:t>
            </a:r>
          </a:p>
          <a:p>
            <a:pPr marL="0" indent="0">
              <a:buNone/>
            </a:pPr>
            <a:r>
              <a:rPr lang="en-US" sz="2400" b="1" dirty="0">
                <a:sym typeface="Symbol"/>
              </a:rPr>
              <a:t></a:t>
            </a:r>
            <a:r>
              <a:rPr lang="en-US" sz="2400" b="1" baseline="-25000" dirty="0">
                <a:sym typeface="Symbol"/>
              </a:rPr>
              <a:t>2</a:t>
            </a:r>
            <a:r>
              <a:rPr lang="en-US" sz="2400" b="1" i="1" dirty="0">
                <a:sym typeface="Symbol"/>
              </a:rPr>
              <a:t>(p) is [p  </a:t>
            </a:r>
            <a:r>
              <a:rPr lang="en-US" sz="2400" b="1" dirty="0">
                <a:sym typeface="Symbol"/>
              </a:rPr>
              <a:t></a:t>
            </a:r>
            <a:r>
              <a:rPr lang="en-US" sz="2400" b="1" baseline="-25000" dirty="0">
                <a:sym typeface="Symbol"/>
              </a:rPr>
              <a:t>1 </a:t>
            </a:r>
            <a:r>
              <a:rPr lang="en-US" sz="2400" b="1" i="1" dirty="0">
                <a:sym typeface="Symbol"/>
              </a:rPr>
              <a:t>(p)</a:t>
            </a:r>
            <a:r>
              <a:rPr lang="en-US" sz="2400" b="1" i="1" dirty="0"/>
              <a:t>]</a:t>
            </a:r>
          </a:p>
          <a:p>
            <a:pPr marL="0" indent="0">
              <a:buNone/>
            </a:pPr>
            <a:r>
              <a:rPr lang="en-US" sz="2400" b="1" i="1" dirty="0">
                <a:sym typeface="Symbol"/>
              </a:rPr>
              <a:t>…</a:t>
            </a:r>
          </a:p>
          <a:p>
            <a:pPr marL="0" indent="0">
              <a:buNone/>
            </a:pPr>
            <a:r>
              <a:rPr lang="en-US" sz="2400" b="1" dirty="0">
                <a:sym typeface="Symbol"/>
              </a:rPr>
              <a:t></a:t>
            </a:r>
            <a:r>
              <a:rPr lang="en-US" sz="2400" b="1" baseline="-25000" dirty="0">
                <a:sym typeface="Symbol"/>
              </a:rPr>
              <a:t>m</a:t>
            </a:r>
            <a:r>
              <a:rPr lang="en-US" sz="2400" b="1" i="1" dirty="0">
                <a:sym typeface="Symbol"/>
              </a:rPr>
              <a:t>(p) is [p  </a:t>
            </a:r>
            <a:r>
              <a:rPr lang="en-US" sz="2400" b="1" dirty="0">
                <a:sym typeface="Symbol"/>
              </a:rPr>
              <a:t></a:t>
            </a:r>
            <a:r>
              <a:rPr lang="en-US" sz="2400" b="1" baseline="-25000" dirty="0">
                <a:sym typeface="Symbol"/>
              </a:rPr>
              <a:t>m-1 </a:t>
            </a:r>
            <a:r>
              <a:rPr lang="en-US" sz="2400" b="1" i="1" dirty="0">
                <a:sym typeface="Symbol"/>
              </a:rPr>
              <a:t>(p)</a:t>
            </a:r>
            <a:r>
              <a:rPr lang="en-US" sz="2400" b="1" i="1" dirty="0"/>
              <a:t>]</a:t>
            </a:r>
          </a:p>
          <a:p>
            <a:pPr marL="0" indent="0">
              <a:buNone/>
            </a:pPr>
            <a:endParaRPr lang="en-US" sz="2400" b="1" i="1" dirty="0">
              <a:sym typeface="Symbol"/>
            </a:endParaRPr>
          </a:p>
          <a:p>
            <a:pPr marL="0" indent="0">
              <a:buNone/>
            </a:pPr>
            <a:endParaRPr lang="en-US" sz="2400" b="1" i="1" dirty="0">
              <a:sym typeface="Symbol"/>
            </a:endParaRPr>
          </a:p>
        </p:txBody>
      </p:sp>
      <p:sp>
        <p:nvSpPr>
          <p:cNvPr id="670722" name="Date Placeholder 3"/>
          <p:cNvSpPr>
            <a:spLocks noGrp="1"/>
          </p:cNvSpPr>
          <p:nvPr>
            <p:ph type="dt" sz="half" idx="10"/>
          </p:nvPr>
        </p:nvSpPr>
        <p:spPr>
          <a:noFill/>
        </p:spPr>
        <p:txBody>
          <a:bodyPr/>
          <a:lstStyle/>
          <a:p>
            <a:fld id="{9C1554D0-01C7-AC4D-BC92-8083D3F818B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7072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0724" name="Slide Number Placeholder 5"/>
          <p:cNvSpPr>
            <a:spLocks noGrp="1"/>
          </p:cNvSpPr>
          <p:nvPr>
            <p:ph type="sldNum" sz="quarter" idx="12"/>
          </p:nvPr>
        </p:nvSpPr>
        <p:spPr>
          <a:noFill/>
        </p:spPr>
        <p:txBody>
          <a:bodyPr/>
          <a:lstStyle/>
          <a:p>
            <a:fld id="{D571C608-E79C-B64B-823D-267A42637ABA}" type="slidenum">
              <a:rPr lang="en-US">
                <a:latin typeface="Arial" pitchFamily="-111" charset="0"/>
                <a:ea typeface="ＭＳ Ｐゴシック" pitchFamily="-111" charset="-128"/>
                <a:cs typeface="ＭＳ Ｐゴシック" pitchFamily="-111" charset="-128"/>
              </a:rPr>
              <a:pPr/>
              <a:t>329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6644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Textbook Description</a:t>
            </a:r>
          </a:p>
        </p:txBody>
      </p:sp>
      <p:sp>
        <p:nvSpPr>
          <p:cNvPr id="3" name="Content Placeholder 2"/>
          <p:cNvSpPr>
            <a:spLocks noGrp="1"/>
          </p:cNvSpPr>
          <p:nvPr>
            <p:ph idx="1"/>
          </p:nvPr>
        </p:nvSpPr>
        <p:spPr/>
        <p:txBody>
          <a:bodyPr/>
          <a:lstStyle/>
          <a:p>
            <a:r>
              <a:rPr lang="en-US" sz="2800"/>
              <a:t>A Turing machine is a 7-tuple</a:t>
            </a:r>
            <a:br>
              <a:rPr lang="en-US" sz="2800"/>
            </a:br>
            <a:r>
              <a:rPr lang="en-US" sz="2800">
                <a:latin typeface="Arial" charset="0"/>
                <a:ea typeface="MS PGothic" charset="0"/>
              </a:rPr>
              <a:t>(Q, </a:t>
            </a:r>
            <a:r>
              <a:rPr lang="en-US" sz="2800" err="1">
                <a:latin typeface="Arial" charset="0"/>
                <a:ea typeface="MS PGothic" charset="0"/>
              </a:rPr>
              <a:t>Σ</a:t>
            </a:r>
            <a:r>
              <a:rPr lang="en-US" sz="2800">
                <a:latin typeface="Arial" charset="0"/>
                <a:ea typeface="MS PGothic" charset="0"/>
              </a:rPr>
              <a:t>, </a:t>
            </a:r>
            <a:r>
              <a:rPr lang="en-US" sz="2800" err="1">
                <a:latin typeface="Arial" charset="0"/>
                <a:ea typeface="MS PGothic" charset="0"/>
              </a:rPr>
              <a:t>Γ</a:t>
            </a:r>
            <a:r>
              <a:rPr lang="en-US" sz="2800">
                <a:latin typeface="Arial" charset="0"/>
                <a:ea typeface="MS PGothic" charset="0"/>
              </a:rPr>
              <a:t>, </a:t>
            </a:r>
            <a:r>
              <a:rPr lang="en-US" sz="2800" err="1">
                <a:latin typeface="Arial" charset="0"/>
                <a:ea typeface="MS PGothic" charset="0"/>
              </a:rPr>
              <a:t>δ</a:t>
            </a:r>
            <a:r>
              <a:rPr lang="en-US" sz="2800">
                <a:latin typeface="Arial" charset="0"/>
                <a:ea typeface="MS PGothic" charset="0"/>
              </a:rPr>
              <a:t>, q</a:t>
            </a:r>
            <a:r>
              <a:rPr lang="en-US" sz="2800" baseline="-25000">
                <a:latin typeface="Arial" charset="0"/>
                <a:ea typeface="MS PGothic" charset="0"/>
              </a:rPr>
              <a:t>0</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a:t>
            </a:r>
          </a:p>
          <a:p>
            <a:r>
              <a:rPr lang="en-US" sz="2800">
                <a:latin typeface="Arial" charset="0"/>
                <a:ea typeface="MS PGothic" charset="0"/>
              </a:rPr>
              <a:t>Q is finite set of states</a:t>
            </a:r>
          </a:p>
          <a:p>
            <a:r>
              <a:rPr lang="en-US" sz="2800" err="1">
                <a:latin typeface="Arial" charset="0"/>
                <a:ea typeface="MS PGothic" charset="0"/>
              </a:rPr>
              <a:t>Σ</a:t>
            </a:r>
            <a:r>
              <a:rPr lang="en-US" sz="2800">
                <a:latin typeface="Arial" charset="0"/>
                <a:ea typeface="MS PGothic" charset="0"/>
              </a:rPr>
              <a:t>, is a finite input alphabet not containing the blank symbol ⊔</a:t>
            </a:r>
          </a:p>
          <a:p>
            <a:r>
              <a:rPr lang="en-US" sz="2800" err="1">
                <a:latin typeface="Arial" charset="0"/>
                <a:ea typeface="MS PGothic" charset="0"/>
              </a:rPr>
              <a:t>Γ</a:t>
            </a:r>
            <a:r>
              <a:rPr lang="en-US" sz="2800">
                <a:latin typeface="Arial" charset="0"/>
                <a:ea typeface="MS PGothic" charset="0"/>
              </a:rPr>
              <a:t> is finite set of tape symbols that includes </a:t>
            </a:r>
            <a:r>
              <a:rPr lang="en-US" sz="2800" err="1">
                <a:latin typeface="Arial" charset="0"/>
                <a:ea typeface="MS PGothic" charset="0"/>
              </a:rPr>
              <a:t>Σ</a:t>
            </a:r>
            <a:r>
              <a:rPr lang="en-US" sz="2800">
                <a:latin typeface="Arial" charset="0"/>
                <a:ea typeface="MS PGothic" charset="0"/>
              </a:rPr>
              <a:t> and ⊔ commonly </a:t>
            </a:r>
            <a:r>
              <a:rPr lang="en-US" sz="2800" err="1">
                <a:latin typeface="Arial" charset="0"/>
                <a:ea typeface="MS PGothic" charset="0"/>
              </a:rPr>
              <a:t>Γ</a:t>
            </a:r>
            <a:r>
              <a:rPr lang="en-US" sz="2800">
                <a:latin typeface="Arial" charset="0"/>
                <a:ea typeface="MS PGothic" charset="0"/>
              </a:rPr>
              <a:t> = </a:t>
            </a:r>
            <a:r>
              <a:rPr lang="en-US" sz="2800" err="1">
                <a:latin typeface="Arial" charset="0"/>
                <a:ea typeface="MS PGothic" charset="0"/>
              </a:rPr>
              <a:t>Σ</a:t>
            </a:r>
            <a:r>
              <a:rPr lang="en-US" sz="2800">
                <a:latin typeface="Arial" charset="0"/>
                <a:ea typeface="MS PGothic" charset="0"/>
              </a:rPr>
              <a:t> ∪ {⊔}</a:t>
            </a:r>
          </a:p>
          <a:p>
            <a:r>
              <a:rPr lang="en-US" sz="2800" err="1">
                <a:latin typeface="Arial" charset="0"/>
                <a:ea typeface="MS PGothic" charset="0"/>
              </a:rPr>
              <a:t>δ</a:t>
            </a:r>
            <a:r>
              <a:rPr lang="en-US" sz="2800">
                <a:latin typeface="Arial" charset="0"/>
                <a:ea typeface="MS PGothic" charset="0"/>
              </a:rPr>
              <a:t>: Q×Γ➝ Q×Γ×{R,L}</a:t>
            </a:r>
          </a:p>
          <a:p>
            <a:r>
              <a:rPr lang="en-US" sz="2800">
                <a:latin typeface="Arial" charset="0"/>
                <a:ea typeface="MS PGothic" charset="0"/>
              </a:rPr>
              <a:t>q</a:t>
            </a:r>
            <a:r>
              <a:rPr lang="en-US" sz="2800" baseline="-25000">
                <a:latin typeface="Arial" charset="0"/>
                <a:ea typeface="MS PGothic" charset="0"/>
              </a:rPr>
              <a:t>0 </a:t>
            </a:r>
            <a:r>
              <a:rPr lang="en-US" sz="2800">
                <a:latin typeface="Arial" charset="0"/>
                <a:ea typeface="MS PGothic" charset="0"/>
              </a:rPr>
              <a:t>starts,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accepts,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 rejects</a:t>
            </a:r>
            <a:endParaRPr lang="en-US" sz="2800"/>
          </a:p>
        </p:txBody>
      </p:sp>
      <p:sp>
        <p:nvSpPr>
          <p:cNvPr id="4" name="Date Placeholder 3"/>
          <p:cNvSpPr>
            <a:spLocks noGrp="1"/>
          </p:cNvSpPr>
          <p:nvPr>
            <p:ph type="dt" sz="half" idx="10"/>
          </p:nvPr>
        </p:nvSpPr>
        <p:spPr/>
        <p:txBody>
          <a:bodyPr/>
          <a:lstStyle/>
          <a:p>
            <a:fld id="{2C7C2E3F-5765-9648-BD72-297A380DB0B1}" type="datetime1">
              <a:rPr lang="en-US" smtClean="0"/>
              <a:t>2/20/2020</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33</a:t>
            </a:fld>
            <a:endParaRPr lang="en-US"/>
          </a:p>
        </p:txBody>
      </p:sp>
      <p:sp>
        <p:nvSpPr>
          <p:cNvPr id="7" name="Footer Placeholder 4">
            <a:extLst>
              <a:ext uri="{FF2B5EF4-FFF2-40B4-BE49-F238E27FC236}">
                <a16:creationId xmlns:a16="http://schemas.microsoft.com/office/drawing/2014/main" id="{153101F6-EC28-7C48-AFF1-8E9B47C4BBD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5882744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Date Placeholder 3"/>
          <p:cNvSpPr>
            <a:spLocks noGrp="1"/>
          </p:cNvSpPr>
          <p:nvPr>
            <p:ph type="dt" sz="quarter" idx="10"/>
          </p:nvPr>
        </p:nvSpPr>
        <p:spPr>
          <a:noFill/>
        </p:spPr>
        <p:txBody>
          <a:bodyPr/>
          <a:lstStyle/>
          <a:p>
            <a:fld id="{8CC043B0-74AA-2348-B0E9-DCA224C7B658}"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7277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2772" name="Slide Number Placeholder 5"/>
          <p:cNvSpPr>
            <a:spLocks noGrp="1"/>
          </p:cNvSpPr>
          <p:nvPr>
            <p:ph type="sldNum" sz="quarter" idx="12"/>
          </p:nvPr>
        </p:nvSpPr>
        <p:spPr>
          <a:noFill/>
        </p:spPr>
        <p:txBody>
          <a:bodyPr/>
          <a:lstStyle/>
          <a:p>
            <a:fld id="{64DF7060-972D-A149-89AC-5987D9085642}" type="slidenum">
              <a:rPr lang="en-US">
                <a:latin typeface="Arial" pitchFamily="-111" charset="0"/>
                <a:ea typeface="ＭＳ Ｐゴシック" pitchFamily="-111" charset="-128"/>
                <a:cs typeface="ＭＳ Ｐゴシック" pitchFamily="-111" charset="-128"/>
              </a:rPr>
              <a:pPr/>
              <a:t>330</a:t>
            </a:fld>
            <a:endParaRPr lang="en-US">
              <a:latin typeface="Arial" pitchFamily="-111" charset="0"/>
              <a:ea typeface="ＭＳ Ｐゴシック" pitchFamily="-111" charset="-128"/>
              <a:cs typeface="ＭＳ Ｐゴシック" pitchFamily="-111" charset="-128"/>
            </a:endParaRPr>
          </a:p>
        </p:txBody>
      </p:sp>
      <p:sp>
        <p:nvSpPr>
          <p:cNvPr id="672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Creating Terminal IDs</a:t>
            </a:r>
          </a:p>
        </p:txBody>
      </p:sp>
      <p:pic>
        <p:nvPicPr>
          <p:cNvPr id="672774" name="Picture 4"/>
          <p:cNvPicPr>
            <a:picLocks noChangeAspect="1" noChangeArrowheads="1"/>
          </p:cNvPicPr>
          <p:nvPr/>
        </p:nvPicPr>
        <p:blipFill>
          <a:blip r:embed="rId3" cstate="print"/>
          <a:srcRect/>
          <a:stretch>
            <a:fillRect/>
          </a:stretch>
        </p:blipFill>
        <p:spPr bwMode="auto">
          <a:xfrm>
            <a:off x="228600" y="1971675"/>
            <a:ext cx="8839200" cy="2867025"/>
          </a:xfrm>
          <a:prstGeom prst="rect">
            <a:avLst/>
          </a:prstGeom>
          <a:noFill/>
          <a:ln w="9525">
            <a:noFill/>
            <a:miter lim="800000"/>
            <a:headEnd/>
            <a:tailEnd/>
          </a:ln>
        </p:spPr>
      </p:pic>
    </p:spTree>
    <p:extLst>
      <p:ext uri="{BB962C8B-B14F-4D97-AF65-F5344CB8AC3E}">
        <p14:creationId xmlns:p14="http://schemas.microsoft.com/office/powerpoint/2010/main" val="100040180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Date Placeholder 3"/>
          <p:cNvSpPr>
            <a:spLocks noGrp="1"/>
          </p:cNvSpPr>
          <p:nvPr>
            <p:ph type="dt" sz="quarter" idx="10"/>
          </p:nvPr>
        </p:nvSpPr>
        <p:spPr>
          <a:noFill/>
        </p:spPr>
        <p:txBody>
          <a:bodyPr/>
          <a:lstStyle/>
          <a:p>
            <a:fld id="{A528AA83-0059-F147-BED6-A2EF9D308B1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7481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4820" name="Slide Number Placeholder 5"/>
          <p:cNvSpPr>
            <a:spLocks noGrp="1"/>
          </p:cNvSpPr>
          <p:nvPr>
            <p:ph type="sldNum" sz="quarter" idx="12"/>
          </p:nvPr>
        </p:nvSpPr>
        <p:spPr>
          <a:noFill/>
        </p:spPr>
        <p:txBody>
          <a:bodyPr/>
          <a:lstStyle/>
          <a:p>
            <a:fld id="{7DAFD957-060F-BD4A-A206-042B85C73447}" type="slidenum">
              <a:rPr lang="en-US">
                <a:latin typeface="Arial" pitchFamily="-111" charset="0"/>
                <a:ea typeface="ＭＳ Ｐゴシック" pitchFamily="-111" charset="-128"/>
                <a:cs typeface="ＭＳ Ｐゴシック" pitchFamily="-111" charset="-128"/>
              </a:rPr>
              <a:pPr/>
              <a:t>331</a:t>
            </a:fld>
            <a:endParaRPr lang="en-US">
              <a:latin typeface="Arial" pitchFamily="-111" charset="0"/>
              <a:ea typeface="ＭＳ Ｐゴシック" pitchFamily="-111" charset="-128"/>
              <a:cs typeface="ＭＳ Ｐゴシック" pitchFamily="-111" charset="-128"/>
            </a:endParaRPr>
          </a:p>
        </p:txBody>
      </p:sp>
      <p:sp>
        <p:nvSpPr>
          <p:cNvPr id="67482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Reversing Print and Left</a:t>
            </a:r>
          </a:p>
        </p:txBody>
      </p:sp>
      <p:pic>
        <p:nvPicPr>
          <p:cNvPr id="674822" name="Picture 6"/>
          <p:cNvPicPr>
            <a:picLocks noChangeAspect="1" noChangeArrowheads="1"/>
          </p:cNvPicPr>
          <p:nvPr/>
        </p:nvPicPr>
        <p:blipFill>
          <a:blip r:embed="rId3" cstate="print"/>
          <a:srcRect/>
          <a:stretch>
            <a:fillRect/>
          </a:stretch>
        </p:blipFill>
        <p:spPr bwMode="auto">
          <a:xfrm>
            <a:off x="990600" y="1490663"/>
            <a:ext cx="7162800" cy="3876675"/>
          </a:xfrm>
          <a:prstGeom prst="rect">
            <a:avLst/>
          </a:prstGeom>
          <a:noFill/>
          <a:ln w="9525">
            <a:noFill/>
            <a:miter lim="800000"/>
            <a:headEnd/>
            <a:tailEnd/>
          </a:ln>
        </p:spPr>
      </p:pic>
    </p:spTree>
    <p:extLst>
      <p:ext uri="{BB962C8B-B14F-4D97-AF65-F5344CB8AC3E}">
        <p14:creationId xmlns:p14="http://schemas.microsoft.com/office/powerpoint/2010/main" val="182576280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Date Placeholder 3"/>
          <p:cNvSpPr>
            <a:spLocks noGrp="1"/>
          </p:cNvSpPr>
          <p:nvPr>
            <p:ph type="dt" sz="quarter" idx="10"/>
          </p:nvPr>
        </p:nvSpPr>
        <p:spPr>
          <a:noFill/>
        </p:spPr>
        <p:txBody>
          <a:bodyPr/>
          <a:lstStyle/>
          <a:p>
            <a:fld id="{F391866A-8175-E045-BD2D-B5ECE212CFA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67686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6868" name="Slide Number Placeholder 5"/>
          <p:cNvSpPr>
            <a:spLocks noGrp="1"/>
          </p:cNvSpPr>
          <p:nvPr>
            <p:ph type="sldNum" sz="quarter" idx="12"/>
          </p:nvPr>
        </p:nvSpPr>
        <p:spPr>
          <a:noFill/>
        </p:spPr>
        <p:txBody>
          <a:bodyPr/>
          <a:lstStyle/>
          <a:p>
            <a:fld id="{C9866601-F0E0-0345-88D4-80FB5C60C3FA}"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
        <p:nvSpPr>
          <p:cNvPr id="67686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Reversing Right </a:t>
            </a:r>
          </a:p>
        </p:txBody>
      </p:sp>
      <p:pic>
        <p:nvPicPr>
          <p:cNvPr id="676870" name="Picture 7"/>
          <p:cNvPicPr>
            <a:picLocks noChangeAspect="1" noChangeArrowheads="1"/>
          </p:cNvPicPr>
          <p:nvPr/>
        </p:nvPicPr>
        <p:blipFill>
          <a:blip r:embed="rId3" cstate="print"/>
          <a:srcRect/>
          <a:stretch>
            <a:fillRect/>
          </a:stretch>
        </p:blipFill>
        <p:spPr bwMode="auto">
          <a:xfrm>
            <a:off x="1014413" y="1762125"/>
            <a:ext cx="7115175" cy="3571875"/>
          </a:xfrm>
          <a:prstGeom prst="rect">
            <a:avLst/>
          </a:prstGeom>
          <a:noFill/>
          <a:ln w="9525">
            <a:noFill/>
            <a:miter lim="800000"/>
            <a:headEnd/>
            <a:tailEnd/>
          </a:ln>
        </p:spPr>
      </p:pic>
    </p:spTree>
    <p:extLst>
      <p:ext uri="{BB962C8B-B14F-4D97-AF65-F5344CB8AC3E}">
        <p14:creationId xmlns:p14="http://schemas.microsoft.com/office/powerpoint/2010/main" val="49336733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Exam Prep</a:t>
            </a:r>
          </a:p>
        </p:txBody>
      </p:sp>
      <p:sp>
        <p:nvSpPr>
          <p:cNvPr id="644099" name="Rectangle 3"/>
          <p:cNvSpPr>
            <a:spLocks noGrp="1" noChangeArrowheads="1"/>
          </p:cNvSpPr>
          <p:nvPr>
            <p:ph type="subTitle" idx="1"/>
          </p:nvPr>
        </p:nvSpPr>
        <p:spPr/>
        <p:txBody>
          <a:bodyPr/>
          <a:lstStyle/>
          <a:p>
            <a:pPr eaLnBrk="1" hangingPunct="1"/>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5611023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334</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0260" name="Rectangle 3"/>
          <p:cNvSpPr>
            <a:spLocks noGrp="1" noChangeArrowheads="1"/>
          </p:cNvSpPr>
          <p:nvPr>
            <p:ph type="body" idx="1"/>
          </p:nvPr>
        </p:nvSpPr>
        <p:spPr/>
        <p:txBody>
          <a:bodyPr>
            <a:normAutofit lnSpcReduction="10000"/>
          </a:bodyPr>
          <a:lstStyle/>
          <a:p>
            <a:pPr marL="0" indent="0" eaLnBrk="1" hangingPunct="1">
              <a:buNone/>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be re sets. For each of the following, either prove that the set is re, or give a counterexample that results in some known non-re set.</a:t>
            </a:r>
          </a:p>
          <a:p>
            <a:pPr marL="0" indent="0" eaLnBrk="1" hangingPunct="1">
              <a:buNone/>
            </a:pPr>
            <a:r>
              <a:rPr lang="en-US" sz="2400" b="1" dirty="0">
                <a:ea typeface="ＭＳ Ｐゴシック" pitchFamily="-111" charset="-128"/>
                <a:cs typeface="ＭＳ Ｐゴシック" pitchFamily="-111" charset="-128"/>
              </a:rPr>
              <a:t>Let A be semi decided by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and B by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endParaRPr lang="en-US" sz="2400" b="1" baseline="-25000" dirty="0">
              <a:ea typeface="ＭＳ Ｐゴシック" pitchFamily="-111" charset="-128"/>
              <a:cs typeface="ＭＳ Ｐゴシック" pitchFamily="-111" charset="-128"/>
            </a:endParaRPr>
          </a:p>
          <a:p>
            <a:pPr marL="990600" lvl="1" indent="-533400" eaLnBrk="1" hangingPunct="1">
              <a:buFont typeface="Times" pitchFamily="-111" charset="0"/>
              <a:buAutoNum type="alphaLcParenR"/>
            </a:pPr>
            <a:r>
              <a:rPr lang="en-US" sz="2400" b="1" dirty="0"/>
              <a:t>A </a:t>
            </a:r>
            <a:r>
              <a:rPr lang="en-US" sz="2400" b="1" dirty="0">
                <a:sym typeface="Symbol" pitchFamily="-111" charset="2"/>
              </a:rPr>
              <a:t></a:t>
            </a:r>
            <a:r>
              <a:rPr lang="en-US" sz="2400" b="1" dirty="0"/>
              <a:t> B: must be re as it is semi-decided by</a:t>
            </a:r>
          </a:p>
          <a:p>
            <a:pPr marL="457200" lvl="1" indent="0">
              <a:buNone/>
            </a:pPr>
            <a:r>
              <a:rPr lang="en-US" sz="2400" b="1" dirty="0"/>
              <a:t>	</a:t>
            </a:r>
            <a:r>
              <a:rPr lang="en-US" sz="2400" b="1" dirty="0" err="1"/>
              <a:t>f</a:t>
            </a:r>
            <a:r>
              <a:rPr lang="en-US" sz="2400" b="1" baseline="-25000" dirty="0" err="1"/>
              <a:t>A</a:t>
            </a:r>
            <a:r>
              <a:rPr lang="en-US" sz="2400" b="1" baseline="-25000" dirty="0"/>
              <a:t> </a:t>
            </a:r>
            <a:r>
              <a:rPr lang="en-US" sz="2400" b="1" baseline="-25000" dirty="0">
                <a:sym typeface="Symbol" pitchFamily="-111" charset="2"/>
              </a:rPr>
              <a:t></a:t>
            </a:r>
            <a:r>
              <a:rPr lang="en-US" sz="2400" b="1" baseline="-25000" dirty="0"/>
              <a:t> B</a:t>
            </a:r>
            <a:r>
              <a:rPr lang="en-US" sz="2400" b="1" dirty="0"/>
              <a:t>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x, t) ||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 x, t) ]</a:t>
            </a:r>
            <a:endParaRPr lang="en-US" sz="2400" b="1" dirty="0"/>
          </a:p>
          <a:p>
            <a:pPr marL="990600" lvl="1" indent="-533400">
              <a:buFont typeface="+mj-lt"/>
              <a:buAutoNum type="alphaLcParenR" startAt="2"/>
            </a:pPr>
            <a:r>
              <a:rPr lang="en-US" sz="2400" b="1" dirty="0"/>
              <a:t>A </a:t>
            </a:r>
            <a:r>
              <a:rPr lang="en-US" sz="2400" b="1" dirty="0">
                <a:sym typeface="Symbol" pitchFamily="-111" charset="2"/>
              </a:rPr>
              <a:t></a:t>
            </a:r>
            <a:r>
              <a:rPr lang="en-US" sz="2400" b="1" dirty="0"/>
              <a:t> B: must be re as it is semi-decided by</a:t>
            </a:r>
          </a:p>
          <a:p>
            <a:pPr marL="457200" lvl="1" indent="0">
              <a:buNone/>
            </a:pPr>
            <a:r>
              <a:rPr lang="en-US" sz="2400" b="1" dirty="0"/>
              <a:t>	</a:t>
            </a:r>
            <a:r>
              <a:rPr lang="en-US" sz="2400" b="1" dirty="0" err="1"/>
              <a:t>f</a:t>
            </a:r>
            <a:r>
              <a:rPr lang="en-US" sz="2400" b="1" baseline="-25000" dirty="0" err="1"/>
              <a:t>A</a:t>
            </a:r>
            <a:r>
              <a:rPr lang="en-US" sz="2400" b="1" baseline="-25000" dirty="0"/>
              <a:t> </a:t>
            </a:r>
            <a:r>
              <a:rPr lang="en-US" sz="2400" b="1" baseline="-25000" dirty="0">
                <a:sym typeface="Symbol" pitchFamily="-111" charset="2"/>
              </a:rPr>
              <a:t></a:t>
            </a:r>
            <a:r>
              <a:rPr lang="en-US" sz="2400" b="1" baseline="-25000" dirty="0"/>
              <a:t> B</a:t>
            </a:r>
            <a:r>
              <a:rPr lang="en-US" sz="2400" b="1" dirty="0"/>
              <a:t>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x, t) &amp;&amp;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 x, t) ]</a:t>
            </a:r>
            <a:endParaRPr lang="en-US" sz="2400" b="1" dirty="0"/>
          </a:p>
          <a:p>
            <a:pPr marL="990600" lvl="1" indent="-533400" eaLnBrk="1" hangingPunct="1">
              <a:buFont typeface="+mj-lt"/>
              <a:buAutoNum type="alphaLcParenR" startAt="3"/>
            </a:pPr>
            <a:r>
              <a:rPr lang="en-US" sz="2400" b="1" dirty="0"/>
              <a:t>~A: can be non-re. If ~A is always re, then all re are recursive as any set that is re and whose complement is re is decidable. However, A = K is a non-rec, re set and so ~A is not re.</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5059723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335</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4356" name="Rectangle 3"/>
          <p:cNvSpPr>
            <a:spLocks noGrp="1" noChangeArrowheads="1"/>
          </p:cNvSpPr>
          <p:nvPr>
            <p:ph type="body" idx="1"/>
          </p:nvPr>
        </p:nvSpPr>
        <p:spPr>
          <a:xfrm>
            <a:off x="457200" y="1600200"/>
            <a:ext cx="8229600" cy="4525963"/>
          </a:xfrm>
        </p:spPr>
        <p:txBody>
          <a:bodyPr/>
          <a:lstStyle/>
          <a:p>
            <a:pPr marL="0" indent="0">
              <a:buNone/>
            </a:pPr>
            <a:r>
              <a:rPr lang="en-US" dirty="0">
                <a:ea typeface="ＭＳ Ｐゴシック" pitchFamily="-111" charset="-128"/>
                <a:cs typeface="ＭＳ Ｐゴシック" pitchFamily="-111" charset="-128"/>
              </a:rPr>
              <a:t>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show that we can semi-decide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evaluates to 0 for some input}</a:t>
            </a:r>
          </a:p>
          <a:p>
            <a:pPr marL="242888" indent="0">
              <a:buNone/>
            </a:pPr>
            <a:r>
              <a:rPr lang="en-US" dirty="0">
                <a:ea typeface="ＭＳ Ｐゴシック" pitchFamily="-111" charset="-128"/>
                <a:cs typeface="ＭＳ Ｐゴシック" pitchFamily="-111" charset="-128"/>
              </a:rPr>
              <a:t>This can be shown re by the predicate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 | </a:t>
            </a:r>
            <a:r>
              <a:rPr lang="en-US" b="1" dirty="0">
                <a:ea typeface="ＭＳ Ｐゴシック" pitchFamily="-111" charset="-128"/>
                <a:cs typeface="ＭＳ Ｐゴシック" pitchFamily="-111" charset="-128"/>
                <a:sym typeface="Symbol" pitchFamily="-111" charset="2"/>
              </a:rPr>
              <a:t>&lt;</a:t>
            </a:r>
            <a:r>
              <a:rPr lang="en-US" b="1" dirty="0" err="1">
                <a:ea typeface="ＭＳ Ｐゴシック" pitchFamily="-111" charset="-128"/>
                <a:cs typeface="ＭＳ Ｐゴシック" pitchFamily="-111" charset="-128"/>
                <a:sym typeface="Symbol" pitchFamily="-111" charset="2"/>
              </a:rPr>
              <a:t>x,</a:t>
            </a:r>
            <a:r>
              <a:rPr lang="en-US" b="1" dirty="0" err="1">
                <a:ea typeface="ＭＳ Ｐゴシック" pitchFamily="-111" charset="-128"/>
                <a:cs typeface="ＭＳ Ｐゴシック" pitchFamily="-111" charset="-128"/>
              </a:rPr>
              <a:t>t</a:t>
            </a:r>
            <a:r>
              <a:rPr lang="en-US" b="1" dirty="0">
                <a:ea typeface="ＭＳ Ｐゴシック" pitchFamily="-111" charset="-128"/>
                <a:cs typeface="ＭＳ Ｐゴシック" pitchFamily="-111" charset="-128"/>
              </a:rPr>
              <a:t>&gt; [</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&amp;&amp; value(</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 0] }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880744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336</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6404" name="Rectangle 3"/>
          <p:cNvSpPr>
            <a:spLocks noGrp="1" noChangeArrowheads="1"/>
          </p:cNvSpPr>
          <p:nvPr>
            <p:ph type="body" idx="1"/>
          </p:nvPr>
        </p:nvSpPr>
        <p:spPr/>
        <p:txBody>
          <a:bodyPr>
            <a:normAutofit fontScale="92500" lnSpcReduction="10000"/>
          </a:bodyPr>
          <a:lstStyle/>
          <a:p>
            <a:pPr marL="15875" indent="-15875" eaLnBrk="1" hangingPunct="1">
              <a:lnSpc>
                <a:spcPct val="80000"/>
              </a:lnSpc>
              <a:buFontTx/>
              <a:buNone/>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re, non-empty, possibly recursive set. Let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 </a:t>
            </a:r>
            <a:r>
              <a:rPr lang="en-US" sz="2800" b="1" dirty="0">
                <a:ea typeface="ＭＳ Ｐゴシック" pitchFamily="-111" charset="-128"/>
                <a:cs typeface="ＭＳ Ｐゴシック" pitchFamily="-111" charset="-128"/>
              </a:rPr>
              <a:t>No as we can let S and T be semi-decided by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and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resp., E is then semi-</a:t>
            </a:r>
            <a:r>
              <a:rPr lang="en-US" sz="2800" b="1" dirty="0" err="1">
                <a:ea typeface="ＭＳ Ｐゴシック" pitchFamily="-111" charset="-128"/>
                <a:cs typeface="ＭＳ Ｐゴシック" pitchFamily="-111" charset="-128"/>
              </a:rPr>
              <a:t>dec.</a:t>
            </a:r>
            <a:r>
              <a:rPr lang="en-US" sz="2800" b="1" dirty="0">
                <a:ea typeface="ＭＳ Ｐゴシック" pitchFamily="-111" charset="-128"/>
                <a:cs typeface="ＭＳ Ｐゴシック" pitchFamily="-111" charset="-128"/>
              </a:rPr>
              <a:t> by</a:t>
            </a:r>
            <a:br>
              <a:rPr lang="en-US" sz="2800" b="1" dirty="0">
                <a:ea typeface="ＭＳ Ｐゴシック" pitchFamily="-111" charset="-128"/>
                <a:cs typeface="ＭＳ Ｐゴシック" pitchFamily="-111" charset="-128"/>
              </a:rPr>
            </a:br>
            <a:r>
              <a:rPr lang="en-US" sz="2400" b="1" dirty="0" err="1"/>
              <a:t>f</a:t>
            </a:r>
            <a:r>
              <a:rPr lang="en-US" sz="2400" b="1" baseline="-25000" dirty="0" err="1"/>
              <a:t>E</a:t>
            </a:r>
            <a:r>
              <a:rPr lang="en-US" sz="2400" b="1" dirty="0"/>
              <a:t> (z) = </a:t>
            </a:r>
            <a:r>
              <a:rPr lang="en-US" sz="2400" b="1" dirty="0">
                <a:ea typeface="ＭＳ Ｐゴシック" pitchFamily="-111" charset="-128"/>
                <a:cs typeface="ＭＳ Ｐゴシック" pitchFamily="-111" charset="-128"/>
                <a:sym typeface="Symbol" pitchFamily="-111" charset="2"/>
              </a:rPr>
              <a:t>&lt;</a:t>
            </a:r>
            <a:r>
              <a:rPr lang="en-US" sz="2400" b="1" dirty="0" err="1">
                <a:ea typeface="ＭＳ Ｐゴシック" pitchFamily="-111" charset="-128"/>
                <a:cs typeface="ＭＳ Ｐゴシック" pitchFamily="-111" charset="-128"/>
                <a:sym typeface="Symbol" pitchFamily="-111" charset="2"/>
              </a:rPr>
              <a:t>x,y,</a:t>
            </a:r>
            <a:r>
              <a:rPr lang="en-US" sz="2400" b="1"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&gt;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&amp;&amp;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y, t) &amp;&amp;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(z = value(</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 value(</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y, t)) ]</a:t>
            </a:r>
            <a:endParaRPr lang="en-US" sz="2800" b="1" dirty="0">
              <a:ea typeface="ＭＳ Ｐゴシック" pitchFamily="-111" charset="-128"/>
              <a:cs typeface="ＭＳ Ｐゴシック" pitchFamily="-111" charset="-128"/>
            </a:endParaRPr>
          </a:p>
          <a:p>
            <a:pPr marL="609600" indent="-609600">
              <a:lnSpc>
                <a:spcPct val="80000"/>
              </a:lnSpc>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 </a:t>
            </a:r>
            <a:r>
              <a:rPr lang="en-US" sz="2800" b="1" dirty="0">
                <a:ea typeface="ＭＳ Ｐゴシック" pitchFamily="-111" charset="-128"/>
                <a:cs typeface="ＭＳ Ｐゴシック" pitchFamily="-111" charset="-128"/>
              </a:rPr>
              <a:t>Yes, just let T = {0}, then E = S which is known to be re, non-rec.</a:t>
            </a:r>
          </a:p>
          <a:p>
            <a:pPr marL="609600" indent="-609600">
              <a:lnSpc>
                <a:spcPct val="80000"/>
              </a:lnSpc>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r>
              <a:rPr lang="en-US" sz="2800" b="1" dirty="0">
                <a:ea typeface="ＭＳ Ｐゴシック" pitchFamily="-111" charset="-128"/>
                <a:cs typeface="ＭＳ Ｐゴシック" pitchFamily="-111" charset="-128"/>
              </a:rPr>
              <a:t>Yes, let T = </a:t>
            </a:r>
            <a:r>
              <a:rPr lang="en-US" sz="2800" b="1" dirty="0">
                <a:ea typeface="ＭＳ Ｐゴシック" pitchFamily="-111" charset="-128"/>
                <a:cs typeface="ＭＳ Ｐゴシック" pitchFamily="-111" charset="-128"/>
                <a:sym typeface="Symbol" pitchFamily="-111" charset="2"/>
              </a:rPr>
              <a:t>, then </a:t>
            </a:r>
            <a:br>
              <a:rPr lang="en-US" sz="2800" b="1"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sym typeface="Symbol" pitchFamily="-111" charset="2"/>
              </a:rPr>
              <a:t>E = { x | x ≥ min (S) } which is a co-finite set and hence rec.</a:t>
            </a:r>
            <a:endParaRPr lang="en-US" sz="2800" dirty="0">
              <a:ea typeface="ＭＳ Ｐゴシック" pitchFamily="-111" charset="-128"/>
              <a:cs typeface="ＭＳ Ｐゴシック" pitchFamily="-111" charset="-128"/>
            </a:endParaRP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5627463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337</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8452" name="Rectangle 3"/>
          <p:cNvSpPr>
            <a:spLocks noGrp="1" noChangeArrowheads="1"/>
          </p:cNvSpPr>
          <p:nvPr>
            <p:ph type="body" idx="1"/>
          </p:nvPr>
        </p:nvSpPr>
        <p:spPr/>
        <p:txBody>
          <a:bodyPr/>
          <a:lstStyle/>
          <a:p>
            <a:pPr marL="0" indent="0">
              <a:buNone/>
            </a:pPr>
            <a:r>
              <a:rPr lang="en-US" dirty="0">
                <a:ea typeface="ＭＳ Ｐゴシック" pitchFamily="-111" charset="-128"/>
                <a:cs typeface="ＭＳ Ｐゴシック" pitchFamily="-111" charset="-128"/>
              </a:rPr>
              <a:t>Assuming </a:t>
            </a:r>
            <a:r>
              <a:rPr lang="en-US" b="1" dirty="0">
                <a:ea typeface="ＭＳ Ｐゴシック" pitchFamily="-111" charset="-128"/>
                <a:cs typeface="ＭＳ Ｐゴシック" pitchFamily="-111" charset="-128"/>
              </a:rPr>
              <a:t>TOTAL</a:t>
            </a:r>
            <a:r>
              <a:rPr lang="en-US" dirty="0">
                <a:ea typeface="ＭＳ Ｐゴシック" pitchFamily="-111" charset="-128"/>
                <a:cs typeface="ＭＳ Ｐゴシック" pitchFamily="-111" charset="-128"/>
              </a:rPr>
              <a:t> is undecidable, use reduction to show the undecidability of </a:t>
            </a:r>
            <a:br>
              <a:rPr lang="en-US" dirty="0">
                <a:ea typeface="ＭＳ Ｐゴシック" pitchFamily="-111" charset="-128"/>
                <a:cs typeface="ＭＳ Ｐゴシック" pitchFamily="-111" charset="-128"/>
              </a:rPr>
            </a:b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x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 &gt;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a:t>
            </a:r>
          </a:p>
          <a:p>
            <a:pPr marL="468313" indent="0">
              <a:buNone/>
            </a:pPr>
            <a:r>
              <a:rPr lang="en-US" b="1" dirty="0">
                <a:ea typeface="ＭＳ Ｐゴシック" pitchFamily="-111" charset="-128"/>
                <a:cs typeface="ＭＳ Ｐゴシック" pitchFamily="-111" charset="-128"/>
              </a:rPr>
              <a:t>Let f be arb.</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Define G</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 x</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TOTAL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f</a:t>
            </a:r>
            <a:r>
              <a:rPr lang="en-US" b="1" baseline="-25000"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x G</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x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 x = x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G</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Incr</a:t>
            </a:r>
            <a:endParaRPr lang="en-US" b="1" dirty="0">
              <a:ea typeface="ＭＳ Ｐゴシック" pitchFamily="-111" charset="-128"/>
              <a:cs typeface="ＭＳ Ｐゴシック" pitchFamily="-111" charset="-128"/>
            </a:endParaRP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2783135"/>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338</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6644" name="Rectangle 3"/>
          <p:cNvSpPr>
            <a:spLocks noGrp="1" noChangeArrowheads="1"/>
          </p:cNvSpPr>
          <p:nvPr>
            <p:ph type="body" idx="1"/>
          </p:nvPr>
        </p:nvSpPr>
        <p:spPr>
          <a:xfrm>
            <a:off x="457200" y="1600200"/>
            <a:ext cx="8229600" cy="4525963"/>
          </a:xfrm>
        </p:spPr>
        <p:txBody>
          <a:bodyPr/>
          <a:lstStyle/>
          <a:p>
            <a:pPr marL="15875" indent="-15875">
              <a:buNone/>
            </a:pPr>
            <a:r>
              <a:rPr lang="en-US" dirty="0">
                <a:ea typeface="ＭＳ Ｐゴシック" pitchFamily="-111" charset="-128"/>
                <a:cs typeface="ＭＳ Ｐゴシック" pitchFamily="-111" charset="-128"/>
              </a:rPr>
              <a:t>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Let </a:t>
            </a:r>
            <a:r>
              <a:rPr lang="en-US" b="1" dirty="0">
                <a:ea typeface="ＭＳ Ｐゴシック" pitchFamily="-111" charset="-128"/>
                <a:cs typeface="ＭＳ Ｐゴシック" pitchFamily="-111" charset="-128"/>
                <a:sym typeface="Symbol" pitchFamily="-111" charset="2"/>
              </a:rPr>
              <a:t>TOTAL = { f |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rPr>
              <a:t>Prove that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TOTAL</a:t>
            </a:r>
            <a:r>
              <a:rPr lang="en-US" dirty="0">
                <a:ea typeface="ＭＳ Ｐゴシック" pitchFamily="-111" charset="-128"/>
                <a:cs typeface="ＭＳ Ｐゴシック" pitchFamily="-111" charset="-128"/>
              </a:rPr>
              <a:t>. </a:t>
            </a:r>
          </a:p>
          <a:p>
            <a:pPr marL="468313" indent="-68263">
              <a:buNone/>
            </a:pPr>
            <a:r>
              <a:rPr lang="en-US" b="1" dirty="0">
                <a:ea typeface="ＭＳ Ｐゴシック" pitchFamily="-111" charset="-128"/>
                <a:cs typeface="ＭＳ Ｐゴシック" pitchFamily="-111" charset="-128"/>
              </a:rPr>
              <a:t>Let f be arb.</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Define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(x) = </a:t>
            </a:r>
            <a:r>
              <a:rPr lang="en-US" b="1" dirty="0">
                <a:ea typeface="ＭＳ Ｐゴシック" pitchFamily="-111" charset="-128"/>
                <a:cs typeface="ＭＳ Ｐゴシック" pitchFamily="-111" charset="-128"/>
                <a:sym typeface="Symbol" pitchFamily="-111" charset="2"/>
              </a:rPr>
              <a:t>t</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&amp;&amp; </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(f,x+1,t) &amp;&amp; (value(f,x+1,t) &gt; </a:t>
            </a:r>
            <a:r>
              <a:rPr lang="en-US" b="1" dirty="0">
                <a:ea typeface="ＭＳ Ｐゴシック" pitchFamily="-111" charset="-128"/>
                <a:cs typeface="ＭＳ Ｐゴシック" pitchFamily="-111" charset="-128"/>
                <a:sym typeface="Symbol" pitchFamily="-111" charset="2"/>
              </a:rPr>
              <a:t>value(</a:t>
            </a:r>
            <a:r>
              <a:rPr lang="en-US" b="1" dirty="0" err="1">
                <a:ea typeface="ＭＳ Ｐゴシック" pitchFamily="-111" charset="-128"/>
                <a:cs typeface="ＭＳ Ｐゴシック" pitchFamily="-111" charset="-128"/>
                <a:sym typeface="Symbol" pitchFamily="-111" charset="2"/>
              </a:rPr>
              <a:t>f,x,t</a:t>
            </a:r>
            <a:r>
              <a:rPr lang="en-US" b="1" dirty="0">
                <a:ea typeface="ＭＳ Ｐゴシック" pitchFamily="-111" charset="-128"/>
                <a:cs typeface="ＭＳ Ｐゴシック" pitchFamily="-111" charset="-128"/>
                <a:sym typeface="Symbol" pitchFamily="-111" charset="2"/>
              </a:rPr>
              <a:t>))]</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f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(x)</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TOT</a:t>
            </a:r>
            <a:endParaRPr lang="en-US" dirty="0">
              <a:ea typeface="ＭＳ Ｐゴシック" pitchFamily="-111" charset="-128"/>
              <a:cs typeface="ＭＳ Ｐゴシック" pitchFamily="-111" charset="-128"/>
            </a:endParaRP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1947627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339</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8692" name="Rectangle 3"/>
          <p:cNvSpPr>
            <a:spLocks noGrp="1" noChangeArrowheads="1"/>
          </p:cNvSpPr>
          <p:nvPr>
            <p:ph type="body" idx="1"/>
          </p:nvPr>
        </p:nvSpPr>
        <p:spPr/>
        <p:txBody>
          <a:bodyPr/>
          <a:lstStyle/>
          <a:p>
            <a:pPr marL="15875" indent="0">
              <a:buNone/>
            </a:pPr>
            <a:r>
              <a:rPr lang="en-US" dirty="0">
                <a:ea typeface="ＭＳ Ｐゴシック" pitchFamily="-111" charset="-128"/>
                <a:cs typeface="ＭＳ Ｐゴシック" pitchFamily="-111" charset="-128"/>
              </a:rPr>
              <a:t>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Use Rice’s theorem to show </a:t>
            </a:r>
            <a:r>
              <a:rPr lang="en-US" b="1" dirty="0" err="1">
                <a:ea typeface="ＭＳ Ｐゴシック" pitchFamily="-111" charset="-128"/>
                <a:cs typeface="ＭＳ Ｐゴシック" pitchFamily="-111" charset="-128"/>
                <a:sym typeface="Symbol" pitchFamily="-111" charset="2"/>
              </a:rPr>
              <a:t>Incr</a:t>
            </a:r>
            <a:r>
              <a:rPr lang="en-US" dirty="0">
                <a:ea typeface="ＭＳ Ｐゴシック" pitchFamily="-111" charset="-128"/>
                <a:cs typeface="ＭＳ Ｐゴシック" pitchFamily="-111" charset="-128"/>
                <a:sym typeface="Symbol" pitchFamily="-111" charset="2"/>
              </a:rPr>
              <a:t> is not recursive.</a:t>
            </a:r>
          </a:p>
          <a:p>
            <a:pPr marL="173038" indent="0">
              <a:buNone/>
            </a:pPr>
            <a:r>
              <a:rPr lang="en-US" b="1" dirty="0">
                <a:ea typeface="ＭＳ Ｐゴシック" pitchFamily="-111" charset="-128"/>
                <a:cs typeface="ＭＳ Ｐゴシック" pitchFamily="-111" charset="-128"/>
                <a:sym typeface="Symbol" pitchFamily="-111" charset="2"/>
              </a:rPr>
              <a:t>Non-Trivial as</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C</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(x)=0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S(x)=x+1  </a:t>
            </a:r>
            <a:r>
              <a:rPr lang="en-US" b="1" dirty="0" err="1">
                <a:ea typeface="ＭＳ Ｐゴシック" pitchFamily="-111" charset="-128"/>
                <a:cs typeface="ＭＳ Ｐゴシック" pitchFamily="-111" charset="-128"/>
                <a:sym typeface="Symbol" pitchFamily="-111" charset="2"/>
              </a:rPr>
              <a:t>Incr</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Let </a:t>
            </a:r>
            <a:r>
              <a:rPr lang="en-US" b="1" dirty="0" err="1">
                <a:ea typeface="ＭＳ Ｐゴシック" pitchFamily="-111" charset="-128"/>
                <a:cs typeface="ＭＳ Ｐゴシック" pitchFamily="-111" charset="-128"/>
                <a:sym typeface="Symbol" pitchFamily="-111" charset="2"/>
              </a:rPr>
              <a:t>f,g</a:t>
            </a:r>
            <a:r>
              <a:rPr lang="en-US" b="1" dirty="0">
                <a:ea typeface="ＭＳ Ｐゴシック" pitchFamily="-111" charset="-128"/>
                <a:cs typeface="ＭＳ Ｐゴシック" pitchFamily="-111" charset="-128"/>
                <a:sym typeface="Symbol" pitchFamily="-111" charset="2"/>
              </a:rPr>
              <a:t> be arb. Such that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f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g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457904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Turing versus Post</a:t>
            </a:r>
          </a:p>
        </p:txBody>
      </p:sp>
      <p:sp>
        <p:nvSpPr>
          <p:cNvPr id="3" name="Content Placeholder 2"/>
          <p:cNvSpPr>
            <a:spLocks noGrp="1"/>
          </p:cNvSpPr>
          <p:nvPr>
            <p:ph idx="1"/>
          </p:nvPr>
        </p:nvSpPr>
        <p:spPr/>
        <p:txBody>
          <a:bodyPr/>
          <a:lstStyle/>
          <a:p>
            <a:r>
              <a:rPr lang="en-US" sz="2000" dirty="0"/>
              <a:t>The Turing description just given requires you to write a new symbol and move off the current tape square</a:t>
            </a:r>
          </a:p>
          <a:p>
            <a:r>
              <a:rPr lang="en-US" sz="2000" dirty="0"/>
              <a:t>Post had a variant where</a:t>
            </a:r>
            <a:br>
              <a:rPr lang="en-US" sz="2000" dirty="0"/>
            </a:br>
            <a:r>
              <a:rPr lang="en-US" sz="2000" dirty="0" err="1">
                <a:latin typeface="Arial" charset="0"/>
                <a:ea typeface="MS PGothic" charset="0"/>
              </a:rPr>
              <a:t>δ</a:t>
            </a:r>
            <a:r>
              <a:rPr lang="en-US" sz="2000" dirty="0">
                <a:latin typeface="Arial" charset="0"/>
                <a:ea typeface="MS PGothic" charset="0"/>
              </a:rPr>
              <a:t>: Q×Γ➝ Q×(</a:t>
            </a:r>
            <a:r>
              <a:rPr lang="en-US" sz="2000" dirty="0" err="1">
                <a:latin typeface="Arial" charset="0"/>
                <a:ea typeface="MS PGothic" charset="0"/>
              </a:rPr>
              <a:t>Γ</a:t>
            </a:r>
            <a:r>
              <a:rPr lang="en-US" sz="2000" dirty="0">
                <a:latin typeface="Arial" charset="0"/>
                <a:ea typeface="MS PGothic" charset="0"/>
              </a:rPr>
              <a:t>∪{R,L})</a:t>
            </a:r>
          </a:p>
          <a:p>
            <a:r>
              <a:rPr lang="en-US" sz="2000" dirty="0">
                <a:latin typeface="Arial" charset="0"/>
                <a:ea typeface="MS PGothic" charset="0"/>
              </a:rPr>
              <a:t>Here, you either write or move, not both</a:t>
            </a:r>
          </a:p>
          <a:p>
            <a:r>
              <a:rPr lang="en-US" sz="2000" dirty="0">
                <a:latin typeface="Arial" charset="0"/>
                <a:ea typeface="MS PGothic" charset="0"/>
              </a:rPr>
              <a:t>Also, Post did not have an accept or reject state – acceptance is giving an answer of 1; rejection is 0; this treats decision procedures as predicates (functions that map input into {0,1})</a:t>
            </a:r>
          </a:p>
          <a:p>
            <a:r>
              <a:rPr lang="en-US" sz="2000" dirty="0">
                <a:latin typeface="Arial" charset="0"/>
                <a:ea typeface="MS PGothic" charset="0"/>
              </a:rPr>
              <a:t>The way we stop our machines from running is to omit actions for some discriminants making the transition function partial</a:t>
            </a:r>
          </a:p>
          <a:p>
            <a:r>
              <a:rPr lang="en-US" sz="2000" dirty="0">
                <a:latin typeface="Arial" charset="0"/>
                <a:ea typeface="MS PGothic" charset="0"/>
              </a:rPr>
              <a:t>I tend to use Post’s notation and to create macros so machines are easy to create</a:t>
            </a:r>
          </a:p>
          <a:p>
            <a:r>
              <a:rPr lang="en-US" sz="2000" dirty="0">
                <a:latin typeface="Arial" charset="0"/>
                <a:ea typeface="MS PGothic" charset="0"/>
              </a:rPr>
              <a:t>I am not a fan of having you build Turing tables</a:t>
            </a:r>
          </a:p>
          <a:p>
            <a:endParaRPr lang="en-US" dirty="0"/>
          </a:p>
        </p:txBody>
      </p:sp>
      <p:sp>
        <p:nvSpPr>
          <p:cNvPr id="4" name="Date Placeholder 3"/>
          <p:cNvSpPr>
            <a:spLocks noGrp="1"/>
          </p:cNvSpPr>
          <p:nvPr>
            <p:ph type="dt" sz="half" idx="10"/>
          </p:nvPr>
        </p:nvSpPr>
        <p:spPr/>
        <p:txBody>
          <a:bodyPr/>
          <a:lstStyle/>
          <a:p>
            <a:fld id="{67B4E428-1241-4F4D-9FBF-744DBDBB1E54}" type="datetime1">
              <a:rPr lang="en-US" smtClean="0"/>
              <a:t>2/20/2020</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34</a:t>
            </a:fld>
            <a:endParaRPr lang="en-US"/>
          </a:p>
        </p:txBody>
      </p:sp>
      <p:sp>
        <p:nvSpPr>
          <p:cNvPr id="7" name="Footer Placeholder 4">
            <a:extLst>
              <a:ext uri="{FF2B5EF4-FFF2-40B4-BE49-F238E27FC236}">
                <a16:creationId xmlns:a16="http://schemas.microsoft.com/office/drawing/2014/main" id="{E7A765F2-63D1-8B48-B708-BB2EBB263E4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02271560"/>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340</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0500" name="Rectangle 3"/>
          <p:cNvSpPr>
            <a:spLocks noGrp="1" noChangeArrowheads="1"/>
          </p:cNvSpPr>
          <p:nvPr>
            <p:ph type="body" idx="1"/>
          </p:nvPr>
        </p:nvSpPr>
        <p:spPr/>
        <p:txBody>
          <a:bodyPr/>
          <a:lstStyle/>
          <a:p>
            <a:pPr marL="15875" indent="-15875">
              <a:buNone/>
            </a:pPr>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be a recursive (decidable set), what can we say about the complexity (recursive, re non-recursive, non-re) of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S</a:t>
            </a:r>
            <a:r>
              <a:rPr lang="en-US" dirty="0">
                <a:ea typeface="ＭＳ Ｐゴシック" pitchFamily="-111" charset="-128"/>
                <a:cs typeface="ＭＳ Ｐゴシック" pitchFamily="-111" charset="-128"/>
              </a:rPr>
              <a:t>?</a:t>
            </a:r>
          </a:p>
          <a:p>
            <a:pPr marL="400050" indent="0">
              <a:buNone/>
            </a:pPr>
            <a:r>
              <a:rPr lang="en-US" b="1" dirty="0">
                <a:ea typeface="ＭＳ Ｐゴシック" pitchFamily="-111" charset="-128"/>
                <a:cs typeface="ＭＳ Ｐゴシック" pitchFamily="-111" charset="-128"/>
              </a:rPr>
              <a:t>Nothing. Just let S = </a:t>
            </a:r>
            <a:r>
              <a:rPr lang="en-US" b="1" dirty="0">
                <a:ea typeface="ＭＳ Ｐゴシック" pitchFamily="-111" charset="-128"/>
                <a:cs typeface="ＭＳ Ｐゴシック" pitchFamily="-111" charset="-128"/>
                <a:sym typeface="Symbol" pitchFamily="-111" charset="2"/>
              </a:rPr>
              <a:t>, then T could be any subset of . There are an uncountable number of such subsets and some are clearly in each of the categories above.</a:t>
            </a:r>
            <a:endParaRPr lang="en-US" dirty="0">
              <a:ea typeface="ＭＳ Ｐゴシック" pitchFamily="-111" charset="-128"/>
              <a:cs typeface="ＭＳ Ｐゴシック" pitchFamily="-111" charset="-128"/>
            </a:endParaRP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872064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341</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500740" name="Rectangle 3"/>
          <p:cNvSpPr>
            <a:spLocks noGrp="1" noChangeArrowheads="1"/>
          </p:cNvSpPr>
          <p:nvPr>
            <p:ph type="body" idx="1"/>
          </p:nvPr>
        </p:nvSpPr>
        <p:spPr/>
        <p:txBody>
          <a:bodyPr/>
          <a:lstStyle/>
          <a:p>
            <a:pPr marL="0" indent="0" eaLnBrk="1" hangingPunct="1">
              <a:buNone/>
            </a:pPr>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 x) ] }</a:t>
            </a:r>
            <a:r>
              <a:rPr lang="en-US" dirty="0">
                <a:ea typeface="ＭＳ Ｐゴシック" pitchFamily="-111" charset="-128"/>
                <a:cs typeface="ＭＳ Ｐゴシック" pitchFamily="-111" charset="-128"/>
                <a:sym typeface="Symbol" pitchFamily="-111" charset="2"/>
              </a:rPr>
              <a:t>. Why does Rice’s theorem not tell us anything about the undecidability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a:p>
            <a:pPr marL="468313" indent="0" eaLnBrk="1" hangingPunct="1">
              <a:buNone/>
            </a:pPr>
            <a:r>
              <a:rPr lang="en-US" b="1" dirty="0">
                <a:ea typeface="ＭＳ Ｐゴシック" pitchFamily="-111" charset="-128"/>
                <a:cs typeface="ＭＳ Ｐゴシック" pitchFamily="-111" charset="-128"/>
                <a:sym typeface="Symbol" pitchFamily="-111" charset="2"/>
              </a:rPr>
              <a:t>This is not an I/O property as we can have implementations of C</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that are efficient and satisfy P and others that do not. </a:t>
            </a:r>
            <a:endParaRPr lang="en-US" dirty="0">
              <a:ea typeface="ＭＳ Ｐゴシック" pitchFamily="-111" charset="-128"/>
              <a:cs typeface="ＭＳ Ｐゴシック" pitchFamily="-111" charset="-128"/>
              <a:sym typeface="Symbol" pitchFamily="-111" charset="2"/>
            </a:endParaRP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80368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charset="0"/>
                <a:ea typeface="MS PGothic" charset="0"/>
              </a:rPr>
              <a:t>Basic Description</a:t>
            </a:r>
          </a:p>
        </p:txBody>
      </p:sp>
      <p:sp>
        <p:nvSpPr>
          <p:cNvPr id="155651" name="Rectangle 3"/>
          <p:cNvSpPr>
            <a:spLocks noGrp="1" noChangeArrowheads="1"/>
          </p:cNvSpPr>
          <p:nvPr>
            <p:ph idx="1"/>
          </p:nvPr>
        </p:nvSpPr>
        <p:spPr/>
        <p:txBody>
          <a:bodyPr/>
          <a:lstStyle/>
          <a:p>
            <a:pPr eaLnBrk="1" hangingPunct="1">
              <a:lnSpc>
                <a:spcPct val="80000"/>
              </a:lnSpc>
            </a:pPr>
            <a:r>
              <a:rPr lang="en-US" sz="2200">
                <a:latin typeface="Arial" charset="0"/>
                <a:ea typeface="MS PGothic" charset="0"/>
              </a:rPr>
              <a:t>We will use a simplified form that is a variant of Post’</a:t>
            </a:r>
            <a:r>
              <a:rPr lang="en-US" altLang="ja-JP" sz="2200">
                <a:latin typeface="Arial" charset="0"/>
                <a:ea typeface="MS PGothic" charset="0"/>
              </a:rPr>
              <a:t>s models.   </a:t>
            </a:r>
          </a:p>
          <a:p>
            <a:pPr eaLnBrk="1" hangingPunct="1">
              <a:lnSpc>
                <a:spcPct val="80000"/>
              </a:lnSpc>
            </a:pPr>
            <a:r>
              <a:rPr lang="en-US" sz="2200">
                <a:latin typeface="Arial" charset="0"/>
                <a:ea typeface="MS PGothic" charset="0"/>
              </a:rPr>
              <a:t>Here, each machine is represented by a finite set of states Q, the simple alphabet {0,1}, where 0 is the blank symbol, and each state transition is defined by a 4-tuple of form </a:t>
            </a:r>
          </a:p>
          <a:p>
            <a:pPr eaLnBrk="1" hangingPunct="1">
              <a:lnSpc>
                <a:spcPct val="80000"/>
              </a:lnSpc>
              <a:buFontTx/>
              <a:buNone/>
            </a:pPr>
            <a:r>
              <a:rPr lang="en-US" sz="2200">
                <a:latin typeface="Arial" charset="0"/>
                <a:ea typeface="MS PGothic" charset="0"/>
              </a:rPr>
              <a:t>		q a X s</a:t>
            </a:r>
          </a:p>
          <a:p>
            <a:pPr eaLnBrk="1" hangingPunct="1">
              <a:lnSpc>
                <a:spcPct val="80000"/>
              </a:lnSpc>
              <a:buFontTx/>
              <a:buNone/>
            </a:pPr>
            <a:r>
              <a:rPr lang="en-US" sz="2200">
                <a:latin typeface="Arial" charset="0"/>
                <a:ea typeface="MS PGothic" charset="0"/>
              </a:rPr>
              <a:t>	where q a is the discriminant based on current state q, scanned symbol a; X can be one of {R, L, 0, 1}, signifying move right, move left, print 0, or 1; and s is the new state.  </a:t>
            </a:r>
          </a:p>
          <a:p>
            <a:pPr eaLnBrk="1" hangingPunct="1">
              <a:lnSpc>
                <a:spcPct val="80000"/>
              </a:lnSpc>
            </a:pPr>
            <a:r>
              <a:rPr lang="en-US" sz="2200">
                <a:latin typeface="Arial" charset="0"/>
                <a:ea typeface="MS PGothic" charset="0"/>
              </a:rPr>
              <a:t>Limiting the alphabet to {0,1} is not really a limitation.  We can represent a k-letter alphabet by encoding the j-</a:t>
            </a:r>
            <a:r>
              <a:rPr lang="en-US" sz="2200" err="1">
                <a:latin typeface="Arial" charset="0"/>
                <a:ea typeface="MS PGothic" charset="0"/>
              </a:rPr>
              <a:t>th</a:t>
            </a:r>
            <a:r>
              <a:rPr lang="en-US" sz="2200">
                <a:latin typeface="Arial" charset="0"/>
                <a:ea typeface="MS PGothic" charset="0"/>
              </a:rPr>
              <a:t> letter via j 1</a:t>
            </a:r>
            <a:r>
              <a:rPr lang="ja-JP" altLang="en-US" sz="2200">
                <a:latin typeface="Arial" charset="0"/>
                <a:ea typeface="MS PGothic" charset="0"/>
              </a:rPr>
              <a:t>’</a:t>
            </a:r>
            <a:r>
              <a:rPr lang="en-US" altLang="ja-JP" sz="2200">
                <a:latin typeface="Arial" charset="0"/>
                <a:ea typeface="MS PGothic" charset="0"/>
              </a:rPr>
              <a:t>s in succession.  A 0 ends each letter, and two 0</a:t>
            </a:r>
            <a:r>
              <a:rPr lang="ja-JP" altLang="en-US" sz="2200">
                <a:latin typeface="Arial" charset="0"/>
                <a:ea typeface="MS PGothic" charset="0"/>
              </a:rPr>
              <a:t>’</a:t>
            </a:r>
            <a:r>
              <a:rPr lang="en-US" altLang="ja-JP" sz="2200">
                <a:latin typeface="Arial" charset="0"/>
                <a:ea typeface="MS PGothic" charset="0"/>
              </a:rPr>
              <a:t>s ends a word. </a:t>
            </a:r>
          </a:p>
          <a:p>
            <a:pPr eaLnBrk="1" hangingPunct="1">
              <a:lnSpc>
                <a:spcPct val="80000"/>
              </a:lnSpc>
            </a:pPr>
            <a:r>
              <a:rPr lang="en-US" sz="2200">
                <a:latin typeface="Arial" charset="0"/>
                <a:ea typeface="MS PGothic" charset="0"/>
              </a:rPr>
              <a:t>We rarely write quads.  Rather, we typically will build machines from simple forms. </a:t>
            </a:r>
          </a:p>
        </p:txBody>
      </p:sp>
      <p:sp>
        <p:nvSpPr>
          <p:cNvPr id="155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877B3B-6046-4C4B-9435-C2118A06B618}" type="datetime1">
              <a:rPr lang="en-US" smtClean="0"/>
              <a:t>2/20/2020</a:t>
            </a:fld>
            <a:endParaRPr lang="en-US"/>
          </a:p>
        </p:txBody>
      </p:sp>
      <p:sp>
        <p:nvSpPr>
          <p:cNvPr id="155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41765-2C14-8D46-A17C-07C369A9CD82}" type="slidenum">
              <a:rPr lang="en-US"/>
              <a:pPr/>
              <a:t>35</a:t>
            </a:fld>
            <a:endParaRPr lang="en-US"/>
          </a:p>
        </p:txBody>
      </p:sp>
      <p:sp>
        <p:nvSpPr>
          <p:cNvPr id="7" name="Footer Placeholder 4">
            <a:extLst>
              <a:ext uri="{FF2B5EF4-FFF2-40B4-BE49-F238E27FC236}">
                <a16:creationId xmlns:a16="http://schemas.microsoft.com/office/drawing/2014/main" id="{5DB0568D-032A-0743-92D5-D84E2E3C940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3993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ea typeface="MS PGothic" charset="0"/>
              </a:rPr>
              <a:t>Base Machines</a:t>
            </a:r>
          </a:p>
        </p:txBody>
      </p:sp>
      <p:sp>
        <p:nvSpPr>
          <p:cNvPr id="156675" name="Rectangle 3"/>
          <p:cNvSpPr>
            <a:spLocks noGrp="1" noChangeArrowheads="1"/>
          </p:cNvSpPr>
          <p:nvPr>
            <p:ph idx="1"/>
          </p:nvPr>
        </p:nvSpPr>
        <p:spPr/>
        <p:txBody>
          <a:bodyPr/>
          <a:lstStyle/>
          <a:p>
            <a:pPr eaLnBrk="1" hangingPunct="1">
              <a:lnSpc>
                <a:spcPct val="90000"/>
              </a:lnSpc>
            </a:pPr>
            <a:r>
              <a:rPr lang="en-US" sz="2400">
                <a:latin typeface="Arial" charset="0"/>
                <a:ea typeface="MS PGothic" charset="0"/>
              </a:rPr>
              <a:t>R -- move right over any scanned symbol</a:t>
            </a:r>
          </a:p>
          <a:p>
            <a:pPr eaLnBrk="1" hangingPunct="1">
              <a:lnSpc>
                <a:spcPct val="90000"/>
              </a:lnSpc>
            </a:pPr>
            <a:r>
              <a:rPr lang="en-US" sz="2400">
                <a:latin typeface="Arial" charset="0"/>
                <a:ea typeface="MS PGothic" charset="0"/>
              </a:rPr>
              <a:t>L -- move left over any scanned symbol</a:t>
            </a:r>
          </a:p>
          <a:p>
            <a:pPr eaLnBrk="1" hangingPunct="1">
              <a:lnSpc>
                <a:spcPct val="90000"/>
              </a:lnSpc>
            </a:pPr>
            <a:r>
              <a:rPr lang="en-US" sz="2400">
                <a:latin typeface="Arial" charset="0"/>
                <a:ea typeface="MS PGothic" charset="0"/>
              </a:rPr>
              <a:t>0 -- write a 0 in current scanned square</a:t>
            </a:r>
          </a:p>
          <a:p>
            <a:pPr eaLnBrk="1" hangingPunct="1">
              <a:lnSpc>
                <a:spcPct val="90000"/>
              </a:lnSpc>
            </a:pPr>
            <a:r>
              <a:rPr lang="en-US" sz="2400">
                <a:latin typeface="Arial" charset="0"/>
                <a:ea typeface="MS PGothic" charset="0"/>
              </a:rPr>
              <a:t>1 -- write a 1 in current scanned square</a:t>
            </a:r>
          </a:p>
          <a:p>
            <a:pPr eaLnBrk="1" hangingPunct="1">
              <a:lnSpc>
                <a:spcPct val="90000"/>
              </a:lnSpc>
            </a:pPr>
            <a:r>
              <a:rPr lang="en-US" sz="2400">
                <a:latin typeface="Arial" charset="0"/>
                <a:ea typeface="MS PGothic" charset="0"/>
              </a:rPr>
              <a:t>We can then string these machines together with optionally labeled arc.</a:t>
            </a:r>
          </a:p>
          <a:p>
            <a:pPr eaLnBrk="1" hangingPunct="1">
              <a:lnSpc>
                <a:spcPct val="90000"/>
              </a:lnSpc>
            </a:pPr>
            <a:r>
              <a:rPr lang="en-US" sz="2400">
                <a:latin typeface="Arial" charset="0"/>
                <a:ea typeface="MS PGothic" charset="0"/>
              </a:rPr>
              <a:t>A labeled arc signifies a transition from one part of the composite machine to another, if the scanned square</a:t>
            </a:r>
            <a:r>
              <a:rPr lang="ja-JP" altLang="en-US" sz="2400">
                <a:latin typeface="Arial" charset="0"/>
                <a:ea typeface="MS PGothic" charset="0"/>
              </a:rPr>
              <a:t>’</a:t>
            </a:r>
            <a:r>
              <a:rPr lang="en-US" altLang="ja-JP" sz="2400">
                <a:latin typeface="Arial" charset="0"/>
                <a:ea typeface="MS PGothic" charset="0"/>
              </a:rPr>
              <a:t>s content matches the label.  Unlabeled arcs are unconditional.  We will put machines together without arcs, when the arcs are unlabeled. </a:t>
            </a:r>
            <a:endParaRPr lang="en-US" sz="2400">
              <a:latin typeface="Arial" charset="0"/>
              <a:ea typeface="MS PGothic" charset="0"/>
            </a:endParaRPr>
          </a:p>
        </p:txBody>
      </p:sp>
      <p:sp>
        <p:nvSpPr>
          <p:cNvPr id="156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75315E-2DF2-084E-8989-EADBFB5DD72A}" type="datetime1">
              <a:rPr lang="en-US" smtClean="0"/>
              <a:t>2/20/2020</a:t>
            </a:fld>
            <a:endParaRPr lang="en-US"/>
          </a:p>
        </p:txBody>
      </p:sp>
      <p:sp>
        <p:nvSpPr>
          <p:cNvPr id="156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D74DDD-D89B-974B-A0A1-BD974A895FF8}" type="slidenum">
              <a:rPr lang="en-US"/>
              <a:pPr/>
              <a:t>36</a:t>
            </a:fld>
            <a:endParaRPr lang="en-US"/>
          </a:p>
        </p:txBody>
      </p:sp>
      <p:sp>
        <p:nvSpPr>
          <p:cNvPr id="7" name="Footer Placeholder 4">
            <a:extLst>
              <a:ext uri="{FF2B5EF4-FFF2-40B4-BE49-F238E27FC236}">
                <a16:creationId xmlns:a16="http://schemas.microsoft.com/office/drawing/2014/main" id="{B7DD1950-6344-6045-94FE-D930869943A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058226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MS PGothic" charset="0"/>
              </a:rPr>
              <a:t>Useful Composite Machines</a:t>
            </a:r>
          </a:p>
        </p:txBody>
      </p:sp>
      <p:pic>
        <p:nvPicPr>
          <p:cNvPr id="157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2133600"/>
            <a:ext cx="1846263" cy="533400"/>
          </a:xfrm>
          <a:noFill/>
        </p:spPr>
      </p:pic>
      <p:sp>
        <p:nvSpPr>
          <p:cNvPr id="1577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EB39F5-42F6-214F-98ED-63C84D289CB9}" type="datetime1">
              <a:rPr lang="en-US" smtClean="0"/>
              <a:t>2/20/2020</a:t>
            </a:fld>
            <a:endParaRPr lang="en-US"/>
          </a:p>
        </p:txBody>
      </p:sp>
      <p:sp>
        <p:nvSpPr>
          <p:cNvPr id="1577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91C3AD-0936-BE4F-9333-82EEC22A62F2}" type="slidenum">
              <a:rPr lang="en-US"/>
              <a:pPr/>
              <a:t>37</a:t>
            </a:fld>
            <a:endParaRPr lang="en-US"/>
          </a:p>
        </p:txBody>
      </p:sp>
      <p:sp>
        <p:nvSpPr>
          <p:cNvPr id="157703" name="Rectangle 3"/>
          <p:cNvSpPr>
            <a:spLocks noGrp="1" noChangeArrowheads="1"/>
          </p:cNvSpPr>
          <p:nvPr>
            <p:ph type="body" sz="half" idx="4294967295"/>
          </p:nvPr>
        </p:nvSpPr>
        <p:spPr>
          <a:xfrm>
            <a:off x="533400" y="1722438"/>
            <a:ext cx="8153400" cy="4525962"/>
          </a:xfrm>
        </p:spPr>
        <p:txBody>
          <a:bodyPr/>
          <a:lstStyle/>
          <a:p>
            <a:pPr eaLnBrk="1" hangingPunct="1">
              <a:lnSpc>
                <a:spcPct val="90000"/>
              </a:lnSpc>
              <a:buFontTx/>
              <a:buNone/>
            </a:pPr>
            <a:r>
              <a:rPr lang="en-US" sz="2400">
                <a:latin typeface="Monotype Corsiva" charset="0"/>
                <a:ea typeface="MS PGothic" charset="0"/>
              </a:rPr>
              <a:t>R</a:t>
            </a:r>
            <a:r>
              <a:rPr lang="en-US" sz="2400">
                <a:latin typeface="Arial" charset="0"/>
                <a:ea typeface="MS PGothic" charset="0"/>
              </a:rPr>
              <a:t> -- move right to next 0 (not including current square)  </a:t>
            </a:r>
          </a:p>
          <a:p>
            <a:pPr eaLnBrk="1" hangingPunct="1">
              <a:lnSpc>
                <a:spcPct val="90000"/>
              </a:lnSpc>
              <a:buFontTx/>
              <a:buNone/>
            </a:pPr>
            <a:r>
              <a:rPr lang="en-US" sz="2400">
                <a:latin typeface="Arial" charset="0"/>
                <a:ea typeface="MS PGothic" charset="0"/>
              </a:rPr>
              <a:t>	…</a:t>
            </a:r>
            <a:r>
              <a:rPr lang="en-US" sz="2400" u="sng">
                <a:latin typeface="Arial" charset="0"/>
                <a:ea typeface="MS PGothic" charset="0"/>
              </a:rPr>
              <a:t>?</a:t>
            </a:r>
            <a:r>
              <a:rPr lang="en-US" sz="2400">
                <a:latin typeface="Arial" charset="0"/>
                <a:ea typeface="MS PGothic" charset="0"/>
              </a:rPr>
              <a:t>11…10… </a:t>
            </a:r>
            <a:r>
              <a:rPr lang="en-US" sz="2400">
                <a:latin typeface="Arial" charset="0"/>
                <a:ea typeface="MS PGothic" charset="0"/>
                <a:sym typeface="Symbol" charset="0"/>
              </a:rPr>
              <a:t></a:t>
            </a:r>
            <a:r>
              <a:rPr lang="en-US" sz="2400">
                <a:latin typeface="Arial" charset="0"/>
                <a:ea typeface="MS PGothic" charset="0"/>
              </a:rPr>
              <a:t> …?11…1</a:t>
            </a:r>
            <a:r>
              <a:rPr lang="en-US" sz="2400" u="sng">
                <a:latin typeface="Arial" charset="0"/>
                <a:ea typeface="MS PGothic" charset="0"/>
              </a:rPr>
              <a:t>0</a:t>
            </a:r>
            <a:r>
              <a:rPr lang="en-US" sz="2400">
                <a:latin typeface="Arial" charset="0"/>
                <a:ea typeface="MS PGothic" charset="0"/>
              </a:rPr>
              <a:t>… 		</a:t>
            </a:r>
          </a:p>
          <a:p>
            <a:pPr eaLnBrk="1" hangingPunct="1">
              <a:lnSpc>
                <a:spcPct val="90000"/>
              </a:lnSpc>
              <a:buFontTx/>
              <a:buNone/>
            </a:pPr>
            <a:r>
              <a:rPr lang="en-US" sz="2400">
                <a:latin typeface="Monotype Corsiva" charset="0"/>
                <a:ea typeface="MS PGothic" charset="0"/>
              </a:rPr>
              <a:t>L</a:t>
            </a:r>
            <a:r>
              <a:rPr lang="en-US" sz="2400">
                <a:latin typeface="Arial" charset="0"/>
                <a:ea typeface="MS PGothic" charset="0"/>
              </a:rPr>
              <a:t> -- move left to next 0 (not including current square)  </a:t>
            </a:r>
          </a:p>
          <a:p>
            <a:pPr eaLnBrk="1" hangingPunct="1">
              <a:lnSpc>
                <a:spcPct val="90000"/>
              </a:lnSpc>
              <a:buFontTx/>
              <a:buNone/>
            </a:pPr>
            <a:r>
              <a:rPr lang="en-US" sz="2400">
                <a:latin typeface="Arial" charset="0"/>
                <a:ea typeface="MS PGothic" charset="0"/>
              </a:rPr>
              <a:t>	…011…1</a:t>
            </a:r>
            <a:r>
              <a:rPr lang="en-US" sz="2400" u="sng">
                <a:latin typeface="Arial" charset="0"/>
                <a:ea typeface="MS PGothic" charset="0"/>
              </a:rPr>
              <a:t>?</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a:t>
            </a:r>
            <a:r>
              <a:rPr lang="en-US" sz="2400" u="sng">
                <a:latin typeface="Arial" charset="0"/>
                <a:ea typeface="MS PGothic" charset="0"/>
              </a:rPr>
              <a:t>0</a:t>
            </a:r>
            <a:r>
              <a:rPr lang="en-US" sz="2400">
                <a:latin typeface="Arial" charset="0"/>
                <a:ea typeface="MS PGothic" charset="0"/>
              </a:rPr>
              <a:t>11…1?… 		</a:t>
            </a:r>
          </a:p>
        </p:txBody>
      </p:sp>
      <p:pic>
        <p:nvPicPr>
          <p:cNvPr id="157704"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38800" y="3124200"/>
            <a:ext cx="1905000" cy="550863"/>
          </a:xfrm>
          <a:noFill/>
        </p:spPr>
      </p:pic>
      <p:sp>
        <p:nvSpPr>
          <p:cNvPr id="157705" name="Rectangle 6"/>
          <p:cNvSpPr>
            <a:spLocks noChangeArrowheads="1"/>
          </p:cNvSpPr>
          <p:nvPr/>
        </p:nvSpPr>
        <p:spPr bwMode="auto">
          <a:xfrm>
            <a:off x="0" y="327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770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 name="Footer Placeholder 4">
            <a:extLst>
              <a:ext uri="{FF2B5EF4-FFF2-40B4-BE49-F238E27FC236}">
                <a16:creationId xmlns:a16="http://schemas.microsoft.com/office/drawing/2014/main" id="{835BEB7B-D834-AD4D-A4C1-A84E94DFF90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169486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atin typeface="Arial" charset="0"/>
                <a:ea typeface="MS PGothic" charset="0"/>
              </a:rPr>
              <a:t>Commentary on Machines</a:t>
            </a:r>
          </a:p>
        </p:txBody>
      </p:sp>
      <p:sp>
        <p:nvSpPr>
          <p:cNvPr id="158723"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These machines can be used to move over encodings of letters or encodings of unary based natural numbers.  </a:t>
            </a:r>
          </a:p>
          <a:p>
            <a:pPr eaLnBrk="1" hangingPunct="1">
              <a:lnSpc>
                <a:spcPct val="90000"/>
              </a:lnSpc>
            </a:pPr>
            <a:r>
              <a:rPr lang="en-US">
                <a:latin typeface="Arial" charset="0"/>
                <a:ea typeface="MS PGothic" charset="0"/>
              </a:rPr>
              <a:t>In fact, any effective computation can easily be viewed as being over natural numbers.  We can get the negative integers by pairing two natural numbers.  The first is the sign (0 for +, 1 for -). The second is the magnitude.</a:t>
            </a:r>
          </a:p>
        </p:txBody>
      </p:sp>
      <p:sp>
        <p:nvSpPr>
          <p:cNvPr id="158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EBCBA3-179B-A643-8790-7DD7C7B0829C}" type="datetime1">
              <a:rPr lang="en-US" smtClean="0"/>
              <a:t>2/20/2020</a:t>
            </a:fld>
            <a:endParaRPr lang="en-US"/>
          </a:p>
        </p:txBody>
      </p:sp>
      <p:sp>
        <p:nvSpPr>
          <p:cNvPr id="158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AC4DA-A0EF-6F4E-83F5-C0EDEA82D7BA}" type="slidenum">
              <a:rPr lang="en-US"/>
              <a:pPr/>
              <a:t>38</a:t>
            </a:fld>
            <a:endParaRPr lang="en-US"/>
          </a:p>
        </p:txBody>
      </p:sp>
      <p:sp>
        <p:nvSpPr>
          <p:cNvPr id="7" name="Footer Placeholder 4">
            <a:extLst>
              <a:ext uri="{FF2B5EF4-FFF2-40B4-BE49-F238E27FC236}">
                <a16:creationId xmlns:a16="http://schemas.microsoft.com/office/drawing/2014/main" id="{326D3678-7BE5-EE45-B6E8-508C23286C9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74387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atin typeface="Arial" charset="0"/>
                <a:ea typeface="MS PGothic" charset="0"/>
              </a:rPr>
              <a:t>Computing with TMs</a:t>
            </a:r>
          </a:p>
        </p:txBody>
      </p:sp>
      <p:sp>
        <p:nvSpPr>
          <p:cNvPr id="159747" name="Rectangle 3"/>
          <p:cNvSpPr>
            <a:spLocks noGrp="1" noChangeArrowheads="1"/>
          </p:cNvSpPr>
          <p:nvPr>
            <p:ph idx="1"/>
          </p:nvPr>
        </p:nvSpPr>
        <p:spPr/>
        <p:txBody>
          <a:bodyPr/>
          <a:lstStyle/>
          <a:p>
            <a:pPr eaLnBrk="1" hangingPunct="1">
              <a:buFontTx/>
              <a:buNone/>
            </a:pPr>
            <a:r>
              <a:rPr lang="en-US" sz="2800">
                <a:latin typeface="Arial" charset="0"/>
                <a:ea typeface="MS PGothic" charset="0"/>
              </a:rPr>
              <a:t>	A reasonably standard definition of a Turing computation of some n-ary function F is to assume that the machine starts with a tape containing the n inputs, x1, … , xn in the form</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and ends with</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a:latin typeface="Arial" charset="0"/>
                <a:ea typeface="MS PGothic" charset="0"/>
              </a:rPr>
              <a:t>01</a:t>
            </a:r>
            <a:r>
              <a:rPr lang="en-US" sz="2800" baseline="30000">
                <a:latin typeface="Arial" charset="0"/>
                <a:ea typeface="MS PGothic" charset="0"/>
              </a:rPr>
              <a:t>y</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where y = F(x1, … , xn).</a:t>
            </a:r>
          </a:p>
        </p:txBody>
      </p:sp>
      <p:sp>
        <p:nvSpPr>
          <p:cNvPr id="159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273420A-2796-E649-B850-F1A1B5F21870}" type="datetime1">
              <a:rPr lang="en-US" smtClean="0"/>
              <a:t>2/20/2020</a:t>
            </a:fld>
            <a:endParaRPr lang="en-US"/>
          </a:p>
        </p:txBody>
      </p:sp>
      <p:sp>
        <p:nvSpPr>
          <p:cNvPr id="159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8D8098-7665-054F-B020-FAA66698103B}" type="slidenum">
              <a:rPr lang="en-US"/>
              <a:pPr/>
              <a:t>39</a:t>
            </a:fld>
            <a:endParaRPr lang="en-US"/>
          </a:p>
        </p:txBody>
      </p:sp>
      <p:sp>
        <p:nvSpPr>
          <p:cNvPr id="7" name="Footer Placeholder 4">
            <a:extLst>
              <a:ext uri="{FF2B5EF4-FFF2-40B4-BE49-F238E27FC236}">
                <a16:creationId xmlns:a16="http://schemas.microsoft.com/office/drawing/2014/main" id="{29C96443-2873-7247-BE0E-0665B196F39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5979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AE90EE-6E51-C043-9030-36CFF66AAA90}" type="datetime1">
              <a:rPr lang="en-US" smtClean="0"/>
              <a:t>2/20/2020</a:t>
            </a:fld>
            <a:endParaRPr lang="en-US"/>
          </a:p>
        </p:txBody>
      </p:sp>
      <p:sp>
        <p:nvSpPr>
          <p:cNvPr id="532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3C4772-15C0-9E40-914A-B271B67EF3BF}" type="slidenum">
              <a:rPr lang="en-US"/>
              <a:pPr/>
              <a:t>4</a:t>
            </a:fld>
            <a:endParaRPr lang="en-US"/>
          </a:p>
        </p:txBody>
      </p:sp>
      <p:sp>
        <p:nvSpPr>
          <p:cNvPr id="53253" name="Rectangle 2"/>
          <p:cNvSpPr>
            <a:spLocks noGrp="1" noChangeArrowheads="1"/>
          </p:cNvSpPr>
          <p:nvPr>
            <p:ph type="title" idx="4294967295"/>
          </p:nvPr>
        </p:nvSpPr>
        <p:spPr/>
        <p:txBody>
          <a:bodyPr/>
          <a:lstStyle/>
          <a:p>
            <a:pPr eaLnBrk="1" hangingPunct="1"/>
            <a:r>
              <a:rPr lang="en-US" dirty="0">
                <a:latin typeface="Arial" charset="0"/>
                <a:ea typeface="MS PGothic" charset="0"/>
              </a:rPr>
              <a:t>More Procedure Properties</a:t>
            </a:r>
          </a:p>
        </p:txBody>
      </p:sp>
      <p:sp>
        <p:nvSpPr>
          <p:cNvPr id="53254" name="Rectangle 3"/>
          <p:cNvSpPr>
            <a:spLocks noGrp="1" noChangeArrowheads="1"/>
          </p:cNvSpPr>
          <p:nvPr>
            <p:ph type="body" idx="4294967295"/>
          </p:nvPr>
        </p:nvSpPr>
        <p:spPr/>
        <p:txBody>
          <a:bodyPr/>
          <a:lstStyle/>
          <a:p>
            <a:pPr eaLnBrk="1" hangingPunct="1"/>
            <a:r>
              <a:rPr lang="en-US" i="1" dirty="0">
                <a:solidFill>
                  <a:srgbClr val="CC3300"/>
                </a:solidFill>
                <a:latin typeface="Arial" charset="0"/>
                <a:ea typeface="MS PGothic" charset="0"/>
              </a:rPr>
              <a:t>Useful Notations</a:t>
            </a:r>
          </a:p>
          <a:p>
            <a:pPr lvl="1" eaLnBrk="1" hangingPunct="1"/>
            <a:r>
              <a:rPr lang="en-US" dirty="0">
                <a:latin typeface="Arial" charset="0"/>
                <a:ea typeface="MS PGothic" charset="0"/>
              </a:rPr>
              <a:t>f(x)↓ means procedure f converges/halts/produces an output, when evaluated at x.</a:t>
            </a:r>
          </a:p>
          <a:p>
            <a:pPr lvl="1" eaLnBrk="1" hangingPunct="1"/>
            <a:r>
              <a:rPr lang="en-US" dirty="0">
                <a:latin typeface="Arial" charset="0"/>
                <a:ea typeface="MS PGothic" charset="0"/>
              </a:rPr>
              <a:t>f(x)↑ means procedure f diverges, when evaluated at x.</a:t>
            </a:r>
          </a:p>
          <a:p>
            <a:pPr lvl="1" eaLnBrk="1" hangingPunct="1"/>
            <a:r>
              <a:rPr lang="en-US" dirty="0">
                <a:latin typeface="Arial" charset="0"/>
                <a:ea typeface="MS PGothic" charset="0"/>
              </a:rPr>
              <a:t>f is an algorithm </a:t>
            </a:r>
            <a:r>
              <a:rPr lang="en-US" dirty="0" err="1">
                <a:latin typeface="Arial" charset="0"/>
                <a:ea typeface="MS PGothic" charset="0"/>
              </a:rPr>
              <a:t>iff</a:t>
            </a:r>
            <a:r>
              <a:rPr lang="en-US" dirty="0">
                <a:latin typeface="Arial" charset="0"/>
                <a:ea typeface="MS PGothic" charset="0"/>
              </a:rPr>
              <a:t> ∀x f(x)↓</a:t>
            </a:r>
          </a:p>
          <a:p>
            <a:pPr eaLnBrk="1" hangingPunct="1"/>
            <a:endParaRPr lang="en-US" dirty="0">
              <a:latin typeface="Arial" charset="0"/>
              <a:ea typeface="MS PGothic" charset="0"/>
            </a:endParaRPr>
          </a:p>
        </p:txBody>
      </p:sp>
      <p:sp>
        <p:nvSpPr>
          <p:cNvPr id="532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08776B1-17C3-6542-9F3E-A7C640CF6CA5}" type="slidenum">
              <a:rPr lang="en-US" sz="1400"/>
              <a:pPr algn="r" eaLnBrk="1" hangingPunct="1"/>
              <a:t>4</a:t>
            </a:fld>
            <a:endParaRPr lang="en-US" sz="1400"/>
          </a:p>
        </p:txBody>
      </p:sp>
    </p:spTree>
    <p:extLst>
      <p:ext uri="{BB962C8B-B14F-4D97-AF65-F5344CB8AC3E}">
        <p14:creationId xmlns:p14="http://schemas.microsoft.com/office/powerpoint/2010/main" val="1366149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atin typeface="Arial" charset="0"/>
                <a:ea typeface="MS PGothic" charset="0"/>
              </a:rPr>
              <a:t>Addition by TM</a:t>
            </a:r>
          </a:p>
        </p:txBody>
      </p:sp>
      <p:sp>
        <p:nvSpPr>
          <p:cNvPr id="160771" name="Rectangle 3"/>
          <p:cNvSpPr>
            <a:spLocks noGrp="1" noChangeArrowheads="1"/>
          </p:cNvSpPr>
          <p:nvPr>
            <p:ph idx="1"/>
          </p:nvPr>
        </p:nvSpPr>
        <p:spPr/>
        <p:txBody>
          <a:bodyPr/>
          <a:lstStyle/>
          <a:p>
            <a:pPr eaLnBrk="1" hangingPunct="1">
              <a:buFontTx/>
              <a:buNone/>
            </a:pPr>
            <a:r>
              <a:rPr lang="en-US">
                <a:latin typeface="Arial" charset="0"/>
                <a:ea typeface="MS PGothic" charset="0"/>
              </a:rPr>
              <a:t>	Need the copy family of useful submachines, where C</a:t>
            </a:r>
            <a:r>
              <a:rPr lang="en-US" baseline="-25000">
                <a:latin typeface="Arial" charset="0"/>
                <a:ea typeface="MS PGothic" charset="0"/>
              </a:rPr>
              <a:t>k</a:t>
            </a:r>
            <a:r>
              <a:rPr lang="en-US">
                <a:latin typeface="Arial" charset="0"/>
                <a:ea typeface="MS PGothic" charset="0"/>
              </a:rPr>
              <a:t> copies k-th preceding value.</a:t>
            </a:r>
          </a:p>
          <a:p>
            <a:pPr eaLnBrk="1" hangingPunct="1">
              <a:buFontTx/>
              <a:buNone/>
            </a:pPr>
            <a:endParaRPr lang="en-US">
              <a:latin typeface="Arial" charset="0"/>
              <a:ea typeface="MS PGothic" charset="0"/>
            </a:endParaRPr>
          </a:p>
          <a:p>
            <a:pPr eaLnBrk="1" hangingPunct="1">
              <a:buFontTx/>
              <a:buNone/>
            </a:pPr>
            <a:endParaRPr lang="en-US">
              <a:latin typeface="Arial" charset="0"/>
              <a:ea typeface="MS PGothic" charset="0"/>
            </a:endParaRPr>
          </a:p>
          <a:p>
            <a:pPr eaLnBrk="1" hangingPunct="1">
              <a:buFontTx/>
              <a:buNone/>
            </a:pPr>
            <a:r>
              <a:rPr lang="en-US">
                <a:latin typeface="Arial" charset="0"/>
                <a:ea typeface="MS PGothic" charset="0"/>
              </a:rPr>
              <a:t>	The add machine is then</a:t>
            </a:r>
          </a:p>
          <a:p>
            <a:pPr eaLnBrk="1" hangingPunct="1">
              <a:buFontTx/>
              <a:buNone/>
            </a:pP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a:t>
            </a:r>
            <a:r>
              <a:rPr lang="en-US">
                <a:latin typeface="Monotype Corsiva" charset="0"/>
                <a:ea typeface="MS PGothic" charset="0"/>
              </a:rPr>
              <a:t>L</a:t>
            </a:r>
            <a:r>
              <a:rPr lang="en-US">
                <a:latin typeface="Arial" charset="0"/>
                <a:ea typeface="MS PGothic" charset="0"/>
              </a:rPr>
              <a:t> 1 </a:t>
            </a:r>
            <a:r>
              <a:rPr lang="en-US">
                <a:latin typeface="Monotype Corsiva" charset="0"/>
                <a:ea typeface="MS PGothic" charset="0"/>
              </a:rPr>
              <a:t>R</a:t>
            </a:r>
            <a:r>
              <a:rPr lang="en-US">
                <a:latin typeface="Arial" charset="0"/>
                <a:ea typeface="MS PGothic" charset="0"/>
              </a:rPr>
              <a:t> L 0</a:t>
            </a:r>
          </a:p>
        </p:txBody>
      </p:sp>
      <p:sp>
        <p:nvSpPr>
          <p:cNvPr id="160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88EE07-C5AB-B041-9A7A-818D4B144A49}" type="datetime1">
              <a:rPr lang="en-US" smtClean="0"/>
              <a:t>2/20/2020</a:t>
            </a:fld>
            <a:endParaRPr lang="en-US"/>
          </a:p>
        </p:txBody>
      </p:sp>
      <p:sp>
        <p:nvSpPr>
          <p:cNvPr id="160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700870-8024-A843-B42F-18767B93F687}" type="slidenum">
              <a:rPr lang="en-US"/>
              <a:pPr/>
              <a:t>40</a:t>
            </a:fld>
            <a:endParaRPr lang="en-US"/>
          </a:p>
        </p:txBody>
      </p:sp>
      <p:sp>
        <p:nvSpPr>
          <p:cNvPr id="160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0776"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239644" name="Picture" r:id="rId4" imgW="5143500" imgH="1003300" progId="Word.Picture.8">
                  <p:embed/>
                </p:oleObj>
              </mc:Choice>
              <mc:Fallback>
                <p:oleObj name="Picture" r:id="rId4" imgW="5143500" imgH="1003300" progId="Word.Picture.8">
                  <p:embed/>
                  <p:pic>
                    <p:nvPicPr>
                      <p:cNvPr id="16077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4">
            <a:extLst>
              <a:ext uri="{FF2B5EF4-FFF2-40B4-BE49-F238E27FC236}">
                <a16:creationId xmlns:a16="http://schemas.microsoft.com/office/drawing/2014/main" id="{9C88D6D1-E3C3-CC4F-816A-362B8B201F6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31955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ea typeface="MS PGothic" charset="0"/>
              </a:rPr>
              <a:t>Turing Machine Variations</a:t>
            </a:r>
          </a:p>
        </p:txBody>
      </p:sp>
      <p:sp>
        <p:nvSpPr>
          <p:cNvPr id="161795" name="Rectangle 3"/>
          <p:cNvSpPr>
            <a:spLocks noGrp="1" noChangeArrowheads="1"/>
          </p:cNvSpPr>
          <p:nvPr>
            <p:ph idx="1"/>
          </p:nvPr>
        </p:nvSpPr>
        <p:spPr/>
        <p:txBody>
          <a:bodyPr/>
          <a:lstStyle/>
          <a:p>
            <a:pPr eaLnBrk="1" hangingPunct="1"/>
            <a:r>
              <a:rPr lang="en-US" dirty="0">
                <a:latin typeface="Arial" charset="0"/>
                <a:ea typeface="MS PGothic" charset="0"/>
              </a:rPr>
              <a:t>Two tracks</a:t>
            </a:r>
          </a:p>
          <a:p>
            <a:pPr eaLnBrk="1" hangingPunct="1"/>
            <a:r>
              <a:rPr lang="en-US" dirty="0">
                <a:latin typeface="Arial" charset="0"/>
                <a:ea typeface="MS PGothic" charset="0"/>
              </a:rPr>
              <a:t>N tracks</a:t>
            </a:r>
          </a:p>
          <a:p>
            <a:pPr eaLnBrk="1" hangingPunct="1"/>
            <a:r>
              <a:rPr lang="en-US" dirty="0">
                <a:solidFill>
                  <a:srgbClr val="FF0000"/>
                </a:solidFill>
                <a:latin typeface="Arial" charset="0"/>
                <a:ea typeface="MS PGothic" charset="0"/>
              </a:rPr>
              <a:t>Non-deterministic *********</a:t>
            </a:r>
          </a:p>
          <a:p>
            <a:pPr eaLnBrk="1" hangingPunct="1"/>
            <a:r>
              <a:rPr lang="en-US" dirty="0">
                <a:latin typeface="Arial" charset="0"/>
                <a:ea typeface="MS PGothic" charset="0"/>
              </a:rPr>
              <a:t>Two-dimensional</a:t>
            </a:r>
          </a:p>
          <a:p>
            <a:pPr eaLnBrk="1" hangingPunct="1"/>
            <a:r>
              <a:rPr lang="en-US" dirty="0">
                <a:latin typeface="Arial" charset="0"/>
                <a:ea typeface="MS PGothic" charset="0"/>
              </a:rPr>
              <a:t>K dimensional</a:t>
            </a:r>
          </a:p>
          <a:p>
            <a:pPr eaLnBrk="1" hangingPunct="1"/>
            <a:r>
              <a:rPr lang="en-US" dirty="0">
                <a:latin typeface="Arial" charset="0"/>
                <a:ea typeface="MS PGothic" charset="0"/>
              </a:rPr>
              <a:t>Two stack machines</a:t>
            </a:r>
          </a:p>
          <a:p>
            <a:pPr eaLnBrk="1" hangingPunct="1"/>
            <a:r>
              <a:rPr lang="en-US" dirty="0">
                <a:latin typeface="Arial" charset="0"/>
                <a:ea typeface="MS PGothic" charset="0"/>
              </a:rPr>
              <a:t>Two counter machines</a:t>
            </a:r>
          </a:p>
        </p:txBody>
      </p:sp>
      <p:sp>
        <p:nvSpPr>
          <p:cNvPr id="161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462B3B-C819-3F43-A8BD-666D90ADF54D}" type="datetime1">
              <a:rPr lang="en-US" smtClean="0"/>
              <a:t>2/20/2020</a:t>
            </a:fld>
            <a:endParaRPr lang="en-US"/>
          </a:p>
        </p:txBody>
      </p:sp>
      <p:sp>
        <p:nvSpPr>
          <p:cNvPr id="161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0EBBED-6CF1-934C-9987-354ABA7ADE73}" type="slidenum">
              <a:rPr lang="en-US"/>
              <a:pPr/>
              <a:t>41</a:t>
            </a:fld>
            <a:endParaRPr lang="en-US"/>
          </a:p>
        </p:txBody>
      </p:sp>
      <p:sp>
        <p:nvSpPr>
          <p:cNvPr id="7" name="Footer Placeholder 4">
            <a:extLst>
              <a:ext uri="{FF2B5EF4-FFF2-40B4-BE49-F238E27FC236}">
                <a16:creationId xmlns:a16="http://schemas.microsoft.com/office/drawing/2014/main" id="{07CBB760-9F73-704F-BA66-7A3CCA18C63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687659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r>
              <a:rPr lang="en-US" dirty="0">
                <a:latin typeface="Arial" charset="0"/>
                <a:ea typeface="MS PGothic" charset="0"/>
              </a:rPr>
              <a:t>Register Machines</a:t>
            </a:r>
          </a:p>
        </p:txBody>
      </p:sp>
      <p:sp>
        <p:nvSpPr>
          <p:cNvPr id="162819" name="Rectangle 5"/>
          <p:cNvSpPr>
            <a:spLocks noGrp="1" noChangeArrowheads="1"/>
          </p:cNvSpPr>
          <p:nvPr>
            <p:ph type="subTitle" idx="1"/>
          </p:nvPr>
        </p:nvSpPr>
        <p:spPr/>
        <p:txBody>
          <a:bodyPr/>
          <a:lstStyle/>
          <a:p>
            <a:r>
              <a:rPr lang="en-US">
                <a:solidFill>
                  <a:srgbClr val="CC3300"/>
                </a:solidFill>
                <a:latin typeface="Arial" charset="0"/>
                <a:ea typeface="MS PGothic" charset="0"/>
              </a:rPr>
              <a:t>2</a:t>
            </a:r>
            <a:r>
              <a:rPr lang="en-US" baseline="30000">
                <a:solidFill>
                  <a:srgbClr val="CC3300"/>
                </a:solidFill>
                <a:latin typeface="Arial" charset="0"/>
                <a:ea typeface="MS PGothic" charset="0"/>
              </a:rPr>
              <a:t>nd</a:t>
            </a:r>
            <a:r>
              <a:rPr lang="en-US">
                <a:solidFill>
                  <a:srgbClr val="CC3300"/>
                </a:solidFill>
                <a:latin typeface="Arial" charset="0"/>
                <a:ea typeface="MS PGothic" charset="0"/>
              </a:rPr>
              <a:t> Model</a:t>
            </a:r>
          </a:p>
          <a:p>
            <a:r>
              <a:rPr lang="en-US">
                <a:solidFill>
                  <a:srgbClr val="CC3300"/>
                </a:solidFill>
                <a:latin typeface="Arial" charset="0"/>
                <a:ea typeface="MS PGothic" charset="0"/>
              </a:rPr>
              <a:t>Feels Like Assembly Language</a:t>
            </a:r>
          </a:p>
        </p:txBody>
      </p:sp>
    </p:spTree>
    <p:extLst>
      <p:ext uri="{BB962C8B-B14F-4D97-AF65-F5344CB8AC3E}">
        <p14:creationId xmlns:p14="http://schemas.microsoft.com/office/powerpoint/2010/main" val="3645314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dirty="0">
                <a:latin typeface="Arial" charset="0"/>
                <a:ea typeface="MS PGothic" charset="0"/>
              </a:rPr>
              <a:t>Register Machine Concepts</a:t>
            </a:r>
          </a:p>
        </p:txBody>
      </p:sp>
      <p:sp>
        <p:nvSpPr>
          <p:cNvPr id="163843" name="Content Placeholder 2"/>
          <p:cNvSpPr>
            <a:spLocks noGrp="1"/>
          </p:cNvSpPr>
          <p:nvPr>
            <p:ph idx="1"/>
          </p:nvPr>
        </p:nvSpPr>
        <p:spPr/>
        <p:txBody>
          <a:bodyPr/>
          <a:lstStyle/>
          <a:p>
            <a:pPr>
              <a:lnSpc>
                <a:spcPct val="90000"/>
              </a:lnSpc>
            </a:pPr>
            <a:r>
              <a:rPr lang="en-US" sz="2400">
                <a:latin typeface="Arial" charset="0"/>
                <a:ea typeface="MS PGothic" charset="0"/>
              </a:rPr>
              <a:t>A register machine consists of a finite length program, each of whose instructions is chosen from a small repertoire of simple commands.</a:t>
            </a:r>
          </a:p>
          <a:p>
            <a:pPr>
              <a:lnSpc>
                <a:spcPct val="90000"/>
              </a:lnSpc>
            </a:pPr>
            <a:r>
              <a:rPr lang="en-US" sz="2400">
                <a:latin typeface="Arial" charset="0"/>
                <a:ea typeface="MS PGothic" charset="0"/>
              </a:rPr>
              <a:t>The instructions are labeled from </a:t>
            </a:r>
            <a:r>
              <a:rPr lang="en-US" sz="2400" b="1">
                <a:latin typeface="Arial" charset="0"/>
                <a:ea typeface="MS PGothic" charset="0"/>
              </a:rPr>
              <a:t>1</a:t>
            </a:r>
            <a:r>
              <a:rPr lang="en-US" sz="2400">
                <a:latin typeface="Arial" charset="0"/>
                <a:ea typeface="MS PGothic" charset="0"/>
              </a:rPr>
              <a:t> to </a:t>
            </a:r>
            <a:r>
              <a:rPr lang="en-US" sz="2400" b="1">
                <a:latin typeface="Arial" charset="0"/>
                <a:ea typeface="MS PGothic" charset="0"/>
              </a:rPr>
              <a:t>m</a:t>
            </a:r>
            <a:r>
              <a:rPr lang="en-US" sz="2400">
                <a:latin typeface="Arial" charset="0"/>
                <a:ea typeface="MS PGothic" charset="0"/>
              </a:rPr>
              <a:t>, where there are m instructions.  Termination occurs as a result of an attempt to execute the </a:t>
            </a:r>
            <a:r>
              <a:rPr lang="en-US" sz="2400" b="1">
                <a:latin typeface="Arial" charset="0"/>
                <a:ea typeface="MS PGothic" charset="0"/>
              </a:rPr>
              <a:t>m+1</a:t>
            </a:r>
            <a:r>
              <a:rPr lang="en-US" sz="2400">
                <a:latin typeface="Arial" charset="0"/>
                <a:ea typeface="MS PGothic" charset="0"/>
              </a:rPr>
              <a:t>-st instruction.</a:t>
            </a:r>
          </a:p>
          <a:p>
            <a:pPr>
              <a:lnSpc>
                <a:spcPct val="90000"/>
              </a:lnSpc>
            </a:pPr>
            <a:r>
              <a:rPr lang="en-US" sz="2400">
                <a:latin typeface="Arial" charset="0"/>
                <a:ea typeface="MS PGothic" charset="0"/>
              </a:rPr>
              <a:t>The storage medium of a register machine is a finite set of registers, each capable of storing an arbitrary natural number.</a:t>
            </a:r>
          </a:p>
          <a:p>
            <a:pPr>
              <a:lnSpc>
                <a:spcPct val="90000"/>
              </a:lnSpc>
            </a:pPr>
            <a:r>
              <a:rPr lang="en-US" sz="2400">
                <a:latin typeface="Arial" charset="0"/>
                <a:ea typeface="MS PGothic" charset="0"/>
              </a:rPr>
              <a:t>Any given register machine has a finite, predetermined number of registers, independent of its input.</a:t>
            </a:r>
          </a:p>
        </p:txBody>
      </p:sp>
      <p:sp>
        <p:nvSpPr>
          <p:cNvPr id="163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7A6CD1-C910-1043-B10C-F8480B4049F7}" type="datetime1">
              <a:rPr lang="en-US" smtClean="0"/>
              <a:t>2/20/2020</a:t>
            </a:fld>
            <a:endParaRPr lang="en-US"/>
          </a:p>
        </p:txBody>
      </p:sp>
      <p:sp>
        <p:nvSpPr>
          <p:cNvPr id="163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96400B-17F7-BC4F-856D-B81492363BCF}" type="slidenum">
              <a:rPr lang="en-US"/>
              <a:pPr/>
              <a:t>43</a:t>
            </a:fld>
            <a:endParaRPr lang="en-US"/>
          </a:p>
        </p:txBody>
      </p:sp>
      <p:sp>
        <p:nvSpPr>
          <p:cNvPr id="7" name="Footer Placeholder 4">
            <a:extLst>
              <a:ext uri="{FF2B5EF4-FFF2-40B4-BE49-F238E27FC236}">
                <a16:creationId xmlns:a16="http://schemas.microsoft.com/office/drawing/2014/main" id="{EDB8D995-8221-B842-8650-C33B5E0D897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50890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786615-07C3-424B-A081-B4DF04091E2C}" type="slidenum">
              <a:rPr lang="en-US"/>
              <a:pPr/>
              <a:t>44</a:t>
            </a:fld>
            <a:endParaRPr lang="en-US"/>
          </a:p>
        </p:txBody>
      </p:sp>
      <p:sp>
        <p:nvSpPr>
          <p:cNvPr id="164868" name="Rectangle 2"/>
          <p:cNvSpPr>
            <a:spLocks noGrp="1" noChangeArrowheads="1"/>
          </p:cNvSpPr>
          <p:nvPr>
            <p:ph type="title"/>
          </p:nvPr>
        </p:nvSpPr>
        <p:spPr/>
        <p:txBody>
          <a:bodyPr/>
          <a:lstStyle/>
          <a:p>
            <a:r>
              <a:rPr lang="en-US" sz="4000" dirty="0">
                <a:latin typeface="Arial" charset="0"/>
                <a:ea typeface="MS PGothic" charset="0"/>
              </a:rPr>
              <a:t>Computing by Register Machines</a:t>
            </a:r>
          </a:p>
        </p:txBody>
      </p:sp>
      <p:sp>
        <p:nvSpPr>
          <p:cNvPr id="16486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A register machine partially computing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typically starts with its argument values in registers </a:t>
            </a:r>
            <a:r>
              <a:rPr lang="en-US" sz="2800" b="1" dirty="0">
                <a:ea typeface="ＭＳ Ｐゴシック" pitchFamily="-111" charset="-128"/>
                <a:cs typeface="ＭＳ Ｐゴシック" pitchFamily="-111" charset="-128"/>
              </a:rPr>
              <a:t>1</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and ends with the result in the </a:t>
            </a:r>
            <a:r>
              <a:rPr lang="en-US" sz="2800" b="1" dirty="0">
                <a:ea typeface="ＭＳ Ｐゴシック" pitchFamily="-111" charset="-128"/>
                <a:cs typeface="ＭＳ Ｐゴシック" pitchFamily="-111" charset="-128"/>
              </a:rPr>
              <a:t>0-th </a:t>
            </a:r>
            <a:r>
              <a:rPr lang="en-US" sz="2800" dirty="0">
                <a:ea typeface="ＭＳ Ｐゴシック" pitchFamily="-111" charset="-128"/>
                <a:cs typeface="ＭＳ Ｐゴシック" pitchFamily="-111" charset="-128"/>
              </a:rPr>
              <a:t>register.</a:t>
            </a:r>
          </a:p>
          <a:p>
            <a:pPr>
              <a:lnSpc>
                <a:spcPct val="80000"/>
              </a:lnSpc>
            </a:pPr>
            <a:endParaRPr lang="en-US" sz="2800"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We extend this slightly to allow the computation to start with values in its </a:t>
            </a:r>
            <a:r>
              <a:rPr lang="en-US" sz="2800" b="1" dirty="0">
                <a:ea typeface="ＭＳ Ｐゴシック" pitchFamily="-111" charset="-128"/>
                <a:cs typeface="ＭＳ Ｐゴシック" pitchFamily="-111" charset="-128"/>
              </a:rPr>
              <a:t>k+1</a:t>
            </a:r>
            <a:r>
              <a:rPr lang="en-US" sz="2800" dirty="0">
                <a:ea typeface="ＭＳ Ｐゴシック" pitchFamily="-111" charset="-128"/>
                <a:cs typeface="ＭＳ Ｐゴシック" pitchFamily="-111" charset="-128"/>
              </a:rPr>
              <a:t>-st through </a:t>
            </a:r>
            <a:r>
              <a:rPr lang="en-US" sz="2800" b="1" dirty="0" err="1">
                <a:ea typeface="ＭＳ Ｐゴシック" pitchFamily="-111" charset="-128"/>
                <a:cs typeface="ＭＳ Ｐゴシック" pitchFamily="-111" charset="-128"/>
              </a:rPr>
              <a:t>k+n</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register, with the result appearing in the </a:t>
            </a:r>
            <a:r>
              <a:rPr lang="en-US" sz="2800" b="1"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register, for any </a:t>
            </a:r>
            <a:r>
              <a:rPr lang="en-US" sz="2800" b="1"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 such that there are at least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k</a:t>
            </a:r>
            <a:r>
              <a:rPr lang="en-US" sz="2800" b="1" dirty="0">
                <a:ea typeface="ＭＳ Ｐゴシック" pitchFamily="-111" charset="-128"/>
                <a:cs typeface="ＭＳ Ｐゴシック" pitchFamily="-111" charset="-128"/>
              </a:rPr>
              <a:t>+n+1</a:t>
            </a:r>
            <a:r>
              <a:rPr lang="en-US" sz="2800" dirty="0">
                <a:ea typeface="ＭＳ Ｐゴシック" pitchFamily="-111" charset="-128"/>
                <a:cs typeface="ＭＳ Ｐゴシック" pitchFamily="-111" charset="-128"/>
              </a:rPr>
              <a:t> registers.</a:t>
            </a:r>
          </a:p>
        </p:txBody>
      </p:sp>
      <p:sp>
        <p:nvSpPr>
          <p:cNvPr id="1648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517C87-EB8F-E94E-9D26-182E45E8E645}" type="datetime1">
              <a:rPr lang="en-US" smtClean="0"/>
              <a:t>2/20/2020</a:t>
            </a:fld>
            <a:endParaRPr lang="en-US"/>
          </a:p>
        </p:txBody>
      </p:sp>
      <p:sp>
        <p:nvSpPr>
          <p:cNvPr id="7" name="Footer Placeholder 4">
            <a:extLst>
              <a:ext uri="{FF2B5EF4-FFF2-40B4-BE49-F238E27FC236}">
                <a16:creationId xmlns:a16="http://schemas.microsoft.com/office/drawing/2014/main" id="{40D27055-7310-3B44-88F9-840D891E9E6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275181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135C83-4F71-CA46-A6A5-CEA2E66B1C95}" type="slidenum">
              <a:rPr lang="en-US"/>
              <a:pPr/>
              <a:t>45</a:t>
            </a:fld>
            <a:endParaRPr lang="en-US"/>
          </a:p>
        </p:txBody>
      </p:sp>
      <p:sp>
        <p:nvSpPr>
          <p:cNvPr id="165892" name="Rectangle 2"/>
          <p:cNvSpPr>
            <a:spLocks noGrp="1" noChangeArrowheads="1"/>
          </p:cNvSpPr>
          <p:nvPr>
            <p:ph type="title"/>
          </p:nvPr>
        </p:nvSpPr>
        <p:spPr/>
        <p:txBody>
          <a:bodyPr/>
          <a:lstStyle/>
          <a:p>
            <a:r>
              <a:rPr lang="en-US" dirty="0">
                <a:latin typeface="Arial" charset="0"/>
                <a:ea typeface="MS PGothic" charset="0"/>
              </a:rPr>
              <a:t>Register Instructions</a:t>
            </a:r>
          </a:p>
        </p:txBody>
      </p:sp>
      <p:sp>
        <p:nvSpPr>
          <p:cNvPr id="165893" name="Rectangle 3"/>
          <p:cNvSpPr>
            <a:spLocks noGrp="1" noChangeArrowheads="1"/>
          </p:cNvSpPr>
          <p:nvPr>
            <p:ph type="body" idx="1"/>
          </p:nvPr>
        </p:nvSpPr>
        <p:spPr/>
        <p:txBody>
          <a:bodyPr/>
          <a:lstStyle/>
          <a:p>
            <a:pPr>
              <a:lnSpc>
                <a:spcPct val="80000"/>
              </a:lnSpc>
            </a:pPr>
            <a:r>
              <a:rPr lang="en-US">
                <a:latin typeface="Arial" charset="0"/>
                <a:ea typeface="MS PGothic" charset="0"/>
              </a:rPr>
              <a:t>Each instruction of a register machine is of one of two forms:</a:t>
            </a:r>
          </a:p>
          <a:p>
            <a:pPr>
              <a:lnSpc>
                <a:spcPct val="80000"/>
              </a:lnSpc>
              <a:buFontTx/>
              <a:buNone/>
            </a:pPr>
            <a:r>
              <a:rPr lang="en-US">
                <a:latin typeface="Arial" charset="0"/>
                <a:ea typeface="MS PGothic" charset="0"/>
              </a:rPr>
              <a:t>	</a:t>
            </a:r>
            <a:r>
              <a:rPr lang="en-US" b="1">
                <a:latin typeface="Arial" charset="0"/>
                <a:ea typeface="MS PGothic" charset="0"/>
              </a:rPr>
              <a:t>INC</a:t>
            </a:r>
            <a:r>
              <a:rPr lang="en-US" sz="5400" b="1" baseline="-25000">
                <a:latin typeface="Arial" charset="0"/>
                <a:ea typeface="MS PGothic" charset="0"/>
              </a:rPr>
              <a:t>r</a:t>
            </a:r>
            <a:r>
              <a:rPr lang="en-US" b="1">
                <a:latin typeface="Arial" charset="0"/>
                <a:ea typeface="MS PGothic" charset="0"/>
              </a:rPr>
              <a:t>[i]</a:t>
            </a:r>
            <a:r>
              <a:rPr lang="en-US">
                <a:latin typeface="Arial" charset="0"/>
                <a:ea typeface="MS PGothic" charset="0"/>
              </a:rPr>
              <a:t> – </a:t>
            </a:r>
          </a:p>
          <a:p>
            <a:pPr>
              <a:lnSpc>
                <a:spcPct val="80000"/>
              </a:lnSpc>
              <a:buFontTx/>
              <a:buNone/>
            </a:pPr>
            <a:r>
              <a:rPr lang="en-US" sz="2800">
                <a:latin typeface="Arial" charset="0"/>
                <a:ea typeface="MS PGothic" charset="0"/>
              </a:rPr>
              <a:t>		increment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i</a:t>
            </a:r>
            <a:r>
              <a:rPr lang="en-US" sz="2800">
                <a:latin typeface="Arial" charset="0"/>
                <a:ea typeface="MS PGothic" charset="0"/>
              </a:rPr>
              <a:t>.</a:t>
            </a:r>
          </a:p>
          <a:p>
            <a:pPr>
              <a:lnSpc>
                <a:spcPct val="80000"/>
              </a:lnSpc>
              <a:buFontTx/>
              <a:buNone/>
            </a:pPr>
            <a:r>
              <a:rPr lang="en-US">
                <a:latin typeface="Arial" charset="0"/>
                <a:ea typeface="MS PGothic" charset="0"/>
              </a:rPr>
              <a:t>	</a:t>
            </a:r>
            <a:r>
              <a:rPr lang="en-US" b="1">
                <a:latin typeface="Arial" charset="0"/>
                <a:ea typeface="MS PGothic" charset="0"/>
              </a:rPr>
              <a:t>DEC</a:t>
            </a:r>
            <a:r>
              <a:rPr lang="en-US" sz="6000" b="1" baseline="-25000">
                <a:latin typeface="Arial" charset="0"/>
                <a:ea typeface="MS PGothic" charset="0"/>
              </a:rPr>
              <a:t>r</a:t>
            </a:r>
            <a:r>
              <a:rPr lang="en-US" b="1">
                <a:latin typeface="Arial" charset="0"/>
                <a:ea typeface="MS PGothic" charset="0"/>
              </a:rPr>
              <a:t>[p, z] </a:t>
            </a:r>
            <a:r>
              <a:rPr lang="en-US">
                <a:latin typeface="Arial" charset="0"/>
                <a:ea typeface="MS PGothic" charset="0"/>
              </a:rPr>
              <a:t>–</a:t>
            </a:r>
          </a:p>
          <a:p>
            <a:pPr>
              <a:lnSpc>
                <a:spcPct val="80000"/>
              </a:lnSpc>
              <a:buFontTx/>
              <a:buNone/>
            </a:pPr>
            <a:r>
              <a:rPr lang="en-US">
                <a:latin typeface="Arial" charset="0"/>
                <a:ea typeface="MS PGothic" charset="0"/>
              </a:rPr>
              <a:t>		</a:t>
            </a:r>
            <a:r>
              <a:rPr lang="en-US" sz="2800">
                <a:latin typeface="Arial" charset="0"/>
                <a:ea typeface="MS PGothic" charset="0"/>
              </a:rPr>
              <a:t>if register </a:t>
            </a:r>
            <a:r>
              <a:rPr lang="en-US" sz="2800" b="1">
                <a:latin typeface="Arial" charset="0"/>
                <a:ea typeface="MS PGothic" charset="0"/>
              </a:rPr>
              <a:t>r &gt; 0</a:t>
            </a:r>
            <a:r>
              <a:rPr lang="en-US" sz="2800">
                <a:latin typeface="Arial" charset="0"/>
                <a:ea typeface="MS PGothic" charset="0"/>
              </a:rPr>
              <a:t>, decrement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p</a:t>
            </a:r>
          </a:p>
          <a:p>
            <a:pPr>
              <a:lnSpc>
                <a:spcPct val="80000"/>
              </a:lnSpc>
              <a:buFontTx/>
              <a:buNone/>
            </a:pPr>
            <a:r>
              <a:rPr lang="en-US" sz="2800">
                <a:latin typeface="Arial" charset="0"/>
                <a:ea typeface="MS PGothic" charset="0"/>
              </a:rPr>
              <a:t>		else jump</a:t>
            </a:r>
            <a:r>
              <a:rPr lang="en-US" sz="3600">
                <a:latin typeface="Arial" charset="0"/>
                <a:ea typeface="MS PGothic" charset="0"/>
              </a:rPr>
              <a:t> </a:t>
            </a:r>
            <a:r>
              <a:rPr lang="en-US" sz="2800">
                <a:latin typeface="Arial" charset="0"/>
                <a:ea typeface="MS PGothic" charset="0"/>
              </a:rPr>
              <a:t>to </a:t>
            </a:r>
            <a:r>
              <a:rPr lang="en-US" sz="2800" b="1">
                <a:latin typeface="Arial" charset="0"/>
                <a:ea typeface="MS PGothic" charset="0"/>
              </a:rPr>
              <a:t>z</a:t>
            </a:r>
          </a:p>
          <a:p>
            <a:pPr>
              <a:lnSpc>
                <a:spcPct val="80000"/>
              </a:lnSpc>
            </a:pPr>
            <a:r>
              <a:rPr lang="en-US">
                <a:latin typeface="Arial" charset="0"/>
                <a:ea typeface="MS PGothic" charset="0"/>
              </a:rPr>
              <a:t>Note, we do not use subscripts if obvious.</a:t>
            </a:r>
          </a:p>
        </p:txBody>
      </p:sp>
      <p:sp>
        <p:nvSpPr>
          <p:cNvPr id="1658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A911B8-8D88-5B43-A89D-B62581599FFD}" type="datetime1">
              <a:rPr lang="en-US" smtClean="0"/>
              <a:t>2/20/2020</a:t>
            </a:fld>
            <a:endParaRPr lang="en-US"/>
          </a:p>
        </p:txBody>
      </p:sp>
      <p:sp>
        <p:nvSpPr>
          <p:cNvPr id="7" name="Footer Placeholder 4">
            <a:extLst>
              <a:ext uri="{FF2B5EF4-FFF2-40B4-BE49-F238E27FC236}">
                <a16:creationId xmlns:a16="http://schemas.microsoft.com/office/drawing/2014/main" id="{ACD8C96A-70D1-5442-A12B-8BBC0563298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727346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2D6A26-604A-044B-B2DE-B8E65A84AA2B}" type="slidenum">
              <a:rPr lang="en-US"/>
              <a:pPr/>
              <a:t>46</a:t>
            </a:fld>
            <a:endParaRPr lang="en-US"/>
          </a:p>
        </p:txBody>
      </p:sp>
      <p:sp>
        <p:nvSpPr>
          <p:cNvPr id="166916" name="Rectangle 2"/>
          <p:cNvSpPr>
            <a:spLocks noGrp="1" noChangeArrowheads="1"/>
          </p:cNvSpPr>
          <p:nvPr>
            <p:ph type="title"/>
          </p:nvPr>
        </p:nvSpPr>
        <p:spPr/>
        <p:txBody>
          <a:bodyPr/>
          <a:lstStyle/>
          <a:p>
            <a:r>
              <a:rPr lang="en-US" dirty="0">
                <a:latin typeface="Arial" charset="0"/>
                <a:ea typeface="MS PGothic" charset="0"/>
              </a:rPr>
              <a:t>Addition by RM</a:t>
            </a:r>
          </a:p>
        </p:txBody>
      </p:sp>
      <p:sp>
        <p:nvSpPr>
          <p:cNvPr id="166917"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Addition (r0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a:t>
            </a:r>
          </a:p>
          <a:p>
            <a:pPr>
              <a:lnSpc>
                <a:spcPct val="80000"/>
              </a:lnSpc>
              <a:buFontTx/>
              <a:buNone/>
            </a:pPr>
            <a:r>
              <a:rPr lang="en-US" sz="1800" b="1" dirty="0">
                <a:ea typeface="ＭＳ Ｐゴシック" pitchFamily="-111" charset="-128"/>
                <a:cs typeface="ＭＳ Ｐゴシック" pitchFamily="-111" charset="-128"/>
              </a:rPr>
              <a:t>1.	DEC0[1,2]	: Zero result (r0) and work (r3) registers </a:t>
            </a:r>
          </a:p>
          <a:p>
            <a:pPr>
              <a:lnSpc>
                <a:spcPct val="80000"/>
              </a:lnSpc>
              <a:buFontTx/>
              <a:buNone/>
            </a:pPr>
            <a:r>
              <a:rPr lang="en-US" sz="1800" b="1" dirty="0">
                <a:ea typeface="ＭＳ Ｐゴシック" pitchFamily="-111" charset="-128"/>
                <a:cs typeface="ＭＳ Ｐゴシック" pitchFamily="-111" charset="-128"/>
              </a:rPr>
              <a:t>2.	DEC3[2,3]</a:t>
            </a:r>
          </a:p>
          <a:p>
            <a:pPr>
              <a:lnSpc>
                <a:spcPct val="80000"/>
              </a:lnSpc>
              <a:buFontTx/>
              <a:buNone/>
            </a:pPr>
            <a:r>
              <a:rPr lang="en-US" sz="1800" b="1" dirty="0">
                <a:ea typeface="ＭＳ Ｐゴシック" pitchFamily="-111" charset="-128"/>
                <a:cs typeface="ＭＳ Ｐゴシック" pitchFamily="-111" charset="-128"/>
              </a:rPr>
              <a:t>3.	DEC1[4,6]	: Add r1 to r0, saving original r1 in r3</a:t>
            </a:r>
          </a:p>
          <a:p>
            <a:pPr>
              <a:lnSpc>
                <a:spcPct val="80000"/>
              </a:lnSpc>
              <a:buFontTx/>
              <a:buNone/>
            </a:pPr>
            <a:r>
              <a:rPr lang="en-US" sz="1800" b="1" dirty="0">
                <a:ea typeface="ＭＳ Ｐゴシック" pitchFamily="-111" charset="-128"/>
                <a:cs typeface="ＭＳ Ｐゴシック" pitchFamily="-111" charset="-128"/>
              </a:rPr>
              <a:t>4.	INC0[5]</a:t>
            </a:r>
          </a:p>
          <a:p>
            <a:pPr>
              <a:lnSpc>
                <a:spcPct val="80000"/>
              </a:lnSpc>
              <a:buFontTx/>
              <a:buNone/>
            </a:pPr>
            <a:r>
              <a:rPr lang="en-US" sz="1800" b="1" dirty="0">
                <a:ea typeface="ＭＳ Ｐゴシック" pitchFamily="-111" charset="-128"/>
                <a:cs typeface="ＭＳ Ｐゴシック" pitchFamily="-111" charset="-128"/>
              </a:rPr>
              <a:t>5.	INC3[3]</a:t>
            </a:r>
          </a:p>
          <a:p>
            <a:pPr>
              <a:lnSpc>
                <a:spcPct val="80000"/>
              </a:lnSpc>
              <a:buFontTx/>
              <a:buNone/>
            </a:pPr>
            <a:r>
              <a:rPr lang="en-US" sz="1800" b="1" dirty="0">
                <a:ea typeface="ＭＳ Ｐゴシック" pitchFamily="-111" charset="-128"/>
                <a:cs typeface="ＭＳ Ｐゴシック" pitchFamily="-111" charset="-128"/>
              </a:rPr>
              <a:t>6.	DEC3[7,8]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Add r2 to r0, saving original r2 in r3</a:t>
            </a:r>
          </a:p>
          <a:p>
            <a:pPr>
              <a:lnSpc>
                <a:spcPct val="80000"/>
              </a:lnSpc>
              <a:buFontTx/>
              <a:buNone/>
            </a:pPr>
            <a:r>
              <a:rPr lang="en-US" sz="1800" b="1" dirty="0">
                <a:ea typeface="ＭＳ Ｐゴシック" pitchFamily="-111" charset="-128"/>
                <a:cs typeface="ＭＳ Ｐゴシック" pitchFamily="-111" charset="-128"/>
              </a:rPr>
              <a:t>9.	INC0[10]</a:t>
            </a:r>
          </a:p>
          <a:p>
            <a:pPr>
              <a:lnSpc>
                <a:spcPct val="80000"/>
              </a:lnSpc>
              <a:buFontTx/>
              <a:buNone/>
            </a:pPr>
            <a:r>
              <a:rPr lang="en-US" sz="1800" b="1" dirty="0">
                <a:ea typeface="ＭＳ Ｐゴシック" pitchFamily="-111" charset="-128"/>
                <a:cs typeface="ＭＳ Ｐゴシック" pitchFamily="-111" charset="-128"/>
              </a:rPr>
              <a:t>10.	INC3[8]</a:t>
            </a:r>
          </a:p>
          <a:p>
            <a:pPr>
              <a:lnSpc>
                <a:spcPct val="80000"/>
              </a:lnSpc>
              <a:buFontTx/>
              <a:buNone/>
            </a:pPr>
            <a:r>
              <a:rPr lang="en-US" sz="1800" b="1" dirty="0">
                <a:ea typeface="ＭＳ Ｐゴシック" pitchFamily="-111" charset="-128"/>
                <a:cs typeface="ＭＳ Ｐゴシック" pitchFamily="-111" charset="-128"/>
              </a:rPr>
              <a:t>11.	DEC3[12,13]	: Restore r2</a:t>
            </a:r>
          </a:p>
          <a:p>
            <a:pPr>
              <a:lnSpc>
                <a:spcPct val="80000"/>
              </a:lnSpc>
              <a:buFontTx/>
              <a:buAutoNum type="arabicPeriod" startAt="12"/>
            </a:pPr>
            <a:r>
              <a:rPr lang="en-US" sz="1800" b="1" dirty="0">
                <a:ea typeface="ＭＳ Ｐゴシック" pitchFamily="-111" charset="-128"/>
                <a:cs typeface="ＭＳ Ｐゴシック" pitchFamily="-111" charset="-128"/>
              </a:rPr>
              <a:t>INC2[11]</a:t>
            </a:r>
          </a:p>
          <a:p>
            <a:pPr>
              <a:lnSpc>
                <a:spcPct val="80000"/>
              </a:lnSpc>
              <a:buFontTx/>
              <a:buAutoNum type="arabicPeriod" startAt="13"/>
            </a:pPr>
            <a:r>
              <a:rPr lang="en-US" sz="1800" b="1" dirty="0">
                <a:ea typeface="ＭＳ Ｐゴシック" pitchFamily="-111" charset="-128"/>
                <a:cs typeface="ＭＳ Ｐゴシック" pitchFamily="-111" charset="-128"/>
              </a:rPr>
              <a:t> 		: Halt by branching here</a:t>
            </a:r>
          </a:p>
          <a:p>
            <a:pPr marL="0" indent="0">
              <a:lnSpc>
                <a:spcPct val="80000"/>
              </a:lnSpc>
              <a:buNone/>
            </a:pPr>
            <a:r>
              <a:rPr lang="en-US" sz="1800" b="1" dirty="0">
                <a:ea typeface="ＭＳ Ｐゴシック" pitchFamily="-111" charset="-128"/>
                <a:cs typeface="ＭＳ Ｐゴシック" pitchFamily="-111" charset="-128"/>
              </a:rPr>
              <a:t>In many cases we just assume registers, other those with input, are zero at start. That would remove the need for instructions 1 and 2.</a:t>
            </a:r>
          </a:p>
        </p:txBody>
      </p:sp>
      <p:sp>
        <p:nvSpPr>
          <p:cNvPr id="1669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FF9E2E-559E-A542-9466-AD228CDBD4DE}" type="datetime1">
              <a:rPr lang="en-US" smtClean="0"/>
              <a:t>2/20/2020</a:t>
            </a:fld>
            <a:endParaRPr lang="en-US"/>
          </a:p>
        </p:txBody>
      </p:sp>
      <p:sp>
        <p:nvSpPr>
          <p:cNvPr id="7" name="Footer Placeholder 4">
            <a:extLst>
              <a:ext uri="{FF2B5EF4-FFF2-40B4-BE49-F238E27FC236}">
                <a16:creationId xmlns:a16="http://schemas.microsoft.com/office/drawing/2014/main" id="{1AD6AF9C-671F-5440-ACC7-F2AADB1955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55610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dirty="0"/>
              <a:t>UCF @ CS</a:t>
            </a:r>
            <a:endParaRPr lang="en-US" dirty="0"/>
          </a:p>
        </p:txBody>
      </p:sp>
      <p:sp>
        <p:nvSpPr>
          <p:cNvPr id="167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C3832E-FEE7-214F-8DBF-118F434B90EA}" type="slidenum">
              <a:rPr lang="en-US"/>
              <a:pPr/>
              <a:t>47</a:t>
            </a:fld>
            <a:endParaRPr lang="en-US"/>
          </a:p>
        </p:txBody>
      </p:sp>
      <p:sp>
        <p:nvSpPr>
          <p:cNvPr id="167940" name="Rectangle 2"/>
          <p:cNvSpPr>
            <a:spLocks noGrp="1" noChangeArrowheads="1"/>
          </p:cNvSpPr>
          <p:nvPr>
            <p:ph type="title"/>
          </p:nvPr>
        </p:nvSpPr>
        <p:spPr/>
        <p:txBody>
          <a:bodyPr/>
          <a:lstStyle/>
          <a:p>
            <a:r>
              <a:rPr lang="en-US" dirty="0">
                <a:latin typeface="Arial" charset="0"/>
                <a:ea typeface="MS PGothic" charset="0"/>
              </a:rPr>
              <a:t>Limited Subtraction by RM</a:t>
            </a:r>
          </a:p>
        </p:txBody>
      </p:sp>
      <p:sp>
        <p:nvSpPr>
          <p:cNvPr id="167941"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Subtraction (r0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 if r1≥r2; 0, otherwise)</a:t>
            </a:r>
          </a:p>
          <a:p>
            <a:pPr>
              <a:lnSpc>
                <a:spcPct val="80000"/>
              </a:lnSpc>
              <a:buFontTx/>
              <a:buNone/>
            </a:pPr>
            <a:r>
              <a:rPr lang="en-US" sz="1800" b="1" dirty="0">
                <a:ea typeface="ＭＳ Ｐゴシック" pitchFamily="-111" charset="-128"/>
                <a:cs typeface="ＭＳ Ｐゴシック" pitchFamily="-111" charset="-128"/>
              </a:rPr>
              <a:t>1.	DEC0[1,2]	: Zero result (r0) and work (r3) registers </a:t>
            </a:r>
          </a:p>
          <a:p>
            <a:pPr>
              <a:lnSpc>
                <a:spcPct val="80000"/>
              </a:lnSpc>
              <a:buFontTx/>
              <a:buNone/>
            </a:pPr>
            <a:r>
              <a:rPr lang="en-US" sz="1800" b="1" dirty="0">
                <a:ea typeface="ＭＳ Ｐゴシック" pitchFamily="-111" charset="-128"/>
                <a:cs typeface="ＭＳ Ｐゴシック" pitchFamily="-111" charset="-128"/>
              </a:rPr>
              <a:t>2.	DEC3[2,3]</a:t>
            </a:r>
          </a:p>
          <a:p>
            <a:pPr>
              <a:lnSpc>
                <a:spcPct val="80000"/>
              </a:lnSpc>
              <a:buFontTx/>
              <a:buNone/>
            </a:pPr>
            <a:r>
              <a:rPr lang="en-US" sz="1800" b="1" dirty="0">
                <a:ea typeface="ＭＳ Ｐゴシック" pitchFamily="-111" charset="-128"/>
                <a:cs typeface="ＭＳ Ｐゴシック" pitchFamily="-111" charset="-128"/>
              </a:rPr>
              <a:t>3.	DEC1[4,6]	: Add r1 to r0, saving original r1 in r3</a:t>
            </a:r>
          </a:p>
          <a:p>
            <a:pPr>
              <a:lnSpc>
                <a:spcPct val="80000"/>
              </a:lnSpc>
              <a:buFontTx/>
              <a:buNone/>
            </a:pPr>
            <a:r>
              <a:rPr lang="en-US" sz="1800" b="1" dirty="0">
                <a:ea typeface="ＭＳ Ｐゴシック" pitchFamily="-111" charset="-128"/>
                <a:cs typeface="ＭＳ Ｐゴシック" pitchFamily="-111" charset="-128"/>
              </a:rPr>
              <a:t>4.	INC0[5]</a:t>
            </a:r>
          </a:p>
          <a:p>
            <a:pPr>
              <a:lnSpc>
                <a:spcPct val="80000"/>
              </a:lnSpc>
              <a:buFontTx/>
              <a:buNone/>
            </a:pPr>
            <a:r>
              <a:rPr lang="en-US" sz="1800" b="1" dirty="0">
                <a:ea typeface="ＭＳ Ｐゴシック" pitchFamily="-111" charset="-128"/>
                <a:cs typeface="ＭＳ Ｐゴシック" pitchFamily="-111" charset="-128"/>
              </a:rPr>
              <a:t>5.	INC3[3]</a:t>
            </a:r>
          </a:p>
          <a:p>
            <a:pPr>
              <a:lnSpc>
                <a:spcPct val="80000"/>
              </a:lnSpc>
              <a:buFontTx/>
              <a:buNone/>
            </a:pPr>
            <a:r>
              <a:rPr lang="en-US" sz="1800" b="1" dirty="0">
                <a:ea typeface="ＭＳ Ｐゴシック" pitchFamily="-111" charset="-128"/>
                <a:cs typeface="ＭＳ Ｐゴシック" pitchFamily="-111" charset="-128"/>
              </a:rPr>
              <a:t>6.	DEC3[7,8]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Subtract r2 from r0, saving original r2 in r3</a:t>
            </a:r>
          </a:p>
          <a:p>
            <a:pPr>
              <a:lnSpc>
                <a:spcPct val="80000"/>
              </a:lnSpc>
              <a:buFontTx/>
              <a:buNone/>
            </a:pPr>
            <a:r>
              <a:rPr lang="en-US" sz="1800" b="1" dirty="0">
                <a:ea typeface="ＭＳ Ｐゴシック" pitchFamily="-111" charset="-128"/>
                <a:cs typeface="ＭＳ Ｐゴシック" pitchFamily="-111" charset="-128"/>
              </a:rPr>
              <a:t>9.	DEC0[10,10]   : Note that decrementing 0 does nothing</a:t>
            </a:r>
          </a:p>
          <a:p>
            <a:pPr>
              <a:lnSpc>
                <a:spcPct val="80000"/>
              </a:lnSpc>
              <a:buFontTx/>
              <a:buNone/>
            </a:pPr>
            <a:r>
              <a:rPr lang="en-US" sz="1800" b="1" dirty="0">
                <a:ea typeface="ＭＳ Ｐゴシック" pitchFamily="-111" charset="-128"/>
                <a:cs typeface="ＭＳ Ｐゴシック" pitchFamily="-111" charset="-128"/>
              </a:rPr>
              <a:t>10.	INC3[8]</a:t>
            </a:r>
          </a:p>
          <a:p>
            <a:pPr>
              <a:lnSpc>
                <a:spcPct val="80000"/>
              </a:lnSpc>
              <a:buFontTx/>
              <a:buNone/>
            </a:pPr>
            <a:r>
              <a:rPr lang="en-US" sz="1800" b="1" dirty="0">
                <a:ea typeface="ＭＳ Ｐゴシック" pitchFamily="-111" charset="-128"/>
                <a:cs typeface="ＭＳ Ｐゴシック" pitchFamily="-111" charset="-128"/>
              </a:rPr>
              <a:t>11.	DEC3[12,13]	: Restore r2</a:t>
            </a:r>
          </a:p>
          <a:p>
            <a:pPr>
              <a:lnSpc>
                <a:spcPct val="80000"/>
              </a:lnSpc>
              <a:buFontTx/>
              <a:buNone/>
            </a:pPr>
            <a:r>
              <a:rPr lang="en-US" sz="1800" b="1" dirty="0">
                <a:ea typeface="ＭＳ Ｐゴシック" pitchFamily="-111" charset="-128"/>
                <a:cs typeface="ＭＳ Ｐゴシック" pitchFamily="-111" charset="-128"/>
              </a:rPr>
              <a:t>12.	INC2[11]</a:t>
            </a:r>
          </a:p>
          <a:p>
            <a:pPr>
              <a:lnSpc>
                <a:spcPct val="80000"/>
              </a:lnSpc>
              <a:buFontTx/>
              <a:buNone/>
            </a:pPr>
            <a:r>
              <a:rPr lang="en-US" sz="1800" b="1" dirty="0">
                <a:ea typeface="ＭＳ Ｐゴシック" pitchFamily="-111" charset="-128"/>
                <a:cs typeface="ＭＳ Ｐゴシック" pitchFamily="-111" charset="-128"/>
              </a:rPr>
              <a:t>13.			: Halt by branching here</a:t>
            </a:r>
            <a:endParaRPr lang="en-US" sz="1800" b="1" dirty="0">
              <a:latin typeface="Arial" charset="0"/>
              <a:ea typeface="MS PGothic" charset="0"/>
            </a:endParaRPr>
          </a:p>
        </p:txBody>
      </p:sp>
      <p:sp>
        <p:nvSpPr>
          <p:cNvPr id="1679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1235BFE-42E3-FF41-A985-6D96461E8DE2}" type="datetime1">
              <a:rPr lang="en-US" smtClean="0"/>
              <a:t>2/20/2020</a:t>
            </a:fld>
            <a:endParaRPr lang="en-US"/>
          </a:p>
        </p:txBody>
      </p:sp>
    </p:spTree>
    <p:extLst>
      <p:ext uri="{BB962C8B-B14F-4D97-AF65-F5344CB8AC3E}">
        <p14:creationId xmlns:p14="http://schemas.microsoft.com/office/powerpoint/2010/main" val="1475575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Replacement Systems</a:t>
            </a:r>
          </a:p>
        </p:txBody>
      </p:sp>
      <p:sp>
        <p:nvSpPr>
          <p:cNvPr id="201731"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3</a:t>
            </a:r>
            <a:r>
              <a:rPr lang="en-US" baseline="30000">
                <a:solidFill>
                  <a:srgbClr val="CC3300"/>
                </a:solidFill>
                <a:ea typeface="ＭＳ Ｐゴシック" pitchFamily="-111" charset="-128"/>
                <a:cs typeface="ＭＳ Ｐゴシック" pitchFamily="-111" charset="-128"/>
              </a:rPr>
              <a:t>rd</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Deceptively Simple</a:t>
            </a:r>
          </a:p>
        </p:txBody>
      </p:sp>
    </p:spTree>
    <p:extLst>
      <p:ext uri="{BB962C8B-B14F-4D97-AF65-F5344CB8AC3E}">
        <p14:creationId xmlns:p14="http://schemas.microsoft.com/office/powerpoint/2010/main" val="3001107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3779" name="Slide Number Placeholder 5"/>
          <p:cNvSpPr>
            <a:spLocks noGrp="1"/>
          </p:cNvSpPr>
          <p:nvPr>
            <p:ph type="sldNum" sz="quarter" idx="12"/>
          </p:nvPr>
        </p:nvSpPr>
        <p:spPr>
          <a:noFill/>
        </p:spPr>
        <p:txBody>
          <a:bodyPr/>
          <a:lstStyle/>
          <a:p>
            <a:fld id="{EB4F0EE8-0B22-AB4C-865D-EB488B10B4CA}" type="slidenum">
              <a:rPr lang="en-US">
                <a:latin typeface="Arial" pitchFamily="-111" charset="0"/>
                <a:ea typeface="ＭＳ Ｐゴシック" pitchFamily="-111" charset="-128"/>
                <a:cs typeface="ＭＳ Ｐゴシック" pitchFamily="-111" charset="-128"/>
              </a:rPr>
              <a:pPr/>
              <a:t>49</a:t>
            </a:fld>
            <a:endParaRPr lang="en-US">
              <a:latin typeface="Arial" pitchFamily="-111" charset="0"/>
              <a:ea typeface="ＭＳ Ｐゴシック" pitchFamily="-111" charset="-128"/>
              <a:cs typeface="ＭＳ Ｐゴシック" pitchFamily="-111" charset="-128"/>
            </a:endParaRPr>
          </a:p>
        </p:txBody>
      </p:sp>
      <p:sp>
        <p:nvSpPr>
          <p:cNvPr id="2037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 Replacement Concepts</a:t>
            </a:r>
          </a:p>
        </p:txBody>
      </p:sp>
      <p:sp>
        <p:nvSpPr>
          <p:cNvPr id="203781" name="Rectangle 3"/>
          <p:cNvSpPr>
            <a:spLocks noGrp="1" noChangeArrowheads="1"/>
          </p:cNvSpPr>
          <p:nvPr>
            <p:ph type="body" idx="1"/>
          </p:nvPr>
        </p:nvSpPr>
        <p:spPr/>
        <p:txBody>
          <a:bodyPr/>
          <a:lstStyle/>
          <a:p>
            <a:pPr>
              <a:lnSpc>
                <a:spcPct val="80000"/>
              </a:lnSpc>
            </a:pPr>
            <a:r>
              <a:rPr lang="en-US" sz="2400" dirty="0">
                <a:ea typeface="ＭＳ Ｐゴシック" pitchFamily="-111" charset="-128"/>
                <a:cs typeface="ＭＳ Ｐゴシック" pitchFamily="-111" charset="-128"/>
              </a:rPr>
              <a:t>A factor replacement system (FRS) consists of a finite (ordered) sequence of fractions, and some starting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p>
          <a:p>
            <a:pPr>
              <a:lnSpc>
                <a:spcPct val="80000"/>
              </a:lnSpc>
            </a:pPr>
            <a:r>
              <a:rPr lang="en-US" sz="2400" dirty="0">
                <a:ea typeface="ＭＳ Ｐゴシック" pitchFamily="-111" charset="-128"/>
                <a:cs typeface="ＭＳ Ｐゴシック" pitchFamily="-111" charset="-128"/>
              </a:rPr>
              <a:t>A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is applicable to some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just in case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divisible by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We always chose the first applicable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multiplying it times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produce a new natural number </a:t>
            </a:r>
            <a:r>
              <a:rPr lang="en-US" sz="2400" b="1" dirty="0">
                <a:ea typeface="ＭＳ Ｐゴシック" pitchFamily="-111" charset="-128"/>
                <a:cs typeface="ＭＳ Ｐゴシック" pitchFamily="-111" charset="-128"/>
              </a:rPr>
              <a:t>x*a/b</a:t>
            </a:r>
            <a:r>
              <a:rPr lang="en-US" sz="2400" dirty="0">
                <a:ea typeface="ＭＳ Ｐゴシック" pitchFamily="-111" charset="-128"/>
                <a:cs typeface="ＭＳ Ｐゴシック" pitchFamily="-111" charset="-128"/>
              </a:rPr>
              <a:t>.  The process is then applied to this new number.  </a:t>
            </a:r>
          </a:p>
          <a:p>
            <a:pPr>
              <a:lnSpc>
                <a:spcPct val="80000"/>
              </a:lnSpc>
            </a:pPr>
            <a:r>
              <a:rPr lang="en-US" sz="2400" dirty="0">
                <a:ea typeface="ＭＳ Ｐゴシック" pitchFamily="-111" charset="-128"/>
                <a:cs typeface="ＭＳ Ｐゴシック" pitchFamily="-111" charset="-128"/>
              </a:rPr>
              <a:t>Termination occurs when no fraction is applicable.  </a:t>
            </a:r>
          </a:p>
          <a:p>
            <a:pPr>
              <a:lnSpc>
                <a:spcPct val="80000"/>
              </a:lnSpc>
            </a:pPr>
            <a:r>
              <a:rPr lang="en-US" sz="2400" dirty="0">
                <a:ea typeface="ＭＳ Ｐゴシック" pitchFamily="-111" charset="-128"/>
                <a:cs typeface="ＭＳ Ｐゴシック" pitchFamily="-111" charset="-128"/>
              </a:rPr>
              <a:t>A factor replacement system partially computing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a:t>
            </a:r>
            <a:r>
              <a:rPr lang="en-US" sz="2400" dirty="0" err="1">
                <a:ea typeface="ＭＳ Ｐゴシック" pitchFamily="-111" charset="-128"/>
                <a:cs typeface="ＭＳ Ｐゴシック" pitchFamily="-111" charset="-128"/>
              </a:rPr>
              <a:t>ary</a:t>
            </a:r>
            <a:r>
              <a:rPr lang="en-US" sz="2400" dirty="0">
                <a:ea typeface="ＭＳ Ｐゴシック" pitchFamily="-111" charset="-128"/>
                <a:cs typeface="ＭＳ Ｐゴシック" pitchFamily="-111" charset="-128"/>
              </a:rPr>
              <a:t>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typically starts with its argument encoded as powers of the first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odd primes.  Thus, arguments </a:t>
            </a:r>
            <a:r>
              <a:rPr lang="en-US" sz="2400" b="1" dirty="0">
                <a:ea typeface="ＭＳ Ｐゴシック" pitchFamily="-111" charset="-128"/>
                <a:cs typeface="ＭＳ Ｐゴシック" pitchFamily="-111" charset="-128"/>
              </a:rPr>
              <a:t>x1</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are encoded as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p</a:t>
            </a:r>
            <a:r>
              <a:rPr lang="en-US" sz="2400" b="1" baseline="-25000"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The result then appears as the power of the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p>
        </p:txBody>
      </p:sp>
      <p:sp>
        <p:nvSpPr>
          <p:cNvPr id="203782" name="Date Placeholder 3"/>
          <p:cNvSpPr>
            <a:spLocks noGrp="1"/>
          </p:cNvSpPr>
          <p:nvPr>
            <p:ph type="dt" sz="quarter" idx="10"/>
          </p:nvPr>
        </p:nvSpPr>
        <p:spPr>
          <a:noFill/>
        </p:spPr>
        <p:txBody>
          <a:bodyPr/>
          <a:lstStyle/>
          <a:p>
            <a:fld id="{69BABBB7-656E-924C-8A1D-D1488A634BB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003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B3F89D-3819-5547-BB3C-A1C1FF001D5C}" type="datetime1">
              <a:rPr lang="en-US" smtClean="0"/>
              <a:t>2/20/2020</a:t>
            </a:fld>
            <a:endParaRPr lang="en-US"/>
          </a:p>
        </p:txBody>
      </p:sp>
      <p:sp>
        <p:nvSpPr>
          <p:cNvPr id="542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36ECD8-3782-C94D-9CC1-9E20DE25EDBE}" type="slidenum">
              <a:rPr lang="en-US"/>
              <a:pPr/>
              <a:t>5</a:t>
            </a:fld>
            <a:endParaRPr lang="en-US"/>
          </a:p>
        </p:txBody>
      </p:sp>
      <p:sp>
        <p:nvSpPr>
          <p:cNvPr id="54277" name="Rectangle 2"/>
          <p:cNvSpPr>
            <a:spLocks noGrp="1" noChangeArrowheads="1"/>
          </p:cNvSpPr>
          <p:nvPr>
            <p:ph type="title" idx="4294967295"/>
          </p:nvPr>
        </p:nvSpPr>
        <p:spPr/>
        <p:txBody>
          <a:bodyPr/>
          <a:lstStyle/>
          <a:p>
            <a:pPr eaLnBrk="1" hangingPunct="1"/>
            <a:r>
              <a:rPr lang="en-US">
                <a:latin typeface="Arial" charset="0"/>
                <a:ea typeface="MS PGothic" charset="0"/>
              </a:rPr>
              <a:t>Sets and Decision Problems</a:t>
            </a:r>
          </a:p>
        </p:txBody>
      </p:sp>
      <p:sp>
        <p:nvSpPr>
          <p:cNvPr id="54278" name="Rectangle 3"/>
          <p:cNvSpPr>
            <a:spLocks noGrp="1" noChangeArrowheads="1"/>
          </p:cNvSpPr>
          <p:nvPr>
            <p:ph type="body" idx="4294967295"/>
          </p:nvPr>
        </p:nvSpPr>
        <p:spPr/>
        <p:txBody>
          <a:bodyPr/>
          <a:lstStyle/>
          <a:p>
            <a:pPr eaLnBrk="1" hangingPunct="1"/>
            <a:r>
              <a:rPr lang="en-US" u="sng" dirty="0">
                <a:ea typeface="ＭＳ Ｐゴシック" pitchFamily="-111" charset="-128"/>
                <a:cs typeface="ＭＳ Ｐゴシック" pitchFamily="-111" charset="-128"/>
              </a:rPr>
              <a:t>Set</a:t>
            </a:r>
            <a:r>
              <a:rPr lang="en-US" dirty="0">
                <a:ea typeface="ＭＳ Ｐゴシック" pitchFamily="-111" charset="-128"/>
                <a:cs typeface="ＭＳ Ｐゴシック" pitchFamily="-111" charset="-128"/>
              </a:rPr>
              <a:t> -- A collection of atoms from some universe </a:t>
            </a:r>
            <a:r>
              <a:rPr lang="en-US" b="1" dirty="0">
                <a:ea typeface="ＭＳ Ｐゴシック" pitchFamily="-111" charset="-128"/>
                <a:cs typeface="ＭＳ Ｐゴシック" pitchFamily="-111" charset="-128"/>
              </a:rPr>
              <a:t>U</a:t>
            </a: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Ø</a:t>
            </a:r>
            <a:r>
              <a:rPr lang="en-US" dirty="0">
                <a:ea typeface="ＭＳ Ｐゴシック" pitchFamily="-111" charset="-128"/>
                <a:cs typeface="ＭＳ Ｐゴシック" pitchFamily="-111" charset="-128"/>
              </a:rPr>
              <a:t> denotes the empty set.</a:t>
            </a:r>
            <a:endParaRPr lang="en-US" u="sng" dirty="0">
              <a:ea typeface="ＭＳ Ｐゴシック" pitchFamily="-111" charset="-128"/>
              <a:cs typeface="ＭＳ Ｐゴシック" pitchFamily="-111" charset="-128"/>
            </a:endParaRPr>
          </a:p>
          <a:p>
            <a:pPr eaLnBrk="1" hangingPunct="1"/>
            <a:r>
              <a:rPr lang="en-US" u="sng" dirty="0">
                <a:ea typeface="ＭＳ Ｐゴシック" pitchFamily="-111" charset="-128"/>
                <a:cs typeface="ＭＳ Ｐゴシック" pitchFamily="-111" charset="-128"/>
              </a:rPr>
              <a:t>(Decision) Problem</a:t>
            </a:r>
            <a:r>
              <a:rPr lang="en-US" dirty="0">
                <a:ea typeface="ＭＳ Ｐゴシック" pitchFamily="-111" charset="-128"/>
                <a:cs typeface="ＭＳ Ｐゴシック" pitchFamily="-111" charset="-128"/>
              </a:rPr>
              <a:t> -- A set of questions about elements of some universe. Each question has answer “yes” or “no”. The elements having answer “yes” constitute a set that is a subset of the corresponding universe. Those having answer “no” constitute the complement of the “yes” set.</a:t>
            </a:r>
            <a:endParaRPr lang="en-US" u="sng" dirty="0">
              <a:ea typeface="ＭＳ Ｐゴシック" pitchFamily="-111" charset="-128"/>
              <a:cs typeface="ＭＳ Ｐゴシック" pitchFamily="-111" charset="-128"/>
            </a:endParaRPr>
          </a:p>
        </p:txBody>
      </p:sp>
      <p:sp>
        <p:nvSpPr>
          <p:cNvPr id="542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A0A007C-A182-0546-B964-F9FD752B752C}" type="slidenum">
              <a:rPr lang="en-US" sz="1400"/>
              <a:pPr algn="r" eaLnBrk="1" hangingPunct="1"/>
              <a:t>5</a:t>
            </a:fld>
            <a:endParaRPr lang="en-US" sz="1400"/>
          </a:p>
        </p:txBody>
      </p:sp>
    </p:spTree>
    <p:extLst>
      <p:ext uri="{BB962C8B-B14F-4D97-AF65-F5344CB8AC3E}">
        <p14:creationId xmlns:p14="http://schemas.microsoft.com/office/powerpoint/2010/main" val="2107612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5827" name="Slide Number Placeholder 5"/>
          <p:cNvSpPr>
            <a:spLocks noGrp="1"/>
          </p:cNvSpPr>
          <p:nvPr>
            <p:ph type="sldNum" sz="quarter" idx="12"/>
          </p:nvPr>
        </p:nvSpPr>
        <p:spPr>
          <a:noFill/>
        </p:spPr>
        <p:txBody>
          <a:bodyPr/>
          <a:lstStyle/>
          <a:p>
            <a:fld id="{B6A65E08-FA74-4A49-A492-985BBB1041BA}" type="slidenum">
              <a:rPr lang="en-US">
                <a:latin typeface="Arial" pitchFamily="-111" charset="0"/>
                <a:ea typeface="ＭＳ Ｐゴシック" pitchFamily="-111" charset="-128"/>
                <a:cs typeface="ＭＳ Ｐゴシック" pitchFamily="-111" charset="-128"/>
              </a:rPr>
              <a:pPr/>
              <a:t>50</a:t>
            </a:fld>
            <a:endParaRPr lang="en-US">
              <a:latin typeface="Arial" pitchFamily="-111" charset="0"/>
              <a:ea typeface="ＭＳ Ｐゴシック" pitchFamily="-111" charset="-128"/>
              <a:cs typeface="ＭＳ Ｐゴシック" pitchFamily="-111" charset="-128"/>
            </a:endParaRPr>
          </a:p>
        </p:txBody>
      </p:sp>
      <p:sp>
        <p:nvSpPr>
          <p:cNvPr id="2058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FRS</a:t>
            </a:r>
          </a:p>
        </p:txBody>
      </p:sp>
      <p:sp>
        <p:nvSpPr>
          <p:cNvPr id="205829"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Addition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a:t>
            </a:r>
            <a:r>
              <a:rPr lang="en-US" sz="2400" baseline="30000" dirty="0">
                <a:ea typeface="ＭＳ Ｐゴシック" pitchFamily="-111" charset="-128"/>
                <a:cs typeface="ＭＳ Ｐゴシック" pitchFamily="-111" charset="-128"/>
              </a:rPr>
              <a:t> </a:t>
            </a:r>
            <a:endParaRPr lang="en-US" sz="2400"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or, in more details,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3</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5</a:t>
            </a:r>
          </a:p>
          <a:p>
            <a:pPr>
              <a:lnSpc>
                <a:spcPct val="80000"/>
              </a:lnSpc>
              <a:buFontTx/>
              <a:buNone/>
            </a:pPr>
            <a:r>
              <a:rPr lang="en-US" sz="2400" dirty="0">
                <a:ea typeface="ＭＳ Ｐゴシック" pitchFamily="-111" charset="-128"/>
                <a:cs typeface="ＭＳ Ｐゴシック" pitchFamily="-111" charset="-128"/>
              </a:rPr>
              <a:t>	Note that these systems are sometimes presented as rewriting rules of the form</a:t>
            </a:r>
          </a:p>
          <a:p>
            <a:pPr>
              <a:lnSpc>
                <a:spcPct val="80000"/>
              </a:lnSpc>
              <a:buFontTx/>
              <a:buNone/>
            </a:pP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bx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ax</a:t>
            </a:r>
          </a:p>
          <a:p>
            <a:pPr>
              <a:lnSpc>
                <a:spcPct val="80000"/>
              </a:lnSpc>
              <a:buFontTx/>
              <a:buNone/>
            </a:pPr>
            <a:r>
              <a:rPr lang="en-US" sz="2400" dirty="0">
                <a:ea typeface="ＭＳ Ｐゴシック" pitchFamily="-111" charset="-128"/>
                <a:cs typeface="ＭＳ Ｐゴシック" pitchFamily="-111" charset="-128"/>
              </a:rPr>
              <a:t>	meaning that a number that has can be factored as </a:t>
            </a:r>
            <a:r>
              <a:rPr lang="en-US" sz="2400" b="1" dirty="0" err="1">
                <a:ea typeface="ＭＳ Ｐゴシック" pitchFamily="-111" charset="-128"/>
                <a:cs typeface="ＭＳ Ｐゴシック" pitchFamily="-111" charset="-128"/>
              </a:rPr>
              <a:t>bx</a:t>
            </a:r>
            <a:r>
              <a:rPr lang="en-US" sz="2400" dirty="0">
                <a:ea typeface="ＭＳ Ｐゴシック" pitchFamily="-111" charset="-128"/>
                <a:cs typeface="ＭＳ Ｐゴシック" pitchFamily="-111" charset="-128"/>
              </a:rPr>
              <a:t> can have the factor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replaced by an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previous rules would then be written</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p:txBody>
      </p:sp>
      <p:sp>
        <p:nvSpPr>
          <p:cNvPr id="205830" name="Date Placeholder 3"/>
          <p:cNvSpPr>
            <a:spLocks noGrp="1"/>
          </p:cNvSpPr>
          <p:nvPr>
            <p:ph type="dt" sz="quarter" idx="10"/>
          </p:nvPr>
        </p:nvSpPr>
        <p:spPr>
          <a:noFill/>
        </p:spPr>
        <p:txBody>
          <a:bodyPr/>
          <a:lstStyle/>
          <a:p>
            <a:fld id="{2EFBA4ED-9ECE-944E-8A70-5953CA398DE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5113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7875" name="Slide Number Placeholder 5"/>
          <p:cNvSpPr>
            <a:spLocks noGrp="1"/>
          </p:cNvSpPr>
          <p:nvPr>
            <p:ph type="sldNum" sz="quarter" idx="12"/>
          </p:nvPr>
        </p:nvSpPr>
        <p:spPr>
          <a:noFill/>
        </p:spPr>
        <p:txBody>
          <a:bodyPr/>
          <a:lstStyle/>
          <a:p>
            <a:fld id="{A94115BC-1002-7249-99DA-07EFB61B651F}" type="slidenum">
              <a:rPr lang="en-US">
                <a:latin typeface="Arial" pitchFamily="-111" charset="0"/>
                <a:ea typeface="ＭＳ Ｐゴシック" pitchFamily="-111" charset="-128"/>
                <a:cs typeface="ＭＳ Ｐゴシック" pitchFamily="-111" charset="-128"/>
              </a:rPr>
              <a:pPr/>
              <a:t>51</a:t>
            </a:fld>
            <a:endParaRPr lang="en-US">
              <a:latin typeface="Arial" pitchFamily="-111" charset="0"/>
              <a:ea typeface="ＭＳ Ｐゴシック" pitchFamily="-111" charset="-128"/>
              <a:cs typeface="ＭＳ Ｐゴシック" pitchFamily="-111" charset="-128"/>
            </a:endParaRPr>
          </a:p>
        </p:txBody>
      </p:sp>
      <p:sp>
        <p:nvSpPr>
          <p:cNvPr id="2078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Limited Subtraction by FRS</a:t>
            </a:r>
          </a:p>
        </p:txBody>
      </p:sp>
      <p:sp>
        <p:nvSpPr>
          <p:cNvPr id="207877"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Subtraction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max(0,x1-x2)</a:t>
            </a:r>
            <a:r>
              <a:rPr lang="en-US" sz="2400" baseline="30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p>
          <a:p>
            <a:pPr>
              <a:lnSpc>
                <a:spcPct val="80000"/>
              </a:lnSpc>
              <a:buFontTx/>
              <a:buNone/>
            </a:pPr>
            <a:endParaRPr lang="en-US" sz="2400"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		3</a:t>
            </a:r>
            <a:r>
              <a:rPr lang="en-US" sz="2400" b="1" dirty="0">
                <a:ea typeface="ＭＳ Ｐゴシック" pitchFamily="-111" charset="-128"/>
                <a:cs typeface="ＭＳ Ｐゴシック" pitchFamily="-111" charset="-128"/>
                <a:sym typeface="Symbol" pitchFamily="-111" charset="2"/>
              </a:rPr>
              <a:t>5</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r>
              <a:rPr lang="en-US" sz="2400" b="1" dirty="0">
                <a:ea typeface="ＭＳ Ｐゴシック" pitchFamily="-111" charset="-128"/>
                <a:cs typeface="ＭＳ Ｐゴシック" pitchFamily="-111" charset="-128"/>
              </a:rPr>
              <a:t>		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endParaRPr lang="en-US" sz="2400" b="1" dirty="0">
              <a:ea typeface="ＭＳ Ｐゴシック" pitchFamily="-111" charset="-128"/>
              <a:cs typeface="ＭＳ Ｐゴシック" pitchFamily="-111" charset="-128"/>
            </a:endParaRPr>
          </a:p>
        </p:txBody>
      </p:sp>
      <p:sp>
        <p:nvSpPr>
          <p:cNvPr id="207878" name="Date Placeholder 3"/>
          <p:cNvSpPr>
            <a:spLocks noGrp="1"/>
          </p:cNvSpPr>
          <p:nvPr>
            <p:ph type="dt" sz="quarter" idx="10"/>
          </p:nvPr>
        </p:nvSpPr>
        <p:spPr>
          <a:noFill/>
        </p:spPr>
        <p:txBody>
          <a:bodyPr/>
          <a:lstStyle/>
          <a:p>
            <a:fld id="{B1F734FB-95B2-EE43-AD65-7823ACC0216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5806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9923" name="Slide Number Placeholder 5"/>
          <p:cNvSpPr>
            <a:spLocks noGrp="1"/>
          </p:cNvSpPr>
          <p:nvPr>
            <p:ph type="sldNum" sz="quarter" idx="12"/>
          </p:nvPr>
        </p:nvSpPr>
        <p:spPr>
          <a:noFill/>
        </p:spPr>
        <p:txBody>
          <a:bodyPr/>
          <a:lstStyle/>
          <a:p>
            <a:fld id="{5BD8E86E-4A39-394D-9F84-BDB12F60BB39}" type="slidenum">
              <a:rPr lang="en-US">
                <a:latin typeface="Arial" pitchFamily="-111" charset="0"/>
                <a:ea typeface="ＭＳ Ｐゴシック" pitchFamily="-111" charset="-128"/>
                <a:cs typeface="ＭＳ Ｐゴシック" pitchFamily="-111" charset="-128"/>
              </a:rPr>
              <a:pPr/>
              <a:t>52</a:t>
            </a:fld>
            <a:endParaRPr lang="en-US">
              <a:latin typeface="Arial" pitchFamily="-111" charset="0"/>
              <a:ea typeface="ＭＳ Ｐゴシック" pitchFamily="-111" charset="-128"/>
              <a:cs typeface="ＭＳ Ｐゴシック" pitchFamily="-111" charset="-128"/>
            </a:endParaRPr>
          </a:p>
        </p:txBody>
      </p:sp>
      <p:sp>
        <p:nvSpPr>
          <p:cNvPr id="209924"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Ordering of Rules</a:t>
            </a:r>
          </a:p>
        </p:txBody>
      </p:sp>
      <p:sp>
        <p:nvSpPr>
          <p:cNvPr id="20992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ordering of rules are immaterial for the addition example but are critical to the workings of limited subtraction.</a:t>
            </a:r>
          </a:p>
          <a:p>
            <a:pPr>
              <a:lnSpc>
                <a:spcPct val="90000"/>
              </a:lnSpc>
            </a:pPr>
            <a:r>
              <a:rPr lang="en-US" sz="2800" dirty="0">
                <a:ea typeface="ＭＳ Ｐゴシック" pitchFamily="-111" charset="-128"/>
                <a:cs typeface="ＭＳ Ｐゴシック" pitchFamily="-111" charset="-128"/>
              </a:rPr>
              <a:t>In fact, if we ignore the order and just allow any applicable rule to be used, we get a form of non-determinism that makes these systems equivalent to Petri nets.  </a:t>
            </a:r>
          </a:p>
          <a:p>
            <a:pPr>
              <a:lnSpc>
                <a:spcPct val="90000"/>
              </a:lnSpc>
            </a:pPr>
            <a:r>
              <a:rPr lang="en-US" sz="2800" dirty="0">
                <a:ea typeface="ＭＳ Ｐゴシック" pitchFamily="-111" charset="-128"/>
                <a:cs typeface="ＭＳ Ｐゴシック" pitchFamily="-111" charset="-128"/>
              </a:rPr>
              <a:t>The ordered kind are deterministic and are equivalent to a Petri net in which the transitions are prioritized.</a:t>
            </a:r>
          </a:p>
        </p:txBody>
      </p:sp>
      <p:sp>
        <p:nvSpPr>
          <p:cNvPr id="209926" name="Date Placeholder 3"/>
          <p:cNvSpPr>
            <a:spLocks noGrp="1"/>
          </p:cNvSpPr>
          <p:nvPr>
            <p:ph type="dt" sz="quarter" idx="10"/>
          </p:nvPr>
        </p:nvSpPr>
        <p:spPr>
          <a:noFill/>
        </p:spPr>
        <p:txBody>
          <a:bodyPr/>
          <a:lstStyle/>
          <a:p>
            <a:fld id="{2D7DC24E-AF5F-9A4F-A47B-4D5B6A5144B6}"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580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1971" name="Slide Number Placeholder 5"/>
          <p:cNvSpPr>
            <a:spLocks noGrp="1"/>
          </p:cNvSpPr>
          <p:nvPr>
            <p:ph type="sldNum" sz="quarter" idx="12"/>
          </p:nvPr>
        </p:nvSpPr>
        <p:spPr>
          <a:noFill/>
        </p:spPr>
        <p:txBody>
          <a:bodyPr/>
          <a:lstStyle/>
          <a:p>
            <a:fld id="{2425886C-C578-6E49-86CC-B9A96FE78475}" type="slidenum">
              <a:rPr lang="en-US">
                <a:latin typeface="Arial" pitchFamily="-111" charset="0"/>
                <a:ea typeface="ＭＳ Ｐゴシック" pitchFamily="-111" charset="-128"/>
                <a:cs typeface="ＭＳ Ｐゴシック" pitchFamily="-111" charset="-128"/>
              </a:rPr>
              <a:pPr/>
              <a:t>53</a:t>
            </a:fld>
            <a:endParaRPr lang="en-US">
              <a:latin typeface="Arial" pitchFamily="-111" charset="0"/>
              <a:ea typeface="ＭＳ Ｐゴシック" pitchFamily="-111" charset="-128"/>
              <a:cs typeface="ＭＳ Ｐゴシック" pitchFamily="-111" charset="-128"/>
            </a:endParaRPr>
          </a:p>
        </p:txBody>
      </p:sp>
      <p:sp>
        <p:nvSpPr>
          <p:cNvPr id="2119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Why Deterministic?</a:t>
            </a:r>
          </a:p>
        </p:txBody>
      </p:sp>
      <p:sp>
        <p:nvSpPr>
          <p:cNvPr id="211973"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To see why determinism makes a difference, consider</a:t>
            </a:r>
          </a:p>
          <a:p>
            <a:pPr>
              <a:lnSpc>
                <a:spcPct val="80000"/>
              </a:lnSpc>
              <a:buFontTx/>
              <a:buNone/>
            </a:pPr>
            <a:r>
              <a:rPr lang="en-US" sz="1800" b="1" dirty="0">
                <a:ea typeface="ＭＳ Ｐゴシック" pitchFamily="-111" charset="-128"/>
                <a:cs typeface="ＭＳ Ｐゴシック" pitchFamily="-111" charset="-128"/>
              </a:rPr>
              <a:t>		3</a:t>
            </a:r>
            <a:r>
              <a:rPr lang="en-US" sz="1800" b="1" dirty="0">
                <a:ea typeface="ＭＳ Ｐゴシック" pitchFamily="-111" charset="-128"/>
                <a:cs typeface="ＭＳ Ｐゴシック" pitchFamily="-111" charset="-128"/>
                <a:sym typeface="Symbol" pitchFamily="-111" charset="2"/>
              </a:rPr>
              <a:t>5</a:t>
            </a:r>
            <a:r>
              <a:rPr lang="en-US" sz="1800" b="1" dirty="0">
                <a:ea typeface="ＭＳ Ｐゴシック" pitchFamily="-111" charset="-128"/>
                <a:cs typeface="ＭＳ Ｐゴシック" pitchFamily="-111" charset="-128"/>
              </a:rPr>
              <a:t>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b="1" dirty="0">
                <a:ea typeface="ＭＳ Ｐゴシック" pitchFamily="-111" charset="-128"/>
                <a:cs typeface="ＭＳ Ｐゴシック" pitchFamily="-111" charset="-128"/>
              </a:rPr>
              <a:t>		3x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2x</a:t>
            </a:r>
          </a:p>
          <a:p>
            <a:pPr>
              <a:lnSpc>
                <a:spcPct val="80000"/>
              </a:lnSpc>
              <a:buFontTx/>
              <a:buNone/>
            </a:pPr>
            <a:r>
              <a:rPr lang="en-US" sz="1800" b="1" dirty="0">
                <a:ea typeface="ＭＳ Ｐゴシック" pitchFamily="-111" charset="-128"/>
                <a:cs typeface="ＭＳ Ｐゴシック" pitchFamily="-111" charset="-128"/>
              </a:rPr>
              <a:t>		5x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dirty="0">
                <a:ea typeface="ＭＳ Ｐゴシック" pitchFamily="-111" charset="-128"/>
                <a:cs typeface="ＭＳ Ｐゴシック" pitchFamily="-111" charset="-128"/>
              </a:rPr>
              <a:t>Starting with </a:t>
            </a:r>
            <a:r>
              <a:rPr lang="en-US" sz="1800" b="1" dirty="0">
                <a:ea typeface="ＭＳ Ｐゴシック" pitchFamily="-111" charset="-128"/>
                <a:cs typeface="ＭＳ Ｐゴシック" pitchFamily="-111" charset="-128"/>
              </a:rPr>
              <a:t>135 = 3</a:t>
            </a:r>
            <a:r>
              <a:rPr lang="en-US" sz="1800" b="1" baseline="30000" dirty="0">
                <a:ea typeface="ＭＳ Ｐゴシック" pitchFamily="-111" charset="-128"/>
                <a:cs typeface="ＭＳ Ｐゴシック" pitchFamily="-111" charset="-128"/>
              </a:rPr>
              <a:t>3</a:t>
            </a:r>
            <a:r>
              <a:rPr lang="en-US" sz="1800" b="1" dirty="0">
                <a:ea typeface="ＭＳ Ｐゴシック" pitchFamily="-111" charset="-128"/>
                <a:cs typeface="ＭＳ Ｐゴシック" pitchFamily="-111" charset="-128"/>
              </a:rPr>
              <a:t>5</a:t>
            </a:r>
            <a:r>
              <a:rPr lang="en-US" sz="1800" b="1" baseline="30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deterministically we get</a:t>
            </a:r>
          </a:p>
          <a:p>
            <a:pPr>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dirty="0">
                <a:ea typeface="ＭＳ Ｐゴシック" pitchFamily="-111" charset="-128"/>
                <a:cs typeface="ＭＳ Ｐゴシック" pitchFamily="-111" charset="-128"/>
              </a:rPr>
              <a:t>Non-deterministically we get a larger, less selective set.</a:t>
            </a: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p>
          <a:p>
            <a:pPr>
              <a:lnSpc>
                <a:spcPct val="80000"/>
              </a:lnSpc>
              <a:buFontTx/>
              <a:buNone/>
            </a:pPr>
            <a:r>
              <a:rPr lang="en-US" sz="1800" dirty="0">
                <a:ea typeface="ＭＳ Ｐゴシック" pitchFamily="-111" charset="-128"/>
                <a:cs typeface="ＭＳ Ｐゴシック" pitchFamily="-111" charset="-128"/>
              </a:rPr>
              <a:t>		… </a:t>
            </a:r>
          </a:p>
          <a:p>
            <a:pPr>
              <a:lnSpc>
                <a:spcPct val="80000"/>
              </a:lnSpc>
              <a:buFontTx/>
              <a:buNone/>
            </a:pPr>
            <a:r>
              <a:rPr lang="en-US" sz="1800" dirty="0">
                <a:ea typeface="ＭＳ Ｐゴシック" pitchFamily="-111" charset="-128"/>
                <a:cs typeface="ＭＳ Ｐゴシック" pitchFamily="-111" charset="-128"/>
              </a:rPr>
              <a:t>This computes </a:t>
            </a:r>
            <a:r>
              <a:rPr lang="en-US" sz="1800" b="1" dirty="0">
                <a:ea typeface="ＭＳ Ｐゴシック" pitchFamily="-111" charset="-128"/>
                <a:cs typeface="ＭＳ Ｐゴシック" pitchFamily="-111" charset="-128"/>
              </a:rPr>
              <a:t>2</a:t>
            </a:r>
            <a:r>
              <a:rPr lang="en-US" sz="1800" b="1" baseline="30000" dirty="0">
                <a:ea typeface="ＭＳ Ｐゴシック" pitchFamily="-111" charset="-128"/>
                <a:cs typeface="ＭＳ Ｐゴシック" pitchFamily="-111" charset="-128"/>
              </a:rPr>
              <a:t>z</a:t>
            </a:r>
            <a:r>
              <a:rPr lang="en-US" sz="1800" dirty="0">
                <a:ea typeface="ＭＳ Ｐゴシック" pitchFamily="-111" charset="-128"/>
                <a:cs typeface="ＭＳ Ｐゴシック" pitchFamily="-111" charset="-128"/>
              </a:rPr>
              <a:t> where </a:t>
            </a:r>
            <a:r>
              <a:rPr lang="en-US" sz="1800" b="1" dirty="0">
                <a:ea typeface="ＭＳ Ｐゴシック" pitchFamily="-111" charset="-128"/>
                <a:cs typeface="ＭＳ Ｐゴシック" pitchFamily="-111" charset="-128"/>
              </a:rPr>
              <a:t>0 ≤ z≤x</a:t>
            </a:r>
            <a:r>
              <a:rPr lang="en-US" sz="1800" b="1" baseline="-25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Think about it.</a:t>
            </a:r>
          </a:p>
        </p:txBody>
      </p:sp>
      <p:sp>
        <p:nvSpPr>
          <p:cNvPr id="211974" name="Date Placeholder 3"/>
          <p:cNvSpPr>
            <a:spLocks noGrp="1"/>
          </p:cNvSpPr>
          <p:nvPr>
            <p:ph type="dt" sz="quarter" idx="10"/>
          </p:nvPr>
        </p:nvSpPr>
        <p:spPr>
          <a:noFill/>
        </p:spPr>
        <p:txBody>
          <a:bodyPr/>
          <a:lstStyle/>
          <a:p>
            <a:fld id="{782D9773-59EE-CD4B-99F2-BD3473B2FBC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10025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4019" name="Slide Number Placeholder 5"/>
          <p:cNvSpPr>
            <a:spLocks noGrp="1"/>
          </p:cNvSpPr>
          <p:nvPr>
            <p:ph type="sldNum" sz="quarter" idx="12"/>
          </p:nvPr>
        </p:nvSpPr>
        <p:spPr>
          <a:noFill/>
        </p:spPr>
        <p:txBody>
          <a:bodyPr/>
          <a:lstStyle/>
          <a:p>
            <a:fld id="{51AEB8FE-5AC2-4F40-B3FA-4CF163097032}" type="slidenum">
              <a:rPr lang="en-US">
                <a:latin typeface="Arial" pitchFamily="-111" charset="0"/>
                <a:ea typeface="ＭＳ Ｐゴシック" pitchFamily="-111" charset="-128"/>
                <a:cs typeface="ＭＳ Ｐゴシック" pitchFamily="-111" charset="-128"/>
              </a:rPr>
              <a:pPr/>
              <a:t>54</a:t>
            </a:fld>
            <a:endParaRPr lang="en-US">
              <a:latin typeface="Arial" pitchFamily="-111" charset="0"/>
              <a:ea typeface="ＭＳ Ｐゴシック" pitchFamily="-111" charset="-128"/>
              <a:cs typeface="ＭＳ Ｐゴシック" pitchFamily="-111" charset="-128"/>
            </a:endParaRPr>
          </a:p>
        </p:txBody>
      </p:sp>
      <p:sp>
        <p:nvSpPr>
          <p:cNvPr id="2140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Determinism</a:t>
            </a:r>
          </a:p>
        </p:txBody>
      </p:sp>
      <p:sp>
        <p:nvSpPr>
          <p:cNvPr id="2140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In general, we might get an infinite set using non-determinism, whereas determinism might produce a finite set.  To see this consider a system</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4x</a:t>
            </a:r>
          </a:p>
          <a:p>
            <a:pPr>
              <a:buFontTx/>
              <a:buNone/>
            </a:pPr>
            <a:r>
              <a:rPr lang="en-US" dirty="0">
                <a:ea typeface="ＭＳ Ｐゴシック" pitchFamily="-111" charset="-128"/>
                <a:cs typeface="ＭＳ Ｐゴシック" pitchFamily="-111" charset="-128"/>
              </a:rPr>
              <a:t>	starting with the number </a:t>
            </a:r>
            <a:r>
              <a:rPr lang="en-US" b="1"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p>
        </p:txBody>
      </p:sp>
      <p:sp>
        <p:nvSpPr>
          <p:cNvPr id="214022" name="Date Placeholder 3"/>
          <p:cNvSpPr>
            <a:spLocks noGrp="1"/>
          </p:cNvSpPr>
          <p:nvPr>
            <p:ph type="dt" sz="quarter" idx="10"/>
          </p:nvPr>
        </p:nvSpPr>
        <p:spPr>
          <a:noFill/>
        </p:spPr>
        <p:txBody>
          <a:bodyPr/>
          <a:lstStyle/>
          <a:p>
            <a:fld id="{0420376F-5DE1-744B-8259-2405E551BC08}"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9163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RM and FRS</a:t>
            </a:r>
          </a:p>
        </p:txBody>
      </p:sp>
      <p:sp>
        <p:nvSpPr>
          <p:cNvPr id="3" name="Content Placeholder 2"/>
          <p:cNvSpPr>
            <a:spLocks noGrp="1"/>
          </p:cNvSpPr>
          <p:nvPr>
            <p:ph idx="1"/>
          </p:nvPr>
        </p:nvSpPr>
        <p:spPr/>
        <p:txBody>
          <a:bodyPr/>
          <a:lstStyle/>
          <a:p>
            <a:pPr marL="0" lvl="0" indent="0">
              <a:buNone/>
            </a:pPr>
            <a:r>
              <a:rPr lang="en-US" sz="2000" b="1" dirty="0"/>
              <a:t>Present a Register Machine that computes </a:t>
            </a:r>
            <a:r>
              <a:rPr lang="en-US" sz="2000" b="1" dirty="0" err="1"/>
              <a:t>IsOdd</a:t>
            </a:r>
            <a:r>
              <a:rPr lang="en-US" sz="2000" b="1" dirty="0"/>
              <a:t>. Assume R1=x at starts; at termination, set R0=1 if x is odd; 0 otherwise.</a:t>
            </a:r>
            <a:r>
              <a:rPr lang="en-US" sz="2000" dirty="0"/>
              <a:t> </a:t>
            </a:r>
            <a:r>
              <a:rPr lang="en-US" sz="2000" b="1" dirty="0"/>
              <a:t> We assume R0=0 at start. We also are not concerned about destroying input.</a:t>
            </a:r>
          </a:p>
          <a:p>
            <a:pPr marL="0" lvl="0" indent="0">
              <a:buNone/>
            </a:pPr>
            <a:r>
              <a:rPr lang="en-US" sz="2000" dirty="0"/>
              <a:t>1. DEC1[2, 4]</a:t>
            </a:r>
            <a:endParaRPr lang="en-US" dirty="0"/>
          </a:p>
          <a:p>
            <a:pPr marL="0" lvl="0" indent="0">
              <a:buNone/>
            </a:pPr>
            <a:r>
              <a:rPr lang="en-US" sz="2000" dirty="0"/>
              <a:t>2. DEC1[1, 3]</a:t>
            </a:r>
            <a:endParaRPr lang="en-US" dirty="0"/>
          </a:p>
          <a:p>
            <a:pPr marL="0" lvl="0" indent="0">
              <a:buNone/>
            </a:pPr>
            <a:r>
              <a:rPr lang="en-US" sz="2000" dirty="0"/>
              <a:t>3. INC0[4]</a:t>
            </a:r>
          </a:p>
          <a:p>
            <a:pPr marL="0" lvl="0" indent="0">
              <a:buNone/>
            </a:pPr>
            <a:r>
              <a:rPr lang="en-US" sz="2000" dirty="0"/>
              <a:t>4. </a:t>
            </a:r>
          </a:p>
          <a:p>
            <a:pPr marL="0" lvl="0" indent="0">
              <a:buNone/>
            </a:pPr>
            <a:r>
              <a:rPr lang="en-US" sz="2000" b="1" dirty="0"/>
              <a:t>Present a Factor Replacement System that computes </a:t>
            </a:r>
            <a:r>
              <a:rPr lang="en-US" sz="2000" b="1" dirty="0" err="1"/>
              <a:t>IsOdd</a:t>
            </a:r>
            <a:r>
              <a:rPr lang="en-US" sz="2000" b="1" dirty="0"/>
              <a:t>. Assume starting number is 3^x; at termination, result is 2=2^1 if x is odd; 1= 2^0 otherwise.</a:t>
            </a:r>
            <a:r>
              <a:rPr lang="en-US" sz="2000" dirty="0"/>
              <a:t> </a:t>
            </a:r>
          </a:p>
          <a:p>
            <a:pPr marL="0" lvl="0" indent="0">
              <a:buNone/>
            </a:pPr>
            <a:r>
              <a:rPr lang="en-US" sz="2000" dirty="0"/>
              <a:t>3*3 x </a:t>
            </a:r>
            <a:r>
              <a:rPr lang="en-US" sz="2000" dirty="0">
                <a:sym typeface="Symbol"/>
              </a:rPr>
              <a:t></a:t>
            </a:r>
            <a:r>
              <a:rPr lang="en-US" sz="2000" dirty="0"/>
              <a:t> x</a:t>
            </a:r>
          </a:p>
          <a:p>
            <a:pPr marL="0" lvl="0" indent="0">
              <a:buNone/>
            </a:pPr>
            <a:r>
              <a:rPr lang="en-US" sz="2000" dirty="0"/>
              <a:t>3 x </a:t>
            </a:r>
            <a:r>
              <a:rPr lang="en-US" sz="2000" dirty="0">
                <a:sym typeface="Symbol"/>
              </a:rPr>
              <a:t></a:t>
            </a:r>
            <a:r>
              <a:rPr lang="en-US" sz="2000" dirty="0"/>
              <a:t> 2 x</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55</a:t>
            </a:fld>
            <a:endParaRPr lang="en-US"/>
          </a:p>
        </p:txBody>
      </p:sp>
    </p:spTree>
    <p:extLst>
      <p:ext uri="{BB962C8B-B14F-4D97-AF65-F5344CB8AC3E}">
        <p14:creationId xmlns:p14="http://schemas.microsoft.com/office/powerpoint/2010/main" val="1292471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FRS</a:t>
            </a:r>
          </a:p>
        </p:txBody>
      </p:sp>
      <p:sp>
        <p:nvSpPr>
          <p:cNvPr id="3" name="Content Placeholder 2"/>
          <p:cNvSpPr>
            <a:spLocks noGrp="1"/>
          </p:cNvSpPr>
          <p:nvPr>
            <p:ph idx="1"/>
          </p:nvPr>
        </p:nvSpPr>
        <p:spPr/>
        <p:txBody>
          <a:bodyPr/>
          <a:lstStyle/>
          <a:p>
            <a:pPr marL="0" lvl="0" indent="0">
              <a:buNone/>
            </a:pPr>
            <a:r>
              <a:rPr lang="en-US" sz="2000" b="1" dirty="0"/>
              <a:t>Present a Factor Replacement System that computes IsPowerOf2. Assume starting number is 3</a:t>
            </a:r>
            <a:r>
              <a:rPr lang="en-US" sz="2000" b="1" baseline="30000" dirty="0"/>
              <a:t>x</a:t>
            </a:r>
            <a:r>
              <a:rPr lang="en-US" sz="2000" b="1" dirty="0"/>
              <a:t> 5; at termination, result is 2=2</a:t>
            </a:r>
            <a:r>
              <a:rPr lang="en-US" sz="2000" b="1" baseline="30000" dirty="0"/>
              <a:t>1</a:t>
            </a:r>
            <a:r>
              <a:rPr lang="en-US" sz="2000" b="1" dirty="0"/>
              <a:t> if x is a power of 2; 1= 2</a:t>
            </a:r>
            <a:r>
              <a:rPr lang="en-US" sz="2000" b="1" baseline="30000" dirty="0"/>
              <a:t>0</a:t>
            </a:r>
            <a:r>
              <a:rPr lang="en-US" sz="2000" b="1" dirty="0"/>
              <a:t> otherwise</a:t>
            </a:r>
            <a:endParaRPr lang="en-US" sz="2000" dirty="0"/>
          </a:p>
          <a:p>
            <a:pPr marL="0" indent="0">
              <a:buNone/>
            </a:pPr>
            <a:r>
              <a:rPr lang="en-US" sz="1800" dirty="0"/>
              <a:t>3</a:t>
            </a:r>
            <a:r>
              <a:rPr lang="en-US" sz="1800" baseline="30000" dirty="0"/>
              <a:t>2</a:t>
            </a:r>
            <a:r>
              <a:rPr lang="en-US" sz="1800" dirty="0"/>
              <a:t>*5 x </a:t>
            </a:r>
            <a:r>
              <a:rPr lang="en-US" sz="1800" dirty="0">
                <a:sym typeface="Symbol"/>
              </a:rPr>
              <a:t></a:t>
            </a:r>
            <a:r>
              <a:rPr lang="en-US" sz="1800" dirty="0"/>
              <a:t> 5*7 x</a:t>
            </a:r>
            <a:endParaRPr lang="en-US" dirty="0"/>
          </a:p>
          <a:p>
            <a:pPr marL="0" indent="0">
              <a:buNone/>
            </a:pPr>
            <a:r>
              <a:rPr lang="en-US" sz="1800" dirty="0"/>
              <a:t>3*5*7 x </a:t>
            </a:r>
            <a:r>
              <a:rPr lang="en-US" sz="1800" dirty="0">
                <a:sym typeface="Symbol"/>
              </a:rPr>
              <a:t></a:t>
            </a:r>
            <a:r>
              <a:rPr lang="en-US" sz="1800" dirty="0"/>
              <a:t> x</a:t>
            </a:r>
            <a:endParaRPr lang="en-US" dirty="0"/>
          </a:p>
          <a:p>
            <a:pPr marL="0" indent="0">
              <a:buNone/>
            </a:pPr>
            <a:r>
              <a:rPr lang="en-US" sz="1800" dirty="0"/>
              <a:t>3*5 x </a:t>
            </a:r>
            <a:r>
              <a:rPr lang="en-US" sz="1800" dirty="0">
                <a:sym typeface="Symbol"/>
              </a:rPr>
              <a:t></a:t>
            </a:r>
            <a:r>
              <a:rPr lang="en-US" sz="1800" dirty="0"/>
              <a:t> 2 x</a:t>
            </a:r>
            <a:endParaRPr lang="en-US" dirty="0"/>
          </a:p>
          <a:p>
            <a:pPr marL="0" indent="0">
              <a:buNone/>
            </a:pPr>
            <a:r>
              <a:rPr lang="en-US" sz="1800" dirty="0"/>
              <a:t>5*7 x </a:t>
            </a:r>
            <a:r>
              <a:rPr lang="en-US" sz="1800" dirty="0">
                <a:sym typeface="Symbol"/>
              </a:rPr>
              <a:t></a:t>
            </a:r>
            <a:r>
              <a:rPr lang="en-US" sz="1800" dirty="0"/>
              <a:t> 7*11 x</a:t>
            </a:r>
            <a:endParaRPr lang="en-US" dirty="0"/>
          </a:p>
          <a:p>
            <a:pPr marL="0" indent="0">
              <a:buNone/>
            </a:pPr>
            <a:r>
              <a:rPr lang="en-US" sz="1800" dirty="0"/>
              <a:t>7*11 x </a:t>
            </a:r>
            <a:r>
              <a:rPr lang="en-US" sz="1800" dirty="0">
                <a:sym typeface="Symbol"/>
              </a:rPr>
              <a:t></a:t>
            </a:r>
            <a:r>
              <a:rPr lang="en-US" sz="1800" dirty="0"/>
              <a:t> 3*11 x</a:t>
            </a:r>
            <a:endParaRPr lang="en-US" dirty="0"/>
          </a:p>
          <a:p>
            <a:pPr marL="0" indent="0">
              <a:buNone/>
            </a:pPr>
            <a:r>
              <a:rPr lang="en-US" sz="1800" dirty="0"/>
              <a:t>11 x </a:t>
            </a:r>
            <a:r>
              <a:rPr lang="en-US" sz="1800" dirty="0">
                <a:sym typeface="Symbol"/>
              </a:rPr>
              <a:t></a:t>
            </a:r>
            <a:r>
              <a:rPr lang="en-US" sz="1800" dirty="0"/>
              <a:t> 5 x</a:t>
            </a:r>
            <a:endParaRPr lang="en-US" dirty="0"/>
          </a:p>
          <a:p>
            <a:pPr marL="0" indent="0">
              <a:buNone/>
            </a:pPr>
            <a:r>
              <a:rPr lang="en-US" sz="1800" dirty="0"/>
              <a:t>5 x </a:t>
            </a:r>
            <a:r>
              <a:rPr lang="en-US" sz="1800" dirty="0">
                <a:sym typeface="Symbol"/>
              </a:rPr>
              <a:t></a:t>
            </a:r>
            <a:r>
              <a:rPr lang="en-US" sz="1800" dirty="0"/>
              <a:t> x</a:t>
            </a:r>
            <a:endParaRPr lang="en-US" dirty="0"/>
          </a:p>
          <a:p>
            <a:pPr marL="0" indent="0">
              <a:buNone/>
            </a:pPr>
            <a:r>
              <a:rPr lang="en-US" sz="1800" dirty="0"/>
              <a:t>7 x </a:t>
            </a:r>
            <a:r>
              <a:rPr lang="en-US" sz="1800" dirty="0">
                <a:sym typeface="Symbol"/>
              </a:rPr>
              <a:t></a:t>
            </a:r>
            <a:r>
              <a:rPr lang="en-US" sz="1800" dirty="0"/>
              <a:t> x</a:t>
            </a: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56</a:t>
            </a:fld>
            <a:endParaRPr lang="en-US"/>
          </a:p>
        </p:txBody>
      </p:sp>
    </p:spTree>
    <p:extLst>
      <p:ext uri="{BB962C8B-B14F-4D97-AF65-F5344CB8AC3E}">
        <p14:creationId xmlns:p14="http://schemas.microsoft.com/office/powerpoint/2010/main" val="788374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6067" name="Slide Number Placeholder 5"/>
          <p:cNvSpPr>
            <a:spLocks noGrp="1"/>
          </p:cNvSpPr>
          <p:nvPr>
            <p:ph type="sldNum" sz="quarter" idx="12"/>
          </p:nvPr>
        </p:nvSpPr>
        <p:spPr>
          <a:noFill/>
        </p:spPr>
        <p:txBody>
          <a:bodyPr/>
          <a:lstStyle/>
          <a:p>
            <a:fld id="{E24A8EB8-0D20-774C-ACA9-34E41773AF8C}"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
        <p:nvSpPr>
          <p:cNvPr id="2160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Systems Related to FRS</a:t>
            </a:r>
          </a:p>
        </p:txBody>
      </p:sp>
      <p:sp>
        <p:nvSpPr>
          <p:cNvPr id="216069" name="Rectangle 3"/>
          <p:cNvSpPr>
            <a:spLocks noGrp="1" noChangeArrowheads="1"/>
          </p:cNvSpPr>
          <p:nvPr>
            <p:ph type="body" idx="1"/>
          </p:nvPr>
        </p:nvSpPr>
        <p:spPr/>
        <p:txBody>
          <a:bodyPr/>
          <a:lstStyle/>
          <a:p>
            <a:pPr>
              <a:lnSpc>
                <a:spcPct val="90000"/>
              </a:lnSpc>
            </a:pPr>
            <a:r>
              <a:rPr lang="en-US" sz="2800" u="sng">
                <a:solidFill>
                  <a:srgbClr val="CC3300"/>
                </a:solidFill>
                <a:ea typeface="ＭＳ Ｐゴシック" pitchFamily="-111" charset="-128"/>
                <a:cs typeface="ＭＳ Ｐゴシック" pitchFamily="-111" charset="-128"/>
              </a:rPr>
              <a:t>Petri Nets: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Unordered</a:t>
            </a:r>
          </a:p>
          <a:p>
            <a:pPr lvl="1">
              <a:lnSpc>
                <a:spcPct val="90000"/>
              </a:lnSpc>
            </a:pPr>
            <a:r>
              <a:rPr lang="en-US" sz="2400"/>
              <a:t>Ordered</a:t>
            </a:r>
          </a:p>
          <a:p>
            <a:pPr lvl="1">
              <a:lnSpc>
                <a:spcPct val="90000"/>
              </a:lnSpc>
            </a:pPr>
            <a:r>
              <a:rPr lang="en-US" sz="2400"/>
              <a:t>Negated Arcs</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Vector Addition Systems: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Unordered</a:t>
            </a:r>
          </a:p>
          <a:p>
            <a:pPr lvl="1">
              <a:lnSpc>
                <a:spcPct val="90000"/>
              </a:lnSpc>
            </a:pPr>
            <a:r>
              <a:rPr lang="en-US" sz="2400"/>
              <a:t>Ordered</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Factors with Residues: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a x + c   </a:t>
            </a:r>
            <a:r>
              <a:rPr lang="en-US" sz="2400">
                <a:sym typeface="Symbol" pitchFamily="-111" charset="2"/>
              </a:rPr>
              <a:t></a:t>
            </a:r>
            <a:r>
              <a:rPr lang="en-US" sz="2400"/>
              <a:t>   b x + d</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Finitely Presented Abelian Semi-Groups</a:t>
            </a:r>
          </a:p>
        </p:txBody>
      </p:sp>
      <p:sp>
        <p:nvSpPr>
          <p:cNvPr id="216070" name="Date Placeholder 3"/>
          <p:cNvSpPr>
            <a:spLocks noGrp="1"/>
          </p:cNvSpPr>
          <p:nvPr>
            <p:ph type="dt" sz="quarter" idx="10"/>
          </p:nvPr>
        </p:nvSpPr>
        <p:spPr>
          <a:noFill/>
        </p:spPr>
        <p:txBody>
          <a:bodyPr/>
          <a:lstStyle/>
          <a:p>
            <a:fld id="{9C8834F6-A028-1E43-B571-7EE30F0220F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4593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8115" name="Slide Number Placeholder 5"/>
          <p:cNvSpPr>
            <a:spLocks noGrp="1"/>
          </p:cNvSpPr>
          <p:nvPr>
            <p:ph type="sldNum" sz="quarter" idx="12"/>
          </p:nvPr>
        </p:nvSpPr>
        <p:spPr>
          <a:noFill/>
        </p:spPr>
        <p:txBody>
          <a:bodyPr/>
          <a:lstStyle/>
          <a:p>
            <a:fld id="{F38D5C31-BD08-3A4C-931E-CFB3EA75DB42}"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2181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Operation</a:t>
            </a:r>
          </a:p>
        </p:txBody>
      </p:sp>
      <p:sp>
        <p:nvSpPr>
          <p:cNvPr id="218117" name="Rectangle 3"/>
          <p:cNvSpPr>
            <a:spLocks noGrp="1" noChangeArrowheads="1"/>
          </p:cNvSpPr>
          <p:nvPr>
            <p:ph type="body" idx="1"/>
          </p:nvPr>
        </p:nvSpPr>
        <p:spPr/>
        <p:txBody>
          <a:bodyPr/>
          <a:lstStyle/>
          <a:p>
            <a:r>
              <a:rPr lang="en-US" sz="2000">
                <a:ea typeface="ＭＳ Ｐゴシック" pitchFamily="-111" charset="-128"/>
                <a:cs typeface="ＭＳ Ｐゴシック" pitchFamily="-111" charset="-128"/>
              </a:rPr>
              <a:t>Finite number of places, each of which can hold zero of more markers.</a:t>
            </a:r>
          </a:p>
          <a:p>
            <a:r>
              <a:rPr lang="en-US" sz="2000">
                <a:ea typeface="ＭＳ Ｐゴシック" pitchFamily="-111" charset="-128"/>
                <a:cs typeface="ＭＳ Ｐゴシック" pitchFamily="-111" charset="-128"/>
              </a:rPr>
              <a:t>Finite number of transitions, each of which has a finite number of input and output arcs, starting and ending, respectively, at places.</a:t>
            </a:r>
          </a:p>
          <a:p>
            <a:r>
              <a:rPr lang="en-US" sz="2000">
                <a:ea typeface="ＭＳ Ｐゴシック" pitchFamily="-111" charset="-128"/>
                <a:cs typeface="ＭＳ Ｐゴシック" pitchFamily="-111" charset="-128"/>
              </a:rPr>
              <a:t>A transition is enabled if all the nodes on its input arcs have at least as many markers as arcs leading from them to this transition.</a:t>
            </a:r>
          </a:p>
          <a:p>
            <a:r>
              <a:rPr lang="en-US" sz="2000">
                <a:ea typeface="ＭＳ Ｐゴシック" pitchFamily="-111" charset="-128"/>
                <a:cs typeface="ＭＳ Ｐゴシック" pitchFamily="-111" charset="-128"/>
              </a:rPr>
              <a:t>Progress is made whenever at least one transition is enabled. Among all enabled, one is chosen randomly to fire.</a:t>
            </a:r>
          </a:p>
          <a:p>
            <a:r>
              <a:rPr lang="en-US" sz="2000">
                <a:ea typeface="ＭＳ Ｐゴシック" pitchFamily="-111" charset="-128"/>
                <a:cs typeface="ＭＳ Ｐゴシック" pitchFamily="-111" charset="-128"/>
              </a:rPr>
              <a:t>Firing a transition removes one marker per arc from the incoming nodes and adds one marker per arc to the outgoing nodes.</a:t>
            </a:r>
          </a:p>
        </p:txBody>
      </p:sp>
      <p:sp>
        <p:nvSpPr>
          <p:cNvPr id="218118" name="Date Placeholder 3"/>
          <p:cNvSpPr>
            <a:spLocks noGrp="1"/>
          </p:cNvSpPr>
          <p:nvPr>
            <p:ph type="dt" sz="quarter" idx="10"/>
          </p:nvPr>
        </p:nvSpPr>
        <p:spPr>
          <a:noFill/>
        </p:spPr>
        <p:txBody>
          <a:bodyPr/>
          <a:lstStyle/>
          <a:p>
            <a:fld id="{48A36CC8-0939-5840-8706-0426FC2F3094}"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9421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0163" name="Slide Number Placeholder 5"/>
          <p:cNvSpPr>
            <a:spLocks noGrp="1"/>
          </p:cNvSpPr>
          <p:nvPr>
            <p:ph type="sldNum" sz="quarter" idx="12"/>
          </p:nvPr>
        </p:nvSpPr>
        <p:spPr>
          <a:noFill/>
        </p:spPr>
        <p:txBody>
          <a:bodyPr/>
          <a:lstStyle/>
          <a:p>
            <a:fld id="{FAD97486-B923-B24B-B442-A60B95749E85}"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2201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Computation</a:t>
            </a:r>
          </a:p>
        </p:txBody>
      </p:sp>
      <p:sp>
        <p:nvSpPr>
          <p:cNvPr id="220165"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 Petri Net starts with some finite number of markers distributed throughout its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nodes. </a:t>
            </a:r>
          </a:p>
          <a:p>
            <a:r>
              <a:rPr lang="en-US" sz="2000" dirty="0">
                <a:ea typeface="ＭＳ Ｐゴシック" pitchFamily="-111" charset="-128"/>
                <a:cs typeface="ＭＳ Ｐゴシック" pitchFamily="-111" charset="-128"/>
              </a:rPr>
              <a:t>The state of the net is a vector of n natural numbers, with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component’s number indicating the contents of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node. E.g., </a:t>
            </a:r>
            <a:r>
              <a:rPr lang="en-US" sz="2000" b="1" dirty="0">
                <a:ea typeface="ＭＳ Ｐゴシック" pitchFamily="-111" charset="-128"/>
                <a:cs typeface="ＭＳ Ｐゴシック" pitchFamily="-111" charset="-128"/>
              </a:rPr>
              <a:t>&lt;0,1,4,0,6&gt; </a:t>
            </a:r>
            <a:r>
              <a:rPr lang="en-US" sz="2000" dirty="0">
                <a:ea typeface="ＭＳ Ｐゴシック" pitchFamily="-111" charset="-128"/>
                <a:cs typeface="ＭＳ Ｐゴシック" pitchFamily="-111" charset="-128"/>
              </a:rPr>
              <a:t>could be the state of a Petri Net with </a:t>
            </a:r>
            <a:r>
              <a:rPr lang="en-US" sz="2000" b="1" dirty="0">
                <a:ea typeface="ＭＳ Ｐゴシック" pitchFamily="-111" charset="-128"/>
                <a:cs typeface="ＭＳ Ｐゴシック" pitchFamily="-111" charset="-128"/>
              </a:rPr>
              <a:t>5</a:t>
            </a:r>
            <a:r>
              <a:rPr lang="en-US" sz="2000" dirty="0">
                <a:ea typeface="ＭＳ Ｐゴシック" pitchFamily="-111" charset="-128"/>
                <a:cs typeface="ＭＳ Ｐゴシック" pitchFamily="-111" charset="-128"/>
              </a:rPr>
              <a:t> places, the 2nd, 3rd and 5th, having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4</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6</a:t>
            </a:r>
            <a:r>
              <a:rPr lang="en-US" sz="2000" dirty="0">
                <a:ea typeface="ＭＳ Ｐゴシック" pitchFamily="-111" charset="-128"/>
                <a:cs typeface="ＭＳ Ｐゴシック" pitchFamily="-111" charset="-128"/>
              </a:rPr>
              <a:t> markers, resp., and the 1st and 4th being empty.</a:t>
            </a:r>
          </a:p>
          <a:p>
            <a:r>
              <a:rPr lang="en-US" sz="2000" dirty="0">
                <a:ea typeface="ＭＳ Ｐゴシック" pitchFamily="-111" charset="-128"/>
                <a:cs typeface="ＭＳ Ｐゴシック" pitchFamily="-111" charset="-128"/>
              </a:rPr>
              <a:t>Computation progresses by selecting and firing enabled transitions. Non-determinism is typical as many transitions can be simultaneously enabled.</a:t>
            </a:r>
          </a:p>
          <a:p>
            <a:r>
              <a:rPr lang="en-US" sz="2000" dirty="0">
                <a:ea typeface="ＭＳ Ｐゴシック" pitchFamily="-111" charset="-128"/>
                <a:cs typeface="ＭＳ Ｐゴシック" pitchFamily="-111" charset="-128"/>
              </a:rPr>
              <a:t>Petri nets are often used to model coordination algorithms, especially for computer networks.</a:t>
            </a:r>
          </a:p>
        </p:txBody>
      </p:sp>
      <p:sp>
        <p:nvSpPr>
          <p:cNvPr id="220166" name="Date Placeholder 3"/>
          <p:cNvSpPr>
            <a:spLocks noGrp="1"/>
          </p:cNvSpPr>
          <p:nvPr>
            <p:ph type="dt" sz="quarter" idx="10"/>
          </p:nvPr>
        </p:nvSpPr>
        <p:spPr>
          <a:noFill/>
        </p:spPr>
        <p:txBody>
          <a:bodyPr/>
          <a:lstStyle/>
          <a:p>
            <a:fld id="{A3F7FC55-275F-2342-970C-CB300F66993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5038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5B0F53-6DCF-3C40-91DC-1471FAB735A8}" type="datetime1">
              <a:rPr lang="en-US" smtClean="0"/>
              <a:t>2/20/2020</a:t>
            </a:fld>
            <a:endParaRPr lang="en-US"/>
          </a:p>
        </p:txBody>
      </p:sp>
      <p:sp>
        <p:nvSpPr>
          <p:cNvPr id="1464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998A1D-CF70-D641-9DF2-9AC6C464ADBA}" type="slidenum">
              <a:rPr lang="en-US"/>
              <a:pPr/>
              <a:t>6</a:t>
            </a:fld>
            <a:endParaRPr lang="en-US"/>
          </a:p>
        </p:txBody>
      </p:sp>
      <p:sp>
        <p:nvSpPr>
          <p:cNvPr id="146437"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146438" name="Rectangle 3"/>
          <p:cNvSpPr>
            <a:spLocks noGrp="1" noChangeArrowheads="1"/>
          </p:cNvSpPr>
          <p:nvPr>
            <p:ph type="body" idx="4294967295"/>
          </p:nvPr>
        </p:nvSpPr>
        <p:spPr/>
        <p:txBody>
          <a:bodyPr/>
          <a:lstStyle/>
          <a:p>
            <a:pPr eaLnBrk="1" hangingPunct="1"/>
            <a:r>
              <a:rPr lang="en-US" sz="2600" u="sng" dirty="0">
                <a:latin typeface="Arial" charset="0"/>
                <a:ea typeface="MS PGothic" charset="0"/>
              </a:rPr>
              <a:t>Solvable or Decidable</a:t>
            </a:r>
            <a:r>
              <a:rPr lang="en-US" sz="2600" dirty="0">
                <a:latin typeface="Arial" charset="0"/>
                <a:ea typeface="MS PGothic" charset="0"/>
              </a:rPr>
              <a:t> -- A problem P is said to be solvable (decidable) if there exists an algorithm F which, when applied to a question q in P, produces the correct answer (</a:t>
            </a:r>
            <a:r>
              <a:rPr lang="ja-JP" altLang="en-US" sz="2600">
                <a:latin typeface="Arial" charset="0"/>
                <a:ea typeface="MS PGothic" charset="0"/>
              </a:rPr>
              <a:t>“</a:t>
            </a:r>
            <a:r>
              <a:rPr lang="en-US" altLang="ja-JP" sz="2600" dirty="0">
                <a:latin typeface="Arial" charset="0"/>
                <a:ea typeface="MS PGothic" charset="0"/>
              </a:rPr>
              <a:t>yes</a:t>
            </a:r>
            <a:r>
              <a:rPr lang="ja-JP" altLang="en-US" sz="2600">
                <a:latin typeface="Arial" charset="0"/>
                <a:ea typeface="MS PGothic" charset="0"/>
              </a:rPr>
              <a:t>”</a:t>
            </a:r>
            <a:r>
              <a:rPr lang="en-US" altLang="ja-JP" sz="2600" dirty="0">
                <a:latin typeface="Arial" charset="0"/>
                <a:ea typeface="MS PGothic" charset="0"/>
              </a:rPr>
              <a:t> or </a:t>
            </a:r>
            <a:r>
              <a:rPr lang="ja-JP" altLang="en-US" sz="2600">
                <a:latin typeface="Arial" charset="0"/>
                <a:ea typeface="MS PGothic" charset="0"/>
              </a:rPr>
              <a:t>“</a:t>
            </a:r>
            <a:r>
              <a:rPr lang="en-US" altLang="ja-JP" sz="2600" dirty="0">
                <a:latin typeface="Arial" charset="0"/>
                <a:ea typeface="MS PGothic" charset="0"/>
              </a:rPr>
              <a:t>no</a:t>
            </a:r>
            <a:r>
              <a:rPr lang="ja-JP" altLang="en-US" sz="2600">
                <a:latin typeface="Arial" charset="0"/>
                <a:ea typeface="MS PGothic" charset="0"/>
              </a:rPr>
              <a:t>”</a:t>
            </a:r>
            <a:r>
              <a:rPr lang="en-US" altLang="ja-JP" sz="2600" dirty="0">
                <a:latin typeface="Arial" charset="0"/>
                <a:ea typeface="MS PGothic" charset="0"/>
              </a:rPr>
              <a:t>). This is an inherent property of P.</a:t>
            </a:r>
            <a:endParaRPr lang="en-US" altLang="ja-JP" sz="2600" u="sng" dirty="0">
              <a:latin typeface="Arial" charset="0"/>
              <a:ea typeface="MS PGothic" charset="0"/>
            </a:endParaRPr>
          </a:p>
          <a:p>
            <a:pPr eaLnBrk="1" hangingPunct="1"/>
            <a:r>
              <a:rPr lang="en-US" sz="2600" u="sng" dirty="0">
                <a:latin typeface="Arial" charset="0"/>
                <a:ea typeface="MS PGothic" charset="0"/>
              </a:rPr>
              <a:t>Solved</a:t>
            </a:r>
            <a:r>
              <a:rPr lang="en-US" sz="2600" dirty="0">
                <a:latin typeface="Arial" charset="0"/>
                <a:ea typeface="MS PGothic" charset="0"/>
              </a:rPr>
              <a:t> -- A problem P is said to solved if P is solvable and we have produced its solution. This is a temporal property in that P may have been unsolved for many years before being solved.</a:t>
            </a:r>
            <a:endParaRPr lang="en-US" sz="2600" u="sng" dirty="0">
              <a:latin typeface="Arial" charset="0"/>
              <a:ea typeface="MS PGothic" charset="0"/>
            </a:endParaRPr>
          </a:p>
          <a:p>
            <a:pPr eaLnBrk="1" hangingPunct="1"/>
            <a:r>
              <a:rPr lang="en-US" sz="2600" u="sng" dirty="0">
                <a:latin typeface="Arial" charset="0"/>
                <a:ea typeface="MS PGothic" charset="0"/>
              </a:rPr>
              <a:t>Unsolved, Unsolvable (Undecidable) </a:t>
            </a:r>
            <a:r>
              <a:rPr lang="en-US" sz="2600" dirty="0">
                <a:latin typeface="Arial" charset="0"/>
                <a:ea typeface="MS PGothic" charset="0"/>
              </a:rPr>
              <a:t>-- Complements of above</a:t>
            </a:r>
          </a:p>
        </p:txBody>
      </p:sp>
      <p:sp>
        <p:nvSpPr>
          <p:cNvPr id="146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4C4DE9-31B0-8C4F-8CFB-E3394EE45D5D}" type="slidenum">
              <a:rPr lang="en-US" sz="1400"/>
              <a:pPr algn="r" eaLnBrk="1" hangingPunct="1"/>
              <a:t>6</a:t>
            </a:fld>
            <a:endParaRPr 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2211" name="Slide Number Placeholder 5"/>
          <p:cNvSpPr>
            <a:spLocks noGrp="1"/>
          </p:cNvSpPr>
          <p:nvPr>
            <p:ph type="sldNum" sz="quarter" idx="12"/>
          </p:nvPr>
        </p:nvSpPr>
        <p:spPr>
          <a:noFill/>
        </p:spPr>
        <p:txBody>
          <a:bodyPr/>
          <a:lstStyle/>
          <a:p>
            <a:fld id="{2BEA1563-7617-364D-954C-B76BD564D8AA}"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2222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Variants of Petri Nets</a:t>
            </a:r>
          </a:p>
        </p:txBody>
      </p:sp>
      <p:sp>
        <p:nvSpPr>
          <p:cNvPr id="222213" name="Rectangle 3"/>
          <p:cNvSpPr>
            <a:spLocks noGrp="1" noChangeArrowheads="1"/>
          </p:cNvSpPr>
          <p:nvPr>
            <p:ph type="body" idx="1"/>
          </p:nvPr>
        </p:nvSpPr>
        <p:spPr/>
        <p:txBody>
          <a:bodyPr/>
          <a:lstStyle/>
          <a:p>
            <a:pPr>
              <a:lnSpc>
                <a:spcPct val="90000"/>
              </a:lnSpc>
            </a:pPr>
            <a:r>
              <a:rPr lang="en-US" sz="2000">
                <a:ea typeface="ＭＳ Ｐゴシック" pitchFamily="-111" charset="-128"/>
                <a:cs typeface="ＭＳ Ｐゴシック" pitchFamily="-111" charset="-128"/>
              </a:rPr>
              <a:t>A Petri Net is not computationally complete. In fact, its halting and word problems are decidable. However, its containment problem (are the markings of one net contained in those of another?) is not decidable.</a:t>
            </a:r>
          </a:p>
          <a:p>
            <a:pPr>
              <a:lnSpc>
                <a:spcPct val="90000"/>
              </a:lnSpc>
            </a:pPr>
            <a:r>
              <a:rPr lang="en-US" sz="2000">
                <a:ea typeface="ＭＳ Ｐゴシック" pitchFamily="-111" charset="-128"/>
                <a:cs typeface="ＭＳ Ｐゴシック" pitchFamily="-111" charset="-128"/>
              </a:rPr>
              <a:t>A Petri net with prioritized transitions, such that the highest priority transitions is fired when multiple are enabled is equivalent to an FRS. (Think about it).</a:t>
            </a:r>
          </a:p>
          <a:p>
            <a:pPr>
              <a:lnSpc>
                <a:spcPct val="90000"/>
              </a:lnSpc>
            </a:pPr>
            <a:r>
              <a:rPr lang="en-US" sz="2000">
                <a:ea typeface="ＭＳ Ｐゴシック" pitchFamily="-111" charset="-128"/>
                <a:cs typeface="ＭＳ Ｐゴシック" pitchFamily="-111" charset="-128"/>
              </a:rPr>
              <a:t>A Petri Net with negated input arcs is one where any arc with a slash through it contributes to enabling its associated transition only if the node is empty. These are computationally complete. They can simulate register machines. (Think about this also).</a:t>
            </a:r>
          </a:p>
        </p:txBody>
      </p:sp>
      <p:sp>
        <p:nvSpPr>
          <p:cNvPr id="222214" name="Date Placeholder 3"/>
          <p:cNvSpPr>
            <a:spLocks noGrp="1"/>
          </p:cNvSpPr>
          <p:nvPr>
            <p:ph type="dt" sz="quarter" idx="10"/>
          </p:nvPr>
        </p:nvSpPr>
        <p:spPr>
          <a:noFill/>
        </p:spPr>
        <p:txBody>
          <a:bodyPr/>
          <a:lstStyle/>
          <a:p>
            <a:fld id="{42E63BAD-8640-0746-AA10-9A2F617E74E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438275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4259" name="Slide Number Placeholder 5"/>
          <p:cNvSpPr>
            <a:spLocks noGrp="1"/>
          </p:cNvSpPr>
          <p:nvPr>
            <p:ph type="sldNum" sz="quarter" idx="12"/>
          </p:nvPr>
        </p:nvSpPr>
        <p:spPr>
          <a:noFill/>
        </p:spPr>
        <p:txBody>
          <a:bodyPr/>
          <a:lstStyle/>
          <a:p>
            <a:fld id="{6547C772-EA67-1D48-AF10-FE85A804B414}"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2242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Example</a:t>
            </a:r>
          </a:p>
        </p:txBody>
      </p:sp>
      <p:sp>
        <p:nvSpPr>
          <p:cNvPr id="224261" name="Line 5"/>
          <p:cNvSpPr>
            <a:spLocks noChangeShapeType="1"/>
          </p:cNvSpPr>
          <p:nvPr/>
        </p:nvSpPr>
        <p:spPr bwMode="auto">
          <a:xfrm>
            <a:off x="1219200" y="2819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2" name="Oval 7"/>
          <p:cNvSpPr>
            <a:spLocks noChangeArrowheads="1"/>
          </p:cNvSpPr>
          <p:nvPr/>
        </p:nvSpPr>
        <p:spPr bwMode="auto">
          <a:xfrm>
            <a:off x="13716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3" name="AutoShape 8"/>
          <p:cNvSpPr>
            <a:spLocks noChangeArrowheads="1"/>
          </p:cNvSpPr>
          <p:nvPr/>
        </p:nvSpPr>
        <p:spPr bwMode="auto">
          <a:xfrm>
            <a:off x="17526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4" name="AutoShape 9"/>
          <p:cNvSpPr>
            <a:spLocks noChangeArrowheads="1"/>
          </p:cNvSpPr>
          <p:nvPr/>
        </p:nvSpPr>
        <p:spPr bwMode="auto">
          <a:xfrm>
            <a:off x="4343400" y="4724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5" name="Text Box 10"/>
          <p:cNvSpPr txBox="1">
            <a:spLocks noChangeArrowheads="1"/>
          </p:cNvSpPr>
          <p:nvPr/>
        </p:nvSpPr>
        <p:spPr bwMode="auto">
          <a:xfrm>
            <a:off x="4572000" y="4648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Marker</a:t>
            </a:r>
          </a:p>
        </p:txBody>
      </p:sp>
      <p:sp>
        <p:nvSpPr>
          <p:cNvPr id="224266" name="Oval 11"/>
          <p:cNvSpPr>
            <a:spLocks noChangeArrowheads="1"/>
          </p:cNvSpPr>
          <p:nvPr/>
        </p:nvSpPr>
        <p:spPr bwMode="auto">
          <a:xfrm>
            <a:off x="3581400" y="4953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7" name="Text Box 12"/>
          <p:cNvSpPr txBox="1">
            <a:spLocks noChangeArrowheads="1"/>
          </p:cNvSpPr>
          <p:nvPr/>
        </p:nvSpPr>
        <p:spPr bwMode="auto">
          <a:xfrm>
            <a:off x="4572000" y="5029200"/>
            <a:ext cx="914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Place</a:t>
            </a:r>
          </a:p>
        </p:txBody>
      </p:sp>
      <p:sp>
        <p:nvSpPr>
          <p:cNvPr id="224268" name="Line 13"/>
          <p:cNvSpPr>
            <a:spLocks noChangeShapeType="1"/>
          </p:cNvSpPr>
          <p:nvPr/>
        </p:nvSpPr>
        <p:spPr bwMode="auto">
          <a:xfrm>
            <a:off x="3124200" y="55626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9" name="Text Box 14"/>
          <p:cNvSpPr txBox="1">
            <a:spLocks noChangeArrowheads="1"/>
          </p:cNvSpPr>
          <p:nvPr/>
        </p:nvSpPr>
        <p:spPr bwMode="auto">
          <a:xfrm>
            <a:off x="4572000" y="5410200"/>
            <a:ext cx="1295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Transition</a:t>
            </a:r>
          </a:p>
        </p:txBody>
      </p:sp>
      <p:sp>
        <p:nvSpPr>
          <p:cNvPr id="224270" name="Line 15"/>
          <p:cNvSpPr>
            <a:spLocks noChangeShapeType="1"/>
          </p:cNvSpPr>
          <p:nvPr/>
        </p:nvSpPr>
        <p:spPr bwMode="auto">
          <a:xfrm>
            <a:off x="1828800" y="2362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1" name="Line 16"/>
          <p:cNvSpPr>
            <a:spLocks noChangeShapeType="1"/>
          </p:cNvSpPr>
          <p:nvPr/>
        </p:nvSpPr>
        <p:spPr bwMode="auto">
          <a:xfrm>
            <a:off x="4343400" y="57150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2" name="Text Box 17"/>
          <p:cNvSpPr txBox="1">
            <a:spLocks noChangeArrowheads="1"/>
          </p:cNvSpPr>
          <p:nvPr/>
        </p:nvSpPr>
        <p:spPr bwMode="auto">
          <a:xfrm>
            <a:off x="4572000" y="5791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Arc</a:t>
            </a:r>
          </a:p>
        </p:txBody>
      </p:sp>
      <p:sp>
        <p:nvSpPr>
          <p:cNvPr id="224273" name="Line 19"/>
          <p:cNvSpPr>
            <a:spLocks noChangeShapeType="1"/>
          </p:cNvSpPr>
          <p:nvPr/>
        </p:nvSpPr>
        <p:spPr bwMode="auto">
          <a:xfrm>
            <a:off x="6477000" y="28194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4" name="Oval 20"/>
          <p:cNvSpPr>
            <a:spLocks noChangeArrowheads="1"/>
          </p:cNvSpPr>
          <p:nvPr/>
        </p:nvSpPr>
        <p:spPr bwMode="auto">
          <a:xfrm>
            <a:off x="66294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5" name="AutoShape 21"/>
          <p:cNvSpPr>
            <a:spLocks noChangeArrowheads="1"/>
          </p:cNvSpPr>
          <p:nvPr/>
        </p:nvSpPr>
        <p:spPr bwMode="auto">
          <a:xfrm>
            <a:off x="70104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76" name="Line 22"/>
          <p:cNvSpPr>
            <a:spLocks noChangeShapeType="1"/>
          </p:cNvSpPr>
          <p:nvPr/>
        </p:nvSpPr>
        <p:spPr bwMode="auto">
          <a:xfrm>
            <a:off x="7086600" y="23622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7" name="Line 24"/>
          <p:cNvSpPr>
            <a:spLocks noChangeShapeType="1"/>
          </p:cNvSpPr>
          <p:nvPr/>
        </p:nvSpPr>
        <p:spPr bwMode="auto">
          <a:xfrm>
            <a:off x="6477000" y="41910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8" name="Oval 25"/>
          <p:cNvSpPr>
            <a:spLocks noChangeArrowheads="1"/>
          </p:cNvSpPr>
          <p:nvPr/>
        </p:nvSpPr>
        <p:spPr bwMode="auto">
          <a:xfrm>
            <a:off x="66294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9" name="Line 27"/>
          <p:cNvSpPr>
            <a:spLocks noChangeShapeType="1"/>
          </p:cNvSpPr>
          <p:nvPr/>
        </p:nvSpPr>
        <p:spPr bwMode="auto">
          <a:xfrm>
            <a:off x="7086600" y="37338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0" name="WordArt 28"/>
          <p:cNvSpPr>
            <a:spLocks noChangeArrowheads="1" noChangeShapeType="1" noTextEdit="1"/>
          </p:cNvSpPr>
          <p:nvPr/>
        </p:nvSpPr>
        <p:spPr bwMode="auto">
          <a:xfrm>
            <a:off x="7543800" y="2895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1" name="Line 29"/>
          <p:cNvSpPr>
            <a:spLocks noChangeShapeType="1"/>
          </p:cNvSpPr>
          <p:nvPr/>
        </p:nvSpPr>
        <p:spPr bwMode="auto">
          <a:xfrm>
            <a:off x="7086600" y="28194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2" name="WordArt 30"/>
          <p:cNvSpPr>
            <a:spLocks noChangeArrowheads="1" noChangeShapeType="1" noTextEdit="1"/>
          </p:cNvSpPr>
          <p:nvPr/>
        </p:nvSpPr>
        <p:spPr bwMode="auto">
          <a:xfrm>
            <a:off x="304800" y="1905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3" name="WordArt 31"/>
          <p:cNvSpPr>
            <a:spLocks noChangeArrowheads="1" noChangeShapeType="1" noTextEdit="1"/>
          </p:cNvSpPr>
          <p:nvPr/>
        </p:nvSpPr>
        <p:spPr bwMode="auto">
          <a:xfrm>
            <a:off x="7543800" y="1524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284" name="Oval 33"/>
          <p:cNvSpPr>
            <a:spLocks noChangeArrowheads="1"/>
          </p:cNvSpPr>
          <p:nvPr/>
        </p:nvSpPr>
        <p:spPr bwMode="auto">
          <a:xfrm>
            <a:off x="31242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5" name="AutoShape 34"/>
          <p:cNvSpPr>
            <a:spLocks noChangeArrowheads="1"/>
          </p:cNvSpPr>
          <p:nvPr/>
        </p:nvSpPr>
        <p:spPr bwMode="auto">
          <a:xfrm>
            <a:off x="35052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6" name="WordArt 35"/>
          <p:cNvSpPr>
            <a:spLocks noChangeArrowheads="1" noChangeShapeType="1" noTextEdit="1"/>
          </p:cNvSpPr>
          <p:nvPr/>
        </p:nvSpPr>
        <p:spPr bwMode="auto">
          <a:xfrm>
            <a:off x="29718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a:t>
            </a:r>
          </a:p>
        </p:txBody>
      </p:sp>
      <p:sp>
        <p:nvSpPr>
          <p:cNvPr id="224287" name="Oval 36"/>
          <p:cNvSpPr>
            <a:spLocks noChangeArrowheads="1"/>
          </p:cNvSpPr>
          <p:nvPr/>
        </p:nvSpPr>
        <p:spPr bwMode="auto">
          <a:xfrm>
            <a:off x="48768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8" name="AutoShape 37"/>
          <p:cNvSpPr>
            <a:spLocks noChangeArrowheads="1"/>
          </p:cNvSpPr>
          <p:nvPr/>
        </p:nvSpPr>
        <p:spPr bwMode="auto">
          <a:xfrm>
            <a:off x="52578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9" name="WordArt 38"/>
          <p:cNvSpPr>
            <a:spLocks noChangeArrowheads="1" noChangeShapeType="1" noTextEdit="1"/>
          </p:cNvSpPr>
          <p:nvPr/>
        </p:nvSpPr>
        <p:spPr bwMode="auto">
          <a:xfrm>
            <a:off x="47244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S</a:t>
            </a:r>
          </a:p>
        </p:txBody>
      </p:sp>
      <p:sp>
        <p:nvSpPr>
          <p:cNvPr id="224290" name="Line 39"/>
          <p:cNvSpPr>
            <a:spLocks noChangeShapeType="1"/>
          </p:cNvSpPr>
          <p:nvPr/>
        </p:nvSpPr>
        <p:spPr bwMode="auto">
          <a:xfrm flipH="1">
            <a:off x="2362200" y="25146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1" name="Line 43"/>
          <p:cNvSpPr>
            <a:spLocks noChangeShapeType="1"/>
          </p:cNvSpPr>
          <p:nvPr/>
        </p:nvSpPr>
        <p:spPr bwMode="auto">
          <a:xfrm flipH="1">
            <a:off x="23622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2" name="Line 44"/>
          <p:cNvSpPr>
            <a:spLocks noChangeShapeType="1"/>
          </p:cNvSpPr>
          <p:nvPr/>
        </p:nvSpPr>
        <p:spPr bwMode="auto">
          <a:xfrm>
            <a:off x="33528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3" name="Line 45"/>
          <p:cNvSpPr>
            <a:spLocks noChangeShapeType="1"/>
          </p:cNvSpPr>
          <p:nvPr/>
        </p:nvSpPr>
        <p:spPr bwMode="auto">
          <a:xfrm flipH="1">
            <a:off x="2362200" y="38100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4" name="Line 46"/>
          <p:cNvSpPr>
            <a:spLocks noChangeShapeType="1"/>
          </p:cNvSpPr>
          <p:nvPr/>
        </p:nvSpPr>
        <p:spPr bwMode="auto">
          <a:xfrm flipH="1">
            <a:off x="2362200" y="3810000"/>
            <a:ext cx="2743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5" name="Line 47"/>
          <p:cNvSpPr>
            <a:spLocks noChangeShapeType="1"/>
          </p:cNvSpPr>
          <p:nvPr/>
        </p:nvSpPr>
        <p:spPr bwMode="auto">
          <a:xfrm>
            <a:off x="5105400" y="2362200"/>
            <a:ext cx="0" cy="1447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6" name="Line 54"/>
          <p:cNvSpPr>
            <a:spLocks noChangeShapeType="1"/>
          </p:cNvSpPr>
          <p:nvPr/>
        </p:nvSpPr>
        <p:spPr bwMode="auto">
          <a:xfrm>
            <a:off x="1219200" y="41910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97" name="Oval 55"/>
          <p:cNvSpPr>
            <a:spLocks noChangeArrowheads="1"/>
          </p:cNvSpPr>
          <p:nvPr/>
        </p:nvSpPr>
        <p:spPr bwMode="auto">
          <a:xfrm>
            <a:off x="13716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98" name="Line 57"/>
          <p:cNvSpPr>
            <a:spLocks noChangeShapeType="1"/>
          </p:cNvSpPr>
          <p:nvPr/>
        </p:nvSpPr>
        <p:spPr bwMode="auto">
          <a:xfrm>
            <a:off x="1828800" y="37338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9" name="WordArt 58"/>
          <p:cNvSpPr>
            <a:spLocks noChangeArrowheads="1" noChangeShapeType="1" noTextEdit="1"/>
          </p:cNvSpPr>
          <p:nvPr/>
        </p:nvSpPr>
        <p:spPr bwMode="auto">
          <a:xfrm>
            <a:off x="304800" y="32004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300" name="Line 59"/>
          <p:cNvSpPr>
            <a:spLocks noChangeShapeType="1"/>
          </p:cNvSpPr>
          <p:nvPr/>
        </p:nvSpPr>
        <p:spPr bwMode="auto">
          <a:xfrm>
            <a:off x="1828800" y="28194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1" name="Text Box 61"/>
          <p:cNvSpPr txBox="1">
            <a:spLocks noChangeArrowheads="1"/>
          </p:cNvSpPr>
          <p:nvPr/>
        </p:nvSpPr>
        <p:spPr bwMode="auto">
          <a:xfrm>
            <a:off x="1524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2" name="Line 63"/>
          <p:cNvSpPr>
            <a:spLocks noChangeShapeType="1"/>
          </p:cNvSpPr>
          <p:nvPr/>
        </p:nvSpPr>
        <p:spPr bwMode="auto">
          <a:xfrm flipH="1">
            <a:off x="6553200" y="2514600"/>
            <a:ext cx="1588"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3" name="Line 64"/>
          <p:cNvSpPr>
            <a:spLocks noChangeShapeType="1"/>
          </p:cNvSpPr>
          <p:nvPr/>
        </p:nvSpPr>
        <p:spPr bwMode="auto">
          <a:xfrm flipH="1">
            <a:off x="55626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4" name="Line 65"/>
          <p:cNvSpPr>
            <a:spLocks noChangeShapeType="1"/>
          </p:cNvSpPr>
          <p:nvPr/>
        </p:nvSpPr>
        <p:spPr bwMode="auto">
          <a:xfrm>
            <a:off x="55626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5" name="Line 66"/>
          <p:cNvSpPr>
            <a:spLocks noChangeShapeType="1"/>
          </p:cNvSpPr>
          <p:nvPr/>
        </p:nvSpPr>
        <p:spPr bwMode="auto">
          <a:xfrm>
            <a:off x="3733800" y="2362200"/>
            <a:ext cx="0" cy="1295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6" name="Line 67"/>
          <p:cNvSpPr>
            <a:spLocks noChangeShapeType="1"/>
          </p:cNvSpPr>
          <p:nvPr/>
        </p:nvSpPr>
        <p:spPr bwMode="auto">
          <a:xfrm flipH="1">
            <a:off x="3733800" y="3657600"/>
            <a:ext cx="2895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7" name="Line 68"/>
          <p:cNvSpPr>
            <a:spLocks noChangeShapeType="1"/>
          </p:cNvSpPr>
          <p:nvPr/>
        </p:nvSpPr>
        <p:spPr bwMode="auto">
          <a:xfrm flipH="1">
            <a:off x="6629400" y="3657600"/>
            <a:ext cx="1588"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8" name="Text Box 69"/>
          <p:cNvSpPr txBox="1">
            <a:spLocks noChangeArrowheads="1"/>
          </p:cNvSpPr>
          <p:nvPr/>
        </p:nvSpPr>
        <p:spPr bwMode="auto">
          <a:xfrm>
            <a:off x="6858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9" name="Line 70"/>
          <p:cNvSpPr>
            <a:spLocks noChangeShapeType="1"/>
          </p:cNvSpPr>
          <p:nvPr/>
        </p:nvSpPr>
        <p:spPr bwMode="auto">
          <a:xfrm>
            <a:off x="1219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10" name="Line 71"/>
          <p:cNvSpPr>
            <a:spLocks noChangeShapeType="1"/>
          </p:cNvSpPr>
          <p:nvPr/>
        </p:nvSpPr>
        <p:spPr bwMode="auto">
          <a:xfrm>
            <a:off x="1828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1" name="Oval 72"/>
          <p:cNvSpPr>
            <a:spLocks noChangeArrowheads="1"/>
          </p:cNvSpPr>
          <p:nvPr/>
        </p:nvSpPr>
        <p:spPr bwMode="auto">
          <a:xfrm>
            <a:off x="1371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12" name="WordArt 73"/>
          <p:cNvSpPr>
            <a:spLocks noChangeArrowheads="1" noChangeShapeType="1" noTextEdit="1"/>
          </p:cNvSpPr>
          <p:nvPr/>
        </p:nvSpPr>
        <p:spPr bwMode="auto">
          <a:xfrm>
            <a:off x="381000" y="4800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13" name="Line 74"/>
          <p:cNvSpPr>
            <a:spLocks noChangeShapeType="1"/>
          </p:cNvSpPr>
          <p:nvPr/>
        </p:nvSpPr>
        <p:spPr bwMode="auto">
          <a:xfrm>
            <a:off x="16002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4" name="Line 75"/>
          <p:cNvSpPr>
            <a:spLocks noChangeShapeType="1"/>
          </p:cNvSpPr>
          <p:nvPr/>
        </p:nvSpPr>
        <p:spPr bwMode="auto">
          <a:xfrm flipH="1">
            <a:off x="304800" y="5943600"/>
            <a:ext cx="12954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5" name="Line 76"/>
          <p:cNvSpPr>
            <a:spLocks noChangeShapeType="1"/>
          </p:cNvSpPr>
          <p:nvPr/>
        </p:nvSpPr>
        <p:spPr bwMode="auto">
          <a:xfrm flipV="1">
            <a:off x="3048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6" name="Line 77"/>
          <p:cNvSpPr>
            <a:spLocks noChangeShapeType="1"/>
          </p:cNvSpPr>
          <p:nvPr/>
        </p:nvSpPr>
        <p:spPr bwMode="auto">
          <a:xfrm>
            <a:off x="3048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7" name="Line 80"/>
          <p:cNvSpPr>
            <a:spLocks noChangeShapeType="1"/>
          </p:cNvSpPr>
          <p:nvPr/>
        </p:nvSpPr>
        <p:spPr bwMode="auto">
          <a:xfrm>
            <a:off x="3276600" y="1524000"/>
            <a:ext cx="1524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8" name="Line 81"/>
          <p:cNvSpPr>
            <a:spLocks noChangeShapeType="1"/>
          </p:cNvSpPr>
          <p:nvPr/>
        </p:nvSpPr>
        <p:spPr bwMode="auto">
          <a:xfrm>
            <a:off x="1981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9" name="Line 82"/>
          <p:cNvSpPr>
            <a:spLocks noChangeShapeType="1"/>
          </p:cNvSpPr>
          <p:nvPr/>
        </p:nvSpPr>
        <p:spPr bwMode="auto">
          <a:xfrm flipH="1">
            <a:off x="228600" y="6019800"/>
            <a:ext cx="1752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0" name="Line 83"/>
          <p:cNvSpPr>
            <a:spLocks noChangeShapeType="1"/>
          </p:cNvSpPr>
          <p:nvPr/>
        </p:nvSpPr>
        <p:spPr bwMode="auto">
          <a:xfrm flipV="1">
            <a:off x="228600" y="1447800"/>
            <a:ext cx="0" cy="45720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1" name="Line 84"/>
          <p:cNvSpPr>
            <a:spLocks noChangeShapeType="1"/>
          </p:cNvSpPr>
          <p:nvPr/>
        </p:nvSpPr>
        <p:spPr bwMode="auto">
          <a:xfrm>
            <a:off x="228600" y="14478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2" name="Line 85"/>
          <p:cNvSpPr>
            <a:spLocks noChangeShapeType="1"/>
          </p:cNvSpPr>
          <p:nvPr/>
        </p:nvSpPr>
        <p:spPr bwMode="auto">
          <a:xfrm>
            <a:off x="5029200" y="1447800"/>
            <a:ext cx="22860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3" name="Line 86"/>
          <p:cNvSpPr>
            <a:spLocks noChangeShapeType="1"/>
          </p:cNvSpPr>
          <p:nvPr/>
        </p:nvSpPr>
        <p:spPr bwMode="auto">
          <a:xfrm>
            <a:off x="6553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24" name="Line 87"/>
          <p:cNvSpPr>
            <a:spLocks noChangeShapeType="1"/>
          </p:cNvSpPr>
          <p:nvPr/>
        </p:nvSpPr>
        <p:spPr bwMode="auto">
          <a:xfrm>
            <a:off x="7162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5" name="Oval 88"/>
          <p:cNvSpPr>
            <a:spLocks noChangeArrowheads="1"/>
          </p:cNvSpPr>
          <p:nvPr/>
        </p:nvSpPr>
        <p:spPr bwMode="auto">
          <a:xfrm>
            <a:off x="6705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26" name="Line 89"/>
          <p:cNvSpPr>
            <a:spLocks noChangeShapeType="1"/>
          </p:cNvSpPr>
          <p:nvPr/>
        </p:nvSpPr>
        <p:spPr bwMode="auto">
          <a:xfrm>
            <a:off x="73914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7" name="Line 90"/>
          <p:cNvSpPr>
            <a:spLocks noChangeShapeType="1"/>
          </p:cNvSpPr>
          <p:nvPr/>
        </p:nvSpPr>
        <p:spPr bwMode="auto">
          <a:xfrm>
            <a:off x="6934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8" name="Line 91"/>
          <p:cNvSpPr>
            <a:spLocks noChangeShapeType="1"/>
          </p:cNvSpPr>
          <p:nvPr/>
        </p:nvSpPr>
        <p:spPr bwMode="auto">
          <a:xfrm flipH="1">
            <a:off x="7391400" y="5943600"/>
            <a:ext cx="1371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9" name="Line 92"/>
          <p:cNvSpPr>
            <a:spLocks noChangeShapeType="1"/>
          </p:cNvSpPr>
          <p:nvPr/>
        </p:nvSpPr>
        <p:spPr bwMode="auto">
          <a:xfrm flipV="1">
            <a:off x="87630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0" name="Line 93"/>
          <p:cNvSpPr>
            <a:spLocks noChangeShapeType="1"/>
          </p:cNvSpPr>
          <p:nvPr/>
        </p:nvSpPr>
        <p:spPr bwMode="auto">
          <a:xfrm>
            <a:off x="57912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1" name="Line 94"/>
          <p:cNvSpPr>
            <a:spLocks noChangeShapeType="1"/>
          </p:cNvSpPr>
          <p:nvPr/>
        </p:nvSpPr>
        <p:spPr bwMode="auto">
          <a:xfrm flipH="1">
            <a:off x="5562600" y="1524000"/>
            <a:ext cx="2286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2" name="Line 95"/>
          <p:cNvSpPr>
            <a:spLocks noChangeShapeType="1"/>
          </p:cNvSpPr>
          <p:nvPr/>
        </p:nvSpPr>
        <p:spPr bwMode="auto">
          <a:xfrm flipH="1">
            <a:off x="6934200" y="6019800"/>
            <a:ext cx="19050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3" name="Line 96"/>
          <p:cNvSpPr>
            <a:spLocks noChangeShapeType="1"/>
          </p:cNvSpPr>
          <p:nvPr/>
        </p:nvSpPr>
        <p:spPr bwMode="auto">
          <a:xfrm flipV="1">
            <a:off x="8839200" y="1371600"/>
            <a:ext cx="0" cy="4648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4" name="Line 98"/>
          <p:cNvSpPr>
            <a:spLocks noChangeShapeType="1"/>
          </p:cNvSpPr>
          <p:nvPr/>
        </p:nvSpPr>
        <p:spPr bwMode="auto">
          <a:xfrm>
            <a:off x="4038600" y="13716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5" name="Line 99"/>
          <p:cNvSpPr>
            <a:spLocks noChangeShapeType="1"/>
          </p:cNvSpPr>
          <p:nvPr/>
        </p:nvSpPr>
        <p:spPr bwMode="auto">
          <a:xfrm flipH="1">
            <a:off x="3733800" y="1371600"/>
            <a:ext cx="304800"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6" name="WordArt 100"/>
          <p:cNvSpPr>
            <a:spLocks noChangeArrowheads="1" noChangeShapeType="1" noTextEdit="1"/>
          </p:cNvSpPr>
          <p:nvPr/>
        </p:nvSpPr>
        <p:spPr bwMode="auto">
          <a:xfrm>
            <a:off x="7543800" y="44958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37" name="Date Placeholder 3"/>
          <p:cNvSpPr>
            <a:spLocks noGrp="1"/>
          </p:cNvSpPr>
          <p:nvPr>
            <p:ph type="dt" sz="quarter" idx="10"/>
          </p:nvPr>
        </p:nvSpPr>
        <p:spPr>
          <a:noFill/>
        </p:spPr>
        <p:txBody>
          <a:bodyPr/>
          <a:lstStyle/>
          <a:p>
            <a:fld id="{13AA3DC4-D217-3944-8A3D-555689992B0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32882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6307" name="Slide Number Placeholder 5"/>
          <p:cNvSpPr>
            <a:spLocks noGrp="1"/>
          </p:cNvSpPr>
          <p:nvPr>
            <p:ph type="sldNum" sz="quarter" idx="12"/>
          </p:nvPr>
        </p:nvSpPr>
        <p:spPr>
          <a:noFill/>
        </p:spPr>
        <p:txBody>
          <a:bodyPr/>
          <a:lstStyle/>
          <a:p>
            <a:fld id="{90E4C30B-BB52-CC46-A71D-3E395C0765BC}"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2263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Vector Addition</a:t>
            </a:r>
          </a:p>
        </p:txBody>
      </p:sp>
      <p:sp>
        <p:nvSpPr>
          <p:cNvPr id="226309" name="Rectangle 3"/>
          <p:cNvSpPr>
            <a:spLocks noGrp="1" noChangeArrowheads="1"/>
          </p:cNvSpPr>
          <p:nvPr>
            <p:ph type="body" idx="1"/>
          </p:nvPr>
        </p:nvSpPr>
        <p:spPr/>
        <p:txBody>
          <a:bodyPr/>
          <a:lstStyle/>
          <a:p>
            <a:r>
              <a:rPr lang="en-US" sz="2400">
                <a:ea typeface="ＭＳ Ｐゴシック" pitchFamily="-111" charset="-128"/>
                <a:cs typeface="ＭＳ Ｐゴシック" pitchFamily="-111" charset="-128"/>
              </a:rPr>
              <a:t>Start with a finite set of vectors in integer n-space.</a:t>
            </a:r>
          </a:p>
          <a:p>
            <a:r>
              <a:rPr lang="en-US" sz="2400">
                <a:ea typeface="ＭＳ Ｐゴシック" pitchFamily="-111" charset="-128"/>
                <a:cs typeface="ＭＳ Ｐゴシック" pitchFamily="-111" charset="-128"/>
              </a:rPr>
              <a:t>Start with a single point with non-negative integral coefficients.</a:t>
            </a:r>
          </a:p>
          <a:p>
            <a:r>
              <a:rPr lang="en-US" sz="2400">
                <a:ea typeface="ＭＳ Ｐゴシック" pitchFamily="-111" charset="-128"/>
                <a:cs typeface="ＭＳ Ｐゴシック" pitchFamily="-111" charset="-128"/>
              </a:rPr>
              <a:t>Can apply a vector only if the resultant point has non-negative coefficients.</a:t>
            </a:r>
          </a:p>
          <a:p>
            <a:r>
              <a:rPr lang="en-US" sz="2400">
                <a:ea typeface="ＭＳ Ｐゴシック" pitchFamily="-111" charset="-128"/>
                <a:cs typeface="ＭＳ Ｐゴシック" pitchFamily="-111" charset="-128"/>
              </a:rPr>
              <a:t>Choose randomly among acceptable vectors.</a:t>
            </a:r>
          </a:p>
          <a:p>
            <a:r>
              <a:rPr lang="en-US" sz="2400">
                <a:ea typeface="ＭＳ Ｐゴシック" pitchFamily="-111" charset="-128"/>
                <a:cs typeface="ＭＳ Ｐゴシック" pitchFamily="-111" charset="-128"/>
              </a:rPr>
              <a:t>This generates the set of reachable points.</a:t>
            </a:r>
          </a:p>
          <a:p>
            <a:r>
              <a:rPr lang="en-US" sz="2400">
                <a:ea typeface="ＭＳ Ｐゴシック" pitchFamily="-111" charset="-128"/>
                <a:cs typeface="ＭＳ Ｐゴシック" pitchFamily="-111" charset="-128"/>
              </a:rPr>
              <a:t>Vector addition systems are equivalent to Petri Nets.</a:t>
            </a:r>
          </a:p>
          <a:p>
            <a:r>
              <a:rPr lang="en-US" sz="2400">
                <a:ea typeface="ＭＳ Ｐゴシック" pitchFamily="-111" charset="-128"/>
                <a:cs typeface="ＭＳ Ｐゴシック" pitchFamily="-111" charset="-128"/>
              </a:rPr>
              <a:t>If order vectors, these are equivalent to FRS. </a:t>
            </a:r>
          </a:p>
        </p:txBody>
      </p:sp>
      <p:sp>
        <p:nvSpPr>
          <p:cNvPr id="226310" name="Date Placeholder 3"/>
          <p:cNvSpPr>
            <a:spLocks noGrp="1"/>
          </p:cNvSpPr>
          <p:nvPr>
            <p:ph type="dt" sz="quarter" idx="10"/>
          </p:nvPr>
        </p:nvSpPr>
        <p:spPr>
          <a:noFill/>
        </p:spPr>
        <p:txBody>
          <a:bodyPr/>
          <a:lstStyle/>
          <a:p>
            <a:fld id="{7898ED32-014F-FA49-AB68-8883F31C03B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99729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8355" name="Slide Number Placeholder 5"/>
          <p:cNvSpPr>
            <a:spLocks noGrp="1"/>
          </p:cNvSpPr>
          <p:nvPr>
            <p:ph type="sldNum" sz="quarter" idx="12"/>
          </p:nvPr>
        </p:nvSpPr>
        <p:spPr>
          <a:noFill/>
        </p:spPr>
        <p:txBody>
          <a:bodyPr/>
          <a:lstStyle/>
          <a:p>
            <a:fld id="{FB854AA7-A232-614E-B1F4-E13F4380AA3C}"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2283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Vectors as Resource Models</a:t>
            </a:r>
          </a:p>
        </p:txBody>
      </p:sp>
      <p:sp>
        <p:nvSpPr>
          <p:cNvPr id="228357"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Each component of a point in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-space represents the quantity of a particular resource.</a:t>
            </a:r>
          </a:p>
          <a:p>
            <a:pPr>
              <a:lnSpc>
                <a:spcPct val="90000"/>
              </a:lnSpc>
            </a:pPr>
            <a:r>
              <a:rPr lang="en-US" dirty="0">
                <a:ea typeface="ＭＳ Ｐゴシック" pitchFamily="-111" charset="-128"/>
                <a:cs typeface="ＭＳ Ｐゴシック" pitchFamily="-111" charset="-128"/>
              </a:rPr>
              <a:t>The vectors represent processes that consume and produce resources.</a:t>
            </a:r>
          </a:p>
          <a:p>
            <a:pPr>
              <a:lnSpc>
                <a:spcPct val="90000"/>
              </a:lnSpc>
            </a:pPr>
            <a:r>
              <a:rPr lang="en-US" dirty="0">
                <a:ea typeface="ＭＳ Ｐゴシック" pitchFamily="-111" charset="-128"/>
                <a:cs typeface="ＭＳ Ｐゴシック" pitchFamily="-111" charset="-128"/>
              </a:rPr>
              <a:t>The issues are safety (do we avoid bad states) and </a:t>
            </a:r>
            <a:r>
              <a:rPr lang="en-US" dirty="0" err="1">
                <a:ea typeface="ＭＳ Ｐゴシック" pitchFamily="-111" charset="-128"/>
                <a:cs typeface="ＭＳ Ｐゴシック" pitchFamily="-111" charset="-128"/>
              </a:rPr>
              <a:t>liveness</a:t>
            </a:r>
            <a:r>
              <a:rPr lang="en-US" dirty="0">
                <a:ea typeface="ＭＳ Ｐゴシック" pitchFamily="-111" charset="-128"/>
                <a:cs typeface="ＭＳ Ｐゴシック" pitchFamily="-111" charset="-128"/>
              </a:rPr>
              <a:t> (do we attain a desired state).</a:t>
            </a:r>
          </a:p>
          <a:p>
            <a:pPr>
              <a:lnSpc>
                <a:spcPct val="90000"/>
              </a:lnSpc>
            </a:pPr>
            <a:r>
              <a:rPr lang="en-US" dirty="0">
                <a:ea typeface="ＭＳ Ｐゴシック" pitchFamily="-111" charset="-128"/>
                <a:cs typeface="ＭＳ Ｐゴシック" pitchFamily="-111" charset="-128"/>
              </a:rPr>
              <a:t>Issues are deadlock, starvation, etc.</a:t>
            </a:r>
          </a:p>
        </p:txBody>
      </p:sp>
      <p:sp>
        <p:nvSpPr>
          <p:cNvPr id="228358" name="Date Placeholder 3"/>
          <p:cNvSpPr>
            <a:spLocks noGrp="1"/>
          </p:cNvSpPr>
          <p:nvPr>
            <p:ph type="dt" sz="quarter" idx="10"/>
          </p:nvPr>
        </p:nvSpPr>
        <p:spPr>
          <a:noFill/>
        </p:spPr>
        <p:txBody>
          <a:bodyPr/>
          <a:lstStyle/>
          <a:p>
            <a:fld id="{87EF0641-B74B-3941-A9A3-0F444464BE9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84071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30403" name="Slide Number Placeholder 5"/>
          <p:cNvSpPr>
            <a:spLocks noGrp="1"/>
          </p:cNvSpPr>
          <p:nvPr>
            <p:ph type="sldNum" sz="quarter" idx="12"/>
          </p:nvPr>
        </p:nvSpPr>
        <p:spPr>
          <a:noFill/>
        </p:spPr>
        <p:txBody>
          <a:bodyPr/>
          <a:lstStyle/>
          <a:p>
            <a:fld id="{5D70E1C2-5803-534E-B4FD-38FF568B77F5}"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2304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Factors with Residues</a:t>
            </a:r>
          </a:p>
        </p:txBody>
      </p:sp>
      <p:sp>
        <p:nvSpPr>
          <p:cNvPr id="23040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Rules are of form</a:t>
            </a:r>
          </a:p>
          <a:p>
            <a:pPr lvl="1"/>
            <a:r>
              <a:rPr lang="en-US" sz="2400" b="1" dirty="0" err="1"/>
              <a:t>a</a:t>
            </a:r>
            <a:r>
              <a:rPr lang="en-US" sz="2400" b="1" baseline="-25000" dirty="0" err="1"/>
              <a:t>i</a:t>
            </a:r>
            <a:r>
              <a:rPr lang="en-US" sz="2400" b="1" dirty="0"/>
              <a:t> x + c</a:t>
            </a:r>
            <a:r>
              <a:rPr lang="en-US" sz="2400" b="1" baseline="-25000" dirty="0"/>
              <a:t>i</a:t>
            </a:r>
            <a:r>
              <a:rPr lang="en-US" sz="2400" b="1" dirty="0"/>
              <a:t>   </a:t>
            </a:r>
            <a:r>
              <a:rPr lang="en-US" sz="2400" b="1" dirty="0">
                <a:sym typeface="Symbol" pitchFamily="-111" charset="2"/>
              </a:rPr>
              <a:t></a:t>
            </a:r>
            <a:r>
              <a:rPr lang="en-US" sz="2400" b="1" dirty="0"/>
              <a:t>   b</a:t>
            </a:r>
            <a:r>
              <a:rPr lang="en-US" sz="2400" b="1" baseline="-25000" dirty="0"/>
              <a:t>i</a:t>
            </a:r>
            <a:r>
              <a:rPr lang="en-US" sz="2400" b="1" dirty="0"/>
              <a:t> x + d</a:t>
            </a:r>
            <a:r>
              <a:rPr lang="en-US" sz="2400" b="1" baseline="-25000" dirty="0"/>
              <a:t>i</a:t>
            </a:r>
          </a:p>
          <a:p>
            <a:pPr lvl="1"/>
            <a:r>
              <a:rPr lang="en-US" sz="2400" dirty="0"/>
              <a:t>There are </a:t>
            </a:r>
            <a:r>
              <a:rPr lang="en-US" sz="2400" b="1" dirty="0"/>
              <a:t>n</a:t>
            </a:r>
            <a:r>
              <a:rPr lang="en-US" sz="2400" dirty="0"/>
              <a:t> such rules</a:t>
            </a:r>
          </a:p>
          <a:p>
            <a:pPr lvl="1"/>
            <a:r>
              <a:rPr lang="en-US" sz="2400" dirty="0"/>
              <a:t>Can apply if number is such that you get a residue (remainder) </a:t>
            </a:r>
            <a:r>
              <a:rPr lang="en-US" sz="2400" b="1" dirty="0"/>
              <a:t>c</a:t>
            </a:r>
            <a:r>
              <a:rPr lang="en-US" sz="2400" b="1" baseline="-25000" dirty="0"/>
              <a:t>i</a:t>
            </a:r>
            <a:r>
              <a:rPr lang="en-US" sz="2400" dirty="0"/>
              <a:t> when you divide by </a:t>
            </a:r>
            <a:r>
              <a:rPr lang="en-US" sz="2400" b="1" dirty="0" err="1"/>
              <a:t>a</a:t>
            </a:r>
            <a:r>
              <a:rPr lang="en-US" sz="2400" b="1" baseline="-25000" dirty="0" err="1"/>
              <a:t>i</a:t>
            </a:r>
            <a:endParaRPr lang="en-US" sz="2400" b="1" dirty="0"/>
          </a:p>
          <a:p>
            <a:pPr lvl="1"/>
            <a:r>
              <a:rPr lang="en-US" sz="2400" dirty="0"/>
              <a:t>Take quotient </a:t>
            </a:r>
            <a:r>
              <a:rPr lang="en-US" sz="2400" b="1" dirty="0"/>
              <a:t>x</a:t>
            </a:r>
            <a:r>
              <a:rPr lang="en-US" sz="2400" dirty="0"/>
              <a:t> and produce a new number </a:t>
            </a:r>
            <a:br>
              <a:rPr lang="en-US" sz="2400" dirty="0"/>
            </a:br>
            <a:r>
              <a:rPr lang="en-US" sz="2400" b="1" dirty="0"/>
              <a:t>b</a:t>
            </a:r>
            <a:r>
              <a:rPr lang="en-US" sz="2400" b="1" baseline="-25000" dirty="0"/>
              <a:t>i</a:t>
            </a:r>
            <a:r>
              <a:rPr lang="en-US" sz="2400" b="1" dirty="0"/>
              <a:t> x + d</a:t>
            </a:r>
            <a:r>
              <a:rPr lang="en-US" sz="2400" b="1" baseline="-25000" dirty="0"/>
              <a:t>i</a:t>
            </a:r>
            <a:endParaRPr lang="en-US" sz="2400" b="1" dirty="0"/>
          </a:p>
          <a:p>
            <a:pPr lvl="1"/>
            <a:r>
              <a:rPr lang="en-US" sz="2400" dirty="0"/>
              <a:t>Can apply any applicable one (no order)</a:t>
            </a:r>
          </a:p>
          <a:p>
            <a:r>
              <a:rPr lang="en-US" sz="2800" dirty="0">
                <a:ea typeface="ＭＳ Ｐゴシック" pitchFamily="-111" charset="-128"/>
                <a:cs typeface="ＭＳ Ｐゴシック" pitchFamily="-111" charset="-128"/>
              </a:rPr>
              <a:t>These systems are equivalent to Register Machines.</a:t>
            </a:r>
          </a:p>
        </p:txBody>
      </p:sp>
      <p:sp>
        <p:nvSpPr>
          <p:cNvPr id="230406" name="Date Placeholder 3"/>
          <p:cNvSpPr>
            <a:spLocks noGrp="1"/>
          </p:cNvSpPr>
          <p:nvPr>
            <p:ph type="dt" sz="quarter" idx="10"/>
          </p:nvPr>
        </p:nvSpPr>
        <p:spPr>
          <a:noFill/>
        </p:spPr>
        <p:txBody>
          <a:bodyPr/>
          <a:lstStyle/>
          <a:p>
            <a:fld id="{ADDFF207-2B3D-5943-BD49-AF0085EE719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8662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32451" name="Slide Number Placeholder 5"/>
          <p:cNvSpPr>
            <a:spLocks noGrp="1"/>
          </p:cNvSpPr>
          <p:nvPr>
            <p:ph type="sldNum" sz="quarter" idx="12"/>
          </p:nvPr>
        </p:nvSpPr>
        <p:spPr>
          <a:noFill/>
        </p:spPr>
        <p:txBody>
          <a:bodyPr/>
          <a:lstStyle/>
          <a:p>
            <a:fld id="{2F37618B-4692-8948-B133-15C115AE924F}"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2324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Abelian Semi-Group</a:t>
            </a:r>
          </a:p>
        </p:txBody>
      </p:sp>
      <p:sp>
        <p:nvSpPr>
          <p:cNvPr id="232453" name="Rectangle 3"/>
          <p:cNvSpPr>
            <a:spLocks noGrp="1" noChangeArrowheads="1"/>
          </p:cNvSpPr>
          <p:nvPr>
            <p:ph type="body" idx="1"/>
          </p:nvPr>
        </p:nvSpPr>
        <p:spPr/>
        <p:txBody>
          <a:bodyPr/>
          <a:lstStyle/>
          <a:p>
            <a:pPr marL="609600" indent="-609600">
              <a:buFontTx/>
              <a:buNone/>
            </a:pPr>
            <a:r>
              <a:rPr lang="en-US" sz="2800" b="1" dirty="0">
                <a:solidFill>
                  <a:srgbClr val="333333"/>
                </a:solidFill>
                <a:ea typeface="ＭＳ Ｐゴシック" pitchFamily="-111" charset="-128"/>
                <a:cs typeface="ＭＳ Ｐゴシック" pitchFamily="-111" charset="-128"/>
              </a:rPr>
              <a:t>S = (G, •) </a:t>
            </a:r>
            <a:r>
              <a:rPr lang="en-US" sz="2800" dirty="0">
                <a:solidFill>
                  <a:srgbClr val="333333"/>
                </a:solidFill>
                <a:ea typeface="ＭＳ Ｐゴシック" pitchFamily="-111" charset="-128"/>
                <a:cs typeface="ＭＳ Ｐゴシック" pitchFamily="-111" charset="-128"/>
              </a:rPr>
              <a:t>is a semi-group if</a:t>
            </a:r>
          </a:p>
          <a:p>
            <a:pPr marL="990600" lvl="1" indent="-533400">
              <a:buFontTx/>
              <a:buNone/>
            </a:pPr>
            <a:r>
              <a:rPr lang="en-US" sz="2400" b="1" dirty="0">
                <a:solidFill>
                  <a:srgbClr val="333333"/>
                </a:solidFill>
              </a:rPr>
              <a:t>G</a:t>
            </a:r>
            <a:r>
              <a:rPr lang="en-US" sz="2400" dirty="0">
                <a:solidFill>
                  <a:srgbClr val="333333"/>
                </a:solidFill>
              </a:rPr>
              <a:t> is a set, </a:t>
            </a:r>
            <a:r>
              <a:rPr lang="en-US" sz="2400" b="1" dirty="0">
                <a:solidFill>
                  <a:srgbClr val="333333"/>
                </a:solidFill>
              </a:rPr>
              <a:t>•</a:t>
            </a:r>
            <a:r>
              <a:rPr lang="en-US" sz="2400" dirty="0">
                <a:solidFill>
                  <a:srgbClr val="333333"/>
                </a:solidFill>
              </a:rPr>
              <a:t> is a binary operator, and</a:t>
            </a:r>
          </a:p>
          <a:p>
            <a:pPr marL="990600" lvl="1" indent="-533400">
              <a:buFont typeface="Times" pitchFamily="-111" charset="0"/>
              <a:buAutoNum type="arabicPeriod"/>
            </a:pPr>
            <a:r>
              <a:rPr lang="en-US" sz="2400" dirty="0">
                <a:solidFill>
                  <a:srgbClr val="333333"/>
                </a:solidFill>
              </a:rPr>
              <a:t>Closure: If </a:t>
            </a:r>
            <a:r>
              <a:rPr lang="en-US" sz="2400" b="1" dirty="0" err="1">
                <a:solidFill>
                  <a:srgbClr val="333333"/>
                </a:solidFill>
              </a:rPr>
              <a:t>x,y</a:t>
            </a:r>
            <a:r>
              <a:rPr lang="en-US" sz="2400" b="1" dirty="0">
                <a:solidFill>
                  <a:srgbClr val="333333"/>
                </a:solidFill>
              </a:rPr>
              <a:t> </a:t>
            </a:r>
            <a:r>
              <a:rPr lang="en-US" sz="2400" b="1" dirty="0">
                <a:solidFill>
                  <a:srgbClr val="333333"/>
                </a:solidFill>
                <a:sym typeface="Symbol" pitchFamily="-111" charset="2"/>
              </a:rPr>
              <a:t> G </a:t>
            </a:r>
            <a:r>
              <a:rPr lang="en-US" sz="2400" dirty="0">
                <a:solidFill>
                  <a:srgbClr val="333333"/>
                </a:solidFill>
                <a:sym typeface="Symbol" pitchFamily="-111" charset="2"/>
              </a:rPr>
              <a:t>then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 G </a:t>
            </a:r>
          </a:p>
          <a:p>
            <a:pPr marL="990600" lvl="1" indent="-533400">
              <a:buFont typeface="Times" pitchFamily="-111" charset="0"/>
              <a:buAutoNum type="arabicPeriod"/>
            </a:pPr>
            <a:r>
              <a:rPr lang="en-US" sz="2400" dirty="0">
                <a:solidFill>
                  <a:srgbClr val="333333"/>
                </a:solidFill>
              </a:rPr>
              <a:t>Associativity: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 =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a:t>
            </a:r>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a:t>
            </a:r>
            <a:r>
              <a:rPr lang="en-US" sz="2800" dirty="0" err="1">
                <a:ea typeface="ＭＳ Ｐゴシック" pitchFamily="-111" charset="-128"/>
                <a:cs typeface="ＭＳ Ｐゴシック" pitchFamily="-111" charset="-128"/>
              </a:rPr>
              <a:t>monoid</a:t>
            </a:r>
            <a:r>
              <a:rPr lang="en-US" sz="2800" dirty="0">
                <a:ea typeface="ＭＳ Ｐゴシック" pitchFamily="-111" charset="-128"/>
                <a:cs typeface="ＭＳ Ｐゴシック" pitchFamily="-111" charset="-128"/>
              </a:rPr>
              <a:t> if</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3"/>
            </a:pPr>
            <a:r>
              <a:rPr lang="en-US" sz="2400" dirty="0">
                <a:solidFill>
                  <a:srgbClr val="333333"/>
                </a:solidFill>
                <a:sym typeface="Symbol" pitchFamily="-111" charset="2"/>
              </a:rPr>
              <a:t>Identity: </a:t>
            </a:r>
            <a:r>
              <a:rPr lang="en-US" sz="2400" b="1" dirty="0">
                <a:solidFill>
                  <a:srgbClr val="333333"/>
                </a:solidFill>
                <a:sym typeface="Symbol" pitchFamily="-111" charset="2"/>
              </a:rPr>
              <a:t>e  G x  G [e </a:t>
            </a:r>
            <a:r>
              <a:rPr lang="en-US" sz="2400" b="1" dirty="0">
                <a:solidFill>
                  <a:srgbClr val="333333"/>
                </a:solidFill>
              </a:rPr>
              <a:t>• x = x • e = x</a:t>
            </a:r>
            <a:r>
              <a:rPr lang="en-US" sz="2400" b="1" dirty="0">
                <a:solidFill>
                  <a:srgbClr val="333333"/>
                </a:solidFill>
                <a:sym typeface="Symbol" pitchFamily="-111" charset="2"/>
              </a:rPr>
              <a:t>]</a:t>
            </a:r>
            <a:endParaRPr lang="en-US" sz="2400" b="1" dirty="0"/>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group if </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4"/>
            </a:pPr>
            <a:r>
              <a:rPr lang="en-US" sz="2400" dirty="0">
                <a:solidFill>
                  <a:srgbClr val="333333"/>
                </a:solidFill>
                <a:sym typeface="Symbol" pitchFamily="-111" charset="2"/>
              </a:rPr>
              <a:t>Inverse: </a:t>
            </a:r>
            <a:r>
              <a:rPr lang="en-US" sz="2400" b="1" dirty="0">
                <a:solidFill>
                  <a:srgbClr val="333333"/>
                </a:solidFill>
                <a:sym typeface="Symbol" pitchFamily="-111" charset="2"/>
              </a:rPr>
              <a:t>x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a:t>
            </a:r>
            <a:r>
              <a:rPr lang="en-US" sz="2400" b="1" dirty="0">
                <a:solidFill>
                  <a:srgbClr val="333333"/>
                </a:solidFill>
              </a:rPr>
              <a:t>• x = x • </a:t>
            </a:r>
            <a:r>
              <a:rPr lang="en-US" sz="2400" b="1" dirty="0">
                <a:solidFill>
                  <a:srgbClr val="333333"/>
                </a:solidFill>
                <a:sym typeface="Symbol" pitchFamily="-111" charset="2"/>
              </a:rPr>
              <a:t>x</a:t>
            </a:r>
            <a:r>
              <a:rPr lang="en-US" sz="2400" b="1" baseline="30000" dirty="0">
                <a:solidFill>
                  <a:srgbClr val="333333"/>
                </a:solidFill>
                <a:sym typeface="Symbol" pitchFamily="-111" charset="2"/>
              </a:rPr>
              <a:t>-1</a:t>
            </a:r>
            <a:r>
              <a:rPr lang="en-US" sz="2400" b="1" dirty="0">
                <a:solidFill>
                  <a:srgbClr val="333333"/>
                </a:solidFill>
              </a:rPr>
              <a:t> = e</a:t>
            </a:r>
            <a:r>
              <a:rPr lang="en-US" sz="2400" b="1" dirty="0">
                <a:solidFill>
                  <a:srgbClr val="333333"/>
                </a:solidFill>
                <a:sym typeface="Symbol" pitchFamily="-111" charset="2"/>
              </a:rPr>
              <a:t>]</a:t>
            </a:r>
            <a:endParaRPr lang="en-US" sz="2400" b="1" dirty="0"/>
          </a:p>
          <a:p>
            <a:pPr marL="609600" indent="-609600">
              <a:buFontTx/>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dirty="0" err="1">
                <a:ea typeface="ＭＳ Ｐゴシック" pitchFamily="-111" charset="-128"/>
                <a:cs typeface="ＭＳ Ｐゴシック" pitchFamily="-111" charset="-128"/>
              </a:rPr>
              <a:t>Abelian</a:t>
            </a:r>
            <a:r>
              <a:rPr lang="en-US" sz="2800" dirty="0">
                <a:ea typeface="ＭＳ Ｐゴシック" pitchFamily="-111" charset="-128"/>
                <a:cs typeface="ＭＳ Ｐゴシック" pitchFamily="-111" charset="-128"/>
              </a:rPr>
              <a:t> if </a:t>
            </a:r>
            <a:r>
              <a:rPr lang="en-US" sz="2800" dirty="0">
                <a:solidFill>
                  <a:srgbClr val="333333"/>
                </a:solidFill>
                <a:ea typeface="ＭＳ Ｐゴシック" pitchFamily="-111" charset="-128"/>
                <a:cs typeface="ＭＳ Ｐゴシック" pitchFamily="-111" charset="-128"/>
              </a:rPr>
              <a:t>• is</a:t>
            </a:r>
            <a:r>
              <a:rPr lang="en-US" sz="2800" dirty="0">
                <a:ea typeface="ＭＳ Ｐゴシック" pitchFamily="-111" charset="-128"/>
                <a:cs typeface="ＭＳ Ｐゴシック" pitchFamily="-111" charset="-128"/>
              </a:rPr>
              <a:t> commutative</a:t>
            </a:r>
          </a:p>
        </p:txBody>
      </p:sp>
      <p:sp>
        <p:nvSpPr>
          <p:cNvPr id="232454" name="Date Placeholder 3"/>
          <p:cNvSpPr>
            <a:spLocks noGrp="1"/>
          </p:cNvSpPr>
          <p:nvPr>
            <p:ph type="dt" sz="quarter" idx="10"/>
          </p:nvPr>
        </p:nvSpPr>
        <p:spPr>
          <a:noFill/>
        </p:spPr>
        <p:txBody>
          <a:bodyPr/>
          <a:lstStyle/>
          <a:p>
            <a:fld id="{A72B4AEA-32BC-C649-9B96-7F333E6EEF28}"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0353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34499" name="Slide Number Placeholder 5"/>
          <p:cNvSpPr>
            <a:spLocks noGrp="1"/>
          </p:cNvSpPr>
          <p:nvPr>
            <p:ph type="sldNum" sz="quarter" idx="12"/>
          </p:nvPr>
        </p:nvSpPr>
        <p:spPr>
          <a:noFill/>
        </p:spPr>
        <p:txBody>
          <a:bodyPr/>
          <a:lstStyle/>
          <a:p>
            <a:fld id="{1BFEFD50-A753-E843-A7B8-DFC6A2421E6D}"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
        <p:nvSpPr>
          <p:cNvPr id="2345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Finitely Presented</a:t>
            </a:r>
          </a:p>
        </p:txBody>
      </p:sp>
      <p:sp>
        <p:nvSpPr>
          <p:cNvPr id="234501" name="Rectangle 3"/>
          <p:cNvSpPr>
            <a:spLocks noGrp="1" noChangeArrowheads="1"/>
          </p:cNvSpPr>
          <p:nvPr>
            <p:ph type="body" idx="1"/>
          </p:nvPr>
        </p:nvSpPr>
        <p:spPr/>
        <p:txBody>
          <a:bodyPr/>
          <a:lstStyle/>
          <a:p>
            <a:r>
              <a:rPr lang="en-US" sz="2400" b="1" dirty="0">
                <a:solidFill>
                  <a:srgbClr val="333333"/>
                </a:solidFill>
                <a:ea typeface="ＭＳ Ｐゴシック" pitchFamily="-111" charset="-128"/>
                <a:cs typeface="ＭＳ Ｐゴシック" pitchFamily="-111" charset="-128"/>
              </a:rPr>
              <a:t>S = (G, •)</a:t>
            </a:r>
            <a:r>
              <a:rPr lang="en-US" sz="2400" dirty="0">
                <a:solidFill>
                  <a:srgbClr val="333333"/>
                </a:solidFill>
                <a:ea typeface="ＭＳ Ｐゴシック" pitchFamily="-111" charset="-128"/>
                <a:cs typeface="ＭＳ Ｐゴシック" pitchFamily="-111" charset="-128"/>
              </a:rPr>
              <a:t>, a </a:t>
            </a:r>
            <a:r>
              <a:rPr lang="en-US" sz="2400" dirty="0">
                <a:ea typeface="ＭＳ Ｐゴシック" pitchFamily="-111" charset="-128"/>
                <a:cs typeface="ＭＳ Ｐゴシック" pitchFamily="-111" charset="-128"/>
              </a:rPr>
              <a:t>semi-group (</a:t>
            </a:r>
            <a:r>
              <a:rPr lang="en-US" sz="2400" dirty="0" err="1">
                <a:ea typeface="ＭＳ Ｐゴシック" pitchFamily="-111" charset="-128"/>
                <a:cs typeface="ＭＳ Ｐゴシック" pitchFamily="-111" charset="-128"/>
              </a:rPr>
              <a:t>monoid</a:t>
            </a:r>
            <a:r>
              <a:rPr lang="en-US" sz="2400" dirty="0">
                <a:ea typeface="ＭＳ Ｐゴシック" pitchFamily="-111" charset="-128"/>
                <a:cs typeface="ＭＳ Ｐゴシック" pitchFamily="-111" charset="-128"/>
              </a:rPr>
              <a:t>, group), is finitely presented if there is  a finite set of symbols,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called the alphabet or generators, and a finite set of equalities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t>
            </a:r>
            <a:r>
              <a:rPr lang="en-US" sz="2400" b="1" dirty="0" err="1">
                <a:latin typeface="Symbol" pitchFamily="-111" charset="2"/>
                <a:ea typeface="ＭＳ Ｐゴシック" pitchFamily="-111" charset="-128"/>
                <a:cs typeface="ＭＳ Ｐゴシック" pitchFamily="-111" charset="-128"/>
                <a:sym typeface="Symbol" pitchFamily="-111" charset="2"/>
              </a:rPr>
              <a:t>a</a:t>
            </a:r>
            <a:r>
              <a:rPr lang="en-US" sz="2400" b="1" baseline="-25000" dirty="0" err="1">
                <a:ea typeface="ＭＳ Ｐゴシック" pitchFamily="-111" charset="-128"/>
                <a:cs typeface="ＭＳ Ｐゴシック" pitchFamily="-111" charset="-128"/>
                <a:sym typeface="Symbol" pitchFamily="-111" charset="2"/>
              </a:rPr>
              <a:t>i</a:t>
            </a:r>
            <a:r>
              <a:rPr lang="en-US" sz="2400" b="1" dirty="0">
                <a:latin typeface="Symbol" pitchFamily="-111" charset="2"/>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r>
              <a:rPr lang="en-US" sz="2400" b="1" dirty="0">
                <a:latin typeface="Symbol" pitchFamily="-111" charset="2"/>
                <a:ea typeface="ＭＳ Ｐゴシック" pitchFamily="-111" charset="-128"/>
                <a:cs typeface="ＭＳ Ｐゴシック" pitchFamily="-111" charset="-128"/>
                <a:sym typeface="Symbol" pitchFamily="-111" charset="2"/>
              </a:rPr>
              <a:t>b</a:t>
            </a:r>
            <a:r>
              <a:rPr lang="en-US" sz="2400" b="1" baseline="-25000" dirty="0">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the reflexive transitive closure of which determines equivalence classes over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a:t>
            </a:r>
          </a:p>
          <a:p>
            <a:r>
              <a:rPr lang="en-US" sz="2400" dirty="0">
                <a:ea typeface="ＭＳ Ｐゴシック" pitchFamily="-111" charset="-128"/>
                <a:cs typeface="ＭＳ Ｐゴシック" pitchFamily="-111" charset="-128"/>
                <a:sym typeface="Symbol" pitchFamily="-111" charset="2"/>
              </a:rPr>
              <a:t>Note, the set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is the closure of the generators under the semi-group’s operator </a:t>
            </a:r>
            <a:r>
              <a:rPr lang="en-US" sz="2400" b="1" dirty="0">
                <a:solidFill>
                  <a:srgbClr val="333333"/>
                </a:solidFill>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a:t>
            </a:r>
          </a:p>
          <a:p>
            <a:r>
              <a:rPr lang="en-US" sz="2400" dirty="0">
                <a:ea typeface="ＭＳ Ｐゴシック" pitchFamily="-111" charset="-128"/>
                <a:cs typeface="ＭＳ Ｐゴシック" pitchFamily="-111" charset="-128"/>
              </a:rPr>
              <a:t>The problem of determining membership in equivalence classes for finitely presented </a:t>
            </a:r>
            <a:r>
              <a:rPr lang="en-US" sz="2400" dirty="0" err="1">
                <a:ea typeface="ＭＳ Ｐゴシック" pitchFamily="-111" charset="-128"/>
                <a:cs typeface="ＭＳ Ｐゴシック" pitchFamily="-111" charset="-128"/>
              </a:rPr>
              <a:t>Abelian</a:t>
            </a:r>
            <a:r>
              <a:rPr lang="en-US" sz="2400" dirty="0">
                <a:ea typeface="ＭＳ Ｐゴシック" pitchFamily="-111" charset="-128"/>
                <a:cs typeface="ＭＳ Ｐゴシック" pitchFamily="-111" charset="-128"/>
              </a:rPr>
              <a:t> semi-groups is equivalent to that of determining mutual derivability in an unordered FRS or Vector Addition System with inverses for each rule.</a:t>
            </a:r>
          </a:p>
          <a:p>
            <a:endParaRPr lang="en-US" sz="2000" dirty="0">
              <a:ea typeface="ＭＳ Ｐゴシック" pitchFamily="-111" charset="-128"/>
              <a:cs typeface="ＭＳ Ｐゴシック" pitchFamily="-111" charset="-128"/>
            </a:endParaRPr>
          </a:p>
        </p:txBody>
      </p:sp>
      <p:sp>
        <p:nvSpPr>
          <p:cNvPr id="234502" name="Date Placeholder 3"/>
          <p:cNvSpPr>
            <a:spLocks noGrp="1"/>
          </p:cNvSpPr>
          <p:nvPr>
            <p:ph type="dt" sz="quarter" idx="10"/>
          </p:nvPr>
        </p:nvSpPr>
        <p:spPr>
          <a:noFill/>
        </p:spPr>
        <p:txBody>
          <a:bodyPr/>
          <a:lstStyle/>
          <a:p>
            <a:fld id="{FE28A1F6-219A-BB41-AAB1-74AC543994C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8038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Functions</a:t>
            </a:r>
          </a:p>
        </p:txBody>
      </p:sp>
      <p:sp>
        <p:nvSpPr>
          <p:cNvPr id="236547"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Primitive and </a:t>
            </a:r>
            <a:r>
              <a:rPr lang="en-US">
                <a:solidFill>
                  <a:srgbClr val="CC3300"/>
                </a:solidFill>
                <a:ea typeface="ＭＳ Ｐゴシック" pitchFamily="-111" charset="-128"/>
                <a:cs typeface="ＭＳ Ｐゴシック" pitchFamily="-111" charset="-128"/>
                <a:sym typeface="Symbol" pitchFamily="-111" charset="2"/>
              </a:rPr>
              <a:t>-</a:t>
            </a:r>
            <a:r>
              <a:rPr lang="en-US">
                <a:solidFill>
                  <a:srgbClr val="CC3300"/>
                </a:solidFill>
                <a:ea typeface="ＭＳ Ｐゴシック" pitchFamily="-111" charset="-128"/>
                <a:cs typeface="ＭＳ Ｐゴシック" pitchFamily="-111" charset="-128"/>
              </a:rPr>
              <a:t>Recursive</a:t>
            </a:r>
          </a:p>
        </p:txBody>
      </p:sp>
    </p:spTree>
    <p:extLst>
      <p:ext uri="{BB962C8B-B14F-4D97-AF65-F5344CB8AC3E}">
        <p14:creationId xmlns:p14="http://schemas.microsoft.com/office/powerpoint/2010/main" val="27520170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extLst>
      <p:ext uri="{BB962C8B-B14F-4D97-AF65-F5344CB8AC3E}">
        <p14:creationId xmlns:p14="http://schemas.microsoft.com/office/powerpoint/2010/main" val="2976530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dirty="0">
                <a:ea typeface="ＭＳ Ｐゴシック" pitchFamily="-111" charset="-128"/>
                <a:cs typeface="ＭＳ Ｐゴシック" pitchFamily="-111" charset="-128"/>
              </a:rPr>
              <a:t>The </a:t>
            </a:r>
            <a:r>
              <a:rPr lang="en-US" sz="2800" b="1" dirty="0">
                <a:solidFill>
                  <a:srgbClr val="FF0000"/>
                </a:solidFill>
                <a:ea typeface="ＭＳ Ｐゴシック" pitchFamily="-111" charset="-128"/>
                <a:cs typeface="ＭＳ Ｐゴシック" pitchFamily="-111" charset="-128"/>
              </a:rPr>
              <a:t>base functions </a:t>
            </a:r>
            <a:r>
              <a:rPr lang="en-US" sz="2800" dirty="0">
                <a:ea typeface="ＭＳ Ｐゴシック" pitchFamily="-111" charset="-128"/>
                <a:cs typeface="ＭＳ Ｐゴシック" pitchFamily="-111" charset="-128"/>
              </a:rPr>
              <a:t>are:</a:t>
            </a:r>
          </a:p>
          <a:p>
            <a:pPr>
              <a:lnSpc>
                <a:spcPct val="80000"/>
              </a:lnSpc>
              <a:buFontTx/>
              <a:buNone/>
            </a:pPr>
            <a:r>
              <a:rPr lang="en-US" sz="2800"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a	</a:t>
            </a:r>
            <a:r>
              <a:rPr lang="en-US" sz="2800" dirty="0">
                <a:ea typeface="ＭＳ Ｐゴシック" pitchFamily="-111" charset="-128"/>
                <a:cs typeface="ＭＳ Ｐゴシック" pitchFamily="-111" charset="-128"/>
              </a:rPr>
              <a:t>: constant functions</a:t>
            </a:r>
          </a:p>
          <a:p>
            <a:pPr>
              <a:lnSpc>
                <a:spcPct val="80000"/>
              </a:lnSpc>
              <a:buFontTx/>
              <a:buNone/>
            </a:pPr>
            <a:r>
              <a:rPr lang="en-US" sz="2800" b="1" dirty="0">
                <a:ea typeface="ＭＳ Ｐゴシック" pitchFamily="-111" charset="-128"/>
                <a:cs typeface="ＭＳ Ｐゴシック" pitchFamily="-111" charset="-128"/>
              </a:rPr>
              <a:t>	    (x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x</a:t>
            </a:r>
            <a:r>
              <a:rPr lang="en-US" sz="2800" b="1"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 identity functions</a:t>
            </a:r>
          </a:p>
          <a:p>
            <a:pPr>
              <a:lnSpc>
                <a:spcPct val="80000"/>
              </a:lnSpc>
              <a:buFontTx/>
              <a:buNone/>
            </a:pPr>
            <a:r>
              <a:rPr lang="en-US" sz="2800" dirty="0">
                <a:ea typeface="ＭＳ Ｐゴシック" pitchFamily="-111" charset="-128"/>
                <a:cs typeface="ＭＳ Ｐゴシック" pitchFamily="-111" charset="-128"/>
              </a:rPr>
              <a:t>					: aka projection </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S(x) = x+1</a:t>
            </a:r>
            <a:r>
              <a:rPr lang="en-US" sz="2800" dirty="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0642" name="Object 4"/>
          <p:cNvGraphicFramePr>
            <a:graphicFrameLocks noChangeAspect="1"/>
          </p:cNvGraphicFramePr>
          <p:nvPr/>
        </p:nvGraphicFramePr>
        <p:xfrm>
          <a:off x="914400" y="3886200"/>
          <a:ext cx="514350" cy="541338"/>
        </p:xfrm>
        <a:graphic>
          <a:graphicData uri="http://schemas.openxmlformats.org/presentationml/2006/ole">
            <mc:AlternateContent xmlns:mc="http://schemas.openxmlformats.org/markup-compatibility/2006">
              <mc:Choice xmlns:v="urn:schemas-microsoft-com:vml" Requires="v">
                <p:oleObj spid="_x0000_s240668" name="Equation" r:id="rId4" imgW="121920" imgH="129540" progId="Equation.3">
                  <p:embed/>
                </p:oleObj>
              </mc:Choice>
              <mc:Fallback>
                <p:oleObj name="Equation" r:id="rId4" imgW="121920" imgH="129540" progId="Equation.3">
                  <p:embed/>
                  <p:pic>
                    <p:nvPicPr>
                      <p:cNvPr id="24064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514350" cy="541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0648" name="Date Placeholder 3"/>
          <p:cNvSpPr>
            <a:spLocks noGrp="1"/>
          </p:cNvSpPr>
          <p:nvPr>
            <p:ph type="dt" sz="quarter" idx="10"/>
          </p:nvPr>
        </p:nvSpPr>
        <p:spPr>
          <a:noFill/>
        </p:spPr>
        <p:txBody>
          <a:bodyPr/>
          <a:lstStyle/>
          <a:p>
            <a:fld id="{FBCFD5CA-DCED-9942-A5FC-AEC880574DC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8516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3B0820-C973-A34A-B520-84CEE90C7B65}" type="datetime1">
              <a:rPr lang="en-US" smtClean="0"/>
              <a:t>2/20/2020</a:t>
            </a:fld>
            <a:endParaRPr lang="en-US"/>
          </a:p>
        </p:txBody>
      </p:sp>
      <p:sp>
        <p:nvSpPr>
          <p:cNvPr id="147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A9BCE-BD32-444F-8BCE-EFBB5BA2A5CC}" type="slidenum">
              <a:rPr lang="en-US"/>
              <a:pPr/>
              <a:t>7</a:t>
            </a:fld>
            <a:endParaRPr lang="en-US"/>
          </a:p>
        </p:txBody>
      </p:sp>
      <p:sp>
        <p:nvSpPr>
          <p:cNvPr id="147461"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147462" name="Rectangle 3"/>
          <p:cNvSpPr>
            <a:spLocks noGrp="1" noChangeArrowheads="1"/>
          </p:cNvSpPr>
          <p:nvPr>
            <p:ph type="body" idx="4294967295"/>
          </p:nvPr>
        </p:nvSpPr>
        <p:spPr/>
        <p:txBody>
          <a:bodyPr/>
          <a:lstStyle/>
          <a:p>
            <a:pPr eaLnBrk="1" hangingPunct="1">
              <a:lnSpc>
                <a:spcPct val="80000"/>
              </a:lnSpc>
            </a:pPr>
            <a:r>
              <a:rPr lang="en-US" sz="2400" u="sng" dirty="0">
                <a:latin typeface="Arial" charset="0"/>
                <a:ea typeface="MS PGothic" charset="0"/>
              </a:rPr>
              <a:t>Recursively enumerable</a:t>
            </a:r>
            <a:r>
              <a:rPr lang="en-US" sz="2400" dirty="0">
                <a:latin typeface="Arial" charset="0"/>
                <a:ea typeface="MS PGothic" charset="0"/>
              </a:rPr>
              <a:t> -- A set S is recursively enumerable (</a:t>
            </a:r>
            <a:r>
              <a:rPr lang="en-US" sz="2400" u="sng" dirty="0">
                <a:latin typeface="Arial" charset="0"/>
                <a:ea typeface="MS PGothic" charset="0"/>
              </a:rPr>
              <a:t>re)</a:t>
            </a:r>
            <a:r>
              <a:rPr lang="en-US" sz="2400" dirty="0">
                <a:latin typeface="Arial" charset="0"/>
                <a:ea typeface="MS PGothic" charset="0"/>
              </a:rPr>
              <a:t> if S is empty (S = Ø) or there exists an algorithm F, over the natural numbers </a:t>
            </a:r>
            <a:r>
              <a:rPr lang="en-US" sz="2400" b="1" i="1" dirty="0">
                <a:latin typeface="Arial" charset="0"/>
                <a:ea typeface="MS PGothic" charset="0"/>
                <a:sym typeface="Symbol" charset="0"/>
              </a:rPr>
              <a:t>N</a:t>
            </a:r>
            <a:r>
              <a:rPr lang="en-US" sz="2400" dirty="0">
                <a:latin typeface="Arial" charset="0"/>
                <a:ea typeface="MS PGothic" charset="0"/>
              </a:rPr>
              <a:t>, whose range is exactly S.  A problem is said to be re if the set associated with it is re.</a:t>
            </a:r>
            <a:endParaRPr lang="en-US" sz="2400" u="sng" dirty="0">
              <a:latin typeface="Arial" charset="0"/>
              <a:ea typeface="MS PGothic" charset="0"/>
            </a:endParaRPr>
          </a:p>
          <a:p>
            <a:pPr eaLnBrk="1" hangingPunct="1">
              <a:lnSpc>
                <a:spcPct val="80000"/>
              </a:lnSpc>
            </a:pPr>
            <a:r>
              <a:rPr lang="en-US" sz="2400" u="sng" dirty="0">
                <a:latin typeface="Arial" charset="0"/>
                <a:ea typeface="MS PGothic" charset="0"/>
              </a:rPr>
              <a:t>Semi-Decidable</a:t>
            </a:r>
            <a:r>
              <a:rPr lang="en-US" sz="2400" dirty="0">
                <a:latin typeface="Arial" charset="0"/>
                <a:ea typeface="MS PGothic" charset="0"/>
              </a:rPr>
              <a:t> -- A problem is said to be semi-decidable if there is an effective procedure F which, when applied to a question q in P, produces the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if and only if q has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F need not halt if q has answer </a:t>
            </a:r>
            <a:r>
              <a:rPr lang="ja-JP" altLang="en-US" sz="2400" dirty="0">
                <a:latin typeface="Arial" charset="0"/>
                <a:ea typeface="MS PGothic" charset="0"/>
              </a:rPr>
              <a:t>“</a:t>
            </a:r>
            <a:r>
              <a:rPr lang="en-US" altLang="ja-JP" sz="2400" dirty="0">
                <a:latin typeface="Arial" charset="0"/>
                <a:ea typeface="MS PGothic" charset="0"/>
              </a:rPr>
              <a:t>no</a:t>
            </a:r>
            <a:r>
              <a:rPr lang="ja-JP" altLang="en-US" sz="2400" dirty="0">
                <a:latin typeface="Arial" charset="0"/>
                <a:ea typeface="MS PGothic" charset="0"/>
              </a:rPr>
              <a:t>”</a:t>
            </a:r>
            <a:r>
              <a:rPr lang="en-US" altLang="ja-JP" sz="2400" dirty="0">
                <a:latin typeface="Arial" charset="0"/>
                <a:ea typeface="MS PGothic" charset="0"/>
              </a:rPr>
              <a:t>.</a:t>
            </a:r>
          </a:p>
          <a:p>
            <a:pPr eaLnBrk="1" hangingPunct="1">
              <a:lnSpc>
                <a:spcPct val="80000"/>
              </a:lnSpc>
            </a:pPr>
            <a:r>
              <a:rPr lang="en-US" sz="2400" dirty="0">
                <a:latin typeface="Arial" charset="0"/>
                <a:ea typeface="MS PGothic" charset="0"/>
              </a:rPr>
              <a:t>Semi-decidable is the same as the notion of </a:t>
            </a:r>
            <a:r>
              <a:rPr lang="en-US" sz="2400" u="sng" dirty="0">
                <a:latin typeface="Arial" charset="0"/>
                <a:ea typeface="MS PGothic" charset="0"/>
              </a:rPr>
              <a:t>recognizable</a:t>
            </a:r>
            <a:r>
              <a:rPr lang="en-US" sz="2400" dirty="0">
                <a:latin typeface="Arial" charset="0"/>
                <a:ea typeface="MS PGothic" charset="0"/>
              </a:rPr>
              <a:t> used in the text.</a:t>
            </a:r>
          </a:p>
        </p:txBody>
      </p:sp>
      <p:sp>
        <p:nvSpPr>
          <p:cNvPr id="147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6BF31DA-0C64-E349-86D0-558FD10A9BC5}" type="slidenum">
              <a:rPr lang="en-US" sz="1400"/>
              <a:pPr algn="r" eaLnBrk="1" hangingPunct="1"/>
              <a:t>7</a:t>
            </a:fld>
            <a:endParaRPr 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dirty="0">
                <a:solidFill>
                  <a:srgbClr val="CC3300"/>
                </a:solidFill>
                <a:ea typeface="ＭＳ Ｐゴシック" pitchFamily="-111" charset="-128"/>
                <a:cs typeface="ＭＳ Ｐゴシック" pitchFamily="-111" charset="-128"/>
              </a:rPr>
              <a:t>Composition:</a:t>
            </a:r>
            <a:r>
              <a:rPr lang="en-US" sz="2400" dirty="0">
                <a:solidFill>
                  <a:srgbClr val="CC3300"/>
                </a:solidFill>
                <a:ea typeface="ＭＳ Ｐゴシック" pitchFamily="-111" charset="-128"/>
                <a:cs typeface="ＭＳ Ｐゴシック" pitchFamily="-111" charset="-128"/>
              </a:rPr>
              <a:t>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G(H</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pPr>
            <a:r>
              <a:rPr lang="en-US" sz="2400" b="1" dirty="0">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b="1" dirty="0">
                <a:ea typeface="ＭＳ Ｐゴシック" pitchFamily="-111" charset="-128"/>
                <a:cs typeface="ＭＳ Ｐゴシック" pitchFamily="-111" charset="-128"/>
              </a:rPr>
              <a:t>		F(0,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b="1" dirty="0">
                <a:ea typeface="ＭＳ Ｐゴシック" pitchFamily="-111" charset="-128"/>
                <a:cs typeface="ＭＳ Ｐゴシック" pitchFamily="-111" charset="-128"/>
              </a:rPr>
              <a:t>		F(y+1,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H(y,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F(y,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dirty="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EEC8B00B-CC5F-414E-8B92-7266D600A9C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63855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8" name="Object 4"/>
          <p:cNvGraphicFramePr>
            <a:graphicFrameLocks noChangeAspect="1"/>
          </p:cNvGraphicFramePr>
          <p:nvPr/>
        </p:nvGraphicFramePr>
        <p:xfrm>
          <a:off x="5105400" y="4724400"/>
          <a:ext cx="419100" cy="381000"/>
        </p:xfrm>
        <a:graphic>
          <a:graphicData uri="http://schemas.openxmlformats.org/presentationml/2006/ole">
            <mc:AlternateContent xmlns:mc="http://schemas.openxmlformats.org/markup-compatibility/2006">
              <mc:Choice xmlns:v="urn:schemas-microsoft-com:vml" Requires="v">
                <p:oleObj spid="_x0000_s241773" name="Equation" r:id="rId4" imgW="99060" imgH="106680" progId="Equation.3">
                  <p:embed/>
                </p:oleObj>
              </mc:Choice>
              <mc:Fallback>
                <p:oleObj name="Equation" r:id="rId4" imgW="99060" imgH="106680" progId="Equation.3">
                  <p:embed/>
                  <p:pic>
                    <p:nvPicPr>
                      <p:cNvPr id="2447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724400"/>
                        <a:ext cx="419100"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9" name="Object 7"/>
          <p:cNvGraphicFramePr>
            <a:graphicFrameLocks noChangeAspect="1"/>
          </p:cNvGraphicFramePr>
          <p:nvPr/>
        </p:nvGraphicFramePr>
        <p:xfrm>
          <a:off x="2514600" y="2057400"/>
          <a:ext cx="371475" cy="434975"/>
        </p:xfrm>
        <a:graphic>
          <a:graphicData uri="http://schemas.openxmlformats.org/presentationml/2006/ole">
            <mc:AlternateContent xmlns:mc="http://schemas.openxmlformats.org/markup-compatibility/2006">
              <mc:Choice xmlns:v="urn:schemas-microsoft-com:vml" Requires="v">
                <p:oleObj spid="_x0000_s241774" name="Equation" r:id="rId6" imgW="91440" imgH="106680" progId="Equation.3">
                  <p:embed/>
                </p:oleObj>
              </mc:Choice>
              <mc:Fallback>
                <p:oleObj name="Equation" r:id="rId6" imgW="91440" imgH="106680" progId="Equation.3">
                  <p:embed/>
                  <p:pic>
                    <p:nvPicPr>
                      <p:cNvPr id="24473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057400"/>
                        <a:ext cx="371475" cy="434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0" name="Object 10"/>
          <p:cNvGraphicFramePr>
            <a:graphicFrameLocks noChangeAspect="1"/>
          </p:cNvGraphicFramePr>
          <p:nvPr/>
        </p:nvGraphicFramePr>
        <p:xfrm>
          <a:off x="6400800" y="4755930"/>
          <a:ext cx="457200" cy="385763"/>
        </p:xfrm>
        <a:graphic>
          <a:graphicData uri="http://schemas.openxmlformats.org/presentationml/2006/ole">
            <mc:AlternateContent xmlns:mc="http://schemas.openxmlformats.org/markup-compatibility/2006">
              <mc:Choice xmlns:v="urn:schemas-microsoft-com:vml" Requires="v">
                <p:oleObj spid="_x0000_s241775" name="Equation" r:id="rId8" imgW="99060" imgH="114300" progId="Equation.3">
                  <p:embed/>
                </p:oleObj>
              </mc:Choice>
              <mc:Fallback>
                <p:oleObj name="Equation" r:id="rId8" imgW="99060" imgH="114300" progId="Equation.3">
                  <p:embed/>
                  <p:pic>
                    <p:nvPicPr>
                      <p:cNvPr id="24474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4755930"/>
                        <a:ext cx="457200" cy="385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1" name="Object 15"/>
          <p:cNvGraphicFramePr>
            <a:graphicFrameLocks noGrp="1" noChangeAspect="1"/>
          </p:cNvGraphicFramePr>
          <p:nvPr>
            <p:ph sz="half" idx="2"/>
          </p:nvPr>
        </p:nvGraphicFramePr>
        <p:xfrm>
          <a:off x="5105400" y="2929760"/>
          <a:ext cx="393700" cy="457200"/>
        </p:xfrm>
        <a:graphic>
          <a:graphicData uri="http://schemas.openxmlformats.org/presentationml/2006/ole">
            <mc:AlternateContent xmlns:mc="http://schemas.openxmlformats.org/markup-compatibility/2006">
              <mc:Choice xmlns:v="urn:schemas-microsoft-com:vml" Requires="v">
                <p:oleObj spid="_x0000_s241776" name="Equation" r:id="rId10" imgW="99060" imgH="114300" progId="Equation.3">
                  <p:embed/>
                </p:oleObj>
              </mc:Choice>
              <mc:Fallback>
                <p:oleObj name="Equation" r:id="rId10" imgW="99060" imgH="114300" progId="Equation.3">
                  <p:embed/>
                  <p:pic>
                    <p:nvPicPr>
                      <p:cNvPr id="244741" name="Object 15"/>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929760"/>
                        <a:ext cx="393700"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52" name="Date Placeholder 3"/>
          <p:cNvSpPr>
            <a:spLocks noGrp="1"/>
          </p:cNvSpPr>
          <p:nvPr>
            <p:ph type="dt" sz="quarter" idx="10"/>
          </p:nvPr>
        </p:nvSpPr>
        <p:spPr>
          <a:noFill/>
        </p:spPr>
        <p:txBody>
          <a:bodyPr/>
          <a:lstStyle/>
          <a:p>
            <a:fld id="{90858BD3-C217-BA47-B93B-E31B0C40D08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42069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Intuitive Composition</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Any time you have already shown some functions to be primitive recursive, you can show others are by building them up through composition</a:t>
            </a:r>
          </a:p>
          <a:p>
            <a:pPr>
              <a:lnSpc>
                <a:spcPct val="90000"/>
              </a:lnSpc>
            </a:pPr>
            <a:r>
              <a:rPr lang="en-US" sz="2400" dirty="0">
                <a:ea typeface="ＭＳ Ｐゴシック" pitchFamily="-111" charset="-128"/>
                <a:cs typeface="ＭＳ Ｐゴシック" pitchFamily="-111" charset="-128"/>
              </a:rPr>
              <a:t>Example#1: If g and h are primitive recursive functions (</a:t>
            </a:r>
            <a:r>
              <a:rPr lang="en-US" sz="2400" dirty="0" err="1">
                <a:ea typeface="ＭＳ Ｐゴシック" pitchFamily="-111" charset="-128"/>
                <a:cs typeface="ＭＳ Ｐゴシック" pitchFamily="-111" charset="-128"/>
              </a:rPr>
              <a:t>prf</a:t>
            </a:r>
            <a:r>
              <a:rPr lang="en-US" sz="2400" dirty="0">
                <a:ea typeface="ＭＳ Ｐゴシック" pitchFamily="-111" charset="-128"/>
                <a:cs typeface="ＭＳ Ｐゴシック" pitchFamily="-111" charset="-128"/>
              </a:rPr>
              <a:t>) then so is f(x) = g(h(x)). As an explicit example</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Add2(x) = S(S(x))  = x+2 is a </a:t>
            </a:r>
            <a:r>
              <a:rPr lang="en-US" sz="2400" dirty="0" err="1">
                <a:ea typeface="ＭＳ Ｐゴシック" pitchFamily="-111" charset="-128"/>
                <a:cs typeface="ＭＳ Ｐゴシック" pitchFamily="-111" charset="-128"/>
              </a:rPr>
              <a:t>prf</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Example#2: This can also involve multiple functions and multiple arguments like, if g, h and j are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then so is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f(</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 g(h(x), j(y))</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problem with giving an explicit example here is that interesting compositions tend to also involve induction.</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6285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Intuitive Inductions</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defined inductively using existing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Typically, we have one used for the basis and another for building inductively.</a:t>
            </a:r>
          </a:p>
          <a:p>
            <a:pPr>
              <a:lnSpc>
                <a:spcPct val="90000"/>
              </a:lnSpc>
            </a:pPr>
            <a:r>
              <a:rPr lang="en-US" sz="2400" dirty="0">
                <a:ea typeface="ＭＳ Ｐゴシック" pitchFamily="-111" charset="-128"/>
                <a:cs typeface="ＭＳ Ｐゴシック" pitchFamily="-111" charset="-128"/>
              </a:rPr>
              <a:t>Example#1: We can build addition from successor (S)</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x+0 = x  (formally +(x,0) = I(x)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x+y+1 = S(</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(more formally +(x,y+1) = S(+(</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Example#2: We can build multiplication from addition</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x*0 = 0  (formally *(x,0) = C</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x*(y+1) = +(</a:t>
            </a:r>
            <a:r>
              <a:rPr lang="en-US" sz="2400" dirty="0" err="1">
                <a:ea typeface="ＭＳ Ｐゴシック" pitchFamily="-111" charset="-128"/>
                <a:cs typeface="ＭＳ Ｐゴシック" pitchFamily="-111" charset="-128"/>
              </a:rPr>
              <a:t>x,x</a:t>
            </a:r>
            <a:r>
              <a:rPr lang="en-US" sz="2400" dirty="0">
                <a:ea typeface="ＭＳ Ｐゴシック" pitchFamily="-111" charset="-128"/>
                <a:cs typeface="ＭＳ Ｐゴシック" pitchFamily="-111" charset="-128"/>
              </a:rPr>
              <a:t>*y))  (more formally *(x,y+1) = +(x,*(</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063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6865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4132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≤y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27971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77</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1 – x  or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9044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37961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5847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D351705A-374A-8146-A7DD-1D620D9FB22F}"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 recognizable).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8</a:t>
            </a:fld>
            <a:endParaRPr lang="en-US" sz="1400"/>
          </a:p>
        </p:txBody>
      </p:sp>
    </p:spTree>
    <p:extLst>
      <p:ext uri="{BB962C8B-B14F-4D97-AF65-F5344CB8AC3E}">
        <p14:creationId xmlns:p14="http://schemas.microsoft.com/office/powerpoint/2010/main" val="7339618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34877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19825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3330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1641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774852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Pairing Function is 1-1 Onto</a:t>
            </a:r>
          </a:p>
        </p:txBody>
      </p:sp>
      <p:sp>
        <p:nvSpPr>
          <p:cNvPr id="3" name="Content Placeholder 2"/>
          <p:cNvSpPr>
            <a:spLocks noGrp="1"/>
          </p:cNvSpPr>
          <p:nvPr>
            <p:ph idx="1"/>
          </p:nvPr>
        </p:nvSpPr>
        <p:spPr/>
        <p:txBody>
          <a:bodyPr/>
          <a:lstStyle/>
          <a:p>
            <a:pPr marL="0" lvl="0" indent="0">
              <a:buNone/>
            </a:pPr>
            <a:r>
              <a:rPr lang="en-US" sz="2400" b="1" dirty="0"/>
              <a:t>Prove that the pairing function &lt;</a:t>
            </a:r>
            <a:r>
              <a:rPr lang="en-US" sz="2400" b="1" dirty="0" err="1"/>
              <a:t>x,y</a:t>
            </a:r>
            <a:r>
              <a:rPr lang="en-US" sz="2400" b="1" dirty="0"/>
              <a:t>&gt; = 2^x (2y + 1) - 1 is 1-1 onto the natural numbers.</a:t>
            </a:r>
            <a:endParaRPr lang="en-US" sz="2400" dirty="0"/>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&lt;</a:t>
            </a:r>
            <a:r>
              <a:rPr lang="en-US" sz="2400" dirty="0" err="1"/>
              <a:t>x,y</a:t>
            </a:r>
            <a:r>
              <a:rPr lang="en-US" sz="2400" dirty="0"/>
              <a:t>&gt;+1, which implies the problem of mapping the pairing function to Z</a:t>
            </a:r>
            <a:r>
              <a:rPr lang="en-US" sz="2400" baseline="30000" dirty="0"/>
              <a:t>+</a:t>
            </a:r>
            <a:r>
              <a:rPr lang="en-US" sz="2400" dirty="0"/>
              <a: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85</a:t>
            </a:fld>
            <a:endParaRPr lang="en-US"/>
          </a:p>
        </p:txBody>
      </p:sp>
    </p:spTree>
    <p:extLst>
      <p:ext uri="{BB962C8B-B14F-4D97-AF65-F5344CB8AC3E}">
        <p14:creationId xmlns:p14="http://schemas.microsoft.com/office/powerpoint/2010/main" val="33673457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(x=0)</a:t>
            </a:r>
          </a:p>
        </p:txBody>
      </p:sp>
      <p:sp>
        <p:nvSpPr>
          <p:cNvPr id="3" name="Content Placeholder 2"/>
          <p:cNvSpPr>
            <a:spLocks noGrp="1"/>
          </p:cNvSpPr>
          <p:nvPr>
            <p:ph idx="1"/>
          </p:nvPr>
        </p:nvSpPr>
        <p:spPr/>
        <p:txBody>
          <a:bodyPr/>
          <a:lstStyle/>
          <a:p>
            <a:pPr marL="0" indent="0">
              <a:buNone/>
            </a:pPr>
            <a:r>
              <a:rPr lang="en-US" sz="2400" b="1" dirty="0"/>
              <a:t>Case 1:</a:t>
            </a:r>
            <a:endParaRPr lang="en-US" sz="2400" dirty="0"/>
          </a:p>
          <a:p>
            <a:pPr marL="0" indent="0">
              <a:buNone/>
            </a:pPr>
            <a:r>
              <a:rPr lang="en-US" sz="2400" dirty="0"/>
              <a:t>For x = 0, &lt;0,y&gt;+1 = 2</a:t>
            </a:r>
            <a:r>
              <a:rPr lang="en-US" sz="2400" baseline="30000" dirty="0"/>
              <a:t>0</a:t>
            </a:r>
            <a:r>
              <a:rPr lang="en-US" sz="2400" dirty="0"/>
              <a:t>(2y+1) = 2y+1. But every odd number is by definition one of the form 2y+1, where y≥0; moreover, a particular value of y is uniquely associated with each such odd number and no odd number is produced when x=0. Thus, &lt;0,y&gt;+1 is 1-1 onto the odd natural numbers.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86</a:t>
            </a:fld>
            <a:endParaRPr lang="en-US"/>
          </a:p>
        </p:txBody>
      </p:sp>
    </p:spTree>
    <p:extLst>
      <p:ext uri="{BB962C8B-B14F-4D97-AF65-F5344CB8AC3E}">
        <p14:creationId xmlns:p14="http://schemas.microsoft.com/office/powerpoint/2010/main" val="34730874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(x &gt; 0)</a:t>
            </a:r>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x &gt; 0, &lt;</a:t>
            </a:r>
            <a:r>
              <a:rPr lang="en-US" sz="2000" dirty="0" err="1"/>
              <a:t>x,y</a:t>
            </a:r>
            <a:r>
              <a:rPr lang="en-US" sz="2000" dirty="0"/>
              <a:t>&gt;+1 = 2</a:t>
            </a:r>
            <a:r>
              <a:rPr lang="en-US" sz="2000" baseline="30000" dirty="0"/>
              <a:t>x</a:t>
            </a:r>
            <a:r>
              <a:rPr lang="en-US" sz="2000" dirty="0"/>
              <a:t>(2y+1), where 2y+1 ranges over all odd number and is uniquely associated with one based on the value of y (we saw that in case 1). 2</a:t>
            </a:r>
            <a:r>
              <a:rPr lang="en-US" sz="2000" baseline="30000" dirty="0"/>
              <a:t>x</a:t>
            </a:r>
            <a:r>
              <a:rPr lang="en-US" sz="2000" dirty="0"/>
              <a:t> must be even, since it has a factor of 2 and hence 2</a:t>
            </a:r>
            <a:r>
              <a:rPr lang="en-US" sz="2000" baseline="30000" dirty="0"/>
              <a:t>x</a:t>
            </a:r>
            <a:r>
              <a:rPr lang="en-US" sz="2000" dirty="0"/>
              <a:t>(2y+1) is also even. Moreover, from elementary number theory, we know that every even number except zero is of the form 2</a:t>
            </a:r>
            <a:r>
              <a:rPr lang="en-US" sz="2000" baseline="30000" dirty="0"/>
              <a:t>x</a:t>
            </a:r>
            <a:r>
              <a:rPr lang="en-US" sz="2000" dirty="0"/>
              <a:t>z, where x&gt;0, z is an odd number and this pair </a:t>
            </a:r>
            <a:r>
              <a:rPr lang="en-US" sz="2000" dirty="0" err="1"/>
              <a:t>x,y</a:t>
            </a:r>
            <a:r>
              <a:rPr lang="en-US" sz="2000" dirty="0"/>
              <a:t> is unique. Thus, &lt;</a:t>
            </a:r>
            <a:r>
              <a:rPr lang="en-US" sz="2000" dirty="0" err="1"/>
              <a:t>x,y</a:t>
            </a:r>
            <a:r>
              <a:rPr lang="en-US" sz="2000" dirty="0"/>
              <a:t>&gt;+1 is 1-1 onto the even natural numbers, when x&gt;0.</a:t>
            </a:r>
          </a:p>
          <a:p>
            <a:pPr marL="0" indent="0">
              <a:buNone/>
            </a:pPr>
            <a:endParaRPr lang="en-US" sz="2000" dirty="0"/>
          </a:p>
          <a:p>
            <a:pPr marL="0" indent="0">
              <a:buNone/>
            </a:pPr>
            <a:r>
              <a:rPr lang="en-US" sz="2000" dirty="0"/>
              <a:t>The above shows that &lt;</a:t>
            </a:r>
            <a:r>
              <a:rPr lang="en-US" sz="2000" dirty="0" err="1"/>
              <a:t>x,y</a:t>
            </a:r>
            <a:r>
              <a:rPr lang="en-US" sz="2000" dirty="0"/>
              <a:t>&gt;+1 is 1-1 onto Z</a:t>
            </a:r>
            <a:r>
              <a:rPr lang="en-US" sz="2000" baseline="30000" dirty="0"/>
              <a:t>+</a:t>
            </a:r>
            <a:r>
              <a:rPr lang="en-US" sz="2000" dirty="0"/>
              <a:t>, but then &lt;</a:t>
            </a:r>
            <a:r>
              <a:rPr lang="en-US" sz="2000" dirty="0" err="1"/>
              <a:t>x,y</a:t>
            </a:r>
            <a:r>
              <a:rPr lang="en-US" sz="2000" dirty="0"/>
              <a:t>&gt; is 1-1 onto </a:t>
            </a:r>
            <a:r>
              <a:rPr lang="en-US" sz="2000" dirty="0">
                <a:sym typeface="Symbol"/>
              </a:rPr>
              <a:t></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87</a:t>
            </a:fld>
            <a:endParaRPr lang="en-US"/>
          </a:p>
        </p:txBody>
      </p:sp>
    </p:spTree>
    <p:extLst>
      <p:ext uri="{BB962C8B-B14F-4D97-AF65-F5344CB8AC3E}">
        <p14:creationId xmlns:p14="http://schemas.microsoft.com/office/powerpoint/2010/main" val="40248125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Pairing Function is 1-1 Onto</a:t>
            </a:r>
          </a:p>
        </p:txBody>
      </p:sp>
      <p:sp>
        <p:nvSpPr>
          <p:cNvPr id="3" name="Content Placeholder 2"/>
          <p:cNvSpPr>
            <a:spLocks noGrp="1"/>
          </p:cNvSpPr>
          <p:nvPr>
            <p:ph idx="1"/>
          </p:nvPr>
        </p:nvSpPr>
        <p:spPr/>
        <p:txBody>
          <a:bodyPr/>
          <a:lstStyle/>
          <a:p>
            <a:pPr marL="0" indent="0">
              <a:buNone/>
            </a:pPr>
            <a:r>
              <a:rPr lang="en-US" sz="2800" b="1" dirty="0"/>
              <a:t>Approach 2:</a:t>
            </a:r>
            <a:endParaRPr lang="en-US" sz="2800" dirty="0"/>
          </a:p>
          <a:p>
            <a:pPr marL="0" indent="0">
              <a:buNone/>
            </a:pPr>
            <a:r>
              <a:rPr lang="en-US" sz="2800" dirty="0"/>
              <a:t>Another approach to show a function f over S is </a:t>
            </a:r>
            <a:br>
              <a:rPr lang="en-US" sz="2800" dirty="0"/>
            </a:br>
            <a:r>
              <a:rPr lang="en-US" sz="2800" dirty="0"/>
              <a:t>1-1 onto T is to show that </a:t>
            </a:r>
            <a:br>
              <a:rPr lang="en-US" sz="2800" dirty="0"/>
            </a:br>
            <a:r>
              <a:rPr lang="en-US" sz="2800" dirty="0"/>
              <a:t>f </a:t>
            </a:r>
            <a:r>
              <a:rPr lang="en-US" sz="2800" baseline="30000" dirty="0"/>
              <a:t>-1</a:t>
            </a:r>
            <a:r>
              <a:rPr lang="en-US" sz="2800" dirty="0"/>
              <a:t>(f(x)) = x, for arbitrary </a:t>
            </a:r>
            <a:r>
              <a:rPr lang="en-US" sz="2800" dirty="0" err="1"/>
              <a:t>x</a:t>
            </a:r>
            <a:r>
              <a:rPr lang="en-US" sz="2800" dirty="0" err="1">
                <a:sym typeface="Symbol"/>
              </a:rPr>
              <a:t></a:t>
            </a:r>
            <a:r>
              <a:rPr lang="en-US" sz="2800" dirty="0" err="1"/>
              <a:t>S</a:t>
            </a:r>
            <a:r>
              <a:rPr lang="en-US" sz="2800" dirty="0"/>
              <a:t> and that </a:t>
            </a:r>
            <a:br>
              <a:rPr lang="en-US" sz="2800" dirty="0"/>
            </a:br>
            <a:r>
              <a:rPr lang="en-US" sz="2800" dirty="0"/>
              <a:t>f (f</a:t>
            </a:r>
            <a:r>
              <a:rPr lang="en-US" sz="2800" baseline="30000" dirty="0"/>
              <a:t>-1</a:t>
            </a:r>
            <a:r>
              <a:rPr lang="en-US" sz="2800" dirty="0"/>
              <a:t> (z)) = z, for arbitrary </a:t>
            </a:r>
            <a:r>
              <a:rPr lang="en-US" sz="2800" dirty="0" err="1"/>
              <a:t>z</a:t>
            </a:r>
            <a:r>
              <a:rPr lang="en-US" sz="2800" dirty="0" err="1">
                <a:sym typeface="Symbol"/>
              </a:rPr>
              <a:t></a:t>
            </a:r>
            <a:r>
              <a:rPr lang="en-US" sz="2800" dirty="0" err="1"/>
              <a:t>T</a:t>
            </a:r>
            <a:r>
              <a:rPr lang="en-US" sz="2800" dirty="0"/>
              <a:t>. </a:t>
            </a:r>
          </a:p>
          <a:p>
            <a:pPr marL="0" indent="0">
              <a:buNone/>
            </a:pPr>
            <a:br>
              <a:rPr lang="en-US" sz="2800" dirty="0"/>
            </a:br>
            <a:r>
              <a:rPr lang="en-US" sz="2800" dirty="0"/>
              <a:t>Thus, we need to show that </a:t>
            </a:r>
            <a:br>
              <a:rPr lang="en-US" sz="2800" dirty="0"/>
            </a:br>
            <a:r>
              <a:rPr lang="en-US" sz="2800" dirty="0"/>
              <a:t>(&lt;</a:t>
            </a:r>
            <a:r>
              <a:rPr lang="en-US" sz="2800" dirty="0" err="1"/>
              <a:t>x,y</a:t>
            </a:r>
            <a:r>
              <a:rPr lang="en-US" sz="2800" dirty="0"/>
              <a:t>&gt;</a:t>
            </a:r>
            <a:r>
              <a:rPr lang="en-US" sz="2800" baseline="-25000" dirty="0"/>
              <a:t>1</a:t>
            </a:r>
            <a:r>
              <a:rPr lang="en-US" sz="2800" dirty="0"/>
              <a:t>,&lt;</a:t>
            </a:r>
            <a:r>
              <a:rPr lang="en-US" sz="2800" dirty="0" err="1"/>
              <a:t>x,y</a:t>
            </a:r>
            <a:r>
              <a:rPr lang="en-US" sz="2800" dirty="0"/>
              <a:t>&gt;</a:t>
            </a:r>
            <a:r>
              <a:rPr lang="en-US" sz="2800" baseline="-25000" dirty="0"/>
              <a:t>2</a:t>
            </a:r>
            <a:r>
              <a:rPr lang="en-US" sz="2800" dirty="0"/>
              <a:t>) = (</a:t>
            </a:r>
            <a:r>
              <a:rPr lang="en-US" sz="2800" dirty="0" err="1"/>
              <a:t>x,y</a:t>
            </a:r>
            <a:r>
              <a:rPr lang="en-US" sz="2800" dirty="0"/>
              <a:t>) for arbitrary (</a:t>
            </a:r>
            <a:r>
              <a:rPr lang="en-US" sz="2800" dirty="0" err="1"/>
              <a:t>x,y</a:t>
            </a:r>
            <a:r>
              <a:rPr lang="en-US" sz="2800" dirty="0"/>
              <a:t>)</a:t>
            </a:r>
            <a:r>
              <a:rPr lang="en-US" sz="2800" dirty="0">
                <a:sym typeface="Symbol"/>
              </a:rPr>
              <a:t></a:t>
            </a:r>
            <a:r>
              <a:rPr lang="en-US" sz="2800" dirty="0"/>
              <a:t> and </a:t>
            </a:r>
            <a:br>
              <a:rPr lang="en-US" sz="2800" dirty="0"/>
            </a:br>
            <a:r>
              <a:rPr lang="en-US" sz="2800" dirty="0"/>
              <a:t>&lt;&lt;z&gt;</a:t>
            </a:r>
            <a:r>
              <a:rPr lang="en-US" sz="2800" baseline="-25000" dirty="0"/>
              <a:t>1</a:t>
            </a:r>
            <a:r>
              <a:rPr lang="en-US" sz="2800" dirty="0"/>
              <a:t>,&lt;z&gt;</a:t>
            </a:r>
            <a:r>
              <a:rPr lang="en-US" sz="2800" baseline="-25000" dirty="0"/>
              <a:t>2</a:t>
            </a:r>
            <a:r>
              <a:rPr lang="en-US" sz="2800" dirty="0"/>
              <a:t>&gt; = z for arbitrary z</a:t>
            </a:r>
            <a:r>
              <a:rPr lang="en-US" sz="2800" dirty="0">
                <a:sym typeface="Symbol"/>
              </a:rPr>
              <a:t></a:t>
            </a:r>
            <a:r>
              <a:rPr lang="en-US" sz="2800" dirty="0"/>
              <a:t>. </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88</a:t>
            </a:fld>
            <a:endParaRPr lang="en-US"/>
          </a:p>
        </p:txBody>
      </p:sp>
    </p:spTree>
    <p:extLst>
      <p:ext uri="{BB962C8B-B14F-4D97-AF65-F5344CB8AC3E}">
        <p14:creationId xmlns:p14="http://schemas.microsoft.com/office/powerpoint/2010/main" val="3431779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Proof</a:t>
            </a:r>
          </a:p>
        </p:txBody>
      </p:sp>
      <p:sp>
        <p:nvSpPr>
          <p:cNvPr id="3" name="Content Placeholder 2"/>
          <p:cNvSpPr>
            <a:spLocks noGrp="1"/>
          </p:cNvSpPr>
          <p:nvPr>
            <p:ph idx="1"/>
          </p:nvPr>
        </p:nvSpPr>
        <p:spPr/>
        <p:txBody>
          <a:bodyPr/>
          <a:lstStyle/>
          <a:p>
            <a:pPr marL="0" indent="0">
              <a:buNone/>
            </a:pPr>
            <a:r>
              <a:rPr lang="en-US" sz="2000" dirty="0"/>
              <a:t>Let </a:t>
            </a:r>
            <a:r>
              <a:rPr lang="en-US" sz="2000" dirty="0" err="1"/>
              <a:t>x,y</a:t>
            </a:r>
            <a:r>
              <a:rPr lang="en-US" sz="2000" dirty="0"/>
              <a:t> be arbitrary natural number, then &lt;</a:t>
            </a:r>
            <a:r>
              <a:rPr lang="en-US" sz="2000" dirty="0" err="1"/>
              <a:t>x,y</a:t>
            </a:r>
            <a:r>
              <a:rPr lang="en-US" sz="2000" dirty="0"/>
              <a:t>&gt; = 2</a:t>
            </a:r>
            <a:r>
              <a:rPr lang="en-US" sz="2000" baseline="30000" dirty="0"/>
              <a:t>x</a:t>
            </a:r>
            <a:r>
              <a:rPr lang="en-US" sz="2000" dirty="0"/>
              <a:t>(2y+1)-1. </a:t>
            </a:r>
          </a:p>
          <a:p>
            <a:pPr marL="0" indent="0">
              <a:buNone/>
            </a:pPr>
            <a:r>
              <a:rPr lang="en-US" sz="2000" dirty="0"/>
              <a:t>Moreover, &lt;2</a:t>
            </a:r>
            <a:r>
              <a:rPr lang="en-US" sz="2000" baseline="30000" dirty="0"/>
              <a:t>x</a:t>
            </a:r>
            <a:r>
              <a:rPr lang="en-US" sz="2000" dirty="0"/>
              <a:t>(2y+1)-1&gt;</a:t>
            </a:r>
            <a:r>
              <a:rPr lang="en-US" sz="2000" baseline="-25000" dirty="0"/>
              <a:t>1</a:t>
            </a:r>
            <a:r>
              <a:rPr lang="en-US" sz="2000" dirty="0"/>
              <a:t> = Factor(2</a:t>
            </a:r>
            <a:r>
              <a:rPr lang="en-US" sz="2000" baseline="30000" dirty="0"/>
              <a:t>x</a:t>
            </a:r>
            <a:r>
              <a:rPr lang="en-US" sz="2000" dirty="0"/>
              <a:t>(2y+1),0) = x, since 2y+1 must be odd, and </a:t>
            </a:r>
          </a:p>
          <a:p>
            <a:pPr marL="0" indent="0">
              <a:buNone/>
            </a:pPr>
            <a:r>
              <a:rPr lang="en-US" sz="2000" dirty="0"/>
              <a:t>&lt;2</a:t>
            </a:r>
            <a:r>
              <a:rPr lang="en-US" sz="2000" baseline="30000" dirty="0"/>
              <a:t>x</a:t>
            </a:r>
            <a:r>
              <a:rPr lang="en-US" sz="2000" dirty="0"/>
              <a:t>(2y+1)-1&gt;</a:t>
            </a:r>
            <a:r>
              <a:rPr lang="en-US" sz="2000" baseline="-25000" dirty="0"/>
              <a:t>2</a:t>
            </a:r>
            <a:r>
              <a:rPr lang="en-US" sz="2000" dirty="0"/>
              <a:t> = ((2</a:t>
            </a:r>
            <a:r>
              <a:rPr lang="en-US" sz="2000" baseline="30000" dirty="0"/>
              <a:t>x</a:t>
            </a:r>
            <a:r>
              <a:rPr lang="en-US" sz="2000" dirty="0"/>
              <a:t>(2y+1)/2^Factor(2</a:t>
            </a:r>
            <a:r>
              <a:rPr lang="en-US" sz="2000" baseline="30000" dirty="0"/>
              <a:t>x</a:t>
            </a:r>
            <a:r>
              <a:rPr lang="en-US" sz="2000" dirty="0"/>
              <a:t>(2y+1),0))-1)/2 = 2y/2 = y.</a:t>
            </a:r>
          </a:p>
          <a:p>
            <a:pPr marL="0" indent="0">
              <a:buNone/>
            </a:pPr>
            <a:r>
              <a:rPr lang="en-US" sz="2000" dirty="0"/>
              <a:t>Thus, (&lt;</a:t>
            </a:r>
            <a:r>
              <a:rPr lang="en-US" sz="2000" dirty="0" err="1"/>
              <a:t>x,y</a:t>
            </a:r>
            <a:r>
              <a:rPr lang="en-US" sz="2000" dirty="0"/>
              <a:t>&gt;</a:t>
            </a:r>
            <a:r>
              <a:rPr lang="en-US" sz="2000" baseline="-25000" dirty="0"/>
              <a:t>1</a:t>
            </a:r>
            <a:r>
              <a:rPr lang="en-US" sz="2000" dirty="0"/>
              <a:t>,&lt;</a:t>
            </a:r>
            <a:r>
              <a:rPr lang="en-US" sz="2000" dirty="0" err="1"/>
              <a:t>x,y</a:t>
            </a:r>
            <a:r>
              <a:rPr lang="en-US" sz="2000" dirty="0"/>
              <a:t>&gt;</a:t>
            </a:r>
            <a:r>
              <a:rPr lang="en-US" sz="2000" baseline="-25000" dirty="0"/>
              <a:t>2</a:t>
            </a:r>
            <a:r>
              <a:rPr lang="en-US" sz="2000" dirty="0"/>
              <a:t>) = (</a:t>
            </a:r>
            <a:r>
              <a:rPr lang="en-US" sz="2000" dirty="0" err="1"/>
              <a:t>x,y</a:t>
            </a:r>
            <a:r>
              <a:rPr lang="en-US" sz="2000" dirty="0"/>
              <a:t>), as was desired. </a:t>
            </a:r>
          </a:p>
          <a:p>
            <a:pPr marL="0" indent="0">
              <a:buNone/>
            </a:pPr>
            <a:r>
              <a:rPr lang="en-US" sz="2000" dirty="0"/>
              <a:t>Let z be an arbitrary natural number, then the inverse of the pairing is (&lt;z&gt;</a:t>
            </a:r>
            <a:r>
              <a:rPr lang="en-US" sz="2000" baseline="-25000" dirty="0"/>
              <a:t>1</a:t>
            </a:r>
            <a:r>
              <a:rPr lang="en-US" sz="2000" dirty="0"/>
              <a:t>,&lt;z&gt;</a:t>
            </a:r>
            <a:r>
              <a:rPr lang="en-US" sz="2000" baseline="-25000" dirty="0"/>
              <a:t>2</a:t>
            </a:r>
            <a:r>
              <a:rPr lang="en-US" sz="2000" dirty="0"/>
              <a:t>)</a:t>
            </a:r>
          </a:p>
          <a:p>
            <a:pPr marL="0" indent="0">
              <a:buNone/>
            </a:pPr>
            <a:r>
              <a:rPr lang="es-ES" sz="2000" dirty="0" err="1"/>
              <a:t>Moreover</a:t>
            </a:r>
            <a:r>
              <a:rPr lang="es-ES" sz="2000" dirty="0"/>
              <a:t>, &lt;&lt;z&gt;</a:t>
            </a:r>
            <a:r>
              <a:rPr lang="es-ES" sz="2000" baseline="-25000" dirty="0"/>
              <a:t>1</a:t>
            </a:r>
            <a:r>
              <a:rPr lang="es-ES" sz="2000" dirty="0"/>
              <a:t>,&lt;z&gt;</a:t>
            </a:r>
            <a:r>
              <a:rPr lang="es-ES" sz="2000" baseline="-25000" dirty="0"/>
              <a:t>2</a:t>
            </a:r>
            <a:r>
              <a:rPr lang="es-ES" sz="2000" dirty="0"/>
              <a:t>&gt; = 2^&lt;z&gt;</a:t>
            </a:r>
            <a:r>
              <a:rPr lang="es-ES" sz="2000" baseline="-25000" dirty="0"/>
              <a:t>1</a:t>
            </a:r>
            <a:r>
              <a:rPr lang="es-ES" sz="2000" dirty="0"/>
              <a:t> *(2&lt;z&gt;</a:t>
            </a:r>
            <a:r>
              <a:rPr lang="es-ES" sz="2000" baseline="-25000" dirty="0"/>
              <a:t>2</a:t>
            </a:r>
            <a:r>
              <a:rPr lang="es-ES" sz="2000" dirty="0"/>
              <a:t>+1)-1</a:t>
            </a:r>
            <a:br>
              <a:rPr lang="es-ES" sz="2000" dirty="0"/>
            </a:br>
            <a:r>
              <a:rPr lang="es-ES" sz="2000" dirty="0"/>
              <a:t>= 2^Factor(z+1,0)*(2*((z+1)/ 2^Factor(z+1,0))/2-1+1)-1</a:t>
            </a:r>
            <a:endParaRPr lang="en-US" sz="2000" dirty="0"/>
          </a:p>
          <a:p>
            <a:pPr marL="0" indent="0">
              <a:buNone/>
            </a:pPr>
            <a:r>
              <a:rPr lang="es-ES" sz="2000" dirty="0"/>
              <a:t>= 2^Factor(z+1,0)*( (z+1)/ 2^Factor(z+1,0))-1</a:t>
            </a:r>
            <a:endParaRPr lang="en-US" sz="2000" dirty="0"/>
          </a:p>
          <a:p>
            <a:pPr marL="0" indent="0">
              <a:buNone/>
            </a:pPr>
            <a:r>
              <a:rPr lang="es-ES" sz="2000" dirty="0"/>
              <a:t>= (z+1) – 1</a:t>
            </a:r>
            <a:endParaRPr lang="en-US" sz="2000" dirty="0"/>
          </a:p>
          <a:p>
            <a:pPr marL="0" indent="0">
              <a:buNone/>
            </a:pPr>
            <a:r>
              <a:rPr lang="es-ES" sz="2000" dirty="0"/>
              <a:t>= z</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89</a:t>
            </a:fld>
            <a:endParaRPr lang="en-US"/>
          </a:p>
        </p:txBody>
      </p:sp>
    </p:spTree>
    <p:extLst>
      <p:ext uri="{BB962C8B-B14F-4D97-AF65-F5344CB8AC3E}">
        <p14:creationId xmlns:p14="http://schemas.microsoft.com/office/powerpoint/2010/main" val="219980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78BE821B-9927-7147-9579-8E2563192A30}" type="datetime1">
              <a:rPr lang="en-US" smtClean="0">
                <a:latin typeface="Arial" pitchFamily="-111" charset="0"/>
                <a:ea typeface="ＭＳ Ｐゴシック" pitchFamily="-111" charset="-128"/>
                <a:cs typeface="ＭＳ Ｐゴシック" pitchFamily="-111" charset="-128"/>
              </a:rPr>
              <a:t>2/20/2020</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0141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Pairing</a:t>
            </a:r>
          </a:p>
        </p:txBody>
      </p:sp>
      <p:sp>
        <p:nvSpPr>
          <p:cNvPr id="3" name="Content Placeholder 2"/>
          <p:cNvSpPr>
            <a:spLocks noGrp="1"/>
          </p:cNvSpPr>
          <p:nvPr>
            <p:ph idx="1"/>
          </p:nvPr>
        </p:nvSpPr>
        <p:spPr/>
        <p:txBody>
          <a:bodyPr/>
          <a:lstStyle/>
          <a:p>
            <a:pPr marL="0" indent="0">
              <a:buNone/>
            </a:pPr>
            <a:r>
              <a:rPr lang="en-US" sz="2000" b="1" dirty="0"/>
              <a:t>Show that </a:t>
            </a:r>
            <a:r>
              <a:rPr lang="en-US" sz="2000" b="1" dirty="0" err="1"/>
              <a:t>prfs</a:t>
            </a:r>
            <a:r>
              <a:rPr lang="en-US" sz="2000" b="1" dirty="0"/>
              <a:t> are closed under Fibonacci induction. Fibonacci induction means that each induction step after calculating the base is computed using the previous two values, where the previous values for f(1) are f(0) and 0; and for x&gt;1, f(x) is based on f(x-1) and f(x-2). </a:t>
            </a:r>
          </a:p>
          <a:p>
            <a:pPr marL="0" indent="0">
              <a:buNone/>
            </a:pPr>
            <a:endParaRPr lang="en-US" sz="2000" b="1" dirty="0"/>
          </a:p>
          <a:p>
            <a:pPr marL="0" indent="0">
              <a:buNone/>
            </a:pPr>
            <a:r>
              <a:rPr lang="en-US" sz="2000" b="1" dirty="0"/>
              <a:t>The formal hypothesis is: </a:t>
            </a:r>
            <a:br>
              <a:rPr lang="en-US" sz="2000" dirty="0"/>
            </a:br>
            <a:r>
              <a:rPr lang="en-US" sz="2000" b="1" dirty="0"/>
              <a:t>Assume g and h are already known to be </a:t>
            </a:r>
            <a:r>
              <a:rPr lang="en-US" sz="2000" b="1" dirty="0" err="1"/>
              <a:t>prf</a:t>
            </a:r>
            <a:r>
              <a:rPr lang="en-US" sz="2000" b="1" dirty="0"/>
              <a:t>, then so is f, where</a:t>
            </a:r>
            <a:br>
              <a:rPr lang="en-US" sz="2000" b="1" dirty="0"/>
            </a:br>
            <a:r>
              <a:rPr lang="en-US" sz="2000" b="1" dirty="0"/>
              <a:t>f(0,x) = g(x); </a:t>
            </a:r>
          </a:p>
          <a:p>
            <a:pPr marL="0" indent="0">
              <a:buNone/>
            </a:pPr>
            <a:r>
              <a:rPr lang="en-US" sz="2000" b="1" dirty="0"/>
              <a:t>f(1,x) = h(f(0,x), 0); and </a:t>
            </a:r>
          </a:p>
          <a:p>
            <a:pPr marL="0" indent="0">
              <a:buNone/>
            </a:pPr>
            <a:r>
              <a:rPr lang="en-US" sz="2000" b="1" dirty="0"/>
              <a:t>f(y+2,x) = h(f(y+1,x), f(</a:t>
            </a:r>
            <a:r>
              <a:rPr lang="en-US" sz="2000" b="1" dirty="0" err="1"/>
              <a:t>y,x</a:t>
            </a:r>
            <a:r>
              <a:rPr lang="en-US" sz="2000" b="1" dirty="0"/>
              <a:t>))</a:t>
            </a:r>
          </a:p>
          <a:p>
            <a:pPr marL="0" indent="0">
              <a:buNone/>
            </a:pPr>
            <a:endParaRPr lang="en-US" sz="2000" b="1" dirty="0"/>
          </a:p>
          <a:p>
            <a:pPr marL="0" indent="0">
              <a:buNone/>
            </a:pPr>
            <a:r>
              <a:rPr lang="en-US" sz="2000" b="1" dirty="0"/>
              <a:t>Proof is by construction</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90</a:t>
            </a:fld>
            <a:endParaRPr lang="en-US"/>
          </a:p>
        </p:txBody>
      </p:sp>
    </p:spTree>
    <p:extLst>
      <p:ext uri="{BB962C8B-B14F-4D97-AF65-F5344CB8AC3E}">
        <p14:creationId xmlns:p14="http://schemas.microsoft.com/office/powerpoint/2010/main" val="42731658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Recursion</a:t>
            </a:r>
          </a:p>
        </p:txBody>
      </p:sp>
      <p:sp>
        <p:nvSpPr>
          <p:cNvPr id="3" name="Content Placeholder 2"/>
          <p:cNvSpPr>
            <a:spLocks noGrp="1"/>
          </p:cNvSpPr>
          <p:nvPr>
            <p:ph idx="1"/>
          </p:nvPr>
        </p:nvSpPr>
        <p:spPr/>
        <p:txBody>
          <a:bodyPr/>
          <a:lstStyle/>
          <a:p>
            <a:pPr marL="0" indent="0">
              <a:buNone/>
            </a:pPr>
            <a:r>
              <a:rPr lang="en-US" sz="2000" dirty="0"/>
              <a:t>Let K be the following primitive recursive function, defined by induction on the primitive recursive functions, g, h, and the pairing function.</a:t>
            </a:r>
          </a:p>
          <a:p>
            <a:pPr marL="0" indent="0">
              <a:buNone/>
            </a:pPr>
            <a:r>
              <a:rPr lang="en-US" sz="2000" dirty="0"/>
              <a:t>K(0,x) = B(x)</a:t>
            </a:r>
          </a:p>
          <a:p>
            <a:pPr marL="0" indent="0">
              <a:buNone/>
            </a:pPr>
            <a:r>
              <a:rPr lang="en-US" sz="2000" dirty="0"/>
              <a:t>B(x) = &lt; g(x), C</a:t>
            </a:r>
            <a:r>
              <a:rPr lang="en-US" sz="2000" baseline="-25000" dirty="0"/>
              <a:t>0</a:t>
            </a:r>
            <a:r>
              <a:rPr lang="en-US" sz="2000" dirty="0"/>
              <a:t>(x) &gt;		// this is just &lt;g(x), 0&gt;</a:t>
            </a:r>
          </a:p>
          <a:p>
            <a:pPr marL="0" indent="0">
              <a:buNone/>
            </a:pPr>
            <a:r>
              <a:rPr lang="en-US" sz="2000" dirty="0"/>
              <a:t>K(y+1, x) = J(y, x, K(</a:t>
            </a:r>
            <a:r>
              <a:rPr lang="en-US" sz="2000" dirty="0" err="1"/>
              <a:t>y,x</a:t>
            </a:r>
            <a:r>
              <a:rPr lang="en-US" sz="2000" dirty="0"/>
              <a:t>))</a:t>
            </a:r>
          </a:p>
          <a:p>
            <a:pPr marL="0" indent="0">
              <a:buNone/>
            </a:pPr>
            <a:r>
              <a:rPr lang="en-US" sz="2000" dirty="0"/>
              <a:t>J(</a:t>
            </a:r>
            <a:r>
              <a:rPr lang="en-US" sz="2000" dirty="0" err="1"/>
              <a:t>y,x,z</a:t>
            </a:r>
            <a:r>
              <a:rPr lang="en-US" sz="2000" dirty="0"/>
              <a:t>) = &lt; h(&lt;z&gt;</a:t>
            </a:r>
            <a:r>
              <a:rPr lang="en-US" sz="2000" baseline="-25000" dirty="0"/>
              <a:t>1</a:t>
            </a:r>
            <a:r>
              <a:rPr lang="en-US" sz="2000" dirty="0"/>
              <a:t>, &lt;z&gt;</a:t>
            </a:r>
            <a:r>
              <a:rPr lang="en-US" sz="2000" baseline="-25000" dirty="0"/>
              <a:t>2</a:t>
            </a:r>
            <a:r>
              <a:rPr lang="en-US" sz="2000" dirty="0"/>
              <a:t>), &lt;z&gt;</a:t>
            </a:r>
            <a:r>
              <a:rPr lang="en-US" sz="2000" baseline="-25000" dirty="0"/>
              <a:t>1</a:t>
            </a:r>
            <a:r>
              <a:rPr lang="en-US" sz="2000" dirty="0"/>
              <a:t> &gt; </a:t>
            </a:r>
          </a:p>
          <a:p>
            <a:pPr marL="0" indent="0">
              <a:buNone/>
            </a:pPr>
            <a:r>
              <a:rPr lang="en-US" sz="2000" dirty="0"/>
              <a:t>// this is &lt; f(y+1,x), f(</a:t>
            </a:r>
            <a:r>
              <a:rPr lang="en-US" sz="2000" dirty="0" err="1"/>
              <a:t>y,x</a:t>
            </a:r>
            <a:r>
              <a:rPr lang="en-US" sz="2000" dirty="0"/>
              <a:t>)&gt;, even though f is not yet shown to be </a:t>
            </a:r>
            <a:r>
              <a:rPr lang="en-US" sz="2000" dirty="0" err="1"/>
              <a:t>prf</a:t>
            </a:r>
            <a:r>
              <a:rPr lang="en-US" sz="2000" dirty="0"/>
              <a:t>!!</a:t>
            </a:r>
          </a:p>
          <a:p>
            <a:pPr marL="0" indent="0">
              <a:buNone/>
            </a:pPr>
            <a:r>
              <a:rPr lang="en-US" sz="2000" dirty="0"/>
              <a:t>This shows K is prf. </a:t>
            </a:r>
          </a:p>
          <a:p>
            <a:pPr marL="0" indent="0">
              <a:buNone/>
            </a:pPr>
            <a:endParaRPr lang="en-US" sz="2000" dirty="0"/>
          </a:p>
          <a:p>
            <a:pPr marL="0" indent="0">
              <a:buNone/>
            </a:pPr>
            <a:r>
              <a:rPr lang="en-US" sz="2000" dirty="0"/>
              <a:t>f is then defined from K as follows:</a:t>
            </a:r>
          </a:p>
          <a:p>
            <a:pPr marL="0" indent="0">
              <a:buNone/>
            </a:pPr>
            <a:r>
              <a:rPr lang="en-US" sz="2000" dirty="0"/>
              <a:t>f(</a:t>
            </a:r>
            <a:r>
              <a:rPr lang="en-US" sz="2000" dirty="0" err="1"/>
              <a:t>y,x</a:t>
            </a:r>
            <a:r>
              <a:rPr lang="en-US" sz="2000" dirty="0"/>
              <a:t>) = &lt;K(</a:t>
            </a:r>
            <a:r>
              <a:rPr lang="en-US" sz="2000" dirty="0" err="1"/>
              <a:t>y,x</a:t>
            </a:r>
            <a:r>
              <a:rPr lang="en-US" sz="2000" dirty="0"/>
              <a:t>)&gt;</a:t>
            </a:r>
            <a:r>
              <a:rPr lang="en-US" sz="2000" baseline="-25000" dirty="0"/>
              <a:t>1</a:t>
            </a:r>
            <a:r>
              <a:rPr lang="en-US" sz="2000" dirty="0"/>
              <a:t>	// extract first value from pair encoded in K(</a:t>
            </a:r>
            <a:r>
              <a:rPr lang="en-US" sz="2000" dirty="0" err="1"/>
              <a:t>y,x</a:t>
            </a:r>
            <a:r>
              <a:rPr lang="en-US" sz="2000" dirty="0"/>
              <a:t>)</a:t>
            </a:r>
          </a:p>
          <a:p>
            <a:pPr marL="0" indent="0">
              <a:buNone/>
            </a:pPr>
            <a:r>
              <a:rPr lang="en-US" sz="2000" dirty="0"/>
              <a:t>This shows it is also a </a:t>
            </a:r>
            <a:r>
              <a:rPr lang="en-US" sz="2000" dirty="0" err="1"/>
              <a:t>prf</a:t>
            </a:r>
            <a:r>
              <a:rPr lang="en-US" sz="2000" dirty="0"/>
              <a:t>, as was desired.</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2/20/2020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91</a:t>
            </a:fld>
            <a:endParaRPr lang="en-US"/>
          </a:p>
        </p:txBody>
      </p:sp>
    </p:spTree>
    <p:extLst>
      <p:ext uri="{BB962C8B-B14F-4D97-AF65-F5344CB8AC3E}">
        <p14:creationId xmlns:p14="http://schemas.microsoft.com/office/powerpoint/2010/main" val="17058882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extLst>
      <p:ext uri="{BB962C8B-B14F-4D97-AF65-F5344CB8AC3E}">
        <p14:creationId xmlns:p14="http://schemas.microsoft.com/office/powerpoint/2010/main" val="42809678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All primitive recursive functions are algorithms since the only iterator is bounded.  That’s a clear limitation.</a:t>
            </a:r>
          </a:p>
          <a:p>
            <a:r>
              <a:rPr lang="en-US" sz="2800" dirty="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dirty="0">
                <a:ea typeface="ＭＳ Ｐゴシック" pitchFamily="-111" charset="-128"/>
                <a:cs typeface="ＭＳ Ｐゴシック" pitchFamily="-111" charset="-128"/>
              </a:rPr>
              <a:t>The class of recursive functions adds one more iterator, the minimization operator (</a:t>
            </a:r>
            <a:r>
              <a:rPr lang="en-US" sz="2800" b="1" dirty="0">
                <a:latin typeface="Symbol" pitchFamily="-111" charset="2"/>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16920CF2-4D21-2B44-B34A-E6EF0611348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22565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200" b="1" dirty="0">
                <a:ea typeface="ＭＳ Ｐゴシック" pitchFamily="-111" charset="-128"/>
                <a:cs typeface="ＭＳ Ｐゴシック" pitchFamily="-111" charset="-128"/>
              </a:rPr>
              <a:t>A(1, j)=2j for j ≥ 1 </a:t>
            </a:r>
          </a:p>
          <a:p>
            <a:pPr>
              <a:lnSpc>
                <a:spcPct val="90000"/>
              </a:lnSpc>
            </a:pPr>
            <a:r>
              <a:rPr lang="en-US" sz="2200" b="1" dirty="0">
                <a:ea typeface="ＭＳ Ｐゴシック" pitchFamily="-111" charset="-128"/>
                <a:cs typeface="ＭＳ Ｐゴシック" pitchFamily="-111" charset="-128"/>
              </a:rPr>
              <a:t>A(</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1)=A(i-1, 2) </a:t>
            </a:r>
            <a:r>
              <a:rPr lang="en-US" sz="2200" dirty="0">
                <a:ea typeface="ＭＳ Ｐゴシック" pitchFamily="-111" charset="-128"/>
                <a:cs typeface="ＭＳ Ｐゴシック" pitchFamily="-111" charset="-128"/>
              </a:rPr>
              <a:t>for</a:t>
            </a:r>
            <a:r>
              <a:rPr lang="en-US" sz="2200" b="1" dirty="0">
                <a:ea typeface="ＭＳ Ｐゴシック" pitchFamily="-111" charset="-128"/>
                <a:cs typeface="ＭＳ Ｐゴシック" pitchFamily="-111" charset="-128"/>
              </a:rPr>
              <a:t> </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 2 </a:t>
            </a:r>
          </a:p>
          <a:p>
            <a:pPr>
              <a:lnSpc>
                <a:spcPct val="90000"/>
              </a:lnSpc>
            </a:pPr>
            <a:r>
              <a:rPr lang="en-US" sz="2200" b="1" dirty="0">
                <a:ea typeface="ＭＳ Ｐゴシック" pitchFamily="-111" charset="-128"/>
                <a:cs typeface="ＭＳ Ｐゴシック" pitchFamily="-111" charset="-128"/>
              </a:rPr>
              <a:t>A(</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j)=A(i-1, A(</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j-1)) </a:t>
            </a:r>
            <a:r>
              <a:rPr lang="en-US" sz="2200" dirty="0">
                <a:ea typeface="ＭＳ Ｐゴシック" pitchFamily="-111" charset="-128"/>
                <a:cs typeface="ＭＳ Ｐゴシック" pitchFamily="-111" charset="-128"/>
              </a:rPr>
              <a:t>for</a:t>
            </a:r>
            <a:r>
              <a:rPr lang="en-US" sz="2200" b="1" dirty="0">
                <a:ea typeface="ＭＳ Ｐゴシック" pitchFamily="-111" charset="-128"/>
                <a:cs typeface="ＭＳ Ｐゴシック" pitchFamily="-111" charset="-128"/>
              </a:rPr>
              <a:t> </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j ≥ 2</a:t>
            </a:r>
            <a:r>
              <a:rPr lang="en-US" sz="2200" dirty="0">
                <a:ea typeface="ＭＳ Ｐゴシック" pitchFamily="-111" charset="-128"/>
                <a:cs typeface="ＭＳ Ｐゴシック" pitchFamily="-111" charset="-128"/>
              </a:rPr>
              <a:t> </a:t>
            </a:r>
          </a:p>
          <a:p>
            <a:pPr>
              <a:lnSpc>
                <a:spcPct val="90000"/>
              </a:lnSpc>
            </a:pPr>
            <a:r>
              <a:rPr lang="en-US" sz="2200" dirty="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200" dirty="0">
                <a:ea typeface="ＭＳ Ｐゴシック" pitchFamily="-111" charset="-128"/>
                <a:cs typeface="ＭＳ Ｐゴシック" pitchFamily="-111" charset="-128"/>
              </a:rPr>
              <a:t>Ackermann’s function grows too fast to have a for-loop implementation.</a:t>
            </a:r>
          </a:p>
          <a:p>
            <a:pPr>
              <a:lnSpc>
                <a:spcPct val="90000"/>
              </a:lnSpc>
            </a:pPr>
            <a:r>
              <a:rPr lang="en-US" sz="2200" dirty="0">
                <a:ea typeface="ＭＳ Ｐゴシック" pitchFamily="-111" charset="-128"/>
                <a:cs typeface="ＭＳ Ｐゴシック" pitchFamily="-111" charset="-128"/>
              </a:rPr>
              <a:t>The inverse of Ackermann’s function is important to analyze Union/Find algorithm. Note: A(4,4) is a super exponential number involving six levels of exponentiation. A(5,5) exceeds the number of atoms in known universe</a:t>
            </a:r>
          </a:p>
          <a:p>
            <a:pPr>
              <a:lnSpc>
                <a:spcPct val="90000"/>
              </a:lnSpc>
            </a:pPr>
            <a:r>
              <a:rPr lang="en-US" sz="2200" dirty="0">
                <a:latin typeface="Symbol" charset="2"/>
                <a:ea typeface="ＭＳ Ｐゴシック" pitchFamily="-111" charset="-128"/>
                <a:cs typeface="Symbol" charset="2"/>
              </a:rPr>
              <a:t>a</a:t>
            </a:r>
            <a:r>
              <a:rPr lang="en-US" sz="2200" dirty="0">
                <a:ea typeface="ＭＳ Ｐゴシック" pitchFamily="-111" charset="-128"/>
                <a:cs typeface="ＭＳ Ｐゴシック" pitchFamily="-111" charset="-128"/>
              </a:rPr>
              <a:t>(n) = A</a:t>
            </a:r>
            <a:r>
              <a:rPr lang="en-US" sz="2200" baseline="30000" dirty="0">
                <a:ea typeface="ＭＳ Ｐゴシック" pitchFamily="-111" charset="-128"/>
                <a:cs typeface="ＭＳ Ｐゴシック" pitchFamily="-111" charset="-128"/>
              </a:rPr>
              <a:t>-1</a:t>
            </a:r>
            <a:r>
              <a:rPr lang="en-US" sz="2200" dirty="0">
                <a:ea typeface="ＭＳ Ｐゴシック" pitchFamily="-111" charset="-128"/>
                <a:cs typeface="ＭＳ Ｐゴシック" pitchFamily="-111" charset="-128"/>
              </a:rPr>
              <a:t>(</a:t>
            </a:r>
            <a:r>
              <a:rPr lang="en-US" sz="2200" dirty="0" err="1">
                <a:ea typeface="ＭＳ Ｐゴシック" pitchFamily="-111" charset="-128"/>
                <a:cs typeface="ＭＳ Ｐゴシック" pitchFamily="-111" charset="-128"/>
              </a:rPr>
              <a:t>n,n</a:t>
            </a:r>
            <a:r>
              <a:rPr lang="en-US" sz="2200" dirty="0">
                <a:ea typeface="ＭＳ Ｐゴシック" pitchFamily="-111" charset="-128"/>
                <a:cs typeface="ＭＳ Ｐゴシック" pitchFamily="-111" charset="-128"/>
              </a:rPr>
              <a:t>) grows so slowly that it is less than 5 for any value of n that can be written.</a:t>
            </a:r>
          </a:p>
        </p:txBody>
      </p:sp>
      <p:sp>
        <p:nvSpPr>
          <p:cNvPr id="273414" name="Date Placeholder 3"/>
          <p:cNvSpPr>
            <a:spLocks noGrp="1"/>
          </p:cNvSpPr>
          <p:nvPr>
            <p:ph type="dt" sz="quarter" idx="10"/>
          </p:nvPr>
        </p:nvSpPr>
        <p:spPr>
          <a:noFill/>
        </p:spPr>
        <p:txBody>
          <a:bodyPr/>
          <a:lstStyle/>
          <a:p>
            <a:fld id="{0D40BD43-7A13-9A44-95A9-77F36FA2A82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1253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Start with a collection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of unrelated elements – singleton equivalence classes</a:t>
            </a:r>
          </a:p>
          <a:p>
            <a:r>
              <a:rPr lang="en-US" sz="2800" b="1" dirty="0">
                <a:ea typeface="ＭＳ Ｐゴシック" pitchFamily="-111" charset="-128"/>
                <a:cs typeface="ＭＳ Ｐゴシック" pitchFamily="-111" charset="-128"/>
              </a:rPr>
              <a:t>Union(</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are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merges the class containing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with that containing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a:t>
            </a:r>
          </a:p>
          <a:p>
            <a:r>
              <a:rPr lang="en-US" sz="2800" b="1" dirty="0">
                <a:ea typeface="ＭＳ Ｐゴシック" pitchFamily="-111" charset="-128"/>
                <a:cs typeface="ＭＳ Ｐゴシック" pitchFamily="-111" charset="-128"/>
              </a:rPr>
              <a:t>Find(x)</a:t>
            </a:r>
            <a:r>
              <a:rPr lang="en-US" sz="2800" dirty="0">
                <a:ea typeface="ＭＳ Ｐゴシック" pitchFamily="-111" charset="-128"/>
                <a:cs typeface="ＭＳ Ｐゴシック" pitchFamily="-111" charset="-128"/>
              </a:rPr>
              <a:t> returns the canonical element of </a:t>
            </a:r>
            <a:r>
              <a:rPr lang="en-US" sz="2800" b="1" dirty="0">
                <a:ea typeface="ＭＳ Ｐゴシック" pitchFamily="-111" charset="-128"/>
                <a:cs typeface="ＭＳ Ｐゴシック" pitchFamily="-111" charset="-128"/>
              </a:rPr>
              <a:t>[x]</a:t>
            </a:r>
          </a:p>
          <a:p>
            <a:r>
              <a:rPr lang="en-US" sz="2800" dirty="0">
                <a:ea typeface="ＭＳ Ｐゴシック" pitchFamily="-111" charset="-128"/>
                <a:cs typeface="ＭＳ Ｐゴシック" pitchFamily="-111" charset="-128"/>
              </a:rPr>
              <a:t>Can see if </a:t>
            </a:r>
            <a:r>
              <a:rPr lang="en-US" sz="2800" b="1" dirty="0" err="1">
                <a:ea typeface="ＭＳ Ｐゴシック" pitchFamily="-111" charset="-128"/>
                <a:cs typeface="ＭＳ Ｐゴシック" pitchFamily="-111" charset="-128"/>
              </a:rPr>
              <a:t>x</a:t>
            </a:r>
            <a:r>
              <a:rPr lang="en-US" sz="2800" b="1" dirty="0" err="1">
                <a:ea typeface="ＭＳ Ｐゴシック" pitchFamily="-111" charset="-128"/>
                <a:cs typeface="ＭＳ Ｐゴシック" pitchFamily="-111" charset="-128"/>
                <a:sym typeface="Symbol" pitchFamily="-111" charset="2"/>
              </a:rPr>
              <a:t>y</a:t>
            </a:r>
            <a:r>
              <a:rPr lang="en-US" sz="2800" dirty="0">
                <a:ea typeface="ＭＳ Ｐゴシック" pitchFamily="-111" charset="-128"/>
                <a:cs typeface="ＭＳ Ｐゴシック" pitchFamily="-111" charset="-128"/>
                <a:sym typeface="Symbol" pitchFamily="-111" charset="2"/>
              </a:rPr>
              <a:t>, by seeing if </a:t>
            </a:r>
            <a:r>
              <a:rPr lang="en-US" sz="2800" b="1" dirty="0">
                <a:ea typeface="ＭＳ Ｐゴシック" pitchFamily="-111" charset="-128"/>
                <a:cs typeface="ＭＳ Ｐゴシック" pitchFamily="-111" charset="-128"/>
                <a:sym typeface="Symbol" pitchFamily="-111" charset="2"/>
              </a:rPr>
              <a:t>Find(x)==Find(y)</a:t>
            </a:r>
          </a:p>
          <a:p>
            <a:r>
              <a:rPr lang="en-US" sz="2800" dirty="0">
                <a:ea typeface="ＭＳ Ｐゴシック" pitchFamily="-111" charset="-128"/>
                <a:cs typeface="ＭＳ Ｐゴシック" pitchFamily="-111" charset="-128"/>
              </a:rPr>
              <a:t>How do we represent the classes? </a:t>
            </a:r>
          </a:p>
        </p:txBody>
      </p:sp>
      <p:sp>
        <p:nvSpPr>
          <p:cNvPr id="275462" name="Date Placeholder 3"/>
          <p:cNvSpPr>
            <a:spLocks noGrp="1"/>
          </p:cNvSpPr>
          <p:nvPr>
            <p:ph type="dt" sz="quarter" idx="10"/>
          </p:nvPr>
        </p:nvSpPr>
        <p:spPr>
          <a:noFill/>
        </p:spPr>
        <p:txBody>
          <a:bodyPr/>
          <a:lstStyle/>
          <a:p>
            <a:fld id="{593D32C3-B043-3A49-8922-0B171ADC7565}"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220677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Minimization: </a:t>
            </a:r>
          </a:p>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recursive,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(G(y,x1,…,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1)</a:t>
            </a:r>
          </a:p>
          <a:p>
            <a:r>
              <a:rPr lang="en-US" dirty="0">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D1CA41B0-911A-F047-9937-4EA877900922}"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87564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a:ea typeface="ＭＳ Ｐゴシック" pitchFamily="-111" charset="-128"/>
                <a:cs typeface="ＭＳ Ｐゴシック" pitchFamily="-111" charset="-128"/>
              </a:rPr>
              <a:t>Equivalence of Models</a:t>
            </a:r>
          </a:p>
        </p:txBody>
      </p:sp>
      <p:sp>
        <p:nvSpPr>
          <p:cNvPr id="279555" name="Rectangle 3"/>
          <p:cNvSpPr>
            <a:spLocks noGrp="1" noChangeArrowheads="1"/>
          </p:cNvSpPr>
          <p:nvPr>
            <p:ph type="subTitle"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Equivalency of computation by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Turing machines,</a:t>
            </a:r>
          </a:p>
          <a:p>
            <a:pPr>
              <a:lnSpc>
                <a:spcPct val="90000"/>
              </a:lnSpc>
            </a:pPr>
            <a:r>
              <a:rPr lang="en-US" sz="2400">
                <a:solidFill>
                  <a:srgbClr val="CC3300"/>
                </a:solidFill>
                <a:ea typeface="ＭＳ Ｐゴシック" pitchFamily="-111" charset="-128"/>
                <a:cs typeface="ＭＳ Ｐゴシック" pitchFamily="-111" charset="-128"/>
              </a:rPr>
              <a:t>register machines,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factor replacement systems,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recursive functions</a:t>
            </a:r>
          </a:p>
        </p:txBody>
      </p:sp>
    </p:spTree>
    <p:extLst>
      <p:ext uri="{BB962C8B-B14F-4D97-AF65-F5344CB8AC3E}">
        <p14:creationId xmlns:p14="http://schemas.microsoft.com/office/powerpoint/2010/main" val="16966275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1603" name="Slide Number Placeholder 5"/>
          <p:cNvSpPr>
            <a:spLocks noGrp="1"/>
          </p:cNvSpPr>
          <p:nvPr>
            <p:ph type="sldNum" sz="quarter" idx="12"/>
          </p:nvPr>
        </p:nvSpPr>
        <p:spPr>
          <a:noFill/>
        </p:spPr>
        <p:txBody>
          <a:bodyPr/>
          <a:lstStyle/>
          <a:p>
            <a:fld id="{DC5471C0-CB94-9949-AAB2-B86746157EF7}" type="slidenum">
              <a:rPr lang="en-US">
                <a:latin typeface="Arial" pitchFamily="-111" charset="0"/>
                <a:ea typeface="ＭＳ Ｐゴシック" pitchFamily="-111" charset="-128"/>
                <a:cs typeface="ＭＳ Ｐゴシック" pitchFamily="-111" charset="-128"/>
              </a:rPr>
              <a:pPr/>
              <a:t>98</a:t>
            </a:fld>
            <a:endParaRPr lang="en-US">
              <a:latin typeface="Arial" pitchFamily="-111" charset="0"/>
              <a:ea typeface="ＭＳ Ｐゴシック" pitchFamily="-111" charset="-128"/>
              <a:cs typeface="ＭＳ Ｐゴシック" pitchFamily="-111" charset="-128"/>
            </a:endParaRPr>
          </a:p>
        </p:txBody>
      </p:sp>
      <p:sp>
        <p:nvSpPr>
          <p:cNvPr id="2816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Proving Equivalence</a:t>
            </a:r>
          </a:p>
        </p:txBody>
      </p:sp>
      <p:sp>
        <p:nvSpPr>
          <p:cNvPr id="2816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Constructions do not, by themselves, prove equivalence. </a:t>
            </a:r>
          </a:p>
          <a:p>
            <a:pPr>
              <a:lnSpc>
                <a:spcPct val="90000"/>
              </a:lnSpc>
            </a:pPr>
            <a:r>
              <a:rPr lang="en-US">
                <a:ea typeface="ＭＳ Ｐゴシック" pitchFamily="-111" charset="-128"/>
                <a:cs typeface="ＭＳ Ｐゴシック" pitchFamily="-111" charset="-128"/>
              </a:rPr>
              <a:t>To do so, we need to develop a notion of an “instantaneous description” (id) of each model of computation (well, almost as recursive functions are a bit different). </a:t>
            </a:r>
          </a:p>
          <a:p>
            <a:pPr>
              <a:lnSpc>
                <a:spcPct val="90000"/>
              </a:lnSpc>
            </a:pPr>
            <a:r>
              <a:rPr lang="en-US">
                <a:ea typeface="ＭＳ Ｐゴシック" pitchFamily="-111" charset="-128"/>
                <a:cs typeface="ＭＳ Ｐゴシック" pitchFamily="-111" charset="-128"/>
              </a:rPr>
              <a:t>We then show a mapping of id’s between the models.</a:t>
            </a:r>
          </a:p>
        </p:txBody>
      </p:sp>
      <p:sp>
        <p:nvSpPr>
          <p:cNvPr id="281606" name="Date Placeholder 3"/>
          <p:cNvSpPr>
            <a:spLocks noGrp="1"/>
          </p:cNvSpPr>
          <p:nvPr>
            <p:ph type="dt" sz="quarter" idx="10"/>
          </p:nvPr>
        </p:nvSpPr>
        <p:spPr>
          <a:noFill/>
        </p:spPr>
        <p:txBody>
          <a:bodyPr/>
          <a:lstStyle/>
          <a:p>
            <a:fld id="{2BE59AEA-7242-0749-A054-380E20D1E18A}"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081711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3651" name="Slide Number Placeholder 5"/>
          <p:cNvSpPr>
            <a:spLocks noGrp="1"/>
          </p:cNvSpPr>
          <p:nvPr>
            <p:ph type="sldNum" sz="quarter" idx="12"/>
          </p:nvPr>
        </p:nvSpPr>
        <p:spPr>
          <a:noFill/>
        </p:spPr>
        <p:txBody>
          <a:bodyPr/>
          <a:lstStyle/>
          <a:p>
            <a:fld id="{F7F9D906-786E-5B49-A1B3-483ED3319F66}"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
        <p:nvSpPr>
          <p:cNvPr id="2836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Instantaneous Descriptions</a:t>
            </a:r>
          </a:p>
        </p:txBody>
      </p:sp>
      <p:sp>
        <p:nvSpPr>
          <p:cNvPr id="28365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instantaneous description (id) is a finite description of a state achievable by a computational machine, </a:t>
            </a:r>
            <a:r>
              <a:rPr lang="en-US" sz="2400" b="1"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Each machine starts in some initial id, id</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semantics of the instructions of </a:t>
            </a:r>
            <a:r>
              <a:rPr lang="en-US" sz="2400"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define a relation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such that,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b="1" dirty="0">
                <a:ea typeface="ＭＳ Ｐゴシック" pitchFamily="-111" charset="-128"/>
                <a:cs typeface="ＭＳ Ｐゴシック" pitchFamily="-111" charset="-128"/>
                <a:sym typeface="Symbol" pitchFamily="-111" charset="2"/>
              </a:rPr>
              <a:t> </a:t>
            </a:r>
            <a:r>
              <a:rPr lang="en-US" sz="2400" b="1" i="1" baseline="-25000" dirty="0">
                <a:ea typeface="ＭＳ Ｐゴシック" pitchFamily="-111" charset="-128"/>
                <a:cs typeface="ＭＳ Ｐゴシック" pitchFamily="-111" charset="-128"/>
                <a:sym typeface="Symbol" pitchFamily="-111" charset="2"/>
              </a:rPr>
              <a:t>M</a:t>
            </a:r>
            <a:r>
              <a:rPr lang="en-US" sz="2400" b="1" dirty="0">
                <a:ea typeface="ＭＳ Ｐゴシック" pitchFamily="-111" charset="-128"/>
                <a:cs typeface="ＭＳ Ｐゴシック" pitchFamily="-111" charset="-128"/>
                <a:sym typeface="Symbol" pitchFamily="-111" charset="2"/>
              </a:rPr>
              <a:t> 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i0</a:t>
            </a:r>
            <a:r>
              <a:rPr lang="en-US" sz="2400" dirty="0">
                <a:ea typeface="ＭＳ Ｐゴシック" pitchFamily="-111" charset="-128"/>
                <a:cs typeface="ＭＳ Ｐゴシック" pitchFamily="-111" charset="-128"/>
                <a:sym typeface="Symbol" pitchFamily="-111" charset="2"/>
              </a:rPr>
              <a:t>, if the execution of a single instruction of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would alter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’s state from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to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or if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halts in state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and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reflexive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p>
        </p:txBody>
      </p:sp>
      <p:sp>
        <p:nvSpPr>
          <p:cNvPr id="283654" name="Date Placeholder 3"/>
          <p:cNvSpPr>
            <a:spLocks noGrp="1"/>
          </p:cNvSpPr>
          <p:nvPr>
            <p:ph type="dt" sz="quarter" idx="10"/>
          </p:nvPr>
        </p:nvSpPr>
        <p:spPr>
          <a:noFill/>
        </p:spPr>
        <p:txBody>
          <a:bodyPr/>
          <a:lstStyle/>
          <a:p>
            <a:fld id="{D552505A-5878-9A4A-AE9C-23B7250EA640}" type="datetime1">
              <a:rPr lang="en-US">
                <a:latin typeface="Arial" pitchFamily="-111" charset="0"/>
                <a:ea typeface="ＭＳ Ｐゴシック" pitchFamily="-111" charset="-128"/>
                <a:cs typeface="ＭＳ Ｐゴシック" pitchFamily="-111" charset="-128"/>
              </a:rPr>
              <a:pPr/>
              <a:t>2/20/2020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1437704"/>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240111</TotalTime>
  <Words>33759</Words>
  <Application>Microsoft Office PowerPoint</Application>
  <PresentationFormat>On-screen Show (4:3)</PresentationFormat>
  <Paragraphs>3141</Paragraphs>
  <Slides>341</Slides>
  <Notes>314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341</vt:i4>
      </vt:variant>
    </vt:vector>
  </HeadingPairs>
  <TitlesOfParts>
    <vt:vector size="355" baseType="lpstr">
      <vt:lpstr>Arial</vt:lpstr>
      <vt:lpstr>Arial Black</vt:lpstr>
      <vt:lpstr>Cambria Math</vt:lpstr>
      <vt:lpstr>Lucida Calligraphy</vt:lpstr>
      <vt:lpstr>Lucida Handwriting</vt:lpstr>
      <vt:lpstr>Monotype Corsiva</vt:lpstr>
      <vt:lpstr>Script MT Bold</vt:lpstr>
      <vt:lpstr>Symbol</vt:lpstr>
      <vt:lpstr>Times</vt:lpstr>
      <vt:lpstr>Times New Roman</vt:lpstr>
      <vt:lpstr>Trebuchet MS</vt:lpstr>
      <vt:lpstr>Custom Design</vt:lpstr>
      <vt:lpstr>Picture</vt:lpstr>
      <vt:lpstr>Equation</vt:lpstr>
      <vt:lpstr>Complexity Theory Computability</vt:lpstr>
      <vt:lpstr>Computability</vt:lpstr>
      <vt:lpstr>Goals of Computability</vt:lpstr>
      <vt:lpstr>More Procedure Properties</vt:lpstr>
      <vt:lpstr>Sets and Decision Problems</vt:lpstr>
      <vt:lpstr>Categorizing Problems (Sets)</vt:lpstr>
      <vt:lpstr>Categorizing Problems (Sets) # 2</vt:lpstr>
      <vt:lpstr>Immediate Implications</vt:lpstr>
      <vt:lpstr>Slightly Harder Implications</vt:lpstr>
      <vt:lpstr>Existence of Undecidables</vt:lpstr>
      <vt:lpstr>Hilbert’s Tenth</vt:lpstr>
      <vt:lpstr>Hilbert’s 10th</vt:lpstr>
      <vt:lpstr>Hilbert’s 10th is Semi-Decidable</vt:lpstr>
      <vt:lpstr>P(x) = 0 is Decidable</vt:lpstr>
      <vt:lpstr>P(x) = 0 is Decidable</vt:lpstr>
      <vt:lpstr>Undecidability</vt:lpstr>
      <vt:lpstr>Classic Unsolvable Problem</vt:lpstr>
      <vt:lpstr>Some terminology</vt:lpstr>
      <vt:lpstr>Halting Problem</vt:lpstr>
      <vt:lpstr>The Contradiction</vt:lpstr>
      <vt:lpstr>Halting is recognizable</vt:lpstr>
      <vt:lpstr>Why not just algorithms?</vt:lpstr>
      <vt:lpstr>The universal machine</vt:lpstr>
      <vt:lpstr>Non-re Problems</vt:lpstr>
      <vt:lpstr>The Contradiction</vt:lpstr>
      <vt:lpstr>Consequences</vt:lpstr>
      <vt:lpstr>Insights</vt:lpstr>
      <vt:lpstr>Non-re nature of algorithms</vt:lpstr>
      <vt:lpstr>Many unbounded ways</vt:lpstr>
      <vt:lpstr>Non-determinism</vt:lpstr>
      <vt:lpstr>Models of Computation</vt:lpstr>
      <vt:lpstr>Turing Machines</vt:lpstr>
      <vt:lpstr>Typical Textbook Description</vt:lpstr>
      <vt:lpstr>Turing versus Post</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Systems Related to FRS</vt:lpstr>
      <vt:lpstr>Petri Net Operation</vt:lpstr>
      <vt:lpstr>Petri Net Computation</vt:lpstr>
      <vt:lpstr>Variants of Petri Nets</vt:lpstr>
      <vt:lpstr>Petri Net Example</vt:lpstr>
      <vt:lpstr>Vector Addition</vt:lpstr>
      <vt:lpstr>Vectors as Resource Models</vt:lpstr>
      <vt:lpstr>Factors with Residues</vt:lpstr>
      <vt:lpstr>Abelian Semi-Group</vt:lpstr>
      <vt:lpstr>Finitely Presented</vt:lpstr>
      <vt:lpstr>Recursive Functions</vt:lpstr>
      <vt:lpstr>Primitive Recursive</vt:lpstr>
      <vt:lpstr>Basis of PRFs</vt:lpstr>
      <vt:lpstr>Building New Functions</vt:lpstr>
      <vt:lpstr>Addition &amp; Multiplication</vt:lpstr>
      <vt:lpstr>Intuitive Composition</vt:lpstr>
      <vt:lpstr>Intuitive Inductions</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Pairing Function is 1-1 Onto</vt:lpstr>
      <vt:lpstr>Alternate Proof</vt:lpstr>
      <vt:lpstr>Application of Pairing</vt:lpstr>
      <vt:lpstr>Fibonacci Recursion</vt:lpstr>
      <vt:lpstr>m Recursive</vt:lpstr>
      <vt:lpstr>m Recursive Concepts</vt:lpstr>
      <vt:lpstr>Ackermann’s Function</vt:lpstr>
      <vt:lpstr>Union/Find</vt:lpstr>
      <vt:lpstr>The  Operator</vt:lpstr>
      <vt:lpstr>Equivalence of Models</vt:lpstr>
      <vt:lpstr>Proving Equivalence</vt:lpstr>
      <vt:lpstr>Instantaneous Descriptions</vt:lpstr>
      <vt:lpstr>id Definitions</vt:lpstr>
      <vt:lpstr>Equivalence Steps</vt:lpstr>
      <vt:lpstr>All Models are Equivalent</vt:lpstr>
      <vt:lpstr>Our Plan of Attack</vt:lpstr>
      <vt:lpstr>TURING ≤ REGISTER</vt:lpstr>
      <vt:lpstr>Encoding a TM’s State</vt:lpstr>
      <vt:lpstr>More on Encoding of TM</vt:lpstr>
      <vt:lpstr>Simulation by RM</vt:lpstr>
      <vt:lpstr>Fixups</vt:lpstr>
      <vt:lpstr>Prolog</vt:lpstr>
      <vt:lpstr>Epilog</vt:lpstr>
      <vt:lpstr>REGISTER  FACTOR</vt:lpstr>
      <vt:lpstr>Encoding a RM’s State</vt:lpstr>
      <vt:lpstr>Simulation by FRS</vt:lpstr>
      <vt:lpstr>Importance of Order</vt:lpstr>
      <vt:lpstr>Sample RM and FRS (repeat)</vt:lpstr>
      <vt:lpstr>Example of Order</vt:lpstr>
      <vt:lpstr>Subtraction Encoding</vt:lpstr>
      <vt:lpstr>Analysis of Problem</vt:lpstr>
      <vt:lpstr>FACTOR  RECURSIVE</vt:lpstr>
      <vt:lpstr>Universal Machine</vt:lpstr>
      <vt:lpstr>Encoding FRS</vt:lpstr>
      <vt:lpstr>Simulation by Recursive # 1</vt:lpstr>
      <vt:lpstr>Simulation by Recursive # 2</vt:lpstr>
      <vt:lpstr>Simulation by Recursive # 3</vt:lpstr>
      <vt:lpstr>FRS Subtraction</vt:lpstr>
      <vt:lpstr>Rest of simulation</vt:lpstr>
      <vt:lpstr>Simplicity of Universal</vt:lpstr>
      <vt:lpstr>RECURSIVE  TURING</vt:lpstr>
      <vt:lpstr>Standard Turing Computation</vt:lpstr>
      <vt:lpstr>More Helpers</vt:lpstr>
      <vt:lpstr>Basic Functions</vt:lpstr>
      <vt:lpstr>Closure Under Composition</vt:lpstr>
      <vt:lpstr>Closure Under Induction</vt:lpstr>
      <vt:lpstr>Closure Under Minimization</vt:lpstr>
      <vt:lpstr>Consequences of Equivalence</vt:lpstr>
      <vt:lpstr>Undecidability</vt:lpstr>
      <vt:lpstr>Computable Languages 1</vt:lpstr>
      <vt:lpstr>Computable Languages 2</vt:lpstr>
      <vt:lpstr>Programming Languages</vt:lpstr>
      <vt:lpstr>Classic Unsolvable Problem</vt:lpstr>
      <vt:lpstr>Some terminology</vt:lpstr>
      <vt:lpstr>Numbering Procedures</vt:lpstr>
      <vt:lpstr>The universal machine</vt:lpstr>
      <vt:lpstr>Halting Problem (ATM)</vt:lpstr>
      <vt:lpstr>The Contradiction</vt:lpstr>
      <vt:lpstr>Halting (ATM) is recognizable</vt:lpstr>
      <vt:lpstr>Additional Notations</vt:lpstr>
      <vt:lpstr>Universal Machine</vt:lpstr>
      <vt:lpstr>Universal Machine Mapping</vt:lpstr>
      <vt:lpstr>SNAP and TERM</vt:lpstr>
      <vt:lpstr>STP Predicate</vt:lpstr>
      <vt:lpstr>VALUE PRF</vt:lpstr>
      <vt:lpstr>Recursively Enumerable</vt:lpstr>
      <vt:lpstr>Definition of re</vt:lpstr>
      <vt:lpstr>Semi-Decidable Implies re</vt:lpstr>
      <vt:lpstr>re Implies Semi-Decidable</vt:lpstr>
      <vt:lpstr>Domain of a Procedure</vt:lpstr>
      <vt:lpstr>Recursive Implies re </vt:lpstr>
      <vt:lpstr>Related Results</vt:lpstr>
      <vt:lpstr>Enumeration Theorem</vt:lpstr>
      <vt:lpstr>The Set K</vt:lpstr>
      <vt:lpstr>K is not Recursive</vt:lpstr>
      <vt:lpstr>re Characterizations</vt:lpstr>
      <vt:lpstr>S-m-n Theorem</vt:lpstr>
      <vt:lpstr>Parameter (S-m-n) Theorem</vt:lpstr>
      <vt:lpstr>S-m-n for FRS</vt:lpstr>
      <vt:lpstr>Details of S-m-n for FRS</vt:lpstr>
      <vt:lpstr>Quantification 1 &amp;2</vt:lpstr>
      <vt:lpstr>Quantification#1</vt:lpstr>
      <vt:lpstr>Quantification#2</vt:lpstr>
      <vt:lpstr>Diagonalization and Reducibility</vt:lpstr>
      <vt:lpstr>Non-re Problems</vt:lpstr>
      <vt:lpstr>The Contradiction</vt:lpstr>
      <vt:lpstr>The Set TOT</vt:lpstr>
      <vt:lpstr>Consequences</vt:lpstr>
      <vt:lpstr>Insights</vt:lpstr>
      <vt:lpstr>Non-re nature of algorithms</vt:lpstr>
      <vt:lpstr>Many unbounded ways</vt:lpstr>
      <vt:lpstr>Non-determinism</vt:lpstr>
      <vt:lpstr>Reducibility</vt:lpstr>
      <vt:lpstr>Reduction Concepts</vt:lpstr>
      <vt:lpstr>Diagonalization is a Bummer</vt:lpstr>
      <vt:lpstr>Reduction Example#1</vt:lpstr>
      <vt:lpstr>Reduction Examples #2 &amp; #3</vt:lpstr>
      <vt:lpstr>Classic Undecidable Sets</vt:lpstr>
      <vt:lpstr>Lne is re</vt:lpstr>
      <vt:lpstr>Lne is Non-Recursive</vt:lpstr>
      <vt:lpstr>Lne is re by Quantification</vt:lpstr>
      <vt:lpstr>Le is not re</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 = Lu</vt:lpstr>
      <vt:lpstr>The Set K</vt:lpstr>
      <vt:lpstr>Quantification # 3 and the Overall Picture</vt:lpstr>
      <vt:lpstr>Quantification#3</vt:lpstr>
      <vt:lpstr>PowerPoint Presentation</vt:lpstr>
      <vt:lpstr>Reduction and Rice’s</vt:lpstr>
      <vt:lpstr>Either Trivial or Undecidable</vt:lpstr>
      <vt:lpstr>Rice’s Theorem</vt:lpstr>
      <vt:lpstr>Rice’s Proof-1</vt:lpstr>
      <vt:lpstr>Rice’s Proof-2</vt:lpstr>
      <vt:lpstr>Rice’s Proof-3</vt:lpstr>
      <vt:lpstr>I/O Property</vt:lpstr>
      <vt:lpstr>Strong Rice’s Theorem</vt:lpstr>
      <vt:lpstr>Strong Rice’s Proof</vt:lpstr>
      <vt:lpstr>Picture Proof</vt:lpstr>
      <vt:lpstr>Weak Rice’s Theorems</vt:lpstr>
      <vt:lpstr>Corollaries to Rice’s</vt:lpstr>
      <vt:lpstr>Practice</vt:lpstr>
      <vt:lpstr>Practice Classifications</vt:lpstr>
      <vt:lpstr>Sample Question#1</vt:lpstr>
      <vt:lpstr>Sample Questions#2,3</vt:lpstr>
      <vt:lpstr>Sample Question#4</vt:lpstr>
      <vt:lpstr>Sample Question#5</vt:lpstr>
      <vt:lpstr>Constant time:  Not amenable to Rice’s</vt:lpstr>
      <vt:lpstr>Constant Time</vt:lpstr>
      <vt:lpstr>Quantifier Analysis</vt:lpstr>
      <vt:lpstr>Complexity of CTime</vt:lpstr>
      <vt:lpstr>What We’ve Done in Computability</vt:lpstr>
      <vt:lpstr>List Minus Some Tedious Stuff</vt:lpstr>
      <vt:lpstr>More Practice Problems</vt:lpstr>
      <vt:lpstr>Sample Question#1</vt:lpstr>
      <vt:lpstr>Sample Question#2</vt:lpstr>
      <vt:lpstr>Sample Question#3</vt:lpstr>
      <vt:lpstr>Sample Question#4</vt:lpstr>
      <vt:lpstr>Sample Question#5</vt:lpstr>
      <vt:lpstr>Sample Question#6</vt:lpstr>
      <vt:lpstr>Sample Question#7</vt:lpstr>
      <vt:lpstr>Sample Question#8</vt:lpstr>
      <vt:lpstr>Sample Question#9</vt:lpstr>
      <vt:lpstr>Sample Question#10</vt:lpstr>
      <vt:lpstr>Sample Question#11</vt:lpstr>
      <vt:lpstr>Sample Question#12</vt:lpstr>
      <vt:lpstr>Rewriting Systems</vt:lpstr>
      <vt:lpstr>Post Systems</vt:lpstr>
      <vt:lpstr>Thue Systems</vt:lpstr>
      <vt:lpstr>Semi-Thue Systems</vt:lpstr>
      <vt:lpstr>Word Problems</vt:lpstr>
      <vt:lpstr>Post Canonical Systems</vt:lpstr>
      <vt:lpstr>Examples of Canonical Forms</vt:lpstr>
      <vt:lpstr>Simplified Canonical Forms</vt:lpstr>
      <vt:lpstr>Examples of Post Systems</vt:lpstr>
      <vt:lpstr>Simulating Turing Machines</vt:lpstr>
      <vt:lpstr>Details of Halt(TM)  Word(ST)</vt:lpstr>
      <vt:lpstr>Clean-Up</vt:lpstr>
      <vt:lpstr>Semi-Thue Word Problem</vt:lpstr>
      <vt:lpstr>More on Grammars</vt:lpstr>
      <vt:lpstr>Grammars and re Sets</vt:lpstr>
      <vt:lpstr>Formal Language</vt:lpstr>
      <vt:lpstr>Post Correspondence Problem</vt:lpstr>
      <vt:lpstr>PCP Example#2</vt:lpstr>
      <vt:lpstr>How PCP Construction Works?</vt:lpstr>
      <vt:lpstr>Ambiguity of CFG</vt:lpstr>
      <vt:lpstr>Intersection of CFLs</vt:lpstr>
      <vt:lpstr>CSG Produces Something</vt:lpstr>
      <vt:lpstr>CSG Produces Something</vt:lpstr>
      <vt:lpstr>Traces and Grammars</vt:lpstr>
      <vt:lpstr>Traces</vt:lpstr>
      <vt:lpstr>Traces (Valid Computations)</vt:lpstr>
      <vt:lpstr>What’s Undecidable?</vt:lpstr>
      <vt:lpstr>What’s a CSL or CFL?</vt:lpstr>
      <vt:lpstr>L = *? </vt:lpstr>
      <vt:lpstr>Traces are NOT CFLs</vt:lpstr>
      <vt:lpstr>Using Pumping Lemma</vt:lpstr>
      <vt:lpstr>Language of Traces is a CSL </vt:lpstr>
      <vt:lpstr>Non-Traces is a CFL </vt:lpstr>
      <vt:lpstr>Traces of FRS with Residues</vt:lpstr>
      <vt:lpstr>Intersection of CFLs</vt:lpstr>
      <vt:lpstr>Intersection Continued</vt:lpstr>
      <vt:lpstr>What’s a CSL or CFL?</vt:lpstr>
      <vt:lpstr>Quotients of CFLs (concept)</vt:lpstr>
      <vt:lpstr>Quotients of CFLs (precise)</vt:lpstr>
      <vt:lpstr>Summarizing Quotient</vt:lpstr>
      <vt:lpstr>Traces and Type 0 </vt:lpstr>
      <vt:lpstr>CSG and Undecidability</vt:lpstr>
      <vt:lpstr>Some Consequences</vt:lpstr>
      <vt:lpstr>Undecidability</vt:lpstr>
      <vt:lpstr>More Undecidability</vt:lpstr>
      <vt:lpstr>Summary of Grammar Results</vt:lpstr>
      <vt:lpstr>Decidability</vt:lpstr>
      <vt:lpstr>Undecidability</vt:lpstr>
      <vt:lpstr>More Undecidability</vt:lpstr>
      <vt:lpstr>Word to Grammar Problem</vt:lpstr>
      <vt:lpstr>Consequences for PSG</vt:lpstr>
      <vt:lpstr>Finite Convergence for Concatenation of Context-Free Languages</vt:lpstr>
      <vt:lpstr>Powers of CFLs</vt:lpstr>
      <vt:lpstr>L(G) = L(G)2?</vt:lpstr>
      <vt:lpstr>L(G) = L(G)2? is undecidable</vt:lpstr>
      <vt:lpstr>Finite Power Problem</vt:lpstr>
      <vt:lpstr>Undecidability of n Ln = Ln+1</vt:lpstr>
      <vt:lpstr>Missing Step</vt:lpstr>
      <vt:lpstr>Undecidability of Finite Convergence for Operators on Formal Languages</vt:lpstr>
      <vt:lpstr>Simple Operators</vt:lpstr>
      <vt:lpstr>K-insertion </vt:lpstr>
      <vt:lpstr>Iterated Insertion</vt:lpstr>
      <vt:lpstr>Shuffle</vt:lpstr>
      <vt:lpstr>More Shuffles</vt:lpstr>
      <vt:lpstr>Crossover</vt:lpstr>
      <vt:lpstr>Who Cares?</vt:lpstr>
      <vt:lpstr>Some Known Results</vt:lpstr>
      <vt:lpstr>More Known Stuff</vt:lpstr>
      <vt:lpstr>Immediate Convergence</vt:lpstr>
      <vt:lpstr>Finite Convergence</vt:lpstr>
      <vt:lpstr>Finite Power of CFG</vt:lpstr>
      <vt:lpstr>1981 Results</vt:lpstr>
      <vt:lpstr>Proof #1</vt:lpstr>
      <vt:lpstr>Subsuming </vt:lpstr>
      <vt:lpstr>L = L  L ?</vt:lpstr>
      <vt:lpstr>Proof #2</vt:lpstr>
      <vt:lpstr>Propositional Calculus</vt:lpstr>
      <vt:lpstr>Propositional Calculus</vt:lpstr>
      <vt:lpstr>Tautology and Satisfiability</vt:lpstr>
      <vt:lpstr>Proving Consequences</vt:lpstr>
      <vt:lpstr>Some Undecidables</vt:lpstr>
      <vt:lpstr>Refutation</vt:lpstr>
      <vt:lpstr>Resolution</vt:lpstr>
      <vt:lpstr>Axioms</vt:lpstr>
      <vt:lpstr>Simulating Machines</vt:lpstr>
      <vt:lpstr>Diadic PIPC</vt:lpstr>
      <vt:lpstr>Living without Associativity</vt:lpstr>
      <vt:lpstr>Composition Encoding</vt:lpstr>
      <vt:lpstr>Encoding</vt:lpstr>
      <vt:lpstr>Encoding</vt:lpstr>
      <vt:lpstr>Creating Terminal IDs</vt:lpstr>
      <vt:lpstr>Reversing Print and Left</vt:lpstr>
      <vt:lpstr>Reversing Right </vt:lpstr>
      <vt:lpstr>Exam Prep</vt:lpstr>
      <vt:lpstr>Sample Question</vt:lpstr>
      <vt:lpstr>Sample Question</vt:lpstr>
      <vt:lpstr>Sample Question</vt:lpstr>
      <vt:lpstr>Sample Question</vt:lpstr>
      <vt:lpstr>Sample Question</vt:lpstr>
      <vt:lpstr>Sample Question</vt:lpstr>
      <vt:lpstr>Sample Question</vt:lpstr>
      <vt:lpstr>Sample Question</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 Hughes</cp:lastModifiedBy>
  <cp:revision>1682</cp:revision>
  <cp:lastPrinted>2019-09-24T19:41:02Z</cp:lastPrinted>
  <dcterms:created xsi:type="dcterms:W3CDTF">2010-04-22T13:58:28Z</dcterms:created>
  <dcterms:modified xsi:type="dcterms:W3CDTF">2020-02-20T18:09:03Z</dcterms:modified>
</cp:coreProperties>
</file>