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34"/>
  </p:notesMasterIdLst>
  <p:handoutMasterIdLst>
    <p:handoutMasterId r:id="rId335"/>
  </p:handoutMasterIdLst>
  <p:sldIdLst>
    <p:sldId id="256" r:id="rId2"/>
    <p:sldId id="2879" r:id="rId3"/>
    <p:sldId id="2880" r:id="rId4"/>
    <p:sldId id="2881" r:id="rId5"/>
    <p:sldId id="2882" r:id="rId6"/>
    <p:sldId id="2883" r:id="rId7"/>
    <p:sldId id="2884" r:id="rId8"/>
    <p:sldId id="2885" r:id="rId9"/>
    <p:sldId id="2886" r:id="rId10"/>
    <p:sldId id="2887" r:id="rId11"/>
    <p:sldId id="2888" r:id="rId12"/>
    <p:sldId id="2889" r:id="rId13"/>
    <p:sldId id="2890" r:id="rId14"/>
    <p:sldId id="2891" r:id="rId15"/>
    <p:sldId id="2892" r:id="rId16"/>
    <p:sldId id="2893" r:id="rId17"/>
    <p:sldId id="2894" r:id="rId18"/>
    <p:sldId id="2895" r:id="rId19"/>
    <p:sldId id="2896" r:id="rId20"/>
    <p:sldId id="2897" r:id="rId21"/>
    <p:sldId id="2898" r:id="rId22"/>
    <p:sldId id="2899" r:id="rId23"/>
    <p:sldId id="2900" r:id="rId24"/>
    <p:sldId id="2901" r:id="rId25"/>
    <p:sldId id="2902" r:id="rId26"/>
    <p:sldId id="2903" r:id="rId27"/>
    <p:sldId id="2904" r:id="rId28"/>
    <p:sldId id="2905" r:id="rId29"/>
    <p:sldId id="2906" r:id="rId30"/>
    <p:sldId id="2681" r:id="rId31"/>
    <p:sldId id="2538" r:id="rId32"/>
    <p:sldId id="2539" r:id="rId33"/>
    <p:sldId id="2540" r:id="rId34"/>
    <p:sldId id="2541" r:id="rId35"/>
    <p:sldId id="2542" r:id="rId36"/>
    <p:sldId id="2543" r:id="rId37"/>
    <p:sldId id="2544" r:id="rId38"/>
    <p:sldId id="2545" r:id="rId39"/>
    <p:sldId id="2546" r:id="rId40"/>
    <p:sldId id="2547" r:id="rId41"/>
    <p:sldId id="2548" r:id="rId42"/>
    <p:sldId id="2549" r:id="rId43"/>
    <p:sldId id="2550" r:id="rId44"/>
    <p:sldId id="2551" r:id="rId45"/>
    <p:sldId id="2552" r:id="rId46"/>
    <p:sldId id="2553" r:id="rId47"/>
    <p:sldId id="2554" r:id="rId48"/>
    <p:sldId id="2555" r:id="rId49"/>
    <p:sldId id="2556" r:id="rId50"/>
    <p:sldId id="2557" r:id="rId51"/>
    <p:sldId id="2558" r:id="rId52"/>
    <p:sldId id="2559" r:id="rId53"/>
    <p:sldId id="2560" r:id="rId54"/>
    <p:sldId id="2561" r:id="rId55"/>
    <p:sldId id="2562" r:id="rId56"/>
    <p:sldId id="2563" r:id="rId57"/>
    <p:sldId id="2564" r:id="rId58"/>
    <p:sldId id="2565" r:id="rId59"/>
    <p:sldId id="2566" r:id="rId60"/>
    <p:sldId id="2567" r:id="rId61"/>
    <p:sldId id="2568" r:id="rId62"/>
    <p:sldId id="2569" r:id="rId63"/>
    <p:sldId id="2570" r:id="rId64"/>
    <p:sldId id="2571" r:id="rId65"/>
    <p:sldId id="2572" r:id="rId66"/>
    <p:sldId id="2573" r:id="rId67"/>
    <p:sldId id="2574" r:id="rId68"/>
    <p:sldId id="2575" r:id="rId69"/>
    <p:sldId id="2576" r:id="rId70"/>
    <p:sldId id="2577" r:id="rId71"/>
    <p:sldId id="2578" r:id="rId72"/>
    <p:sldId id="2579" r:id="rId73"/>
    <p:sldId id="2580" r:id="rId74"/>
    <p:sldId id="2581" r:id="rId75"/>
    <p:sldId id="2582" r:id="rId76"/>
    <p:sldId id="2583" r:id="rId77"/>
    <p:sldId id="2584" r:id="rId78"/>
    <p:sldId id="2585" r:id="rId79"/>
    <p:sldId id="2586" r:id="rId80"/>
    <p:sldId id="2587" r:id="rId81"/>
    <p:sldId id="2588" r:id="rId82"/>
    <p:sldId id="2589" r:id="rId83"/>
    <p:sldId id="2590" r:id="rId84"/>
    <p:sldId id="2591" r:id="rId85"/>
    <p:sldId id="2592" r:id="rId86"/>
    <p:sldId id="2593" r:id="rId87"/>
    <p:sldId id="2594" r:id="rId88"/>
    <p:sldId id="2595" r:id="rId89"/>
    <p:sldId id="2596" r:id="rId90"/>
    <p:sldId id="2597" r:id="rId91"/>
    <p:sldId id="2598" r:id="rId92"/>
    <p:sldId id="2599" r:id="rId93"/>
    <p:sldId id="2600" r:id="rId94"/>
    <p:sldId id="2601" r:id="rId95"/>
    <p:sldId id="2602" r:id="rId96"/>
    <p:sldId id="2717" r:id="rId97"/>
    <p:sldId id="2718" r:id="rId98"/>
    <p:sldId id="2719" r:id="rId99"/>
    <p:sldId id="2720" r:id="rId100"/>
    <p:sldId id="2721" r:id="rId101"/>
    <p:sldId id="2722" r:id="rId102"/>
    <p:sldId id="2723" r:id="rId103"/>
    <p:sldId id="2728" r:id="rId104"/>
    <p:sldId id="2729" r:id="rId105"/>
    <p:sldId id="2730" r:id="rId106"/>
    <p:sldId id="2731" r:id="rId107"/>
    <p:sldId id="2733" r:id="rId108"/>
    <p:sldId id="2736" r:id="rId109"/>
    <p:sldId id="3346" r:id="rId110"/>
    <p:sldId id="3184" r:id="rId111"/>
    <p:sldId id="3185" r:id="rId112"/>
    <p:sldId id="3186" r:id="rId113"/>
    <p:sldId id="3187" r:id="rId114"/>
    <p:sldId id="3188" r:id="rId115"/>
    <p:sldId id="3189" r:id="rId116"/>
    <p:sldId id="3190" r:id="rId117"/>
    <p:sldId id="3191" r:id="rId118"/>
    <p:sldId id="3347" r:id="rId119"/>
    <p:sldId id="3192" r:id="rId120"/>
    <p:sldId id="3193" r:id="rId121"/>
    <p:sldId id="3194" r:id="rId122"/>
    <p:sldId id="3195" r:id="rId123"/>
    <p:sldId id="3196" r:id="rId124"/>
    <p:sldId id="2738" r:id="rId125"/>
    <p:sldId id="3348" r:id="rId126"/>
    <p:sldId id="3349" r:id="rId127"/>
    <p:sldId id="3350" r:id="rId128"/>
    <p:sldId id="3387" r:id="rId129"/>
    <p:sldId id="3388" r:id="rId130"/>
    <p:sldId id="3351" r:id="rId131"/>
    <p:sldId id="3376" r:id="rId132"/>
    <p:sldId id="3374" r:id="rId133"/>
    <p:sldId id="3377" r:id="rId134"/>
    <p:sldId id="3378" r:id="rId135"/>
    <p:sldId id="3379" r:id="rId136"/>
    <p:sldId id="3380" r:id="rId137"/>
    <p:sldId id="3352" r:id="rId138"/>
    <p:sldId id="3406" r:id="rId139"/>
    <p:sldId id="3375" r:id="rId140"/>
    <p:sldId id="3353" r:id="rId141"/>
    <p:sldId id="3354" r:id="rId142"/>
    <p:sldId id="3381" r:id="rId143"/>
    <p:sldId id="3382" r:id="rId144"/>
    <p:sldId id="3383" r:id="rId145"/>
    <p:sldId id="3355" r:id="rId146"/>
    <p:sldId id="3356" r:id="rId147"/>
    <p:sldId id="3357" r:id="rId148"/>
    <p:sldId id="3358" r:id="rId149"/>
    <p:sldId id="3359" r:id="rId150"/>
    <p:sldId id="3360" r:id="rId151"/>
    <p:sldId id="3361" r:id="rId152"/>
    <p:sldId id="3384" r:id="rId153"/>
    <p:sldId id="3385" r:id="rId154"/>
    <p:sldId id="3362" r:id="rId155"/>
    <p:sldId id="3363" r:id="rId156"/>
    <p:sldId id="3364" r:id="rId157"/>
    <p:sldId id="3386" r:id="rId158"/>
    <p:sldId id="3365" r:id="rId159"/>
    <p:sldId id="3366" r:id="rId160"/>
    <p:sldId id="3367" r:id="rId161"/>
    <p:sldId id="3368" r:id="rId162"/>
    <p:sldId id="3389" r:id="rId163"/>
    <p:sldId id="3394" r:id="rId164"/>
    <p:sldId id="3390" r:id="rId165"/>
    <p:sldId id="3392" r:id="rId166"/>
    <p:sldId id="3391" r:id="rId167"/>
    <p:sldId id="3369" r:id="rId168"/>
    <p:sldId id="3370" r:id="rId169"/>
    <p:sldId id="3198" r:id="rId170"/>
    <p:sldId id="3199" r:id="rId171"/>
    <p:sldId id="3200" r:id="rId172"/>
    <p:sldId id="3201" r:id="rId173"/>
    <p:sldId id="3371" r:id="rId174"/>
    <p:sldId id="3372" r:id="rId175"/>
    <p:sldId id="3395" r:id="rId176"/>
    <p:sldId id="3202" r:id="rId177"/>
    <p:sldId id="3203" r:id="rId178"/>
    <p:sldId id="3204" r:id="rId179"/>
    <p:sldId id="3205" r:id="rId180"/>
    <p:sldId id="3206" r:id="rId181"/>
    <p:sldId id="3208" r:id="rId182"/>
    <p:sldId id="2818" r:id="rId183"/>
    <p:sldId id="2819" r:id="rId184"/>
    <p:sldId id="2820" r:id="rId185"/>
    <p:sldId id="2822" r:id="rId186"/>
    <p:sldId id="2823" r:id="rId187"/>
    <p:sldId id="2824" r:id="rId188"/>
    <p:sldId id="2826" r:id="rId189"/>
    <p:sldId id="3373" r:id="rId190"/>
    <p:sldId id="3022" r:id="rId191"/>
    <p:sldId id="3396" r:id="rId192"/>
    <p:sldId id="3023" r:id="rId193"/>
    <p:sldId id="3024" r:id="rId194"/>
    <p:sldId id="3025" r:id="rId195"/>
    <p:sldId id="3397" r:id="rId196"/>
    <p:sldId id="3026" r:id="rId197"/>
    <p:sldId id="3133" r:id="rId198"/>
    <p:sldId id="3138" r:id="rId199"/>
    <p:sldId id="3134" r:id="rId200"/>
    <p:sldId id="3135" r:id="rId201"/>
    <p:sldId id="3136" r:id="rId202"/>
    <p:sldId id="3137" r:id="rId203"/>
    <p:sldId id="3139" r:id="rId204"/>
    <p:sldId id="3140" r:id="rId205"/>
    <p:sldId id="3141" r:id="rId206"/>
    <p:sldId id="3142" r:id="rId207"/>
    <p:sldId id="3143" r:id="rId208"/>
    <p:sldId id="3144" r:id="rId209"/>
    <p:sldId id="3145" r:id="rId210"/>
    <p:sldId id="3146" r:id="rId211"/>
    <p:sldId id="3147" r:id="rId212"/>
    <p:sldId id="3148" r:id="rId213"/>
    <p:sldId id="3149" r:id="rId214"/>
    <p:sldId id="3150" r:id="rId215"/>
    <p:sldId id="3151" r:id="rId216"/>
    <p:sldId id="3152" r:id="rId217"/>
    <p:sldId id="3153" r:id="rId218"/>
    <p:sldId id="3154" r:id="rId219"/>
    <p:sldId id="3155" r:id="rId220"/>
    <p:sldId id="3156" r:id="rId221"/>
    <p:sldId id="3157" r:id="rId222"/>
    <p:sldId id="3158" r:id="rId223"/>
    <p:sldId id="3159" r:id="rId224"/>
    <p:sldId id="3160" r:id="rId225"/>
    <p:sldId id="3161" r:id="rId226"/>
    <p:sldId id="3162" r:id="rId227"/>
    <p:sldId id="3163" r:id="rId228"/>
    <p:sldId id="3164" r:id="rId229"/>
    <p:sldId id="3165" r:id="rId230"/>
    <p:sldId id="3166" r:id="rId231"/>
    <p:sldId id="3167" r:id="rId232"/>
    <p:sldId id="3168" r:id="rId233"/>
    <p:sldId id="3169" r:id="rId234"/>
    <p:sldId id="3170" r:id="rId235"/>
    <p:sldId id="3399" r:id="rId236"/>
    <p:sldId id="3171" r:id="rId237"/>
    <p:sldId id="3172" r:id="rId238"/>
    <p:sldId id="3173" r:id="rId239"/>
    <p:sldId id="3174" r:id="rId240"/>
    <p:sldId id="3175" r:id="rId241"/>
    <p:sldId id="3176" r:id="rId242"/>
    <p:sldId id="3177" r:id="rId243"/>
    <p:sldId id="3178" r:id="rId244"/>
    <p:sldId id="3179" r:id="rId245"/>
    <p:sldId id="3074" r:id="rId246"/>
    <p:sldId id="3075" r:id="rId247"/>
    <p:sldId id="3080" r:id="rId248"/>
    <p:sldId id="3076" r:id="rId249"/>
    <p:sldId id="3077" r:id="rId250"/>
    <p:sldId id="3078" r:id="rId251"/>
    <p:sldId id="3079" r:id="rId252"/>
    <p:sldId id="3211" r:id="rId253"/>
    <p:sldId id="3209" r:id="rId254"/>
    <p:sldId id="3210" r:id="rId255"/>
    <p:sldId id="3212" r:id="rId256"/>
    <p:sldId id="3213" r:id="rId257"/>
    <p:sldId id="3214" r:id="rId258"/>
    <p:sldId id="3215" r:id="rId259"/>
    <p:sldId id="3216" r:id="rId260"/>
    <p:sldId id="3217" r:id="rId261"/>
    <p:sldId id="3081" r:id="rId262"/>
    <p:sldId id="3082" r:id="rId263"/>
    <p:sldId id="3083" r:id="rId264"/>
    <p:sldId id="3084" r:id="rId265"/>
    <p:sldId id="2627" r:id="rId266"/>
    <p:sldId id="2628" r:id="rId267"/>
    <p:sldId id="2629" r:id="rId268"/>
    <p:sldId id="2630" r:id="rId269"/>
    <p:sldId id="2631" r:id="rId270"/>
    <p:sldId id="2632" r:id="rId271"/>
    <p:sldId id="2633" r:id="rId272"/>
    <p:sldId id="2634" r:id="rId273"/>
    <p:sldId id="2635" r:id="rId274"/>
    <p:sldId id="2636" r:id="rId275"/>
    <p:sldId id="2637" r:id="rId276"/>
    <p:sldId id="2638" r:id="rId277"/>
    <p:sldId id="2639" r:id="rId278"/>
    <p:sldId id="2640" r:id="rId279"/>
    <p:sldId id="2771" r:id="rId280"/>
    <p:sldId id="2642" r:id="rId281"/>
    <p:sldId id="3218" r:id="rId282"/>
    <p:sldId id="2645" r:id="rId283"/>
    <p:sldId id="2644" r:id="rId284"/>
    <p:sldId id="2998" r:id="rId285"/>
    <p:sldId id="3400" r:id="rId286"/>
    <p:sldId id="3219" r:id="rId287"/>
    <p:sldId id="3401" r:id="rId288"/>
    <p:sldId id="3402" r:id="rId289"/>
    <p:sldId id="3403" r:id="rId290"/>
    <p:sldId id="3220" r:id="rId291"/>
    <p:sldId id="3221" r:id="rId292"/>
    <p:sldId id="3223" r:id="rId293"/>
    <p:sldId id="3222" r:id="rId294"/>
    <p:sldId id="3226" r:id="rId295"/>
    <p:sldId id="3055" r:id="rId296"/>
    <p:sldId id="3224" r:id="rId297"/>
    <p:sldId id="3398" r:id="rId298"/>
    <p:sldId id="3180" r:id="rId299"/>
    <p:sldId id="3181" r:id="rId300"/>
    <p:sldId id="3225" r:id="rId301"/>
    <p:sldId id="2995" r:id="rId302"/>
    <p:sldId id="2996" r:id="rId303"/>
    <p:sldId id="3000" r:id="rId304"/>
    <p:sldId id="3002" r:id="rId305"/>
    <p:sldId id="2999" r:id="rId306"/>
    <p:sldId id="2997" r:id="rId307"/>
    <p:sldId id="3001" r:id="rId308"/>
    <p:sldId id="2830" r:id="rId309"/>
    <p:sldId id="2831" r:id="rId310"/>
    <p:sldId id="2832" r:id="rId311"/>
    <p:sldId id="2833" r:id="rId312"/>
    <p:sldId id="2834" r:id="rId313"/>
    <p:sldId id="2835" r:id="rId314"/>
    <p:sldId id="2836" r:id="rId315"/>
    <p:sldId id="2838" r:id="rId316"/>
    <p:sldId id="2839" r:id="rId317"/>
    <p:sldId id="2841" r:id="rId318"/>
    <p:sldId id="2844" r:id="rId319"/>
    <p:sldId id="2846" r:id="rId320"/>
    <p:sldId id="2847" r:id="rId321"/>
    <p:sldId id="2848" r:id="rId322"/>
    <p:sldId id="2849" r:id="rId323"/>
    <p:sldId id="2842" r:id="rId324"/>
    <p:sldId id="2860" r:id="rId325"/>
    <p:sldId id="2850" r:id="rId326"/>
    <p:sldId id="2851" r:id="rId327"/>
    <p:sldId id="2852" r:id="rId328"/>
    <p:sldId id="2853" r:id="rId329"/>
    <p:sldId id="2854" r:id="rId330"/>
    <p:sldId id="2855" r:id="rId331"/>
    <p:sldId id="2856" r:id="rId332"/>
    <p:sldId id="2858" r:id="rId333"/>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 id="2" name="Charlie Hughes" initials="CH" lastIdx="1" clrIdx="1">
    <p:extLst>
      <p:ext uri="{19B8F6BF-5375-455C-9EA6-DF929625EA0E}">
        <p15:presenceInfo xmlns:p15="http://schemas.microsoft.com/office/powerpoint/2012/main" userId="fa09ad5e1b741a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3300"/>
    <a:srgbClr val="009900"/>
    <a:srgbClr val="CC9900"/>
    <a:srgbClr val="0000FF"/>
    <a:srgbClr val="000000"/>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26" autoAdjust="0"/>
    <p:restoredTop sz="94486"/>
  </p:normalViewPr>
  <p:slideViewPr>
    <p:cSldViewPr>
      <p:cViewPr varScale="1">
        <p:scale>
          <a:sx n="103" d="100"/>
          <a:sy n="103" d="100"/>
        </p:scale>
        <p:origin x="168" y="224"/>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handoutMaster" Target="handoutMasters/handoutMaster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presProps" Target="presProps.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viewProps" Target="view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theme" Target="theme/theme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tableStyles" Target="tableStyle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notesMaster" Target="notesMasters/notesMaster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commentAuthors" Target="commentAuthors.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a:ln/>
        </p:spPr>
      </p:sp>
      <p:sp>
        <p:nvSpPr>
          <p:cNvPr id="697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7348" name="Slide Number Placeholder 3"/>
          <p:cNvSpPr>
            <a:spLocks noGrp="1"/>
          </p:cNvSpPr>
          <p:nvPr>
            <p:ph type="sldNum" sz="quarter" idx="5"/>
          </p:nvPr>
        </p:nvSpPr>
        <p:spPr>
          <a:noFill/>
        </p:spPr>
        <p:txBody>
          <a:bodyPr/>
          <a:lstStyle/>
          <a:p>
            <a:fld id="{70217454-3A09-7E48-B888-AC7F5C147F6C}" type="slidenum">
              <a:rPr lang="en-US">
                <a:solidFill>
                  <a:srgbClr val="000000"/>
                </a:solidFill>
                <a:latin typeface="Arial" pitchFamily="-111" charset="0"/>
                <a:ea typeface="ＭＳ Ｐゴシック" pitchFamily="-111" charset="-128"/>
                <a:cs typeface="ＭＳ Ｐゴシック" pitchFamily="-111" charset="-128"/>
              </a:rPr>
              <a:pPr/>
              <a:t>39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7926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Slide Image Placeholder 1"/>
          <p:cNvSpPr>
            <a:spLocks noGrp="1" noRot="1" noChangeAspect="1" noTextEdit="1"/>
          </p:cNvSpPr>
          <p:nvPr>
            <p:ph type="sldImg"/>
          </p:nvPr>
        </p:nvSpPr>
        <p:spPr>
          <a:ln/>
        </p:spPr>
      </p:sp>
      <p:sp>
        <p:nvSpPr>
          <p:cNvPr id="699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9396" name="Slide Number Placeholder 3"/>
          <p:cNvSpPr>
            <a:spLocks noGrp="1"/>
          </p:cNvSpPr>
          <p:nvPr>
            <p:ph type="sldNum" sz="quarter" idx="5"/>
          </p:nvPr>
        </p:nvSpPr>
        <p:spPr>
          <a:noFill/>
        </p:spPr>
        <p:txBody>
          <a:bodyPr/>
          <a:lstStyle/>
          <a:p>
            <a:fld id="{281FA5B8-CA98-2440-BE64-8C45A5C0DAB2}" type="slidenum">
              <a:rPr lang="en-US">
                <a:solidFill>
                  <a:srgbClr val="000000"/>
                </a:solidFill>
                <a:latin typeface="Arial" pitchFamily="-111" charset="0"/>
                <a:ea typeface="ＭＳ Ｐゴシック" pitchFamily="-111" charset="-128"/>
                <a:cs typeface="ＭＳ Ｐゴシック" pitchFamily="-111" charset="-128"/>
              </a:rPr>
              <a:pPr/>
              <a:t>40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17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7014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1444" name="Slide Number Placeholder 3"/>
          <p:cNvSpPr>
            <a:spLocks noGrp="1"/>
          </p:cNvSpPr>
          <p:nvPr>
            <p:ph type="sldNum" sz="quarter" idx="5"/>
          </p:nvPr>
        </p:nvSpPr>
        <p:spPr>
          <a:noFill/>
        </p:spPr>
        <p:txBody>
          <a:bodyPr/>
          <a:lstStyle/>
          <a:p>
            <a:fld id="{61FE3AF1-004E-5948-8B6D-4D86C53CEB9F}" type="slidenum">
              <a:rPr lang="en-US">
                <a:solidFill>
                  <a:srgbClr val="000000"/>
                </a:solidFill>
                <a:latin typeface="Arial" pitchFamily="-111" charset="0"/>
                <a:ea typeface="ＭＳ Ｐゴシック" pitchFamily="-111" charset="-128"/>
                <a:cs typeface="ＭＳ Ｐゴシック" pitchFamily="-111" charset="-128"/>
              </a:rPr>
              <a:pPr/>
              <a:t>41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1090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42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250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43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099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7075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7588" name="Slide Number Placeholder 3"/>
          <p:cNvSpPr>
            <a:spLocks noGrp="1"/>
          </p:cNvSpPr>
          <p:nvPr>
            <p:ph type="sldNum" sz="quarter" idx="5"/>
          </p:nvPr>
        </p:nvSpPr>
        <p:spPr>
          <a:noFill/>
        </p:spPr>
        <p:txBody>
          <a:bodyPr/>
          <a:lstStyle/>
          <a:p>
            <a:fld id="{8262D72A-F63A-5545-B069-815CD6CD457A}" type="slidenum">
              <a:rPr lang="en-US">
                <a:solidFill>
                  <a:srgbClr val="000000"/>
                </a:solidFill>
                <a:latin typeface="Arial" pitchFamily="-111" charset="0"/>
                <a:ea typeface="ＭＳ Ｐゴシック" pitchFamily="-111" charset="-128"/>
                <a:cs typeface="ＭＳ Ｐゴシック" pitchFamily="-111" charset="-128"/>
              </a:rPr>
              <a:pPr/>
              <a:t>44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5158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45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270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46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33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47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527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a:ln/>
        </p:spPr>
      </p:sp>
      <p:sp>
        <p:nvSpPr>
          <p:cNvPr id="7157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5780" name="Slide Number Placeholder 3"/>
          <p:cNvSpPr>
            <a:spLocks noGrp="1"/>
          </p:cNvSpPr>
          <p:nvPr>
            <p:ph type="sldNum" sz="quarter" idx="5"/>
          </p:nvPr>
        </p:nvSpPr>
        <p:spPr>
          <a:noFill/>
        </p:spPr>
        <p:txBody>
          <a:bodyPr/>
          <a:lstStyle/>
          <a:p>
            <a:fld id="{9553B369-221A-8949-8959-FD5BC54FBFF7}" type="slidenum">
              <a:rPr lang="en-US">
                <a:solidFill>
                  <a:srgbClr val="000000"/>
                </a:solidFill>
                <a:latin typeface="Arial" pitchFamily="-111" charset="0"/>
                <a:ea typeface="ＭＳ Ｐゴシック" pitchFamily="-111" charset="-128"/>
                <a:cs typeface="ＭＳ Ｐゴシック" pitchFamily="-111" charset="-128"/>
              </a:rPr>
              <a:pPr/>
              <a:t>48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224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31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284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49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4056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50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257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51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534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Slide Image Placeholder 1"/>
          <p:cNvSpPr>
            <a:spLocks noGrp="1" noRot="1" noChangeAspect="1" noTextEdit="1"/>
          </p:cNvSpPr>
          <p:nvPr>
            <p:ph type="sldImg"/>
          </p:nvPr>
        </p:nvSpPr>
        <p:spPr>
          <a:ln/>
        </p:spPr>
      </p:sp>
      <p:sp>
        <p:nvSpPr>
          <p:cNvPr id="7239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3972" name="Slide Number Placeholder 3"/>
          <p:cNvSpPr>
            <a:spLocks noGrp="1"/>
          </p:cNvSpPr>
          <p:nvPr>
            <p:ph type="sldNum" sz="quarter" idx="5"/>
          </p:nvPr>
        </p:nvSpPr>
        <p:spPr>
          <a:noFill/>
        </p:spPr>
        <p:txBody>
          <a:bodyPr/>
          <a:lstStyle/>
          <a:p>
            <a:fld id="{4C4EFE44-FDC7-9443-A257-7214D721A436}" type="slidenum">
              <a:rPr lang="en-US">
                <a:solidFill>
                  <a:srgbClr val="000000"/>
                </a:solidFill>
                <a:latin typeface="Arial" pitchFamily="-111" charset="0"/>
                <a:ea typeface="ＭＳ Ｐゴシック" pitchFamily="-111" charset="-128"/>
                <a:cs typeface="ＭＳ Ｐゴシック" pitchFamily="-111" charset="-128"/>
              </a:rPr>
              <a:pPr/>
              <a:t>52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59946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lide Image Placeholder 1"/>
          <p:cNvSpPr>
            <a:spLocks noGrp="1" noRot="1" noChangeAspect="1" noTextEdit="1"/>
          </p:cNvSpPr>
          <p:nvPr>
            <p:ph type="sldImg"/>
          </p:nvPr>
        </p:nvSpPr>
        <p:spPr>
          <a:ln/>
        </p:spPr>
      </p:sp>
      <p:sp>
        <p:nvSpPr>
          <p:cNvPr id="7260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6020" name="Slide Number Placeholder 3"/>
          <p:cNvSpPr>
            <a:spLocks noGrp="1"/>
          </p:cNvSpPr>
          <p:nvPr>
            <p:ph type="sldNum" sz="quarter" idx="5"/>
          </p:nvPr>
        </p:nvSpPr>
        <p:spPr>
          <a:noFill/>
        </p:spPr>
        <p:txBody>
          <a:bodyPr/>
          <a:lstStyle/>
          <a:p>
            <a:fld id="{A1D93D34-2AE4-8E41-9C27-E5C1EC785CA1}" type="slidenum">
              <a:rPr lang="en-US">
                <a:solidFill>
                  <a:srgbClr val="000000"/>
                </a:solidFill>
                <a:latin typeface="Arial" pitchFamily="-111" charset="0"/>
                <a:ea typeface="ＭＳ Ｐゴシック" pitchFamily="-111" charset="-128"/>
                <a:cs typeface="ＭＳ Ｐゴシック" pitchFamily="-111" charset="-128"/>
              </a:rPr>
              <a:pPr/>
              <a:t>53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5855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Slide Image Placeholder 1"/>
          <p:cNvSpPr>
            <a:spLocks noGrp="1" noRot="1" noChangeAspect="1" noTextEdit="1"/>
          </p:cNvSpPr>
          <p:nvPr>
            <p:ph type="sldImg"/>
          </p:nvPr>
        </p:nvSpPr>
        <p:spPr>
          <a:ln/>
        </p:spPr>
      </p:sp>
      <p:sp>
        <p:nvSpPr>
          <p:cNvPr id="728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8068" name="Slide Number Placeholder 3"/>
          <p:cNvSpPr>
            <a:spLocks noGrp="1"/>
          </p:cNvSpPr>
          <p:nvPr>
            <p:ph type="sldNum" sz="quarter" idx="5"/>
          </p:nvPr>
        </p:nvSpPr>
        <p:spPr>
          <a:noFill/>
        </p:spPr>
        <p:txBody>
          <a:bodyPr/>
          <a:lstStyle/>
          <a:p>
            <a:fld id="{589E0301-4BAE-184A-BA21-61CE50F868D3}" type="slidenum">
              <a:rPr lang="en-US">
                <a:solidFill>
                  <a:srgbClr val="000000"/>
                </a:solidFill>
                <a:latin typeface="Arial" pitchFamily="-111" charset="0"/>
                <a:ea typeface="ＭＳ Ｐゴシック" pitchFamily="-111" charset="-128"/>
                <a:cs typeface="ＭＳ Ｐゴシック" pitchFamily="-111" charset="-128"/>
              </a:rPr>
              <a:pPr/>
              <a:t>54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0212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Slide Image Placeholder 1"/>
          <p:cNvSpPr>
            <a:spLocks noGrp="1" noRot="1" noChangeAspect="1" noTextEdit="1"/>
          </p:cNvSpPr>
          <p:nvPr>
            <p:ph type="sldImg"/>
          </p:nvPr>
        </p:nvSpPr>
        <p:spPr>
          <a:ln/>
        </p:spPr>
      </p:sp>
      <p:sp>
        <p:nvSpPr>
          <p:cNvPr id="7301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0116" name="Slide Number Placeholder 3"/>
          <p:cNvSpPr>
            <a:spLocks noGrp="1"/>
          </p:cNvSpPr>
          <p:nvPr>
            <p:ph type="sldNum" sz="quarter" idx="5"/>
          </p:nvPr>
        </p:nvSpPr>
        <p:spPr>
          <a:noFill/>
        </p:spPr>
        <p:txBody>
          <a:bodyPr/>
          <a:lstStyle/>
          <a:p>
            <a:fld id="{5E420101-707E-3549-90DF-8178C2454A79}" type="slidenum">
              <a:rPr lang="en-US">
                <a:solidFill>
                  <a:srgbClr val="000000"/>
                </a:solidFill>
                <a:latin typeface="Arial" pitchFamily="-111" charset="0"/>
                <a:ea typeface="ＭＳ Ｐゴシック" pitchFamily="-111" charset="-128"/>
                <a:cs typeface="ＭＳ Ｐゴシック" pitchFamily="-111" charset="-128"/>
              </a:rPr>
              <a:pPr/>
              <a:t>55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6915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Slide Image Placeholder 1"/>
          <p:cNvSpPr>
            <a:spLocks noGrp="1" noRot="1" noChangeAspect="1" noTextEdit="1"/>
          </p:cNvSpPr>
          <p:nvPr>
            <p:ph type="sldImg"/>
          </p:nvPr>
        </p:nvSpPr>
        <p:spPr>
          <a:ln/>
        </p:spPr>
      </p:sp>
      <p:sp>
        <p:nvSpPr>
          <p:cNvPr id="7321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2164" name="Slide Number Placeholder 3"/>
          <p:cNvSpPr>
            <a:spLocks noGrp="1"/>
          </p:cNvSpPr>
          <p:nvPr>
            <p:ph type="sldNum" sz="quarter" idx="5"/>
          </p:nvPr>
        </p:nvSpPr>
        <p:spPr>
          <a:noFill/>
        </p:spPr>
        <p:txBody>
          <a:bodyPr/>
          <a:lstStyle/>
          <a:p>
            <a:fld id="{7A39ABBB-D803-C043-8ED1-63A0CDD6F154}" type="slidenum">
              <a:rPr lang="en-US">
                <a:solidFill>
                  <a:srgbClr val="000000"/>
                </a:solidFill>
                <a:latin typeface="Arial" pitchFamily="-111" charset="0"/>
                <a:ea typeface="ＭＳ Ｐゴシック" pitchFamily="-111" charset="-128"/>
                <a:cs typeface="ＭＳ Ｐゴシック" pitchFamily="-111" charset="-128"/>
              </a:rPr>
              <a:pPr/>
              <a:t>56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51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Slide Image Placeholder 1"/>
          <p:cNvSpPr>
            <a:spLocks noGrp="1" noRot="1" noChangeAspect="1" noTextEdit="1"/>
          </p:cNvSpPr>
          <p:nvPr>
            <p:ph type="sldImg"/>
          </p:nvPr>
        </p:nvSpPr>
        <p:spPr>
          <a:ln/>
        </p:spPr>
      </p:sp>
      <p:sp>
        <p:nvSpPr>
          <p:cNvPr id="7342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4212" name="Slide Number Placeholder 3"/>
          <p:cNvSpPr>
            <a:spLocks noGrp="1"/>
          </p:cNvSpPr>
          <p:nvPr>
            <p:ph type="sldNum" sz="quarter" idx="5"/>
          </p:nvPr>
        </p:nvSpPr>
        <p:spPr>
          <a:noFill/>
        </p:spPr>
        <p:txBody>
          <a:bodyPr/>
          <a:lstStyle/>
          <a:p>
            <a:fld id="{62A3CCFE-5BA7-E843-BB5F-07C641B54259}" type="slidenum">
              <a:rPr lang="en-US">
                <a:solidFill>
                  <a:srgbClr val="000000"/>
                </a:solidFill>
                <a:latin typeface="Arial" pitchFamily="-111" charset="0"/>
                <a:ea typeface="ＭＳ Ｐゴシック" pitchFamily="-111" charset="-128"/>
                <a:cs typeface="ＭＳ Ｐゴシック" pitchFamily="-111" charset="-128"/>
              </a:rPr>
              <a:pPr/>
              <a:t>57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45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58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6889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683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3012" name="Slide Number Placeholder 3"/>
          <p:cNvSpPr>
            <a:spLocks noGrp="1"/>
          </p:cNvSpPr>
          <p:nvPr>
            <p:ph type="sldNum" sz="quarter" idx="5"/>
          </p:nvPr>
        </p:nvSpPr>
        <p:spPr>
          <a:noFill/>
        </p:spPr>
        <p:txBody>
          <a:bodyPr/>
          <a:lstStyle/>
          <a:p>
            <a:fld id="{2CB99022-AB61-2E4A-8482-3F69B5B4C83C}" type="slidenum">
              <a:rPr lang="en-US">
                <a:solidFill>
                  <a:srgbClr val="000000"/>
                </a:solidFill>
                <a:latin typeface="Arial" pitchFamily="-111" charset="0"/>
                <a:ea typeface="ＭＳ Ｐゴシック" pitchFamily="-111" charset="-128"/>
                <a:cs typeface="ＭＳ Ｐゴシック" pitchFamily="-111" charset="-128"/>
              </a:rPr>
              <a:pPr/>
              <a:t>32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91225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a:ln/>
        </p:spPr>
      </p:sp>
      <p:sp>
        <p:nvSpPr>
          <p:cNvPr id="7383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8308" name="Slide Number Placeholder 3"/>
          <p:cNvSpPr>
            <a:spLocks noGrp="1"/>
          </p:cNvSpPr>
          <p:nvPr>
            <p:ph type="sldNum" sz="quarter" idx="5"/>
          </p:nvPr>
        </p:nvSpPr>
        <p:spPr>
          <a:noFill/>
        </p:spPr>
        <p:txBody>
          <a:bodyPr/>
          <a:lstStyle/>
          <a:p>
            <a:fld id="{E00AD5D4-C47C-A042-833B-DD20468EC9F8}" type="slidenum">
              <a:rPr lang="en-US">
                <a:solidFill>
                  <a:srgbClr val="000000"/>
                </a:solidFill>
                <a:latin typeface="Arial" pitchFamily="-111" charset="0"/>
                <a:ea typeface="ＭＳ Ｐゴシック" pitchFamily="-111" charset="-128"/>
                <a:cs typeface="ＭＳ Ｐゴシック" pitchFamily="-111" charset="-128"/>
              </a:rPr>
              <a:pPr/>
              <a:t>59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55967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60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1796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61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02002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a:ln/>
        </p:spPr>
      </p:sp>
      <p:sp>
        <p:nvSpPr>
          <p:cNvPr id="7444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4452" name="Slide Number Placeholder 3"/>
          <p:cNvSpPr>
            <a:spLocks noGrp="1"/>
          </p:cNvSpPr>
          <p:nvPr>
            <p:ph type="sldNum" sz="quarter" idx="5"/>
          </p:nvPr>
        </p:nvSpPr>
        <p:spPr>
          <a:noFill/>
        </p:spPr>
        <p:txBody>
          <a:bodyPr/>
          <a:lstStyle/>
          <a:p>
            <a:fld id="{CE9C8249-DC1A-5045-88CD-0CD8CDF36502}" type="slidenum">
              <a:rPr lang="en-US">
                <a:solidFill>
                  <a:srgbClr val="000000"/>
                </a:solidFill>
                <a:latin typeface="Arial" pitchFamily="-111" charset="0"/>
                <a:ea typeface="ＭＳ Ｐゴシック" pitchFamily="-111" charset="-128"/>
                <a:cs typeface="ＭＳ Ｐゴシック" pitchFamily="-111" charset="-128"/>
              </a:rPr>
              <a:pPr/>
              <a:t>62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54551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63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1083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64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2472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Slide Image Placeholder 1"/>
          <p:cNvSpPr>
            <a:spLocks noGrp="1" noRot="1" noChangeAspect="1" noTextEdit="1"/>
          </p:cNvSpPr>
          <p:nvPr>
            <p:ph type="sldImg"/>
          </p:nvPr>
        </p:nvSpPr>
        <p:spPr>
          <a:ln/>
        </p:spPr>
      </p:sp>
      <p:sp>
        <p:nvSpPr>
          <p:cNvPr id="750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0596" name="Slide Number Placeholder 3"/>
          <p:cNvSpPr>
            <a:spLocks noGrp="1"/>
          </p:cNvSpPr>
          <p:nvPr>
            <p:ph type="sldNum" sz="quarter" idx="5"/>
          </p:nvPr>
        </p:nvSpPr>
        <p:spPr>
          <a:noFill/>
        </p:spPr>
        <p:txBody>
          <a:bodyPr/>
          <a:lstStyle/>
          <a:p>
            <a:fld id="{6A319563-6E09-1B4C-BB84-3856EC46BAC3}" type="slidenum">
              <a:rPr lang="en-US">
                <a:solidFill>
                  <a:srgbClr val="000000"/>
                </a:solidFill>
                <a:latin typeface="Arial" pitchFamily="-111" charset="0"/>
                <a:ea typeface="ＭＳ Ｐゴシック" pitchFamily="-111" charset="-128"/>
                <a:cs typeface="ＭＳ Ｐゴシック" pitchFamily="-111" charset="-128"/>
              </a:rPr>
              <a:pPr/>
              <a:t>65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159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Slide Image Placeholder 1"/>
          <p:cNvSpPr>
            <a:spLocks noGrp="1" noRot="1" noChangeAspect="1" noTextEdit="1"/>
          </p:cNvSpPr>
          <p:nvPr>
            <p:ph type="sldImg"/>
          </p:nvPr>
        </p:nvSpPr>
        <p:spPr>
          <a:ln/>
        </p:spPr>
      </p:sp>
      <p:sp>
        <p:nvSpPr>
          <p:cNvPr id="7526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2644" name="Slide Number Placeholder 3"/>
          <p:cNvSpPr>
            <a:spLocks noGrp="1"/>
          </p:cNvSpPr>
          <p:nvPr>
            <p:ph type="sldNum" sz="quarter" idx="5"/>
          </p:nvPr>
        </p:nvSpPr>
        <p:spPr>
          <a:noFill/>
        </p:spPr>
        <p:txBody>
          <a:bodyPr/>
          <a:lstStyle/>
          <a:p>
            <a:fld id="{F38ACA31-66C9-EB4D-9FFA-86A43A867353}" type="slidenum">
              <a:rPr lang="en-US">
                <a:solidFill>
                  <a:srgbClr val="000000"/>
                </a:solidFill>
                <a:latin typeface="Arial" pitchFamily="-111" charset="0"/>
                <a:ea typeface="ＭＳ Ｐゴシック" pitchFamily="-111" charset="-128"/>
                <a:cs typeface="ＭＳ Ｐゴシック" pitchFamily="-111" charset="-128"/>
              </a:rPr>
              <a:pPr/>
              <a:t>66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4533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67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31698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68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16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Slide Image Placeholder 1"/>
          <p:cNvSpPr>
            <a:spLocks noGrp="1" noRot="1" noChangeAspect="1" noTextEdit="1"/>
          </p:cNvSpPr>
          <p:nvPr>
            <p:ph type="sldImg"/>
          </p:nvPr>
        </p:nvSpPr>
        <p:spPr>
          <a:ln/>
        </p:spPr>
      </p:sp>
      <p:sp>
        <p:nvSpPr>
          <p:cNvPr id="685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5060" name="Slide Number Placeholder 3"/>
          <p:cNvSpPr>
            <a:spLocks noGrp="1"/>
          </p:cNvSpPr>
          <p:nvPr>
            <p:ph type="sldNum" sz="quarter" idx="5"/>
          </p:nvPr>
        </p:nvSpPr>
        <p:spPr>
          <a:noFill/>
        </p:spPr>
        <p:txBody>
          <a:bodyPr/>
          <a:lstStyle/>
          <a:p>
            <a:fld id="{5831D75D-639F-DD40-AF07-E0D32C194C31}" type="slidenum">
              <a:rPr lang="en-US">
                <a:solidFill>
                  <a:srgbClr val="000000"/>
                </a:solidFill>
                <a:latin typeface="Arial" pitchFamily="-111" charset="0"/>
                <a:ea typeface="ＭＳ Ｐゴシック" pitchFamily="-111" charset="-128"/>
                <a:cs typeface="ＭＳ Ｐゴシック" pitchFamily="-111" charset="-128"/>
              </a:rPr>
              <a:pPr/>
              <a:t>33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7690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Slide Image Placeholder 1"/>
          <p:cNvSpPr>
            <a:spLocks noGrp="1" noRot="1" noChangeAspect="1" noTextEdit="1"/>
          </p:cNvSpPr>
          <p:nvPr>
            <p:ph type="sldImg"/>
          </p:nvPr>
        </p:nvSpPr>
        <p:spPr>
          <a:ln/>
        </p:spPr>
      </p:sp>
      <p:sp>
        <p:nvSpPr>
          <p:cNvPr id="7587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8788" name="Slide Number Placeholder 3"/>
          <p:cNvSpPr>
            <a:spLocks noGrp="1"/>
          </p:cNvSpPr>
          <p:nvPr>
            <p:ph type="sldNum" sz="quarter" idx="5"/>
          </p:nvPr>
        </p:nvSpPr>
        <p:spPr>
          <a:noFill/>
        </p:spPr>
        <p:txBody>
          <a:bodyPr/>
          <a:lstStyle/>
          <a:p>
            <a:fld id="{99C03C91-0CE2-9348-87D4-876458843FFE}" type="slidenum">
              <a:rPr lang="en-US">
                <a:solidFill>
                  <a:srgbClr val="000000"/>
                </a:solidFill>
                <a:latin typeface="Arial" pitchFamily="-111" charset="0"/>
                <a:ea typeface="ＭＳ Ｐゴシック" pitchFamily="-111" charset="-128"/>
                <a:cs typeface="ＭＳ Ｐゴシック" pitchFamily="-111" charset="-128"/>
              </a:rPr>
              <a:pPr/>
              <a:t>69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684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70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0596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71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3183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72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80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73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4514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74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19164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1076" name="Slide Number Placeholder 3"/>
          <p:cNvSpPr>
            <a:spLocks noGrp="1"/>
          </p:cNvSpPr>
          <p:nvPr>
            <p:ph type="sldNum" sz="quarter" idx="5"/>
          </p:nvPr>
        </p:nvSpPr>
        <p:spPr>
          <a:noFill/>
        </p:spPr>
        <p:txBody>
          <a:bodyPr/>
          <a:lstStyle/>
          <a:p>
            <a:fld id="{EDE51A10-8A40-6540-97DC-F3016B1F4627}" type="slidenum">
              <a:rPr lang="en-US">
                <a:solidFill>
                  <a:srgbClr val="000000"/>
                </a:solidFill>
                <a:latin typeface="Arial" pitchFamily="-111" charset="0"/>
                <a:ea typeface="ＭＳ Ｐゴシック" pitchFamily="-111" charset="-128"/>
                <a:cs typeface="ＭＳ Ｐゴシック" pitchFamily="-111" charset="-128"/>
              </a:rPr>
              <a:pPr/>
              <a:t>75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7308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76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77974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77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202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78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072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34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4429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Slide Image Placeholder 1"/>
          <p:cNvSpPr>
            <a:spLocks noGrp="1" noRot="1" noChangeAspect="1" noTextEdit="1"/>
          </p:cNvSpPr>
          <p:nvPr>
            <p:ph type="sldImg"/>
          </p:nvPr>
        </p:nvSpPr>
        <p:spPr>
          <a:ln/>
        </p:spPr>
      </p:sp>
      <p:sp>
        <p:nvSpPr>
          <p:cNvPr id="7792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9268" name="Slide Number Placeholder 3"/>
          <p:cNvSpPr>
            <a:spLocks noGrp="1"/>
          </p:cNvSpPr>
          <p:nvPr>
            <p:ph type="sldNum" sz="quarter" idx="5"/>
          </p:nvPr>
        </p:nvSpPr>
        <p:spPr>
          <a:noFill/>
        </p:spPr>
        <p:txBody>
          <a:bodyPr/>
          <a:lstStyle/>
          <a:p>
            <a:fld id="{40EBFA93-5048-7E49-BC0B-80713CD5B42B}" type="slidenum">
              <a:rPr lang="en-US">
                <a:solidFill>
                  <a:srgbClr val="000000"/>
                </a:solidFill>
                <a:latin typeface="Arial" pitchFamily="-111" charset="0"/>
                <a:ea typeface="ＭＳ Ｐゴシック" pitchFamily="-111" charset="-128"/>
                <a:cs typeface="ＭＳ Ｐゴシック" pitchFamily="-111" charset="-128"/>
              </a:rPr>
              <a:pPr/>
              <a:t>79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45604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80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96191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a:ln/>
        </p:spPr>
      </p:sp>
      <p:sp>
        <p:nvSpPr>
          <p:cNvPr id="7833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3364" name="Slide Number Placeholder 3"/>
          <p:cNvSpPr>
            <a:spLocks noGrp="1"/>
          </p:cNvSpPr>
          <p:nvPr>
            <p:ph type="sldNum" sz="quarter" idx="5"/>
          </p:nvPr>
        </p:nvSpPr>
        <p:spPr>
          <a:noFill/>
        </p:spPr>
        <p:txBody>
          <a:bodyPr/>
          <a:lstStyle/>
          <a:p>
            <a:fld id="{19204E99-DC8D-8447-90C4-FB7E42745187}" type="slidenum">
              <a:rPr lang="en-US">
                <a:solidFill>
                  <a:srgbClr val="000000"/>
                </a:solidFill>
                <a:latin typeface="Arial" pitchFamily="-111" charset="0"/>
                <a:ea typeface="ＭＳ Ｐゴシック" pitchFamily="-111" charset="-128"/>
                <a:cs typeface="ＭＳ Ｐゴシック" pitchFamily="-111" charset="-128"/>
              </a:rPr>
              <a:pPr/>
              <a:t>81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99275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a:ln/>
        </p:spPr>
      </p:sp>
      <p:sp>
        <p:nvSpPr>
          <p:cNvPr id="7854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5412" name="Slide Number Placeholder 3"/>
          <p:cNvSpPr>
            <a:spLocks noGrp="1"/>
          </p:cNvSpPr>
          <p:nvPr>
            <p:ph type="sldNum" sz="quarter" idx="5"/>
          </p:nvPr>
        </p:nvSpPr>
        <p:spPr>
          <a:noFill/>
        </p:spPr>
        <p:txBody>
          <a:bodyPr/>
          <a:lstStyle/>
          <a:p>
            <a:fld id="{E097F9FA-E3FB-9549-A349-58625C213C35}" type="slidenum">
              <a:rPr lang="en-US">
                <a:solidFill>
                  <a:srgbClr val="000000"/>
                </a:solidFill>
                <a:latin typeface="Arial" pitchFamily="-111" charset="0"/>
                <a:ea typeface="ＭＳ Ｐゴシック" pitchFamily="-111" charset="-128"/>
                <a:cs typeface="ＭＳ Ｐゴシック" pitchFamily="-111" charset="-128"/>
              </a:rPr>
              <a:pPr/>
              <a:t>82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1282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a:ln/>
        </p:spPr>
      </p:sp>
      <p:sp>
        <p:nvSpPr>
          <p:cNvPr id="7874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7460" name="Slide Number Placeholder 3"/>
          <p:cNvSpPr>
            <a:spLocks noGrp="1"/>
          </p:cNvSpPr>
          <p:nvPr>
            <p:ph type="sldNum" sz="quarter" idx="5"/>
          </p:nvPr>
        </p:nvSpPr>
        <p:spPr>
          <a:noFill/>
        </p:spPr>
        <p:txBody>
          <a:bodyPr/>
          <a:lstStyle/>
          <a:p>
            <a:fld id="{625D1BC4-292E-3849-9729-76433576E023}" type="slidenum">
              <a:rPr lang="en-US">
                <a:solidFill>
                  <a:srgbClr val="000000"/>
                </a:solidFill>
                <a:latin typeface="Arial" pitchFamily="-111" charset="0"/>
                <a:ea typeface="ＭＳ Ｐゴシック" pitchFamily="-111" charset="-128"/>
                <a:cs typeface="ＭＳ Ｐゴシック" pitchFamily="-111" charset="-128"/>
              </a:rPr>
              <a:pPr/>
              <a:t>83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8081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84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605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85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538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86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03260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Slide Image Placeholder 1"/>
          <p:cNvSpPr>
            <a:spLocks noGrp="1" noRot="1" noChangeAspect="1" noTextEdit="1"/>
          </p:cNvSpPr>
          <p:nvPr>
            <p:ph type="sldImg"/>
          </p:nvPr>
        </p:nvSpPr>
        <p:spPr>
          <a:ln/>
        </p:spPr>
      </p:sp>
      <p:sp>
        <p:nvSpPr>
          <p:cNvPr id="7956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5652" name="Slide Number Placeholder 3"/>
          <p:cNvSpPr>
            <a:spLocks noGrp="1"/>
          </p:cNvSpPr>
          <p:nvPr>
            <p:ph type="sldNum" sz="quarter" idx="5"/>
          </p:nvPr>
        </p:nvSpPr>
        <p:spPr>
          <a:noFill/>
        </p:spPr>
        <p:txBody>
          <a:bodyPr/>
          <a:lstStyle/>
          <a:p>
            <a:fld id="{06EAE169-7468-0548-8E19-7F0D087B8954}" type="slidenum">
              <a:rPr lang="en-US">
                <a:solidFill>
                  <a:srgbClr val="000000"/>
                </a:solidFill>
                <a:latin typeface="Arial" pitchFamily="-111" charset="0"/>
                <a:ea typeface="ＭＳ Ｐゴシック" pitchFamily="-111" charset="-128"/>
                <a:cs typeface="ＭＳ Ｐゴシック" pitchFamily="-111" charset="-128"/>
              </a:rPr>
              <a:pPr/>
              <a:t>87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2990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88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398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Slide Image Placeholder 1"/>
          <p:cNvSpPr>
            <a:spLocks noGrp="1" noRot="1" noChangeAspect="1" noTextEdit="1"/>
          </p:cNvSpPr>
          <p:nvPr>
            <p:ph type="sldImg"/>
          </p:nvPr>
        </p:nvSpPr>
        <p:spPr>
          <a:ln/>
        </p:spPr>
      </p:sp>
      <p:sp>
        <p:nvSpPr>
          <p:cNvPr id="6891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9156" name="Slide Number Placeholder 3"/>
          <p:cNvSpPr>
            <a:spLocks noGrp="1"/>
          </p:cNvSpPr>
          <p:nvPr>
            <p:ph type="sldNum" sz="quarter" idx="5"/>
          </p:nvPr>
        </p:nvSpPr>
        <p:spPr>
          <a:noFill/>
        </p:spPr>
        <p:txBody>
          <a:bodyPr/>
          <a:lstStyle/>
          <a:p>
            <a:fld id="{C348CF7D-5B33-6F43-8F90-831CEFE1FF4D}" type="slidenum">
              <a:rPr lang="en-US">
                <a:solidFill>
                  <a:srgbClr val="000000"/>
                </a:solidFill>
                <a:latin typeface="Arial" pitchFamily="-111" charset="0"/>
                <a:ea typeface="ＭＳ Ｐゴシック" pitchFamily="-111" charset="-128"/>
                <a:cs typeface="ＭＳ Ｐゴシック" pitchFamily="-111" charset="-128"/>
              </a:rPr>
              <a:pPr/>
              <a:t>35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6627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Slide Image Placeholder 1"/>
          <p:cNvSpPr>
            <a:spLocks noGrp="1" noRot="1" noChangeAspect="1" noTextEdit="1"/>
          </p:cNvSpPr>
          <p:nvPr>
            <p:ph type="sldImg"/>
          </p:nvPr>
        </p:nvSpPr>
        <p:spPr>
          <a:ln/>
        </p:spPr>
      </p:sp>
      <p:sp>
        <p:nvSpPr>
          <p:cNvPr id="7997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9748" name="Slide Number Placeholder 3"/>
          <p:cNvSpPr>
            <a:spLocks noGrp="1"/>
          </p:cNvSpPr>
          <p:nvPr>
            <p:ph type="sldNum" sz="quarter" idx="5"/>
          </p:nvPr>
        </p:nvSpPr>
        <p:spPr>
          <a:noFill/>
        </p:spPr>
        <p:txBody>
          <a:bodyPr/>
          <a:lstStyle/>
          <a:p>
            <a:fld id="{570341D1-1B6E-BD4C-A2F7-4FFF361A2EA4}" type="slidenum">
              <a:rPr lang="en-US">
                <a:solidFill>
                  <a:srgbClr val="000000"/>
                </a:solidFill>
                <a:latin typeface="Arial" pitchFamily="-111" charset="0"/>
                <a:ea typeface="ＭＳ Ｐゴシック" pitchFamily="-111" charset="-128"/>
                <a:cs typeface="ＭＳ Ｐゴシック" pitchFamily="-111" charset="-128"/>
              </a:rPr>
              <a:pPr/>
              <a:t>89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2707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90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0689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Slide Image Placeholder 1"/>
          <p:cNvSpPr>
            <a:spLocks noGrp="1" noRot="1" noChangeAspect="1" noTextEdit="1"/>
          </p:cNvSpPr>
          <p:nvPr>
            <p:ph type="sldImg"/>
          </p:nvPr>
        </p:nvSpPr>
        <p:spPr>
          <a:ln/>
        </p:spPr>
      </p:sp>
      <p:sp>
        <p:nvSpPr>
          <p:cNvPr id="8038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3844" name="Slide Number Placeholder 3"/>
          <p:cNvSpPr>
            <a:spLocks noGrp="1"/>
          </p:cNvSpPr>
          <p:nvPr>
            <p:ph type="sldNum" sz="quarter" idx="5"/>
          </p:nvPr>
        </p:nvSpPr>
        <p:spPr>
          <a:noFill/>
        </p:spPr>
        <p:txBody>
          <a:bodyPr/>
          <a:lstStyle/>
          <a:p>
            <a:fld id="{13956F17-BDEA-2E4E-BF06-ED31AB4AE1D2}" type="slidenum">
              <a:rPr lang="en-US">
                <a:solidFill>
                  <a:srgbClr val="000000"/>
                </a:solidFill>
                <a:latin typeface="Arial" pitchFamily="-111" charset="0"/>
                <a:ea typeface="ＭＳ Ｐゴシック" pitchFamily="-111" charset="-128"/>
                <a:cs typeface="ＭＳ Ｐゴシック" pitchFamily="-111" charset="-128"/>
              </a:rPr>
              <a:pPr/>
              <a:t>91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31014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92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3821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93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03478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Slide Image Placeholder 1"/>
          <p:cNvSpPr>
            <a:spLocks noGrp="1" noRot="1" noChangeAspect="1" noTextEdit="1"/>
          </p:cNvSpPr>
          <p:nvPr>
            <p:ph type="sldImg"/>
          </p:nvPr>
        </p:nvSpPr>
        <p:spPr>
          <a:ln/>
        </p:spPr>
      </p:sp>
      <p:sp>
        <p:nvSpPr>
          <p:cNvPr id="8099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9988" name="Slide Number Placeholder 3"/>
          <p:cNvSpPr>
            <a:spLocks noGrp="1"/>
          </p:cNvSpPr>
          <p:nvPr>
            <p:ph type="sldNum" sz="quarter" idx="5"/>
          </p:nvPr>
        </p:nvSpPr>
        <p:spPr>
          <a:noFill/>
        </p:spPr>
        <p:txBody>
          <a:bodyPr/>
          <a:lstStyle/>
          <a:p>
            <a:fld id="{DFB086C2-F7FE-0147-97A8-E0C084C0AA1A}" type="slidenum">
              <a:rPr lang="en-US">
                <a:solidFill>
                  <a:srgbClr val="000000"/>
                </a:solidFill>
                <a:latin typeface="Arial" pitchFamily="-111" charset="0"/>
                <a:ea typeface="ＭＳ Ｐゴシック" pitchFamily="-111" charset="-128"/>
                <a:cs typeface="ＭＳ Ｐゴシック" pitchFamily="-111" charset="-128"/>
              </a:rPr>
              <a:pPr/>
              <a:t>94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51635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Slide Image Placeholder 1"/>
          <p:cNvSpPr>
            <a:spLocks noGrp="1" noRot="1" noChangeAspect="1" noTextEdit="1"/>
          </p:cNvSpPr>
          <p:nvPr>
            <p:ph type="sldImg"/>
          </p:nvPr>
        </p:nvSpPr>
        <p:spPr>
          <a:ln/>
        </p:spPr>
      </p:sp>
      <p:sp>
        <p:nvSpPr>
          <p:cNvPr id="8120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2036" name="Slide Number Placeholder 3"/>
          <p:cNvSpPr>
            <a:spLocks noGrp="1"/>
          </p:cNvSpPr>
          <p:nvPr>
            <p:ph type="sldNum" sz="quarter" idx="5"/>
          </p:nvPr>
        </p:nvSpPr>
        <p:spPr>
          <a:noFill/>
        </p:spPr>
        <p:txBody>
          <a:bodyPr/>
          <a:lstStyle/>
          <a:p>
            <a:fld id="{9D601052-3171-614D-8F3F-1522A7E0AE13}" type="slidenum">
              <a:rPr lang="en-US">
                <a:solidFill>
                  <a:srgbClr val="000000"/>
                </a:solidFill>
                <a:latin typeface="Arial" pitchFamily="-111" charset="0"/>
                <a:ea typeface="ＭＳ Ｐゴシック" pitchFamily="-111" charset="-128"/>
                <a:cs typeface="ＭＳ Ｐゴシック" pitchFamily="-111" charset="-128"/>
              </a:rPr>
              <a:pPr/>
              <a:t>95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1014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6778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107</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56287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108</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650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1204" name="Slide Number Placeholder 3"/>
          <p:cNvSpPr>
            <a:spLocks noGrp="1"/>
          </p:cNvSpPr>
          <p:nvPr>
            <p:ph type="sldNum" sz="quarter" idx="5"/>
          </p:nvPr>
        </p:nvSpPr>
        <p:spPr>
          <a:noFill/>
        </p:spPr>
        <p:txBody>
          <a:bodyPr/>
          <a:lstStyle/>
          <a:p>
            <a:fld id="{4FB71C07-9BE3-E84D-BE49-0FD15C97BEE0}" type="slidenum">
              <a:rPr lang="en-US">
                <a:solidFill>
                  <a:srgbClr val="000000"/>
                </a:solidFill>
                <a:latin typeface="Arial" pitchFamily="-111" charset="0"/>
                <a:ea typeface="ＭＳ Ｐゴシック" pitchFamily="-111" charset="-128"/>
                <a:cs typeface="ＭＳ Ｐゴシック" pitchFamily="-111" charset="-128"/>
              </a:rPr>
              <a:pPr/>
              <a:t>36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5669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109</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190483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110</a:t>
            </a:fld>
            <a:endParaRPr lang="en-US"/>
          </a:p>
        </p:txBody>
      </p:sp>
    </p:spTree>
    <p:extLst>
      <p:ext uri="{BB962C8B-B14F-4D97-AF65-F5344CB8AC3E}">
        <p14:creationId xmlns:p14="http://schemas.microsoft.com/office/powerpoint/2010/main" val="845589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124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99715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264</a:t>
            </a:fld>
            <a:endParaRPr lang="en-US"/>
          </a:p>
        </p:txBody>
      </p:sp>
    </p:spTree>
    <p:extLst>
      <p:ext uri="{BB962C8B-B14F-4D97-AF65-F5344CB8AC3E}">
        <p14:creationId xmlns:p14="http://schemas.microsoft.com/office/powerpoint/2010/main" val="4022023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290</a:t>
            </a:fld>
            <a:endParaRPr lang="en-US"/>
          </a:p>
        </p:txBody>
      </p:sp>
    </p:spTree>
    <p:extLst>
      <p:ext uri="{BB962C8B-B14F-4D97-AF65-F5344CB8AC3E}">
        <p14:creationId xmlns:p14="http://schemas.microsoft.com/office/powerpoint/2010/main" val="15178769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318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2367401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319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291755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320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7363963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321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5568543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322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95967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37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28234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325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312122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326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9705741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327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9077247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328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8330264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329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8209226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330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2236164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331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0013940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332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25673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Slide Image Placeholder 1"/>
          <p:cNvSpPr>
            <a:spLocks noGrp="1" noRot="1" noChangeAspect="1" noTextEdit="1"/>
          </p:cNvSpPr>
          <p:nvPr>
            <p:ph type="sldImg"/>
          </p:nvPr>
        </p:nvSpPr>
        <p:spPr>
          <a:ln/>
        </p:spPr>
      </p:sp>
      <p:sp>
        <p:nvSpPr>
          <p:cNvPr id="695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5300" name="Slide Number Placeholder 3"/>
          <p:cNvSpPr>
            <a:spLocks noGrp="1"/>
          </p:cNvSpPr>
          <p:nvPr>
            <p:ph type="sldNum" sz="quarter" idx="5"/>
          </p:nvPr>
        </p:nvSpPr>
        <p:spPr>
          <a:noFill/>
        </p:spPr>
        <p:txBody>
          <a:bodyPr/>
          <a:lstStyle/>
          <a:p>
            <a:fld id="{63854044-C3C5-7842-93AC-F266497BD9A8}" type="slidenum">
              <a:rPr lang="en-US">
                <a:solidFill>
                  <a:srgbClr val="000000"/>
                </a:solidFill>
                <a:latin typeface="Arial" pitchFamily="-111" charset="0"/>
                <a:ea typeface="ＭＳ Ｐゴシック" pitchFamily="-111" charset="-128"/>
                <a:cs typeface="ＭＳ Ｐゴシック" pitchFamily="-111" charset="-128"/>
              </a:rPr>
              <a:pPr/>
              <a:t>38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1275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4/6/20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4/6/20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4/6/20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4/6/20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4/6/20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41513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extLst>
      <p:ext uri="{BB962C8B-B14F-4D97-AF65-F5344CB8AC3E}">
        <p14:creationId xmlns:p14="http://schemas.microsoft.com/office/powerpoint/2010/main" val="9345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4/6/20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4/6/20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4/6/20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4/6/20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4/6/20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4/6/20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4/6/20</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4/6/20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4/6/20</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8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8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8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3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399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Complexity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2020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ea typeface="ＭＳ Ｐゴシック" pitchFamily="-111" charset="-128"/>
                <a:cs typeface="ＭＳ Ｐゴシック" pitchFamily="-111" charset="-128"/>
              </a:rPr>
              <a:t>Decision </a:t>
            </a:r>
            <a:r>
              <a:rPr lang="en-US" dirty="0" err="1">
                <a:ea typeface="ＭＳ Ｐゴシック" pitchFamily="-111" charset="-128"/>
                <a:cs typeface="ＭＳ Ｐゴシック" pitchFamily="-111" charset="-128"/>
              </a:rPr>
              <a:t>vs</a:t>
            </a:r>
            <a:r>
              <a:rPr lang="en-US" dirty="0">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dirty="0">
                <a:ea typeface="ＭＳ Ｐゴシック" pitchFamily="-111" charset="-128"/>
              </a:rPr>
              <a:t>Two types of problems are of particular interest: </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Decision Problems   ("Yes/No" answers)</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Optimization problems  ("best" answers)</a:t>
            </a:r>
          </a:p>
          <a:p>
            <a:pPr lvl="2" eaLnBrk="1" hangingPunct="1">
              <a:buFont typeface="Times" pitchFamily="-111" charset="0"/>
              <a:buNone/>
            </a:pPr>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91071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err="1">
                <a:ea typeface="ＭＳ Ｐゴシック" pitchFamily="-111" charset="-128"/>
                <a:cs typeface="ＭＳ Ｐゴシック" pitchFamily="-111" charset="-128"/>
              </a:rPr>
              <a:t>Satisfiability</a:t>
            </a:r>
            <a:endParaRPr lang="en-US" dirty="0">
              <a:ea typeface="ＭＳ Ｐゴシック" pitchFamily="-111" charset="-128"/>
              <a:cs typeface="ＭＳ Ｐゴシック" pitchFamily="-111" charset="-128"/>
            </a:endParaRPr>
          </a:p>
        </p:txBody>
      </p:sp>
      <p:sp>
        <p:nvSpPr>
          <p:cNvPr id="449539" name="Rectangle 3"/>
          <p:cNvSpPr>
            <a:spLocks noGrp="1" noChangeArrowheads="1"/>
          </p:cNvSpPr>
          <p:nvPr>
            <p:ph idx="1"/>
          </p:nvPr>
        </p:nvSpPr>
        <p:spPr/>
        <p:txBody>
          <a:bodyPr/>
          <a:lstStyle/>
          <a:p>
            <a:pPr eaLnBrk="1" hangingPunct="1">
              <a:buFont typeface="Times" charset="0"/>
              <a:buNone/>
              <a:defRPr/>
            </a:pPr>
            <a:r>
              <a:rPr lang="en-US" dirty="0"/>
              <a:t>	</a:t>
            </a:r>
          </a:p>
          <a:p>
            <a:pPr marL="0" indent="0" eaLnBrk="1" hangingPunct="1">
              <a:buFont typeface="Times" charset="0"/>
              <a:buNone/>
              <a:defRPr/>
            </a:pPr>
            <a:r>
              <a:rPr lang="en-US" b="1" dirty="0"/>
              <a:t>Can we assign Boolean values to the variables in U so that every clause is TRUE?</a:t>
            </a:r>
          </a:p>
          <a:p>
            <a:pPr marL="0" indent="0" eaLnBrk="1" hangingPunct="1">
              <a:buFont typeface="Times" charset="0"/>
              <a:buNone/>
              <a:defRPr/>
            </a:pPr>
            <a:endParaRPr lang="en-US" b="1" dirty="0"/>
          </a:p>
          <a:p>
            <a:pPr marL="0" indent="0" eaLnBrk="1" hangingPunct="1">
              <a:buFont typeface="Times" charset="0"/>
              <a:buNone/>
              <a:defRPr/>
            </a:pPr>
            <a:r>
              <a:rPr lang="en-US" b="1" dirty="0"/>
              <a:t>There is no known polynomial time algorithm!!</a:t>
            </a:r>
          </a:p>
        </p:txBody>
      </p:sp>
      <p:sp>
        <p:nvSpPr>
          <p:cNvPr id="4" name="Date Placeholder 3">
            <a:extLst>
              <a:ext uri="{FF2B5EF4-FFF2-40B4-BE49-F238E27FC236}">
                <a16:creationId xmlns:a16="http://schemas.microsoft.com/office/drawing/2014/main" id="{62A20718-94F8-B24B-A684-1A46EAE9253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AB85DB4-7B71-D04E-8847-D16A594D20B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E9C577C-8570-FC4A-8763-BB02E6DA88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54637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0563" name="Rectangle 3"/>
          <p:cNvSpPr>
            <a:spLocks noGrp="1" noChangeArrowheads="1"/>
          </p:cNvSpPr>
          <p:nvPr>
            <p:ph idx="1"/>
          </p:nvPr>
        </p:nvSpPr>
        <p:spPr/>
        <p:txBody>
          <a:bodyPr/>
          <a:lstStyle/>
          <a:p>
            <a:pPr eaLnBrk="1" hangingPunct="1">
              <a:buFont typeface="Times" charset="0"/>
              <a:buNone/>
              <a:defRPr/>
            </a:pPr>
            <a:r>
              <a:rPr lang="en-US" b="1" i="1" u="sng" dirty="0"/>
              <a:t>Cooks Theorem:</a:t>
            </a:r>
            <a:endParaRPr lang="en-US" b="1" i="1" dirty="0"/>
          </a:p>
          <a:p>
            <a:pPr eaLnBrk="1" hangingPunct="1">
              <a:buFont typeface="Times" charset="0"/>
              <a:buNone/>
              <a:defRPr/>
            </a:pPr>
            <a:r>
              <a:rPr lang="en-US" b="1" dirty="0"/>
              <a:t>	1) SAT is in NP</a:t>
            </a:r>
          </a:p>
          <a:p>
            <a:pPr eaLnBrk="1" hangingPunct="1">
              <a:buFont typeface="Times" charset="0"/>
              <a:buNone/>
              <a:defRPr/>
            </a:pPr>
            <a:r>
              <a:rPr lang="en-US" b="1" dirty="0"/>
              <a:t>	2) For every problem A in NP,</a:t>
            </a:r>
          </a:p>
          <a:p>
            <a:pPr eaLnBrk="1" hangingPunct="1">
              <a:buFont typeface="Times" charset="0"/>
              <a:buNone/>
              <a:defRPr/>
            </a:pPr>
            <a:r>
              <a:rPr lang="en-US" b="1" dirty="0"/>
              <a:t>			A </a:t>
            </a:r>
            <a:r>
              <a:rPr lang="en-US" b="1" dirty="0">
                <a:sym typeface="Zapf Dingbats" charset="2"/>
              </a:rPr>
              <a:t>≤</a:t>
            </a:r>
            <a:r>
              <a:rPr lang="en-US" b="1" baseline="-25000" dirty="0">
                <a:sym typeface="Zapf Dingbats" charset="2"/>
              </a:rPr>
              <a:t>P</a:t>
            </a:r>
            <a:r>
              <a:rPr lang="en-US" b="1" dirty="0">
                <a:sym typeface="Zapf Dingbats" charset="2"/>
              </a:rPr>
              <a:t> </a:t>
            </a:r>
            <a:r>
              <a:rPr lang="en-US" b="1" dirty="0"/>
              <a:t>SAT</a:t>
            </a:r>
          </a:p>
          <a:p>
            <a:pPr eaLnBrk="1" hangingPunct="1">
              <a:buFont typeface="Times" charset="0"/>
              <a:buNone/>
              <a:defRPr/>
            </a:pPr>
            <a:endParaRPr lang="en-US" b="1" dirty="0"/>
          </a:p>
          <a:p>
            <a:pPr eaLnBrk="1" hangingPunct="1">
              <a:buFont typeface="Times" charset="0"/>
              <a:buNone/>
              <a:defRPr/>
            </a:pPr>
            <a:r>
              <a:rPr lang="en-US" b="1" dirty="0"/>
              <a:t>Thus, SAT is as hard as every problem in</a:t>
            </a:r>
            <a:r>
              <a:rPr lang="en-US" dirty="0"/>
              <a:t> </a:t>
            </a:r>
            <a:r>
              <a:rPr lang="en-US" b="1" dirty="0"/>
              <a:t>NP.</a:t>
            </a:r>
          </a:p>
        </p:txBody>
      </p:sp>
      <p:sp>
        <p:nvSpPr>
          <p:cNvPr id="4" name="Date Placeholder 3">
            <a:extLst>
              <a:ext uri="{FF2B5EF4-FFF2-40B4-BE49-F238E27FC236}">
                <a16:creationId xmlns:a16="http://schemas.microsoft.com/office/drawing/2014/main" id="{961E9612-6D5C-064B-AB46-9AD3738277D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199423F-AEDF-E34B-AFFC-5979776397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F5E7F4-C5B1-404F-9A65-0B48028F1C4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400841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1587"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Since SAT is itself in NP, that means SAT is a hardest problem in NP (there can be more than one.).</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A hardest problem in a class is called the "completion" of that class.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Therefore, SAT is NP–Complete.</a:t>
            </a:r>
          </a:p>
        </p:txBody>
      </p:sp>
      <p:sp>
        <p:nvSpPr>
          <p:cNvPr id="4" name="Date Placeholder 3">
            <a:extLst>
              <a:ext uri="{FF2B5EF4-FFF2-40B4-BE49-F238E27FC236}">
                <a16:creationId xmlns:a16="http://schemas.microsoft.com/office/drawing/2014/main" id="{E8C89E9B-F9DD-2248-A010-CFE2D34B95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6CC5E85-C2EC-6240-9F1E-0B6C4AE4880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7CC7BF-F7D8-7045-8FBB-E1316BC790E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21715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2611" name="Rectangle 3"/>
          <p:cNvSpPr>
            <a:spLocks noGrp="1" noChangeArrowheads="1"/>
          </p:cNvSpPr>
          <p:nvPr>
            <p:ph idx="1"/>
          </p:nvPr>
        </p:nvSpPr>
        <p:spPr/>
        <p:txBody>
          <a:bodyPr/>
          <a:lstStyle/>
          <a:p>
            <a:pPr marL="0" lvl="2" indent="0" eaLnBrk="1" hangingPunct="1">
              <a:buFont typeface="Times" charset="0"/>
              <a:buNone/>
              <a:defRPr/>
            </a:pPr>
            <a:r>
              <a:rPr lang="en-US" sz="3200" b="1" dirty="0">
                <a:latin typeface="Times New Roman" charset="0"/>
              </a:rPr>
              <a:t>Today, there are 1,000’s of problems that have been proven to be NP–Complete. (See </a:t>
            </a:r>
            <a:r>
              <a:rPr lang="en-US" sz="3200" b="1" dirty="0" err="1">
                <a:latin typeface="Times New Roman" charset="0"/>
              </a:rPr>
              <a:t>Garey</a:t>
            </a:r>
            <a:r>
              <a:rPr lang="en-US" sz="3200" b="1" dirty="0">
                <a:latin typeface="Times New Roman" charset="0"/>
              </a:rPr>
              <a:t> and Johnson, </a:t>
            </a:r>
            <a:r>
              <a:rPr lang="en-US" sz="3200" b="1" i="1" dirty="0">
                <a:latin typeface="Times New Roman" charset="0"/>
              </a:rPr>
              <a:t>Computers and Intractability: A Guide to the Theory of NP–Completeness</a:t>
            </a:r>
            <a:r>
              <a:rPr lang="en-US" sz="3200" b="1" dirty="0">
                <a:latin typeface="Times New Roman" charset="0"/>
              </a:rPr>
              <a:t>, for a list of over 300 as of the early 1980's).</a:t>
            </a:r>
          </a:p>
        </p:txBody>
      </p:sp>
    </p:spTree>
    <p:extLst>
      <p:ext uri="{BB962C8B-B14F-4D97-AF65-F5344CB8AC3E}">
        <p14:creationId xmlns:p14="http://schemas.microsoft.com/office/powerpoint/2010/main" val="21478473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3635" name="Rectangle 3"/>
          <p:cNvSpPr>
            <a:spLocks noGrp="1" noChangeArrowheads="1"/>
          </p:cNvSpPr>
          <p:nvPr>
            <p:ph idx="1"/>
          </p:nvPr>
        </p:nvSpPr>
        <p:spPr/>
        <p:txBody>
          <a:bodyPr/>
          <a:lstStyle/>
          <a:p>
            <a:pPr marL="0" indent="0" eaLnBrk="1" hangingPunct="1">
              <a:buFont typeface="Times" charset="0"/>
              <a:buNone/>
              <a:defRPr/>
            </a:pPr>
            <a:r>
              <a:rPr lang="en-US" dirty="0"/>
              <a:t>If P = NP then all problems in NP are polynomial problems.</a:t>
            </a:r>
          </a:p>
          <a:p>
            <a:pPr marL="0" indent="0" eaLnBrk="1" hangingPunct="1">
              <a:buFont typeface="Times" charset="0"/>
              <a:buChar char="•"/>
              <a:defRPr/>
            </a:pPr>
            <a:endParaRPr lang="en-US" dirty="0"/>
          </a:p>
          <a:p>
            <a:pPr marL="0" indent="0" eaLnBrk="1" hangingPunct="1">
              <a:buFont typeface="Times" charset="0"/>
              <a:buNone/>
              <a:defRPr/>
            </a:pPr>
            <a:r>
              <a:rPr lang="en-US" dirty="0"/>
              <a:t>If P ≠ NP then all NP–C problems are at least super-polynomial and perhaps exponential. That is, NP-C problems could require sub-exponential super-polynomial time. (Example of super-polynomial, sub-exponential is </a:t>
            </a:r>
            <a:r>
              <a:rPr lang="en-US" b="1" dirty="0"/>
              <a:t>o(2</a:t>
            </a:r>
            <a:r>
              <a:rPr lang="en-US" b="1" baseline="30000" dirty="0"/>
              <a:t>o(n)</a:t>
            </a:r>
            <a:r>
              <a:rPr lang="en-US" b="1" dirty="0"/>
              <a:t>)</a:t>
            </a:r>
            <a:r>
              <a:rPr lang="en-US" dirty="0"/>
              <a:t>, e.g., </a:t>
            </a:r>
            <a:r>
              <a:rPr lang="en-US" b="1" dirty="0"/>
              <a:t>2</a:t>
            </a:r>
            <a:r>
              <a:rPr lang="en-US" b="1" baseline="30000" dirty="0"/>
              <a:t>∛</a:t>
            </a:r>
            <a:r>
              <a:rPr lang="en-US" b="1" i="1" baseline="30000" dirty="0"/>
              <a:t>n</a:t>
            </a:r>
            <a:endParaRPr lang="en-US" b="1" dirty="0"/>
          </a:p>
        </p:txBody>
      </p:sp>
      <p:sp>
        <p:nvSpPr>
          <p:cNvPr id="4" name="Date Placeholder 3">
            <a:extLst>
              <a:ext uri="{FF2B5EF4-FFF2-40B4-BE49-F238E27FC236}">
                <a16:creationId xmlns:a16="http://schemas.microsoft.com/office/drawing/2014/main" id="{E03A5DA3-014D-B047-9006-231489F26266}"/>
              </a:ext>
            </a:extLst>
          </p:cNvPr>
          <p:cNvSpPr>
            <a:spLocks noGrp="1"/>
          </p:cNvSpPr>
          <p:nvPr>
            <p:ph type="dt" sz="quarter" idx="10"/>
          </p:nvPr>
        </p:nvSpPr>
        <p:spPr>
          <a:xfrm>
            <a:off x="457200" y="6245225"/>
            <a:ext cx="2133600" cy="476250"/>
          </a:xfrm>
          <a:noFill/>
        </p:spPr>
        <p:txBody>
          <a:bodyPr/>
          <a:lstStyle/>
          <a:p>
            <a:fld id="{0DBFF4B7-B70A-B146-8780-C9ADDC994235}" type="datetime1">
              <a:rPr lang="en-US" smtClean="0">
                <a:latin typeface="Arial" pitchFamily="-111" charset="0"/>
                <a:ea typeface="ＭＳ Ｐゴシック" pitchFamily="-111" charset="-128"/>
                <a:cs typeface="ＭＳ Ｐゴシック" pitchFamily="-111" charset="-128"/>
              </a:rPr>
              <a:pPr/>
              <a:t>4/6/20</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2B36D4-F4A7-554D-92F7-4CCCDF608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CCAFE35-9949-0642-A2F1-AF68E3B644B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95946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465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Why should P equal NP?</a:t>
            </a:r>
          </a:p>
          <a:p>
            <a:pPr marL="284163" indent="-284163" eaLnBrk="1" hangingPunct="1">
              <a:lnSpc>
                <a:spcPct val="90000"/>
              </a:lnSpc>
              <a:defRPr/>
            </a:pPr>
            <a:r>
              <a:rPr lang="en-US" sz="2600" dirty="0"/>
              <a:t>There seems to be a huge "gap" between the known problems in P and Exponential. That is, almost all known polynomial problems are no worse than n</a:t>
            </a:r>
            <a:r>
              <a:rPr lang="en-US" sz="2600" baseline="30000" dirty="0"/>
              <a:t>3</a:t>
            </a:r>
            <a:r>
              <a:rPr lang="en-US" sz="2600" dirty="0"/>
              <a:t> or n</a:t>
            </a:r>
            <a:r>
              <a:rPr lang="en-US" sz="2600" baseline="30000" dirty="0"/>
              <a:t>4</a:t>
            </a:r>
            <a:r>
              <a:rPr lang="en-US" sz="2600" dirty="0"/>
              <a:t>. </a:t>
            </a:r>
          </a:p>
          <a:p>
            <a:pPr marL="284163" indent="-284163" eaLnBrk="1" hangingPunct="1">
              <a:lnSpc>
                <a:spcPct val="90000"/>
              </a:lnSpc>
              <a:defRPr/>
            </a:pPr>
            <a:r>
              <a:rPr lang="en-US" sz="2600" dirty="0"/>
              <a:t>Where are the O(n</a:t>
            </a:r>
            <a:r>
              <a:rPr lang="en-US" sz="2600" baseline="30000" dirty="0"/>
              <a:t>50</a:t>
            </a:r>
            <a:r>
              <a:rPr lang="en-US" sz="2600" dirty="0"/>
              <a:t>) problems?? O(n</a:t>
            </a:r>
            <a:r>
              <a:rPr lang="en-US" sz="2600" baseline="30000" dirty="0"/>
              <a:t>100</a:t>
            </a:r>
            <a:r>
              <a:rPr lang="en-US" sz="2600" dirty="0"/>
              <a:t>)? Maybe they are the ones in NP–Complete? </a:t>
            </a:r>
          </a:p>
          <a:p>
            <a:pPr marL="284163" indent="-284163" eaLnBrk="1" hangingPunct="1">
              <a:lnSpc>
                <a:spcPct val="90000"/>
              </a:lnSpc>
              <a:defRPr/>
            </a:pPr>
            <a:r>
              <a:rPr lang="en-US" sz="2600" dirty="0"/>
              <a:t>It's awfully hard to envision a problem that would require n</a:t>
            </a:r>
            <a:r>
              <a:rPr lang="en-US" sz="2600" baseline="30000" dirty="0"/>
              <a:t>100</a:t>
            </a:r>
            <a:r>
              <a:rPr lang="en-US" sz="2600" dirty="0"/>
              <a:t>, but surely they exist?</a:t>
            </a:r>
          </a:p>
          <a:p>
            <a:pPr marL="284163" indent="-284163" eaLnBrk="1" hangingPunct="1">
              <a:lnSpc>
                <a:spcPct val="90000"/>
              </a:lnSpc>
              <a:defRPr/>
            </a:pPr>
            <a:r>
              <a:rPr lang="en-US" sz="2600" dirty="0"/>
              <a:t>Some of the problems in NP–C just look like we should be able to find a polynomial solution (looks can be deceiving, though). </a:t>
            </a:r>
          </a:p>
        </p:txBody>
      </p:sp>
      <p:sp>
        <p:nvSpPr>
          <p:cNvPr id="4" name="Date Placeholder 3">
            <a:extLst>
              <a:ext uri="{FF2B5EF4-FFF2-40B4-BE49-F238E27FC236}">
                <a16:creationId xmlns:a16="http://schemas.microsoft.com/office/drawing/2014/main" id="{DCD93D7B-4005-6249-AE65-5324FF21FFC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CB5ED42-807B-4A47-AD8A-091ED8052C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F803F92E-85D4-6A45-9D02-E11C51B0A1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20107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5683"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Why should P not equal NP?</a:t>
            </a:r>
          </a:p>
          <a:p>
            <a:pPr marL="469900" lvl="2" eaLnBrk="1" hangingPunct="1">
              <a:lnSpc>
                <a:spcPct val="90000"/>
              </a:lnSpc>
              <a:buFont typeface="Times" charset="0"/>
              <a:buChar char="•"/>
              <a:defRPr/>
            </a:pPr>
            <a:r>
              <a:rPr lang="en-US" dirty="0"/>
              <a:t>P = NP would mean, for any problem in NP, that it is just as easy to solve an instance form "scratch," as it is to verify the answer if someone gives it to you. That seems a bit hard to believe.</a:t>
            </a:r>
          </a:p>
          <a:p>
            <a:pPr marL="469900" lvl="2" eaLnBrk="1" hangingPunct="1">
              <a:lnSpc>
                <a:spcPct val="90000"/>
              </a:lnSpc>
              <a:buFont typeface="Times" charset="0"/>
              <a:buChar char="•"/>
              <a:defRPr/>
            </a:pPr>
            <a:r>
              <a:rPr lang="en-US" dirty="0"/>
              <a:t>There simply are a lot of awfully hard looking problems in NP–Complete (and Co–NP-Complete) and some just don't seem to be solvable in polynomial time.</a:t>
            </a:r>
          </a:p>
          <a:p>
            <a:pPr marL="469900" lvl="2" eaLnBrk="1" hangingPunct="1">
              <a:lnSpc>
                <a:spcPct val="90000"/>
              </a:lnSpc>
              <a:buFont typeface="Times" charset="0"/>
              <a:buChar char="•"/>
              <a:defRPr/>
            </a:pPr>
            <a:r>
              <a:rPr lang="en-US" dirty="0"/>
              <a:t>Many smart people have tried for a long time to find polynomial algorithms for some of the problems in NP-Complete - with no luck.</a:t>
            </a:r>
          </a:p>
        </p:txBody>
      </p:sp>
      <p:sp>
        <p:nvSpPr>
          <p:cNvPr id="4" name="Date Placeholder 3">
            <a:extLst>
              <a:ext uri="{FF2B5EF4-FFF2-40B4-BE49-F238E27FC236}">
                <a16:creationId xmlns:a16="http://schemas.microsoft.com/office/drawing/2014/main" id="{E3286288-CBE7-ED49-811B-AA5B83D24AB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8844D24-B1B0-F24E-A4D4-A7A9041FC5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D7DC5A-475E-C345-97C8-D7C3001791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792411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4/6/20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107</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marL="0" indent="0" eaLnBrk="1" hangingPunct="1">
              <a:lnSpc>
                <a:spcPct val="80000"/>
              </a:lnSpc>
              <a:buNone/>
            </a:pPr>
            <a:r>
              <a:rPr lang="en-US" sz="2000" dirty="0">
                <a:ea typeface="ＭＳ Ｐゴシック" pitchFamily="-111" charset="-128"/>
                <a:cs typeface="ＭＳ Ｐゴシック" pitchFamily="-111" charset="-128"/>
              </a:rPr>
              <a:t>A decision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is NP-complete if:</a:t>
            </a:r>
          </a:p>
          <a:p>
            <a:pPr marL="457200" lvl="1" indent="0" eaLnBrk="1" hangingPunct="1">
              <a:lnSpc>
                <a:spcPct val="80000"/>
              </a:lnSpc>
              <a:buNone/>
            </a:pPr>
            <a:r>
              <a:rPr lang="en-US" sz="2000" dirty="0"/>
              <a:t>C is in NP and </a:t>
            </a:r>
          </a:p>
          <a:p>
            <a:pPr marL="457200" lvl="1" indent="0" eaLnBrk="1" hangingPunct="1">
              <a:lnSpc>
                <a:spcPct val="80000"/>
              </a:lnSpc>
              <a:buNone/>
            </a:pPr>
            <a:r>
              <a:rPr lang="en-US" sz="2000" dirty="0"/>
              <a:t>C is NP-hard. That is, every problem in NP is </a:t>
            </a:r>
            <a:r>
              <a:rPr lang="en-US" sz="2000" dirty="0" err="1"/>
              <a:t>polynomially</a:t>
            </a:r>
            <a:r>
              <a:rPr lang="en-US" sz="2000" dirty="0"/>
              <a:t> reducible to C.</a:t>
            </a:r>
          </a:p>
          <a:p>
            <a:pPr marL="0" indent="0" eaLnBrk="1" hangingPunct="1">
              <a:lnSpc>
                <a:spcPct val="80000"/>
              </a:lnSpc>
              <a:buNone/>
            </a:pP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means that there is a deterministic polynomial-time many-one algorithm, </a:t>
            </a:r>
            <a:r>
              <a:rPr lang="en-US" sz="2000"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transforms each instance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of </a:t>
            </a: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into an instance f(x) of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such that the answer to </a:t>
            </a:r>
            <a:r>
              <a:rPr lang="en-US" sz="2000" i="1" dirty="0">
                <a:ea typeface="ＭＳ Ｐゴシック" pitchFamily="-111" charset="-128"/>
                <a:cs typeface="ＭＳ Ｐゴシック" pitchFamily="-111" charset="-128"/>
              </a:rPr>
              <a:t>f(x) </a:t>
            </a:r>
            <a:r>
              <a:rPr lang="en-US" sz="2000" dirty="0">
                <a:ea typeface="ＭＳ Ｐゴシック" pitchFamily="-111" charset="-128"/>
                <a:cs typeface="ＭＳ Ｐゴシック" pitchFamily="-111" charset="-128"/>
              </a:rPr>
              <a:t>is YES if and only if the answer to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YES. </a:t>
            </a:r>
          </a:p>
          <a:p>
            <a:pPr marL="0" indent="0" eaLnBrk="1" hangingPunct="1">
              <a:lnSpc>
                <a:spcPct val="80000"/>
              </a:lnSpc>
              <a:buNone/>
            </a:pPr>
            <a:r>
              <a:rPr lang="en-US" sz="2000" dirty="0">
                <a:ea typeface="ＭＳ Ｐゴシック" pitchFamily="-111" charset="-128"/>
                <a:cs typeface="ＭＳ Ｐゴシック" pitchFamily="-111" charset="-128"/>
              </a:rPr>
              <a:t>To prove that an NP problem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NP-complete, it is sufficient to show that an already known NP-complete problem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By transitivity, this shows that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NP-hard.</a:t>
            </a:r>
          </a:p>
          <a:p>
            <a:pPr marL="0" indent="0" eaLnBrk="1" hangingPunct="1">
              <a:lnSpc>
                <a:spcPct val="80000"/>
              </a:lnSpc>
              <a:buNone/>
            </a:pPr>
            <a:r>
              <a:rPr lang="en-US" sz="2000" dirty="0">
                <a:ea typeface="ＭＳ Ｐゴシック" pitchFamily="-111" charset="-128"/>
                <a:cs typeface="ＭＳ Ｐゴシック" pitchFamily="-111" charset="-128"/>
              </a:rPr>
              <a:t>A consequence of this definition is that if we had a polynomial time algorithm for any NP-complete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we could solve all problems in NP in polynomial time. That is, P = NP.</a:t>
            </a:r>
          </a:p>
          <a:p>
            <a:pPr marL="0" indent="0" eaLnBrk="1" hangingPunct="1">
              <a:lnSpc>
                <a:spcPct val="80000"/>
              </a:lnSpc>
              <a:buNone/>
            </a:pPr>
            <a:r>
              <a:rPr lang="en-US" sz="2000" dirty="0">
                <a:ea typeface="ＭＳ Ｐゴシック" pitchFamily="-111" charset="-128"/>
                <a:cs typeface="ＭＳ Ｐゴシック" pitchFamily="-111" charset="-128"/>
              </a:rPr>
              <a:t>Note that NP-hard does not necessarily mean NP-complete, as a given NP-hard problem could be outside NP.</a:t>
            </a:r>
          </a:p>
        </p:txBody>
      </p:sp>
    </p:spTree>
    <p:extLst>
      <p:ext uri="{BB962C8B-B14F-4D97-AF65-F5344CB8AC3E}">
        <p14:creationId xmlns:p14="http://schemas.microsoft.com/office/powerpoint/2010/main" val="10982742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4/6/20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108</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Returning to 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SAT is the problem to decide of an arbitrary Boolean formula (</a:t>
            </a:r>
            <a:r>
              <a:rPr lang="en-US" sz="2800" dirty="0" err="1">
                <a:ea typeface="ＭＳ Ｐゴシック" pitchFamily="-111" charset="-128"/>
                <a:cs typeface="ＭＳ Ｐゴシック" pitchFamily="-111" charset="-128"/>
              </a:rPr>
              <a:t>wff</a:t>
            </a:r>
            <a:r>
              <a:rPr lang="en-US" sz="2800" dirty="0">
                <a:ea typeface="ＭＳ Ｐゴシック" pitchFamily="-111" charset="-128"/>
                <a:cs typeface="ＭＳ Ｐゴシック" pitchFamily="-111" charset="-128"/>
              </a:rPr>
              <a:t> in the propositional calculus) whether or not this formula is </a:t>
            </a:r>
            <a:r>
              <a:rPr lang="en-US" sz="2800" dirty="0" err="1">
                <a:ea typeface="ＭＳ Ｐゴシック" pitchFamily="-111" charset="-128"/>
                <a:cs typeface="ＭＳ Ｐゴシック" pitchFamily="-111" charset="-128"/>
              </a:rPr>
              <a:t>satisfiable</a:t>
            </a:r>
            <a:r>
              <a:rPr lang="en-US" sz="2800" dirty="0">
                <a:ea typeface="ＭＳ Ｐゴシック" pitchFamily="-111" charset="-128"/>
                <a:cs typeface="ＭＳ Ｐゴシック" pitchFamily="-111" charset="-128"/>
              </a:rPr>
              <a:t> (has a set of variable assignments that evaluate the expression to true).</a:t>
            </a:r>
          </a:p>
          <a:p>
            <a:pPr eaLnBrk="1" hangingPunct="1">
              <a:lnSpc>
                <a:spcPct val="80000"/>
              </a:lnSpc>
            </a:pPr>
            <a:r>
              <a:rPr lang="en-US" sz="2800" dirty="0">
                <a:ea typeface="ＭＳ Ｐゴシック" pitchFamily="-111" charset="-128"/>
                <a:cs typeface="ＭＳ Ｐゴシック" pitchFamily="-111" charset="-128"/>
              </a:rPr>
              <a:t>SAT clearly can be solved in time k2</a:t>
            </a:r>
            <a:r>
              <a:rPr lang="en-US" sz="2800" baseline="30000"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dirty="0">
                <a:ea typeface="ＭＳ Ｐゴシック" pitchFamily="-111" charset="-128"/>
                <a:cs typeface="ＭＳ Ｐゴシック" pitchFamily="-111" charset="-128"/>
              </a:rPr>
              <a:t>What we now show is that SAT is NP-complete, providing us our first concrete example of an NP-complete decision problem.</a:t>
            </a:r>
          </a:p>
        </p:txBody>
      </p:sp>
    </p:spTree>
    <p:extLst>
      <p:ext uri="{BB962C8B-B14F-4D97-AF65-F5344CB8AC3E}">
        <p14:creationId xmlns:p14="http://schemas.microsoft.com/office/powerpoint/2010/main" val="21421351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a:t>
            </a:r>
            <a:r>
              <a:rPr lang="en-US" sz="2400" b="1" dirty="0">
                <a:latin typeface="Arial" charset="0"/>
                <a:ea typeface="MS PGothic" charset="0"/>
                <a:sym typeface="Symbol" charset="0"/>
              </a:rPr>
              <a:t>M</a:t>
            </a:r>
            <a:r>
              <a:rPr lang="en-US" sz="2400" dirty="0">
                <a:latin typeface="Arial" charset="0"/>
                <a:ea typeface="MS PGothic" charset="0"/>
                <a:sym typeface="Symbol" charset="0"/>
              </a:rPr>
              <a:t>, and an input </a:t>
            </a:r>
            <a:r>
              <a:rPr lang="en-US" sz="2400" b="1" dirty="0">
                <a:latin typeface="Arial" charset="0"/>
                <a:ea typeface="MS PGothic" charset="0"/>
                <a:sym typeface="Symbol" charset="0"/>
              </a:rPr>
              <a:t>w</a:t>
            </a:r>
            <a:r>
              <a:rPr lang="en-US" sz="2400" dirty="0">
                <a:latin typeface="Arial" charset="0"/>
                <a:ea typeface="MS PGothic" charset="0"/>
                <a:sym typeface="Symbol" charset="0"/>
              </a:rPr>
              <a:t>, we need to create a formula, </a:t>
            </a:r>
            <a:r>
              <a:rPr lang="en-US" sz="2400" b="1" dirty="0">
                <a:latin typeface="Arial" charset="0"/>
                <a:ea typeface="MS PGothic" charset="0"/>
                <a:sym typeface="Symbol" charset="0"/>
              </a:rPr>
              <a:t></a:t>
            </a:r>
            <a:r>
              <a:rPr lang="en-US" sz="2400" b="1"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satisfiable just in case </a:t>
            </a:r>
            <a:r>
              <a:rPr lang="en-US" sz="2400" b="1" dirty="0">
                <a:latin typeface="Arial" charset="0"/>
                <a:ea typeface="MS PGothic" charset="0"/>
                <a:sym typeface="Symbol" charset="0"/>
              </a:rPr>
              <a:t>M</a:t>
            </a:r>
            <a:r>
              <a:rPr lang="en-US" sz="2400" dirty="0">
                <a:latin typeface="Arial" charset="0"/>
                <a:ea typeface="MS PGothic" charset="0"/>
                <a:sym typeface="Symbol" charset="0"/>
              </a:rPr>
              <a:t> accepts </a:t>
            </a:r>
            <a:r>
              <a:rPr lang="en-US" sz="2400" b="1" dirty="0">
                <a:latin typeface="Arial" charset="0"/>
                <a:ea typeface="MS PGothic" charset="0"/>
                <a:sym typeface="Symbol" charset="0"/>
              </a:rPr>
              <a:t>w</a:t>
            </a:r>
            <a:r>
              <a:rPr lang="en-US" sz="2400" dirty="0">
                <a:latin typeface="Arial" charset="0"/>
                <a:ea typeface="MS PGothic" charset="0"/>
                <a:sym typeface="Symbol" charset="0"/>
              </a:rPr>
              <a:t>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
        <p:nvSpPr>
          <p:cNvPr id="10" name="Date Placeholder 3">
            <a:extLst>
              <a:ext uri="{FF2B5EF4-FFF2-40B4-BE49-F238E27FC236}">
                <a16:creationId xmlns:a16="http://schemas.microsoft.com/office/drawing/2014/main" id="{A951DCAA-B516-0E44-8263-A66A3210ABA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6AF9F861-D9BD-D948-AC9A-247FEC09918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D2160286-D457-DD45-BDE6-DB0B61A8C8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7564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This is called the Vertex Cover Problem. (Yes, it sounds like it  should be called the Edge Cover problem – something else already had that name.)</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An interesting problem – it is among the hardest problems, yet is one of the easiest of the hard problems.</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06778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well,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nvPr>
        </p:nvGraphicFramePr>
        <p:xfrm>
          <a:off x="4663679" y="2241947"/>
          <a:ext cx="3946921"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val="1497605809"/>
                    </a:ext>
                  </a:extLst>
                </a:gridCol>
                <a:gridCol w="336622">
                  <a:extLst>
                    <a:ext uri="{9D8B030D-6E8A-4147-A177-3AD203B41FA5}">
                      <a16:colId xmlns:a16="http://schemas.microsoft.com/office/drawing/2014/main" val="3918827261"/>
                    </a:ext>
                  </a:extLst>
                </a:gridCol>
                <a:gridCol w="336622">
                  <a:extLst>
                    <a:ext uri="{9D8B030D-6E8A-4147-A177-3AD203B41FA5}">
                      <a16:colId xmlns:a16="http://schemas.microsoft.com/office/drawing/2014/main" val="1748005725"/>
                    </a:ext>
                  </a:extLst>
                </a:gridCol>
                <a:gridCol w="336622">
                  <a:extLst>
                    <a:ext uri="{9D8B030D-6E8A-4147-A177-3AD203B41FA5}">
                      <a16:colId xmlns:a16="http://schemas.microsoft.com/office/drawing/2014/main" val="3193893508"/>
                    </a:ext>
                  </a:extLst>
                </a:gridCol>
                <a:gridCol w="336622">
                  <a:extLst>
                    <a:ext uri="{9D8B030D-6E8A-4147-A177-3AD203B41FA5}">
                      <a16:colId xmlns:a16="http://schemas.microsoft.com/office/drawing/2014/main" val="2476952015"/>
                    </a:ext>
                  </a:extLst>
                </a:gridCol>
                <a:gridCol w="336622">
                  <a:extLst>
                    <a:ext uri="{9D8B030D-6E8A-4147-A177-3AD203B41FA5}">
                      <a16:colId xmlns:a16="http://schemas.microsoft.com/office/drawing/2014/main" val="3323680149"/>
                    </a:ext>
                  </a:extLst>
                </a:gridCol>
                <a:gridCol w="336622">
                  <a:extLst>
                    <a:ext uri="{9D8B030D-6E8A-4147-A177-3AD203B41FA5}">
                      <a16:colId xmlns:a16="http://schemas.microsoft.com/office/drawing/2014/main" val="937234105"/>
                    </a:ext>
                  </a:extLst>
                </a:gridCol>
                <a:gridCol w="336622">
                  <a:extLst>
                    <a:ext uri="{9D8B030D-6E8A-4147-A177-3AD203B41FA5}">
                      <a16:colId xmlns:a16="http://schemas.microsoft.com/office/drawing/2014/main" val="1122897424"/>
                    </a:ext>
                  </a:extLst>
                </a:gridCol>
                <a:gridCol w="336622">
                  <a:extLst>
                    <a:ext uri="{9D8B030D-6E8A-4147-A177-3AD203B41FA5}">
                      <a16:colId xmlns:a16="http://schemas.microsoft.com/office/drawing/2014/main" val="3204903867"/>
                    </a:ext>
                  </a:extLst>
                </a:gridCol>
                <a:gridCol w="336622">
                  <a:extLst>
                    <a:ext uri="{9D8B030D-6E8A-4147-A177-3AD203B41FA5}">
                      <a16:colId xmlns:a16="http://schemas.microsoft.com/office/drawing/2014/main" val="915197043"/>
                    </a:ext>
                  </a:extLst>
                </a:gridCol>
                <a:gridCol w="580701">
                  <a:extLst>
                    <a:ext uri="{9D8B030D-6E8A-4147-A177-3AD203B41FA5}">
                      <a16:colId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dirty="0"/>
                    </a:p>
                  </a:txBody>
                  <a:tcPr marL="68580" marR="68580" marT="34290" marB="34290"/>
                </a:tc>
                <a:extLst>
                  <a:ext uri="{0D108BD9-81ED-4DB2-BD59-A6C34878D82A}">
                    <a16:rowId xmlns:a16="http://schemas.microsoft.com/office/drawing/2014/main" val="1958921283"/>
                  </a:ext>
                </a:extLst>
              </a:tr>
            </a:tbl>
          </a:graphicData>
        </a:graphic>
      </p:graphicFrame>
      <p:sp>
        <p:nvSpPr>
          <p:cNvPr id="9" name="Date Placeholder 3">
            <a:extLst>
              <a:ext uri="{FF2B5EF4-FFF2-40B4-BE49-F238E27FC236}">
                <a16:creationId xmlns:a16="http://schemas.microsoft.com/office/drawing/2014/main" id="{ECAAE563-3B21-5541-87A9-0A7B88E256F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C8CA72EB-470C-D04A-8626-3EC3B9AFC2D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F2349AC2-7B1F-EE4F-A6D0-BB7185AADF9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36132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a:t>Consider 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a:sym typeface="Symbol" panose="05050102010706020507" pitchFamily="18" charset="2"/>
              </a:rPr>
              <a:t>Consider a cell 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Turning 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6AE4EE86-1B74-584B-A2E2-23D6324C46E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2E514EBA-EFCC-4D4C-B052-690176649C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A9CB6C98-DD6E-2444-BBDD-6BE85883153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26268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6A1B5A94-6A54-7C4D-8302-FA8F1987B81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BA9BD3-0451-1C4E-95D0-1FB43B90E4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33ED706-5338-DB41-A126-BE9C145ECF5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24724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a:t>Tableau alphabet:	</a:t>
            </a:r>
            <a:r>
              <a:rPr lang="en-US" sz="1600" i="1"/>
              <a:t>C</a:t>
            </a:r>
            <a:r>
              <a:rPr lang="en-US" sz="1600"/>
              <a:t> = </a:t>
            </a:r>
            <a:r>
              <a:rPr lang="en-US" sz="1600">
                <a:sym typeface="Symbol" panose="05050102010706020507" pitchFamily="18" charset="2"/>
              </a:rPr>
              <a:t>  </a:t>
            </a:r>
            <a:r>
              <a:rPr lang="en-US" sz="1600" i="1"/>
              <a:t>Q</a:t>
            </a:r>
            <a:r>
              <a:rPr lang="en-US" sz="1600"/>
              <a:t> </a:t>
            </a:r>
            <a:r>
              <a:rPr lang="en-US" sz="1600">
                <a:sym typeface="Symbol" panose="05050102010706020507" pitchFamily="18" charset="2"/>
              </a:rPr>
              <a:t> { # }</a:t>
            </a:r>
          </a:p>
          <a:p>
            <a:pPr marL="0" indent="0">
              <a:buNone/>
            </a:pPr>
            <a:r>
              <a:rPr lang="en-US" sz="1600"/>
              <a:t>Cell variable:		</a:t>
            </a:r>
            <a:r>
              <a:rPr lang="en-US" sz="1600" i="1" err="1"/>
              <a:t>x</a:t>
            </a:r>
            <a:r>
              <a:rPr lang="en-US" sz="1600" i="1" baseline="-25000" err="1"/>
              <a:t>i,j,c</a:t>
            </a:r>
            <a:endParaRPr lang="en-US" sz="1600"/>
          </a:p>
          <a:p>
            <a:pPr marL="0" indent="0">
              <a:buNone/>
            </a:pPr>
            <a:r>
              <a:rPr lang="en-US" sz="1600"/>
              <a:t>Create an encoding clause for each cell (</a:t>
            </a:r>
            <a:r>
              <a:rPr lang="en-US" sz="1600" err="1"/>
              <a:t>i</a:t>
            </a:r>
            <a:r>
              <a:rPr lang="en-US" sz="1600"/>
              <a:t>, j).</a:t>
            </a:r>
          </a:p>
          <a:p>
            <a:pPr marL="457200" lvl="1" indent="0">
              <a:buNone/>
            </a:pPr>
            <a:endParaRPr lang="en-US" sz="1400"/>
          </a:p>
          <a:p>
            <a:pPr marL="457200" lvl="1" indent="0">
              <a:buNone/>
            </a:pPr>
            <a:endParaRPr lang="en-US" sz="1400"/>
          </a:p>
          <a:p>
            <a:pPr marL="457200" lvl="1" indent="0">
              <a:buNone/>
            </a:pPr>
            <a:endParaRPr lang="en-US" sz="1400"/>
          </a:p>
          <a:p>
            <a:pPr marL="457200" lvl="1" indent="0">
              <a:buNone/>
            </a:pPr>
            <a:endParaRPr lang="en-US" sz="1400"/>
          </a:p>
          <a:p>
            <a:pPr marL="0" indent="0">
              <a:buNone/>
            </a:pPr>
            <a:r>
              <a:rPr lang="en-US" sz="1600"/>
              <a:t>Now repeat the clause across the tableau.</a:t>
            </a:r>
          </a:p>
          <a:p>
            <a:pPr marL="0" indent="0">
              <a:buNone/>
            </a:pPr>
            <a:endParaRPr lang="en-US" sz="1600"/>
          </a:p>
          <a:p>
            <a:pPr marL="0" indent="0">
              <a:buNone/>
            </a:pPr>
            <a:endParaRPr lang="en-US" sz="1600"/>
          </a:p>
          <a:p>
            <a:pPr marL="0" indent="0">
              <a:buNone/>
            </a:pPr>
            <a:endParaRPr lang="en-US" sz="1600"/>
          </a:p>
          <a:p>
            <a:pPr marL="0" indent="0">
              <a:buNone/>
            </a:pPr>
            <a:r>
              <a:rPr lang="en-US" sz="1600" b="1"/>
              <a:t>This is our </a:t>
            </a:r>
            <a:r>
              <a:rPr lang="en-US" sz="1600" b="1" i="1"/>
              <a:t>cell formula</a:t>
            </a:r>
            <a:r>
              <a:rPr lang="en-US" sz="1600" b="1"/>
              <a:t>.  It ensures that each cell in the tableau is assigned a single symbol.</a:t>
            </a:r>
          </a:p>
          <a:p>
            <a:pPr marL="0" indent="0">
              <a:buNone/>
            </a:pPr>
            <a:endParaRPr lang="en-US" sz="160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A1B41C45-EBEB-064F-A54B-53A4D612B1A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CC2895F5-4771-E947-BCC5-5B64222AB0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6F5CC8A5-33CF-C34F-A61A-D72BF4C84C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77405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panose="02040503050406030204" pitchFamily="18" charset="0"/>
                                          <a:ea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064967F-E303-A044-A7CE-83F048BA2C1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879C37A-D5CA-AB42-9741-D93FE013D7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1D7CD2A-7CB3-EC4E-8927-07524333399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4552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73499" y="3053356"/>
                <a:ext cx="3331679"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73499" y="3053356"/>
                <a:ext cx="3331679"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3022" y="4724400"/>
                <a:ext cx="3547978"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43022" y="4724400"/>
                <a:ext cx="3547978" cy="1061444"/>
              </a:xfrm>
              <a:prstGeom prst="rect">
                <a:avLst/>
              </a:prstGeo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4/6/20</a:t>
            </a:fld>
            <a:endParaRPr lang="en-US"/>
          </a:p>
        </p:txBody>
      </p:sp>
      <p:sp>
        <p:nvSpPr>
          <p:cNvPr id="8" name="Footer Placeholder 7"/>
          <p:cNvSpPr>
            <a:spLocks noGrp="1"/>
          </p:cNvSpPr>
          <p:nvPr>
            <p:ph type="ftr" sz="quarter" idx="11"/>
          </p:nvPr>
        </p:nvSpPr>
        <p:spPr/>
        <p:txBody>
          <a:bodyPr/>
          <a:lstStyle/>
          <a:p>
            <a:r>
              <a:rPr lang="en-US" dirty="0"/>
              <a:t>UCF @ CS</a:t>
            </a:r>
          </a:p>
        </p:txBody>
      </p:sp>
      <p:sp>
        <p:nvSpPr>
          <p:cNvPr id="9" name="Slide Number Placeholder 8"/>
          <p:cNvSpPr>
            <a:spLocks noGrp="1"/>
          </p:cNvSpPr>
          <p:nvPr>
            <p:ph type="sldNum" sz="quarter" idx="12"/>
          </p:nvPr>
        </p:nvSpPr>
        <p:spPr/>
        <p:txBody>
          <a:bodyPr/>
          <a:lstStyle/>
          <a:p>
            <a:fld id="{D90E1FD5-8788-F846-A31B-26E5EF73593D}" type="slidenum">
              <a:rPr lang="en-US" smtClean="0"/>
              <a:pPr/>
              <a:t>115</a:t>
            </a:fld>
            <a:endParaRPr lang="en-US"/>
          </a:p>
        </p:txBody>
      </p:sp>
    </p:spTree>
    <p:extLst>
      <p:ext uri="{BB962C8B-B14F-4D97-AF65-F5344CB8AC3E}">
        <p14:creationId xmlns:p14="http://schemas.microsoft.com/office/powerpoint/2010/main" val="12530102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73180" y="1147121"/>
                <a:ext cx="3308220"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3180" y="1147121"/>
                <a:ext cx="3308220"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02832" y="1241676"/>
                <a:ext cx="3863930"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02832" y="1241676"/>
                <a:ext cx="3863930" cy="1061444"/>
              </a:xfrm>
              <a:prstGeom prst="rect">
                <a:avLst/>
              </a:prstGeom>
              <a:blipFill>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1B90F2A-9621-1249-9DE0-393543B319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5D69051C-C11E-954B-A7EA-77CD09F5B8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3E17D069-33C4-B546-BF53-8C699110B1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67635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discussions we had about ID changes being limited to three characters or six, when looking at transitions..</a:t>
            </a: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windows</a:t>
            </a:r>
            <a:r>
              <a:rPr lang="en-US" sz="1400" dirty="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 Here we have </a:t>
            </a:r>
            <a:r>
              <a:rPr lang="en-US" sz="1400" b="1" dirty="0">
                <a:sym typeface="Symbol" panose="05050102010706020507" pitchFamily="18" charset="2"/>
              </a:rPr>
              <a:t>q</a:t>
            </a:r>
            <a:r>
              <a:rPr lang="en-US" sz="1400" b="1" baseline="-25000" dirty="0">
                <a:sym typeface="Symbol" panose="05050102010706020507" pitchFamily="18" charset="2"/>
              </a:rPr>
              <a:t>0</a:t>
            </a:r>
            <a:r>
              <a:rPr lang="en-US" sz="1400" b="1" dirty="0">
                <a:sym typeface="Symbol" panose="05050102010706020507" pitchFamily="18" charset="2"/>
              </a:rPr>
              <a:t> a R q</a:t>
            </a:r>
            <a:r>
              <a:rPr lang="en-US" sz="1400" b="1" baseline="-25000" dirty="0">
                <a:sym typeface="Symbol" panose="05050102010706020507" pitchFamily="18" charset="2"/>
              </a:rPr>
              <a:t>1</a:t>
            </a:r>
          </a:p>
          <a:p>
            <a:endParaRPr lang="en-US" sz="16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4C1DAF68-7487-8640-950C-CC16B3E51F2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6D422CF1-03F7-4848-A495-B0944E14C17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9DC832-67DF-4B46-8F73-348ED0AC4E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75203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9E10AE9F-A4C7-0B46-9232-322D5889460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A57B5760-97F9-CC40-8AA0-E446CBF51F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ACB23E88-AC72-5A4A-B2C8-11C115E12B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5179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1D6F4CC6-2D5D-1045-A780-B41407F843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B60CF6E-B394-A548-9356-8ED9C48B7D6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953E804A-2C2E-F540-B4FD-B98D8DC2A6D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603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As a Decision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 a vertex Cover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As an Optimization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What is the smallest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for which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483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7DB73454-FE5F-A64E-B3E3-BFDEAF3EB4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B3ADAC8D-F2D8-2C40-AB4B-BFB42500A6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57EC5A6-6D8E-8841-BA5D-CE233370F50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73455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br>
              <a:rPr lang="en-US" sz="1350" i="1">
                <a:sym typeface="Symbol" panose="05050102010706020507" pitchFamily="18" charset="2"/>
              </a:rPr>
            </a:b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b="0" i="1" smtClean="0">
                                  <a:latin typeface="Cambria Math" panose="02040503050406030204" pitchFamily="18"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7486AE5-C8C6-A241-9C09-7D23D718705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99660C8A-712E-904A-89F6-08CEE7BD959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F1DBDCC6-FAD4-B545-99AF-15A2015AB45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171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5029200" y="1676400"/>
            <a:ext cx="4061460" cy="3359149"/>
          </a:xfrm>
        </p:spPr>
        <p:txBody>
          <a:bodyPr>
            <a:noAutofit/>
          </a:bodyPr>
          <a:lstStyle/>
          <a:p>
            <a:pPr marL="0" indent="0">
              <a:buNone/>
            </a:pPr>
            <a:r>
              <a:rPr lang="en-US" sz="1600" dirty="0"/>
              <a:t>We have:</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cells</a:t>
            </a:r>
            <a:r>
              <a:rPr lang="en-US" sz="1600" dirty="0">
                <a:sym typeface="Symbol" panose="05050102010706020507" pitchFamily="18" charset="2"/>
              </a:rPr>
              <a:t> is satisfied by, and only by, a properly encoded tableau.</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start</a:t>
            </a:r>
            <a:r>
              <a:rPr lang="en-US" sz="1600" dirty="0">
                <a:sym typeface="Symbol" panose="05050102010706020507" pitchFamily="18" charset="2"/>
              </a:rPr>
              <a:t> is satisfied by, and only by, a tableau with the starting configuration of </a:t>
            </a:r>
            <a:r>
              <a:rPr lang="en-US" sz="1600" i="1" dirty="0">
                <a:sym typeface="Symbol" panose="05050102010706020507" pitchFamily="18" charset="2"/>
              </a:rPr>
              <a:t>M</a:t>
            </a:r>
            <a:r>
              <a:rPr lang="en-US" sz="1600" dirty="0">
                <a:sym typeface="Symbol" panose="05050102010706020507" pitchFamily="18" charset="2"/>
              </a:rPr>
              <a:t> on </a:t>
            </a:r>
            <a:r>
              <a:rPr lang="en-US" sz="1600" i="1" dirty="0">
                <a:sym typeface="Symbol" panose="05050102010706020507" pitchFamily="18" charset="2"/>
              </a:rPr>
              <a:t>w</a:t>
            </a:r>
            <a:r>
              <a:rPr lang="en-US" sz="1600" dirty="0">
                <a:sym typeface="Symbol" panose="05050102010706020507" pitchFamily="18" charset="2"/>
              </a:rPr>
              <a:t> encoded as its first row.</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accept</a:t>
            </a:r>
            <a:r>
              <a:rPr lang="en-US" sz="1600" dirty="0">
                <a:sym typeface="Symbol" panose="05050102010706020507" pitchFamily="18" charset="2"/>
              </a:rPr>
              <a:t> is satisfied by, and only by, a tableau encoding an accepting configuration as one of its rows.</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move</a:t>
            </a:r>
            <a:r>
              <a:rPr lang="en-US" sz="1600" dirty="0">
                <a:sym typeface="Symbol" panose="05050102010706020507" pitchFamily="18" charset="2"/>
              </a:rPr>
              <a:t> is satisfied by, and only by, a tableau that does not violate the machine’s transition function.</a:t>
            </a:r>
          </a:p>
          <a:p>
            <a:pPr marL="173038" lvl="1" indent="0">
              <a:buNone/>
            </a:pPr>
            <a:r>
              <a:rPr lang="en-US" sz="1600" dirty="0">
                <a:sym typeface="Symbol" panose="05050102010706020507" pitchFamily="18" charset="2"/>
              </a:rPr>
              <a:t>All are created in polynomial time.</a:t>
            </a:r>
          </a:p>
          <a:p>
            <a:pPr marL="0" indent="0">
              <a:buNone/>
            </a:pPr>
            <a:r>
              <a:rPr lang="en-US" sz="1600" dirty="0">
                <a:sym typeface="Symbol" panose="05050102010706020507" pitchFamily="18" charset="2"/>
              </a:rPr>
              <a:t>Then </a:t>
            </a:r>
            <a:r>
              <a:rPr lang="en-US" sz="1600" b="1" i="1" dirty="0">
                <a:sym typeface="Symbol" panose="05050102010706020507" pitchFamily="18" charset="2"/>
              </a:rPr>
              <a:t></a:t>
            </a:r>
            <a:r>
              <a:rPr lang="en-US" sz="1600" b="1" baseline="-25000" dirty="0">
                <a:sym typeface="Symbol" panose="05050102010706020507" pitchFamily="18" charset="2"/>
              </a:rPr>
              <a:t>NDTM</a:t>
            </a:r>
            <a:r>
              <a:rPr lang="en-US" sz="1600" b="1" dirty="0">
                <a:sym typeface="Symbol" panose="05050102010706020507" pitchFamily="18" charset="2"/>
              </a:rPr>
              <a:t> is satisfied by, and only by, a tableau encoding an accepting computation history of </a:t>
            </a:r>
            <a:r>
              <a:rPr lang="en-US" sz="1600" b="1" i="1" dirty="0">
                <a:sym typeface="Symbol" panose="05050102010706020507" pitchFamily="18" charset="2"/>
              </a:rPr>
              <a:t>M</a:t>
            </a:r>
            <a:r>
              <a:rPr lang="en-US" sz="1600" b="1" dirty="0">
                <a:sym typeface="Symbol" panose="05050102010706020507" pitchFamily="18" charset="2"/>
              </a:rPr>
              <a:t> on </a:t>
            </a:r>
            <a:r>
              <a:rPr lang="en-US" sz="1600" b="1" i="1" dirty="0">
                <a:sym typeface="Symbol" panose="05050102010706020507" pitchFamily="18" charset="2"/>
              </a:rPr>
              <a:t>w</a:t>
            </a:r>
            <a:r>
              <a:rPr lang="en-US" sz="1600" b="1" dirty="0">
                <a:sym typeface="Symbol" panose="05050102010706020507" pitchFamily="18" charset="2"/>
              </a:rPr>
              <a:t>, and is created in polynomial time.</a:t>
            </a:r>
            <a:endParaRPr lang="en-US" sz="1600" b="1" dirty="0"/>
          </a:p>
        </p:txBody>
      </p:sp>
      <mc:AlternateContent xmlns:mc="http://schemas.openxmlformats.org/markup-compatibility/2006" xmlns:a14="http://schemas.microsoft.com/office/drawing/2010/main">
        <mc:Choice Requires="a14">
          <p:sp>
            <p:nvSpPr>
              <p:cNvPr id="7" name="Rectangle 6"/>
              <p:cNvSpPr/>
              <p:nvPr/>
            </p:nvSpPr>
            <p:spPr>
              <a:xfrm>
                <a:off x="152400" y="1574570"/>
                <a:ext cx="4876800" cy="49087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eqArr>
                                  <m:eqArrPr>
                                    <m:ctrlPr>
                                      <a:rPr lang="en-US" i="1">
                                        <a:latin typeface="Cambria Math" panose="02040503050406030204" pitchFamily="18"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1574570"/>
                <a:ext cx="4876800" cy="4908780"/>
              </a:xfrm>
              <a:prstGeom prst="rect">
                <a:avLst/>
              </a:prstGeom>
              <a:blipFill>
                <a:blip r:embed="rId2"/>
                <a:stretch>
                  <a:fillRect/>
                </a:stretch>
              </a:blipFill>
            </p:spPr>
            <p:txBody>
              <a:bodyPr/>
              <a:lstStyle/>
              <a:p>
                <a:r>
                  <a:rPr lang="en-US">
                    <a:noFill/>
                  </a:rPr>
                  <a:t> </a:t>
                </a:r>
              </a:p>
            </p:txBody>
          </p:sp>
        </mc:Fallback>
      </mc:AlternateContent>
      <p:sp>
        <p:nvSpPr>
          <p:cNvPr id="8" name="Date Placeholder 3">
            <a:extLst>
              <a:ext uri="{FF2B5EF4-FFF2-40B4-BE49-F238E27FC236}">
                <a16:creationId xmlns:a16="http://schemas.microsoft.com/office/drawing/2014/main" id="{55CB005D-6C86-684D-A039-7862521D06C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F32C49D9-C0C0-AC48-A7F5-46B53457B78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0F0F2D1-D2C6-E847-B7FA-8AFB79FE486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64450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739140" y="1648395"/>
                <a:ext cx="6100083" cy="520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739140" y="1648395"/>
                <a:ext cx="6100083" cy="520976"/>
              </a:xfrm>
              <a:prstGeom prst="rect">
                <a:avLst/>
              </a:prstGeom>
              <a:blipFill>
                <a:blip r:embed="rId2"/>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7D2B701-0A12-D64B-B6B3-25B8F97811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19532866-F9AD-C648-B3A9-AB6B684461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B368BAB-7430-F943-BCD5-6531126BD90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59606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4/6/20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124</a:t>
            </a:fld>
            <a:endParaRPr lang="en-US" dirty="0">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M,w</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cells</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start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accept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move</a:t>
            </a:r>
          </a:p>
          <a:p>
            <a:pPr eaLnBrk="1" hangingPunct="1"/>
            <a:r>
              <a:rPr lang="en-US" b="1" dirty="0">
                <a:ea typeface="ＭＳ Ｐゴシック" pitchFamily="-111" charset="-128"/>
                <a:cs typeface="ＭＳ Ｐゴシック" pitchFamily="-111" charset="-128"/>
                <a:sym typeface="Symbol" pitchFamily="-111" charset="2"/>
              </a:rPr>
              <a:t>See the following for another detailed description  and discussion of the four terms that make up this formula.</a:t>
            </a:r>
          </a:p>
          <a:p>
            <a:pPr eaLnBrk="1" hangingPunct="1"/>
            <a:r>
              <a:rPr lang="en-US" sz="2400" b="1" dirty="0">
                <a:ea typeface="ＭＳ Ｐゴシック" pitchFamily="-111" charset="-128"/>
                <a:cs typeface="ＭＳ Ｐゴシック" pitchFamily="-111" charset="-128"/>
                <a:hlinkClick r:id="" action="ppaction://noaction"/>
              </a:rPr>
              <a:t>http://www.cs.tau.ac.il/~safra/Complexity/Cook.ppt</a:t>
            </a:r>
            <a:endParaRPr lang="en-US" b="1"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40469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We will focus on: </a:t>
            </a:r>
          </a:p>
          <a:p>
            <a:pPr eaLnBrk="1" hangingPunct="1">
              <a:lnSpc>
                <a:spcPct val="90000"/>
              </a:lnSpc>
              <a:buFont typeface="Times" charset="0"/>
              <a:buNone/>
            </a:pPr>
            <a:r>
              <a:rPr lang="en-US" sz="2400" dirty="0">
                <a:ea typeface="MS PGothic" charset="0"/>
              </a:rPr>
              <a:t>		3-SAT</a:t>
            </a:r>
          </a:p>
          <a:p>
            <a:pPr eaLnBrk="1" hangingPunct="1">
              <a:lnSpc>
                <a:spcPct val="90000"/>
              </a:lnSpc>
              <a:buNone/>
            </a:pPr>
            <a:r>
              <a:rPr lang="en-US" sz="2400" dirty="0">
                <a:ea typeface="MS PGothic" charset="0"/>
              </a:rPr>
              <a:t>		Integer Linear Programming</a:t>
            </a:r>
          </a:p>
          <a:p>
            <a:pPr eaLnBrk="1" hangingPunct="1">
              <a:lnSpc>
                <a:spcPct val="90000"/>
              </a:lnSpc>
              <a:buNone/>
            </a:pPr>
            <a:r>
              <a:rPr lang="en-US" sz="2400" dirty="0">
                <a:ea typeface="MS PGothic" charset="0"/>
              </a:rPr>
              <a:t>		</a:t>
            </a:r>
            <a:r>
              <a:rPr lang="en-US" sz="2400" dirty="0" err="1">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Partition</a:t>
            </a: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Set</a:t>
            </a:r>
          </a:p>
          <a:p>
            <a:pPr eaLnBrk="1" hangingPunct="1">
              <a:lnSpc>
                <a:spcPct val="90000"/>
              </a:lnSpc>
              <a:buFont typeface="Times" charset="0"/>
              <a:buNone/>
            </a:pPr>
            <a:r>
              <a:rPr lang="en-US" sz="2400" dirty="0">
                <a:ea typeface="MS PGothic" charset="0"/>
              </a:rPr>
              <a:t>		K-Color</a:t>
            </a: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7" name="Date Placeholder 3">
            <a:extLst>
              <a:ext uri="{FF2B5EF4-FFF2-40B4-BE49-F238E27FC236}">
                <a16:creationId xmlns:a16="http://schemas.microsoft.com/office/drawing/2014/main" id="{493011B3-1CFE-0C4F-AAD8-FFEF355DE08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F8F0BB8A-ED53-A544-B426-C0A0640336E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C70FAA2-C599-5A4A-A5ED-458321424B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4355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 this is like co-RE, with respect to RE problems.</a:t>
            </a:r>
          </a:p>
          <a:p>
            <a:pPr eaLnBrk="1" hangingPunct="1">
              <a:lnSpc>
                <a:spcPct val="90000"/>
              </a:lnSpc>
            </a:pPr>
            <a:r>
              <a:rPr lang="en-US" sz="2800" dirty="0">
                <a:latin typeface="Arial" charset="0"/>
                <a:ea typeface="MS PGothic" charset="0"/>
              </a:rPr>
              <a:t>An example is the problem to determine if a Boolean expression is a tautology.</a:t>
            </a:r>
          </a:p>
          <a:p>
            <a:pPr lvl="1" eaLnBrk="1" hangingPunct="1">
              <a:lnSpc>
                <a:spcPct val="90000"/>
              </a:lnSpc>
            </a:pPr>
            <a:r>
              <a:rPr lang="en-US" sz="2400" dirty="0">
                <a:latin typeface="Arial" charset="0"/>
                <a:ea typeface="MS PGothic" charset="0"/>
              </a:rPr>
              <a:t>If the answer to the problem "is B in TAUT ?" is NO, then ¬A is in SAT. </a:t>
            </a:r>
          </a:p>
          <a:p>
            <a:pPr eaLnBrk="1" hangingPunct="1">
              <a:lnSpc>
                <a:spcPct val="90000"/>
              </a:lnSpc>
            </a:pPr>
            <a:r>
              <a:rPr lang="en-US" sz="2800" dirty="0">
                <a:latin typeface="Arial" charset="0"/>
                <a:ea typeface="MS PGothic" charset="0"/>
              </a:rPr>
              <a:t>A more direct example of a co-NP problem is to determine if a Boolean expression is self-contradictory.</a:t>
            </a:r>
          </a:p>
          <a:p>
            <a:pPr lvl="1" eaLnBrk="1" hangingPunct="1">
              <a:lnSpc>
                <a:spcPct val="90000"/>
              </a:lnSpc>
            </a:pPr>
            <a:r>
              <a:rPr lang="en-US" sz="2400" dirty="0">
                <a:latin typeface="Arial" charset="0"/>
                <a:ea typeface="MS PGothic" charset="0"/>
              </a:rPr>
              <a:t>This is the complement of satisfiability.</a:t>
            </a:r>
          </a:p>
          <a:p>
            <a:pPr eaLnBrk="1" hangingPunct="1">
              <a:lnSpc>
                <a:spcPct val="90000"/>
              </a:lnSpc>
            </a:pPr>
            <a:r>
              <a:rPr lang="en-US" sz="2800" dirty="0">
                <a:latin typeface="Arial" charset="0"/>
                <a:ea typeface="MS PGothic" charset="0"/>
              </a:rPr>
              <a:t>Both of the above are co-NP Complete</a:t>
            </a:r>
          </a:p>
        </p:txBody>
      </p:sp>
      <p:sp>
        <p:nvSpPr>
          <p:cNvPr id="7" name="Date Placeholder 3">
            <a:extLst>
              <a:ext uri="{FF2B5EF4-FFF2-40B4-BE49-F238E27FC236}">
                <a16:creationId xmlns:a16="http://schemas.microsoft.com/office/drawing/2014/main" id="{E9C187BB-618A-F246-99F1-AAA20E8364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C727F890-034D-CE43-910C-4495B637BB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CB4FCDFB-498E-A54E-9599-9CB1848631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40920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dirty="0"/>
              <a:t>3-SAT means that each clause has exactly three terms</a:t>
            </a:r>
          </a:p>
          <a:p>
            <a:r>
              <a:rPr lang="en-US" dirty="0"/>
              <a:t>If one term, e.g., (p), expand to (</a:t>
            </a:r>
            <a:r>
              <a:rPr lang="en-US" dirty="0" err="1"/>
              <a:t>p</a:t>
            </a:r>
            <a:r>
              <a:rPr lang="en-US" b="1" dirty="0" err="1">
                <a:latin typeface="Arial" charset="0"/>
                <a:ea typeface="MS PGothic" charset="0"/>
                <a:sym typeface="Symbol" charset="0"/>
              </a:rPr>
              <a:t></a:t>
            </a:r>
            <a:r>
              <a:rPr lang="en-US" dirty="0" err="1"/>
              <a:t>p</a:t>
            </a:r>
            <a:r>
              <a:rPr lang="en-US" b="1" dirty="0" err="1">
                <a:latin typeface="Arial" charset="0"/>
                <a:ea typeface="MS PGothic" charset="0"/>
                <a:sym typeface="Symbol" charset="0"/>
              </a:rPr>
              <a:t></a:t>
            </a:r>
            <a:r>
              <a:rPr lang="en-US" dirty="0" err="1"/>
              <a:t>p</a:t>
            </a:r>
            <a:r>
              <a:rPr lang="en-US" dirty="0"/>
              <a:t>)</a:t>
            </a:r>
          </a:p>
          <a:p>
            <a:r>
              <a:rPr lang="en-US" dirty="0"/>
              <a:t>If two terms, e.g., (</a:t>
            </a:r>
            <a:r>
              <a:rPr lang="en-US" dirty="0" err="1"/>
              <a:t>p</a:t>
            </a:r>
            <a:r>
              <a:rPr lang="en-US" b="1" dirty="0" err="1">
                <a:latin typeface="Arial" charset="0"/>
                <a:ea typeface="MS PGothic" charset="0"/>
                <a:sym typeface="Symbol" charset="0"/>
              </a:rPr>
              <a:t></a:t>
            </a:r>
            <a:r>
              <a:rPr lang="en-US" dirty="0" err="1">
                <a:sym typeface="Symbol" charset="0"/>
              </a:rPr>
              <a:t>q</a:t>
            </a:r>
            <a:r>
              <a:rPr lang="en-US" dirty="0"/>
              <a:t>), expand to (</a:t>
            </a:r>
            <a:r>
              <a:rPr lang="en-US" dirty="0" err="1"/>
              <a:t>p</a:t>
            </a:r>
            <a:r>
              <a:rPr lang="en-US" b="1" dirty="0" err="1">
                <a:latin typeface="Arial" charset="0"/>
                <a:ea typeface="MS PGothic" charset="0"/>
                <a:sym typeface="Symbol" charset="0"/>
              </a:rPr>
              <a:t></a:t>
            </a:r>
            <a:r>
              <a:rPr lang="en-US" dirty="0" err="1"/>
              <a:t>q</a:t>
            </a:r>
            <a:r>
              <a:rPr lang="en-US" b="1" dirty="0" err="1">
                <a:latin typeface="Arial" charset="0"/>
                <a:ea typeface="MS PGothic" charset="0"/>
                <a:sym typeface="Symbol" charset="0"/>
              </a:rPr>
              <a:t></a:t>
            </a:r>
            <a:r>
              <a:rPr lang="en-US" dirty="0" err="1"/>
              <a:t>p</a:t>
            </a:r>
            <a:r>
              <a:rPr lang="en-US" dirty="0"/>
              <a:t>)</a:t>
            </a:r>
          </a:p>
          <a:p>
            <a:r>
              <a:rPr lang="en-US" dirty="0"/>
              <a:t>Any clause with three terms is fine</a:t>
            </a:r>
          </a:p>
          <a:p>
            <a:r>
              <a:rPr lang="en-US" dirty="0"/>
              <a:t>If n &gt; three terms, can reduce to two clauses, one with three terms and one with n-1 terms, e.g., (p1</a:t>
            </a:r>
            <a:r>
              <a:rPr lang="en-US" b="1" dirty="0">
                <a:latin typeface="Arial" charset="0"/>
                <a:ea typeface="MS PGothic" charset="0"/>
                <a:sym typeface="Symbol" charset="0"/>
              </a:rPr>
              <a:t></a:t>
            </a:r>
            <a:r>
              <a:rPr lang="en-US" dirty="0">
                <a:sym typeface="Symbol" charset="0"/>
              </a:rPr>
              <a:t>p2</a:t>
            </a:r>
            <a:r>
              <a:rPr lang="en-US" b="1" dirty="0">
                <a:latin typeface="Arial" charset="0"/>
                <a:ea typeface="MS PGothic" charset="0"/>
                <a:sym typeface="Symbol" charset="0"/>
              </a:rPr>
              <a:t>…</a:t>
            </a:r>
            <a:r>
              <a:rPr lang="en-US" dirty="0" err="1"/>
              <a:t>pn</a:t>
            </a:r>
            <a:r>
              <a:rPr lang="en-US" dirty="0"/>
              <a:t>) to </a:t>
            </a:r>
            <a:br>
              <a:rPr lang="en-US" dirty="0"/>
            </a:br>
            <a:r>
              <a:rPr lang="en-US" dirty="0"/>
              <a:t>(p1</a:t>
            </a:r>
            <a:r>
              <a:rPr lang="en-US" dirty="0">
                <a:latin typeface="Arial" charset="0"/>
                <a:ea typeface="MS PGothic" charset="0"/>
                <a:sym typeface="Symbol" charset="0"/>
              </a:rPr>
              <a:t></a:t>
            </a:r>
            <a:r>
              <a:rPr lang="en-US" dirty="0">
                <a:sym typeface="Symbol" charset="0"/>
              </a:rPr>
              <a:t>p2</a:t>
            </a:r>
            <a:r>
              <a:rPr lang="en-US" dirty="0">
                <a:latin typeface="Arial" charset="0"/>
                <a:ea typeface="MS PGothic" charset="0"/>
                <a:sym typeface="Symbol" charset="0"/>
              </a:rPr>
              <a:t>z) &amp; </a:t>
            </a:r>
            <a:r>
              <a:rPr lang="en-US" dirty="0"/>
              <a:t>(p3</a:t>
            </a:r>
            <a:r>
              <a:rPr lang="en-US" dirty="0">
                <a:latin typeface="Arial" charset="0"/>
                <a:ea typeface="MS PGothic" charset="0"/>
                <a:sym typeface="Symbol" charset="0"/>
              </a:rPr>
              <a:t>…</a:t>
            </a:r>
            <a:r>
              <a:rPr lang="en-US" dirty="0" err="1"/>
              <a:t>pn</a:t>
            </a:r>
            <a:r>
              <a:rPr lang="en-US" dirty="0">
                <a:latin typeface="Arial" charset="0"/>
                <a:ea typeface="MS PGothic" charset="0"/>
                <a:sym typeface="Symbol" charset="0"/>
              </a:rPr>
              <a:t>~z</a:t>
            </a:r>
            <a:r>
              <a:rPr lang="en-US" dirty="0"/>
              <a:t>), where z is a new variable. If n=4, we are done, else apply this approach again with the clause having n-1 terms</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89661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Programming (LP)</a:t>
            </a:r>
          </a:p>
        </p:txBody>
      </p:sp>
      <p:sp>
        <p:nvSpPr>
          <p:cNvPr id="3" name="Content Placeholder 2"/>
          <p:cNvSpPr>
            <a:spLocks noGrp="1"/>
          </p:cNvSpPr>
          <p:nvPr>
            <p:ph idx="1"/>
          </p:nvPr>
        </p:nvSpPr>
        <p:spPr/>
        <p:txBody>
          <a:bodyPr/>
          <a:lstStyle/>
          <a:p>
            <a:r>
              <a:rPr lang="en-US" sz="2400" dirty="0"/>
              <a:t>Linear Programming (LP) is like solving a set of linear equations but allows just just equality (=) but also inequality (&gt;, &lt;, ≥, ≤)</a:t>
            </a:r>
          </a:p>
          <a:p>
            <a:r>
              <a:rPr lang="en-US" sz="2400" dirty="0"/>
              <a:t>In actual fact, LP usually also includes an optimization function, but we are limiting ourselves to decision problems</a:t>
            </a:r>
          </a:p>
          <a:p>
            <a:r>
              <a:rPr lang="en-US" sz="2400" dirty="0"/>
              <a:t>Example:</a:t>
            </a:r>
            <a:br>
              <a:rPr lang="en-US" sz="2400" dirty="0"/>
            </a:br>
            <a:r>
              <a:rPr lang="en-US" sz="2400" dirty="0"/>
              <a:t>x + y &gt; 7</a:t>
            </a:r>
            <a:br>
              <a:rPr lang="en-US" sz="2400" dirty="0"/>
            </a:br>
            <a:r>
              <a:rPr lang="en-US" sz="2400" dirty="0"/>
              <a:t>x - y ≥ 4</a:t>
            </a:r>
            <a:br>
              <a:rPr lang="en-US" sz="2400" dirty="0"/>
            </a:br>
            <a:r>
              <a:rPr lang="en-US" sz="2400" dirty="0"/>
              <a:t>Has many solutions, some of which are integral, e.g.,</a:t>
            </a:r>
            <a:br>
              <a:rPr lang="en-US" sz="2400" dirty="0"/>
            </a:br>
            <a:r>
              <a:rPr lang="en-US" sz="2400" dirty="0"/>
              <a:t>x=7, y=1</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10786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LP (ILP)</a:t>
            </a:r>
          </a:p>
        </p:txBody>
      </p:sp>
      <p:sp>
        <p:nvSpPr>
          <p:cNvPr id="3" name="Content Placeholder 2"/>
          <p:cNvSpPr>
            <a:spLocks noGrp="1"/>
          </p:cNvSpPr>
          <p:nvPr>
            <p:ph idx="1"/>
          </p:nvPr>
        </p:nvSpPr>
        <p:spPr/>
        <p:txBody>
          <a:bodyPr/>
          <a:lstStyle/>
          <a:p>
            <a:r>
              <a:rPr lang="en-US" sz="2400" dirty="0"/>
              <a:t>Integer Linear Programming (ILP) just constrains the solutions to an LP problem to be integral values</a:t>
            </a:r>
          </a:p>
          <a:p>
            <a:r>
              <a:rPr lang="en-US" sz="2400" dirty="0"/>
              <a:t>This constraint, on the surface, may seem to make the problem easier but, in fact, makes it harder</a:t>
            </a:r>
          </a:p>
          <a:p>
            <a:r>
              <a:rPr lang="en-US" sz="2400" dirty="0"/>
              <a:t>This is even true when we view this as a decision problem where we just ask </a:t>
            </a:r>
            <a:br>
              <a:rPr lang="en-US" sz="2400" dirty="0"/>
            </a:br>
            <a:r>
              <a:rPr lang="en-US" sz="2400" dirty="0"/>
              <a:t>“Is there a solution to this instance of ILP”</a:t>
            </a:r>
          </a:p>
          <a:p>
            <a:r>
              <a:rPr lang="en-US" sz="2400" dirty="0"/>
              <a:t>We will see this complexity play out in the next few slides</a:t>
            </a:r>
            <a:br>
              <a:rPr lang="en-US" sz="2400" dirty="0"/>
            </a:br>
            <a:endParaRPr lang="en-US" sz="2400" dirty="0"/>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670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Use a binary search on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between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That is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 solutions  of the  decision problem solves the  optimization problem. It's simple to solve the  decision version if we can  solve the  optimization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their time complexity differs by no more than a multiple of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If one is polynomial then so is the other.</a:t>
            </a:r>
          </a:p>
          <a:p>
            <a:r>
              <a:rPr lang="en-US" sz="2000" dirty="0">
                <a:ea typeface="ＭＳ Ｐゴシック" pitchFamily="-111" charset="-128"/>
                <a:cs typeface="ＭＳ Ｐゴシック" pitchFamily="-111" charset="-128"/>
              </a:rPr>
              <a:t>If one is exponential, then so is the other.</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4333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 ILP</a:t>
            </a:r>
          </a:p>
        </p:txBody>
      </p:sp>
      <p:sp>
        <p:nvSpPr>
          <p:cNvPr id="3" name="Content Placeholder 2"/>
          <p:cNvSpPr>
            <a:spLocks noGrp="1"/>
          </p:cNvSpPr>
          <p:nvPr>
            <p:ph idx="1"/>
          </p:nvPr>
        </p:nvSpPr>
        <p:spPr/>
        <p:txBody>
          <a:bodyPr/>
          <a:lstStyle/>
          <a:p>
            <a:r>
              <a:rPr lang="en-US" sz="2000" dirty="0"/>
              <a:t>0-1 ILP says constrains the solution space to variable values of 1 and 1</a:t>
            </a:r>
          </a:p>
          <a:p>
            <a:r>
              <a:rPr lang="en-US" sz="2000" dirty="0"/>
              <a:t>Start with an instance of SAT (or 3SAT), assuming </a:t>
            </a:r>
            <a:br>
              <a:rPr lang="en-US" sz="2000" dirty="0"/>
            </a:br>
            <a:r>
              <a:rPr lang="en-US" sz="2000" dirty="0"/>
              <a:t>variables v1,…, </a:t>
            </a:r>
            <a:r>
              <a:rPr lang="en-US" sz="2000" dirty="0" err="1"/>
              <a:t>vn</a:t>
            </a:r>
            <a:r>
              <a:rPr lang="en-US" sz="2000" dirty="0"/>
              <a:t> and clauses c1,…, cm</a:t>
            </a:r>
          </a:p>
          <a:p>
            <a:r>
              <a:rPr lang="en-US" sz="2000" dirty="0"/>
              <a:t>For each variable vi, have the constraint that 0 ≤ vi ≤ 1</a:t>
            </a:r>
          </a:p>
          <a:p>
            <a:r>
              <a:rPr lang="en-US" sz="2000" dirty="0"/>
              <a:t>For each clause we provide a constraint that it must be satisfied (evaluate to at least 1). For example, if clause </a:t>
            </a:r>
            <a:r>
              <a:rPr lang="en-US" sz="2000" dirty="0" err="1"/>
              <a:t>cj</a:t>
            </a:r>
            <a:r>
              <a:rPr lang="en-US" sz="2000" dirty="0"/>
              <a:t> is </a:t>
            </a:r>
            <a:br>
              <a:rPr lang="en-US" sz="2000" dirty="0"/>
            </a:br>
            <a:r>
              <a:rPr lang="en-US" sz="2000" dirty="0"/>
              <a:t>v2 </a:t>
            </a:r>
            <a:r>
              <a:rPr lang="en-US" sz="2000" dirty="0">
                <a:ea typeface="ＭＳ ゴシック"/>
                <a:cs typeface="ＭＳ ゴシック"/>
              </a:rPr>
              <a:t>∨</a:t>
            </a:r>
            <a:r>
              <a:rPr lang="en-US" sz="2000" dirty="0"/>
              <a:t> ~v3 </a:t>
            </a:r>
            <a:r>
              <a:rPr lang="en-US" sz="2000" dirty="0">
                <a:ea typeface="ＭＳ ゴシック"/>
                <a:cs typeface="ＭＳ ゴシック"/>
              </a:rPr>
              <a:t>∨</a:t>
            </a:r>
            <a:r>
              <a:rPr lang="en-US" sz="2000" dirty="0"/>
              <a:t> v5 </a:t>
            </a:r>
            <a:r>
              <a:rPr lang="en-US" sz="2000" dirty="0">
                <a:ea typeface="ＭＳ ゴシック"/>
                <a:cs typeface="ＭＳ ゴシック"/>
              </a:rPr>
              <a:t>∨</a:t>
            </a:r>
            <a:r>
              <a:rPr lang="en-US" sz="2000" dirty="0"/>
              <a:t> v6            then add the constraint </a:t>
            </a:r>
            <a:br>
              <a:rPr lang="en-US" sz="2000" dirty="0"/>
            </a:br>
            <a:r>
              <a:rPr lang="en-US" sz="2000" dirty="0"/>
              <a:t>v2 </a:t>
            </a:r>
            <a:r>
              <a:rPr lang="en-US" sz="2000" dirty="0">
                <a:ea typeface="ＭＳ ゴシック"/>
                <a:cs typeface="ＭＳ ゴシック"/>
              </a:rPr>
              <a:t>+</a:t>
            </a:r>
            <a:r>
              <a:rPr lang="en-US" sz="2000" dirty="0"/>
              <a:t> (1-v3) </a:t>
            </a:r>
            <a:r>
              <a:rPr lang="en-US" sz="2000" dirty="0">
                <a:ea typeface="ＭＳ ゴシック"/>
                <a:cs typeface="ＭＳ ゴシック"/>
              </a:rPr>
              <a:t>+</a:t>
            </a:r>
            <a:r>
              <a:rPr lang="en-US" sz="2000" dirty="0"/>
              <a:t> v5 + v6 ≥ 1</a:t>
            </a:r>
          </a:p>
          <a:p>
            <a:r>
              <a:rPr lang="en-US" sz="2000" dirty="0"/>
              <a:t>A solution to this set of integer linear constraints implies a solution to the instance of SAT and vice versa</a:t>
            </a:r>
          </a:p>
          <a:p>
            <a:r>
              <a:rPr lang="en-US" sz="2000" dirty="0"/>
              <a:t>Note this works for any SAT instance not just 3SAT</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31682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1BE8-8D22-D447-B327-F61266B996D6}"/>
              </a:ext>
            </a:extLst>
          </p:cNvPr>
          <p:cNvSpPr>
            <a:spLocks noGrp="1"/>
          </p:cNvSpPr>
          <p:nvPr>
            <p:ph type="title"/>
          </p:nvPr>
        </p:nvSpPr>
        <p:spPr/>
        <p:txBody>
          <a:bodyPr/>
          <a:lstStyle/>
          <a:p>
            <a:r>
              <a:rPr lang="en-US" dirty="0"/>
              <a:t>0-1 ILP is NP-Complete</a:t>
            </a:r>
          </a:p>
        </p:txBody>
      </p:sp>
      <p:sp>
        <p:nvSpPr>
          <p:cNvPr id="3" name="Content Placeholder 2">
            <a:extLst>
              <a:ext uri="{FF2B5EF4-FFF2-40B4-BE49-F238E27FC236}">
                <a16:creationId xmlns:a16="http://schemas.microsoft.com/office/drawing/2014/main" id="{8F68501A-1762-6F4A-8E90-1FFEC11F3311}"/>
              </a:ext>
            </a:extLst>
          </p:cNvPr>
          <p:cNvSpPr>
            <a:spLocks noGrp="1"/>
          </p:cNvSpPr>
          <p:nvPr>
            <p:ph idx="1"/>
          </p:nvPr>
        </p:nvSpPr>
        <p:spPr/>
        <p:txBody>
          <a:bodyPr/>
          <a:lstStyle/>
          <a:p>
            <a:r>
              <a:rPr lang="en-US" dirty="0"/>
              <a:t>Previous page just show 0-1 ILP is NP-Hard</a:t>
            </a:r>
          </a:p>
          <a:p>
            <a:r>
              <a:rPr lang="en-US" dirty="0"/>
              <a:t>Must show it is in NP</a:t>
            </a:r>
          </a:p>
          <a:p>
            <a:r>
              <a:rPr lang="en-US" dirty="0"/>
              <a:t>Can do by trying all 2</a:t>
            </a:r>
            <a:r>
              <a:rPr lang="en-US" baseline="30000" dirty="0"/>
              <a:t>k</a:t>
            </a:r>
            <a:r>
              <a:rPr lang="en-US" dirty="0"/>
              <a:t> 0-1 assignments to k variables</a:t>
            </a:r>
          </a:p>
          <a:p>
            <a:r>
              <a:rPr lang="en-US" dirty="0"/>
              <a:t>Or can show that verifying a solution is in P – it’s really just linear</a:t>
            </a:r>
          </a:p>
        </p:txBody>
      </p:sp>
      <p:sp>
        <p:nvSpPr>
          <p:cNvPr id="4" name="Date Placeholder 3">
            <a:extLst>
              <a:ext uri="{FF2B5EF4-FFF2-40B4-BE49-F238E27FC236}">
                <a16:creationId xmlns:a16="http://schemas.microsoft.com/office/drawing/2014/main" id="{631EEEFB-9125-0C48-81E2-D248C5CDFE81}"/>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0272C465-F176-164E-9D5D-2237FF5108F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A39C409-D8D5-DA46-B2F0-6361EBD85C33}"/>
              </a:ext>
            </a:extLst>
          </p:cNvPr>
          <p:cNvSpPr>
            <a:spLocks noGrp="1"/>
          </p:cNvSpPr>
          <p:nvPr>
            <p:ph type="sldNum" sz="quarter" idx="12"/>
          </p:nvPr>
        </p:nvSpPr>
        <p:spPr/>
        <p:txBody>
          <a:bodyPr/>
          <a:lstStyle/>
          <a:p>
            <a:fld id="{F7F6C048-724C-A44D-A3A9-573A2C2F7973}" type="slidenum">
              <a:rPr lang="en-US" smtClean="0"/>
              <a:pPr/>
              <a:t>131</a:t>
            </a:fld>
            <a:endParaRPr lang="en-US"/>
          </a:p>
        </p:txBody>
      </p:sp>
    </p:spTree>
    <p:extLst>
      <p:ext uri="{BB962C8B-B14F-4D97-AF65-F5344CB8AC3E}">
        <p14:creationId xmlns:p14="http://schemas.microsoft.com/office/powerpoint/2010/main" val="42434055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EC03-5C1F-D345-88A2-6670A3BCC4D4}"/>
              </a:ext>
            </a:extLst>
          </p:cNvPr>
          <p:cNvSpPr>
            <a:spLocks noGrp="1"/>
          </p:cNvSpPr>
          <p:nvPr>
            <p:ph type="title"/>
          </p:nvPr>
        </p:nvSpPr>
        <p:spPr/>
        <p:txBody>
          <a:bodyPr/>
          <a:lstStyle/>
          <a:p>
            <a:r>
              <a:rPr lang="en-US" dirty="0"/>
              <a:t>0-1 ILP Example</a:t>
            </a:r>
          </a:p>
        </p:txBody>
      </p:sp>
      <p:sp>
        <p:nvSpPr>
          <p:cNvPr id="3" name="Content Placeholder 2">
            <a:extLst>
              <a:ext uri="{FF2B5EF4-FFF2-40B4-BE49-F238E27FC236}">
                <a16:creationId xmlns:a16="http://schemas.microsoft.com/office/drawing/2014/main" id="{158C9AE1-29C6-D748-9122-48A028F8A776}"/>
              </a:ext>
            </a:extLst>
          </p:cNvPr>
          <p:cNvSpPr>
            <a:spLocks noGrp="1"/>
          </p:cNvSpPr>
          <p:nvPr>
            <p:ph idx="1"/>
          </p:nvPr>
        </p:nvSpPr>
        <p:spPr/>
        <p:txBody>
          <a:bodyPr/>
          <a:lstStyle/>
          <a:p>
            <a:pPr lvl="0"/>
            <a:r>
              <a:rPr lang="en-US" sz="2400" b="1" dirty="0"/>
              <a:t>Original SAT: E = (</a:t>
            </a:r>
            <a:r>
              <a:rPr lang="en-US" sz="2400" b="1" dirty="0" err="1"/>
              <a:t>a+b</a:t>
            </a:r>
            <a:r>
              <a:rPr lang="en-US" sz="2400" b="1" dirty="0"/>
              <a:t>+~</a:t>
            </a:r>
            <a:r>
              <a:rPr lang="en-US" sz="2400" b="1" dirty="0" err="1"/>
              <a:t>c+d+e</a:t>
            </a:r>
            <a:r>
              <a:rPr lang="en-US" sz="2400" b="1" dirty="0"/>
              <a:t>)(~b)(~a+~d)(</a:t>
            </a:r>
            <a:r>
              <a:rPr lang="en-US" sz="2400" b="1" dirty="0" err="1"/>
              <a:t>b+c</a:t>
            </a:r>
            <a:r>
              <a:rPr lang="en-US" sz="2400" b="1" dirty="0"/>
              <a:t>+~e)</a:t>
            </a:r>
            <a:endParaRPr lang="en-US" sz="2400" dirty="0"/>
          </a:p>
          <a:p>
            <a:r>
              <a:rPr lang="en-US" sz="2400" b="1" dirty="0"/>
              <a:t>0 </a:t>
            </a:r>
            <a:r>
              <a:rPr lang="en-US" sz="2400" b="1" dirty="0">
                <a:sym typeface="Symbol" pitchFamily="2" charset="2"/>
              </a:rPr>
              <a:t></a:t>
            </a:r>
            <a:r>
              <a:rPr lang="en-US" sz="2400" b="1" dirty="0"/>
              <a:t> a </a:t>
            </a:r>
            <a:r>
              <a:rPr lang="en-US" sz="2400" b="1" dirty="0">
                <a:sym typeface="Symbol" pitchFamily="2" charset="2"/>
              </a:rPr>
              <a:t></a:t>
            </a:r>
            <a:r>
              <a:rPr lang="en-US" sz="2400" b="1" dirty="0"/>
              <a:t> 1; 0 </a:t>
            </a:r>
            <a:r>
              <a:rPr lang="en-US" sz="2400" b="1" dirty="0">
                <a:sym typeface="Symbol" pitchFamily="2" charset="2"/>
              </a:rPr>
              <a:t></a:t>
            </a:r>
            <a:r>
              <a:rPr lang="en-US" sz="2400" b="1" dirty="0"/>
              <a:t> b </a:t>
            </a:r>
            <a:r>
              <a:rPr lang="en-US" sz="2400" b="1" dirty="0">
                <a:sym typeface="Symbol" pitchFamily="2" charset="2"/>
              </a:rPr>
              <a:t></a:t>
            </a:r>
            <a:r>
              <a:rPr lang="en-US" sz="2400" b="1" dirty="0"/>
              <a:t> 1; 0 </a:t>
            </a:r>
            <a:r>
              <a:rPr lang="en-US" sz="2400" b="1" dirty="0">
                <a:sym typeface="Symbol" pitchFamily="2" charset="2"/>
              </a:rPr>
              <a:t></a:t>
            </a:r>
            <a:r>
              <a:rPr lang="en-US" sz="2400" b="1" dirty="0"/>
              <a:t> c </a:t>
            </a:r>
            <a:r>
              <a:rPr lang="en-US" sz="2400" b="1" dirty="0">
                <a:sym typeface="Symbol" pitchFamily="2" charset="2"/>
              </a:rPr>
              <a:t></a:t>
            </a:r>
            <a:r>
              <a:rPr lang="en-US" sz="2400" b="1" dirty="0"/>
              <a:t> 1; </a:t>
            </a:r>
            <a:br>
              <a:rPr lang="en-US" sz="2400" b="1" dirty="0"/>
            </a:br>
            <a:r>
              <a:rPr lang="en-US" sz="2400" b="1" dirty="0"/>
              <a:t>0 </a:t>
            </a:r>
            <a:r>
              <a:rPr lang="en-US" sz="2400" b="1" dirty="0">
                <a:sym typeface="Symbol" pitchFamily="2" charset="2"/>
              </a:rPr>
              <a:t></a:t>
            </a:r>
            <a:r>
              <a:rPr lang="en-US" sz="2400" b="1" dirty="0"/>
              <a:t> d </a:t>
            </a:r>
            <a:r>
              <a:rPr lang="en-US" sz="2400" b="1" dirty="0">
                <a:sym typeface="Symbol" pitchFamily="2" charset="2"/>
              </a:rPr>
              <a:t></a:t>
            </a:r>
            <a:r>
              <a:rPr lang="en-US" sz="2400" b="1" dirty="0"/>
              <a:t> 1; 0 </a:t>
            </a:r>
            <a:r>
              <a:rPr lang="en-US" sz="2400" b="1" dirty="0">
                <a:sym typeface="Symbol" pitchFamily="2" charset="2"/>
              </a:rPr>
              <a:t></a:t>
            </a:r>
            <a:r>
              <a:rPr lang="en-US" sz="2400" b="1" dirty="0"/>
              <a:t> e </a:t>
            </a:r>
            <a:r>
              <a:rPr lang="en-US" sz="2400" b="1" dirty="0">
                <a:sym typeface="Symbol" pitchFamily="2" charset="2"/>
              </a:rPr>
              <a:t></a:t>
            </a:r>
            <a:r>
              <a:rPr lang="en-US" sz="2400" b="1" dirty="0"/>
              <a:t> 1</a:t>
            </a:r>
            <a:endParaRPr lang="en-US" sz="2400" dirty="0"/>
          </a:p>
          <a:p>
            <a:r>
              <a:rPr lang="en-US" sz="2400" b="1" dirty="0" err="1"/>
              <a:t>a+b</a:t>
            </a:r>
            <a:r>
              <a:rPr lang="en-US" sz="2400" b="1" dirty="0"/>
              <a:t>+(1-c)+</a:t>
            </a:r>
            <a:r>
              <a:rPr lang="en-US" sz="2400" b="1" dirty="0" err="1"/>
              <a:t>d+e</a:t>
            </a:r>
            <a:r>
              <a:rPr lang="en-US" sz="2400" b="1" dirty="0"/>
              <a:t> ≥ 1; </a:t>
            </a:r>
            <a:br>
              <a:rPr lang="en-US" sz="2400" b="1" dirty="0"/>
            </a:br>
            <a:r>
              <a:rPr lang="en-US" sz="2400" b="1" dirty="0"/>
              <a:t>alternatively, </a:t>
            </a:r>
            <a:r>
              <a:rPr lang="en-US" sz="2400" b="1" dirty="0" err="1"/>
              <a:t>a+b-c+d+e</a:t>
            </a:r>
            <a:r>
              <a:rPr lang="en-US" sz="2400" b="1" dirty="0"/>
              <a:t> ≥ 0</a:t>
            </a:r>
            <a:endParaRPr lang="en-US" sz="2400" dirty="0"/>
          </a:p>
          <a:p>
            <a:r>
              <a:rPr lang="en-US" sz="2400" b="1" dirty="0"/>
              <a:t>1-b ≥ 1; </a:t>
            </a:r>
            <a:br>
              <a:rPr lang="en-US" sz="2400" b="1" dirty="0"/>
            </a:br>
            <a:r>
              <a:rPr lang="en-US" sz="2400" b="1" dirty="0"/>
              <a:t>alternatively, b = 0</a:t>
            </a:r>
            <a:endParaRPr lang="en-US" sz="2400" dirty="0"/>
          </a:p>
          <a:p>
            <a:r>
              <a:rPr lang="en-US" sz="2400" b="1" dirty="0"/>
              <a:t>(1-a)+(1-d) ≥ 1; </a:t>
            </a:r>
            <a:br>
              <a:rPr lang="en-US" sz="2400" b="1" dirty="0"/>
            </a:br>
            <a:r>
              <a:rPr lang="en-US" sz="2400" b="1" dirty="0"/>
              <a:t>alternatively, </a:t>
            </a:r>
            <a:r>
              <a:rPr lang="en-US" sz="2400" b="1" dirty="0" err="1"/>
              <a:t>a+d</a:t>
            </a:r>
            <a:r>
              <a:rPr lang="en-US" sz="2400" b="1" dirty="0"/>
              <a:t> </a:t>
            </a:r>
            <a:r>
              <a:rPr lang="en-US" sz="2400" b="1" dirty="0">
                <a:sym typeface="Symbol" pitchFamily="2" charset="2"/>
              </a:rPr>
              <a:t></a:t>
            </a:r>
            <a:r>
              <a:rPr lang="en-US" sz="2400" b="1" dirty="0"/>
              <a:t> 1</a:t>
            </a:r>
            <a:endParaRPr lang="en-US" sz="2400" dirty="0"/>
          </a:p>
          <a:p>
            <a:r>
              <a:rPr lang="en-US" sz="2400" b="1" dirty="0" err="1"/>
              <a:t>b+c</a:t>
            </a:r>
            <a:r>
              <a:rPr lang="en-US" sz="2400" b="1" dirty="0"/>
              <a:t>+(1-e) ≥ 1; </a:t>
            </a:r>
            <a:br>
              <a:rPr lang="en-US" sz="2400" b="1" dirty="0"/>
            </a:br>
            <a:r>
              <a:rPr lang="en-US" sz="2400" b="1" dirty="0"/>
              <a:t>alternatively, </a:t>
            </a:r>
            <a:r>
              <a:rPr lang="en-US" sz="2400" b="1" dirty="0" err="1"/>
              <a:t>b+c-e</a:t>
            </a:r>
            <a:r>
              <a:rPr lang="en-US" sz="2400" b="1" dirty="0"/>
              <a:t> ≥ 0</a:t>
            </a:r>
            <a:endParaRPr lang="en-US" sz="2400" dirty="0"/>
          </a:p>
          <a:p>
            <a:endParaRPr lang="en-US" dirty="0"/>
          </a:p>
        </p:txBody>
      </p:sp>
      <p:sp>
        <p:nvSpPr>
          <p:cNvPr id="4" name="Date Placeholder 3">
            <a:extLst>
              <a:ext uri="{FF2B5EF4-FFF2-40B4-BE49-F238E27FC236}">
                <a16:creationId xmlns:a16="http://schemas.microsoft.com/office/drawing/2014/main" id="{07482815-A4FB-034D-860B-D6E495C4E0C2}"/>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D225B5CD-1A1B-AA44-9355-4230E71A7434}"/>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CC66CD0C-52FA-9340-B108-26097EB21D7B}"/>
              </a:ext>
            </a:extLst>
          </p:cNvPr>
          <p:cNvSpPr>
            <a:spLocks noGrp="1"/>
          </p:cNvSpPr>
          <p:nvPr>
            <p:ph type="sldNum" sz="quarter" idx="12"/>
          </p:nvPr>
        </p:nvSpPr>
        <p:spPr/>
        <p:txBody>
          <a:bodyPr/>
          <a:lstStyle/>
          <a:p>
            <a:fld id="{F7F6C048-724C-A44D-A3A9-573A2C2F7973}" type="slidenum">
              <a:rPr lang="en-US" smtClean="0"/>
              <a:pPr/>
              <a:t>132</a:t>
            </a:fld>
            <a:endParaRPr lang="en-US"/>
          </a:p>
        </p:txBody>
      </p:sp>
    </p:spTree>
    <p:extLst>
      <p:ext uri="{BB962C8B-B14F-4D97-AF65-F5344CB8AC3E}">
        <p14:creationId xmlns:p14="http://schemas.microsoft.com/office/powerpoint/2010/main" val="4322945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0E1E-27D9-6C49-B972-320D94C0B89C}"/>
              </a:ext>
            </a:extLst>
          </p:cNvPr>
          <p:cNvSpPr>
            <a:spLocks noGrp="1"/>
          </p:cNvSpPr>
          <p:nvPr>
            <p:ph type="title"/>
          </p:nvPr>
        </p:nvSpPr>
        <p:spPr/>
        <p:txBody>
          <a:bodyPr/>
          <a:lstStyle/>
          <a:p>
            <a:r>
              <a:rPr lang="en-US" dirty="0"/>
              <a:t>What about ILP?</a:t>
            </a:r>
          </a:p>
        </p:txBody>
      </p:sp>
      <p:sp>
        <p:nvSpPr>
          <p:cNvPr id="3" name="Content Placeholder 2">
            <a:extLst>
              <a:ext uri="{FF2B5EF4-FFF2-40B4-BE49-F238E27FC236}">
                <a16:creationId xmlns:a16="http://schemas.microsoft.com/office/drawing/2014/main" id="{013D00A5-8FD3-3F4A-9CF9-65CC516082FB}"/>
              </a:ext>
            </a:extLst>
          </p:cNvPr>
          <p:cNvSpPr>
            <a:spLocks noGrp="1"/>
          </p:cNvSpPr>
          <p:nvPr>
            <p:ph idx="1"/>
          </p:nvPr>
        </p:nvSpPr>
        <p:spPr/>
        <p:txBody>
          <a:bodyPr/>
          <a:lstStyle/>
          <a:p>
            <a:r>
              <a:rPr lang="en-US" dirty="0"/>
              <a:t>As we said, ILP just constrains the solution to integers not to binary values</a:t>
            </a:r>
          </a:p>
          <a:p>
            <a:r>
              <a:rPr lang="en-US" dirty="0"/>
              <a:t>Clearly ILP is NP-Hard as the constrained version of 0-1 ILP is NP-Hard</a:t>
            </a:r>
          </a:p>
          <a:p>
            <a:r>
              <a:rPr lang="en-US" dirty="0"/>
              <a:t>Showing ILP is in NP is easy using a verifier; you give me a proposed solution and I can check it in linear time</a:t>
            </a:r>
          </a:p>
        </p:txBody>
      </p:sp>
      <p:sp>
        <p:nvSpPr>
          <p:cNvPr id="4" name="Date Placeholder 3">
            <a:extLst>
              <a:ext uri="{FF2B5EF4-FFF2-40B4-BE49-F238E27FC236}">
                <a16:creationId xmlns:a16="http://schemas.microsoft.com/office/drawing/2014/main" id="{A9CED754-4F04-CA40-9230-A74CE54DB713}"/>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A9FB88F2-BB20-8D4D-8A2E-1C0417D23F2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3939425-E2A9-AE47-8A41-CC008684E755}"/>
              </a:ext>
            </a:extLst>
          </p:cNvPr>
          <p:cNvSpPr>
            <a:spLocks noGrp="1"/>
          </p:cNvSpPr>
          <p:nvPr>
            <p:ph type="sldNum" sz="quarter" idx="12"/>
          </p:nvPr>
        </p:nvSpPr>
        <p:spPr/>
        <p:txBody>
          <a:bodyPr/>
          <a:lstStyle/>
          <a:p>
            <a:fld id="{F7F6C048-724C-A44D-A3A9-573A2C2F7973}" type="slidenum">
              <a:rPr lang="en-US" smtClean="0"/>
              <a:pPr/>
              <a:t>133</a:t>
            </a:fld>
            <a:endParaRPr lang="en-US"/>
          </a:p>
        </p:txBody>
      </p:sp>
    </p:spTree>
    <p:extLst>
      <p:ext uri="{BB962C8B-B14F-4D97-AF65-F5344CB8AC3E}">
        <p14:creationId xmlns:p14="http://schemas.microsoft.com/office/powerpoint/2010/main" val="14590043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#1?</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dirty="0"/>
              <a:t>Linear programming just requires that solution be real number values</a:t>
            </a:r>
          </a:p>
          <a:p>
            <a:r>
              <a:rPr lang="en-US" dirty="0"/>
              <a:t>The only constraints are in the simultaneous inequalities (and equalities)</a:t>
            </a:r>
          </a:p>
          <a:p>
            <a:r>
              <a:rPr lang="en-US" dirty="0"/>
              <a:t>If you limit LP to equalities, then it has a well-known complexity of O(N</a:t>
            </a:r>
            <a:r>
              <a:rPr lang="en-US" baseline="30000" dirty="0"/>
              <a:t>3</a:t>
            </a:r>
            <a:r>
              <a:rPr lang="en-US" dirty="0"/>
              <a:t>) using Gaussian Elimination or one of its variants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134</a:t>
            </a:fld>
            <a:endParaRPr lang="en-US"/>
          </a:p>
        </p:txBody>
      </p:sp>
    </p:spTree>
    <p:extLst>
      <p:ext uri="{BB962C8B-B14F-4D97-AF65-F5344CB8AC3E}">
        <p14:creationId xmlns:p14="http://schemas.microsoft.com/office/powerpoint/2010/main" val="37699316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#2?</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400" dirty="0"/>
              <a:t>The problem of solving LP appeared to be exponential for a long time and was, and still is, generally attacked using the Simplex Method which involves adding slack variables, e.g., </a:t>
            </a:r>
            <a:br>
              <a:rPr lang="en-US" sz="2400" dirty="0"/>
            </a:br>
            <a:r>
              <a:rPr lang="en-US" sz="2400" dirty="0"/>
              <a:t>x + y &lt; 7 </a:t>
            </a:r>
            <a:r>
              <a:rPr lang="en-US" sz="2400" dirty="0" err="1"/>
              <a:t>iff</a:t>
            </a:r>
            <a:r>
              <a:rPr lang="en-US" sz="2400" dirty="0"/>
              <a:t> x + y + e = 7 for some e &gt; 0 and </a:t>
            </a:r>
            <a:br>
              <a:rPr lang="en-US" sz="2400" dirty="0"/>
            </a:br>
            <a:r>
              <a:rPr lang="en-US" sz="2400" dirty="0"/>
              <a:t>x + y ≤ 7 </a:t>
            </a:r>
            <a:r>
              <a:rPr lang="en-US" sz="2400" dirty="0" err="1"/>
              <a:t>iff</a:t>
            </a:r>
            <a:r>
              <a:rPr lang="en-US" sz="2400" dirty="0"/>
              <a:t> x + y + f = 7 for some f ≥ 0</a:t>
            </a:r>
          </a:p>
          <a:p>
            <a:r>
              <a:rPr lang="en-US" sz="2400" dirty="0"/>
              <a:t>One can show cases where the Simplex Method takes exponential time, but its average case is O(</a:t>
            </a:r>
            <a:r>
              <a:rPr lang="en-US" sz="2400" dirty="0" err="1"/>
              <a:t>N</a:t>
            </a:r>
            <a:r>
              <a:rPr lang="en-US" sz="2400" baseline="30000" dirty="0" err="1"/>
              <a:t>√d</a:t>
            </a:r>
            <a:r>
              <a:rPr lang="en-US" sz="2400" dirty="0"/>
              <a:t>) time where N is the number of variables and d is bounded above by the size of the input in bits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135</a:t>
            </a:fld>
            <a:endParaRPr lang="en-US"/>
          </a:p>
        </p:txBody>
      </p:sp>
    </p:spTree>
    <p:extLst>
      <p:ext uri="{BB962C8B-B14F-4D97-AF65-F5344CB8AC3E}">
        <p14:creationId xmlns:p14="http://schemas.microsoft.com/office/powerpoint/2010/main" val="1159023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#3?</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800" dirty="0"/>
              <a:t>In 1984, LP was shown to be of polynomial complexity</a:t>
            </a:r>
          </a:p>
          <a:p>
            <a:r>
              <a:rPr lang="en-US" sz="2800" dirty="0"/>
              <a:t>Complexity is O(N</a:t>
            </a:r>
            <a:r>
              <a:rPr lang="en-US" sz="2800" baseline="30000" dirty="0"/>
              <a:t>3.5</a:t>
            </a:r>
            <a:r>
              <a:rPr lang="en-US" sz="2800" dirty="0"/>
              <a:t> L lg L </a:t>
            </a:r>
            <a:r>
              <a:rPr lang="en-US" sz="2800" dirty="0" err="1"/>
              <a:t>lglg</a:t>
            </a:r>
            <a:r>
              <a:rPr lang="en-US" sz="2800" dirty="0"/>
              <a:t> L) where N is number of variables and L is the size of the input in bits</a:t>
            </a:r>
          </a:p>
          <a:p>
            <a:r>
              <a:rPr lang="en-US" sz="2800" dirty="0"/>
              <a:t>Simplex is still used much as </a:t>
            </a:r>
            <a:r>
              <a:rPr lang="en-US" sz="2800" dirty="0" err="1"/>
              <a:t>QuickSort</a:t>
            </a:r>
            <a:r>
              <a:rPr lang="en-US" sz="2800" dirty="0"/>
              <a:t> is used for sorting even though its worst case is O(N</a:t>
            </a:r>
            <a:r>
              <a:rPr lang="en-US" sz="2800" baseline="30000" dirty="0"/>
              <a:t>2</a:t>
            </a:r>
            <a:r>
              <a:rPr lang="en-US" sz="2800" dirty="0"/>
              <a:t>) as its expected performance is O(N lg N) and it often converges in O(N)</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136</a:t>
            </a:fld>
            <a:endParaRPr lang="en-US"/>
          </a:p>
        </p:txBody>
      </p:sp>
    </p:spTree>
    <p:extLst>
      <p:ext uri="{BB962C8B-B14F-4D97-AF65-F5344CB8AC3E}">
        <p14:creationId xmlns:p14="http://schemas.microsoft.com/office/powerpoint/2010/main" val="33280788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endParaRPr lang="en-US" dirty="0">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dirty="0">
                <a:latin typeface="Arial" charset="0"/>
                <a:ea typeface="MS PGothic" charset="0"/>
              </a:rPr>
              <a:t>   </a:t>
            </a: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a:t>
            </a:r>
            <a:r>
              <a:rPr lang="en-US" sz="2800" dirty="0">
                <a:latin typeface="Arial" charset="0"/>
                <a:ea typeface="MS PGothic" charset="0"/>
              </a:rPr>
              <a:t>set of positive integers</a:t>
            </a:r>
          </a:p>
          <a:p>
            <a:pPr lvl="2" eaLnBrk="1" hangingPunct="1">
              <a:lnSpc>
                <a:spcPct val="90000"/>
              </a:lnSpc>
              <a:buFont typeface="Times" charset="0"/>
              <a:buNone/>
            </a:pPr>
            <a:r>
              <a:rPr lang="en-US" sz="2800" dirty="0">
                <a:latin typeface="Arial" charset="0"/>
                <a:ea typeface="MS PGothic" charset="0"/>
              </a:rPr>
              <a:t>			and an integer </a:t>
            </a:r>
            <a:r>
              <a:rPr lang="en-US" sz="2800" b="1" dirty="0">
                <a:latin typeface="Arial" charset="0"/>
                <a:ea typeface="MS PGothic" charset="0"/>
              </a:rPr>
              <a:t>G.</a:t>
            </a:r>
          </a:p>
          <a:p>
            <a:pPr lvl="2" eaLnBrk="1" hangingPunct="1">
              <a:lnSpc>
                <a:spcPct val="90000"/>
              </a:lnSpc>
              <a:buFont typeface="Times" charset="0"/>
              <a:buNone/>
            </a:pPr>
            <a:endParaRPr lang="en-US" sz="2800" b="1" dirty="0">
              <a:latin typeface="Arial" charset="0"/>
              <a:ea typeface="MS PGothic" charset="0"/>
            </a:endParaRPr>
          </a:p>
          <a:p>
            <a:pPr lvl="2" eaLnBrk="1" hangingPunct="1">
              <a:lnSpc>
                <a:spcPct val="90000"/>
              </a:lnSpc>
              <a:buFont typeface="Times" charset="0"/>
              <a:buNone/>
            </a:pPr>
            <a:r>
              <a:rPr lang="en-US" sz="2800" b="1" dirty="0">
                <a:latin typeface="Arial" charset="0"/>
                <a:ea typeface="MS PGothic" charset="0"/>
              </a:rPr>
              <a:t>Question: </a:t>
            </a:r>
            <a:r>
              <a:rPr lang="en-US" sz="2800" dirty="0">
                <a:latin typeface="Arial" charset="0"/>
                <a:ea typeface="MS PGothic" charset="0"/>
              </a:rPr>
              <a:t>Does </a:t>
            </a:r>
            <a:r>
              <a:rPr lang="en-US" sz="2800" b="1" dirty="0">
                <a:latin typeface="Arial" charset="0"/>
                <a:ea typeface="MS PGothic" charset="0"/>
              </a:rPr>
              <a:t>S </a:t>
            </a:r>
            <a:r>
              <a:rPr lang="en-US" sz="2800" dirty="0">
                <a:latin typeface="Arial" charset="0"/>
                <a:ea typeface="MS PGothic" charset="0"/>
              </a:rPr>
              <a:t>have a subset whose 		     values sum to the goal </a:t>
            </a:r>
            <a:r>
              <a:rPr lang="en-US" sz="2800" b="1" dirty="0">
                <a:latin typeface="Arial" charset="0"/>
                <a:ea typeface="MS PGothic" charset="0"/>
              </a:rPr>
              <a:t>G?</a:t>
            </a:r>
          </a:p>
          <a:p>
            <a:pPr eaLnBrk="1" hangingPunct="1">
              <a:lnSpc>
                <a:spcPct val="90000"/>
              </a:lnSpc>
              <a:buFont typeface="Times" charset="0"/>
              <a:buNone/>
            </a:pPr>
            <a:r>
              <a:rPr lang="en-US" sz="3600" b="1" dirty="0">
                <a:latin typeface="Arial" charset="0"/>
                <a:ea typeface="MS PGothic" charset="0"/>
              </a:rPr>
              <a:t>	</a:t>
            </a:r>
            <a:r>
              <a:rPr lang="en-US" sz="2800" b="1" dirty="0">
                <a:latin typeface="Arial" charset="0"/>
                <a:ea typeface="MS PGothic" charset="0"/>
              </a:rPr>
              <a:t>Note: </a:t>
            </a:r>
            <a:r>
              <a:rPr lang="en-US" sz="2800" dirty="0">
                <a:latin typeface="Arial" charset="0"/>
                <a:ea typeface="MS PGothic" charset="0"/>
              </a:rPr>
              <a:t>This is really a Bag (Multiset) not a Set</a:t>
            </a:r>
          </a:p>
          <a:p>
            <a:pPr eaLnBrk="1" hangingPunct="1">
              <a:lnSpc>
                <a:spcPct val="90000"/>
              </a:lnSpc>
              <a:buFont typeface="Times" charset="0"/>
              <a:buNone/>
            </a:pPr>
            <a:r>
              <a:rPr lang="en-US" sz="3600" dirty="0">
                <a:latin typeface="Arial" charset="0"/>
                <a:ea typeface="MS PGothic" charset="0"/>
              </a:rPr>
              <a:t>	</a:t>
            </a:r>
            <a:r>
              <a:rPr lang="en-US" sz="2800" dirty="0">
                <a:latin typeface="Arial" charset="0"/>
                <a:ea typeface="MS PGothic" charset="0"/>
              </a:rPr>
              <a:t>No one knows of a polynomial algorithm.</a:t>
            </a:r>
          </a:p>
          <a:p>
            <a:pPr eaLnBrk="1" hangingPunct="1">
              <a:lnSpc>
                <a:spcPct val="90000"/>
              </a:lnSpc>
              <a:buFont typeface="Times" charset="0"/>
              <a:buNone/>
            </a:pPr>
            <a:r>
              <a:rPr lang="en-US" sz="2800" dirty="0">
                <a:latin typeface="Arial" charset="0"/>
                <a:ea typeface="MS PGothic" charset="0"/>
              </a:rPr>
              <a:t>	{No one has proven there isn’</a:t>
            </a:r>
            <a:r>
              <a:rPr lang="en-US" altLang="ja-JP" sz="2800" dirty="0">
                <a:latin typeface="Arial" charset="0"/>
                <a:ea typeface="MS PGothic" charset="0"/>
              </a:rPr>
              <a:t>t one, either!!}</a:t>
            </a:r>
            <a:endParaRPr lang="en-US" sz="2800" dirty="0">
              <a:latin typeface="Arial" charset="0"/>
              <a:ea typeface="MS PGothic" charset="0"/>
            </a:endParaRPr>
          </a:p>
        </p:txBody>
      </p:sp>
      <p:sp>
        <p:nvSpPr>
          <p:cNvPr id="7" name="Date Placeholder 3">
            <a:extLst>
              <a:ext uri="{FF2B5EF4-FFF2-40B4-BE49-F238E27FC236}">
                <a16:creationId xmlns:a16="http://schemas.microsoft.com/office/drawing/2014/main" id="{E3956E55-2EF7-AB4F-BE5F-B841B0A9F5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1180DC6D-E1F0-E54E-9DE0-1B38A245DDB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43E0C56-17DE-A245-87C9-14E10BC342C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48628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5F6A-BD91-CB45-A2D3-A3D908B85821}"/>
              </a:ext>
            </a:extLst>
          </p:cNvPr>
          <p:cNvSpPr>
            <a:spLocks noGrp="1"/>
          </p:cNvSpPr>
          <p:nvPr>
            <p:ph type="title"/>
          </p:nvPr>
        </p:nvSpPr>
        <p:spPr/>
        <p:txBody>
          <a:bodyPr/>
          <a:lstStyle/>
          <a:p>
            <a:r>
              <a:rPr lang="en-US" dirty="0" err="1">
                <a:ea typeface="MS PGothic" charset="0"/>
              </a:rPr>
              <a:t>SubsetSum</a:t>
            </a:r>
            <a:r>
              <a:rPr lang="en-US" dirty="0">
                <a:ea typeface="MS PGothic" charset="0"/>
              </a:rPr>
              <a:t> is in NP</a:t>
            </a:r>
            <a:endParaRPr lang="en-US" dirty="0"/>
          </a:p>
        </p:txBody>
      </p:sp>
      <p:sp>
        <p:nvSpPr>
          <p:cNvPr id="3" name="Content Placeholder 2">
            <a:extLst>
              <a:ext uri="{FF2B5EF4-FFF2-40B4-BE49-F238E27FC236}">
                <a16:creationId xmlns:a16="http://schemas.microsoft.com/office/drawing/2014/main" id="{C57CAA95-5EFA-4C42-BC39-F5B9E872C814}"/>
              </a:ext>
            </a:extLst>
          </p:cNvPr>
          <p:cNvSpPr>
            <a:spLocks noGrp="1"/>
          </p:cNvSpPr>
          <p:nvPr>
            <p:ph idx="1"/>
          </p:nvPr>
        </p:nvSpPr>
        <p:spPr/>
        <p:txBody>
          <a:bodyPr>
            <a:normAutofit fontScale="70000" lnSpcReduction="20000"/>
          </a:bodyPr>
          <a:lstStyle/>
          <a:p>
            <a:r>
              <a:rPr lang="en-US" dirty="0"/>
              <a:t>You give me a “solution” to [ </a:t>
            </a:r>
            <a:r>
              <a:rPr lang="en-US" b="1" dirty="0">
                <a:latin typeface="Arial" charset="0"/>
                <a:ea typeface="MS PGothic" charset="0"/>
              </a:rPr>
              <a:t>{s</a:t>
            </a:r>
            <a:r>
              <a:rPr lang="en-US" b="1" baseline="-25000" dirty="0">
                <a:latin typeface="Arial" charset="0"/>
                <a:ea typeface="MS PGothic" charset="0"/>
              </a:rPr>
              <a:t>1</a:t>
            </a:r>
            <a:r>
              <a:rPr lang="en-US" b="1" dirty="0">
                <a:latin typeface="Arial" charset="0"/>
                <a:ea typeface="MS PGothic" charset="0"/>
              </a:rPr>
              <a:t>, s</a:t>
            </a:r>
            <a:r>
              <a:rPr lang="en-US" b="1" baseline="-25000" dirty="0">
                <a:latin typeface="Arial" charset="0"/>
                <a:ea typeface="MS PGothic" charset="0"/>
              </a:rPr>
              <a:t>2</a:t>
            </a:r>
            <a:r>
              <a:rPr lang="en-US" b="1" dirty="0">
                <a:latin typeface="Arial" charset="0"/>
                <a:ea typeface="MS PGothic" charset="0"/>
              </a:rPr>
              <a:t>, …, </a:t>
            </a:r>
            <a:r>
              <a:rPr lang="en-US" b="1" dirty="0" err="1">
                <a:latin typeface="Arial" charset="0"/>
                <a:ea typeface="MS PGothic" charset="0"/>
              </a:rPr>
              <a:t>s</a:t>
            </a:r>
            <a:r>
              <a:rPr lang="en-US" b="1" baseline="-25000" dirty="0" err="1">
                <a:latin typeface="Arial" charset="0"/>
                <a:ea typeface="MS PGothic" charset="0"/>
              </a:rPr>
              <a:t>n</a:t>
            </a:r>
            <a:r>
              <a:rPr lang="en-US" b="1" dirty="0">
                <a:latin typeface="Arial" charset="0"/>
                <a:ea typeface="MS PGothic" charset="0"/>
              </a:rPr>
              <a:t>}, G </a:t>
            </a:r>
            <a:r>
              <a:rPr lang="en-US" dirty="0">
                <a:latin typeface="Arial" charset="0"/>
                <a:ea typeface="MS PGothic" charset="0"/>
              </a:rPr>
              <a:t>]</a:t>
            </a:r>
            <a:endParaRPr lang="en-US" dirty="0"/>
          </a:p>
          <a:p>
            <a:r>
              <a:rPr lang="en-US" dirty="0"/>
              <a:t>Your solution is just a subset of the set of integers </a:t>
            </a:r>
            <a:r>
              <a:rPr lang="en-US" b="1" dirty="0"/>
              <a:t>{1 .. n}</a:t>
            </a:r>
            <a:endParaRPr lang="en-US" b="1" dirty="0">
              <a:latin typeface="Arial" charset="0"/>
              <a:ea typeface="MS PGothic" charset="0"/>
            </a:endParaRPr>
          </a:p>
          <a:p>
            <a:r>
              <a:rPr lang="en-US" dirty="0">
                <a:latin typeface="Arial" charset="0"/>
                <a:ea typeface="MS PGothic" charset="0"/>
              </a:rPr>
              <a:t>I make sure that each number you give me is unique and in the correct range (that takes me n units of time). If not, I reject your “solution”</a:t>
            </a:r>
          </a:p>
          <a:p>
            <a:r>
              <a:rPr lang="en-US" dirty="0">
                <a:latin typeface="Arial" charset="0"/>
                <a:ea typeface="MS PGothic" charset="0"/>
              </a:rPr>
              <a:t>I then add the selected numbers together. That takes the sum of  the log based 2 of the numbers you selected. I then check that the sum equals </a:t>
            </a:r>
            <a:r>
              <a:rPr lang="en-US" b="1" dirty="0">
                <a:latin typeface="Arial" charset="0"/>
                <a:ea typeface="MS PGothic" charset="0"/>
              </a:rPr>
              <a:t>G</a:t>
            </a:r>
            <a:r>
              <a:rPr lang="en-US" dirty="0">
                <a:latin typeface="Arial" charset="0"/>
                <a:ea typeface="MS PGothic" charset="0"/>
              </a:rPr>
              <a:t>. If so, I verify; if not, I reject.</a:t>
            </a:r>
          </a:p>
          <a:p>
            <a:r>
              <a:rPr lang="en-US" dirty="0">
                <a:latin typeface="Arial" charset="0"/>
                <a:ea typeface="MS PGothic" charset="0"/>
              </a:rPr>
              <a:t>Note that the original representation is of length the sum of the log based 2 of the </a:t>
            </a:r>
            <a:r>
              <a:rPr lang="en-US" b="1" dirty="0" err="1">
                <a:latin typeface="Arial" charset="0"/>
                <a:ea typeface="MS PGothic" charset="0"/>
              </a:rPr>
              <a:t>s</a:t>
            </a:r>
            <a:r>
              <a:rPr lang="en-US" b="1" baseline="-25000" dirty="0" err="1">
                <a:latin typeface="Arial" charset="0"/>
                <a:ea typeface="MS PGothic" charset="0"/>
              </a:rPr>
              <a:t>i</a:t>
            </a:r>
            <a:r>
              <a:rPr lang="en-US" dirty="0" err="1">
                <a:latin typeface="Arial" charset="0"/>
                <a:ea typeface="MS PGothic" charset="0"/>
              </a:rPr>
              <a:t>’s</a:t>
            </a:r>
            <a:r>
              <a:rPr lang="en-US" dirty="0">
                <a:latin typeface="Arial" charset="0"/>
                <a:ea typeface="MS PGothic" charset="0"/>
              </a:rPr>
              <a:t> and </a:t>
            </a:r>
            <a:r>
              <a:rPr lang="en-US" b="1" dirty="0">
                <a:latin typeface="Arial" charset="0"/>
                <a:ea typeface="MS PGothic" charset="0"/>
              </a:rPr>
              <a:t>G</a:t>
            </a:r>
            <a:r>
              <a:rPr lang="en-US" dirty="0">
                <a:latin typeface="Arial" charset="0"/>
                <a:ea typeface="MS PGothic" charset="0"/>
              </a:rPr>
              <a:t> so my growth of time is linear</a:t>
            </a:r>
          </a:p>
          <a:p>
            <a:r>
              <a:rPr lang="en-US" dirty="0">
                <a:latin typeface="Arial" charset="0"/>
                <a:ea typeface="MS PGothic" charset="0"/>
              </a:rPr>
              <a:t>Thus, I can verify in polynomial time </a:t>
            </a:r>
            <a:endParaRPr lang="en-US" dirty="0"/>
          </a:p>
        </p:txBody>
      </p:sp>
    </p:spTree>
    <p:extLst>
      <p:ext uri="{BB962C8B-B14F-4D97-AF65-F5344CB8AC3E}">
        <p14:creationId xmlns:p14="http://schemas.microsoft.com/office/powerpoint/2010/main" val="20063426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40FA-AD65-B743-AC8D-BC6AAB901925}"/>
              </a:ext>
            </a:extLst>
          </p:cNvPr>
          <p:cNvSpPr>
            <a:spLocks noGrp="1"/>
          </p:cNvSpPr>
          <p:nvPr>
            <p:ph type="title"/>
          </p:nvPr>
        </p:nvSpPr>
        <p:spPr/>
        <p:txBody>
          <a:bodyPr/>
          <a:lstStyle/>
          <a:p>
            <a:r>
              <a:rPr lang="en-US" dirty="0"/>
              <a:t>Example </a:t>
            </a:r>
            <a:r>
              <a:rPr lang="en-US" dirty="0" err="1"/>
              <a:t>SubsetSum</a:t>
            </a:r>
            <a:endParaRPr lang="en-US" dirty="0"/>
          </a:p>
        </p:txBody>
      </p:sp>
      <p:sp>
        <p:nvSpPr>
          <p:cNvPr id="3" name="Content Placeholder 2">
            <a:extLst>
              <a:ext uri="{FF2B5EF4-FFF2-40B4-BE49-F238E27FC236}">
                <a16:creationId xmlns:a16="http://schemas.microsoft.com/office/drawing/2014/main" id="{4461204E-236C-EB4B-B176-583F55331CFE}"/>
              </a:ext>
            </a:extLst>
          </p:cNvPr>
          <p:cNvSpPr>
            <a:spLocks noGrp="1"/>
          </p:cNvSpPr>
          <p:nvPr>
            <p:ph idx="1"/>
          </p:nvPr>
        </p:nvSpPr>
        <p:spPr/>
        <p:txBody>
          <a:bodyPr/>
          <a:lstStyle/>
          <a:p>
            <a:r>
              <a:rPr lang="en-US" sz="2000" dirty="0">
                <a:latin typeface="Arial" charset="0"/>
                <a:ea typeface="MS PGothic" charset="0"/>
              </a:rPr>
              <a:t>Instance</a:t>
            </a:r>
            <a:br>
              <a:rPr lang="en-US" sz="2000" dirty="0">
                <a:latin typeface="Arial" charset="0"/>
                <a:ea typeface="MS PGothic" charset="0"/>
              </a:rPr>
            </a:br>
            <a:r>
              <a:rPr lang="en-US" sz="2000" dirty="0">
                <a:latin typeface="Arial" charset="0"/>
                <a:ea typeface="MS PGothic" charset="0"/>
              </a:rPr>
              <a:t>[(15, 17, 27, 11, 4, 12, 33, 5, 6, 21, 2), 57]</a:t>
            </a:r>
          </a:p>
          <a:p>
            <a:r>
              <a:rPr lang="en-US" sz="2000" dirty="0">
                <a:latin typeface="Arial" charset="0"/>
                <a:ea typeface="MS PGothic" charset="0"/>
              </a:rPr>
              <a:t>A solution is 15, 17, 11, 12</a:t>
            </a:r>
            <a:r>
              <a:rPr lang="en-US" sz="2000">
                <a:latin typeface="Arial" charset="0"/>
                <a:ea typeface="MS PGothic" charset="0"/>
              </a:rPr>
              <a:t>, 2 (or with indices just 1,2,4,6,11)</a:t>
            </a:r>
            <a:endParaRPr lang="en-US" sz="2000" dirty="0">
              <a:latin typeface="Arial" charset="0"/>
              <a:ea typeface="MS PGothic" charset="0"/>
            </a:endParaRPr>
          </a:p>
          <a:p>
            <a:r>
              <a:rPr lang="en-US" sz="2000" dirty="0">
                <a:latin typeface="Arial" charset="0"/>
                <a:ea typeface="MS PGothic" charset="0"/>
              </a:rPr>
              <a:t>Note that an item can only be chosen once</a:t>
            </a:r>
          </a:p>
          <a:p>
            <a:r>
              <a:rPr lang="en-US" sz="2000" dirty="0">
                <a:latin typeface="Arial" charset="0"/>
                <a:ea typeface="MS PGothic" charset="0"/>
              </a:rPr>
              <a:t>Note that we can try a heuristic like sorting low to high</a:t>
            </a:r>
            <a:br>
              <a:rPr lang="en-US" sz="2000" dirty="0">
                <a:latin typeface="Arial" charset="0"/>
                <a:ea typeface="MS PGothic" charset="0"/>
              </a:rPr>
            </a:br>
            <a:r>
              <a:rPr lang="en-US" sz="2000" dirty="0">
                <a:latin typeface="Arial" charset="0"/>
                <a:ea typeface="MS PGothic" charset="0"/>
              </a:rPr>
              <a:t>[(2, 4, 5, 6, 11, 12, 15, 17, 21, 27, 33), 57]</a:t>
            </a:r>
          </a:p>
          <a:p>
            <a:r>
              <a:rPr lang="en-US" sz="2000" dirty="0"/>
              <a:t>But, an attack with that might have us choose </a:t>
            </a:r>
            <a:br>
              <a:rPr lang="en-US" sz="2000" dirty="0"/>
            </a:br>
            <a:r>
              <a:rPr lang="en-US" sz="2000" dirty="0">
                <a:latin typeface="Arial" charset="0"/>
                <a:ea typeface="MS PGothic" charset="0"/>
              </a:rPr>
              <a:t>2, 4, 5, 6, 11, 12, 15 and we are stuck</a:t>
            </a:r>
          </a:p>
          <a:p>
            <a:r>
              <a:rPr lang="en-US" sz="2000" dirty="0">
                <a:latin typeface="Arial" charset="0"/>
                <a:ea typeface="MS PGothic" charset="0"/>
              </a:rPr>
              <a:t>In above one can backtrack to remove 15 and replace by 17 works, but backtracking is in general exponential</a:t>
            </a:r>
          </a:p>
          <a:p>
            <a:r>
              <a:rPr lang="en-US" sz="2000" dirty="0">
                <a:latin typeface="Arial" charset="0"/>
                <a:ea typeface="MS PGothic" charset="0"/>
              </a:rPr>
              <a:t>Try high to low [(33, 27, 21, 17, 15, 12, 11, 6, 5, 4, 2), 57]</a:t>
            </a:r>
            <a:br>
              <a:rPr lang="en-US" sz="2000" dirty="0">
                <a:latin typeface="Arial" charset="0"/>
                <a:ea typeface="MS PGothic" charset="0"/>
              </a:rPr>
            </a:br>
            <a:r>
              <a:rPr lang="en-US" sz="2000" dirty="0">
                <a:latin typeface="Arial" charset="0"/>
                <a:ea typeface="MS PGothic" charset="0"/>
              </a:rPr>
              <a:t>33, 27 (Fail), 33, 21, 17 (Fail), 33, 21, 15 (Fail), etc.</a:t>
            </a:r>
          </a:p>
          <a:p>
            <a:r>
              <a:rPr lang="en-US" sz="2400" dirty="0">
                <a:latin typeface="Arial" charset="0"/>
                <a:ea typeface="MS PGothic" charset="0"/>
              </a:rPr>
              <a:t>Clearly all these are potentially exponential approaches</a:t>
            </a:r>
            <a:endParaRPr lang="en-US" sz="2000" dirty="0">
              <a:latin typeface="Arial" charset="0"/>
              <a:ea typeface="MS PGothic" charset="0"/>
            </a:endParaRPr>
          </a:p>
        </p:txBody>
      </p:sp>
      <p:sp>
        <p:nvSpPr>
          <p:cNvPr id="4" name="Date Placeholder 3">
            <a:extLst>
              <a:ext uri="{FF2B5EF4-FFF2-40B4-BE49-F238E27FC236}">
                <a16:creationId xmlns:a16="http://schemas.microsoft.com/office/drawing/2014/main" id="{BF7ECEAC-E761-9244-9AF8-81933691B7BD}"/>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E0C6A68D-F3B6-214C-ACDB-5977753E7A61}"/>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37E117A-4071-7C45-9BF0-FFD8E1CD6C45}"/>
              </a:ext>
            </a:extLst>
          </p:cNvPr>
          <p:cNvSpPr>
            <a:spLocks noGrp="1"/>
          </p:cNvSpPr>
          <p:nvPr>
            <p:ph type="sldNum" sz="quarter" idx="12"/>
          </p:nvPr>
        </p:nvSpPr>
        <p:spPr/>
        <p:txBody>
          <a:bodyPr/>
          <a:lstStyle/>
          <a:p>
            <a:fld id="{F7F6C048-724C-A44D-A3A9-573A2C2F7973}" type="slidenum">
              <a:rPr lang="en-US" smtClean="0"/>
              <a:pPr/>
              <a:t>139</a:t>
            </a:fld>
            <a:endParaRPr lang="en-US"/>
          </a:p>
        </p:txBody>
      </p:sp>
    </p:spTree>
    <p:extLst>
      <p:ext uri="{BB962C8B-B14F-4D97-AF65-F5344CB8AC3E}">
        <p14:creationId xmlns:p14="http://schemas.microsoft.com/office/powerpoint/2010/main" val="221477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ea typeface="ＭＳ Ｐゴシック" pitchFamily="-111" charset="-128"/>
                <a:cs typeface="ＭＳ Ｐゴシック" pitchFamily="-111" charset="-128"/>
              </a:rPr>
              <a:t>Smallest VC</a:t>
            </a:r>
          </a:p>
        </p:txBody>
      </p:sp>
      <p:sp>
        <p:nvSpPr>
          <p:cNvPr id="122883"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 "stranger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the smallest vertex cover of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have exactly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r>
              <a:rPr lang="en-US" sz="2000" dirty="0">
                <a:ea typeface="ＭＳ Ｐゴシック" pitchFamily="-111" charset="-128"/>
                <a:cs typeface="ＭＳ Ｐゴシック" pitchFamily="-111" charset="-128"/>
              </a:rPr>
              <a:t>This is a decision problem. But, notice that it does not seem to be easy to verify either Yes or No instances!! (We can easily verify No instances for which the VC number is less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but not when it is actually greater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So, it would seem to be in a different category than either of the  other two. Yet, it also has the property that if we can easily solve either of the first two versions, we can easily solve this one.</a:t>
            </a:r>
          </a:p>
        </p:txBody>
      </p:sp>
      <p:sp>
        <p:nvSpPr>
          <p:cNvPr id="122884" name="Date Placeholder 3"/>
          <p:cNvSpPr>
            <a:spLocks noGrp="1"/>
          </p:cNvSpPr>
          <p:nvPr>
            <p:ph type="dt" sz="quarter" idx="10"/>
          </p:nvPr>
        </p:nvSpPr>
        <p:spPr>
          <a:noFill/>
        </p:spPr>
        <p:txBody>
          <a:bodyPr/>
          <a:lstStyle/>
          <a:p>
            <a:fld id="{1BDBF9EF-481A-AB44-9E1A-B407B8B84029}"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288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2886" name="Slide Number Placeholder 5"/>
          <p:cNvSpPr>
            <a:spLocks noGrp="1"/>
          </p:cNvSpPr>
          <p:nvPr>
            <p:ph type="sldNum" sz="quarter" idx="12"/>
          </p:nvPr>
        </p:nvSpPr>
        <p:spPr>
          <a:noFill/>
        </p:spPr>
        <p:txBody>
          <a:bodyPr/>
          <a:lstStyle/>
          <a:p>
            <a:fld id="{FDEEC0C9-5336-7640-BD4F-E1281BE548B2}" type="slidenum">
              <a:rPr lang="en-US">
                <a:latin typeface="Arial" pitchFamily="-111" charset="0"/>
                <a:ea typeface="ＭＳ Ｐゴシック" pitchFamily="-111" charset="-128"/>
                <a:cs typeface="ＭＳ Ｐゴシック" pitchFamily="-111" charset="-128"/>
              </a:rPr>
              <a:pPr/>
              <a:t>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54837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a:latin typeface="Arial" charset="0"/>
                <a:ea typeface="MS PGothic" charset="0"/>
              </a:rPr>
              <a:t>SAT </a:t>
            </a:r>
            <a:r>
              <a:rPr lang="en-US" dirty="0">
                <a:latin typeface="Times New Roman"/>
                <a:ea typeface="MS PGothic" charset="0"/>
                <a:cs typeface="Times New Roman"/>
                <a:sym typeface="Zapf Dingbats" charset="0"/>
              </a:rPr>
              <a:t>≤</a:t>
            </a:r>
            <a:r>
              <a:rPr lang="en-US" baseline="-25000" dirty="0">
                <a:latin typeface="Times New Roman" charset="0"/>
                <a:ea typeface="MS PGothic" charset="0"/>
                <a:sym typeface="Zapf Dingbats" charset="0"/>
              </a:rPr>
              <a:t>P</a:t>
            </a:r>
            <a:r>
              <a:rPr lang="en-US" dirty="0">
                <a:latin typeface="Arial" charset="0"/>
                <a:ea typeface="MS PGothic" charset="0"/>
              </a:rPr>
              <a:t> 3SAT </a:t>
            </a:r>
            <a:r>
              <a:rPr lang="en-US" dirty="0">
                <a:latin typeface="Times New Roman"/>
                <a:ea typeface="MS PGothic" charset="0"/>
                <a:cs typeface="Times New Roman"/>
                <a:sym typeface="Zapf Dingbats" charset="0"/>
              </a:rPr>
              <a:t>≤</a:t>
            </a:r>
            <a:r>
              <a:rPr lang="en-US" baseline="-25000" dirty="0">
                <a:latin typeface="Times New Roman" charset="0"/>
                <a:ea typeface="MS PGothic" charset="0"/>
                <a:sym typeface="Zapf Dingbats" charset="0"/>
              </a:rPr>
              <a:t>P </a:t>
            </a:r>
            <a:br>
              <a:rPr lang="en-US" baseline="-25000" dirty="0">
                <a:latin typeface="Times New Roman" charset="0"/>
                <a:ea typeface="MS PGothic" charset="0"/>
                <a:sym typeface="Zapf Dingbats" charset="0"/>
              </a:rPr>
            </a:br>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None/>
            </a:pPr>
            <a:r>
              <a:rPr lang="en-US" sz="2000" b="1" dirty="0">
                <a:solidFill>
                  <a:srgbClr val="009900"/>
                </a:solidFill>
                <a:latin typeface="Arial" charset="0"/>
                <a:ea typeface="MS PGothic" charset="0"/>
              </a:rPr>
              <a:t>	</a:t>
            </a:r>
            <a:r>
              <a:rPr lang="en-US" sz="2800" b="1" dirty="0">
                <a:solidFill>
                  <a:srgbClr val="009900"/>
                </a:solidFill>
                <a:latin typeface="Arial" charset="0"/>
                <a:ea typeface="MS PGothic" charset="0"/>
              </a:rPr>
              <a:t>Theorem. SAT </a:t>
            </a:r>
            <a:r>
              <a:rPr lang="en-US" sz="2800" b="1" dirty="0">
                <a:solidFill>
                  <a:srgbClr val="009900"/>
                </a:solidFill>
                <a:latin typeface="Times New Roman"/>
                <a:ea typeface="MS PGothic" charset="0"/>
                <a:cs typeface="Times New Roman"/>
                <a:sym typeface="Zapf Dingbats" charset="0"/>
              </a:rPr>
              <a:t>≤</a:t>
            </a:r>
            <a:r>
              <a:rPr lang="en-US" sz="2800" b="1" baseline="-25000" dirty="0">
                <a:solidFill>
                  <a:srgbClr val="009900"/>
                </a:solidFill>
                <a:latin typeface="Times New Roman" charset="0"/>
                <a:ea typeface="MS PGothic" charset="0"/>
                <a:sym typeface="Zapf Dingbats" charset="0"/>
              </a:rPr>
              <a:t>P</a:t>
            </a:r>
            <a:r>
              <a:rPr lang="en-US" sz="2800" b="1" dirty="0">
                <a:solidFill>
                  <a:srgbClr val="009900"/>
                </a:solidFill>
                <a:latin typeface="Arial" charset="0"/>
                <a:ea typeface="MS PGothic" charset="0"/>
              </a:rPr>
              <a:t> ILP</a:t>
            </a:r>
            <a:r>
              <a:rPr lang="en-US" sz="2800" b="1" dirty="0">
                <a:solidFill>
                  <a:srgbClr val="009900"/>
                </a:solidFill>
                <a:latin typeface="Times New Roman"/>
                <a:ea typeface="MS PGothic" charset="0"/>
                <a:cs typeface="Times New Roman"/>
                <a:sym typeface="Zapf Dingbats" charset="0"/>
              </a:rPr>
              <a:t> ≤</a:t>
            </a:r>
            <a:r>
              <a:rPr lang="en-US" sz="2800" b="1" baseline="-25000" dirty="0">
                <a:solidFill>
                  <a:srgbClr val="009900"/>
                </a:solidFill>
                <a:latin typeface="Times New Roman" charset="0"/>
                <a:ea typeface="MS PGothic" charset="0"/>
                <a:sym typeface="Zapf Dingbats" charset="0"/>
              </a:rPr>
              <a:t>P</a:t>
            </a:r>
            <a:r>
              <a:rPr lang="en-US" sz="2800" b="1" dirty="0">
                <a:solidFill>
                  <a:srgbClr val="009900"/>
                </a:solidFill>
                <a:latin typeface="Arial" charset="0"/>
                <a:ea typeface="MS PGothic" charset="0"/>
              </a:rPr>
              <a:t> LP</a:t>
            </a:r>
          </a:p>
          <a:p>
            <a:pPr eaLnBrk="1" hangingPunct="1">
              <a:lnSpc>
                <a:spcPct val="90000"/>
              </a:lnSpc>
              <a:buFont typeface="Times" charset="0"/>
              <a:buNone/>
            </a:pPr>
            <a:r>
              <a:rPr lang="en-US" sz="2800" b="1" dirty="0">
                <a:solidFill>
                  <a:srgbClr val="009900"/>
                </a:solidFill>
                <a:latin typeface="Arial" charset="0"/>
                <a:ea typeface="MS PGothic" charset="0"/>
              </a:rPr>
              <a:t>	Theorem. SAT </a:t>
            </a:r>
            <a:r>
              <a:rPr lang="en-US" sz="2800" b="1" dirty="0">
                <a:solidFill>
                  <a:srgbClr val="009900"/>
                </a:solidFill>
                <a:latin typeface="Times New Roman"/>
                <a:ea typeface="MS PGothic" charset="0"/>
                <a:cs typeface="Times New Roman"/>
                <a:sym typeface="Zapf Dingbats" charset="0"/>
              </a:rPr>
              <a:t>≤</a:t>
            </a:r>
            <a:r>
              <a:rPr lang="en-US" sz="2800" b="1" baseline="-25000" dirty="0">
                <a:solidFill>
                  <a:srgbClr val="009900"/>
                </a:solidFill>
                <a:latin typeface="Times New Roman" charset="0"/>
                <a:ea typeface="MS PGothic" charset="0"/>
                <a:sym typeface="Zapf Dingbats" charset="0"/>
              </a:rPr>
              <a:t>P</a:t>
            </a:r>
            <a:r>
              <a:rPr lang="en-US" sz="2800" b="1" dirty="0">
                <a:solidFill>
                  <a:srgbClr val="009900"/>
                </a:solidFill>
                <a:latin typeface="Arial" charset="0"/>
                <a:ea typeface="MS PGothic" charset="0"/>
              </a:rPr>
              <a:t> 3SAT</a:t>
            </a:r>
          </a:p>
          <a:p>
            <a:pPr eaLnBrk="1" hangingPunct="1">
              <a:lnSpc>
                <a:spcPct val="90000"/>
              </a:lnSpc>
              <a:buFont typeface="Times" charset="0"/>
              <a:buNone/>
            </a:pPr>
            <a:r>
              <a:rPr lang="en-US" sz="2800" b="1" dirty="0">
                <a:solidFill>
                  <a:srgbClr val="FF0000"/>
                </a:solidFill>
                <a:latin typeface="Arial" charset="0"/>
                <a:ea typeface="MS PGothic" charset="0"/>
              </a:rPr>
              <a:t>	Theorem. 3SAT </a:t>
            </a:r>
            <a:r>
              <a:rPr lang="en-US" sz="2800" b="1" dirty="0">
                <a:solidFill>
                  <a:srgbClr val="FF0000"/>
                </a:solidFill>
                <a:latin typeface="Times New Roman"/>
                <a:ea typeface="MS PGothic" charset="0"/>
                <a:cs typeface="Times New Roman"/>
                <a:sym typeface="Zapf Dingbats" charset="0"/>
              </a:rPr>
              <a:t>≤</a:t>
            </a:r>
            <a:r>
              <a:rPr lang="en-US" sz="2800" b="1" baseline="-25000" dirty="0">
                <a:solidFill>
                  <a:srgbClr val="FF0000"/>
                </a:solidFill>
                <a:latin typeface="Times New Roman" charset="0"/>
                <a:ea typeface="MS PGothic" charset="0"/>
                <a:sym typeface="Zapf Dingbats" charset="0"/>
              </a:rPr>
              <a:t>P</a:t>
            </a:r>
            <a:r>
              <a:rPr lang="en-US" sz="2800" b="1" dirty="0">
                <a:solidFill>
                  <a:srgbClr val="FF0000"/>
                </a:solidFill>
                <a:latin typeface="Times New Roman" charset="0"/>
                <a:ea typeface="MS PGothic" charset="0"/>
                <a:sym typeface="Zapf Dingbats" charset="0"/>
              </a:rPr>
              <a:t> </a:t>
            </a:r>
            <a:r>
              <a:rPr lang="en-US" sz="2800" b="1" dirty="0" err="1">
                <a:solidFill>
                  <a:srgbClr val="FF0000"/>
                </a:solidFill>
                <a:latin typeface="Arial" charset="0"/>
                <a:ea typeface="MS PGothic" charset="0"/>
              </a:rPr>
              <a:t>SubsetSum</a:t>
            </a:r>
            <a:endParaRPr lang="en-US" sz="2800" b="1" dirty="0">
              <a:solidFill>
                <a:srgbClr val="FF0000"/>
              </a:solidFill>
              <a:latin typeface="Arial" charset="0"/>
              <a:ea typeface="MS PGothic" charset="0"/>
            </a:endParaRPr>
          </a:p>
          <a:p>
            <a:pPr eaLnBrk="1" hangingPunct="1">
              <a:lnSpc>
                <a:spcPct val="90000"/>
              </a:lnSpc>
              <a:buFontTx/>
              <a:buNone/>
            </a:pPr>
            <a:r>
              <a:rPr lang="en-US" sz="2800" b="1" dirty="0">
                <a:solidFill>
                  <a:srgbClr val="FF0000"/>
                </a:solidFill>
                <a:latin typeface="Arial" charset="0"/>
                <a:ea typeface="MS PGothic" charset="0"/>
              </a:rPr>
              <a:t>	Theorem. </a:t>
            </a:r>
            <a:r>
              <a:rPr lang="en-US" sz="2800" b="1" dirty="0" err="1">
                <a:solidFill>
                  <a:srgbClr val="FF0000"/>
                </a:solidFill>
                <a:latin typeface="Arial" charset="0"/>
                <a:ea typeface="MS PGothic" charset="0"/>
              </a:rPr>
              <a:t>SubsetSum</a:t>
            </a:r>
            <a:r>
              <a:rPr lang="en-US" sz="2800" b="1" dirty="0">
                <a:solidFill>
                  <a:srgbClr val="FF0000"/>
                </a:solidFill>
                <a:latin typeface="Arial" charset="0"/>
                <a:ea typeface="MS PGothic" charset="0"/>
              </a:rPr>
              <a:t> </a:t>
            </a:r>
            <a:r>
              <a:rPr lang="en-US" sz="2800" b="1" dirty="0">
                <a:solidFill>
                  <a:srgbClr val="FF0000"/>
                </a:solidFill>
                <a:latin typeface="Times New Roman"/>
                <a:ea typeface="MS PGothic" charset="0"/>
                <a:cs typeface="Times New Roman"/>
                <a:sym typeface="Zapf Dingbats" charset="0"/>
              </a:rPr>
              <a:t>≤</a:t>
            </a:r>
            <a:r>
              <a:rPr lang="en-US" sz="2800" b="1" baseline="-25000" dirty="0">
                <a:solidFill>
                  <a:srgbClr val="FF0000"/>
                </a:solidFill>
                <a:latin typeface="Times New Roman" charset="0"/>
                <a:ea typeface="MS PGothic" charset="0"/>
                <a:sym typeface="Zapf Dingbats" charset="0"/>
              </a:rPr>
              <a:t>P </a:t>
            </a:r>
            <a:r>
              <a:rPr lang="en-US" sz="2800" b="1" dirty="0">
                <a:solidFill>
                  <a:srgbClr val="FF0000"/>
                </a:solidFill>
                <a:latin typeface="Arial" charset="0"/>
                <a:ea typeface="MS PGothic" charset="0"/>
                <a:sym typeface="Zapf Dingbats" charset="0"/>
              </a:rPr>
              <a:t>Partition</a:t>
            </a:r>
          </a:p>
          <a:p>
            <a:pPr eaLnBrk="1" hangingPunct="1">
              <a:lnSpc>
                <a:spcPct val="90000"/>
              </a:lnSpc>
              <a:buFontTx/>
              <a:buNone/>
            </a:pPr>
            <a:r>
              <a:rPr lang="en-US" sz="2800" b="1" dirty="0">
                <a:solidFill>
                  <a:srgbClr val="FF0000"/>
                </a:solidFill>
                <a:latin typeface="Arial" charset="0"/>
                <a:ea typeface="MS PGothic" charset="0"/>
              </a:rPr>
              <a:t>	Theorem. </a:t>
            </a:r>
            <a:r>
              <a:rPr lang="en-US" sz="2800" b="1" dirty="0">
                <a:solidFill>
                  <a:srgbClr val="FF0000"/>
                </a:solidFill>
                <a:latin typeface="Arial" charset="0"/>
                <a:ea typeface="MS PGothic" charset="0"/>
                <a:sym typeface="Zapf Dingbats" charset="0"/>
              </a:rPr>
              <a:t>Partition </a:t>
            </a:r>
            <a:r>
              <a:rPr lang="en-US" sz="2800" b="1" dirty="0">
                <a:solidFill>
                  <a:srgbClr val="FF0000"/>
                </a:solidFill>
                <a:latin typeface="Times New Roman"/>
                <a:ea typeface="MS PGothic" charset="0"/>
                <a:cs typeface="Times New Roman"/>
                <a:sym typeface="Zapf Dingbats" charset="0"/>
              </a:rPr>
              <a:t>≤</a:t>
            </a:r>
            <a:r>
              <a:rPr lang="en-US" sz="2800" b="1" baseline="-25000" dirty="0">
                <a:solidFill>
                  <a:srgbClr val="FF0000"/>
                </a:solidFill>
                <a:latin typeface="Times New Roman" charset="0"/>
                <a:ea typeface="MS PGothic" charset="0"/>
                <a:sym typeface="Zapf Dingbats" charset="0"/>
              </a:rPr>
              <a:t>P </a:t>
            </a:r>
            <a:r>
              <a:rPr lang="en-US" sz="2800" b="1" dirty="0" err="1">
                <a:solidFill>
                  <a:srgbClr val="FF0000"/>
                </a:solidFill>
                <a:latin typeface="Arial" charset="0"/>
                <a:ea typeface="MS PGothic" charset="0"/>
              </a:rPr>
              <a:t>SubsetSum</a:t>
            </a:r>
            <a:endParaRPr lang="en-US" sz="2800" b="1" dirty="0">
              <a:solidFill>
                <a:srgbClr val="FF0000"/>
              </a:solidFill>
              <a:latin typeface="Arial" charset="0"/>
              <a:ea typeface="MS PGothic" charset="0"/>
            </a:endParaRPr>
          </a:p>
          <a:p>
            <a:pPr eaLnBrk="1" hangingPunct="1">
              <a:lnSpc>
                <a:spcPct val="90000"/>
              </a:lnSpc>
              <a:buFontTx/>
              <a:buNone/>
            </a:pPr>
            <a:endParaRPr lang="en-US" sz="2800" b="1" dirty="0">
              <a:latin typeface="Arial" charset="0"/>
              <a:ea typeface="MS PGothic" charset="0"/>
            </a:endParaRPr>
          </a:p>
          <a:p>
            <a:pPr eaLnBrk="1" hangingPunct="1">
              <a:buFont typeface="Times" charset="0"/>
              <a:buNone/>
            </a:pPr>
            <a:r>
              <a:rPr lang="en-US" sz="2800" b="1" dirty="0">
                <a:latin typeface="Arial" charset="0"/>
                <a:ea typeface="MS PGothic" charset="0"/>
              </a:rPr>
              <a:t>	Therefore, not only is SAT in NP–Complete, but so are ILP, LP,  3SAT, Partition, and </a:t>
            </a:r>
            <a:r>
              <a:rPr lang="en-US" sz="2800" b="1" dirty="0" err="1">
                <a:latin typeface="Arial" charset="0"/>
                <a:ea typeface="MS PGothic" charset="0"/>
              </a:rPr>
              <a:t>SubsetSum</a:t>
            </a:r>
            <a:r>
              <a:rPr lang="en-US" sz="2800" b="1" dirty="0">
                <a:latin typeface="Arial" charset="0"/>
                <a:ea typeface="MS PGothic" charset="0"/>
              </a:rPr>
              <a:t>.</a:t>
            </a:r>
          </a:p>
          <a:p>
            <a:pPr eaLnBrk="1" hangingPunct="1">
              <a:lnSpc>
                <a:spcPct val="90000"/>
              </a:lnSpc>
              <a:buFontTx/>
              <a:buNone/>
            </a:pPr>
            <a:endParaRPr lang="en-US" sz="28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7" name="Date Placeholder 3">
            <a:extLst>
              <a:ext uri="{FF2B5EF4-FFF2-40B4-BE49-F238E27FC236}">
                <a16:creationId xmlns:a16="http://schemas.microsoft.com/office/drawing/2014/main" id="{CBEEF160-5C89-B442-B8D3-26BEC2D5B23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396E7EF-D288-C84D-BDF6-2592FA9DF7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3A8B56A-87D9-2341-A9AC-80B815337B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87382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a:latin typeface="Arial" charset="0"/>
                <a:ea typeface="MS PGothic" charset="0"/>
              </a:rPr>
              <a:t>3SAT ≤</a:t>
            </a:r>
            <a:r>
              <a:rPr lang="en-US" baseline="-25000" dirty="0">
                <a:latin typeface="Arial" charset="0"/>
                <a:ea typeface="MS PGothic" charset="0"/>
              </a:rPr>
              <a:t>p</a:t>
            </a:r>
            <a:r>
              <a:rPr lang="en-US" dirty="0">
                <a:latin typeface="Arial" charset="0"/>
                <a:ea typeface="MS PGothic" charset="0"/>
              </a:rPr>
              <a:t> </a:t>
            </a:r>
            <a:r>
              <a:rPr lang="en-US" dirty="0" err="1">
                <a:latin typeface="Arial" charset="0"/>
                <a:ea typeface="MS PGothic" charset="0"/>
              </a:rPr>
              <a:t>SubsetSum</a:t>
            </a:r>
            <a:endParaRPr lang="en-US" dirty="0">
              <a:latin typeface="Arial" charset="0"/>
              <a:ea typeface="MS PGothic" charset="0"/>
            </a:endParaRPr>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a:t>
            </a:r>
          </a:p>
        </p:txBody>
      </p:sp>
      <p:graphicFrame>
        <p:nvGraphicFramePr>
          <p:cNvPr id="8" name="Table 7"/>
          <p:cNvGraphicFramePr>
            <a:graphicFrameLocks noGrp="1"/>
          </p:cNvGraphicFramePr>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33489">
                <a:tc>
                  <a:txBody>
                    <a:bodyPr/>
                    <a:lstStyle/>
                    <a:p>
                      <a:pPr algn="ctr"/>
                      <a:endParaRPr lang="en-US" dirty="0"/>
                    </a:p>
                  </a:txBody>
                  <a:tcPr anchor="ctr"/>
                </a:tc>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a:t>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a+~</a:t>
                      </a:r>
                      <a:r>
                        <a:rPr lang="en-US" dirty="0" err="1"/>
                        <a:t>b+c</a:t>
                      </a:r>
                      <a:endParaRPr lang="en-US" dirty="0"/>
                    </a:p>
                  </a:txBody>
                  <a:tcPr anchor="ctr"/>
                </a:tc>
                <a:tc>
                  <a:txBody>
                    <a:bodyPr/>
                    <a:lstStyle/>
                    <a:p>
                      <a:pPr algn="ctr"/>
                      <a:r>
                        <a:rPr lang="en-US" dirty="0"/>
                        <a:t>~</a:t>
                      </a:r>
                      <a:r>
                        <a:rPr lang="en-US" dirty="0" err="1"/>
                        <a:t>a+b</a:t>
                      </a:r>
                      <a:r>
                        <a:rPr lang="en-US" dirty="0"/>
                        <a:t>+~c</a:t>
                      </a:r>
                    </a:p>
                  </a:txBody>
                  <a:tcPr anchor="ctr"/>
                </a:tc>
                <a:extLst>
                  <a:ext uri="{0D108BD9-81ED-4DB2-BD59-A6C34878D82A}">
                    <a16:rowId xmlns:a16="http://schemas.microsoft.com/office/drawing/2014/main" val="10000"/>
                  </a:ext>
                </a:extLst>
              </a:tr>
              <a:tr h="333489">
                <a:tc>
                  <a:txBody>
                    <a:bodyPr/>
                    <a:lstStyle/>
                    <a:p>
                      <a:pPr algn="ctr"/>
                      <a:r>
                        <a:rPr lang="en-US" dirty="0"/>
                        <a:t>a</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333489">
                <a:tc>
                  <a:txBody>
                    <a:bodyPr/>
                    <a:lstStyle/>
                    <a:p>
                      <a:pPr algn="ctr"/>
                      <a:r>
                        <a:rPr lang="en-US" dirty="0"/>
                        <a:t>~a</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2"/>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3"/>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4"/>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5"/>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6"/>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7"/>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8"/>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9"/>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10"/>
                  </a:ext>
                </a:extLst>
              </a:tr>
              <a:tr h="333489">
                <a:tc>
                  <a:txBody>
                    <a:bodyPr/>
                    <a:lstStyle/>
                    <a:p>
                      <a:pPr algn="ctr"/>
                      <a:endParaRPr lang="en-US" dirty="0"/>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3</a:t>
                      </a:r>
                    </a:p>
                  </a:txBody>
                  <a:tcPr anchor="ctr"/>
                </a:tc>
                <a:extLst>
                  <a:ext uri="{0D108BD9-81ED-4DB2-BD59-A6C34878D82A}">
                    <a16:rowId xmlns:a16="http://schemas.microsoft.com/office/drawing/2014/main" val="10011"/>
                  </a:ext>
                </a:extLst>
              </a:tr>
            </a:tbl>
          </a:graphicData>
        </a:graphic>
      </p:graphicFrame>
      <p:sp>
        <p:nvSpPr>
          <p:cNvPr id="9" name="Date Placeholder 3">
            <a:extLst>
              <a:ext uri="{FF2B5EF4-FFF2-40B4-BE49-F238E27FC236}">
                <a16:creationId xmlns:a16="http://schemas.microsoft.com/office/drawing/2014/main" id="{DF92693D-BF76-3E42-9C2C-F86CDE97893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27F1DCF2-991D-1247-96F9-9F56A57CFB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C67044A6-8E9C-CD48-8AEA-D1591FD13A3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13155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1DAF-3EA9-2F46-AEED-AD64166F697A}"/>
              </a:ext>
            </a:extLst>
          </p:cNvPr>
          <p:cNvSpPr>
            <a:spLocks noGrp="1"/>
          </p:cNvSpPr>
          <p:nvPr>
            <p:ph type="title"/>
          </p:nvPr>
        </p:nvSpPr>
        <p:spPr/>
        <p:txBody>
          <a:bodyPr/>
          <a:lstStyle/>
          <a:p>
            <a:r>
              <a:rPr lang="en-US" dirty="0" err="1"/>
              <a:t>SubsetSum</a:t>
            </a:r>
            <a:r>
              <a:rPr lang="en-US" dirty="0"/>
              <a:t> Matrix</a:t>
            </a:r>
          </a:p>
        </p:txBody>
      </p:sp>
      <p:sp>
        <p:nvSpPr>
          <p:cNvPr id="3" name="Content Placeholder 2">
            <a:extLst>
              <a:ext uri="{FF2B5EF4-FFF2-40B4-BE49-F238E27FC236}">
                <a16:creationId xmlns:a16="http://schemas.microsoft.com/office/drawing/2014/main" id="{C80831BD-3D8F-DE41-8312-FF24447F96AF}"/>
              </a:ext>
            </a:extLst>
          </p:cNvPr>
          <p:cNvSpPr>
            <a:spLocks noGrp="1"/>
          </p:cNvSpPr>
          <p:nvPr>
            <p:ph idx="1"/>
          </p:nvPr>
        </p:nvSpPr>
        <p:spPr/>
        <p:txBody>
          <a:bodyPr/>
          <a:lstStyle/>
          <a:p>
            <a:r>
              <a:rPr lang="en-US" sz="2400" dirty="0"/>
              <a:t>One column per variable and one column per clause</a:t>
            </a:r>
          </a:p>
          <a:p>
            <a:r>
              <a:rPr lang="en-US" sz="2400" dirty="0"/>
              <a:t>Two rows per variable (true/false so only one can be chosen per variable) and two rows per clause (optional pads to get to 3’s in clause columns, provided we are already at least a 1).</a:t>
            </a:r>
          </a:p>
          <a:p>
            <a:r>
              <a:rPr lang="en-US" sz="2400" dirty="0"/>
              <a:t>Each row is a number and summing them never results in carry to next column, so each column is independent of other and only influenced by rows we select.</a:t>
            </a:r>
          </a:p>
          <a:p>
            <a:r>
              <a:rPr lang="en-US" sz="2400" dirty="0"/>
              <a:t>Goal of 1 … 1 3… 3 forces one choice (true or false per variable) and satisfiability for every clause (must have a 1 in at least one variable row of each clause column )</a:t>
            </a:r>
          </a:p>
        </p:txBody>
      </p:sp>
      <p:sp>
        <p:nvSpPr>
          <p:cNvPr id="4" name="Date Placeholder 3">
            <a:extLst>
              <a:ext uri="{FF2B5EF4-FFF2-40B4-BE49-F238E27FC236}">
                <a16:creationId xmlns:a16="http://schemas.microsoft.com/office/drawing/2014/main" id="{BC3AEDE1-F98D-964B-8C59-62B2832CCE82}"/>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E3E092F7-3B15-FA4C-92A9-96C11A622CD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9CD955D-F062-CE4D-B29B-8F69F2D3429D}"/>
              </a:ext>
            </a:extLst>
          </p:cNvPr>
          <p:cNvSpPr>
            <a:spLocks noGrp="1"/>
          </p:cNvSpPr>
          <p:nvPr>
            <p:ph type="sldNum" sz="quarter" idx="12"/>
          </p:nvPr>
        </p:nvSpPr>
        <p:spPr/>
        <p:txBody>
          <a:bodyPr/>
          <a:lstStyle/>
          <a:p>
            <a:fld id="{F7F6C048-724C-A44D-A3A9-573A2C2F7973}" type="slidenum">
              <a:rPr lang="en-US" smtClean="0"/>
              <a:pPr/>
              <a:t>142</a:t>
            </a:fld>
            <a:endParaRPr lang="en-US"/>
          </a:p>
        </p:txBody>
      </p:sp>
    </p:spTree>
    <p:extLst>
      <p:ext uri="{BB962C8B-B14F-4D97-AF65-F5344CB8AC3E}">
        <p14:creationId xmlns:p14="http://schemas.microsoft.com/office/powerpoint/2010/main" val="37047617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285-6F2B-6343-ABEB-E374A3E53629}"/>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81C55BD4-377B-FE4C-B104-25ACFBCA99E5}"/>
              </a:ext>
            </a:extLst>
          </p:cNvPr>
          <p:cNvSpPr>
            <a:spLocks noGrp="1"/>
          </p:cNvSpPr>
          <p:nvPr>
            <p:ph idx="1"/>
          </p:nvPr>
        </p:nvSpPr>
        <p:spPr/>
        <p:txBody>
          <a:bodyPr/>
          <a:lstStyle/>
          <a:p>
            <a:r>
              <a:rPr lang="en-US" dirty="0"/>
              <a:t>Satisfying (a + ~b + c) (~a + b + ~c)</a:t>
            </a:r>
          </a:p>
          <a:p>
            <a:r>
              <a:rPr lang="en-US" dirty="0"/>
              <a:t>Make a, b and c true (satisfies)</a:t>
            </a:r>
            <a:br>
              <a:rPr lang="en-US" dirty="0"/>
            </a:br>
            <a:r>
              <a:rPr lang="en-US" dirty="0"/>
              <a:t>Rows a, b and c get us 11121</a:t>
            </a:r>
            <a:br>
              <a:rPr lang="en-US" dirty="0"/>
            </a:br>
            <a:r>
              <a:rPr lang="en-US" dirty="0"/>
              <a:t>Padding with C1, C2 and C2’ gets 11133</a:t>
            </a:r>
          </a:p>
          <a:p>
            <a:r>
              <a:rPr lang="en-US" dirty="0"/>
              <a:t>Make a, ~b and c true (does not satisfy)</a:t>
            </a:r>
            <a:br>
              <a:rPr lang="en-US" dirty="0"/>
            </a:br>
            <a:r>
              <a:rPr lang="en-US" dirty="0"/>
              <a:t>Rows a, ~b and c get us 11130</a:t>
            </a:r>
            <a:br>
              <a:rPr lang="en-US" dirty="0"/>
            </a:br>
            <a:r>
              <a:rPr lang="en-US" dirty="0"/>
              <a:t>No amount of padding can get the last column to be 3 (2 is max)</a:t>
            </a:r>
          </a:p>
          <a:p>
            <a:endParaRPr lang="en-US" dirty="0"/>
          </a:p>
        </p:txBody>
      </p:sp>
      <p:sp>
        <p:nvSpPr>
          <p:cNvPr id="4" name="Date Placeholder 3">
            <a:extLst>
              <a:ext uri="{FF2B5EF4-FFF2-40B4-BE49-F238E27FC236}">
                <a16:creationId xmlns:a16="http://schemas.microsoft.com/office/drawing/2014/main" id="{425AB474-3721-F148-8E1D-77D20CD6A0E5}"/>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1C090693-3258-6E47-B2FD-1F7BCDAF949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5C08EB2-AABD-8843-B244-5C339F18CC2C}"/>
              </a:ext>
            </a:extLst>
          </p:cNvPr>
          <p:cNvSpPr>
            <a:spLocks noGrp="1"/>
          </p:cNvSpPr>
          <p:nvPr>
            <p:ph type="sldNum" sz="quarter" idx="12"/>
          </p:nvPr>
        </p:nvSpPr>
        <p:spPr/>
        <p:txBody>
          <a:bodyPr/>
          <a:lstStyle/>
          <a:p>
            <a:fld id="{F7F6C048-724C-A44D-A3A9-573A2C2F7973}" type="slidenum">
              <a:rPr lang="en-US" smtClean="0"/>
              <a:pPr/>
              <a:t>143</a:t>
            </a:fld>
            <a:endParaRPr lang="en-US"/>
          </a:p>
        </p:txBody>
      </p:sp>
    </p:spTree>
    <p:extLst>
      <p:ext uri="{BB962C8B-B14F-4D97-AF65-F5344CB8AC3E}">
        <p14:creationId xmlns:p14="http://schemas.microsoft.com/office/powerpoint/2010/main" val="19394637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F284-145F-F143-A47D-A094BB8B600C}"/>
              </a:ext>
            </a:extLst>
          </p:cNvPr>
          <p:cNvSpPr>
            <a:spLocks noGrp="1"/>
          </p:cNvSpPr>
          <p:nvPr>
            <p:ph type="title"/>
          </p:nvPr>
        </p:nvSpPr>
        <p:spPr/>
        <p:txBody>
          <a:bodyPr/>
          <a:lstStyle/>
          <a:p>
            <a:r>
              <a:rPr lang="en-US" dirty="0"/>
              <a:t>Partition</a:t>
            </a:r>
          </a:p>
        </p:txBody>
      </p:sp>
      <p:sp>
        <p:nvSpPr>
          <p:cNvPr id="3" name="Content Placeholder 2">
            <a:extLst>
              <a:ext uri="{FF2B5EF4-FFF2-40B4-BE49-F238E27FC236}">
                <a16:creationId xmlns:a16="http://schemas.microsoft.com/office/drawing/2014/main" id="{C62A9309-DD1A-A64F-9F5F-538C60670D6F}"/>
              </a:ext>
            </a:extLst>
          </p:cNvPr>
          <p:cNvSpPr>
            <a:spLocks noGrp="1"/>
          </p:cNvSpPr>
          <p:nvPr>
            <p:ph idx="1"/>
          </p:nvPr>
        </p:nvSpPr>
        <p:spPr/>
        <p:txBody>
          <a:bodyPr/>
          <a:lstStyle/>
          <a:p>
            <a:r>
              <a:rPr lang="en-US" dirty="0"/>
              <a:t>Given a Multiset </a:t>
            </a:r>
            <a:r>
              <a:rPr lang="en-US" dirty="0">
                <a:latin typeface="Arial" charset="0"/>
                <a:ea typeface="MS PGothic" charset="0"/>
              </a:rPr>
              <a:t>S = {s</a:t>
            </a:r>
            <a:r>
              <a:rPr lang="en-US" baseline="-25000" dirty="0">
                <a:latin typeface="Arial" charset="0"/>
                <a:ea typeface="MS PGothic" charset="0"/>
              </a:rPr>
              <a:t>1</a:t>
            </a:r>
            <a:r>
              <a:rPr lang="en-US" dirty="0">
                <a:latin typeface="Arial" charset="0"/>
                <a:ea typeface="MS PGothic" charset="0"/>
              </a:rPr>
              <a:t>, s</a:t>
            </a:r>
            <a:r>
              <a:rPr lang="en-US" baseline="-25000" dirty="0">
                <a:latin typeface="Arial" charset="0"/>
                <a:ea typeface="MS PGothic" charset="0"/>
              </a:rPr>
              <a:t>2</a:t>
            </a:r>
            <a:r>
              <a:rPr lang="en-US" dirty="0">
                <a:latin typeface="Arial" charset="0"/>
                <a:ea typeface="MS PGothic" charset="0"/>
              </a:rPr>
              <a:t>, …, </a:t>
            </a:r>
            <a:r>
              <a:rPr lang="en-US" dirty="0" err="1">
                <a:latin typeface="Arial" charset="0"/>
                <a:ea typeface="MS PGothic" charset="0"/>
              </a:rPr>
              <a:t>s</a:t>
            </a:r>
            <a:r>
              <a:rPr lang="en-US" baseline="-25000" dirty="0" err="1">
                <a:latin typeface="Arial" charset="0"/>
                <a:ea typeface="MS PGothic" charset="0"/>
              </a:rPr>
              <a:t>n</a:t>
            </a:r>
            <a:r>
              <a:rPr lang="en-US" dirty="0">
                <a:latin typeface="Arial" charset="0"/>
                <a:ea typeface="MS PGothic" charset="0"/>
              </a:rPr>
              <a:t>}, where each </a:t>
            </a:r>
            <a:r>
              <a:rPr lang="en-US" dirty="0" err="1">
                <a:latin typeface="Arial" charset="0"/>
                <a:ea typeface="MS PGothic" charset="0"/>
              </a:rPr>
              <a:t>s</a:t>
            </a:r>
            <a:r>
              <a:rPr lang="en-US" baseline="-25000" dirty="0" err="1">
                <a:latin typeface="Arial" charset="0"/>
                <a:ea typeface="MS PGothic" charset="0"/>
              </a:rPr>
              <a:t>i</a:t>
            </a:r>
            <a:r>
              <a:rPr lang="en-US" dirty="0">
                <a:latin typeface="Arial" charset="0"/>
                <a:ea typeface="MS PGothic" charset="0"/>
              </a:rPr>
              <a:t> is a positive integer, can we partition it into two sub-bags P1, P2 such that P1 ∪ P2 = S and P1 ∩ P2 = ∅ ?</a:t>
            </a:r>
          </a:p>
          <a:p>
            <a:r>
              <a:rPr lang="en-US" dirty="0">
                <a:latin typeface="Arial" charset="0"/>
                <a:ea typeface="MS PGothic" charset="0"/>
              </a:rPr>
              <a:t>Note: If S contains multiple copies of some integer, each is considered distinct and thus does not unduly influence the intersection and union operators above</a:t>
            </a:r>
          </a:p>
        </p:txBody>
      </p:sp>
      <p:sp>
        <p:nvSpPr>
          <p:cNvPr id="4" name="Date Placeholder 3">
            <a:extLst>
              <a:ext uri="{FF2B5EF4-FFF2-40B4-BE49-F238E27FC236}">
                <a16:creationId xmlns:a16="http://schemas.microsoft.com/office/drawing/2014/main" id="{0CDA272A-F82D-1044-B57C-C08860D0C3E3}"/>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B5489214-372B-2A42-AAA2-8AF5379DB59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9458B05-4791-D245-8169-9BD6FC236284}"/>
              </a:ext>
            </a:extLst>
          </p:cNvPr>
          <p:cNvSpPr>
            <a:spLocks noGrp="1"/>
          </p:cNvSpPr>
          <p:nvPr>
            <p:ph type="sldNum" sz="quarter" idx="12"/>
          </p:nvPr>
        </p:nvSpPr>
        <p:spPr/>
        <p:txBody>
          <a:bodyPr/>
          <a:lstStyle/>
          <a:p>
            <a:fld id="{F7F6C048-724C-A44D-A3A9-573A2C2F7973}" type="slidenum">
              <a:rPr lang="en-US" smtClean="0"/>
              <a:pPr/>
              <a:t>144</a:t>
            </a:fld>
            <a:endParaRPr lang="en-US"/>
          </a:p>
        </p:txBody>
      </p:sp>
    </p:spTree>
    <p:extLst>
      <p:ext uri="{BB962C8B-B14F-4D97-AF65-F5344CB8AC3E}">
        <p14:creationId xmlns:p14="http://schemas.microsoft.com/office/powerpoint/2010/main" val="6050675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baseline="-25000" dirty="0" err="1">
                <a:latin typeface="Arial" charset="0"/>
                <a:ea typeface="MS PGothic" charset="0"/>
              </a:rPr>
              <a:t>p</a:t>
            </a:r>
            <a:r>
              <a:rPr lang="en-US" dirty="0" err="1">
                <a:latin typeface="Arial" charset="0"/>
                <a:ea typeface="MS PGothic" charset="0"/>
              </a:rPr>
              <a:t>Partition</a:t>
            </a:r>
            <a:r>
              <a:rPr lang="en-US" dirty="0">
                <a:latin typeface="Arial" charset="0"/>
                <a:ea typeface="MS PGothic" charset="0"/>
              </a:rPr>
              <a:t> Details</a:t>
            </a:r>
          </a:p>
        </p:txBody>
      </p:sp>
      <p:sp>
        <p:nvSpPr>
          <p:cNvPr id="274435" name="Content Placeholder 2"/>
          <p:cNvSpPr>
            <a:spLocks noGrp="1"/>
          </p:cNvSpPr>
          <p:nvPr>
            <p:ph idx="1"/>
          </p:nvPr>
        </p:nvSpPr>
        <p:spPr/>
        <p:txBody>
          <a:bodyPr/>
          <a:lstStyle/>
          <a:p>
            <a:r>
              <a:rPr lang="en-US" sz="2800" dirty="0">
                <a:latin typeface="Arial" charset="0"/>
                <a:ea typeface="MS PGothic" charset="0"/>
              </a:rPr>
              <a:t>Partition is polynomial equivalent to </a:t>
            </a:r>
            <a:r>
              <a:rPr lang="en-US" sz="2800" dirty="0" err="1">
                <a:latin typeface="Arial" charset="0"/>
                <a:ea typeface="MS PGothic" charset="0"/>
              </a:rPr>
              <a:t>SubsetSum</a:t>
            </a:r>
            <a:endParaRPr lang="en-US" sz="28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 G be an instance of </a:t>
            </a:r>
            <a:r>
              <a:rPr lang="en-US" sz="2400" dirty="0" err="1">
                <a:latin typeface="Arial" charset="0"/>
                <a:ea typeface="MS PGothic" charset="0"/>
              </a:rPr>
              <a:t>SubsetSum</a:t>
            </a:r>
            <a:r>
              <a:rPr lang="en-US" sz="2400" dirty="0">
                <a:latin typeface="Arial" charset="0"/>
                <a:ea typeface="MS PGothic" charset="0"/>
              </a:rPr>
              <a:t>.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2*Sum(i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a:t>
            </a:r>
            <a:r>
              <a:rPr lang="en-US" altLang="ja-JP" sz="2400" dirty="0" err="1">
                <a:latin typeface="Arial" charset="0"/>
                <a:ea typeface="MS PGothic" charset="0"/>
              </a:rPr>
              <a:t>G,Sum</a:t>
            </a: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G</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Partition. Here we assume that </a:t>
            </a:r>
            <a:br>
              <a:rPr lang="en-US" altLang="ja-JP" sz="2400" dirty="0">
                <a:latin typeface="Arial" charset="0"/>
                <a:ea typeface="MS PGothic" charset="0"/>
              </a:rPr>
            </a:br>
            <a:r>
              <a:rPr lang="en-US" altLang="ja-JP" sz="2400" dirty="0">
                <a:latin typeface="Arial" charset="0"/>
                <a:ea typeface="MS PGothic" charset="0"/>
              </a:rPr>
              <a:t>G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for, if not, the answer is </a:t>
            </a:r>
            <a:r>
              <a:rPr lang="ja-JP" altLang="en-US" sz="2400">
                <a:latin typeface="Arial" charset="0"/>
                <a:ea typeface="MS PGothic" charset="0"/>
              </a:rPr>
              <a:t>“</a:t>
            </a:r>
            <a:r>
              <a:rPr lang="en-US" altLang="ja-JP" sz="2400" dirty="0">
                <a:latin typeface="Arial" charset="0"/>
                <a:ea typeface="MS PGothic" charset="0"/>
              </a:rPr>
              <a:t>no.</a:t>
            </a:r>
            <a:r>
              <a:rPr lang="ja-JP" altLang="en-US" sz="2400">
                <a:latin typeface="Arial" charset="0"/>
                <a:ea typeface="MS PGothic" charset="0"/>
              </a:rPr>
              <a:t>”</a:t>
            </a:r>
            <a:endParaRPr lang="en-US" altLang="ja-JP" sz="24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be an instance of Partition.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)/2 </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a:t>
            </a:r>
            <a:r>
              <a:rPr lang="en-US" altLang="ja-JP" sz="2400" dirty="0" err="1">
                <a:latin typeface="Arial" charset="0"/>
                <a:ea typeface="MS PGothic" charset="0"/>
              </a:rPr>
              <a:t>SubsetSum</a:t>
            </a:r>
            <a:endParaRPr lang="en-US" sz="2400" dirty="0">
              <a:latin typeface="Arial" charset="0"/>
              <a:ea typeface="MS PGothic" charset="0"/>
            </a:endParaRPr>
          </a:p>
        </p:txBody>
      </p:sp>
      <p:sp>
        <p:nvSpPr>
          <p:cNvPr id="7" name="Date Placeholder 3">
            <a:extLst>
              <a:ext uri="{FF2B5EF4-FFF2-40B4-BE49-F238E27FC236}">
                <a16:creationId xmlns:a16="http://schemas.microsoft.com/office/drawing/2014/main" id="{63F90B55-E032-C548-B646-93CF8F5F743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14150D2-B97E-224D-89D5-D90559FDEFF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9752F182-D24F-134C-A125-A52E96B5965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83957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4435" name="Content Placeholder 2"/>
          <p:cNvSpPr>
            <a:spLocks noGrp="1"/>
          </p:cNvSpPr>
          <p:nvPr>
            <p:ph idx="1"/>
          </p:nvPr>
        </p:nvSpPr>
        <p:spPr/>
        <p:txBody>
          <a:bodyPr/>
          <a:lstStyle/>
          <a:p>
            <a:r>
              <a:rPr lang="en-US" sz="2400" dirty="0">
                <a:latin typeface="Arial" charset="0"/>
                <a:ea typeface="MS PGothic" charset="0"/>
              </a:rPr>
              <a:t>[(15, 17, 27, 11, 4, 12, 33, 5, 6, 21, 2), 57]</a:t>
            </a:r>
          </a:p>
          <a:p>
            <a:r>
              <a:rPr lang="en-US" sz="2400" dirty="0">
                <a:latin typeface="Arial" charset="0"/>
                <a:ea typeface="MS PGothic" charset="0"/>
              </a:rPr>
              <a:t>A solution is 15, 17, 11, 12, 2 </a:t>
            </a:r>
          </a:p>
          <a:p>
            <a:r>
              <a:rPr lang="en-US" sz="2400" dirty="0">
                <a:latin typeface="Arial" charset="0"/>
                <a:ea typeface="MS PGothic" charset="0"/>
              </a:rPr>
              <a:t>Sum of all is 153</a:t>
            </a:r>
          </a:p>
          <a:p>
            <a:r>
              <a:rPr lang="en-US" sz="2400" dirty="0">
                <a:latin typeface="Arial" charset="0"/>
                <a:ea typeface="MS PGothic" charset="0"/>
              </a:rPr>
              <a:t>Mapping to Partition is</a:t>
            </a:r>
          </a:p>
          <a:p>
            <a:pPr lvl="1"/>
            <a:r>
              <a:rPr lang="en-US" sz="2000" dirty="0">
                <a:latin typeface="Arial" charset="0"/>
                <a:ea typeface="MS PGothic" charset="0"/>
              </a:rPr>
              <a:t>(15, 17, 27, 11, 4, 12, 33, 5, 6, 21, 2, 306-57, 153+57)</a:t>
            </a:r>
          </a:p>
          <a:p>
            <a:pPr lvl="1"/>
            <a:r>
              <a:rPr lang="en-US" sz="2000" dirty="0">
                <a:latin typeface="Arial" charset="0"/>
                <a:ea typeface="MS PGothic" charset="0"/>
              </a:rPr>
              <a:t>(15, 17, 27, 11, 4, 12, 33, 5, 6, 21, 2, 249, 210)</a:t>
            </a:r>
          </a:p>
          <a:p>
            <a:pPr lvl="1"/>
            <a:r>
              <a:rPr lang="en-US" sz="2000" dirty="0">
                <a:latin typeface="Arial" charset="0"/>
                <a:ea typeface="MS PGothic" charset="0"/>
              </a:rPr>
              <a:t>(15+17+11+12+2+249) = 306</a:t>
            </a:r>
          </a:p>
          <a:p>
            <a:pPr lvl="1"/>
            <a:r>
              <a:rPr lang="en-US" sz="2000" dirty="0">
                <a:latin typeface="Arial" charset="0"/>
                <a:ea typeface="MS PGothic" charset="0"/>
              </a:rPr>
              <a:t>(27+4+33+5+6+21+210) = 306</a:t>
            </a:r>
          </a:p>
          <a:p>
            <a:r>
              <a:rPr lang="en-US" sz="2800" dirty="0">
                <a:latin typeface="Arial" charset="0"/>
                <a:ea typeface="MS PGothic" charset="0"/>
              </a:rPr>
              <a:t>Going other direction map above to </a:t>
            </a:r>
          </a:p>
          <a:p>
            <a:pPr lvl="1"/>
            <a:r>
              <a:rPr lang="en-US" sz="2000" dirty="0">
                <a:latin typeface="Arial" charset="0"/>
                <a:ea typeface="MS PGothic" charset="0"/>
              </a:rPr>
              <a:t>[(15, 17, 27, 11, 4, 12, 33, 5, 6, 21, 2, 249, 210), 306]</a:t>
            </a:r>
          </a:p>
          <a:p>
            <a:pPr lvl="1"/>
            <a:endParaRPr lang="en-US" dirty="0">
              <a:latin typeface="Arial" charset="0"/>
              <a:ea typeface="MS PGothic" charset="0"/>
            </a:endParaRPr>
          </a:p>
        </p:txBody>
      </p:sp>
      <p:sp>
        <p:nvSpPr>
          <p:cNvPr id="7" name="Date Placeholder 3">
            <a:extLst>
              <a:ext uri="{FF2B5EF4-FFF2-40B4-BE49-F238E27FC236}">
                <a16:creationId xmlns:a16="http://schemas.microsoft.com/office/drawing/2014/main" id="{09F459C6-839A-A744-8D45-83FC21E4793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55908A2-68BE-ED43-ACF8-BFDA9B3D8D0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47E26EC-1110-264D-9DDF-BFA94F757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71635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8" name="Date Placeholder 3">
            <a:extLst>
              <a:ext uri="{FF2B5EF4-FFF2-40B4-BE49-F238E27FC236}">
                <a16:creationId xmlns:a16="http://schemas.microsoft.com/office/drawing/2014/main" id="{E5BAC080-DDD4-734A-B21E-07B49C6674A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ABCD0B98-3050-6542-9FBD-D411E631CF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2C208875-9B45-E145-97D7-11B058A14B7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55263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DF3CE305-E969-E64B-A659-0EA387C7AC2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D003B03-68C1-5C40-BAB1-07D77280D51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A027EDBE-4131-8448-AC91-B0AB456AC50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82839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
        <p:nvSpPr>
          <p:cNvPr id="15" name="Date Placeholder 3">
            <a:extLst>
              <a:ext uri="{FF2B5EF4-FFF2-40B4-BE49-F238E27FC236}">
                <a16:creationId xmlns:a16="http://schemas.microsoft.com/office/drawing/2014/main" id="{9DB73ACF-3001-A94E-89C8-268796D1F4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6" name="Footer Placeholder 4">
            <a:extLst>
              <a:ext uri="{FF2B5EF4-FFF2-40B4-BE49-F238E27FC236}">
                <a16:creationId xmlns:a16="http://schemas.microsoft.com/office/drawing/2014/main" id="{192B3BC7-51BF-F34F-975C-73BF100FC0B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 name="Slide Number Placeholder 5">
            <a:extLst>
              <a:ext uri="{FF2B5EF4-FFF2-40B4-BE49-F238E27FC236}">
                <a16:creationId xmlns:a16="http://schemas.microsoft.com/office/drawing/2014/main" id="{AD95C227-1F53-FA4E-AA7B-770E127093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CD3A7536-A787-424E-BB0E-99027F3027CD}"/>
              </a:ext>
            </a:extLst>
          </p:cNvPr>
          <p:cNvSpPr txBox="1"/>
          <p:nvPr/>
        </p:nvSpPr>
        <p:spPr>
          <a:xfrm>
            <a:off x="571500" y="4336456"/>
            <a:ext cx="8001000" cy="369332"/>
          </a:xfrm>
          <a:prstGeom prst="rect">
            <a:avLst/>
          </a:prstGeom>
          <a:noFill/>
        </p:spPr>
        <p:txBody>
          <a:bodyPr wrap="square" rtlCol="0">
            <a:spAutoFit/>
          </a:bodyPr>
          <a:lstStyle/>
          <a:p>
            <a:r>
              <a:rPr lang="en-US" dirty="0"/>
              <a:t>To cover the edge in between x and ~x, at least one of these must be chosen</a:t>
            </a:r>
          </a:p>
        </p:txBody>
      </p:sp>
    </p:spTree>
    <p:extLst>
      <p:ext uri="{BB962C8B-B14F-4D97-AF65-F5344CB8AC3E}">
        <p14:creationId xmlns:p14="http://schemas.microsoft.com/office/powerpoint/2010/main" val="194197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dirty="0">
                <a:ea typeface="ＭＳ Ｐゴシック" pitchFamily="-111" charset="-128"/>
              </a:rPr>
              <a:t>	Interestingly, these usually come in pairs </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 </a:t>
            </a:r>
            <a:r>
              <a:rPr lang="en-US" sz="2000" i="1" dirty="0">
                <a:ea typeface="ＭＳ Ｐゴシック" pitchFamily="-111" charset="-128"/>
              </a:rPr>
              <a:t>decision </a:t>
            </a:r>
            <a:r>
              <a:rPr lang="en-US" sz="2000" dirty="0">
                <a:ea typeface="ＭＳ Ｐゴシック" pitchFamily="-111" charset="-128"/>
              </a:rPr>
              <a:t>problem, and</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an </a:t>
            </a:r>
            <a:r>
              <a:rPr lang="en-US" sz="2000" i="1" dirty="0">
                <a:ea typeface="ＭＳ Ｐゴシック" pitchFamily="-111" charset="-128"/>
              </a:rPr>
              <a:t>optimization</a:t>
            </a:r>
            <a:r>
              <a:rPr lang="en-US" sz="2000" dirty="0">
                <a:ea typeface="ＭＳ Ｐゴシック" pitchFamily="-111" charset="-128"/>
              </a:rPr>
              <a:t> problem.</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Equally easy, or equally difficult, to solve.</a:t>
            </a:r>
          </a:p>
          <a:p>
            <a:pPr lvl="2" eaLnBrk="1" hangingPunct="1">
              <a:lnSpc>
                <a:spcPct val="90000"/>
              </a:lnSpc>
              <a:buFont typeface="Times" pitchFamily="-111" charset="0"/>
              <a:buNone/>
            </a:pPr>
            <a:r>
              <a:rPr lang="en-US" sz="2000" dirty="0">
                <a:ea typeface="ＭＳ Ｐゴシック" pitchFamily="-111" charset="-128"/>
              </a:rPr>
              <a:t>	</a:t>
            </a:r>
          </a:p>
          <a:p>
            <a:pPr lvl="2" eaLnBrk="1" hangingPunct="1">
              <a:lnSpc>
                <a:spcPct val="90000"/>
              </a:lnSpc>
              <a:buFont typeface="Times" pitchFamily="-111" charset="0"/>
              <a:buNone/>
            </a:pPr>
            <a:r>
              <a:rPr lang="en-US" sz="2000" dirty="0">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78F8BA2B-D175-EB42-A9F8-3967B0C96678}"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628748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dirty="0"/>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Date Placeholder 3">
            <a:extLst>
              <a:ext uri="{FF2B5EF4-FFF2-40B4-BE49-F238E27FC236}">
                <a16:creationId xmlns:a16="http://schemas.microsoft.com/office/drawing/2014/main" id="{7EC41917-C784-E74E-A1BB-046837C9ED8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427B3BB-449C-BC41-BAA9-79B22B145AE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0B3A9F13-72EE-9E4D-AA8D-D16191EA5E7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66E3165-A7EF-ED4E-96A3-AD5B15388318}"/>
              </a:ext>
            </a:extLst>
          </p:cNvPr>
          <p:cNvSpPr txBox="1"/>
          <p:nvPr/>
        </p:nvSpPr>
        <p:spPr>
          <a:xfrm>
            <a:off x="914400" y="5421757"/>
            <a:ext cx="7315200" cy="369332"/>
          </a:xfrm>
          <a:prstGeom prst="rect">
            <a:avLst/>
          </a:prstGeom>
          <a:noFill/>
        </p:spPr>
        <p:txBody>
          <a:bodyPr wrap="square" rtlCol="0">
            <a:spAutoFit/>
          </a:bodyPr>
          <a:lstStyle/>
          <a:p>
            <a:r>
              <a:rPr lang="en-US" dirty="0"/>
              <a:t>To cover the edges here, at least two of three vertices must be chosen</a:t>
            </a:r>
          </a:p>
        </p:txBody>
      </p:sp>
    </p:spTree>
    <p:extLst>
      <p:ext uri="{BB962C8B-B14F-4D97-AF65-F5344CB8AC3E}">
        <p14:creationId xmlns:p14="http://schemas.microsoft.com/office/powerpoint/2010/main" val="15491441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pic>
        <p:nvPicPr>
          <p:cNvPr id="9" name="Picture 8"/>
          <p:cNvPicPr>
            <a:picLocks noChangeAspect="1"/>
          </p:cNvPicPr>
          <p:nvPr/>
        </p:nvPicPr>
        <p:blipFill>
          <a:blip r:embed="rId2"/>
          <a:stretch>
            <a:fillRect/>
          </a:stretch>
        </p:blipFill>
        <p:spPr>
          <a:xfrm>
            <a:off x="533400" y="1189177"/>
            <a:ext cx="7086600" cy="4331881"/>
          </a:xfrm>
          <a:prstGeom prst="rect">
            <a:avLst/>
          </a:prstGeom>
        </p:spPr>
      </p:pic>
      <p:sp>
        <p:nvSpPr>
          <p:cNvPr id="8" name="Date Placeholder 3">
            <a:extLst>
              <a:ext uri="{FF2B5EF4-FFF2-40B4-BE49-F238E27FC236}">
                <a16:creationId xmlns:a16="http://schemas.microsoft.com/office/drawing/2014/main" id="{77157EB6-AB03-6E47-AF91-4D62D5E9C80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Slide Number Placeholder 5">
            <a:extLst>
              <a:ext uri="{FF2B5EF4-FFF2-40B4-BE49-F238E27FC236}">
                <a16:creationId xmlns:a16="http://schemas.microsoft.com/office/drawing/2014/main" id="{B098A319-02EE-D14A-BC17-4093D2A3447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AE55309-1164-8049-9C51-22B5748B652C}"/>
              </a:ext>
            </a:extLst>
          </p:cNvPr>
          <p:cNvSpPr txBox="1"/>
          <p:nvPr/>
        </p:nvSpPr>
        <p:spPr>
          <a:xfrm>
            <a:off x="381000" y="5521058"/>
            <a:ext cx="8458200" cy="646331"/>
          </a:xfrm>
          <a:prstGeom prst="rect">
            <a:avLst/>
          </a:prstGeom>
          <a:noFill/>
        </p:spPr>
        <p:txBody>
          <a:bodyPr wrap="square" rtlCol="0">
            <a:spAutoFit/>
          </a:bodyPr>
          <a:lstStyle/>
          <a:p>
            <a:r>
              <a:rPr lang="en-US" dirty="0"/>
              <a:t>Goal is to cover all variables (really edges) with </a:t>
            </a:r>
            <a:r>
              <a:rPr lang="en-US" b="1" dirty="0"/>
              <a:t>v + 2c </a:t>
            </a:r>
            <a:r>
              <a:rPr lang="en-US" dirty="0"/>
              <a:t>nodes (minimum needed); </a:t>
            </a:r>
            <a:r>
              <a:rPr lang="en-US" b="1" dirty="0"/>
              <a:t>v</a:t>
            </a:r>
            <a:r>
              <a:rPr lang="en-US" dirty="0"/>
              <a:t>=#variables; </a:t>
            </a:r>
            <a:r>
              <a:rPr lang="en-US" b="1" dirty="0"/>
              <a:t>c</a:t>
            </a:r>
            <a:r>
              <a:rPr lang="en-US" dirty="0"/>
              <a:t> = #clauses; for above that is 2 + 2*3 = 8: Light blue are choices</a:t>
            </a:r>
          </a:p>
        </p:txBody>
      </p:sp>
      <p:sp>
        <p:nvSpPr>
          <p:cNvPr id="4" name="Oval 3">
            <a:extLst>
              <a:ext uri="{FF2B5EF4-FFF2-40B4-BE49-F238E27FC236}">
                <a16:creationId xmlns:a16="http://schemas.microsoft.com/office/drawing/2014/main" id="{CEDB1AB8-1FFE-B346-A3F1-C5E732CF9AE7}"/>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5422064F-D00A-6447-985B-766E7B44280F}"/>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AC8FF7E6-0173-2B44-B97C-9028BD35D4DE}"/>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AA9D2DE5-28B2-9C4D-9CC0-0FAF41A17782}"/>
              </a:ext>
            </a:extLst>
          </p:cNvPr>
          <p:cNvSpPr/>
          <p:nvPr/>
        </p:nvSpPr>
        <p:spPr bwMode="auto">
          <a:xfrm>
            <a:off x="914400" y="4343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A7BF5E8C-240D-8F49-B6FB-795EC8FFAD57}"/>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EB7CC287-9B15-8344-89FD-2AF2E1E4EA05}"/>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Oval 16">
            <a:extLst>
              <a:ext uri="{FF2B5EF4-FFF2-40B4-BE49-F238E27FC236}">
                <a16:creationId xmlns:a16="http://schemas.microsoft.com/office/drawing/2014/main" id="{CAAAB09E-04B4-4D49-82C7-087C3CB210B3}"/>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412F80C7-D7B3-524B-990D-7110C8FF029A}"/>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9897616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E3FA-3946-9A4F-8230-FA3ED12C0E32}"/>
              </a:ext>
            </a:extLst>
          </p:cNvPr>
          <p:cNvSpPr>
            <a:spLocks noGrp="1"/>
          </p:cNvSpPr>
          <p:nvPr>
            <p:ph type="title"/>
          </p:nvPr>
        </p:nvSpPr>
        <p:spPr/>
        <p:txBody>
          <a:bodyPr/>
          <a:lstStyle/>
          <a:p>
            <a:r>
              <a:rPr lang="en-US" dirty="0"/>
              <a:t>Why VC Gadgets Work</a:t>
            </a:r>
          </a:p>
        </p:txBody>
      </p:sp>
      <p:sp>
        <p:nvSpPr>
          <p:cNvPr id="3" name="Content Placeholder 2">
            <a:extLst>
              <a:ext uri="{FF2B5EF4-FFF2-40B4-BE49-F238E27FC236}">
                <a16:creationId xmlns:a16="http://schemas.microsoft.com/office/drawing/2014/main" id="{3B2340DF-FBC9-3C4C-98E2-B278456C35E9}"/>
              </a:ext>
            </a:extLst>
          </p:cNvPr>
          <p:cNvSpPr>
            <a:spLocks noGrp="1"/>
          </p:cNvSpPr>
          <p:nvPr>
            <p:ph idx="1"/>
          </p:nvPr>
        </p:nvSpPr>
        <p:spPr/>
        <p:txBody>
          <a:bodyPr/>
          <a:lstStyle/>
          <a:p>
            <a:r>
              <a:rPr lang="en-US" sz="2000" dirty="0"/>
              <a:t>For each variable gadget, we must either choose the variable or its complement to cover the edge connecting them; Choosing both is wasteful</a:t>
            </a:r>
          </a:p>
          <a:p>
            <a:r>
              <a:rPr lang="en-US" sz="2000" dirty="0"/>
              <a:t>For each clause gadget, we must cover its internal edges. This requires 2 per clause, but also need to cover all edges entering from variable gadgets, if not already covered by the selection of the corresponding variable gadget</a:t>
            </a:r>
          </a:p>
          <a:p>
            <a:r>
              <a:rPr lang="en-US" sz="2000" dirty="0"/>
              <a:t>If we can cover all edges, with just v+2c nodes then we have attained the minimum possible and guaranteed that each clause has at least one of its literals true. This allows the corresponding variable selection (true/false) to cover the incoming edge allowing the three internal edges to be covered by the other two variable nodes in the clause. If more than one literal is covered, you have a choice of which covered internal node to not choose for the clause gadget</a:t>
            </a:r>
          </a:p>
        </p:txBody>
      </p:sp>
      <p:sp>
        <p:nvSpPr>
          <p:cNvPr id="4" name="Date Placeholder 3">
            <a:extLst>
              <a:ext uri="{FF2B5EF4-FFF2-40B4-BE49-F238E27FC236}">
                <a16:creationId xmlns:a16="http://schemas.microsoft.com/office/drawing/2014/main" id="{FABF031C-A3ED-B84E-A516-C307869F120E}"/>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ECFDC9FC-0050-E541-B1C6-F97C98F3C13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BEBA0B5-B377-D448-8091-00E01D4F9BD1}"/>
              </a:ext>
            </a:extLst>
          </p:cNvPr>
          <p:cNvSpPr>
            <a:spLocks noGrp="1"/>
          </p:cNvSpPr>
          <p:nvPr>
            <p:ph type="sldNum" sz="quarter" idx="12"/>
          </p:nvPr>
        </p:nvSpPr>
        <p:spPr/>
        <p:txBody>
          <a:bodyPr/>
          <a:lstStyle/>
          <a:p>
            <a:fld id="{F7F6C048-724C-A44D-A3A9-573A2C2F7973}" type="slidenum">
              <a:rPr lang="en-US" smtClean="0"/>
              <a:pPr/>
              <a:t>152</a:t>
            </a:fld>
            <a:endParaRPr lang="en-US" dirty="0"/>
          </a:p>
        </p:txBody>
      </p:sp>
    </p:spTree>
    <p:extLst>
      <p:ext uri="{BB962C8B-B14F-4D97-AF65-F5344CB8AC3E}">
        <p14:creationId xmlns:p14="http://schemas.microsoft.com/office/powerpoint/2010/main" val="13957443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D259-B0F8-1A44-A4B0-A41B8915950E}"/>
              </a:ext>
            </a:extLst>
          </p:cNvPr>
          <p:cNvSpPr>
            <a:spLocks noGrp="1"/>
          </p:cNvSpPr>
          <p:nvPr>
            <p:ph type="title"/>
          </p:nvPr>
        </p:nvSpPr>
        <p:spPr/>
        <p:txBody>
          <a:bodyPr/>
          <a:lstStyle/>
          <a:p>
            <a:r>
              <a:rPr lang="en-US" dirty="0"/>
              <a:t>Explaining Example</a:t>
            </a:r>
          </a:p>
        </p:txBody>
      </p:sp>
      <p:sp>
        <p:nvSpPr>
          <p:cNvPr id="3" name="Content Placeholder 2">
            <a:extLst>
              <a:ext uri="{FF2B5EF4-FFF2-40B4-BE49-F238E27FC236}">
                <a16:creationId xmlns:a16="http://schemas.microsoft.com/office/drawing/2014/main" id="{A1C8F8F8-55AD-994A-BA7F-9E9BE4E40C9D}"/>
              </a:ext>
            </a:extLst>
          </p:cNvPr>
          <p:cNvSpPr>
            <a:spLocks noGrp="1"/>
          </p:cNvSpPr>
          <p:nvPr>
            <p:ph idx="1"/>
          </p:nvPr>
        </p:nvSpPr>
        <p:spPr>
          <a:xfrm>
            <a:off x="457200" y="1219200"/>
            <a:ext cx="8229600" cy="2743200"/>
          </a:xfrm>
        </p:spPr>
        <p:txBody>
          <a:bodyPr/>
          <a:lstStyle/>
          <a:p>
            <a:endParaRPr lang="en-US" dirty="0"/>
          </a:p>
        </p:txBody>
      </p:sp>
      <p:sp>
        <p:nvSpPr>
          <p:cNvPr id="4" name="Date Placeholder 3">
            <a:extLst>
              <a:ext uri="{FF2B5EF4-FFF2-40B4-BE49-F238E27FC236}">
                <a16:creationId xmlns:a16="http://schemas.microsoft.com/office/drawing/2014/main" id="{8419C665-1A73-CF4C-9614-0B2AD0F3BD33}"/>
              </a:ext>
            </a:extLst>
          </p:cNvPr>
          <p:cNvSpPr>
            <a:spLocks noGrp="1"/>
          </p:cNvSpPr>
          <p:nvPr>
            <p:ph type="dt" sz="half" idx="10"/>
          </p:nvPr>
        </p:nvSpPr>
        <p:spPr/>
        <p:txBody>
          <a:bodyPr/>
          <a:lstStyle/>
          <a:p>
            <a:fld id="{2534C2F4-DACC-7046-9C17-8BE104BD396C}" type="datetime1">
              <a:rPr lang="en-US" smtClean="0"/>
              <a:t>4/6/20</a:t>
            </a:fld>
            <a:endParaRPr lang="en-US" dirty="0"/>
          </a:p>
        </p:txBody>
      </p:sp>
      <p:sp>
        <p:nvSpPr>
          <p:cNvPr id="5" name="Footer Placeholder 4">
            <a:extLst>
              <a:ext uri="{FF2B5EF4-FFF2-40B4-BE49-F238E27FC236}">
                <a16:creationId xmlns:a16="http://schemas.microsoft.com/office/drawing/2014/main" id="{D7C53FD1-FEEC-2543-AECC-EAF3268E181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42B9726-4085-7942-AD08-BAA5C47D5BFC}"/>
              </a:ext>
            </a:extLst>
          </p:cNvPr>
          <p:cNvSpPr>
            <a:spLocks noGrp="1"/>
          </p:cNvSpPr>
          <p:nvPr>
            <p:ph type="sldNum" sz="quarter" idx="12"/>
          </p:nvPr>
        </p:nvSpPr>
        <p:spPr/>
        <p:txBody>
          <a:bodyPr/>
          <a:lstStyle/>
          <a:p>
            <a:fld id="{F7F6C048-724C-A44D-A3A9-573A2C2F7973}" type="slidenum">
              <a:rPr lang="en-US" smtClean="0"/>
              <a:pPr/>
              <a:t>153</a:t>
            </a:fld>
            <a:endParaRPr lang="en-US"/>
          </a:p>
        </p:txBody>
      </p:sp>
      <p:grpSp>
        <p:nvGrpSpPr>
          <p:cNvPr id="17" name="Group 16">
            <a:extLst>
              <a:ext uri="{FF2B5EF4-FFF2-40B4-BE49-F238E27FC236}">
                <a16:creationId xmlns:a16="http://schemas.microsoft.com/office/drawing/2014/main" id="{F2271298-9209-0645-911D-DCA1E0FA4D56}"/>
              </a:ext>
            </a:extLst>
          </p:cNvPr>
          <p:cNvGrpSpPr/>
          <p:nvPr/>
        </p:nvGrpSpPr>
        <p:grpSpPr>
          <a:xfrm>
            <a:off x="532023" y="1089888"/>
            <a:ext cx="4876800" cy="3001823"/>
            <a:chOff x="533400" y="1189177"/>
            <a:chExt cx="7086600" cy="4331881"/>
          </a:xfrm>
        </p:grpSpPr>
        <p:pic>
          <p:nvPicPr>
            <p:cNvPr id="8" name="Picture 7">
              <a:extLst>
                <a:ext uri="{FF2B5EF4-FFF2-40B4-BE49-F238E27FC236}">
                  <a16:creationId xmlns:a16="http://schemas.microsoft.com/office/drawing/2014/main" id="{837B568E-0AFC-484D-BC40-6A043D2E4A20}"/>
                </a:ext>
              </a:extLst>
            </p:cNvPr>
            <p:cNvPicPr>
              <a:picLocks noChangeAspect="1"/>
            </p:cNvPicPr>
            <p:nvPr/>
          </p:nvPicPr>
          <p:blipFill>
            <a:blip r:embed="rId2"/>
            <a:stretch>
              <a:fillRect/>
            </a:stretch>
          </p:blipFill>
          <p:spPr>
            <a:xfrm>
              <a:off x="533400" y="1189177"/>
              <a:ext cx="7086600" cy="4331881"/>
            </a:xfrm>
            <a:prstGeom prst="rect">
              <a:avLst/>
            </a:prstGeom>
          </p:spPr>
        </p:pic>
        <p:sp>
          <p:nvSpPr>
            <p:cNvPr id="9" name="Oval 8">
              <a:extLst>
                <a:ext uri="{FF2B5EF4-FFF2-40B4-BE49-F238E27FC236}">
                  <a16:creationId xmlns:a16="http://schemas.microsoft.com/office/drawing/2014/main" id="{BDC08D16-1E70-1941-912D-CC905DB07B31}"/>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0" name="Oval 9">
              <a:extLst>
                <a:ext uri="{FF2B5EF4-FFF2-40B4-BE49-F238E27FC236}">
                  <a16:creationId xmlns:a16="http://schemas.microsoft.com/office/drawing/2014/main" id="{2F765D6A-9CCF-F642-BB2D-74B3DB5F41BC}"/>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5B735F54-C560-E14A-AFCF-9B54ED60564F}"/>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1B838F83-B16B-4042-B978-A14AC15F6757}"/>
                </a:ext>
              </a:extLst>
            </p:cNvPr>
            <p:cNvSpPr/>
            <p:nvPr/>
          </p:nvSpPr>
          <p:spPr bwMode="auto">
            <a:xfrm>
              <a:off x="914400" y="4343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4437B818-5B8A-4349-83BC-22D4A2F20E6E}"/>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77DF2557-57AC-FD45-AD42-DCF967BC6BA3}"/>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F7824F0D-526E-6C4F-BFDA-A4D40366CD6B}"/>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01AD886D-5DA8-7544-B827-0D14CB6B8CEF}"/>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grpSp>
      <p:sp>
        <p:nvSpPr>
          <p:cNvPr id="18" name="TextBox 17">
            <a:extLst>
              <a:ext uri="{FF2B5EF4-FFF2-40B4-BE49-F238E27FC236}">
                <a16:creationId xmlns:a16="http://schemas.microsoft.com/office/drawing/2014/main" id="{8DD5F85A-D566-0947-B182-C58C6F6DE977}"/>
              </a:ext>
            </a:extLst>
          </p:cNvPr>
          <p:cNvSpPr txBox="1"/>
          <p:nvPr/>
        </p:nvSpPr>
        <p:spPr>
          <a:xfrm>
            <a:off x="457200" y="4016276"/>
            <a:ext cx="8229600" cy="2308324"/>
          </a:xfrm>
          <a:prstGeom prst="rect">
            <a:avLst/>
          </a:prstGeom>
          <a:noFill/>
        </p:spPr>
        <p:txBody>
          <a:bodyPr wrap="square" rtlCol="0">
            <a:spAutoFit/>
          </a:bodyPr>
          <a:lstStyle/>
          <a:p>
            <a:r>
              <a:rPr lang="en-US" sz="1600" dirty="0"/>
              <a:t>Solution choses ~x1, x2; By choosing those variable gadget nodes we cover both variable gadgets. We know we must cover all clause gadgets and the edges entering them from the variable gadgets. For the first clause, we do not need to cover the edge entering from variable gadget x2, but we must cover the other two external edges and the three internal edges. Choosing the two x1 nodes in clause 1 covers all external and internal edges. Had we chosen ~x1 in the x1 variable gadget and ~x2 in the x2 variable gadget we would have had to chose x2 in the first clause gadget thereby exceeding our quota of v + 2c. I leave it to you to see why the others work and to understand why we had no actual constraints in the third clause gadget (any two would have worked).</a:t>
            </a:r>
          </a:p>
        </p:txBody>
      </p:sp>
    </p:spTree>
    <p:extLst>
      <p:ext uri="{BB962C8B-B14F-4D97-AF65-F5344CB8AC3E}">
        <p14:creationId xmlns:p14="http://schemas.microsoft.com/office/powerpoint/2010/main" val="14666138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or not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7" name="Date Placeholder 3">
            <a:extLst>
              <a:ext uri="{FF2B5EF4-FFF2-40B4-BE49-F238E27FC236}">
                <a16:creationId xmlns:a16="http://schemas.microsoft.com/office/drawing/2014/main" id="{C4DF4F1B-E110-C241-9E47-17B6B0BC71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4893829-1083-C047-8880-8A9B888E62D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6010D0D-0D0F-0A44-A546-6C64FCA3FE4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155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155</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4191000" y="2096873"/>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cxnSpLocks/>
            <a:stCxn id="12" idx="2"/>
          </p:cNvCxnSpPr>
          <p:nvPr/>
        </p:nvCxnSpPr>
        <p:spPr bwMode="auto">
          <a:xfrm flipH="1">
            <a:off x="2995022" y="2554073"/>
            <a:ext cx="1195978" cy="116230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cxnSpLocks/>
            <a:stCxn id="12" idx="6"/>
            <a:endCxn id="11" idx="0"/>
          </p:cNvCxnSpPr>
          <p:nvPr/>
        </p:nvCxnSpPr>
        <p:spPr bwMode="auto">
          <a:xfrm>
            <a:off x="5105400" y="2554073"/>
            <a:ext cx="914400" cy="112835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TextBox 15">
            <a:extLst>
              <a:ext uri="{FF2B5EF4-FFF2-40B4-BE49-F238E27FC236}">
                <a16:creationId xmlns:a16="http://schemas.microsoft.com/office/drawing/2014/main" id="{531931BC-B150-664F-9861-CFB26367FBBC}"/>
              </a:ext>
            </a:extLst>
          </p:cNvPr>
          <p:cNvSpPr txBox="1"/>
          <p:nvPr/>
        </p:nvSpPr>
        <p:spPr>
          <a:xfrm>
            <a:off x="4451993" y="2319198"/>
            <a:ext cx="415636" cy="461665"/>
          </a:xfrm>
          <a:prstGeom prst="rect">
            <a:avLst/>
          </a:prstGeom>
          <a:noFill/>
        </p:spPr>
        <p:txBody>
          <a:bodyPr wrap="square" rtlCol="0">
            <a:spAutoFit/>
          </a:bodyPr>
          <a:lstStyle/>
          <a:p>
            <a:r>
              <a:rPr lang="en-US" sz="2400" b="1" dirty="0"/>
              <a:t>b</a:t>
            </a:r>
          </a:p>
        </p:txBody>
      </p:sp>
    </p:spTree>
    <p:extLst>
      <p:ext uri="{BB962C8B-B14F-4D97-AF65-F5344CB8AC3E}">
        <p14:creationId xmlns:p14="http://schemas.microsoft.com/office/powerpoint/2010/main" val="236074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grpSp>
        <p:nvGrpSpPr>
          <p:cNvPr id="4" name="Group 3">
            <a:extLst>
              <a:ext uri="{FF2B5EF4-FFF2-40B4-BE49-F238E27FC236}">
                <a16:creationId xmlns:a16="http://schemas.microsoft.com/office/drawing/2014/main" id="{7F64C407-30F2-C643-9445-8EC8CFD67DE0}"/>
              </a:ext>
            </a:extLst>
          </p:cNvPr>
          <p:cNvGrpSpPr/>
          <p:nvPr/>
        </p:nvGrpSpPr>
        <p:grpSpPr>
          <a:xfrm>
            <a:off x="228600" y="2514600"/>
            <a:ext cx="8686800" cy="3733800"/>
            <a:chOff x="228600" y="2514600"/>
            <a:chExt cx="8686800" cy="3733800"/>
          </a:xfrm>
        </p:grpSpPr>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dirty="0">
                  <a:solidFill>
                    <a:srgbClr val="FF0000"/>
                  </a:solidFill>
                </a:rPr>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dirty="0"/>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dirty="0"/>
                <a:t> 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dirty="0">
                  <a:solidFill>
                    <a:srgbClr val="FF0000"/>
                  </a:solidFill>
                </a:rPr>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42" name="Date Placeholder 3">
            <a:extLst>
              <a:ext uri="{FF2B5EF4-FFF2-40B4-BE49-F238E27FC236}">
                <a16:creationId xmlns:a16="http://schemas.microsoft.com/office/drawing/2014/main" id="{03345C68-2814-0846-9AED-261F6124C94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43" name="Footer Placeholder 4">
            <a:extLst>
              <a:ext uri="{FF2B5EF4-FFF2-40B4-BE49-F238E27FC236}">
                <a16:creationId xmlns:a16="http://schemas.microsoft.com/office/drawing/2014/main" id="{F9EE2444-7E88-FE44-9C4B-75C907127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 name="Slide Number Placeholder 5">
            <a:extLst>
              <a:ext uri="{FF2B5EF4-FFF2-40B4-BE49-F238E27FC236}">
                <a16:creationId xmlns:a16="http://schemas.microsoft.com/office/drawing/2014/main" id="{893FBA91-0C71-C24A-8D9D-69E7A37FC4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748617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3541-7DE1-014B-9517-CBA324FD9772}"/>
              </a:ext>
            </a:extLst>
          </p:cNvPr>
          <p:cNvSpPr>
            <a:spLocks noGrp="1"/>
          </p:cNvSpPr>
          <p:nvPr>
            <p:ph type="title"/>
          </p:nvPr>
        </p:nvSpPr>
        <p:spPr/>
        <p:txBody>
          <a:bodyPr/>
          <a:lstStyle/>
          <a:p>
            <a:r>
              <a:rPr lang="en-US" dirty="0"/>
              <a:t>Explaining the example</a:t>
            </a:r>
          </a:p>
        </p:txBody>
      </p:sp>
      <p:sp>
        <p:nvSpPr>
          <p:cNvPr id="3" name="Content Placeholder 2">
            <a:extLst>
              <a:ext uri="{FF2B5EF4-FFF2-40B4-BE49-F238E27FC236}">
                <a16:creationId xmlns:a16="http://schemas.microsoft.com/office/drawing/2014/main" id="{94C21A69-7A86-5F49-8B72-57C2BBAE7FF7}"/>
              </a:ext>
            </a:extLst>
          </p:cNvPr>
          <p:cNvSpPr>
            <a:spLocks noGrp="1"/>
          </p:cNvSpPr>
          <p:nvPr>
            <p:ph idx="1"/>
          </p:nvPr>
        </p:nvSpPr>
        <p:spPr>
          <a:xfrm>
            <a:off x="457200" y="3548283"/>
            <a:ext cx="8229600" cy="2577880"/>
          </a:xfrm>
        </p:spPr>
        <p:txBody>
          <a:bodyPr/>
          <a:lstStyle/>
          <a:p>
            <a:pPr marL="0" indent="0">
              <a:buNone/>
            </a:pPr>
            <a:r>
              <a:rPr lang="en-US" sz="2000" dirty="0"/>
              <a:t>In each clause gadget we can only chose one node, else we would be choosing two nodes with a shared edge. Assume we select </a:t>
            </a:r>
            <a:r>
              <a:rPr lang="en-US" sz="2000" dirty="0">
                <a:solidFill>
                  <a:srgbClr val="FF0000"/>
                </a:solidFill>
              </a:rPr>
              <a:t>a</a:t>
            </a:r>
            <a:r>
              <a:rPr lang="en-US" sz="2000" dirty="0"/>
              <a:t> in clause 1, we cannot choose </a:t>
            </a:r>
            <a:r>
              <a:rPr lang="en-US" sz="2000" dirty="0">
                <a:solidFill>
                  <a:srgbClr val="FF0000"/>
                </a:solidFill>
              </a:rPr>
              <a:t>~a</a:t>
            </a:r>
            <a:r>
              <a:rPr lang="en-US" sz="2000" dirty="0"/>
              <a:t> in any other clause as they have a shared edge. After choosing a in clause 1, we could choose either </a:t>
            </a:r>
            <a:r>
              <a:rPr lang="en-US" sz="2000" dirty="0">
                <a:solidFill>
                  <a:srgbClr val="FF0000"/>
                </a:solidFill>
              </a:rPr>
              <a:t>b</a:t>
            </a:r>
            <a:r>
              <a:rPr lang="en-US" sz="2000" dirty="0"/>
              <a:t> or </a:t>
            </a:r>
            <a:r>
              <a:rPr lang="en-US" sz="2000" dirty="0">
                <a:solidFill>
                  <a:srgbClr val="FF0000"/>
                </a:solidFill>
              </a:rPr>
              <a:t>~c</a:t>
            </a:r>
            <a:r>
              <a:rPr lang="en-US" sz="2000" dirty="0"/>
              <a:t> in clause 2. Assume we select </a:t>
            </a:r>
            <a:r>
              <a:rPr lang="en-US" sz="2000" dirty="0">
                <a:solidFill>
                  <a:srgbClr val="FF0000"/>
                </a:solidFill>
              </a:rPr>
              <a:t>~c</a:t>
            </a:r>
            <a:r>
              <a:rPr lang="en-US" sz="2000" dirty="0"/>
              <a:t> in clause 2, we cannot choose </a:t>
            </a:r>
            <a:r>
              <a:rPr lang="en-US" sz="2000" dirty="0">
                <a:solidFill>
                  <a:srgbClr val="FF0000"/>
                </a:solidFill>
              </a:rPr>
              <a:t>c</a:t>
            </a:r>
            <a:r>
              <a:rPr lang="en-US" sz="2000" dirty="0"/>
              <a:t> in any other clause as they have a shared edge. To reach three (the number of clauses, we need a choice left for clause 3. Fortunately we have two choices, either </a:t>
            </a:r>
            <a:r>
              <a:rPr lang="en-US" sz="2000" dirty="0">
                <a:solidFill>
                  <a:srgbClr val="FF0000"/>
                </a:solidFill>
              </a:rPr>
              <a:t>a</a:t>
            </a:r>
            <a:r>
              <a:rPr lang="en-US" sz="2000" dirty="0"/>
              <a:t> or </a:t>
            </a:r>
            <a:r>
              <a:rPr lang="en-US" sz="2000" dirty="0">
                <a:solidFill>
                  <a:srgbClr val="FF0000"/>
                </a:solidFill>
              </a:rPr>
              <a:t>c</a:t>
            </a:r>
            <a:r>
              <a:rPr lang="en-US" sz="2000" dirty="0"/>
              <a:t>.</a:t>
            </a:r>
          </a:p>
          <a:p>
            <a:pPr marL="0" indent="0">
              <a:buNone/>
            </a:pPr>
            <a:endParaRPr lang="en-US" sz="2400" dirty="0"/>
          </a:p>
        </p:txBody>
      </p:sp>
      <p:sp>
        <p:nvSpPr>
          <p:cNvPr id="4" name="Date Placeholder 3">
            <a:extLst>
              <a:ext uri="{FF2B5EF4-FFF2-40B4-BE49-F238E27FC236}">
                <a16:creationId xmlns:a16="http://schemas.microsoft.com/office/drawing/2014/main" id="{9A730735-F7A4-B440-B3AC-847A0A7B94A1}"/>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29AEF0F5-A6E2-5C4C-9868-80B1E192124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184C76C-2A0F-A44C-8D62-767104289860}"/>
              </a:ext>
            </a:extLst>
          </p:cNvPr>
          <p:cNvSpPr>
            <a:spLocks noGrp="1"/>
          </p:cNvSpPr>
          <p:nvPr>
            <p:ph type="sldNum" sz="quarter" idx="12"/>
          </p:nvPr>
        </p:nvSpPr>
        <p:spPr/>
        <p:txBody>
          <a:bodyPr/>
          <a:lstStyle/>
          <a:p>
            <a:fld id="{F7F6C048-724C-A44D-A3A9-573A2C2F7973}" type="slidenum">
              <a:rPr lang="en-US" smtClean="0"/>
              <a:pPr/>
              <a:t>157</a:t>
            </a:fld>
            <a:endParaRPr lang="en-US"/>
          </a:p>
        </p:txBody>
      </p:sp>
      <p:grpSp>
        <p:nvGrpSpPr>
          <p:cNvPr id="41" name="Group 40">
            <a:extLst>
              <a:ext uri="{FF2B5EF4-FFF2-40B4-BE49-F238E27FC236}">
                <a16:creationId xmlns:a16="http://schemas.microsoft.com/office/drawing/2014/main" id="{409F8BBD-93CD-E440-81F2-830B83E95B28}"/>
              </a:ext>
            </a:extLst>
          </p:cNvPr>
          <p:cNvGrpSpPr/>
          <p:nvPr/>
        </p:nvGrpSpPr>
        <p:grpSpPr>
          <a:xfrm>
            <a:off x="421640" y="1219200"/>
            <a:ext cx="6131560" cy="2209800"/>
            <a:chOff x="228600" y="2514600"/>
            <a:chExt cx="8686800" cy="3733800"/>
          </a:xfrm>
        </p:grpSpPr>
        <p:cxnSp>
          <p:nvCxnSpPr>
            <p:cNvPr id="42" name="Straight Connector 41">
              <a:extLst>
                <a:ext uri="{FF2B5EF4-FFF2-40B4-BE49-F238E27FC236}">
                  <a16:creationId xmlns:a16="http://schemas.microsoft.com/office/drawing/2014/main" id="{E5567309-DFE6-A246-A48F-5CC093BD820F}"/>
                </a:ext>
              </a:extLst>
            </p:cNvPr>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3" name="Oval 42">
              <a:extLst>
                <a:ext uri="{FF2B5EF4-FFF2-40B4-BE49-F238E27FC236}">
                  <a16:creationId xmlns:a16="http://schemas.microsoft.com/office/drawing/2014/main" id="{E4DC429D-4936-C54E-9018-24CA9993962B}"/>
                </a:ext>
              </a:extLst>
            </p:cNvPr>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4" name="Oval 43">
              <a:extLst>
                <a:ext uri="{FF2B5EF4-FFF2-40B4-BE49-F238E27FC236}">
                  <a16:creationId xmlns:a16="http://schemas.microsoft.com/office/drawing/2014/main" id="{4C5C61FB-468C-F74E-A382-C1C27F152798}"/>
                </a:ext>
              </a:extLst>
            </p:cNvPr>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5" name="TextBox 44">
              <a:extLst>
                <a:ext uri="{FF2B5EF4-FFF2-40B4-BE49-F238E27FC236}">
                  <a16:creationId xmlns:a16="http://schemas.microsoft.com/office/drawing/2014/main" id="{70B61ACB-55F1-E54D-99CC-C261F33DCAB1}"/>
                </a:ext>
              </a:extLst>
            </p:cNvPr>
            <p:cNvSpPr txBox="1"/>
            <p:nvPr/>
          </p:nvSpPr>
          <p:spPr>
            <a:xfrm>
              <a:off x="533400" y="5486400"/>
              <a:ext cx="415636" cy="276999"/>
            </a:xfrm>
            <a:prstGeom prst="rect">
              <a:avLst/>
            </a:prstGeom>
            <a:noFill/>
          </p:spPr>
          <p:txBody>
            <a:bodyPr wrap="square" rtlCol="0">
              <a:spAutoFit/>
            </a:bodyPr>
            <a:lstStyle/>
            <a:p>
              <a:r>
                <a:rPr lang="en-US" sz="1200" b="1">
                  <a:solidFill>
                    <a:srgbClr val="CC3300"/>
                  </a:solidFill>
                </a:rPr>
                <a:t>a</a:t>
              </a:r>
            </a:p>
          </p:txBody>
        </p:sp>
        <p:sp>
          <p:nvSpPr>
            <p:cNvPr id="46" name="TextBox 45">
              <a:extLst>
                <a:ext uri="{FF2B5EF4-FFF2-40B4-BE49-F238E27FC236}">
                  <a16:creationId xmlns:a16="http://schemas.microsoft.com/office/drawing/2014/main" id="{19181975-4F2B-F74E-9BA3-0130A7E77056}"/>
                </a:ext>
              </a:extLst>
            </p:cNvPr>
            <p:cNvSpPr txBox="1"/>
            <p:nvPr/>
          </p:nvSpPr>
          <p:spPr>
            <a:xfrm>
              <a:off x="2667000" y="5486400"/>
              <a:ext cx="457200" cy="276999"/>
            </a:xfrm>
            <a:prstGeom prst="rect">
              <a:avLst/>
            </a:prstGeom>
            <a:noFill/>
          </p:spPr>
          <p:txBody>
            <a:bodyPr wrap="square" rtlCol="0">
              <a:spAutoFit/>
            </a:bodyPr>
            <a:lstStyle/>
            <a:p>
              <a:r>
                <a:rPr lang="en-US" sz="1200" b="1"/>
                <a:t> c</a:t>
              </a:r>
            </a:p>
          </p:txBody>
        </p:sp>
        <p:sp>
          <p:nvSpPr>
            <p:cNvPr id="47" name="Oval 46">
              <a:extLst>
                <a:ext uri="{FF2B5EF4-FFF2-40B4-BE49-F238E27FC236}">
                  <a16:creationId xmlns:a16="http://schemas.microsoft.com/office/drawing/2014/main" id="{10AB90E0-417A-C44F-8EAE-D53D96E71D50}"/>
                </a:ext>
              </a:extLst>
            </p:cNvPr>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48" name="Straight Connector 47">
              <a:extLst>
                <a:ext uri="{FF2B5EF4-FFF2-40B4-BE49-F238E27FC236}">
                  <a16:creationId xmlns:a16="http://schemas.microsoft.com/office/drawing/2014/main" id="{E1EE15B3-61E3-E64E-BBF8-F3970AAD544F}"/>
                </a:ext>
              </a:extLst>
            </p:cNvPr>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C333AB05-3847-824E-806A-74D1EB3F00DE}"/>
                </a:ext>
              </a:extLst>
            </p:cNvPr>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id="{12BA6204-8E82-3D4E-8C1C-07C6B58A7E56}"/>
                </a:ext>
              </a:extLst>
            </p:cNvPr>
            <p:cNvSpPr txBox="1"/>
            <p:nvPr/>
          </p:nvSpPr>
          <p:spPr>
            <a:xfrm>
              <a:off x="1641764" y="3810000"/>
              <a:ext cx="568036" cy="276999"/>
            </a:xfrm>
            <a:prstGeom prst="rect">
              <a:avLst/>
            </a:prstGeom>
            <a:noFill/>
          </p:spPr>
          <p:txBody>
            <a:bodyPr wrap="square" rtlCol="0">
              <a:spAutoFit/>
            </a:bodyPr>
            <a:lstStyle/>
            <a:p>
              <a:r>
                <a:rPr lang="en-US" sz="1200" b="1"/>
                <a:t>~b</a:t>
              </a:r>
            </a:p>
          </p:txBody>
        </p:sp>
        <p:cxnSp>
          <p:nvCxnSpPr>
            <p:cNvPr id="51" name="Straight Connector 50">
              <a:extLst>
                <a:ext uri="{FF2B5EF4-FFF2-40B4-BE49-F238E27FC236}">
                  <a16:creationId xmlns:a16="http://schemas.microsoft.com/office/drawing/2014/main" id="{12EBCC5A-A658-894C-B329-20132861E57E}"/>
                </a:ext>
              </a:extLst>
            </p:cNvPr>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2" name="Oval 51">
              <a:extLst>
                <a:ext uri="{FF2B5EF4-FFF2-40B4-BE49-F238E27FC236}">
                  <a16:creationId xmlns:a16="http://schemas.microsoft.com/office/drawing/2014/main" id="{E71DD763-2398-6549-BCA9-1137677FE561}"/>
                </a:ext>
              </a:extLst>
            </p:cNvPr>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3" name="Oval 52">
              <a:extLst>
                <a:ext uri="{FF2B5EF4-FFF2-40B4-BE49-F238E27FC236}">
                  <a16:creationId xmlns:a16="http://schemas.microsoft.com/office/drawing/2014/main" id="{A7880C55-0A9A-EF42-B318-5E9FCF7FFFBF}"/>
                </a:ext>
              </a:extLst>
            </p:cNvPr>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4" name="TextBox 53">
              <a:extLst>
                <a:ext uri="{FF2B5EF4-FFF2-40B4-BE49-F238E27FC236}">
                  <a16:creationId xmlns:a16="http://schemas.microsoft.com/office/drawing/2014/main" id="{029424E3-C0AC-624C-80C7-8BB8F3EE7EAE}"/>
                </a:ext>
              </a:extLst>
            </p:cNvPr>
            <p:cNvSpPr txBox="1"/>
            <p:nvPr/>
          </p:nvSpPr>
          <p:spPr>
            <a:xfrm>
              <a:off x="3276600" y="4343400"/>
              <a:ext cx="568036" cy="276999"/>
            </a:xfrm>
            <a:prstGeom prst="rect">
              <a:avLst/>
            </a:prstGeom>
            <a:noFill/>
          </p:spPr>
          <p:txBody>
            <a:bodyPr wrap="square" rtlCol="0">
              <a:spAutoFit/>
            </a:bodyPr>
            <a:lstStyle/>
            <a:p>
              <a:r>
                <a:rPr lang="en-US" sz="1200" b="1"/>
                <a:t>~a</a:t>
              </a:r>
            </a:p>
          </p:txBody>
        </p:sp>
        <p:sp>
          <p:nvSpPr>
            <p:cNvPr id="55" name="TextBox 54">
              <a:extLst>
                <a:ext uri="{FF2B5EF4-FFF2-40B4-BE49-F238E27FC236}">
                  <a16:creationId xmlns:a16="http://schemas.microsoft.com/office/drawing/2014/main" id="{63305F7A-4AB2-3840-A4A0-0C20D8AA3AA1}"/>
                </a:ext>
              </a:extLst>
            </p:cNvPr>
            <p:cNvSpPr txBox="1"/>
            <p:nvPr/>
          </p:nvSpPr>
          <p:spPr>
            <a:xfrm>
              <a:off x="5562600" y="4343400"/>
              <a:ext cx="685801" cy="468033"/>
            </a:xfrm>
            <a:prstGeom prst="rect">
              <a:avLst/>
            </a:prstGeom>
            <a:noFill/>
          </p:spPr>
          <p:txBody>
            <a:bodyPr wrap="square" rtlCol="0">
              <a:spAutoFit/>
            </a:bodyPr>
            <a:lstStyle/>
            <a:p>
              <a:r>
                <a:rPr lang="en-US" sz="1200" b="1" dirty="0">
                  <a:solidFill>
                    <a:srgbClr val="FF0000"/>
                  </a:solidFill>
                </a:rPr>
                <a:t>~c</a:t>
              </a:r>
            </a:p>
          </p:txBody>
        </p:sp>
        <p:sp>
          <p:nvSpPr>
            <p:cNvPr id="56" name="Oval 55">
              <a:extLst>
                <a:ext uri="{FF2B5EF4-FFF2-40B4-BE49-F238E27FC236}">
                  <a16:creationId xmlns:a16="http://schemas.microsoft.com/office/drawing/2014/main" id="{3089B894-8E59-CA47-BF30-667BADAF2C9D}"/>
                </a:ext>
              </a:extLst>
            </p:cNvPr>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57" name="Straight Connector 56">
              <a:extLst>
                <a:ext uri="{FF2B5EF4-FFF2-40B4-BE49-F238E27FC236}">
                  <a16:creationId xmlns:a16="http://schemas.microsoft.com/office/drawing/2014/main" id="{73305E5A-635B-2445-A6FE-9F65F221A032}"/>
                </a:ext>
              </a:extLst>
            </p:cNvPr>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6D39680A-2933-024A-A767-F8E8276A6E03}"/>
                </a:ext>
              </a:extLst>
            </p:cNvPr>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9" name="TextBox 58">
              <a:extLst>
                <a:ext uri="{FF2B5EF4-FFF2-40B4-BE49-F238E27FC236}">
                  <a16:creationId xmlns:a16="http://schemas.microsoft.com/office/drawing/2014/main" id="{441A6024-F07A-784C-916B-61098BCC568C}"/>
                </a:ext>
              </a:extLst>
            </p:cNvPr>
            <p:cNvSpPr txBox="1"/>
            <p:nvPr/>
          </p:nvSpPr>
          <p:spPr>
            <a:xfrm>
              <a:off x="4537364" y="2667000"/>
              <a:ext cx="568036" cy="468033"/>
            </a:xfrm>
            <a:prstGeom prst="rect">
              <a:avLst/>
            </a:prstGeom>
            <a:noFill/>
          </p:spPr>
          <p:txBody>
            <a:bodyPr wrap="square" rtlCol="0">
              <a:spAutoFit/>
            </a:bodyPr>
            <a:lstStyle/>
            <a:p>
              <a:r>
                <a:rPr lang="en-US" sz="1200" b="1" dirty="0"/>
                <a:t>b</a:t>
              </a:r>
            </a:p>
          </p:txBody>
        </p:sp>
        <p:cxnSp>
          <p:nvCxnSpPr>
            <p:cNvPr id="60" name="Straight Connector 59">
              <a:extLst>
                <a:ext uri="{FF2B5EF4-FFF2-40B4-BE49-F238E27FC236}">
                  <a16:creationId xmlns:a16="http://schemas.microsoft.com/office/drawing/2014/main" id="{D3BC8B97-4384-E84D-A1A5-05323AE56A80}"/>
                </a:ext>
              </a:extLst>
            </p:cNvPr>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4339FF0B-C809-294D-BB5B-9F01C7104114}"/>
                </a:ext>
              </a:extLst>
            </p:cNvPr>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2" name="Oval 61">
              <a:extLst>
                <a:ext uri="{FF2B5EF4-FFF2-40B4-BE49-F238E27FC236}">
                  <a16:creationId xmlns:a16="http://schemas.microsoft.com/office/drawing/2014/main" id="{77623F82-0874-9B42-945D-EF27D14FA540}"/>
                </a:ext>
              </a:extLst>
            </p:cNvPr>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3" name="TextBox 62">
              <a:extLst>
                <a:ext uri="{FF2B5EF4-FFF2-40B4-BE49-F238E27FC236}">
                  <a16:creationId xmlns:a16="http://schemas.microsoft.com/office/drawing/2014/main" id="{3ADBB476-7D67-354D-9B8C-E135251D47DC}"/>
                </a:ext>
              </a:extLst>
            </p:cNvPr>
            <p:cNvSpPr txBox="1"/>
            <p:nvPr/>
          </p:nvSpPr>
          <p:spPr>
            <a:xfrm>
              <a:off x="6019800" y="5562600"/>
              <a:ext cx="415636" cy="276999"/>
            </a:xfrm>
            <a:prstGeom prst="rect">
              <a:avLst/>
            </a:prstGeom>
            <a:noFill/>
          </p:spPr>
          <p:txBody>
            <a:bodyPr wrap="square" rtlCol="0">
              <a:spAutoFit/>
            </a:bodyPr>
            <a:lstStyle/>
            <a:p>
              <a:r>
                <a:rPr lang="en-US" sz="1200" b="1"/>
                <a:t>a</a:t>
              </a:r>
            </a:p>
          </p:txBody>
        </p:sp>
        <p:sp>
          <p:nvSpPr>
            <p:cNvPr id="64" name="TextBox 63">
              <a:extLst>
                <a:ext uri="{FF2B5EF4-FFF2-40B4-BE49-F238E27FC236}">
                  <a16:creationId xmlns:a16="http://schemas.microsoft.com/office/drawing/2014/main" id="{27568550-810D-6A41-9FE5-6401FBC3FB59}"/>
                </a:ext>
              </a:extLst>
            </p:cNvPr>
            <p:cNvSpPr txBox="1"/>
            <p:nvPr/>
          </p:nvSpPr>
          <p:spPr>
            <a:xfrm>
              <a:off x="8153400" y="5562599"/>
              <a:ext cx="685801" cy="468033"/>
            </a:xfrm>
            <a:prstGeom prst="rect">
              <a:avLst/>
            </a:prstGeom>
            <a:noFill/>
          </p:spPr>
          <p:txBody>
            <a:bodyPr wrap="square" rtlCol="0">
              <a:spAutoFit/>
            </a:bodyPr>
            <a:lstStyle/>
            <a:p>
              <a:r>
                <a:rPr lang="en-US" sz="1200" b="1" dirty="0"/>
                <a:t> c</a:t>
              </a:r>
            </a:p>
          </p:txBody>
        </p:sp>
        <p:sp>
          <p:nvSpPr>
            <p:cNvPr id="65" name="Oval 64">
              <a:extLst>
                <a:ext uri="{FF2B5EF4-FFF2-40B4-BE49-F238E27FC236}">
                  <a16:creationId xmlns:a16="http://schemas.microsoft.com/office/drawing/2014/main" id="{55A4364B-4F0E-7A44-8D95-5267FE9DA5BC}"/>
                </a:ext>
              </a:extLst>
            </p:cNvPr>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66" name="Straight Connector 65">
              <a:extLst>
                <a:ext uri="{FF2B5EF4-FFF2-40B4-BE49-F238E27FC236}">
                  <a16:creationId xmlns:a16="http://schemas.microsoft.com/office/drawing/2014/main" id="{6DE974FE-4B31-5D4E-AA51-4D9FDB138B8E}"/>
                </a:ext>
              </a:extLst>
            </p:cNvPr>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DCB9068A-7137-FD43-8C73-C084E4E2A750}"/>
                </a:ext>
              </a:extLst>
            </p:cNvPr>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TextBox 67">
              <a:extLst>
                <a:ext uri="{FF2B5EF4-FFF2-40B4-BE49-F238E27FC236}">
                  <a16:creationId xmlns:a16="http://schemas.microsoft.com/office/drawing/2014/main" id="{E51B8094-3AC5-F943-9668-4DA5839E8A32}"/>
                </a:ext>
              </a:extLst>
            </p:cNvPr>
            <p:cNvSpPr txBox="1"/>
            <p:nvPr/>
          </p:nvSpPr>
          <p:spPr>
            <a:xfrm>
              <a:off x="7128164" y="3886200"/>
              <a:ext cx="568036" cy="468033"/>
            </a:xfrm>
            <a:prstGeom prst="rect">
              <a:avLst/>
            </a:prstGeom>
            <a:noFill/>
          </p:spPr>
          <p:txBody>
            <a:bodyPr wrap="square" rtlCol="0">
              <a:spAutoFit/>
            </a:bodyPr>
            <a:lstStyle/>
            <a:p>
              <a:r>
                <a:rPr lang="en-US" sz="1200" b="1" dirty="0">
                  <a:solidFill>
                    <a:srgbClr val="FF0000"/>
                  </a:solidFill>
                </a:rPr>
                <a:t>b</a:t>
              </a:r>
            </a:p>
          </p:txBody>
        </p:sp>
        <p:cxnSp>
          <p:nvCxnSpPr>
            <p:cNvPr id="69" name="Straight Connector 68">
              <a:extLst>
                <a:ext uri="{FF2B5EF4-FFF2-40B4-BE49-F238E27FC236}">
                  <a16:creationId xmlns:a16="http://schemas.microsoft.com/office/drawing/2014/main" id="{9B0B2C8C-3AA7-344F-9AC4-A2F723C1EAEE}"/>
                </a:ext>
              </a:extLst>
            </p:cNvPr>
            <p:cNvCxnSpPr>
              <a:stCxn id="47"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id="{03BBE282-6AEF-3443-AE3E-B307887179A1}"/>
                </a:ext>
              </a:extLst>
            </p:cNvPr>
            <p:cNvCxnSpPr>
              <a:endCxn id="53"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86B1A15D-1D8A-BE43-9C47-3246CDFB4F63}"/>
                </a:ext>
              </a:extLst>
            </p:cNvPr>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id="{23A487E7-4EA6-2440-9540-3CCA98D01F50}"/>
                </a:ext>
              </a:extLst>
            </p:cNvPr>
            <p:cNvCxnSpPr>
              <a:stCxn id="56" idx="5"/>
              <a:endCxn id="65"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EB7AC436-DDE6-3A48-ABB6-A5C86BD0D9DE}"/>
                </a:ext>
              </a:extLst>
            </p:cNvPr>
            <p:cNvCxnSpPr>
              <a:stCxn id="43"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F7E9870B-80DF-0747-B0CF-5B2B07F6801E}"/>
                </a:ext>
              </a:extLst>
            </p:cNvPr>
            <p:cNvCxnSpPr>
              <a:endCxn id="61"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47790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158</a:t>
            </a:fld>
            <a:endParaRPr lang="en-US">
              <a:solidFill>
                <a:srgbClr val="000000"/>
              </a:solidFill>
            </a:endParaRPr>
          </a:p>
        </p:txBody>
      </p:sp>
    </p:spTree>
    <p:extLst>
      <p:ext uri="{BB962C8B-B14F-4D97-AF65-F5344CB8AC3E}">
        <p14:creationId xmlns:p14="http://schemas.microsoft.com/office/powerpoint/2010/main" val="23798649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9" name="Date Placeholder 3">
            <a:extLst>
              <a:ext uri="{FF2B5EF4-FFF2-40B4-BE49-F238E27FC236}">
                <a16:creationId xmlns:a16="http://schemas.microsoft.com/office/drawing/2014/main" id="{CC2B0E61-FC41-E34D-9D36-DA1E98C301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A8428A-FE73-A640-8986-7BD5097EC8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51158EA-BF01-9F48-B276-9AB0025F72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578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An algorithm for a problem is said to be polynomial if there exists integers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t(n)</a:t>
            </a:r>
            <a:r>
              <a:rPr lang="en-US" sz="2400" dirty="0">
                <a:ea typeface="ＭＳ Ｐゴシック" pitchFamily="-111" charset="-128"/>
                <a:cs typeface="ＭＳ Ｐゴシック" pitchFamily="-111" charset="-128"/>
              </a:rPr>
              <a:t>, the maximum number of steps required on any instance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at most </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Otherwise, we say the algorithm is exponential. Usually, this is interpreted to mean </a:t>
            </a:r>
            <a:r>
              <a:rPr lang="en-US" sz="2400" b="1" dirty="0">
                <a:ea typeface="ＭＳ Ｐゴシック" pitchFamily="-111" charset="-128"/>
                <a:cs typeface="ＭＳ Ｐゴシック" pitchFamily="-111" charset="-128"/>
              </a:rPr>
              <a:t>t(n)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 an infinite set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instances, and some constant </a:t>
            </a:r>
            <a:r>
              <a:rPr lang="en-US" sz="2400" b="1" dirty="0">
                <a:ea typeface="ＭＳ Ｐゴシック" pitchFamily="-111" charset="-128"/>
                <a:cs typeface="ＭＳ Ｐゴシック" pitchFamily="-111" charset="-128"/>
              </a:rPr>
              <a:t>c &gt; 1 </a:t>
            </a:r>
            <a:r>
              <a:rPr lang="en-US" sz="2400" dirty="0">
                <a:ea typeface="ＭＳ Ｐゴシック" pitchFamily="-111" charset="-128"/>
                <a:cs typeface="ＭＳ Ｐゴシック" pitchFamily="-111" charset="-128"/>
              </a:rPr>
              <a:t>(often, we simply use </a:t>
            </a:r>
            <a:r>
              <a:rPr lang="en-US" sz="2400" b="1" dirty="0">
                <a:ea typeface="ＭＳ Ｐゴシック" pitchFamily="-111" charset="-128"/>
                <a:cs typeface="ＭＳ Ｐゴシック" pitchFamily="-111" charset="-128"/>
              </a:rPr>
              <a:t>c = 2</a:t>
            </a:r>
            <a:r>
              <a:rPr lang="en-US" sz="2400" dirty="0">
                <a:ea typeface="ＭＳ Ｐゴシック" pitchFamily="-111" charset="-128"/>
                <a:cs typeface="ＭＳ Ｐゴシック" pitchFamily="-111" charset="-128"/>
              </a:rPr>
              <a:t>).</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41859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584775"/>
            </a:xfrm>
            <a:prstGeom prst="rect">
              <a:avLst/>
            </a:prstGeom>
            <a:noFill/>
          </p:spPr>
          <p:txBody>
            <a:bodyPr wrap="square" rtlCol="0">
              <a:spAutoFit/>
            </a:bodyPr>
            <a:lstStyle/>
            <a:p>
              <a:r>
                <a:rPr lang="en-US" sz="3200" b="1" dirty="0">
                  <a:solidFill>
                    <a:srgbClr val="009900"/>
                  </a:solidFill>
                </a:rPr>
                <a:t>T</a:t>
              </a:r>
            </a:p>
          </p:txBody>
        </p:sp>
        <p:sp>
          <p:nvSpPr>
            <p:cNvPr id="14" name="TextBox 13"/>
            <p:cNvSpPr txBox="1"/>
            <p:nvPr/>
          </p:nvSpPr>
          <p:spPr>
            <a:xfrm>
              <a:off x="5791200" y="2325222"/>
              <a:ext cx="685800" cy="584775"/>
            </a:xfrm>
            <a:prstGeom prst="rect">
              <a:avLst/>
            </a:prstGeom>
            <a:noFill/>
          </p:spPr>
          <p:txBody>
            <a:bodyPr wrap="square" rtlCol="0">
              <a:spAutoFit/>
            </a:bodyPr>
            <a:lstStyle/>
            <a:p>
              <a:r>
                <a:rPr lang="en-US" sz="3200" b="1" dirty="0">
                  <a:solidFill>
                    <a:srgbClr val="CC3300"/>
                  </a:solidFill>
                </a:rPr>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584775"/>
            </a:xfrm>
            <a:prstGeom prst="rect">
              <a:avLst/>
            </a:prstGeom>
            <a:noFill/>
          </p:spPr>
          <p:txBody>
            <a:bodyPr wrap="square" rtlCol="0">
              <a:spAutoFit/>
            </a:bodyPr>
            <a:lstStyle/>
            <a:p>
              <a:r>
                <a:rPr lang="en-US" sz="3200" b="1" dirty="0">
                  <a:solidFill>
                    <a:srgbClr val="0000FF"/>
                  </a:solidFill>
                </a:rPr>
                <a:t>B</a:t>
              </a:r>
            </a:p>
          </p:txBody>
        </p:sp>
      </p:grpSp>
      <p:sp>
        <p:nvSpPr>
          <p:cNvPr id="16" name="Date Placeholder 3">
            <a:extLst>
              <a:ext uri="{FF2B5EF4-FFF2-40B4-BE49-F238E27FC236}">
                <a16:creationId xmlns:a16="http://schemas.microsoft.com/office/drawing/2014/main" id="{A657D556-88A9-2C4B-B272-89D555F1BD3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88C8FD7-CCA7-FE4B-9E6E-D1E63E898A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9BB0EE87-4E47-2941-A878-141AE0317C4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73243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Super + Variables Gadget</a:t>
            </a: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
        <p:nvSpPr>
          <p:cNvPr id="7" name="Date Placeholder 3">
            <a:extLst>
              <a:ext uri="{FF2B5EF4-FFF2-40B4-BE49-F238E27FC236}">
                <a16:creationId xmlns:a16="http://schemas.microsoft.com/office/drawing/2014/main" id="{75FE3048-A7FD-6C42-B2ED-D172168C82D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A31FC16-AB4F-274E-93E2-491EDA5EC9A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6A29EA-5870-3C43-A9E7-2E502389D4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36259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A Simple OR Gadget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162</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b="0" i="0" u="none" strike="noStrike" cap="none" normalizeH="0" baseline="0" dirty="0">
                <a:ln>
                  <a:noFill/>
                </a:ln>
                <a:solidFill>
                  <a:schemeClr val="tx1"/>
                </a:solidFill>
                <a:effectLst/>
                <a:latin typeface="Arial" pitchFamily="-107" charset="0"/>
              </a:endParaRPr>
            </a:p>
          </p:txBody>
        </p:sp>
      </p:grpSp>
    </p:spTree>
    <p:extLst>
      <p:ext uri="{BB962C8B-B14F-4D97-AF65-F5344CB8AC3E}">
        <p14:creationId xmlns:p14="http://schemas.microsoft.com/office/powerpoint/2010/main" val="20265056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163</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74166861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164</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288328623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165</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14168966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166</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6CEC8718-FF17-D54C-8E2B-2E5CC00CD8E7}"/>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FDD8A5FE-5A8C-8C49-8182-6F34C81AE688}"/>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7485832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Clause Gadget</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8" name="Date Placeholder 3">
            <a:extLst>
              <a:ext uri="{FF2B5EF4-FFF2-40B4-BE49-F238E27FC236}">
                <a16:creationId xmlns:a16="http://schemas.microsoft.com/office/drawing/2014/main" id="{AB2219F8-8735-E847-9C0F-47D7F65B5E4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CB828A9B-0022-D04F-A79A-B7A4BB69E0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3FD824DC-46B6-E94D-8957-26569B936F9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1497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833304"/>
            <a:ext cx="8761964" cy="3575304"/>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 / B</a:t>
            </a:r>
          </a:p>
        </p:txBody>
      </p:sp>
      <p:sp>
        <p:nvSpPr>
          <p:cNvPr id="12" name="TextBox 11"/>
          <p:cNvSpPr txBox="1"/>
          <p:nvPr/>
        </p:nvSpPr>
        <p:spPr>
          <a:xfrm>
            <a:off x="2362200" y="3897868"/>
            <a:ext cx="914400" cy="369332"/>
          </a:xfrm>
          <a:prstGeom prst="rect">
            <a:avLst/>
          </a:prstGeom>
          <a:noFill/>
        </p:spPr>
        <p:txBody>
          <a:bodyPr wrap="square" rtlCol="0">
            <a:spAutoFit/>
          </a:bodyPr>
          <a:lstStyle/>
          <a:p>
            <a:r>
              <a:rPr lang="en-US" dirty="0"/>
              <a:t>B </a:t>
            </a:r>
            <a:r>
              <a:rPr lang="en-US"/>
              <a:t>/ T</a:t>
            </a:r>
            <a:endParaRPr lang="en-US" dirty="0"/>
          </a:p>
        </p:txBody>
      </p:sp>
      <p:sp>
        <p:nvSpPr>
          <p:cNvPr id="13" name="TextBox 12"/>
          <p:cNvSpPr txBox="1"/>
          <p:nvPr/>
        </p:nvSpPr>
        <p:spPr>
          <a:xfrm>
            <a:off x="2590800" y="1833304"/>
            <a:ext cx="1752600" cy="369332"/>
          </a:xfrm>
          <a:prstGeom prst="rect">
            <a:avLst/>
          </a:prstGeom>
          <a:noFill/>
        </p:spPr>
        <p:txBody>
          <a:bodyPr wrap="square" rtlCol="0">
            <a:spAutoFit/>
          </a:bodyPr>
          <a:lstStyle/>
          <a:p>
            <a:r>
              <a:rPr lang="en-US" dirty="0"/>
              <a:t>F but not legal</a:t>
            </a:r>
          </a:p>
        </p:txBody>
      </p:sp>
      <p:sp>
        <p:nvSpPr>
          <p:cNvPr id="14" name="Date Placeholder 3">
            <a:extLst>
              <a:ext uri="{FF2B5EF4-FFF2-40B4-BE49-F238E27FC236}">
                <a16:creationId xmlns:a16="http://schemas.microsoft.com/office/drawing/2014/main" id="{3F9C69DE-677C-9B49-AF28-C837E1E81C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1F95C8CF-0D79-9E4A-8261-005DCE3FC1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AD5F7751-FA5A-6542-9EE2-35A5E2931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4" name="Oval 3">
            <a:extLst>
              <a:ext uri="{FF2B5EF4-FFF2-40B4-BE49-F238E27FC236}">
                <a16:creationId xmlns:a16="http://schemas.microsoft.com/office/drawing/2014/main" id="{D495C1B6-E257-1A40-8CC7-0213C43AB08C}"/>
              </a:ext>
            </a:extLst>
          </p:cNvPr>
          <p:cNvSpPr/>
          <p:nvPr/>
        </p:nvSpPr>
        <p:spPr bwMode="auto">
          <a:xfrm>
            <a:off x="609601" y="21336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D650408E-1AEE-EE4A-9BC4-41155F65D461}"/>
              </a:ext>
            </a:extLst>
          </p:cNvPr>
          <p:cNvSpPr/>
          <p:nvPr/>
        </p:nvSpPr>
        <p:spPr bwMode="auto">
          <a:xfrm>
            <a:off x="609600" y="33057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9" name="Oval 18">
            <a:extLst>
              <a:ext uri="{FF2B5EF4-FFF2-40B4-BE49-F238E27FC236}">
                <a16:creationId xmlns:a16="http://schemas.microsoft.com/office/drawing/2014/main" id="{CD9112A4-3B96-724C-A3A7-3E7813FA6DA5}"/>
              </a:ext>
            </a:extLst>
          </p:cNvPr>
          <p:cNvSpPr/>
          <p:nvPr/>
        </p:nvSpPr>
        <p:spPr bwMode="auto">
          <a:xfrm>
            <a:off x="609600" y="4524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0" name="TextBox 19">
            <a:extLst>
              <a:ext uri="{FF2B5EF4-FFF2-40B4-BE49-F238E27FC236}">
                <a16:creationId xmlns:a16="http://schemas.microsoft.com/office/drawing/2014/main" id="{1AE473FF-9AE0-044B-8F6A-F8C9592C4DB0}"/>
              </a:ext>
            </a:extLst>
          </p:cNvPr>
          <p:cNvSpPr txBox="1"/>
          <p:nvPr/>
        </p:nvSpPr>
        <p:spPr>
          <a:xfrm>
            <a:off x="1143000" y="3048000"/>
            <a:ext cx="457200" cy="381000"/>
          </a:xfrm>
          <a:prstGeom prst="rect">
            <a:avLst/>
          </a:prstGeom>
          <a:noFill/>
        </p:spPr>
        <p:txBody>
          <a:bodyPr wrap="square" rtlCol="0">
            <a:spAutoFit/>
          </a:bodyPr>
          <a:lstStyle/>
          <a:p>
            <a:r>
              <a:rPr lang="en-US" dirty="0"/>
              <a:t>F</a:t>
            </a:r>
          </a:p>
        </p:txBody>
      </p:sp>
      <p:sp>
        <p:nvSpPr>
          <p:cNvPr id="21" name="TextBox 20">
            <a:extLst>
              <a:ext uri="{FF2B5EF4-FFF2-40B4-BE49-F238E27FC236}">
                <a16:creationId xmlns:a16="http://schemas.microsoft.com/office/drawing/2014/main" id="{D89D6B52-6CDC-B041-AD70-7BC659AE2B49}"/>
              </a:ext>
            </a:extLst>
          </p:cNvPr>
          <p:cNvSpPr txBox="1"/>
          <p:nvPr/>
        </p:nvSpPr>
        <p:spPr>
          <a:xfrm>
            <a:off x="1143000" y="1828800"/>
            <a:ext cx="457200" cy="381000"/>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637269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437731" y="3774993"/>
            <a:ext cx="8382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Date Placeholder 3">
            <a:extLst>
              <a:ext uri="{FF2B5EF4-FFF2-40B4-BE49-F238E27FC236}">
                <a16:creationId xmlns:a16="http://schemas.microsoft.com/office/drawing/2014/main" id="{29890902-8EBC-4C45-92EA-359FB082BA9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8B8F70FA-B11C-FC48-9BDD-448F380337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1873C8FC-F327-EC44-9E8A-DA87E358391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17" name="Oval 16">
            <a:extLst>
              <a:ext uri="{FF2B5EF4-FFF2-40B4-BE49-F238E27FC236}">
                <a16:creationId xmlns:a16="http://schemas.microsoft.com/office/drawing/2014/main" id="{5524E29C-9E94-AE4E-A4E3-861B15C45F8F}"/>
              </a:ext>
            </a:extLst>
          </p:cNvPr>
          <p:cNvSpPr/>
          <p:nvPr/>
        </p:nvSpPr>
        <p:spPr bwMode="auto">
          <a:xfrm>
            <a:off x="609601" y="45720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20971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ea typeface="ＭＳ Ｐゴシック" pitchFamily="-111" charset="-128"/>
                <a:cs typeface="ＭＳ Ｐゴシック" pitchFamily="-111" charset="-128"/>
              </a:rPr>
              <a:t>A Word about “Words”</a:t>
            </a:r>
          </a:p>
        </p:txBody>
      </p:sp>
      <p:sp>
        <p:nvSpPr>
          <p:cNvPr id="125955"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Normally, when we say a problem is "easy" we mean that it has a polynomial algorithm.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But, when we say a problem is "hard" or “apparently hard" we usually mean no polynomial algorithm is known, and none seems likely.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It is possible a polynomial algorithm exists for "hard" problems, but the evidence seems to indicate otherwise</a:t>
            </a:r>
            <a:r>
              <a:rPr lang="en-US" sz="2400" b="1" dirty="0">
                <a:ea typeface="Arial" pitchFamily="-111" charset="0"/>
                <a:cs typeface="Arial" pitchFamily="-111" charset="0"/>
              </a:rPr>
              <a:t>.</a:t>
            </a:r>
          </a:p>
        </p:txBody>
      </p:sp>
      <p:sp>
        <p:nvSpPr>
          <p:cNvPr id="125956" name="Date Placeholder 3"/>
          <p:cNvSpPr>
            <a:spLocks noGrp="1"/>
          </p:cNvSpPr>
          <p:nvPr>
            <p:ph type="dt" sz="quarter" idx="10"/>
          </p:nvPr>
        </p:nvSpPr>
        <p:spPr>
          <a:noFill/>
        </p:spPr>
        <p:txBody>
          <a:bodyPr/>
          <a:lstStyle/>
          <a:p>
            <a:fld id="{F1059E48-106B-5144-9EB5-04432E40A482}"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595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5958" name="Slide Number Placeholder 5"/>
          <p:cNvSpPr>
            <a:spLocks noGrp="1"/>
          </p:cNvSpPr>
          <p:nvPr>
            <p:ph type="sldNum" sz="quarter" idx="12"/>
          </p:nvPr>
        </p:nvSpPr>
        <p:spPr>
          <a:noFill/>
        </p:spPr>
        <p:txBody>
          <a:bodyPr/>
          <a:lstStyle/>
          <a:p>
            <a:fld id="{EC75C140-8671-D041-A45E-30BD6905E3D2}"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64627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2" name="TextBox 11"/>
          <p:cNvSpPr txBox="1"/>
          <p:nvPr/>
        </p:nvSpPr>
        <p:spPr>
          <a:xfrm>
            <a:off x="2362199" y="3897868"/>
            <a:ext cx="702425" cy="369332"/>
          </a:xfrm>
          <a:prstGeom prst="rect">
            <a:avLst/>
          </a:prstGeom>
          <a:noFill/>
        </p:spPr>
        <p:txBody>
          <a:bodyPr wrap="square" rtlCol="0">
            <a:spAutoFit/>
          </a:bodyPr>
          <a:lstStyle/>
          <a:p>
            <a:r>
              <a:rPr lang="en-US" dirty="0"/>
              <a:t>B,T</a:t>
            </a:r>
          </a:p>
        </p:txBody>
      </p:sp>
      <p:sp>
        <p:nvSpPr>
          <p:cNvPr id="13" name="TextBox 12"/>
          <p:cNvSpPr txBox="1"/>
          <p:nvPr/>
        </p:nvSpPr>
        <p:spPr>
          <a:xfrm>
            <a:off x="2421774" y="1981200"/>
            <a:ext cx="854826" cy="461665"/>
          </a:xfrm>
          <a:prstGeom prst="rect">
            <a:avLst/>
          </a:prstGeom>
          <a:noFill/>
        </p:spPr>
        <p:txBody>
          <a:bodyPr wrap="square" rtlCol="0">
            <a:spAutoFit/>
          </a:bodyPr>
          <a:lstStyle/>
          <a:p>
            <a:r>
              <a:rPr lang="en-US" dirty="0"/>
              <a:t>T, B</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F</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54077443-0754-8544-8055-0626662BAC25}"/>
              </a:ext>
            </a:extLst>
          </p:cNvPr>
          <p:cNvSpPr/>
          <p:nvPr/>
        </p:nvSpPr>
        <p:spPr bwMode="auto">
          <a:xfrm>
            <a:off x="609601" y="33528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7737A4D9-B36A-A447-A159-8222E5995566}"/>
              </a:ext>
            </a:extLst>
          </p:cNvPr>
          <p:cNvSpPr/>
          <p:nvPr/>
        </p:nvSpPr>
        <p:spPr bwMode="auto">
          <a:xfrm>
            <a:off x="609600" y="4524970"/>
            <a:ext cx="495968" cy="504230"/>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7544542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one of a ||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7620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dirty="0"/>
              <a:t>F/B</a:t>
            </a:r>
          </a:p>
        </p:txBody>
      </p:sp>
      <p:sp>
        <p:nvSpPr>
          <p:cNvPr id="14" name="Date Placeholder 3">
            <a:extLst>
              <a:ext uri="{FF2B5EF4-FFF2-40B4-BE49-F238E27FC236}">
                <a16:creationId xmlns:a16="http://schemas.microsoft.com/office/drawing/2014/main" id="{1B0E6EDC-CDA7-8345-9600-63F588B61A7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AE8FA4DF-22C0-CA41-A0CD-2C605756876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45DDA2EF-865A-6548-8D81-D184E0D2028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17" name="Oval 16">
            <a:extLst>
              <a:ext uri="{FF2B5EF4-FFF2-40B4-BE49-F238E27FC236}">
                <a16:creationId xmlns:a16="http://schemas.microsoft.com/office/drawing/2014/main" id="{30E0664A-916F-2840-BD15-2218B7EDAE21}"/>
              </a:ext>
            </a:extLst>
          </p:cNvPr>
          <p:cNvSpPr/>
          <p:nvPr/>
        </p:nvSpPr>
        <p:spPr bwMode="auto">
          <a:xfrm>
            <a:off x="609600" y="4572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33193805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858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TextBox 13">
            <a:extLst>
              <a:ext uri="{FF2B5EF4-FFF2-40B4-BE49-F238E27FC236}">
                <a16:creationId xmlns:a16="http://schemas.microsoft.com/office/drawing/2014/main" id="{F62A8CA2-DC39-3E43-BCB4-63C0BC38A9C5}"/>
              </a:ext>
            </a:extLst>
          </p:cNvPr>
          <p:cNvSpPr txBox="1"/>
          <p:nvPr/>
        </p:nvSpPr>
        <p:spPr>
          <a:xfrm>
            <a:off x="1143000" y="2062163"/>
            <a:ext cx="457200" cy="381000"/>
          </a:xfrm>
          <a:prstGeom prst="rect">
            <a:avLst/>
          </a:prstGeom>
          <a:noFill/>
        </p:spPr>
        <p:txBody>
          <a:bodyPr wrap="square" rtlCol="0">
            <a:spAutoFit/>
          </a:bodyPr>
          <a:lstStyle/>
          <a:p>
            <a:r>
              <a:rPr lang="en-US" dirty="0"/>
              <a:t>T</a:t>
            </a:r>
          </a:p>
        </p:txBody>
      </p:sp>
      <p:sp>
        <p:nvSpPr>
          <p:cNvPr id="15" name="TextBox 14">
            <a:extLst>
              <a:ext uri="{FF2B5EF4-FFF2-40B4-BE49-F238E27FC236}">
                <a16:creationId xmlns:a16="http://schemas.microsoft.com/office/drawing/2014/main" id="{DED3C0F5-713F-254E-8A77-57EB689700D7}"/>
              </a:ext>
            </a:extLst>
          </p:cNvPr>
          <p:cNvSpPr txBox="1"/>
          <p:nvPr/>
        </p:nvSpPr>
        <p:spPr>
          <a:xfrm>
            <a:off x="1066800" y="3124200"/>
            <a:ext cx="457200" cy="381000"/>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0A49BDA1-6065-C349-A9E3-FF7A15F84B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A7DD3924-F703-FE40-ABBD-DF7244BC1F9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A5346122-9B17-AB40-9994-CAC5F447A58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8D7A98A-6B26-0B4F-8049-E93A9BC83A48}"/>
              </a:ext>
            </a:extLst>
          </p:cNvPr>
          <p:cNvSpPr/>
          <p:nvPr/>
        </p:nvSpPr>
        <p:spPr bwMode="auto">
          <a:xfrm>
            <a:off x="609600" y="4572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B6F1D338-CA94-3246-AA61-02F3A3DE03FD}"/>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B342EFB9-2A4E-7845-8FD0-E18A5058806C}"/>
              </a:ext>
            </a:extLst>
          </p:cNvPr>
          <p:cNvSpPr/>
          <p:nvPr/>
        </p:nvSpPr>
        <p:spPr bwMode="auto">
          <a:xfrm>
            <a:off x="609600" y="2286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62452306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
        <p:nvSpPr>
          <p:cNvPr id="11" name="Date Placeholder 3">
            <a:extLst>
              <a:ext uri="{FF2B5EF4-FFF2-40B4-BE49-F238E27FC236}">
                <a16:creationId xmlns:a16="http://schemas.microsoft.com/office/drawing/2014/main" id="{912B197B-E0DA-3646-B8F0-BE85B43FEBE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 name="Footer Placeholder 4">
            <a:extLst>
              <a:ext uri="{FF2B5EF4-FFF2-40B4-BE49-F238E27FC236}">
                <a16:creationId xmlns:a16="http://schemas.microsoft.com/office/drawing/2014/main" id="{6804F325-5321-C640-A58B-24730A93CA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 name="Slide Number Placeholder 5">
            <a:extLst>
              <a:ext uri="{FF2B5EF4-FFF2-40B4-BE49-F238E27FC236}">
                <a16:creationId xmlns:a16="http://schemas.microsoft.com/office/drawing/2014/main" id="{C5EC6A4A-F1A3-444A-9C2D-67580BC94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65965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10" name="Date Placeholder 3">
            <a:extLst>
              <a:ext uri="{FF2B5EF4-FFF2-40B4-BE49-F238E27FC236}">
                <a16:creationId xmlns:a16="http://schemas.microsoft.com/office/drawing/2014/main" id="{E658672B-6934-A74B-A918-1F7A1F762B4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249B23B-605A-F94F-8ADD-F801DA004B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EBC1587B-7996-5044-B288-597E5876BB4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933868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B27-5BFA-7D45-BDD0-5CDA48125352}"/>
              </a:ext>
            </a:extLst>
          </p:cNvPr>
          <p:cNvSpPr>
            <a:spLocks noGrp="1"/>
          </p:cNvSpPr>
          <p:nvPr>
            <p:ph type="title"/>
          </p:nvPr>
        </p:nvSpPr>
        <p:spPr/>
        <p:txBody>
          <a:bodyPr/>
          <a:lstStyle/>
          <a:p>
            <a:r>
              <a:rPr lang="en-US" dirty="0"/>
              <a:t>Live Variable Analysis</a:t>
            </a:r>
          </a:p>
        </p:txBody>
      </p:sp>
      <p:sp>
        <p:nvSpPr>
          <p:cNvPr id="7" name="Text Placeholder 6">
            <a:extLst>
              <a:ext uri="{FF2B5EF4-FFF2-40B4-BE49-F238E27FC236}">
                <a16:creationId xmlns:a16="http://schemas.microsoft.com/office/drawing/2014/main" id="{FAEAC525-7F9B-D443-94C9-8579B7853503}"/>
              </a:ext>
            </a:extLst>
          </p:cNvPr>
          <p:cNvSpPr>
            <a:spLocks noGrp="1"/>
          </p:cNvSpPr>
          <p:nvPr>
            <p:ph type="body" idx="1"/>
          </p:nvPr>
        </p:nvSpPr>
        <p:spPr/>
        <p:txBody>
          <a:bodyPr/>
          <a:lstStyle/>
          <a:p>
            <a:r>
              <a:rPr lang="en-US" dirty="0"/>
              <a:t>Code</a:t>
            </a:r>
          </a:p>
        </p:txBody>
      </p:sp>
      <p:sp>
        <p:nvSpPr>
          <p:cNvPr id="3" name="Content Placeholder 2">
            <a:extLst>
              <a:ext uri="{FF2B5EF4-FFF2-40B4-BE49-F238E27FC236}">
                <a16:creationId xmlns:a16="http://schemas.microsoft.com/office/drawing/2014/main" id="{4D63A673-DCC5-B647-99E9-273FC39DAB72}"/>
              </a:ext>
            </a:extLst>
          </p:cNvPr>
          <p:cNvSpPr>
            <a:spLocks noGrp="1"/>
          </p:cNvSpPr>
          <p:nvPr>
            <p:ph sz="half" idx="2"/>
          </p:nvPr>
        </p:nvSpPr>
        <p:spPr/>
        <p:txBody>
          <a:bodyPr/>
          <a:lstStyle/>
          <a:p>
            <a:pPr marL="0" indent="0">
              <a:buNone/>
            </a:pPr>
            <a:r>
              <a:rPr lang="en-US" sz="2000" dirty="0"/>
              <a:t>a = 1; </a:t>
            </a:r>
          </a:p>
          <a:p>
            <a:pPr marL="0" indent="0">
              <a:buNone/>
            </a:pPr>
            <a:r>
              <a:rPr lang="en-US" sz="2000" dirty="0"/>
              <a:t>b = 2;</a:t>
            </a:r>
          </a:p>
          <a:p>
            <a:pPr marL="0" indent="0">
              <a:buNone/>
            </a:pPr>
            <a:r>
              <a:rPr lang="en-US" sz="2000" dirty="0"/>
              <a:t>c = a * b;</a:t>
            </a:r>
          </a:p>
          <a:p>
            <a:pPr marL="0" indent="0">
              <a:buNone/>
            </a:pPr>
            <a:r>
              <a:rPr lang="en-US" sz="2000" dirty="0"/>
              <a:t>d = a + 3; </a:t>
            </a:r>
          </a:p>
          <a:p>
            <a:pPr marL="0" indent="0">
              <a:buNone/>
            </a:pPr>
            <a:r>
              <a:rPr lang="en-US" sz="2000" dirty="0"/>
              <a:t>e = a + b;</a:t>
            </a:r>
          </a:p>
        </p:txBody>
      </p:sp>
      <p:sp>
        <p:nvSpPr>
          <p:cNvPr id="8" name="Text Placeholder 7">
            <a:extLst>
              <a:ext uri="{FF2B5EF4-FFF2-40B4-BE49-F238E27FC236}">
                <a16:creationId xmlns:a16="http://schemas.microsoft.com/office/drawing/2014/main" id="{78095A17-3624-1648-85D6-10910C6F6C54}"/>
              </a:ext>
            </a:extLst>
          </p:cNvPr>
          <p:cNvSpPr>
            <a:spLocks noGrp="1"/>
          </p:cNvSpPr>
          <p:nvPr>
            <p:ph type="body" sz="quarter" idx="3"/>
          </p:nvPr>
        </p:nvSpPr>
        <p:spPr/>
        <p:txBody>
          <a:bodyPr/>
          <a:lstStyle/>
          <a:p>
            <a:r>
              <a:rPr lang="en-US" dirty="0"/>
              <a:t>No </a:t>
            </a:r>
            <a:r>
              <a:rPr lang="en-US" dirty="0" err="1"/>
              <a:t>Optimzation</a:t>
            </a:r>
            <a:endParaRPr lang="en-US" dirty="0"/>
          </a:p>
        </p:txBody>
      </p:sp>
      <p:sp>
        <p:nvSpPr>
          <p:cNvPr id="9" name="Content Placeholder 8">
            <a:extLst>
              <a:ext uri="{FF2B5EF4-FFF2-40B4-BE49-F238E27FC236}">
                <a16:creationId xmlns:a16="http://schemas.microsoft.com/office/drawing/2014/main" id="{436981D6-C770-0645-95FA-4F5118D56225}"/>
              </a:ext>
            </a:extLst>
          </p:cNvPr>
          <p:cNvSpPr>
            <a:spLocks noGrp="1"/>
          </p:cNvSpPr>
          <p:nvPr>
            <p:ph sz="quarter" idx="4"/>
          </p:nvPr>
        </p:nvSpPr>
        <p:spPr>
          <a:xfrm>
            <a:off x="4673209" y="2210398"/>
            <a:ext cx="4041775" cy="3951288"/>
          </a:xfrm>
        </p:spPr>
        <p:txBody>
          <a:bodyPr/>
          <a:lstStyle/>
          <a:p>
            <a:pPr marL="0" indent="0">
              <a:buNone/>
            </a:pPr>
            <a:r>
              <a:rPr lang="en-US" sz="2000" dirty="0"/>
              <a:t>T1 = 1 </a:t>
            </a:r>
          </a:p>
          <a:p>
            <a:pPr marL="0" indent="0">
              <a:buNone/>
            </a:pPr>
            <a:r>
              <a:rPr lang="en-US" sz="2000" dirty="0"/>
              <a:t>T2 = 2 </a:t>
            </a:r>
          </a:p>
          <a:p>
            <a:pPr marL="0" indent="0">
              <a:buNone/>
            </a:pPr>
            <a:r>
              <a:rPr lang="en-US" sz="2000" dirty="0"/>
              <a:t>T3 = T1 * T2 </a:t>
            </a:r>
          </a:p>
          <a:p>
            <a:pPr marL="0" indent="0">
              <a:buNone/>
            </a:pPr>
            <a:r>
              <a:rPr lang="en-US" sz="2000" dirty="0"/>
              <a:t>T4 = T1 + 3 </a:t>
            </a:r>
          </a:p>
          <a:p>
            <a:pPr marL="0" indent="0">
              <a:buNone/>
            </a:pPr>
            <a:r>
              <a:rPr lang="en-US" sz="2000" dirty="0"/>
              <a:t>T5 = T1 + T2</a:t>
            </a:r>
          </a:p>
        </p:txBody>
      </p:sp>
      <p:sp>
        <p:nvSpPr>
          <p:cNvPr id="4" name="Date Placeholder 3">
            <a:extLst>
              <a:ext uri="{FF2B5EF4-FFF2-40B4-BE49-F238E27FC236}">
                <a16:creationId xmlns:a16="http://schemas.microsoft.com/office/drawing/2014/main" id="{BBC45A7B-5C51-5144-AEDE-66B62E3894AB}"/>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B3EED259-CBB6-374C-8597-A83E8EA8116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3D0D254-3578-744E-80BD-85000DD2892B}"/>
              </a:ext>
            </a:extLst>
          </p:cNvPr>
          <p:cNvSpPr>
            <a:spLocks noGrp="1"/>
          </p:cNvSpPr>
          <p:nvPr>
            <p:ph type="sldNum" sz="quarter" idx="12"/>
          </p:nvPr>
        </p:nvSpPr>
        <p:spPr/>
        <p:txBody>
          <a:bodyPr/>
          <a:lstStyle/>
          <a:p>
            <a:fld id="{F7F6C048-724C-A44D-A3A9-573A2C2F7973}" type="slidenum">
              <a:rPr lang="en-US" smtClean="0"/>
              <a:pPr/>
              <a:t>175</a:t>
            </a:fld>
            <a:endParaRPr lang="en-US"/>
          </a:p>
        </p:txBody>
      </p:sp>
      <p:sp>
        <p:nvSpPr>
          <p:cNvPr id="10" name="Oval 9">
            <a:extLst>
              <a:ext uri="{FF2B5EF4-FFF2-40B4-BE49-F238E27FC236}">
                <a16:creationId xmlns:a16="http://schemas.microsoft.com/office/drawing/2014/main" id="{84497DB9-64C7-2243-9071-8D5BD6967514}"/>
              </a:ext>
            </a:extLst>
          </p:cNvPr>
          <p:cNvSpPr/>
          <p:nvPr/>
        </p:nvSpPr>
        <p:spPr bwMode="auto">
          <a:xfrm>
            <a:off x="3124200" y="4111756"/>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1</a:t>
            </a:r>
          </a:p>
        </p:txBody>
      </p:sp>
      <p:sp>
        <p:nvSpPr>
          <p:cNvPr id="11" name="Oval 10">
            <a:extLst>
              <a:ext uri="{FF2B5EF4-FFF2-40B4-BE49-F238E27FC236}">
                <a16:creationId xmlns:a16="http://schemas.microsoft.com/office/drawing/2014/main" id="{A55B28AE-552D-FB4F-9D76-BA5076E655DF}"/>
              </a:ext>
            </a:extLst>
          </p:cNvPr>
          <p:cNvSpPr/>
          <p:nvPr/>
        </p:nvSpPr>
        <p:spPr bwMode="auto">
          <a:xfrm>
            <a:off x="3181883" y="5478593"/>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T4</a:t>
            </a:r>
          </a:p>
        </p:txBody>
      </p:sp>
      <p:sp>
        <p:nvSpPr>
          <p:cNvPr id="12" name="Oval 11">
            <a:extLst>
              <a:ext uri="{FF2B5EF4-FFF2-40B4-BE49-F238E27FC236}">
                <a16:creationId xmlns:a16="http://schemas.microsoft.com/office/drawing/2014/main" id="{351B0ECA-1281-3F45-98BB-AC19D0DC338E}"/>
              </a:ext>
            </a:extLst>
          </p:cNvPr>
          <p:cNvSpPr/>
          <p:nvPr/>
        </p:nvSpPr>
        <p:spPr bwMode="auto">
          <a:xfrm>
            <a:off x="5465795" y="5478593"/>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T5</a:t>
            </a:r>
          </a:p>
        </p:txBody>
      </p:sp>
      <p:sp>
        <p:nvSpPr>
          <p:cNvPr id="13" name="Oval 12">
            <a:extLst>
              <a:ext uri="{FF2B5EF4-FFF2-40B4-BE49-F238E27FC236}">
                <a16:creationId xmlns:a16="http://schemas.microsoft.com/office/drawing/2014/main" id="{99AF4FAA-36D8-2441-98A6-39AB5E3D60D2}"/>
              </a:ext>
            </a:extLst>
          </p:cNvPr>
          <p:cNvSpPr/>
          <p:nvPr/>
        </p:nvSpPr>
        <p:spPr bwMode="auto">
          <a:xfrm>
            <a:off x="6210300" y="4115290"/>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3</a:t>
            </a:r>
          </a:p>
        </p:txBody>
      </p:sp>
      <p:sp>
        <p:nvSpPr>
          <p:cNvPr id="14" name="Oval 13">
            <a:extLst>
              <a:ext uri="{FF2B5EF4-FFF2-40B4-BE49-F238E27FC236}">
                <a16:creationId xmlns:a16="http://schemas.microsoft.com/office/drawing/2014/main" id="{1E1498E7-5E7A-D049-925B-35520E489980}"/>
              </a:ext>
            </a:extLst>
          </p:cNvPr>
          <p:cNvSpPr/>
          <p:nvPr/>
        </p:nvSpPr>
        <p:spPr bwMode="auto">
          <a:xfrm>
            <a:off x="4705568" y="4495800"/>
            <a:ext cx="685800" cy="609600"/>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T2</a:t>
            </a:r>
            <a:endParaRPr kumimoji="0" lang="en-US" sz="1800" b="1" i="0" u="none" strike="noStrike" cap="none" normalizeH="0" baseline="0" dirty="0">
              <a:ln>
                <a:noFill/>
              </a:ln>
              <a:solidFill>
                <a:schemeClr val="tx1"/>
              </a:solidFill>
              <a:effectLst/>
              <a:latin typeface="Arial" pitchFamily="-107" charset="0"/>
            </a:endParaRPr>
          </a:p>
        </p:txBody>
      </p:sp>
      <p:cxnSp>
        <p:nvCxnSpPr>
          <p:cNvPr id="16" name="Straight Connector 15">
            <a:extLst>
              <a:ext uri="{FF2B5EF4-FFF2-40B4-BE49-F238E27FC236}">
                <a16:creationId xmlns:a16="http://schemas.microsoft.com/office/drawing/2014/main" id="{7000FD3C-0BD6-484F-A9E4-C6A67B85AE2D}"/>
              </a:ext>
            </a:extLst>
          </p:cNvPr>
          <p:cNvCxnSpPr>
            <a:stCxn id="10" idx="6"/>
            <a:endCxn id="14" idx="2"/>
          </p:cNvCxnSpPr>
          <p:nvPr/>
        </p:nvCxnSpPr>
        <p:spPr bwMode="auto">
          <a:xfrm>
            <a:off x="3810000" y="4416556"/>
            <a:ext cx="895568" cy="384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FA4AF5D-F828-6942-AF08-F8FFE5F77851}"/>
              </a:ext>
            </a:extLst>
          </p:cNvPr>
          <p:cNvCxnSpPr>
            <a:stCxn id="14" idx="6"/>
            <a:endCxn id="13" idx="2"/>
          </p:cNvCxnSpPr>
          <p:nvPr/>
        </p:nvCxnSpPr>
        <p:spPr bwMode="auto">
          <a:xfrm flipV="1">
            <a:off x="5391368" y="4420090"/>
            <a:ext cx="818932" cy="3805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CB4929A-1434-3E46-83BD-74B5C5A8A0B9}"/>
              </a:ext>
            </a:extLst>
          </p:cNvPr>
          <p:cNvCxnSpPr>
            <a:stCxn id="10" idx="4"/>
            <a:endCxn id="11" idx="0"/>
          </p:cNvCxnSpPr>
          <p:nvPr/>
        </p:nvCxnSpPr>
        <p:spPr bwMode="auto">
          <a:xfrm>
            <a:off x="3467100" y="4721356"/>
            <a:ext cx="57683" cy="757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FFE2B73-C816-B444-8EAA-C688E32311F2}"/>
              </a:ext>
            </a:extLst>
          </p:cNvPr>
          <p:cNvCxnSpPr>
            <a:cxnSpLocks/>
            <a:stCxn id="14" idx="3"/>
            <a:endCxn id="11" idx="6"/>
          </p:cNvCxnSpPr>
          <p:nvPr/>
        </p:nvCxnSpPr>
        <p:spPr bwMode="auto">
          <a:xfrm flipH="1">
            <a:off x="3867683" y="5016126"/>
            <a:ext cx="938318" cy="767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B530864-8117-C84A-A6AB-EA12394C1298}"/>
              </a:ext>
            </a:extLst>
          </p:cNvPr>
          <p:cNvCxnSpPr>
            <a:stCxn id="10" idx="7"/>
            <a:endCxn id="13" idx="1"/>
          </p:cNvCxnSpPr>
          <p:nvPr/>
        </p:nvCxnSpPr>
        <p:spPr bwMode="auto">
          <a:xfrm>
            <a:off x="3709567" y="4201030"/>
            <a:ext cx="2601166" cy="35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499718E9-92F5-5C46-A9F6-368F48ADAEBE}"/>
              </a:ext>
            </a:extLst>
          </p:cNvPr>
          <p:cNvSpPr txBox="1"/>
          <p:nvPr/>
        </p:nvSpPr>
        <p:spPr>
          <a:xfrm>
            <a:off x="457200" y="4416556"/>
            <a:ext cx="2362200" cy="1200329"/>
          </a:xfrm>
          <a:prstGeom prst="rect">
            <a:avLst/>
          </a:prstGeom>
          <a:noFill/>
        </p:spPr>
        <p:txBody>
          <a:bodyPr wrap="square" rtlCol="0">
            <a:spAutoFit/>
          </a:bodyPr>
          <a:lstStyle/>
          <a:p>
            <a:r>
              <a:rPr lang="en-US" dirty="0"/>
              <a:t>Minimum colors are 3 so need 3 registers to spilling to memory and reloading</a:t>
            </a:r>
          </a:p>
        </p:txBody>
      </p:sp>
    </p:spTree>
    <p:extLst>
      <p:ext uri="{BB962C8B-B14F-4D97-AF65-F5344CB8AC3E}">
        <p14:creationId xmlns:p14="http://schemas.microsoft.com/office/powerpoint/2010/main" val="31201346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solidFill>
                  <a:srgbClr val="009900"/>
                </a:solidFill>
              </a:rPr>
              <a:t>Processor Scheduling</a:t>
            </a:r>
            <a:br>
              <a:rPr lang="en-US" dirty="0">
                <a:solidFill>
                  <a:srgbClr val="009900"/>
                </a:solidFill>
              </a:rPr>
            </a:br>
            <a:r>
              <a:rPr lang="en-US" dirty="0">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176</a:t>
            </a:fld>
            <a:endParaRPr lang="en-US">
              <a:solidFill>
                <a:srgbClr val="000000"/>
              </a:solidFill>
            </a:endParaRPr>
          </a:p>
        </p:txBody>
      </p:sp>
    </p:spTree>
    <p:extLst>
      <p:ext uri="{BB962C8B-B14F-4D97-AF65-F5344CB8AC3E}">
        <p14:creationId xmlns:p14="http://schemas.microsoft.com/office/powerpoint/2010/main" val="29930283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7" name="Date Placeholder 3">
            <a:extLst>
              <a:ext uri="{FF2B5EF4-FFF2-40B4-BE49-F238E27FC236}">
                <a16:creationId xmlns:a16="http://schemas.microsoft.com/office/drawing/2014/main" id="{1D27D2B3-6680-6443-8AC0-662AF5A2A4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92E177CC-5A60-8B43-9AA1-B4B9E11AA1A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6A3B3C16-835E-264C-9886-70070401B21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75480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dirty="0">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optimization version of the Partition or equally can be viewed as a </a:t>
            </a:r>
            <a:r>
              <a:rPr lang="en-US" sz="2000" b="1" dirty="0" err="1">
                <a:ea typeface="ＭＳ Ｐゴシック" pitchFamily="-111" charset="-128"/>
                <a:cs typeface="ＭＳ Ｐゴシック" pitchFamily="-111" charset="-128"/>
              </a:rPr>
              <a:t>SubsetSum</a:t>
            </a:r>
            <a:r>
              <a:rPr lang="en-US" sz="2000" b="1" dirty="0">
                <a:ea typeface="ＭＳ Ｐゴシック" pitchFamily="-111" charset="-128"/>
                <a:cs typeface="ＭＳ Ｐゴシック" pitchFamily="-111" charset="-128"/>
              </a:rPr>
              <a:t> problem. </a:t>
            </a:r>
            <a:endParaRPr lang="en-US" sz="28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2B2A6CEA-96D9-5A4F-A30F-93C03F9E630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BF0DF36F-CFEF-CA44-8DC8-B5EEA14F85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22D6F46-4854-D041-9A2D-B1C43241D0D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80227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6339ACE3-26EA-E044-AE27-68FC22FBDB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67614CBB-5A9F-1B4E-9489-A6D9E3B969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718AA42-3F84-0B40-BD14-1FB1C136F24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839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ea typeface="ＭＳ Ｐゴシック" pitchFamily="-111" charset="-128"/>
                <a:cs typeface="ＭＳ Ｐゴシック" pitchFamily="-111" charset="-128"/>
              </a:rPr>
              <a:t>A Word about Abstractions</a:t>
            </a:r>
          </a:p>
        </p:txBody>
      </p:sp>
      <p:sp>
        <p:nvSpPr>
          <p:cNvPr id="126979"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Problems we will discuss are usually "abstractions" of real problems. That is, to the extent possible, non-essential features have been removed, others have been simplified and given variable names, relationships have been replaced with mathematical equations and/or inequalities, etc.</a:t>
            </a:r>
          </a:p>
          <a:p>
            <a:pPr eaLnBrk="1" hangingPunct="1">
              <a:buFont typeface="Times" pitchFamily="-111" charset="0"/>
              <a:buNone/>
            </a:pPr>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If an abstraction is hard, then the real problem is probably even harder!!</a:t>
            </a:r>
          </a:p>
        </p:txBody>
      </p:sp>
      <p:sp>
        <p:nvSpPr>
          <p:cNvPr id="126980" name="Date Placeholder 3"/>
          <p:cNvSpPr>
            <a:spLocks noGrp="1"/>
          </p:cNvSpPr>
          <p:nvPr>
            <p:ph type="dt" sz="quarter" idx="10"/>
          </p:nvPr>
        </p:nvSpPr>
        <p:spPr>
          <a:noFill/>
        </p:spPr>
        <p:txBody>
          <a:bodyPr/>
          <a:lstStyle/>
          <a:p>
            <a:fld id="{FC293359-4F65-114A-9CD4-E2F9E9E29237}"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69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6982" name="Slide Number Placeholder 5"/>
          <p:cNvSpPr>
            <a:spLocks noGrp="1"/>
          </p:cNvSpPr>
          <p:nvPr>
            <p:ph type="sldNum" sz="quarter" idx="12"/>
          </p:nvPr>
        </p:nvSpPr>
        <p:spPr>
          <a:noFill/>
        </p:spPr>
        <p:txBody>
          <a:bodyPr/>
          <a:lstStyle/>
          <a:p>
            <a:fld id="{324D2F6A-F43D-F542-8D98-7B68B9B2709B}"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356321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a:xfrm>
            <a:off x="457200" y="1600200"/>
            <a:ext cx="8229600" cy="4525963"/>
          </a:xfrm>
        </p:spPr>
        <p:txBody>
          <a:bodyPr/>
          <a:lstStyle/>
          <a:p>
            <a:pPr>
              <a:buFontTx/>
              <a:buNone/>
            </a:pPr>
            <a:r>
              <a:rPr lang="en-US" sz="14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Try the unsorted list </a:t>
            </a:r>
            <a:r>
              <a:rPr lang="en-US" sz="1600" b="1" dirty="0">
                <a:solidFill>
                  <a:srgbClr val="FF0000"/>
                </a:solidFill>
                <a:ea typeface="ＭＳ Ｐゴシック" pitchFamily="-111" charset="-128"/>
                <a:cs typeface="ＭＳ Ｐゴシック" pitchFamily="-111" charset="-128"/>
              </a:rPr>
              <a:t>(2-1/m)</a:t>
            </a:r>
            <a:endParaRPr lang="en-US" sz="1600" b="1"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7, 7, 6, 6, 5, 4, 4, 5, 4</a:t>
            </a:r>
          </a:p>
          <a:p>
            <a:pPr>
              <a:buFontTx/>
              <a:buNone/>
            </a:pPr>
            <a:r>
              <a:rPr lang="en-US" sz="1600" b="1" dirty="0">
                <a:ea typeface="ＭＳ Ｐゴシック" pitchFamily="-111" charset="-128"/>
                <a:cs typeface="ＭＳ Ｐゴシック" pitchFamily="-111" charset="-128"/>
              </a:rPr>
              <a:t>	Greedy (Always in one that is least used)</a:t>
            </a:r>
          </a:p>
          <a:p>
            <a:pPr>
              <a:buFontTx/>
              <a:buNone/>
            </a:pPr>
            <a:r>
              <a:rPr lang="en-US" sz="1600" b="1" dirty="0">
                <a:ea typeface="ＭＳ Ｐゴシック" pitchFamily="-111" charset="-128"/>
                <a:cs typeface="ＭＳ Ｐゴシック" pitchFamily="-111" charset="-128"/>
              </a:rPr>
              <a:t>	7, 6, 5, 5 = 23</a:t>
            </a:r>
          </a:p>
          <a:p>
            <a:pPr>
              <a:buFontTx/>
              <a:buNone/>
            </a:pPr>
            <a:r>
              <a:rPr lang="en-US" sz="1600" b="1" dirty="0">
                <a:ea typeface="ＭＳ Ｐゴシック" pitchFamily="-111" charset="-128"/>
                <a:cs typeface="ＭＳ Ｐゴシック" pitchFamily="-111" charset="-128"/>
              </a:rPr>
              <a:t>	7, 6, 4, 4, 4 = 25 </a:t>
            </a:r>
          </a:p>
          <a:p>
            <a:pPr>
              <a:buFontTx/>
              <a:buNone/>
            </a:pPr>
            <a:r>
              <a:rPr lang="en-US" sz="1600" b="1" dirty="0">
                <a:ea typeface="ＭＳ Ｐゴシック" pitchFamily="-111" charset="-128"/>
                <a:cs typeface="ＭＳ Ｐゴシック" pitchFamily="-111" charset="-128"/>
              </a:rPr>
              <a:t>	Optimal</a:t>
            </a:r>
          </a:p>
          <a:p>
            <a:pPr>
              <a:buFontTx/>
              <a:buNone/>
            </a:pPr>
            <a:r>
              <a:rPr lang="en-US" sz="1600" b="1" dirty="0">
                <a:ea typeface="ＭＳ Ｐゴシック" pitchFamily="-111" charset="-128"/>
                <a:cs typeface="ＭＳ Ｐゴシック" pitchFamily="-111" charset="-128"/>
              </a:rPr>
              <a:t>	7, 6, 6, 5 = 24</a:t>
            </a:r>
          </a:p>
          <a:p>
            <a:pPr>
              <a:buFontTx/>
              <a:buNone/>
            </a:pPr>
            <a:r>
              <a:rPr lang="en-US" sz="1600" b="1" dirty="0">
                <a:ea typeface="ＭＳ Ｐゴシック" pitchFamily="-111" charset="-128"/>
                <a:cs typeface="ＭＳ Ｐゴシック" pitchFamily="-111" charset="-128"/>
              </a:rPr>
              <a:t>	7, 4, 4, 4, 5 = 24</a:t>
            </a:r>
          </a:p>
          <a:p>
            <a:pPr>
              <a:buNone/>
            </a:pPr>
            <a:r>
              <a:rPr lang="en-US" sz="1600" b="1" dirty="0">
                <a:ea typeface="ＭＳ Ｐゴシック" pitchFamily="-111" charset="-128"/>
                <a:cs typeface="ＭＳ Ｐゴシック" pitchFamily="-111" charset="-128"/>
              </a:rPr>
              <a:t>	Sort it (non-increasing)</a:t>
            </a:r>
            <a:r>
              <a:rPr lang="en-US" sz="1600" b="1" dirty="0">
                <a:solidFill>
                  <a:srgbClr val="FF0000"/>
                </a:solidFill>
                <a:ea typeface="ＭＳ Ｐゴシック" pitchFamily="-111" charset="-128"/>
                <a:cs typeface="ＭＳ Ｐゴシック" pitchFamily="-111" charset="-128"/>
              </a:rPr>
              <a:t> (4/3-1/3m)		</a:t>
            </a:r>
            <a:r>
              <a:rPr lang="en-US" sz="1600" b="1" dirty="0">
                <a:ea typeface="ＭＳ Ｐゴシック" pitchFamily="-111" charset="-128"/>
                <a:cs typeface="ＭＳ Ｐゴシック" pitchFamily="-111" charset="-128"/>
              </a:rPr>
              <a:t>Sort it (non-decreasing) </a:t>
            </a:r>
            <a:r>
              <a:rPr lang="en-US" sz="1600" b="1" dirty="0">
                <a:solidFill>
                  <a:srgbClr val="FF0000"/>
                </a:solidFill>
                <a:ea typeface="ＭＳ Ｐゴシック" pitchFamily="-111" charset="-128"/>
                <a:cs typeface="ＭＳ Ｐゴシック" pitchFamily="-111" charset="-128"/>
              </a:rPr>
              <a:t>(2-1/m)</a:t>
            </a:r>
            <a:endParaRPr lang="en-US" sz="1600" b="1" dirty="0">
              <a:ea typeface="ＭＳ Ｐゴシック" pitchFamily="-111" charset="-128"/>
              <a:cs typeface="ＭＳ Ｐゴシック" pitchFamily="-111" charset="-128"/>
            </a:endParaRPr>
          </a:p>
          <a:p>
            <a:pPr>
              <a:buNone/>
            </a:pPr>
            <a:r>
              <a:rPr lang="en-US" sz="1600" b="1" dirty="0">
                <a:ea typeface="ＭＳ Ｐゴシック" pitchFamily="-111" charset="-128"/>
                <a:cs typeface="ＭＳ Ｐゴシック" pitchFamily="-111" charset="-128"/>
              </a:rPr>
              <a:t>	7, 7, 6, 6, 5, 5, 4, 4, 4 			4, 4, 4, 5, 5, 6, 6, 7, 7</a:t>
            </a:r>
          </a:p>
          <a:p>
            <a:pPr>
              <a:buFontTx/>
              <a:buNone/>
            </a:pPr>
            <a:r>
              <a:rPr lang="en-US" sz="1600" b="1" dirty="0">
                <a:ea typeface="ＭＳ Ｐゴシック" pitchFamily="-111" charset="-128"/>
                <a:cs typeface="ＭＳ Ｐゴシック" pitchFamily="-111" charset="-128"/>
              </a:rPr>
              <a:t>	7, 6, 5, 4, 4 = 26				4, 4, 5, 6, 7 = 26</a:t>
            </a:r>
          </a:p>
          <a:p>
            <a:pPr>
              <a:buNone/>
            </a:pPr>
            <a:r>
              <a:rPr lang="en-US" sz="1600" b="1" dirty="0">
                <a:ea typeface="ＭＳ Ｐゴシック" pitchFamily="-111" charset="-128"/>
                <a:cs typeface="ＭＳ Ｐゴシック" pitchFamily="-111" charset="-128"/>
              </a:rPr>
              <a:t>	7, 6, 5, 4 = 22				4, 5, 6, 7 = 22</a:t>
            </a:r>
          </a:p>
          <a:p>
            <a:pPr>
              <a:buFontTx/>
              <a:buNone/>
            </a:pPr>
            <a:r>
              <a:rPr lang="en-US" sz="1600" b="1" dirty="0">
                <a:ea typeface="ＭＳ Ｐゴシック" pitchFamily="-111" charset="-128"/>
                <a:cs typeface="ＭＳ Ｐゴシック" pitchFamily="-111" charset="-128"/>
              </a:rPr>
              <a:t> 	</a:t>
            </a:r>
          </a:p>
          <a:p>
            <a:pPr>
              <a:buFontTx/>
              <a:buNone/>
            </a:pPr>
            <a:r>
              <a:rPr lang="en-US" sz="1600" b="1" dirty="0">
                <a:ea typeface="ＭＳ Ｐゴシック" pitchFamily="-111" charset="-128"/>
                <a:cs typeface="ＭＳ Ｐゴシック" pitchFamily="-111" charset="-128"/>
              </a:rPr>
              <a:t>	Both sorts are even worse than greedy unsorted !! (not a general result)</a:t>
            </a:r>
            <a:endParaRPr lang="en-US" sz="20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86D5B50E-1ACE-FC4B-BC5C-4C83EB31C50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FA4D151-1C15-EB4B-BCA6-68E1EFE5B5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5C85CC4A-B38B-294E-9F80-9B5449E8FC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18514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249001" name="Document" r:id="rId3" imgW="3111385" imgH="787371" progId="Word.Document.12">
                  <p:link updateAutomatic="1"/>
                </p:oleObj>
              </mc:Choice>
              <mc:Fallback>
                <p:oleObj name="Document" r:id="rId3" imgW="3111385" imgH="787371" progId="Word.Document.12">
                  <p:link updateAutomatic="1"/>
                  <p:pic>
                    <p:nvPicPr>
                      <p:cNvPr id="898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249002" name="Document" r:id="rId3" imgW="3111385" imgH="787371" progId="Word.Document.12">
                  <p:link updateAutomatic="1"/>
                </p:oleObj>
              </mc:Choice>
              <mc:Fallback>
                <p:oleObj name="Document" r:id="rId3" imgW="3111385" imgH="787371" progId="Word.Document.12">
                  <p:link updateAutomatic="1"/>
                  <p:pic>
                    <p:nvPicPr>
                      <p:cNvPr id="898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249003" name="Document" r:id="rId3" imgW="3111385" imgH="787371" progId="Word.Document.12">
                  <p:link updateAutomatic="1"/>
                </p:oleObj>
              </mc:Choice>
              <mc:Fallback>
                <p:oleObj name="Document" r:id="rId3" imgW="3111385" imgH="787371" progId="Word.Document.12">
                  <p:link updateAutomatic="1"/>
                  <p:pic>
                    <p:nvPicPr>
                      <p:cNvPr id="8980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10" name="Date Placeholder 3">
            <a:extLst>
              <a:ext uri="{FF2B5EF4-FFF2-40B4-BE49-F238E27FC236}">
                <a16:creationId xmlns:a16="http://schemas.microsoft.com/office/drawing/2014/main" id="{70EAB6BE-23D8-3E4B-8B16-38A9E9B156D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164B086-2B81-7749-BD46-43B0949DCF5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5982FB01-BD8C-774D-A21E-6758FDBD4D3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320609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nvGraphicFramePr>
        <p:xfrm>
          <a:off x="533400" y="1143000"/>
          <a:ext cx="8001000" cy="5068888"/>
        </p:xfrm>
        <a:graphic>
          <a:graphicData uri="http://schemas.openxmlformats.org/presentationml/2006/ole">
            <mc:AlternateContent xmlns:mc="http://schemas.openxmlformats.org/markup-compatibility/2006">
              <mc:Choice xmlns:v="urn:schemas-microsoft-com:vml" Requires="v">
                <p:oleObj spid="_x0000_s249913" name="Document" r:id="rId3" imgW="5486198" imgH="5829085" progId="Word.Document.12">
                  <p:link updateAutomatic="1"/>
                </p:oleObj>
              </mc:Choice>
              <mc:Fallback>
                <p:oleObj name="Document" r:id="rId3" imgW="5486198" imgH="5829085" progId="Word.Document.12">
                  <p:link updateAutomatic="1"/>
                  <p:pic>
                    <p:nvPicPr>
                      <p:cNvPr id="890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01000" cy="506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336349206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extLst>
              <p:ext uri="{D42A27DB-BD31-4B8C-83A1-F6EECF244321}">
                <p14:modId xmlns:p14="http://schemas.microsoft.com/office/powerpoint/2010/main" val="3496374659"/>
              </p:ext>
            </p:extLst>
          </p:nvPr>
        </p:nvGraphicFramePr>
        <p:xfrm>
          <a:off x="1368425" y="1301750"/>
          <a:ext cx="6175375" cy="4946650"/>
        </p:xfrm>
        <a:graphic>
          <a:graphicData uri="http://schemas.openxmlformats.org/presentationml/2006/ole">
            <mc:AlternateContent xmlns:mc="http://schemas.openxmlformats.org/markup-compatibility/2006">
              <mc:Choice xmlns:v="urn:schemas-microsoft-com:vml" Requires="v">
                <p:oleObj spid="_x0000_s250938" name="Document" r:id="rId3" imgW="3936855" imgH="5752888" progId="Word.Document.12">
                  <p:link updateAutomatic="1"/>
                </p:oleObj>
              </mc:Choice>
              <mc:Fallback>
                <p:oleObj name="Document" r:id="rId3" imgW="3936855" imgH="5752888" progId="Word.Document.12">
                  <p:link updateAutomatic="1"/>
                  <p:pic>
                    <p:nvPicPr>
                      <p:cNvPr id="8919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301750"/>
                        <a:ext cx="6175375" cy="494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903507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nvGraphicFramePr>
        <p:xfrm>
          <a:off x="1371600" y="1752600"/>
          <a:ext cx="6477000" cy="3911600"/>
        </p:xfrm>
        <a:graphic>
          <a:graphicData uri="http://schemas.openxmlformats.org/presentationml/2006/ole">
            <mc:AlternateContent xmlns:mc="http://schemas.openxmlformats.org/markup-compatibility/2006">
              <mc:Choice xmlns:v="urn:schemas-microsoft-com:vml" Requires="v">
                <p:oleObj spid="_x0000_s251961" name="Document" r:id="rId3" imgW="4902020" imgH="3911456" progId="Word.Document.12">
                  <p:link updateAutomatic="1"/>
                </p:oleObj>
              </mc:Choice>
              <mc:Fallback>
                <p:oleObj name="Document" r:id="rId3" imgW="4902020" imgH="3911456" progId="Word.Document.12">
                  <p:link updateAutomatic="1"/>
                  <p:pic>
                    <p:nvPicPr>
                      <p:cNvPr id="8929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477000" cy="391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16925128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A UET is a Unit Execution Tree.  Our Tree is funny.  It has a single leaf by standard graph definitions.</a:t>
            </a:r>
          </a:p>
          <a:p>
            <a:pPr>
              <a:buFontTx/>
              <a:buNone/>
            </a:pPr>
            <a:r>
              <a:rPr lang="en-US" sz="2000" b="1" dirty="0">
                <a:ea typeface="ＭＳ Ｐゴシック" pitchFamily="-111" charset="-128"/>
                <a:cs typeface="ＭＳ Ｐゴシック" pitchFamily="-111" charset="-128"/>
              </a:rPr>
              <a:t>1.	Assign L(T) = 1, for the leaf task T</a:t>
            </a:r>
          </a:p>
          <a:p>
            <a:pPr>
              <a:buFontTx/>
              <a:buNone/>
            </a:pPr>
            <a:r>
              <a:rPr lang="en-US" sz="2000" b="1" dirty="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b="1" dirty="0">
                <a:ea typeface="ＭＳ Ｐゴシック" pitchFamily="-111" charset="-128"/>
                <a:cs typeface="ＭＳ Ｐゴシック" pitchFamily="-111" charset="-128"/>
              </a:rPr>
              <a:t>	This is an order n labeling algorithm that can easily be implemented using a breadth first search.</a:t>
            </a:r>
          </a:p>
          <a:p>
            <a:pPr marL="0" indent="0">
              <a:buFontTx/>
              <a:buNone/>
            </a:pPr>
            <a:r>
              <a:rPr lang="en-US" sz="2000" b="1" dirty="0">
                <a:ea typeface="ＭＳ Ｐゴシック" pitchFamily="-111" charset="-128"/>
                <a:cs typeface="ＭＳ Ｐゴシック" pitchFamily="-111" charset="-128"/>
              </a:rPr>
              <a:t>Note: This can be used for a forest as well as a tree.  Just add a new leaf.  Connect all the old leafs to be immediate parents of the new one.  Use the above to get priorities, starting at 0, rather than 1.  Then delete the new node completely.</a:t>
            </a:r>
          </a:p>
          <a:p>
            <a:pPr marL="0" indent="0">
              <a:buFontTx/>
              <a:buNone/>
            </a:pPr>
            <a:r>
              <a:rPr lang="en-US" sz="2000" b="1" dirty="0">
                <a:ea typeface="ＭＳ Ｐゴシック" pitchFamily="-111" charset="-128"/>
                <a:cs typeface="ＭＳ Ｐゴシック" pitchFamily="-111" charset="-128"/>
              </a:rPr>
              <a:t>Note: This whole thing can also be used for anti-trees.  Make a schedule,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2546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nvGraphicFramePr>
        <p:xfrm>
          <a:off x="2012950" y="1295400"/>
          <a:ext cx="5118100" cy="4267200"/>
        </p:xfrm>
        <a:graphic>
          <a:graphicData uri="http://schemas.openxmlformats.org/presentationml/2006/ole">
            <mc:AlternateContent xmlns:mc="http://schemas.openxmlformats.org/markup-compatibility/2006">
              <mc:Choice xmlns:v="urn:schemas-microsoft-com:vml" Requires="v">
                <p:oleObj spid="_x0000_s252985" name="Document" r:id="rId3" imgW="5117912" imgH="4267043" progId="Word.Document.12">
                  <p:link updateAutomatic="1"/>
                </p:oleObj>
              </mc:Choice>
              <mc:Fallback>
                <p:oleObj name="Document" r:id="rId3" imgW="5117912" imgH="4267043" progId="Word.Document.12">
                  <p:link updateAutomatic="1"/>
                  <p:pic>
                    <p:nvPicPr>
                      <p:cNvPr id="896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295400"/>
                        <a:ext cx="51181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dirty="0"/>
              <a:t>Theorem:  Level Strategy is optimal for unit execution, m arbitrary, forest precedence </a:t>
            </a:r>
          </a:p>
        </p:txBody>
      </p:sp>
    </p:spTree>
    <p:extLst>
      <p:ext uri="{BB962C8B-B14F-4D97-AF65-F5344CB8AC3E}">
        <p14:creationId xmlns:p14="http://schemas.microsoft.com/office/powerpoint/2010/main" val="38928776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a:ea typeface="ＭＳ Ｐゴシック" pitchFamily="-111" charset="-128"/>
                <a:cs typeface="ＭＳ Ｐゴシック" pitchFamily="-111" charset="-128"/>
              </a:rPr>
              <a:t>1.	Assign L(T) = 1, for an arbitrary leaf task T</a:t>
            </a:r>
          </a:p>
          <a:p>
            <a:pPr>
              <a:buFontTx/>
              <a:buNone/>
            </a:pPr>
            <a:r>
              <a:rPr lang="en-US" sz="1800">
                <a:ea typeface="ＭＳ Ｐゴシック" pitchFamily="-111" charset="-128"/>
                <a:cs typeface="ＭＳ Ｐゴシック" pitchFamily="-111" charset="-128"/>
              </a:rPr>
              <a:t>2.	Let labels 1, …, k-1 be assigned.  For each task T such that</a:t>
            </a:r>
            <a:br>
              <a:rPr lang="en-US" sz="1800">
                <a:ea typeface="ＭＳ Ｐゴシック" pitchFamily="-111" charset="-128"/>
                <a:cs typeface="ＭＳ Ｐゴシック" pitchFamily="-111" charset="-128"/>
              </a:rPr>
            </a:b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L(T’) is defined for all T’ in Successor(T) }</a:t>
            </a:r>
            <a:br>
              <a:rPr lang="en-US" sz="1800">
                <a:ea typeface="ＭＳ Ｐゴシック" pitchFamily="-111" charset="-128"/>
                <a:cs typeface="ＭＳ Ｐゴシック" pitchFamily="-111" charset="-128"/>
              </a:rPr>
            </a:b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Let N(T) be decreasing sequence of set members in</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{S(T’) | T’ is in S(T)}</a:t>
            </a:r>
            <a:br>
              <a:rPr lang="en-US" sz="1800">
                <a:ea typeface="ＭＳ Ｐゴシック" pitchFamily="-111" charset="-128"/>
                <a:cs typeface="ＭＳ Ｐゴシック" pitchFamily="-111" charset="-128"/>
              </a:rPr>
            </a:b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Choose T* with least N(T*).</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Define L(T*) = K.</a:t>
            </a:r>
          </a:p>
          <a:p>
            <a:pPr>
              <a:buFontTx/>
              <a:buNone/>
            </a:pPr>
            <a:r>
              <a:rPr lang="en-US" sz="1800">
                <a:ea typeface="ＭＳ Ｐゴシック" pitchFamily="-111" charset="-128"/>
                <a:cs typeface="ＭＳ Ｐゴシック" pitchFamily="-111" charset="-128"/>
              </a:rPr>
              <a:t>	This is an order n</a:t>
            </a:r>
            <a:r>
              <a:rPr lang="en-US" sz="1800" baseline="30000">
                <a:ea typeface="ＭＳ Ｐゴシック" pitchFamily="-111" charset="-128"/>
                <a:cs typeface="ＭＳ Ｐゴシック" pitchFamily="-111" charset="-128"/>
              </a:rPr>
              <a:t>2</a:t>
            </a:r>
            <a:r>
              <a:rPr lang="en-US" sz="180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Theorem</a:t>
            </a:r>
            <a:r>
              <a:rPr lang="en-US" sz="1800">
                <a:ea typeface="ＭＳ Ｐゴシック" pitchFamily="-111" charset="-128"/>
                <a:cs typeface="ＭＳ Ｐゴシック" pitchFamily="-111" charset="-128"/>
              </a:rPr>
              <a:t>: Level Strategy is optimal for unit execution, m=2, dag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66385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dirty="0">
                <a:ea typeface="ＭＳ Ｐゴシック" pitchFamily="-111" charset="-128"/>
                <a:cs typeface="ＭＳ Ｐゴシック" pitchFamily="-111" charset="-128"/>
              </a:rPr>
              <a:t>Thought Experiment</a:t>
            </a:r>
          </a:p>
        </p:txBody>
      </p:sp>
      <p:sp>
        <p:nvSpPr>
          <p:cNvPr id="899076" name="Content Placeholder 2"/>
          <p:cNvSpPr>
            <a:spLocks noGrp="1"/>
          </p:cNvSpPr>
          <p:nvPr>
            <p:ph idx="1"/>
          </p:nvPr>
        </p:nvSpPr>
        <p:spPr/>
        <p:txBody>
          <a:bodyPr/>
          <a:lstStyle/>
          <a:p>
            <a:pPr marL="0" indent="0">
              <a:buNone/>
            </a:pPr>
            <a:r>
              <a:rPr lang="en-US" sz="2000" b="1" dirty="0">
                <a:ea typeface="ＭＳ Ｐゴシック" pitchFamily="-111" charset="-128"/>
                <a:cs typeface="ＭＳ Ｐゴシック" pitchFamily="-111" charset="-128"/>
              </a:rPr>
              <a:t>Looking back at the UET example, consider adding two additional tasks numbered 15 and 16 that are siblings of 13 and 14. These four tasks must be completed before 12 is started.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 Show the Gantt chart that reflects the new schedule associated with this enhanced tree</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b) Show the Gantt chart that is associated with the corresponding anti-tree, in which all arcs are turned in the opposite direction. Use the technique of reversing the schedule from (a)</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c) Show the Gantt chart associated with the anti-tree of b), where we now use the priorities obtained by treating lower numbered tasks as higher priority ones</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d) Comment on the results seen in (b) versus (c), providing insight as to why they are different and why one is better than the other.</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188</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684504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spTree>
    <p:extLst>
      <p:ext uri="{BB962C8B-B14F-4D97-AF65-F5344CB8AC3E}">
        <p14:creationId xmlns:p14="http://schemas.microsoft.com/office/powerpoint/2010/main" val="146473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ea typeface="ＭＳ Ｐゴシック" pitchFamily="-111" charset="-128"/>
                <a:cs typeface="ＭＳ Ｐゴシック" pitchFamily="-111" charset="-128"/>
              </a:rPr>
              <a:t>A Word about Toy Problems</a:t>
            </a:r>
          </a:p>
        </p:txBody>
      </p:sp>
      <p:sp>
        <p:nvSpPr>
          <p:cNvPr id="128003"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process, Mathematical Modeling, is a field of study in itself, and not our interest here. </a:t>
            </a:r>
          </a:p>
          <a:p>
            <a:pPr eaLnBrk="1" hangingPunct="1">
              <a:buFont typeface="Times" pitchFamily="-111" charset="0"/>
              <a:buNone/>
            </a:pPr>
            <a:r>
              <a:rPr lang="en-US" sz="2400" dirty="0">
                <a:ea typeface="ＭＳ Ｐゴシック" pitchFamily="-111" charset="-128"/>
                <a:cs typeface="ＭＳ Ｐゴシック" pitchFamily="-111" charset="-128"/>
              </a:rPr>
              <a:t>	</a:t>
            </a:r>
          </a:p>
          <a:p>
            <a:pPr eaLnBrk="1" hangingPunct="1">
              <a:buFont typeface="Times" pitchFamily="-111" charset="0"/>
              <a:buNone/>
            </a:pPr>
            <a:r>
              <a:rPr lang="en-US" sz="2400" dirty="0">
                <a:ea typeface="ＭＳ Ｐゴシック" pitchFamily="-111" charset="-128"/>
                <a:cs typeface="ＭＳ Ｐゴシック" pitchFamily="-111" charset="-128"/>
              </a:rPr>
              <a:t>	On the other hand, we sometimes conjure up artificial problems to put a little "reality" into our work. This results in what some call "toy problems."</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Again, if a toy problem is hard, then the real problem is probably harder.</a:t>
            </a:r>
          </a:p>
        </p:txBody>
      </p:sp>
      <p:sp>
        <p:nvSpPr>
          <p:cNvPr id="128004" name="Date Placeholder 3"/>
          <p:cNvSpPr>
            <a:spLocks noGrp="1"/>
          </p:cNvSpPr>
          <p:nvPr>
            <p:ph type="dt" sz="quarter" idx="10"/>
          </p:nvPr>
        </p:nvSpPr>
        <p:spPr>
          <a:noFill/>
        </p:spPr>
        <p:txBody>
          <a:bodyPr/>
          <a:lstStyle/>
          <a:p>
            <a:fld id="{CA80AD49-7FC2-A34C-9E8C-6263DED0889F}"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80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8006" name="Slide Number Placeholder 5"/>
          <p:cNvSpPr>
            <a:spLocks noGrp="1"/>
          </p:cNvSpPr>
          <p:nvPr>
            <p:ph type="sldNum" sz="quarter" idx="12"/>
          </p:nvPr>
        </p:nvSpPr>
        <p:spPr>
          <a:noFill/>
        </p:spPr>
        <p:txBody>
          <a:bodyPr/>
          <a:lstStyle/>
          <a:p>
            <a:fld id="{682BCB7A-EBFE-9F43-B012-47F619397844}"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89904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t>Hamiltonian Circuit (HC) Decision Problem is NP-Hard</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190</a:t>
            </a:fld>
            <a:endParaRPr lang="en-US">
              <a:solidFill>
                <a:srgbClr val="000000"/>
              </a:solidFill>
            </a:endParaRPr>
          </a:p>
        </p:txBody>
      </p:sp>
    </p:spTree>
    <p:extLst>
      <p:ext uri="{BB962C8B-B14F-4D97-AF65-F5344CB8AC3E}">
        <p14:creationId xmlns:p14="http://schemas.microsoft.com/office/powerpoint/2010/main" val="35986544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6C80ED-C4F9-4B90-B85D-09B0F2DB9F4D}"/>
              </a:ext>
            </a:extLst>
          </p:cNvPr>
          <p:cNvSpPr>
            <a:spLocks noGrp="1"/>
          </p:cNvSpPr>
          <p:nvPr>
            <p:ph type="title"/>
          </p:nvPr>
        </p:nvSpPr>
        <p:spPr/>
        <p:txBody>
          <a:bodyPr/>
          <a:lstStyle/>
          <a:p>
            <a:r>
              <a:rPr lang="en-US" dirty="0"/>
              <a:t>Hamiltonian Path/Circuit</a:t>
            </a:r>
          </a:p>
        </p:txBody>
      </p:sp>
      <p:sp>
        <p:nvSpPr>
          <p:cNvPr id="8" name="Content Placeholder 7">
            <a:extLst>
              <a:ext uri="{FF2B5EF4-FFF2-40B4-BE49-F238E27FC236}">
                <a16:creationId xmlns:a16="http://schemas.microsoft.com/office/drawing/2014/main" id="{ED014981-212E-41B9-BAAE-BF4370858782}"/>
              </a:ext>
            </a:extLst>
          </p:cNvPr>
          <p:cNvSpPr>
            <a:spLocks noGrp="1"/>
          </p:cNvSpPr>
          <p:nvPr>
            <p:ph idx="1"/>
          </p:nvPr>
        </p:nvSpPr>
        <p:spPr/>
        <p:txBody>
          <a:bodyPr/>
          <a:lstStyle/>
          <a:p>
            <a:r>
              <a:rPr lang="en-US" sz="2800" dirty="0"/>
              <a:t>A </a:t>
            </a:r>
            <a:r>
              <a:rPr lang="en-US" sz="2800" b="1" i="1" dirty="0"/>
              <a:t>Hamiltonian Path</a:t>
            </a:r>
            <a:r>
              <a:rPr lang="en-US" sz="2800" dirty="0"/>
              <a:t> is a path through a graph from one node ‘start’ to another node ‘end’ that visits every node in the graph just once.</a:t>
            </a:r>
          </a:p>
          <a:p>
            <a:r>
              <a:rPr lang="en-US" sz="2800" dirty="0"/>
              <a:t>A </a:t>
            </a:r>
            <a:r>
              <a:rPr lang="en-US" sz="2800" b="1" i="1" dirty="0"/>
              <a:t>Hamiltonian Circuit</a:t>
            </a:r>
            <a:r>
              <a:rPr lang="en-US" sz="2800" dirty="0"/>
              <a:t> is a Hamiltonian Path whose end node is adjacent to its start node. It can also be viewed that the start and end nodes are the same and that the only repeated node is the start node with its only repetition being at the end of the path.</a:t>
            </a:r>
          </a:p>
          <a:p>
            <a:endParaRPr lang="en-US" dirty="0"/>
          </a:p>
        </p:txBody>
      </p:sp>
      <p:sp>
        <p:nvSpPr>
          <p:cNvPr id="4" name="Date Placeholder 3">
            <a:extLst>
              <a:ext uri="{FF2B5EF4-FFF2-40B4-BE49-F238E27FC236}">
                <a16:creationId xmlns:a16="http://schemas.microsoft.com/office/drawing/2014/main" id="{0E4AEA21-BF94-4652-8478-332F16680C69}"/>
              </a:ext>
            </a:extLst>
          </p:cNvPr>
          <p:cNvSpPr>
            <a:spLocks noGrp="1"/>
          </p:cNvSpPr>
          <p:nvPr>
            <p:ph type="dt" sz="half" idx="10"/>
          </p:nvPr>
        </p:nvSpPr>
        <p:spPr/>
        <p:txBody>
          <a:bodyPr/>
          <a:lstStyle/>
          <a:p>
            <a:fld id="{10CAFAFA-42D4-614C-B8B0-6D1EBAE9D211}" type="datetime1">
              <a:rPr lang="en-US" smtClean="0"/>
              <a:t>4/6/20</a:t>
            </a:fld>
            <a:endParaRPr lang="en-US"/>
          </a:p>
        </p:txBody>
      </p:sp>
      <p:sp>
        <p:nvSpPr>
          <p:cNvPr id="5" name="Footer Placeholder 4">
            <a:extLst>
              <a:ext uri="{FF2B5EF4-FFF2-40B4-BE49-F238E27FC236}">
                <a16:creationId xmlns:a16="http://schemas.microsoft.com/office/drawing/2014/main" id="{020860E8-F5B5-4CEB-879B-191CB4431A3B}"/>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78386609-41F5-4AD4-AE04-1D2A8F38FF6A}"/>
              </a:ext>
            </a:extLst>
          </p:cNvPr>
          <p:cNvSpPr>
            <a:spLocks noGrp="1"/>
          </p:cNvSpPr>
          <p:nvPr>
            <p:ph type="sldNum" sz="quarter" idx="12"/>
          </p:nvPr>
        </p:nvSpPr>
        <p:spPr/>
        <p:txBody>
          <a:bodyPr/>
          <a:lstStyle/>
          <a:p>
            <a:fld id="{61C0DFDA-2135-D64E-918D-40C809DE5D01}" type="slidenum">
              <a:rPr lang="en-US" smtClean="0"/>
              <a:pPr/>
              <a:t>191</a:t>
            </a:fld>
            <a:endParaRPr lang="en-US"/>
          </a:p>
        </p:txBody>
      </p:sp>
    </p:spTree>
    <p:extLst>
      <p:ext uri="{BB962C8B-B14F-4D97-AF65-F5344CB8AC3E}">
        <p14:creationId xmlns:p14="http://schemas.microsoft.com/office/powerpoint/2010/main" val="254298835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Variable Gadget</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192</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
        <p:nvSpPr>
          <p:cNvPr id="3" name="TextBox 2">
            <a:extLst>
              <a:ext uri="{FF2B5EF4-FFF2-40B4-BE49-F238E27FC236}">
                <a16:creationId xmlns:a16="http://schemas.microsoft.com/office/drawing/2014/main" id="{EF556E06-D9BC-3B46-9290-7469611D8B9D}"/>
              </a:ext>
            </a:extLst>
          </p:cNvPr>
          <p:cNvSpPr txBox="1"/>
          <p:nvPr/>
        </p:nvSpPr>
        <p:spPr>
          <a:xfrm>
            <a:off x="762000" y="5486400"/>
            <a:ext cx="5943600" cy="457200"/>
          </a:xfrm>
          <a:prstGeom prst="rect">
            <a:avLst/>
          </a:prstGeom>
          <a:noFill/>
        </p:spPr>
        <p:txBody>
          <a:bodyPr wrap="square" rtlCol="0">
            <a:spAutoFit/>
          </a:bodyPr>
          <a:lstStyle/>
          <a:p>
            <a:r>
              <a:rPr lang="en-US" dirty="0"/>
              <a:t>This has many Hamiltonian Circuits</a:t>
            </a:r>
          </a:p>
        </p:txBody>
      </p:sp>
    </p:spTree>
    <p:extLst>
      <p:ext uri="{BB962C8B-B14F-4D97-AF65-F5344CB8AC3E}">
        <p14:creationId xmlns:p14="http://schemas.microsoft.com/office/powerpoint/2010/main" val="24693128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Gadgets Combined</a:t>
            </a:r>
          </a:p>
        </p:txBody>
      </p:sp>
      <p:sp>
        <p:nvSpPr>
          <p:cNvPr id="14" name="Content Placeholder 13">
            <a:extLst>
              <a:ext uri="{FF2B5EF4-FFF2-40B4-BE49-F238E27FC236}">
                <a16:creationId xmlns:a16="http://schemas.microsoft.com/office/drawing/2014/main" id="{7D09CA29-947A-4D5D-8F29-958E227497CC}"/>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2E49081-5805-2747-8C6A-5FA478CC53C3}" type="datetime1">
              <a:rPr lang="en-US" smtClean="0"/>
              <a:pPr/>
              <a:t>4/6/20</a:t>
            </a:fld>
            <a:endParaRPr lang="en-US"/>
          </a:p>
        </p:txBody>
      </p:sp>
      <p:sp>
        <p:nvSpPr>
          <p:cNvPr id="5" name="Footer Placeholder 4"/>
          <p:cNvSpPr>
            <a:spLocks noGrp="1"/>
          </p:cNvSpPr>
          <p:nvPr>
            <p:ph type="ftr" sz="quarter" idx="11"/>
          </p:nvPr>
        </p:nvSpPr>
        <p:spPr/>
        <p:txBody>
          <a:bodyPr/>
          <a:lstStyle/>
          <a:p>
            <a:r>
              <a:rPr lang="en-US" dirty="0"/>
              <a:t>© UCF CS</a:t>
            </a:r>
          </a:p>
        </p:txBody>
      </p:sp>
      <p:sp>
        <p:nvSpPr>
          <p:cNvPr id="6" name="Slide Number Placeholder 5"/>
          <p:cNvSpPr>
            <a:spLocks noGrp="1"/>
          </p:cNvSpPr>
          <p:nvPr>
            <p:ph type="sldNum" sz="quarter" idx="12"/>
          </p:nvPr>
        </p:nvSpPr>
        <p:spPr/>
        <p:txBody>
          <a:bodyPr/>
          <a:lstStyle/>
          <a:p>
            <a:fld id="{33E9163E-B168-F542-BBC6-C62085C73ADC}" type="slidenum">
              <a:rPr lang="en-US" smtClean="0"/>
              <a:pPr/>
              <a:t>193</a:t>
            </a:fld>
            <a:endParaRPr lang="en-US"/>
          </a:p>
        </p:txBody>
      </p:sp>
      <p:pic>
        <p:nvPicPr>
          <p:cNvPr id="8" name="Picture 7"/>
          <p:cNvPicPr>
            <a:picLocks noChangeAspect="1"/>
          </p:cNvPicPr>
          <p:nvPr/>
        </p:nvPicPr>
        <p:blipFill>
          <a:blip r:embed="rId2"/>
          <a:stretch>
            <a:fillRect/>
          </a:stretch>
        </p:blipFill>
        <p:spPr>
          <a:xfrm>
            <a:off x="340833" y="1295400"/>
            <a:ext cx="8626194" cy="4343400"/>
          </a:xfrm>
          <a:prstGeom prst="rect">
            <a:avLst/>
          </a:prstGeom>
        </p:spPr>
      </p:pic>
      <p:sp>
        <p:nvSpPr>
          <p:cNvPr id="7" name="TextBox 6">
            <a:extLst>
              <a:ext uri="{FF2B5EF4-FFF2-40B4-BE49-F238E27FC236}">
                <a16:creationId xmlns:a16="http://schemas.microsoft.com/office/drawing/2014/main" id="{099886AB-C140-EE43-ADF8-886A647A6F45}"/>
              </a:ext>
            </a:extLst>
          </p:cNvPr>
          <p:cNvSpPr txBox="1"/>
          <p:nvPr/>
        </p:nvSpPr>
        <p:spPr>
          <a:xfrm>
            <a:off x="762000" y="5401270"/>
            <a:ext cx="7696200" cy="830997"/>
          </a:xfrm>
          <a:prstGeom prst="rect">
            <a:avLst/>
          </a:prstGeom>
          <a:noFill/>
        </p:spPr>
        <p:txBody>
          <a:bodyPr wrap="square" rtlCol="0">
            <a:spAutoFit/>
          </a:bodyPr>
          <a:lstStyle/>
          <a:p>
            <a:r>
              <a:rPr lang="en-US" sz="1600" dirty="0"/>
              <a:t>This has a Hamiltonian Circuit </a:t>
            </a:r>
            <a:r>
              <a:rPr lang="en-US" sz="1600" dirty="0" err="1"/>
              <a:t>iff</a:t>
            </a:r>
            <a:r>
              <a:rPr lang="en-US" sz="1600" dirty="0"/>
              <a:t> all clauses are satisfied with consistent assignments to each variable. Note left to right assigns </a:t>
            </a:r>
            <a:r>
              <a:rPr lang="en-US" sz="1600" i="1" dirty="0"/>
              <a:t>X</a:t>
            </a:r>
            <a:r>
              <a:rPr lang="en-US" sz="1600" i="1" baseline="-25000" dirty="0"/>
              <a:t>i</a:t>
            </a:r>
            <a:r>
              <a:rPr lang="en-US" sz="1600" dirty="0"/>
              <a:t> as true; right to left assigns </a:t>
            </a:r>
            <a:r>
              <a:rPr lang="en-US" sz="1600" b="1" dirty="0">
                <a:sym typeface="Symbol" panose="05050102010706020507" pitchFamily="18" charset="2"/>
              </a:rPr>
              <a:t></a:t>
            </a:r>
            <a:r>
              <a:rPr lang="en-US" sz="1600" i="1" dirty="0"/>
              <a:t>X</a:t>
            </a:r>
            <a:r>
              <a:rPr lang="en-US" sz="1600" i="1" baseline="-25000" dirty="0"/>
              <a:t>i</a:t>
            </a:r>
            <a:r>
              <a:rPr lang="en-US" sz="1600" dirty="0"/>
              <a:t> as true. There are filler nodes on left and right and between clauses.</a:t>
            </a:r>
          </a:p>
        </p:txBody>
      </p:sp>
      <p:sp>
        <p:nvSpPr>
          <p:cNvPr id="9" name="TextBox 8">
            <a:extLst>
              <a:ext uri="{FF2B5EF4-FFF2-40B4-BE49-F238E27FC236}">
                <a16:creationId xmlns:a16="http://schemas.microsoft.com/office/drawing/2014/main" id="{784D97AF-A118-2C4E-8BD2-F872C0C3B7EF}"/>
              </a:ext>
            </a:extLst>
          </p:cNvPr>
          <p:cNvSpPr txBox="1"/>
          <p:nvPr/>
        </p:nvSpPr>
        <p:spPr>
          <a:xfrm>
            <a:off x="723900" y="1108501"/>
            <a:ext cx="7696200" cy="830997"/>
          </a:xfrm>
          <a:prstGeom prst="rect">
            <a:avLst/>
          </a:prstGeom>
          <a:noFill/>
        </p:spPr>
        <p:txBody>
          <a:bodyPr wrap="square" rtlCol="0">
            <a:spAutoFit/>
          </a:bodyPr>
          <a:lstStyle/>
          <a:p>
            <a:r>
              <a:rPr lang="en-US" dirty="0"/>
              <a:t>We will set convention on x</a:t>
            </a:r>
            <a:r>
              <a:rPr lang="en-US" baseline="-25000" dirty="0"/>
              <a:t>i</a:t>
            </a:r>
            <a:r>
              <a:rPr lang="en-US" dirty="0"/>
              <a:t> true to be left to right and x</a:t>
            </a:r>
            <a:r>
              <a:rPr lang="en-US" baseline="-25000" dirty="0"/>
              <a:t>i</a:t>
            </a:r>
            <a:r>
              <a:rPr lang="en-US" dirty="0"/>
              <a:t> false to be right to left (can fix for opposite)</a:t>
            </a:r>
          </a:p>
        </p:txBody>
      </p:sp>
      <p:sp>
        <p:nvSpPr>
          <p:cNvPr id="3" name="Oval 2">
            <a:extLst>
              <a:ext uri="{FF2B5EF4-FFF2-40B4-BE49-F238E27FC236}">
                <a16:creationId xmlns:a16="http://schemas.microsoft.com/office/drawing/2014/main" id="{71CACDA9-BFBB-4B26-B6FC-2B7B9F4D3EB0}"/>
              </a:ext>
            </a:extLst>
          </p:cNvPr>
          <p:cNvSpPr/>
          <p:nvPr/>
        </p:nvSpPr>
        <p:spPr bwMode="auto">
          <a:xfrm>
            <a:off x="4114800" y="2209801"/>
            <a:ext cx="203626" cy="152400"/>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
        <p:nvSpPr>
          <p:cNvPr id="15" name="Oval 14">
            <a:extLst>
              <a:ext uri="{FF2B5EF4-FFF2-40B4-BE49-F238E27FC236}">
                <a16:creationId xmlns:a16="http://schemas.microsoft.com/office/drawing/2014/main" id="{3EA43DB8-0B2C-41D7-8445-F8A4F493D560}"/>
              </a:ext>
            </a:extLst>
          </p:cNvPr>
          <p:cNvSpPr/>
          <p:nvPr/>
        </p:nvSpPr>
        <p:spPr bwMode="auto">
          <a:xfrm>
            <a:off x="4173846" y="5257800"/>
            <a:ext cx="154186" cy="152400"/>
          </a:xfrm>
          <a:prstGeom prst="ellips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Tree>
    <p:extLst>
      <p:ext uri="{BB962C8B-B14F-4D97-AF65-F5344CB8AC3E}">
        <p14:creationId xmlns:p14="http://schemas.microsoft.com/office/powerpoint/2010/main" val="198614870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Hamiltonian Path</a:t>
            </a:r>
          </a:p>
        </p:txBody>
      </p:sp>
      <p:sp>
        <p:nvSpPr>
          <p:cNvPr id="3" name="Content Placeholder 2"/>
          <p:cNvSpPr>
            <a:spLocks noGrp="1"/>
          </p:cNvSpPr>
          <p:nvPr>
            <p:ph idx="1"/>
          </p:nvPr>
        </p:nvSpPr>
        <p:spPr/>
        <p:txBody>
          <a:bodyPr/>
          <a:lstStyle/>
          <a:p>
            <a:r>
              <a:rPr lang="en-US" dirty="0"/>
              <a:t>Note we can split an arbitrary node, v, into two (</a:t>
            </a:r>
            <a:r>
              <a:rPr lang="en-US" dirty="0" err="1"/>
              <a:t>v’,v</a:t>
            </a:r>
            <a:r>
              <a:rPr lang="en-US" dirty="0"/>
              <a:t>’’) – one, v’, has in-edges of v, other, v’’, has out-edges. Path (not cycle) must start at v’’ and end at v’ and goal is still K (the number of vertices).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194</a:t>
            </a:fld>
            <a:endParaRPr lang="en-US"/>
          </a:p>
        </p:txBody>
      </p:sp>
    </p:spTree>
    <p:extLst>
      <p:ext uri="{BB962C8B-B14F-4D97-AF65-F5344CB8AC3E}">
        <p14:creationId xmlns:p14="http://schemas.microsoft.com/office/powerpoint/2010/main" val="9823141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2BBA-7EA8-487B-B363-A7905DEE376D}"/>
              </a:ext>
            </a:extLst>
          </p:cNvPr>
          <p:cNvSpPr>
            <a:spLocks noGrp="1"/>
          </p:cNvSpPr>
          <p:nvPr>
            <p:ph type="title"/>
          </p:nvPr>
        </p:nvSpPr>
        <p:spPr/>
        <p:txBody>
          <a:bodyPr/>
          <a:lstStyle/>
          <a:p>
            <a:r>
              <a:rPr lang="en-US" dirty="0"/>
              <a:t>Travelling Salesman</a:t>
            </a:r>
          </a:p>
        </p:txBody>
      </p:sp>
      <p:sp>
        <p:nvSpPr>
          <p:cNvPr id="3" name="Content Placeholder 2">
            <a:extLst>
              <a:ext uri="{FF2B5EF4-FFF2-40B4-BE49-F238E27FC236}">
                <a16:creationId xmlns:a16="http://schemas.microsoft.com/office/drawing/2014/main" id="{07202A0A-7F63-4FE1-92DA-10A57916088F}"/>
              </a:ext>
            </a:extLst>
          </p:cNvPr>
          <p:cNvSpPr>
            <a:spLocks noGrp="1"/>
          </p:cNvSpPr>
          <p:nvPr>
            <p:ph idx="1"/>
          </p:nvPr>
        </p:nvSpPr>
        <p:spPr/>
        <p:txBody>
          <a:bodyPr/>
          <a:lstStyle/>
          <a:p>
            <a:r>
              <a:rPr lang="en-US" sz="2800" b="1" i="1" dirty="0"/>
              <a:t>Travelling Salesman Problem:</a:t>
            </a:r>
            <a:r>
              <a:rPr lang="en-US" sz="2800" dirty="0"/>
              <a:t> </a:t>
            </a:r>
            <a:br>
              <a:rPr lang="en-US" sz="2800" dirty="0"/>
            </a:br>
            <a:r>
              <a:rPr lang="en-US" sz="2800" dirty="0"/>
              <a:t>Given a list of cities and the distances between each pair of cities, what is the shortest possible route that visits each city and returns to the origin city?</a:t>
            </a:r>
          </a:p>
          <a:p>
            <a:r>
              <a:rPr lang="en-US" sz="2800" dirty="0"/>
              <a:t>This is a Hamiltonian Cycle with weights on edges and we seek </a:t>
            </a:r>
            <a:r>
              <a:rPr lang="en-US" sz="2800" b="1" i="1" dirty="0"/>
              <a:t>minimum</a:t>
            </a:r>
            <a:r>
              <a:rPr lang="en-US" sz="2800" dirty="0"/>
              <a:t> weight for cycle.</a:t>
            </a:r>
          </a:p>
          <a:p>
            <a:r>
              <a:rPr lang="en-US" sz="2800" dirty="0"/>
              <a:t>The decision problem version involves setting a goal weight, </a:t>
            </a:r>
            <a:r>
              <a:rPr lang="en-US" sz="2800" b="1" i="1" dirty="0"/>
              <a:t>L</a:t>
            </a:r>
            <a:r>
              <a:rPr lang="en-US" sz="2800" dirty="0"/>
              <a:t>, and asking is we can achieve it.</a:t>
            </a:r>
          </a:p>
        </p:txBody>
      </p:sp>
      <p:sp>
        <p:nvSpPr>
          <p:cNvPr id="4" name="Date Placeholder 3">
            <a:extLst>
              <a:ext uri="{FF2B5EF4-FFF2-40B4-BE49-F238E27FC236}">
                <a16:creationId xmlns:a16="http://schemas.microsoft.com/office/drawing/2014/main" id="{9A91072B-2782-487E-89D6-2D8C8649BD9A}"/>
              </a:ext>
            </a:extLst>
          </p:cNvPr>
          <p:cNvSpPr>
            <a:spLocks noGrp="1"/>
          </p:cNvSpPr>
          <p:nvPr>
            <p:ph type="dt" sz="half" idx="10"/>
          </p:nvPr>
        </p:nvSpPr>
        <p:spPr/>
        <p:txBody>
          <a:bodyPr/>
          <a:lstStyle/>
          <a:p>
            <a:fld id="{2534C2F4-DACC-7046-9C17-8BE104BD396C}" type="datetime1">
              <a:rPr lang="en-US" smtClean="0"/>
              <a:t>4/6/20</a:t>
            </a:fld>
            <a:endParaRPr lang="en-US" dirty="0"/>
          </a:p>
        </p:txBody>
      </p:sp>
      <p:sp>
        <p:nvSpPr>
          <p:cNvPr id="5" name="Footer Placeholder 4">
            <a:extLst>
              <a:ext uri="{FF2B5EF4-FFF2-40B4-BE49-F238E27FC236}">
                <a16:creationId xmlns:a16="http://schemas.microsoft.com/office/drawing/2014/main" id="{7FBC2161-9F70-4428-9B64-8C32A7A75F1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19E8FB9-4356-431F-A241-F43A4B334233}"/>
              </a:ext>
            </a:extLst>
          </p:cNvPr>
          <p:cNvSpPr>
            <a:spLocks noGrp="1"/>
          </p:cNvSpPr>
          <p:nvPr>
            <p:ph type="sldNum" sz="quarter" idx="12"/>
          </p:nvPr>
        </p:nvSpPr>
        <p:spPr/>
        <p:txBody>
          <a:bodyPr/>
          <a:lstStyle/>
          <a:p>
            <a:fld id="{F7F6C048-724C-A44D-A3A9-573A2C2F7973}" type="slidenum">
              <a:rPr lang="en-US" smtClean="0"/>
              <a:pPr/>
              <a:t>195</a:t>
            </a:fld>
            <a:endParaRPr lang="en-US"/>
          </a:p>
        </p:txBody>
      </p:sp>
    </p:spTree>
    <p:extLst>
      <p:ext uri="{BB962C8B-B14F-4D97-AF65-F5344CB8AC3E}">
        <p14:creationId xmlns:p14="http://schemas.microsoft.com/office/powerpoint/2010/main" val="40796508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Travelling Salesman and HC</a:t>
            </a:r>
          </a:p>
        </p:txBody>
      </p:sp>
      <p:sp>
        <p:nvSpPr>
          <p:cNvPr id="3" name="Content Placeholder 2"/>
          <p:cNvSpPr>
            <a:spLocks noGrp="1"/>
          </p:cNvSpPr>
          <p:nvPr>
            <p:ph idx="1"/>
          </p:nvPr>
        </p:nvSpPr>
        <p:spPr/>
        <p:txBody>
          <a:bodyPr/>
          <a:lstStyle/>
          <a:p>
            <a:r>
              <a:rPr lang="en-US" dirty="0"/>
              <a:t>Start with HC = (V,E), K=|V|</a:t>
            </a:r>
          </a:p>
          <a:p>
            <a:r>
              <a:rPr lang="en-US" dirty="0"/>
              <a:t>Set edges from HC instance to 1</a:t>
            </a:r>
          </a:p>
          <a:p>
            <a:r>
              <a:rPr lang="en-US" dirty="0"/>
              <a:t>Add edges between pairs that lack such edges and make those weights 2 (often people make these K+1); this means that the reverse of unidirectional links also get weight 2</a:t>
            </a:r>
          </a:p>
          <a:p>
            <a:r>
              <a:rPr lang="en-US" dirty="0"/>
              <a:t>Goal weight is K for cycle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196</a:t>
            </a:fld>
            <a:endParaRPr lang="en-US"/>
          </a:p>
        </p:txBody>
      </p:sp>
    </p:spTree>
    <p:extLst>
      <p:ext uri="{BB962C8B-B14F-4D97-AF65-F5344CB8AC3E}">
        <p14:creationId xmlns:p14="http://schemas.microsoft.com/office/powerpoint/2010/main" val="34738086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4267200" cy="4876800"/>
          </a:xfrm>
        </p:spPr>
        <p:txBody>
          <a:bodyPr>
            <a:normAutofit fontScale="92500" lnSpcReduction="20000"/>
          </a:bodyPr>
          <a:lstStyle/>
          <a:p>
            <a:pPr>
              <a:buFont typeface="Wingdings 2" pitchFamily="18" charset="2"/>
              <a:buChar char=""/>
              <a:defRPr/>
            </a:pPr>
            <a:r>
              <a:rPr lang="en-US" sz="3000" dirty="0">
                <a:cs typeface="Times New Roman" pitchFamily="18" charset="0"/>
              </a:rPr>
              <a:t>The goal is to </a:t>
            </a:r>
            <a:r>
              <a:rPr lang="en-US" sz="3000" b="1" dirty="0">
                <a:cs typeface="Times New Roman" pitchFamily="18" charset="0"/>
              </a:rPr>
              <a:t>maximize the value of a knapsack </a:t>
            </a:r>
            <a:r>
              <a:rPr lang="en-US" sz="3000" dirty="0">
                <a:cs typeface="Times New Roman" pitchFamily="18" charset="0"/>
              </a:rPr>
              <a:t>that can hold at most W units (i.e. lbs or kg) worth of goods from a list of items </a:t>
            </a:r>
            <a:r>
              <a:rPr lang="en-US" sz="3000" dirty="0">
                <a:latin typeface="Times New Roman" pitchFamily="18" charset="0"/>
                <a:cs typeface="Times New Roman" pitchFamily="18" charset="0"/>
              </a:rPr>
              <a:t>I</a:t>
            </a:r>
            <a:r>
              <a:rPr lang="en-US" sz="3000" baseline="-25000" dirty="0">
                <a:latin typeface="Times New Roman" pitchFamily="18" charset="0"/>
                <a:cs typeface="Times New Roman" pitchFamily="18" charset="0"/>
              </a:rPr>
              <a:t>0</a:t>
            </a:r>
            <a:r>
              <a:rPr lang="en-US" sz="3000" dirty="0">
                <a:latin typeface="Times New Roman" pitchFamily="18" charset="0"/>
                <a:cs typeface="Times New Roman" pitchFamily="18" charset="0"/>
              </a:rPr>
              <a:t>, I</a:t>
            </a:r>
            <a:r>
              <a:rPr lang="en-US" sz="3000" baseline="-25000" dirty="0">
                <a:latin typeface="Times New Roman" pitchFamily="18" charset="0"/>
                <a:cs typeface="Times New Roman" pitchFamily="18" charset="0"/>
              </a:rPr>
              <a:t>1</a:t>
            </a:r>
            <a:r>
              <a:rPr lang="en-US" sz="3000" dirty="0">
                <a:latin typeface="Times New Roman" pitchFamily="18" charset="0"/>
                <a:cs typeface="Times New Roman" pitchFamily="18" charset="0"/>
              </a:rPr>
              <a:t>, … I</a:t>
            </a:r>
            <a:r>
              <a:rPr lang="en-US" sz="3000" baseline="-25000" dirty="0">
                <a:latin typeface="Times New Roman" pitchFamily="18" charset="0"/>
                <a:cs typeface="Times New Roman" pitchFamily="18" charset="0"/>
              </a:rPr>
              <a:t>n-1</a:t>
            </a:r>
            <a:r>
              <a:rPr lang="en-US" sz="3000" dirty="0">
                <a:latin typeface="Times New Roman" pitchFamily="18" charset="0"/>
                <a:cs typeface="Times New Roman" pitchFamily="18" charset="0"/>
              </a:rPr>
              <a:t>. </a:t>
            </a:r>
          </a:p>
          <a:p>
            <a:pPr lvl="1">
              <a:buFont typeface="Verdana" pitchFamily="34" charset="0"/>
              <a:buChar char="◦"/>
              <a:defRPr/>
            </a:pPr>
            <a:r>
              <a:rPr lang="en-US" dirty="0">
                <a:cs typeface="Times New Roman" pitchFamily="18" charset="0"/>
              </a:rPr>
              <a:t>Each item has 2 attributes:</a:t>
            </a:r>
          </a:p>
          <a:p>
            <a:pPr marL="1163637" lvl="2" indent="-514350">
              <a:buFont typeface="+mj-lt"/>
              <a:buAutoNum type="arabicParenR"/>
              <a:defRPr/>
            </a:pPr>
            <a:r>
              <a:rPr lang="en-US" dirty="0">
                <a:latin typeface="Times New Roman" pitchFamily="18" charset="0"/>
                <a:cs typeface="Times New Roman" pitchFamily="18" charset="0"/>
              </a:rPr>
              <a:t>Value – let this be v</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1163637" lvl="2" indent="-514350">
              <a:buFont typeface="+mj-lt"/>
              <a:buAutoNum type="arabicParenR"/>
              <a:defRPr/>
            </a:pPr>
            <a:r>
              <a:rPr lang="en-US" dirty="0">
                <a:latin typeface="Times New Roman" pitchFamily="18" charset="0"/>
                <a:cs typeface="Times New Roman" pitchFamily="18" charset="0"/>
              </a:rPr>
              <a:t>Weight – let this be </a:t>
            </a:r>
            <a:r>
              <a:rPr lang="en-US" dirty="0" err="1">
                <a:latin typeface="Times New Roman" pitchFamily="18" charset="0"/>
                <a:cs typeface="Times New Roman" pitchFamily="18" charset="0"/>
              </a:rPr>
              <a:t>w</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642937" indent="-514350">
              <a:buFont typeface="Wingdings 2" pitchFamily="18" charset="2"/>
              <a:buChar char=""/>
              <a:defRPr/>
            </a:pPr>
            <a:endParaRPr lang="en-US" baseline="-25000" dirty="0">
              <a:latin typeface="Times New Roman" pitchFamily="18" charset="0"/>
              <a:cs typeface="Times New Roman" pitchFamily="18" charset="0"/>
            </a:endParaRPr>
          </a:p>
        </p:txBody>
      </p:sp>
      <p:pic>
        <p:nvPicPr>
          <p:cNvPr id="9220"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295400" y="5638800"/>
            <a:ext cx="3429000" cy="457200"/>
          </a:xfrm>
          <a:prstGeom prst="rect">
            <a:avLst/>
          </a:prstGeom>
          <a:noFill/>
        </p:spPr>
        <p:txBody>
          <a:bodyPr wrap="square" rtlCol="0">
            <a:spAutoFit/>
          </a:bodyPr>
          <a:lstStyle/>
          <a:p>
            <a:r>
              <a:rPr lang="en-US" dirty="0"/>
              <a:t>Thanks to Arup </a:t>
            </a:r>
            <a:r>
              <a:rPr lang="en-US" dirty="0" err="1"/>
              <a:t>Guha</a:t>
            </a:r>
            <a:endParaRPr lang="en-US" dirty="0"/>
          </a:p>
        </p:txBody>
      </p:sp>
      <p:sp>
        <p:nvSpPr>
          <p:cNvPr id="6" name="Date Placeholder 3">
            <a:extLst>
              <a:ext uri="{FF2B5EF4-FFF2-40B4-BE49-F238E27FC236}">
                <a16:creationId xmlns:a16="http://schemas.microsoft.com/office/drawing/2014/main" id="{398F8495-9FCE-EC46-A9AC-5EB34260D07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88EB1B1F-FE00-9243-9B36-70A5324C60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66795ABE-2884-4349-87A6-DE3ED2B8A0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34164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3886200" cy="4267200"/>
          </a:xfrm>
        </p:spPr>
        <p:txBody>
          <a:bodyPr>
            <a:normAutofit fontScale="77500" lnSpcReduction="20000"/>
          </a:bodyPr>
          <a:lstStyle/>
          <a:p>
            <a:pPr marL="642937" indent="-514350">
              <a:buFont typeface="Wingdings 2" pitchFamily="18" charset="2"/>
              <a:buChar char=""/>
              <a:defRPr/>
            </a:pPr>
            <a:r>
              <a:rPr lang="en-US" dirty="0">
                <a:cs typeface="Times New Roman" pitchFamily="18" charset="0"/>
              </a:rPr>
              <a:t>The difference between this problem and the fractional knapsack one is that you CANNOT take a fraction of an item.</a:t>
            </a:r>
          </a:p>
          <a:p>
            <a:pPr marL="642937" indent="-514350">
              <a:buFont typeface="Wingdings 2" pitchFamily="18" charset="2"/>
              <a:buNone/>
              <a:defRPr/>
            </a:pPr>
            <a:endParaRPr lang="en-US" dirty="0">
              <a:cs typeface="Times New Roman" pitchFamily="18" charset="0"/>
            </a:endParaRPr>
          </a:p>
          <a:p>
            <a:pPr marL="917575" lvl="1" indent="-514350">
              <a:buFont typeface="Verdana" pitchFamily="34" charset="0"/>
              <a:buChar char="◦"/>
              <a:defRPr/>
            </a:pPr>
            <a:r>
              <a:rPr lang="en-US" dirty="0">
                <a:cs typeface="Times New Roman" pitchFamily="18" charset="0"/>
              </a:rPr>
              <a:t>You can either take it or leave it.</a:t>
            </a:r>
          </a:p>
          <a:p>
            <a:pPr marL="917575" lvl="1" indent="-514350">
              <a:buFont typeface="Verdana" pitchFamily="34" charset="0"/>
              <a:buChar char="◦"/>
              <a:defRPr/>
            </a:pPr>
            <a:r>
              <a:rPr lang="en-US" dirty="0">
                <a:cs typeface="Times New Roman" pitchFamily="18" charset="0"/>
              </a:rPr>
              <a:t>Hence the name Knapsack 0-1 problem.</a:t>
            </a:r>
          </a:p>
        </p:txBody>
      </p:sp>
      <p:pic>
        <p:nvPicPr>
          <p:cNvPr id="10244"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0325B2B5-3426-874F-94E8-6F81F117E7F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5B25178-EAFD-E249-8869-93590B99FB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C1B0687C-E5AD-D544-854A-44F7F3AC18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864751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Optimize </a:t>
            </a:r>
            <a:r>
              <a:rPr lang="en-US" dirty="0" err="1"/>
              <a:t>vs</a:t>
            </a:r>
            <a:r>
              <a:rPr lang="en-US" dirty="0"/>
              <a:t> Decide</a:t>
            </a:r>
          </a:p>
        </p:txBody>
      </p:sp>
      <p:sp>
        <p:nvSpPr>
          <p:cNvPr id="3" name="Content Placeholder 2"/>
          <p:cNvSpPr>
            <a:spLocks noGrp="1"/>
          </p:cNvSpPr>
          <p:nvPr>
            <p:ph idx="1"/>
          </p:nvPr>
        </p:nvSpPr>
        <p:spPr/>
        <p:txBody>
          <a:bodyPr/>
          <a:lstStyle/>
          <a:p>
            <a:r>
              <a:rPr lang="en-US" dirty="0"/>
              <a:t>The optimization problem is to have the sum of the chosen values, v</a:t>
            </a:r>
            <a:r>
              <a:rPr lang="en-US" baseline="-25000" dirty="0"/>
              <a:t>i</a:t>
            </a:r>
            <a:r>
              <a:rPr lang="en-US" dirty="0"/>
              <a:t>, to be as large as possible with the constraint that the sum of the corresponding weights, </a:t>
            </a:r>
            <a:r>
              <a:rPr lang="en-US" dirty="0" err="1"/>
              <a:t>w</a:t>
            </a:r>
            <a:r>
              <a:rPr lang="en-US" baseline="-25000" dirty="0" err="1"/>
              <a:t>i</a:t>
            </a:r>
            <a:r>
              <a:rPr lang="en-US" dirty="0"/>
              <a:t>, cannot exceed W.</a:t>
            </a:r>
          </a:p>
          <a:p>
            <a:r>
              <a:rPr lang="en-US" dirty="0"/>
              <a:t>We can restate as decision problem to determine if there exists a set of items, each with equal weights and values &lt; W, that reaches some fixed goal value, 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199</a:t>
            </a:fld>
            <a:endParaRPr lang="en-US"/>
          </a:p>
        </p:txBody>
      </p:sp>
    </p:spTree>
    <p:extLst>
      <p:ext uri="{BB962C8B-B14F-4D97-AF65-F5344CB8AC3E}">
        <p14:creationId xmlns:p14="http://schemas.microsoft.com/office/powerpoint/2010/main" val="44820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6"/>
          <p:cNvSpPr>
            <a:spLocks noGrp="1"/>
          </p:cNvSpPr>
          <p:nvPr>
            <p:ph type="title"/>
          </p:nvPr>
        </p:nvSpPr>
        <p:spPr>
          <a:xfrm>
            <a:off x="722313" y="2362200"/>
            <a:ext cx="7772400" cy="1362075"/>
          </a:xfrm>
        </p:spPr>
        <p:txBody>
          <a:bodyPr/>
          <a:lstStyle/>
          <a:p>
            <a:pPr algn="ctr"/>
            <a:r>
              <a:rPr lang="en-US" cap="none">
                <a:ea typeface="ＭＳ Ｐゴシック" pitchFamily="-111" charset="-128"/>
                <a:cs typeface="ＭＳ Ｐゴシック" pitchFamily="-111" charset="-128"/>
              </a:rPr>
              <a:t>ORDER ANALYSIS</a:t>
            </a:r>
          </a:p>
        </p:txBody>
      </p:sp>
      <p:sp>
        <p:nvSpPr>
          <p:cNvPr id="110595" name="Date Placeholder 3"/>
          <p:cNvSpPr>
            <a:spLocks noGrp="1"/>
          </p:cNvSpPr>
          <p:nvPr>
            <p:ph type="dt" sz="quarter" idx="10"/>
          </p:nvPr>
        </p:nvSpPr>
        <p:spPr>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059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0597" name="Slide Number Placeholder 5"/>
          <p:cNvSpPr>
            <a:spLocks noGrp="1"/>
          </p:cNvSpPr>
          <p:nvPr>
            <p:ph type="sldNum" sz="quarter" idx="12"/>
          </p:nvPr>
        </p:nvSpPr>
        <p:spPr>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456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dirty="0">
                <a:ea typeface="Arial" pitchFamily="-111" charset="0"/>
                <a:cs typeface="Arial" pitchFamily="-111" charset="0"/>
              </a:rPr>
              <a:t>		</a:t>
            </a:r>
          </a:p>
          <a:p>
            <a:pPr eaLnBrk="1" hangingPunct="1">
              <a:lnSpc>
                <a:spcPct val="90000"/>
              </a:lnSpc>
              <a:buFont typeface="Times" pitchFamily="-111" charset="0"/>
              <a:buNone/>
            </a:pPr>
            <a:r>
              <a:rPr lang="en-US" sz="2400" dirty="0">
                <a:ea typeface="Arial" pitchFamily="-111" charset="0"/>
                <a:cs typeface="Arial" pitchFamily="-111" charset="0"/>
              </a:rPr>
              <a:t>	</a:t>
            </a:r>
            <a:r>
              <a:rPr lang="en-US" sz="2400" u="sng" dirty="0">
                <a:ea typeface="Arial" pitchFamily="-111" charset="0"/>
                <a:cs typeface="Arial" pitchFamily="-111" charset="0"/>
              </a:rPr>
              <a:t>No</a:t>
            </a:r>
            <a:r>
              <a:rPr lang="en-US" sz="2400" dirty="0">
                <a:ea typeface="Arial" pitchFamily="-111" charset="0"/>
                <a:cs typeface="Arial" pitchFamily="-111" charset="0"/>
              </a:rPr>
              <a:t> mechanical/logical procedure will ever solve all instances of any such problem!!</a:t>
            </a:r>
          </a:p>
          <a:p>
            <a:pPr eaLnBrk="1" hangingPunct="1">
              <a:lnSpc>
                <a:spcPct val="90000"/>
              </a:lnSpc>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Some problems have only exponential algorithms (provably so – they must take at least order </a:t>
            </a:r>
            <a:r>
              <a:rPr lang="en-US" sz="2400" b="1" dirty="0">
                <a:ea typeface="Arial" pitchFamily="-111" charset="0"/>
                <a:cs typeface="Arial" pitchFamily="-111" charset="0"/>
              </a:rPr>
              <a:t>2</a:t>
            </a:r>
            <a:r>
              <a:rPr lang="en-US" sz="2400" b="1" baseline="30000" dirty="0">
                <a:ea typeface="Arial" pitchFamily="-111" charset="0"/>
                <a:cs typeface="Arial" pitchFamily="-111" charset="0"/>
              </a:rPr>
              <a:t>n</a:t>
            </a:r>
            <a:r>
              <a:rPr lang="en-US" sz="2400" dirty="0">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AC550CE5-88FE-4F48-9289-C0604A16F5F8}"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835103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and </a:t>
            </a:r>
            <a:r>
              <a:rPr lang="en-US" dirty="0" err="1"/>
              <a:t>SubsetSum</a:t>
            </a:r>
            <a:endParaRPr lang="en-US" dirty="0"/>
          </a:p>
        </p:txBody>
      </p:sp>
      <p:sp>
        <p:nvSpPr>
          <p:cNvPr id="3" name="Content Placeholder 2"/>
          <p:cNvSpPr>
            <a:spLocks noGrp="1"/>
          </p:cNvSpPr>
          <p:nvPr>
            <p:ph idx="1"/>
          </p:nvPr>
        </p:nvSpPr>
        <p:spPr/>
        <p:txBody>
          <a:bodyPr/>
          <a:lstStyle/>
          <a:p>
            <a:r>
              <a:rPr lang="en-US" sz="2800" dirty="0"/>
              <a:t>Let v</a:t>
            </a:r>
            <a:r>
              <a:rPr lang="en-US" sz="2800" baseline="-25000" dirty="0"/>
              <a:t>i</a:t>
            </a:r>
            <a:r>
              <a:rPr lang="en-US" sz="2800" dirty="0"/>
              <a:t> = </a:t>
            </a:r>
            <a:r>
              <a:rPr lang="en-US" sz="2800" dirty="0" err="1"/>
              <a:t>w</a:t>
            </a:r>
            <a:r>
              <a:rPr lang="en-US" sz="2800" baseline="-25000" dirty="0" err="1"/>
              <a:t>i</a:t>
            </a:r>
            <a:r>
              <a:rPr lang="en-US" sz="2800" dirty="0"/>
              <a:t> for each item I</a:t>
            </a:r>
            <a:r>
              <a:rPr lang="en-US" sz="2800" baseline="-25000" dirty="0"/>
              <a:t>i</a:t>
            </a:r>
            <a:r>
              <a:rPr lang="en-US" sz="2800" dirty="0"/>
              <a:t>.</a:t>
            </a:r>
          </a:p>
          <a:p>
            <a:r>
              <a:rPr lang="en-US" sz="2800" dirty="0"/>
              <a:t>By doing so, the value is maximized when the Knapsack is filled as close to capacity.</a:t>
            </a:r>
          </a:p>
          <a:p>
            <a:r>
              <a:rPr lang="en-US" sz="2800" dirty="0"/>
              <a:t>The related decision problem is to determine if we can attain capacity (W).</a:t>
            </a:r>
          </a:p>
          <a:p>
            <a:r>
              <a:rPr lang="en-US" sz="2800" dirty="0"/>
              <a:t>Clearly then, given an instance of the </a:t>
            </a:r>
            <a:r>
              <a:rPr lang="en-US" sz="2800" dirty="0" err="1"/>
              <a:t>SubsetSum</a:t>
            </a:r>
            <a:r>
              <a:rPr lang="en-US" sz="2800" dirty="0"/>
              <a:t> problem, we can create an instance of the Knapsack decision problem problem, such that we reach the goal sum, G, </a:t>
            </a:r>
            <a:r>
              <a:rPr lang="en-US" sz="2800" dirty="0" err="1"/>
              <a:t>iff</a:t>
            </a:r>
            <a:r>
              <a:rPr lang="en-US" sz="2800" dirty="0"/>
              <a:t> we can attain a Knapsack value of G.  </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200</a:t>
            </a:fld>
            <a:endParaRPr lang="en-US" dirty="0"/>
          </a:p>
        </p:txBody>
      </p:sp>
    </p:spTree>
    <p:extLst>
      <p:ext uri="{BB962C8B-B14F-4D97-AF65-F5344CB8AC3E}">
        <p14:creationId xmlns:p14="http://schemas.microsoft.com/office/powerpoint/2010/main" val="31154614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Decision Problem</a:t>
            </a:r>
          </a:p>
        </p:txBody>
      </p:sp>
      <p:sp>
        <p:nvSpPr>
          <p:cNvPr id="3" name="Content Placeholder 2"/>
          <p:cNvSpPr>
            <a:spLocks noGrp="1"/>
          </p:cNvSpPr>
          <p:nvPr>
            <p:ph idx="1"/>
          </p:nvPr>
        </p:nvSpPr>
        <p:spPr/>
        <p:txBody>
          <a:bodyPr/>
          <a:lstStyle/>
          <a:p>
            <a:r>
              <a:rPr lang="en-US" dirty="0"/>
              <a:t>The reduction from </a:t>
            </a:r>
            <a:r>
              <a:rPr lang="en-US" dirty="0" err="1"/>
              <a:t>SubsetSum</a:t>
            </a:r>
            <a:r>
              <a:rPr lang="en-US" dirty="0"/>
              <a:t> shows that the Knapsack decision problem is at least as hard as </a:t>
            </a:r>
            <a:r>
              <a:rPr lang="en-US" dirty="0" err="1"/>
              <a:t>SubsetSum</a:t>
            </a:r>
            <a:r>
              <a:rPr lang="en-US" dirty="0"/>
              <a:t>, so it is NP-Complete if it is in NP.</a:t>
            </a:r>
          </a:p>
          <a:p>
            <a:r>
              <a:rPr lang="en-US" dirty="0"/>
              <a:t>Think about whether or not it is in NP.</a:t>
            </a:r>
          </a:p>
          <a:p>
            <a:r>
              <a:rPr lang="en-US" dirty="0"/>
              <a:t>Now, think about the optimization problem. </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201</a:t>
            </a:fld>
            <a:endParaRPr lang="en-US"/>
          </a:p>
        </p:txBody>
      </p:sp>
    </p:spTree>
    <p:extLst>
      <p:ext uri="{BB962C8B-B14F-4D97-AF65-F5344CB8AC3E}">
        <p14:creationId xmlns:p14="http://schemas.microsoft.com/office/powerpoint/2010/main" val="360871630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Bin Packing</a:t>
            </a:r>
          </a:p>
        </p:txBody>
      </p:sp>
      <p:sp>
        <p:nvSpPr>
          <p:cNvPr id="3" name="Content Placeholder 2"/>
          <p:cNvSpPr>
            <a:spLocks noGrp="1"/>
          </p:cNvSpPr>
          <p:nvPr>
            <p:ph idx="1"/>
          </p:nvPr>
        </p:nvSpPr>
        <p:spPr/>
        <p:txBody>
          <a:bodyPr/>
          <a:lstStyle/>
          <a:p>
            <a:r>
              <a:rPr lang="en-US" sz="2800" dirty="0"/>
              <a:t>Have a bin capacity of B.</a:t>
            </a:r>
          </a:p>
          <a:p>
            <a:r>
              <a:rPr lang="en-US" sz="2800" dirty="0"/>
              <a:t>Have item set </a:t>
            </a:r>
            <a:r>
              <a:rPr lang="en-US" sz="2800" b="1" dirty="0">
                <a:ea typeface="ＭＳ Ｐゴシック" pitchFamily="-111" charset="-128"/>
                <a:cs typeface="ＭＳ Ｐゴシック" pitchFamily="-111" charset="-128"/>
              </a:rPr>
              <a:t>S = {s</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s</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s</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a:t>
            </a:r>
            <a:endParaRPr lang="en-US" sz="2800" dirty="0"/>
          </a:p>
          <a:p>
            <a:r>
              <a:rPr lang="en-US" sz="2800" dirty="0"/>
              <a:t>Use all items in </a:t>
            </a:r>
            <a:r>
              <a:rPr lang="en-US" sz="2800" b="1" dirty="0"/>
              <a:t>S</a:t>
            </a:r>
            <a:r>
              <a:rPr lang="en-US" sz="2800" dirty="0"/>
              <a:t>, minimizing the number of bins, while adhering to the constraint that any such subset must sum to </a:t>
            </a:r>
            <a:r>
              <a:rPr lang="en-US" sz="2800" b="1" dirty="0"/>
              <a:t>B</a:t>
            </a:r>
            <a:r>
              <a:rPr lang="en-US" sz="2800" dirty="0"/>
              <a:t> or less.</a:t>
            </a:r>
          </a:p>
          <a:p>
            <a:r>
              <a:rPr lang="en-US" sz="2800" dirty="0"/>
              <a:t>This is similar to the processor scheduling problem without constraints, except we optimize on number of processors, not finishing time for all tasks. It is NP-Hard (WHY?)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202</a:t>
            </a:fld>
            <a:endParaRPr lang="en-US"/>
          </a:p>
        </p:txBody>
      </p:sp>
    </p:spTree>
    <p:extLst>
      <p:ext uri="{BB962C8B-B14F-4D97-AF65-F5344CB8AC3E}">
        <p14:creationId xmlns:p14="http://schemas.microsoft.com/office/powerpoint/2010/main" val="345356331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11267" name="Content Placeholder 2"/>
          <p:cNvSpPr>
            <a:spLocks noGrp="1"/>
          </p:cNvSpPr>
          <p:nvPr>
            <p:ph idx="1"/>
          </p:nvPr>
        </p:nvSpPr>
        <p:spPr/>
        <p:txBody>
          <a:bodyPr/>
          <a:lstStyle/>
          <a:p>
            <a:r>
              <a:rPr lang="en-US" dirty="0"/>
              <a:t>Brute Force</a:t>
            </a:r>
          </a:p>
          <a:p>
            <a:pPr lvl="1"/>
            <a:r>
              <a:rPr lang="en-US" dirty="0"/>
              <a:t>The naïve way to solve the 0-1 Knapsack problem is to cycle through all 2</a:t>
            </a:r>
            <a:r>
              <a:rPr lang="en-US" baseline="30000" dirty="0"/>
              <a:t>n</a:t>
            </a:r>
            <a:r>
              <a:rPr lang="en-US" dirty="0"/>
              <a:t> subsets of the n items and pick the subset with a legal weight that maximizes the value of the knapsack.</a:t>
            </a:r>
            <a:endParaRPr lang="en-US" baseline="30000" dirty="0"/>
          </a:p>
          <a:p>
            <a:pPr lvl="1"/>
            <a:r>
              <a:rPr lang="en-US" dirty="0"/>
              <a:t> We can come up with a dynamic programming algorithm that is USUALLY faster than this brute force technique.</a:t>
            </a:r>
          </a:p>
        </p:txBody>
      </p:sp>
      <p:sp>
        <p:nvSpPr>
          <p:cNvPr id="4" name="Date Placeholder 3">
            <a:extLst>
              <a:ext uri="{FF2B5EF4-FFF2-40B4-BE49-F238E27FC236}">
                <a16:creationId xmlns:a16="http://schemas.microsoft.com/office/drawing/2014/main" id="{6A6F7524-9BE9-DA4E-855D-E36FA473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A0832C1-9DAF-5246-9F01-4AAFD55011A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AE84D1-08B7-0F49-8A1C-57D2A1E4FE1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916212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Knapsack 0-1 Problem</a:t>
            </a:r>
          </a:p>
        </p:txBody>
      </p:sp>
      <p:sp>
        <p:nvSpPr>
          <p:cNvPr id="3" name="Content Placeholder 2"/>
          <p:cNvSpPr>
            <a:spLocks noGrp="1"/>
          </p:cNvSpPr>
          <p:nvPr>
            <p:ph idx="1"/>
          </p:nvPr>
        </p:nvSpPr>
        <p:spPr>
          <a:xfrm>
            <a:off x="838200" y="1295400"/>
            <a:ext cx="8305800" cy="4949825"/>
          </a:xfrm>
        </p:spPr>
        <p:txBody>
          <a:bodyPr>
            <a:normAutofit lnSpcReduction="10000"/>
          </a:bodyPr>
          <a:lstStyle/>
          <a:p>
            <a:pPr>
              <a:buFont typeface="Wingdings 2" pitchFamily="18" charset="2"/>
              <a:buChar char=""/>
              <a:defRPr/>
            </a:pPr>
            <a:r>
              <a:rPr lang="en-US" sz="2800" dirty="0"/>
              <a:t>We are going to solve the problem in terms of sub-problems and </a:t>
            </a:r>
            <a:r>
              <a:rPr lang="en-US" sz="2800" dirty="0" err="1"/>
              <a:t>memoization</a:t>
            </a:r>
            <a:r>
              <a:rPr lang="en-US" sz="2800" dirty="0"/>
              <a:t> (dynamic programming).</a:t>
            </a:r>
          </a:p>
          <a:p>
            <a:pPr>
              <a:buFont typeface="Wingdings 2" pitchFamily="18" charset="2"/>
              <a:buChar char=""/>
              <a:defRPr/>
            </a:pPr>
            <a:r>
              <a:rPr lang="en-US" sz="2800" dirty="0"/>
              <a:t>Our first attempt might be to characterize a sub-problem as follows:</a:t>
            </a:r>
          </a:p>
          <a:p>
            <a:pPr lvl="1">
              <a:buFont typeface="Verdana" pitchFamily="34" charset="0"/>
              <a:buChar char="◦"/>
              <a:defRPr/>
            </a:pPr>
            <a:r>
              <a:rPr lang="en-US" sz="2400" dirty="0">
                <a:latin typeface="Times New Roman" pitchFamily="18" charset="0"/>
                <a:cs typeface="Times New Roman" pitchFamily="18" charset="0"/>
              </a:rPr>
              <a:t>Let </a:t>
            </a:r>
            <a:r>
              <a:rPr lang="en-US" sz="2400" dirty="0" err="1">
                <a:latin typeface="Times New Roman" pitchFamily="18" charset="0"/>
                <a:cs typeface="Times New Roman" pitchFamily="18" charset="0"/>
              </a:rPr>
              <a:t>S</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be the optimal subset of elements from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I</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I</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a:t>
            </a:r>
          </a:p>
          <a:p>
            <a:pPr lvl="2">
              <a:buFont typeface="Wingdings 2" pitchFamily="18" charset="2"/>
              <a:buChar char=""/>
              <a:defRPr/>
            </a:pPr>
            <a:r>
              <a:rPr lang="en-US" sz="2000" dirty="0"/>
              <a:t>What we find is that the optimal subset from the elements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I</a:t>
            </a:r>
            <a:r>
              <a:rPr lang="en-US" sz="2000" baseline="-25000" dirty="0">
                <a:latin typeface="Times New Roman" pitchFamily="18" charset="0"/>
                <a:cs typeface="Times New Roman" pitchFamily="18" charset="0"/>
              </a:rPr>
              <a:t>k+1</a:t>
            </a:r>
            <a:r>
              <a:rPr lang="en-US" sz="2000" dirty="0">
                <a:latin typeface="Times New Roman" pitchFamily="18" charset="0"/>
                <a:cs typeface="Times New Roman" pitchFamily="18" charset="0"/>
              </a:rPr>
              <a:t>}</a:t>
            </a:r>
            <a:r>
              <a:rPr lang="en-US" sz="2000" dirty="0"/>
              <a:t> may not correspond to the optimal subset of elements from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I</a:t>
            </a:r>
            <a:r>
              <a:rPr lang="en-US" sz="2000" baseline="-25000" dirty="0" err="1">
                <a:latin typeface="Times New Roman" pitchFamily="18" charset="0"/>
                <a:cs typeface="Times New Roman" pitchFamily="18" charset="0"/>
              </a:rPr>
              <a:t>k</a:t>
            </a:r>
            <a:r>
              <a:rPr lang="en-US" sz="2000" dirty="0">
                <a:latin typeface="Times New Roman" pitchFamily="18" charset="0"/>
                <a:cs typeface="Times New Roman" pitchFamily="18" charset="0"/>
              </a:rPr>
              <a:t>} </a:t>
            </a:r>
            <a:r>
              <a:rPr lang="en-US" sz="2000" dirty="0"/>
              <a:t>in any regular pattern.</a:t>
            </a:r>
          </a:p>
          <a:p>
            <a:pPr lvl="1">
              <a:buFont typeface="Verdana" pitchFamily="34" charset="0"/>
              <a:buChar char="◦"/>
              <a:defRPr/>
            </a:pPr>
            <a:r>
              <a:rPr lang="en-US" sz="2400" dirty="0"/>
              <a:t>Basically, the solution to the optimization problem for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k+1</a:t>
            </a:r>
            <a:r>
              <a:rPr lang="en-US" sz="2400" dirty="0"/>
              <a:t> might NOT contain the optimal solution from problem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a:t>
            </a:r>
            <a:r>
              <a:rPr lang="en-US" sz="2400" dirty="0"/>
              <a:t>.</a:t>
            </a:r>
          </a:p>
        </p:txBody>
      </p:sp>
      <p:sp>
        <p:nvSpPr>
          <p:cNvPr id="4" name="Date Placeholder 3">
            <a:extLst>
              <a:ext uri="{FF2B5EF4-FFF2-40B4-BE49-F238E27FC236}">
                <a16:creationId xmlns:a16="http://schemas.microsoft.com/office/drawing/2014/main" id="{2EF9781F-E14E-2047-8151-B1356A8323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B5B846-E73F-4C43-9943-C0F484E2548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EC3EFD0-5BEA-9B49-829F-814B455D841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355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0"/>
            <a:ext cx="7499350" cy="609600"/>
          </a:xfrm>
        </p:spPr>
        <p:txBody>
          <a:bodyPr>
            <a:normAutofit fontScale="90000"/>
          </a:bodyPr>
          <a:lstStyle/>
          <a:p>
            <a:pPr>
              <a:defRPr/>
            </a:pPr>
            <a:r>
              <a:rPr lang="en-US" dirty="0"/>
              <a:t>Knapsack 0-1 Problem</a:t>
            </a:r>
          </a:p>
        </p:txBody>
      </p:sp>
      <p:sp>
        <p:nvSpPr>
          <p:cNvPr id="3" name="Content Placeholder 2"/>
          <p:cNvSpPr>
            <a:spLocks noGrp="1"/>
          </p:cNvSpPr>
          <p:nvPr>
            <p:ph idx="1"/>
          </p:nvPr>
        </p:nvSpPr>
        <p:spPr>
          <a:xfrm>
            <a:off x="914400" y="762000"/>
            <a:ext cx="8229600" cy="6096000"/>
          </a:xfrm>
        </p:spPr>
        <p:txBody>
          <a:bodyPr>
            <a:normAutofit/>
          </a:bodyPr>
          <a:lstStyle/>
          <a:p>
            <a:pPr>
              <a:buFont typeface="Wingdings 2" pitchFamily="18" charset="2"/>
              <a:buChar char=""/>
              <a:defRPr/>
            </a:pPr>
            <a:r>
              <a:rPr lang="en-US" sz="2400" dirty="0"/>
              <a:t>Let’s illustrate that point with an example:</a:t>
            </a:r>
          </a:p>
          <a:p>
            <a:pPr>
              <a:buFont typeface="Wingdings 2" pitchFamily="18" charset="2"/>
              <a:buNone/>
              <a:defRPr/>
            </a:pPr>
            <a:r>
              <a:rPr lang="en-US" sz="1800" b="1" u="sng" dirty="0"/>
              <a:t>		Item			Weight			Value</a:t>
            </a:r>
            <a:endParaRPr lang="en-US" sz="1800" u="sng" dirty="0"/>
          </a:p>
          <a:p>
            <a:pPr>
              <a:buFont typeface="Wingdings 2" pitchFamily="18" charset="2"/>
              <a:buNone/>
              <a:defRPr/>
            </a:pPr>
            <a:r>
              <a:rPr lang="en-US" sz="1800" b="1" dirty="0"/>
              <a:t>		I</a:t>
            </a:r>
            <a:r>
              <a:rPr lang="en-US" sz="1800" b="1" baseline="-25000" dirty="0"/>
              <a:t>0</a:t>
            </a:r>
            <a:r>
              <a:rPr lang="en-US" sz="1800" b="1" dirty="0"/>
              <a:t>			 3			10</a:t>
            </a:r>
            <a:endParaRPr lang="en-US" sz="1800" dirty="0"/>
          </a:p>
          <a:p>
            <a:pPr>
              <a:buFont typeface="Wingdings 2" pitchFamily="18" charset="2"/>
              <a:buNone/>
              <a:defRPr/>
            </a:pPr>
            <a:r>
              <a:rPr lang="en-US" sz="1800" b="1" dirty="0"/>
              <a:t>		I</a:t>
            </a:r>
            <a:r>
              <a:rPr lang="en-US" sz="1800" b="1" baseline="-25000" dirty="0"/>
              <a:t>1</a:t>
            </a:r>
            <a:r>
              <a:rPr lang="en-US" sz="1800" b="1" dirty="0"/>
              <a:t>			 8			 4</a:t>
            </a:r>
            <a:endParaRPr lang="en-US" sz="1800" dirty="0"/>
          </a:p>
          <a:p>
            <a:pPr>
              <a:buFont typeface="Wingdings 2" pitchFamily="18" charset="2"/>
              <a:buNone/>
              <a:defRPr/>
            </a:pPr>
            <a:r>
              <a:rPr lang="en-US" sz="1800" b="1" dirty="0"/>
              <a:t>		I</a:t>
            </a:r>
            <a:r>
              <a:rPr lang="en-US" sz="1800" b="1" baseline="-25000" dirty="0"/>
              <a:t>2</a:t>
            </a:r>
            <a:r>
              <a:rPr lang="en-US" sz="1800" b="1" dirty="0"/>
              <a:t>			 9			 9</a:t>
            </a:r>
            <a:endParaRPr lang="en-US" sz="1800" dirty="0"/>
          </a:p>
          <a:p>
            <a:pPr>
              <a:buFont typeface="Wingdings 2" pitchFamily="18" charset="2"/>
              <a:buNone/>
              <a:defRPr/>
            </a:pPr>
            <a:r>
              <a:rPr lang="en-US" sz="1800" b="1" dirty="0"/>
              <a:t>		I</a:t>
            </a:r>
            <a:r>
              <a:rPr lang="en-US" sz="1800" b="1" baseline="-25000" dirty="0"/>
              <a:t>3</a:t>
            </a:r>
            <a:r>
              <a:rPr lang="en-US" sz="1800" b="1" dirty="0"/>
              <a:t>			 8			11</a:t>
            </a:r>
          </a:p>
          <a:p>
            <a:pPr>
              <a:buFont typeface="Wingdings 2" pitchFamily="18" charset="2"/>
              <a:buNone/>
              <a:defRPr/>
            </a:pPr>
            <a:endParaRPr lang="en-US" sz="1800" dirty="0"/>
          </a:p>
          <a:p>
            <a:pPr>
              <a:buFont typeface="Wingdings 2" pitchFamily="18" charset="2"/>
              <a:buChar char=""/>
              <a:defRPr/>
            </a:pPr>
            <a:r>
              <a:rPr lang="en-US" sz="2000" b="1" u="sng" dirty="0"/>
              <a:t>The maximum weight the knapsack can hold is 20.</a:t>
            </a:r>
          </a:p>
          <a:p>
            <a:pPr>
              <a:buFont typeface="Wingdings 2" pitchFamily="18" charset="2"/>
              <a:buChar char=""/>
              <a:defRPr/>
            </a:pPr>
            <a:endParaRPr lang="en-US" sz="2400" dirty="0"/>
          </a:p>
          <a:p>
            <a:pPr>
              <a:buFont typeface="Wingdings 2" pitchFamily="18" charset="2"/>
              <a:buChar char=""/>
              <a:defRPr/>
            </a:pPr>
            <a:r>
              <a:rPr lang="en-US" sz="2400" dirty="0"/>
              <a:t>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is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a:t>
            </a:r>
          </a:p>
          <a:p>
            <a:pPr>
              <a:buFont typeface="Wingdings 2" pitchFamily="18" charset="2"/>
              <a:buChar char=""/>
              <a:defRPr/>
            </a:pPr>
            <a:r>
              <a:rPr lang="en-US" sz="2400" dirty="0"/>
              <a:t>BUT 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3</a:t>
            </a:r>
            <a:r>
              <a:rPr lang="en-US" sz="2400" dirty="0"/>
              <a:t>}  is {I</a:t>
            </a:r>
            <a:r>
              <a:rPr lang="en-US" sz="2400" baseline="-25000" dirty="0"/>
              <a:t>0</a:t>
            </a:r>
            <a:r>
              <a:rPr lang="en-US" sz="2400" dirty="0"/>
              <a:t>, I</a:t>
            </a:r>
            <a:r>
              <a:rPr lang="en-US" sz="2400" baseline="-25000" dirty="0"/>
              <a:t>2</a:t>
            </a:r>
            <a:r>
              <a:rPr lang="en-US" sz="2400" dirty="0"/>
              <a:t>, I</a:t>
            </a:r>
            <a:r>
              <a:rPr lang="en-US" sz="2400" baseline="-25000" dirty="0"/>
              <a:t>3</a:t>
            </a:r>
            <a:r>
              <a:rPr lang="en-US" sz="2400" dirty="0"/>
              <a:t>}. </a:t>
            </a:r>
          </a:p>
          <a:p>
            <a:pPr lvl="1">
              <a:buFont typeface="Verdana" pitchFamily="34" charset="0"/>
              <a:buChar char="◦"/>
              <a:defRPr/>
            </a:pPr>
            <a:r>
              <a:rPr lang="en-US" sz="2000" dirty="0"/>
              <a:t>In this example, note that this optimal solution, {I</a:t>
            </a:r>
            <a:r>
              <a:rPr lang="en-US" sz="2000" baseline="-25000" dirty="0"/>
              <a:t>0</a:t>
            </a:r>
            <a:r>
              <a:rPr lang="en-US" sz="2000" dirty="0"/>
              <a:t>, I</a:t>
            </a:r>
            <a:r>
              <a:rPr lang="en-US" sz="2000" baseline="-25000" dirty="0"/>
              <a:t>2</a:t>
            </a:r>
            <a:r>
              <a:rPr lang="en-US" sz="2000" dirty="0"/>
              <a:t>, I</a:t>
            </a:r>
            <a:r>
              <a:rPr lang="en-US" sz="2000" baseline="-25000" dirty="0"/>
              <a:t>3</a:t>
            </a:r>
            <a:r>
              <a:rPr lang="en-US" sz="2000" dirty="0"/>
              <a:t>}, does NOT build upon the previous optimal solution, {I</a:t>
            </a:r>
            <a:r>
              <a:rPr lang="en-US" sz="2000" baseline="-25000" dirty="0"/>
              <a:t>0</a:t>
            </a:r>
            <a:r>
              <a:rPr lang="en-US" sz="2000" dirty="0"/>
              <a:t>, I</a:t>
            </a:r>
            <a:r>
              <a:rPr lang="en-US" sz="2000" baseline="-25000" dirty="0"/>
              <a:t>1</a:t>
            </a:r>
            <a:r>
              <a:rPr lang="en-US" sz="2000" dirty="0"/>
              <a:t>, I</a:t>
            </a:r>
            <a:r>
              <a:rPr lang="en-US" sz="2000" baseline="-25000" dirty="0"/>
              <a:t>2</a:t>
            </a:r>
            <a:r>
              <a:rPr lang="en-US" sz="2000" dirty="0"/>
              <a:t>}. </a:t>
            </a:r>
          </a:p>
          <a:p>
            <a:pPr lvl="2">
              <a:buFont typeface="Wingdings 2" pitchFamily="18" charset="2"/>
              <a:buChar char=""/>
              <a:defRPr/>
            </a:pPr>
            <a:r>
              <a:rPr lang="en-US" sz="1800" dirty="0"/>
              <a:t>(Instead it builds upon the solution, {I</a:t>
            </a:r>
            <a:r>
              <a:rPr lang="en-US" sz="1800" baseline="-25000" dirty="0"/>
              <a:t>0</a:t>
            </a:r>
            <a:r>
              <a:rPr lang="en-US" sz="1800" dirty="0"/>
              <a:t>, I</a:t>
            </a:r>
            <a:r>
              <a:rPr lang="en-US" sz="1800" baseline="-25000" dirty="0"/>
              <a:t>2</a:t>
            </a:r>
            <a:r>
              <a:rPr lang="en-US" sz="1800" dirty="0"/>
              <a:t>}, which is really the optimal subset of   {I</a:t>
            </a:r>
            <a:r>
              <a:rPr lang="en-US" sz="1800" baseline="-25000" dirty="0"/>
              <a:t>0</a:t>
            </a:r>
            <a:r>
              <a:rPr lang="en-US" sz="1800" dirty="0"/>
              <a:t>, I</a:t>
            </a:r>
            <a:r>
              <a:rPr lang="en-US" sz="1800" baseline="-25000" dirty="0"/>
              <a:t>1</a:t>
            </a:r>
            <a:r>
              <a:rPr lang="en-US" sz="1800" dirty="0"/>
              <a:t>, I</a:t>
            </a:r>
            <a:r>
              <a:rPr lang="en-US" sz="1800" baseline="-25000" dirty="0"/>
              <a:t>2</a:t>
            </a:r>
            <a:r>
              <a:rPr lang="en-US" sz="1800" dirty="0"/>
              <a:t>}  with weight 12 or less.)</a:t>
            </a:r>
          </a:p>
          <a:p>
            <a:pPr>
              <a:buFont typeface="Wingdings 2" pitchFamily="18" charset="2"/>
              <a:buNone/>
              <a:defRPr/>
            </a:pPr>
            <a:endParaRPr lang="en-US" dirty="0"/>
          </a:p>
        </p:txBody>
      </p:sp>
      <p:sp>
        <p:nvSpPr>
          <p:cNvPr id="4" name="Date Placeholder 3">
            <a:extLst>
              <a:ext uri="{FF2B5EF4-FFF2-40B4-BE49-F238E27FC236}">
                <a16:creationId xmlns:a16="http://schemas.microsoft.com/office/drawing/2014/main" id="{01E2F5F6-7585-114F-B11B-97C2BEB600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1636B4B-91E6-8B4A-BDBD-E8905C4B8F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A05E92A-3A8E-2846-8556-EE34AC91E1A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164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9350" cy="838200"/>
          </a:xfrm>
        </p:spPr>
        <p:txBody>
          <a:bodyPr/>
          <a:lstStyle/>
          <a:p>
            <a:pPr>
              <a:defRPr/>
            </a:pPr>
            <a:r>
              <a:rPr lang="en-US" dirty="0"/>
              <a:t>Knapsack 0-1 problem</a:t>
            </a:r>
          </a:p>
        </p:txBody>
      </p:sp>
      <p:sp>
        <p:nvSpPr>
          <p:cNvPr id="3" name="Content Placeholder 2"/>
          <p:cNvSpPr>
            <a:spLocks noGrp="1"/>
          </p:cNvSpPr>
          <p:nvPr>
            <p:ph idx="1"/>
          </p:nvPr>
        </p:nvSpPr>
        <p:spPr>
          <a:xfrm>
            <a:off x="914400" y="838200"/>
            <a:ext cx="8229600" cy="5791200"/>
          </a:xfrm>
        </p:spPr>
        <p:txBody>
          <a:bodyPr>
            <a:noAutofit/>
          </a:bodyPr>
          <a:lstStyle/>
          <a:p>
            <a:pPr>
              <a:buFont typeface="Wingdings 2" pitchFamily="18" charset="2"/>
              <a:buChar char=""/>
              <a:defRPr/>
            </a:pPr>
            <a:r>
              <a:rPr lang="en-US" sz="2000" dirty="0"/>
              <a:t>So now we must re-work the way we build upon previous sub-problems…</a:t>
            </a:r>
          </a:p>
          <a:p>
            <a:pPr lvl="1">
              <a:buFont typeface="Verdana" pitchFamily="34" charset="0"/>
              <a:buChar char="◦"/>
              <a:defRPr/>
            </a:pPr>
            <a:r>
              <a:rPr lang="en-US" sz="1800" dirty="0"/>
              <a:t>Let </a:t>
            </a:r>
            <a:r>
              <a:rPr lang="en-US" sz="1800" b="1" dirty="0">
                <a:solidFill>
                  <a:srgbClr val="002060"/>
                </a:solidFill>
              </a:rPr>
              <a:t>B[k, w] </a:t>
            </a:r>
            <a:r>
              <a:rPr lang="en-US" sz="1800" dirty="0"/>
              <a:t>represent the maximum total value of a subset </a:t>
            </a:r>
            <a:r>
              <a:rPr lang="en-US" sz="1800" dirty="0" err="1"/>
              <a:t>S</a:t>
            </a:r>
            <a:r>
              <a:rPr lang="en-US" sz="1800" baseline="-25000" dirty="0" err="1"/>
              <a:t>k</a:t>
            </a:r>
            <a:r>
              <a:rPr lang="en-US" sz="1800" dirty="0"/>
              <a:t> with weight w. </a:t>
            </a:r>
          </a:p>
          <a:p>
            <a:pPr lvl="1">
              <a:buFont typeface="Verdana" pitchFamily="34" charset="0"/>
              <a:buChar char="◦"/>
              <a:defRPr/>
            </a:pPr>
            <a:r>
              <a:rPr lang="en-US" sz="1800" dirty="0"/>
              <a:t>Our goal is to find </a:t>
            </a:r>
            <a:r>
              <a:rPr lang="en-US" sz="1800" b="1" dirty="0">
                <a:solidFill>
                  <a:srgbClr val="002060"/>
                </a:solidFill>
              </a:rPr>
              <a:t>B[n, W],</a:t>
            </a:r>
            <a:r>
              <a:rPr lang="en-US" sz="1800" b="1" dirty="0"/>
              <a:t> </a:t>
            </a:r>
            <a:r>
              <a:rPr lang="en-US" sz="1800" dirty="0"/>
              <a:t>where n is the total number of items and W is the maximal weight the knapsack can carry.</a:t>
            </a:r>
          </a:p>
          <a:p>
            <a:pPr lvl="1">
              <a:buFont typeface="Verdana" pitchFamily="34" charset="0"/>
              <a:buNone/>
              <a:defRPr/>
            </a:pPr>
            <a:endParaRPr lang="en-US" sz="1100" dirty="0"/>
          </a:p>
          <a:p>
            <a:pPr>
              <a:buFont typeface="Wingdings 2" pitchFamily="18" charset="2"/>
              <a:buChar char=""/>
              <a:defRPr/>
            </a:pPr>
            <a:r>
              <a:rPr lang="en-US" sz="2400" dirty="0"/>
              <a:t>So our recursive formula for </a:t>
            </a:r>
            <a:r>
              <a:rPr lang="en-US" sz="2400" dirty="0" err="1"/>
              <a:t>subproblems</a:t>
            </a:r>
            <a:r>
              <a:rPr lang="en-US" sz="2400" dirty="0"/>
              <a:t>:</a:t>
            </a:r>
          </a:p>
          <a:p>
            <a:pPr>
              <a:buFont typeface="Wingdings 2" pitchFamily="18" charset="2"/>
              <a:buNone/>
              <a:defRPr/>
            </a:pPr>
            <a:r>
              <a:rPr lang="en-US" sz="2800" dirty="0"/>
              <a:t>		</a:t>
            </a:r>
            <a:r>
              <a:rPr lang="en-US" sz="1800" b="1" dirty="0">
                <a:solidFill>
                  <a:srgbClr val="002060"/>
                </a:solidFill>
                <a:latin typeface="Times New Roman" pitchFamily="18" charset="0"/>
                <a:cs typeface="Times New Roman" pitchFamily="18" charset="0"/>
              </a:rPr>
              <a:t>B[k, w]   = B[k - 1,w], </a:t>
            </a:r>
            <a:r>
              <a:rPr lang="en-US" sz="1800" b="1" u="sng" dirty="0">
                <a:solidFill>
                  <a:srgbClr val="002060"/>
                </a:solidFill>
                <a:latin typeface="Times New Roman" pitchFamily="18" charset="0"/>
                <a:cs typeface="Times New Roman" pitchFamily="18" charset="0"/>
              </a:rPr>
              <a:t>if w</a:t>
            </a:r>
            <a:r>
              <a:rPr lang="en-US" sz="1800" b="1" u="sng" baseline="-25000" dirty="0">
                <a:solidFill>
                  <a:srgbClr val="002060"/>
                </a:solidFill>
                <a:latin typeface="Times New Roman" pitchFamily="18" charset="0"/>
                <a:cs typeface="Times New Roman" pitchFamily="18" charset="0"/>
              </a:rPr>
              <a:t>k</a:t>
            </a:r>
            <a:r>
              <a:rPr lang="en-US" sz="1800"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sz="1800" b="1" dirty="0">
                <a:solidFill>
                  <a:srgbClr val="002060"/>
                </a:solidFill>
                <a:latin typeface="Times New Roman" pitchFamily="18" charset="0"/>
                <a:cs typeface="Times New Roman" pitchFamily="18" charset="0"/>
              </a:rPr>
              <a:t>		  	= max { B[k - 1,w], B[k - 1,w - w</a:t>
            </a:r>
            <a:r>
              <a:rPr lang="en-US" sz="1800" b="1" baseline="-25000" dirty="0">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 </a:t>
            </a:r>
            <a:r>
              <a:rPr lang="en-US" sz="1800" b="1" dirty="0" err="1">
                <a:solidFill>
                  <a:srgbClr val="002060"/>
                </a:solidFill>
                <a:latin typeface="Times New Roman" pitchFamily="18" charset="0"/>
                <a:cs typeface="Times New Roman" pitchFamily="18" charset="0"/>
              </a:rPr>
              <a:t>v</a:t>
            </a:r>
            <a:r>
              <a:rPr lang="en-US" sz="1800" b="1" baseline="-25000" dirty="0" err="1">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a:t>
            </a:r>
            <a:r>
              <a:rPr lang="en-US" sz="1800"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sz="1800" b="1" dirty="0">
              <a:solidFill>
                <a:srgbClr val="002060"/>
              </a:solidFill>
              <a:latin typeface="Times New Roman" pitchFamily="18" charset="0"/>
              <a:cs typeface="Times New Roman" pitchFamily="18" charset="0"/>
            </a:endParaRPr>
          </a:p>
          <a:p>
            <a:pPr>
              <a:buFont typeface="Wingdings 2" pitchFamily="18" charset="2"/>
              <a:buChar char=""/>
              <a:defRPr/>
            </a:pPr>
            <a:r>
              <a:rPr lang="en-US" sz="2000" dirty="0"/>
              <a:t>In English, this means that the best subset of </a:t>
            </a:r>
            <a:r>
              <a:rPr lang="en-US" sz="2000" dirty="0" err="1"/>
              <a:t>S</a:t>
            </a:r>
            <a:r>
              <a:rPr lang="en-US" sz="2000" baseline="-25000" dirty="0" err="1"/>
              <a:t>k</a:t>
            </a:r>
            <a:r>
              <a:rPr lang="en-US" sz="2000" dirty="0"/>
              <a:t> that has total weight w is:</a:t>
            </a:r>
          </a:p>
          <a:p>
            <a:pPr marL="746125" lvl="1" indent="-342900">
              <a:buFont typeface="+mj-lt"/>
              <a:buAutoNum type="arabicParenR"/>
              <a:defRPr/>
            </a:pPr>
            <a:r>
              <a:rPr lang="en-US" sz="1800" dirty="0"/>
              <a:t>The best subset of S</a:t>
            </a:r>
            <a:r>
              <a:rPr lang="en-US" sz="1800" baseline="-25000" dirty="0"/>
              <a:t>k-1</a:t>
            </a:r>
            <a:r>
              <a:rPr lang="en-US" sz="1800" dirty="0"/>
              <a:t> that has total weight w, or</a:t>
            </a:r>
          </a:p>
          <a:p>
            <a:pPr marL="746125" lvl="1" indent="-342900">
              <a:buFont typeface="+mj-lt"/>
              <a:buAutoNum type="arabicParenR"/>
              <a:defRPr/>
            </a:pPr>
            <a:r>
              <a:rPr lang="en-US" sz="1800" dirty="0"/>
              <a:t>The best subset of S</a:t>
            </a:r>
            <a:r>
              <a:rPr lang="en-US" sz="1800" baseline="-25000" dirty="0"/>
              <a:t>k-1</a:t>
            </a:r>
            <a:r>
              <a:rPr lang="en-US" sz="1800" dirty="0"/>
              <a:t> that has total weight w-w</a:t>
            </a:r>
            <a:r>
              <a:rPr lang="en-US" sz="1800" baseline="-25000" dirty="0"/>
              <a:t>k</a:t>
            </a:r>
            <a:r>
              <a:rPr lang="en-US" sz="1800" dirty="0"/>
              <a:t> plus the item k</a:t>
            </a:r>
          </a:p>
        </p:txBody>
      </p:sp>
      <p:sp>
        <p:nvSpPr>
          <p:cNvPr id="4" name="Date Placeholder 3">
            <a:extLst>
              <a:ext uri="{FF2B5EF4-FFF2-40B4-BE49-F238E27FC236}">
                <a16:creationId xmlns:a16="http://schemas.microsoft.com/office/drawing/2014/main" id="{795720BD-7AB2-9F46-8E49-49C40CDA163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83A6F6-EDFB-234B-BCF0-016BBF3DCCA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27C15A33-C646-544F-917B-E45AB26BCE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5866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normAutofit fontScale="90000"/>
          </a:bodyPr>
          <a:lstStyle/>
          <a:p>
            <a:pPr>
              <a:defRPr/>
            </a:pPr>
            <a:r>
              <a:rPr lang="en-US" dirty="0"/>
              <a:t>Knapsack 0-1 Problem – </a:t>
            </a:r>
            <a:br>
              <a:rPr lang="en-US" dirty="0"/>
            </a:br>
            <a:r>
              <a:rPr lang="en-US" dirty="0"/>
              <a:t>Recursive Formula</a:t>
            </a:r>
          </a:p>
        </p:txBody>
      </p:sp>
      <p:sp>
        <p:nvSpPr>
          <p:cNvPr id="3" name="Content Placeholder 2"/>
          <p:cNvSpPr>
            <a:spLocks noGrp="1"/>
          </p:cNvSpPr>
          <p:nvPr>
            <p:ph idx="1"/>
          </p:nvPr>
        </p:nvSpPr>
        <p:spPr>
          <a:xfrm>
            <a:off x="876300" y="2130425"/>
            <a:ext cx="7924800" cy="4114800"/>
          </a:xfrm>
        </p:spPr>
        <p:txBody>
          <a:bodyPr>
            <a:normAutofit/>
          </a:bodyPr>
          <a:lstStyle/>
          <a:p>
            <a:pPr>
              <a:buFont typeface="Wingdings 2" pitchFamily="18" charset="2"/>
              <a:buChar char=""/>
              <a:defRPr/>
            </a:pPr>
            <a:r>
              <a:rPr lang="en-US" sz="2400" dirty="0"/>
              <a:t>The best subset of </a:t>
            </a:r>
            <a:r>
              <a:rPr lang="en-US" sz="2400" dirty="0" err="1"/>
              <a:t>S</a:t>
            </a:r>
            <a:r>
              <a:rPr lang="en-US" sz="2400" baseline="-25000" dirty="0" err="1"/>
              <a:t>k</a:t>
            </a:r>
            <a:r>
              <a:rPr lang="en-US" sz="2400" dirty="0"/>
              <a:t> that has the total weight w, either contains item k or not.</a:t>
            </a:r>
          </a:p>
          <a:p>
            <a:pPr>
              <a:buFont typeface="Wingdings 2" pitchFamily="18" charset="2"/>
              <a:buChar char=""/>
              <a:defRPr/>
            </a:pPr>
            <a:endParaRPr lang="en-US" sz="2400" dirty="0"/>
          </a:p>
          <a:p>
            <a:pPr>
              <a:buFont typeface="Wingdings 2" pitchFamily="18" charset="2"/>
              <a:buChar char=""/>
              <a:defRPr/>
            </a:pPr>
            <a:r>
              <a:rPr lang="en-US" sz="2400" b="1" u="sng" dirty="0">
                <a:solidFill>
                  <a:srgbClr val="5A2781"/>
                </a:solidFill>
              </a:rPr>
              <a:t>First case:  </a:t>
            </a:r>
            <a:r>
              <a:rPr lang="en-US" sz="2400" i="1" dirty="0"/>
              <a:t>w</a:t>
            </a:r>
            <a:r>
              <a:rPr lang="en-US" sz="2400" i="1" baseline="-25000" dirty="0"/>
              <a:t>k</a:t>
            </a:r>
            <a:r>
              <a:rPr lang="en-US" sz="2400" i="1" dirty="0"/>
              <a:t> &gt; w</a:t>
            </a:r>
          </a:p>
          <a:p>
            <a:pPr lvl="1">
              <a:buFont typeface="Verdana" pitchFamily="34" charset="0"/>
              <a:buChar char="◦"/>
              <a:defRPr/>
            </a:pPr>
            <a:r>
              <a:rPr lang="en-US" sz="2000" dirty="0"/>
              <a:t>Item </a:t>
            </a:r>
            <a:r>
              <a:rPr lang="en-US" sz="2000" i="1" dirty="0"/>
              <a:t>k</a:t>
            </a:r>
            <a:r>
              <a:rPr lang="en-US" sz="2000" dirty="0"/>
              <a:t> can’t be part of the solution!  If it was the total weight would be &gt; w, which is unacceptable.</a:t>
            </a:r>
          </a:p>
          <a:p>
            <a:pPr lvl="1">
              <a:buFont typeface="Verdana" pitchFamily="34" charset="0"/>
              <a:buChar char="◦"/>
              <a:defRPr/>
            </a:pPr>
            <a:endParaRPr lang="en-US" sz="2000" dirty="0"/>
          </a:p>
          <a:p>
            <a:pPr>
              <a:buFont typeface="Wingdings 2" pitchFamily="18" charset="2"/>
              <a:buChar char=""/>
              <a:defRPr/>
            </a:pPr>
            <a:r>
              <a:rPr lang="en-US" sz="2400" b="1" u="sng" dirty="0">
                <a:solidFill>
                  <a:srgbClr val="5A2781"/>
                </a:solidFill>
              </a:rPr>
              <a:t>Second case:  </a:t>
            </a:r>
            <a:r>
              <a:rPr lang="en-US" sz="2400" i="1" dirty="0"/>
              <a:t>w</a:t>
            </a:r>
            <a:r>
              <a:rPr lang="en-US" sz="2400" i="1" baseline="-25000" dirty="0"/>
              <a:t>k</a:t>
            </a:r>
            <a:r>
              <a:rPr lang="en-US" sz="2400" i="1" dirty="0"/>
              <a:t> ≤ w </a:t>
            </a:r>
          </a:p>
          <a:p>
            <a:pPr lvl="1">
              <a:buFont typeface="Verdana" pitchFamily="34" charset="0"/>
              <a:buChar char="◦"/>
              <a:defRPr/>
            </a:pPr>
            <a:r>
              <a:rPr lang="en-US" sz="2000" dirty="0"/>
              <a:t>Then the item </a:t>
            </a:r>
            <a:r>
              <a:rPr lang="en-US" sz="2000" i="1" dirty="0"/>
              <a:t>k</a:t>
            </a:r>
            <a:r>
              <a:rPr lang="en-US" sz="2000" dirty="0"/>
              <a:t> </a:t>
            </a:r>
            <a:r>
              <a:rPr lang="en-US" sz="2000" u="sng" dirty="0"/>
              <a:t>can </a:t>
            </a:r>
            <a:r>
              <a:rPr lang="en-US" sz="2000" dirty="0"/>
              <a:t>be in the solution, and we choose the case with greater value.</a:t>
            </a:r>
          </a:p>
          <a:p>
            <a:pPr lvl="1">
              <a:buFont typeface="Verdana" pitchFamily="34" charset="0"/>
              <a:buChar char="◦"/>
              <a:defRPr/>
            </a:pPr>
            <a:endParaRPr lang="en-US" dirty="0"/>
          </a:p>
        </p:txBody>
      </p:sp>
      <p:sp>
        <p:nvSpPr>
          <p:cNvPr id="5" name="Date Placeholder 3">
            <a:extLst>
              <a:ext uri="{FF2B5EF4-FFF2-40B4-BE49-F238E27FC236}">
                <a16:creationId xmlns:a16="http://schemas.microsoft.com/office/drawing/2014/main" id="{BF877FC2-37FA-6047-BDFD-741D25C97C7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67A40FE-4ED7-DA4E-88AD-1C23FFB007B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702A6368-2A37-B74D-A68B-5D565166755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4" name="Rectangle 3">
            <a:extLst>
              <a:ext uri="{FF2B5EF4-FFF2-40B4-BE49-F238E27FC236}">
                <a16:creationId xmlns:a16="http://schemas.microsoft.com/office/drawing/2014/main" id="{5EC29511-D3D0-F845-8014-374D6B2E9056}"/>
              </a:ext>
            </a:extLst>
          </p:cNvPr>
          <p:cNvSpPr/>
          <p:nvPr/>
        </p:nvSpPr>
        <p:spPr>
          <a:xfrm>
            <a:off x="762000" y="1143000"/>
            <a:ext cx="8153400" cy="923330"/>
          </a:xfrm>
          <a:prstGeom prst="rect">
            <a:avLst/>
          </a:prstGeom>
        </p:spPr>
        <p:txBody>
          <a:bodyPr wrap="square">
            <a:spAutoFit/>
          </a:bodyPr>
          <a:lstStyle/>
          <a:p>
            <a:pPr>
              <a:buFont typeface="Wingdings 2" pitchFamily="18" charset="2"/>
              <a:buNone/>
              <a:defRPr/>
            </a:pPr>
            <a:r>
              <a:rPr lang="en-US" b="1" dirty="0">
                <a:solidFill>
                  <a:srgbClr val="002060"/>
                </a:solidFill>
                <a:latin typeface="Times New Roman" pitchFamily="18" charset="0"/>
                <a:cs typeface="Times New Roman" pitchFamily="18" charset="0"/>
              </a:rPr>
              <a:t>B[k, w]	= B[k - 1,w], 				</a:t>
            </a:r>
            <a:r>
              <a:rPr lang="en-US" b="1" u="sng" dirty="0">
                <a:solidFill>
                  <a:srgbClr val="002060"/>
                </a:solidFill>
                <a:latin typeface="Times New Roman" pitchFamily="18" charset="0"/>
                <a:cs typeface="Times New Roman" pitchFamily="18" charset="0"/>
              </a:rPr>
              <a:t>if </a:t>
            </a:r>
            <a:r>
              <a:rPr lang="en-US" b="1" u="sng" dirty="0" err="1">
                <a:solidFill>
                  <a:srgbClr val="002060"/>
                </a:solidFill>
                <a:latin typeface="Times New Roman" pitchFamily="18" charset="0"/>
                <a:cs typeface="Times New Roman" pitchFamily="18" charset="0"/>
              </a:rPr>
              <a:t>w</a:t>
            </a:r>
            <a:r>
              <a:rPr lang="en-US" b="1" u="sng" baseline="-25000" dirty="0" err="1">
                <a:solidFill>
                  <a:srgbClr val="002060"/>
                </a:solidFill>
                <a:latin typeface="Times New Roman" pitchFamily="18" charset="0"/>
                <a:cs typeface="Times New Roman" pitchFamily="18" charset="0"/>
              </a:rPr>
              <a:t>k</a:t>
            </a:r>
            <a:r>
              <a:rPr lang="en-US"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b="1" dirty="0">
                <a:solidFill>
                  <a:srgbClr val="002060"/>
                </a:solidFill>
                <a:latin typeface="Times New Roman" pitchFamily="18" charset="0"/>
                <a:cs typeface="Times New Roman" pitchFamily="18" charset="0"/>
              </a:rPr>
              <a:t>	= max { B[k - 1,w], B[k - 1,w - </a:t>
            </a:r>
            <a:r>
              <a:rPr lang="en-US" b="1" dirty="0" err="1">
                <a:solidFill>
                  <a:srgbClr val="002060"/>
                </a:solidFill>
                <a:latin typeface="Times New Roman" pitchFamily="18" charset="0"/>
                <a:cs typeface="Times New Roman" pitchFamily="18" charset="0"/>
              </a:rPr>
              <a:t>w</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 </a:t>
            </a:r>
            <a:r>
              <a:rPr lang="en-US" b="1" dirty="0" err="1">
                <a:solidFill>
                  <a:srgbClr val="002060"/>
                </a:solidFill>
                <a:latin typeface="Times New Roman" pitchFamily="18" charset="0"/>
                <a:cs typeface="Times New Roman" pitchFamily="18" charset="0"/>
              </a:rPr>
              <a:t>v</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a:t>
            </a:r>
            <a:r>
              <a:rPr lang="en-US"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715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609600"/>
          </a:xfrm>
        </p:spPr>
        <p:txBody>
          <a:bodyPr>
            <a:normAutofit fontScale="90000"/>
          </a:bodyPr>
          <a:lstStyle/>
          <a:p>
            <a:pPr>
              <a:defRPr/>
            </a:pPr>
            <a:r>
              <a:rPr lang="en-US" dirty="0"/>
              <a:t>Knapsack 0-1 Algorithm</a:t>
            </a:r>
          </a:p>
        </p:txBody>
      </p:sp>
      <p:sp>
        <p:nvSpPr>
          <p:cNvPr id="19459" name="Content Placeholder 2"/>
          <p:cNvSpPr>
            <a:spLocks noGrp="1"/>
          </p:cNvSpPr>
          <p:nvPr>
            <p:ph idx="1"/>
          </p:nvPr>
        </p:nvSpPr>
        <p:spPr>
          <a:xfrm>
            <a:off x="685800" y="1371600"/>
            <a:ext cx="8153400" cy="4648200"/>
          </a:xfrm>
        </p:spPr>
        <p:txBody>
          <a:bodyPr/>
          <a:lstStyle/>
          <a:p>
            <a:pPr>
              <a:buFont typeface="Wingdings 2" pitchFamily="-106" charset="2"/>
              <a:buNone/>
            </a:pPr>
            <a:r>
              <a:rPr lang="pl-PL" sz="1800" b="1" dirty="0">
                <a:latin typeface="Courier New" pitchFamily="-106" charset="0"/>
                <a:cs typeface="Courier New" pitchFamily="-106" charset="0"/>
              </a:rPr>
              <a:t>for w = 0 to W</a:t>
            </a:r>
            <a:r>
              <a:rPr lang="en-US" sz="1800" b="1" dirty="0">
                <a:latin typeface="Courier New" pitchFamily="-106" charset="0"/>
                <a:cs typeface="Courier New" pitchFamily="-106" charset="0"/>
              </a:rPr>
              <a:t>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row to 0’s</a:t>
            </a:r>
            <a:endParaRPr lang="pl-PL"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	B[0,w]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column to 0’s</a:t>
            </a:r>
          </a:p>
          <a:p>
            <a:pPr>
              <a:buFont typeface="Wingdings 2" pitchFamily="-106" charset="2"/>
              <a:buNone/>
            </a:pPr>
            <a:r>
              <a:rPr lang="en-US" sz="1800" b="1" dirty="0">
                <a:latin typeface="Courier New" pitchFamily="-106" charset="0"/>
                <a:cs typeface="Courier New" pitchFamily="-106" charset="0"/>
              </a:rPr>
              <a:t>	B[i,0]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a:t>
            </a:r>
          </a:p>
          <a:p>
            <a:pPr>
              <a:buFont typeface="Wingdings 2" pitchFamily="-106" charset="2"/>
              <a:buNone/>
            </a:pPr>
            <a:r>
              <a:rPr lang="en-US" sz="1800" b="1" dirty="0">
                <a:latin typeface="Courier New" pitchFamily="-106" charset="0"/>
                <a:cs typeface="Courier New" pitchFamily="-106" charset="0"/>
              </a:rPr>
              <a:t>	</a:t>
            </a:r>
            <a:r>
              <a:rPr lang="pl-PL" sz="1800" b="1" dirty="0">
                <a:latin typeface="Courier New" pitchFamily="-106" charset="0"/>
                <a:cs typeface="Courier New" pitchFamily="-106" charset="0"/>
              </a:rPr>
              <a:t>for w = 1 </a:t>
            </a:r>
            <a:r>
              <a:rPr lang="pl-PL" sz="1800" b="1">
                <a:latin typeface="Courier New" pitchFamily="-106" charset="0"/>
                <a:cs typeface="Courier New" pitchFamily="-106" charset="0"/>
              </a:rPr>
              <a:t>to W</a:t>
            </a:r>
            <a:endParaRPr lang="pl-PL"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		if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 &lt;= w	//item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can be in the solution</a:t>
            </a:r>
          </a:p>
          <a:p>
            <a:pPr>
              <a:buFont typeface="Wingdings 2" pitchFamily="-106" charset="2"/>
              <a:buNone/>
            </a:pPr>
            <a:r>
              <a:rPr lang="en-US" sz="1800" b="1" dirty="0">
                <a:latin typeface="Courier New" pitchFamily="-106" charset="0"/>
                <a:cs typeface="Courier New" pitchFamily="-106" charset="0"/>
              </a:rPr>
              <a:t>			if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B[i-1,w-w</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&gt; B[i-1,w]</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a:t>
            </a:r>
          </a:p>
          <a:p>
            <a:pPr>
              <a:buFont typeface="Wingdings 2" pitchFamily="-106" charset="2"/>
              <a:buNone/>
            </a:pPr>
            <a:r>
              <a:rPr lang="en-US" sz="1800" b="1" dirty="0">
                <a:latin typeface="Courier New" pitchFamily="-106" charset="0"/>
                <a:cs typeface="Courier New" pitchFamily="-106" charset="0"/>
              </a:rPr>
              <a:t>			else</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B[i-1,w]</a:t>
            </a:r>
          </a:p>
          <a:p>
            <a:pPr>
              <a:buFont typeface="Wingdings 2" pitchFamily="-106" charset="2"/>
              <a:buNone/>
            </a:pPr>
            <a:r>
              <a:rPr lang="en-US" sz="1800" b="1" dirty="0">
                <a:latin typeface="Courier New" pitchFamily="-106" charset="0"/>
                <a:cs typeface="Courier New" pitchFamily="-106" charset="0"/>
              </a:rPr>
              <a:t>		</a:t>
            </a:r>
            <a:r>
              <a:rPr lang="pl-PL" sz="1800" b="1" dirty="0" err="1">
                <a:latin typeface="Courier New" pitchFamily="-106" charset="0"/>
                <a:cs typeface="Courier New" pitchFamily="-106" charset="0"/>
              </a:rPr>
              <a:t>else</a:t>
            </a:r>
            <a:r>
              <a:rPr lang="pl-PL" sz="1800" b="1" dirty="0">
                <a:latin typeface="Courier New" pitchFamily="-106" charset="0"/>
                <a:cs typeface="Courier New" pitchFamily="-106" charset="0"/>
              </a:rPr>
              <a:t> B[</a:t>
            </a:r>
            <a:r>
              <a:rPr lang="pl-PL" sz="1800" b="1" dirty="0" err="1">
                <a:latin typeface="Courier New" pitchFamily="-106" charset="0"/>
                <a:cs typeface="Courier New" pitchFamily="-106" charset="0"/>
              </a:rPr>
              <a:t>i,w</a:t>
            </a:r>
            <a:r>
              <a:rPr lang="pl-PL" sz="1800" b="1" dirty="0">
                <a:latin typeface="Courier New" pitchFamily="-106" charset="0"/>
                <a:cs typeface="Courier New" pitchFamily="-106" charset="0"/>
              </a:rPr>
              <a:t>] = B[i-1,w] // </a:t>
            </a:r>
            <a:r>
              <a:rPr lang="pl-PL" sz="1800" b="1" dirty="0" err="1">
                <a:latin typeface="Courier New" pitchFamily="-106" charset="0"/>
                <a:cs typeface="Courier New" pitchFamily="-106" charset="0"/>
              </a:rPr>
              <a:t>w</a:t>
            </a:r>
            <a:r>
              <a:rPr lang="pl-PL" sz="1800" b="1" baseline="-25000" dirty="0" err="1">
                <a:latin typeface="Courier New" pitchFamily="-106" charset="0"/>
                <a:cs typeface="Courier New" pitchFamily="-106" charset="0"/>
              </a:rPr>
              <a:t>i</a:t>
            </a:r>
            <a:r>
              <a:rPr lang="pl-PL" sz="1800" b="1" dirty="0">
                <a:latin typeface="Courier New" pitchFamily="-106" charset="0"/>
                <a:cs typeface="Courier New" pitchFamily="-106" charset="0"/>
              </a:rPr>
              <a:t> &gt; w</a:t>
            </a:r>
            <a:endParaRPr lang="en-US"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a:t>
            </a:r>
          </a:p>
        </p:txBody>
      </p:sp>
      <p:sp>
        <p:nvSpPr>
          <p:cNvPr id="4" name="Date Placeholder 3">
            <a:extLst>
              <a:ext uri="{FF2B5EF4-FFF2-40B4-BE49-F238E27FC236}">
                <a16:creationId xmlns:a16="http://schemas.microsoft.com/office/drawing/2014/main" id="{09091FCA-2495-9E44-8C28-5050EC0896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2468013-A14A-A649-A6F9-FDF9FC878D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7367A27-5501-3C4B-9427-1C9EFB058BA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2660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1066800" y="1371600"/>
            <a:ext cx="7772400" cy="2743200"/>
          </a:xfrm>
        </p:spPr>
        <p:txBody>
          <a:bodyPr>
            <a:normAutofit fontScale="92500" lnSpcReduction="10000"/>
          </a:bodyPr>
          <a:lstStyle/>
          <a:p>
            <a:pPr>
              <a:buFont typeface="Wingdings 2" pitchFamily="18" charset="2"/>
              <a:buChar char=""/>
              <a:defRPr/>
            </a:pPr>
            <a:r>
              <a:rPr lang="en-US" dirty="0"/>
              <a:t>Let’s run our algorithm on the following data:</a:t>
            </a:r>
          </a:p>
          <a:p>
            <a:pPr lvl="1">
              <a:buFont typeface="Verdana" pitchFamily="34" charset="0"/>
              <a:buChar char="◦"/>
              <a:defRPr/>
            </a:pPr>
            <a:r>
              <a:rPr lang="en-US" dirty="0"/>
              <a:t>n = 4 (# of elements)</a:t>
            </a:r>
          </a:p>
          <a:p>
            <a:pPr lvl="1">
              <a:buFont typeface="Verdana" pitchFamily="34" charset="0"/>
              <a:buChar char="◦"/>
              <a:defRPr/>
            </a:pPr>
            <a:r>
              <a:rPr lang="en-US" dirty="0"/>
              <a:t>W = 5 (max weight)</a:t>
            </a:r>
          </a:p>
          <a:p>
            <a:pPr lvl="1">
              <a:buFont typeface="Verdana" pitchFamily="34" charset="0"/>
              <a:buChar char="◦"/>
              <a:defRPr/>
            </a:pPr>
            <a:r>
              <a:rPr lang="en-US" dirty="0"/>
              <a:t>Elements (weight, value):</a:t>
            </a:r>
          </a:p>
          <a:p>
            <a:pPr lvl="1">
              <a:buFont typeface="Verdana" pitchFamily="34" charset="0"/>
              <a:buNone/>
              <a:defRPr/>
            </a:pPr>
            <a:r>
              <a:rPr lang="en-US" dirty="0"/>
              <a:t>	(2,3), (3,4), (4,5), (5,6)</a:t>
            </a:r>
          </a:p>
        </p:txBody>
      </p:sp>
      <p:sp>
        <p:nvSpPr>
          <p:cNvPr id="4" name="Date Placeholder 3">
            <a:extLst>
              <a:ext uri="{FF2B5EF4-FFF2-40B4-BE49-F238E27FC236}">
                <a16:creationId xmlns:a16="http://schemas.microsoft.com/office/drawing/2014/main" id="{782E2314-833D-184C-A963-E45C77FB009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ED2B78B-1F8B-884D-A272-C7D3CA1EF06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A74A84-9491-CA43-8FAD-29E9A2DDC58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77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dirty="0"/>
              <a:t>	</a:t>
            </a:r>
            <a:r>
              <a:rPr lang="en-US" dirty="0">
                <a:ea typeface="Arial" pitchFamily="-111" charset="0"/>
                <a:cs typeface="Arial" pitchFamily="-111" charset="0"/>
              </a:rPr>
              <a:t>Many problems have polynomial algorithms (Fortunately). </a:t>
            </a:r>
          </a:p>
          <a:p>
            <a:pPr lvl="1" eaLnBrk="1" hangingPunct="1"/>
            <a:endParaRPr lang="en-US" dirty="0">
              <a:ea typeface="Arial" pitchFamily="-111" charset="0"/>
              <a:cs typeface="Arial" pitchFamily="-111" charset="0"/>
            </a:endParaRPr>
          </a:p>
          <a:p>
            <a:pPr lvl="1" eaLnBrk="1" hangingPunct="1">
              <a:buFont typeface="Times" pitchFamily="-111" charset="0"/>
              <a:buNone/>
            </a:pPr>
            <a:r>
              <a:rPr lang="en-US" dirty="0">
                <a:ea typeface="Arial" pitchFamily="-111" charset="0"/>
                <a:cs typeface="Arial" pitchFamily="-111" charset="0"/>
              </a:rPr>
              <a:t>	Why fortunately? Because, most exponential algorithms are essentially useless for problem instances with </a:t>
            </a:r>
            <a:r>
              <a:rPr lang="en-US" b="1" dirty="0">
                <a:ea typeface="Arial" pitchFamily="-111" charset="0"/>
                <a:cs typeface="Arial" pitchFamily="-111" charset="0"/>
              </a:rPr>
              <a:t>n</a:t>
            </a:r>
            <a:r>
              <a:rPr lang="en-US" dirty="0">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dirty="0">
              <a:latin typeface="Times New Roman" pitchFamily="-111" charset="0"/>
            </a:endParaRPr>
          </a:p>
        </p:txBody>
      </p:sp>
      <p:sp>
        <p:nvSpPr>
          <p:cNvPr id="130052" name="Date Placeholder 3"/>
          <p:cNvSpPr>
            <a:spLocks noGrp="1"/>
          </p:cNvSpPr>
          <p:nvPr>
            <p:ph type="dt" sz="quarter" idx="10"/>
          </p:nvPr>
        </p:nvSpPr>
        <p:spPr>
          <a:noFill/>
        </p:spPr>
        <p:txBody>
          <a:bodyPr/>
          <a:lstStyle/>
          <a:p>
            <a:fld id="{4A682C3C-1073-5241-80BB-41DE70067D10}"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771171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graphicFrame>
        <p:nvGraphicFramePr>
          <p:cNvPr id="7" name="Table 6"/>
          <p:cNvGraphicFramePr>
            <a:graphicFrameLocks noGrp="1"/>
          </p:cNvGraphicFramePr>
          <p:nvPr/>
        </p:nvGraphicFramePr>
        <p:xfrm>
          <a:off x="1981200" y="130549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493" name="Content Placeholder 7"/>
          <p:cNvSpPr>
            <a:spLocks noGrp="1"/>
          </p:cNvSpPr>
          <p:nvPr>
            <p:ph idx="1"/>
          </p:nvPr>
        </p:nvSpPr>
        <p:spPr>
          <a:xfrm>
            <a:off x="1957251" y="3470557"/>
            <a:ext cx="4648200" cy="2590800"/>
          </a:xfrm>
        </p:spPr>
        <p:txBody>
          <a:bodyPr/>
          <a:lstStyle/>
          <a:p>
            <a:pPr>
              <a:buFont typeface="Wingdings 2" pitchFamily="-106" charset="2"/>
              <a:buNone/>
            </a:pPr>
            <a:r>
              <a:rPr lang="en-US" sz="2400" dirty="0">
                <a:latin typeface="Times New Roman" pitchFamily="-106" charset="0"/>
                <a:cs typeface="Times New Roman" pitchFamily="-106" charset="0"/>
              </a:rPr>
              <a:t>// Initialize the base cases</a:t>
            </a:r>
          </a:p>
          <a:p>
            <a:pPr>
              <a:buFont typeface="Wingdings 2" pitchFamily="-106" charset="2"/>
              <a:buNone/>
            </a:pPr>
            <a:r>
              <a:rPr lang="en-US" sz="2400" dirty="0">
                <a:latin typeface="Times New Roman" pitchFamily="-106" charset="0"/>
                <a:cs typeface="Times New Roman" pitchFamily="-106" charset="0"/>
              </a:rPr>
              <a:t>for w = 0 to W</a:t>
            </a:r>
          </a:p>
          <a:p>
            <a:pPr>
              <a:buFont typeface="Wingdings 2" pitchFamily="-106" charset="2"/>
              <a:buNone/>
            </a:pPr>
            <a:r>
              <a:rPr lang="en-US" sz="2400" dirty="0">
                <a:latin typeface="Times New Roman" pitchFamily="-106" charset="0"/>
                <a:cs typeface="Times New Roman" pitchFamily="-106" charset="0"/>
              </a:rPr>
              <a:t>		B[0,w] = 0</a:t>
            </a:r>
          </a:p>
          <a:p>
            <a:pPr>
              <a:buFont typeface="Wingdings 2" pitchFamily="-106" charset="2"/>
              <a:buNone/>
            </a:pPr>
            <a:endParaRPr lang="en-US" sz="2400" dirty="0">
              <a:latin typeface="Times New Roman" pitchFamily="-106" charset="0"/>
              <a:cs typeface="Times New Roman" pitchFamily="-106" charset="0"/>
            </a:endParaRPr>
          </a:p>
          <a:p>
            <a:pPr>
              <a:buFont typeface="Wingdings 2" pitchFamily="-106" charset="2"/>
              <a:buNone/>
            </a:pPr>
            <a:r>
              <a:rPr lang="en-US" sz="2400" dirty="0">
                <a:latin typeface="Times New Roman" pitchFamily="-106" charset="0"/>
                <a:cs typeface="Times New Roman" pitchFamily="-106" charset="0"/>
              </a:rPr>
              <a:t>for </a:t>
            </a:r>
            <a:r>
              <a:rPr lang="en-US" sz="2400" dirty="0" err="1">
                <a:latin typeface="Times New Roman" pitchFamily="-106" charset="0"/>
                <a:cs typeface="Times New Roman" pitchFamily="-106" charset="0"/>
              </a:rPr>
              <a:t>i</a:t>
            </a:r>
            <a:r>
              <a:rPr lang="en-US" sz="2400" dirty="0">
                <a:latin typeface="Times New Roman" pitchFamily="-106" charset="0"/>
                <a:cs typeface="Times New Roman" pitchFamily="-106" charset="0"/>
              </a:rPr>
              <a:t> = 1 to n</a:t>
            </a:r>
          </a:p>
          <a:p>
            <a:pPr>
              <a:buFont typeface="Wingdings 2" pitchFamily="-106" charset="2"/>
              <a:buNone/>
            </a:pPr>
            <a:r>
              <a:rPr lang="en-US" sz="2400" dirty="0">
                <a:latin typeface="Times New Roman" pitchFamily="-106" charset="0"/>
                <a:cs typeface="Times New Roman" pitchFamily="-106" charset="0"/>
              </a:rPr>
              <a:t>		B[i,0] = 0</a:t>
            </a:r>
          </a:p>
        </p:txBody>
      </p:sp>
      <p:sp>
        <p:nvSpPr>
          <p:cNvPr id="5" name="Date Placeholder 3">
            <a:extLst>
              <a:ext uri="{FF2B5EF4-FFF2-40B4-BE49-F238E27FC236}">
                <a16:creationId xmlns:a16="http://schemas.microsoft.com/office/drawing/2014/main" id="{8ABC0790-D458-D44F-971B-B244F3FE7A7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26520CD6-48EB-8B48-A8F1-E5BE86208C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AA32D900-EB48-7344-A0FA-5150CA8120A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10467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6"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2781301" y="2247900"/>
            <a:ext cx="3810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04E4EBE9-EB4C-7E4E-9465-F1509C02454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A8F3DA9-C38E-BA4E-8D7A-86012A71C69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C1D70AE3-1E23-C040-A14E-619DA09ACA5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4331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2"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54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054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362200" y="2133600"/>
            <a:ext cx="11430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EF70233E-C202-C045-A0B6-9DE6A5F2F82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4ED1D7F6-7364-9A47-8E8F-372B046C4B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081BD5C-DC70-3547-94C9-B1273FB4C86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8263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56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156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133600"/>
            <a:ext cx="10668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092948A3-49C4-D14C-90AC-F2661CCA3D1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140B6717-5F69-4C46-8685-3266C9A9DA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AAA5F7A7-7C1A-3E41-927A-61CE62E203E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702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59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259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209800"/>
            <a:ext cx="1143000" cy="1524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448538A0-B63E-BE49-9DE2-CB565905D7F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FC77EAB-B738-5642-916B-2790CDA738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EBDABD7-80A4-024B-9D06-55512126AF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333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61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361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a:t>
            </a:r>
          </a:p>
        </p:txBody>
      </p:sp>
      <p:cxnSp>
        <p:nvCxnSpPr>
          <p:cNvPr id="10" name="Straight Arrow Connector 9"/>
          <p:cNvCxnSpPr/>
          <p:nvPr/>
        </p:nvCxnSpPr>
        <p:spPr>
          <a:xfrm>
            <a:off x="4419600" y="2209800"/>
            <a:ext cx="11430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A40E0212-418A-554B-8D3E-203C2F58A15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5609DBF1-447D-424D-9A00-DC804A3B89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375939B2-59B0-B347-9B33-7884435F75E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66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463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4639"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rot="5400000">
            <a:off x="26677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95C4CAE8-FE2E-F64C-84D5-19CC4B2FE3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78A05C9F-28E8-4548-A105-A0FA516ADB8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41455E5-6F6D-664A-8D0A-979DBAC702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2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66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5663" name="TextBox 5"/>
          <p:cNvSpPr txBox="1">
            <a:spLocks noChangeArrowheads="1"/>
          </p:cNvSpPr>
          <p:nvPr/>
        </p:nvSpPr>
        <p:spPr bwMode="auto">
          <a:xfrm>
            <a:off x="6248400" y="1905000"/>
            <a:ext cx="1154113"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32773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8"/>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DF1780A9-C7FE-3448-887E-EE2D482B9A0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E79C28E6-5D93-3A40-A36C-CC304DBCE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4" name="Slide Number Placeholder 5">
            <a:extLst>
              <a:ext uri="{FF2B5EF4-FFF2-40B4-BE49-F238E27FC236}">
                <a16:creationId xmlns:a16="http://schemas.microsoft.com/office/drawing/2014/main" id="{DA59214D-267E-7D47-A200-1CDF204267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9310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68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668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2B6BC904-746C-0444-9AC7-1E3EB658EC3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44B30732-A989-354E-B4CF-6DECC6FD85F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02C8432-E43F-E247-90B3-9E513F2549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641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71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771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9BE2C840-1497-024A-8DBA-BA41E186F7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7F097C1-B681-B340-91A8-1B960D8F4B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93025D0E-8AC6-DE49-95D1-62A09024E5B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89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305002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73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873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438400"/>
            <a:ext cx="18288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8270F58B-2E73-5B4F-A5FC-29C6D622F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0DA94BE-21AD-1042-B7FB-30A1A282CA0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DDB08FC2-FB62-BA42-830E-064AC11A763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594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5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9759"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1..3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-3..-1</a:t>
            </a:r>
          </a:p>
        </p:txBody>
      </p:sp>
      <p:cxnSp>
        <p:nvCxnSpPr>
          <p:cNvPr id="10" name="Straight Arrow Connector 9"/>
          <p:cNvCxnSpPr/>
          <p:nvPr/>
        </p:nvCxnSpPr>
        <p:spPr>
          <a:xfrm rot="5400000">
            <a:off x="26670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rot="5400000">
            <a:off x="3275807" y="2971006"/>
            <a:ext cx="304800" cy="1587"/>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963194" y="2971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1833948-8DC7-4E46-A1D1-320EE7E6E48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C5A0FD08-14A3-9545-BEA9-ADD5AEE4A7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FB709D08-973A-5246-B0A4-15047D4139E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0384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78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078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819400"/>
            <a:ext cx="2438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C9F2E9AB-C716-C74C-978A-340B2A45A8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AB33118-A021-014F-AC06-BA2F44BE93E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E7A69D2-F179-2B40-AA77-6CF999A7D85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17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806" name="Content Placeholder 7"/>
          <p:cNvSpPr>
            <a:spLocks noGrp="1"/>
          </p:cNvSpPr>
          <p:nvPr>
            <p:ph idx="1"/>
          </p:nvPr>
        </p:nvSpPr>
        <p:spPr>
          <a:xfrm>
            <a:off x="1295400" y="38100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endParaRPr lang="en-US" sz="2000" dirty="0">
              <a:latin typeface="Times New Roman" pitchFamily="-106" charset="0"/>
              <a:cs typeface="Times New Roman" pitchFamily="-106" charset="0"/>
            </a:endParaRP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180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54102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39431680-192D-D847-A13E-0304472B2E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418583C-8F81-FB4F-9383-45BC89EF1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B32B2976-DC1B-C34B-A44C-E3A19E4D0A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302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2831"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1..4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-4..-1</a:t>
            </a:r>
          </a:p>
        </p:txBody>
      </p:sp>
      <p:cxnSp>
        <p:nvCxnSpPr>
          <p:cNvPr id="10" name="Straight Arrow Connector 9"/>
          <p:cNvCxnSpPr/>
          <p:nvPr/>
        </p:nvCxnSpPr>
        <p:spPr>
          <a:xfrm rot="5400000">
            <a:off x="2591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5400000">
            <a:off x="3353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0393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51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17" name="Date Placeholder 3">
            <a:extLst>
              <a:ext uri="{FF2B5EF4-FFF2-40B4-BE49-F238E27FC236}">
                <a16:creationId xmlns:a16="http://schemas.microsoft.com/office/drawing/2014/main" id="{CBE10E94-8794-7142-849A-D24F83F38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8" name="Footer Placeholder 4">
            <a:extLst>
              <a:ext uri="{FF2B5EF4-FFF2-40B4-BE49-F238E27FC236}">
                <a16:creationId xmlns:a16="http://schemas.microsoft.com/office/drawing/2014/main" id="{251FF328-C9A6-0F40-8587-D4965B98E9B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9" name="Slide Number Placeholder 5">
            <a:extLst>
              <a:ext uri="{FF2B5EF4-FFF2-40B4-BE49-F238E27FC236}">
                <a16:creationId xmlns:a16="http://schemas.microsoft.com/office/drawing/2014/main" id="{E6DC45E2-E44C-8E4B-8635-4B4180FA5E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1712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385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385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rot="5400000">
            <a:off x="53347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68EFA83A-0CAE-7B41-8F49-5B42697C370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BE895A5-B383-7245-8A60-0103799D338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8E7C3FD-4792-3246-9203-A52EE621D26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010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C00000"/>
                          </a:solidFill>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78" name="Content Placeholder 7"/>
          <p:cNvSpPr>
            <a:spLocks noGrp="1"/>
          </p:cNvSpPr>
          <p:nvPr>
            <p:ph idx="1"/>
          </p:nvPr>
        </p:nvSpPr>
        <p:spPr>
          <a:xfrm>
            <a:off x="1295400" y="3962400"/>
            <a:ext cx="7162800" cy="2514600"/>
          </a:xfrm>
        </p:spPr>
        <p:txBody>
          <a:bodyPr/>
          <a:lstStyle/>
          <a:p>
            <a:pPr>
              <a:buFont typeface="Wingdings 2" pitchFamily="-106" charset="2"/>
              <a:buNone/>
            </a:pPr>
            <a:r>
              <a:rPr lang="en-US" sz="2000">
                <a:latin typeface="Times New Roman" pitchFamily="-106" charset="0"/>
                <a:cs typeface="Times New Roman" pitchFamily="-106" charset="0"/>
              </a:rPr>
              <a:t>We’re DONE!!  </a:t>
            </a:r>
          </a:p>
          <a:p>
            <a:pPr>
              <a:buFont typeface="Wingdings 2" pitchFamily="-106" charset="2"/>
              <a:buNone/>
            </a:pPr>
            <a:r>
              <a:rPr lang="en-US" sz="2000">
                <a:latin typeface="Times New Roman" pitchFamily="-106" charset="0"/>
                <a:cs typeface="Times New Roman" pitchFamily="-106" charset="0"/>
              </a:rPr>
              <a:t>The max possible value that can be carried in this knapsack is </a:t>
            </a:r>
            <a:r>
              <a:rPr lang="en-US" sz="2000" b="1" i="1">
                <a:latin typeface="Times New Roman" pitchFamily="-106" charset="0"/>
                <a:cs typeface="Times New Roman" pitchFamily="-106" charset="0"/>
              </a:rPr>
              <a:t>$7</a:t>
            </a:r>
          </a:p>
        </p:txBody>
      </p:sp>
      <p:sp>
        <p:nvSpPr>
          <p:cNvPr id="13" name="Rectangle 12"/>
          <p:cNvSpPr/>
          <p:nvPr/>
        </p:nvSpPr>
        <p:spPr>
          <a:xfrm>
            <a:off x="7620000" y="1177159"/>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19CDB223-7C40-5249-B04E-DC323CE1FD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5C2B72D-2CBC-7641-8A44-8A0C8A9A8E4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E3DDD199-7D3D-9144-B597-FC38E8B21C0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02537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Knapsack 0-1 Problem – Run Time</a:t>
            </a:r>
          </a:p>
        </p:txBody>
      </p:sp>
      <p:sp>
        <p:nvSpPr>
          <p:cNvPr id="3" name="Content Placeholder 2"/>
          <p:cNvSpPr>
            <a:spLocks noGrp="1"/>
          </p:cNvSpPr>
          <p:nvPr>
            <p:ph idx="1"/>
          </p:nvPr>
        </p:nvSpPr>
        <p:spPr>
          <a:xfrm>
            <a:off x="1066800" y="1219200"/>
            <a:ext cx="8077200" cy="5638800"/>
          </a:xfrm>
        </p:spPr>
        <p:txBody>
          <a:bodyPr>
            <a:normAutofit fontScale="70000" lnSpcReduction="20000"/>
          </a:bodyPr>
          <a:lstStyle/>
          <a:p>
            <a:pPr>
              <a:buFont typeface="Wingdings 2" pitchFamily="18" charset="2"/>
              <a:buNone/>
              <a:defRPr/>
            </a:pP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B[0,w]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B[i,0]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a:t>
            </a: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&lt; the rest of the code &gt;</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What is the running time of this algorithm?</a:t>
            </a:r>
          </a:p>
          <a:p>
            <a:pPr>
              <a:buFont typeface="Wingdings 2" pitchFamily="18" charset="2"/>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a:t>
            </a:r>
            <a:r>
              <a:rPr lang="en-US" b="1" i="1" dirty="0">
                <a:latin typeface="Times New Roman" pitchFamily="18" charset="0"/>
                <a:cs typeface="Times New Roman" pitchFamily="18" charset="0"/>
              </a:rPr>
              <a:t>n*W</a:t>
            </a:r>
            <a:r>
              <a:rPr lang="en-US" b="1" dirty="0">
                <a:latin typeface="Times New Roman" pitchFamily="18" charset="0"/>
                <a:cs typeface="Times New Roman" pitchFamily="18" charset="0"/>
              </a:rPr>
              <a:t>) – </a:t>
            </a:r>
            <a:r>
              <a:rPr lang="en-US" b="1" i="1" dirty="0">
                <a:latin typeface="Times New Roman" pitchFamily="18" charset="0"/>
                <a:cs typeface="Times New Roman" pitchFamily="18" charset="0"/>
              </a:rPr>
              <a:t>of course, W can be mighty big</a:t>
            </a:r>
          </a:p>
          <a:p>
            <a:pPr>
              <a:buFont typeface="Wingdings 2" pitchFamily="18" charset="2"/>
              <a:buNone/>
              <a:defRPr/>
            </a:pP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What is an analogy in world of sorting?</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Remember that the brute-force algorithm takes: 	</a:t>
            </a:r>
            <a:r>
              <a:rPr lang="en-US" b="1" dirty="0">
                <a:latin typeface="Times New Roman" pitchFamily="18" charset="0"/>
                <a:cs typeface="Times New Roman" pitchFamily="18" charset="0"/>
              </a:rPr>
              <a:t>O(2</a:t>
            </a:r>
            <a:r>
              <a:rPr lang="en-US" b="1" baseline="30000" dirty="0">
                <a:latin typeface="Times New Roman" pitchFamily="18" charset="0"/>
                <a:cs typeface="Times New Roman" pitchFamily="18" charset="0"/>
              </a:rPr>
              <a:t>n</a:t>
            </a:r>
            <a:r>
              <a:rPr lang="en-US" b="1" dirty="0">
                <a:latin typeface="Times New Roman" pitchFamily="18" charset="0"/>
                <a:cs typeface="Times New Roman" pitchFamily="18" charset="0"/>
              </a:rPr>
              <a:t>)</a:t>
            </a:r>
          </a:p>
        </p:txBody>
      </p:sp>
      <p:sp>
        <p:nvSpPr>
          <p:cNvPr id="4" name="TextBox 3"/>
          <p:cNvSpPr txBox="1">
            <a:spLocks noChangeArrowheads="1"/>
          </p:cNvSpPr>
          <p:nvPr/>
        </p:nvSpPr>
        <p:spPr bwMode="auto">
          <a:xfrm>
            <a:off x="3733800" y="1295400"/>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5" name="TextBox 4"/>
          <p:cNvSpPr txBox="1">
            <a:spLocks noChangeArrowheads="1"/>
          </p:cNvSpPr>
          <p:nvPr/>
        </p:nvSpPr>
        <p:spPr bwMode="auto">
          <a:xfrm>
            <a:off x="4692650" y="3743325"/>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6" name="TextBox 5"/>
          <p:cNvSpPr txBox="1">
            <a:spLocks noChangeArrowheads="1"/>
          </p:cNvSpPr>
          <p:nvPr/>
        </p:nvSpPr>
        <p:spPr bwMode="auto">
          <a:xfrm>
            <a:off x="3581400" y="3124200"/>
            <a:ext cx="245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latin typeface="Times New Roman" pitchFamily="-106" charset="0"/>
                <a:cs typeface="Times New Roman" pitchFamily="-106" charset="0"/>
              </a:rPr>
              <a:t>Repeat </a:t>
            </a:r>
            <a:r>
              <a:rPr lang="en-US" sz="2800" b="1" i="1" dirty="0">
                <a:latin typeface="Times New Roman" pitchFamily="-106" charset="0"/>
                <a:cs typeface="Times New Roman" pitchFamily="-106" charset="0"/>
              </a:rPr>
              <a:t>n </a:t>
            </a:r>
            <a:r>
              <a:rPr lang="en-US" sz="2800" b="1" dirty="0">
                <a:latin typeface="Times New Roman" pitchFamily="-106" charset="0"/>
                <a:cs typeface="Times New Roman" pitchFamily="-106" charset="0"/>
              </a:rPr>
              <a:t>times</a:t>
            </a:r>
          </a:p>
        </p:txBody>
      </p:sp>
      <p:sp>
        <p:nvSpPr>
          <p:cNvPr id="7" name="TextBox 6"/>
          <p:cNvSpPr txBox="1">
            <a:spLocks noChangeArrowheads="1"/>
          </p:cNvSpPr>
          <p:nvPr/>
        </p:nvSpPr>
        <p:spPr bwMode="auto">
          <a:xfrm>
            <a:off x="3733800" y="2447925"/>
            <a:ext cx="904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n</a:t>
            </a:r>
            <a:r>
              <a:rPr lang="en-US" sz="2800" b="1">
                <a:latin typeface="Times New Roman" pitchFamily="-106" charset="0"/>
                <a:cs typeface="Times New Roman" pitchFamily="-106" charset="0"/>
              </a:rPr>
              <a:t>)</a:t>
            </a:r>
          </a:p>
        </p:txBody>
      </p:sp>
      <p:sp>
        <p:nvSpPr>
          <p:cNvPr id="8" name="Date Placeholder 3">
            <a:extLst>
              <a:ext uri="{FF2B5EF4-FFF2-40B4-BE49-F238E27FC236}">
                <a16:creationId xmlns:a16="http://schemas.microsoft.com/office/drawing/2014/main" id="{2109DEAB-F7CD-A04D-B57F-776923DB0F1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79D12410-3CCB-B743-A93E-C3CD56745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8C3FE74C-481A-8443-B47E-8F6CAB5197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9374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err="1">
                <a:latin typeface="Times New Roman" charset="0"/>
              </a:rPr>
              <a:t>Undecidable</a:t>
            </a:r>
            <a:r>
              <a:rPr lang="en-US" b="1" dirty="0">
                <a:latin typeface="Times New Roman" charset="0"/>
              </a:rPr>
              <a:t> and NP-Complete</a:t>
            </a:r>
            <a:br>
              <a:rPr lang="en-US" b="1" dirty="0">
                <a:latin typeface="Times New Roman" charset="0"/>
              </a:rPr>
            </a:br>
            <a:r>
              <a:rPr lang="en-US" b="1" dirty="0">
                <a:latin typeface="Times New Roman" charset="0"/>
              </a:rPr>
              <a:t>Variants</a:t>
            </a:r>
          </a:p>
        </p:txBody>
      </p:sp>
    </p:spTree>
    <p:extLst>
      <p:ext uri="{BB962C8B-B14F-4D97-AF65-F5344CB8AC3E}">
        <p14:creationId xmlns:p14="http://schemas.microsoft.com/office/powerpoint/2010/main" val="421116426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97795" y="1752601"/>
            <a:ext cx="1919356" cy="1904999"/>
          </a:xfrm>
        </p:spPr>
      </p:pic>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229</a:t>
            </a:fld>
            <a:endParaRPr lang="en-US"/>
          </a:p>
        </p:txBody>
      </p:sp>
      <p:sp>
        <p:nvSpPr>
          <p:cNvPr id="10" name="TextBox 9"/>
          <p:cNvSpPr txBox="1"/>
          <p:nvPr/>
        </p:nvSpPr>
        <p:spPr>
          <a:xfrm>
            <a:off x="3352800" y="1676400"/>
            <a:ext cx="4711546" cy="3416320"/>
          </a:xfrm>
          <a:prstGeom prst="rect">
            <a:avLst/>
          </a:prstGeom>
          <a:noFill/>
        </p:spPr>
        <p:txBody>
          <a:bodyPr wrap="none" rtlCol="0">
            <a:spAutoFit/>
          </a:bodyPr>
          <a:lstStyle/>
          <a:p>
            <a:r>
              <a:rPr lang="en-US" dirty="0"/>
              <a:t>A single tile has colors on all four sides.</a:t>
            </a:r>
            <a:br>
              <a:rPr lang="en-US" dirty="0"/>
            </a:br>
            <a:r>
              <a:rPr lang="en-US" dirty="0"/>
              <a:t>Tiles are often called dominoes as </a:t>
            </a:r>
            <a:br>
              <a:rPr lang="en-US" dirty="0"/>
            </a:br>
            <a:r>
              <a:rPr lang="en-US" dirty="0"/>
              <a:t>assembling them follows the rules of</a:t>
            </a:r>
            <a:br>
              <a:rPr lang="en-US" dirty="0"/>
            </a:br>
            <a:r>
              <a:rPr lang="en-US" dirty="0"/>
              <a:t>placing dominoes. That is, the color </a:t>
            </a:r>
            <a:br>
              <a:rPr lang="en-US" dirty="0"/>
            </a:br>
            <a:r>
              <a:rPr lang="en-US" dirty="0"/>
              <a:t>(or number) of a side must match that</a:t>
            </a:r>
            <a:br>
              <a:rPr lang="en-US" dirty="0"/>
            </a:br>
            <a:r>
              <a:rPr lang="en-US" dirty="0"/>
              <a:t>of its adjacent tile, e.g., tile, t2, to right </a:t>
            </a:r>
            <a:br>
              <a:rPr lang="en-US" dirty="0"/>
            </a:br>
            <a:r>
              <a:rPr lang="en-US" dirty="0"/>
              <a:t>of a tile, t1, must have same color on</a:t>
            </a:r>
          </a:p>
          <a:p>
            <a:r>
              <a:rPr lang="en-US" dirty="0"/>
              <a:t>Its left as is on the right side of t1.</a:t>
            </a:r>
          </a:p>
          <a:p>
            <a:r>
              <a:rPr lang="en-US" dirty="0"/>
              <a:t>This constraint applies to top and bottom as </a:t>
            </a:r>
            <a:br>
              <a:rPr lang="en-US" dirty="0"/>
            </a:br>
            <a:r>
              <a:rPr lang="en-US" dirty="0"/>
              <a:t>well as sides. Boundary tiles do not</a:t>
            </a:r>
            <a:br>
              <a:rPr lang="en-US" dirty="0"/>
            </a:br>
            <a:r>
              <a:rPr lang="en-US" dirty="0"/>
              <a:t>have constraints on their sides that touch</a:t>
            </a:r>
            <a:br>
              <a:rPr lang="en-US" dirty="0"/>
            </a:br>
            <a:r>
              <a:rPr lang="en-US" dirty="0"/>
              <a:t>the boundaries.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219200" y="3886200"/>
            <a:ext cx="1919356" cy="1904999"/>
          </a:xfrm>
          <a:prstGeom prst="rect">
            <a:avLst/>
          </a:prstGeom>
          <a:noFill/>
          <a:ln w="9525">
            <a:noFill/>
            <a:miter lim="800000"/>
            <a:headEnd/>
            <a:tailEnd/>
          </a:ln>
        </p:spPr>
      </p:pic>
    </p:spTree>
    <p:extLst>
      <p:ext uri="{BB962C8B-B14F-4D97-AF65-F5344CB8AC3E}">
        <p14:creationId xmlns:p14="http://schemas.microsoft.com/office/powerpoint/2010/main" val="243269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977591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is to tile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230</a:t>
            </a:fld>
            <a:endParaRPr lang="en-US"/>
          </a:p>
        </p:txBody>
      </p:sp>
    </p:spTree>
    <p:extLst>
      <p:ext uri="{BB962C8B-B14F-4D97-AF65-F5344CB8AC3E}">
        <p14:creationId xmlns:p14="http://schemas.microsoft.com/office/powerpoint/2010/main" val="395017347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Valid 3 by 3 Tiling of Tile Types from Previous Slide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231</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7869695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Variations</a:t>
            </a:r>
          </a:p>
        </p:txBody>
      </p:sp>
      <p:sp>
        <p:nvSpPr>
          <p:cNvPr id="3" name="Content Placeholder 2"/>
          <p:cNvSpPr>
            <a:spLocks noGrp="1"/>
          </p:cNvSpPr>
          <p:nvPr>
            <p:ph idx="1"/>
          </p:nvPr>
        </p:nvSpPr>
        <p:spPr/>
        <p:txBody>
          <a:bodyPr/>
          <a:lstStyle/>
          <a:p>
            <a:r>
              <a:rPr lang="en-US" sz="2400" dirty="0"/>
              <a:t>Infinite 2d plane (impossible, co-re-non-rec) in general</a:t>
            </a:r>
          </a:p>
          <a:p>
            <a:pPr lvl="1"/>
            <a:r>
              <a:rPr lang="en-US" sz="2000" dirty="0"/>
              <a:t>Our two tile types can easily tile the 2d plane</a:t>
            </a:r>
          </a:p>
          <a:p>
            <a:r>
              <a:rPr lang="en-US" sz="2400" dirty="0"/>
              <a:t>Finite 2d plane (hard in general)</a:t>
            </a:r>
          </a:p>
          <a:p>
            <a:pPr lvl="1"/>
            <a:r>
              <a:rPr lang="en-US" sz="2000" dirty="0"/>
              <a:t>Our two tile types can easily tile any finite 2d plane</a:t>
            </a:r>
          </a:p>
          <a:p>
            <a:pPr lvl="1"/>
            <a:r>
              <a:rPr lang="en-US" sz="2000" dirty="0"/>
              <a:t>This is called the Bounded Tiling Problem</a:t>
            </a:r>
          </a:p>
          <a:p>
            <a:endParaRPr lang="en-US" sz="2400" dirty="0"/>
          </a:p>
          <a:p>
            <a:r>
              <a:rPr lang="en-US" sz="2400" dirty="0"/>
              <a:t>One dimensional space</a:t>
            </a:r>
          </a:p>
          <a:p>
            <a:pPr lvl="1"/>
            <a:r>
              <a:rPr lang="en-US" sz="2400" dirty="0"/>
              <a:t>This is actually related to circuits in a directed graph (Why so? If tiles are vertices, what are edges?)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232</a:t>
            </a:fld>
            <a:endParaRPr lang="en-US"/>
          </a:p>
        </p:txBody>
      </p:sp>
    </p:spTree>
    <p:extLst>
      <p:ext uri="{BB962C8B-B14F-4D97-AF65-F5344CB8AC3E}">
        <p14:creationId xmlns:p14="http://schemas.microsoft.com/office/powerpoint/2010/main" val="218708262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the Plane</a:t>
            </a:r>
          </a:p>
        </p:txBody>
      </p:sp>
      <p:sp>
        <p:nvSpPr>
          <p:cNvPr id="3" name="Content Placeholder 2"/>
          <p:cNvSpPr>
            <a:spLocks noGrp="1"/>
          </p:cNvSpPr>
          <p:nvPr>
            <p:ph idx="1"/>
          </p:nvPr>
        </p:nvSpPr>
        <p:spPr/>
        <p:txBody>
          <a:bodyPr/>
          <a:lstStyle/>
          <a:p>
            <a:r>
              <a:rPr lang="en-US" sz="2000" dirty="0"/>
              <a:t>We will start with a Post Machine, M = (Q, </a:t>
            </a:r>
            <a:r>
              <a:rPr lang="en-US" sz="2000" dirty="0" err="1"/>
              <a:t>Σ</a:t>
            </a:r>
            <a:r>
              <a:rPr lang="en-US" sz="2000" dirty="0"/>
              <a:t>, </a:t>
            </a:r>
            <a:r>
              <a:rPr lang="en-US" sz="2000" dirty="0" err="1"/>
              <a:t>δ</a:t>
            </a:r>
            <a:r>
              <a:rPr lang="en-US" sz="2000" dirty="0"/>
              <a:t>, q</a:t>
            </a:r>
            <a:r>
              <a:rPr lang="en-US" sz="2000" baseline="-25000" dirty="0"/>
              <a:t>0</a:t>
            </a:r>
            <a:r>
              <a:rPr lang="en-US" sz="2000" dirty="0"/>
              <a:t>), with tape alphabet </a:t>
            </a:r>
            <a:r>
              <a:rPr lang="en-US" sz="2000" dirty="0" err="1"/>
              <a:t>Σ</a:t>
            </a:r>
            <a:r>
              <a:rPr lang="en-US" sz="2000" dirty="0"/>
              <a:t> = {B,1} where B is blank and </a:t>
            </a:r>
            <a:r>
              <a:rPr lang="en-US" sz="2000" dirty="0" err="1"/>
              <a:t>δ</a:t>
            </a:r>
            <a:r>
              <a:rPr lang="en-US" sz="2000" dirty="0"/>
              <a:t> maps pairs from Q×Σ to Q×(</a:t>
            </a:r>
            <a:r>
              <a:rPr lang="en-US" sz="2000" dirty="0" err="1"/>
              <a:t>Σ</a:t>
            </a:r>
            <a:r>
              <a:rPr lang="en-US" sz="2000" dirty="0"/>
              <a:t> </a:t>
            </a:r>
            <a:r>
              <a:rPr lang="en-US" sz="2000" dirty="0">
                <a:sym typeface="Symbol" pitchFamily="-111" charset="2"/>
              </a:rPr>
              <a:t> {R,L}). M starts in state q</a:t>
            </a:r>
            <a:r>
              <a:rPr lang="en-US" sz="2000" baseline="-25000" dirty="0">
                <a:sym typeface="Symbol" pitchFamily="-111" charset="2"/>
              </a:rPr>
              <a:t>0</a:t>
            </a:r>
            <a:endParaRPr lang="en-US" sz="2000" baseline="-25000" dirty="0"/>
          </a:p>
          <a:p>
            <a:pPr lvl="1"/>
            <a:r>
              <a:rPr lang="en-US" sz="1800" dirty="0"/>
              <a:t>(Turing Machine with each action being L, R or Print)</a:t>
            </a:r>
          </a:p>
          <a:p>
            <a:r>
              <a:rPr lang="en-US" sz="2000" dirty="0"/>
              <a:t>We will consider the case of M starting with a blank tape</a:t>
            </a:r>
          </a:p>
          <a:p>
            <a:r>
              <a:rPr lang="en-US" sz="2000" dirty="0"/>
              <a:t>We will constrain our machine to never go to the left of its starting position (semi unbounded tape)</a:t>
            </a:r>
          </a:p>
          <a:p>
            <a:r>
              <a:rPr lang="en-US" sz="2000" dirty="0"/>
              <a:t>We will mimic the computation steps of M</a:t>
            </a:r>
          </a:p>
          <a:p>
            <a:r>
              <a:rPr lang="en-US" sz="2000" dirty="0"/>
              <a:t>Termination occurs if in state q reading b and </a:t>
            </a:r>
            <a:r>
              <a:rPr lang="en-US" sz="2000" dirty="0" err="1"/>
              <a:t>δ</a:t>
            </a:r>
            <a:r>
              <a:rPr lang="en-US" sz="2000" dirty="0"/>
              <a:t>(</a:t>
            </a:r>
            <a:r>
              <a:rPr lang="en-US" sz="2000" dirty="0" err="1"/>
              <a:t>q,b</a:t>
            </a:r>
            <a:r>
              <a:rPr lang="en-US" sz="2000" dirty="0"/>
              <a:t>) is not defined</a:t>
            </a:r>
          </a:p>
          <a:p>
            <a:r>
              <a:rPr lang="en-US" sz="2000" dirty="0"/>
              <a:t>We will use the fact that halting when starting at the left end of a semi unbounded tape in its initial state with a blank tape is undecidable; we will actually look at complement of this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233</a:t>
            </a:fld>
            <a:endParaRPr lang="en-US"/>
          </a:p>
        </p:txBody>
      </p:sp>
    </p:spTree>
    <p:extLst>
      <p:ext uri="{BB962C8B-B14F-4D97-AF65-F5344CB8AC3E}">
        <p14:creationId xmlns:p14="http://schemas.microsoft.com/office/powerpoint/2010/main" val="139141946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234</a:t>
            </a:fld>
            <a:endParaRPr lang="en-US"/>
          </a:p>
        </p:txBody>
      </p:sp>
    </p:spTree>
    <p:extLst>
      <p:ext uri="{BB962C8B-B14F-4D97-AF65-F5344CB8AC3E}">
        <p14:creationId xmlns:p14="http://schemas.microsoft.com/office/powerpoint/2010/main" val="281111332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p:txBody>
          <a:bodyPr/>
          <a:lstStyle/>
          <a:p>
            <a:r>
              <a:rPr lang="en-US" sz="2800" dirty="0"/>
              <a:t>Given M, define our tile colors as </a:t>
            </a:r>
          </a:p>
          <a:p>
            <a:r>
              <a:rPr lang="en-US" sz="2800" dirty="0"/>
              <a:t>{X, Y, *, B, 1, YB, Y1} </a:t>
            </a:r>
            <a:r>
              <a:rPr lang="en-US" sz="2800" dirty="0">
                <a:sym typeface="Symbol" pitchFamily="-111" charset="2"/>
              </a:rPr>
              <a:t> Q×{B,1}  Q×{YB,Y1}  Q×{R,L}</a:t>
            </a:r>
          </a:p>
          <a:p>
            <a:r>
              <a:rPr lang="en-US" sz="2800" dirty="0">
                <a:sym typeface="Symbol" pitchFamily="-111" charset="2"/>
              </a:rPr>
              <a:t>X appears only on bottom of any and all tiles that are resting on the X-axis</a:t>
            </a:r>
          </a:p>
          <a:p>
            <a:r>
              <a:rPr lang="en-US" sz="2800" dirty="0">
                <a:sym typeface="Symbol" pitchFamily="-111" charset="2"/>
              </a:rPr>
              <a:t>Y appears only on left of any and all tiles that are adjacent to the Y-axis</a:t>
            </a:r>
          </a:p>
          <a:p>
            <a:r>
              <a:rPr lang="en-US" sz="2800" dirty="0">
                <a:sym typeface="Symbol" pitchFamily="-111" charset="2"/>
              </a:rPr>
              <a:t>Y is part of the label on top of any tile with its left side adjacent to the Y-axis</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235</a:t>
            </a:fld>
            <a:endParaRPr lang="en-US"/>
          </a:p>
        </p:txBody>
      </p:sp>
    </p:spTree>
    <p:extLst>
      <p:ext uri="{BB962C8B-B14F-4D97-AF65-F5344CB8AC3E}">
        <p14:creationId xmlns:p14="http://schemas.microsoft.com/office/powerpoint/2010/main" val="106855469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Tiles</a:t>
            </a:r>
          </a:p>
        </p:txBody>
      </p:sp>
      <p:sp>
        <p:nvSpPr>
          <p:cNvPr id="3" name="Content Placeholder 2"/>
          <p:cNvSpPr>
            <a:spLocks noGrp="1"/>
          </p:cNvSpPr>
          <p:nvPr>
            <p:ph idx="1"/>
          </p:nvPr>
        </p:nvSpPr>
        <p:spPr>
          <a:xfrm>
            <a:off x="457200" y="1600200"/>
            <a:ext cx="8229600" cy="4347865"/>
          </a:xfrm>
        </p:spPr>
        <p:txBody>
          <a:bodyPr/>
          <a:lstStyle/>
          <a:p>
            <a:r>
              <a:rPr lang="en-US" dirty="0">
                <a:sym typeface="Symbol" pitchFamily="-111" charset="2"/>
              </a:rPr>
              <a:t>Simplest tile (represents Blank on X axis)</a:t>
            </a:r>
          </a:p>
          <a:p>
            <a:endParaRPr lang="en-US" dirty="0">
              <a:sym typeface="Symbol" pitchFamily="-111" charset="2"/>
            </a:endParaRPr>
          </a:p>
          <a:p>
            <a:endParaRPr lang="en-US" dirty="0">
              <a:sym typeface="Symbol" pitchFamily="-111" charset="2"/>
            </a:endParaRPr>
          </a:p>
          <a:p>
            <a:endParaRPr lang="en-US" dirty="0">
              <a:sym typeface="Symbol" pitchFamily="-111" charset="2"/>
            </a:endParaRPr>
          </a:p>
          <a:p>
            <a:r>
              <a:rPr lang="en-US" dirty="0">
                <a:sym typeface="Symbol" pitchFamily="-111" charset="2"/>
              </a:rPr>
              <a:t>Start tile (state q0; scanned symbol blank)</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236</a:t>
            </a:fld>
            <a:endParaRPr lang="en-US"/>
          </a:p>
        </p:txBody>
      </p:sp>
      <p:sp>
        <p:nvSpPr>
          <p:cNvPr id="7" name="Frame 6"/>
          <p:cNvSpPr/>
          <p:nvPr/>
        </p:nvSpPr>
        <p:spPr bwMode="auto">
          <a:xfrm>
            <a:off x="990600" y="2286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676400" y="2514600"/>
            <a:ext cx="457200" cy="461665"/>
          </a:xfrm>
          <a:prstGeom prst="rect">
            <a:avLst/>
          </a:prstGeom>
          <a:noFill/>
        </p:spPr>
        <p:txBody>
          <a:bodyPr wrap="square" rtlCol="0">
            <a:spAutoFit/>
          </a:bodyPr>
          <a:lstStyle/>
          <a:p>
            <a:pPr algn="ctr"/>
            <a:r>
              <a:rPr lang="en-US" dirty="0"/>
              <a:t>B</a:t>
            </a:r>
          </a:p>
        </p:txBody>
      </p:sp>
      <p:sp>
        <p:nvSpPr>
          <p:cNvPr id="10" name="TextBox 9"/>
          <p:cNvSpPr txBox="1"/>
          <p:nvPr/>
        </p:nvSpPr>
        <p:spPr>
          <a:xfrm>
            <a:off x="2286000" y="2891135"/>
            <a:ext cx="457200" cy="461665"/>
          </a:xfrm>
          <a:prstGeom prst="rect">
            <a:avLst/>
          </a:prstGeom>
          <a:noFill/>
        </p:spPr>
        <p:txBody>
          <a:bodyPr wrap="square" rtlCol="0">
            <a:spAutoFit/>
          </a:bodyPr>
          <a:lstStyle/>
          <a:p>
            <a:pPr algn="ctr"/>
            <a:r>
              <a:rPr lang="en-US" dirty="0"/>
              <a:t>B</a:t>
            </a:r>
          </a:p>
        </p:txBody>
      </p:sp>
      <p:sp>
        <p:nvSpPr>
          <p:cNvPr id="11" name="TextBox 10"/>
          <p:cNvSpPr txBox="1"/>
          <p:nvPr/>
        </p:nvSpPr>
        <p:spPr>
          <a:xfrm>
            <a:off x="1143000" y="2895600"/>
            <a:ext cx="457200" cy="461665"/>
          </a:xfrm>
          <a:prstGeom prst="rect">
            <a:avLst/>
          </a:prstGeom>
          <a:noFill/>
        </p:spPr>
        <p:txBody>
          <a:bodyPr wrap="square" rtlCol="0">
            <a:spAutoFit/>
          </a:bodyPr>
          <a:lstStyle/>
          <a:p>
            <a:pPr algn="ctr"/>
            <a:r>
              <a:rPr lang="en-US" dirty="0"/>
              <a:t>B</a:t>
            </a:r>
          </a:p>
        </p:txBody>
      </p:sp>
      <p:sp>
        <p:nvSpPr>
          <p:cNvPr id="12" name="TextBox 11"/>
          <p:cNvSpPr txBox="1"/>
          <p:nvPr/>
        </p:nvSpPr>
        <p:spPr>
          <a:xfrm>
            <a:off x="1676400" y="3200400"/>
            <a:ext cx="457200" cy="461665"/>
          </a:xfrm>
          <a:prstGeom prst="rect">
            <a:avLst/>
          </a:prstGeom>
          <a:noFill/>
        </p:spPr>
        <p:txBody>
          <a:bodyPr wrap="square" rtlCol="0">
            <a:spAutoFit/>
          </a:bodyPr>
          <a:lstStyle/>
          <a:p>
            <a:pPr algn="ctr"/>
            <a:r>
              <a:rPr lang="en-US" dirty="0"/>
              <a:t>X</a:t>
            </a:r>
          </a:p>
        </p:txBody>
      </p:sp>
      <p:sp>
        <p:nvSpPr>
          <p:cNvPr id="13" name="Frame 12">
            <a:extLst>
              <a:ext uri="{FF2B5EF4-FFF2-40B4-BE49-F238E27FC236}">
                <a16:creationId xmlns:a16="http://schemas.microsoft.com/office/drawing/2014/main" id="{637B0121-4EB3-43AF-BF55-3D90F389D836}"/>
              </a:ext>
            </a:extLst>
          </p:cNvPr>
          <p:cNvSpPr/>
          <p:nvPr/>
        </p:nvSpPr>
        <p:spPr bwMode="auto">
          <a:xfrm>
            <a:off x="9906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 name="TextBox 13">
            <a:extLst>
              <a:ext uri="{FF2B5EF4-FFF2-40B4-BE49-F238E27FC236}">
                <a16:creationId xmlns:a16="http://schemas.microsoft.com/office/drawing/2014/main" id="{8F0E2030-37D6-4D2E-A4AA-EC27A0922B67}"/>
              </a:ext>
            </a:extLst>
          </p:cNvPr>
          <p:cNvSpPr txBox="1"/>
          <p:nvPr/>
        </p:nvSpPr>
        <p:spPr>
          <a:xfrm>
            <a:off x="1219200" y="48006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15" name="TextBox 14">
            <a:extLst>
              <a:ext uri="{FF2B5EF4-FFF2-40B4-BE49-F238E27FC236}">
                <a16:creationId xmlns:a16="http://schemas.microsoft.com/office/drawing/2014/main" id="{F8DAB1E6-5B4D-4839-8724-325B27B0019F}"/>
              </a:ext>
            </a:extLst>
          </p:cNvPr>
          <p:cNvSpPr txBox="1"/>
          <p:nvPr/>
        </p:nvSpPr>
        <p:spPr>
          <a:xfrm>
            <a:off x="1981200" y="5177135"/>
            <a:ext cx="762000" cy="461665"/>
          </a:xfrm>
          <a:prstGeom prst="rect">
            <a:avLst/>
          </a:prstGeom>
          <a:noFill/>
        </p:spPr>
        <p:txBody>
          <a:bodyPr wrap="square" rtlCol="0">
            <a:spAutoFit/>
          </a:bodyPr>
          <a:lstStyle/>
          <a:p>
            <a:pPr algn="r"/>
            <a:r>
              <a:rPr lang="en-US" dirty="0"/>
              <a:t>B</a:t>
            </a:r>
          </a:p>
        </p:txBody>
      </p:sp>
      <p:sp>
        <p:nvSpPr>
          <p:cNvPr id="16" name="TextBox 15">
            <a:extLst>
              <a:ext uri="{FF2B5EF4-FFF2-40B4-BE49-F238E27FC236}">
                <a16:creationId xmlns:a16="http://schemas.microsoft.com/office/drawing/2014/main" id="{78042D4F-6ED5-4D14-941E-D184C4A85807}"/>
              </a:ext>
            </a:extLst>
          </p:cNvPr>
          <p:cNvSpPr txBox="1"/>
          <p:nvPr/>
        </p:nvSpPr>
        <p:spPr>
          <a:xfrm>
            <a:off x="1143000" y="5181600"/>
            <a:ext cx="838200" cy="461665"/>
          </a:xfrm>
          <a:prstGeom prst="rect">
            <a:avLst/>
          </a:prstGeom>
          <a:noFill/>
        </p:spPr>
        <p:txBody>
          <a:bodyPr wrap="square" rtlCol="0">
            <a:spAutoFit/>
          </a:bodyPr>
          <a:lstStyle/>
          <a:p>
            <a:r>
              <a:rPr lang="en-US" dirty="0"/>
              <a:t>Y</a:t>
            </a:r>
          </a:p>
        </p:txBody>
      </p:sp>
      <p:sp>
        <p:nvSpPr>
          <p:cNvPr id="17" name="TextBox 16">
            <a:extLst>
              <a:ext uri="{FF2B5EF4-FFF2-40B4-BE49-F238E27FC236}">
                <a16:creationId xmlns:a16="http://schemas.microsoft.com/office/drawing/2014/main" id="{D92262BC-2640-4F24-8541-A809C71C5CD7}"/>
              </a:ext>
            </a:extLst>
          </p:cNvPr>
          <p:cNvSpPr txBox="1"/>
          <p:nvPr/>
        </p:nvSpPr>
        <p:spPr>
          <a:xfrm>
            <a:off x="1219200" y="5486400"/>
            <a:ext cx="1447800" cy="461665"/>
          </a:xfrm>
          <a:prstGeom prst="rect">
            <a:avLst/>
          </a:prstGeom>
          <a:noFill/>
        </p:spPr>
        <p:txBody>
          <a:bodyPr wrap="square" rtlCol="0">
            <a:spAutoFit/>
          </a:bodyPr>
          <a:lstStyle/>
          <a:p>
            <a:pPr algn="ctr"/>
            <a:r>
              <a:rPr lang="en-US" dirty="0"/>
              <a:t>X</a:t>
            </a:r>
          </a:p>
        </p:txBody>
      </p:sp>
    </p:spTree>
    <p:extLst>
      <p:ext uri="{BB962C8B-B14F-4D97-AF65-F5344CB8AC3E}">
        <p14:creationId xmlns:p14="http://schemas.microsoft.com/office/powerpoint/2010/main" val="21158855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Tiles for Copying Tape Cell</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237</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dirty="0"/>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dirty="0"/>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dirty="0"/>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dirty="0"/>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dirty="0"/>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dirty="0"/>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dirty="0"/>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dirty="0"/>
              <a:t>YB</a:t>
            </a:r>
          </a:p>
        </p:txBody>
      </p:sp>
      <p:sp>
        <p:nvSpPr>
          <p:cNvPr id="25" name="TextBox 24"/>
          <p:cNvSpPr txBox="1"/>
          <p:nvPr/>
        </p:nvSpPr>
        <p:spPr>
          <a:xfrm>
            <a:off x="5562600" y="1524000"/>
            <a:ext cx="2234907" cy="1015663"/>
          </a:xfrm>
          <a:prstGeom prst="rect">
            <a:avLst/>
          </a:prstGeom>
          <a:noFill/>
        </p:spPr>
        <p:txBody>
          <a:bodyPr wrap="none" rtlCol="0">
            <a:spAutoFit/>
          </a:bodyPr>
          <a:lstStyle/>
          <a:p>
            <a:r>
              <a:rPr lang="en-US" sz="2000" dirty="0"/>
              <a:t>Copy cells not on</a:t>
            </a:r>
          </a:p>
          <a:p>
            <a:r>
              <a:rPr lang="en-US" sz="2000" dirty="0"/>
              <a:t>left boundary and </a:t>
            </a:r>
            <a:br>
              <a:rPr lang="en-US" sz="2000" dirty="0"/>
            </a:br>
            <a:r>
              <a:rPr lang="en-US" sz="2000" dirty="0"/>
              <a:t>not scanned</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dirty="0"/>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dirty="0"/>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dirty="0"/>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dirty="0"/>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dirty="0"/>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dirty="0"/>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dirty="0"/>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dirty="0"/>
              <a:t>Y1</a:t>
            </a:r>
          </a:p>
        </p:txBody>
      </p:sp>
      <p:sp>
        <p:nvSpPr>
          <p:cNvPr id="36" name="TextBox 35"/>
          <p:cNvSpPr txBox="1"/>
          <p:nvPr/>
        </p:nvSpPr>
        <p:spPr>
          <a:xfrm>
            <a:off x="5562600" y="4267200"/>
            <a:ext cx="2079415" cy="1015663"/>
          </a:xfrm>
          <a:prstGeom prst="rect">
            <a:avLst/>
          </a:prstGeom>
          <a:noFill/>
        </p:spPr>
        <p:txBody>
          <a:bodyPr wrap="none" rtlCol="0">
            <a:spAutoFit/>
          </a:bodyPr>
          <a:lstStyle/>
          <a:p>
            <a:r>
              <a:rPr lang="en-US" sz="2000" dirty="0"/>
              <a:t>Copy cells on</a:t>
            </a:r>
          </a:p>
          <a:p>
            <a:r>
              <a:rPr lang="en-US" sz="2000" dirty="0"/>
              <a:t>left boundary</a:t>
            </a:r>
          </a:p>
          <a:p>
            <a:r>
              <a:rPr lang="en-US" sz="2000" dirty="0"/>
              <a:t>and not scanned</a:t>
            </a:r>
          </a:p>
        </p:txBody>
      </p:sp>
    </p:spTree>
    <p:extLst>
      <p:ext uri="{BB962C8B-B14F-4D97-AF65-F5344CB8AC3E}">
        <p14:creationId xmlns:p14="http://schemas.microsoft.com/office/powerpoint/2010/main" val="25013178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Move </a:t>
            </a:r>
            <a:r>
              <a:rPr lang="en-US" dirty="0" err="1"/>
              <a:t>δ</a:t>
            </a:r>
            <a:r>
              <a:rPr lang="en-US" dirty="0"/>
              <a:t>(</a:t>
            </a:r>
            <a:r>
              <a:rPr lang="en-US" dirty="0" err="1"/>
              <a:t>q,a</a:t>
            </a:r>
            <a:r>
              <a:rPr lang="en-US" dirty="0"/>
              <a:t>) = (</a:t>
            </a:r>
            <a:r>
              <a:rPr lang="en-US" dirty="0" err="1"/>
              <a:t>p,R</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238</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Ya</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p,R</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err="1"/>
              <a:t>q,a</a:t>
            </a:r>
            <a:endParaRPr lang="en-US" dirty="0"/>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err="1"/>
              <a:t>p,b</a:t>
            </a:r>
            <a:endParaRPr lang="en-US" dirty="0"/>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p,R</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a:t>b</a:t>
            </a:r>
          </a:p>
        </p:txBody>
      </p:sp>
      <p:sp>
        <p:nvSpPr>
          <p:cNvPr id="23" name="TextBox 22">
            <a:extLst>
              <a:ext uri="{FF2B5EF4-FFF2-40B4-BE49-F238E27FC236}">
                <a16:creationId xmlns:a16="http://schemas.microsoft.com/office/drawing/2014/main" id="{2005F819-654A-4E4E-8A29-D98D1CDB7BB0}"/>
              </a:ext>
            </a:extLst>
          </p:cNvPr>
          <p:cNvSpPr txBox="1"/>
          <p:nvPr/>
        </p:nvSpPr>
        <p:spPr>
          <a:xfrm>
            <a:off x="6172200" y="3352800"/>
            <a:ext cx="2590800" cy="461665"/>
          </a:xfrm>
          <a:prstGeom prst="rect">
            <a:avLst/>
          </a:prstGeom>
          <a:noFill/>
        </p:spPr>
        <p:txBody>
          <a:bodyPr wrap="square" rtlCol="0">
            <a:spAutoFit/>
          </a:bodyPr>
          <a:lstStyle/>
          <a:p>
            <a:r>
              <a:rPr lang="en-US" sz="2400" dirty="0"/>
              <a:t>where </a:t>
            </a:r>
            <a:r>
              <a:rPr lang="en-US" sz="2400" dirty="0" err="1"/>
              <a:t>b</a:t>
            </a:r>
            <a:r>
              <a:rPr lang="en-US" sz="2400" dirty="0" err="1">
                <a:sym typeface="Symbol" pitchFamily="-111" charset="2"/>
              </a:rPr>
              <a:t>Σ</a:t>
            </a:r>
            <a:r>
              <a:rPr lang="en-US" sz="2400" dirty="0">
                <a:sym typeface="Symbol" pitchFamily="-111" charset="2"/>
              </a:rPr>
              <a:t>={B,1}</a:t>
            </a:r>
            <a:endParaRPr lang="en-US" sz="2400" dirty="0"/>
          </a:p>
        </p:txBody>
      </p:sp>
    </p:spTree>
    <p:extLst>
      <p:ext uri="{BB962C8B-B14F-4D97-AF65-F5344CB8AC3E}">
        <p14:creationId xmlns:p14="http://schemas.microsoft.com/office/powerpoint/2010/main" val="77884473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Move </a:t>
            </a:r>
            <a:r>
              <a:rPr lang="en-US" dirty="0" err="1"/>
              <a:t>δ</a:t>
            </a:r>
            <a:r>
              <a:rPr lang="en-US" dirty="0"/>
              <a:t>(</a:t>
            </a:r>
            <a:r>
              <a:rPr lang="en-US" dirty="0" err="1"/>
              <a:t>q,a</a:t>
            </a:r>
            <a:r>
              <a:rPr lang="en-US" dirty="0"/>
              <a:t>) = (</a:t>
            </a:r>
            <a:r>
              <a:rPr lang="en-US" dirty="0" err="1"/>
              <a:t>p,L</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239</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p,Yb</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p,L</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Yb</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err="1"/>
              <a:t>p,b</a:t>
            </a:r>
            <a:endParaRPr lang="en-US" dirty="0"/>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p,L</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p,L</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err="1"/>
              <a:t>q,a</a:t>
            </a:r>
            <a:endParaRPr lang="en-US" dirty="0"/>
          </a:p>
        </p:txBody>
      </p:sp>
      <p:sp>
        <p:nvSpPr>
          <p:cNvPr id="22" name="TextBox 21"/>
          <p:cNvSpPr txBox="1"/>
          <p:nvPr/>
        </p:nvSpPr>
        <p:spPr>
          <a:xfrm>
            <a:off x="6172200" y="3352800"/>
            <a:ext cx="2590800" cy="461665"/>
          </a:xfrm>
          <a:prstGeom prst="rect">
            <a:avLst/>
          </a:prstGeom>
          <a:noFill/>
        </p:spPr>
        <p:txBody>
          <a:bodyPr wrap="square" rtlCol="0">
            <a:spAutoFit/>
          </a:bodyPr>
          <a:lstStyle/>
          <a:p>
            <a:r>
              <a:rPr lang="en-US" dirty="0"/>
              <a:t>where </a:t>
            </a:r>
            <a:r>
              <a:rPr lang="en-US" dirty="0" err="1"/>
              <a:t>b</a:t>
            </a:r>
            <a:r>
              <a:rPr lang="en-US" dirty="0" err="1">
                <a:sym typeface="Symbol" pitchFamily="-111" charset="2"/>
              </a:rPr>
              <a:t>Σ</a:t>
            </a:r>
            <a:r>
              <a:rPr lang="en-US" dirty="0">
                <a:sym typeface="Symbol" pitchFamily="-111" charset="2"/>
              </a:rPr>
              <a:t>={B,1}</a:t>
            </a:r>
            <a:endParaRPr lang="en-US" dirty="0"/>
          </a:p>
        </p:txBody>
      </p:sp>
    </p:spTree>
    <p:extLst>
      <p:ext uri="{BB962C8B-B14F-4D97-AF65-F5344CB8AC3E}">
        <p14:creationId xmlns:p14="http://schemas.microsoft.com/office/powerpoint/2010/main" val="3576921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dirty="0">
                <a:ea typeface="ＭＳ Ｐゴシック" pitchFamily="-111" charset="-128"/>
                <a:cs typeface="ＭＳ Ｐゴシック" pitchFamily="-111" charset="-128"/>
              </a:rPr>
              <a:t>	If an algorithm is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increasing the size of an instance by one gives a running time that is </a:t>
            </a:r>
            <a:r>
              <a:rPr lang="en-US" sz="2400" b="1" dirty="0">
                <a:ea typeface="ＭＳ Ｐゴシック" pitchFamily="-111" charset="-128"/>
                <a:cs typeface="ＭＳ Ｐゴシック" pitchFamily="-111" charset="-128"/>
              </a:rPr>
              <a:t>O((n+1)</a:t>
            </a:r>
            <a:r>
              <a:rPr lang="en-US" sz="2400" b="1" baseline="30000" dirty="0">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That’s really not much more.</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With an increase of one in an exponential algorithm,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changes to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n+1</a:t>
            </a:r>
            <a:r>
              <a:rPr lang="en-US" sz="2400" b="1" dirty="0">
                <a:ea typeface="ＭＳ Ｐゴシック" pitchFamily="-111" charset="-128"/>
                <a:cs typeface="ＭＳ Ｐゴシック" pitchFamily="-111" charset="-128"/>
              </a:rPr>
              <a:t>) = O(2*2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that is, it takes about twice as long.</a:t>
            </a:r>
            <a:endParaRPr lang="en-US" sz="3600" dirty="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0E7ADDEC-BAC0-F44D-A2A9-F3CEB86F9890}"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603436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t>
            </a:r>
            <a:r>
              <a:rPr lang="en-US" dirty="0" err="1"/>
              <a:t>δ</a:t>
            </a:r>
            <a:r>
              <a:rPr lang="en-US" dirty="0"/>
              <a:t>(</a:t>
            </a:r>
            <a:r>
              <a:rPr lang="en-US" dirty="0" err="1"/>
              <a:t>q,a</a:t>
            </a:r>
            <a:r>
              <a:rPr lang="en-US" dirty="0"/>
              <a:t>) = (</a:t>
            </a:r>
            <a:r>
              <a:rPr lang="en-US" dirty="0" err="1"/>
              <a:t>p,c</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240</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dirty="0" err="1"/>
              <a:t>p,Yc</a:t>
            </a:r>
            <a:endParaRPr lang="en-US" dirty="0"/>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dirty="0" err="1"/>
              <a:t>p,c</a:t>
            </a:r>
            <a:endParaRPr lang="en-US" dirty="0"/>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dirty="0"/>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dirty="0" err="1"/>
              <a:t>q,a</a:t>
            </a:r>
            <a:endParaRPr lang="en-US" dirty="0"/>
          </a:p>
        </p:txBody>
      </p:sp>
    </p:spTree>
    <p:extLst>
      <p:ext uri="{BB962C8B-B14F-4D97-AF65-F5344CB8AC3E}">
        <p14:creationId xmlns:p14="http://schemas.microsoft.com/office/powerpoint/2010/main" val="254412932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Corner Tile and Bottom Row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241</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dirty="0"/>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dirty="0"/>
              <a:t>Zero-</a:t>
            </a:r>
            <a:r>
              <a:rPr lang="en-US" dirty="0" err="1"/>
              <a:t>ed</a:t>
            </a:r>
            <a:r>
              <a:rPr lang="en-US" dirty="0"/>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8944987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Print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242</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err="1"/>
              <a:t>p,Ya</a:t>
            </a:r>
            <a:endParaRPr lang="en-US" dirty="0"/>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p,a</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dirty="0"/>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dirty="0"/>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69237209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Right Move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243</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p,R</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dirty="0" err="1"/>
              <a:t>p,B</a:t>
            </a:r>
            <a:endParaRPr lang="en-US" dirty="0"/>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dirty="0" err="1"/>
              <a:t>p,R</a:t>
            </a:r>
            <a:endParaRPr lang="en-US" dirty="0"/>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3286895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1</a:t>
            </a:r>
          </a:p>
        </p:txBody>
      </p:sp>
      <p:sp>
        <p:nvSpPr>
          <p:cNvPr id="3" name="Content Placeholder 2"/>
          <p:cNvSpPr>
            <a:spLocks noGrp="1"/>
          </p:cNvSpPr>
          <p:nvPr>
            <p:ph idx="1"/>
          </p:nvPr>
        </p:nvSpPr>
        <p:spPr/>
        <p:txBody>
          <a:bodyPr/>
          <a:lstStyle/>
          <a:p>
            <a:r>
              <a:rPr lang="en-US" dirty="0"/>
              <a:t>Inductively we can show that, if the </a:t>
            </a:r>
            <a:r>
              <a:rPr lang="en-US" dirty="0" err="1"/>
              <a:t>i-th</a:t>
            </a:r>
            <a:r>
              <a:rPr lang="en-US" dirty="0"/>
              <a:t> row represents an infinite transcription of the Turing configuration after step </a:t>
            </a:r>
            <a:r>
              <a:rPr lang="en-US" dirty="0" err="1"/>
              <a:t>i</a:t>
            </a:r>
            <a:r>
              <a:rPr lang="en-US" dirty="0"/>
              <a:t> then the (i+1)-</a:t>
            </a:r>
            <a:r>
              <a:rPr lang="en-US" dirty="0" err="1"/>
              <a:t>st</a:t>
            </a:r>
            <a:r>
              <a:rPr lang="en-US" dirty="0"/>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244</a:t>
            </a:fld>
            <a:endParaRPr lang="en-US"/>
          </a:p>
        </p:txBody>
      </p:sp>
    </p:spTree>
    <p:extLst>
      <p:ext uri="{BB962C8B-B14F-4D97-AF65-F5344CB8AC3E}">
        <p14:creationId xmlns:p14="http://schemas.microsoft.com/office/powerpoint/2010/main" val="75691595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2</a:t>
            </a:r>
          </a:p>
        </p:txBody>
      </p:sp>
      <p:sp>
        <p:nvSpPr>
          <p:cNvPr id="3" name="Content Placeholder 2"/>
          <p:cNvSpPr>
            <a:spLocks noGrp="1"/>
          </p:cNvSpPr>
          <p:nvPr>
            <p:ph idx="1"/>
          </p:nvPr>
        </p:nvSpPr>
        <p:spPr/>
        <p:txBody>
          <a:bodyPr/>
          <a:lstStyle/>
          <a:p>
            <a:r>
              <a:rPr lang="en-US" dirty="0"/>
              <a:t>Consider the case where M eventually halts when started on a blank tape in state q</a:t>
            </a:r>
            <a:r>
              <a:rPr lang="en-US" baseline="-25000" dirty="0"/>
              <a:t>0</a:t>
            </a:r>
            <a:r>
              <a:rPr lang="en-US" dirty="0"/>
              <a:t>. In this case we will reach a point where no actions fill the slots above the one representing the current state. That means that we cannot tile the plane.</a:t>
            </a:r>
          </a:p>
          <a:p>
            <a:r>
              <a:rPr lang="en-US" dirty="0"/>
              <a:t>If M never halts, then we can tile the plane (in the limit).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245</a:t>
            </a:fld>
            <a:endParaRPr lang="en-US"/>
          </a:p>
        </p:txBody>
      </p:sp>
    </p:spTree>
    <p:extLst>
      <p:ext uri="{BB962C8B-B14F-4D97-AF65-F5344CB8AC3E}">
        <p14:creationId xmlns:p14="http://schemas.microsoft.com/office/powerpoint/2010/main" val="76390460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3</a:t>
            </a:r>
          </a:p>
        </p:txBody>
      </p:sp>
      <p:sp>
        <p:nvSpPr>
          <p:cNvPr id="3" name="Content Placeholder 2"/>
          <p:cNvSpPr>
            <a:spLocks noGrp="1"/>
          </p:cNvSpPr>
          <p:nvPr>
            <p:ph idx="1"/>
          </p:nvPr>
        </p:nvSpPr>
        <p:spPr/>
        <p:txBody>
          <a:bodyPr/>
          <a:lstStyle/>
          <a:p>
            <a:r>
              <a:rPr lang="en-US" dirty="0"/>
              <a:t>The consequences of Parts 1 and 2 are that Tiling the plane is as hard as the complement of the Halting problem </a:t>
            </a:r>
            <a:br>
              <a:rPr lang="en-US" dirty="0"/>
            </a:br>
            <a:r>
              <a:rPr lang="en-US" dirty="0"/>
              <a:t>(</a:t>
            </a:r>
            <a:r>
              <a:rPr lang="en-US" dirty="0">
                <a:sym typeface="Symbol" panose="05050102010706020507" pitchFamily="18" charset="2"/>
              </a:rPr>
              <a:t>t</a:t>
            </a:r>
            <a:r>
              <a:rPr lang="en-US" dirty="0"/>
              <a:t> [~STP(M, x, t)]) or of accepts 0 </a:t>
            </a:r>
            <a:br>
              <a:rPr lang="en-US" dirty="0"/>
            </a:br>
            <a:r>
              <a:rPr lang="en-US" dirty="0"/>
              <a:t>(</a:t>
            </a:r>
            <a:r>
              <a:rPr lang="en-US" dirty="0">
                <a:sym typeface="Symbol" panose="05050102010706020507" pitchFamily="18" charset="2"/>
              </a:rPr>
              <a:t>t</a:t>
            </a:r>
            <a:r>
              <a:rPr lang="en-US" dirty="0"/>
              <a:t> [~STP(M, 0, t)]) which are both co-RE Complete.</a:t>
            </a:r>
          </a:p>
          <a:p>
            <a:r>
              <a:rPr lang="en-US" dirty="0"/>
              <a:t>This is not surprising as this problem involve a universal quantification over all coordinates (</a:t>
            </a:r>
            <a:r>
              <a:rPr lang="en-US" dirty="0" err="1"/>
              <a:t>x,y</a:t>
            </a:r>
            <a:r>
              <a:rPr lang="en-US" dirty="0"/>
              <a:t>) in the plane.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246</a:t>
            </a:fld>
            <a:endParaRPr lang="en-US"/>
          </a:p>
        </p:txBody>
      </p:sp>
    </p:spTree>
    <p:extLst>
      <p:ext uri="{BB962C8B-B14F-4D97-AF65-F5344CB8AC3E}">
        <p14:creationId xmlns:p14="http://schemas.microsoft.com/office/powerpoint/2010/main" val="27940459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M</a:t>
            </a:r>
          </a:p>
        </p:txBody>
      </p:sp>
      <p:sp>
        <p:nvSpPr>
          <p:cNvPr id="3" name="Content Placeholder 2"/>
          <p:cNvSpPr>
            <a:spLocks noGrp="1"/>
          </p:cNvSpPr>
          <p:nvPr>
            <p:ph idx="1"/>
          </p:nvPr>
        </p:nvSpPr>
        <p:spPr/>
        <p:txBody>
          <a:bodyPr/>
          <a:lstStyle/>
          <a:p>
            <a:r>
              <a:rPr lang="en-US" sz="2000" dirty="0"/>
              <a:t>The starting blank tape is not a real constraint as we can create M so its first actions are to write arguments on its tape.</a:t>
            </a:r>
          </a:p>
          <a:p>
            <a:r>
              <a:rPr lang="en-US" sz="2000" dirty="0"/>
              <a:t>The semi unbounded tape is not new. If you look back at Standard Turing Computing (STC), we assumed there that we never moved left of the blank preceding our first argument.</a:t>
            </a:r>
          </a:p>
          <a:p>
            <a:r>
              <a:rPr lang="en-US" sz="2000" dirty="0"/>
              <a:t>If you prefer to consider all computation based on the STC model then we can add to M the simple prologue</a:t>
            </a:r>
            <a:br>
              <a:rPr lang="en-US" sz="2000" dirty="0"/>
            </a:br>
            <a:r>
              <a:rPr lang="en-US" sz="2000" dirty="0"/>
              <a:t>(R1)</a:t>
            </a:r>
            <a:r>
              <a:rPr lang="en-US" sz="2000" baseline="30000" dirty="0"/>
              <a:t>x1</a:t>
            </a:r>
            <a:r>
              <a:rPr lang="en-US" sz="2000" dirty="0"/>
              <a:t>R(R1)</a:t>
            </a:r>
            <a:r>
              <a:rPr lang="en-US" sz="2000" baseline="30000" dirty="0"/>
              <a:t>x2</a:t>
            </a:r>
            <a:r>
              <a:rPr lang="en-US" sz="2000" dirty="0"/>
              <a:t>R…(R1)</a:t>
            </a:r>
            <a:r>
              <a:rPr lang="en-US" sz="2000" baseline="30000" dirty="0" err="1"/>
              <a:t>xk</a:t>
            </a:r>
            <a:r>
              <a:rPr lang="en-US" sz="2000" dirty="0" err="1"/>
              <a:t>R</a:t>
            </a:r>
            <a:r>
              <a:rPr lang="en-US" sz="2000" dirty="0"/>
              <a:t> so the actual computation starts with a vector of x1 … </a:t>
            </a:r>
            <a:r>
              <a:rPr lang="en-US" sz="2000" dirty="0" err="1"/>
              <a:t>xk</a:t>
            </a:r>
            <a:r>
              <a:rPr lang="en-US" sz="2000" dirty="0"/>
              <a:t> on the tape and with the scanned square as the blank to right of this vector. The rest of the tape is blank.</a:t>
            </a:r>
          </a:p>
          <a:p>
            <a:r>
              <a:rPr lang="en-US" sz="2000" dirty="0"/>
              <a:t>Think about how, in the preceding pages, you could actually start the tiling in this configuration.</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247</a:t>
            </a:fld>
            <a:endParaRPr lang="en-US"/>
          </a:p>
        </p:txBody>
      </p:sp>
    </p:spTree>
    <p:extLst>
      <p:ext uri="{BB962C8B-B14F-4D97-AF65-F5344CB8AC3E}">
        <p14:creationId xmlns:p14="http://schemas.microsoft.com/office/powerpoint/2010/main" val="182217928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#1</a:t>
            </a:r>
          </a:p>
        </p:txBody>
      </p:sp>
      <p:sp>
        <p:nvSpPr>
          <p:cNvPr id="3" name="Content Placeholder 2"/>
          <p:cNvSpPr>
            <a:spLocks noGrp="1"/>
          </p:cNvSpPr>
          <p:nvPr>
            <p:ph idx="1"/>
          </p:nvPr>
        </p:nvSpPr>
        <p:spPr/>
        <p:txBody>
          <a:bodyPr/>
          <a:lstStyle/>
          <a:p>
            <a:r>
              <a:rPr lang="en-US" sz="2000" dirty="0"/>
              <a:t>Consider a slight change to our machine M. First, it is non-deterministic, so our transition function maps to sets.</a:t>
            </a:r>
          </a:p>
          <a:p>
            <a:r>
              <a:rPr lang="en-US" sz="2000" dirty="0"/>
              <a:t>Second, we add two auxiliary states </a:t>
            </a:r>
            <a:br>
              <a:rPr lang="en-US" sz="2000" dirty="0"/>
            </a:br>
            <a:r>
              <a:rPr lang="en-US" sz="2000" dirty="0"/>
              <a:t>{</a:t>
            </a:r>
            <a:r>
              <a:rPr lang="en-US" sz="2000" dirty="0" err="1"/>
              <a:t>q</a:t>
            </a:r>
            <a:r>
              <a:rPr lang="en-US" sz="2000" baseline="-25000" dirty="0" err="1"/>
              <a:t>a</a:t>
            </a:r>
            <a:r>
              <a:rPr lang="en-US" sz="2000" dirty="0"/>
              <a:t>, </a:t>
            </a:r>
            <a:r>
              <a:rPr lang="en-US" sz="2000" dirty="0" err="1"/>
              <a:t>q</a:t>
            </a:r>
            <a:r>
              <a:rPr lang="en-US" sz="2000" baseline="-25000" dirty="0" err="1"/>
              <a:t>r</a:t>
            </a:r>
            <a:r>
              <a:rPr lang="en-US" sz="2000" dirty="0"/>
              <a:t>}, where </a:t>
            </a:r>
            <a:r>
              <a:rPr lang="en-US" sz="2000" dirty="0" err="1"/>
              <a:t>q</a:t>
            </a:r>
            <a:r>
              <a:rPr lang="en-US" sz="2000" baseline="-25000" dirty="0" err="1"/>
              <a:t>a</a:t>
            </a:r>
            <a:r>
              <a:rPr lang="en-US" sz="2000" dirty="0"/>
              <a:t> is our only accept state and </a:t>
            </a:r>
            <a:r>
              <a:rPr lang="en-US" sz="2000" dirty="0" err="1"/>
              <a:t>q</a:t>
            </a:r>
            <a:r>
              <a:rPr lang="en-US" sz="2000" baseline="-25000" dirty="0" err="1"/>
              <a:t>r</a:t>
            </a:r>
            <a:r>
              <a:rPr lang="en-US" sz="2000" dirty="0"/>
              <a:t> is our only reject state.</a:t>
            </a:r>
          </a:p>
          <a:p>
            <a:r>
              <a:rPr lang="en-US" sz="2000" dirty="0"/>
              <a:t>We make it so the reject state has no successor states, but the accept state always transitions back to itself rewriting the scanned square unchanged.</a:t>
            </a:r>
          </a:p>
          <a:p>
            <a:r>
              <a:rPr lang="en-US" sz="2000" dirty="0"/>
              <a:t>We also assume our machine accepts or rejects in at most </a:t>
            </a:r>
            <a:r>
              <a:rPr lang="en-US" sz="2000" dirty="0" err="1"/>
              <a:t>n</a:t>
            </a:r>
            <a:r>
              <a:rPr lang="en-US" sz="2000" baseline="30000" dirty="0" err="1"/>
              <a:t>k</a:t>
            </a:r>
            <a:r>
              <a:rPr lang="en-US" sz="2000" dirty="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248</a:t>
            </a:fld>
            <a:endParaRPr lang="en-US"/>
          </a:p>
        </p:txBody>
      </p:sp>
    </p:spTree>
    <p:extLst>
      <p:ext uri="{BB962C8B-B14F-4D97-AF65-F5344CB8AC3E}">
        <p14:creationId xmlns:p14="http://schemas.microsoft.com/office/powerpoint/2010/main" val="155044321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#2</a:t>
            </a:r>
          </a:p>
        </p:txBody>
      </p:sp>
      <p:sp>
        <p:nvSpPr>
          <p:cNvPr id="3" name="Content Placeholder 2"/>
          <p:cNvSpPr>
            <a:spLocks noGrp="1"/>
          </p:cNvSpPr>
          <p:nvPr>
            <p:ph idx="1"/>
          </p:nvPr>
        </p:nvSpPr>
        <p:spPr/>
        <p:txBody>
          <a:bodyPr/>
          <a:lstStyle/>
          <a:p>
            <a:r>
              <a:rPr lang="en-US" sz="2800" dirty="0"/>
              <a:t>We limit our rows and column to be of size </a:t>
            </a:r>
            <a:br>
              <a:rPr lang="en-US" sz="2800" dirty="0"/>
            </a:br>
            <a:r>
              <a:rPr lang="en-US" sz="2800" dirty="0"/>
              <a:t>n</a:t>
            </a:r>
            <a:r>
              <a:rPr lang="en-US" sz="2800" baseline="30000" dirty="0"/>
              <a:t>k</a:t>
            </a:r>
            <a:r>
              <a:rPr lang="en-US" sz="2800" dirty="0"/>
              <a:t>+1. We change our initial condition of the tape to start with the input to M. Thus, it looks like</a:t>
            </a:r>
          </a:p>
          <a:p>
            <a:endParaRPr lang="en-US" sz="2800" dirty="0"/>
          </a:p>
          <a:p>
            <a:endParaRPr lang="en-US" sz="2800" dirty="0"/>
          </a:p>
          <a:p>
            <a:endParaRPr lang="en-US" sz="2800" dirty="0"/>
          </a:p>
          <a:p>
            <a:endParaRPr lang="en-US" sz="2800" dirty="0"/>
          </a:p>
          <a:p>
            <a:r>
              <a:rPr lang="en-US" sz="2400" dirty="0"/>
              <a:t>Note that there are </a:t>
            </a:r>
            <a:r>
              <a:rPr lang="en-US" sz="2400" dirty="0" err="1"/>
              <a:t>n</a:t>
            </a:r>
            <a:r>
              <a:rPr lang="en-US" sz="2400" baseline="30000" dirty="0" err="1"/>
              <a:t>k</a:t>
            </a:r>
            <a:r>
              <a:rPr lang="en-US" sz="2400" dirty="0"/>
              <a:t> – n of these blank representations at the end. We really only need the first as the tiling constraint will force all the others to be of the same form.</a:t>
            </a:r>
          </a:p>
          <a:p>
            <a:endParaRPr lang="en-US" sz="2800" dirty="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249</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dirty="0"/>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461665"/>
          </a:xfrm>
          <a:prstGeom prst="rect">
            <a:avLst/>
          </a:prstGeom>
          <a:noFill/>
        </p:spPr>
        <p:txBody>
          <a:bodyPr wrap="square" rtlCol="0">
            <a:spAutoFit/>
          </a:bodyPr>
          <a:lstStyle/>
          <a:p>
            <a:pPr algn="ctr"/>
            <a:r>
              <a:rPr lang="en-US" dirty="0"/>
              <a:t>x</a:t>
            </a:r>
            <a:r>
              <a:rPr lang="en-US" baseline="-25000" dirty="0"/>
              <a:t>0</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dirty="0"/>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dirty="0"/>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dirty="0"/>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dirty="0"/>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dirty="0"/>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dirty="0"/>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dirty="0"/>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dirty="0"/>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369332"/>
          </a:xfrm>
          <a:prstGeom prst="rect">
            <a:avLst/>
          </a:prstGeom>
          <a:noFill/>
        </p:spPr>
        <p:txBody>
          <a:bodyPr wrap="square" rtlCol="0">
            <a:spAutoFit/>
          </a:bodyPr>
          <a:lstStyle/>
          <a:p>
            <a:pPr algn="ctr"/>
            <a:r>
              <a:rPr lang="en-US" dirty="0"/>
              <a:t>X</a:t>
            </a:r>
            <a:r>
              <a:rPr lang="en-US" baseline="-25000" dirty="0"/>
              <a:t>n-1</a:t>
            </a:r>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dirty="0"/>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762720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b="1"/>
              <a:t>	</a:t>
            </a:r>
          </a:p>
          <a:p>
            <a:pPr lvl="1" eaLnBrk="1" hangingPunct="1">
              <a:lnSpc>
                <a:spcPct val="90000"/>
              </a:lnSpc>
              <a:buFont typeface="Times" pitchFamily="-111" charset="0"/>
              <a:buNone/>
            </a:pPr>
            <a:r>
              <a:rPr lang="en-US" sz="2000" b="1"/>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b="1"/>
          </a:p>
          <a:p>
            <a:pPr lvl="1" eaLnBrk="1" hangingPunct="1">
              <a:lnSpc>
                <a:spcPct val="90000"/>
              </a:lnSpc>
              <a:buFont typeface="Times" pitchFamily="-111" charset="0"/>
              <a:buNone/>
            </a:pPr>
            <a:r>
              <a:rPr lang="en-US" sz="2000" b="1"/>
              <a:t>	When dealing with more general problems there is usually a parameter (number of vertices, processors, variables, etc.) that is polynomially related to the length of the instance. Then, we are justified in using the parameter as a measure of the length (size), since anything polynomially related to one will be polynomially related to the other. </a:t>
            </a:r>
          </a:p>
        </p:txBody>
      </p:sp>
      <p:sp>
        <p:nvSpPr>
          <p:cNvPr id="134148" name="Date Placeholder 3"/>
          <p:cNvSpPr>
            <a:spLocks noGrp="1"/>
          </p:cNvSpPr>
          <p:nvPr>
            <p:ph type="dt" sz="quarter" idx="10"/>
          </p:nvPr>
        </p:nvSpPr>
        <p:spPr>
          <a:noFill/>
        </p:spPr>
        <p:txBody>
          <a:bodyPr/>
          <a:lstStyle/>
          <a:p>
            <a:fld id="{53E21D8C-AC4C-9F4F-BACD-59237F1E89BF}"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130721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#3</a:t>
            </a:r>
          </a:p>
        </p:txBody>
      </p:sp>
      <p:sp>
        <p:nvSpPr>
          <p:cNvPr id="3" name="Content Placeholder 2"/>
          <p:cNvSpPr>
            <a:spLocks noGrp="1"/>
          </p:cNvSpPr>
          <p:nvPr>
            <p:ph idx="1"/>
          </p:nvPr>
        </p:nvSpPr>
        <p:spPr/>
        <p:txBody>
          <a:bodyPr/>
          <a:lstStyle/>
          <a:p>
            <a:r>
              <a:rPr lang="en-US" sz="2000" dirty="0"/>
              <a:t>The finitely bounded Tiling Problem we just described mimics the operation of any given </a:t>
            </a:r>
            <a:r>
              <a:rPr lang="en-US" sz="2000" dirty="0" err="1"/>
              <a:t>polynomially</a:t>
            </a:r>
            <a:r>
              <a:rPr lang="en-US" sz="2000" dirty="0"/>
              <a:t>-bound non-deterministic Turing machine. </a:t>
            </a:r>
          </a:p>
          <a:p>
            <a:r>
              <a:rPr lang="en-US" sz="2000" dirty="0"/>
              <a:t>This machine can tile the finite plane of size </a:t>
            </a:r>
            <a:br>
              <a:rPr lang="en-US" sz="2000" dirty="0"/>
            </a:br>
            <a:r>
              <a:rPr lang="en-US" sz="2000" dirty="0"/>
              <a:t>(n</a:t>
            </a:r>
            <a:r>
              <a:rPr lang="en-US" sz="2000" baseline="30000" dirty="0"/>
              <a:t>k</a:t>
            </a:r>
            <a:r>
              <a:rPr lang="en-US" sz="2000" dirty="0"/>
              <a:t>+1) * (n</a:t>
            </a:r>
            <a:r>
              <a:rPr lang="en-US" sz="2000" baseline="30000" dirty="0"/>
              <a:t>k</a:t>
            </a:r>
            <a:r>
              <a:rPr lang="en-US" sz="2000" dirty="0"/>
              <a:t>+1) just in case the initial string is accepted in </a:t>
            </a:r>
            <a:r>
              <a:rPr lang="en-US" sz="2000" dirty="0" err="1"/>
              <a:t>n</a:t>
            </a:r>
            <a:r>
              <a:rPr lang="en-US" sz="2000" baseline="30000" dirty="0" err="1"/>
              <a:t>k</a:t>
            </a:r>
            <a:r>
              <a:rPr lang="en-US" sz="2000" dirty="0"/>
              <a:t> or fewer steps on some path (really a trace of at most </a:t>
            </a:r>
            <a:r>
              <a:rPr lang="en-US" sz="2000" dirty="0" err="1"/>
              <a:t>n</a:t>
            </a:r>
            <a:r>
              <a:rPr lang="en-US" sz="2000" baseline="30000" dirty="0" err="1"/>
              <a:t>k</a:t>
            </a:r>
            <a:r>
              <a:rPr lang="en-US" sz="2000" dirty="0"/>
              <a:t>). </a:t>
            </a:r>
          </a:p>
          <a:p>
            <a:r>
              <a:rPr lang="en-US" sz="2000" dirty="0"/>
              <a:t>If the string is not accepted, then we will hit a reject state on all paths and never complete tiling.</a:t>
            </a:r>
          </a:p>
          <a:p>
            <a:r>
              <a:rPr lang="en-US" sz="2000" dirty="0"/>
              <a:t>This shows that the bounded tiling problem is NP-Hard</a:t>
            </a:r>
          </a:p>
          <a:p>
            <a:r>
              <a:rPr lang="en-US" sz="2000" dirty="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250</a:t>
            </a:fld>
            <a:endParaRPr lang="en-US"/>
          </a:p>
        </p:txBody>
      </p:sp>
    </p:spTree>
    <p:extLst>
      <p:ext uri="{BB962C8B-B14F-4D97-AF65-F5344CB8AC3E}">
        <p14:creationId xmlns:p14="http://schemas.microsoft.com/office/powerpoint/2010/main" val="312314504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Final Comment on Tiling</a:t>
            </a:r>
          </a:p>
        </p:txBody>
      </p:sp>
      <p:sp>
        <p:nvSpPr>
          <p:cNvPr id="3" name="Content Placeholder 2"/>
          <p:cNvSpPr>
            <a:spLocks noGrp="1"/>
          </p:cNvSpPr>
          <p:nvPr>
            <p:ph idx="1"/>
          </p:nvPr>
        </p:nvSpPr>
        <p:spPr/>
        <p:txBody>
          <a:bodyPr/>
          <a:lstStyle/>
          <a:p>
            <a:r>
              <a:rPr lang="en-US" sz="2400" dirty="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dirty="0"/>
              <a:t>However, we need to use a non-deterministic machine for the finite case as we made this so it tiled </a:t>
            </a:r>
            <a:r>
              <a:rPr lang="en-US" sz="2400" dirty="0" err="1"/>
              <a:t>iff</a:t>
            </a:r>
            <a:r>
              <a:rPr lang="en-US" sz="2400" dirty="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251</a:t>
            </a:fld>
            <a:endParaRPr lang="en-US"/>
          </a:p>
        </p:txBody>
      </p:sp>
    </p:spTree>
    <p:extLst>
      <p:ext uri="{BB962C8B-B14F-4D97-AF65-F5344CB8AC3E}">
        <p14:creationId xmlns:p14="http://schemas.microsoft.com/office/powerpoint/2010/main" val="19686596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9792-22D2-A54C-A9CA-2F7F0320EBCB}"/>
              </a:ext>
            </a:extLst>
          </p:cNvPr>
          <p:cNvSpPr>
            <a:spLocks noGrp="1"/>
          </p:cNvSpPr>
          <p:nvPr>
            <p:ph type="title"/>
          </p:nvPr>
        </p:nvSpPr>
        <p:spPr/>
        <p:txBody>
          <a:bodyPr/>
          <a:lstStyle/>
          <a:p>
            <a:r>
              <a:rPr lang="en-US" dirty="0"/>
              <a:t>Tiling Example</a:t>
            </a:r>
          </a:p>
        </p:txBody>
      </p:sp>
      <p:sp>
        <p:nvSpPr>
          <p:cNvPr id="3" name="Content Placeholder 2">
            <a:extLst>
              <a:ext uri="{FF2B5EF4-FFF2-40B4-BE49-F238E27FC236}">
                <a16:creationId xmlns:a16="http://schemas.microsoft.com/office/drawing/2014/main" id="{16EEB331-C108-0C45-B4C9-44182E509B18}"/>
              </a:ext>
            </a:extLst>
          </p:cNvPr>
          <p:cNvSpPr>
            <a:spLocks noGrp="1"/>
          </p:cNvSpPr>
          <p:nvPr>
            <p:ph idx="1"/>
          </p:nvPr>
        </p:nvSpPr>
        <p:spPr/>
        <p:txBody>
          <a:bodyPr/>
          <a:lstStyle/>
          <a:p>
            <a:r>
              <a:rPr lang="en-US" sz="2800" dirty="0"/>
              <a:t>Turing Machine Recognizes strings of at least two 1’s in succession.</a:t>
            </a:r>
          </a:p>
          <a:p>
            <a:r>
              <a:rPr lang="en-US" sz="2800" dirty="0"/>
              <a:t>q0 0 0 q2</a:t>
            </a:r>
          </a:p>
          <a:p>
            <a:r>
              <a:rPr lang="en-US" sz="2800" dirty="0"/>
              <a:t>q0 1 R q1</a:t>
            </a:r>
          </a:p>
          <a:p>
            <a:r>
              <a:rPr lang="en-US" sz="2800" dirty="0"/>
              <a:t>q1 0 L q2</a:t>
            </a:r>
          </a:p>
          <a:p>
            <a:r>
              <a:rPr lang="en-US" sz="2800" dirty="0"/>
              <a:t>q1 1 1 q3</a:t>
            </a:r>
          </a:p>
          <a:p>
            <a:r>
              <a:rPr lang="en-US" sz="2800" dirty="0"/>
              <a:t>q2 0 0 q2</a:t>
            </a:r>
          </a:p>
          <a:p>
            <a:r>
              <a:rPr lang="en-US" sz="2800" dirty="0"/>
              <a:t>q2 1 1 q2</a:t>
            </a:r>
          </a:p>
          <a:p>
            <a:r>
              <a:rPr lang="en-US" sz="2800" dirty="0"/>
              <a:t>No q3 rules so entering here stops tiling</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ABAAA26-BB21-9D43-B2FF-C760B653C56A}"/>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1A733E4F-E6BB-D345-A2C7-C83C28188B55}"/>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5AA5924-F05D-E24D-9236-67BD50C7C84A}"/>
              </a:ext>
            </a:extLst>
          </p:cNvPr>
          <p:cNvSpPr>
            <a:spLocks noGrp="1"/>
          </p:cNvSpPr>
          <p:nvPr>
            <p:ph type="sldNum" sz="quarter" idx="12"/>
          </p:nvPr>
        </p:nvSpPr>
        <p:spPr/>
        <p:txBody>
          <a:bodyPr/>
          <a:lstStyle/>
          <a:p>
            <a:pPr>
              <a:defRPr/>
            </a:pPr>
            <a:fld id="{33E9163E-B168-F542-BBC6-C62085C73ADC}" type="slidenum">
              <a:rPr lang="en-US" smtClean="0"/>
              <a:pPr>
                <a:defRPr/>
              </a:pPr>
              <a:t>252</a:t>
            </a:fld>
            <a:endParaRPr lang="en-US"/>
          </a:p>
        </p:txBody>
      </p:sp>
    </p:spTree>
    <p:extLst>
      <p:ext uri="{BB962C8B-B14F-4D97-AF65-F5344CB8AC3E}">
        <p14:creationId xmlns:p14="http://schemas.microsoft.com/office/powerpoint/2010/main" val="383114714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Tile Replication</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253</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362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72722E86-0BF4-B643-A7A2-BBC29D3BD74A}"/>
              </a:ext>
            </a:extLst>
          </p:cNvPr>
          <p:cNvSpPr txBox="1"/>
          <p:nvPr/>
        </p:nvSpPr>
        <p:spPr>
          <a:xfrm>
            <a:off x="3048000" y="1676400"/>
            <a:ext cx="457200" cy="461665"/>
          </a:xfrm>
          <a:prstGeom prst="rect">
            <a:avLst/>
          </a:prstGeom>
          <a:noFill/>
        </p:spPr>
        <p:txBody>
          <a:bodyPr wrap="square" rtlCol="0">
            <a:spAutoFit/>
          </a:bodyPr>
          <a:lstStyle/>
          <a:p>
            <a:pPr algn="ctr"/>
            <a:r>
              <a:rPr lang="en-US" dirty="0"/>
              <a:t>0</a:t>
            </a:r>
          </a:p>
        </p:txBody>
      </p:sp>
      <p:sp>
        <p:nvSpPr>
          <p:cNvPr id="8" name="TextBox 7">
            <a:extLst>
              <a:ext uri="{FF2B5EF4-FFF2-40B4-BE49-F238E27FC236}">
                <a16:creationId xmlns:a16="http://schemas.microsoft.com/office/drawing/2014/main" id="{A935C539-A346-5B41-BE35-CB32B3128470}"/>
              </a:ext>
            </a:extLst>
          </p:cNvPr>
          <p:cNvSpPr txBox="1"/>
          <p:nvPr/>
        </p:nvSpPr>
        <p:spPr>
          <a:xfrm>
            <a:off x="36576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25146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3048000" y="2362200"/>
            <a:ext cx="457200" cy="461665"/>
          </a:xfrm>
          <a:prstGeom prst="rect">
            <a:avLst/>
          </a:prstGeom>
          <a:noFill/>
        </p:spPr>
        <p:txBody>
          <a:bodyPr wrap="square" rtlCol="0">
            <a:spAutoFit/>
          </a:bodyPr>
          <a:lstStyle/>
          <a:p>
            <a:pPr algn="ctr"/>
            <a:r>
              <a:rPr lang="en-US" dirty="0"/>
              <a:t>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2362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2590800" y="4191000"/>
            <a:ext cx="1447800" cy="461665"/>
          </a:xfrm>
          <a:prstGeom prst="rect">
            <a:avLst/>
          </a:prstGeom>
          <a:noFill/>
        </p:spPr>
        <p:txBody>
          <a:bodyPr wrap="square" rtlCol="0">
            <a:spAutoFit/>
          </a:bodyPr>
          <a:lstStyle/>
          <a:p>
            <a:pPr algn="ctr"/>
            <a:r>
              <a:rPr lang="en-US" dirty="0"/>
              <a:t>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36576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25146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2590800" y="4876800"/>
            <a:ext cx="1447800" cy="461665"/>
          </a:xfrm>
          <a:prstGeom prst="rect">
            <a:avLst/>
          </a:prstGeom>
          <a:noFill/>
        </p:spPr>
        <p:txBody>
          <a:bodyPr wrap="square" rtlCol="0">
            <a:spAutoFit/>
          </a:bodyPr>
          <a:lstStyle/>
          <a:p>
            <a:pPr algn="ctr"/>
            <a:r>
              <a:rPr lang="en-US" dirty="0"/>
              <a:t>Y0</a:t>
            </a:r>
          </a:p>
        </p:txBody>
      </p:sp>
      <p:sp>
        <p:nvSpPr>
          <p:cNvPr id="16" name="Frame 15">
            <a:extLst>
              <a:ext uri="{FF2B5EF4-FFF2-40B4-BE49-F238E27FC236}">
                <a16:creationId xmlns:a16="http://schemas.microsoft.com/office/drawing/2014/main" id="{9113F6D1-A1F6-C041-81B2-2F31A3F2A8B0}"/>
              </a:ext>
            </a:extLst>
          </p:cNvPr>
          <p:cNvSpPr/>
          <p:nvPr/>
        </p:nvSpPr>
        <p:spPr bwMode="auto">
          <a:xfrm>
            <a:off x="480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21BBA83-CBBD-424B-A485-D639E059FFFC}"/>
              </a:ext>
            </a:extLst>
          </p:cNvPr>
          <p:cNvSpPr txBox="1"/>
          <p:nvPr/>
        </p:nvSpPr>
        <p:spPr>
          <a:xfrm>
            <a:off x="5486400" y="1676400"/>
            <a:ext cx="457200" cy="461665"/>
          </a:xfrm>
          <a:prstGeom prst="rect">
            <a:avLst/>
          </a:prstGeom>
          <a:noFill/>
        </p:spPr>
        <p:txBody>
          <a:bodyPr wrap="square" rtlCol="0">
            <a:spAutoFit/>
          </a:bodyPr>
          <a:lstStyle/>
          <a:p>
            <a:pPr algn="ctr"/>
            <a:r>
              <a:rPr lang="en-US" dirty="0"/>
              <a:t>1</a:t>
            </a:r>
          </a:p>
        </p:txBody>
      </p:sp>
      <p:sp>
        <p:nvSpPr>
          <p:cNvPr id="18" name="TextBox 17">
            <a:extLst>
              <a:ext uri="{FF2B5EF4-FFF2-40B4-BE49-F238E27FC236}">
                <a16:creationId xmlns:a16="http://schemas.microsoft.com/office/drawing/2014/main" id="{6BFCA946-8E1A-8948-9DB1-7FB2ED3A6C4B}"/>
              </a:ext>
            </a:extLst>
          </p:cNvPr>
          <p:cNvSpPr txBox="1"/>
          <p:nvPr/>
        </p:nvSpPr>
        <p:spPr>
          <a:xfrm>
            <a:off x="6096000" y="2052935"/>
            <a:ext cx="457200" cy="461665"/>
          </a:xfrm>
          <a:prstGeom prst="rect">
            <a:avLst/>
          </a:prstGeom>
          <a:noFill/>
        </p:spPr>
        <p:txBody>
          <a:bodyPr wrap="square" rtlCol="0">
            <a:spAutoFit/>
          </a:bodyPr>
          <a:lstStyle/>
          <a:p>
            <a:pPr algn="ctr"/>
            <a:r>
              <a:rPr lang="en-US" dirty="0"/>
              <a:t>*</a:t>
            </a:r>
          </a:p>
        </p:txBody>
      </p:sp>
      <p:sp>
        <p:nvSpPr>
          <p:cNvPr id="19" name="TextBox 18">
            <a:extLst>
              <a:ext uri="{FF2B5EF4-FFF2-40B4-BE49-F238E27FC236}">
                <a16:creationId xmlns:a16="http://schemas.microsoft.com/office/drawing/2014/main" id="{7D4357E7-040B-F04A-A840-7917BB5CC2AF}"/>
              </a:ext>
            </a:extLst>
          </p:cNvPr>
          <p:cNvSpPr txBox="1"/>
          <p:nvPr/>
        </p:nvSpPr>
        <p:spPr>
          <a:xfrm>
            <a:off x="4953000" y="2057400"/>
            <a:ext cx="457200" cy="461665"/>
          </a:xfrm>
          <a:prstGeom prst="rect">
            <a:avLst/>
          </a:prstGeom>
          <a:noFill/>
        </p:spPr>
        <p:txBody>
          <a:bodyPr wrap="square" rtlCol="0">
            <a:spAutoFit/>
          </a:bodyPr>
          <a:lstStyle/>
          <a:p>
            <a:pPr algn="ctr"/>
            <a:r>
              <a:rPr lang="en-US" dirty="0"/>
              <a:t>*</a:t>
            </a:r>
          </a:p>
        </p:txBody>
      </p:sp>
      <p:sp>
        <p:nvSpPr>
          <p:cNvPr id="20" name="TextBox 19">
            <a:extLst>
              <a:ext uri="{FF2B5EF4-FFF2-40B4-BE49-F238E27FC236}">
                <a16:creationId xmlns:a16="http://schemas.microsoft.com/office/drawing/2014/main" id="{FDFEE21B-1FF3-8D4B-BD5D-9F19FAC4DC60}"/>
              </a:ext>
            </a:extLst>
          </p:cNvPr>
          <p:cNvSpPr txBox="1"/>
          <p:nvPr/>
        </p:nvSpPr>
        <p:spPr>
          <a:xfrm>
            <a:off x="5486400" y="2362200"/>
            <a:ext cx="457200" cy="461665"/>
          </a:xfrm>
          <a:prstGeom prst="rect">
            <a:avLst/>
          </a:prstGeom>
          <a:noFill/>
        </p:spPr>
        <p:txBody>
          <a:bodyPr wrap="square" rtlCol="0">
            <a:spAutoFit/>
          </a:bodyPr>
          <a:lstStyle/>
          <a:p>
            <a:pPr algn="ctr"/>
            <a:r>
              <a:rPr lang="en-US" dirty="0"/>
              <a:t>1</a:t>
            </a:r>
          </a:p>
        </p:txBody>
      </p:sp>
      <p:sp>
        <p:nvSpPr>
          <p:cNvPr id="21" name="Frame 20">
            <a:extLst>
              <a:ext uri="{FF2B5EF4-FFF2-40B4-BE49-F238E27FC236}">
                <a16:creationId xmlns:a16="http://schemas.microsoft.com/office/drawing/2014/main" id="{31049AB1-AA9D-2A48-ADE1-8AE28AC490D7}"/>
              </a:ext>
            </a:extLst>
          </p:cNvPr>
          <p:cNvSpPr/>
          <p:nvPr/>
        </p:nvSpPr>
        <p:spPr bwMode="auto">
          <a:xfrm>
            <a:off x="480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2" name="TextBox 21">
            <a:extLst>
              <a:ext uri="{FF2B5EF4-FFF2-40B4-BE49-F238E27FC236}">
                <a16:creationId xmlns:a16="http://schemas.microsoft.com/office/drawing/2014/main" id="{1B47E0A3-1B54-C544-A5DC-ACD187B31A5D}"/>
              </a:ext>
            </a:extLst>
          </p:cNvPr>
          <p:cNvSpPr txBox="1"/>
          <p:nvPr/>
        </p:nvSpPr>
        <p:spPr>
          <a:xfrm>
            <a:off x="5029200" y="4191000"/>
            <a:ext cx="1447800" cy="461665"/>
          </a:xfrm>
          <a:prstGeom prst="rect">
            <a:avLst/>
          </a:prstGeom>
          <a:noFill/>
        </p:spPr>
        <p:txBody>
          <a:bodyPr wrap="square" rtlCol="0">
            <a:spAutoFit/>
          </a:bodyPr>
          <a:lstStyle/>
          <a:p>
            <a:pPr algn="ctr"/>
            <a:r>
              <a:rPr lang="en-US" dirty="0"/>
              <a:t>Y1</a:t>
            </a:r>
          </a:p>
        </p:txBody>
      </p:sp>
      <p:sp>
        <p:nvSpPr>
          <p:cNvPr id="23" name="TextBox 22">
            <a:extLst>
              <a:ext uri="{FF2B5EF4-FFF2-40B4-BE49-F238E27FC236}">
                <a16:creationId xmlns:a16="http://schemas.microsoft.com/office/drawing/2014/main" id="{873E9154-E3ED-0D46-BA8D-E73B56ED3547}"/>
              </a:ext>
            </a:extLst>
          </p:cNvPr>
          <p:cNvSpPr txBox="1"/>
          <p:nvPr/>
        </p:nvSpPr>
        <p:spPr>
          <a:xfrm>
            <a:off x="6096000" y="4567535"/>
            <a:ext cx="457200" cy="461665"/>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06FF4B5E-A25A-6A47-AE94-FE08867DCB96}"/>
              </a:ext>
            </a:extLst>
          </p:cNvPr>
          <p:cNvSpPr txBox="1"/>
          <p:nvPr/>
        </p:nvSpPr>
        <p:spPr>
          <a:xfrm>
            <a:off x="4953000" y="4572000"/>
            <a:ext cx="457200" cy="461665"/>
          </a:xfrm>
          <a:prstGeom prst="rect">
            <a:avLst/>
          </a:prstGeom>
          <a:noFill/>
        </p:spPr>
        <p:txBody>
          <a:bodyPr wrap="square" rtlCol="0">
            <a:spAutoFit/>
          </a:bodyPr>
          <a:lstStyle/>
          <a:p>
            <a:pPr algn="ctr"/>
            <a:r>
              <a:rPr lang="en-US" dirty="0"/>
              <a:t>Y</a:t>
            </a:r>
          </a:p>
        </p:txBody>
      </p:sp>
      <p:sp>
        <p:nvSpPr>
          <p:cNvPr id="25" name="TextBox 24">
            <a:extLst>
              <a:ext uri="{FF2B5EF4-FFF2-40B4-BE49-F238E27FC236}">
                <a16:creationId xmlns:a16="http://schemas.microsoft.com/office/drawing/2014/main" id="{87AC244D-7AA7-DD42-B226-043E90D61D22}"/>
              </a:ext>
            </a:extLst>
          </p:cNvPr>
          <p:cNvSpPr txBox="1"/>
          <p:nvPr/>
        </p:nvSpPr>
        <p:spPr>
          <a:xfrm>
            <a:off x="5029200" y="4876800"/>
            <a:ext cx="1447800" cy="461665"/>
          </a:xfrm>
          <a:prstGeom prst="rect">
            <a:avLst/>
          </a:prstGeom>
          <a:noFill/>
        </p:spPr>
        <p:txBody>
          <a:bodyPr wrap="square" rtlCol="0">
            <a:spAutoFit/>
          </a:bodyPr>
          <a:lstStyle/>
          <a:p>
            <a:pPr algn="ctr"/>
            <a:r>
              <a:rPr lang="en-US" dirty="0"/>
              <a:t>Y1</a:t>
            </a:r>
          </a:p>
        </p:txBody>
      </p:sp>
    </p:spTree>
    <p:extLst>
      <p:ext uri="{BB962C8B-B14F-4D97-AF65-F5344CB8AC3E}">
        <p14:creationId xmlns:p14="http://schemas.microsoft.com/office/powerpoint/2010/main" val="233544834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q0 0 0 q2		q0 1 R q1</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254</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524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8194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6764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057400" y="2362200"/>
            <a:ext cx="990600" cy="461665"/>
          </a:xfrm>
          <a:prstGeom prst="rect">
            <a:avLst/>
          </a:prstGeom>
          <a:noFill/>
        </p:spPr>
        <p:txBody>
          <a:bodyPr wrap="square" rtlCol="0">
            <a:spAutoFit/>
          </a:bodyPr>
          <a:lstStyle/>
          <a:p>
            <a:pPr algn="ctr"/>
            <a:r>
              <a:rPr lang="en-US" dirty="0"/>
              <a:t>q0,0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524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7526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8194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6764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752600" y="4876800"/>
            <a:ext cx="1447800" cy="461665"/>
          </a:xfrm>
          <a:prstGeom prst="rect">
            <a:avLst/>
          </a:prstGeom>
          <a:noFill/>
        </p:spPr>
        <p:txBody>
          <a:bodyPr wrap="square" rtlCol="0">
            <a:spAutoFit/>
          </a:bodyPr>
          <a:lstStyle/>
          <a:p>
            <a:pPr algn="ctr"/>
            <a:r>
              <a:rPr lang="en-US" dirty="0"/>
              <a:t>q0,Y0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057400" y="1676400"/>
            <a:ext cx="990600" cy="461665"/>
          </a:xfrm>
          <a:prstGeom prst="rect">
            <a:avLst/>
          </a:prstGeom>
          <a:noFill/>
        </p:spPr>
        <p:txBody>
          <a:bodyPr wrap="square" rtlCol="0">
            <a:spAutoFit/>
          </a:bodyPr>
          <a:lstStyle/>
          <a:p>
            <a:pPr algn="ctr"/>
            <a:r>
              <a:rPr lang="en-US" dirty="0"/>
              <a:t>q2,0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4267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5181600" y="1981200"/>
            <a:ext cx="990600" cy="461665"/>
          </a:xfrm>
          <a:prstGeom prst="rect">
            <a:avLst/>
          </a:prstGeom>
          <a:noFill/>
        </p:spPr>
        <p:txBody>
          <a:bodyPr wrap="square" rtlCol="0">
            <a:spAutoFit/>
          </a:bodyPr>
          <a:lstStyle/>
          <a:p>
            <a:pPr algn="ctr"/>
            <a:r>
              <a:rPr lang="en-US" dirty="0"/>
              <a:t>q1,R</a:t>
            </a:r>
          </a:p>
        </p:txBody>
      </p:sp>
      <p:sp>
        <p:nvSpPr>
          <p:cNvPr id="30" name="TextBox 29">
            <a:extLst>
              <a:ext uri="{FF2B5EF4-FFF2-40B4-BE49-F238E27FC236}">
                <a16:creationId xmlns:a16="http://schemas.microsoft.com/office/drawing/2014/main" id="{8C0ED8C1-3BDA-D746-9B43-FE46BF6A1C55}"/>
              </a:ext>
            </a:extLst>
          </p:cNvPr>
          <p:cNvSpPr txBox="1"/>
          <p:nvPr/>
        </p:nvSpPr>
        <p:spPr>
          <a:xfrm>
            <a:off x="44196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4800600" y="2362200"/>
            <a:ext cx="990600" cy="461665"/>
          </a:xfrm>
          <a:prstGeom prst="rect">
            <a:avLst/>
          </a:prstGeom>
          <a:noFill/>
        </p:spPr>
        <p:txBody>
          <a:bodyPr wrap="square" rtlCol="0">
            <a:spAutoFit/>
          </a:bodyPr>
          <a:lstStyle/>
          <a:p>
            <a:pPr algn="ctr"/>
            <a:r>
              <a:rPr lang="en-US" dirty="0"/>
              <a:t>q0,1</a:t>
            </a:r>
          </a:p>
        </p:txBody>
      </p:sp>
      <p:sp>
        <p:nvSpPr>
          <p:cNvPr id="32" name="Frame 31">
            <a:extLst>
              <a:ext uri="{FF2B5EF4-FFF2-40B4-BE49-F238E27FC236}">
                <a16:creationId xmlns:a16="http://schemas.microsoft.com/office/drawing/2014/main" id="{75102FC7-EC7F-7041-80D4-EB22835F5145}"/>
              </a:ext>
            </a:extLst>
          </p:cNvPr>
          <p:cNvSpPr/>
          <p:nvPr/>
        </p:nvSpPr>
        <p:spPr bwMode="auto">
          <a:xfrm>
            <a:off x="4267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3" name="TextBox 32">
            <a:extLst>
              <a:ext uri="{FF2B5EF4-FFF2-40B4-BE49-F238E27FC236}">
                <a16:creationId xmlns:a16="http://schemas.microsoft.com/office/drawing/2014/main" id="{9DD29F82-A821-CF47-A233-D15188A2B768}"/>
              </a:ext>
            </a:extLst>
          </p:cNvPr>
          <p:cNvSpPr txBox="1"/>
          <p:nvPr/>
        </p:nvSpPr>
        <p:spPr>
          <a:xfrm>
            <a:off x="4495800" y="4191000"/>
            <a:ext cx="1447800" cy="461665"/>
          </a:xfrm>
          <a:prstGeom prst="rect">
            <a:avLst/>
          </a:prstGeom>
          <a:noFill/>
        </p:spPr>
        <p:txBody>
          <a:bodyPr wrap="square" rtlCol="0">
            <a:spAutoFit/>
          </a:bodyPr>
          <a:lstStyle/>
          <a:p>
            <a:pPr algn="ctr"/>
            <a:r>
              <a:rPr lang="en-US" dirty="0"/>
              <a:t>Y1</a:t>
            </a:r>
          </a:p>
        </p:txBody>
      </p:sp>
      <p:sp>
        <p:nvSpPr>
          <p:cNvPr id="35" name="TextBox 34">
            <a:extLst>
              <a:ext uri="{FF2B5EF4-FFF2-40B4-BE49-F238E27FC236}">
                <a16:creationId xmlns:a16="http://schemas.microsoft.com/office/drawing/2014/main" id="{760FE792-64EA-AD4B-843B-AAD3CD7DF7B8}"/>
              </a:ext>
            </a:extLst>
          </p:cNvPr>
          <p:cNvSpPr txBox="1"/>
          <p:nvPr/>
        </p:nvSpPr>
        <p:spPr>
          <a:xfrm>
            <a:off x="4419600" y="4572000"/>
            <a:ext cx="457200" cy="461665"/>
          </a:xfrm>
          <a:prstGeom prst="rect">
            <a:avLst/>
          </a:prstGeom>
          <a:noFill/>
        </p:spPr>
        <p:txBody>
          <a:bodyPr wrap="square" rtlCol="0">
            <a:spAutoFit/>
          </a:bodyPr>
          <a:lstStyle/>
          <a:p>
            <a:pPr algn="ctr"/>
            <a:r>
              <a:rPr lang="en-US" dirty="0"/>
              <a:t>Y</a:t>
            </a:r>
          </a:p>
        </p:txBody>
      </p:sp>
      <p:sp>
        <p:nvSpPr>
          <p:cNvPr id="36" name="TextBox 35">
            <a:extLst>
              <a:ext uri="{FF2B5EF4-FFF2-40B4-BE49-F238E27FC236}">
                <a16:creationId xmlns:a16="http://schemas.microsoft.com/office/drawing/2014/main" id="{FDBF87C9-E709-6E4E-9BC7-713E3FBF5C1B}"/>
              </a:ext>
            </a:extLst>
          </p:cNvPr>
          <p:cNvSpPr txBox="1"/>
          <p:nvPr/>
        </p:nvSpPr>
        <p:spPr>
          <a:xfrm>
            <a:off x="4495800" y="4876800"/>
            <a:ext cx="1447800" cy="461665"/>
          </a:xfrm>
          <a:prstGeom prst="rect">
            <a:avLst/>
          </a:prstGeom>
          <a:noFill/>
        </p:spPr>
        <p:txBody>
          <a:bodyPr wrap="square" rtlCol="0">
            <a:spAutoFit/>
          </a:bodyPr>
          <a:lstStyle/>
          <a:p>
            <a:pPr algn="ctr"/>
            <a:r>
              <a:rPr lang="en-US" dirty="0"/>
              <a:t>q0,Y1</a:t>
            </a:r>
          </a:p>
        </p:txBody>
      </p:sp>
      <p:sp>
        <p:nvSpPr>
          <p:cNvPr id="37" name="TextBox 36">
            <a:extLst>
              <a:ext uri="{FF2B5EF4-FFF2-40B4-BE49-F238E27FC236}">
                <a16:creationId xmlns:a16="http://schemas.microsoft.com/office/drawing/2014/main" id="{6985A0DE-DEB5-3E45-B316-66D5D0B4DB08}"/>
              </a:ext>
            </a:extLst>
          </p:cNvPr>
          <p:cNvSpPr txBox="1"/>
          <p:nvPr/>
        </p:nvSpPr>
        <p:spPr>
          <a:xfrm>
            <a:off x="4800600" y="1676400"/>
            <a:ext cx="990600" cy="461665"/>
          </a:xfrm>
          <a:prstGeom prst="rect">
            <a:avLst/>
          </a:prstGeom>
          <a:noFill/>
        </p:spPr>
        <p:txBody>
          <a:bodyPr wrap="square" rtlCol="0">
            <a:spAutoFit/>
          </a:bodyPr>
          <a:lstStyle/>
          <a:p>
            <a:pPr algn="ctr"/>
            <a:r>
              <a:rPr lang="en-US" dirty="0"/>
              <a:t>1</a:t>
            </a:r>
          </a:p>
        </p:txBody>
      </p:sp>
      <p:sp>
        <p:nvSpPr>
          <p:cNvPr id="38" name="TextBox 37">
            <a:extLst>
              <a:ext uri="{FF2B5EF4-FFF2-40B4-BE49-F238E27FC236}">
                <a16:creationId xmlns:a16="http://schemas.microsoft.com/office/drawing/2014/main" id="{D3123093-D5CC-8E47-8A79-92E1D5A79940}"/>
              </a:ext>
            </a:extLst>
          </p:cNvPr>
          <p:cNvSpPr txBox="1"/>
          <p:nvPr/>
        </p:nvSpPr>
        <p:spPr>
          <a:xfrm>
            <a:off x="5181600" y="4491335"/>
            <a:ext cx="990600" cy="461665"/>
          </a:xfrm>
          <a:prstGeom prst="rect">
            <a:avLst/>
          </a:prstGeom>
          <a:noFill/>
        </p:spPr>
        <p:txBody>
          <a:bodyPr wrap="square" rtlCol="0">
            <a:spAutoFit/>
          </a:bodyPr>
          <a:lstStyle/>
          <a:p>
            <a:pPr algn="ctr"/>
            <a:r>
              <a:rPr lang="en-US" dirty="0"/>
              <a:t>q1,R</a:t>
            </a:r>
          </a:p>
        </p:txBody>
      </p:sp>
      <p:sp>
        <p:nvSpPr>
          <p:cNvPr id="39" name="Frame 38">
            <a:extLst>
              <a:ext uri="{FF2B5EF4-FFF2-40B4-BE49-F238E27FC236}">
                <a16:creationId xmlns:a16="http://schemas.microsoft.com/office/drawing/2014/main" id="{C644B165-65FB-444F-B7B8-FCCD27166E3E}"/>
              </a:ext>
            </a:extLst>
          </p:cNvPr>
          <p:cNvSpPr/>
          <p:nvPr/>
        </p:nvSpPr>
        <p:spPr bwMode="auto">
          <a:xfrm>
            <a:off x="6629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a:extLst>
              <a:ext uri="{FF2B5EF4-FFF2-40B4-BE49-F238E27FC236}">
                <a16:creationId xmlns:a16="http://schemas.microsoft.com/office/drawing/2014/main" id="{531E98B3-BEC5-DA45-A3A3-52CD399A7877}"/>
              </a:ext>
            </a:extLst>
          </p:cNvPr>
          <p:cNvSpPr txBox="1"/>
          <p:nvPr/>
        </p:nvSpPr>
        <p:spPr>
          <a:xfrm>
            <a:off x="6705600" y="1974521"/>
            <a:ext cx="990600" cy="461665"/>
          </a:xfrm>
          <a:prstGeom prst="rect">
            <a:avLst/>
          </a:prstGeom>
          <a:noFill/>
        </p:spPr>
        <p:txBody>
          <a:bodyPr wrap="square" rtlCol="0">
            <a:spAutoFit/>
          </a:bodyPr>
          <a:lstStyle/>
          <a:p>
            <a:pPr algn="ctr"/>
            <a:r>
              <a:rPr lang="en-US" dirty="0"/>
              <a:t>q1,R</a:t>
            </a:r>
          </a:p>
        </p:txBody>
      </p:sp>
      <p:sp>
        <p:nvSpPr>
          <p:cNvPr id="41" name="TextBox 40">
            <a:extLst>
              <a:ext uri="{FF2B5EF4-FFF2-40B4-BE49-F238E27FC236}">
                <a16:creationId xmlns:a16="http://schemas.microsoft.com/office/drawing/2014/main" id="{F753346F-E9AD-F44C-9DDF-1FE06F0E41B0}"/>
              </a:ext>
            </a:extLst>
          </p:cNvPr>
          <p:cNvSpPr txBox="1"/>
          <p:nvPr/>
        </p:nvSpPr>
        <p:spPr>
          <a:xfrm>
            <a:off x="8000484" y="2022620"/>
            <a:ext cx="457200" cy="461665"/>
          </a:xfrm>
          <a:prstGeom prst="rect">
            <a:avLst/>
          </a:prstGeom>
          <a:noFill/>
        </p:spPr>
        <p:txBody>
          <a:bodyPr wrap="square" rtlCol="0">
            <a:spAutoFit/>
          </a:bodyPr>
          <a:lstStyle/>
          <a:p>
            <a:pPr algn="ctr"/>
            <a:r>
              <a:rPr lang="en-US" dirty="0"/>
              <a:t>*</a:t>
            </a:r>
          </a:p>
        </p:txBody>
      </p:sp>
      <p:sp>
        <p:nvSpPr>
          <p:cNvPr id="42" name="TextBox 41">
            <a:extLst>
              <a:ext uri="{FF2B5EF4-FFF2-40B4-BE49-F238E27FC236}">
                <a16:creationId xmlns:a16="http://schemas.microsoft.com/office/drawing/2014/main" id="{DEC7A00D-95DC-3E48-8D5B-2E327867064E}"/>
              </a:ext>
            </a:extLst>
          </p:cNvPr>
          <p:cNvSpPr txBox="1"/>
          <p:nvPr/>
        </p:nvSpPr>
        <p:spPr>
          <a:xfrm>
            <a:off x="7162800" y="2362200"/>
            <a:ext cx="9906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09A3827-1DEC-304D-9ECA-EAEDFEF95F85}"/>
              </a:ext>
            </a:extLst>
          </p:cNvPr>
          <p:cNvSpPr txBox="1"/>
          <p:nvPr/>
        </p:nvSpPr>
        <p:spPr>
          <a:xfrm>
            <a:off x="7162800" y="1676400"/>
            <a:ext cx="990600" cy="461665"/>
          </a:xfrm>
          <a:prstGeom prst="rect">
            <a:avLst/>
          </a:prstGeom>
          <a:noFill/>
        </p:spPr>
        <p:txBody>
          <a:bodyPr wrap="square" rtlCol="0">
            <a:spAutoFit/>
          </a:bodyPr>
          <a:lstStyle/>
          <a:p>
            <a:pPr algn="ctr"/>
            <a:r>
              <a:rPr lang="en-US" dirty="0"/>
              <a:t>q1,0</a:t>
            </a:r>
          </a:p>
        </p:txBody>
      </p:sp>
      <p:sp>
        <p:nvSpPr>
          <p:cNvPr id="49" name="Frame 48">
            <a:extLst>
              <a:ext uri="{FF2B5EF4-FFF2-40B4-BE49-F238E27FC236}">
                <a16:creationId xmlns:a16="http://schemas.microsoft.com/office/drawing/2014/main" id="{F55A909B-1DF4-334A-BDD6-3A31778A8815}"/>
              </a:ext>
            </a:extLst>
          </p:cNvPr>
          <p:cNvSpPr/>
          <p:nvPr/>
        </p:nvSpPr>
        <p:spPr bwMode="auto">
          <a:xfrm>
            <a:off x="6629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1EBF1154-0ADD-0541-820E-0AA21BEF34EA}"/>
              </a:ext>
            </a:extLst>
          </p:cNvPr>
          <p:cNvSpPr txBox="1"/>
          <p:nvPr/>
        </p:nvSpPr>
        <p:spPr>
          <a:xfrm>
            <a:off x="6705600" y="4489121"/>
            <a:ext cx="990600" cy="461665"/>
          </a:xfrm>
          <a:prstGeom prst="rect">
            <a:avLst/>
          </a:prstGeom>
          <a:noFill/>
        </p:spPr>
        <p:txBody>
          <a:bodyPr wrap="square" rtlCol="0">
            <a:spAutoFit/>
          </a:bodyPr>
          <a:lstStyle/>
          <a:p>
            <a:pPr algn="ctr"/>
            <a:r>
              <a:rPr lang="en-US" dirty="0"/>
              <a:t>q1,R</a:t>
            </a:r>
          </a:p>
        </p:txBody>
      </p:sp>
      <p:sp>
        <p:nvSpPr>
          <p:cNvPr id="51" name="TextBox 50">
            <a:extLst>
              <a:ext uri="{FF2B5EF4-FFF2-40B4-BE49-F238E27FC236}">
                <a16:creationId xmlns:a16="http://schemas.microsoft.com/office/drawing/2014/main" id="{2B97B5EA-50C5-3749-9550-C711D1B672C3}"/>
              </a:ext>
            </a:extLst>
          </p:cNvPr>
          <p:cNvSpPr txBox="1"/>
          <p:nvPr/>
        </p:nvSpPr>
        <p:spPr>
          <a:xfrm>
            <a:off x="8000484" y="4537220"/>
            <a:ext cx="457200" cy="461665"/>
          </a:xfrm>
          <a:prstGeom prst="rect">
            <a:avLst/>
          </a:prstGeom>
          <a:noFill/>
        </p:spPr>
        <p:txBody>
          <a:bodyPr wrap="square" rtlCol="0">
            <a:spAutoFit/>
          </a:bodyPr>
          <a:lstStyle/>
          <a:p>
            <a:pPr algn="ctr"/>
            <a:r>
              <a:rPr lang="en-US" dirty="0"/>
              <a:t>*</a:t>
            </a:r>
          </a:p>
        </p:txBody>
      </p:sp>
      <p:sp>
        <p:nvSpPr>
          <p:cNvPr id="52" name="TextBox 51">
            <a:extLst>
              <a:ext uri="{FF2B5EF4-FFF2-40B4-BE49-F238E27FC236}">
                <a16:creationId xmlns:a16="http://schemas.microsoft.com/office/drawing/2014/main" id="{0C5322BE-45E5-BC4A-88CB-650FB93113FB}"/>
              </a:ext>
            </a:extLst>
          </p:cNvPr>
          <p:cNvSpPr txBox="1"/>
          <p:nvPr/>
        </p:nvSpPr>
        <p:spPr>
          <a:xfrm>
            <a:off x="7162800" y="4876800"/>
            <a:ext cx="990600" cy="461665"/>
          </a:xfrm>
          <a:prstGeom prst="rect">
            <a:avLst/>
          </a:prstGeom>
          <a:noFill/>
        </p:spPr>
        <p:txBody>
          <a:bodyPr wrap="square" rtlCol="0">
            <a:spAutoFit/>
          </a:bodyPr>
          <a:lstStyle/>
          <a:p>
            <a:pPr algn="ctr"/>
            <a:r>
              <a:rPr lang="en-US" dirty="0"/>
              <a:t>1</a:t>
            </a:r>
          </a:p>
        </p:txBody>
      </p:sp>
      <p:sp>
        <p:nvSpPr>
          <p:cNvPr id="53" name="TextBox 52">
            <a:extLst>
              <a:ext uri="{FF2B5EF4-FFF2-40B4-BE49-F238E27FC236}">
                <a16:creationId xmlns:a16="http://schemas.microsoft.com/office/drawing/2014/main" id="{609095E6-F253-2B43-8C71-E73885CFDD20}"/>
              </a:ext>
            </a:extLst>
          </p:cNvPr>
          <p:cNvSpPr txBox="1"/>
          <p:nvPr/>
        </p:nvSpPr>
        <p:spPr>
          <a:xfrm>
            <a:off x="7162800" y="4191000"/>
            <a:ext cx="990600" cy="461665"/>
          </a:xfrm>
          <a:prstGeom prst="rect">
            <a:avLst/>
          </a:prstGeom>
          <a:noFill/>
        </p:spPr>
        <p:txBody>
          <a:bodyPr wrap="square" rtlCol="0">
            <a:spAutoFit/>
          </a:bodyPr>
          <a:lstStyle/>
          <a:p>
            <a:pPr algn="ctr"/>
            <a:r>
              <a:rPr lang="en-US" dirty="0"/>
              <a:t>q1,1</a:t>
            </a:r>
          </a:p>
        </p:txBody>
      </p:sp>
    </p:spTree>
    <p:extLst>
      <p:ext uri="{BB962C8B-B14F-4D97-AF65-F5344CB8AC3E}">
        <p14:creationId xmlns:p14="http://schemas.microsoft.com/office/powerpoint/2010/main" val="21867503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	q1 0 L q2			q1 1 1 q3</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255</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28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1524000" y="2052935"/>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762000" y="2362200"/>
            <a:ext cx="990600" cy="461665"/>
          </a:xfrm>
          <a:prstGeom prst="rect">
            <a:avLst/>
          </a:prstGeom>
          <a:noFill/>
        </p:spPr>
        <p:txBody>
          <a:bodyPr wrap="square" rtlCol="0">
            <a:spAutoFit/>
          </a:bodyPr>
          <a:lstStyle/>
          <a:p>
            <a:pPr algn="ctr"/>
            <a:r>
              <a:rPr lang="en-US" dirty="0"/>
              <a:t>q1,0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762000" y="1676400"/>
            <a:ext cx="990600" cy="461665"/>
          </a:xfrm>
          <a:prstGeom prst="rect">
            <a:avLst/>
          </a:prstGeom>
          <a:noFill/>
        </p:spPr>
        <p:txBody>
          <a:bodyPr wrap="square" rtlCol="0">
            <a:spAutoFit/>
          </a:bodyPr>
          <a:lstStyle/>
          <a:p>
            <a:pPr algn="ctr"/>
            <a:r>
              <a:rPr lang="en-US" dirty="0"/>
              <a:t>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2286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3200400" y="1981200"/>
            <a:ext cx="990600" cy="461665"/>
          </a:xfrm>
          <a:prstGeom prst="rect">
            <a:avLst/>
          </a:prstGeom>
          <a:noFill/>
        </p:spPr>
        <p:txBody>
          <a:bodyPr wrap="square" rtlCol="0">
            <a:spAutoFit/>
          </a:bodyPr>
          <a:lstStyle/>
          <a:p>
            <a:pPr algn="ctr"/>
            <a:r>
              <a:rPr lang="en-US" dirty="0"/>
              <a:t>q2,L</a:t>
            </a:r>
          </a:p>
        </p:txBody>
      </p:sp>
      <p:sp>
        <p:nvSpPr>
          <p:cNvPr id="30" name="TextBox 29">
            <a:extLst>
              <a:ext uri="{FF2B5EF4-FFF2-40B4-BE49-F238E27FC236}">
                <a16:creationId xmlns:a16="http://schemas.microsoft.com/office/drawing/2014/main" id="{8C0ED8C1-3BDA-D746-9B43-FE46BF6A1C55}"/>
              </a:ext>
            </a:extLst>
          </p:cNvPr>
          <p:cNvSpPr txBox="1"/>
          <p:nvPr/>
        </p:nvSpPr>
        <p:spPr>
          <a:xfrm>
            <a:off x="24384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2819400" y="2362200"/>
            <a:ext cx="990600" cy="461665"/>
          </a:xfrm>
          <a:prstGeom prst="rect">
            <a:avLst/>
          </a:prstGeom>
          <a:noFill/>
        </p:spPr>
        <p:txBody>
          <a:bodyPr wrap="square" rtlCol="0">
            <a:spAutoFit/>
          </a:bodyPr>
          <a:lstStyle/>
          <a:p>
            <a:pPr algn="ctr"/>
            <a:r>
              <a:rPr lang="en-US" dirty="0"/>
              <a:t>0</a:t>
            </a:r>
          </a:p>
        </p:txBody>
      </p:sp>
      <p:sp>
        <p:nvSpPr>
          <p:cNvPr id="37" name="TextBox 36">
            <a:extLst>
              <a:ext uri="{FF2B5EF4-FFF2-40B4-BE49-F238E27FC236}">
                <a16:creationId xmlns:a16="http://schemas.microsoft.com/office/drawing/2014/main" id="{6985A0DE-DEB5-3E45-B316-66D5D0B4DB08}"/>
              </a:ext>
            </a:extLst>
          </p:cNvPr>
          <p:cNvSpPr txBox="1"/>
          <p:nvPr/>
        </p:nvSpPr>
        <p:spPr>
          <a:xfrm>
            <a:off x="2819400" y="1676400"/>
            <a:ext cx="990600" cy="461665"/>
          </a:xfrm>
          <a:prstGeom prst="rect">
            <a:avLst/>
          </a:prstGeom>
          <a:noFill/>
        </p:spPr>
        <p:txBody>
          <a:bodyPr wrap="square" rtlCol="0">
            <a:spAutoFit/>
          </a:bodyPr>
          <a:lstStyle/>
          <a:p>
            <a:pPr algn="ctr"/>
            <a:r>
              <a:rPr lang="en-US" dirty="0"/>
              <a:t>q2,0</a:t>
            </a:r>
          </a:p>
        </p:txBody>
      </p:sp>
      <p:sp>
        <p:nvSpPr>
          <p:cNvPr id="43" name="TextBox 42">
            <a:extLst>
              <a:ext uri="{FF2B5EF4-FFF2-40B4-BE49-F238E27FC236}">
                <a16:creationId xmlns:a16="http://schemas.microsoft.com/office/drawing/2014/main" id="{62647EB1-C332-684C-8587-3409AE29E776}"/>
              </a:ext>
            </a:extLst>
          </p:cNvPr>
          <p:cNvSpPr txBox="1"/>
          <p:nvPr/>
        </p:nvSpPr>
        <p:spPr>
          <a:xfrm>
            <a:off x="304800" y="1981200"/>
            <a:ext cx="990600" cy="461665"/>
          </a:xfrm>
          <a:prstGeom prst="rect">
            <a:avLst/>
          </a:prstGeom>
          <a:noFill/>
        </p:spPr>
        <p:txBody>
          <a:bodyPr wrap="square" rtlCol="0">
            <a:spAutoFit/>
          </a:bodyPr>
          <a:lstStyle/>
          <a:p>
            <a:pPr algn="ctr"/>
            <a:r>
              <a:rPr lang="en-US" dirty="0"/>
              <a:t>q2,L</a:t>
            </a:r>
          </a:p>
        </p:txBody>
      </p:sp>
      <p:sp>
        <p:nvSpPr>
          <p:cNvPr id="44" name="Frame 43">
            <a:extLst>
              <a:ext uri="{FF2B5EF4-FFF2-40B4-BE49-F238E27FC236}">
                <a16:creationId xmlns:a16="http://schemas.microsoft.com/office/drawing/2014/main" id="{D1AE9B0F-99F8-F54D-9E07-5530DDFF83BC}"/>
              </a:ext>
            </a:extLst>
          </p:cNvPr>
          <p:cNvSpPr/>
          <p:nvPr/>
        </p:nvSpPr>
        <p:spPr bwMode="auto">
          <a:xfrm>
            <a:off x="4419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5" name="TextBox 44">
            <a:extLst>
              <a:ext uri="{FF2B5EF4-FFF2-40B4-BE49-F238E27FC236}">
                <a16:creationId xmlns:a16="http://schemas.microsoft.com/office/drawing/2014/main" id="{D4C4DD4C-340C-5846-A00A-BB0B96E84944}"/>
              </a:ext>
            </a:extLst>
          </p:cNvPr>
          <p:cNvSpPr txBox="1"/>
          <p:nvPr/>
        </p:nvSpPr>
        <p:spPr>
          <a:xfrm>
            <a:off x="5334000" y="1981200"/>
            <a:ext cx="990600" cy="461665"/>
          </a:xfrm>
          <a:prstGeom prst="rect">
            <a:avLst/>
          </a:prstGeom>
          <a:noFill/>
        </p:spPr>
        <p:txBody>
          <a:bodyPr wrap="square" rtlCol="0">
            <a:spAutoFit/>
          </a:bodyPr>
          <a:lstStyle/>
          <a:p>
            <a:pPr algn="ctr"/>
            <a:r>
              <a:rPr lang="en-US" dirty="0"/>
              <a:t>q2,L</a:t>
            </a:r>
          </a:p>
        </p:txBody>
      </p:sp>
      <p:sp>
        <p:nvSpPr>
          <p:cNvPr id="46" name="TextBox 45">
            <a:extLst>
              <a:ext uri="{FF2B5EF4-FFF2-40B4-BE49-F238E27FC236}">
                <a16:creationId xmlns:a16="http://schemas.microsoft.com/office/drawing/2014/main" id="{D03B392A-ACA6-3949-873F-01DF0646304C}"/>
              </a:ext>
            </a:extLst>
          </p:cNvPr>
          <p:cNvSpPr txBox="1"/>
          <p:nvPr/>
        </p:nvSpPr>
        <p:spPr>
          <a:xfrm>
            <a:off x="4572000" y="2057400"/>
            <a:ext cx="457200" cy="461665"/>
          </a:xfrm>
          <a:prstGeom prst="rect">
            <a:avLst/>
          </a:prstGeom>
          <a:noFill/>
        </p:spPr>
        <p:txBody>
          <a:bodyPr wrap="square" rtlCol="0">
            <a:spAutoFit/>
          </a:bodyPr>
          <a:lstStyle/>
          <a:p>
            <a:pPr algn="ctr"/>
            <a:r>
              <a:rPr lang="en-US" dirty="0"/>
              <a:t>*</a:t>
            </a:r>
          </a:p>
        </p:txBody>
      </p:sp>
      <p:sp>
        <p:nvSpPr>
          <p:cNvPr id="48" name="TextBox 47">
            <a:extLst>
              <a:ext uri="{FF2B5EF4-FFF2-40B4-BE49-F238E27FC236}">
                <a16:creationId xmlns:a16="http://schemas.microsoft.com/office/drawing/2014/main" id="{7EDA9EB9-F1CF-D148-B4CF-F0C18D128EF5}"/>
              </a:ext>
            </a:extLst>
          </p:cNvPr>
          <p:cNvSpPr txBox="1"/>
          <p:nvPr/>
        </p:nvSpPr>
        <p:spPr>
          <a:xfrm>
            <a:off x="4953000" y="2362200"/>
            <a:ext cx="990600" cy="461665"/>
          </a:xfrm>
          <a:prstGeom prst="rect">
            <a:avLst/>
          </a:prstGeom>
          <a:noFill/>
        </p:spPr>
        <p:txBody>
          <a:bodyPr wrap="square" rtlCol="0">
            <a:spAutoFit/>
          </a:bodyPr>
          <a:lstStyle/>
          <a:p>
            <a:pPr algn="ctr"/>
            <a:r>
              <a:rPr lang="en-US" dirty="0"/>
              <a:t>1</a:t>
            </a:r>
          </a:p>
        </p:txBody>
      </p:sp>
      <p:sp>
        <p:nvSpPr>
          <p:cNvPr id="54" name="TextBox 53">
            <a:extLst>
              <a:ext uri="{FF2B5EF4-FFF2-40B4-BE49-F238E27FC236}">
                <a16:creationId xmlns:a16="http://schemas.microsoft.com/office/drawing/2014/main" id="{0C881410-3BD5-1349-B3F4-274CB6494AF3}"/>
              </a:ext>
            </a:extLst>
          </p:cNvPr>
          <p:cNvSpPr txBox="1"/>
          <p:nvPr/>
        </p:nvSpPr>
        <p:spPr>
          <a:xfrm>
            <a:off x="4953000" y="1676400"/>
            <a:ext cx="990600" cy="461665"/>
          </a:xfrm>
          <a:prstGeom prst="rect">
            <a:avLst/>
          </a:prstGeom>
          <a:noFill/>
        </p:spPr>
        <p:txBody>
          <a:bodyPr wrap="square" rtlCol="0">
            <a:spAutoFit/>
          </a:bodyPr>
          <a:lstStyle/>
          <a:p>
            <a:pPr algn="ctr"/>
            <a:r>
              <a:rPr lang="en-US" dirty="0"/>
              <a:t>q2,1</a:t>
            </a:r>
          </a:p>
        </p:txBody>
      </p:sp>
      <p:sp>
        <p:nvSpPr>
          <p:cNvPr id="55" name="Frame 54">
            <a:extLst>
              <a:ext uri="{FF2B5EF4-FFF2-40B4-BE49-F238E27FC236}">
                <a16:creationId xmlns:a16="http://schemas.microsoft.com/office/drawing/2014/main" id="{E4D06FFC-7D38-BE47-8AEB-58DACE229676}"/>
              </a:ext>
            </a:extLst>
          </p:cNvPr>
          <p:cNvSpPr/>
          <p:nvPr/>
        </p:nvSpPr>
        <p:spPr bwMode="auto">
          <a:xfrm>
            <a:off x="22860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6" name="TextBox 55">
            <a:extLst>
              <a:ext uri="{FF2B5EF4-FFF2-40B4-BE49-F238E27FC236}">
                <a16:creationId xmlns:a16="http://schemas.microsoft.com/office/drawing/2014/main" id="{8BA59D4B-F484-AB49-8E27-CC782FC7406E}"/>
              </a:ext>
            </a:extLst>
          </p:cNvPr>
          <p:cNvSpPr txBox="1"/>
          <p:nvPr/>
        </p:nvSpPr>
        <p:spPr>
          <a:xfrm>
            <a:off x="3200400" y="3810000"/>
            <a:ext cx="990600" cy="461665"/>
          </a:xfrm>
          <a:prstGeom prst="rect">
            <a:avLst/>
          </a:prstGeom>
          <a:noFill/>
        </p:spPr>
        <p:txBody>
          <a:bodyPr wrap="square" rtlCol="0">
            <a:spAutoFit/>
          </a:bodyPr>
          <a:lstStyle/>
          <a:p>
            <a:pPr algn="ctr"/>
            <a:r>
              <a:rPr lang="en-US" dirty="0"/>
              <a:t>q2,L</a:t>
            </a:r>
          </a:p>
        </p:txBody>
      </p:sp>
      <p:sp>
        <p:nvSpPr>
          <p:cNvPr id="57" name="TextBox 56">
            <a:extLst>
              <a:ext uri="{FF2B5EF4-FFF2-40B4-BE49-F238E27FC236}">
                <a16:creationId xmlns:a16="http://schemas.microsoft.com/office/drawing/2014/main" id="{595F77C2-5F06-D144-819A-B800DA200A53}"/>
              </a:ext>
            </a:extLst>
          </p:cNvPr>
          <p:cNvSpPr txBox="1"/>
          <p:nvPr/>
        </p:nvSpPr>
        <p:spPr>
          <a:xfrm>
            <a:off x="2438400" y="3886200"/>
            <a:ext cx="457200" cy="461665"/>
          </a:xfrm>
          <a:prstGeom prst="rect">
            <a:avLst/>
          </a:prstGeom>
          <a:noFill/>
        </p:spPr>
        <p:txBody>
          <a:bodyPr wrap="square" rtlCol="0">
            <a:spAutoFit/>
          </a:bodyPr>
          <a:lstStyle/>
          <a:p>
            <a:pPr algn="ctr"/>
            <a:r>
              <a:rPr lang="en-US" dirty="0"/>
              <a:t>Y</a:t>
            </a:r>
          </a:p>
        </p:txBody>
      </p:sp>
      <p:sp>
        <p:nvSpPr>
          <p:cNvPr id="58" name="TextBox 57">
            <a:extLst>
              <a:ext uri="{FF2B5EF4-FFF2-40B4-BE49-F238E27FC236}">
                <a16:creationId xmlns:a16="http://schemas.microsoft.com/office/drawing/2014/main" id="{3004A033-2186-C74F-A198-78BB9B81695B}"/>
              </a:ext>
            </a:extLst>
          </p:cNvPr>
          <p:cNvSpPr txBox="1"/>
          <p:nvPr/>
        </p:nvSpPr>
        <p:spPr>
          <a:xfrm>
            <a:off x="2819400" y="4191000"/>
            <a:ext cx="990600" cy="461665"/>
          </a:xfrm>
          <a:prstGeom prst="rect">
            <a:avLst/>
          </a:prstGeom>
          <a:noFill/>
        </p:spPr>
        <p:txBody>
          <a:bodyPr wrap="square" rtlCol="0">
            <a:spAutoFit/>
          </a:bodyPr>
          <a:lstStyle/>
          <a:p>
            <a:pPr algn="ctr"/>
            <a:r>
              <a:rPr lang="en-US" dirty="0"/>
              <a:t>Y0</a:t>
            </a:r>
          </a:p>
        </p:txBody>
      </p:sp>
      <p:sp>
        <p:nvSpPr>
          <p:cNvPr id="59" name="TextBox 58">
            <a:extLst>
              <a:ext uri="{FF2B5EF4-FFF2-40B4-BE49-F238E27FC236}">
                <a16:creationId xmlns:a16="http://schemas.microsoft.com/office/drawing/2014/main" id="{81476E2F-89AD-294E-BB08-DAACFE656DCB}"/>
              </a:ext>
            </a:extLst>
          </p:cNvPr>
          <p:cNvSpPr txBox="1"/>
          <p:nvPr/>
        </p:nvSpPr>
        <p:spPr>
          <a:xfrm>
            <a:off x="2819400" y="3505200"/>
            <a:ext cx="990600" cy="461665"/>
          </a:xfrm>
          <a:prstGeom prst="rect">
            <a:avLst/>
          </a:prstGeom>
          <a:noFill/>
        </p:spPr>
        <p:txBody>
          <a:bodyPr wrap="square" rtlCol="0">
            <a:spAutoFit/>
          </a:bodyPr>
          <a:lstStyle/>
          <a:p>
            <a:pPr algn="ctr"/>
            <a:r>
              <a:rPr lang="en-US" dirty="0"/>
              <a:t>q2,Y0</a:t>
            </a:r>
          </a:p>
        </p:txBody>
      </p:sp>
      <p:sp>
        <p:nvSpPr>
          <p:cNvPr id="60" name="Frame 59">
            <a:extLst>
              <a:ext uri="{FF2B5EF4-FFF2-40B4-BE49-F238E27FC236}">
                <a16:creationId xmlns:a16="http://schemas.microsoft.com/office/drawing/2014/main" id="{ACEA4F24-9AA1-9E4B-9AB7-DD131E1D396E}"/>
              </a:ext>
            </a:extLst>
          </p:cNvPr>
          <p:cNvSpPr/>
          <p:nvPr/>
        </p:nvSpPr>
        <p:spPr bwMode="auto">
          <a:xfrm>
            <a:off x="44196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1" name="TextBox 60">
            <a:extLst>
              <a:ext uri="{FF2B5EF4-FFF2-40B4-BE49-F238E27FC236}">
                <a16:creationId xmlns:a16="http://schemas.microsoft.com/office/drawing/2014/main" id="{FCAEFFA2-E1A3-494F-AB23-75B86EAF0054}"/>
              </a:ext>
            </a:extLst>
          </p:cNvPr>
          <p:cNvSpPr txBox="1"/>
          <p:nvPr/>
        </p:nvSpPr>
        <p:spPr>
          <a:xfrm>
            <a:off x="5334000" y="3810000"/>
            <a:ext cx="990600" cy="461665"/>
          </a:xfrm>
          <a:prstGeom prst="rect">
            <a:avLst/>
          </a:prstGeom>
          <a:noFill/>
        </p:spPr>
        <p:txBody>
          <a:bodyPr wrap="square" rtlCol="0">
            <a:spAutoFit/>
          </a:bodyPr>
          <a:lstStyle/>
          <a:p>
            <a:pPr algn="ctr"/>
            <a:r>
              <a:rPr lang="en-US" dirty="0"/>
              <a:t>q2,L</a:t>
            </a:r>
          </a:p>
        </p:txBody>
      </p:sp>
      <p:sp>
        <p:nvSpPr>
          <p:cNvPr id="62" name="TextBox 61">
            <a:extLst>
              <a:ext uri="{FF2B5EF4-FFF2-40B4-BE49-F238E27FC236}">
                <a16:creationId xmlns:a16="http://schemas.microsoft.com/office/drawing/2014/main" id="{5EC44F58-D83F-7641-9B76-45D47A2D568F}"/>
              </a:ext>
            </a:extLst>
          </p:cNvPr>
          <p:cNvSpPr txBox="1"/>
          <p:nvPr/>
        </p:nvSpPr>
        <p:spPr>
          <a:xfrm>
            <a:off x="4572000" y="3886200"/>
            <a:ext cx="457200" cy="461665"/>
          </a:xfrm>
          <a:prstGeom prst="rect">
            <a:avLst/>
          </a:prstGeom>
          <a:noFill/>
        </p:spPr>
        <p:txBody>
          <a:bodyPr wrap="square" rtlCol="0">
            <a:spAutoFit/>
          </a:bodyPr>
          <a:lstStyle/>
          <a:p>
            <a:pPr algn="ctr"/>
            <a:r>
              <a:rPr lang="en-US" dirty="0"/>
              <a:t>Y</a:t>
            </a:r>
          </a:p>
        </p:txBody>
      </p:sp>
      <p:sp>
        <p:nvSpPr>
          <p:cNvPr id="63" name="TextBox 62">
            <a:extLst>
              <a:ext uri="{FF2B5EF4-FFF2-40B4-BE49-F238E27FC236}">
                <a16:creationId xmlns:a16="http://schemas.microsoft.com/office/drawing/2014/main" id="{FA41B323-DD0C-7846-900D-81ADE9C70513}"/>
              </a:ext>
            </a:extLst>
          </p:cNvPr>
          <p:cNvSpPr txBox="1"/>
          <p:nvPr/>
        </p:nvSpPr>
        <p:spPr>
          <a:xfrm>
            <a:off x="4953000" y="4191000"/>
            <a:ext cx="990600" cy="461665"/>
          </a:xfrm>
          <a:prstGeom prst="rect">
            <a:avLst/>
          </a:prstGeom>
          <a:noFill/>
        </p:spPr>
        <p:txBody>
          <a:bodyPr wrap="square" rtlCol="0">
            <a:spAutoFit/>
          </a:bodyPr>
          <a:lstStyle/>
          <a:p>
            <a:pPr algn="ctr"/>
            <a:r>
              <a:rPr lang="en-US" dirty="0"/>
              <a:t>Y1</a:t>
            </a:r>
          </a:p>
        </p:txBody>
      </p:sp>
      <p:sp>
        <p:nvSpPr>
          <p:cNvPr id="64" name="TextBox 63">
            <a:extLst>
              <a:ext uri="{FF2B5EF4-FFF2-40B4-BE49-F238E27FC236}">
                <a16:creationId xmlns:a16="http://schemas.microsoft.com/office/drawing/2014/main" id="{048AD32D-17D6-224F-96C1-0E148336738A}"/>
              </a:ext>
            </a:extLst>
          </p:cNvPr>
          <p:cNvSpPr txBox="1"/>
          <p:nvPr/>
        </p:nvSpPr>
        <p:spPr>
          <a:xfrm>
            <a:off x="4953000" y="3505200"/>
            <a:ext cx="990600" cy="461665"/>
          </a:xfrm>
          <a:prstGeom prst="rect">
            <a:avLst/>
          </a:prstGeom>
          <a:noFill/>
        </p:spPr>
        <p:txBody>
          <a:bodyPr wrap="square" rtlCol="0">
            <a:spAutoFit/>
          </a:bodyPr>
          <a:lstStyle/>
          <a:p>
            <a:pPr algn="ctr"/>
            <a:r>
              <a:rPr lang="en-US" dirty="0"/>
              <a:t>q2,Y1</a:t>
            </a:r>
          </a:p>
        </p:txBody>
      </p:sp>
      <p:sp>
        <p:nvSpPr>
          <p:cNvPr id="65" name="Frame 64">
            <a:extLst>
              <a:ext uri="{FF2B5EF4-FFF2-40B4-BE49-F238E27FC236}">
                <a16:creationId xmlns:a16="http://schemas.microsoft.com/office/drawing/2014/main" id="{3D2D0CA1-2EB6-9744-8745-F250A98D035F}"/>
              </a:ext>
            </a:extLst>
          </p:cNvPr>
          <p:cNvSpPr/>
          <p:nvPr/>
        </p:nvSpPr>
        <p:spPr bwMode="auto">
          <a:xfrm>
            <a:off x="67818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6" name="TextBox 65">
            <a:extLst>
              <a:ext uri="{FF2B5EF4-FFF2-40B4-BE49-F238E27FC236}">
                <a16:creationId xmlns:a16="http://schemas.microsoft.com/office/drawing/2014/main" id="{8732E197-52DE-484B-8B67-0FFF37BBD96C}"/>
              </a:ext>
            </a:extLst>
          </p:cNvPr>
          <p:cNvSpPr txBox="1"/>
          <p:nvPr/>
        </p:nvSpPr>
        <p:spPr>
          <a:xfrm>
            <a:off x="8077200" y="2052935"/>
            <a:ext cx="457200" cy="461665"/>
          </a:xfrm>
          <a:prstGeom prst="rect">
            <a:avLst/>
          </a:prstGeom>
          <a:noFill/>
        </p:spPr>
        <p:txBody>
          <a:bodyPr wrap="square" rtlCol="0">
            <a:spAutoFit/>
          </a:bodyPr>
          <a:lstStyle/>
          <a:p>
            <a:pPr algn="ctr"/>
            <a:r>
              <a:rPr lang="en-US" dirty="0"/>
              <a:t>*</a:t>
            </a:r>
          </a:p>
        </p:txBody>
      </p:sp>
      <p:sp>
        <p:nvSpPr>
          <p:cNvPr id="67" name="TextBox 66">
            <a:extLst>
              <a:ext uri="{FF2B5EF4-FFF2-40B4-BE49-F238E27FC236}">
                <a16:creationId xmlns:a16="http://schemas.microsoft.com/office/drawing/2014/main" id="{D526F6B4-3F2F-F847-B762-AF31DA731137}"/>
              </a:ext>
            </a:extLst>
          </p:cNvPr>
          <p:cNvSpPr txBox="1"/>
          <p:nvPr/>
        </p:nvSpPr>
        <p:spPr>
          <a:xfrm>
            <a:off x="6934200" y="2057400"/>
            <a:ext cx="457200" cy="461665"/>
          </a:xfrm>
          <a:prstGeom prst="rect">
            <a:avLst/>
          </a:prstGeom>
          <a:noFill/>
        </p:spPr>
        <p:txBody>
          <a:bodyPr wrap="square" rtlCol="0">
            <a:spAutoFit/>
          </a:bodyPr>
          <a:lstStyle/>
          <a:p>
            <a:pPr algn="ctr"/>
            <a:r>
              <a:rPr lang="en-US" dirty="0"/>
              <a:t>*</a:t>
            </a:r>
          </a:p>
        </p:txBody>
      </p:sp>
      <p:sp>
        <p:nvSpPr>
          <p:cNvPr id="68" name="TextBox 67">
            <a:extLst>
              <a:ext uri="{FF2B5EF4-FFF2-40B4-BE49-F238E27FC236}">
                <a16:creationId xmlns:a16="http://schemas.microsoft.com/office/drawing/2014/main" id="{703E5553-DDF0-7E4E-8469-413F152DA485}"/>
              </a:ext>
            </a:extLst>
          </p:cNvPr>
          <p:cNvSpPr txBox="1"/>
          <p:nvPr/>
        </p:nvSpPr>
        <p:spPr>
          <a:xfrm>
            <a:off x="7315200" y="2362200"/>
            <a:ext cx="990600" cy="461665"/>
          </a:xfrm>
          <a:prstGeom prst="rect">
            <a:avLst/>
          </a:prstGeom>
          <a:noFill/>
        </p:spPr>
        <p:txBody>
          <a:bodyPr wrap="square" rtlCol="0">
            <a:spAutoFit/>
          </a:bodyPr>
          <a:lstStyle/>
          <a:p>
            <a:pPr algn="ctr"/>
            <a:r>
              <a:rPr lang="en-US" dirty="0"/>
              <a:t>q1,1</a:t>
            </a:r>
          </a:p>
        </p:txBody>
      </p:sp>
      <p:sp>
        <p:nvSpPr>
          <p:cNvPr id="69" name="Frame 68">
            <a:extLst>
              <a:ext uri="{FF2B5EF4-FFF2-40B4-BE49-F238E27FC236}">
                <a16:creationId xmlns:a16="http://schemas.microsoft.com/office/drawing/2014/main" id="{60FDD3AD-25E5-6D43-A6BC-40478F4AA2FC}"/>
              </a:ext>
            </a:extLst>
          </p:cNvPr>
          <p:cNvSpPr/>
          <p:nvPr/>
        </p:nvSpPr>
        <p:spPr bwMode="auto">
          <a:xfrm>
            <a:off x="67818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0" name="TextBox 69">
            <a:extLst>
              <a:ext uri="{FF2B5EF4-FFF2-40B4-BE49-F238E27FC236}">
                <a16:creationId xmlns:a16="http://schemas.microsoft.com/office/drawing/2014/main" id="{2D23FADE-89C6-2945-A5F5-6B54705A678D}"/>
              </a:ext>
            </a:extLst>
          </p:cNvPr>
          <p:cNvSpPr txBox="1"/>
          <p:nvPr/>
        </p:nvSpPr>
        <p:spPr>
          <a:xfrm>
            <a:off x="7010400" y="3505200"/>
            <a:ext cx="1447800" cy="461665"/>
          </a:xfrm>
          <a:prstGeom prst="rect">
            <a:avLst/>
          </a:prstGeom>
          <a:noFill/>
        </p:spPr>
        <p:txBody>
          <a:bodyPr wrap="square" rtlCol="0">
            <a:spAutoFit/>
          </a:bodyPr>
          <a:lstStyle/>
          <a:p>
            <a:pPr algn="ctr"/>
            <a:r>
              <a:rPr lang="en-US" dirty="0"/>
              <a:t>q3,Y1</a:t>
            </a:r>
          </a:p>
        </p:txBody>
      </p:sp>
      <p:sp>
        <p:nvSpPr>
          <p:cNvPr id="71" name="TextBox 70">
            <a:extLst>
              <a:ext uri="{FF2B5EF4-FFF2-40B4-BE49-F238E27FC236}">
                <a16:creationId xmlns:a16="http://schemas.microsoft.com/office/drawing/2014/main" id="{37767A82-C48D-514A-A2D0-0CC95D571B75}"/>
              </a:ext>
            </a:extLst>
          </p:cNvPr>
          <p:cNvSpPr txBox="1"/>
          <p:nvPr/>
        </p:nvSpPr>
        <p:spPr>
          <a:xfrm>
            <a:off x="8077200" y="3881735"/>
            <a:ext cx="457200" cy="461665"/>
          </a:xfrm>
          <a:prstGeom prst="rect">
            <a:avLst/>
          </a:prstGeom>
          <a:noFill/>
        </p:spPr>
        <p:txBody>
          <a:bodyPr wrap="square" rtlCol="0">
            <a:spAutoFit/>
          </a:bodyPr>
          <a:lstStyle/>
          <a:p>
            <a:pPr algn="ctr"/>
            <a:r>
              <a:rPr lang="en-US" dirty="0"/>
              <a:t>*</a:t>
            </a:r>
          </a:p>
        </p:txBody>
      </p:sp>
      <p:sp>
        <p:nvSpPr>
          <p:cNvPr id="72" name="TextBox 71">
            <a:extLst>
              <a:ext uri="{FF2B5EF4-FFF2-40B4-BE49-F238E27FC236}">
                <a16:creationId xmlns:a16="http://schemas.microsoft.com/office/drawing/2014/main" id="{41E90796-8B1A-1041-83A8-63E88710ECD6}"/>
              </a:ext>
            </a:extLst>
          </p:cNvPr>
          <p:cNvSpPr txBox="1"/>
          <p:nvPr/>
        </p:nvSpPr>
        <p:spPr>
          <a:xfrm>
            <a:off x="6934200" y="3886200"/>
            <a:ext cx="457200" cy="461665"/>
          </a:xfrm>
          <a:prstGeom prst="rect">
            <a:avLst/>
          </a:prstGeom>
          <a:noFill/>
        </p:spPr>
        <p:txBody>
          <a:bodyPr wrap="square" rtlCol="0">
            <a:spAutoFit/>
          </a:bodyPr>
          <a:lstStyle/>
          <a:p>
            <a:pPr algn="ctr"/>
            <a:r>
              <a:rPr lang="en-US" dirty="0"/>
              <a:t>Y</a:t>
            </a:r>
          </a:p>
        </p:txBody>
      </p:sp>
      <p:sp>
        <p:nvSpPr>
          <p:cNvPr id="73" name="TextBox 72">
            <a:extLst>
              <a:ext uri="{FF2B5EF4-FFF2-40B4-BE49-F238E27FC236}">
                <a16:creationId xmlns:a16="http://schemas.microsoft.com/office/drawing/2014/main" id="{54F12D40-519E-2C44-9841-F1B12AD6A570}"/>
              </a:ext>
            </a:extLst>
          </p:cNvPr>
          <p:cNvSpPr txBox="1"/>
          <p:nvPr/>
        </p:nvSpPr>
        <p:spPr>
          <a:xfrm>
            <a:off x="7010400" y="4191000"/>
            <a:ext cx="1447800" cy="461665"/>
          </a:xfrm>
          <a:prstGeom prst="rect">
            <a:avLst/>
          </a:prstGeom>
          <a:noFill/>
        </p:spPr>
        <p:txBody>
          <a:bodyPr wrap="square" rtlCol="0">
            <a:spAutoFit/>
          </a:bodyPr>
          <a:lstStyle/>
          <a:p>
            <a:pPr algn="ctr"/>
            <a:r>
              <a:rPr lang="en-US" dirty="0"/>
              <a:t>q1,Y1</a:t>
            </a:r>
          </a:p>
        </p:txBody>
      </p:sp>
      <p:sp>
        <p:nvSpPr>
          <p:cNvPr id="74" name="TextBox 73">
            <a:extLst>
              <a:ext uri="{FF2B5EF4-FFF2-40B4-BE49-F238E27FC236}">
                <a16:creationId xmlns:a16="http://schemas.microsoft.com/office/drawing/2014/main" id="{1D8DBCBE-0A43-8F41-BBEC-B0A60AAD541E}"/>
              </a:ext>
            </a:extLst>
          </p:cNvPr>
          <p:cNvSpPr txBox="1"/>
          <p:nvPr/>
        </p:nvSpPr>
        <p:spPr>
          <a:xfrm>
            <a:off x="7315200" y="1676400"/>
            <a:ext cx="990600" cy="461665"/>
          </a:xfrm>
          <a:prstGeom prst="rect">
            <a:avLst/>
          </a:prstGeom>
          <a:noFill/>
        </p:spPr>
        <p:txBody>
          <a:bodyPr wrap="square" rtlCol="0">
            <a:spAutoFit/>
          </a:bodyPr>
          <a:lstStyle/>
          <a:p>
            <a:pPr algn="ctr"/>
            <a:r>
              <a:rPr lang="en-US" dirty="0"/>
              <a:t>q3,1</a:t>
            </a:r>
          </a:p>
        </p:txBody>
      </p:sp>
    </p:spTree>
    <p:extLst>
      <p:ext uri="{BB962C8B-B14F-4D97-AF65-F5344CB8AC3E}">
        <p14:creationId xmlns:p14="http://schemas.microsoft.com/office/powerpoint/2010/main" val="168821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q2 0 0 q2		q2 1 1 q2</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256</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67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9718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8288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209800" y="2362200"/>
            <a:ext cx="990600" cy="461665"/>
          </a:xfrm>
          <a:prstGeom prst="rect">
            <a:avLst/>
          </a:prstGeom>
          <a:noFill/>
        </p:spPr>
        <p:txBody>
          <a:bodyPr wrap="square" rtlCol="0">
            <a:spAutoFit/>
          </a:bodyPr>
          <a:lstStyle/>
          <a:p>
            <a:pPr algn="ctr"/>
            <a:r>
              <a:rPr lang="en-US" dirty="0"/>
              <a:t>q2,0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67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9050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9718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8288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905000" y="4876800"/>
            <a:ext cx="1447800" cy="461665"/>
          </a:xfrm>
          <a:prstGeom prst="rect">
            <a:avLst/>
          </a:prstGeom>
          <a:noFill/>
        </p:spPr>
        <p:txBody>
          <a:bodyPr wrap="square" rtlCol="0">
            <a:spAutoFit/>
          </a:bodyPr>
          <a:lstStyle/>
          <a:p>
            <a:pPr algn="ctr"/>
            <a:r>
              <a:rPr lang="en-US" dirty="0"/>
              <a:t>q2,Y0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209800" y="1676400"/>
            <a:ext cx="990600" cy="461665"/>
          </a:xfrm>
          <a:prstGeom prst="rect">
            <a:avLst/>
          </a:prstGeom>
          <a:noFill/>
        </p:spPr>
        <p:txBody>
          <a:bodyPr wrap="square" rtlCol="0">
            <a:spAutoFit/>
          </a:bodyPr>
          <a:lstStyle/>
          <a:p>
            <a:pPr algn="ctr"/>
            <a:r>
              <a:rPr lang="en-US" dirty="0"/>
              <a:t>q2,0</a:t>
            </a:r>
          </a:p>
        </p:txBody>
      </p:sp>
      <p:sp>
        <p:nvSpPr>
          <p:cNvPr id="43" name="Frame 42">
            <a:extLst>
              <a:ext uri="{FF2B5EF4-FFF2-40B4-BE49-F238E27FC236}">
                <a16:creationId xmlns:a16="http://schemas.microsoft.com/office/drawing/2014/main" id="{68EFD2A7-D53E-E84A-B65B-B71C31B0B47A}"/>
              </a:ext>
            </a:extLst>
          </p:cNvPr>
          <p:cNvSpPr/>
          <p:nvPr/>
        </p:nvSpPr>
        <p:spPr bwMode="auto">
          <a:xfrm>
            <a:off x="548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16917AC1-EAD2-6647-BD20-A67EDE08EE24}"/>
              </a:ext>
            </a:extLst>
          </p:cNvPr>
          <p:cNvSpPr txBox="1"/>
          <p:nvPr/>
        </p:nvSpPr>
        <p:spPr>
          <a:xfrm>
            <a:off x="6781800" y="2052935"/>
            <a:ext cx="457200" cy="461665"/>
          </a:xfrm>
          <a:prstGeom prst="rect">
            <a:avLst/>
          </a:prstGeom>
          <a:noFill/>
        </p:spPr>
        <p:txBody>
          <a:bodyPr wrap="square" rtlCol="0">
            <a:spAutoFit/>
          </a:bodyPr>
          <a:lstStyle/>
          <a:p>
            <a:pPr algn="ctr"/>
            <a:r>
              <a:rPr lang="en-US" dirty="0"/>
              <a:t>*</a:t>
            </a:r>
          </a:p>
        </p:txBody>
      </p:sp>
      <p:sp>
        <p:nvSpPr>
          <p:cNvPr id="45" name="TextBox 44">
            <a:extLst>
              <a:ext uri="{FF2B5EF4-FFF2-40B4-BE49-F238E27FC236}">
                <a16:creationId xmlns:a16="http://schemas.microsoft.com/office/drawing/2014/main" id="{EF3A4E5A-2F55-224A-BDA1-22CFFD6A65A6}"/>
              </a:ext>
            </a:extLst>
          </p:cNvPr>
          <p:cNvSpPr txBox="1"/>
          <p:nvPr/>
        </p:nvSpPr>
        <p:spPr>
          <a:xfrm>
            <a:off x="5638800" y="2057400"/>
            <a:ext cx="457200" cy="461665"/>
          </a:xfrm>
          <a:prstGeom prst="rect">
            <a:avLst/>
          </a:prstGeom>
          <a:noFill/>
        </p:spPr>
        <p:txBody>
          <a:bodyPr wrap="square" rtlCol="0">
            <a:spAutoFit/>
          </a:bodyPr>
          <a:lstStyle/>
          <a:p>
            <a:pPr algn="ctr"/>
            <a:r>
              <a:rPr lang="en-US" dirty="0"/>
              <a:t>*</a:t>
            </a:r>
          </a:p>
        </p:txBody>
      </p:sp>
      <p:sp>
        <p:nvSpPr>
          <p:cNvPr id="46" name="TextBox 45">
            <a:extLst>
              <a:ext uri="{FF2B5EF4-FFF2-40B4-BE49-F238E27FC236}">
                <a16:creationId xmlns:a16="http://schemas.microsoft.com/office/drawing/2014/main" id="{04C0E219-6BF9-DB48-B752-2CB8981AA620}"/>
              </a:ext>
            </a:extLst>
          </p:cNvPr>
          <p:cNvSpPr txBox="1"/>
          <p:nvPr/>
        </p:nvSpPr>
        <p:spPr>
          <a:xfrm>
            <a:off x="6019800" y="2362200"/>
            <a:ext cx="990600" cy="461665"/>
          </a:xfrm>
          <a:prstGeom prst="rect">
            <a:avLst/>
          </a:prstGeom>
          <a:noFill/>
        </p:spPr>
        <p:txBody>
          <a:bodyPr wrap="square" rtlCol="0">
            <a:spAutoFit/>
          </a:bodyPr>
          <a:lstStyle/>
          <a:p>
            <a:pPr algn="ctr"/>
            <a:r>
              <a:rPr lang="en-US" dirty="0"/>
              <a:t>q2,1</a:t>
            </a:r>
          </a:p>
        </p:txBody>
      </p:sp>
      <p:sp>
        <p:nvSpPr>
          <p:cNvPr id="48" name="Frame 47">
            <a:extLst>
              <a:ext uri="{FF2B5EF4-FFF2-40B4-BE49-F238E27FC236}">
                <a16:creationId xmlns:a16="http://schemas.microsoft.com/office/drawing/2014/main" id="{C56BF83F-D8BE-0C47-A359-30121039B0A1}"/>
              </a:ext>
            </a:extLst>
          </p:cNvPr>
          <p:cNvSpPr/>
          <p:nvPr/>
        </p:nvSpPr>
        <p:spPr bwMode="auto">
          <a:xfrm>
            <a:off x="548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4" name="TextBox 53">
            <a:extLst>
              <a:ext uri="{FF2B5EF4-FFF2-40B4-BE49-F238E27FC236}">
                <a16:creationId xmlns:a16="http://schemas.microsoft.com/office/drawing/2014/main" id="{A663B3C4-0731-6945-8546-A2FDC6EB95E9}"/>
              </a:ext>
            </a:extLst>
          </p:cNvPr>
          <p:cNvSpPr txBox="1"/>
          <p:nvPr/>
        </p:nvSpPr>
        <p:spPr>
          <a:xfrm>
            <a:off x="5715000" y="4191000"/>
            <a:ext cx="1447800" cy="461665"/>
          </a:xfrm>
          <a:prstGeom prst="rect">
            <a:avLst/>
          </a:prstGeom>
          <a:noFill/>
        </p:spPr>
        <p:txBody>
          <a:bodyPr wrap="square" rtlCol="0">
            <a:spAutoFit/>
          </a:bodyPr>
          <a:lstStyle/>
          <a:p>
            <a:pPr algn="ctr"/>
            <a:r>
              <a:rPr lang="en-US" dirty="0"/>
              <a:t>q2,Y1</a:t>
            </a:r>
          </a:p>
        </p:txBody>
      </p:sp>
      <p:sp>
        <p:nvSpPr>
          <p:cNvPr id="55" name="TextBox 54">
            <a:extLst>
              <a:ext uri="{FF2B5EF4-FFF2-40B4-BE49-F238E27FC236}">
                <a16:creationId xmlns:a16="http://schemas.microsoft.com/office/drawing/2014/main" id="{88C70AEB-1F76-3F42-8ED6-DA9357203644}"/>
              </a:ext>
            </a:extLst>
          </p:cNvPr>
          <p:cNvSpPr txBox="1"/>
          <p:nvPr/>
        </p:nvSpPr>
        <p:spPr>
          <a:xfrm>
            <a:off x="6781800" y="4567535"/>
            <a:ext cx="457200" cy="461665"/>
          </a:xfrm>
          <a:prstGeom prst="rect">
            <a:avLst/>
          </a:prstGeom>
          <a:noFill/>
        </p:spPr>
        <p:txBody>
          <a:bodyPr wrap="square" rtlCol="0">
            <a:spAutoFit/>
          </a:bodyPr>
          <a:lstStyle/>
          <a:p>
            <a:pPr algn="ctr"/>
            <a:r>
              <a:rPr lang="en-US" dirty="0"/>
              <a:t>*</a:t>
            </a:r>
          </a:p>
        </p:txBody>
      </p:sp>
      <p:sp>
        <p:nvSpPr>
          <p:cNvPr id="56" name="TextBox 55">
            <a:extLst>
              <a:ext uri="{FF2B5EF4-FFF2-40B4-BE49-F238E27FC236}">
                <a16:creationId xmlns:a16="http://schemas.microsoft.com/office/drawing/2014/main" id="{2CA7E6E1-10A1-F64E-B942-F20EE6907A4D}"/>
              </a:ext>
            </a:extLst>
          </p:cNvPr>
          <p:cNvSpPr txBox="1"/>
          <p:nvPr/>
        </p:nvSpPr>
        <p:spPr>
          <a:xfrm>
            <a:off x="5638800" y="4572000"/>
            <a:ext cx="457200" cy="461665"/>
          </a:xfrm>
          <a:prstGeom prst="rect">
            <a:avLst/>
          </a:prstGeom>
          <a:noFill/>
        </p:spPr>
        <p:txBody>
          <a:bodyPr wrap="square" rtlCol="0">
            <a:spAutoFit/>
          </a:bodyPr>
          <a:lstStyle/>
          <a:p>
            <a:pPr algn="ctr"/>
            <a:r>
              <a:rPr lang="en-US" dirty="0"/>
              <a:t>Y</a:t>
            </a:r>
          </a:p>
        </p:txBody>
      </p:sp>
      <p:sp>
        <p:nvSpPr>
          <p:cNvPr id="57" name="TextBox 56">
            <a:extLst>
              <a:ext uri="{FF2B5EF4-FFF2-40B4-BE49-F238E27FC236}">
                <a16:creationId xmlns:a16="http://schemas.microsoft.com/office/drawing/2014/main" id="{B322536C-B3CC-1040-9DAF-F44DF1EEF8A8}"/>
              </a:ext>
            </a:extLst>
          </p:cNvPr>
          <p:cNvSpPr txBox="1"/>
          <p:nvPr/>
        </p:nvSpPr>
        <p:spPr>
          <a:xfrm>
            <a:off x="5715000" y="4876800"/>
            <a:ext cx="1447800" cy="461665"/>
          </a:xfrm>
          <a:prstGeom prst="rect">
            <a:avLst/>
          </a:prstGeom>
          <a:noFill/>
        </p:spPr>
        <p:txBody>
          <a:bodyPr wrap="square" rtlCol="0">
            <a:spAutoFit/>
          </a:bodyPr>
          <a:lstStyle/>
          <a:p>
            <a:pPr algn="ctr"/>
            <a:r>
              <a:rPr lang="en-US" dirty="0"/>
              <a:t>q2,Y1</a:t>
            </a:r>
          </a:p>
        </p:txBody>
      </p:sp>
      <p:sp>
        <p:nvSpPr>
          <p:cNvPr id="58" name="TextBox 57">
            <a:extLst>
              <a:ext uri="{FF2B5EF4-FFF2-40B4-BE49-F238E27FC236}">
                <a16:creationId xmlns:a16="http://schemas.microsoft.com/office/drawing/2014/main" id="{A861271F-919F-FB4B-B082-F3D2D843B07A}"/>
              </a:ext>
            </a:extLst>
          </p:cNvPr>
          <p:cNvSpPr txBox="1"/>
          <p:nvPr/>
        </p:nvSpPr>
        <p:spPr>
          <a:xfrm>
            <a:off x="6019800" y="1676400"/>
            <a:ext cx="990600" cy="461665"/>
          </a:xfrm>
          <a:prstGeom prst="rect">
            <a:avLst/>
          </a:prstGeom>
          <a:noFill/>
        </p:spPr>
        <p:txBody>
          <a:bodyPr wrap="square" rtlCol="0">
            <a:spAutoFit/>
          </a:bodyPr>
          <a:lstStyle/>
          <a:p>
            <a:pPr algn="ctr"/>
            <a:r>
              <a:rPr lang="en-US" dirty="0"/>
              <a:t>q2,1</a:t>
            </a:r>
          </a:p>
        </p:txBody>
      </p:sp>
    </p:spTree>
    <p:extLst>
      <p:ext uri="{BB962C8B-B14F-4D97-AF65-F5344CB8AC3E}">
        <p14:creationId xmlns:p14="http://schemas.microsoft.com/office/powerpoint/2010/main" val="7098550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Sample Starting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257</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19050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22815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22860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25908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19050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22815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22860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2590800"/>
            <a:ext cx="457200" cy="461665"/>
          </a:xfrm>
          <a:prstGeom prst="rect">
            <a:avLst/>
          </a:prstGeom>
          <a:noFill/>
        </p:spPr>
        <p:txBody>
          <a:bodyPr wrap="square" rtlCol="0">
            <a:spAutoFit/>
          </a:bodyPr>
          <a:lstStyle/>
          <a:p>
            <a:pPr algn="ctr"/>
            <a:r>
              <a:rPr lang="en-US" dirty="0"/>
              <a:t>X</a:t>
            </a:r>
          </a:p>
        </p:txBody>
      </p:sp>
      <p:sp>
        <p:nvSpPr>
          <p:cNvPr id="16" name="Frame 15">
            <a:extLst>
              <a:ext uri="{FF2B5EF4-FFF2-40B4-BE49-F238E27FC236}">
                <a16:creationId xmlns:a16="http://schemas.microsoft.com/office/drawing/2014/main" id="{109BD22C-BC1A-4A49-933B-F6609DEC89BB}"/>
              </a:ext>
            </a:extLst>
          </p:cNvPr>
          <p:cNvSpPr/>
          <p:nvPr/>
        </p:nvSpPr>
        <p:spPr bwMode="auto">
          <a:xfrm>
            <a:off x="69342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48C5CEB-0CFB-1E4C-ABAE-BE86C11D11E7}"/>
              </a:ext>
            </a:extLst>
          </p:cNvPr>
          <p:cNvSpPr txBox="1"/>
          <p:nvPr/>
        </p:nvSpPr>
        <p:spPr>
          <a:xfrm>
            <a:off x="7620000" y="1905000"/>
            <a:ext cx="457200" cy="461665"/>
          </a:xfrm>
          <a:prstGeom prst="rect">
            <a:avLst/>
          </a:prstGeom>
          <a:noFill/>
        </p:spPr>
        <p:txBody>
          <a:bodyPr wrap="square" rtlCol="0">
            <a:spAutoFit/>
          </a:bodyPr>
          <a:lstStyle/>
          <a:p>
            <a:pPr algn="ctr"/>
            <a:r>
              <a:rPr lang="en-US" dirty="0"/>
              <a:t>0</a:t>
            </a:r>
          </a:p>
        </p:txBody>
      </p:sp>
      <p:sp>
        <p:nvSpPr>
          <p:cNvPr id="18" name="TextBox 17">
            <a:extLst>
              <a:ext uri="{FF2B5EF4-FFF2-40B4-BE49-F238E27FC236}">
                <a16:creationId xmlns:a16="http://schemas.microsoft.com/office/drawing/2014/main" id="{EFE455CA-F601-D149-836F-487584F049AB}"/>
              </a:ext>
            </a:extLst>
          </p:cNvPr>
          <p:cNvSpPr txBox="1"/>
          <p:nvPr/>
        </p:nvSpPr>
        <p:spPr>
          <a:xfrm>
            <a:off x="8229600" y="2281535"/>
            <a:ext cx="457200" cy="461665"/>
          </a:xfrm>
          <a:prstGeom prst="rect">
            <a:avLst/>
          </a:prstGeom>
          <a:noFill/>
        </p:spPr>
        <p:txBody>
          <a:bodyPr wrap="square" rtlCol="0">
            <a:spAutoFit/>
          </a:bodyPr>
          <a:lstStyle/>
          <a:p>
            <a:pPr algn="ctr"/>
            <a:r>
              <a:rPr lang="en-US" dirty="0"/>
              <a:t>0</a:t>
            </a:r>
          </a:p>
        </p:txBody>
      </p:sp>
      <p:sp>
        <p:nvSpPr>
          <p:cNvPr id="19" name="TextBox 18">
            <a:extLst>
              <a:ext uri="{FF2B5EF4-FFF2-40B4-BE49-F238E27FC236}">
                <a16:creationId xmlns:a16="http://schemas.microsoft.com/office/drawing/2014/main" id="{CAAC96F8-3F42-724C-A9BF-8312563C0EBA}"/>
              </a:ext>
            </a:extLst>
          </p:cNvPr>
          <p:cNvSpPr txBox="1"/>
          <p:nvPr/>
        </p:nvSpPr>
        <p:spPr>
          <a:xfrm>
            <a:off x="7086600" y="2286000"/>
            <a:ext cx="457200" cy="461665"/>
          </a:xfrm>
          <a:prstGeom prst="rect">
            <a:avLst/>
          </a:prstGeom>
          <a:noFill/>
        </p:spPr>
        <p:txBody>
          <a:bodyPr wrap="square" rtlCol="0">
            <a:spAutoFit/>
          </a:bodyPr>
          <a:lstStyle/>
          <a:p>
            <a:pPr algn="ctr"/>
            <a:r>
              <a:rPr lang="en-US" dirty="0"/>
              <a:t>0</a:t>
            </a:r>
          </a:p>
        </p:txBody>
      </p:sp>
      <p:sp>
        <p:nvSpPr>
          <p:cNvPr id="20" name="TextBox 19">
            <a:extLst>
              <a:ext uri="{FF2B5EF4-FFF2-40B4-BE49-F238E27FC236}">
                <a16:creationId xmlns:a16="http://schemas.microsoft.com/office/drawing/2014/main" id="{FA10BAC6-07BD-F146-A9DA-B213E060741E}"/>
              </a:ext>
            </a:extLst>
          </p:cNvPr>
          <p:cNvSpPr txBox="1"/>
          <p:nvPr/>
        </p:nvSpPr>
        <p:spPr>
          <a:xfrm>
            <a:off x="7620000" y="2590800"/>
            <a:ext cx="457200" cy="461665"/>
          </a:xfrm>
          <a:prstGeom prst="rect">
            <a:avLst/>
          </a:prstGeom>
          <a:noFill/>
        </p:spPr>
        <p:txBody>
          <a:bodyPr wrap="square" rtlCol="0">
            <a:spAutoFit/>
          </a:bodyPr>
          <a:lstStyle/>
          <a:p>
            <a:pPr algn="ctr"/>
            <a:r>
              <a:rPr lang="en-US" dirty="0"/>
              <a:t>X</a:t>
            </a:r>
          </a:p>
        </p:txBody>
      </p:sp>
      <p:sp>
        <p:nvSpPr>
          <p:cNvPr id="21" name="TextBox 20">
            <a:extLst>
              <a:ext uri="{FF2B5EF4-FFF2-40B4-BE49-F238E27FC236}">
                <a16:creationId xmlns:a16="http://schemas.microsoft.com/office/drawing/2014/main" id="{102D5E5A-CA27-F541-857C-847A402C97FE}"/>
              </a:ext>
            </a:extLst>
          </p:cNvPr>
          <p:cNvSpPr txBox="1"/>
          <p:nvPr/>
        </p:nvSpPr>
        <p:spPr>
          <a:xfrm>
            <a:off x="5105400" y="2438400"/>
            <a:ext cx="1371600" cy="461665"/>
          </a:xfrm>
          <a:prstGeom prst="rect">
            <a:avLst/>
          </a:prstGeom>
          <a:noFill/>
        </p:spPr>
        <p:txBody>
          <a:bodyPr wrap="square" rtlCol="0">
            <a:spAutoFit/>
          </a:bodyPr>
          <a:lstStyle/>
          <a:p>
            <a:r>
              <a:rPr lang="en-US" dirty="0"/>
              <a:t>………...</a:t>
            </a:r>
          </a:p>
        </p:txBody>
      </p:sp>
      <p:sp>
        <p:nvSpPr>
          <p:cNvPr id="22" name="Frame 21">
            <a:extLst>
              <a:ext uri="{FF2B5EF4-FFF2-40B4-BE49-F238E27FC236}">
                <a16:creationId xmlns:a16="http://schemas.microsoft.com/office/drawing/2014/main" id="{41C831AA-9C7B-F24B-B02E-0AC36049C78B}"/>
              </a:ext>
            </a:extLst>
          </p:cNvPr>
          <p:cNvSpPr/>
          <p:nvPr/>
        </p:nvSpPr>
        <p:spPr bwMode="auto">
          <a:xfrm>
            <a:off x="304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3" name="TextBox 22">
            <a:extLst>
              <a:ext uri="{FF2B5EF4-FFF2-40B4-BE49-F238E27FC236}">
                <a16:creationId xmlns:a16="http://schemas.microsoft.com/office/drawing/2014/main" id="{D46E2809-91ED-7449-B8F0-AFCB9B196DBD}"/>
              </a:ext>
            </a:extLst>
          </p:cNvPr>
          <p:cNvSpPr txBox="1"/>
          <p:nvPr/>
        </p:nvSpPr>
        <p:spPr>
          <a:xfrm>
            <a:off x="533400" y="4038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24" name="TextBox 23">
            <a:extLst>
              <a:ext uri="{FF2B5EF4-FFF2-40B4-BE49-F238E27FC236}">
                <a16:creationId xmlns:a16="http://schemas.microsoft.com/office/drawing/2014/main" id="{4FD77FAF-294D-E942-AC38-170C7C35655C}"/>
              </a:ext>
            </a:extLst>
          </p:cNvPr>
          <p:cNvSpPr txBox="1"/>
          <p:nvPr/>
        </p:nvSpPr>
        <p:spPr>
          <a:xfrm>
            <a:off x="1295400" y="4415135"/>
            <a:ext cx="762000" cy="461665"/>
          </a:xfrm>
          <a:prstGeom prst="rect">
            <a:avLst/>
          </a:prstGeom>
          <a:noFill/>
        </p:spPr>
        <p:txBody>
          <a:bodyPr wrap="square" rtlCol="0">
            <a:spAutoFit/>
          </a:bodyPr>
          <a:lstStyle/>
          <a:p>
            <a:pPr algn="r"/>
            <a:r>
              <a:rPr lang="en-US" dirty="0"/>
              <a:t>0</a:t>
            </a:r>
          </a:p>
        </p:txBody>
      </p:sp>
      <p:sp>
        <p:nvSpPr>
          <p:cNvPr id="25" name="TextBox 24">
            <a:extLst>
              <a:ext uri="{FF2B5EF4-FFF2-40B4-BE49-F238E27FC236}">
                <a16:creationId xmlns:a16="http://schemas.microsoft.com/office/drawing/2014/main" id="{384745DB-D722-F64F-9A50-9783A1B21E23}"/>
              </a:ext>
            </a:extLst>
          </p:cNvPr>
          <p:cNvSpPr txBox="1"/>
          <p:nvPr/>
        </p:nvSpPr>
        <p:spPr>
          <a:xfrm>
            <a:off x="457200" y="4419600"/>
            <a:ext cx="838200" cy="461665"/>
          </a:xfrm>
          <a:prstGeom prst="rect">
            <a:avLst/>
          </a:prstGeom>
          <a:noFill/>
        </p:spPr>
        <p:txBody>
          <a:bodyPr wrap="square" rtlCol="0">
            <a:spAutoFit/>
          </a:bodyPr>
          <a:lstStyle/>
          <a:p>
            <a:r>
              <a:rPr lang="en-US" dirty="0"/>
              <a:t>Y</a:t>
            </a:r>
          </a:p>
        </p:txBody>
      </p:sp>
      <p:sp>
        <p:nvSpPr>
          <p:cNvPr id="26" name="TextBox 25">
            <a:extLst>
              <a:ext uri="{FF2B5EF4-FFF2-40B4-BE49-F238E27FC236}">
                <a16:creationId xmlns:a16="http://schemas.microsoft.com/office/drawing/2014/main" id="{3504E97B-75A9-DD47-B107-3EC7C5690D35}"/>
              </a:ext>
            </a:extLst>
          </p:cNvPr>
          <p:cNvSpPr txBox="1"/>
          <p:nvPr/>
        </p:nvSpPr>
        <p:spPr>
          <a:xfrm>
            <a:off x="533400" y="4724400"/>
            <a:ext cx="1447800" cy="461665"/>
          </a:xfrm>
          <a:prstGeom prst="rect">
            <a:avLst/>
          </a:prstGeom>
          <a:noFill/>
        </p:spPr>
        <p:txBody>
          <a:bodyPr wrap="square" rtlCol="0">
            <a:spAutoFit/>
          </a:bodyPr>
          <a:lstStyle/>
          <a:p>
            <a:pPr algn="ctr"/>
            <a:r>
              <a:rPr lang="en-US" dirty="0"/>
              <a:t>X</a:t>
            </a:r>
          </a:p>
        </p:txBody>
      </p:sp>
      <p:sp>
        <p:nvSpPr>
          <p:cNvPr id="27" name="Frame 26">
            <a:extLst>
              <a:ext uri="{FF2B5EF4-FFF2-40B4-BE49-F238E27FC236}">
                <a16:creationId xmlns:a16="http://schemas.microsoft.com/office/drawing/2014/main" id="{A7CDE8F8-C749-4A45-A34C-9D49128B6E27}"/>
              </a:ext>
            </a:extLst>
          </p:cNvPr>
          <p:cNvSpPr/>
          <p:nvPr/>
        </p:nvSpPr>
        <p:spPr bwMode="auto">
          <a:xfrm>
            <a:off x="24384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8" name="TextBox 27">
            <a:extLst>
              <a:ext uri="{FF2B5EF4-FFF2-40B4-BE49-F238E27FC236}">
                <a16:creationId xmlns:a16="http://schemas.microsoft.com/office/drawing/2014/main" id="{D89EA7BC-CB05-784D-B9A1-AAC5E185EDD3}"/>
              </a:ext>
            </a:extLst>
          </p:cNvPr>
          <p:cNvSpPr txBox="1"/>
          <p:nvPr/>
        </p:nvSpPr>
        <p:spPr>
          <a:xfrm>
            <a:off x="3124200" y="4038600"/>
            <a:ext cx="457200" cy="461665"/>
          </a:xfrm>
          <a:prstGeom prst="rect">
            <a:avLst/>
          </a:prstGeom>
          <a:noFill/>
        </p:spPr>
        <p:txBody>
          <a:bodyPr wrap="square" rtlCol="0">
            <a:spAutoFit/>
          </a:bodyPr>
          <a:lstStyle/>
          <a:p>
            <a:pPr algn="ctr"/>
            <a:r>
              <a:rPr lang="en-US" dirty="0"/>
              <a:t>1</a:t>
            </a:r>
          </a:p>
        </p:txBody>
      </p:sp>
      <p:sp>
        <p:nvSpPr>
          <p:cNvPr id="29" name="TextBox 28">
            <a:extLst>
              <a:ext uri="{FF2B5EF4-FFF2-40B4-BE49-F238E27FC236}">
                <a16:creationId xmlns:a16="http://schemas.microsoft.com/office/drawing/2014/main" id="{0B91D409-56AD-DD44-8DA6-2BA2CE15F7C4}"/>
              </a:ext>
            </a:extLst>
          </p:cNvPr>
          <p:cNvSpPr txBox="1"/>
          <p:nvPr/>
        </p:nvSpPr>
        <p:spPr>
          <a:xfrm>
            <a:off x="3733800" y="4415135"/>
            <a:ext cx="457200" cy="461665"/>
          </a:xfrm>
          <a:prstGeom prst="rect">
            <a:avLst/>
          </a:prstGeom>
          <a:noFill/>
        </p:spPr>
        <p:txBody>
          <a:bodyPr wrap="square" rtlCol="0">
            <a:spAutoFit/>
          </a:bodyPr>
          <a:lstStyle/>
          <a:p>
            <a:pPr algn="ctr"/>
            <a:r>
              <a:rPr lang="en-US" dirty="0"/>
              <a:t>0</a:t>
            </a:r>
          </a:p>
        </p:txBody>
      </p:sp>
      <p:sp>
        <p:nvSpPr>
          <p:cNvPr id="30" name="TextBox 29">
            <a:extLst>
              <a:ext uri="{FF2B5EF4-FFF2-40B4-BE49-F238E27FC236}">
                <a16:creationId xmlns:a16="http://schemas.microsoft.com/office/drawing/2014/main" id="{3347C8A7-D763-5949-AB3C-806C206B1F2A}"/>
              </a:ext>
            </a:extLst>
          </p:cNvPr>
          <p:cNvSpPr txBox="1"/>
          <p:nvPr/>
        </p:nvSpPr>
        <p:spPr>
          <a:xfrm>
            <a:off x="2590800" y="4419600"/>
            <a:ext cx="457200" cy="461665"/>
          </a:xfrm>
          <a:prstGeom prst="rect">
            <a:avLst/>
          </a:prstGeom>
          <a:noFill/>
        </p:spPr>
        <p:txBody>
          <a:bodyPr wrap="square" rtlCol="0">
            <a:spAutoFit/>
          </a:bodyPr>
          <a:lstStyle/>
          <a:p>
            <a:pPr algn="ctr"/>
            <a:r>
              <a:rPr lang="en-US" dirty="0"/>
              <a:t>0</a:t>
            </a:r>
          </a:p>
        </p:txBody>
      </p:sp>
      <p:sp>
        <p:nvSpPr>
          <p:cNvPr id="31" name="TextBox 30">
            <a:extLst>
              <a:ext uri="{FF2B5EF4-FFF2-40B4-BE49-F238E27FC236}">
                <a16:creationId xmlns:a16="http://schemas.microsoft.com/office/drawing/2014/main" id="{607159BF-7030-D644-9398-7510533CBE31}"/>
              </a:ext>
            </a:extLst>
          </p:cNvPr>
          <p:cNvSpPr txBox="1"/>
          <p:nvPr/>
        </p:nvSpPr>
        <p:spPr>
          <a:xfrm>
            <a:off x="3124200" y="4724400"/>
            <a:ext cx="457200" cy="461665"/>
          </a:xfrm>
          <a:prstGeom prst="rect">
            <a:avLst/>
          </a:prstGeom>
          <a:noFill/>
        </p:spPr>
        <p:txBody>
          <a:bodyPr wrap="square" rtlCol="0">
            <a:spAutoFit/>
          </a:bodyPr>
          <a:lstStyle/>
          <a:p>
            <a:pPr algn="ctr"/>
            <a:r>
              <a:rPr lang="en-US" dirty="0"/>
              <a:t>X</a:t>
            </a:r>
          </a:p>
        </p:txBody>
      </p:sp>
      <p:sp>
        <p:nvSpPr>
          <p:cNvPr id="38" name="Frame 37">
            <a:extLst>
              <a:ext uri="{FF2B5EF4-FFF2-40B4-BE49-F238E27FC236}">
                <a16:creationId xmlns:a16="http://schemas.microsoft.com/office/drawing/2014/main" id="{D4C20BFC-9F5D-3A43-9DED-A34E09254ED8}"/>
              </a:ext>
            </a:extLst>
          </p:cNvPr>
          <p:cNvSpPr/>
          <p:nvPr/>
        </p:nvSpPr>
        <p:spPr bwMode="auto">
          <a:xfrm>
            <a:off x="4495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9" name="TextBox 38">
            <a:extLst>
              <a:ext uri="{FF2B5EF4-FFF2-40B4-BE49-F238E27FC236}">
                <a16:creationId xmlns:a16="http://schemas.microsoft.com/office/drawing/2014/main" id="{6E3C9CAD-5EC8-8F4F-B0F9-2AE72005331D}"/>
              </a:ext>
            </a:extLst>
          </p:cNvPr>
          <p:cNvSpPr txBox="1"/>
          <p:nvPr/>
        </p:nvSpPr>
        <p:spPr>
          <a:xfrm>
            <a:off x="5181600" y="4038600"/>
            <a:ext cx="457200" cy="461665"/>
          </a:xfrm>
          <a:prstGeom prst="rect">
            <a:avLst/>
          </a:prstGeom>
          <a:noFill/>
        </p:spPr>
        <p:txBody>
          <a:bodyPr wrap="square" rtlCol="0">
            <a:spAutoFit/>
          </a:bodyPr>
          <a:lstStyle/>
          <a:p>
            <a:pPr algn="ctr"/>
            <a:r>
              <a:rPr lang="en-US" dirty="0"/>
              <a:t>0</a:t>
            </a:r>
          </a:p>
        </p:txBody>
      </p:sp>
      <p:sp>
        <p:nvSpPr>
          <p:cNvPr id="40" name="TextBox 39">
            <a:extLst>
              <a:ext uri="{FF2B5EF4-FFF2-40B4-BE49-F238E27FC236}">
                <a16:creationId xmlns:a16="http://schemas.microsoft.com/office/drawing/2014/main" id="{CC84DBA9-6A00-FF4A-BC8F-7E1428DB22F6}"/>
              </a:ext>
            </a:extLst>
          </p:cNvPr>
          <p:cNvSpPr txBox="1"/>
          <p:nvPr/>
        </p:nvSpPr>
        <p:spPr>
          <a:xfrm>
            <a:off x="5791200" y="4415135"/>
            <a:ext cx="457200" cy="461665"/>
          </a:xfrm>
          <a:prstGeom prst="rect">
            <a:avLst/>
          </a:prstGeom>
          <a:noFill/>
        </p:spPr>
        <p:txBody>
          <a:bodyPr wrap="square" rtlCol="0">
            <a:spAutoFit/>
          </a:bodyPr>
          <a:lstStyle/>
          <a:p>
            <a:pPr algn="ctr"/>
            <a:r>
              <a:rPr lang="en-US" dirty="0"/>
              <a:t>0</a:t>
            </a:r>
          </a:p>
        </p:txBody>
      </p:sp>
      <p:sp>
        <p:nvSpPr>
          <p:cNvPr id="41" name="TextBox 40">
            <a:extLst>
              <a:ext uri="{FF2B5EF4-FFF2-40B4-BE49-F238E27FC236}">
                <a16:creationId xmlns:a16="http://schemas.microsoft.com/office/drawing/2014/main" id="{ECD5CF7B-048B-2540-93CD-63A32E713DDE}"/>
              </a:ext>
            </a:extLst>
          </p:cNvPr>
          <p:cNvSpPr txBox="1"/>
          <p:nvPr/>
        </p:nvSpPr>
        <p:spPr>
          <a:xfrm>
            <a:off x="4648200" y="4419600"/>
            <a:ext cx="457200" cy="461665"/>
          </a:xfrm>
          <a:prstGeom prst="rect">
            <a:avLst/>
          </a:prstGeom>
          <a:noFill/>
        </p:spPr>
        <p:txBody>
          <a:bodyPr wrap="square" rtlCol="0">
            <a:spAutoFit/>
          </a:bodyPr>
          <a:lstStyle/>
          <a:p>
            <a:pPr algn="ctr"/>
            <a:r>
              <a:rPr lang="en-US" dirty="0"/>
              <a:t>0</a:t>
            </a:r>
          </a:p>
        </p:txBody>
      </p:sp>
      <p:sp>
        <p:nvSpPr>
          <p:cNvPr id="42" name="TextBox 41">
            <a:extLst>
              <a:ext uri="{FF2B5EF4-FFF2-40B4-BE49-F238E27FC236}">
                <a16:creationId xmlns:a16="http://schemas.microsoft.com/office/drawing/2014/main" id="{4F21F5F0-E202-1640-AC54-DAE0F9DB81A2}"/>
              </a:ext>
            </a:extLst>
          </p:cNvPr>
          <p:cNvSpPr txBox="1"/>
          <p:nvPr/>
        </p:nvSpPr>
        <p:spPr>
          <a:xfrm>
            <a:off x="5181600" y="4724400"/>
            <a:ext cx="457200" cy="461665"/>
          </a:xfrm>
          <a:prstGeom prst="rect">
            <a:avLst/>
          </a:prstGeom>
          <a:noFill/>
        </p:spPr>
        <p:txBody>
          <a:bodyPr wrap="square" rtlCol="0">
            <a:spAutoFit/>
          </a:bodyPr>
          <a:lstStyle/>
          <a:p>
            <a:pPr algn="ctr"/>
            <a:r>
              <a:rPr lang="en-US" dirty="0"/>
              <a:t>X</a:t>
            </a:r>
          </a:p>
        </p:txBody>
      </p:sp>
      <p:sp>
        <p:nvSpPr>
          <p:cNvPr id="43" name="Frame 42">
            <a:extLst>
              <a:ext uri="{FF2B5EF4-FFF2-40B4-BE49-F238E27FC236}">
                <a16:creationId xmlns:a16="http://schemas.microsoft.com/office/drawing/2014/main" id="{F71CD1EC-AAA3-0F4B-BF21-F854577A816E}"/>
              </a:ext>
            </a:extLst>
          </p:cNvPr>
          <p:cNvSpPr/>
          <p:nvPr/>
        </p:nvSpPr>
        <p:spPr bwMode="auto">
          <a:xfrm>
            <a:off x="69342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C205710D-27C1-AB4F-B1B6-77350D8EB8C9}"/>
              </a:ext>
            </a:extLst>
          </p:cNvPr>
          <p:cNvSpPr txBox="1"/>
          <p:nvPr/>
        </p:nvSpPr>
        <p:spPr>
          <a:xfrm>
            <a:off x="7620000" y="4038600"/>
            <a:ext cx="457200" cy="461665"/>
          </a:xfrm>
          <a:prstGeom prst="rect">
            <a:avLst/>
          </a:prstGeom>
          <a:noFill/>
        </p:spPr>
        <p:txBody>
          <a:bodyPr wrap="square" rtlCol="0">
            <a:spAutoFit/>
          </a:bodyPr>
          <a:lstStyle/>
          <a:p>
            <a:pPr algn="ctr"/>
            <a:r>
              <a:rPr lang="en-US" dirty="0"/>
              <a:t>0</a:t>
            </a:r>
          </a:p>
        </p:txBody>
      </p:sp>
      <p:sp>
        <p:nvSpPr>
          <p:cNvPr id="45" name="TextBox 44">
            <a:extLst>
              <a:ext uri="{FF2B5EF4-FFF2-40B4-BE49-F238E27FC236}">
                <a16:creationId xmlns:a16="http://schemas.microsoft.com/office/drawing/2014/main" id="{B5A33D9D-E32B-1440-96B2-9B55F8369817}"/>
              </a:ext>
            </a:extLst>
          </p:cNvPr>
          <p:cNvSpPr txBox="1"/>
          <p:nvPr/>
        </p:nvSpPr>
        <p:spPr>
          <a:xfrm>
            <a:off x="8229600" y="4415135"/>
            <a:ext cx="457200" cy="461665"/>
          </a:xfrm>
          <a:prstGeom prst="rect">
            <a:avLst/>
          </a:prstGeom>
          <a:noFill/>
        </p:spPr>
        <p:txBody>
          <a:bodyPr wrap="square" rtlCol="0">
            <a:spAutoFit/>
          </a:bodyPr>
          <a:lstStyle/>
          <a:p>
            <a:pPr algn="ctr"/>
            <a:r>
              <a:rPr lang="en-US" dirty="0"/>
              <a:t>0</a:t>
            </a:r>
          </a:p>
        </p:txBody>
      </p:sp>
      <p:sp>
        <p:nvSpPr>
          <p:cNvPr id="46" name="TextBox 45">
            <a:extLst>
              <a:ext uri="{FF2B5EF4-FFF2-40B4-BE49-F238E27FC236}">
                <a16:creationId xmlns:a16="http://schemas.microsoft.com/office/drawing/2014/main" id="{958CF05B-3337-B44D-BE77-533412EA3079}"/>
              </a:ext>
            </a:extLst>
          </p:cNvPr>
          <p:cNvSpPr txBox="1"/>
          <p:nvPr/>
        </p:nvSpPr>
        <p:spPr>
          <a:xfrm>
            <a:off x="7086600" y="4419600"/>
            <a:ext cx="4572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C8575CC-7234-F349-8919-A7CB5382E939}"/>
              </a:ext>
            </a:extLst>
          </p:cNvPr>
          <p:cNvSpPr txBox="1"/>
          <p:nvPr/>
        </p:nvSpPr>
        <p:spPr>
          <a:xfrm>
            <a:off x="7620000" y="4724400"/>
            <a:ext cx="457200" cy="461665"/>
          </a:xfrm>
          <a:prstGeom prst="rect">
            <a:avLst/>
          </a:prstGeom>
          <a:noFill/>
        </p:spPr>
        <p:txBody>
          <a:bodyPr wrap="square" rtlCol="0">
            <a:spAutoFit/>
          </a:bodyPr>
          <a:lstStyle/>
          <a:p>
            <a:pPr algn="ctr"/>
            <a:r>
              <a:rPr lang="en-US" dirty="0"/>
              <a:t>X</a:t>
            </a:r>
          </a:p>
        </p:txBody>
      </p:sp>
      <p:sp>
        <p:nvSpPr>
          <p:cNvPr id="48" name="TextBox 47">
            <a:extLst>
              <a:ext uri="{FF2B5EF4-FFF2-40B4-BE49-F238E27FC236}">
                <a16:creationId xmlns:a16="http://schemas.microsoft.com/office/drawing/2014/main" id="{11A622C7-BD97-B745-BD06-9FDF53A869C6}"/>
              </a:ext>
            </a:extLst>
          </p:cNvPr>
          <p:cNvSpPr txBox="1"/>
          <p:nvPr/>
        </p:nvSpPr>
        <p:spPr>
          <a:xfrm>
            <a:off x="6400800" y="4530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84197653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258</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48006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q1,0</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0</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71" name="Frame 70">
            <a:extLst>
              <a:ext uri="{FF2B5EF4-FFF2-40B4-BE49-F238E27FC236}">
                <a16:creationId xmlns:a16="http://schemas.microsoft.com/office/drawing/2014/main" id="{DC6E4F4A-4459-A24B-8FC3-D49F2752D63F}"/>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2" name="TextBox 71">
            <a:extLst>
              <a:ext uri="{FF2B5EF4-FFF2-40B4-BE49-F238E27FC236}">
                <a16:creationId xmlns:a16="http://schemas.microsoft.com/office/drawing/2014/main" id="{9C7CBD34-D977-6B44-AB54-E55A8D860147}"/>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73" name="TextBox 72">
            <a:extLst>
              <a:ext uri="{FF2B5EF4-FFF2-40B4-BE49-F238E27FC236}">
                <a16:creationId xmlns:a16="http://schemas.microsoft.com/office/drawing/2014/main" id="{07E4E6E1-0460-2C4A-B633-7EB37D3F50F2}"/>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74" name="TextBox 73">
            <a:extLst>
              <a:ext uri="{FF2B5EF4-FFF2-40B4-BE49-F238E27FC236}">
                <a16:creationId xmlns:a16="http://schemas.microsoft.com/office/drawing/2014/main" id="{E472FF3F-ED9D-964F-BA9D-62452716A3D9}"/>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75" name="TextBox 74">
            <a:extLst>
              <a:ext uri="{FF2B5EF4-FFF2-40B4-BE49-F238E27FC236}">
                <a16:creationId xmlns:a16="http://schemas.microsoft.com/office/drawing/2014/main" id="{B0699B7D-8895-4046-A0D3-11F3FF52F3E8}"/>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76" name="TextBox 75">
            <a:extLst>
              <a:ext uri="{FF2B5EF4-FFF2-40B4-BE49-F238E27FC236}">
                <a16:creationId xmlns:a16="http://schemas.microsoft.com/office/drawing/2014/main" id="{432F0566-F723-ED43-BBC3-1B65627C17E1}"/>
              </a:ext>
            </a:extLst>
          </p:cNvPr>
          <p:cNvSpPr txBox="1"/>
          <p:nvPr/>
        </p:nvSpPr>
        <p:spPr>
          <a:xfrm>
            <a:off x="6400800" y="5181600"/>
            <a:ext cx="838200" cy="461665"/>
          </a:xfrm>
          <a:prstGeom prst="rect">
            <a:avLst/>
          </a:prstGeom>
          <a:noFill/>
        </p:spPr>
        <p:txBody>
          <a:bodyPr wrap="square" rtlCol="0">
            <a:spAutoFit/>
          </a:bodyPr>
          <a:lstStyle/>
          <a:p>
            <a:r>
              <a:rPr lang="en-US" dirty="0"/>
              <a:t>…</a:t>
            </a:r>
          </a:p>
        </p:txBody>
      </p:sp>
      <p:sp>
        <p:nvSpPr>
          <p:cNvPr id="77" name="Frame 76">
            <a:extLst>
              <a:ext uri="{FF2B5EF4-FFF2-40B4-BE49-F238E27FC236}">
                <a16:creationId xmlns:a16="http://schemas.microsoft.com/office/drawing/2014/main" id="{310033E6-FC60-1F4E-A525-632469002D6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8" name="TextBox 77">
            <a:extLst>
              <a:ext uri="{FF2B5EF4-FFF2-40B4-BE49-F238E27FC236}">
                <a16:creationId xmlns:a16="http://schemas.microsoft.com/office/drawing/2014/main" id="{1AE4EE8E-F55B-FD45-847A-685419F42CF0}"/>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79" name="TextBox 78">
            <a:extLst>
              <a:ext uri="{FF2B5EF4-FFF2-40B4-BE49-F238E27FC236}">
                <a16:creationId xmlns:a16="http://schemas.microsoft.com/office/drawing/2014/main" id="{95180379-5DE5-5647-89A1-B4EF5B26A90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80" name="TextBox 79">
            <a:extLst>
              <a:ext uri="{FF2B5EF4-FFF2-40B4-BE49-F238E27FC236}">
                <a16:creationId xmlns:a16="http://schemas.microsoft.com/office/drawing/2014/main" id="{6BC55D86-419C-924E-B2AC-353231021133}"/>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81" name="TextBox 80">
            <a:extLst>
              <a:ext uri="{FF2B5EF4-FFF2-40B4-BE49-F238E27FC236}">
                <a16:creationId xmlns:a16="http://schemas.microsoft.com/office/drawing/2014/main" id="{C7D374AE-DA08-824E-8639-780AE41ADFB7}"/>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17481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q1,0</a:t>
            </a:r>
          </a:p>
        </p:txBody>
      </p:sp>
    </p:spTree>
    <p:extLst>
      <p:ext uri="{BB962C8B-B14F-4D97-AF65-F5344CB8AC3E}">
        <p14:creationId xmlns:p14="http://schemas.microsoft.com/office/powerpoint/2010/main" val="127168098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Row 3 repeated</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259</a:t>
            </a:fld>
            <a:endParaRPr lang="en-US"/>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48768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52533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52578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55626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48768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52533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48768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52533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52578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55626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52578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52578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48768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52533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52578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55626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5638800"/>
            <a:ext cx="1066800" cy="461665"/>
          </a:xfrm>
          <a:prstGeom prst="rect">
            <a:avLst/>
          </a:prstGeom>
          <a:noFill/>
        </p:spPr>
        <p:txBody>
          <a:bodyPr wrap="square" rtlCol="0">
            <a:spAutoFit/>
          </a:bodyPr>
          <a:lstStyle/>
          <a:p>
            <a:pPr algn="ctr"/>
            <a:r>
              <a:rPr lang="en-US" dirty="0"/>
              <a:t>q1,0</a:t>
            </a:r>
          </a:p>
        </p:txBody>
      </p:sp>
      <p:sp>
        <p:nvSpPr>
          <p:cNvPr id="90" name="Frame 89">
            <a:extLst>
              <a:ext uri="{FF2B5EF4-FFF2-40B4-BE49-F238E27FC236}">
                <a16:creationId xmlns:a16="http://schemas.microsoft.com/office/drawing/2014/main" id="{5625B062-BE39-4343-AAB4-9985DB12FDAA}"/>
              </a:ext>
            </a:extLst>
          </p:cNvPr>
          <p:cNvSpPr/>
          <p:nvPr/>
        </p:nvSpPr>
        <p:spPr bwMode="auto">
          <a:xfrm>
            <a:off x="304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0D62DF3A-2ACF-6C4D-BA97-2737D56F5941}"/>
              </a:ext>
            </a:extLst>
          </p:cNvPr>
          <p:cNvSpPr txBox="1"/>
          <p:nvPr/>
        </p:nvSpPr>
        <p:spPr>
          <a:xfrm>
            <a:off x="533400" y="3124200"/>
            <a:ext cx="1447800" cy="461665"/>
          </a:xfrm>
          <a:prstGeom prst="rect">
            <a:avLst/>
          </a:prstGeom>
          <a:noFill/>
        </p:spPr>
        <p:txBody>
          <a:bodyPr wrap="square" rtlCol="0">
            <a:spAutoFit/>
          </a:bodyPr>
          <a:lstStyle/>
          <a:p>
            <a:pPr algn="ctr"/>
            <a:r>
              <a:rPr lang="en-US" dirty="0"/>
              <a:t>q2,Y1</a:t>
            </a:r>
          </a:p>
        </p:txBody>
      </p:sp>
      <p:sp>
        <p:nvSpPr>
          <p:cNvPr id="105" name="TextBox 104">
            <a:extLst>
              <a:ext uri="{FF2B5EF4-FFF2-40B4-BE49-F238E27FC236}">
                <a16:creationId xmlns:a16="http://schemas.microsoft.com/office/drawing/2014/main" id="{51033C47-8C22-B843-AD79-7299E443F53C}"/>
              </a:ext>
            </a:extLst>
          </p:cNvPr>
          <p:cNvSpPr txBox="1"/>
          <p:nvPr/>
        </p:nvSpPr>
        <p:spPr>
          <a:xfrm>
            <a:off x="1295400" y="3500735"/>
            <a:ext cx="838200" cy="461665"/>
          </a:xfrm>
          <a:prstGeom prst="rect">
            <a:avLst/>
          </a:prstGeom>
          <a:noFill/>
        </p:spPr>
        <p:txBody>
          <a:bodyPr wrap="square" rtlCol="0">
            <a:spAutoFit/>
          </a:bodyPr>
          <a:lstStyle/>
          <a:p>
            <a:pPr algn="ctr"/>
            <a:r>
              <a:rPr lang="en-US" dirty="0"/>
              <a:t>*</a:t>
            </a:r>
          </a:p>
        </p:txBody>
      </p:sp>
      <p:sp>
        <p:nvSpPr>
          <p:cNvPr id="106" name="TextBox 105">
            <a:extLst>
              <a:ext uri="{FF2B5EF4-FFF2-40B4-BE49-F238E27FC236}">
                <a16:creationId xmlns:a16="http://schemas.microsoft.com/office/drawing/2014/main" id="{0EE07425-686A-E146-86C3-AF1119CC4D7C}"/>
              </a:ext>
            </a:extLst>
          </p:cNvPr>
          <p:cNvSpPr txBox="1"/>
          <p:nvPr/>
        </p:nvSpPr>
        <p:spPr>
          <a:xfrm>
            <a:off x="457200" y="35052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311DBF7F-6CDD-C745-83FF-5D0DDE360A81}"/>
              </a:ext>
            </a:extLst>
          </p:cNvPr>
          <p:cNvSpPr txBox="1"/>
          <p:nvPr/>
        </p:nvSpPr>
        <p:spPr>
          <a:xfrm>
            <a:off x="533400" y="3810000"/>
            <a:ext cx="1447800" cy="461665"/>
          </a:xfrm>
          <a:prstGeom prst="rect">
            <a:avLst/>
          </a:prstGeom>
          <a:noFill/>
        </p:spPr>
        <p:txBody>
          <a:bodyPr wrap="square" rtlCol="0">
            <a:spAutoFit/>
          </a:bodyPr>
          <a:lstStyle/>
          <a:p>
            <a:pPr algn="ctr"/>
            <a:r>
              <a:rPr lang="en-US" dirty="0"/>
              <a:t>q2,Y1</a:t>
            </a:r>
          </a:p>
        </p:txBody>
      </p:sp>
      <p:sp>
        <p:nvSpPr>
          <p:cNvPr id="108" name="Frame 107">
            <a:extLst>
              <a:ext uri="{FF2B5EF4-FFF2-40B4-BE49-F238E27FC236}">
                <a16:creationId xmlns:a16="http://schemas.microsoft.com/office/drawing/2014/main" id="{7D1F4E54-EB84-3F4A-A423-53257C32835C}"/>
              </a:ext>
            </a:extLst>
          </p:cNvPr>
          <p:cNvSpPr/>
          <p:nvPr/>
        </p:nvSpPr>
        <p:spPr bwMode="auto">
          <a:xfrm>
            <a:off x="24384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EC81CA52-D07F-5047-A5A1-C3C61A7C68B8}"/>
              </a:ext>
            </a:extLst>
          </p:cNvPr>
          <p:cNvSpPr txBox="1"/>
          <p:nvPr/>
        </p:nvSpPr>
        <p:spPr>
          <a:xfrm>
            <a:off x="2819400" y="3124200"/>
            <a:ext cx="1066800" cy="461665"/>
          </a:xfrm>
          <a:prstGeom prst="rect">
            <a:avLst/>
          </a:prstGeom>
          <a:noFill/>
        </p:spPr>
        <p:txBody>
          <a:bodyPr wrap="square" rtlCol="0">
            <a:spAutoFit/>
          </a:bodyPr>
          <a:lstStyle/>
          <a:p>
            <a:pPr algn="ctr"/>
            <a:r>
              <a:rPr lang="en-US" dirty="0"/>
              <a:t>0</a:t>
            </a:r>
          </a:p>
        </p:txBody>
      </p:sp>
      <p:sp>
        <p:nvSpPr>
          <p:cNvPr id="110" name="TextBox 109">
            <a:extLst>
              <a:ext uri="{FF2B5EF4-FFF2-40B4-BE49-F238E27FC236}">
                <a16:creationId xmlns:a16="http://schemas.microsoft.com/office/drawing/2014/main" id="{D11311B4-67F6-9344-A04A-6F3CDA59928B}"/>
              </a:ext>
            </a:extLst>
          </p:cNvPr>
          <p:cNvSpPr txBox="1"/>
          <p:nvPr/>
        </p:nvSpPr>
        <p:spPr>
          <a:xfrm>
            <a:off x="3733800" y="3500735"/>
            <a:ext cx="457200" cy="461665"/>
          </a:xfrm>
          <a:prstGeom prst="rect">
            <a:avLst/>
          </a:prstGeom>
          <a:noFill/>
        </p:spPr>
        <p:txBody>
          <a:bodyPr wrap="square" rtlCol="0">
            <a:spAutoFit/>
          </a:bodyPr>
          <a:lstStyle/>
          <a:p>
            <a:pPr algn="ctr"/>
            <a:r>
              <a:rPr lang="en-US" dirty="0"/>
              <a:t>*</a:t>
            </a:r>
          </a:p>
        </p:txBody>
      </p:sp>
      <p:sp>
        <p:nvSpPr>
          <p:cNvPr id="111" name="Frame 110">
            <a:extLst>
              <a:ext uri="{FF2B5EF4-FFF2-40B4-BE49-F238E27FC236}">
                <a16:creationId xmlns:a16="http://schemas.microsoft.com/office/drawing/2014/main" id="{92FEFF60-8C63-E641-B694-30AFC1A4B92C}"/>
              </a:ext>
            </a:extLst>
          </p:cNvPr>
          <p:cNvSpPr/>
          <p:nvPr/>
        </p:nvSpPr>
        <p:spPr bwMode="auto">
          <a:xfrm>
            <a:off x="6934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2" name="TextBox 111">
            <a:extLst>
              <a:ext uri="{FF2B5EF4-FFF2-40B4-BE49-F238E27FC236}">
                <a16:creationId xmlns:a16="http://schemas.microsoft.com/office/drawing/2014/main" id="{9161910D-5F1D-9242-B97D-CB8B012EF184}"/>
              </a:ext>
            </a:extLst>
          </p:cNvPr>
          <p:cNvSpPr txBox="1"/>
          <p:nvPr/>
        </p:nvSpPr>
        <p:spPr>
          <a:xfrm>
            <a:off x="7620000" y="3124200"/>
            <a:ext cx="457200" cy="461665"/>
          </a:xfrm>
          <a:prstGeom prst="rect">
            <a:avLst/>
          </a:prstGeom>
          <a:noFill/>
        </p:spPr>
        <p:txBody>
          <a:bodyPr wrap="square" rtlCol="0">
            <a:spAutoFit/>
          </a:bodyPr>
          <a:lstStyle/>
          <a:p>
            <a:pPr algn="ctr"/>
            <a:r>
              <a:rPr lang="en-US" dirty="0"/>
              <a:t>0</a:t>
            </a:r>
          </a:p>
        </p:txBody>
      </p:sp>
      <p:sp>
        <p:nvSpPr>
          <p:cNvPr id="113" name="TextBox 112">
            <a:extLst>
              <a:ext uri="{FF2B5EF4-FFF2-40B4-BE49-F238E27FC236}">
                <a16:creationId xmlns:a16="http://schemas.microsoft.com/office/drawing/2014/main" id="{E9CAF8C3-2182-3044-8460-E0002C502723}"/>
              </a:ext>
            </a:extLst>
          </p:cNvPr>
          <p:cNvSpPr txBox="1"/>
          <p:nvPr/>
        </p:nvSpPr>
        <p:spPr>
          <a:xfrm>
            <a:off x="8229600" y="3500735"/>
            <a:ext cx="457200" cy="461665"/>
          </a:xfrm>
          <a:prstGeom prst="rect">
            <a:avLst/>
          </a:prstGeom>
          <a:noFill/>
        </p:spPr>
        <p:txBody>
          <a:bodyPr wrap="square" rtlCol="0">
            <a:spAutoFit/>
          </a:bodyPr>
          <a:lstStyle/>
          <a:p>
            <a:pPr algn="ctr"/>
            <a:r>
              <a:rPr lang="en-US" dirty="0"/>
              <a:t>*</a:t>
            </a:r>
          </a:p>
        </p:txBody>
      </p:sp>
      <p:sp>
        <p:nvSpPr>
          <p:cNvPr id="114" name="TextBox 113">
            <a:extLst>
              <a:ext uri="{FF2B5EF4-FFF2-40B4-BE49-F238E27FC236}">
                <a16:creationId xmlns:a16="http://schemas.microsoft.com/office/drawing/2014/main" id="{4B680838-C38E-0E4D-BD41-45A3F9EAB4CA}"/>
              </a:ext>
            </a:extLst>
          </p:cNvPr>
          <p:cNvSpPr txBox="1"/>
          <p:nvPr/>
        </p:nvSpPr>
        <p:spPr>
          <a:xfrm>
            <a:off x="7086600" y="3505200"/>
            <a:ext cx="457200" cy="461665"/>
          </a:xfrm>
          <a:prstGeom prst="rect">
            <a:avLst/>
          </a:prstGeom>
          <a:noFill/>
        </p:spPr>
        <p:txBody>
          <a:bodyPr wrap="square" rtlCol="0">
            <a:spAutoFit/>
          </a:bodyPr>
          <a:lstStyle/>
          <a:p>
            <a:pPr algn="ctr"/>
            <a:r>
              <a:rPr lang="en-US" dirty="0"/>
              <a:t>*</a:t>
            </a:r>
          </a:p>
        </p:txBody>
      </p:sp>
      <p:sp>
        <p:nvSpPr>
          <p:cNvPr id="115" name="TextBox 114">
            <a:extLst>
              <a:ext uri="{FF2B5EF4-FFF2-40B4-BE49-F238E27FC236}">
                <a16:creationId xmlns:a16="http://schemas.microsoft.com/office/drawing/2014/main" id="{C88A247B-03F1-634B-9F33-216901EE9591}"/>
              </a:ext>
            </a:extLst>
          </p:cNvPr>
          <p:cNvSpPr txBox="1"/>
          <p:nvPr/>
        </p:nvSpPr>
        <p:spPr>
          <a:xfrm>
            <a:off x="7620000" y="3810000"/>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550AB832-CB52-0C44-8FDC-1B3263C04F55}"/>
              </a:ext>
            </a:extLst>
          </p:cNvPr>
          <p:cNvSpPr txBox="1"/>
          <p:nvPr/>
        </p:nvSpPr>
        <p:spPr>
          <a:xfrm>
            <a:off x="6400800" y="3505200"/>
            <a:ext cx="838200" cy="461665"/>
          </a:xfrm>
          <a:prstGeom prst="rect">
            <a:avLst/>
          </a:prstGeom>
          <a:noFill/>
        </p:spPr>
        <p:txBody>
          <a:bodyPr wrap="square" rtlCol="0">
            <a:spAutoFit/>
          </a:bodyPr>
          <a:lstStyle/>
          <a:p>
            <a:r>
              <a:rPr lang="en-US" dirty="0"/>
              <a:t>…</a:t>
            </a:r>
          </a:p>
        </p:txBody>
      </p:sp>
      <p:sp>
        <p:nvSpPr>
          <p:cNvPr id="117" name="TextBox 116">
            <a:extLst>
              <a:ext uri="{FF2B5EF4-FFF2-40B4-BE49-F238E27FC236}">
                <a16:creationId xmlns:a16="http://schemas.microsoft.com/office/drawing/2014/main" id="{66181DFE-5B0D-DD4F-A7BF-93CA0E2A1B97}"/>
              </a:ext>
            </a:extLst>
          </p:cNvPr>
          <p:cNvSpPr txBox="1"/>
          <p:nvPr/>
        </p:nvSpPr>
        <p:spPr>
          <a:xfrm>
            <a:off x="2400300" y="3520127"/>
            <a:ext cx="838200" cy="461665"/>
          </a:xfrm>
          <a:prstGeom prst="rect">
            <a:avLst/>
          </a:prstGeom>
          <a:noFill/>
        </p:spPr>
        <p:txBody>
          <a:bodyPr wrap="square" rtlCol="0">
            <a:spAutoFit/>
          </a:bodyPr>
          <a:lstStyle/>
          <a:p>
            <a:pPr algn="ctr"/>
            <a:r>
              <a:rPr lang="en-US" dirty="0"/>
              <a:t>*</a:t>
            </a:r>
          </a:p>
        </p:txBody>
      </p:sp>
      <p:sp>
        <p:nvSpPr>
          <p:cNvPr id="118" name="Frame 117">
            <a:extLst>
              <a:ext uri="{FF2B5EF4-FFF2-40B4-BE49-F238E27FC236}">
                <a16:creationId xmlns:a16="http://schemas.microsoft.com/office/drawing/2014/main" id="{F5DE50D7-A9D7-3C4E-97B9-6020031A05DF}"/>
              </a:ext>
            </a:extLst>
          </p:cNvPr>
          <p:cNvSpPr/>
          <p:nvPr/>
        </p:nvSpPr>
        <p:spPr bwMode="auto">
          <a:xfrm>
            <a:off x="4495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3DDC42BC-973E-A848-B272-84A372DCBD39}"/>
              </a:ext>
            </a:extLst>
          </p:cNvPr>
          <p:cNvSpPr txBox="1"/>
          <p:nvPr/>
        </p:nvSpPr>
        <p:spPr>
          <a:xfrm>
            <a:off x="5181600" y="31242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ADCA93A0-C1A7-AA48-A897-1C6CBB15FF6D}"/>
              </a:ext>
            </a:extLst>
          </p:cNvPr>
          <p:cNvSpPr txBox="1"/>
          <p:nvPr/>
        </p:nvSpPr>
        <p:spPr>
          <a:xfrm>
            <a:off x="5791200" y="3500735"/>
            <a:ext cx="457200" cy="461665"/>
          </a:xfrm>
          <a:prstGeom prst="rect">
            <a:avLst/>
          </a:prstGeom>
          <a:noFill/>
        </p:spPr>
        <p:txBody>
          <a:bodyPr wrap="square" rtlCol="0">
            <a:spAutoFit/>
          </a:bodyPr>
          <a:lstStyle/>
          <a:p>
            <a:pPr algn="ctr"/>
            <a:r>
              <a:rPr lang="en-US" dirty="0"/>
              <a:t>*</a:t>
            </a:r>
          </a:p>
        </p:txBody>
      </p:sp>
      <p:sp>
        <p:nvSpPr>
          <p:cNvPr id="121" name="TextBox 120">
            <a:extLst>
              <a:ext uri="{FF2B5EF4-FFF2-40B4-BE49-F238E27FC236}">
                <a16:creationId xmlns:a16="http://schemas.microsoft.com/office/drawing/2014/main" id="{257AEDC7-DCE9-DD42-AE87-DACFC43FECA8}"/>
              </a:ext>
            </a:extLst>
          </p:cNvPr>
          <p:cNvSpPr txBox="1"/>
          <p:nvPr/>
        </p:nvSpPr>
        <p:spPr>
          <a:xfrm>
            <a:off x="4648200" y="3505200"/>
            <a:ext cx="457200" cy="461665"/>
          </a:xfrm>
          <a:prstGeom prst="rect">
            <a:avLst/>
          </a:prstGeom>
          <a:noFill/>
        </p:spPr>
        <p:txBody>
          <a:bodyPr wrap="square" rtlCol="0">
            <a:spAutoFit/>
          </a:bodyPr>
          <a:lstStyle/>
          <a:p>
            <a:pPr algn="ctr"/>
            <a:r>
              <a:rPr lang="en-US" dirty="0"/>
              <a:t>*</a:t>
            </a:r>
          </a:p>
        </p:txBody>
      </p:sp>
      <p:sp>
        <p:nvSpPr>
          <p:cNvPr id="122" name="TextBox 121">
            <a:extLst>
              <a:ext uri="{FF2B5EF4-FFF2-40B4-BE49-F238E27FC236}">
                <a16:creationId xmlns:a16="http://schemas.microsoft.com/office/drawing/2014/main" id="{6C27D396-2419-9C4A-811C-352ED3E177BB}"/>
              </a:ext>
            </a:extLst>
          </p:cNvPr>
          <p:cNvSpPr txBox="1"/>
          <p:nvPr/>
        </p:nvSpPr>
        <p:spPr>
          <a:xfrm>
            <a:off x="5181600" y="3810000"/>
            <a:ext cx="457200" cy="461665"/>
          </a:xfrm>
          <a:prstGeom prst="rect">
            <a:avLst/>
          </a:prstGeom>
          <a:noFill/>
        </p:spPr>
        <p:txBody>
          <a:bodyPr wrap="square" rtlCol="0">
            <a:spAutoFit/>
          </a:bodyPr>
          <a:lstStyle/>
          <a:p>
            <a:pPr algn="ctr"/>
            <a:r>
              <a:rPr lang="en-US" dirty="0"/>
              <a:t>0</a:t>
            </a:r>
          </a:p>
        </p:txBody>
      </p:sp>
      <p:sp>
        <p:nvSpPr>
          <p:cNvPr id="123" name="TextBox 122">
            <a:extLst>
              <a:ext uri="{FF2B5EF4-FFF2-40B4-BE49-F238E27FC236}">
                <a16:creationId xmlns:a16="http://schemas.microsoft.com/office/drawing/2014/main" id="{6EEC6338-8587-9C47-87AE-C4BC1752FD67}"/>
              </a:ext>
            </a:extLst>
          </p:cNvPr>
          <p:cNvSpPr txBox="1"/>
          <p:nvPr/>
        </p:nvSpPr>
        <p:spPr>
          <a:xfrm>
            <a:off x="2819400" y="3886200"/>
            <a:ext cx="1066800" cy="461665"/>
          </a:xfrm>
          <a:prstGeom prst="rect">
            <a:avLst/>
          </a:prstGeom>
          <a:noFill/>
        </p:spPr>
        <p:txBody>
          <a:bodyPr wrap="square" rtlCol="0">
            <a:spAutoFit/>
          </a:bodyPr>
          <a:lstStyle/>
          <a:p>
            <a:pPr algn="ctr"/>
            <a:r>
              <a:rPr lang="en-US" dirty="0"/>
              <a:t>0</a:t>
            </a:r>
          </a:p>
        </p:txBody>
      </p:sp>
      <p:sp>
        <p:nvSpPr>
          <p:cNvPr id="124" name="Frame 123">
            <a:extLst>
              <a:ext uri="{FF2B5EF4-FFF2-40B4-BE49-F238E27FC236}">
                <a16:creationId xmlns:a16="http://schemas.microsoft.com/office/drawing/2014/main" id="{9E13F26B-5804-034F-9658-5A88A1D90F13}"/>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5" name="TextBox 124">
            <a:extLst>
              <a:ext uri="{FF2B5EF4-FFF2-40B4-BE49-F238E27FC236}">
                <a16:creationId xmlns:a16="http://schemas.microsoft.com/office/drawing/2014/main" id="{6F78B973-7BC3-914B-8196-7D5769D08013}"/>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126" name="TextBox 125">
            <a:extLst>
              <a:ext uri="{FF2B5EF4-FFF2-40B4-BE49-F238E27FC236}">
                <a16:creationId xmlns:a16="http://schemas.microsoft.com/office/drawing/2014/main" id="{67573B3D-B552-4D45-85FD-2380F829D2D7}"/>
              </a:ext>
            </a:extLst>
          </p:cNvPr>
          <p:cNvSpPr txBox="1"/>
          <p:nvPr/>
        </p:nvSpPr>
        <p:spPr>
          <a:xfrm>
            <a:off x="1295400" y="1748135"/>
            <a:ext cx="838200" cy="461665"/>
          </a:xfrm>
          <a:prstGeom prst="rect">
            <a:avLst/>
          </a:prstGeom>
          <a:noFill/>
        </p:spPr>
        <p:txBody>
          <a:bodyPr wrap="square" rtlCol="0">
            <a:spAutoFit/>
          </a:bodyPr>
          <a:lstStyle/>
          <a:p>
            <a:pPr algn="ctr"/>
            <a:r>
              <a:rPr lang="en-US" dirty="0"/>
              <a:t>*</a:t>
            </a:r>
          </a:p>
        </p:txBody>
      </p:sp>
      <p:sp>
        <p:nvSpPr>
          <p:cNvPr id="127" name="TextBox 126">
            <a:extLst>
              <a:ext uri="{FF2B5EF4-FFF2-40B4-BE49-F238E27FC236}">
                <a16:creationId xmlns:a16="http://schemas.microsoft.com/office/drawing/2014/main" id="{973CDBCD-5638-E246-B1F2-FE4D628689F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128" name="TextBox 127">
            <a:extLst>
              <a:ext uri="{FF2B5EF4-FFF2-40B4-BE49-F238E27FC236}">
                <a16:creationId xmlns:a16="http://schemas.microsoft.com/office/drawing/2014/main" id="{CE9E5CEE-4003-734A-AB9C-31C78C6B132D}"/>
              </a:ext>
            </a:extLst>
          </p:cNvPr>
          <p:cNvSpPr txBox="1"/>
          <p:nvPr/>
        </p:nvSpPr>
        <p:spPr>
          <a:xfrm>
            <a:off x="533400" y="2057400"/>
            <a:ext cx="1447800" cy="461665"/>
          </a:xfrm>
          <a:prstGeom prst="rect">
            <a:avLst/>
          </a:prstGeom>
          <a:noFill/>
        </p:spPr>
        <p:txBody>
          <a:bodyPr wrap="square" rtlCol="0">
            <a:spAutoFit/>
          </a:bodyPr>
          <a:lstStyle/>
          <a:p>
            <a:pPr algn="ctr"/>
            <a:r>
              <a:rPr lang="en-US" dirty="0"/>
              <a:t>q2,Y1</a:t>
            </a:r>
          </a:p>
        </p:txBody>
      </p:sp>
      <p:sp>
        <p:nvSpPr>
          <p:cNvPr id="129" name="Frame 128">
            <a:extLst>
              <a:ext uri="{FF2B5EF4-FFF2-40B4-BE49-F238E27FC236}">
                <a16:creationId xmlns:a16="http://schemas.microsoft.com/office/drawing/2014/main" id="{DF0302A7-4E1D-5345-A383-28456391743B}"/>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0" name="TextBox 129">
            <a:extLst>
              <a:ext uri="{FF2B5EF4-FFF2-40B4-BE49-F238E27FC236}">
                <a16:creationId xmlns:a16="http://schemas.microsoft.com/office/drawing/2014/main" id="{213AFC69-7D63-0A43-BEB5-215050E5485C}"/>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131" name="TextBox 130">
            <a:extLst>
              <a:ext uri="{FF2B5EF4-FFF2-40B4-BE49-F238E27FC236}">
                <a16:creationId xmlns:a16="http://schemas.microsoft.com/office/drawing/2014/main" id="{F2446D5D-2998-CC42-AF4C-7CC357B70211}"/>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132" name="Frame 131">
            <a:extLst>
              <a:ext uri="{FF2B5EF4-FFF2-40B4-BE49-F238E27FC236}">
                <a16:creationId xmlns:a16="http://schemas.microsoft.com/office/drawing/2014/main" id="{9F8E48FA-5C5D-DC4A-ACAA-544D047918B6}"/>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3" name="TextBox 132">
            <a:extLst>
              <a:ext uri="{FF2B5EF4-FFF2-40B4-BE49-F238E27FC236}">
                <a16:creationId xmlns:a16="http://schemas.microsoft.com/office/drawing/2014/main" id="{2F81D283-4E03-5D44-8BF8-6A586A376C2E}"/>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134" name="TextBox 133">
            <a:extLst>
              <a:ext uri="{FF2B5EF4-FFF2-40B4-BE49-F238E27FC236}">
                <a16:creationId xmlns:a16="http://schemas.microsoft.com/office/drawing/2014/main" id="{0BC9EC0D-C78C-8B4B-B057-31B1BA37AE8A}"/>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135" name="TextBox 134">
            <a:extLst>
              <a:ext uri="{FF2B5EF4-FFF2-40B4-BE49-F238E27FC236}">
                <a16:creationId xmlns:a16="http://schemas.microsoft.com/office/drawing/2014/main" id="{7F526592-CCF9-CB49-84AB-0BAA63B7A332}"/>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136" name="TextBox 135">
            <a:extLst>
              <a:ext uri="{FF2B5EF4-FFF2-40B4-BE49-F238E27FC236}">
                <a16:creationId xmlns:a16="http://schemas.microsoft.com/office/drawing/2014/main" id="{7524022E-14E4-B447-977D-DC248343D6EE}"/>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137" name="TextBox 136">
            <a:extLst>
              <a:ext uri="{FF2B5EF4-FFF2-40B4-BE49-F238E27FC236}">
                <a16:creationId xmlns:a16="http://schemas.microsoft.com/office/drawing/2014/main" id="{EB99A47D-6B9F-D34F-8F0F-799D9E896E1E}"/>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138" name="TextBox 137">
            <a:extLst>
              <a:ext uri="{FF2B5EF4-FFF2-40B4-BE49-F238E27FC236}">
                <a16:creationId xmlns:a16="http://schemas.microsoft.com/office/drawing/2014/main" id="{AA7373D4-1496-984E-9654-C8B00EC8CB6A}"/>
              </a:ext>
            </a:extLst>
          </p:cNvPr>
          <p:cNvSpPr txBox="1"/>
          <p:nvPr/>
        </p:nvSpPr>
        <p:spPr>
          <a:xfrm>
            <a:off x="2400300" y="1767527"/>
            <a:ext cx="838200" cy="461665"/>
          </a:xfrm>
          <a:prstGeom prst="rect">
            <a:avLst/>
          </a:prstGeom>
          <a:noFill/>
        </p:spPr>
        <p:txBody>
          <a:bodyPr wrap="square" rtlCol="0">
            <a:spAutoFit/>
          </a:bodyPr>
          <a:lstStyle/>
          <a:p>
            <a:pPr algn="ctr"/>
            <a:r>
              <a:rPr lang="en-US" dirty="0"/>
              <a:t>*</a:t>
            </a:r>
          </a:p>
        </p:txBody>
      </p:sp>
      <p:sp>
        <p:nvSpPr>
          <p:cNvPr id="139" name="Frame 138">
            <a:extLst>
              <a:ext uri="{FF2B5EF4-FFF2-40B4-BE49-F238E27FC236}">
                <a16:creationId xmlns:a16="http://schemas.microsoft.com/office/drawing/2014/main" id="{6D001F21-8789-4049-BA7F-2E3B2FD946AE}"/>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0" name="TextBox 139">
            <a:extLst>
              <a:ext uri="{FF2B5EF4-FFF2-40B4-BE49-F238E27FC236}">
                <a16:creationId xmlns:a16="http://schemas.microsoft.com/office/drawing/2014/main" id="{04F29B99-C148-9945-BC81-E26500ADE29C}"/>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41" name="TextBox 140">
            <a:extLst>
              <a:ext uri="{FF2B5EF4-FFF2-40B4-BE49-F238E27FC236}">
                <a16:creationId xmlns:a16="http://schemas.microsoft.com/office/drawing/2014/main" id="{F4F93DE8-CF19-DE42-AA87-57C26B9234F1}"/>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42" name="TextBox 141">
            <a:extLst>
              <a:ext uri="{FF2B5EF4-FFF2-40B4-BE49-F238E27FC236}">
                <a16:creationId xmlns:a16="http://schemas.microsoft.com/office/drawing/2014/main" id="{5F763B78-8C04-DD4F-85F0-4275E8035BF9}"/>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43" name="TextBox 142">
            <a:extLst>
              <a:ext uri="{FF2B5EF4-FFF2-40B4-BE49-F238E27FC236}">
                <a16:creationId xmlns:a16="http://schemas.microsoft.com/office/drawing/2014/main" id="{AFC1506C-698A-E24F-823D-FC24D5D81255}"/>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44" name="TextBox 143">
            <a:extLst>
              <a:ext uri="{FF2B5EF4-FFF2-40B4-BE49-F238E27FC236}">
                <a16:creationId xmlns:a16="http://schemas.microsoft.com/office/drawing/2014/main" id="{CF2A8C4B-B558-FC4D-A3E1-1D71C351F4A2}"/>
              </a:ext>
            </a:extLst>
          </p:cNvPr>
          <p:cNvSpPr txBox="1"/>
          <p:nvPr/>
        </p:nvSpPr>
        <p:spPr>
          <a:xfrm>
            <a:off x="2819400" y="2133600"/>
            <a:ext cx="1066800" cy="461665"/>
          </a:xfrm>
          <a:prstGeom prst="rect">
            <a:avLst/>
          </a:prstGeom>
          <a:noFill/>
        </p:spPr>
        <p:txBody>
          <a:bodyPr wrap="square" rtlCol="0">
            <a:spAutoFit/>
          </a:bodyPr>
          <a:lstStyle/>
          <a:p>
            <a:pPr algn="ctr"/>
            <a:r>
              <a:rPr lang="en-US" dirty="0"/>
              <a:t>0</a:t>
            </a:r>
          </a:p>
        </p:txBody>
      </p:sp>
    </p:spTree>
    <p:extLst>
      <p:ext uri="{BB962C8B-B14F-4D97-AF65-F5344CB8AC3E}">
        <p14:creationId xmlns:p14="http://schemas.microsoft.com/office/powerpoint/2010/main" val="387873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But, be careful.</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So, an algorithm that takes n time is running in n = 2</a:t>
            </a:r>
            <a:r>
              <a:rPr lang="en-US" sz="2400" b="1" baseline="30000">
                <a:ea typeface="ＭＳ Ｐゴシック" pitchFamily="-111" charset="-128"/>
                <a:cs typeface="ＭＳ Ｐゴシック" pitchFamily="-111" charset="-128"/>
              </a:rPr>
              <a:t>log2(n)</a:t>
            </a:r>
            <a:r>
              <a:rPr lang="en-US" sz="2400" b="1">
                <a:ea typeface="ＭＳ Ｐゴシック" pitchFamily="-111" charset="-128"/>
                <a:cs typeface="ＭＳ Ｐゴシック" pitchFamily="-111" charset="-128"/>
              </a:rPr>
              <a:t> time, which is exponential in terms of the length,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8EFFC2D8-7195-B142-B5EB-CCED59EA34D9}"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17391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2; Only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4/6/20</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260</a:t>
            </a:fld>
            <a:endParaRPr lang="en-US"/>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q1,1</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1</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447800" y="1757065"/>
            <a:ext cx="838200" cy="461665"/>
          </a:xfrm>
          <a:prstGeom prst="rect">
            <a:avLst/>
          </a:prstGeom>
          <a:noFill/>
        </p:spPr>
        <p:txBody>
          <a:bodyPr wrap="square" rtlCol="0">
            <a:spAutoFit/>
          </a:bodyPr>
          <a:lstStyle/>
          <a:p>
            <a:pPr algn="ctr"/>
            <a:r>
              <a:rPr lang="en-US" dirty="0"/>
              <a:t>*</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q3,1</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533400" cy="461665"/>
          </a:xfrm>
          <a:prstGeom prst="rect">
            <a:avLst/>
          </a:prstGeom>
          <a:noFill/>
        </p:spPr>
        <p:txBody>
          <a:bodyPr wrap="square" rtlCol="0">
            <a:spAutoFit/>
          </a:bodyPr>
          <a:lstStyle/>
          <a:p>
            <a:pPr algn="ctr"/>
            <a:r>
              <a:rPr lang="en-US" dirty="0"/>
              <a:t>*</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q1,1</a:t>
            </a:r>
          </a:p>
        </p:txBody>
      </p:sp>
      <p:sp>
        <p:nvSpPr>
          <p:cNvPr id="90" name="Frame 89">
            <a:extLst>
              <a:ext uri="{FF2B5EF4-FFF2-40B4-BE49-F238E27FC236}">
                <a16:creationId xmlns:a16="http://schemas.microsoft.com/office/drawing/2014/main" id="{6FFE1730-15C4-864D-A4F6-8E2A18C56773}"/>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E1FFA82F-3CE2-7C4C-A856-AA5510DCD7CB}"/>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105" name="TextBox 104">
            <a:extLst>
              <a:ext uri="{FF2B5EF4-FFF2-40B4-BE49-F238E27FC236}">
                <a16:creationId xmlns:a16="http://schemas.microsoft.com/office/drawing/2014/main" id="{89E81112-77C2-A64E-BD78-4EED82997720}"/>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106" name="TextBox 105">
            <a:extLst>
              <a:ext uri="{FF2B5EF4-FFF2-40B4-BE49-F238E27FC236}">
                <a16:creationId xmlns:a16="http://schemas.microsoft.com/office/drawing/2014/main" id="{9F0E9ABC-EFCA-CA4C-8272-432DA418ED3D}"/>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9A192C77-6304-9246-B6E7-D32A6EB7F4C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08" name="Frame 107">
            <a:extLst>
              <a:ext uri="{FF2B5EF4-FFF2-40B4-BE49-F238E27FC236}">
                <a16:creationId xmlns:a16="http://schemas.microsoft.com/office/drawing/2014/main" id="{38C54B85-323E-B545-9776-671A67B7518A}"/>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1016F6FF-216F-B24F-8DB8-C80C20F4C39F}"/>
              </a:ext>
            </a:extLst>
          </p:cNvPr>
          <p:cNvSpPr txBox="1"/>
          <p:nvPr/>
        </p:nvSpPr>
        <p:spPr>
          <a:xfrm>
            <a:off x="3124200" y="4800600"/>
            <a:ext cx="457200" cy="461665"/>
          </a:xfrm>
          <a:prstGeom prst="rect">
            <a:avLst/>
          </a:prstGeom>
          <a:noFill/>
        </p:spPr>
        <p:txBody>
          <a:bodyPr wrap="square" rtlCol="0">
            <a:spAutoFit/>
          </a:bodyPr>
          <a:lstStyle/>
          <a:p>
            <a:pPr algn="ctr"/>
            <a:r>
              <a:rPr lang="en-US" dirty="0"/>
              <a:t>1</a:t>
            </a:r>
          </a:p>
        </p:txBody>
      </p:sp>
      <p:sp>
        <p:nvSpPr>
          <p:cNvPr id="110" name="TextBox 109">
            <a:extLst>
              <a:ext uri="{FF2B5EF4-FFF2-40B4-BE49-F238E27FC236}">
                <a16:creationId xmlns:a16="http://schemas.microsoft.com/office/drawing/2014/main" id="{2F7476CC-3B10-A74E-9E60-E496F8D7652B}"/>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11" name="TextBox 110">
            <a:extLst>
              <a:ext uri="{FF2B5EF4-FFF2-40B4-BE49-F238E27FC236}">
                <a16:creationId xmlns:a16="http://schemas.microsoft.com/office/drawing/2014/main" id="{2D1DBAE7-891E-6B48-8EB2-24E10A74990B}"/>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12" name="TextBox 111">
            <a:extLst>
              <a:ext uri="{FF2B5EF4-FFF2-40B4-BE49-F238E27FC236}">
                <a16:creationId xmlns:a16="http://schemas.microsoft.com/office/drawing/2014/main" id="{0A57D894-CC1C-1842-BE4D-7B423AEE1D65}"/>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113" name="Frame 112">
            <a:extLst>
              <a:ext uri="{FF2B5EF4-FFF2-40B4-BE49-F238E27FC236}">
                <a16:creationId xmlns:a16="http://schemas.microsoft.com/office/drawing/2014/main" id="{D20DBB85-316E-E640-8CBF-FD58A413E58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4" name="TextBox 113">
            <a:extLst>
              <a:ext uri="{FF2B5EF4-FFF2-40B4-BE49-F238E27FC236}">
                <a16:creationId xmlns:a16="http://schemas.microsoft.com/office/drawing/2014/main" id="{3AD48C52-0709-C44F-BD4B-4470E50FE13C}"/>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115" name="TextBox 114">
            <a:extLst>
              <a:ext uri="{FF2B5EF4-FFF2-40B4-BE49-F238E27FC236}">
                <a16:creationId xmlns:a16="http://schemas.microsoft.com/office/drawing/2014/main" id="{56466820-7294-C247-8991-818A9A78252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06568E05-BC9F-0E45-ADCD-DA1EE7BEAB7F}"/>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117" name="TextBox 116">
            <a:extLst>
              <a:ext uri="{FF2B5EF4-FFF2-40B4-BE49-F238E27FC236}">
                <a16:creationId xmlns:a16="http://schemas.microsoft.com/office/drawing/2014/main" id="{282DB83E-8603-5745-B38B-9AF1CF0133E8}"/>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118" name="Frame 117">
            <a:extLst>
              <a:ext uri="{FF2B5EF4-FFF2-40B4-BE49-F238E27FC236}">
                <a16:creationId xmlns:a16="http://schemas.microsoft.com/office/drawing/2014/main" id="{4AB57568-3DE5-DB4B-9104-7A4E9A7F2D10}"/>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667BEA5C-8DDD-A747-8548-750D83691A54}"/>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F03F2D18-9AEC-264B-B2CD-15DD1DE3BB4E}"/>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121" name="TextBox 120">
            <a:extLst>
              <a:ext uri="{FF2B5EF4-FFF2-40B4-BE49-F238E27FC236}">
                <a16:creationId xmlns:a16="http://schemas.microsoft.com/office/drawing/2014/main" id="{DA2AAFBD-2E89-EB44-ABF1-79B966F72802}"/>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122" name="TextBox 121">
            <a:extLst>
              <a:ext uri="{FF2B5EF4-FFF2-40B4-BE49-F238E27FC236}">
                <a16:creationId xmlns:a16="http://schemas.microsoft.com/office/drawing/2014/main" id="{E04515BC-2C1B-9F42-8BA9-394CCE3A274A}"/>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123" name="TextBox 122">
            <a:extLst>
              <a:ext uri="{FF2B5EF4-FFF2-40B4-BE49-F238E27FC236}">
                <a16:creationId xmlns:a16="http://schemas.microsoft.com/office/drawing/2014/main" id="{781D7E06-0C1F-6C4B-ADC0-B905388E5A18}"/>
              </a:ext>
            </a:extLst>
          </p:cNvPr>
          <p:cNvSpPr txBox="1"/>
          <p:nvPr/>
        </p:nvSpPr>
        <p:spPr>
          <a:xfrm>
            <a:off x="6400800" y="5292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58625209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Variations</a:t>
            </a:r>
          </a:p>
        </p:txBody>
      </p:sp>
      <p:sp>
        <p:nvSpPr>
          <p:cNvPr id="3" name="Content Placeholder 2"/>
          <p:cNvSpPr>
            <a:spLocks noGrp="1"/>
          </p:cNvSpPr>
          <p:nvPr>
            <p:ph idx="1"/>
          </p:nvPr>
        </p:nvSpPr>
        <p:spPr/>
        <p:txBody>
          <a:bodyPr/>
          <a:lstStyle/>
          <a:p>
            <a:r>
              <a:rPr lang="en-US" sz="2800" dirty="0"/>
              <a:t>One dimensional space (I asked you to think about that on an earlier slide)</a:t>
            </a:r>
          </a:p>
          <a:p>
            <a:pPr lvl="1"/>
            <a:endParaRPr lang="en-US" sz="2000" dirty="0"/>
          </a:p>
          <a:p>
            <a:r>
              <a:rPr lang="en-US" sz="2800" dirty="0"/>
              <a:t>Infinite 3d space (really impossible in general)</a:t>
            </a:r>
          </a:p>
          <a:p>
            <a:pPr lvl="1"/>
            <a:r>
              <a:rPr lang="en-US" sz="2400" dirty="0"/>
              <a:t>This become there an exists, for all, problem – Does there exist an initial tape for which M never halts</a:t>
            </a:r>
          </a:p>
          <a:p>
            <a:pPr lvl="1"/>
            <a:r>
              <a:rPr lang="en-US" sz="2400" dirty="0"/>
              <a:t>In fact, one can mimic acceptance on no inputs here, meaning M is not an algorithm </a:t>
            </a:r>
            <a:r>
              <a:rPr lang="en-US" sz="2400" dirty="0" err="1"/>
              <a:t>iff</a:t>
            </a:r>
            <a:r>
              <a:rPr lang="en-US" sz="2400" dirty="0"/>
              <a:t> we can tile the 3d space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261</a:t>
            </a:fld>
            <a:endParaRPr lang="en-US"/>
          </a:p>
        </p:txBody>
      </p:sp>
    </p:spTree>
    <p:extLst>
      <p:ext uri="{BB962C8B-B14F-4D97-AF65-F5344CB8AC3E}">
        <p14:creationId xmlns:p14="http://schemas.microsoft.com/office/powerpoint/2010/main" val="248969240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PCP Revisited</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Bounded Post Correspondence</a:t>
            </a:r>
          </a:p>
        </p:txBody>
      </p:sp>
    </p:spTree>
    <p:extLst>
      <p:ext uri="{BB962C8B-B14F-4D97-AF65-F5344CB8AC3E}">
        <p14:creationId xmlns:p14="http://schemas.microsoft.com/office/powerpoint/2010/main" val="104132353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Variation</a:t>
            </a:r>
          </a:p>
        </p:txBody>
      </p:sp>
      <p:sp>
        <p:nvSpPr>
          <p:cNvPr id="3" name="Content Placeholder 2"/>
          <p:cNvSpPr>
            <a:spLocks noGrp="1"/>
          </p:cNvSpPr>
          <p:nvPr>
            <p:ph idx="1"/>
          </p:nvPr>
        </p:nvSpPr>
        <p:spPr/>
        <p:txBody>
          <a:bodyPr/>
          <a:lstStyle/>
          <a:p>
            <a:r>
              <a:rPr lang="en-US" sz="2800" dirty="0"/>
              <a:t>Limit correspondence to a length that is polynomial in n, where n is length of initial input string.</a:t>
            </a:r>
            <a:endParaRPr lang="en-US" sz="2000" dirty="0"/>
          </a:p>
          <a:p>
            <a:r>
              <a:rPr lang="en-US" sz="2800" dirty="0"/>
              <a:t>Outline of proof we can get for almost free</a:t>
            </a:r>
          </a:p>
          <a:p>
            <a:pPr lvl="1"/>
            <a:r>
              <a:rPr lang="en-US" sz="2000" dirty="0"/>
              <a:t>Convert halting problem for a Non-deterministic Turing machine to word problem for a Semi-</a:t>
            </a:r>
            <a:r>
              <a:rPr lang="en-US" sz="2000" dirty="0" err="1"/>
              <a:t>Thue</a:t>
            </a:r>
            <a:r>
              <a:rPr lang="en-US" sz="2000" dirty="0"/>
              <a:t> System</a:t>
            </a:r>
            <a:br>
              <a:rPr lang="en-US" sz="2000" dirty="0"/>
            </a:br>
            <a:r>
              <a:rPr lang="en-US" sz="1600" dirty="0"/>
              <a:t>Note: we originally did for deterministic machines, but the construction works for non-determinism and maps nicely to Semi-</a:t>
            </a:r>
            <a:r>
              <a:rPr lang="en-US" sz="1600" dirty="0" err="1"/>
              <a:t>Thue</a:t>
            </a:r>
            <a:r>
              <a:rPr lang="en-US" sz="1600" dirty="0"/>
              <a:t> systems which are non-deterministic by definition.</a:t>
            </a:r>
          </a:p>
          <a:p>
            <a:pPr lvl="1"/>
            <a:r>
              <a:rPr lang="en-US" sz="2000" dirty="0"/>
              <a:t>Recast as an instance of PCP</a:t>
            </a:r>
          </a:p>
          <a:p>
            <a:pPr lvl="1"/>
            <a:r>
              <a:rPr lang="en-US" sz="2000" dirty="0"/>
              <a:t>Limit the length of word to (n+2)</a:t>
            </a:r>
            <a:r>
              <a:rPr lang="en-US" sz="2000" baseline="30000" dirty="0"/>
              <a:t>k</a:t>
            </a:r>
            <a:r>
              <a:rPr lang="en-US" sz="2000" dirty="0"/>
              <a:t>, where original TM accepts or rejects in </a:t>
            </a:r>
            <a:r>
              <a:rPr lang="en-US" sz="2000" dirty="0" err="1"/>
              <a:t>n</a:t>
            </a:r>
            <a:r>
              <a:rPr lang="en-US" sz="2000" baseline="30000" dirty="0" err="1"/>
              <a:t>k</a:t>
            </a:r>
            <a:r>
              <a:rPr lang="en-US" sz="2000" dirty="0"/>
              <a:t> steps.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263</a:t>
            </a:fld>
            <a:endParaRPr lang="en-US"/>
          </a:p>
        </p:txBody>
      </p:sp>
    </p:spTree>
    <p:extLst>
      <p:ext uri="{BB962C8B-B14F-4D97-AF65-F5344CB8AC3E}">
        <p14:creationId xmlns:p14="http://schemas.microsoft.com/office/powerpoint/2010/main" val="393125170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a:t>
            </a:r>
          </a:p>
        </p:txBody>
      </p:sp>
      <p:sp>
        <p:nvSpPr>
          <p:cNvPr id="3" name="Content Placeholder 2"/>
          <p:cNvSpPr>
            <a:spLocks noGrp="1"/>
          </p:cNvSpPr>
          <p:nvPr>
            <p:ph idx="1"/>
          </p:nvPr>
        </p:nvSpPr>
        <p:spPr/>
        <p:txBody>
          <a:bodyPr/>
          <a:lstStyle/>
          <a:p>
            <a:r>
              <a:rPr lang="en-US" sz="2400" dirty="0"/>
              <a:t>There is a tighter bound on Bounded PCP.</a:t>
            </a:r>
          </a:p>
          <a:p>
            <a:endParaRPr lang="en-US" sz="2400" dirty="0"/>
          </a:p>
          <a:p>
            <a:r>
              <a:rPr lang="en-US" sz="2400" dirty="0"/>
              <a:t>Given sequences (x1, x2, …, </a:t>
            </a:r>
            <a:r>
              <a:rPr lang="en-US" sz="2400" dirty="0" err="1"/>
              <a:t>xn</a:t>
            </a:r>
            <a:r>
              <a:rPr lang="en-US" sz="2400" dirty="0"/>
              <a:t>) and (y1, y2, …, </a:t>
            </a:r>
            <a:r>
              <a:rPr lang="en-US" sz="2400" dirty="0" err="1"/>
              <a:t>yn</a:t>
            </a:r>
            <a:r>
              <a:rPr lang="en-US" sz="2400" dirty="0"/>
              <a:t>), and a positive integer </a:t>
            </a:r>
            <a:br>
              <a:rPr lang="en-US" sz="2400" dirty="0"/>
            </a:br>
            <a:r>
              <a:rPr lang="en-US" sz="2400" dirty="0" err="1"/>
              <a:t>K≤p</a:t>
            </a:r>
            <a:r>
              <a:rPr lang="en-US" sz="2400" dirty="0"/>
              <a:t>(max(|x1|+…+|</a:t>
            </a:r>
            <a:r>
              <a:rPr lang="en-US" sz="2400" dirty="0" err="1"/>
              <a:t>xn</a:t>
            </a:r>
            <a:r>
              <a:rPr lang="en-US" sz="2400" dirty="0"/>
              <a:t>|, |y1|+…+|</a:t>
            </a:r>
            <a:r>
              <a:rPr lang="en-US" sz="2400" dirty="0" err="1"/>
              <a:t>yn</a:t>
            </a:r>
            <a:r>
              <a:rPr lang="en-US" sz="2400" dirty="0"/>
              <a:t>|), </a:t>
            </a:r>
            <a:br>
              <a:rPr lang="en-US" sz="2400" dirty="0"/>
            </a:br>
            <a:r>
              <a:rPr lang="en-US" sz="2400" dirty="0"/>
              <a:t>where p is some polynomial, is there a solution to this instance involving indices i1, …,</a:t>
            </a:r>
            <a:r>
              <a:rPr lang="en-US" sz="2400" dirty="0" err="1"/>
              <a:t>ik</a:t>
            </a:r>
            <a:r>
              <a:rPr lang="en-US" sz="2400" dirty="0"/>
              <a:t>, </a:t>
            </a:r>
            <a:r>
              <a:rPr lang="en-US" sz="2400" dirty="0" err="1"/>
              <a:t>k≤K</a:t>
            </a:r>
            <a:r>
              <a:rPr lang="en-US" sz="2400" dirty="0"/>
              <a:t> (not necessarily distinct), of integers between 1 and n, such that the corresponding x and y strings are identical.</a:t>
            </a:r>
          </a:p>
          <a:p>
            <a:r>
              <a:rPr lang="en-US" sz="2400" dirty="0"/>
              <a:t>Follows from Constable, Hunt and </a:t>
            </a:r>
            <a:r>
              <a:rPr lang="en-US" sz="2400" dirty="0" err="1"/>
              <a:t>Sahni</a:t>
            </a:r>
            <a:r>
              <a:rPr lang="en-US" sz="2400" dirty="0"/>
              <a:t> (1974). “On the Computational Complexity of Program Scheme Equivalence,” </a:t>
            </a:r>
            <a:r>
              <a:rPr lang="en-US" sz="2400" i="1" dirty="0"/>
              <a:t>Siam Journal of Computing </a:t>
            </a:r>
            <a:r>
              <a:rPr lang="en-US" sz="2400" dirty="0"/>
              <a:t>9(2), 396-416.</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264</a:t>
            </a:fld>
            <a:endParaRPr lang="en-US"/>
          </a:p>
        </p:txBody>
      </p:sp>
    </p:spTree>
    <p:extLst>
      <p:ext uri="{BB962C8B-B14F-4D97-AF65-F5344CB8AC3E}">
        <p14:creationId xmlns:p14="http://schemas.microsoft.com/office/powerpoint/2010/main" val="348225619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Co-NP</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Fourth Significant Class of Problems</a:t>
            </a:r>
          </a:p>
        </p:txBody>
      </p:sp>
    </p:spTree>
    <p:extLst>
      <p:ext uri="{BB962C8B-B14F-4D97-AF65-F5344CB8AC3E}">
        <p14:creationId xmlns:p14="http://schemas.microsoft.com/office/powerpoint/2010/main" val="382002323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t>Co–NP</a:t>
            </a:r>
          </a:p>
        </p:txBody>
      </p:sp>
      <p:sp>
        <p:nvSpPr>
          <p:cNvPr id="49869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sz="2800" b="1" dirty="0">
                <a:latin typeface="Arial" panose="020B0604020202020204" pitchFamily="34" charset="0"/>
                <a:cs typeface="Arial" panose="020B0604020202020204" pitchFamily="34" charset="0"/>
              </a:rPr>
              <a:t>For any decision problem A in NP, there is a ‘complement’ problem Co–A defined on the same instances as A, but with a question whose answer is the negation of the answer in A. That is, an instance is a "yes" instance for A if and only if it is a "no" instance in Co–A. </a:t>
            </a:r>
          </a:p>
          <a:p>
            <a:pPr lvl="2" eaLnBrk="1" hangingPunct="1">
              <a:lnSpc>
                <a:spcPct val="90000"/>
              </a:lnSpc>
              <a:buFont typeface="Times" charset="0"/>
              <a:buChar char="•"/>
              <a:defRPr/>
            </a:pPr>
            <a:endParaRPr lang="en-US" sz="2800" b="1" dirty="0">
              <a:latin typeface="Arial" panose="020B0604020202020204" pitchFamily="34" charset="0"/>
              <a:cs typeface="Arial" panose="020B0604020202020204" pitchFamily="34" charset="0"/>
            </a:endParaRPr>
          </a:p>
          <a:p>
            <a:pPr lvl="2" eaLnBrk="1" hangingPunct="1">
              <a:lnSpc>
                <a:spcPct val="90000"/>
              </a:lnSpc>
              <a:buFont typeface="Times" charset="0"/>
              <a:buNone/>
              <a:defRPr/>
            </a:pPr>
            <a:r>
              <a:rPr lang="en-US" sz="2800" b="1" dirty="0">
                <a:latin typeface="Arial" panose="020B0604020202020204" pitchFamily="34" charset="0"/>
                <a:cs typeface="Arial" panose="020B0604020202020204" pitchFamily="34" charset="0"/>
              </a:rPr>
              <a:t>	Notice that the complement of the complement of a problem is the original problem.</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BBED27F8-9FDF-4A4E-BF06-96843407815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7D96FDC-7F26-DF4A-BF77-85B574569C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D69205C-C7EE-A84E-B4B9-4F630B34812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793231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Co–NP</a:t>
            </a:r>
          </a:p>
        </p:txBody>
      </p:sp>
      <p:sp>
        <p:nvSpPr>
          <p:cNvPr id="499715" name="Rectangle 3"/>
          <p:cNvSpPr>
            <a:spLocks noGrp="1" noChangeArrowheads="1"/>
          </p:cNvSpPr>
          <p:nvPr>
            <p:ph idx="1"/>
          </p:nvPr>
        </p:nvSpPr>
        <p:spPr/>
        <p:txBody>
          <a:bodyPr/>
          <a:lstStyle/>
          <a:p>
            <a:pPr lvl="2" eaLnBrk="1" hangingPunct="1">
              <a:buFont typeface="Times" charset="0"/>
              <a:buNone/>
              <a:defRPr/>
            </a:pPr>
            <a:r>
              <a:rPr lang="en-US" sz="2000" b="1" dirty="0">
                <a:latin typeface="Times New Roman" charset="0"/>
              </a:rPr>
              <a:t>	</a:t>
            </a:r>
            <a:r>
              <a:rPr lang="en-US" sz="2800" b="1" dirty="0">
                <a:latin typeface="Arial" panose="020B0604020202020204" pitchFamily="34" charset="0"/>
                <a:cs typeface="Arial" panose="020B0604020202020204" pitchFamily="34" charset="0"/>
              </a:rPr>
              <a:t>Co–NP is the set of all decision problems whose complements are members of NP.</a:t>
            </a:r>
          </a:p>
          <a:p>
            <a:pPr eaLnBrk="1" hangingPunct="1">
              <a:buFont typeface="Times" charset="0"/>
              <a:buChar char="•"/>
              <a:defRPr/>
            </a:pPr>
            <a:endParaRPr lang="en-US" sz="3600" b="1" dirty="0">
              <a:latin typeface="Arial" panose="020B0604020202020204" pitchFamily="34" charset="0"/>
              <a:cs typeface="Arial" panose="020B0604020202020204" pitchFamily="34" charset="0"/>
            </a:endParaRPr>
          </a:p>
          <a:p>
            <a:pPr lvl="2" eaLnBrk="1" hangingPunct="1">
              <a:buFont typeface="Times" charset="0"/>
              <a:buNone/>
              <a:defRPr/>
            </a:pPr>
            <a:r>
              <a:rPr lang="en-US" sz="2800" b="1" dirty="0">
                <a:latin typeface="Arial" panose="020B0604020202020204" pitchFamily="34" charset="0"/>
                <a:cs typeface="Arial" panose="020B0604020202020204" pitchFamily="34" charset="0"/>
              </a:rPr>
              <a:t>	For example: consider Graph Color GC</a:t>
            </a:r>
          </a:p>
          <a:p>
            <a:pPr lvl="3" eaLnBrk="1" hangingPunct="1">
              <a:buFont typeface="Times" charset="0"/>
              <a:buNone/>
              <a:defRPr/>
            </a:pPr>
            <a:r>
              <a:rPr lang="en-US" sz="2400" b="1" dirty="0">
                <a:latin typeface="Arial" panose="020B0604020202020204" pitchFamily="34" charset="0"/>
                <a:cs typeface="Arial" panose="020B0604020202020204" pitchFamily="34" charset="0"/>
              </a:rPr>
              <a:t>	Given: A graph G and an integer k.</a:t>
            </a:r>
          </a:p>
          <a:p>
            <a:pPr lvl="3" eaLnBrk="1" hangingPunct="1">
              <a:buFont typeface="Times" charset="0"/>
              <a:buNone/>
              <a:defRPr/>
            </a:pPr>
            <a:r>
              <a:rPr lang="en-US" sz="2400" b="1" dirty="0">
                <a:latin typeface="Arial" panose="020B0604020202020204" pitchFamily="34" charset="0"/>
                <a:cs typeface="Arial" panose="020B0604020202020204" pitchFamily="34" charset="0"/>
              </a:rPr>
              <a:t>	Question: Can G be properly colored with k colors?</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C437C3FD-0F96-0B4F-81BA-343BFED59A28}"/>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CBFBB0A-8922-4748-A0F2-A1A3E426D03E}"/>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01E38D-4A59-754A-8777-5F1C464B5D2F}"/>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22778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dirty="0"/>
              <a:t>Co–NP</a:t>
            </a:r>
          </a:p>
        </p:txBody>
      </p:sp>
      <p:sp>
        <p:nvSpPr>
          <p:cNvPr id="500739" name="Rectangle 3"/>
          <p:cNvSpPr>
            <a:spLocks noGrp="1" noChangeArrowheads="1"/>
          </p:cNvSpPr>
          <p:nvPr>
            <p:ph idx="1"/>
          </p:nvPr>
        </p:nvSpPr>
        <p:spPr/>
        <p:txBody>
          <a:bodyPr/>
          <a:lstStyle/>
          <a:p>
            <a:pPr lvl="2" eaLnBrk="1" hangingPunct="1">
              <a:buFont typeface="Times" charset="0"/>
              <a:buNone/>
              <a:defRPr/>
            </a:pPr>
            <a:r>
              <a:rPr lang="en-US" sz="2600" b="1" dirty="0">
                <a:latin typeface="Arial" panose="020B0604020202020204" pitchFamily="34" charset="0"/>
                <a:cs typeface="Arial" panose="020B0604020202020204" pitchFamily="34" charset="0"/>
              </a:rPr>
              <a:t>The complement problem of GC</a:t>
            </a:r>
          </a:p>
          <a:p>
            <a:pPr lvl="2" eaLnBrk="1" hangingPunct="1">
              <a:buFont typeface="Times" charset="0"/>
              <a:buNone/>
              <a:defRPr/>
            </a:pPr>
            <a:endParaRPr lang="en-US" sz="2600" dirty="0">
              <a:latin typeface="Arial" panose="020B0604020202020204" pitchFamily="34" charset="0"/>
              <a:cs typeface="Arial" panose="020B0604020202020204" pitchFamily="34" charset="0"/>
            </a:endParaRPr>
          </a:p>
          <a:p>
            <a:pPr lvl="2" eaLnBrk="1" hangingPunct="1">
              <a:buFont typeface="Times" charset="0"/>
              <a:buNone/>
              <a:defRPr/>
            </a:pPr>
            <a:r>
              <a:rPr lang="en-US" sz="2600" b="1" dirty="0">
                <a:latin typeface="Arial" panose="020B0604020202020204" pitchFamily="34" charset="0"/>
                <a:cs typeface="Arial" panose="020B0604020202020204" pitchFamily="34" charset="0"/>
              </a:rPr>
              <a:t>	Co–GC</a:t>
            </a:r>
          </a:p>
          <a:p>
            <a:pPr lvl="2" eaLnBrk="1" hangingPunct="1">
              <a:buFont typeface="Times" charset="0"/>
              <a:buNone/>
              <a:defRPr/>
            </a:pPr>
            <a:r>
              <a:rPr lang="en-US" sz="2600" b="1" dirty="0">
                <a:latin typeface="Arial" panose="020B0604020202020204" pitchFamily="34" charset="0"/>
                <a:cs typeface="Arial" panose="020B0604020202020204" pitchFamily="34" charset="0"/>
              </a:rPr>
              <a:t>		Given: A graph G and an integer k.</a:t>
            </a:r>
          </a:p>
          <a:p>
            <a:pPr lvl="2" eaLnBrk="1" hangingPunct="1">
              <a:buFont typeface="Times" charset="0"/>
              <a:buNone/>
              <a:defRPr/>
            </a:pPr>
            <a:r>
              <a:rPr lang="en-US" sz="2600" b="1" dirty="0">
                <a:latin typeface="Arial" panose="020B0604020202020204" pitchFamily="34" charset="0"/>
                <a:cs typeface="Arial" panose="020B0604020202020204" pitchFamily="34" charset="0"/>
              </a:rPr>
              <a:t>		Question: Do all proper colorings of G 		     require </a:t>
            </a:r>
            <a:r>
              <a:rPr lang="en-US" sz="2600" b="1" u="sng" dirty="0">
                <a:latin typeface="Arial" panose="020B0604020202020204" pitchFamily="34" charset="0"/>
                <a:cs typeface="Arial" panose="020B0604020202020204" pitchFamily="34" charset="0"/>
              </a:rPr>
              <a:t>more than</a:t>
            </a:r>
            <a:r>
              <a:rPr lang="en-US" sz="2600" b="1" dirty="0">
                <a:latin typeface="Arial" panose="020B0604020202020204" pitchFamily="34" charset="0"/>
                <a:cs typeface="Arial" panose="020B0604020202020204" pitchFamily="34" charset="0"/>
              </a:rPr>
              <a:t> k colors?</a:t>
            </a:r>
          </a:p>
        </p:txBody>
      </p:sp>
      <p:sp>
        <p:nvSpPr>
          <p:cNvPr id="4" name="Date Placeholder 3">
            <a:extLst>
              <a:ext uri="{FF2B5EF4-FFF2-40B4-BE49-F238E27FC236}">
                <a16:creationId xmlns:a16="http://schemas.microsoft.com/office/drawing/2014/main" id="{E77D71AA-FA26-A841-848D-945C7760B6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C7DA7EA-AAFF-4840-8CD9-335144DA6E5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DBFEC38-FB86-A640-A7F2-3D402A0A581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606234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dirty="0"/>
              <a:t>Co–NP</a:t>
            </a:r>
          </a:p>
        </p:txBody>
      </p:sp>
      <p:sp>
        <p:nvSpPr>
          <p:cNvPr id="501763" name="Rectangle 3"/>
          <p:cNvSpPr>
            <a:spLocks noGrp="1" noChangeArrowheads="1"/>
          </p:cNvSpPr>
          <p:nvPr>
            <p:ph idx="1"/>
          </p:nvPr>
        </p:nvSpPr>
        <p:spPr/>
        <p:txBody>
          <a:bodyPr/>
          <a:lstStyle/>
          <a:p>
            <a:pPr lvl="2" eaLnBrk="1" hangingPunct="1">
              <a:lnSpc>
                <a:spcPct val="90000"/>
              </a:lnSpc>
              <a:buFont typeface="Times" charset="0"/>
              <a:buNone/>
              <a:defRPr/>
            </a:pPr>
            <a:r>
              <a:rPr lang="en-US" b="1" dirty="0">
                <a:latin typeface="Times New Roman" charset="0"/>
              </a:rPr>
              <a:t>	</a:t>
            </a:r>
            <a:r>
              <a:rPr lang="en-US" sz="2800" b="1" dirty="0">
                <a:latin typeface="Arial" panose="020B0604020202020204" pitchFamily="34" charset="0"/>
                <a:cs typeface="Arial" panose="020B0604020202020204" pitchFamily="34" charset="0"/>
              </a:rPr>
              <a:t>Notice that Co–GC is a problem that does not appear to be in the set NP. That is, we know of no way to check in polynomial time the answer to a "Yes" instance of Co–GC.</a:t>
            </a:r>
          </a:p>
          <a:p>
            <a:pPr lvl="2" eaLnBrk="1" hangingPunct="1">
              <a:lnSpc>
                <a:spcPct val="90000"/>
              </a:lnSpc>
              <a:buFont typeface="Times" charset="0"/>
              <a:buNone/>
              <a:defRPr/>
            </a:pPr>
            <a:endParaRPr lang="en-US" sz="2800" b="1" dirty="0">
              <a:latin typeface="Arial" panose="020B0604020202020204" pitchFamily="34" charset="0"/>
              <a:cs typeface="Arial" panose="020B0604020202020204" pitchFamily="34" charset="0"/>
            </a:endParaRPr>
          </a:p>
          <a:p>
            <a:pPr lvl="2" eaLnBrk="1" hangingPunct="1">
              <a:lnSpc>
                <a:spcPct val="90000"/>
              </a:lnSpc>
              <a:buFont typeface="Times" charset="0"/>
              <a:buNone/>
              <a:defRPr/>
            </a:pPr>
            <a:r>
              <a:rPr lang="en-US" sz="2800" b="1" dirty="0">
                <a:latin typeface="Arial" panose="020B0604020202020204" pitchFamily="34" charset="0"/>
                <a:cs typeface="Arial" panose="020B0604020202020204" pitchFamily="34" charset="0"/>
              </a:rPr>
              <a:t>	What is the "answer" to  a Yes instance that can be verified in polynomial time?</a:t>
            </a:r>
          </a:p>
          <a:p>
            <a:pPr eaLnBrk="1" hangingPunct="1">
              <a:lnSpc>
                <a:spcPct val="90000"/>
              </a:lnSpc>
              <a:buFont typeface="Times" charset="0"/>
              <a:buChar char="•"/>
              <a:defRPr/>
            </a:pPr>
            <a:endParaRPr lang="en-US" b="1" dirty="0"/>
          </a:p>
        </p:txBody>
      </p:sp>
      <p:sp>
        <p:nvSpPr>
          <p:cNvPr id="4" name="Date Placeholder 3">
            <a:extLst>
              <a:ext uri="{FF2B5EF4-FFF2-40B4-BE49-F238E27FC236}">
                <a16:creationId xmlns:a16="http://schemas.microsoft.com/office/drawing/2014/main" id="{C21E1FCE-1AAD-BC46-A351-CDABCD571BB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88904DA-D47C-554B-AE38-BC06D9C629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443C46B-5089-F147-B1E7-79D8AF8ED2A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160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Problem – Subset Sum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Instances: A list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of </a:t>
            </a:r>
            <a:r>
              <a:rPr lang="en-US" sz="1800" b="1" dirty="0">
                <a:ea typeface="ＭＳ Ｐゴシック" pitchFamily="-111" charset="-128"/>
                <a:cs typeface="ＭＳ Ｐゴシック" pitchFamily="-111" charset="-128"/>
              </a:rPr>
              <a:t>n</a:t>
            </a:r>
            <a:r>
              <a:rPr lang="en-US" sz="1800" dirty="0">
                <a:ea typeface="ＭＳ Ｐゴシック" pitchFamily="-111" charset="-128"/>
                <a:cs typeface="ＭＳ Ｐゴシック" pitchFamily="-111" charset="-128"/>
              </a:rPr>
              <a:t> integer values and an integer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have a subset which sums exactly to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No one knows of a polynomial (deterministic) solution to this  problem.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On the other hand, there is a very simple (dynamic programming) algorithm that runs in </a:t>
            </a:r>
            <a:r>
              <a:rPr lang="en-US" sz="1800" b="1" dirty="0">
                <a:ea typeface="ＭＳ Ｐゴシック" pitchFamily="-111" charset="-128"/>
                <a:cs typeface="ＭＳ Ｐゴシック" pitchFamily="-111" charset="-128"/>
              </a:rPr>
              <a:t>O(</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time.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Why isn't this "polynomial"? </a:t>
            </a:r>
          </a:p>
          <a:p>
            <a:r>
              <a:rPr lang="en-US" sz="1800" dirty="0">
                <a:ea typeface="ＭＳ Ｐゴシック" pitchFamily="-111" charset="-128"/>
                <a:cs typeface="ＭＳ Ｐゴシック" pitchFamily="-111" charset="-128"/>
              </a:rPr>
              <a:t>   Because, the "length" of an instance is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 and</a:t>
            </a:r>
          </a:p>
          <a:p>
            <a:r>
              <a:rPr lang="en-US" sz="1800" dirty="0">
                <a:ea typeface="ＭＳ Ｐゴシック" pitchFamily="-111" charset="-128"/>
                <a:cs typeface="ＭＳ Ｐゴシック" pitchFamily="-111" charset="-128"/>
              </a:rPr>
              <a:t>   </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 &gt;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(B))^k </a:t>
            </a:r>
            <a:r>
              <a:rPr lang="en-US" sz="1800" dirty="0">
                <a:ea typeface="ＭＳ Ｐゴシック" pitchFamily="-111" charset="-128"/>
                <a:cs typeface="ＭＳ Ｐゴシック" pitchFamily="-111" charset="-128"/>
              </a:rPr>
              <a:t>for any fixed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201300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t>Co–NP</a:t>
            </a:r>
          </a:p>
        </p:txBody>
      </p:sp>
      <p:sp>
        <p:nvSpPr>
          <p:cNvPr id="502787"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b="1" dirty="0">
                <a:latin typeface="Arial" panose="020B0604020202020204" pitchFamily="34" charset="0"/>
                <a:cs typeface="Arial" panose="020B0604020202020204" pitchFamily="34" charset="0"/>
              </a:rPr>
              <a:t>Not all problems in NP behave this way. For example, if X is a problem in class P, then both "yes" and "no" instances can be solved in polynomial time. </a:t>
            </a:r>
          </a:p>
          <a:p>
            <a:pPr lvl="2"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a:t>
            </a:r>
          </a:p>
          <a:p>
            <a:pPr lvl="2"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That is, both "yes" and "no" instances can be verified in polynomial time and hence, X and Co–X are both in NP, in fact, both are in P. </a:t>
            </a:r>
          </a:p>
          <a:p>
            <a:pPr lvl="2"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This implies P = Co–P and, further,</a:t>
            </a:r>
          </a:p>
          <a:p>
            <a:pPr lvl="3"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 = Co–P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NP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Co–NP</a:t>
            </a:r>
            <a:r>
              <a:rPr lang="en-US" sz="2400" dirty="0">
                <a:latin typeface="Arial" panose="020B0604020202020204" pitchFamily="34" charset="0"/>
                <a:cs typeface="Arial" panose="020B0604020202020204" pitchFamily="34" charset="0"/>
              </a:rPr>
              <a:t>.</a:t>
            </a:r>
          </a:p>
          <a:p>
            <a:pPr marL="0" indent="0" eaLnBrk="1" hangingPunct="1">
              <a:lnSpc>
                <a:spcPct val="90000"/>
              </a:lnSpc>
              <a:buNone/>
              <a:defRPr/>
            </a:pPr>
            <a:endParaRPr lang="en-US" sz="2800" dirty="0"/>
          </a:p>
        </p:txBody>
      </p:sp>
      <p:sp>
        <p:nvSpPr>
          <p:cNvPr id="4" name="Date Placeholder 3">
            <a:extLst>
              <a:ext uri="{FF2B5EF4-FFF2-40B4-BE49-F238E27FC236}">
                <a16:creationId xmlns:a16="http://schemas.microsoft.com/office/drawing/2014/main" id="{EC71CFAD-022F-8846-884B-AD9CE717261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E94A78C-9437-7B4F-9C0A-A29E5952AB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E9F903F-5C76-7346-94CD-73A744EBE8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38987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t>Co–NP</a:t>
            </a:r>
          </a:p>
        </p:txBody>
      </p:sp>
      <p:sp>
        <p:nvSpPr>
          <p:cNvPr id="503811" name="Rectangle 3"/>
          <p:cNvSpPr>
            <a:spLocks noGrp="1" noChangeArrowheads="1"/>
          </p:cNvSpPr>
          <p:nvPr>
            <p:ph idx="1"/>
          </p:nvPr>
        </p:nvSpPr>
        <p:spPr/>
        <p:txBody>
          <a:bodyPr/>
          <a:lstStyle/>
          <a:p>
            <a:pPr lvl="2" eaLnBrk="1" hangingPunct="1">
              <a:buFont typeface="Times" pitchFamily="-111" charset="0"/>
              <a:buNone/>
            </a:pPr>
            <a:r>
              <a:rPr lang="en-US" sz="2800" b="1" dirty="0">
                <a:latin typeface="Arial" panose="020B0604020202020204" pitchFamily="34" charset="0"/>
                <a:cs typeface="Arial" panose="020B0604020202020204" pitchFamily="34" charset="0"/>
              </a:rPr>
              <a:t>  This gives rise to a second fundamental question: </a:t>
            </a:r>
          </a:p>
          <a:p>
            <a:pPr lvl="3" eaLnBrk="1" hangingPunct="1">
              <a:buFont typeface="Times" pitchFamily="-111" charset="0"/>
              <a:buNone/>
            </a:pPr>
            <a:r>
              <a:rPr lang="en-US" sz="2400" b="1" dirty="0">
                <a:latin typeface="Arial" panose="020B0604020202020204" pitchFamily="34" charset="0"/>
                <a:cs typeface="Arial" panose="020B0604020202020204" pitchFamily="34" charset="0"/>
              </a:rPr>
              <a:t>			NP = Co–NP?</a:t>
            </a:r>
          </a:p>
          <a:p>
            <a:pPr lvl="2" eaLnBrk="1" hangingPunct="1"/>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If P = NP, then NP = Co–NP. </a:t>
            </a: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This is not "if and only if." </a:t>
            </a:r>
          </a:p>
          <a:p>
            <a:pPr lvl="2" eaLnBrk="1" hangingPunct="1">
              <a:buFont typeface="Times" pitchFamily="-111" charset="0"/>
              <a:buNone/>
            </a:pPr>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It is possible that NP = Co–NP and, yet,  P ≠ NP.</a:t>
            </a:r>
          </a:p>
          <a:p>
            <a:pPr eaLnBrk="1" hangingPunct="1"/>
            <a:endParaRPr lang="en-US" sz="2800" b="1" dirty="0"/>
          </a:p>
        </p:txBody>
      </p:sp>
      <p:sp>
        <p:nvSpPr>
          <p:cNvPr id="4" name="Date Placeholder 3">
            <a:extLst>
              <a:ext uri="{FF2B5EF4-FFF2-40B4-BE49-F238E27FC236}">
                <a16:creationId xmlns:a16="http://schemas.microsoft.com/office/drawing/2014/main" id="{85B805F0-8931-9A43-8F11-124E112B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AF17744-288E-AC44-9394-DACF285AE87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D175E83-59E7-2C42-8C54-EB7350EF84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608040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dirty="0"/>
              <a:t>Co–NP</a:t>
            </a:r>
          </a:p>
        </p:txBody>
      </p:sp>
      <p:sp>
        <p:nvSpPr>
          <p:cNvPr id="504835" name="Rectangle 3"/>
          <p:cNvSpPr>
            <a:spLocks noGrp="1" noChangeArrowheads="1"/>
          </p:cNvSpPr>
          <p:nvPr>
            <p:ph idx="1"/>
          </p:nvPr>
        </p:nvSpPr>
        <p:spPr/>
        <p:txBody>
          <a:bodyPr/>
          <a:lstStyle/>
          <a:p>
            <a:pPr eaLnBrk="1" hangingPunct="1">
              <a:buFont typeface="Times" charset="0"/>
              <a:buNone/>
              <a:defRPr/>
            </a:pPr>
            <a:r>
              <a:rPr lang="en-US" sz="2400" dirty="0"/>
              <a:t>	</a:t>
            </a:r>
            <a:r>
              <a:rPr lang="en-US" sz="2400" b="1" dirty="0">
                <a:latin typeface="Arial" panose="020B0604020202020204" pitchFamily="34" charset="0"/>
                <a:cs typeface="Arial" panose="020B0604020202020204" pitchFamily="34" charset="0"/>
              </a:rPr>
              <a:t>If  A </a:t>
            </a:r>
            <a:r>
              <a:rPr lang="en-US" sz="2400" b="1" dirty="0">
                <a:latin typeface="Arial" panose="020B0604020202020204" pitchFamily="34" charset="0"/>
                <a:cs typeface="Arial" panose="020B0604020202020204" pitchFamily="34" charset="0"/>
                <a:sym typeface="Zapf Dingbats" charset="2"/>
              </a:rPr>
              <a:t>≤</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B and both are in NP, then the same polynomial transformation will reduce Co-A to Co–B. That is, </a:t>
            </a:r>
            <a:br>
              <a:rPr lang="en-US" sz="2400" b="1"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Co–A ≤</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Co–B. Therefore, Co–SAT is 'complete' in </a:t>
            </a:r>
            <a:br>
              <a:rPr lang="en-US" sz="2400" b="1"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Co–NP. </a:t>
            </a:r>
          </a:p>
          <a:p>
            <a:pPr eaLnBrk="1" hangingPunct="1">
              <a:buFont typeface="Times" charset="0"/>
              <a:buNone/>
              <a:defRPr/>
            </a:pPr>
            <a:r>
              <a:rPr lang="en-US" sz="2400" b="1"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b="1" dirty="0">
                <a:latin typeface="Arial" panose="020B0604020202020204" pitchFamily="34" charset="0"/>
                <a:cs typeface="Arial" panose="020B0604020202020204" pitchFamily="34" charset="0"/>
                <a:sym typeface="Zapf Dingbats" charset="2"/>
              </a:rPr>
              <a:t>	In fact, corresponding to NP–Complete is the complement set Co–NP–Complete, the set of hardest problems in </a:t>
            </a:r>
            <a:br>
              <a:rPr lang="en-US" sz="2400" b="1"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Co–NP.</a:t>
            </a:r>
            <a:r>
              <a:rPr lang="en-US" sz="2400" b="1"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34F4F4CA-E9CA-4F45-94C3-43CECF874D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901CC7B-1AA3-5149-B38F-95CE24CDB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501D485-8BD5-0D43-B314-6440455AB2F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967288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defRPr/>
            </a:pPr>
            <a:r>
              <a:rPr lang="en-US" dirty="0"/>
              <a:t>Turing Reductions</a:t>
            </a:r>
          </a:p>
        </p:txBody>
      </p:sp>
      <p:sp>
        <p:nvSpPr>
          <p:cNvPr id="505859" name="Rectangle 3"/>
          <p:cNvSpPr>
            <a:spLocks noGrp="1" noChangeArrowheads="1"/>
          </p:cNvSpPr>
          <p:nvPr>
            <p:ph idx="1"/>
          </p:nvPr>
        </p:nvSpPr>
        <p:spPr/>
        <p:txBody>
          <a:bodyPr/>
          <a:lstStyle/>
          <a:p>
            <a:pPr eaLnBrk="1" hangingPunct="1">
              <a:buFont typeface="Times" charset="0"/>
              <a:buNone/>
              <a:defRPr/>
            </a:pPr>
            <a:r>
              <a:rPr lang="en-US" sz="2800" b="1" dirty="0"/>
              <a:t>	Now, return to Turing Reductions.</a:t>
            </a:r>
          </a:p>
          <a:p>
            <a:pPr eaLnBrk="1" hangingPunct="1">
              <a:buFont typeface="Times" charset="0"/>
              <a:buNone/>
              <a:defRPr/>
            </a:pPr>
            <a:endParaRPr lang="en-US" sz="2800" b="1" dirty="0"/>
          </a:p>
          <a:p>
            <a:pPr eaLnBrk="1" hangingPunct="1">
              <a:buFont typeface="Times" charset="0"/>
              <a:buNone/>
              <a:defRPr/>
            </a:pPr>
            <a:r>
              <a:rPr lang="en-US" sz="2800" b="1" dirty="0"/>
              <a:t>	Recall that Turing reductions include polynomial transformations as a special case. So, we should expect they will be more powerful.</a:t>
            </a:r>
            <a:endParaRPr lang="en-US" b="1" dirty="0"/>
          </a:p>
        </p:txBody>
      </p:sp>
      <p:sp>
        <p:nvSpPr>
          <p:cNvPr id="4" name="Date Placeholder 3">
            <a:extLst>
              <a:ext uri="{FF2B5EF4-FFF2-40B4-BE49-F238E27FC236}">
                <a16:creationId xmlns:a16="http://schemas.microsoft.com/office/drawing/2014/main" id="{1BD2792C-574C-B640-BFA4-11765FD248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2FF40EC-05F5-2541-9AAA-20120A8C70A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D617BCE-0653-0745-A41B-6A371309CED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28932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a:defRPr/>
            </a:pPr>
            <a:r>
              <a:rPr lang="en-US" dirty="0"/>
              <a:t>Turing Reductions</a:t>
            </a:r>
            <a:endParaRPr lang="en-US" dirty="0">
              <a:ea typeface="ＭＳ Ｐゴシック" pitchFamily="-111" charset="-128"/>
              <a:cs typeface="ＭＳ Ｐゴシック" pitchFamily="-111" charset="-128"/>
            </a:endParaRPr>
          </a:p>
        </p:txBody>
      </p:sp>
      <p:sp>
        <p:nvSpPr>
          <p:cNvPr id="506883" name="Rectangle 3"/>
          <p:cNvSpPr>
            <a:spLocks noGrp="1" noChangeArrowheads="1"/>
          </p:cNvSpPr>
          <p:nvPr>
            <p:ph idx="1"/>
          </p:nvPr>
        </p:nvSpPr>
        <p:spPr/>
        <p:txBody>
          <a:bodyPr/>
          <a:lstStyle/>
          <a:p>
            <a:pPr marL="230188" lvl="2" eaLnBrk="1" hangingPunct="1">
              <a:buFont typeface="Times" charset="0"/>
              <a:buNone/>
              <a:defRPr/>
            </a:pPr>
            <a:r>
              <a:rPr lang="en-US" sz="2800" dirty="0">
                <a:latin typeface="Times New Roman" charset="0"/>
              </a:rPr>
              <a:t> </a:t>
            </a:r>
            <a:r>
              <a:rPr lang="en-US" sz="2800" b="1" dirty="0">
                <a:latin typeface="Arial" panose="020B0604020202020204" pitchFamily="34" charset="0"/>
                <a:cs typeface="Arial" panose="020B0604020202020204" pitchFamily="34" charset="0"/>
              </a:rPr>
              <a:t>(1)  Problems A and B can, but need not, be</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decision problems.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(2) No restriction placed upon the number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of instances of B that are constructed.</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(3) Nor, how the result, </a:t>
            </a:r>
            <a:r>
              <a:rPr lang="en-US" sz="2800" b="1" dirty="0" err="1">
                <a:latin typeface="Arial" panose="020B0604020202020204" pitchFamily="34" charset="0"/>
                <a:cs typeface="Arial" panose="020B0604020202020204" pitchFamily="34" charset="0"/>
              </a:rPr>
              <a:t>Answer</a:t>
            </a:r>
            <a:r>
              <a:rPr lang="en-US" sz="2800" b="1" baseline="-25000" dirty="0" err="1">
                <a:latin typeface="Arial" panose="020B0604020202020204" pitchFamily="34" charset="0"/>
                <a:cs typeface="Arial" panose="020B0604020202020204" pitchFamily="34" charset="0"/>
              </a:rPr>
              <a:t>A</a:t>
            </a:r>
            <a:r>
              <a:rPr lang="en-US" sz="2800" b="1" dirty="0">
                <a:latin typeface="Arial" panose="020B0604020202020204" pitchFamily="34" charset="0"/>
                <a:cs typeface="Arial" panose="020B0604020202020204" pitchFamily="34" charset="0"/>
              </a:rPr>
              <a:t>, is computed.</a:t>
            </a:r>
          </a:p>
          <a:p>
            <a:pPr marL="230188" lvl="2" eaLnBrk="1" hangingPunct="1">
              <a:buFont typeface="Times" charset="0"/>
              <a:buNone/>
              <a:defRPr/>
            </a:pPr>
            <a:endParaRPr lang="en-US" sz="2800" b="1" dirty="0">
              <a:latin typeface="Arial" panose="020B0604020202020204" pitchFamily="34" charset="0"/>
              <a:cs typeface="Arial" panose="020B0604020202020204" pitchFamily="34" charset="0"/>
            </a:endParaRP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In effect, we use an Oracle for B.</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8B40DC0E-A11A-8F41-8B1F-C15250953E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FA6EF54-4F4F-7A47-953A-AFEAA54FBD0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1D1F65-CC2F-C945-ADAA-847EAFFE6DC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039818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effectLst/>
        </p:spPr>
        <p:txBody>
          <a:bodyPr/>
          <a:lstStyle/>
          <a:p>
            <a:pPr>
              <a:defRPr/>
            </a:pPr>
            <a:r>
              <a:rPr lang="en-US" dirty="0"/>
              <a:t>Turing Reductions</a:t>
            </a:r>
          </a:p>
        </p:txBody>
      </p:sp>
      <p:sp>
        <p:nvSpPr>
          <p:cNvPr id="507907" name="Rectangle 3"/>
          <p:cNvSpPr>
            <a:spLocks noGrp="1" noChangeArrowheads="1"/>
          </p:cNvSpPr>
          <p:nvPr>
            <p:ph idx="1"/>
          </p:nvPr>
        </p:nvSpPr>
        <p:spPr/>
        <p:txBody>
          <a:bodyPr/>
          <a:lstStyle/>
          <a:p>
            <a:pPr eaLnBrk="1" hangingPunct="1">
              <a:buFont typeface="Times" charset="0"/>
              <a:buNone/>
              <a:defRPr/>
            </a:pPr>
            <a:r>
              <a:rPr lang="en-US" sz="2400" b="1" dirty="0">
                <a:latin typeface="Times New Roman" charset="0"/>
              </a:rPr>
              <a:t>	</a:t>
            </a:r>
            <a:r>
              <a:rPr lang="en-US" b="1" dirty="0">
                <a:latin typeface="Arial" panose="020B0604020202020204" pitchFamily="34" charset="0"/>
                <a:cs typeface="Arial" panose="020B0604020202020204" pitchFamily="34" charset="0"/>
              </a:rPr>
              <a:t>Technically, Turing Reductions include Polynomial Transformations, but it is useful to distinguish them.</a:t>
            </a:r>
          </a:p>
          <a:p>
            <a:pPr eaLnBrk="1" hangingPunct="1">
              <a:buFont typeface="Times" charset="0"/>
              <a:buChar char="•"/>
              <a:defRPr/>
            </a:pPr>
            <a:endParaRPr lang="en-US" b="1" dirty="0">
              <a:latin typeface="Arial" panose="020B0604020202020204" pitchFamily="34" charset="0"/>
              <a:cs typeface="Arial" panose="020B0604020202020204" pitchFamily="34" charset="0"/>
            </a:endParaRPr>
          </a:p>
          <a:p>
            <a:pPr eaLnBrk="1" hangingPunct="1">
              <a:buFont typeface="Times" charset="0"/>
              <a:buNone/>
              <a:defRPr/>
            </a:pPr>
            <a:r>
              <a:rPr lang="en-US" b="1" dirty="0">
                <a:latin typeface="Arial" panose="020B0604020202020204" pitchFamily="34" charset="0"/>
                <a:cs typeface="Arial" panose="020B0604020202020204" pitchFamily="34" charset="0"/>
              </a:rPr>
              <a:t>   Polynomial transformations are often the easiest to apply.</a:t>
            </a:r>
          </a:p>
        </p:txBody>
      </p:sp>
      <p:sp>
        <p:nvSpPr>
          <p:cNvPr id="4" name="Date Placeholder 3">
            <a:extLst>
              <a:ext uri="{FF2B5EF4-FFF2-40B4-BE49-F238E27FC236}">
                <a16:creationId xmlns:a16="http://schemas.microsoft.com/office/drawing/2014/main" id="{B2275B1D-1A9C-9D4D-B895-CF4CC712FD2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AF28DC0-CC1D-7347-A87A-036D2D1628A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3BF4CB-FA75-0643-9DFB-2CAAC26484C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670325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a:defRPr/>
            </a:pPr>
            <a:r>
              <a:rPr lang="en-US" dirty="0"/>
              <a:t>NP–Hard</a:t>
            </a:r>
          </a:p>
        </p:txBody>
      </p:sp>
      <p:sp>
        <p:nvSpPr>
          <p:cNvPr id="508931"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 </a:t>
            </a:r>
          </a:p>
          <a:p>
            <a:pPr algn="ctr" eaLnBrk="1" hangingPunct="1">
              <a:buFont typeface="Times" charset="0"/>
              <a:buNone/>
              <a:defRPr/>
            </a:pPr>
            <a:r>
              <a:rPr lang="en-US" b="1" dirty="0">
                <a:latin typeface="Arial" panose="020B0604020202020204" pitchFamily="34" charset="0"/>
                <a:cs typeface="Arial" panose="020B0604020202020204" pitchFamily="34" charset="0"/>
              </a:rPr>
              <a:t>Fifth Significant Class of Problems</a:t>
            </a:r>
          </a:p>
        </p:txBody>
      </p:sp>
    </p:spTree>
    <p:extLst>
      <p:ext uri="{BB962C8B-B14F-4D97-AF65-F5344CB8AC3E}">
        <p14:creationId xmlns:p14="http://schemas.microsoft.com/office/powerpoint/2010/main" val="308950379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a:t>NP–Hard</a:t>
            </a:r>
          </a:p>
        </p:txBody>
      </p:sp>
      <p:sp>
        <p:nvSpPr>
          <p:cNvPr id="509955"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latin typeface="Times New Roman" charset="0"/>
              </a:rPr>
              <a:t>	</a:t>
            </a:r>
            <a:r>
              <a:rPr lang="en-US" sz="2800" b="1" dirty="0">
                <a:latin typeface="Arial" panose="020B0604020202020204" pitchFamily="34" charset="0"/>
                <a:cs typeface="Arial" panose="020B0604020202020204" pitchFamily="34" charset="0"/>
              </a:rPr>
              <a:t>To date, we have concerned ourselves with decision problems. We are now in a position to include additional problems. In particular, optimization problems. </a:t>
            </a:r>
          </a:p>
          <a:p>
            <a:pPr eaLnBrk="1" hangingPunct="1">
              <a:lnSpc>
                <a:spcPct val="90000"/>
              </a:lnSpc>
              <a:buFont typeface="Times" charset="0"/>
              <a:buNone/>
              <a:defRPr/>
            </a:pPr>
            <a:endParaRPr lang="en-US" sz="2800" b="1" dirty="0">
              <a:latin typeface="Arial" panose="020B0604020202020204" pitchFamily="34" charset="0"/>
              <a:cs typeface="Arial" panose="020B0604020202020204" pitchFamily="34" charset="0"/>
            </a:endParaRPr>
          </a:p>
          <a:p>
            <a:pPr eaLnBrk="1" hangingPunct="1">
              <a:lnSpc>
                <a:spcPct val="90000"/>
              </a:lnSpc>
              <a:buFont typeface="Times" charset="0"/>
              <a:buNone/>
              <a:defRPr/>
            </a:pPr>
            <a:r>
              <a:rPr lang="en-US" sz="2800" b="1" dirty="0">
                <a:latin typeface="Arial" panose="020B0604020202020204" pitchFamily="34" charset="0"/>
                <a:cs typeface="Arial" panose="020B0604020202020204" pitchFamily="34" charset="0"/>
              </a:rPr>
              <a:t>   We require one additional tool – the second type of transformation discussed above – Turing reductions.</a:t>
            </a:r>
          </a:p>
        </p:txBody>
      </p:sp>
      <p:sp>
        <p:nvSpPr>
          <p:cNvPr id="4" name="Date Placeholder 3">
            <a:extLst>
              <a:ext uri="{FF2B5EF4-FFF2-40B4-BE49-F238E27FC236}">
                <a16:creationId xmlns:a16="http://schemas.microsoft.com/office/drawing/2014/main" id="{A189B0D3-5B96-C84D-AF7F-805A6FB3984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6699B7-8E28-204B-86DE-9EBE3F8C4A5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92BB239-3C87-0B4F-A1E8-696090DEA5C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327385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dirty="0"/>
              <a:t>NP–Hard</a:t>
            </a:r>
          </a:p>
        </p:txBody>
      </p:sp>
      <p:sp>
        <p:nvSpPr>
          <p:cNvPr id="510979" name="Rectangle 3"/>
          <p:cNvSpPr>
            <a:spLocks noGrp="1" noChangeArrowheads="1"/>
          </p:cNvSpPr>
          <p:nvPr>
            <p:ph idx="1"/>
          </p:nvPr>
        </p:nvSpPr>
        <p:spPr/>
        <p:txBody>
          <a:bodyPr/>
          <a:lstStyle/>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Definition: Problem B is NP–Hard if there is a polynomial time Turing reduction A </a:t>
            </a:r>
            <a:r>
              <a:rPr lang="en-US" sz="2000" b="1" dirty="0">
                <a:latin typeface="Arial" panose="020B0604020202020204" pitchFamily="34" charset="0"/>
                <a:cs typeface="Arial" panose="020B0604020202020204" pitchFamily="34" charset="0"/>
                <a:sym typeface="Zapf Dingbats" charset="2"/>
              </a:rPr>
              <a:t>≤</a:t>
            </a:r>
            <a:r>
              <a:rPr lang="en-US" sz="2000" b="1" baseline="-25000" dirty="0">
                <a:latin typeface="Arial" panose="020B0604020202020204" pitchFamily="34" charset="0"/>
                <a:cs typeface="Arial" panose="020B0604020202020204" pitchFamily="34" charset="0"/>
                <a:sym typeface="Zapf Dingbats" charset="2"/>
              </a:rPr>
              <a:t>PT</a:t>
            </a:r>
            <a:r>
              <a:rPr lang="en-US" sz="2000" b="1" dirty="0">
                <a:latin typeface="Arial" panose="020B0604020202020204" pitchFamily="34" charset="0"/>
                <a:cs typeface="Arial" panose="020B0604020202020204" pitchFamily="34" charset="0"/>
                <a:sym typeface="Zapf Dingbats" charset="2"/>
              </a:rPr>
              <a:t> </a:t>
            </a:r>
            <a:r>
              <a:rPr lang="en-US" sz="2800" b="1" dirty="0">
                <a:latin typeface="Arial" panose="020B0604020202020204" pitchFamily="34" charset="0"/>
                <a:cs typeface="Arial" panose="020B0604020202020204" pitchFamily="34" charset="0"/>
              </a:rPr>
              <a:t> B for some problem A in NP–Complete.</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This implies NP–Hard problems are at least as hard as NP–Complete problems. Therefore, they cannot be solved in polynomial time </a:t>
            </a:r>
            <a:r>
              <a:rPr lang="en-US" sz="2800" b="1" u="sng" dirty="0">
                <a:latin typeface="Arial" panose="020B0604020202020204" pitchFamily="34" charset="0"/>
                <a:cs typeface="Arial" panose="020B0604020202020204" pitchFamily="34" charset="0"/>
              </a:rPr>
              <a:t>unless</a:t>
            </a:r>
            <a:r>
              <a:rPr lang="en-US" sz="2800" b="1" dirty="0">
                <a:latin typeface="Arial" panose="020B0604020202020204" pitchFamily="34" charset="0"/>
                <a:cs typeface="Arial" panose="020B0604020202020204" pitchFamily="34" charset="0"/>
              </a:rPr>
              <a:t> P = NP (and maybe not then).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This use of an oracle, allows us to reduce co-NP-Complete problems to NP-Complete ones and vice versa.</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C597AB8D-CD2E-C847-A143-1CB2735FC34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F88C64E-3A12-994B-94C8-CB9D9655089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B3B91A9-6536-5643-B69A-1474BCE1DCF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111409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the problem to determine if an arbitrary fully quantified Boolean expression is true. Note: SAT only uses existential.</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NP-Hard but may not be in NP.</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can be solved in polynomial space (PSPACE).</a:t>
            </a:r>
          </a:p>
        </p:txBody>
      </p:sp>
      <p:sp>
        <p:nvSpPr>
          <p:cNvPr id="4" name="Date Placeholder 3">
            <a:extLst>
              <a:ext uri="{FF2B5EF4-FFF2-40B4-BE49-F238E27FC236}">
                <a16:creationId xmlns:a16="http://schemas.microsoft.com/office/drawing/2014/main" id="{ABA91965-C7E8-2144-87F7-450193C458B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A19E23-A3AC-6E43-9B83-B6B1DE02365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A2A89A-30F7-1D45-A323-6D1CB99D8A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99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When given a new problem to solve (design an algorithm for), if it's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or even exponential, you will waste a lot of time trying to write a polynomial solution for it!!</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the problem really is polynomial, it will be worthwhile spending some time and effort to find a polynomial solution.</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t>
            </a:r>
            <a:r>
              <a:rPr lang="en-US" sz="2400" i="1" dirty="0">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375390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t>NP–Hard</a:t>
            </a:r>
          </a:p>
        </p:txBody>
      </p:sp>
      <p:sp>
        <p:nvSpPr>
          <p:cNvPr id="513027" name="Rectangle 3"/>
          <p:cNvSpPr>
            <a:spLocks noGrp="1" noChangeArrowheads="1"/>
          </p:cNvSpPr>
          <p:nvPr>
            <p:ph idx="1"/>
          </p:nvPr>
        </p:nvSpPr>
        <p:spPr/>
        <p:txBody>
          <a:bodyPr/>
          <a:lstStyle/>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Polynomial transformations are Turing reductions.</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Thus, NP–Complete is a subset of NP–Hard.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Co–NP–Complete also is a subset of NP–Hard.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NP–Hard contains many other interesting problems.</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FA81CB21-B263-3843-82E7-CEB15C18D9C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693C6F-1AA6-5943-B0CE-1D750644363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E8E124A-D3D7-0644-8D3B-E5EAEB3F2DF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332080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a:t>
            </a:r>
          </a:p>
        </p:txBody>
      </p:sp>
      <p:sp>
        <p:nvSpPr>
          <p:cNvPr id="3" name="Content Placeholder 2"/>
          <p:cNvSpPr>
            <a:spLocks noGrp="1"/>
          </p:cNvSpPr>
          <p:nvPr>
            <p:ph idx="1"/>
          </p:nvPr>
        </p:nvSpPr>
        <p:spPr/>
        <p:txBody>
          <a:bodyPr/>
          <a:lstStyle/>
          <a:p>
            <a:r>
              <a:rPr lang="en-US" sz="2800" b="1" dirty="0"/>
              <a:t>NP-Easy</a:t>
            </a:r>
            <a:r>
              <a:rPr lang="en-US" sz="2800" dirty="0"/>
              <a:t> is the set of function problems that are solvable in polynomial time by a deterministic Turing machine with an oracle for some decision problem in </a:t>
            </a:r>
            <a:r>
              <a:rPr lang="en-US" sz="2800" b="1" dirty="0"/>
              <a:t>NP</a:t>
            </a:r>
            <a:r>
              <a:rPr lang="en-US" sz="2800" dirty="0"/>
              <a:t>.</a:t>
            </a:r>
          </a:p>
          <a:p>
            <a:r>
              <a:rPr lang="en-US" sz="2800" dirty="0"/>
              <a:t>That is, given an Oracle for some </a:t>
            </a:r>
            <a:r>
              <a:rPr lang="en-US" sz="2800" b="1" dirty="0"/>
              <a:t>NP</a:t>
            </a:r>
            <a:r>
              <a:rPr lang="en-US" sz="2800" dirty="0"/>
              <a:t> problem </a:t>
            </a:r>
            <a:r>
              <a:rPr lang="en-US" sz="2800" b="1" dirty="0"/>
              <a:t>Y</a:t>
            </a:r>
            <a:r>
              <a:rPr lang="en-US" sz="2800" dirty="0"/>
              <a:t>, if </a:t>
            </a:r>
            <a:r>
              <a:rPr lang="en-US" sz="2800" b="1" dirty="0"/>
              <a:t>X</a:t>
            </a:r>
            <a:r>
              <a:rPr lang="en-US" sz="2800" dirty="0"/>
              <a:t> is Turing reducible to </a:t>
            </a:r>
            <a:r>
              <a:rPr lang="en-US" sz="2800" b="1" dirty="0"/>
              <a:t>Y</a:t>
            </a:r>
            <a:r>
              <a:rPr lang="en-US" sz="2800" dirty="0"/>
              <a:t> in polynomial time then </a:t>
            </a:r>
            <a:r>
              <a:rPr lang="en-US" sz="2800" b="1" dirty="0"/>
              <a:t>X</a:t>
            </a:r>
            <a:r>
              <a:rPr lang="en-US" sz="2800" dirty="0"/>
              <a:t> is </a:t>
            </a:r>
            <a:r>
              <a:rPr lang="en-US" sz="2800" b="1" dirty="0"/>
              <a:t>NP-Easy</a:t>
            </a:r>
            <a:r>
              <a:rPr lang="en-US" sz="2800" dirty="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281</a:t>
            </a:fld>
            <a:endParaRPr lang="en-US" dirty="0">
              <a:solidFill>
                <a:srgbClr val="000000"/>
              </a:solidFill>
            </a:endParaRPr>
          </a:p>
        </p:txBody>
      </p:sp>
    </p:spTree>
    <p:extLst>
      <p:ext uri="{BB962C8B-B14F-4D97-AF65-F5344CB8AC3E}">
        <p14:creationId xmlns:p14="http://schemas.microsoft.com/office/powerpoint/2010/main" val="400436611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defRPr/>
            </a:pPr>
            <a:r>
              <a:rPr lang="en-US" dirty="0"/>
              <a:t>NP–Easy</a:t>
            </a:r>
          </a:p>
        </p:txBody>
      </p:sp>
      <p:sp>
        <p:nvSpPr>
          <p:cNvPr id="516099" name="Rectangle 3"/>
          <p:cNvSpPr>
            <a:spLocks noGrp="1" noChangeArrowheads="1"/>
          </p:cNvSpPr>
          <p:nvPr>
            <p:ph idx="1"/>
          </p:nvPr>
        </p:nvSpPr>
        <p:spPr/>
        <p:txBody>
          <a:bodyPr/>
          <a:lstStyle/>
          <a:p>
            <a:pPr marL="0" indent="0" eaLnBrk="1" hangingPunct="1">
              <a:buFont typeface="Times" charset="0"/>
              <a:buNone/>
              <a:defRPr/>
            </a:pPr>
            <a:r>
              <a:rPr lang="en-US" sz="2800" b="1" dirty="0"/>
              <a:t>Problem X need not be, but often is, NP–Complete. </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a:t>In fact, X can be any problem in NP or Co–NP.</a:t>
            </a:r>
          </a:p>
          <a:p>
            <a:pPr marL="0" indent="0" eaLnBrk="1" hangingPunct="1">
              <a:buFont typeface="Times" charset="0"/>
              <a:buNone/>
              <a:defRPr/>
            </a:pPr>
            <a:endParaRPr lang="en-US" sz="2800" b="1" dirty="0"/>
          </a:p>
          <a:p>
            <a:pPr marL="0" indent="0" eaLnBrk="1" hangingPunct="1">
              <a:buFont typeface="Times" charset="0"/>
              <a:buNone/>
              <a:defRPr/>
            </a:pPr>
            <a:r>
              <a:rPr lang="en-US" sz="2800" b="1" dirty="0"/>
              <a:t>More to the point, an NP-Easy problem does not even need to be a decision problem – it can be an optimization problem or some other problem seeking a numerical rather than binary (yes/no answer).</a:t>
            </a:r>
            <a:endParaRPr lang="en-US" sz="2800" dirty="0"/>
          </a:p>
        </p:txBody>
      </p:sp>
      <p:sp>
        <p:nvSpPr>
          <p:cNvPr id="4" name="Date Placeholder 3">
            <a:extLst>
              <a:ext uri="{FF2B5EF4-FFF2-40B4-BE49-F238E27FC236}">
                <a16:creationId xmlns:a16="http://schemas.microsoft.com/office/drawing/2014/main" id="{302FB789-945D-D745-B8CA-BB9468BE22E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4170541-9C81-2041-ABFB-B711CB50A9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2E1994-9D5C-A045-8760-1B82C5019AF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7873032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defRPr/>
            </a:pPr>
            <a:r>
              <a:rPr lang="en-US" dirty="0"/>
              <a:t>NP–Equivalent</a:t>
            </a:r>
          </a:p>
        </p:txBody>
      </p:sp>
      <p:sp>
        <p:nvSpPr>
          <p:cNvPr id="51507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000" b="1" dirty="0"/>
              <a:t>Problem B in NP–Hard is </a:t>
            </a:r>
            <a:r>
              <a:rPr lang="en-US" sz="2000" b="1" i="1" dirty="0"/>
              <a:t>NP–Equivalent</a:t>
            </a:r>
            <a:r>
              <a:rPr lang="en-US" sz="2000" b="1" dirty="0"/>
              <a:t> when B reduces to some problem X in NP, That is, B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X. This is, when B is also NP-Easy.</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a:t>Since B is in NP–Hard, we already know there is a problem A in NP–Complete that reduces to B. That is, A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B. </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a:t>Since X is in NP, X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A. Therefore, X </a:t>
            </a:r>
            <a:r>
              <a:rPr lang="en-US" sz="2000" b="1" dirty="0">
                <a:sym typeface="Zapf Dingbats" charset="2"/>
              </a:rPr>
              <a:t>≤</a:t>
            </a:r>
            <a:r>
              <a:rPr lang="en-US" sz="2000" b="1" baseline="-25000" dirty="0">
                <a:sym typeface="Zapf Dingbats" charset="2"/>
              </a:rPr>
              <a:t>PT</a:t>
            </a:r>
            <a:r>
              <a:rPr lang="en-US" sz="2000" b="1" dirty="0"/>
              <a:t>  A </a:t>
            </a:r>
            <a:r>
              <a:rPr lang="en-US" sz="2000" b="1" dirty="0">
                <a:sym typeface="Zapf Dingbats" charset="2"/>
              </a:rPr>
              <a:t>≤</a:t>
            </a:r>
            <a:r>
              <a:rPr lang="en-US" sz="2000" b="1" baseline="-25000" dirty="0">
                <a:sym typeface="Zapf Dingbats" charset="2"/>
              </a:rPr>
              <a:t>PT</a:t>
            </a:r>
            <a:r>
              <a:rPr lang="en-US" sz="2000" b="1" dirty="0"/>
              <a:t>  B </a:t>
            </a:r>
            <a:r>
              <a:rPr lang="en-US" sz="2000" b="1" dirty="0">
                <a:sym typeface="Zapf Dingbats" charset="2"/>
              </a:rPr>
              <a:t>≤</a:t>
            </a:r>
            <a:r>
              <a:rPr lang="en-US" sz="2000" b="1" baseline="-25000" dirty="0">
                <a:sym typeface="Zapf Dingbats" charset="2"/>
              </a:rPr>
              <a:t>PT</a:t>
            </a:r>
            <a:r>
              <a:rPr lang="en-US" sz="2000" b="1" dirty="0"/>
              <a:t> X.</a:t>
            </a:r>
          </a:p>
          <a:p>
            <a:pPr marL="0" indent="0" eaLnBrk="1" hangingPunct="1">
              <a:lnSpc>
                <a:spcPct val="90000"/>
              </a:lnSpc>
              <a:buFont typeface="Times" charset="0"/>
              <a:buNone/>
              <a:defRPr/>
            </a:pPr>
            <a:r>
              <a:rPr lang="en-US" sz="2000" b="1" dirty="0"/>
              <a:t>	</a:t>
            </a:r>
          </a:p>
          <a:p>
            <a:pPr marL="0" indent="0" eaLnBrk="1" hangingPunct="1">
              <a:lnSpc>
                <a:spcPct val="90000"/>
              </a:lnSpc>
              <a:buFont typeface="Times" charset="0"/>
              <a:buNone/>
              <a:defRPr/>
            </a:pPr>
            <a:r>
              <a:rPr lang="en-US" sz="2000" b="1" dirty="0"/>
              <a:t>Thus, X, A, and B are all </a:t>
            </a:r>
            <a:r>
              <a:rPr lang="en-US" sz="2000" b="1" dirty="0" err="1"/>
              <a:t>polynomially</a:t>
            </a:r>
            <a:r>
              <a:rPr lang="en-US" sz="2000" b="1" dirty="0"/>
              <a:t> equivalent, and we can say</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u="sng" dirty="0"/>
              <a:t>Theorem.</a:t>
            </a:r>
            <a:r>
              <a:rPr lang="en-US" sz="2000" b="1" dirty="0"/>
              <a:t> Problems in NP–Equivalent are polynomial if and only if P = NP.</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a:t>Example: Optimization version of Subset-Sum is NP-Equivalent. </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endParaRPr lang="en-US" sz="2000" b="1" dirty="0"/>
          </a:p>
          <a:p>
            <a:pPr eaLnBrk="1" hangingPunct="1">
              <a:lnSpc>
                <a:spcPct val="90000"/>
              </a:lnSpc>
              <a:buFont typeface="Times" charset="0"/>
              <a:buNone/>
              <a:defRPr/>
            </a:pPr>
            <a:endParaRPr lang="en-US" sz="1800" b="1" dirty="0"/>
          </a:p>
          <a:p>
            <a:pPr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2000" dirty="0"/>
          </a:p>
        </p:txBody>
      </p:sp>
      <p:sp>
        <p:nvSpPr>
          <p:cNvPr id="4" name="Date Placeholder 3">
            <a:extLst>
              <a:ext uri="{FF2B5EF4-FFF2-40B4-BE49-F238E27FC236}">
                <a16:creationId xmlns:a16="http://schemas.microsoft.com/office/drawing/2014/main" id="{8C68C4DC-ABE4-9F46-9BA0-182BCDD45C1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BF331DF-A58F-2A47-89D3-AD67C61443D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4D9C27B-D0D1-BE4B-8DAE-8E9907225F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9576943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 and Equivalent</a:t>
            </a:r>
          </a:p>
        </p:txBody>
      </p:sp>
      <p:sp>
        <p:nvSpPr>
          <p:cNvPr id="3" name="Content Placeholder 2"/>
          <p:cNvSpPr>
            <a:spLocks noGrp="1"/>
          </p:cNvSpPr>
          <p:nvPr>
            <p:ph idx="1"/>
          </p:nvPr>
        </p:nvSpPr>
        <p:spPr/>
        <p:txBody>
          <a:bodyPr/>
          <a:lstStyle/>
          <a:p>
            <a:r>
              <a:rPr lang="en-US" sz="2800" b="1" dirty="0"/>
              <a:t>NP-Easy -- these are problems that are polynomial when using an NP oracle (≤</a:t>
            </a:r>
            <a:r>
              <a:rPr lang="en-US" sz="2800" b="1" dirty="0" err="1"/>
              <a:t>pt</a:t>
            </a:r>
            <a:r>
              <a:rPr lang="en-US" sz="2800" b="1" dirty="0"/>
              <a:t>)</a:t>
            </a:r>
          </a:p>
          <a:p>
            <a:r>
              <a:rPr lang="en-US" sz="2800" b="1" dirty="0"/>
              <a:t>NP-Equivalent is the class of NP-Easy and NP-Hard problems (assuming Turing rather than many-one reductions)</a:t>
            </a:r>
          </a:p>
          <a:p>
            <a:pPr lvl="1"/>
            <a:r>
              <a:rPr lang="en-US" b="1" dirty="0"/>
              <a:t>In essence this is the functional equivalent of NP-Complete but also of </a:t>
            </a:r>
            <a:br>
              <a:rPr lang="en-US" b="1" dirty="0"/>
            </a:br>
            <a:r>
              <a:rPr lang="en-US" b="1" dirty="0"/>
              <a:t>Co-NP-Complete since we can negate answers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284</a:t>
            </a:fld>
            <a:endParaRPr lang="en-US">
              <a:solidFill>
                <a:srgbClr val="000000"/>
              </a:solidFill>
            </a:endParaRPr>
          </a:p>
        </p:txBody>
      </p:sp>
    </p:spTree>
    <p:extLst>
      <p:ext uri="{BB962C8B-B14F-4D97-AF65-F5344CB8AC3E}">
        <p14:creationId xmlns:p14="http://schemas.microsoft.com/office/powerpoint/2010/main" val="51047370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80E8BD-D5D8-2542-BE8E-C77BC20130AB}"/>
              </a:ext>
            </a:extLst>
          </p:cNvPr>
          <p:cNvSpPr>
            <a:spLocks noGrp="1"/>
          </p:cNvSpPr>
          <p:nvPr>
            <p:ph type="ctrTitle"/>
          </p:nvPr>
        </p:nvSpPr>
        <p:spPr/>
        <p:txBody>
          <a:bodyPr/>
          <a:lstStyle/>
          <a:p>
            <a:r>
              <a:rPr lang="en-US" dirty="0" err="1"/>
              <a:t>SubsetSum</a:t>
            </a:r>
            <a:r>
              <a:rPr lang="en-US" dirty="0"/>
              <a:t> Optimization</a:t>
            </a:r>
          </a:p>
        </p:txBody>
      </p:sp>
      <p:sp>
        <p:nvSpPr>
          <p:cNvPr id="8" name="Subtitle 7">
            <a:extLst>
              <a:ext uri="{FF2B5EF4-FFF2-40B4-BE49-F238E27FC236}">
                <a16:creationId xmlns:a16="http://schemas.microsoft.com/office/drawing/2014/main" id="{57AB3F81-D1A3-9D4F-AE03-B54872144228}"/>
              </a:ext>
            </a:extLst>
          </p:cNvPr>
          <p:cNvSpPr>
            <a:spLocks noGrp="1"/>
          </p:cNvSpPr>
          <p:nvPr>
            <p:ph type="subTitle" idx="1"/>
          </p:nvPr>
        </p:nvSpPr>
        <p:spPr/>
        <p:txBody>
          <a:bodyPr/>
          <a:lstStyle/>
          <a:p>
            <a:r>
              <a:rPr lang="en-US" dirty="0"/>
              <a:t>NP-Equivalence</a:t>
            </a:r>
          </a:p>
        </p:txBody>
      </p:sp>
      <p:sp>
        <p:nvSpPr>
          <p:cNvPr id="4" name="Date Placeholder 3">
            <a:extLst>
              <a:ext uri="{FF2B5EF4-FFF2-40B4-BE49-F238E27FC236}">
                <a16:creationId xmlns:a16="http://schemas.microsoft.com/office/drawing/2014/main" id="{3C74F12B-7990-4E43-AEAE-DC7A9DF1E70E}"/>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0B7A0613-50AC-AD4E-B1CB-384ABFD848D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7D662B4-B2A9-3647-939A-F6D68025463E}"/>
              </a:ext>
            </a:extLst>
          </p:cNvPr>
          <p:cNvSpPr>
            <a:spLocks noGrp="1"/>
          </p:cNvSpPr>
          <p:nvPr>
            <p:ph type="sldNum" sz="quarter" idx="12"/>
          </p:nvPr>
        </p:nvSpPr>
        <p:spPr/>
        <p:txBody>
          <a:bodyPr/>
          <a:lstStyle/>
          <a:p>
            <a:fld id="{F7F6C048-724C-A44D-A3A9-573A2C2F7973}" type="slidenum">
              <a:rPr lang="en-US" smtClean="0"/>
              <a:pPr/>
              <a:t>285</a:t>
            </a:fld>
            <a:endParaRPr lang="en-US"/>
          </a:p>
        </p:txBody>
      </p:sp>
    </p:spTree>
    <p:extLst>
      <p:ext uri="{BB962C8B-B14F-4D97-AF65-F5344CB8AC3E}">
        <p14:creationId xmlns:p14="http://schemas.microsoft.com/office/powerpoint/2010/main" val="26320943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25CE-819F-E043-A4C0-4B292A2F4AB8}"/>
              </a:ext>
            </a:extLst>
          </p:cNvPr>
          <p:cNvSpPr>
            <a:spLocks noGrp="1"/>
          </p:cNvSpPr>
          <p:nvPr>
            <p:ph type="title"/>
          </p:nvPr>
        </p:nvSpPr>
        <p:spPr/>
        <p:txBody>
          <a:bodyPr/>
          <a:lstStyle/>
          <a:p>
            <a:r>
              <a:rPr lang="en-US" dirty="0" err="1"/>
              <a:t>SubsetSum</a:t>
            </a:r>
            <a:r>
              <a:rPr lang="en-US" dirty="0"/>
              <a:t> Optimization (SSO)</a:t>
            </a:r>
          </a:p>
        </p:txBody>
      </p:sp>
      <p:sp>
        <p:nvSpPr>
          <p:cNvPr id="3" name="Content Placeholder 2">
            <a:extLst>
              <a:ext uri="{FF2B5EF4-FFF2-40B4-BE49-F238E27FC236}">
                <a16:creationId xmlns:a16="http://schemas.microsoft.com/office/drawing/2014/main" id="{163B48CB-9DE7-5247-BFDA-BEA0BB24AB16}"/>
              </a:ext>
            </a:extLst>
          </p:cNvPr>
          <p:cNvSpPr>
            <a:spLocks noGrp="1"/>
          </p:cNvSpPr>
          <p:nvPr>
            <p:ph idx="1"/>
          </p:nvPr>
        </p:nvSpPr>
        <p:spPr/>
        <p:txBody>
          <a:bodyPr/>
          <a:lstStyle/>
          <a:p>
            <a:pPr eaLnBrk="1" hangingPunct="1">
              <a:lnSpc>
                <a:spcPct val="90000"/>
              </a:lnSpc>
              <a:buFont typeface="Times" charset="0"/>
              <a:buNone/>
            </a:pP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set of positive integers</a:t>
            </a:r>
          </a:p>
          <a:p>
            <a:pPr lvl="2" eaLnBrk="1" hangingPunct="1">
              <a:lnSpc>
                <a:spcPct val="90000"/>
              </a:lnSpc>
              <a:buFont typeface="Times" charset="0"/>
              <a:buNone/>
            </a:pPr>
            <a:r>
              <a:rPr lang="en-US" sz="2800" b="1" dirty="0">
                <a:latin typeface="Arial" charset="0"/>
                <a:ea typeface="MS PGothic" charset="0"/>
              </a:rPr>
              <a:t>			and an integer B.</a:t>
            </a:r>
          </a:p>
          <a:p>
            <a:pPr lvl="1" eaLnBrk="1" hangingPunct="1">
              <a:lnSpc>
                <a:spcPct val="90000"/>
              </a:lnSpc>
              <a:buNone/>
            </a:pPr>
            <a:r>
              <a:rPr lang="en-US" b="1" dirty="0">
                <a:latin typeface="Arial" charset="0"/>
                <a:ea typeface="MS PGothic" charset="0"/>
              </a:rPr>
              <a:t>Optimization: Find a subset of S whose 				 values sum to the largest</a:t>
            </a:r>
            <a:br>
              <a:rPr lang="en-US" b="1" dirty="0">
                <a:latin typeface="Arial" charset="0"/>
                <a:ea typeface="MS PGothic" charset="0"/>
              </a:rPr>
            </a:br>
            <a:r>
              <a:rPr lang="en-US" b="1" dirty="0">
                <a:latin typeface="Arial" charset="0"/>
                <a:ea typeface="MS PGothic" charset="0"/>
              </a:rPr>
              <a:t>			 attainable value ≤B?</a:t>
            </a:r>
          </a:p>
          <a:p>
            <a:pPr lvl="1" eaLnBrk="1" hangingPunct="1">
              <a:lnSpc>
                <a:spcPct val="90000"/>
              </a:lnSpc>
              <a:buNone/>
            </a:pPr>
            <a:r>
              <a:rPr lang="en-US" b="1" dirty="0">
                <a:latin typeface="Arial" charset="0"/>
                <a:ea typeface="MS PGothic" charset="0"/>
              </a:rPr>
              <a:t>Strategy: Use Oracle for </a:t>
            </a:r>
            <a:r>
              <a:rPr lang="en-US" b="1" dirty="0" err="1">
                <a:latin typeface="Arial" charset="0"/>
                <a:ea typeface="MS PGothic" charset="0"/>
              </a:rPr>
              <a:t>SubsetSum</a:t>
            </a:r>
            <a:r>
              <a:rPr lang="en-US" b="1" dirty="0">
                <a:latin typeface="Arial" charset="0"/>
                <a:ea typeface="MS PGothic" charset="0"/>
              </a:rPr>
              <a:t> 	  		   Decision Problem but only use</a:t>
            </a:r>
            <a:br>
              <a:rPr lang="en-US" b="1" dirty="0">
                <a:latin typeface="Arial" charset="0"/>
                <a:ea typeface="MS PGothic" charset="0"/>
              </a:rPr>
            </a:br>
            <a:r>
              <a:rPr lang="en-US" b="1" dirty="0">
                <a:latin typeface="Arial" charset="0"/>
                <a:ea typeface="MS PGothic" charset="0"/>
              </a:rPr>
              <a:t>		   it a polynomial number of times – </a:t>
            </a:r>
            <a:br>
              <a:rPr lang="en-US" b="1" dirty="0">
                <a:latin typeface="Arial" charset="0"/>
                <a:ea typeface="MS PGothic" charset="0"/>
              </a:rPr>
            </a:br>
            <a:r>
              <a:rPr lang="en-US" b="1" dirty="0">
                <a:latin typeface="Arial" charset="0"/>
                <a:ea typeface="MS PGothic" charset="0"/>
              </a:rPr>
              <a:t>		   Great care must be taken here as </a:t>
            </a:r>
            <a:br>
              <a:rPr lang="en-US" b="1" dirty="0">
                <a:latin typeface="Arial" charset="0"/>
                <a:ea typeface="MS PGothic" charset="0"/>
              </a:rPr>
            </a:br>
            <a:r>
              <a:rPr lang="en-US" b="1" dirty="0">
                <a:latin typeface="Arial" charset="0"/>
                <a:ea typeface="MS PGothic" charset="0"/>
              </a:rPr>
              <a:t>		   B takes only lg B bits to represent</a:t>
            </a:r>
            <a:endParaRPr lang="en-US" dirty="0"/>
          </a:p>
        </p:txBody>
      </p:sp>
      <p:sp>
        <p:nvSpPr>
          <p:cNvPr id="4" name="Date Placeholder 3">
            <a:extLst>
              <a:ext uri="{FF2B5EF4-FFF2-40B4-BE49-F238E27FC236}">
                <a16:creationId xmlns:a16="http://schemas.microsoft.com/office/drawing/2014/main" id="{727EC51E-A521-5D4D-BFE6-F12C7944D3A5}"/>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E9EEDA05-1F2A-444A-9758-D740A8DC119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CA464040-63B2-6A44-A555-3BDBA4C89C85}"/>
              </a:ext>
            </a:extLst>
          </p:cNvPr>
          <p:cNvSpPr>
            <a:spLocks noGrp="1"/>
          </p:cNvSpPr>
          <p:nvPr>
            <p:ph type="sldNum" sz="quarter" idx="12"/>
          </p:nvPr>
        </p:nvSpPr>
        <p:spPr/>
        <p:txBody>
          <a:bodyPr/>
          <a:lstStyle/>
          <a:p>
            <a:pPr>
              <a:defRPr/>
            </a:pPr>
            <a:fld id="{33E9163E-B168-F542-BBC6-C62085C73ADC}" type="slidenum">
              <a:rPr lang="en-US" smtClean="0"/>
              <a:pPr>
                <a:defRPr/>
              </a:pPr>
              <a:t>286</a:t>
            </a:fld>
            <a:endParaRPr lang="en-US"/>
          </a:p>
        </p:txBody>
      </p:sp>
    </p:spTree>
    <p:extLst>
      <p:ext uri="{BB962C8B-B14F-4D97-AF65-F5344CB8AC3E}">
        <p14:creationId xmlns:p14="http://schemas.microsoft.com/office/powerpoint/2010/main" val="387642918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NP-Hard</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dirty="0"/>
              <a:t>We can show </a:t>
            </a:r>
            <a:r>
              <a:rPr lang="en-US" b="1" dirty="0"/>
              <a:t>SS</a:t>
            </a:r>
            <a:r>
              <a:rPr lang="en-US" dirty="0"/>
              <a:t> </a:t>
            </a:r>
            <a:r>
              <a:rPr lang="en-US" b="1" dirty="0">
                <a:sym typeface="Zapf Dingbats" charset="2"/>
              </a:rPr>
              <a:t>≤</a:t>
            </a:r>
            <a:r>
              <a:rPr lang="en-US" b="1" baseline="-25000" dirty="0">
                <a:sym typeface="Zapf Dingbats" charset="2"/>
              </a:rPr>
              <a:t>PT</a:t>
            </a:r>
            <a:r>
              <a:rPr lang="en-US" b="1" dirty="0">
                <a:sym typeface="Zapf Dingbats" charset="2"/>
              </a:rPr>
              <a:t> SSO</a:t>
            </a:r>
          </a:p>
          <a:p>
            <a:r>
              <a:rPr lang="en-US" dirty="0">
                <a:sym typeface="Zapf Dingbats" charset="2"/>
              </a:rPr>
              <a:t>Let </a:t>
            </a:r>
            <a:r>
              <a:rPr lang="en-US" b="1" dirty="0">
                <a:sym typeface="Zapf Dingbats" charset="2"/>
              </a:rPr>
              <a:t>[(s1, s2, …, </a:t>
            </a:r>
            <a:r>
              <a:rPr lang="en-US" b="1" dirty="0" err="1">
                <a:sym typeface="Zapf Dingbats" charset="2"/>
              </a:rPr>
              <a:t>sn</a:t>
            </a:r>
            <a:r>
              <a:rPr lang="en-US" b="1" dirty="0">
                <a:sym typeface="Zapf Dingbats" charset="2"/>
              </a:rPr>
              <a:t>), B] </a:t>
            </a:r>
            <a:r>
              <a:rPr lang="en-US" dirty="0">
                <a:sym typeface="Zapf Dingbats" charset="2"/>
              </a:rPr>
              <a:t>be an instance of </a:t>
            </a:r>
            <a:r>
              <a:rPr lang="en-US" b="1" dirty="0" err="1">
                <a:sym typeface="Zapf Dingbats" charset="2"/>
              </a:rPr>
              <a:t>SubsetSum</a:t>
            </a:r>
            <a:r>
              <a:rPr lang="en-US" b="1" dirty="0">
                <a:sym typeface="Zapf Dingbats" charset="2"/>
              </a:rPr>
              <a:t> </a:t>
            </a:r>
            <a:r>
              <a:rPr lang="en-US" dirty="0">
                <a:sym typeface="Zapf Dingbats" charset="2"/>
              </a:rPr>
              <a:t>(we’ll call it </a:t>
            </a:r>
            <a:r>
              <a:rPr lang="en-US" b="1" dirty="0">
                <a:sym typeface="Zapf Dingbats" charset="2"/>
              </a:rPr>
              <a:t>SS</a:t>
            </a:r>
            <a:r>
              <a:rPr lang="en-US" dirty="0">
                <a:sym typeface="Zapf Dingbats" charset="2"/>
              </a:rPr>
              <a:t>)</a:t>
            </a:r>
          </a:p>
          <a:p>
            <a:r>
              <a:rPr lang="en-US" dirty="0">
                <a:sym typeface="Zapf Dingbats" charset="2"/>
              </a:rPr>
              <a:t>We can ask the oracle for </a:t>
            </a:r>
            <a:r>
              <a:rPr lang="en-US" b="1" dirty="0">
                <a:sym typeface="Zapf Dingbats" charset="2"/>
              </a:rPr>
              <a:t>SSO</a:t>
            </a:r>
            <a:r>
              <a:rPr lang="en-US" dirty="0">
                <a:sym typeface="Zapf Dingbats" charset="2"/>
              </a:rPr>
              <a:t> for the largest value </a:t>
            </a:r>
            <a:r>
              <a:rPr lang="en-US" b="1" dirty="0">
                <a:sym typeface="Zapf Dingbats" charset="2"/>
              </a:rPr>
              <a:t>G ≤ B </a:t>
            </a:r>
            <a:r>
              <a:rPr lang="en-US" dirty="0">
                <a:sym typeface="Zapf Dingbats" charset="2"/>
              </a:rPr>
              <a:t>such that some subsequence of </a:t>
            </a:r>
            <a:r>
              <a:rPr lang="en-US" b="1" dirty="0">
                <a:sym typeface="Zapf Dingbats" charset="2"/>
              </a:rPr>
              <a:t>(s1, s2, …, </a:t>
            </a:r>
            <a:r>
              <a:rPr lang="en-US" b="1" dirty="0" err="1">
                <a:sym typeface="Zapf Dingbats" charset="2"/>
              </a:rPr>
              <a:t>sn</a:t>
            </a:r>
            <a:r>
              <a:rPr lang="en-US" b="1" dirty="0">
                <a:sym typeface="Zapf Dingbats" charset="2"/>
              </a:rPr>
              <a:t>) </a:t>
            </a:r>
            <a:r>
              <a:rPr lang="en-US" dirty="0">
                <a:sym typeface="Zapf Dingbats" charset="2"/>
              </a:rPr>
              <a:t>equals </a:t>
            </a:r>
            <a:r>
              <a:rPr lang="en-US" b="1" dirty="0">
                <a:sym typeface="Zapf Dingbats" charset="2"/>
              </a:rPr>
              <a:t>G</a:t>
            </a:r>
            <a:r>
              <a:rPr lang="en-US" dirty="0">
                <a:sym typeface="Zapf Dingbats" charset="2"/>
              </a:rPr>
              <a:t>. If its answer is </a:t>
            </a:r>
            <a:r>
              <a:rPr lang="en-US" b="1" dirty="0">
                <a:sym typeface="Zapf Dingbats" charset="2"/>
              </a:rPr>
              <a:t>B</a:t>
            </a:r>
            <a:r>
              <a:rPr lang="en-US" dirty="0">
                <a:sym typeface="Zapf Dingbats" charset="2"/>
              </a:rPr>
              <a:t> we say “YES”; else we say “NO”</a:t>
            </a:r>
            <a:endParaRPr lang="en-US" b="1"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287</a:t>
            </a:fld>
            <a:endParaRPr lang="en-US"/>
          </a:p>
        </p:txBody>
      </p:sp>
    </p:spTree>
    <p:extLst>
      <p:ext uri="{BB962C8B-B14F-4D97-AF65-F5344CB8AC3E}">
        <p14:creationId xmlns:p14="http://schemas.microsoft.com/office/powerpoint/2010/main" val="307076833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NP-Easy</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sz="2400" dirty="0"/>
              <a:t>We can show </a:t>
            </a:r>
            <a:r>
              <a:rPr lang="en-US" sz="2400" b="1" dirty="0"/>
              <a:t>SSO</a:t>
            </a:r>
            <a:r>
              <a:rPr lang="en-US" sz="2400" dirty="0"/>
              <a:t> </a:t>
            </a:r>
            <a:r>
              <a:rPr lang="en-US" sz="2400" b="1" dirty="0">
                <a:sym typeface="Zapf Dingbats" charset="2"/>
              </a:rPr>
              <a:t>≤</a:t>
            </a:r>
            <a:r>
              <a:rPr lang="en-US" sz="2400" b="1" baseline="-25000" dirty="0">
                <a:sym typeface="Zapf Dingbats" charset="2"/>
              </a:rPr>
              <a:t>PT</a:t>
            </a:r>
            <a:r>
              <a:rPr lang="en-US" sz="2400" b="1" dirty="0">
                <a:sym typeface="Zapf Dingbats" charset="2"/>
              </a:rPr>
              <a:t> </a:t>
            </a:r>
            <a:r>
              <a:rPr lang="en-US" sz="2400" b="1" dirty="0" err="1">
                <a:sym typeface="Zapf Dingbats" charset="2"/>
              </a:rPr>
              <a:t>SubsetSum</a:t>
            </a:r>
            <a:endParaRPr lang="en-US" sz="2400" b="1" dirty="0">
              <a:sym typeface="Zapf Dingbats" charset="2"/>
            </a:endParaRPr>
          </a:p>
          <a:p>
            <a:r>
              <a:rPr lang="en-US" sz="2400" dirty="0">
                <a:sym typeface="Zapf Dingbats" charset="2"/>
              </a:rPr>
              <a:t>Let </a:t>
            </a:r>
            <a:r>
              <a:rPr lang="en-US" sz="2400" b="1" dirty="0">
                <a:sym typeface="Zapf Dingbats" charset="2"/>
              </a:rPr>
              <a:t>[(s1, s2, …, </a:t>
            </a:r>
            <a:r>
              <a:rPr lang="en-US" sz="2400" b="1" dirty="0" err="1">
                <a:sym typeface="Zapf Dingbats" charset="2"/>
              </a:rPr>
              <a:t>sn</a:t>
            </a:r>
            <a:r>
              <a:rPr lang="en-US" sz="2400" b="1" dirty="0">
                <a:sym typeface="Zapf Dingbats" charset="2"/>
              </a:rPr>
              <a:t>), B] </a:t>
            </a:r>
            <a:r>
              <a:rPr lang="en-US" sz="2400" dirty="0">
                <a:sym typeface="Zapf Dingbats" charset="2"/>
              </a:rPr>
              <a:t>be an instance of </a:t>
            </a:r>
            <a:r>
              <a:rPr lang="en-US" sz="2400" b="1" dirty="0">
                <a:sym typeface="Zapf Dingbats" charset="2"/>
              </a:rPr>
              <a:t>SSO</a:t>
            </a:r>
          </a:p>
          <a:p>
            <a:r>
              <a:rPr lang="en-US" sz="2400" dirty="0">
                <a:sym typeface="Zapf Dingbats" charset="2"/>
              </a:rPr>
              <a:t>Again, our goal is to find the largest value </a:t>
            </a:r>
            <a:r>
              <a:rPr lang="en-US" sz="2400" b="1" dirty="0">
                <a:sym typeface="Zapf Dingbats" charset="2"/>
              </a:rPr>
              <a:t>G ≤ B </a:t>
            </a:r>
            <a:r>
              <a:rPr lang="en-US" sz="2400" dirty="0">
                <a:sym typeface="Zapf Dingbats" charset="2"/>
              </a:rPr>
              <a:t>such that some subsequence of </a:t>
            </a:r>
            <a:r>
              <a:rPr lang="en-US" sz="2400" b="1" dirty="0">
                <a:sym typeface="Zapf Dingbats" charset="2"/>
              </a:rPr>
              <a:t>(s1, s2, …, </a:t>
            </a:r>
            <a:r>
              <a:rPr lang="en-US" sz="2400" b="1" dirty="0" err="1">
                <a:sym typeface="Zapf Dingbats" charset="2"/>
              </a:rPr>
              <a:t>sn</a:t>
            </a:r>
            <a:r>
              <a:rPr lang="en-US" sz="2400" b="1" dirty="0">
                <a:sym typeface="Zapf Dingbats" charset="2"/>
              </a:rPr>
              <a:t>) </a:t>
            </a:r>
            <a:r>
              <a:rPr lang="en-US" sz="2400" dirty="0">
                <a:sym typeface="Zapf Dingbats" charset="2"/>
              </a:rPr>
              <a:t>equals </a:t>
            </a:r>
            <a:r>
              <a:rPr lang="en-US" sz="2400" b="1" dirty="0">
                <a:sym typeface="Zapf Dingbats" charset="2"/>
              </a:rPr>
              <a:t>G</a:t>
            </a:r>
          </a:p>
          <a:p>
            <a:r>
              <a:rPr lang="en-US" sz="2400" dirty="0">
                <a:sym typeface="Zapf Dingbats" charset="2"/>
              </a:rPr>
              <a:t>The challenge is to do this in a number of steps that is polynomial in the size of the question. As any integer </a:t>
            </a:r>
            <a:r>
              <a:rPr lang="en-US" sz="2400" b="1" dirty="0">
                <a:sym typeface="Zapf Dingbats" charset="2"/>
              </a:rPr>
              <a:t>k</a:t>
            </a:r>
            <a:r>
              <a:rPr lang="en-US" sz="2400" dirty="0">
                <a:sym typeface="Zapf Dingbats" charset="2"/>
              </a:rPr>
              <a:t> can be represented in </a:t>
            </a:r>
            <a:r>
              <a:rPr lang="en-US" sz="2400" b="1" dirty="0">
                <a:sym typeface="Zapf Dingbats" charset="2"/>
              </a:rPr>
              <a:t>log</a:t>
            </a:r>
            <a:r>
              <a:rPr lang="en-US" sz="2400" b="1" baseline="-25000" dirty="0">
                <a:sym typeface="Zapf Dingbats" charset="2"/>
              </a:rPr>
              <a:t>2</a:t>
            </a:r>
            <a:r>
              <a:rPr lang="en-US" sz="2400" b="1" dirty="0">
                <a:sym typeface="Zapf Dingbats" charset="2"/>
              </a:rPr>
              <a:t>k</a:t>
            </a:r>
            <a:r>
              <a:rPr lang="en-US" sz="2400" dirty="0">
                <a:sym typeface="Zapf Dingbats" charset="2"/>
              </a:rPr>
              <a:t> bits, we need to make sure we don’t ask more than </a:t>
            </a:r>
            <a:r>
              <a:rPr lang="en-US" sz="2400" b="1" dirty="0">
                <a:sym typeface="Zapf Dingbats" charset="2"/>
              </a:rPr>
              <a:t>log</a:t>
            </a:r>
            <a:r>
              <a:rPr lang="en-US" sz="2400" b="1" baseline="-25000" dirty="0">
                <a:sym typeface="Zapf Dingbats" charset="2"/>
              </a:rPr>
              <a:t>2</a:t>
            </a:r>
            <a:r>
              <a:rPr lang="en-US" sz="2400" b="1" dirty="0">
                <a:sym typeface="Zapf Dingbats" charset="2"/>
              </a:rPr>
              <a:t>S</a:t>
            </a:r>
            <a:r>
              <a:rPr lang="en-US" sz="2400" dirty="0">
                <a:sym typeface="Zapf Dingbats" charset="2"/>
              </a:rPr>
              <a:t> questions of our oracle, where </a:t>
            </a:r>
            <a:r>
              <a:rPr lang="en-US" sz="2400" b="1" dirty="0">
                <a:sym typeface="Zapf Dingbats" charset="2"/>
              </a:rPr>
              <a:t>S</a:t>
            </a:r>
            <a:r>
              <a:rPr lang="en-US" sz="2400" dirty="0">
                <a:sym typeface="Zapf Dingbats" charset="2"/>
              </a:rPr>
              <a:t> is the length of the representation of </a:t>
            </a:r>
            <a:br>
              <a:rPr lang="en-US" sz="2400" dirty="0">
                <a:sym typeface="Zapf Dingbats" charset="2"/>
              </a:rPr>
            </a:br>
            <a:r>
              <a:rPr lang="en-US" sz="2400" b="1" dirty="0">
                <a:sym typeface="Zapf Dingbats" charset="2"/>
              </a:rPr>
              <a:t>[(s1, s2, …, </a:t>
            </a:r>
            <a:r>
              <a:rPr lang="en-US" sz="2400" b="1" dirty="0" err="1">
                <a:sym typeface="Zapf Dingbats" charset="2"/>
              </a:rPr>
              <a:t>sn</a:t>
            </a:r>
            <a:r>
              <a:rPr lang="en-US" sz="2400" b="1" dirty="0">
                <a:sym typeface="Zapf Dingbats" charset="2"/>
              </a:rPr>
              <a:t>), B]</a:t>
            </a:r>
            <a:r>
              <a:rPr lang="en-US" sz="2400" dirty="0">
                <a:sym typeface="Zapf Dingbats" charset="2"/>
              </a:rPr>
              <a:t>.</a:t>
            </a:r>
          </a:p>
          <a:p>
            <a:r>
              <a:rPr lang="en-US" sz="2400" dirty="0">
                <a:sym typeface="Zapf Dingbats" charset="2"/>
              </a:rPr>
              <a:t>Read the next slide very carefully</a:t>
            </a:r>
            <a:endParaRPr lang="en-US" sz="2400"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4/6/20</a:t>
            </a:fld>
            <a:endParaRPr lang="en-US" dirty="0"/>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288</a:t>
            </a:fld>
            <a:endParaRPr lang="en-US"/>
          </a:p>
        </p:txBody>
      </p:sp>
      <p:sp>
        <p:nvSpPr>
          <p:cNvPr id="7" name="TextBox 6">
            <a:extLst>
              <a:ext uri="{FF2B5EF4-FFF2-40B4-BE49-F238E27FC236}">
                <a16:creationId xmlns:a16="http://schemas.microsoft.com/office/drawing/2014/main" id="{B7FFEDED-4FAA-2A4D-AD72-0D2548D4627B}"/>
              </a:ext>
            </a:extLst>
          </p:cNvPr>
          <p:cNvSpPr txBox="1"/>
          <p:nvPr/>
        </p:nvSpPr>
        <p:spPr>
          <a:xfrm>
            <a:off x="134112" y="393801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921767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94D7-96DB-AC45-8B67-DD610332B417}"/>
              </a:ext>
            </a:extLst>
          </p:cNvPr>
          <p:cNvSpPr>
            <a:spLocks noGrp="1"/>
          </p:cNvSpPr>
          <p:nvPr>
            <p:ph type="title"/>
          </p:nvPr>
        </p:nvSpPr>
        <p:spPr/>
        <p:txBody>
          <a:bodyPr/>
          <a:lstStyle/>
          <a:p>
            <a:r>
              <a:rPr lang="en-US" dirty="0"/>
              <a:t>A Subtle Failure</a:t>
            </a:r>
          </a:p>
        </p:txBody>
      </p:sp>
      <p:sp>
        <p:nvSpPr>
          <p:cNvPr id="3" name="Content Placeholder 2">
            <a:extLst>
              <a:ext uri="{FF2B5EF4-FFF2-40B4-BE49-F238E27FC236}">
                <a16:creationId xmlns:a16="http://schemas.microsoft.com/office/drawing/2014/main" id="{34E20085-26D6-7F4A-BA5D-F59D747F5BF2}"/>
              </a:ext>
            </a:extLst>
          </p:cNvPr>
          <p:cNvSpPr>
            <a:spLocks noGrp="1"/>
          </p:cNvSpPr>
          <p:nvPr>
            <p:ph idx="1"/>
          </p:nvPr>
        </p:nvSpPr>
        <p:spPr/>
        <p:txBody>
          <a:bodyPr/>
          <a:lstStyle/>
          <a:p>
            <a:r>
              <a:rPr lang="en-US" sz="2000" dirty="0">
                <a:sym typeface="Zapf Dingbats" charset="2"/>
              </a:rPr>
              <a:t>Let </a:t>
            </a:r>
            <a:r>
              <a:rPr lang="en-US" sz="2000" b="1" dirty="0">
                <a:sym typeface="Zapf Dingbats" charset="2"/>
              </a:rPr>
              <a:t>[(s1, s2, …, </a:t>
            </a:r>
            <a:r>
              <a:rPr lang="en-US" sz="2000" b="1" dirty="0" err="1">
                <a:sym typeface="Zapf Dingbats" charset="2"/>
              </a:rPr>
              <a:t>sn</a:t>
            </a:r>
            <a:r>
              <a:rPr lang="en-US" sz="2000" b="1" dirty="0">
                <a:sym typeface="Zapf Dingbats" charset="2"/>
              </a:rPr>
              <a:t>), B] </a:t>
            </a:r>
            <a:r>
              <a:rPr lang="en-US" sz="2000" dirty="0">
                <a:sym typeface="Zapf Dingbats" charset="2"/>
              </a:rPr>
              <a:t>be an instance of </a:t>
            </a:r>
            <a:r>
              <a:rPr lang="en-US" sz="2000" b="1" dirty="0">
                <a:sym typeface="Zapf Dingbats" charset="2"/>
              </a:rPr>
              <a:t>SSO</a:t>
            </a:r>
            <a:r>
              <a:rPr lang="en-US" sz="2000" dirty="0">
                <a:sym typeface="Zapf Dingbats" charset="2"/>
              </a:rPr>
              <a:t>. Below </a:t>
            </a:r>
            <a:r>
              <a:rPr lang="en-US" sz="2000" b="1" dirty="0">
                <a:sym typeface="Zapf Dingbats" charset="2"/>
              </a:rPr>
              <a:t>sequence A</a:t>
            </a:r>
            <a:r>
              <a:rPr lang="en-US" sz="2000" dirty="0">
                <a:sym typeface="Zapf Dingbats" charset="2"/>
              </a:rPr>
              <a:t> is </a:t>
            </a:r>
            <a:r>
              <a:rPr lang="en-US" sz="2000" b="1" dirty="0">
                <a:sym typeface="Zapf Dingbats" charset="2"/>
              </a:rPr>
              <a:t>(s1, s2, …, </a:t>
            </a:r>
            <a:r>
              <a:rPr lang="en-US" sz="2000" b="1" dirty="0" err="1">
                <a:sym typeface="Zapf Dingbats" charset="2"/>
              </a:rPr>
              <a:t>sn</a:t>
            </a:r>
            <a:r>
              <a:rPr lang="en-US" sz="2000" b="1" dirty="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for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=B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downto</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1</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if (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SubsetSum</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 then return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return 0;</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r>
              <a:rPr lang="en-US" sz="2000" dirty="0">
                <a:sym typeface="Zapf Dingbats" charset="2"/>
              </a:rPr>
              <a:t>This calls the oracle </a:t>
            </a:r>
            <a:r>
              <a:rPr lang="en-US" sz="2000" b="1" dirty="0">
                <a:sym typeface="Zapf Dingbats" charset="2"/>
              </a:rPr>
              <a:t>SS </a:t>
            </a:r>
            <a:r>
              <a:rPr lang="en-US" sz="2000" dirty="0">
                <a:sym typeface="Zapf Dingbats" charset="2"/>
              </a:rPr>
              <a:t>up to </a:t>
            </a:r>
            <a:r>
              <a:rPr lang="en-US" sz="2000" b="1" dirty="0">
                <a:sym typeface="Zapf Dingbats" charset="2"/>
              </a:rPr>
              <a:t>B </a:t>
            </a:r>
            <a:r>
              <a:rPr lang="en-US" sz="2000" dirty="0">
                <a:sym typeface="Zapf Dingbats" charset="2"/>
              </a:rPr>
              <a:t>times</a:t>
            </a:r>
          </a:p>
          <a:p>
            <a:r>
              <a:rPr lang="en-US" sz="2000" dirty="0">
                <a:sym typeface="Zapf Dingbats" charset="2"/>
              </a:rPr>
              <a:t>As </a:t>
            </a:r>
            <a:r>
              <a:rPr lang="en-US" sz="2000" b="1" dirty="0">
                <a:sym typeface="Zapf Dingbats" charset="2"/>
              </a:rPr>
              <a:t>B</a:t>
            </a:r>
            <a:r>
              <a:rPr lang="en-US" sz="2000" dirty="0">
                <a:sym typeface="Zapf Dingbats" charset="2"/>
              </a:rPr>
              <a:t> is </a:t>
            </a:r>
            <a:r>
              <a:rPr lang="en-US" sz="2000" b="1" dirty="0">
                <a:sym typeface="Zapf Dingbats" charset="2"/>
              </a:rPr>
              <a:t>2</a:t>
            </a:r>
            <a:r>
              <a:rPr lang="en-US" sz="2000" b="1" baseline="30000" dirty="0">
                <a:sym typeface="Zapf Dingbats" charset="2"/>
              </a:rPr>
              <a:t>log2(B)</a:t>
            </a:r>
            <a:r>
              <a:rPr lang="en-US" sz="2000" dirty="0">
                <a:sym typeface="Zapf Dingbats" charset="2"/>
              </a:rPr>
              <a:t>, we might ask an exponential number of questions relative to the representation of our input parameter </a:t>
            </a:r>
            <a:r>
              <a:rPr lang="en-US" sz="2000" b="1" dirty="0">
                <a:sym typeface="Zapf Dingbats" charset="2"/>
              </a:rPr>
              <a:t>B</a:t>
            </a:r>
          </a:p>
          <a:p>
            <a:r>
              <a:rPr lang="en-US" sz="2000" dirty="0">
                <a:sym typeface="Zapf Dingbats" charset="2"/>
              </a:rPr>
              <a:t>As </a:t>
            </a:r>
            <a:r>
              <a:rPr lang="en-US" sz="2000" b="1" dirty="0">
                <a:sym typeface="Zapf Dingbats" charset="2"/>
              </a:rPr>
              <a:t>B</a:t>
            </a:r>
            <a:r>
              <a:rPr lang="en-US" sz="2000" dirty="0">
                <a:sym typeface="Zapf Dingbats" charset="2"/>
              </a:rPr>
              <a:t> can be as large as the sum of the sequence </a:t>
            </a:r>
            <a:r>
              <a:rPr lang="en-US" sz="2000" b="1" dirty="0">
                <a:sym typeface="Zapf Dingbats" charset="2"/>
              </a:rPr>
              <a:t>(s1, s2, …, </a:t>
            </a:r>
            <a:r>
              <a:rPr lang="en-US" sz="2000" b="1" dirty="0" err="1">
                <a:sym typeface="Zapf Dingbats" charset="2"/>
              </a:rPr>
              <a:t>sn</a:t>
            </a:r>
            <a:r>
              <a:rPr lang="en-US" sz="2000" dirty="0">
                <a:sym typeface="Zapf Dingbats" charset="2"/>
              </a:rPr>
              <a:t>), the value </a:t>
            </a:r>
            <a:r>
              <a:rPr lang="en-US" sz="2000" b="1" dirty="0">
                <a:sym typeface="Zapf Dingbats" charset="2"/>
              </a:rPr>
              <a:t>B</a:t>
            </a:r>
            <a:r>
              <a:rPr lang="en-US" sz="2000" dirty="0">
                <a:sym typeface="Zapf Dingbats" charset="2"/>
              </a:rPr>
              <a:t> can be exponential in the size of the representation of our input and so our reduction is not </a:t>
            </a:r>
            <a:r>
              <a:rPr lang="en-US" sz="2000" dirty="0" err="1">
                <a:sym typeface="Zapf Dingbats" charset="2"/>
              </a:rPr>
              <a:t>polynomially</a:t>
            </a:r>
            <a:r>
              <a:rPr lang="en-US" sz="2000" dirty="0">
                <a:sym typeface="Zapf Dingbats" charset="2"/>
              </a:rPr>
              <a:t> bounded.</a:t>
            </a:r>
          </a:p>
          <a:p>
            <a:endParaRPr lang="en-US" sz="2400" dirty="0">
              <a:sym typeface="Zapf Dingbats" charset="2"/>
            </a:endParaRPr>
          </a:p>
          <a:p>
            <a:endParaRPr lang="en-US" b="1" dirty="0">
              <a:sym typeface="Zapf Dingbats" charset="2"/>
            </a:endParaRPr>
          </a:p>
        </p:txBody>
      </p:sp>
      <p:sp>
        <p:nvSpPr>
          <p:cNvPr id="4" name="Date Placeholder 3">
            <a:extLst>
              <a:ext uri="{FF2B5EF4-FFF2-40B4-BE49-F238E27FC236}">
                <a16:creationId xmlns:a16="http://schemas.microsoft.com/office/drawing/2014/main" id="{1B6AA3F8-BE53-674F-A44C-CAAE2997F1E2}"/>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58A5D571-69FA-F14D-93A6-607A854A028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748525A-FEDC-3843-8256-DEB9755DD51C}"/>
              </a:ext>
            </a:extLst>
          </p:cNvPr>
          <p:cNvSpPr>
            <a:spLocks noGrp="1"/>
          </p:cNvSpPr>
          <p:nvPr>
            <p:ph type="sldNum" sz="quarter" idx="12"/>
          </p:nvPr>
        </p:nvSpPr>
        <p:spPr/>
        <p:txBody>
          <a:bodyPr/>
          <a:lstStyle/>
          <a:p>
            <a:fld id="{F7F6C048-724C-A44D-A3A9-573A2C2F7973}" type="slidenum">
              <a:rPr lang="en-US" smtClean="0"/>
              <a:pPr/>
              <a:t>289</a:t>
            </a:fld>
            <a:endParaRPr lang="en-US" dirty="0"/>
          </a:p>
        </p:txBody>
      </p:sp>
    </p:spTree>
    <p:extLst>
      <p:ext uri="{BB962C8B-B14F-4D97-AF65-F5344CB8AC3E}">
        <p14:creationId xmlns:p14="http://schemas.microsoft.com/office/powerpoint/2010/main" val="382436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388722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F651-292C-C44C-B770-AF31F0C5B208}"/>
              </a:ext>
            </a:extLst>
          </p:cNvPr>
          <p:cNvSpPr>
            <a:spLocks noGrp="1"/>
          </p:cNvSpPr>
          <p:nvPr>
            <p:ph type="title"/>
          </p:nvPr>
        </p:nvSpPr>
        <p:spPr/>
        <p:txBody>
          <a:bodyPr/>
          <a:lstStyle/>
          <a:p>
            <a:r>
              <a:rPr lang="en-US" dirty="0"/>
              <a:t>Using </a:t>
            </a:r>
            <a:r>
              <a:rPr lang="en-US" dirty="0" err="1"/>
              <a:t>SubsetSum</a:t>
            </a:r>
            <a:r>
              <a:rPr lang="en-US" dirty="0"/>
              <a:t> Oracle</a:t>
            </a:r>
          </a:p>
        </p:txBody>
      </p:sp>
      <p:sp>
        <p:nvSpPr>
          <p:cNvPr id="3" name="Content Placeholder 2">
            <a:extLst>
              <a:ext uri="{FF2B5EF4-FFF2-40B4-BE49-F238E27FC236}">
                <a16:creationId xmlns:a16="http://schemas.microsoft.com/office/drawing/2014/main" id="{22A1703D-A9B7-344B-BABB-987392EFF23B}"/>
              </a:ext>
            </a:extLst>
          </p:cNvPr>
          <p:cNvSpPr>
            <a:spLocks noGrp="1"/>
          </p:cNvSpPr>
          <p:nvPr>
            <p:ph idx="1"/>
          </p:nvPr>
        </p:nvSpPr>
        <p:spPr>
          <a:xfrm>
            <a:off x="304800" y="1600200"/>
            <a:ext cx="8686800" cy="4525963"/>
          </a:xfrm>
        </p:spPr>
        <p:txBody>
          <a:bodyPr/>
          <a:lstStyle/>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int best = B;</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400050" lvl="1" indent="0">
              <a:buNone/>
              <a:tabLst>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add to set; will succeed now</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remove from set</a:t>
            </a:r>
          </a:p>
          <a:p>
            <a:pPr marL="800100" lvl="2"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if !SUBSET-SUM(A, best) then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was essential</a:t>
            </a:r>
          </a:p>
          <a:p>
            <a:pPr marL="400050" lvl="1" indent="0">
              <a:buNone/>
              <a:tabLst>
                <a:tab pos="1474788" algn="l"/>
              </a:tabLst>
            </a:pPr>
            <a:r>
              <a:rPr lang="en-US" sz="2000" b="1" dirty="0">
                <a:latin typeface="Menlo" panose="020B0609030804020204" pitchFamily="49" charset="0"/>
                <a:ea typeface="Menlo" panose="020B0609030804020204" pitchFamily="49" charset="0"/>
                <a:cs typeface="Menlo" panose="020B0609030804020204" pitchFamily="49" charset="0"/>
              </a:rPr>
              <a:t>	best = best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reduce best</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	return best;</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a:t>
            </a:r>
          </a:p>
        </p:txBody>
      </p:sp>
      <p:sp>
        <p:nvSpPr>
          <p:cNvPr id="4" name="Date Placeholder 3">
            <a:extLst>
              <a:ext uri="{FF2B5EF4-FFF2-40B4-BE49-F238E27FC236}">
                <a16:creationId xmlns:a16="http://schemas.microsoft.com/office/drawing/2014/main" id="{C9F4107B-2387-904F-8E84-FAC4046A5FE0}"/>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81C939A2-AA47-834C-AA7D-B2D3DA617F02}"/>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6FE2233C-FB41-C845-AA5A-2385D6C3A6B0}"/>
              </a:ext>
            </a:extLst>
          </p:cNvPr>
          <p:cNvSpPr>
            <a:spLocks noGrp="1"/>
          </p:cNvSpPr>
          <p:nvPr>
            <p:ph type="sldNum" sz="quarter" idx="12"/>
          </p:nvPr>
        </p:nvSpPr>
        <p:spPr/>
        <p:txBody>
          <a:bodyPr/>
          <a:lstStyle/>
          <a:p>
            <a:pPr>
              <a:defRPr/>
            </a:pPr>
            <a:fld id="{33E9163E-B168-F542-BBC6-C62085C73ADC}" type="slidenum">
              <a:rPr lang="en-US" smtClean="0"/>
              <a:pPr>
                <a:defRPr/>
              </a:pPr>
              <a:t>290</a:t>
            </a:fld>
            <a:endParaRPr lang="en-US"/>
          </a:p>
        </p:txBody>
      </p:sp>
    </p:spTree>
    <p:extLst>
      <p:ext uri="{BB962C8B-B14F-4D97-AF65-F5344CB8AC3E}">
        <p14:creationId xmlns:p14="http://schemas.microsoft.com/office/powerpoint/2010/main" val="6748273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Example of </a:t>
            </a:r>
            <a:r>
              <a:rPr lang="en-US" dirty="0" err="1"/>
              <a:t>SubsetSum</a:t>
            </a:r>
            <a:r>
              <a:rPr lang="en-US" dirty="0"/>
              <a:t> </a:t>
            </a:r>
            <a:r>
              <a:rPr lang="en-US" dirty="0" err="1"/>
              <a:t>Opt</a:t>
            </a:r>
            <a:endParaRPr lang="en-US" dirty="0"/>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15</a:t>
            </a:r>
          </a:p>
          <a:p>
            <a:r>
              <a:rPr lang="en-US" b="1" dirty="0"/>
              <a:t>A = {1, 4, 5, 7, 8, 4, 2, 1}, best = 15</a:t>
            </a:r>
          </a:p>
          <a:p>
            <a:r>
              <a:rPr lang="en-US" b="1" dirty="0"/>
              <a:t>A = {1, 4, 5, 7, 4, 2, 1}, best = 15</a:t>
            </a:r>
          </a:p>
          <a:p>
            <a:r>
              <a:rPr lang="en-US" b="1" dirty="0"/>
              <a:t>A = {1, 4, 5, 7, 2, 1}, best = 15</a:t>
            </a:r>
          </a:p>
          <a:p>
            <a:r>
              <a:rPr lang="en-US" b="1" dirty="0"/>
              <a:t>A = {1, 4, 5, 7, 1}, best = 15-2 = 13</a:t>
            </a:r>
          </a:p>
          <a:p>
            <a:r>
              <a:rPr lang="en-US" b="1" dirty="0"/>
              <a:t> A = {1, 4, 5, 7}, best = 13</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291</a:t>
            </a:fld>
            <a:endParaRPr lang="en-US"/>
          </a:p>
        </p:txBody>
      </p:sp>
    </p:spTree>
    <p:extLst>
      <p:ext uri="{BB962C8B-B14F-4D97-AF65-F5344CB8AC3E}">
        <p14:creationId xmlns:p14="http://schemas.microsoft.com/office/powerpoint/2010/main" val="355814422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20</a:t>
            </a:r>
          </a:p>
          <a:p>
            <a:r>
              <a:rPr lang="en-US" b="1" dirty="0"/>
              <a:t>A = {1, 4, 5, 7, 16, 8, 4, 2, 1}, best = 20</a:t>
            </a:r>
          </a:p>
          <a:p>
            <a:r>
              <a:rPr lang="en-US" b="1" dirty="0"/>
              <a:t>A = {1, 4, 5, 7, 8, 4, 2, 1}, best = 20</a:t>
            </a:r>
          </a:p>
          <a:p>
            <a:r>
              <a:rPr lang="en-US" b="1" dirty="0"/>
              <a:t>A = {1, 4, 5, 7, 4, 2, 1}, best = 20</a:t>
            </a:r>
          </a:p>
          <a:p>
            <a:r>
              <a:rPr lang="en-US" b="1" dirty="0"/>
              <a:t>A = {1, 4, 5, 7, 2, 1}, best = 20</a:t>
            </a:r>
          </a:p>
          <a:p>
            <a:r>
              <a:rPr lang="en-US" b="1" dirty="0"/>
              <a:t>A = {1, 4, 5, 7, 1}, best = 20-2 = 18 </a:t>
            </a:r>
          </a:p>
          <a:p>
            <a:r>
              <a:rPr lang="en-US" b="1" dirty="0"/>
              <a:t>A = {1, 4, 5, 7}, best = 18-1 = 17</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292</a:t>
            </a:fld>
            <a:endParaRPr lang="en-US"/>
          </a:p>
        </p:txBody>
      </p:sp>
    </p:spTree>
    <p:extLst>
      <p:ext uri="{BB962C8B-B14F-4D97-AF65-F5344CB8AC3E}">
        <p14:creationId xmlns:p14="http://schemas.microsoft.com/office/powerpoint/2010/main" val="192975606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0DEB-AA97-BE42-96B2-880BD388666C}"/>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107D116F-EA9C-C54A-B0AD-9FBD9D7A6CA9}"/>
              </a:ext>
            </a:extLst>
          </p:cNvPr>
          <p:cNvSpPr>
            <a:spLocks noGrp="1"/>
          </p:cNvSpPr>
          <p:nvPr>
            <p:ph idx="1"/>
          </p:nvPr>
        </p:nvSpPr>
        <p:spPr/>
        <p:txBody>
          <a:bodyPr/>
          <a:lstStyle/>
          <a:p>
            <a:r>
              <a:rPr lang="en-US" dirty="0"/>
              <a:t>Each loop has O(log</a:t>
            </a:r>
            <a:r>
              <a:rPr lang="en-US" baseline="-25000" dirty="0"/>
              <a:t>2</a:t>
            </a:r>
            <a:r>
              <a:rPr lang="en-US" dirty="0"/>
              <a:t>b) iterations, which is linear with respect to the size of b. </a:t>
            </a:r>
          </a:p>
          <a:p>
            <a:r>
              <a:rPr lang="en-US" dirty="0"/>
              <a:t>Note that if we tried all values less that b, we would have O(b) tries and that is exponential in log</a:t>
            </a:r>
            <a:r>
              <a:rPr lang="en-US" baseline="-25000" dirty="0"/>
              <a:t>2</a:t>
            </a:r>
            <a:r>
              <a:rPr lang="en-US" dirty="0"/>
              <a:t>b, the size of b.</a:t>
            </a:r>
          </a:p>
          <a:p>
            <a:r>
              <a:rPr lang="en-US" dirty="0"/>
              <a:t>The correct solution takes advantage of the NP-complete power of the oracle.</a:t>
            </a:r>
          </a:p>
        </p:txBody>
      </p:sp>
      <p:sp>
        <p:nvSpPr>
          <p:cNvPr id="4" name="Date Placeholder 3">
            <a:extLst>
              <a:ext uri="{FF2B5EF4-FFF2-40B4-BE49-F238E27FC236}">
                <a16:creationId xmlns:a16="http://schemas.microsoft.com/office/drawing/2014/main" id="{E171BB91-32ED-0940-871E-9F162B3A5E26}"/>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C2C3B858-8459-BF43-A205-4582E5A5CC19}"/>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040EDB58-CF7B-584D-AF2B-2BAEC1C0E704}"/>
              </a:ext>
            </a:extLst>
          </p:cNvPr>
          <p:cNvSpPr>
            <a:spLocks noGrp="1"/>
          </p:cNvSpPr>
          <p:nvPr>
            <p:ph type="sldNum" sz="quarter" idx="12"/>
          </p:nvPr>
        </p:nvSpPr>
        <p:spPr/>
        <p:txBody>
          <a:bodyPr/>
          <a:lstStyle/>
          <a:p>
            <a:pPr>
              <a:defRPr/>
            </a:pPr>
            <a:fld id="{33E9163E-B168-F542-BBC6-C62085C73ADC}" type="slidenum">
              <a:rPr lang="en-US" smtClean="0"/>
              <a:pPr>
                <a:defRPr/>
              </a:pPr>
              <a:t>293</a:t>
            </a:fld>
            <a:endParaRPr lang="en-US"/>
          </a:p>
        </p:txBody>
      </p:sp>
    </p:spTree>
    <p:extLst>
      <p:ext uri="{BB962C8B-B14F-4D97-AF65-F5344CB8AC3E}">
        <p14:creationId xmlns:p14="http://schemas.microsoft.com/office/powerpoint/2010/main" val="245052527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B81F-79D4-E246-86CA-8E88EA99C9E6}"/>
              </a:ext>
            </a:extLst>
          </p:cNvPr>
          <p:cNvSpPr>
            <a:spLocks noGrp="1"/>
          </p:cNvSpPr>
          <p:nvPr>
            <p:ph type="title"/>
          </p:nvPr>
        </p:nvSpPr>
        <p:spPr/>
        <p:txBody>
          <a:bodyPr/>
          <a:lstStyle/>
          <a:p>
            <a:r>
              <a:rPr lang="en-US" dirty="0"/>
              <a:t>Minimum Colors for a Graph</a:t>
            </a:r>
          </a:p>
        </p:txBody>
      </p:sp>
      <p:sp>
        <p:nvSpPr>
          <p:cNvPr id="3" name="Content Placeholder 2">
            <a:extLst>
              <a:ext uri="{FF2B5EF4-FFF2-40B4-BE49-F238E27FC236}">
                <a16:creationId xmlns:a16="http://schemas.microsoft.com/office/drawing/2014/main" id="{54D52DC2-D437-8048-9269-EEBC73ECF509}"/>
              </a:ext>
            </a:extLst>
          </p:cNvPr>
          <p:cNvSpPr>
            <a:spLocks noGrp="1"/>
          </p:cNvSpPr>
          <p:nvPr>
            <p:ph idx="1"/>
          </p:nvPr>
        </p:nvSpPr>
        <p:spPr/>
        <p:txBody>
          <a:bodyPr/>
          <a:lstStyle/>
          <a:p>
            <a:r>
              <a:rPr lang="en-US" sz="2400" dirty="0"/>
              <a:t>We know K-Color (</a:t>
            </a:r>
            <a:r>
              <a:rPr lang="en-US" sz="2400" b="1" dirty="0"/>
              <a:t>KC</a:t>
            </a:r>
            <a:r>
              <a:rPr lang="en-US" sz="2400" dirty="0"/>
              <a:t>) is NP Complete</a:t>
            </a:r>
          </a:p>
          <a:p>
            <a:r>
              <a:rPr lang="en-US" sz="2400" dirty="0"/>
              <a:t>We can reduce </a:t>
            </a:r>
            <a:r>
              <a:rPr lang="en-US" sz="2400" b="1" dirty="0"/>
              <a:t>KC</a:t>
            </a:r>
            <a:r>
              <a:rPr lang="en-US" sz="2400" dirty="0"/>
              <a:t> to </a:t>
            </a:r>
            <a:r>
              <a:rPr lang="en-US" sz="2400" b="1" dirty="0" err="1"/>
              <a:t>MinColor</a:t>
            </a:r>
            <a:r>
              <a:rPr lang="en-US" sz="2400" b="1" dirty="0"/>
              <a:t> </a:t>
            </a:r>
            <a:r>
              <a:rPr lang="en-US" sz="2400" dirty="0"/>
              <a:t>problem just by seeing if </a:t>
            </a:r>
            <a:r>
              <a:rPr lang="en-US" sz="2400" b="1" dirty="0" err="1"/>
              <a:t>MinColor</a:t>
            </a:r>
            <a:r>
              <a:rPr lang="en-US" sz="2400" b="1" dirty="0"/>
              <a:t> </a:t>
            </a:r>
            <a:r>
              <a:rPr lang="en-US" sz="2400" dirty="0"/>
              <a:t>is </a:t>
            </a:r>
            <a:r>
              <a:rPr lang="en-US" sz="2400" b="1" dirty="0"/>
              <a:t>≤ K</a:t>
            </a:r>
            <a:r>
              <a:rPr lang="en-US" sz="2400" dirty="0"/>
              <a:t>. Thus, </a:t>
            </a:r>
            <a:r>
              <a:rPr lang="en-US" sz="2400" b="1" dirty="0" err="1"/>
              <a:t>MinColor</a:t>
            </a:r>
            <a:r>
              <a:rPr lang="en-US" sz="2400" dirty="0"/>
              <a:t> is NP-Hard</a:t>
            </a:r>
          </a:p>
          <a:p>
            <a:r>
              <a:rPr lang="en-US" sz="2400" dirty="0"/>
              <a:t>How do we reduce </a:t>
            </a:r>
            <a:r>
              <a:rPr lang="en-US" sz="2400" b="1" dirty="0" err="1"/>
              <a:t>MinColor</a:t>
            </a:r>
            <a:r>
              <a:rPr lang="en-US" sz="2400" b="1" dirty="0"/>
              <a:t> </a:t>
            </a:r>
            <a:r>
              <a:rPr lang="en-US" sz="2400" dirty="0"/>
              <a:t>to </a:t>
            </a:r>
            <a:r>
              <a:rPr lang="en-US" sz="2400" b="1" dirty="0"/>
              <a:t>KC</a:t>
            </a:r>
            <a:r>
              <a:rPr lang="en-US" sz="2400" dirty="0"/>
              <a:t> asking only a log number of questions of the oracle for </a:t>
            </a:r>
            <a:r>
              <a:rPr lang="en-US" sz="2400" b="1" dirty="0"/>
              <a:t>KC</a:t>
            </a:r>
            <a:r>
              <a:rPr lang="en-US" sz="2400" dirty="0"/>
              <a:t>?</a:t>
            </a:r>
          </a:p>
          <a:p>
            <a:r>
              <a:rPr lang="en-US" sz="2400" dirty="0"/>
              <a:t>Consider, if </a:t>
            </a:r>
            <a:r>
              <a:rPr lang="en-US" sz="2400" b="1" dirty="0"/>
              <a:t>N</a:t>
            </a:r>
            <a:r>
              <a:rPr lang="en-US" sz="2400" dirty="0"/>
              <a:t> nodes, then can easily </a:t>
            </a:r>
            <a:r>
              <a:rPr lang="en-US" sz="2400" b="1" dirty="0"/>
              <a:t>N-Colo</a:t>
            </a:r>
            <a:r>
              <a:rPr lang="en-US" sz="2400" dirty="0"/>
              <a:t>r</a:t>
            </a:r>
          </a:p>
          <a:p>
            <a:r>
              <a:rPr lang="en-US" sz="2400" dirty="0"/>
              <a:t>Can we </a:t>
            </a:r>
            <a:r>
              <a:rPr lang="en-US" sz="2400" b="1" dirty="0"/>
              <a:t>N/2-Color</a:t>
            </a:r>
            <a:r>
              <a:rPr lang="en-US" sz="2400" dirty="0"/>
              <a:t>? </a:t>
            </a:r>
          </a:p>
          <a:p>
            <a:pPr lvl="1"/>
            <a:r>
              <a:rPr lang="en-US" sz="2000" dirty="0"/>
              <a:t>If so, then try </a:t>
            </a:r>
            <a:r>
              <a:rPr lang="en-US" sz="2000" b="1" dirty="0"/>
              <a:t>N/4</a:t>
            </a:r>
          </a:p>
          <a:p>
            <a:pPr lvl="1"/>
            <a:r>
              <a:rPr lang="en-US" sz="2000" dirty="0"/>
              <a:t>If not, then try </a:t>
            </a:r>
            <a:r>
              <a:rPr lang="en-US" sz="2000" b="1" dirty="0"/>
              <a:t>3N/4</a:t>
            </a:r>
          </a:p>
          <a:p>
            <a:r>
              <a:rPr lang="en-US" sz="2400" dirty="0"/>
              <a:t>This is a simple binary search for optimal value</a:t>
            </a:r>
          </a:p>
        </p:txBody>
      </p:sp>
      <p:sp>
        <p:nvSpPr>
          <p:cNvPr id="4" name="Date Placeholder 3">
            <a:extLst>
              <a:ext uri="{FF2B5EF4-FFF2-40B4-BE49-F238E27FC236}">
                <a16:creationId xmlns:a16="http://schemas.microsoft.com/office/drawing/2014/main" id="{36A79A67-EC15-AD4A-9C3A-C50CC0588DF6}"/>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5DEFA346-E157-B540-BF1B-734D7C4286E8}"/>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A2D42BFF-9A32-7C4C-A919-F6F1B030AB13}"/>
              </a:ext>
            </a:extLst>
          </p:cNvPr>
          <p:cNvSpPr>
            <a:spLocks noGrp="1"/>
          </p:cNvSpPr>
          <p:nvPr>
            <p:ph type="sldNum" sz="quarter" idx="12"/>
          </p:nvPr>
        </p:nvSpPr>
        <p:spPr/>
        <p:txBody>
          <a:bodyPr/>
          <a:lstStyle/>
          <a:p>
            <a:pPr>
              <a:defRPr/>
            </a:pPr>
            <a:fld id="{33E9163E-B168-F542-BBC6-C62085C73ADC}" type="slidenum">
              <a:rPr lang="en-US" smtClean="0"/>
              <a:pPr>
                <a:defRPr/>
              </a:pPr>
              <a:t>294</a:t>
            </a:fld>
            <a:endParaRPr lang="en-US"/>
          </a:p>
        </p:txBody>
      </p:sp>
    </p:spTree>
    <p:extLst>
      <p:ext uri="{BB962C8B-B14F-4D97-AF65-F5344CB8AC3E}">
        <p14:creationId xmlns:p14="http://schemas.microsoft.com/office/powerpoint/2010/main" val="84888370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PSPACE</a:t>
            </a:r>
          </a:p>
        </p:txBody>
      </p:sp>
      <p:sp>
        <p:nvSpPr>
          <p:cNvPr id="3" name="Content Placeholder 2"/>
          <p:cNvSpPr>
            <a:spLocks noGrp="1"/>
          </p:cNvSpPr>
          <p:nvPr>
            <p:ph idx="1"/>
          </p:nvPr>
        </p:nvSpPr>
        <p:spPr/>
        <p:txBody>
          <a:bodyPr/>
          <a:lstStyle/>
          <a:p>
            <a:r>
              <a:rPr lang="en-US" sz="2400" dirty="0"/>
              <a:t>PSPACE is set of problems solvable in polynomial space with unlimited time </a:t>
            </a:r>
            <a:br>
              <a:rPr lang="en-US" sz="2400" dirty="0"/>
            </a:br>
            <a:r>
              <a:rPr lang="en-US" sz="2400" dirty="0"/>
              <a:t>PSPACE = ∪ SPACE(</a:t>
            </a:r>
            <a:r>
              <a:rPr lang="en-US" sz="2400" dirty="0" err="1"/>
              <a:t>n</a:t>
            </a:r>
            <a:r>
              <a:rPr lang="en-US" sz="2400" baseline="30000" dirty="0" err="1"/>
              <a:t>k</a:t>
            </a:r>
            <a:r>
              <a:rPr lang="en-US" sz="2400" dirty="0"/>
              <a:t>)</a:t>
            </a:r>
          </a:p>
          <a:p>
            <a:r>
              <a:rPr lang="en-US" sz="2400" dirty="0"/>
              <a:t>PSPACE = co-PSPACE = NPSPACE</a:t>
            </a:r>
          </a:p>
          <a:p>
            <a:r>
              <a:rPr lang="en-US" sz="2400" dirty="0"/>
              <a:t>PSPACE is a strict superset of CSLs</a:t>
            </a:r>
          </a:p>
          <a:p>
            <a:r>
              <a:rPr lang="en-US" sz="2400" dirty="0"/>
              <a:t>PSPACE-Complete Problem is, given a regular expression e over Σ, does e denote all strings in Σ*?</a:t>
            </a:r>
          </a:p>
          <a:p>
            <a:r>
              <a:rPr lang="en-US" sz="2400" dirty="0"/>
              <a:t>The above, while solvable, is potentially hard</a:t>
            </a:r>
          </a:p>
          <a:p>
            <a:r>
              <a:rPr lang="en-US" sz="2400" dirty="0"/>
              <a:t>Another PSPACE-Complete problem is QSAT</a:t>
            </a:r>
          </a:p>
          <a:p>
            <a:r>
              <a:rPr lang="en-US" sz="2400" dirty="0"/>
              <a:t>PSPACE is suspected to outside the P/NP hierarchy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295</a:t>
            </a:fld>
            <a:endParaRPr lang="en-US"/>
          </a:p>
        </p:txBody>
      </p:sp>
    </p:spTree>
    <p:extLst>
      <p:ext uri="{BB962C8B-B14F-4D97-AF65-F5344CB8AC3E}">
        <p14:creationId xmlns:p14="http://schemas.microsoft.com/office/powerpoint/2010/main" val="60439066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034B-52F8-7142-9938-E6EB6581245A}"/>
              </a:ext>
            </a:extLst>
          </p:cNvPr>
          <p:cNvSpPr>
            <a:spLocks noGrp="1"/>
          </p:cNvSpPr>
          <p:nvPr>
            <p:ph type="title"/>
          </p:nvPr>
        </p:nvSpPr>
        <p:spPr/>
        <p:txBody>
          <a:bodyPr/>
          <a:lstStyle/>
          <a:p>
            <a:r>
              <a:rPr lang="en-US" dirty="0"/>
              <a:t>EXPTIME and EXPSPACE</a:t>
            </a:r>
          </a:p>
        </p:txBody>
      </p:sp>
      <p:sp>
        <p:nvSpPr>
          <p:cNvPr id="3" name="Content Placeholder 2">
            <a:extLst>
              <a:ext uri="{FF2B5EF4-FFF2-40B4-BE49-F238E27FC236}">
                <a16:creationId xmlns:a16="http://schemas.microsoft.com/office/drawing/2014/main" id="{045BB67B-FD5E-0741-AB76-BE1B64D04352}"/>
              </a:ext>
            </a:extLst>
          </p:cNvPr>
          <p:cNvSpPr>
            <a:spLocks noGrp="1"/>
          </p:cNvSpPr>
          <p:nvPr>
            <p:ph idx="1"/>
          </p:nvPr>
        </p:nvSpPr>
        <p:spPr/>
        <p:txBody>
          <a:bodyPr/>
          <a:lstStyle/>
          <a:p>
            <a:r>
              <a:rPr lang="en-US" dirty="0"/>
              <a:t>EXPTIME is the set of problems solvable in 2</a:t>
            </a:r>
            <a:r>
              <a:rPr lang="en-US" baseline="30000" dirty="0"/>
              <a:t>p(n) </a:t>
            </a:r>
            <a:r>
              <a:rPr lang="en-US" dirty="0"/>
              <a:t>where is p is some polynomial.</a:t>
            </a:r>
          </a:p>
          <a:p>
            <a:r>
              <a:rPr lang="en-US" dirty="0"/>
              <a:t>NEXPTIME is the set of problems solvable in 2</a:t>
            </a:r>
            <a:r>
              <a:rPr lang="en-US" baseline="30000" dirty="0"/>
              <a:t>p(n) </a:t>
            </a:r>
            <a:r>
              <a:rPr lang="en-US" dirty="0"/>
              <a:t>on a non-deterministic TM.</a:t>
            </a:r>
          </a:p>
          <a:p>
            <a:r>
              <a:rPr lang="en-US" dirty="0"/>
              <a:t>EXPSPACE is set of problems solvable in 2</a:t>
            </a:r>
            <a:r>
              <a:rPr lang="en-US" baseline="30000" dirty="0"/>
              <a:t>p(n) </a:t>
            </a:r>
            <a:r>
              <a:rPr lang="en-US" dirty="0"/>
              <a:t>space and unbounded time</a:t>
            </a:r>
          </a:p>
          <a:p>
            <a:endParaRPr lang="en-US" dirty="0"/>
          </a:p>
        </p:txBody>
      </p:sp>
      <p:sp>
        <p:nvSpPr>
          <p:cNvPr id="4" name="Date Placeholder 3">
            <a:extLst>
              <a:ext uri="{FF2B5EF4-FFF2-40B4-BE49-F238E27FC236}">
                <a16:creationId xmlns:a16="http://schemas.microsoft.com/office/drawing/2014/main" id="{4D598CDE-5DA5-6141-A018-BF4FE04A11CC}"/>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AEE6CB52-EAFB-AD47-87C8-9F2FB5E0C44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1AB5AA5-C410-3E4F-A2C3-1A8715ED20D6}"/>
              </a:ext>
            </a:extLst>
          </p:cNvPr>
          <p:cNvSpPr>
            <a:spLocks noGrp="1"/>
          </p:cNvSpPr>
          <p:nvPr>
            <p:ph type="sldNum" sz="quarter" idx="12"/>
          </p:nvPr>
        </p:nvSpPr>
        <p:spPr/>
        <p:txBody>
          <a:bodyPr/>
          <a:lstStyle/>
          <a:p>
            <a:pPr>
              <a:defRPr/>
            </a:pPr>
            <a:fld id="{33E9163E-B168-F542-BBC6-C62085C73ADC}" type="slidenum">
              <a:rPr lang="en-US" smtClean="0"/>
              <a:pPr>
                <a:defRPr/>
              </a:pPr>
              <a:t>296</a:t>
            </a:fld>
            <a:endParaRPr lang="en-US"/>
          </a:p>
        </p:txBody>
      </p:sp>
    </p:spTree>
    <p:extLst>
      <p:ext uri="{BB962C8B-B14F-4D97-AF65-F5344CB8AC3E}">
        <p14:creationId xmlns:p14="http://schemas.microsoft.com/office/powerpoint/2010/main" val="208563580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6B7B-6A43-A345-96C5-AE25D4CE4162}"/>
              </a:ext>
            </a:extLst>
          </p:cNvPr>
          <p:cNvSpPr>
            <a:spLocks noGrp="1"/>
          </p:cNvSpPr>
          <p:nvPr>
            <p:ph type="title"/>
          </p:nvPr>
        </p:nvSpPr>
        <p:spPr/>
        <p:txBody>
          <a:bodyPr/>
          <a:lstStyle/>
          <a:p>
            <a:r>
              <a:rPr lang="en-US" dirty="0"/>
              <a:t>Elementary Functions</a:t>
            </a:r>
          </a:p>
        </p:txBody>
      </p:sp>
      <p:sp>
        <p:nvSpPr>
          <p:cNvPr id="4" name="Date Placeholder 3">
            <a:extLst>
              <a:ext uri="{FF2B5EF4-FFF2-40B4-BE49-F238E27FC236}">
                <a16:creationId xmlns:a16="http://schemas.microsoft.com/office/drawing/2014/main" id="{BBD9A08D-4E78-7848-A284-BF5836D02E87}"/>
              </a:ext>
            </a:extLst>
          </p:cNvPr>
          <p:cNvSpPr>
            <a:spLocks noGrp="1"/>
          </p:cNvSpPr>
          <p:nvPr>
            <p:ph type="dt" sz="half" idx="10"/>
          </p:nvPr>
        </p:nvSpPr>
        <p:spPr/>
        <p:txBody>
          <a:bodyPr/>
          <a:lstStyle/>
          <a:p>
            <a:fld id="{2534C2F4-DACC-7046-9C17-8BE104BD396C}" type="datetime1">
              <a:rPr lang="en-US" smtClean="0"/>
              <a:t>4/6/20</a:t>
            </a:fld>
            <a:endParaRPr lang="en-US"/>
          </a:p>
        </p:txBody>
      </p:sp>
      <p:sp>
        <p:nvSpPr>
          <p:cNvPr id="5" name="Footer Placeholder 4">
            <a:extLst>
              <a:ext uri="{FF2B5EF4-FFF2-40B4-BE49-F238E27FC236}">
                <a16:creationId xmlns:a16="http://schemas.microsoft.com/office/drawing/2014/main" id="{778F692A-5065-1545-AE12-D43CACEBD31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912D7F6-397F-1A4F-86D0-6B0679B8B3F1}"/>
              </a:ext>
            </a:extLst>
          </p:cNvPr>
          <p:cNvSpPr>
            <a:spLocks noGrp="1"/>
          </p:cNvSpPr>
          <p:nvPr>
            <p:ph type="sldNum" sz="quarter" idx="12"/>
          </p:nvPr>
        </p:nvSpPr>
        <p:spPr/>
        <p:txBody>
          <a:bodyPr/>
          <a:lstStyle/>
          <a:p>
            <a:fld id="{F7F6C048-724C-A44D-A3A9-573A2C2F7973}" type="slidenum">
              <a:rPr lang="en-US" smtClean="0"/>
              <a:pPr/>
              <a:t>297</a:t>
            </a:fld>
            <a:endParaRPr lang="en-US"/>
          </a:p>
        </p:txBody>
      </p:sp>
      <p:pic>
        <p:nvPicPr>
          <p:cNvPr id="7" name="Content Placeholder 6">
            <a:extLst>
              <a:ext uri="{FF2B5EF4-FFF2-40B4-BE49-F238E27FC236}">
                <a16:creationId xmlns:a16="http://schemas.microsoft.com/office/drawing/2014/main" id="{F2E1EB7E-BEB3-6042-8A04-9C7150D53C72}"/>
              </a:ext>
            </a:extLst>
          </p:cNvPr>
          <p:cNvPicPr>
            <a:picLocks noGrp="1" noChangeAspect="1"/>
          </p:cNvPicPr>
          <p:nvPr>
            <p:ph idx="1"/>
          </p:nvPr>
        </p:nvPicPr>
        <p:blipFill>
          <a:blip r:embed="rId2"/>
          <a:stretch>
            <a:fillRect/>
          </a:stretch>
        </p:blipFill>
        <p:spPr>
          <a:xfrm>
            <a:off x="839383" y="2463800"/>
            <a:ext cx="8016039" cy="1143000"/>
          </a:xfrm>
          <a:prstGeom prst="rect">
            <a:avLst/>
          </a:prstGeom>
        </p:spPr>
      </p:pic>
    </p:spTree>
    <p:extLst>
      <p:ext uri="{BB962C8B-B14F-4D97-AF65-F5344CB8AC3E}">
        <p14:creationId xmlns:p14="http://schemas.microsoft.com/office/powerpoint/2010/main" val="374182116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TM (ATM)</a:t>
            </a:r>
          </a:p>
        </p:txBody>
      </p:sp>
      <p:sp>
        <p:nvSpPr>
          <p:cNvPr id="3" name="Content Placeholder 2"/>
          <p:cNvSpPr>
            <a:spLocks noGrp="1"/>
          </p:cNvSpPr>
          <p:nvPr>
            <p:ph idx="1"/>
          </p:nvPr>
        </p:nvSpPr>
        <p:spPr/>
        <p:txBody>
          <a:bodyPr/>
          <a:lstStyle/>
          <a:p>
            <a:r>
              <a:rPr lang="en-US" sz="2800" dirty="0"/>
              <a:t>ATM adds to NDTM notation the notion where, for each state q, q has one of the following properties: (accept, reject</a:t>
            </a:r>
            <a:r>
              <a:rPr lang="en-US" sz="2800" dirty="0">
                <a:sym typeface="Symbol" panose="05050102010706020507" pitchFamily="18" charset="2"/>
              </a:rPr>
              <a:t>, </a:t>
            </a:r>
            <a:r>
              <a:rPr lang="en-US" sz="2800" dirty="0"/>
              <a:t>, </a:t>
            </a:r>
            <a:r>
              <a:rPr lang="en-US" sz="2800" dirty="0">
                <a:sym typeface="Symbol" panose="05050102010706020507" pitchFamily="18" charset="2"/>
              </a:rPr>
              <a:t>)</a:t>
            </a:r>
          </a:p>
          <a:p>
            <a:pPr lvl="1"/>
            <a:r>
              <a:rPr lang="en-US" sz="2400" dirty="0">
                <a:sym typeface="Symbol" panose="05050102010706020507" pitchFamily="18" charset="2"/>
              </a:rPr>
              <a:t> means mean accept the string if </a:t>
            </a:r>
            <a:r>
              <a:rPr lang="en-US" sz="2400" u="sng" dirty="0">
                <a:sym typeface="Symbol" panose="05050102010706020507" pitchFamily="18" charset="2"/>
              </a:rPr>
              <a:t>any</a:t>
            </a:r>
            <a:r>
              <a:rPr lang="en-US" sz="2400" dirty="0">
                <a:sym typeface="Symbol" panose="05050102010706020507" pitchFamily="18" charset="2"/>
              </a:rPr>
              <a:t> final state reached after q is accepting</a:t>
            </a:r>
          </a:p>
          <a:p>
            <a:pPr lvl="1"/>
            <a:r>
              <a:rPr lang="en-US" sz="2400" dirty="0">
                <a:sym typeface="Symbol" panose="05050102010706020507" pitchFamily="18" charset="2"/>
              </a:rPr>
              <a:t> means mean accept the string if </a:t>
            </a:r>
            <a:r>
              <a:rPr lang="en-US" sz="2400" u="sng" dirty="0">
                <a:sym typeface="Symbol" panose="05050102010706020507" pitchFamily="18" charset="2"/>
              </a:rPr>
              <a:t>all</a:t>
            </a:r>
            <a:r>
              <a:rPr lang="en-US" sz="2400" dirty="0">
                <a:sym typeface="Symbol" panose="05050102010706020507" pitchFamily="18" charset="2"/>
              </a:rPr>
              <a:t> final states reached after q are accepting</a:t>
            </a:r>
          </a:p>
          <a:p>
            <a:r>
              <a:rPr lang="en-US" sz="2800" dirty="0">
                <a:sym typeface="Symbol" panose="05050102010706020507" pitchFamily="18" charset="2"/>
              </a:rPr>
              <a:t>AP = PSPACE where AP is class of problems solvable in polynomial time on an ATM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298</a:t>
            </a:fld>
            <a:endParaRPr lang="en-US" dirty="0"/>
          </a:p>
        </p:txBody>
      </p:sp>
    </p:spTree>
    <p:extLst>
      <p:ext uri="{BB962C8B-B14F-4D97-AF65-F5344CB8AC3E}">
        <p14:creationId xmlns:p14="http://schemas.microsoft.com/office/powerpoint/2010/main" val="200579452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QSAT, Petri Net, </a:t>
            </a:r>
            <a:r>
              <a:rPr lang="en-US" dirty="0" err="1"/>
              <a:t>Presburger</a:t>
            </a:r>
            <a:endParaRPr lang="en-US" dirty="0"/>
          </a:p>
        </p:txBody>
      </p:sp>
      <p:sp>
        <p:nvSpPr>
          <p:cNvPr id="3" name="Content Placeholder 2"/>
          <p:cNvSpPr>
            <a:spLocks noGrp="1"/>
          </p:cNvSpPr>
          <p:nvPr>
            <p:ph idx="1"/>
          </p:nvPr>
        </p:nvSpPr>
        <p:spPr/>
        <p:txBody>
          <a:bodyPr/>
          <a:lstStyle/>
          <a:p>
            <a:r>
              <a:rPr lang="en-US" sz="2800" dirty="0"/>
              <a:t>QSAT is solvable by an alternating TM in polynomial time and polynomial space</a:t>
            </a:r>
          </a:p>
          <a:p>
            <a:r>
              <a:rPr lang="en-US" sz="2800" dirty="0"/>
              <a:t>As noted, before, QSAT is PSPACE-Complete</a:t>
            </a:r>
          </a:p>
          <a:p>
            <a:r>
              <a:rPr lang="en-US" sz="2800" dirty="0"/>
              <a:t>Petri net reachability is EXPSPACE-hard and requires 2-EXPTIME</a:t>
            </a:r>
          </a:p>
          <a:p>
            <a:r>
              <a:rPr lang="en-US" sz="2800" dirty="0" err="1"/>
              <a:t>Presburger</a:t>
            </a:r>
            <a:r>
              <a:rPr lang="en-US" sz="2800" dirty="0"/>
              <a:t> arithmetic is at least in 2-EXPTIME, at most in  3-EXPTIME, and can be solved by an ATM with n alternating quantifiers in doubly exponential time</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299</a:t>
            </a:fld>
            <a:endParaRPr lang="en-US">
              <a:solidFill>
                <a:srgbClr val="000000"/>
              </a:solidFill>
            </a:endParaRPr>
          </a:p>
        </p:txBody>
      </p:sp>
    </p:spTree>
    <p:extLst>
      <p:ext uri="{BB962C8B-B14F-4D97-AF65-F5344CB8AC3E}">
        <p14:creationId xmlns:p14="http://schemas.microsoft.com/office/powerpoint/2010/main" val="109447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1619"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Throughout the complexity portion of this course, we will be interested in how long an algorithm takes on the instances of some arbitrary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Recognizing that different times can be recorded for two instance of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we only ask about the worst case. </a:t>
            </a:r>
          </a:p>
          <a:p>
            <a:pPr>
              <a:buFont typeface="Times" pitchFamily="-111" charset="0"/>
              <a:buNone/>
            </a:pPr>
            <a:r>
              <a:rPr lang="en-US" sz="2800" dirty="0">
                <a:ea typeface="ＭＳ Ｐゴシック" pitchFamily="-111" charset="-128"/>
                <a:cs typeface="ＭＳ Ｐゴシック" pitchFamily="-111" charset="-128"/>
              </a:rPr>
              <a:t>	</a:t>
            </a:r>
          </a:p>
          <a:p>
            <a:pPr>
              <a:buFont typeface="Times" pitchFamily="-111" charset="0"/>
              <a:buNone/>
            </a:pPr>
            <a:r>
              <a:rPr lang="en-US" sz="2800" dirty="0">
                <a:ea typeface="ＭＳ Ｐゴシック" pitchFamily="-111" charset="-128"/>
                <a:cs typeface="ＭＳ Ｐゴシック" pitchFamily="-111" charset="-128"/>
              </a:rPr>
              <a:t>	We also understand that different languages, computers, and even skill of the implementer can alter the "running time."</a:t>
            </a:r>
          </a:p>
        </p:txBody>
      </p:sp>
      <p:sp>
        <p:nvSpPr>
          <p:cNvPr id="111620" name="Date Placeholder 3"/>
          <p:cNvSpPr>
            <a:spLocks noGrp="1"/>
          </p:cNvSpPr>
          <p:nvPr>
            <p:ph type="dt" sz="quarter" idx="10"/>
          </p:nvPr>
        </p:nvSpPr>
        <p:spPr>
          <a:noFill/>
        </p:spPr>
        <p:txBody>
          <a:bodyPr/>
          <a:lstStyle/>
          <a:p>
            <a:fld id="{69194B74-F425-4546-ABD3-379D9B2DB77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16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1622" name="Slide Number Placeholder 5"/>
          <p:cNvSpPr>
            <a:spLocks noGrp="1"/>
          </p:cNvSpPr>
          <p:nvPr>
            <p:ph type="sldNum" sz="quarter" idx="12"/>
          </p:nvPr>
        </p:nvSpPr>
        <p:spPr>
          <a:noFill/>
        </p:spPr>
        <p:txBody>
          <a:bodyPr/>
          <a:lstStyle/>
          <a:p>
            <a:fld id="{4EA8EEDF-53C4-8841-9D9C-621E626FE710}"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6106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a:ea typeface="ＭＳ Ｐゴシック" pitchFamily="-111" charset="-128"/>
                <a:cs typeface="ＭＳ Ｐゴシック" pitchFamily="-111" charset="-128"/>
              </a:rPr>
              <a:t>Complexity Theory</a:t>
            </a:r>
          </a:p>
        </p:txBody>
      </p:sp>
      <p:sp>
        <p:nvSpPr>
          <p:cNvPr id="678915" name="Subtitle 2"/>
          <p:cNvSpPr>
            <a:spLocks noGrp="1"/>
          </p:cNvSpPr>
          <p:nvPr>
            <p:ph type="subTitle" idx="1"/>
          </p:nvPr>
        </p:nvSpPr>
        <p:spPr/>
        <p:txBody>
          <a:bodyPr/>
          <a:lstStyle/>
          <a:p>
            <a:r>
              <a:rPr lang="en-US" dirty="0">
                <a:ea typeface="ＭＳ Ｐゴシック" pitchFamily="-111" charset="-128"/>
                <a:cs typeface="ＭＳ Ｐゴシック" pitchFamily="-111" charset="-128"/>
              </a:rPr>
              <a:t>Second Part of Course</a:t>
            </a:r>
          </a:p>
        </p:txBody>
      </p:sp>
    </p:spTree>
    <p:extLst>
      <p:ext uri="{BB962C8B-B14F-4D97-AF65-F5344CB8AC3E}">
        <p14:creationId xmlns:p14="http://schemas.microsoft.com/office/powerpoint/2010/main" val="358470784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4D05-FFC2-DA4B-B3FE-CB13A4C6020F}"/>
              </a:ext>
            </a:extLst>
          </p:cNvPr>
          <p:cNvSpPr>
            <a:spLocks noGrp="1"/>
          </p:cNvSpPr>
          <p:nvPr>
            <p:ph type="title"/>
          </p:nvPr>
        </p:nvSpPr>
        <p:spPr/>
        <p:txBody>
          <a:bodyPr/>
          <a:lstStyle/>
          <a:p>
            <a:r>
              <a:rPr lang="en-US" dirty="0"/>
              <a:t>Complexity Hierarchy</a:t>
            </a:r>
          </a:p>
        </p:txBody>
      </p:sp>
      <p:sp>
        <p:nvSpPr>
          <p:cNvPr id="3" name="Content Placeholder 2">
            <a:extLst>
              <a:ext uri="{FF2B5EF4-FFF2-40B4-BE49-F238E27FC236}">
                <a16:creationId xmlns:a16="http://schemas.microsoft.com/office/drawing/2014/main" id="{4A387CE2-3711-8A43-A20F-425DF02A07D3}"/>
              </a:ext>
            </a:extLst>
          </p:cNvPr>
          <p:cNvSpPr>
            <a:spLocks noGrp="1"/>
          </p:cNvSpPr>
          <p:nvPr>
            <p:ph idx="1"/>
          </p:nvPr>
        </p:nvSpPr>
        <p:spPr/>
        <p:txBody>
          <a:bodyPr/>
          <a:lstStyle/>
          <a:p>
            <a:r>
              <a:rPr lang="en-US" sz="2000" dirty="0"/>
              <a:t>P </a:t>
            </a:r>
            <a:r>
              <a:rPr lang="en-US" sz="2000" dirty="0">
                <a:sym typeface="Symbol" panose="05050102010706020507" pitchFamily="18" charset="2"/>
              </a:rPr>
              <a:t> NP  PSPACE = NPSPACE ⊆ EXPTIME  NEXPTIME  EXPSPACE ⊈ 2-EXPTIME ⊈ 3-EXPTIME ⊈ … ⊈ ELEMENTARY ⊈ PRF ⊈ REC</a:t>
            </a:r>
          </a:p>
          <a:p>
            <a:r>
              <a:rPr lang="en-US" sz="2000" dirty="0"/>
              <a:t>P </a:t>
            </a:r>
            <a:r>
              <a:rPr lang="en-US" sz="2000" dirty="0">
                <a:sym typeface="Symbol" panose="05050102010706020507" pitchFamily="18" charset="2"/>
              </a:rPr>
              <a:t> EXPTIME; At least one of these is true</a:t>
            </a:r>
          </a:p>
          <a:p>
            <a:pPr lvl="1"/>
            <a:r>
              <a:rPr lang="en-US" sz="1800" dirty="0">
                <a:sym typeface="Symbol" panose="05050102010706020507" pitchFamily="18" charset="2"/>
              </a:rPr>
              <a:t>P ⊈ NP</a:t>
            </a:r>
          </a:p>
          <a:p>
            <a:pPr lvl="1"/>
            <a:r>
              <a:rPr lang="en-US" sz="1800" dirty="0">
                <a:sym typeface="Symbol" panose="05050102010706020507" pitchFamily="18" charset="2"/>
              </a:rPr>
              <a:t>NP ⊈ PSPACE</a:t>
            </a:r>
          </a:p>
          <a:p>
            <a:pPr lvl="1"/>
            <a:r>
              <a:rPr lang="en-US" sz="1800" dirty="0">
                <a:sym typeface="Symbol" panose="05050102010706020507" pitchFamily="18" charset="2"/>
              </a:rPr>
              <a:t>PSPACE ⊈ EXPTIME</a:t>
            </a:r>
          </a:p>
          <a:p>
            <a:r>
              <a:rPr lang="en-US" sz="2000" dirty="0">
                <a:sym typeface="Symbol" panose="05050102010706020507" pitchFamily="18" charset="2"/>
              </a:rPr>
              <a:t>NP  NEXPTIME</a:t>
            </a:r>
          </a:p>
          <a:p>
            <a:pPr lvl="1"/>
            <a:r>
              <a:rPr lang="en-US" sz="1800" dirty="0">
                <a:sym typeface="Symbol" panose="05050102010706020507" pitchFamily="18" charset="2"/>
              </a:rPr>
              <a:t>Note that EXPTIME = NEXPTIME </a:t>
            </a:r>
            <a:r>
              <a:rPr lang="en-US" sz="1800" dirty="0" err="1">
                <a:sym typeface="Symbol" panose="05050102010706020507" pitchFamily="18" charset="2"/>
              </a:rPr>
              <a:t>iff</a:t>
            </a:r>
            <a:r>
              <a:rPr lang="en-US" sz="1800" dirty="0">
                <a:sym typeface="Symbol" panose="05050102010706020507" pitchFamily="18" charset="2"/>
              </a:rPr>
              <a:t> P=NP</a:t>
            </a:r>
          </a:p>
          <a:p>
            <a:pPr lvl="1"/>
            <a:r>
              <a:rPr lang="en-US" sz="1800" dirty="0">
                <a:sym typeface="Symbol" panose="05050102010706020507" pitchFamily="18" charset="2"/>
              </a:rPr>
              <a:t>Note that k-EXPTIME ⊈ (k+1)-EXPTIME, k&gt;0</a:t>
            </a:r>
          </a:p>
          <a:p>
            <a:r>
              <a:rPr lang="en-US" sz="2000" dirty="0">
                <a:sym typeface="Symbol" panose="05050102010706020507" pitchFamily="18" charset="2"/>
              </a:rPr>
              <a:t>PSPACE  EXPSPACE; At least one of these is true</a:t>
            </a:r>
          </a:p>
          <a:p>
            <a:pPr lvl="1"/>
            <a:r>
              <a:rPr lang="en-US" sz="1800" dirty="0">
                <a:sym typeface="Symbol" panose="05050102010706020507" pitchFamily="18" charset="2"/>
              </a:rPr>
              <a:t>PSPACE ⊈ EXPTIME</a:t>
            </a:r>
          </a:p>
          <a:p>
            <a:pPr lvl="1"/>
            <a:r>
              <a:rPr lang="en-US" sz="1800" dirty="0">
                <a:sym typeface="Symbol" panose="05050102010706020507" pitchFamily="18" charset="2"/>
              </a:rPr>
              <a:t>EXPTIME ⊈ EXPSPACE</a:t>
            </a:r>
          </a:p>
        </p:txBody>
      </p:sp>
      <p:sp>
        <p:nvSpPr>
          <p:cNvPr id="4" name="Date Placeholder 3">
            <a:extLst>
              <a:ext uri="{FF2B5EF4-FFF2-40B4-BE49-F238E27FC236}">
                <a16:creationId xmlns:a16="http://schemas.microsoft.com/office/drawing/2014/main" id="{EDA116EF-46D7-AC4C-A888-31068B19CEB8}"/>
              </a:ext>
            </a:extLst>
          </p:cNvPr>
          <p:cNvSpPr>
            <a:spLocks noGrp="1"/>
          </p:cNvSpPr>
          <p:nvPr>
            <p:ph type="dt" sz="half" idx="10"/>
          </p:nvPr>
        </p:nvSpPr>
        <p:spPr/>
        <p:txBody>
          <a:bodyPr/>
          <a:lstStyle/>
          <a:p>
            <a:pPr>
              <a:defRPr/>
            </a:pPr>
            <a:fld id="{42E49081-5805-2747-8C6A-5FA478CC53C3}" type="datetime1">
              <a:rPr lang="en-US" smtClean="0"/>
              <a:pPr>
                <a:defRPr/>
              </a:pPr>
              <a:t>4/6/20</a:t>
            </a:fld>
            <a:endParaRPr lang="en-US"/>
          </a:p>
        </p:txBody>
      </p:sp>
      <p:sp>
        <p:nvSpPr>
          <p:cNvPr id="5" name="Footer Placeholder 4">
            <a:extLst>
              <a:ext uri="{FF2B5EF4-FFF2-40B4-BE49-F238E27FC236}">
                <a16:creationId xmlns:a16="http://schemas.microsoft.com/office/drawing/2014/main" id="{C1A8ACD4-372E-A146-87EE-C6BAC80B1E6F}"/>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9CDE78D1-98C2-004B-ACFD-1533DC15A1B1}"/>
              </a:ext>
            </a:extLst>
          </p:cNvPr>
          <p:cNvSpPr>
            <a:spLocks noGrp="1"/>
          </p:cNvSpPr>
          <p:nvPr>
            <p:ph type="sldNum" sz="quarter" idx="12"/>
          </p:nvPr>
        </p:nvSpPr>
        <p:spPr/>
        <p:txBody>
          <a:bodyPr/>
          <a:lstStyle/>
          <a:p>
            <a:pPr>
              <a:defRPr/>
            </a:pPr>
            <a:fld id="{33E9163E-B168-F542-BBC6-C62085C73ADC}" type="slidenum">
              <a:rPr lang="en-US" smtClean="0"/>
              <a:pPr>
                <a:defRPr/>
              </a:pPr>
              <a:t>300</a:t>
            </a:fld>
            <a:endParaRPr lang="en-US"/>
          </a:p>
        </p:txBody>
      </p:sp>
    </p:spTree>
    <p:extLst>
      <p:ext uri="{BB962C8B-B14F-4D97-AF65-F5344CB8AC3E}">
        <p14:creationId xmlns:p14="http://schemas.microsoft.com/office/powerpoint/2010/main" val="256897354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FP and FNP</a:t>
            </a:r>
          </a:p>
        </p:txBody>
      </p:sp>
      <p:sp>
        <p:nvSpPr>
          <p:cNvPr id="7" name="Content Placeholder 6"/>
          <p:cNvSpPr>
            <a:spLocks noGrp="1"/>
          </p:cNvSpPr>
          <p:nvPr>
            <p:ph idx="1"/>
          </p:nvPr>
        </p:nvSpPr>
        <p:spPr/>
        <p:txBody>
          <a:bodyPr/>
          <a:lstStyle/>
          <a:p>
            <a:r>
              <a:rPr lang="en-US" b="1" dirty="0"/>
              <a:t>FP is functional equivalent to P</a:t>
            </a:r>
            <a:br>
              <a:rPr lang="en-US" b="1" dirty="0"/>
            </a:br>
            <a:r>
              <a:rPr lang="en-US" b="1" dirty="0"/>
              <a:t>R(</a:t>
            </a:r>
            <a:r>
              <a:rPr lang="en-US" b="1" dirty="0" err="1"/>
              <a:t>x,y</a:t>
            </a:r>
            <a:r>
              <a:rPr lang="en-US" b="1" dirty="0"/>
              <a:t>) in FP if can provide value y for input x via a deterministic polynomial time algorithm</a:t>
            </a:r>
          </a:p>
          <a:p>
            <a:r>
              <a:rPr lang="en-US" b="1" dirty="0"/>
              <a:t>FNP is functional equivalent to NP; R(</a:t>
            </a:r>
            <a:r>
              <a:rPr lang="en-US" b="1" dirty="0" err="1"/>
              <a:t>x,y</a:t>
            </a:r>
            <a:r>
              <a:rPr lang="en-US" b="1" dirty="0"/>
              <a:t>) in FNP if can verify any pair (</a:t>
            </a:r>
            <a:r>
              <a:rPr lang="en-US" b="1" dirty="0" err="1"/>
              <a:t>x,y</a:t>
            </a:r>
            <a:r>
              <a:rPr lang="en-US" b="1" dirty="0"/>
              <a:t>) via a deterministic polynomial time algorithm</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4/6/20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301</a:t>
            </a:fld>
            <a:endParaRPr lang="en-US">
              <a:solidFill>
                <a:srgbClr val="000000"/>
              </a:solidFill>
            </a:endParaRPr>
          </a:p>
        </p:txBody>
      </p:sp>
    </p:spTree>
    <p:extLst>
      <p:ext uri="{BB962C8B-B14F-4D97-AF65-F5344CB8AC3E}">
        <p14:creationId xmlns:p14="http://schemas.microsoft.com/office/powerpoint/2010/main" val="87574553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TFNP</a:t>
            </a:r>
          </a:p>
        </p:txBody>
      </p:sp>
      <p:sp>
        <p:nvSpPr>
          <p:cNvPr id="3" name="Content Placeholder 2"/>
          <p:cNvSpPr>
            <a:spLocks noGrp="1"/>
          </p:cNvSpPr>
          <p:nvPr>
            <p:ph idx="1"/>
          </p:nvPr>
        </p:nvSpPr>
        <p:spPr/>
        <p:txBody>
          <a:bodyPr/>
          <a:lstStyle/>
          <a:p>
            <a:r>
              <a:rPr lang="en-US" sz="2800" b="1" dirty="0"/>
              <a:t>TFNP is the subset of FNP where a solution always exists, i.e., there is a y for each x such that R(</a:t>
            </a:r>
            <a:r>
              <a:rPr lang="en-US" sz="2800" b="1" dirty="0" err="1"/>
              <a:t>x,y</a:t>
            </a:r>
            <a:r>
              <a:rPr lang="en-US" sz="2800" b="1" dirty="0"/>
              <a:t>).</a:t>
            </a:r>
          </a:p>
          <a:p>
            <a:pPr lvl="1"/>
            <a:r>
              <a:rPr lang="en-US" b="1" dirty="0"/>
              <a:t>Task of a TFNP algorithm is to find a y, given x, such that R(</a:t>
            </a:r>
            <a:r>
              <a:rPr lang="en-US" b="1" dirty="0" err="1"/>
              <a:t>x,y</a:t>
            </a:r>
            <a:r>
              <a:rPr lang="en-US" b="1" dirty="0"/>
              <a:t>)</a:t>
            </a:r>
          </a:p>
          <a:p>
            <a:pPr lvl="1"/>
            <a:r>
              <a:rPr lang="en-US" b="1" dirty="0"/>
              <a:t>Unlike FNP, the search for a y is always successful</a:t>
            </a:r>
          </a:p>
          <a:p>
            <a:r>
              <a:rPr lang="en-US" sz="2800" b="1" dirty="0"/>
              <a:t>FNP properly contains TFNP contains FP (we don't know if proper)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302</a:t>
            </a:fld>
            <a:endParaRPr lang="en-US" dirty="0">
              <a:solidFill>
                <a:srgbClr val="000000"/>
              </a:solidFill>
            </a:endParaRPr>
          </a:p>
        </p:txBody>
      </p:sp>
    </p:spTree>
    <p:extLst>
      <p:ext uri="{BB962C8B-B14F-4D97-AF65-F5344CB8AC3E}">
        <p14:creationId xmlns:p14="http://schemas.microsoft.com/office/powerpoint/2010/main" val="378665404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a:t>
            </a:r>
          </a:p>
        </p:txBody>
      </p:sp>
      <p:sp>
        <p:nvSpPr>
          <p:cNvPr id="3" name="Content Placeholder 2"/>
          <p:cNvSpPr>
            <a:spLocks noGrp="1"/>
          </p:cNvSpPr>
          <p:nvPr>
            <p:ph idx="1"/>
          </p:nvPr>
        </p:nvSpPr>
        <p:spPr/>
        <p:txBody>
          <a:bodyPr/>
          <a:lstStyle/>
          <a:p>
            <a:pPr>
              <a:buFont typeface="Arial"/>
              <a:buChar char="•"/>
            </a:pPr>
            <a:r>
              <a:rPr lang="en-US" b="1" dirty="0"/>
              <a:t>Prime factoring is defined as, given n and k, does n have a prime factor &lt; k?</a:t>
            </a:r>
          </a:p>
          <a:p>
            <a:pPr>
              <a:buFont typeface="Arial"/>
              <a:buChar char="•"/>
            </a:pPr>
            <a:r>
              <a:rPr lang="en-US" b="1" dirty="0"/>
              <a:t>Factoring is in NP and co-NP</a:t>
            </a:r>
          </a:p>
          <a:p>
            <a:pPr lvl="1">
              <a:buFont typeface="Arial"/>
              <a:buChar char="•"/>
            </a:pPr>
            <a:r>
              <a:rPr lang="en-US" b="1" dirty="0"/>
              <a:t>Given candidate factor can check its </a:t>
            </a:r>
            <a:r>
              <a:rPr lang="en-US" b="1" dirty="0" err="1"/>
              <a:t>primality</a:t>
            </a:r>
            <a:r>
              <a:rPr lang="en-US" b="1" dirty="0"/>
              <a:t> in poly time and then see if it divides n</a:t>
            </a:r>
          </a:p>
          <a:p>
            <a:pPr lvl="1">
              <a:buFont typeface="Arial"/>
              <a:buChar char="•"/>
            </a:pPr>
            <a:r>
              <a:rPr lang="en-US" b="1" dirty="0"/>
              <a:t>Given candidate set of factors can check their </a:t>
            </a:r>
            <a:r>
              <a:rPr lang="en-US" b="1" dirty="0" err="1"/>
              <a:t>primalities</a:t>
            </a:r>
            <a:r>
              <a:rPr lang="en-US" b="1" dirty="0"/>
              <a:t>, and see if product equals n; if so, and no candidate &lt; k, then answer is no</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303</a:t>
            </a:fld>
            <a:endParaRPr lang="en-US" dirty="0">
              <a:solidFill>
                <a:srgbClr val="000000"/>
              </a:solidFill>
            </a:endParaRPr>
          </a:p>
        </p:txBody>
      </p:sp>
    </p:spTree>
    <p:extLst>
      <p:ext uri="{BB962C8B-B14F-4D97-AF65-F5344CB8AC3E}">
        <p14:creationId xmlns:p14="http://schemas.microsoft.com/office/powerpoint/2010/main" val="4712560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 and TFNP</a:t>
            </a:r>
          </a:p>
        </p:txBody>
      </p:sp>
      <p:sp>
        <p:nvSpPr>
          <p:cNvPr id="3" name="Content Placeholder 2"/>
          <p:cNvSpPr>
            <a:spLocks noGrp="1"/>
          </p:cNvSpPr>
          <p:nvPr>
            <p:ph idx="1"/>
          </p:nvPr>
        </p:nvSpPr>
        <p:spPr/>
        <p:txBody>
          <a:bodyPr/>
          <a:lstStyle/>
          <a:p>
            <a:pPr>
              <a:buFont typeface="Arial"/>
              <a:buChar char="•"/>
            </a:pPr>
            <a:r>
              <a:rPr lang="en-US" sz="2800" b="1" dirty="0"/>
              <a:t>Prime Factoring as a functional problem is in TFNP, but is it in FP?</a:t>
            </a:r>
          </a:p>
          <a:p>
            <a:r>
              <a:rPr lang="en-US" sz="2800" b="1" dirty="0"/>
              <a:t>If TFNP in FP then TFNP = FP since FP contained in TFNP</a:t>
            </a:r>
          </a:p>
          <a:p>
            <a:r>
              <a:rPr lang="en-US" sz="2800" b="1" dirty="0"/>
              <a:t>If that is so, then carrying out Prime Factoring is in FP and its decision problem is in P</a:t>
            </a:r>
          </a:p>
          <a:p>
            <a:pPr lvl="1"/>
            <a:r>
              <a:rPr lang="en-US" sz="2400" b="1" dirty="0"/>
              <a:t>If this is so, we must fear for encryption, most of which depends on difficulty of finding factors of a large number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304</a:t>
            </a:fld>
            <a:endParaRPr lang="en-US" dirty="0">
              <a:solidFill>
                <a:srgbClr val="000000"/>
              </a:solidFill>
            </a:endParaRPr>
          </a:p>
        </p:txBody>
      </p:sp>
    </p:spTree>
    <p:extLst>
      <p:ext uri="{BB962C8B-B14F-4D97-AF65-F5344CB8AC3E}">
        <p14:creationId xmlns:p14="http://schemas.microsoft.com/office/powerpoint/2010/main" val="267433231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TFNP</a:t>
            </a:r>
          </a:p>
        </p:txBody>
      </p:sp>
      <p:sp>
        <p:nvSpPr>
          <p:cNvPr id="3" name="Content Placeholder 2"/>
          <p:cNvSpPr>
            <a:spLocks noGrp="1"/>
          </p:cNvSpPr>
          <p:nvPr>
            <p:ph idx="1"/>
          </p:nvPr>
        </p:nvSpPr>
        <p:spPr/>
        <p:txBody>
          <a:bodyPr/>
          <a:lstStyle/>
          <a:p>
            <a:r>
              <a:rPr lang="en-US" sz="2800" b="1" dirty="0"/>
              <a:t>There is no known recursive enumeration of TFNP but there is of FNP</a:t>
            </a:r>
          </a:p>
          <a:p>
            <a:pPr lvl="1"/>
            <a:r>
              <a:rPr lang="en-US" b="1" dirty="0"/>
              <a:t>This is similar to total versus partially recursive functions (analogies are everywhere)</a:t>
            </a:r>
          </a:p>
          <a:p>
            <a:r>
              <a:rPr lang="en-US" sz="2800" b="1" dirty="0"/>
              <a:t>It appears that TFNP does not have any complete problems!!!</a:t>
            </a:r>
          </a:p>
          <a:p>
            <a:pPr lvl="1"/>
            <a:r>
              <a:rPr lang="en-US" b="1" dirty="0"/>
              <a:t>But there are subclasses of TFNP that do have complete problems!!</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305</a:t>
            </a:fld>
            <a:endParaRPr lang="en-US">
              <a:solidFill>
                <a:srgbClr val="000000"/>
              </a:solidFill>
            </a:endParaRPr>
          </a:p>
        </p:txBody>
      </p:sp>
    </p:spTree>
    <p:extLst>
      <p:ext uri="{BB962C8B-B14F-4D97-AF65-F5344CB8AC3E}">
        <p14:creationId xmlns:p14="http://schemas.microsoft.com/office/powerpoint/2010/main" val="12149351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Possible Analogy</a:t>
            </a:r>
          </a:p>
        </p:txBody>
      </p:sp>
      <p:sp>
        <p:nvSpPr>
          <p:cNvPr id="3" name="Content Placeholder 2"/>
          <p:cNvSpPr>
            <a:spLocks noGrp="1"/>
          </p:cNvSpPr>
          <p:nvPr>
            <p:ph idx="1"/>
          </p:nvPr>
        </p:nvSpPr>
        <p:spPr/>
        <p:txBody>
          <a:bodyPr/>
          <a:lstStyle/>
          <a:p>
            <a:r>
              <a:rPr lang="en-US" b="1" dirty="0"/>
              <a:t>Is P = (NP intersect Co-NP)? </a:t>
            </a:r>
          </a:p>
          <a:p>
            <a:r>
              <a:rPr lang="en-US" b="1" dirty="0"/>
              <a:t>Recall that REC = (RE intersect co-RE)</a:t>
            </a:r>
          </a:p>
          <a:p>
            <a:r>
              <a:rPr lang="en-US" b="1" dirty="0"/>
              <a:t>The analogous result may not hold 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306</a:t>
            </a:fld>
            <a:endParaRPr lang="en-US">
              <a:solidFill>
                <a:srgbClr val="000000"/>
              </a:solidFill>
            </a:endParaRPr>
          </a:p>
        </p:txBody>
      </p:sp>
    </p:spTree>
    <p:extLst>
      <p:ext uri="{BB962C8B-B14F-4D97-AF65-F5344CB8AC3E}">
        <p14:creationId xmlns:p14="http://schemas.microsoft.com/office/powerpoint/2010/main" val="128035817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a:t>
            </a:r>
            <a:r>
              <a:rPr lang="en-US" dirty="0" err="1"/>
              <a:t>vs</a:t>
            </a:r>
            <a:r>
              <a:rPr lang="en-US" dirty="0"/>
              <a:t> m-1 Reductions</a:t>
            </a:r>
          </a:p>
        </p:txBody>
      </p:sp>
      <p:sp>
        <p:nvSpPr>
          <p:cNvPr id="3" name="Content Placeholder 2"/>
          <p:cNvSpPr>
            <a:spLocks noGrp="1"/>
          </p:cNvSpPr>
          <p:nvPr>
            <p:ph idx="1"/>
          </p:nvPr>
        </p:nvSpPr>
        <p:spPr/>
        <p:txBody>
          <a:bodyPr/>
          <a:lstStyle/>
          <a:p>
            <a:pPr marL="342900" lvl="1" indent="-342900">
              <a:buFontTx/>
              <a:buChar char="•"/>
            </a:pPr>
            <a:r>
              <a:rPr lang="en-US" sz="3200" b="1" dirty="0"/>
              <a:t>In effect, our normal polynomial reduction (≤p) is a many-one polynomial time reduction as it just asks and then accepts its oracle’s answer</a:t>
            </a:r>
          </a:p>
          <a:p>
            <a:pPr marL="342900" lvl="1" indent="-342900">
              <a:buFontTx/>
              <a:buChar char="•"/>
            </a:pPr>
            <a:r>
              <a:rPr lang="en-US" sz="3200" b="1" dirty="0"/>
              <a:t>In contrast, NP-Easy and NP-Equivalent employ a Turing machine polynomial time reduction (≤</a:t>
            </a:r>
            <a:r>
              <a:rPr lang="en-US" sz="3200" b="1" dirty="0" err="1"/>
              <a:t>pt</a:t>
            </a:r>
            <a:r>
              <a:rPr lang="en-US" sz="3200" b="1" dirty="0"/>
              <a:t>) that uses rather than mimics answers from its oracle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307</a:t>
            </a:fld>
            <a:endParaRPr lang="en-US">
              <a:solidFill>
                <a:srgbClr val="000000"/>
              </a:solidFill>
            </a:endParaRPr>
          </a:p>
        </p:txBody>
      </p:sp>
    </p:spTree>
    <p:extLst>
      <p:ext uri="{BB962C8B-B14F-4D97-AF65-F5344CB8AC3E}">
        <p14:creationId xmlns:p14="http://schemas.microsoft.com/office/powerpoint/2010/main" val="122877307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a:ea typeface="ＭＳ Ｐゴシック" pitchFamily="-111" charset="-128"/>
                <a:cs typeface="ＭＳ Ｐゴシック" pitchFamily="-111" charset="-128"/>
              </a:rPr>
              <a:t>More Examples of NP Complete Problems</a:t>
            </a: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599281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TipOver</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309</a:t>
            </a:fld>
            <a:endParaRPr lang="en-US">
              <a:solidFill>
                <a:srgbClr val="000000"/>
              </a:solidFill>
            </a:endParaRPr>
          </a:p>
        </p:txBody>
      </p:sp>
      <p:pic>
        <p:nvPicPr>
          <p:cNvPr id="900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08445"/>
            <a:ext cx="6781800" cy="4589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36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Models of Computation</a:t>
            </a:r>
          </a:p>
        </p:txBody>
      </p:sp>
      <p:sp>
        <p:nvSpPr>
          <p:cNvPr id="377859" name="Rectangle 3"/>
          <p:cNvSpPr>
            <a:spLocks noGrp="1" noChangeArrowheads="1"/>
          </p:cNvSpPr>
          <p:nvPr>
            <p:ph idx="1"/>
          </p:nvPr>
        </p:nvSpPr>
        <p:spPr/>
        <p:txBody>
          <a:bodyPr/>
          <a:lstStyle/>
          <a:p>
            <a:pPr algn="ctr" eaLnBrk="1" hangingPunct="1">
              <a:lnSpc>
                <a:spcPct val="90000"/>
              </a:lnSpc>
              <a:buFont typeface="Times" charset="0"/>
              <a:buNone/>
              <a:defRPr/>
            </a:pPr>
            <a:r>
              <a:rPr lang="en-US" b="1" dirty="0" err="1"/>
              <a:t>NonDeterminism</a:t>
            </a:r>
            <a:endParaRPr lang="en-US" b="1" dirty="0"/>
          </a:p>
          <a:p>
            <a:pPr algn="ct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Since we can't seem to find a model of computation that is more powerful than a TM, can we find one that is 'faster'?</a:t>
            </a:r>
          </a:p>
          <a:p>
            <a:pP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In particular, we want one that takes us from exponential time to polynomial time.</a:t>
            </a:r>
          </a:p>
          <a:p>
            <a:pP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Our candidate will be the </a:t>
            </a:r>
            <a:r>
              <a:rPr lang="en-US" sz="2400" b="1" dirty="0" err="1"/>
              <a:t>NonDeterministic</a:t>
            </a:r>
            <a:r>
              <a:rPr lang="en-US" sz="2400" b="1" dirty="0"/>
              <a:t> Turing Machine (NDTM).</a:t>
            </a:r>
          </a:p>
        </p:txBody>
      </p:sp>
      <p:sp>
        <p:nvSpPr>
          <p:cNvPr id="4" name="Date Placeholder 3">
            <a:extLst>
              <a:ext uri="{FF2B5EF4-FFF2-40B4-BE49-F238E27FC236}">
                <a16:creationId xmlns:a16="http://schemas.microsoft.com/office/drawing/2014/main" id="{49856BFD-EF9E-9140-80F2-6245610463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8F1048C-3E0B-0E42-BC5C-8539C4D7D4F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1DAB7FF-784A-EB4D-9D63-BBEA928BC2C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713206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Game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310</a:t>
            </a:fld>
            <a:endParaRPr lang="en-US">
              <a:solidFill>
                <a:srgbClr val="000000"/>
              </a:solidFill>
            </a:endParaRPr>
          </a:p>
        </p:txBody>
      </p:sp>
      <p:pic>
        <p:nvPicPr>
          <p:cNvPr id="901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90650"/>
            <a:ext cx="7620000" cy="407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57200" y="5410200"/>
            <a:ext cx="8229600" cy="830997"/>
          </a:xfrm>
          <a:prstGeom prst="rect">
            <a:avLst/>
          </a:prstGeom>
          <a:noFill/>
        </p:spPr>
        <p:txBody>
          <a:bodyPr wrap="square" rtlCol="0">
            <a:spAutoFit/>
          </a:bodyPr>
          <a:lstStyle/>
          <a:p>
            <a:pPr algn="ctr"/>
            <a:r>
              <a:rPr lang="en-US" b="1" dirty="0">
                <a:solidFill>
                  <a:srgbClr val="CC9900"/>
                </a:solidFill>
              </a:rPr>
              <a:t>Numbers are height of crate stack;</a:t>
            </a:r>
          </a:p>
          <a:p>
            <a:pPr algn="ctr"/>
            <a:r>
              <a:rPr lang="en-US" b="1" dirty="0">
                <a:solidFill>
                  <a:srgbClr val="CC9900"/>
                </a:solidFill>
              </a:rPr>
              <a:t>If could get 4 high out of way we can attain goal</a:t>
            </a:r>
          </a:p>
        </p:txBody>
      </p:sp>
    </p:spTree>
    <p:extLst>
      <p:ext uri="{BB962C8B-B14F-4D97-AF65-F5344CB8AC3E}">
        <p14:creationId xmlns:p14="http://schemas.microsoft.com/office/powerpoint/2010/main" val="241392189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Problematic OR Gadget</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311</a:t>
            </a:fld>
            <a:endParaRPr lang="en-US">
              <a:solidFill>
                <a:srgbClr val="000000"/>
              </a:solidFill>
            </a:endParaRPr>
          </a:p>
        </p:txBody>
      </p:sp>
      <p:pic>
        <p:nvPicPr>
          <p:cNvPr id="902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690813"/>
            <a:ext cx="4284528" cy="2338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133600" y="5192889"/>
            <a:ext cx="4724400" cy="461665"/>
          </a:xfrm>
          <a:prstGeom prst="rect">
            <a:avLst/>
          </a:prstGeom>
          <a:noFill/>
        </p:spPr>
        <p:txBody>
          <a:bodyPr wrap="square" rtlCol="0">
            <a:spAutoFit/>
          </a:bodyPr>
          <a:lstStyle/>
          <a:p>
            <a:r>
              <a:rPr lang="en-US" b="1" dirty="0">
                <a:solidFill>
                  <a:srgbClr val="CC9900"/>
                </a:solidFill>
              </a:rPr>
              <a:t>Can go out where did not enter</a:t>
            </a:r>
          </a:p>
        </p:txBody>
      </p:sp>
    </p:spTree>
    <p:extLst>
      <p:ext uri="{BB962C8B-B14F-4D97-AF65-F5344CB8AC3E}">
        <p14:creationId xmlns:p14="http://schemas.microsoft.com/office/powerpoint/2010/main" val="331181572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4/6/20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312</a:t>
            </a:fld>
            <a:endParaRPr lang="en-US">
              <a:solidFill>
                <a:srgbClr val="000000"/>
              </a:solidFill>
            </a:endParaRPr>
          </a:p>
        </p:txBody>
      </p:sp>
      <p:pic>
        <p:nvPicPr>
          <p:cNvPr id="903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19401"/>
            <a:ext cx="7971724" cy="995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38200" y="3962400"/>
            <a:ext cx="8077200" cy="1200329"/>
          </a:xfrm>
          <a:prstGeom prst="rect">
            <a:avLst/>
          </a:prstGeom>
          <a:noFill/>
        </p:spPr>
        <p:txBody>
          <a:bodyPr wrap="square" rtlCol="0">
            <a:spAutoFit/>
          </a:bodyPr>
          <a:lstStyle/>
          <a:p>
            <a:r>
              <a:rPr lang="en-US" b="1" dirty="0">
                <a:solidFill>
                  <a:srgbClr val="CC9900"/>
                </a:solidFill>
              </a:rPr>
              <a:t>Single stack is two high; </a:t>
            </a:r>
          </a:p>
          <a:p>
            <a:r>
              <a:rPr lang="en-US" b="1" dirty="0">
                <a:solidFill>
                  <a:srgbClr val="CC9900"/>
                </a:solidFill>
              </a:rPr>
              <a:t>tipped over stack is one high, two long; </a:t>
            </a:r>
          </a:p>
          <a:p>
            <a:r>
              <a:rPr lang="en-US" b="1" dirty="0">
                <a:solidFill>
                  <a:srgbClr val="CC9900"/>
                </a:solidFill>
              </a:rPr>
              <a:t>red square is location of person travelling the towers</a:t>
            </a:r>
          </a:p>
        </p:txBody>
      </p:sp>
    </p:spTree>
    <p:extLst>
      <p:ext uri="{BB962C8B-B14F-4D97-AF65-F5344CB8AC3E}">
        <p14:creationId xmlns:p14="http://schemas.microsoft.com/office/powerpoint/2010/main" val="283010397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directional Or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4/6/20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313</a:t>
            </a:fld>
            <a:endParaRPr lang="en-US">
              <a:solidFill>
                <a:srgbClr val="000000"/>
              </a:solidFill>
            </a:endParaRPr>
          </a:p>
        </p:txBody>
      </p:sp>
      <p:pic>
        <p:nvPicPr>
          <p:cNvPr id="904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32600"/>
            <a:ext cx="7162800" cy="458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91393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4/6/20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314</a:t>
            </a:fld>
            <a:endParaRPr lang="en-US">
              <a:solidFill>
                <a:srgbClr val="000000"/>
              </a:solidFill>
            </a:endParaRPr>
          </a:p>
        </p:txBody>
      </p:sp>
      <p:pic>
        <p:nvPicPr>
          <p:cNvPr id="905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411336"/>
            <a:ext cx="4267200" cy="26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 y="4191000"/>
            <a:ext cx="9056743"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819400" y="3886200"/>
            <a:ext cx="2895599" cy="461665"/>
          </a:xfrm>
          <a:prstGeom prst="rect">
            <a:avLst/>
          </a:prstGeom>
          <a:noFill/>
        </p:spPr>
        <p:txBody>
          <a:bodyPr wrap="square" rtlCol="0">
            <a:spAutoFit/>
          </a:bodyPr>
          <a:lstStyle/>
          <a:p>
            <a:r>
              <a:rPr lang="en-US" b="1" dirty="0">
                <a:solidFill>
                  <a:srgbClr val="CC9900"/>
                </a:solidFill>
              </a:rPr>
              <a:t>How AND Works</a:t>
            </a:r>
          </a:p>
        </p:txBody>
      </p:sp>
    </p:spTree>
    <p:extLst>
      <p:ext uri="{BB962C8B-B14F-4D97-AF65-F5344CB8AC3E}">
        <p14:creationId xmlns:p14="http://schemas.microsoft.com/office/powerpoint/2010/main" val="428159164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Select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4/6/20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315</a:t>
            </a:fld>
            <a:endParaRPr lang="en-US">
              <a:solidFill>
                <a:srgbClr val="000000"/>
              </a:solidFill>
            </a:endParaRPr>
          </a:p>
        </p:txBody>
      </p:sp>
      <p:pic>
        <p:nvPicPr>
          <p:cNvPr id="907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63" y="1676400"/>
            <a:ext cx="8624637"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14563" y="5181600"/>
            <a:ext cx="8624637" cy="830997"/>
          </a:xfrm>
          <a:prstGeom prst="rect">
            <a:avLst/>
          </a:prstGeom>
          <a:noFill/>
        </p:spPr>
        <p:txBody>
          <a:bodyPr wrap="square" rtlCol="0">
            <a:spAutoFit/>
          </a:bodyPr>
          <a:lstStyle/>
          <a:p>
            <a:pPr algn="ctr"/>
            <a:r>
              <a:rPr lang="en-US" b="1" dirty="0">
                <a:solidFill>
                  <a:srgbClr val="CC9900"/>
                </a:solidFill>
              </a:rPr>
              <a:t>Tip A left to set x true; right to set x false</a:t>
            </a:r>
          </a:p>
          <a:p>
            <a:pPr algn="ctr"/>
            <a:r>
              <a:rPr lang="en-US" b="1" dirty="0">
                <a:solidFill>
                  <a:srgbClr val="CC9900"/>
                </a:solidFill>
              </a:rPr>
              <a:t>Can build bridge to go back but never to change choice</a:t>
            </a:r>
          </a:p>
        </p:txBody>
      </p:sp>
    </p:spTree>
    <p:extLst>
      <p:ext uri="{BB962C8B-B14F-4D97-AF65-F5344CB8AC3E}">
        <p14:creationId xmlns:p14="http://schemas.microsoft.com/office/powerpoint/2010/main" val="126633594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t>
            </a:r>
            <a:r>
              <a:rPr lang="en-US" dirty="0">
                <a:sym typeface="Symbol"/>
              </a:rPr>
              <a:t>~</a:t>
            </a:r>
            <a:r>
              <a:rPr lang="en-US" dirty="0" err="1">
                <a:sym typeface="Symbol"/>
              </a:rPr>
              <a:t>xy</a:t>
            </a:r>
            <a:r>
              <a:rPr lang="en-US" dirty="0">
                <a:sym typeface="Symbol"/>
              </a:rPr>
              <a:t>)(~</a:t>
            </a:r>
            <a:r>
              <a:rPr lang="en-US" dirty="0" err="1">
                <a:sym typeface="Symbol"/>
              </a:rPr>
              <a:t>yzw</a:t>
            </a:r>
            <a:r>
              <a:rPr lang="en-US" dirty="0">
                <a:sym typeface="Symbol"/>
              </a:rPr>
              <a:t>)~w)</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4/6/20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316</a:t>
            </a:fld>
            <a:endParaRPr lang="en-US">
              <a:solidFill>
                <a:srgbClr val="000000"/>
              </a:solidFill>
            </a:endParaRPr>
          </a:p>
        </p:txBody>
      </p:sp>
      <p:pic>
        <p:nvPicPr>
          <p:cNvPr id="908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88" y="1457325"/>
            <a:ext cx="7210425" cy="471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207294" y="4724400"/>
            <a:ext cx="481012" cy="461665"/>
          </a:xfrm>
          <a:prstGeom prst="rect">
            <a:avLst/>
          </a:prstGeom>
          <a:noFill/>
        </p:spPr>
        <p:txBody>
          <a:bodyPr wrap="square" rtlCol="0">
            <a:spAutoFit/>
          </a:bodyPr>
          <a:lstStyle/>
          <a:p>
            <a:r>
              <a:rPr lang="en-US" b="1" dirty="0">
                <a:solidFill>
                  <a:srgbClr val="CC9900"/>
                </a:solidFill>
              </a:rPr>
              <a:t>x</a:t>
            </a:r>
          </a:p>
        </p:txBody>
      </p:sp>
      <p:sp>
        <p:nvSpPr>
          <p:cNvPr id="8" name="TextBox 7"/>
          <p:cNvSpPr txBox="1"/>
          <p:nvPr/>
        </p:nvSpPr>
        <p:spPr>
          <a:xfrm>
            <a:off x="2209800" y="4724400"/>
            <a:ext cx="609600" cy="461665"/>
          </a:xfrm>
          <a:prstGeom prst="rect">
            <a:avLst/>
          </a:prstGeom>
          <a:noFill/>
        </p:spPr>
        <p:txBody>
          <a:bodyPr wrap="square" rtlCol="0">
            <a:spAutoFit/>
          </a:bodyPr>
          <a:lstStyle/>
          <a:p>
            <a:r>
              <a:rPr lang="en-US" b="1" dirty="0">
                <a:solidFill>
                  <a:srgbClr val="CC9900"/>
                </a:solidFill>
              </a:rPr>
              <a:t>~x</a:t>
            </a:r>
          </a:p>
        </p:txBody>
      </p:sp>
      <p:sp>
        <p:nvSpPr>
          <p:cNvPr id="9" name="TextBox 8"/>
          <p:cNvSpPr txBox="1"/>
          <p:nvPr/>
        </p:nvSpPr>
        <p:spPr>
          <a:xfrm>
            <a:off x="2033588" y="33528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0" name="TextBox 9"/>
          <p:cNvSpPr txBox="1"/>
          <p:nvPr/>
        </p:nvSpPr>
        <p:spPr>
          <a:xfrm>
            <a:off x="2578894" y="22098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1" name="TextBox 10"/>
          <p:cNvSpPr txBox="1"/>
          <p:nvPr/>
        </p:nvSpPr>
        <p:spPr>
          <a:xfrm>
            <a:off x="4267200" y="3586454"/>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2" name="TextBox 11"/>
          <p:cNvSpPr txBox="1"/>
          <p:nvPr/>
        </p:nvSpPr>
        <p:spPr>
          <a:xfrm>
            <a:off x="5691188" y="3500735"/>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3" name="TextBox 12"/>
          <p:cNvSpPr txBox="1"/>
          <p:nvPr/>
        </p:nvSpPr>
        <p:spPr>
          <a:xfrm>
            <a:off x="2947988" y="4719935"/>
            <a:ext cx="481012" cy="461665"/>
          </a:xfrm>
          <a:prstGeom prst="rect">
            <a:avLst/>
          </a:prstGeom>
          <a:noFill/>
        </p:spPr>
        <p:txBody>
          <a:bodyPr wrap="square" rtlCol="0">
            <a:spAutoFit/>
          </a:bodyPr>
          <a:lstStyle/>
          <a:p>
            <a:r>
              <a:rPr lang="en-US" b="1" dirty="0">
                <a:solidFill>
                  <a:srgbClr val="CC9900"/>
                </a:solidFill>
              </a:rPr>
              <a:t>y</a:t>
            </a:r>
          </a:p>
        </p:txBody>
      </p:sp>
      <p:sp>
        <p:nvSpPr>
          <p:cNvPr id="14" name="TextBox 13"/>
          <p:cNvSpPr txBox="1"/>
          <p:nvPr/>
        </p:nvSpPr>
        <p:spPr>
          <a:xfrm>
            <a:off x="4698029" y="4724400"/>
            <a:ext cx="481012" cy="461665"/>
          </a:xfrm>
          <a:prstGeom prst="rect">
            <a:avLst/>
          </a:prstGeom>
          <a:noFill/>
        </p:spPr>
        <p:txBody>
          <a:bodyPr wrap="square" rtlCol="0">
            <a:spAutoFit/>
          </a:bodyPr>
          <a:lstStyle/>
          <a:p>
            <a:r>
              <a:rPr lang="en-US" b="1" dirty="0">
                <a:solidFill>
                  <a:srgbClr val="CC9900"/>
                </a:solidFill>
              </a:rPr>
              <a:t>z</a:t>
            </a:r>
          </a:p>
        </p:txBody>
      </p:sp>
      <p:sp>
        <p:nvSpPr>
          <p:cNvPr id="15" name="TextBox 14"/>
          <p:cNvSpPr txBox="1"/>
          <p:nvPr/>
        </p:nvSpPr>
        <p:spPr>
          <a:xfrm>
            <a:off x="6400800" y="4724400"/>
            <a:ext cx="481012" cy="461665"/>
          </a:xfrm>
          <a:prstGeom prst="rect">
            <a:avLst/>
          </a:prstGeom>
          <a:noFill/>
        </p:spPr>
        <p:txBody>
          <a:bodyPr wrap="square" rtlCol="0">
            <a:spAutoFit/>
          </a:bodyPr>
          <a:lstStyle/>
          <a:p>
            <a:r>
              <a:rPr lang="en-US" b="1" dirty="0">
                <a:solidFill>
                  <a:srgbClr val="CC9900"/>
                </a:solidFill>
              </a:rPr>
              <a:t>w</a:t>
            </a:r>
          </a:p>
        </p:txBody>
      </p:sp>
      <p:sp>
        <p:nvSpPr>
          <p:cNvPr id="16" name="TextBox 15"/>
          <p:cNvSpPr txBox="1"/>
          <p:nvPr/>
        </p:nvSpPr>
        <p:spPr>
          <a:xfrm>
            <a:off x="3898106" y="4758267"/>
            <a:ext cx="609600" cy="461665"/>
          </a:xfrm>
          <a:prstGeom prst="rect">
            <a:avLst/>
          </a:prstGeom>
          <a:noFill/>
        </p:spPr>
        <p:txBody>
          <a:bodyPr wrap="square" rtlCol="0">
            <a:spAutoFit/>
          </a:bodyPr>
          <a:lstStyle/>
          <a:p>
            <a:r>
              <a:rPr lang="en-US" b="1" dirty="0">
                <a:solidFill>
                  <a:srgbClr val="CC9900"/>
                </a:solidFill>
              </a:rPr>
              <a:t>~y</a:t>
            </a:r>
          </a:p>
        </p:txBody>
      </p:sp>
      <p:sp>
        <p:nvSpPr>
          <p:cNvPr id="17" name="TextBox 16"/>
          <p:cNvSpPr txBox="1"/>
          <p:nvPr/>
        </p:nvSpPr>
        <p:spPr>
          <a:xfrm>
            <a:off x="5638800" y="4719934"/>
            <a:ext cx="609600" cy="461665"/>
          </a:xfrm>
          <a:prstGeom prst="rect">
            <a:avLst/>
          </a:prstGeom>
          <a:noFill/>
        </p:spPr>
        <p:txBody>
          <a:bodyPr wrap="square" rtlCol="0">
            <a:spAutoFit/>
          </a:bodyPr>
          <a:lstStyle/>
          <a:p>
            <a:r>
              <a:rPr lang="en-US" b="1" dirty="0">
                <a:solidFill>
                  <a:srgbClr val="CC9900"/>
                </a:solidFill>
              </a:rPr>
              <a:t>~z</a:t>
            </a:r>
          </a:p>
        </p:txBody>
      </p:sp>
      <p:sp>
        <p:nvSpPr>
          <p:cNvPr id="18" name="TextBox 17"/>
          <p:cNvSpPr txBox="1"/>
          <p:nvPr/>
        </p:nvSpPr>
        <p:spPr>
          <a:xfrm>
            <a:off x="7339012" y="4758266"/>
            <a:ext cx="609600" cy="461665"/>
          </a:xfrm>
          <a:prstGeom prst="rect">
            <a:avLst/>
          </a:prstGeom>
          <a:noFill/>
        </p:spPr>
        <p:txBody>
          <a:bodyPr wrap="square" rtlCol="0">
            <a:spAutoFit/>
          </a:bodyPr>
          <a:lstStyle/>
          <a:p>
            <a:r>
              <a:rPr lang="en-US" b="1" dirty="0">
                <a:solidFill>
                  <a:srgbClr val="CC9900"/>
                </a:solidFill>
              </a:rPr>
              <a:t>~w</a:t>
            </a:r>
          </a:p>
        </p:txBody>
      </p:sp>
      <p:sp>
        <p:nvSpPr>
          <p:cNvPr id="7" name="TextBox 6"/>
          <p:cNvSpPr txBox="1"/>
          <p:nvPr/>
        </p:nvSpPr>
        <p:spPr>
          <a:xfrm>
            <a:off x="3276600" y="2286000"/>
            <a:ext cx="2286000" cy="830997"/>
          </a:xfrm>
          <a:prstGeom prst="rect">
            <a:avLst/>
          </a:prstGeom>
          <a:noFill/>
        </p:spPr>
        <p:txBody>
          <a:bodyPr wrap="square" rtlCol="0">
            <a:spAutoFit/>
          </a:bodyPr>
          <a:lstStyle/>
          <a:p>
            <a:r>
              <a:rPr lang="en-US" b="1" dirty="0">
                <a:solidFill>
                  <a:srgbClr val="CC9900"/>
                </a:solidFill>
              </a:rPr>
              <a:t>Bridges back for true paths</a:t>
            </a:r>
          </a:p>
        </p:txBody>
      </p:sp>
      <p:sp>
        <p:nvSpPr>
          <p:cNvPr id="20" name="TextBox 19"/>
          <p:cNvSpPr txBox="1"/>
          <p:nvPr/>
        </p:nvSpPr>
        <p:spPr>
          <a:xfrm>
            <a:off x="5562600" y="16764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21" name="TextBox 20"/>
          <p:cNvSpPr txBox="1"/>
          <p:nvPr/>
        </p:nvSpPr>
        <p:spPr>
          <a:xfrm>
            <a:off x="7708106" y="17526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Tree>
    <p:extLst>
      <p:ext uri="{BB962C8B-B14F-4D97-AF65-F5344CB8AC3E}">
        <p14:creationId xmlns:p14="http://schemas.microsoft.com/office/powerpoint/2010/main" val="92913866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 Strategy is NP-Complete</a:t>
            </a:r>
          </a:p>
        </p:txBody>
      </p:sp>
      <p:sp>
        <p:nvSpPr>
          <p:cNvPr id="3" name="Content Placeholder 2"/>
          <p:cNvSpPr>
            <a:spLocks noGrp="1"/>
          </p:cNvSpPr>
          <p:nvPr>
            <p:ph idx="1"/>
          </p:nvPr>
        </p:nvSpPr>
        <p:spPr/>
        <p:txBody>
          <a:bodyPr/>
          <a:lstStyle/>
          <a:p>
            <a:r>
              <a:rPr lang="en-US" sz="2800" b="1" dirty="0" err="1"/>
              <a:t>TipOver</a:t>
            </a:r>
            <a:r>
              <a:rPr lang="en-US" sz="2800" b="1" dirty="0"/>
              <a:t> win strategy is NP-Complete</a:t>
            </a:r>
          </a:p>
          <a:p>
            <a:r>
              <a:rPr lang="en-US" sz="2800" b="1" dirty="0"/>
              <a:t>Minesweeper consistency is NP-Complete</a:t>
            </a:r>
          </a:p>
          <a:p>
            <a:r>
              <a:rPr lang="en-US" sz="2800" b="1" dirty="0" err="1"/>
              <a:t>Phutball</a:t>
            </a:r>
            <a:r>
              <a:rPr lang="en-US" sz="2800" b="1" dirty="0"/>
              <a:t> single move win is NP-Complete</a:t>
            </a:r>
          </a:p>
          <a:p>
            <a:pPr lvl="1"/>
            <a:r>
              <a:rPr lang="en-US" b="1" dirty="0"/>
              <a:t>Do not know complexity of winning strategy</a:t>
            </a:r>
          </a:p>
          <a:p>
            <a:r>
              <a:rPr lang="en-US" sz="2800" b="1" dirty="0"/>
              <a:t>Checkers is really interesting</a:t>
            </a:r>
          </a:p>
          <a:p>
            <a:pPr lvl="1"/>
            <a:r>
              <a:rPr lang="en-US" b="1" dirty="0"/>
              <a:t>Single move to King is in P</a:t>
            </a:r>
          </a:p>
          <a:p>
            <a:pPr lvl="1"/>
            <a:r>
              <a:rPr lang="en-US" b="1" dirty="0"/>
              <a:t>Winning strategy is </a:t>
            </a:r>
            <a:r>
              <a:rPr lang="en-US" b="1" dirty="0" err="1"/>
              <a:t>PSpace</a:t>
            </a:r>
            <a:r>
              <a:rPr lang="en-US" b="1" dirty="0"/>
              <a:t>-Complete</a:t>
            </a:r>
            <a:r>
              <a:rPr lang="en-US" dirty="0"/>
              <a:t>	</a:t>
            </a:r>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317</a:t>
            </a:fld>
            <a:endParaRPr lang="en-US">
              <a:solidFill>
                <a:srgbClr val="000000"/>
              </a:solidFill>
            </a:endParaRPr>
          </a:p>
        </p:txBody>
      </p:sp>
    </p:spTree>
    <p:extLst>
      <p:ext uri="{BB962C8B-B14F-4D97-AF65-F5344CB8AC3E}">
        <p14:creationId xmlns:p14="http://schemas.microsoft.com/office/powerpoint/2010/main" val="98239506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b="1" dirty="0"/>
              <a:t>Adapted from presentation by </a:t>
            </a:r>
            <a:br>
              <a:rPr lang="en-US" b="1" dirty="0"/>
            </a:br>
            <a:r>
              <a:rPr lang="en-US" b="1" dirty="0" err="1"/>
              <a:t>Ajit</a:t>
            </a:r>
            <a:r>
              <a:rPr lang="en-US" b="1" dirty="0"/>
              <a:t> </a:t>
            </a:r>
            <a:r>
              <a:rPr lang="en-US" b="1" dirty="0" err="1"/>
              <a:t>Hakke</a:t>
            </a:r>
            <a:r>
              <a:rPr lang="en-US" b="1" dirty="0"/>
              <a:t> </a:t>
            </a:r>
            <a:r>
              <a:rPr lang="en-US" b="1" dirty="0" err="1"/>
              <a:t>Patil</a:t>
            </a:r>
            <a:br>
              <a:rPr lang="en-US" b="1" dirty="0"/>
            </a:br>
            <a:r>
              <a:rPr lang="en-US" b="1" dirty="0"/>
              <a:t>Spring 2010</a:t>
            </a:r>
          </a:p>
        </p:txBody>
      </p:sp>
    </p:spTree>
    <p:extLst>
      <p:ext uri="{BB962C8B-B14F-4D97-AF65-F5344CB8AC3E}">
        <p14:creationId xmlns:p14="http://schemas.microsoft.com/office/powerpoint/2010/main" val="408099499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800" b="1" dirty="0"/>
              <a:t>The graphics subsystem (GS) receives graphics commands from the application running on CPU/GPU over a bus, builds the image specified by the commands, and outputs the resulting image to display hardware</a:t>
            </a:r>
          </a:p>
          <a:p>
            <a:pPr eaLnBrk="1" hangingPunct="1"/>
            <a:r>
              <a:rPr lang="en-US" sz="2800" b="1" dirty="0"/>
              <a:t>Graphics Libraries:</a:t>
            </a:r>
          </a:p>
          <a:p>
            <a:pPr lvl="1" eaLnBrk="1" hangingPunct="1"/>
            <a:r>
              <a:rPr lang="en-US" b="1" dirty="0"/>
              <a:t>OpenGL, DirectX.</a:t>
            </a:r>
          </a:p>
          <a:p>
            <a:pPr lvl="1" eaLnBrk="1" hangingPunct="1"/>
            <a:endParaRPr lang="en-US" dirty="0"/>
          </a:p>
        </p:txBody>
      </p:sp>
      <p:sp>
        <p:nvSpPr>
          <p:cNvPr id="4" name="Date Placeholder 3">
            <a:extLst>
              <a:ext uri="{FF2B5EF4-FFF2-40B4-BE49-F238E27FC236}">
                <a16:creationId xmlns:a16="http://schemas.microsoft.com/office/drawing/2014/main" id="{48D91F3C-B69C-6B48-B5D4-1A10D5B36A8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84AA7B3-C877-634F-B219-C982DE3F5DC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09A9B03-86D0-8E41-90BE-D5734909685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1871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78883"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In the basic Deterministic Turing Machine (DTM) we make one major alteration (and take care of a few repercussions): </a:t>
            </a:r>
          </a:p>
          <a:p>
            <a:pPr lvl="1" eaLnBrk="1" hangingPunct="1">
              <a:lnSpc>
                <a:spcPct val="90000"/>
              </a:lnSpc>
              <a:buFont typeface="Times" charset="0"/>
              <a:buNone/>
              <a:defRPr/>
            </a:pPr>
            <a:r>
              <a:rPr lang="en-US" sz="2400" b="1" dirty="0"/>
              <a:t>	The 'transition </a:t>
            </a:r>
            <a:r>
              <a:rPr lang="en-US" sz="2400" b="1" dirty="0" err="1"/>
              <a:t>functon</a:t>
            </a:r>
            <a:r>
              <a:rPr lang="en-US" sz="2400" b="1" dirty="0"/>
              <a:t>' in DTM's is allowed to become a 'transition mapping' in NDTM's.</a:t>
            </a:r>
          </a:p>
          <a:p>
            <a:pPr eaLnBrk="1" hangingPunct="1">
              <a:lnSpc>
                <a:spcPct val="90000"/>
              </a:lnSpc>
              <a:buFont typeface="Times" charset="0"/>
              <a:buNone/>
              <a:defRPr/>
            </a:pPr>
            <a:r>
              <a:rPr lang="en-US" sz="2400" b="1" dirty="0"/>
              <a:t>	This means that rather than the next action being totally specified (deterministic) by the current state and input character, we now can have many next actions - simultaneously. That is, a NDTM can be in many states at once. (That raises some interesting problems with writing on the tape, just where the tape head is, etc., but those little things can be explained away).</a:t>
            </a:r>
          </a:p>
        </p:txBody>
      </p:sp>
      <p:sp>
        <p:nvSpPr>
          <p:cNvPr id="4" name="Date Placeholder 3">
            <a:extLst>
              <a:ext uri="{FF2B5EF4-FFF2-40B4-BE49-F238E27FC236}">
                <a16:creationId xmlns:a16="http://schemas.microsoft.com/office/drawing/2014/main" id="{89465EC1-B852-B649-B5E4-A78C851D975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77A86AB-047C-E447-BD11-0B2360D951B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F6ECA0E-9B38-1C42-844A-5C5E5DB2D59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403267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cstate="print"/>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Grp="1" noChangeAspect="1" noChangeArrowheads="1"/>
          </p:cNvPicPr>
          <p:nvPr>
            <p:ph sz="half" idx="2"/>
          </p:nvPr>
        </p:nvPicPr>
        <p:blipFill>
          <a:blip r:embed="rId4" cstate="print"/>
          <a:srcRect/>
          <a:stretch>
            <a:fillRect/>
          </a:stretch>
        </p:blipFill>
        <p:spPr>
          <a:xfrm>
            <a:off x="5410200" y="2438400"/>
            <a:ext cx="3505200" cy="3810000"/>
          </a:xfrm>
          <a:noFill/>
        </p:spPr>
      </p:pic>
      <p:sp>
        <p:nvSpPr>
          <p:cNvPr id="6" name="Date Placeholder 3">
            <a:extLst>
              <a:ext uri="{FF2B5EF4-FFF2-40B4-BE49-F238E27FC236}">
                <a16:creationId xmlns:a16="http://schemas.microsoft.com/office/drawing/2014/main" id="{E88B5B06-F2E8-944E-906C-7E2EDBD40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474DC3F3-5017-E045-A908-9766C9EE483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BE028582-4D71-F743-999C-B70799C8D70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3347104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800" dirty="0"/>
          </a:p>
          <a:p>
            <a:pPr eaLnBrk="1" hangingPunct="1">
              <a:lnSpc>
                <a:spcPct val="80000"/>
              </a:lnSpc>
            </a:pPr>
            <a:r>
              <a:rPr lang="en-US" sz="2200" dirty="0"/>
              <a:t>Triangle List: </a:t>
            </a:r>
            <a:r>
              <a:rPr lang="en-US" sz="2200" i="1" dirty="0"/>
              <a:t>Arbitrary ordering of triangles.</a:t>
            </a:r>
            <a:endParaRPr lang="en-US" sz="2200" dirty="0"/>
          </a:p>
          <a:p>
            <a:pPr eaLnBrk="1" hangingPunct="1">
              <a:lnSpc>
                <a:spcPct val="80000"/>
              </a:lnSpc>
            </a:pPr>
            <a:r>
              <a:rPr lang="en-US" sz="2200" dirty="0"/>
              <a:t>Triangle Strip: </a:t>
            </a:r>
            <a:r>
              <a:rPr lang="en-US" sz="2200" i="1" dirty="0"/>
              <a:t>A triangle strip is a sequential ordering of triangles</a:t>
            </a:r>
            <a:r>
              <a:rPr lang="en-US" sz="2200" dirty="0"/>
              <a:t>. </a:t>
            </a:r>
            <a:r>
              <a:rPr lang="en-US" sz="2200" dirty="0" err="1"/>
              <a:t>i.e</a:t>
            </a:r>
            <a:r>
              <a:rPr lang="en-US" sz="2200" dirty="0"/>
              <a:t> consecutive triangles share an edge</a:t>
            </a:r>
          </a:p>
          <a:p>
            <a:pPr eaLnBrk="1" hangingPunct="1">
              <a:lnSpc>
                <a:spcPct val="80000"/>
              </a:lnSpc>
            </a:pPr>
            <a:r>
              <a:rPr lang="en-US" sz="2200" dirty="0"/>
              <a:t>In case of triangle lists we draw each triangle separately.</a:t>
            </a:r>
          </a:p>
          <a:p>
            <a:pPr eaLnBrk="1" hangingPunct="1">
              <a:lnSpc>
                <a:spcPct val="80000"/>
              </a:lnSpc>
            </a:pPr>
            <a:r>
              <a:rPr lang="en-US" sz="2200" dirty="0"/>
              <a:t>So for drawing N triangles you need to call/send 3N vertex drawing commands/data.</a:t>
            </a:r>
          </a:p>
          <a:p>
            <a:pPr eaLnBrk="1" hangingPunct="1">
              <a:lnSpc>
                <a:spcPct val="80000"/>
              </a:lnSpc>
            </a:pPr>
            <a:r>
              <a:rPr lang="en-US" sz="2200" dirty="0"/>
              <a:t>However, using a Triangle Strip reduces this requirement from 3N to N + 2, provided a single strip is sufficient.</a:t>
            </a:r>
          </a:p>
        </p:txBody>
      </p:sp>
      <p:sp>
        <p:nvSpPr>
          <p:cNvPr id="4" name="Date Placeholder 3">
            <a:extLst>
              <a:ext uri="{FF2B5EF4-FFF2-40B4-BE49-F238E27FC236}">
                <a16:creationId xmlns:a16="http://schemas.microsoft.com/office/drawing/2014/main" id="{0CD99402-D109-504B-AD1F-B19E061535B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34DCDD5-3ADC-C649-A9B0-C4570D58B02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7003A8-EEAC-C441-A696-35DE8176C1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838077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ABC, CBD, CDE, and EDF </a:t>
            </a:r>
          </a:p>
          <a:p>
            <a:pPr eaLnBrk="1" hangingPunct="1">
              <a:lnSpc>
                <a:spcPct val="80000"/>
              </a:lnSpc>
            </a:pPr>
            <a:r>
              <a:rPr lang="en-US" sz="2200" dirty="0"/>
              <a:t>But if we know that it is a triangle strip or if we rearrange the triangles such that it becomes a triangle strip, then we can store it as a sequence of vertices ABCDEF </a:t>
            </a:r>
          </a:p>
          <a:p>
            <a:pPr eaLnBrk="1" hangingPunct="1">
              <a:lnSpc>
                <a:spcPct val="80000"/>
              </a:lnSpc>
            </a:pPr>
            <a:r>
              <a:rPr lang="en-US" sz="2200" dirty="0"/>
              <a:t>This sequence would be decoded as a set of triangles ABC, BCD, CDE and DEF </a:t>
            </a:r>
          </a:p>
          <a:p>
            <a:pPr eaLnBrk="1" hangingPunct="1">
              <a:lnSpc>
                <a:spcPct val="80000"/>
              </a:lnSpc>
            </a:pPr>
            <a:r>
              <a:rPr lang="en-US" sz="2200" dirty="0"/>
              <a:t>Storage requirement: </a:t>
            </a:r>
          </a:p>
          <a:p>
            <a:pPr lvl="1" eaLnBrk="1" hangingPunct="1">
              <a:lnSpc>
                <a:spcPct val="80000"/>
              </a:lnSpc>
            </a:pPr>
            <a:r>
              <a:rPr lang="en-US" sz="2200" dirty="0"/>
              <a:t>3N =&gt; N + 2</a:t>
            </a:r>
          </a:p>
        </p:txBody>
      </p:sp>
      <p:pic>
        <p:nvPicPr>
          <p:cNvPr id="8197" name="Picture 10" descr="Triangle_Strip"/>
          <p:cNvPicPr>
            <a:picLocks noChangeAspect="1" noChangeArrowheads="1"/>
          </p:cNvPicPr>
          <p:nvPr/>
        </p:nvPicPr>
        <p:blipFill>
          <a:blip r:embed="rId3" cstate="print"/>
          <a:srcRect/>
          <a:stretch>
            <a:fillRect/>
          </a:stretch>
        </p:blipFill>
        <p:spPr bwMode="auto">
          <a:xfrm>
            <a:off x="5029200" y="2667000"/>
            <a:ext cx="3962400" cy="2633663"/>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F6FF859-262C-7348-9F4D-97CC800C872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1DDAFB8D-AAC5-244E-A98B-CCF5CEF74C7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69A9D240-5FE2-7547-930A-12678A99A23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1581554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Tri-strips example</a:t>
            </a:r>
          </a:p>
        </p:txBody>
      </p:sp>
      <p:sp>
        <p:nvSpPr>
          <p:cNvPr id="3" name="Content Placeholder 2"/>
          <p:cNvSpPr>
            <a:spLocks noGrp="1"/>
          </p:cNvSpPr>
          <p:nvPr>
            <p:ph idx="1"/>
          </p:nvPr>
        </p:nvSpPr>
        <p:spPr/>
        <p:txBody>
          <a:bodyPr/>
          <a:lstStyle/>
          <a:p>
            <a:r>
              <a:rPr lang="en-US" dirty="0"/>
              <a:t>Single tri-strip that describes triangles is:</a:t>
            </a:r>
            <a:br>
              <a:rPr lang="en-US" dirty="0"/>
            </a:br>
            <a:r>
              <a:rPr lang="en-US" dirty="0"/>
              <a:t>1,2,3,4,1,5,6,7,8,9,6,10,1,2</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323</a:t>
            </a:fld>
            <a:endParaRPr lang="en-US">
              <a:solidFill>
                <a:srgbClr val="000000"/>
              </a:solidFill>
            </a:endParaRPr>
          </a:p>
        </p:txBody>
      </p:sp>
      <p:pic>
        <p:nvPicPr>
          <p:cNvPr id="909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530" y="2743200"/>
            <a:ext cx="491007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35726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err="1"/>
              <a:t>Stripability</a:t>
            </a:r>
            <a:endParaRPr lang="en-US" dirty="0"/>
          </a:p>
        </p:txBody>
      </p:sp>
      <p:sp>
        <p:nvSpPr>
          <p:cNvPr id="3" name="Content Placeholder 2"/>
          <p:cNvSpPr>
            <a:spLocks noGrp="1"/>
          </p:cNvSpPr>
          <p:nvPr>
            <p:ph idx="1"/>
          </p:nvPr>
        </p:nvSpPr>
        <p:spPr/>
        <p:txBody>
          <a:bodyPr/>
          <a:lstStyle/>
          <a:p>
            <a:r>
              <a:rPr lang="en-US" dirty="0"/>
              <a:t>Given some positive integer K (less than the number of triangles).</a:t>
            </a:r>
          </a:p>
          <a:p>
            <a:r>
              <a:rPr lang="en-US" dirty="0"/>
              <a:t>Can we create K tri-strips for some given triangulation – no repeated 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324</a:t>
            </a:fld>
            <a:endParaRPr lang="en-US">
              <a:solidFill>
                <a:srgbClr val="000000"/>
              </a:solidFill>
            </a:endParaRPr>
          </a:p>
        </p:txBody>
      </p:sp>
    </p:spTree>
    <p:extLst>
      <p:ext uri="{BB962C8B-B14F-4D97-AF65-F5344CB8AC3E}">
        <p14:creationId xmlns:p14="http://schemas.microsoft.com/office/powerpoint/2010/main" val="421882766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Triangle List vs Triangle Strip</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a:latin typeface="Arial Narrow" pitchFamily="-108" charset="0"/>
              </a:rPr>
              <a:t>// Draw Triangle Strip</a:t>
            </a:r>
          </a:p>
          <a:p>
            <a:pPr eaLnBrk="1" hangingPunct="1">
              <a:buFont typeface="Wingdings" pitchFamily="-108" charset="2"/>
              <a:buNone/>
            </a:pPr>
            <a:r>
              <a:rPr lang="en-US" sz="2000">
                <a:latin typeface="Arial Narrow" pitchFamily="-108" charset="0"/>
              </a:rPr>
              <a:t>glBegin(GL_TRIANGLE_STRIP); </a:t>
            </a:r>
          </a:p>
          <a:p>
            <a:pPr eaLnBrk="1" hangingPunct="1">
              <a:buFont typeface="Wingdings" pitchFamily="-108" charset="2"/>
              <a:buNone/>
            </a:pPr>
            <a:r>
              <a:rPr lang="en-US" sz="2000">
                <a:latin typeface="Arial Narrow" pitchFamily="-108" charset="0"/>
              </a:rPr>
              <a:t> For each Vertex</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glVertex3f(x,y,z); //vertex</a:t>
            </a:r>
          </a:p>
          <a:p>
            <a:pPr eaLnBrk="1" hangingPunct="1">
              <a:buFont typeface="Wingdings" pitchFamily="-108" charset="2"/>
              <a:buNone/>
            </a:pPr>
            <a:r>
              <a:rPr lang="en-US" sz="2000">
                <a:latin typeface="Arial Narrow" pitchFamily="-108" charset="0"/>
              </a:rPr>
              <a:t>}</a:t>
            </a:r>
            <a:endParaRPr lang="en-US" sz="2400">
              <a:latin typeface="Arial Narrow" pitchFamily="-108" charset="0"/>
            </a:endParaRPr>
          </a:p>
          <a:p>
            <a:pPr eaLnBrk="1" hangingPunct="1">
              <a:buFont typeface="Wingdings" pitchFamily="-108" charset="2"/>
              <a:buNone/>
            </a:pPr>
            <a:r>
              <a:rPr lang="en-US" sz="2000">
                <a:latin typeface="Arial Narrow" pitchFamily="-108" charset="0"/>
              </a:rPr>
              <a:t>glEnd();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a:latin typeface="Arial Narrow" pitchFamily="-108" charset="0"/>
              </a:rPr>
              <a:t>// Draw Triangle List</a:t>
            </a:r>
          </a:p>
          <a:p>
            <a:pPr eaLnBrk="1" hangingPunct="1">
              <a:buFont typeface="Wingdings" pitchFamily="-108" charset="2"/>
              <a:buNone/>
            </a:pPr>
            <a:r>
              <a:rPr lang="en-US" sz="2000">
                <a:latin typeface="Arial Narrow" pitchFamily="-108" charset="0"/>
              </a:rPr>
              <a:t>glBegin(GL_TRIANGLES);</a:t>
            </a:r>
          </a:p>
          <a:p>
            <a:pPr eaLnBrk="1" hangingPunct="1">
              <a:buFont typeface="Wingdings" pitchFamily="-108" charset="2"/>
              <a:buNone/>
            </a:pPr>
            <a:r>
              <a:rPr lang="en-US" sz="2000">
                <a:latin typeface="Arial Narrow" pitchFamily="-108" charset="0"/>
              </a:rPr>
              <a:t>For each Triangle</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glVertex3f(x1,y1,z1);// vertex 1 glVertex3f(x2,y2,z2);// vertex 2</a:t>
            </a:r>
            <a:r>
              <a:rPr lang="en-US" sz="2400">
                <a:latin typeface="Arial Narrow" pitchFamily="-108" charset="0"/>
              </a:rPr>
              <a:t> </a:t>
            </a:r>
          </a:p>
          <a:p>
            <a:pPr eaLnBrk="1" hangingPunct="1">
              <a:buFont typeface="Wingdings" pitchFamily="-108" charset="2"/>
              <a:buNone/>
            </a:pPr>
            <a:r>
              <a:rPr lang="en-US" sz="2400">
                <a:latin typeface="Arial Narrow" pitchFamily="-108" charset="0"/>
              </a:rPr>
              <a:t>	</a:t>
            </a:r>
            <a:r>
              <a:rPr lang="en-US" sz="2000">
                <a:latin typeface="Arial Narrow" pitchFamily="-108" charset="0"/>
              </a:rPr>
              <a:t>glVertex3f(x3,y3,z3);// vertex 3</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glEnd();</a:t>
            </a:r>
          </a:p>
        </p:txBody>
      </p:sp>
      <p:sp>
        <p:nvSpPr>
          <p:cNvPr id="5" name="Date Placeholder 3">
            <a:extLst>
              <a:ext uri="{FF2B5EF4-FFF2-40B4-BE49-F238E27FC236}">
                <a16:creationId xmlns:a16="http://schemas.microsoft.com/office/drawing/2014/main" id="{07C64A41-671E-D546-BD27-0757F9145D2B}"/>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6" name="Footer Placeholder 4">
            <a:extLst>
              <a:ext uri="{FF2B5EF4-FFF2-40B4-BE49-F238E27FC236}">
                <a16:creationId xmlns:a16="http://schemas.microsoft.com/office/drawing/2014/main" id="{655A2770-8F03-DB4E-A571-ED0BABA3A913}"/>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BA304E7D-3CA6-1A45-9301-D46BB990C0F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325</a:t>
            </a:fld>
            <a:endParaRPr lang="en-US">
              <a:solidFill>
                <a:srgbClr val="000000"/>
              </a:solidFill>
            </a:endParaRPr>
          </a:p>
        </p:txBody>
      </p:sp>
    </p:spTree>
    <p:extLst>
      <p:ext uri="{BB962C8B-B14F-4D97-AF65-F5344CB8AC3E}">
        <p14:creationId xmlns:p14="http://schemas.microsoft.com/office/powerpoint/2010/main" val="303199734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800" dirty="0"/>
              <a:t>Given a triangulation T = {t</a:t>
            </a:r>
            <a:r>
              <a:rPr lang="en-US" sz="2800" baseline="-25000" dirty="0"/>
              <a:t>1</a:t>
            </a:r>
            <a:r>
              <a:rPr lang="en-US" sz="2800" dirty="0"/>
              <a:t>, t</a:t>
            </a:r>
            <a:r>
              <a:rPr lang="en-US" sz="2800" baseline="-25000" dirty="0"/>
              <a:t>2</a:t>
            </a:r>
            <a:r>
              <a:rPr lang="en-US" sz="2800" dirty="0"/>
              <a:t>, t</a:t>
            </a:r>
            <a:r>
              <a:rPr lang="en-US" sz="2800" baseline="-25000" dirty="0"/>
              <a:t>3</a:t>
            </a:r>
            <a:r>
              <a:rPr lang="en-US" sz="2800" dirty="0"/>
              <a:t> ,.. </a:t>
            </a:r>
            <a:r>
              <a:rPr lang="en-US" sz="2800" dirty="0" err="1"/>
              <a:t>t</a:t>
            </a:r>
            <a:r>
              <a:rPr lang="en-US" sz="2800" baseline="-25000" dirty="0" err="1"/>
              <a:t>n</a:t>
            </a:r>
            <a:r>
              <a:rPr lang="en-US" sz="2800" dirty="0"/>
              <a:t>}. Find the triangle strip (sequential ordering) for it?</a:t>
            </a:r>
          </a:p>
          <a:p>
            <a:pPr eaLnBrk="1" hangingPunct="1"/>
            <a:r>
              <a:rPr lang="en-US" sz="2800" dirty="0"/>
              <a:t>Converting this to a decision problem.</a:t>
            </a:r>
          </a:p>
          <a:p>
            <a:pPr eaLnBrk="1" hangingPunct="1"/>
            <a:r>
              <a:rPr lang="en-US" sz="2800" dirty="0"/>
              <a:t>Formal Definition:</a:t>
            </a:r>
            <a:br>
              <a:rPr lang="en-US" sz="2800" dirty="0"/>
            </a:br>
            <a:r>
              <a:rPr lang="en-US" sz="2800" dirty="0"/>
              <a:t>Given a triangulation T = {t</a:t>
            </a:r>
            <a:r>
              <a:rPr lang="en-US" sz="2800" baseline="-25000" dirty="0"/>
              <a:t>1</a:t>
            </a:r>
            <a:r>
              <a:rPr lang="en-US" sz="2800" dirty="0"/>
              <a:t>, t</a:t>
            </a:r>
            <a:r>
              <a:rPr lang="en-US" sz="2800" baseline="-25000" dirty="0"/>
              <a:t>2</a:t>
            </a:r>
            <a:r>
              <a:rPr lang="en-US" sz="2800" dirty="0"/>
              <a:t>, t</a:t>
            </a:r>
            <a:r>
              <a:rPr lang="en-US" sz="2800" baseline="-25000" dirty="0"/>
              <a:t>3</a:t>
            </a:r>
            <a:r>
              <a:rPr lang="en-US" sz="2800" dirty="0"/>
              <a:t> ,.. </a:t>
            </a:r>
            <a:r>
              <a:rPr lang="en-US" sz="2800" dirty="0" err="1"/>
              <a:t>t</a:t>
            </a:r>
            <a:r>
              <a:rPr lang="en-US" sz="2800" baseline="-25000" dirty="0" err="1"/>
              <a:t>N</a:t>
            </a:r>
            <a:r>
              <a:rPr lang="en-US" sz="2800" dirty="0"/>
              <a:t>}. Does there exists a triangle strip?</a:t>
            </a:r>
          </a:p>
          <a:p>
            <a:pPr eaLnBrk="1" hangingPunct="1">
              <a:buFont typeface="Wingdings" pitchFamily="-108" charset="2"/>
              <a:buNone/>
            </a:pPr>
            <a:endParaRPr lang="en-US" dirty="0"/>
          </a:p>
        </p:txBody>
      </p:sp>
      <p:sp>
        <p:nvSpPr>
          <p:cNvPr id="4" name="Date Placeholder 3">
            <a:extLst>
              <a:ext uri="{FF2B5EF4-FFF2-40B4-BE49-F238E27FC236}">
                <a16:creationId xmlns:a16="http://schemas.microsoft.com/office/drawing/2014/main" id="{FA6E1591-17C8-AB49-8116-32D50CE06CF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a:extLst>
              <a:ext uri="{FF2B5EF4-FFF2-40B4-BE49-F238E27FC236}">
                <a16:creationId xmlns:a16="http://schemas.microsoft.com/office/drawing/2014/main" id="{EE012BBE-38DD-FF42-B7F7-689A2F173E57}"/>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E4A4964D-18A9-394F-9322-80D1F1BD0B2A}"/>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326</a:t>
            </a:fld>
            <a:endParaRPr lang="en-US">
              <a:solidFill>
                <a:srgbClr val="000000"/>
              </a:solidFill>
            </a:endParaRPr>
          </a:p>
        </p:txBody>
      </p:sp>
    </p:spTree>
    <p:extLst>
      <p:ext uri="{BB962C8B-B14F-4D97-AF65-F5344CB8AC3E}">
        <p14:creationId xmlns:p14="http://schemas.microsoft.com/office/powerpoint/2010/main" val="427953710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2017713"/>
            <a:ext cx="8497888" cy="4459287"/>
          </a:xfrm>
        </p:spPr>
        <p:txBody>
          <a:bodyPr/>
          <a:lstStyle/>
          <a:p>
            <a:pPr eaLnBrk="1" hangingPunct="1">
              <a:lnSpc>
                <a:spcPct val="90000"/>
              </a:lnSpc>
            </a:pPr>
            <a:r>
              <a:rPr lang="en-US" sz="2200"/>
              <a:t>Provided a witness of a ‘Yes’ instance of the problem. we can verify it in polynomial time by checking if the sequential triangles are connected.</a:t>
            </a:r>
          </a:p>
          <a:p>
            <a:pPr eaLnBrk="1" hangingPunct="1">
              <a:lnSpc>
                <a:spcPct val="90000"/>
              </a:lnSpc>
            </a:pPr>
            <a:r>
              <a:rPr lang="en-US" sz="2200"/>
              <a:t>Cost of checking if the consecutive triangles are connected</a:t>
            </a:r>
          </a:p>
          <a:p>
            <a:pPr lvl="1" eaLnBrk="1" hangingPunct="1">
              <a:lnSpc>
                <a:spcPct val="90000"/>
              </a:lnSpc>
            </a:pPr>
            <a:r>
              <a:rPr lang="en-US" sz="2200"/>
              <a:t>For i to N -1 </a:t>
            </a:r>
          </a:p>
          <a:p>
            <a:pPr lvl="2" eaLnBrk="1" hangingPunct="1">
              <a:lnSpc>
                <a:spcPct val="90000"/>
              </a:lnSpc>
            </a:pPr>
            <a:r>
              <a:rPr lang="en-US" sz="2200"/>
              <a:t>Check of i</a:t>
            </a:r>
            <a:r>
              <a:rPr lang="en-US" sz="2200" baseline="-25000"/>
              <a:t>th</a:t>
            </a:r>
            <a:r>
              <a:rPr lang="en-US" sz="2200"/>
              <a:t> and i+1</a:t>
            </a:r>
            <a:r>
              <a:rPr lang="en-US" sz="2200" baseline="-25000"/>
              <a:t>th</a:t>
            </a:r>
            <a:r>
              <a:rPr lang="en-US" sz="2200"/>
              <a:t> triangle are adjacent (have a common edge)</a:t>
            </a:r>
          </a:p>
          <a:p>
            <a:pPr lvl="2" eaLnBrk="1" hangingPunct="1">
              <a:lnSpc>
                <a:spcPct val="90000"/>
              </a:lnSpc>
            </a:pPr>
            <a:r>
              <a:rPr lang="en-US" sz="2200"/>
              <a:t>Three edge comparisions or six vertex comparisions</a:t>
            </a:r>
          </a:p>
          <a:p>
            <a:pPr lvl="1" eaLnBrk="1" hangingPunct="1">
              <a:lnSpc>
                <a:spcPct val="90000"/>
              </a:lnSpc>
            </a:pPr>
            <a:r>
              <a:rPr lang="en-US" sz="2200"/>
              <a:t>~ 6N</a:t>
            </a:r>
          </a:p>
          <a:p>
            <a:pPr eaLnBrk="1" hangingPunct="1">
              <a:lnSpc>
                <a:spcPct val="90000"/>
              </a:lnSpc>
            </a:pPr>
            <a:r>
              <a:rPr lang="en-US" sz="2200"/>
              <a:t>Hence it is in NP.</a:t>
            </a:r>
          </a:p>
        </p:txBody>
      </p:sp>
      <p:sp>
        <p:nvSpPr>
          <p:cNvPr id="4" name="Date Placeholder 3">
            <a:extLst>
              <a:ext uri="{FF2B5EF4-FFF2-40B4-BE49-F238E27FC236}">
                <a16:creationId xmlns:a16="http://schemas.microsoft.com/office/drawing/2014/main" id="{24E0BBAC-3163-2845-BEE4-CC209088057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a:extLst>
              <a:ext uri="{FF2B5EF4-FFF2-40B4-BE49-F238E27FC236}">
                <a16:creationId xmlns:a16="http://schemas.microsoft.com/office/drawing/2014/main" id="{45E2DAEC-45BB-F243-B1FE-C626E6316295}"/>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260C930D-049F-964B-9C6F-817F3A24F989}"/>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327</a:t>
            </a:fld>
            <a:endParaRPr lang="en-US">
              <a:solidFill>
                <a:srgbClr val="000000"/>
              </a:solidFill>
            </a:endParaRPr>
          </a:p>
        </p:txBody>
      </p:sp>
    </p:spTree>
    <p:extLst>
      <p:ext uri="{BB962C8B-B14F-4D97-AF65-F5344CB8AC3E}">
        <p14:creationId xmlns:p14="http://schemas.microsoft.com/office/powerpoint/2010/main" val="319030023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i="1" dirty="0"/>
              <a:t>dual graph </a:t>
            </a:r>
            <a:r>
              <a:rPr lang="en-US" sz="2000" dirty="0"/>
              <a:t>of a triangulation is obtained by defining a vertex for each triangle and drawing an edge between two vertices if their corresponding triangles share an edge</a:t>
            </a:r>
          </a:p>
          <a:p>
            <a:pPr eaLnBrk="1" hangingPunct="1"/>
            <a:r>
              <a:rPr lang="en-US" sz="2000" dirty="0"/>
              <a:t>This gives the triangulations </a:t>
            </a:r>
            <a:r>
              <a:rPr lang="en-US" sz="2000" i="1" dirty="0"/>
              <a:t>edge-adjacency</a:t>
            </a:r>
            <a:r>
              <a:rPr lang="en-US" sz="2000" dirty="0"/>
              <a:t>  in terms of a graph</a:t>
            </a:r>
          </a:p>
          <a:p>
            <a:pPr eaLnBrk="1" hangingPunct="1"/>
            <a:r>
              <a:rPr lang="en-US" sz="2000" dirty="0"/>
              <a:t>Cost of building a Dual Graph</a:t>
            </a:r>
          </a:p>
          <a:p>
            <a:pPr lvl="1" eaLnBrk="1" hangingPunct="1"/>
            <a:r>
              <a:rPr lang="en-US" sz="1600" dirty="0"/>
              <a:t>O(N</a:t>
            </a:r>
            <a:r>
              <a:rPr lang="en-US" sz="1400" baseline="30000" dirty="0"/>
              <a:t>2</a:t>
            </a:r>
            <a:r>
              <a:rPr lang="en-US" sz="1600" dirty="0"/>
              <a:t>)</a:t>
            </a:r>
          </a:p>
          <a:p>
            <a:pPr eaLnBrk="1" hangingPunct="1"/>
            <a:r>
              <a:rPr lang="en-US" sz="2000" dirty="0" err="1"/>
              <a:t>e.g</a:t>
            </a:r>
            <a:r>
              <a:rPr lang="en-US" sz="2000" dirty="0">
                <a:solidFill>
                  <a:schemeClr val="hlink"/>
                </a:solidFill>
              </a:rPr>
              <a:t> G’ </a:t>
            </a:r>
            <a:r>
              <a:rPr lang="en-US" sz="2000" dirty="0"/>
              <a:t>is a dual graph of G.</a:t>
            </a:r>
          </a:p>
        </p:txBody>
      </p:sp>
      <p:pic>
        <p:nvPicPr>
          <p:cNvPr id="12293" name="Picture 5" descr="dual"/>
          <p:cNvPicPr>
            <a:picLocks noChangeAspect="1" noChangeArrowheads="1"/>
          </p:cNvPicPr>
          <p:nvPr/>
        </p:nvPicPr>
        <p:blipFill>
          <a:blip r:embed="rId3" cstate="print"/>
          <a:srcRect/>
          <a:stretch>
            <a:fillRect/>
          </a:stretch>
        </p:blipFill>
        <p:spPr bwMode="auto">
          <a:xfrm>
            <a:off x="5181600" y="2438400"/>
            <a:ext cx="3648075" cy="3067050"/>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48F1372-38E2-0647-86F8-FE26AAABBD05}"/>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6" name="Footer Placeholder 4">
            <a:extLst>
              <a:ext uri="{FF2B5EF4-FFF2-40B4-BE49-F238E27FC236}">
                <a16:creationId xmlns:a16="http://schemas.microsoft.com/office/drawing/2014/main" id="{AB745CE6-DAFE-DB42-84E4-58CC19F9B7E8}"/>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F0B46E65-585D-544F-9375-885E6BE02A3C}"/>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328</a:t>
            </a:fld>
            <a:endParaRPr lang="en-US">
              <a:solidFill>
                <a:srgbClr val="000000"/>
              </a:solidFill>
            </a:endParaRPr>
          </a:p>
        </p:txBody>
      </p:sp>
    </p:spTree>
    <p:extLst>
      <p:ext uri="{BB962C8B-B14F-4D97-AF65-F5344CB8AC3E}">
        <p14:creationId xmlns:p14="http://schemas.microsoft.com/office/powerpoint/2010/main" val="253059550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200" dirty="0"/>
              <a:t>To prove it’s NP-Complete we reduce a known NP-Complete problem to this one;  the Hamiltonian Path Problem.</a:t>
            </a:r>
          </a:p>
          <a:p>
            <a:pPr eaLnBrk="1" hangingPunct="1"/>
            <a:r>
              <a:rPr lang="en-US" sz="2200" dirty="0"/>
              <a:t>Hamiltonian Path Problem:</a:t>
            </a:r>
          </a:p>
          <a:p>
            <a:pPr lvl="1" eaLnBrk="1" hangingPunct="1"/>
            <a:r>
              <a:rPr lang="en-US" sz="2200" dirty="0"/>
              <a:t>Given: A Graph G = (V, E). Does G contains a path that visits every vertex exactly once?</a:t>
            </a:r>
          </a:p>
          <a:p>
            <a:pPr lvl="1" eaLnBrk="1" hangingPunct="1">
              <a:buFont typeface="Wingdings" pitchFamily="-108" charset="2"/>
              <a:buNone/>
            </a:pPr>
            <a:endParaRPr lang="en-US" sz="2200" dirty="0"/>
          </a:p>
          <a:p>
            <a:pPr eaLnBrk="1" hangingPunct="1">
              <a:buFont typeface="Wingdings" pitchFamily="-108" charset="2"/>
              <a:buNone/>
            </a:pPr>
            <a:r>
              <a:rPr lang="en-US" sz="3600" dirty="0"/>
              <a:t>	</a:t>
            </a:r>
          </a:p>
          <a:p>
            <a:pPr eaLnBrk="1" hangingPunct="1"/>
            <a:endParaRPr lang="en-US" sz="3600" dirty="0"/>
          </a:p>
          <a:p>
            <a:pPr eaLnBrk="1" hangingPunct="1"/>
            <a:endParaRPr lang="en-US" sz="3600" dirty="0"/>
          </a:p>
        </p:txBody>
      </p:sp>
      <p:sp>
        <p:nvSpPr>
          <p:cNvPr id="4" name="Date Placeholder 3">
            <a:extLst>
              <a:ext uri="{FF2B5EF4-FFF2-40B4-BE49-F238E27FC236}">
                <a16:creationId xmlns:a16="http://schemas.microsoft.com/office/drawing/2014/main" id="{59BC98EC-D575-3A49-8728-5A39D822EB0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a:extLst>
              <a:ext uri="{FF2B5EF4-FFF2-40B4-BE49-F238E27FC236}">
                <a16:creationId xmlns:a16="http://schemas.microsoft.com/office/drawing/2014/main" id="{040994B4-D131-9249-A980-DF55F932C7F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15D8D53-AC30-C243-9D24-97657F1BDF66}"/>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329</a:t>
            </a:fld>
            <a:endParaRPr lang="en-US">
              <a:solidFill>
                <a:srgbClr val="000000"/>
              </a:solidFill>
            </a:endParaRPr>
          </a:p>
        </p:txBody>
      </p:sp>
    </p:spTree>
    <p:extLst>
      <p:ext uri="{BB962C8B-B14F-4D97-AF65-F5344CB8AC3E}">
        <p14:creationId xmlns:p14="http://schemas.microsoft.com/office/powerpoint/2010/main" val="3699966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79907"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We also require that there be only one halt state - the 'accept' state. That also raises an interesting question - what if we give it an instance that is not 'acceptable'? The answer - it blows up (or goes into an infinite loop). </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The solution is that we are only allowed to give it 'acceptable' input. That means</a:t>
            </a:r>
          </a:p>
          <a:p>
            <a:pPr lvl="1" eaLnBrk="1" hangingPunct="1">
              <a:lnSpc>
                <a:spcPct val="90000"/>
              </a:lnSpc>
              <a:buFont typeface="Times" charset="0"/>
              <a:buNone/>
              <a:defRPr/>
            </a:pPr>
            <a:r>
              <a:rPr lang="en-US" sz="2000" b="1" dirty="0"/>
              <a:t>	</a:t>
            </a:r>
            <a:r>
              <a:rPr lang="en-US" sz="2400" b="1" dirty="0"/>
              <a:t>NDTM's are only defined for decision problems</a:t>
            </a:r>
          </a:p>
          <a:p>
            <a:pPr lvl="1" eaLnBrk="1" hangingPunct="1">
              <a:lnSpc>
                <a:spcPct val="90000"/>
              </a:lnSpc>
              <a:buFont typeface="Times" charset="0"/>
              <a:buNone/>
              <a:defRPr/>
            </a:pPr>
            <a:r>
              <a:rPr lang="en-US" sz="2400" b="1" dirty="0"/>
              <a:t>	and, in particular, only for Yes instances.</a:t>
            </a:r>
            <a:endParaRPr lang="en-US" sz="2400" dirty="0"/>
          </a:p>
        </p:txBody>
      </p:sp>
      <p:sp>
        <p:nvSpPr>
          <p:cNvPr id="4" name="Date Placeholder 3">
            <a:extLst>
              <a:ext uri="{FF2B5EF4-FFF2-40B4-BE49-F238E27FC236}">
                <a16:creationId xmlns:a16="http://schemas.microsoft.com/office/drawing/2014/main" id="{E3D64773-C255-E64A-A5BA-EB98AC46951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8E94ECC-EC35-2C4A-ABCE-D4AC2AC7B6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4FF0375-2F1F-4841-986C-CCA244DC469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335021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000" dirty="0"/>
              <a:t>Accept an Instance of Hamiltonian Path, G = (V, E)</a:t>
            </a:r>
            <a:r>
              <a:rPr lang="en-US" sz="2000" dirty="0">
                <a:sym typeface="Symbol" pitchFamily="-108" charset="2"/>
              </a:rPr>
              <a:t>, we restrict this graph to have max. degree = 3.The problem is still NP-Complete.</a:t>
            </a:r>
            <a:endParaRPr lang="en-US" sz="2000" dirty="0"/>
          </a:p>
          <a:p>
            <a:pPr eaLnBrk="1" hangingPunct="1">
              <a:lnSpc>
                <a:spcPct val="90000"/>
              </a:lnSpc>
            </a:pPr>
            <a:r>
              <a:rPr lang="en-US" sz="2000" dirty="0"/>
              <a:t>Construct an Instance of </a:t>
            </a:r>
            <a:r>
              <a:rPr lang="en-US" sz="2000" dirty="0" err="1"/>
              <a:t>HasTriangleStrip</a:t>
            </a:r>
            <a:endParaRPr lang="en-US" sz="2000" dirty="0"/>
          </a:p>
          <a:p>
            <a:pPr lvl="1" eaLnBrk="1" hangingPunct="1">
              <a:lnSpc>
                <a:spcPct val="90000"/>
              </a:lnSpc>
            </a:pPr>
            <a:r>
              <a:rPr lang="en-US" sz="1800" dirty="0"/>
              <a:t>G’ = G</a:t>
            </a:r>
          </a:p>
          <a:p>
            <a:pPr lvl="2" eaLnBrk="1" hangingPunct="1">
              <a:lnSpc>
                <a:spcPct val="90000"/>
              </a:lnSpc>
            </a:pPr>
            <a:r>
              <a:rPr lang="en-US" sz="1800" dirty="0"/>
              <a:t>V’ = V</a:t>
            </a:r>
          </a:p>
          <a:p>
            <a:pPr lvl="2" eaLnBrk="1" hangingPunct="1">
              <a:lnSpc>
                <a:spcPct val="90000"/>
              </a:lnSpc>
            </a:pPr>
            <a:r>
              <a:rPr lang="en-US" sz="1800" dirty="0"/>
              <a:t>E’ = E</a:t>
            </a:r>
            <a:endParaRPr lang="en-US" sz="1600" dirty="0"/>
          </a:p>
          <a:p>
            <a:pPr lvl="1" eaLnBrk="1" hangingPunct="1">
              <a:lnSpc>
                <a:spcPct val="90000"/>
              </a:lnSpc>
            </a:pPr>
            <a:r>
              <a:rPr lang="en-US" sz="2000" dirty="0"/>
              <a:t>Let this be the dual graph G’ = (V’, E’) of the triangulation T = {t1, t2, t3 ,.. </a:t>
            </a:r>
            <a:r>
              <a:rPr lang="en-US" sz="2000" dirty="0" err="1"/>
              <a:t>tN</a:t>
            </a:r>
            <a:r>
              <a:rPr lang="en-US" sz="2000" dirty="0"/>
              <a:t>}.</a:t>
            </a:r>
          </a:p>
          <a:p>
            <a:pPr lvl="2" eaLnBrk="1" hangingPunct="1">
              <a:lnSpc>
                <a:spcPct val="90000"/>
              </a:lnSpc>
            </a:pPr>
            <a:r>
              <a:rPr lang="en-US" sz="2000" dirty="0"/>
              <a:t>V’ ~ Vertex v</a:t>
            </a:r>
            <a:r>
              <a:rPr lang="en-US" sz="2000" baseline="-25000" dirty="0"/>
              <a:t>i </a:t>
            </a:r>
            <a:r>
              <a:rPr lang="en-US" sz="2000" dirty="0"/>
              <a:t>represents triangle </a:t>
            </a:r>
            <a:r>
              <a:rPr lang="en-US" sz="2000" dirty="0" err="1"/>
              <a:t>t</a:t>
            </a:r>
            <a:r>
              <a:rPr lang="en-US" sz="2000" baseline="-25000" dirty="0" err="1"/>
              <a:t>i</a:t>
            </a:r>
            <a:r>
              <a:rPr lang="en-US" sz="2000" baseline="-25000" dirty="0"/>
              <a:t>,</a:t>
            </a:r>
            <a:r>
              <a:rPr lang="en-US" sz="2000" dirty="0"/>
              <a:t> </a:t>
            </a:r>
            <a:r>
              <a:rPr lang="en-US" sz="2000" dirty="0" err="1"/>
              <a:t>i</a:t>
            </a:r>
            <a:r>
              <a:rPr lang="en-US" sz="2000" dirty="0"/>
              <a:t> = 1 to N</a:t>
            </a:r>
          </a:p>
          <a:p>
            <a:pPr lvl="2" eaLnBrk="1" hangingPunct="1">
              <a:lnSpc>
                <a:spcPct val="90000"/>
              </a:lnSpc>
            </a:pPr>
            <a:r>
              <a:rPr lang="en-US" sz="2000" dirty="0"/>
              <a:t>E’ ~ An edge represents that two triangles are </a:t>
            </a:r>
            <a:r>
              <a:rPr lang="en-US" sz="2000" i="1" dirty="0"/>
              <a:t>edge-adjacent </a:t>
            </a:r>
            <a:r>
              <a:rPr lang="en-US" sz="2000" dirty="0"/>
              <a:t> (share an edge)</a:t>
            </a:r>
          </a:p>
          <a:p>
            <a:pPr eaLnBrk="1" hangingPunct="1">
              <a:lnSpc>
                <a:spcPct val="90000"/>
              </a:lnSpc>
            </a:pPr>
            <a:r>
              <a:rPr lang="en-US" sz="2000" dirty="0"/>
              <a:t>Return </a:t>
            </a:r>
            <a:r>
              <a:rPr lang="en-US" sz="2000" dirty="0" err="1"/>
              <a:t>HasTriangleStrip(T</a:t>
            </a:r>
            <a:r>
              <a:rPr lang="en-US" sz="2000" dirty="0"/>
              <a:t>)</a:t>
            </a:r>
          </a:p>
        </p:txBody>
      </p:sp>
      <p:sp>
        <p:nvSpPr>
          <p:cNvPr id="4" name="Date Placeholder 3">
            <a:extLst>
              <a:ext uri="{FF2B5EF4-FFF2-40B4-BE49-F238E27FC236}">
                <a16:creationId xmlns:a16="http://schemas.microsoft.com/office/drawing/2014/main" id="{0D75BBD7-139A-664D-B7A3-B683FC455B01}"/>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a:extLst>
              <a:ext uri="{FF2B5EF4-FFF2-40B4-BE49-F238E27FC236}">
                <a16:creationId xmlns:a16="http://schemas.microsoft.com/office/drawing/2014/main" id="{42DF1DCB-CC99-A143-839C-8A504CEE5F5B}"/>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F5F923B-599C-B94E-A0DC-203DDD15AE44}"/>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330</a:t>
            </a:fld>
            <a:endParaRPr lang="en-US">
              <a:solidFill>
                <a:srgbClr val="000000"/>
              </a:solidFill>
            </a:endParaRPr>
          </a:p>
        </p:txBody>
      </p:sp>
    </p:spTree>
    <p:extLst>
      <p:ext uri="{BB962C8B-B14F-4D97-AF65-F5344CB8AC3E}">
        <p14:creationId xmlns:p14="http://schemas.microsoft.com/office/powerpoint/2010/main" val="336127182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dirty="0"/>
              <a:t>G will have a Hamiltonian Path </a:t>
            </a:r>
            <a:r>
              <a:rPr lang="en-US" sz="2200" dirty="0" err="1"/>
              <a:t>iff</a:t>
            </a:r>
            <a:r>
              <a:rPr lang="en-US" sz="2200" dirty="0"/>
              <a:t> G’ has one (they are the same).</a:t>
            </a:r>
          </a:p>
          <a:p>
            <a:pPr eaLnBrk="1" hangingPunct="1"/>
            <a:r>
              <a:rPr lang="en-US" sz="2200" dirty="0"/>
              <a:t>G’ has a Hamiltonian Path </a:t>
            </a:r>
            <a:r>
              <a:rPr lang="en-US" sz="2200" dirty="0" err="1"/>
              <a:t>iff</a:t>
            </a:r>
            <a:r>
              <a:rPr lang="en-US" sz="2200" dirty="0"/>
              <a:t> T has a triangle strip of length N – 1.</a:t>
            </a:r>
          </a:p>
          <a:p>
            <a:pPr eaLnBrk="1" hangingPunct="1"/>
            <a:r>
              <a:rPr lang="en-US" sz="2200" dirty="0"/>
              <a:t>T will have a triangle strip of length N – 1 </a:t>
            </a:r>
            <a:r>
              <a:rPr lang="en-US" sz="2200" dirty="0" err="1"/>
              <a:t>iff</a:t>
            </a:r>
            <a:r>
              <a:rPr lang="en-US" sz="2200" dirty="0"/>
              <a:t> G (G’) has a Hamiltonian Path.</a:t>
            </a:r>
          </a:p>
          <a:p>
            <a:pPr eaLnBrk="1" hangingPunct="1"/>
            <a:r>
              <a:rPr lang="en-US" sz="2200" dirty="0"/>
              <a:t>‘Yes’ instance maps to ‘Yes’ instance. ‘No’ maps to ‘No.’</a:t>
            </a:r>
          </a:p>
        </p:txBody>
      </p:sp>
      <p:pic>
        <p:nvPicPr>
          <p:cNvPr id="15364" name="Picture 5" descr="sequential"/>
          <p:cNvPicPr>
            <a:picLocks noChangeAspect="1" noChangeArrowheads="1"/>
          </p:cNvPicPr>
          <p:nvPr/>
        </p:nvPicPr>
        <p:blipFill>
          <a:blip r:embed="rId3" cstate="print"/>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cstate="print"/>
          <a:srcRect/>
          <a:stretch>
            <a:fillRect/>
          </a:stretch>
        </p:blipFill>
        <p:spPr>
          <a:xfrm>
            <a:off x="4800600" y="4114800"/>
            <a:ext cx="3886200" cy="2205038"/>
          </a:xfrm>
        </p:spPr>
      </p:pic>
      <p:sp>
        <p:nvSpPr>
          <p:cNvPr id="6" name="Date Placeholder 3">
            <a:extLst>
              <a:ext uri="{FF2B5EF4-FFF2-40B4-BE49-F238E27FC236}">
                <a16:creationId xmlns:a16="http://schemas.microsoft.com/office/drawing/2014/main" id="{77D3BCFA-AAC3-E34F-BFDE-79AD90856BA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7" name="Footer Placeholder 4">
            <a:extLst>
              <a:ext uri="{FF2B5EF4-FFF2-40B4-BE49-F238E27FC236}">
                <a16:creationId xmlns:a16="http://schemas.microsoft.com/office/drawing/2014/main" id="{1C339266-8C49-FC45-9E2A-DA721B22E14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8" name="Slide Number Placeholder 5">
            <a:extLst>
              <a:ext uri="{FF2B5EF4-FFF2-40B4-BE49-F238E27FC236}">
                <a16:creationId xmlns:a16="http://schemas.microsoft.com/office/drawing/2014/main" id="{91CE0C2E-2144-1743-99A4-5F0670460DC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331</a:t>
            </a:fld>
            <a:endParaRPr lang="en-US">
              <a:solidFill>
                <a:srgbClr val="000000"/>
              </a:solidFill>
            </a:endParaRPr>
          </a:p>
        </p:txBody>
      </p:sp>
    </p:spTree>
    <p:extLst>
      <p:ext uri="{BB962C8B-B14F-4D97-AF65-F5344CB8AC3E}">
        <p14:creationId xmlns:p14="http://schemas.microsoft.com/office/powerpoint/2010/main" val="67794891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HP ≤</a:t>
            </a:r>
            <a:r>
              <a:rPr lang="en-US" baseline="-25000" dirty="0"/>
              <a:t>P</a:t>
            </a:r>
            <a:r>
              <a:rPr lang="en-US" dirty="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sz="2200" dirty="0"/>
              <a:t>The ‘Yes/No’ instance maps to ‘Yes/No’ instance respectively and the transformation runs in polynomial time.</a:t>
            </a:r>
          </a:p>
          <a:p>
            <a:pPr eaLnBrk="1" hangingPunct="1"/>
            <a:r>
              <a:rPr lang="en-US" sz="2200" dirty="0"/>
              <a:t>Polynomial Transformation</a:t>
            </a:r>
          </a:p>
          <a:p>
            <a:pPr eaLnBrk="1" hangingPunct="1"/>
            <a:r>
              <a:rPr lang="en-US" sz="2200" dirty="0"/>
              <a:t>Hence finding Triangle Strip in a given triangulation is a NP-Complete Problem</a:t>
            </a:r>
            <a:endParaRPr lang="en-US" dirty="0"/>
          </a:p>
          <a:p>
            <a:pPr eaLnBrk="1" hangingPunct="1">
              <a:buFont typeface="Wingdings" pitchFamily="-108" charset="2"/>
              <a:buNone/>
            </a:pPr>
            <a:endParaRPr lang="en-US" dirty="0"/>
          </a:p>
          <a:p>
            <a:pPr eaLnBrk="1" hangingPunct="1">
              <a:buFont typeface="Wingdings" pitchFamily="-108" charset="2"/>
              <a:buNone/>
            </a:pPr>
            <a:endParaRPr lang="en-US" dirty="0"/>
          </a:p>
        </p:txBody>
      </p:sp>
      <p:sp>
        <p:nvSpPr>
          <p:cNvPr id="4" name="Date Placeholder 3">
            <a:extLst>
              <a:ext uri="{FF2B5EF4-FFF2-40B4-BE49-F238E27FC236}">
                <a16:creationId xmlns:a16="http://schemas.microsoft.com/office/drawing/2014/main" id="{F618A363-D751-6542-8DC2-A237DE6352FE}"/>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4/6/20</a:t>
            </a:fld>
            <a:endParaRPr lang="en-US" dirty="0">
              <a:solidFill>
                <a:srgbClr val="000000"/>
              </a:solidFill>
            </a:endParaRPr>
          </a:p>
        </p:txBody>
      </p:sp>
      <p:sp>
        <p:nvSpPr>
          <p:cNvPr id="5" name="Footer Placeholder 4">
            <a:extLst>
              <a:ext uri="{FF2B5EF4-FFF2-40B4-BE49-F238E27FC236}">
                <a16:creationId xmlns:a16="http://schemas.microsoft.com/office/drawing/2014/main" id="{423793BA-5FE6-554E-8087-3A144C8559A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3CFDF885-3472-C945-91AF-D93E5CF6B7DE}"/>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332</a:t>
            </a:fld>
            <a:endParaRPr lang="en-US">
              <a:solidFill>
                <a:srgbClr val="000000"/>
              </a:solidFill>
            </a:endParaRPr>
          </a:p>
        </p:txBody>
      </p:sp>
    </p:spTree>
    <p:extLst>
      <p:ext uri="{BB962C8B-B14F-4D97-AF65-F5344CB8AC3E}">
        <p14:creationId xmlns:p14="http://schemas.microsoft.com/office/powerpoint/2010/main" val="90369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0931"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We want to determine how long it takes to get to the accept state - that's our only motive!!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So, what is a NDTM doing?</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In a normal (deterministic) algorithm, we often have a loop where each time through the loop we are testing a different option to see if that "choice" leads to a correct solution. If one does, fine, we go on to another part of the problem. If one doesn't, we return to the same place and make a different choice, and test it, etc.</a:t>
            </a:r>
            <a:endParaRPr lang="en-US" sz="2400" dirty="0"/>
          </a:p>
        </p:txBody>
      </p:sp>
      <p:sp>
        <p:nvSpPr>
          <p:cNvPr id="4" name="Date Placeholder 3">
            <a:extLst>
              <a:ext uri="{FF2B5EF4-FFF2-40B4-BE49-F238E27FC236}">
                <a16:creationId xmlns:a16="http://schemas.microsoft.com/office/drawing/2014/main" id="{E391FDD2-ED8D-4846-940C-37E5DDF5D20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D3E97FB-C603-2043-821F-333E77181BC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B7CAC03-3753-2446-8BCE-D5D0665EFF2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6467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1955"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If this is a Yes instance, we are guaranteed that an acceptable choice will eventually be found and we go on.</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In a NDTM,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This is kind of like the ultimate in parallel programming.</a:t>
            </a:r>
            <a:endParaRPr lang="en-US" sz="2400" dirty="0"/>
          </a:p>
        </p:txBody>
      </p:sp>
      <p:sp>
        <p:nvSpPr>
          <p:cNvPr id="4" name="Date Placeholder 3">
            <a:extLst>
              <a:ext uri="{FF2B5EF4-FFF2-40B4-BE49-F238E27FC236}">
                <a16:creationId xmlns:a16="http://schemas.microsoft.com/office/drawing/2014/main" id="{1BD2EF04-6A26-134D-BE9C-8C034342801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E9FCF1F-FC7B-D845-BC03-417EBE4DB90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D7D1D9C-015A-2940-BC9D-5CD93AA8222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216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297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	</a:t>
            </a:r>
            <a:r>
              <a:rPr lang="en-US" b="1" dirty="0"/>
              <a:t>To allay concerns about not being able to write on the tape, we can allow each spawned NDTM to have its own copy of the tape with a read/write head. </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t>	The restriction is that nothing can be reported back except that the accept state was reached.</a:t>
            </a:r>
          </a:p>
        </p:txBody>
      </p:sp>
      <p:sp>
        <p:nvSpPr>
          <p:cNvPr id="4" name="Date Placeholder 3">
            <a:extLst>
              <a:ext uri="{FF2B5EF4-FFF2-40B4-BE49-F238E27FC236}">
                <a16:creationId xmlns:a16="http://schemas.microsoft.com/office/drawing/2014/main" id="{1CA149A5-2720-A149-B8AF-493294E4119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147BBEB-D5C6-C147-BF0D-70A7EB5A8C4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F70BAF3-B3B2-024C-886F-927B4103A01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2351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4003"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Another interpretation of </a:t>
            </a:r>
            <a:r>
              <a:rPr lang="en-US" sz="2800" b="1" dirty="0" err="1"/>
              <a:t>nondeterminism</a:t>
            </a:r>
            <a:r>
              <a:rPr lang="en-US" sz="2800" b="1" dirty="0"/>
              <a:t>:</a:t>
            </a:r>
          </a:p>
          <a:p>
            <a:pPr lvl="1" eaLnBrk="1" hangingPunct="1">
              <a:lnSpc>
                <a:spcPct val="90000"/>
              </a:lnSpc>
              <a:buFont typeface="Times" charset="0"/>
              <a:buNone/>
              <a:defRPr/>
            </a:pPr>
            <a:r>
              <a:rPr lang="en-US" sz="2400" b="1" dirty="0"/>
              <a:t>	From the basic definition, we notice that out of every state having a nondeterministic choice, at least one choice is valid and all the rest sort of die off. That is they really have no reason for being spawned (for this instance - maybe for another). So, we station at each such state, an 'oracle' (an all knowing being) who only allows the correct NDTM to be spawned.</a:t>
            </a:r>
          </a:p>
          <a:p>
            <a:pPr eaLnBrk="1" hangingPunct="1">
              <a:lnSpc>
                <a:spcPct val="90000"/>
              </a:lnSpc>
              <a:buFont typeface="Times" charset="0"/>
              <a:buChar char="•"/>
              <a:defRPr/>
            </a:pPr>
            <a:endParaRPr lang="en-US" sz="1800" b="1" dirty="0"/>
          </a:p>
          <a:p>
            <a:pPr eaLnBrk="1" hangingPunct="1">
              <a:lnSpc>
                <a:spcPct val="90000"/>
              </a:lnSpc>
              <a:buFont typeface="Times" charset="0"/>
              <a:buNone/>
              <a:defRPr/>
            </a:pPr>
            <a:r>
              <a:rPr lang="en-US" sz="2800" b="1" dirty="0"/>
              <a:t>An 'Oracle Machine.'</a:t>
            </a:r>
            <a:endParaRPr lang="en-US" sz="2400" b="1" dirty="0"/>
          </a:p>
        </p:txBody>
      </p:sp>
      <p:sp>
        <p:nvSpPr>
          <p:cNvPr id="4" name="Date Placeholder 3">
            <a:extLst>
              <a:ext uri="{FF2B5EF4-FFF2-40B4-BE49-F238E27FC236}">
                <a16:creationId xmlns:a16="http://schemas.microsoft.com/office/drawing/2014/main" id="{A6CD8AFA-F77F-1743-8A4D-942D2ECE7C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3179FCE-2CC0-7A4F-9432-A4FE52638F1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9A99255-CD9D-C04B-A41A-DF172FB577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4706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5027"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a:t>
            </a:r>
            <a:r>
              <a:rPr lang="en-US" sz="2800" b="1" dirty="0"/>
              <a:t>This is not totally unreasonable. We can look at a non deterministic decision as a deterministic algorithm in which, when an "option" is to be tested, it is very lucky, or clever, to make the correct choice the first time.</a:t>
            </a:r>
          </a:p>
          <a:p>
            <a:pPr eaLnBrk="1" hangingPunct="1">
              <a:lnSpc>
                <a:spcPct val="90000"/>
              </a:lnSpc>
              <a:buFont typeface="Times" charset="0"/>
              <a:buChar char="•"/>
              <a:defRPr/>
            </a:pPr>
            <a:endParaRPr lang="en-US" sz="2800" b="1" dirty="0"/>
          </a:p>
          <a:p>
            <a:pPr eaLnBrk="1" hangingPunct="1">
              <a:lnSpc>
                <a:spcPct val="90000"/>
              </a:lnSpc>
              <a:buFont typeface="Times" charset="0"/>
              <a:buNone/>
              <a:defRPr/>
            </a:pPr>
            <a:r>
              <a:rPr lang="en-US" sz="2800" b="1" dirty="0"/>
              <a:t>	In this sense, the two machines would work identically, and we are just asking "How long does a DTM take if it always makes the correct decisions?"</a:t>
            </a:r>
          </a:p>
          <a:p>
            <a:pPr eaLnBrk="1" hangingPunct="1">
              <a:lnSpc>
                <a:spcPct val="90000"/>
              </a:lnSpc>
              <a:buFont typeface="Times" charset="0"/>
              <a:buChar char="•"/>
              <a:defRPr/>
            </a:pPr>
            <a:endParaRPr lang="en-US" sz="2400" b="1" dirty="0"/>
          </a:p>
        </p:txBody>
      </p:sp>
      <p:sp>
        <p:nvSpPr>
          <p:cNvPr id="4" name="Date Placeholder 3">
            <a:extLst>
              <a:ext uri="{FF2B5EF4-FFF2-40B4-BE49-F238E27FC236}">
                <a16:creationId xmlns:a16="http://schemas.microsoft.com/office/drawing/2014/main" id="{713F499C-85B8-DD4C-B047-CEA7F2D5036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8A70397-20FF-4745-8F3F-D4B33C32327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14CDB99-4A1E-3F4F-B5D2-EC13D57FB48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3812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6051"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a:t>
            </a:r>
            <a:r>
              <a:rPr lang="en-US" sz="2800" b="1" dirty="0"/>
              <a:t>As long as we are talking magic, we might as well talk about a 'super' oracle stationed at the start state (and get rid of the rest of the oracles) whose task is to examine the given instance and simply tell you what sequence of transitions needs to be executed to reach the accept state.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He/she will write them to the left of cell 0 (the instance is to the right).</a:t>
            </a:r>
          </a:p>
        </p:txBody>
      </p:sp>
      <p:sp>
        <p:nvSpPr>
          <p:cNvPr id="4" name="Date Placeholder 3">
            <a:extLst>
              <a:ext uri="{FF2B5EF4-FFF2-40B4-BE49-F238E27FC236}">
                <a16:creationId xmlns:a16="http://schemas.microsoft.com/office/drawing/2014/main" id="{EADA0F8C-A163-9D4A-92D1-DD9CCBF0A63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AE98296-35F9-FC4E-AEE5-D077C135D3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A8E296F-6F61-F044-90EB-60BF0FA9F15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680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2643"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As a result, we really can never know "exactly" how long anything takes.</a:t>
            </a:r>
          </a:p>
          <a:p>
            <a:pPr>
              <a:buFont typeface="Times" pitchFamily="-111" charset="0"/>
              <a:buNone/>
            </a:pPr>
            <a:endParaRPr lang="en-US" sz="2800" dirty="0">
              <a:ea typeface="ＭＳ Ｐゴシック" pitchFamily="-111" charset="-128"/>
              <a:cs typeface="ＭＳ Ｐゴシック" pitchFamily="-111" charset="-128"/>
            </a:endParaRPr>
          </a:p>
          <a:p>
            <a:pPr>
              <a:buFont typeface="Times" pitchFamily="-111" charset="0"/>
              <a:buNone/>
            </a:pPr>
            <a:r>
              <a:rPr lang="en-US" sz="2800" dirty="0">
                <a:ea typeface="ＭＳ Ｐゴシック" pitchFamily="-111" charset="-128"/>
                <a:cs typeface="ＭＳ Ｐゴシック" pitchFamily="-111" charset="-128"/>
              </a:rPr>
              <a:t>	So, we usually settle for a substitute function, and say the function we are trying to measure is "of the order of" this new substitute function.  </a:t>
            </a:r>
          </a:p>
        </p:txBody>
      </p:sp>
      <p:sp>
        <p:nvSpPr>
          <p:cNvPr id="112644" name="Date Placeholder 3"/>
          <p:cNvSpPr>
            <a:spLocks noGrp="1"/>
          </p:cNvSpPr>
          <p:nvPr>
            <p:ph type="dt" sz="quarter" idx="10"/>
          </p:nvPr>
        </p:nvSpPr>
        <p:spPr>
          <a:noFill/>
        </p:spPr>
        <p:txBody>
          <a:bodyPr/>
          <a:lstStyle/>
          <a:p>
            <a:fld id="{959FC410-2A51-8741-B20D-1B93411EE4AE}"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264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2646" name="Slide Number Placeholder 5"/>
          <p:cNvSpPr>
            <a:spLocks noGrp="1"/>
          </p:cNvSpPr>
          <p:nvPr>
            <p:ph type="sldNum" sz="quarter" idx="12"/>
          </p:nvPr>
        </p:nvSpPr>
        <p:spPr>
          <a:noFill/>
        </p:spPr>
        <p:txBody>
          <a:bodyPr/>
          <a:lstStyle/>
          <a:p>
            <a:fld id="{42C43271-185B-EA44-84CD-558076515A9C}"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8671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7075" name="Content Placeholder 2"/>
          <p:cNvSpPr>
            <a:spLocks noGrp="1"/>
          </p:cNvSpPr>
          <p:nvPr>
            <p:ph idx="1"/>
          </p:nvPr>
        </p:nvSpPr>
        <p:spPr/>
        <p:txBody>
          <a:bodyPr/>
          <a:lstStyle/>
          <a:p>
            <a:pPr marL="0" indent="0">
              <a:buNone/>
              <a:defRPr/>
            </a:pPr>
            <a:r>
              <a:rPr lang="en-US" sz="2800" b="1" dirty="0"/>
              <a:t>Now, you simply write a DTM to run back and forth between the left of the tape to get the 'next action' and then go back to the right half to examine the NDTM and instance to verify that the provided transition is a valid next action. As predicted by the oracle, the DTM will see that the NDTM would reach the accept state and can report the number of steps required.</a:t>
            </a:r>
            <a:endParaRPr lang="en-US" sz="2800" dirty="0"/>
          </a:p>
        </p:txBody>
      </p:sp>
      <p:sp>
        <p:nvSpPr>
          <p:cNvPr id="4" name="Date Placeholder 3">
            <a:extLst>
              <a:ext uri="{FF2B5EF4-FFF2-40B4-BE49-F238E27FC236}">
                <a16:creationId xmlns:a16="http://schemas.microsoft.com/office/drawing/2014/main" id="{DF450432-73B4-6D44-8ECF-D1C013A3158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A28DB6F-4086-674C-9B86-BAD5F5C3B0D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CB65345-36BA-AA4F-94C9-2247C144961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730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8099"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800" b="1" dirty="0"/>
              <a:t>All of this was originally designed with Language Recognition problems in mind. It is not a far stretch to realize the Yes instances of any of our more real word-like decision problems defines a language, and that the same approach can be used to "solve" them.</a:t>
            </a:r>
          </a:p>
          <a:p>
            <a:pPr eaLnBrk="1" hangingPunct="1">
              <a:lnSpc>
                <a:spcPct val="90000"/>
              </a:lnSpc>
              <a:buFont typeface="Times" charset="0"/>
              <a:buChar char="•"/>
              <a:defRPr/>
            </a:pPr>
            <a:endParaRPr lang="en-US" sz="2800" b="1" dirty="0"/>
          </a:p>
          <a:p>
            <a:pPr eaLnBrk="1" hangingPunct="1">
              <a:lnSpc>
                <a:spcPct val="90000"/>
              </a:lnSpc>
              <a:buFont typeface="Times" charset="0"/>
              <a:buNone/>
              <a:defRPr/>
            </a:pPr>
            <a:r>
              <a:rPr lang="en-US" sz="2800" b="1" dirty="0"/>
              <a:t>	Rather than the oracle placing the sequence of transitions on the tape, we ask him/her to provide a 'witness' to (a 'proof' of) the correctness of the instance. </a:t>
            </a:r>
          </a:p>
        </p:txBody>
      </p:sp>
      <p:sp>
        <p:nvSpPr>
          <p:cNvPr id="4" name="Date Placeholder 3">
            <a:extLst>
              <a:ext uri="{FF2B5EF4-FFF2-40B4-BE49-F238E27FC236}">
                <a16:creationId xmlns:a16="http://schemas.microsoft.com/office/drawing/2014/main" id="{6AC8EEB4-AD73-4441-8BDE-1A42C4C683B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24AA57D-340A-CD40-9DAF-5862A492235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25641B98-EA64-5041-BB1C-F7F88601838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0280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9123" name="Content Placeholder 2"/>
          <p:cNvSpPr>
            <a:spLocks noGrp="1"/>
          </p:cNvSpPr>
          <p:nvPr>
            <p:ph idx="1"/>
          </p:nvPr>
        </p:nvSpPr>
        <p:spPr/>
        <p:txBody>
          <a:bodyPr/>
          <a:lstStyle/>
          <a:p>
            <a:pPr eaLnBrk="1" hangingPunct="1">
              <a:buFont typeface="Times" charset="0"/>
              <a:buNone/>
              <a:defRPr/>
            </a:pPr>
            <a:r>
              <a:rPr lang="en-US" sz="2000" b="1" dirty="0"/>
              <a:t>	</a:t>
            </a:r>
            <a:r>
              <a:rPr lang="en-US" sz="2800" b="1" dirty="0"/>
              <a:t>For example, in the </a:t>
            </a:r>
            <a:r>
              <a:rPr lang="en-US" sz="2800" b="1" dirty="0" err="1"/>
              <a:t>SubsetSum</a:t>
            </a:r>
            <a:r>
              <a:rPr lang="en-US" sz="2800" b="1" dirty="0"/>
              <a:t>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800" b="1" dirty="0"/>
          </a:p>
          <a:p>
            <a:pPr eaLnBrk="1" hangingPunct="1">
              <a:buFont typeface="Times" charset="0"/>
              <a:buNone/>
              <a:defRPr/>
            </a:pPr>
            <a:r>
              <a:rPr lang="en-US" sz="2800" b="1" dirty="0"/>
              <a:t>	The answer for </a:t>
            </a:r>
            <a:r>
              <a:rPr lang="en-US" sz="2800" b="1" dirty="0" err="1"/>
              <a:t>SubsetSum</a:t>
            </a:r>
            <a:r>
              <a:rPr lang="en-US" sz="2800" b="1" dirty="0"/>
              <a:t> is Yes, we can, i.e., the witness is verifiable in deterministic polynomial time.</a:t>
            </a:r>
            <a:endParaRPr lang="en-US" sz="2800" dirty="0"/>
          </a:p>
        </p:txBody>
      </p:sp>
      <p:sp>
        <p:nvSpPr>
          <p:cNvPr id="4" name="Date Placeholder 3">
            <a:extLst>
              <a:ext uri="{FF2B5EF4-FFF2-40B4-BE49-F238E27FC236}">
                <a16:creationId xmlns:a16="http://schemas.microsoft.com/office/drawing/2014/main" id="{27C753C6-0AD0-644E-8B89-62A38140ABD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CD9BB20-C2E3-9E41-8E47-797B8EA9A61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3A064A0-12F2-7B4A-8885-D652A2E9969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0477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0147" name="Rectangle 3"/>
          <p:cNvSpPr>
            <a:spLocks noGrp="1" noChangeArrowheads="1"/>
          </p:cNvSpPr>
          <p:nvPr>
            <p:ph idx="1"/>
          </p:nvPr>
        </p:nvSpPr>
        <p:spPr/>
        <p:txBody>
          <a:bodyPr/>
          <a:lstStyle/>
          <a:p>
            <a:pPr eaLnBrk="1" hangingPunct="1">
              <a:buFont typeface="Times" charset="0"/>
              <a:buNone/>
              <a:defRPr/>
            </a:pPr>
            <a:r>
              <a:rPr lang="en-US" sz="2800" b="1" dirty="0"/>
              <a:t>Just what can we ask and expect of a "witness"?</a:t>
            </a:r>
          </a:p>
          <a:p>
            <a:pPr eaLnBrk="1" hangingPunct="1">
              <a:buFont typeface="Times" charset="0"/>
              <a:buNone/>
              <a:defRPr/>
            </a:pPr>
            <a:endParaRPr lang="en-US" sz="2800" b="1" dirty="0"/>
          </a:p>
          <a:p>
            <a:pPr eaLnBrk="1" hangingPunct="1">
              <a:buFont typeface="Times" charset="0"/>
              <a:buNone/>
              <a:defRPr/>
            </a:pPr>
            <a:r>
              <a:rPr lang="en-US" sz="2800" b="1" dirty="0"/>
              <a:t>	The witness must be something that </a:t>
            </a:r>
          </a:p>
          <a:p>
            <a:pPr lvl="2" eaLnBrk="1" hangingPunct="1">
              <a:buFont typeface="Times" charset="0"/>
              <a:buNone/>
              <a:defRPr/>
            </a:pPr>
            <a:r>
              <a:rPr lang="en-US" b="1" dirty="0"/>
              <a:t>(1) we can verify to be accurate (for the given problem and instance) and</a:t>
            </a:r>
          </a:p>
          <a:p>
            <a:pPr lvl="2" eaLnBrk="1" hangingPunct="1">
              <a:buFont typeface="Times" charset="0"/>
              <a:buNone/>
              <a:defRPr/>
            </a:pPr>
            <a:r>
              <a:rPr lang="en-US" b="1" dirty="0"/>
              <a:t>(2) we must be able to "finish off" the solution.</a:t>
            </a:r>
          </a:p>
          <a:p>
            <a:pPr lvl="2" eaLnBrk="1" hangingPunct="1">
              <a:buFont typeface="Times" charset="0"/>
              <a:buNone/>
              <a:defRPr/>
            </a:pPr>
            <a:endParaRPr lang="en-US" b="1" dirty="0"/>
          </a:p>
          <a:p>
            <a:pPr lvl="2" eaLnBrk="1" hangingPunct="1">
              <a:buFont typeface="Times" charset="0"/>
              <a:buNone/>
              <a:defRPr/>
            </a:pPr>
            <a:r>
              <a:rPr lang="en-US" b="1" dirty="0"/>
              <a:t>All in polynomial time.</a:t>
            </a:r>
            <a:endParaRPr lang="en-US" dirty="0"/>
          </a:p>
        </p:txBody>
      </p:sp>
      <p:sp>
        <p:nvSpPr>
          <p:cNvPr id="4" name="Date Placeholder 3">
            <a:extLst>
              <a:ext uri="{FF2B5EF4-FFF2-40B4-BE49-F238E27FC236}">
                <a16:creationId xmlns:a16="http://schemas.microsoft.com/office/drawing/2014/main" id="{EF6133C2-988F-864B-B3B7-3F152355D25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D2A49C6-FB51-CF41-BBFB-96308FDFB97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AE8DAB-5648-5742-857D-A37C3DD4FB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04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r>
              <a:rPr lang="en-US" sz="3200"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 Witnesses</a:t>
            </a:r>
          </a:p>
        </p:txBody>
      </p:sp>
      <p:sp>
        <p:nvSpPr>
          <p:cNvPr id="391171"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a:t>
            </a:r>
            <a:r>
              <a:rPr lang="en-US" sz="2400" b="1" dirty="0"/>
              <a:t>The witness can be nothing!</a:t>
            </a:r>
          </a:p>
          <a:p>
            <a:pPr lvl="2" eaLnBrk="1" hangingPunct="1">
              <a:lnSpc>
                <a:spcPct val="90000"/>
              </a:lnSpc>
              <a:buFont typeface="Times" charset="0"/>
              <a:buNone/>
              <a:defRPr/>
            </a:pPr>
            <a:r>
              <a:rPr lang="en-US" b="1" dirty="0"/>
              <a:t>	Then, we are on our own. We have to "solve the instance in polynomial time."</a:t>
            </a:r>
          </a:p>
          <a:p>
            <a:pPr eaLnBrk="1" hangingPunct="1">
              <a:lnSpc>
                <a:spcPct val="90000"/>
              </a:lnSpc>
              <a:buFont typeface="Times" charset="0"/>
              <a:buNone/>
              <a:defRPr/>
            </a:pPr>
            <a:r>
              <a:rPr lang="en-US" sz="2400" b="1" dirty="0"/>
              <a:t>	The witness can be "Yes."</a:t>
            </a:r>
          </a:p>
          <a:p>
            <a:pPr lvl="2" eaLnBrk="1" hangingPunct="1">
              <a:lnSpc>
                <a:spcPct val="90000"/>
              </a:lnSpc>
              <a:buFont typeface="Times" charset="0"/>
              <a:buNone/>
              <a:defRPr/>
            </a:pPr>
            <a:r>
              <a:rPr lang="en-US" b="1" dirty="0"/>
              <a:t>	Duh. We already knew that. We have to now verify the yes instance is a yes instance (same as above).</a:t>
            </a:r>
          </a:p>
          <a:p>
            <a:pPr eaLnBrk="1" hangingPunct="1">
              <a:lnSpc>
                <a:spcPct val="90000"/>
              </a:lnSpc>
              <a:buFont typeface="Times" charset="0"/>
              <a:buNone/>
              <a:defRPr/>
            </a:pPr>
            <a:r>
              <a:rPr lang="en-US" sz="2400" b="1" dirty="0"/>
              <a:t>	</a:t>
            </a:r>
          </a:p>
          <a:p>
            <a:pPr eaLnBrk="1" hangingPunct="1">
              <a:lnSpc>
                <a:spcPct val="90000"/>
              </a:lnSpc>
              <a:buFont typeface="Times" charset="0"/>
              <a:buNone/>
              <a:defRPr/>
            </a:pPr>
            <a:r>
              <a:rPr lang="en-US" sz="2400" b="1" dirty="0"/>
              <a:t>	The witness has to be something other than nothing and Yes.</a:t>
            </a:r>
          </a:p>
          <a:p>
            <a:pPr lvl="2" eaLnBrk="1" hangingPunct="1">
              <a:lnSpc>
                <a:spcPct val="90000"/>
              </a:lnSpc>
              <a:buFont typeface="Times" charset="0"/>
              <a:buNone/>
              <a:defRPr/>
            </a:pPr>
            <a:r>
              <a:rPr lang="en-US" sz="2000" b="1" dirty="0"/>
              <a:t>	</a:t>
            </a:r>
          </a:p>
        </p:txBody>
      </p:sp>
      <p:sp>
        <p:nvSpPr>
          <p:cNvPr id="4" name="Date Placeholder 3">
            <a:extLst>
              <a:ext uri="{FF2B5EF4-FFF2-40B4-BE49-F238E27FC236}">
                <a16:creationId xmlns:a16="http://schemas.microsoft.com/office/drawing/2014/main" id="{8C679C41-BF8A-414B-AA39-78754C44DE3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98A52EB-F8F5-D14B-B560-9B21B34D5F6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5732BEC-E2F7-334D-97A7-F5D26D8B940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55304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219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The information provided must be something we could have come up with ourselves, but probably at an exponential cost. And, it has to be enough so that we can conclude the final answer Yes from it.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Consider a witness for the graph coloring problem:</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Given: A graph G = (V, E) and an integer k.</a:t>
            </a:r>
          </a:p>
          <a:p>
            <a:pPr marL="0" indent="0" eaLnBrk="1" hangingPunct="1">
              <a:lnSpc>
                <a:spcPct val="90000"/>
              </a:lnSpc>
              <a:buFont typeface="Times" charset="0"/>
              <a:buNone/>
              <a:defRPr/>
            </a:pPr>
            <a:r>
              <a:rPr lang="en-US" sz="2400" b="1" dirty="0"/>
              <a:t>Question: Can the vertices of G be assigned colors so that adjacent vertices have different colors and use at most k colors?</a:t>
            </a:r>
            <a:endParaRPr lang="en-US" sz="2400" dirty="0"/>
          </a:p>
        </p:txBody>
      </p:sp>
      <p:sp>
        <p:nvSpPr>
          <p:cNvPr id="4" name="Date Placeholder 3">
            <a:extLst>
              <a:ext uri="{FF2B5EF4-FFF2-40B4-BE49-F238E27FC236}">
                <a16:creationId xmlns:a16="http://schemas.microsoft.com/office/drawing/2014/main" id="{18E63382-A004-4B4A-9D78-D0C3E2A82705}"/>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B013FEC-7C1D-AE4B-880C-DC36C5534AE7}"/>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C6840A-1353-C647-B0F8-0E96B23F0AA2}"/>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4186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3219" name="Rectangle 3"/>
          <p:cNvSpPr>
            <a:spLocks noGrp="1" noChangeArrowheads="1"/>
          </p:cNvSpPr>
          <p:nvPr>
            <p:ph idx="1"/>
          </p:nvPr>
        </p:nvSpPr>
        <p:spPr/>
        <p:txBody>
          <a:bodyPr/>
          <a:lstStyle/>
          <a:p>
            <a:pPr eaLnBrk="1" hangingPunct="1">
              <a:buFont typeface="Times" pitchFamily="-108" charset="0"/>
              <a:buNone/>
              <a:defRPr/>
            </a:pPr>
            <a:r>
              <a:rPr lang="en-US" sz="2400" b="1" dirty="0"/>
              <a:t>The witness could be nothing, or Yes.</a:t>
            </a:r>
          </a:p>
          <a:p>
            <a:pPr lvl="2" eaLnBrk="1" hangingPunct="1">
              <a:buFont typeface="Times" pitchFamily="-108" charset="0"/>
              <a:buNone/>
              <a:defRPr/>
            </a:pPr>
            <a:r>
              <a:rPr lang="en-US" b="1" dirty="0"/>
              <a:t>	But that's not good enough - we don't know of a polynomial algorithm for graph coloring.</a:t>
            </a:r>
          </a:p>
          <a:p>
            <a:pPr eaLnBrk="1" hangingPunct="1">
              <a:buFont typeface="Times" pitchFamily="-108" charset="0"/>
              <a:buNone/>
              <a:defRPr/>
            </a:pPr>
            <a:r>
              <a:rPr lang="en-US" sz="2400" b="1" dirty="0"/>
              <a:t>It could be "vertex 10 is colored Red." </a:t>
            </a:r>
          </a:p>
          <a:p>
            <a:pPr lvl="2" eaLnBrk="1" hangingPunct="1">
              <a:buFont typeface="Times" pitchFamily="-108" charset="0"/>
              <a:buNone/>
              <a:defRPr/>
            </a:pPr>
            <a:r>
              <a:rPr lang="en-US" b="1" dirty="0"/>
              <a:t>	That's not good enough either.  Any single vertex can be colored any color we want.</a:t>
            </a:r>
          </a:p>
          <a:p>
            <a:pPr eaLnBrk="1" hangingPunct="1">
              <a:buFont typeface="Times" pitchFamily="-108" charset="0"/>
              <a:buNone/>
              <a:defRPr/>
            </a:pPr>
            <a:r>
              <a:rPr lang="en-US" sz="2400" b="1" dirty="0"/>
              <a:t>It could be a color assigned to each vertex. </a:t>
            </a:r>
          </a:p>
          <a:p>
            <a:pPr lvl="2" eaLnBrk="1" hangingPunct="1">
              <a:buFont typeface="Times" pitchFamily="-108" charset="0"/>
              <a:buNone/>
              <a:defRPr/>
            </a:pPr>
            <a:r>
              <a:rPr lang="en-US" b="1" dirty="0"/>
              <a:t>	That would work, because we can verify its validity in polynomial time, and we can conclude the correct answer of Yes.</a:t>
            </a:r>
          </a:p>
        </p:txBody>
      </p:sp>
      <p:sp>
        <p:nvSpPr>
          <p:cNvPr id="4" name="Date Placeholder 3">
            <a:extLst>
              <a:ext uri="{FF2B5EF4-FFF2-40B4-BE49-F238E27FC236}">
                <a16:creationId xmlns:a16="http://schemas.microsoft.com/office/drawing/2014/main" id="{87E3AA5D-BAA6-E742-BBAF-DF1D841A192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A0B27C-8FB6-5149-A043-BDC4BAFD3D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7247A52-C5D9-604D-A426-9ED9D9DF5C5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3141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4243"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400" b="1" dirty="0"/>
              <a:t>What if it was a color for all vertices but one?</a:t>
            </a:r>
          </a:p>
          <a:p>
            <a:pPr marL="911225" lvl="2" indent="3175" eaLnBrk="1" hangingPunct="1">
              <a:lnSpc>
                <a:spcPct val="90000"/>
              </a:lnSpc>
              <a:buFont typeface="Times" pitchFamily="-108" charset="0"/>
              <a:buNone/>
              <a:defRPr/>
            </a:pPr>
            <a:r>
              <a:rPr lang="en-US" b="1" dirty="0"/>
              <a:t>That also is enough. We can verify the correctness of the n-1 given to us, then we can verify that the one uncolored vertex can be colored with a color not on any neighbor, and that the total is not more than k.</a:t>
            </a:r>
          </a:p>
          <a:p>
            <a:pPr eaLnBrk="1" hangingPunct="1">
              <a:lnSpc>
                <a:spcPct val="90000"/>
              </a:lnSpc>
              <a:buFont typeface="Times" pitchFamily="-108" charset="0"/>
              <a:buNone/>
              <a:defRPr/>
            </a:pPr>
            <a:r>
              <a:rPr lang="en-US" sz="2400" b="1" dirty="0"/>
              <a:t>What if all but 2, 3, or 20 vertices are colored</a:t>
            </a:r>
          </a:p>
          <a:p>
            <a:pPr lvl="2" eaLnBrk="1" hangingPunct="1">
              <a:lnSpc>
                <a:spcPct val="90000"/>
              </a:lnSpc>
              <a:buFont typeface="Times" pitchFamily="-108" charset="0"/>
              <a:buNone/>
              <a:defRPr/>
            </a:pPr>
            <a:r>
              <a:rPr lang="en-US" b="1" dirty="0"/>
              <a:t>All are valid witnesses.</a:t>
            </a:r>
          </a:p>
          <a:p>
            <a:pPr eaLnBrk="1" hangingPunct="1">
              <a:lnSpc>
                <a:spcPct val="90000"/>
              </a:lnSpc>
              <a:buFont typeface="Times" pitchFamily="-108" charset="0"/>
              <a:buNone/>
              <a:defRPr/>
            </a:pPr>
            <a:r>
              <a:rPr lang="en-US" sz="2400" b="1" dirty="0"/>
              <a:t>What if half the vertices are colored? </a:t>
            </a:r>
          </a:p>
          <a:p>
            <a:pPr marL="911225" lvl="2" indent="3175" eaLnBrk="1" hangingPunct="1">
              <a:lnSpc>
                <a:spcPct val="90000"/>
              </a:lnSpc>
              <a:buFont typeface="Times" pitchFamily="-108" charset="0"/>
              <a:buNone/>
              <a:defRPr/>
            </a:pPr>
            <a:r>
              <a:rPr lang="en-US" b="1" dirty="0"/>
              <a:t>Usually,  No. There's not enough information. Sure, we can check that what is given to us is properly colored, but we don't know how to "finish it off."</a:t>
            </a:r>
          </a:p>
        </p:txBody>
      </p:sp>
      <p:sp>
        <p:nvSpPr>
          <p:cNvPr id="4" name="Date Placeholder 3">
            <a:extLst>
              <a:ext uri="{FF2B5EF4-FFF2-40B4-BE49-F238E27FC236}">
                <a16:creationId xmlns:a16="http://schemas.microsoft.com/office/drawing/2014/main" id="{13DFD7A7-2766-6C41-AB3A-A15D47DCA07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6E9CA03-9B8D-AF43-91EB-98E7C051170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B125DF1-D61B-EE49-9DFB-8624CC2957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4505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5267" name="Rectangle 3"/>
          <p:cNvSpPr>
            <a:spLocks noGrp="1" noChangeArrowheads="1"/>
          </p:cNvSpPr>
          <p:nvPr>
            <p:ph idx="1"/>
          </p:nvPr>
        </p:nvSpPr>
        <p:spPr/>
        <p:txBody>
          <a:bodyPr/>
          <a:lstStyle/>
          <a:p>
            <a:pPr eaLnBrk="1" hangingPunct="1">
              <a:buFont typeface="Times" pitchFamily="-108" charset="0"/>
              <a:buNone/>
              <a:defRPr/>
            </a:pPr>
            <a:r>
              <a:rPr lang="en-US" sz="2400" b="1" dirty="0"/>
              <a:t>	</a:t>
            </a:r>
            <a:r>
              <a:rPr lang="en-US" b="1" dirty="0"/>
              <a:t>An interesting question: For a given problem, what are the limits to what can be provided that still allows a polynomial verification?</a:t>
            </a:r>
          </a:p>
        </p:txBody>
      </p:sp>
      <p:sp>
        <p:nvSpPr>
          <p:cNvPr id="4" name="Date Placeholder 3">
            <a:extLst>
              <a:ext uri="{FF2B5EF4-FFF2-40B4-BE49-F238E27FC236}">
                <a16:creationId xmlns:a16="http://schemas.microsoft.com/office/drawing/2014/main" id="{D067C684-31D0-AC44-B5B8-9B7F37F59A7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057736E-67B1-9A49-8A20-F7DB38A7C02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720C0A4-950E-B243-A13E-53C7A478394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05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96291" name="Rectangle 3"/>
          <p:cNvSpPr>
            <a:spLocks noGrp="1" noChangeArrowheads="1"/>
          </p:cNvSpPr>
          <p:nvPr>
            <p:ph idx="1"/>
          </p:nvPr>
        </p:nvSpPr>
        <p:spPr/>
        <p:txBody>
          <a:bodyPr/>
          <a:lstStyle/>
          <a:p>
            <a:pPr marL="0" indent="0" eaLnBrk="1" hangingPunct="1">
              <a:buFont typeface="Times" charset="0"/>
              <a:buNone/>
              <a:defRPr/>
            </a:pPr>
            <a:r>
              <a:rPr lang="en-US" sz="2800" b="1" dirty="0"/>
              <a:t>A major question remains: Do we have, in NDTMs, a model of computation that solves all deterministic exponential (DE) problems in polynomial time (nondeterministic polynomial time)??</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a:t>It definitely solves some problems we </a:t>
            </a:r>
            <a:r>
              <a:rPr lang="en-US" sz="2800" b="1" i="1" dirty="0"/>
              <a:t>think</a:t>
            </a:r>
            <a:r>
              <a:rPr lang="en-US" sz="2800" b="1" dirty="0"/>
              <a:t> are DE in nondeterministic polynomial time.</a:t>
            </a:r>
          </a:p>
        </p:txBody>
      </p:sp>
      <p:sp>
        <p:nvSpPr>
          <p:cNvPr id="4" name="Date Placeholder 3">
            <a:extLst>
              <a:ext uri="{FF2B5EF4-FFF2-40B4-BE49-F238E27FC236}">
                <a16:creationId xmlns:a16="http://schemas.microsoft.com/office/drawing/2014/main" id="{E51E6465-D9FE-E04F-8AB0-72281A81470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136DBD-BAAF-DA4A-B8A3-1C306D9A16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040A35F-20BC-B647-BB69-6C88466044A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001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3667"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"Order" is something we use to describe an upper bound upon something else (in our case, time, but it can apply to almost anything).</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For example, let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be two functions.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order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when there exists constants </a:t>
            </a:r>
            <a:r>
              <a:rPr lang="en-US" sz="2400" b="1" dirty="0">
                <a:ea typeface="ＭＳ Ｐゴシック" pitchFamily="-111" charset="-128"/>
                <a:cs typeface="ＭＳ Ｐゴシック" pitchFamily="-111" charset="-128"/>
              </a:rPr>
              <a:t>c</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f(n) ≤ cg(n) </a:t>
            </a:r>
            <a:r>
              <a:rPr lang="en-US" sz="2400" dirty="0">
                <a:ea typeface="ＭＳ Ｐゴシック" pitchFamily="-111" charset="-128"/>
                <a:cs typeface="ＭＳ Ｐゴシック" pitchFamily="-111" charset="-128"/>
              </a:rPr>
              <a:t>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What this is saying is that when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'large enough,'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bounded above by a constant multiple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a:t>
            </a:r>
          </a:p>
        </p:txBody>
      </p:sp>
      <p:sp>
        <p:nvSpPr>
          <p:cNvPr id="113668" name="Date Placeholder 3"/>
          <p:cNvSpPr>
            <a:spLocks noGrp="1"/>
          </p:cNvSpPr>
          <p:nvPr>
            <p:ph type="dt" sz="quarter" idx="10"/>
          </p:nvPr>
        </p:nvSpPr>
        <p:spPr>
          <a:noFill/>
        </p:spPr>
        <p:txBody>
          <a:bodyPr/>
          <a:lstStyle/>
          <a:p>
            <a:fld id="{3DA5CDBC-D436-CD4C-A1B7-D4E5682FC129}"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366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3670" name="Slide Number Placeholder 5"/>
          <p:cNvSpPr>
            <a:spLocks noGrp="1"/>
          </p:cNvSpPr>
          <p:nvPr>
            <p:ph type="sldNum" sz="quarter" idx="12"/>
          </p:nvPr>
        </p:nvSpPr>
        <p:spPr>
          <a:noFill/>
        </p:spPr>
        <p:txBody>
          <a:bodyPr/>
          <a:lstStyle/>
          <a:p>
            <a:fld id="{1BE0F3F9-4DF3-E148-8703-9C5D86E0397D}"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9423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9731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a:t>But, so far, all problems that have been </a:t>
            </a:r>
            <a:r>
              <a:rPr lang="en-US" sz="2800" b="1" u="sng" dirty="0"/>
              <a:t>proven</a:t>
            </a:r>
            <a:r>
              <a:rPr lang="en-US" sz="2800" b="1" dirty="0"/>
              <a:t> to require deterministic exponential time also require nondeterministic exponential time.</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So, the jury is still out. In the meantime, NDTMs are still valuable, because they might identify 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3600" dirty="0"/>
          </a:p>
        </p:txBody>
      </p:sp>
      <p:sp>
        <p:nvSpPr>
          <p:cNvPr id="4" name="Date Placeholder 3">
            <a:extLst>
              <a:ext uri="{FF2B5EF4-FFF2-40B4-BE49-F238E27FC236}">
                <a16:creationId xmlns:a16="http://schemas.microsoft.com/office/drawing/2014/main" id="{B2150DD3-D1F1-5749-A75E-1A6C8914BC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4E5BB64-59A7-B34E-9CE3-D1F418F2B6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25322CF-888D-264D-B6D8-830C7F8A4F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922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8339" name="Rectangle 3"/>
          <p:cNvSpPr>
            <a:spLocks noGrp="1" noChangeArrowheads="1"/>
          </p:cNvSpPr>
          <p:nvPr>
            <p:ph idx="1"/>
          </p:nvPr>
        </p:nvSpPr>
        <p:spPr>
          <a:effectLst>
            <a:outerShdw blurRad="63500" dist="12699" dir="5100221" algn="ctr" rotWithShape="0">
              <a:srgbClr val="FFFFFF">
                <a:alpha val="75000"/>
              </a:srgbClr>
            </a:outerShdw>
          </a:effectLst>
        </p:spPr>
        <p:txBody>
          <a:bodyPr/>
          <a:lstStyle/>
          <a:p>
            <a:pPr marL="0" indent="0" algn="l" eaLnBrk="1" hangingPunct="1">
              <a:buFont typeface="Times" charset="0"/>
              <a:buNone/>
              <a:defRPr/>
            </a:pPr>
            <a:r>
              <a:rPr lang="en-US" sz="2400" b="1" dirty="0"/>
              <a:t>We now begin to discuss several different classes of problems. The first two will be: </a:t>
            </a:r>
          </a:p>
          <a:p>
            <a:pPr marL="0" indent="0" algn="l" eaLnBrk="1" hangingPunct="1">
              <a:buFont typeface="Times" charset="0"/>
              <a:buNone/>
              <a:defRPr/>
            </a:pPr>
            <a:endParaRPr lang="en-US" sz="2400" b="1" dirty="0"/>
          </a:p>
          <a:p>
            <a:pPr marL="0" indent="0" algn="l" eaLnBrk="1" hangingPunct="1">
              <a:buFont typeface="Times" charset="0"/>
              <a:buNone/>
              <a:defRPr/>
            </a:pPr>
            <a:r>
              <a:rPr lang="en-US" sz="2400" b="1" dirty="0"/>
              <a:t>	NP 		'Nondeterministic' Polynomial</a:t>
            </a:r>
          </a:p>
          <a:p>
            <a:pPr marL="0" indent="0" algn="l" eaLnBrk="1" hangingPunct="1">
              <a:buFont typeface="Times" charset="0"/>
              <a:buNone/>
              <a:defRPr/>
            </a:pPr>
            <a:r>
              <a:rPr lang="en-US" sz="2400" b="1" dirty="0"/>
              <a:t>	P   		'Deterministic' Polynomial,</a:t>
            </a:r>
          </a:p>
          <a:p>
            <a:pPr marL="0" indent="0" algn="l" eaLnBrk="1" hangingPunct="1">
              <a:buFont typeface="Times" charset="0"/>
              <a:buNone/>
              <a:defRPr/>
            </a:pPr>
            <a:r>
              <a:rPr lang="en-US" sz="2400" b="1" dirty="0"/>
              <a:t> 			The 'easiest' problems in NP</a:t>
            </a:r>
          </a:p>
          <a:p>
            <a:pPr marL="0" indent="0" algn="l" eaLnBrk="1" hangingPunct="1">
              <a:buFont typeface="Times" charset="0"/>
              <a:buNone/>
              <a:defRPr/>
            </a:pPr>
            <a:endParaRPr lang="en-US" sz="2400" b="1" dirty="0"/>
          </a:p>
          <a:p>
            <a:pPr marL="0" indent="0" algn="l" eaLnBrk="1" hangingPunct="1">
              <a:buFont typeface="Times" charset="0"/>
              <a:buNone/>
              <a:defRPr/>
            </a:pPr>
            <a:r>
              <a:rPr lang="en-US" sz="2400" b="1" dirty="0"/>
              <a:t>Their definitions are rooted in the depths of Computability Theory as just described, but it is worth repeating some of it in the next few slides.</a:t>
            </a:r>
          </a:p>
        </p:txBody>
      </p:sp>
      <p:sp>
        <p:nvSpPr>
          <p:cNvPr id="4" name="Date Placeholder 3">
            <a:extLst>
              <a:ext uri="{FF2B5EF4-FFF2-40B4-BE49-F238E27FC236}">
                <a16:creationId xmlns:a16="http://schemas.microsoft.com/office/drawing/2014/main" id="{F78CD602-21FE-7644-95ED-DAE5B7F04D7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E28CE9C-4238-5748-92CB-0808094607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876E143-AC1C-CA4F-A2CA-CDA653CC4E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87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9363" name="Rectangle 3"/>
          <p:cNvSpPr>
            <a:spLocks noGrp="1" noChangeArrowheads="1"/>
          </p:cNvSpPr>
          <p:nvPr>
            <p:ph idx="1"/>
          </p:nvPr>
        </p:nvSpPr>
        <p:spPr/>
        <p:txBody>
          <a:bodyPr/>
          <a:lstStyle/>
          <a:p>
            <a:pPr marL="0" indent="0" eaLnBrk="1" hangingPunct="1">
              <a:buFont typeface="Times" charset="0"/>
              <a:buNone/>
              <a:defRPr/>
            </a:pPr>
            <a:r>
              <a:rPr lang="en-US" sz="2400" b="1" dirty="0"/>
              <a:t>We assume knowledge of Deterministic and Nondeterministic Turing Machines. (DTM's and NDTM's)</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The only use in life of a NDTM is to scan a string of characters X and proceed by state transitions until an 'accept' state is entered.</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X </a:t>
            </a:r>
            <a:r>
              <a:rPr lang="en-US" sz="2400" b="1" u="sng" dirty="0"/>
              <a:t>must</a:t>
            </a:r>
            <a:r>
              <a:rPr lang="en-US" sz="2400" b="1" dirty="0"/>
              <a:t> be in the language the NDTM is designed to recognize. Otherwise, it blows up!!</a:t>
            </a:r>
          </a:p>
        </p:txBody>
      </p:sp>
      <p:sp>
        <p:nvSpPr>
          <p:cNvPr id="4" name="Date Placeholder 3">
            <a:extLst>
              <a:ext uri="{FF2B5EF4-FFF2-40B4-BE49-F238E27FC236}">
                <a16:creationId xmlns:a16="http://schemas.microsoft.com/office/drawing/2014/main" id="{17B9600D-A398-DA48-AE25-EE1C58E77EE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D3DA394-6054-5F46-A72A-31C78982843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D263983-C352-1947-84F1-541905A4F75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8978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0387" name="Rectangle 3"/>
          <p:cNvSpPr>
            <a:spLocks noGrp="1" noChangeArrowheads="1"/>
          </p:cNvSpPr>
          <p:nvPr>
            <p:ph idx="1"/>
          </p:nvPr>
        </p:nvSpPr>
        <p:spPr/>
        <p:txBody>
          <a:bodyPr/>
          <a:lstStyle/>
          <a:p>
            <a:pPr marL="0" indent="0" eaLnBrk="1" hangingPunct="1">
              <a:buFont typeface="Times" charset="0"/>
              <a:buNone/>
              <a:defRPr/>
            </a:pPr>
            <a:r>
              <a:rPr lang="en-US" sz="2800" b="1" dirty="0"/>
              <a:t>So, what good is it? </a:t>
            </a:r>
          </a:p>
          <a:p>
            <a:pPr marL="0" indent="0" eaLnBrk="1" hangingPunct="1">
              <a:buFont typeface="Times" charset="0"/>
              <a:buNone/>
              <a:defRPr/>
            </a:pPr>
            <a:endParaRPr lang="en-US" sz="2800" b="1" dirty="0"/>
          </a:p>
          <a:p>
            <a:pPr marL="0" indent="0" eaLnBrk="1" hangingPunct="1">
              <a:buFont typeface="Times" charset="0"/>
              <a:buNone/>
              <a:defRPr/>
            </a:pPr>
            <a:r>
              <a:rPr lang="en-US" sz="2800" b="1" dirty="0"/>
              <a:t>We can count the number of transitions on the shortest path (elapsed time) to the accept state!!!</a:t>
            </a:r>
          </a:p>
          <a:p>
            <a:pPr marL="0" indent="0" eaLnBrk="1" hangingPunct="1">
              <a:buFont typeface="Times" charset="0"/>
              <a:buNone/>
              <a:defRPr/>
            </a:pPr>
            <a:r>
              <a:rPr lang="en-US" sz="2800" b="1" dirty="0"/>
              <a:t>	</a:t>
            </a:r>
          </a:p>
          <a:p>
            <a:pPr marL="0" indent="0" eaLnBrk="1" hangingPunct="1">
              <a:buFont typeface="Times" charset="0"/>
              <a:buNone/>
              <a:defRPr/>
            </a:pPr>
            <a:r>
              <a:rPr lang="en-US" sz="2800" b="1" dirty="0"/>
              <a:t>If there is a constant k for which the number of transitions is at most |</a:t>
            </a:r>
            <a:r>
              <a:rPr lang="en-US" sz="2800" b="1" dirty="0" err="1"/>
              <a:t>X|</a:t>
            </a:r>
            <a:r>
              <a:rPr lang="en-US" sz="2800" b="1" baseline="30000" dirty="0" err="1"/>
              <a:t>k</a:t>
            </a:r>
            <a:r>
              <a:rPr lang="en-US" sz="2800" b="1" dirty="0"/>
              <a:t>, then the language is said to be 'nondeterministic polynomial.'</a:t>
            </a:r>
          </a:p>
          <a:p>
            <a:pPr eaLnBrk="1" hangingPunct="1">
              <a:buFont typeface="Times" charset="0"/>
              <a:buChar char="•"/>
              <a:defRPr/>
            </a:pPr>
            <a:endParaRPr lang="en-US" sz="2000" b="1" dirty="0"/>
          </a:p>
        </p:txBody>
      </p:sp>
      <p:sp>
        <p:nvSpPr>
          <p:cNvPr id="4" name="Date Placeholder 3">
            <a:extLst>
              <a:ext uri="{FF2B5EF4-FFF2-40B4-BE49-F238E27FC236}">
                <a16:creationId xmlns:a16="http://schemas.microsoft.com/office/drawing/2014/main" id="{E800FAEB-1A38-BF4A-BE8C-093B20B16B1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AA2D17C-4806-6743-9C5F-ECC7A2A4232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73278CB-38E5-6642-ABA1-F16F2F7D6E4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7649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1411" name="Rectangle 3"/>
          <p:cNvSpPr>
            <a:spLocks noGrp="1" noChangeArrowheads="1"/>
          </p:cNvSpPr>
          <p:nvPr>
            <p:ph idx="1"/>
          </p:nvPr>
        </p:nvSpPr>
        <p:spPr/>
        <p:txBody>
          <a:bodyPr/>
          <a:lstStyle/>
          <a:p>
            <a:pPr marL="0" indent="0" eaLnBrk="1" hangingPunct="1">
              <a:buFont typeface="Times" charset="0"/>
              <a:buNone/>
              <a:defRPr/>
            </a:pPr>
            <a:r>
              <a:rPr lang="en-US" sz="2000" b="1" dirty="0"/>
              <a:t>The subset of YES instances of the set of instances of a decision problem, as we have described them above, is a language.</a:t>
            </a:r>
          </a:p>
          <a:p>
            <a:pPr marL="0" lvl="1" indent="0" eaLnBrk="1" hangingPunct="1">
              <a:buFont typeface="Times" charset="0"/>
              <a:buNone/>
              <a:defRPr/>
            </a:pPr>
            <a:endParaRPr lang="en-US" sz="2000" b="1" dirty="0"/>
          </a:p>
          <a:p>
            <a:pPr marL="0" lvl="1" indent="0" eaLnBrk="1" hangingPunct="1">
              <a:buFont typeface="Times" charset="0"/>
              <a:buNone/>
              <a:defRPr/>
            </a:pPr>
            <a:r>
              <a:rPr lang="en-US" sz="2000" b="1" dirty="0"/>
              <a:t>When given an instance, we want to know that it is in the subset of Yes instances. (All answers to Yes instances look alike - we don't care which one we get or how it was obtained).</a:t>
            </a:r>
          </a:p>
          <a:p>
            <a:pPr marL="0" lvl="1" indent="0" eaLnBrk="1" hangingPunct="1">
              <a:buNone/>
              <a:defRPr/>
            </a:pPr>
            <a:endParaRPr lang="en-US" sz="2000" b="1" dirty="0"/>
          </a:p>
          <a:p>
            <a:pPr marL="0" lvl="1" indent="0" eaLnBrk="1" hangingPunct="1">
              <a:buFont typeface="Times" charset="0"/>
              <a:buNone/>
              <a:defRPr/>
            </a:pPr>
            <a:r>
              <a:rPr lang="en-US" sz="2000" b="1" dirty="0"/>
              <a:t>This begs the question "What about the No instances?"</a:t>
            </a:r>
          </a:p>
          <a:p>
            <a:pPr marL="0" lvl="1" indent="0" eaLnBrk="1" hangingPunct="1">
              <a:buFont typeface="Times" charset="0"/>
              <a:buChar char="•"/>
              <a:defRPr/>
            </a:pPr>
            <a:endParaRPr lang="en-US" sz="2000" b="1" dirty="0"/>
          </a:p>
          <a:p>
            <a:pPr marL="0" lvl="1" indent="0" eaLnBrk="1" hangingPunct="1">
              <a:buFont typeface="Times" charset="0"/>
              <a:buNone/>
              <a:defRPr/>
            </a:pPr>
            <a:r>
              <a:rPr lang="en-US" sz="2000" b="1" dirty="0"/>
              <a:t>The answer is that we will get to them later. (They will actually form another class of problems.)</a:t>
            </a:r>
          </a:p>
        </p:txBody>
      </p:sp>
      <p:sp>
        <p:nvSpPr>
          <p:cNvPr id="4" name="Date Placeholder 3">
            <a:extLst>
              <a:ext uri="{FF2B5EF4-FFF2-40B4-BE49-F238E27FC236}">
                <a16:creationId xmlns:a16="http://schemas.microsoft.com/office/drawing/2014/main" id="{A9BB6574-871D-C04D-928B-E05048D1CCF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76243E4-E361-EF42-B7C1-EE67D5A0B10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D53D940-A463-D64F-8F1E-FDECDB1088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2301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243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200" b="1" dirty="0"/>
              <a:t>This actually defines our first Class, NP, the set of decision problems whose Yes instances can be solved by a Nondeterministic Turing Machine in polynomial time.</a:t>
            </a:r>
          </a:p>
          <a:p>
            <a:pPr marL="0" indent="0" eaLnBrk="1" hangingPunct="1">
              <a:lnSpc>
                <a:spcPct val="90000"/>
              </a:lnSpc>
              <a:buFont typeface="Times" charset="0"/>
              <a:buChar char="•"/>
              <a:defRPr/>
            </a:pPr>
            <a:endParaRPr lang="en-US" sz="2200" b="1" dirty="0"/>
          </a:p>
          <a:p>
            <a:pPr marL="0" indent="0" eaLnBrk="1" hangingPunct="1">
              <a:lnSpc>
                <a:spcPct val="90000"/>
              </a:lnSpc>
              <a:buFont typeface="Times" charset="0"/>
              <a:buNone/>
              <a:defRPr/>
            </a:pPr>
            <a:r>
              <a:rPr lang="en-US" sz="2200" b="1" dirty="0"/>
              <a:t>That knowledge is not of much use!! We still don't know how to tell (easily) if a problem is in NP. And, that's our goal.</a:t>
            </a:r>
          </a:p>
          <a:p>
            <a:pPr marL="0" indent="0" eaLnBrk="1" hangingPunct="1">
              <a:lnSpc>
                <a:spcPct val="90000"/>
              </a:lnSpc>
              <a:buFont typeface="Times" charset="0"/>
              <a:buChar char="•"/>
              <a:defRPr/>
            </a:pPr>
            <a:endParaRPr lang="en-US" sz="2200" b="1" dirty="0"/>
          </a:p>
          <a:p>
            <a:pPr marL="0" indent="0" eaLnBrk="1" hangingPunct="1">
              <a:lnSpc>
                <a:spcPct val="90000"/>
              </a:lnSpc>
              <a:buFont typeface="Times" charset="0"/>
              <a:buNone/>
              <a:defRPr/>
            </a:pPr>
            <a:r>
              <a:rPr lang="en-US" sz="2200" b="1" dirty="0"/>
              <a:t>Fortunately, all we are doing with a NDTM is tracing the correct path to the accept state. Since all we are interested in doing is counting its length, if someone just gave us the correct path and we followed it, we could learn the same thing - how long it is.</a:t>
            </a:r>
          </a:p>
        </p:txBody>
      </p:sp>
      <p:sp>
        <p:nvSpPr>
          <p:cNvPr id="4" name="Date Placeholder 3">
            <a:extLst>
              <a:ext uri="{FF2B5EF4-FFF2-40B4-BE49-F238E27FC236}">
                <a16:creationId xmlns:a16="http://schemas.microsoft.com/office/drawing/2014/main" id="{E37FF481-2D27-7B46-8FC4-CA0D774D3A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154633C-E481-744F-8EB1-133AE21DA7F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FBF4E2DB-E822-9748-AF3F-3FEB502BADA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120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345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It is even simpler than that (all this has been proven mathematically). Consider the following problem:</a:t>
            </a:r>
          </a:p>
          <a:p>
            <a:pPr marL="0" indent="0" eaLnBrk="1" hangingPunct="1">
              <a:lnSpc>
                <a:spcPct val="90000"/>
              </a:lnSpc>
              <a:buFont typeface="Times" charset="0"/>
              <a:buNone/>
              <a:defRPr/>
            </a:pPr>
            <a:endParaRPr lang="en-US" sz="2400" b="1" dirty="0"/>
          </a:p>
          <a:p>
            <a:pPr marL="463550" lvl="1" indent="-6350" eaLnBrk="1" hangingPunct="1">
              <a:lnSpc>
                <a:spcPct val="90000"/>
              </a:lnSpc>
              <a:buFont typeface="Times" charset="0"/>
              <a:buNone/>
              <a:defRPr/>
            </a:pPr>
            <a:r>
              <a:rPr lang="en-US" sz="2400" b="1" dirty="0"/>
              <a:t>	You have a big van that can carry 10,000 lbs. You also have a batch of objects with weights w</a:t>
            </a:r>
            <a:r>
              <a:rPr lang="en-US" sz="2400" b="1" baseline="-25000" dirty="0"/>
              <a:t>1</a:t>
            </a:r>
            <a:r>
              <a:rPr lang="en-US" sz="2400" b="1" dirty="0"/>
              <a:t>, w</a:t>
            </a:r>
            <a:r>
              <a:rPr lang="en-US" sz="2400" b="1" baseline="-25000" dirty="0"/>
              <a:t>2</a:t>
            </a:r>
            <a:r>
              <a:rPr lang="en-US" sz="2400" b="1" dirty="0"/>
              <a:t>, …, </a:t>
            </a:r>
            <a:r>
              <a:rPr lang="en-US" sz="2400" b="1" dirty="0" err="1"/>
              <a:t>w</a:t>
            </a:r>
            <a:r>
              <a:rPr lang="en-US" sz="2400" b="1" baseline="-25000" dirty="0" err="1"/>
              <a:t>n</a:t>
            </a:r>
            <a:r>
              <a:rPr lang="en-US" sz="2400" b="1" dirty="0"/>
              <a:t> lbs. Their total sum is more than 10,000 lbs, so you can't haul all of them.</a:t>
            </a:r>
          </a:p>
          <a:p>
            <a:pPr marL="463550" lvl="1" indent="-6350" eaLnBrk="1" hangingPunct="1">
              <a:lnSpc>
                <a:spcPct val="90000"/>
              </a:lnSpc>
              <a:buFont typeface="Times" charset="0"/>
              <a:buNone/>
              <a:defRPr/>
            </a:pPr>
            <a:r>
              <a:rPr lang="en-US" sz="2400" b="1" dirty="0"/>
              <a:t>	</a:t>
            </a:r>
          </a:p>
          <a:p>
            <a:pPr marL="463550" lvl="1" indent="-6350" eaLnBrk="1" hangingPunct="1">
              <a:lnSpc>
                <a:spcPct val="90000"/>
              </a:lnSpc>
              <a:buFont typeface="Times" charset="0"/>
              <a:buNone/>
              <a:defRPr/>
            </a:pPr>
            <a:r>
              <a:rPr lang="en-US" sz="2400" b="1" dirty="0"/>
              <a:t>	Can you load the van with exactly 10,000 lbs?</a:t>
            </a:r>
          </a:p>
          <a:p>
            <a:pPr marL="463550" lvl="1" indent="-6350" eaLnBrk="1" hangingPunct="1">
              <a:lnSpc>
                <a:spcPct val="90000"/>
              </a:lnSpc>
              <a:buFont typeface="Times" charset="0"/>
              <a:buNone/>
              <a:defRPr/>
            </a:pPr>
            <a:r>
              <a:rPr lang="en-US" sz="2400" b="1" dirty="0"/>
              <a:t>	(WOW. That's the </a:t>
            </a:r>
            <a:r>
              <a:rPr lang="en-US" sz="2400" b="1" dirty="0" err="1"/>
              <a:t>SubsetSum</a:t>
            </a:r>
            <a:r>
              <a:rPr lang="en-US" sz="2400" b="1" dirty="0"/>
              <a:t> problem.)</a:t>
            </a:r>
          </a:p>
        </p:txBody>
      </p:sp>
      <p:sp>
        <p:nvSpPr>
          <p:cNvPr id="4" name="Date Placeholder 3">
            <a:extLst>
              <a:ext uri="{FF2B5EF4-FFF2-40B4-BE49-F238E27FC236}">
                <a16:creationId xmlns:a16="http://schemas.microsoft.com/office/drawing/2014/main" id="{AE5F83B9-3D8A-8E49-AA0D-3BAFE7AADB7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E7E927A-C7DB-B042-9DAB-13D705294BD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BCB7EED-6603-2441-B3AE-955843C1CFA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0680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4483"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Now, suppose it is possible (i.e., a Yes instance) and someone tells you exactly what objects to select.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We can add the weights of those selected objects and verify the correctness of the selection.</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This is the same as following the correct path in a NDTM. (Well, not just the same, but it can be proven to be equivalent.)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Therefore, all we have to do is count how long it takes to verify that a "correct" answer" is in fact correct.</a:t>
            </a:r>
            <a:endParaRPr lang="en-US" sz="3600" b="1" dirty="0"/>
          </a:p>
        </p:txBody>
      </p:sp>
      <p:sp>
        <p:nvSpPr>
          <p:cNvPr id="4" name="Date Placeholder 3">
            <a:extLst>
              <a:ext uri="{FF2B5EF4-FFF2-40B4-BE49-F238E27FC236}">
                <a16:creationId xmlns:a16="http://schemas.microsoft.com/office/drawing/2014/main" id="{CC9137D1-DA66-784E-8727-D844474B7C2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8066861-DA64-134B-96B7-A811C560D95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908F9FC-54AD-2649-927A-2C767CDE5A4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01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NP</a:t>
            </a:r>
          </a:p>
        </p:txBody>
      </p:sp>
      <p:sp>
        <p:nvSpPr>
          <p:cNvPr id="405507"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First Significant Class of Problems: </a:t>
            </a:r>
          </a:p>
          <a:p>
            <a:pPr algn="ctr" eaLnBrk="1" hangingPunct="1">
              <a:buFont typeface="Times" charset="0"/>
              <a:buNone/>
              <a:defRPr/>
            </a:pPr>
            <a:r>
              <a:rPr lang="en-US" b="1" dirty="0">
                <a:latin typeface="Times New Roman" charset="0"/>
              </a:rPr>
              <a:t>The Class NP</a:t>
            </a:r>
          </a:p>
        </p:txBody>
      </p:sp>
    </p:spTree>
    <p:extLst>
      <p:ext uri="{BB962C8B-B14F-4D97-AF65-F5344CB8AC3E}">
        <p14:creationId xmlns:p14="http://schemas.microsoft.com/office/powerpoint/2010/main" val="118324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6531" name="Rectangle 3"/>
          <p:cNvSpPr>
            <a:spLocks noGrp="1" noChangeArrowheads="1"/>
          </p:cNvSpPr>
          <p:nvPr>
            <p:ph idx="1"/>
          </p:nvPr>
        </p:nvSpPr>
        <p:spPr/>
        <p:txBody>
          <a:bodyPr/>
          <a:lstStyle/>
          <a:p>
            <a:pPr eaLnBrk="1" hangingPunct="1">
              <a:buFont typeface="Times" pitchFamily="-108" charset="0"/>
              <a:buNone/>
              <a:defRPr/>
            </a:pPr>
            <a:r>
              <a:rPr lang="en-US" sz="2400" b="1" dirty="0"/>
              <a:t>	</a:t>
            </a:r>
            <a:r>
              <a:rPr lang="en-US" b="1" dirty="0"/>
              <a:t>We have, already, an informal definition for the set NP. We will now try to get a better idea of what NP includes, what it does not include, and give a formal definition.</a:t>
            </a:r>
          </a:p>
        </p:txBody>
      </p:sp>
      <p:sp>
        <p:nvSpPr>
          <p:cNvPr id="4" name="Date Placeholder 3">
            <a:extLst>
              <a:ext uri="{FF2B5EF4-FFF2-40B4-BE49-F238E27FC236}">
                <a16:creationId xmlns:a16="http://schemas.microsoft.com/office/drawing/2014/main" id="{344D2502-99EF-C842-8974-1E29D985BA7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FE0342A-4508-8B4D-8E5A-346D699F90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F22AF9E-2AAC-DF48-9EAC-CD3F6A8CFD4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1888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4691"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is particularly useful when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not known precisely, is complicated to compute, and/or difficult to use. We can, by this, replace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by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and know we aren't "off too far."</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"in the order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or, simply,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f(n)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O(g(n))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Usually,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is a simple function, like </a:t>
            </a:r>
            <a:r>
              <a:rPr lang="en-US" sz="2400" b="1" dirty="0" err="1">
                <a:ea typeface="ＭＳ Ｐゴシック" pitchFamily="-111" charset="-128"/>
                <a:cs typeface="ＭＳ Ｐゴシック" pitchFamily="-111" charset="-128"/>
              </a:rPr>
              <a:t>nlog</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etc., that's easy to understand and use.</a:t>
            </a:r>
          </a:p>
        </p:txBody>
      </p:sp>
      <p:sp>
        <p:nvSpPr>
          <p:cNvPr id="114692" name="Date Placeholder 3"/>
          <p:cNvSpPr>
            <a:spLocks noGrp="1"/>
          </p:cNvSpPr>
          <p:nvPr>
            <p:ph type="dt" sz="quarter" idx="10"/>
          </p:nvPr>
        </p:nvSpPr>
        <p:spPr>
          <a:noFill/>
        </p:spPr>
        <p:txBody>
          <a:bodyPr/>
          <a:lstStyle/>
          <a:p>
            <a:fld id="{E2EAD46F-90C3-D042-92AA-48EC278BADEB}"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469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4694" name="Slide Number Placeholder 5"/>
          <p:cNvSpPr>
            <a:spLocks noGrp="1"/>
          </p:cNvSpPr>
          <p:nvPr>
            <p:ph type="sldNum" sz="quarter" idx="12"/>
          </p:nvPr>
        </p:nvSpPr>
        <p:spPr>
          <a:noFill/>
        </p:spPr>
        <p:txBody>
          <a:bodyPr/>
          <a:lstStyle/>
          <a:p>
            <a:fld id="{D354A41D-C78F-9748-99C4-B1EC85E5412E}"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7161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7555"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Consider two seemingly closely related statements (versions) of a single problem. We show they are actually very different. Let G = (V, E) be a graph.</a:t>
            </a:r>
          </a:p>
          <a:p>
            <a:pPr lvl="3" eaLnBrk="1" hangingPunct="1">
              <a:buFont typeface="Times" charset="0"/>
              <a:buChar char="•"/>
              <a:defRPr/>
            </a:pPr>
            <a:endParaRPr lang="en-US" sz="2800" b="1" dirty="0">
              <a:latin typeface="Times New Roman" charset="0"/>
            </a:endParaRPr>
          </a:p>
          <a:p>
            <a:pPr marL="1374775" lvl="3" indent="-3175" eaLnBrk="1" hangingPunct="1">
              <a:buFont typeface="Times" charset="0"/>
              <a:buNone/>
              <a:defRPr/>
            </a:pPr>
            <a:r>
              <a:rPr lang="en-US" sz="2800" b="1" dirty="0">
                <a:latin typeface="Times New Roman" charset="0"/>
              </a:rPr>
              <a:t>Definition: X </a:t>
            </a:r>
            <a:r>
              <a:rPr lang="en-US" sz="2800" b="1" dirty="0">
                <a:latin typeface="Times New Roman" charset="0"/>
                <a:sym typeface="Symbol" charset="2"/>
              </a:rPr>
              <a:t></a:t>
            </a:r>
            <a:r>
              <a:rPr lang="en-US" sz="2800" b="1" dirty="0">
                <a:latin typeface="Times New Roman" charset="0"/>
              </a:rPr>
              <a:t> V(G) is a </a:t>
            </a:r>
            <a:r>
              <a:rPr lang="en-US" sz="2800" b="1" i="1" dirty="0">
                <a:latin typeface="Times New Roman" charset="0"/>
              </a:rPr>
              <a:t>vertex cover</a:t>
            </a:r>
            <a:r>
              <a:rPr lang="en-US" sz="2800" b="1" dirty="0">
                <a:latin typeface="Times New Roman" charset="0"/>
              </a:rPr>
              <a:t> if every edge in G has at least one endpoint in X.</a:t>
            </a:r>
          </a:p>
        </p:txBody>
      </p:sp>
      <p:sp>
        <p:nvSpPr>
          <p:cNvPr id="4" name="Date Placeholder 3">
            <a:extLst>
              <a:ext uri="{FF2B5EF4-FFF2-40B4-BE49-F238E27FC236}">
                <a16:creationId xmlns:a16="http://schemas.microsoft.com/office/drawing/2014/main" id="{D84B2BDB-AD9E-DF4B-9E80-CAE3098E26E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7C29A9B-2398-1045-8596-8E50EDC7D53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1E64BB5-9EBD-1E4A-A843-7F4DB319454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81684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8579" name="Rectangle 3"/>
          <p:cNvSpPr>
            <a:spLocks noGrp="1" noChangeArrowheads="1"/>
          </p:cNvSpPr>
          <p:nvPr>
            <p:ph idx="1"/>
          </p:nvPr>
        </p:nvSpPr>
        <p:spPr/>
        <p:txBody>
          <a:bodyPr/>
          <a:lstStyle/>
          <a:p>
            <a:pPr lvl="2" eaLnBrk="1" hangingPunct="1">
              <a:lnSpc>
                <a:spcPct val="90000"/>
              </a:lnSpc>
              <a:buFont typeface="Times" charset="0"/>
              <a:buNone/>
              <a:defRPr/>
            </a:pPr>
            <a:r>
              <a:rPr lang="en-US" sz="2800" b="1" dirty="0">
                <a:latin typeface="Times New Roman" charset="0"/>
              </a:rPr>
              <a:t>Version 1. Given a graph G and an integer k.</a:t>
            </a:r>
          </a:p>
          <a:p>
            <a:pPr lvl="2" eaLnBrk="1" hangingPunct="1">
              <a:lnSpc>
                <a:spcPct val="90000"/>
              </a:lnSpc>
              <a:buFont typeface="Times" charset="0"/>
              <a:buNone/>
              <a:defRPr/>
            </a:pPr>
            <a:r>
              <a:rPr lang="en-US" sz="2800" b="1" dirty="0">
                <a:latin typeface="Times New Roman" charset="0"/>
              </a:rPr>
              <a:t>		         Does G contain a vertex cover </a:t>
            </a:r>
          </a:p>
          <a:p>
            <a:pPr lvl="2" eaLnBrk="1" hangingPunct="1">
              <a:lnSpc>
                <a:spcPct val="90000"/>
              </a:lnSpc>
              <a:buFont typeface="Times" charset="0"/>
              <a:buNone/>
              <a:defRPr/>
            </a:pPr>
            <a:r>
              <a:rPr lang="en-US" sz="2800" b="1" dirty="0">
                <a:latin typeface="Times New Roman" charset="0"/>
              </a:rPr>
              <a:t>		         with at most k vertices?</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Version 2. Given a graph G and an integer k. </a:t>
            </a:r>
          </a:p>
          <a:p>
            <a:pPr lvl="2" eaLnBrk="1" hangingPunct="1">
              <a:lnSpc>
                <a:spcPct val="90000"/>
              </a:lnSpc>
              <a:buFont typeface="Times" charset="0"/>
              <a:buNone/>
              <a:defRPr/>
            </a:pPr>
            <a:r>
              <a:rPr lang="en-US" sz="2800" b="1" dirty="0">
                <a:latin typeface="Times New Roman" charset="0"/>
              </a:rPr>
              <a:t>		      Does the smallest vertex cover of G </a:t>
            </a:r>
          </a:p>
          <a:p>
            <a:pPr lvl="2" eaLnBrk="1" hangingPunct="1">
              <a:lnSpc>
                <a:spcPct val="90000"/>
              </a:lnSpc>
              <a:buFont typeface="Times" charset="0"/>
              <a:buNone/>
              <a:defRPr/>
            </a:pPr>
            <a:r>
              <a:rPr lang="en-US" sz="2800" b="1" dirty="0">
                <a:latin typeface="Times New Roman" charset="0"/>
              </a:rPr>
              <a:t>                have exactly k vertices?</a:t>
            </a:r>
          </a:p>
          <a:p>
            <a:pPr eaLnBrk="1" hangingPunct="1">
              <a:lnSpc>
                <a:spcPct val="90000"/>
              </a:lnSpc>
              <a:buFont typeface="Times" charset="0"/>
              <a:buChar char="•"/>
              <a:defRPr/>
            </a:pPr>
            <a:endParaRPr lang="en-US" b="1" dirty="0"/>
          </a:p>
        </p:txBody>
      </p:sp>
      <p:sp>
        <p:nvSpPr>
          <p:cNvPr id="4" name="Date Placeholder 3">
            <a:extLst>
              <a:ext uri="{FF2B5EF4-FFF2-40B4-BE49-F238E27FC236}">
                <a16:creationId xmlns:a16="http://schemas.microsoft.com/office/drawing/2014/main" id="{61B2B6F3-0393-C947-8289-6A9A51461F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50FDD6-F007-3B42-87C0-69C099F9C2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6F26AFAE-4538-F142-B4D3-08F9B52506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9982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9603" name="Rectangle 3"/>
          <p:cNvSpPr>
            <a:spLocks noGrp="1" noChangeArrowheads="1"/>
          </p:cNvSpPr>
          <p:nvPr>
            <p:ph idx="1"/>
          </p:nvPr>
        </p:nvSpPr>
        <p:spPr/>
        <p:txBody>
          <a:bodyPr/>
          <a:lstStyle/>
          <a:p>
            <a:pPr lvl="2" eaLnBrk="1" hangingPunct="1">
              <a:buFont typeface="Times" charset="0"/>
              <a:buNone/>
              <a:defRPr/>
            </a:pPr>
            <a:r>
              <a:rPr lang="en-US" dirty="0">
                <a:latin typeface="Times New Roman" charset="0"/>
              </a:rPr>
              <a:t>	</a:t>
            </a:r>
            <a:r>
              <a:rPr lang="en-US" sz="3200" b="1" dirty="0">
                <a:latin typeface="Times New Roman" charset="0"/>
              </a:rPr>
              <a:t>Suppose, for either version, we are given a graph G and an integer k for which the answer is "yes." Someone also gives us a set X of vertices and claims </a:t>
            </a:r>
          </a:p>
          <a:p>
            <a:pPr lvl="2" eaLnBrk="1" hangingPunct="1">
              <a:buFont typeface="Times" charset="0"/>
              <a:buNone/>
              <a:defRPr/>
            </a:pPr>
            <a:r>
              <a:rPr lang="en-US" sz="3200" b="1" dirty="0">
                <a:latin typeface="Times New Roman" charset="0"/>
              </a:rPr>
              <a:t>		</a:t>
            </a:r>
          </a:p>
          <a:p>
            <a:pPr lvl="2" eaLnBrk="1" hangingPunct="1">
              <a:buFont typeface="Times" charset="0"/>
              <a:buNone/>
              <a:defRPr/>
            </a:pPr>
            <a:r>
              <a:rPr lang="en-US" sz="3200" b="1" dirty="0">
                <a:latin typeface="Times New Roman" charset="0"/>
              </a:rPr>
              <a:t>		"X satisfies the conditions."</a:t>
            </a:r>
          </a:p>
          <a:p>
            <a:pPr eaLnBrk="1" hangingPunct="1">
              <a:buFont typeface="Times" charset="0"/>
              <a:buChar char="•"/>
              <a:defRPr/>
            </a:pPr>
            <a:endParaRPr lang="en-US" dirty="0"/>
          </a:p>
        </p:txBody>
      </p:sp>
      <p:sp>
        <p:nvSpPr>
          <p:cNvPr id="4" name="Date Placeholder 3">
            <a:extLst>
              <a:ext uri="{FF2B5EF4-FFF2-40B4-BE49-F238E27FC236}">
                <a16:creationId xmlns:a16="http://schemas.microsoft.com/office/drawing/2014/main" id="{B5B53A02-95FF-1E47-9FB5-EC6BB903975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F200FE0-F795-D046-A2AF-69D1F11B8A4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86EC24F-4B17-714E-9312-9EC0B91F4B9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1069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0627" name="Rectangle 3"/>
          <p:cNvSpPr>
            <a:spLocks noGrp="1" noChangeArrowheads="1"/>
          </p:cNvSpPr>
          <p:nvPr>
            <p:ph idx="1"/>
          </p:nvPr>
        </p:nvSpPr>
        <p:spPr/>
        <p:txBody>
          <a:bodyPr/>
          <a:lstStyle/>
          <a:p>
            <a:pPr lvl="2" eaLnBrk="1" hangingPunct="1">
              <a:buFont typeface="Times" charset="0"/>
              <a:buNone/>
              <a:defRPr/>
            </a:pPr>
            <a:r>
              <a:rPr lang="en-US" b="1" dirty="0">
                <a:latin typeface="Times New Roman" charset="0"/>
              </a:rPr>
              <a:t>	</a:t>
            </a:r>
            <a:r>
              <a:rPr lang="en-US" sz="3200" b="1" dirty="0">
                <a:latin typeface="Times New Roman" charset="0"/>
              </a:rPr>
              <a:t>In Version 1, we can fairly easily check that the claim is correct – in polynomial time.</a:t>
            </a:r>
          </a:p>
          <a:p>
            <a:pPr lvl="2" eaLnBrk="1" hangingPunct="1">
              <a:buFont typeface="Times" charset="0"/>
              <a:buNone/>
              <a:defRPr/>
            </a:pPr>
            <a:endParaRPr lang="en-US" sz="3200" b="1" dirty="0">
              <a:latin typeface="Times New Roman" charset="0"/>
            </a:endParaRPr>
          </a:p>
          <a:p>
            <a:pPr lvl="2" eaLnBrk="1" hangingPunct="1">
              <a:buFont typeface="Times" charset="0"/>
              <a:buNone/>
              <a:defRPr/>
            </a:pPr>
            <a:r>
              <a:rPr lang="en-US" sz="3200" b="1" dirty="0">
                <a:latin typeface="Times New Roman" charset="0"/>
              </a:rPr>
              <a:t> 	That is, in polynomial time, we can check that X has k vertices, and that X is a vertex cover.</a:t>
            </a:r>
          </a:p>
          <a:p>
            <a:pPr eaLnBrk="1" hangingPunct="1">
              <a:buFont typeface="Times" charset="0"/>
              <a:buChar char="•"/>
              <a:defRPr/>
            </a:pPr>
            <a:endParaRPr lang="en-US" b="1" dirty="0"/>
          </a:p>
        </p:txBody>
      </p:sp>
      <p:sp>
        <p:nvSpPr>
          <p:cNvPr id="4" name="Date Placeholder 3">
            <a:extLst>
              <a:ext uri="{FF2B5EF4-FFF2-40B4-BE49-F238E27FC236}">
                <a16:creationId xmlns:a16="http://schemas.microsoft.com/office/drawing/2014/main" id="{C46C441D-F492-574F-8A17-F4BB21F16C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00D621-DA17-3349-9A36-816370AFFA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CD03E4-2634-B644-A093-D592D1C64D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0888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165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b="1" dirty="0">
                <a:latin typeface="Times New Roman" charset="0"/>
              </a:rPr>
              <a:t>In Version 2, we can also easily check that X has exactly k vertices and that X is a vertex cover. </a:t>
            </a:r>
          </a:p>
          <a:p>
            <a:pPr lvl="2" eaLnBrk="1" hangingPunct="1">
              <a:lnSpc>
                <a:spcPct val="90000"/>
              </a:lnSpc>
              <a:buFont typeface="Times" charset="0"/>
              <a:buNone/>
              <a:defRPr/>
            </a:pPr>
            <a:r>
              <a:rPr lang="en-US" b="1" dirty="0">
                <a:latin typeface="Times New Roman" charset="0"/>
              </a:rPr>
              <a:t>	</a:t>
            </a:r>
          </a:p>
          <a:p>
            <a:pPr lvl="2" eaLnBrk="1" hangingPunct="1">
              <a:lnSpc>
                <a:spcPct val="90000"/>
              </a:lnSpc>
              <a:buFont typeface="Times" charset="0"/>
              <a:buNone/>
              <a:defRPr/>
            </a:pPr>
            <a:r>
              <a:rPr lang="en-US" b="1" dirty="0">
                <a:latin typeface="Times New Roman" charset="0"/>
              </a:rPr>
              <a:t>	</a:t>
            </a:r>
            <a:r>
              <a:rPr lang="en-US" b="1" u="sng" dirty="0">
                <a:latin typeface="Times New Roman" charset="0"/>
              </a:rPr>
              <a:t>But</a:t>
            </a:r>
            <a:r>
              <a:rPr lang="en-US" b="1" dirty="0">
                <a:latin typeface="Times New Roman" charset="0"/>
              </a:rPr>
              <a:t>, we don't know how to easily check that there is not a smaller vertex cover!!</a:t>
            </a:r>
          </a:p>
          <a:p>
            <a:pPr lvl="2" eaLnBrk="1" hangingPunct="1">
              <a:lnSpc>
                <a:spcPct val="90000"/>
              </a:lnSpc>
              <a:buFont typeface="Times" charset="0"/>
              <a:buNone/>
              <a:defRPr/>
            </a:pPr>
            <a:endParaRPr lang="en-US" b="1" dirty="0">
              <a:latin typeface="Times New Roman" charset="0"/>
            </a:endParaRPr>
          </a:p>
          <a:p>
            <a:pPr lvl="2" eaLnBrk="1" hangingPunct="1">
              <a:lnSpc>
                <a:spcPct val="90000"/>
              </a:lnSpc>
              <a:buFont typeface="Times" charset="0"/>
              <a:buNone/>
              <a:defRPr/>
            </a:pPr>
            <a:r>
              <a:rPr lang="en-US" b="1" dirty="0">
                <a:latin typeface="Times New Roman" charset="0"/>
              </a:rPr>
              <a:t>	That seems to require exponential time.</a:t>
            </a:r>
          </a:p>
          <a:p>
            <a:pPr lvl="2" eaLnBrk="1" hangingPunct="1">
              <a:lnSpc>
                <a:spcPct val="90000"/>
              </a:lnSpc>
              <a:buFont typeface="Times" charset="0"/>
              <a:buNone/>
              <a:defRPr/>
            </a:pPr>
            <a:endParaRPr lang="en-US" b="1" dirty="0">
              <a:latin typeface="Times New Roman" charset="0"/>
            </a:endParaRPr>
          </a:p>
          <a:p>
            <a:pPr lvl="2" eaLnBrk="1" hangingPunct="1">
              <a:lnSpc>
                <a:spcPct val="90000"/>
              </a:lnSpc>
              <a:buFont typeface="Times" charset="0"/>
              <a:buNone/>
              <a:defRPr/>
            </a:pPr>
            <a:r>
              <a:rPr lang="en-US" b="1" dirty="0">
                <a:latin typeface="Times New Roman" charset="0"/>
              </a:rPr>
              <a:t>	These are very similar </a:t>
            </a:r>
            <a:r>
              <a:rPr lang="en-US" b="1" i="1" dirty="0">
                <a:latin typeface="Times New Roman" charset="0"/>
              </a:rPr>
              <a:t>looking</a:t>
            </a:r>
            <a:r>
              <a:rPr lang="en-US" b="1" dirty="0">
                <a:latin typeface="Times New Roman" charset="0"/>
              </a:rPr>
              <a:t> "decision" problems (Yes/No answers), yet they are VERY different in this one important respect.</a:t>
            </a:r>
          </a:p>
          <a:p>
            <a:pPr eaLnBrk="1" hangingPunct="1">
              <a:lnSpc>
                <a:spcPct val="90000"/>
              </a:lnSpc>
              <a:buFont typeface="Times" charset="0"/>
              <a:buChar char="•"/>
              <a:defRPr/>
            </a:pPr>
            <a:endParaRPr lang="en-US" sz="2800" b="1" dirty="0">
              <a:latin typeface="Times New Roman" charset="0"/>
            </a:endParaRPr>
          </a:p>
          <a:p>
            <a:pPr eaLnBrk="1" hangingPunct="1">
              <a:lnSpc>
                <a:spcPct val="90000"/>
              </a:lnSpc>
              <a:buFont typeface="Times" charset="0"/>
              <a:buNone/>
              <a:defRPr/>
            </a:pPr>
            <a:r>
              <a:rPr lang="en-US" sz="2800" dirty="0">
                <a:latin typeface="Times New Roman" charset="0"/>
              </a:rPr>
              <a:t>		</a:t>
            </a:r>
            <a:endParaRPr lang="en-US" sz="2000" dirty="0">
              <a:latin typeface="Times New Roman" charset="0"/>
            </a:endParaRP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AC9D15FF-F873-6541-98A0-F3C4CD145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96540F-CB73-7A4B-8C04-B1700CF343B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38A8B7D-ADC7-7445-B937-8A7DAA3458D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7681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2675" name="Rectangle 3"/>
          <p:cNvSpPr>
            <a:spLocks noGrp="1" noChangeArrowheads="1"/>
          </p:cNvSpPr>
          <p:nvPr>
            <p:ph idx="1"/>
          </p:nvPr>
        </p:nvSpPr>
        <p:spPr/>
        <p:txBody>
          <a:bodyPr/>
          <a:lstStyle/>
          <a:p>
            <a:pPr lvl="2" eaLnBrk="1" hangingPunct="1">
              <a:buFont typeface="Times" charset="0"/>
              <a:buNone/>
              <a:defRPr/>
            </a:pPr>
            <a:r>
              <a:rPr lang="en-US" b="1" dirty="0">
                <a:latin typeface="Times New Roman" charset="0"/>
              </a:rPr>
              <a:t>	</a:t>
            </a:r>
            <a:r>
              <a:rPr lang="en-US" sz="2800" b="1" dirty="0">
                <a:latin typeface="Times New Roman" charset="0"/>
              </a:rPr>
              <a:t>In the first: We </a:t>
            </a:r>
            <a:r>
              <a:rPr lang="en-US" sz="2800" b="1" u="sng" dirty="0">
                <a:latin typeface="Times New Roman" charset="0"/>
              </a:rPr>
              <a:t>can verify</a:t>
            </a:r>
            <a:r>
              <a:rPr lang="en-US" sz="2800" b="1" dirty="0">
                <a:latin typeface="Times New Roman" charset="0"/>
              </a:rPr>
              <a:t> a correct answer in polynomial time.</a:t>
            </a:r>
          </a:p>
          <a:p>
            <a:pPr lvl="2" eaLnBrk="1" hangingPunct="1">
              <a:buFont typeface="Times" charset="0"/>
              <a:buChar char="•"/>
              <a:defRPr/>
            </a:pPr>
            <a:endParaRPr lang="en-US" sz="2800" b="1" dirty="0">
              <a:latin typeface="Times New Roman" charset="0"/>
            </a:endParaRPr>
          </a:p>
          <a:p>
            <a:pPr lvl="2" eaLnBrk="1" hangingPunct="1">
              <a:buFont typeface="Times" charset="0"/>
              <a:buNone/>
              <a:defRPr/>
            </a:pPr>
            <a:r>
              <a:rPr lang="en-US" sz="2800" b="1" dirty="0">
                <a:latin typeface="Times New Roman" charset="0"/>
              </a:rPr>
              <a:t>	In the second: We apparently </a:t>
            </a:r>
            <a:r>
              <a:rPr lang="en-US" sz="2800" b="1" u="sng" dirty="0">
                <a:latin typeface="Times New Roman" charset="0"/>
              </a:rPr>
              <a:t>can not verify</a:t>
            </a:r>
            <a:r>
              <a:rPr lang="en-US" sz="2800" b="1" dirty="0">
                <a:latin typeface="Times New Roman" charset="0"/>
              </a:rPr>
              <a:t> a correct answer in polynomial time. </a:t>
            </a:r>
          </a:p>
          <a:p>
            <a:pPr lvl="4" eaLnBrk="1" hangingPunct="1">
              <a:buFont typeface="Times" charset="0"/>
              <a:buNone/>
              <a:defRPr/>
            </a:pPr>
            <a:r>
              <a:rPr lang="en-US" sz="2800" b="1" dirty="0">
                <a:latin typeface="Times New Roman" charset="0"/>
              </a:rPr>
              <a:t>   (At least, we don't know how to verify one in polynomial time.)</a:t>
            </a:r>
          </a:p>
          <a:p>
            <a:pPr eaLnBrk="1" hangingPunct="1">
              <a:buFont typeface="Times" charset="0"/>
              <a:buChar char="•"/>
              <a:defRPr/>
            </a:pPr>
            <a:endParaRPr lang="en-US" b="1" dirty="0"/>
          </a:p>
        </p:txBody>
      </p:sp>
      <p:sp>
        <p:nvSpPr>
          <p:cNvPr id="4" name="Date Placeholder 3">
            <a:extLst>
              <a:ext uri="{FF2B5EF4-FFF2-40B4-BE49-F238E27FC236}">
                <a16:creationId xmlns:a16="http://schemas.microsoft.com/office/drawing/2014/main" id="{894ACAD0-92FD-B246-98BF-F352A179026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83C7548-6F1B-1D4F-AE7A-76BA6C00873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931E87D-E67B-E64E-8F4D-4755873F71E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8048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3699" name="Rectangle 3"/>
          <p:cNvSpPr>
            <a:spLocks noGrp="1" noChangeArrowheads="1"/>
          </p:cNvSpPr>
          <p:nvPr>
            <p:ph idx="1"/>
          </p:nvPr>
        </p:nvSpPr>
        <p:spPr/>
        <p:txBody>
          <a:bodyPr/>
          <a:lstStyle/>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r>
              <a:rPr lang="en-US" sz="2000" dirty="0">
                <a:latin typeface="Times New Roman" charset="0"/>
              </a:rPr>
              <a:t>	</a:t>
            </a:r>
            <a:r>
              <a:rPr lang="en-US" sz="2800" b="1" dirty="0">
                <a:latin typeface="Times New Roman" charset="0"/>
              </a:rPr>
              <a:t>Could we have asked to be given something that would have allowed us to easily verify that X was the smallest such set?</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	No one knows what to ask for!! </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	To check all subsets of k or fewer vertices requires exponential time (there can be an exponential number of them).</a:t>
            </a:r>
          </a:p>
          <a:p>
            <a:pPr eaLnBrk="1" hangingPunct="1">
              <a:lnSpc>
                <a:spcPct val="90000"/>
              </a:lnSpc>
              <a:buFont typeface="Times" charset="0"/>
              <a:buChar char="•"/>
              <a:defRPr/>
            </a:pPr>
            <a:endParaRPr lang="en-US" sz="3600" b="1" dirty="0"/>
          </a:p>
        </p:txBody>
      </p:sp>
      <p:sp>
        <p:nvSpPr>
          <p:cNvPr id="4" name="Date Placeholder 3">
            <a:extLst>
              <a:ext uri="{FF2B5EF4-FFF2-40B4-BE49-F238E27FC236}">
                <a16:creationId xmlns:a16="http://schemas.microsoft.com/office/drawing/2014/main" id="{0396B785-5C95-BB49-ABF5-8A1D2E9BE20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D8391E1-4CCD-D24E-B384-F12C427B81E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1F09CB1-E2F2-8B4F-9469-B6CBFD23F0C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8796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4723"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latin typeface="Times New Roman" charset="0"/>
              </a:rPr>
              <a:t>Version 1 problems make up the class called NP</a:t>
            </a:r>
          </a:p>
          <a:p>
            <a:pPr marL="0" lvl="2" indent="0" eaLnBrk="1" hangingPunct="1">
              <a:lnSpc>
                <a:spcPct val="90000"/>
              </a:lnSpc>
              <a:buFont typeface="Times" charset="0"/>
              <a:buNone/>
              <a:defRPr/>
            </a:pPr>
            <a:endParaRPr lang="en-US" dirty="0">
              <a:latin typeface="Times New Roman" charset="0"/>
            </a:endParaRPr>
          </a:p>
          <a:p>
            <a:pPr marL="0" lvl="2" indent="0" eaLnBrk="1" hangingPunct="1">
              <a:lnSpc>
                <a:spcPct val="90000"/>
              </a:lnSpc>
              <a:buFont typeface="Times" charset="0"/>
              <a:buNone/>
              <a:defRPr/>
            </a:pPr>
            <a:r>
              <a:rPr lang="en-US" b="1" dirty="0">
                <a:latin typeface="Times New Roman" charset="0"/>
              </a:rPr>
              <a:t>Definition: The </a:t>
            </a:r>
            <a:r>
              <a:rPr lang="en-US" b="1" i="1" dirty="0">
                <a:latin typeface="Times New Roman" charset="0"/>
              </a:rPr>
              <a:t>Class NP</a:t>
            </a:r>
            <a:r>
              <a:rPr lang="en-US" b="1" dirty="0">
                <a:latin typeface="Times New Roman" charset="0"/>
              </a:rPr>
              <a:t> is the set of all decision problems for which answers to Yes instances can be </a:t>
            </a:r>
            <a:r>
              <a:rPr lang="en-US" b="1" u="sng" dirty="0">
                <a:latin typeface="Times New Roman" charset="0"/>
              </a:rPr>
              <a:t>verified</a:t>
            </a:r>
            <a:r>
              <a:rPr lang="en-US" b="1" dirty="0">
                <a:latin typeface="Times New Roman" charset="0"/>
              </a:rPr>
              <a:t> in polynomial time. </a:t>
            </a:r>
          </a:p>
          <a:p>
            <a:pPr marL="0" lvl="2" indent="0" eaLnBrk="1" hangingPunct="1">
              <a:lnSpc>
                <a:spcPct val="90000"/>
              </a:lnSpc>
              <a:buFont typeface="Times" charset="0"/>
              <a:buNone/>
              <a:defRPr/>
            </a:pPr>
            <a:r>
              <a:rPr lang="en-US" b="1" dirty="0">
                <a:latin typeface="Times New Roman" charset="0"/>
              </a:rPr>
              <a:t>      </a:t>
            </a:r>
          </a:p>
          <a:p>
            <a:pPr marL="0" lvl="2" indent="0" eaLnBrk="1" hangingPunct="1">
              <a:lnSpc>
                <a:spcPct val="90000"/>
              </a:lnSpc>
              <a:buFont typeface="Times" charset="0"/>
              <a:buNone/>
              <a:defRPr/>
            </a:pPr>
            <a:r>
              <a:rPr lang="en-US" b="1" dirty="0">
                <a:latin typeface="Times New Roman" charset="0"/>
              </a:rPr>
              <a:t>{Why not the NO instances? We'll answer that later.}</a:t>
            </a:r>
          </a:p>
          <a:p>
            <a:pPr marL="0" lvl="2" indent="0" eaLnBrk="1" hangingPunct="1">
              <a:lnSpc>
                <a:spcPct val="90000"/>
              </a:lnSpc>
              <a:buFont typeface="Times" charset="0"/>
              <a:buNone/>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For historical reasons, NP means </a:t>
            </a:r>
          </a:p>
          <a:p>
            <a:pPr marL="0" lvl="2" indent="0" eaLnBrk="1" hangingPunct="1">
              <a:lnSpc>
                <a:spcPct val="90000"/>
              </a:lnSpc>
              <a:buFont typeface="Times" charset="0"/>
              <a:buNone/>
              <a:defRPr/>
            </a:pPr>
            <a:r>
              <a:rPr lang="en-US" b="1" dirty="0">
                <a:latin typeface="Times New Roman" charset="0"/>
              </a:rPr>
              <a:t>	"Nondeterministic Polynomial." </a:t>
            </a:r>
          </a:p>
          <a:p>
            <a:pPr marL="0" lvl="2" indent="0" eaLnBrk="1" hangingPunct="1">
              <a:lnSpc>
                <a:spcPct val="90000"/>
              </a:lnSpc>
              <a:buFont typeface="Times" charset="0"/>
              <a:buNone/>
              <a:defRPr/>
            </a:pPr>
            <a:r>
              <a:rPr lang="en-US" b="1" i="1" dirty="0">
                <a:latin typeface="Times New Roman" charset="0"/>
              </a:rPr>
              <a:t>(Specifically, it </a:t>
            </a:r>
            <a:r>
              <a:rPr lang="en-US" b="1" i="1" u="sng" dirty="0">
                <a:latin typeface="Times New Roman" charset="0"/>
              </a:rPr>
              <a:t>does no</a:t>
            </a:r>
            <a:r>
              <a:rPr lang="en-US" b="1" i="1" dirty="0">
                <a:latin typeface="Times New Roman" charset="0"/>
              </a:rPr>
              <a:t>t mean "not polynomial").</a:t>
            </a:r>
            <a:endParaRPr lang="en-US" sz="2000" b="1" dirty="0">
              <a:latin typeface="Times New Roman" charset="0"/>
            </a:endParaRPr>
          </a:p>
          <a:p>
            <a:pPr lvl="2" eaLnBrk="1" hangingPunct="1">
              <a:lnSpc>
                <a:spcPct val="90000"/>
              </a:lnSpc>
              <a:buFont typeface="Times" charset="0"/>
              <a:buNone/>
              <a:defRPr/>
            </a:pPr>
            <a:r>
              <a:rPr lang="en-US" sz="2000" b="1" dirty="0">
                <a:latin typeface="Times New Roman" charset="0"/>
              </a:rPr>
              <a:t>	</a:t>
            </a:r>
            <a:endParaRPr lang="en-US" sz="2000" b="1" dirty="0"/>
          </a:p>
        </p:txBody>
      </p:sp>
      <p:sp>
        <p:nvSpPr>
          <p:cNvPr id="4" name="Date Placeholder 3">
            <a:extLst>
              <a:ext uri="{FF2B5EF4-FFF2-40B4-BE49-F238E27FC236}">
                <a16:creationId xmlns:a16="http://schemas.microsoft.com/office/drawing/2014/main" id="{EB512CE1-7D22-E24A-AC81-44E1CE4B238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BB2C2CF-CEF5-4743-872E-735A727D0B1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4072649-D320-B44B-A247-1C2CAA4B363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325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5747"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Version 2 of the Vertex Cover problem is not unique. There are other versions that exhibit this same property. For example,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Version 3: Given:    A graph G = (V, E) and an </a:t>
            </a:r>
          </a:p>
          <a:p>
            <a:pPr eaLnBrk="1" hangingPunct="1">
              <a:lnSpc>
                <a:spcPct val="90000"/>
              </a:lnSpc>
              <a:buFont typeface="Times" charset="0"/>
              <a:buNone/>
              <a:defRPr/>
            </a:pPr>
            <a:r>
              <a:rPr lang="en-US" sz="2400" b="1" dirty="0"/>
              <a:t>				      integer k.</a:t>
            </a:r>
          </a:p>
          <a:p>
            <a:pPr eaLnBrk="1" hangingPunct="1">
              <a:lnSpc>
                <a:spcPct val="90000"/>
              </a:lnSpc>
              <a:buFont typeface="Times" charset="0"/>
              <a:buNone/>
              <a:defRPr/>
            </a:pPr>
            <a:r>
              <a:rPr lang="en-US" sz="2400" b="1" dirty="0"/>
              <a:t>		Question: Do all vertex covers of G </a:t>
            </a:r>
          </a:p>
          <a:p>
            <a:pPr eaLnBrk="1" hangingPunct="1">
              <a:lnSpc>
                <a:spcPct val="90000"/>
              </a:lnSpc>
              <a:buFont typeface="Times" charset="0"/>
              <a:buNone/>
              <a:defRPr/>
            </a:pPr>
            <a:r>
              <a:rPr lang="en-US" sz="2400" b="1" dirty="0"/>
              <a:t>		have more than k vertices?</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What would/could a 'witness' for a Yes instance be? </a:t>
            </a:r>
          </a:p>
        </p:txBody>
      </p:sp>
      <p:sp>
        <p:nvSpPr>
          <p:cNvPr id="4" name="Date Placeholder 3">
            <a:extLst>
              <a:ext uri="{FF2B5EF4-FFF2-40B4-BE49-F238E27FC236}">
                <a16:creationId xmlns:a16="http://schemas.microsoft.com/office/drawing/2014/main" id="{5211B289-8C23-F04E-9BDC-1FDA8D8EDF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B1BB2D8-4B5C-444E-91C5-ABAC41FCEA1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B11A73D-2023-CB40-A473-D97CA706AF4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0471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6771"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b="1" dirty="0"/>
              <a:t>Again, no one knows except to list all subsets of at most k vertices. Then we would have to check each of the possible exponential number of sets.</a:t>
            </a:r>
            <a:endParaRPr lang="en-US" sz="2800" dirty="0"/>
          </a:p>
          <a:p>
            <a:pPr eaLnBrk="1" hangingPunct="1">
              <a:buFont typeface="Times" charset="0"/>
              <a:buNone/>
              <a:defRPr/>
            </a:pPr>
            <a:endParaRPr lang="en-US" sz="2800" dirty="0"/>
          </a:p>
          <a:p>
            <a:pPr eaLnBrk="1" hangingPunct="1">
              <a:buFont typeface="Times" charset="0"/>
              <a:buNone/>
              <a:defRPr/>
            </a:pPr>
            <a:r>
              <a:rPr lang="en-US" sz="2800" dirty="0"/>
              <a:t>	</a:t>
            </a:r>
            <a:r>
              <a:rPr lang="en-US" sz="2800" b="1" dirty="0"/>
              <a:t>Further, this is not isolated to the Vertex Cover problem. Every decision problem has a  'Version 3,' also known as the 'complement' problem (we will discuss these further at a later point).</a:t>
            </a:r>
          </a:p>
          <a:p>
            <a:pPr eaLnBrk="1" hangingPunct="1">
              <a:buFont typeface="Times" charset="0"/>
              <a:buNone/>
              <a:defRPr/>
            </a:pPr>
            <a:endParaRPr lang="en-US" b="1" dirty="0"/>
          </a:p>
        </p:txBody>
      </p:sp>
      <p:sp>
        <p:nvSpPr>
          <p:cNvPr id="4" name="Date Placeholder 3">
            <a:extLst>
              <a:ext uri="{FF2B5EF4-FFF2-40B4-BE49-F238E27FC236}">
                <a16:creationId xmlns:a16="http://schemas.microsoft.com/office/drawing/2014/main" id="{3D7F87DB-27E1-284D-A512-68C1810D13D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DF874A3-0B97-154F-8777-ED09F9A99B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55012C6-3012-F04E-8E96-0733F2E829E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043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5715" name="Content Placeholder 7"/>
          <p:cNvSpPr>
            <a:spLocks noGrp="1"/>
          </p:cNvSpPr>
          <p:nvPr>
            <p:ph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Order of an Algorithm: The maximum number of steps required to find the answer to any instance of size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for any arbitrary value of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a:t>
            </a:r>
          </a:p>
          <a:p>
            <a:pPr eaLnBrk="1" hangingPunct="1"/>
            <a:endParaRPr lang="en-US" dirty="0">
              <a:ea typeface="ＭＳ Ｐゴシック" pitchFamily="-111" charset="-128"/>
              <a:cs typeface="ＭＳ Ｐゴシック" pitchFamily="-111" charset="-128"/>
            </a:endParaRPr>
          </a:p>
          <a:p>
            <a:pPr eaLnBrk="1" hangingPunct="1">
              <a:buFont typeface="Times" pitchFamily="-111" charset="0"/>
              <a:buNone/>
            </a:pPr>
            <a:r>
              <a:rPr lang="en-US" dirty="0">
                <a:ea typeface="ＭＳ Ｐゴシック" pitchFamily="-111" charset="-128"/>
                <a:cs typeface="ＭＳ Ｐゴシック" pitchFamily="-111" charset="-128"/>
              </a:rPr>
              <a:t>	For example, if an algorithm requires at most </a:t>
            </a:r>
            <a:r>
              <a:rPr lang="en-US" b="1" dirty="0">
                <a:ea typeface="ＭＳ Ｐゴシック" pitchFamily="-111" charset="-128"/>
                <a:cs typeface="ＭＳ Ｐゴシック" pitchFamily="-111" charset="-128"/>
              </a:rPr>
              <a:t>6n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+3n–6</a:t>
            </a:r>
            <a:r>
              <a:rPr lang="en-US" dirty="0">
                <a:ea typeface="ＭＳ Ｐゴシック" pitchFamily="-111" charset="-128"/>
                <a:cs typeface="ＭＳ Ｐゴシック" pitchFamily="-111" charset="-128"/>
              </a:rPr>
              <a:t> steps on any instance of size n, we say it is "order </a:t>
            </a:r>
            <a:r>
              <a:rPr lang="en-US" b="1" dirty="0">
                <a:ea typeface="ＭＳ Ｐゴシック" pitchFamily="-111" charset="-128"/>
                <a:cs typeface="ＭＳ Ｐゴシック" pitchFamily="-111" charset="-128"/>
              </a:rPr>
              <a:t>n</a:t>
            </a:r>
            <a:r>
              <a:rPr lang="en-US" b="1"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or, simply, </a:t>
            </a:r>
            <a:r>
              <a:rPr lang="en-US" b="1" dirty="0">
                <a:ea typeface="ＭＳ Ｐゴシック" pitchFamily="-111" charset="-128"/>
                <a:cs typeface="ＭＳ Ｐゴシック" pitchFamily="-111" charset="-128"/>
              </a:rPr>
              <a:t>O(n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a:t>
            </a:r>
          </a:p>
        </p:txBody>
      </p:sp>
      <p:sp>
        <p:nvSpPr>
          <p:cNvPr id="115716" name="Date Placeholder 3"/>
          <p:cNvSpPr>
            <a:spLocks noGrp="1"/>
          </p:cNvSpPr>
          <p:nvPr>
            <p:ph type="dt" sz="quarter" idx="10"/>
          </p:nvPr>
        </p:nvSpPr>
        <p:spPr>
          <a:noFill/>
        </p:spPr>
        <p:txBody>
          <a:bodyPr/>
          <a:lstStyle/>
          <a:p>
            <a:fld id="{17C2D9B6-8155-0749-B738-3AEF9BAE5048}"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571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5718" name="Slide Number Placeholder 5"/>
          <p:cNvSpPr>
            <a:spLocks noGrp="1"/>
          </p:cNvSpPr>
          <p:nvPr>
            <p:ph type="sldNum" sz="quarter" idx="12"/>
          </p:nvPr>
        </p:nvSpPr>
        <p:spPr>
          <a:noFill/>
        </p:spPr>
        <p:txBody>
          <a:bodyPr/>
          <a:lstStyle/>
          <a:p>
            <a:fld id="{D752B5D3-EC17-7B44-B074-1D04210D9231}"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0837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7795" name="Rectangle 3"/>
          <p:cNvSpPr>
            <a:spLocks noGrp="1" noChangeArrowheads="1"/>
          </p:cNvSpPr>
          <p:nvPr>
            <p:ph idx="1"/>
          </p:nvPr>
        </p:nvSpPr>
        <p:spPr/>
        <p:txBody>
          <a:bodyPr/>
          <a:lstStyle/>
          <a:p>
            <a:pPr eaLnBrk="1" hangingPunct="1">
              <a:buFont typeface="Times" charset="0"/>
              <a:buNone/>
              <a:defRPr/>
            </a:pPr>
            <a:r>
              <a:rPr lang="en-US" b="1" dirty="0"/>
              <a:t>All problems in NP are </a:t>
            </a:r>
            <a:r>
              <a:rPr lang="en-US" b="1" i="1" dirty="0"/>
              <a:t>decidable</a:t>
            </a:r>
            <a:r>
              <a:rPr lang="en-US" b="1" dirty="0"/>
              <a:t>. </a:t>
            </a:r>
          </a:p>
          <a:p>
            <a:pPr eaLnBrk="1" hangingPunct="1">
              <a:buFont typeface="Times" charset="0"/>
              <a:buChar char="•"/>
              <a:defRPr/>
            </a:pPr>
            <a:endParaRPr lang="en-US" b="1" dirty="0"/>
          </a:p>
          <a:p>
            <a:pPr eaLnBrk="1" hangingPunct="1">
              <a:buFont typeface="Times" charset="0"/>
              <a:buNone/>
              <a:defRPr/>
            </a:pPr>
            <a:r>
              <a:rPr lang="en-US" b="1" dirty="0"/>
              <a:t>That means there is an algorithm.</a:t>
            </a:r>
          </a:p>
          <a:p>
            <a:pPr eaLnBrk="1" hangingPunct="1">
              <a:buFont typeface="Times" charset="0"/>
              <a:buNone/>
              <a:defRPr/>
            </a:pPr>
            <a:endParaRPr lang="en-US" b="1" dirty="0"/>
          </a:p>
          <a:p>
            <a:pPr eaLnBrk="1" hangingPunct="1">
              <a:buFont typeface="Times" charset="0"/>
              <a:buNone/>
              <a:defRPr/>
            </a:pPr>
            <a:r>
              <a:rPr lang="en-US" b="1" dirty="0"/>
              <a:t>And, the algorithm is no worse than O(2</a:t>
            </a:r>
            <a:r>
              <a:rPr lang="en-US" b="1" baseline="30000" dirty="0"/>
              <a:t>n</a:t>
            </a:r>
            <a:r>
              <a:rPr lang="en-US" b="1" dirty="0"/>
              <a:t>).</a:t>
            </a:r>
            <a:endParaRPr lang="en-US" sz="4000" dirty="0"/>
          </a:p>
        </p:txBody>
      </p:sp>
      <p:sp>
        <p:nvSpPr>
          <p:cNvPr id="4" name="Date Placeholder 3">
            <a:extLst>
              <a:ext uri="{FF2B5EF4-FFF2-40B4-BE49-F238E27FC236}">
                <a16:creationId xmlns:a16="http://schemas.microsoft.com/office/drawing/2014/main" id="{210FCA3F-CAAD-7C48-8827-477FD62CC35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B1AB717-F6BB-3743-8585-4F72BEEB93D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328CE8F-16DA-3A4B-9CA6-E22A879BD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8062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8819"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Version 2 and 3 problems are </a:t>
            </a:r>
            <a:r>
              <a:rPr lang="en-US" sz="2800" b="1" u="sng" dirty="0">
                <a:latin typeface="Times New Roman" charset="0"/>
              </a:rPr>
              <a:t>apparently not</a:t>
            </a:r>
            <a:r>
              <a:rPr lang="en-US" sz="2800" b="1" dirty="0">
                <a:latin typeface="Times New Roman" charset="0"/>
              </a:rPr>
              <a:t> in NP.</a:t>
            </a:r>
          </a:p>
          <a:p>
            <a:pPr marL="0" lvl="2" indent="0" eaLnBrk="1" hangingPunct="1">
              <a:buFont typeface="Times" charset="0"/>
              <a:buNone/>
              <a:defRPr/>
            </a:pPr>
            <a:endParaRPr lang="en-US" sz="2800" b="1" dirty="0">
              <a:latin typeface="Times New Roman" charset="0"/>
            </a:endParaRPr>
          </a:p>
          <a:p>
            <a:pPr marL="0" lvl="2" indent="0" eaLnBrk="1" hangingPunct="1">
              <a:buFont typeface="Times" charset="0"/>
              <a:buNone/>
              <a:defRPr/>
            </a:pPr>
            <a:r>
              <a:rPr lang="en-US" sz="2800" b="1" dirty="0">
                <a:latin typeface="Times New Roman" charset="0"/>
              </a:rPr>
              <a:t>So, where are they?? </a:t>
            </a:r>
          </a:p>
          <a:p>
            <a:pPr marL="0" indent="0" eaLnBrk="1" hangingPunct="1">
              <a:buFont typeface="Times" charset="0"/>
              <a:buNone/>
              <a:defRPr/>
            </a:pPr>
            <a:r>
              <a:rPr lang="en-US" sz="2800" b="1" dirty="0">
                <a:latin typeface="Times New Roman" charset="0"/>
              </a:rPr>
              <a:t>		</a:t>
            </a:r>
          </a:p>
          <a:p>
            <a:pPr marL="0" indent="0" eaLnBrk="1" hangingPunct="1">
              <a:buFont typeface="Times" charset="0"/>
              <a:buNone/>
              <a:defRPr/>
            </a:pPr>
            <a:r>
              <a:rPr lang="en-US" sz="2800" b="1" dirty="0">
                <a:latin typeface="Times New Roman" charset="0"/>
              </a:rPr>
              <a:t>We need more structure! {Again, later.} </a:t>
            </a:r>
          </a:p>
          <a:p>
            <a:pPr marL="0" indent="0" eaLnBrk="1" hangingPunct="1">
              <a:buFont typeface="Times" charset="0"/>
              <a:buNone/>
              <a:defRPr/>
            </a:pPr>
            <a:r>
              <a:rPr lang="en-US" sz="2800" b="1" dirty="0">
                <a:latin typeface="Times New Roman" charset="0"/>
              </a:rPr>
              <a:t>		</a:t>
            </a:r>
          </a:p>
          <a:p>
            <a:pPr marL="0" indent="0" eaLnBrk="1" hangingPunct="1">
              <a:buFont typeface="Times" charset="0"/>
              <a:buNone/>
              <a:defRPr/>
            </a:pPr>
            <a:r>
              <a:rPr lang="en-US" sz="2800" b="1" dirty="0">
                <a:latin typeface="Times New Roman" charset="0"/>
              </a:rPr>
              <a:t>First we look inward, within NP.</a:t>
            </a:r>
            <a:endParaRPr lang="en-US" sz="3600" b="1" dirty="0"/>
          </a:p>
        </p:txBody>
      </p:sp>
      <p:sp>
        <p:nvSpPr>
          <p:cNvPr id="4" name="Date Placeholder 3">
            <a:extLst>
              <a:ext uri="{FF2B5EF4-FFF2-40B4-BE49-F238E27FC236}">
                <a16:creationId xmlns:a16="http://schemas.microsoft.com/office/drawing/2014/main" id="{8D0E8A7F-F47A-AD46-8F6A-051C3DE9BCB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E9C3D86-BAD6-0941-811C-9F3CF98BC5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6C8E234-1108-AB4F-832F-86C4A35CAC3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772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P</a:t>
            </a:r>
          </a:p>
        </p:txBody>
      </p:sp>
      <p:sp>
        <p:nvSpPr>
          <p:cNvPr id="419843"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Second Significant Class of Problems: The Class P</a:t>
            </a:r>
          </a:p>
          <a:p>
            <a:pPr eaLnBrk="1" hangingPunct="1">
              <a:buFont typeface="Times" charset="0"/>
              <a:buChar char="•"/>
              <a:defRPr/>
            </a:pPr>
            <a:endParaRPr lang="en-US" b="1" dirty="0"/>
          </a:p>
        </p:txBody>
      </p:sp>
    </p:spTree>
    <p:extLst>
      <p:ext uri="{BB962C8B-B14F-4D97-AF65-F5344CB8AC3E}">
        <p14:creationId xmlns:p14="http://schemas.microsoft.com/office/powerpoint/2010/main" val="2414472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0867" name="Rectangle 3"/>
          <p:cNvSpPr>
            <a:spLocks noGrp="1" noChangeArrowheads="1"/>
          </p:cNvSpPr>
          <p:nvPr>
            <p:ph idx="1"/>
          </p:nvPr>
        </p:nvSpPr>
        <p:spPr>
          <a:xfrm>
            <a:off x="457200" y="1600200"/>
            <a:ext cx="8229600" cy="4645025"/>
          </a:xfrm>
        </p:spPr>
        <p:txBody>
          <a:bodyPr/>
          <a:lstStyle/>
          <a:p>
            <a:pPr marL="0" lvl="2" indent="0" eaLnBrk="1" hangingPunct="1">
              <a:lnSpc>
                <a:spcPct val="90000"/>
              </a:lnSpc>
              <a:buFont typeface="Times" charset="0"/>
              <a:buNone/>
              <a:defRPr/>
            </a:pPr>
            <a:r>
              <a:rPr lang="en-US" sz="2800" b="1" dirty="0"/>
              <a:t>Some decision problems in NP can be solved (without knowing the answer in advance) - in polynomial time. That is, not only can we verify a correct answer in polynomial time, but we can actually </a:t>
            </a:r>
            <a:r>
              <a:rPr lang="en-US" sz="2800" b="1" u="sng" dirty="0"/>
              <a:t>compute</a:t>
            </a:r>
            <a:r>
              <a:rPr lang="en-US" sz="2800" b="1" dirty="0"/>
              <a:t> the correct answer in polynomial time - from "scratch." </a:t>
            </a:r>
          </a:p>
          <a:p>
            <a:pPr marL="0" lvl="3" indent="0" eaLnBrk="1" hangingPunct="1">
              <a:lnSpc>
                <a:spcPct val="90000"/>
              </a:lnSpc>
              <a:buNone/>
              <a:defRPr/>
            </a:pPr>
            <a:endParaRPr lang="en-US" sz="2800" b="1" dirty="0"/>
          </a:p>
          <a:p>
            <a:pPr marL="0" lvl="3" indent="0" eaLnBrk="1" hangingPunct="1">
              <a:lnSpc>
                <a:spcPct val="90000"/>
              </a:lnSpc>
              <a:buFont typeface="Times" charset="0"/>
              <a:buNone/>
              <a:defRPr/>
            </a:pPr>
            <a:r>
              <a:rPr lang="en-US" sz="2800" b="1" dirty="0"/>
              <a:t>These are the problems that make up the class P.</a:t>
            </a:r>
          </a:p>
          <a:p>
            <a:pPr marL="0" lvl="4" indent="0" eaLnBrk="1" hangingPunct="1">
              <a:lnSpc>
                <a:spcPct val="90000"/>
              </a:lnSpc>
              <a:buFont typeface="Times" charset="0"/>
              <a:buChar char="•"/>
              <a:defRPr/>
            </a:pPr>
            <a:endParaRPr lang="en-US" sz="2800" b="1" dirty="0"/>
          </a:p>
          <a:p>
            <a:pPr marL="0" lvl="4" indent="0" eaLnBrk="1" hangingPunct="1">
              <a:lnSpc>
                <a:spcPct val="90000"/>
              </a:lnSpc>
              <a:buFont typeface="Times" charset="0"/>
              <a:buNone/>
              <a:defRPr/>
            </a:pPr>
            <a:r>
              <a:rPr lang="en-US" sz="2800" b="1" dirty="0"/>
              <a:t>P is a subset of NP.</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C4E97F2E-5BCD-DF43-8019-C4EC124EB7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2044FDD-79DA-7F40-9770-60E5E11C893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4B608D7-F3C1-E246-B63F-DFE8B434CC7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3853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1891" name="Rectangle 3"/>
          <p:cNvSpPr>
            <a:spLocks noGrp="1" noChangeArrowheads="1"/>
          </p:cNvSpPr>
          <p:nvPr>
            <p:ph idx="1"/>
          </p:nvPr>
        </p:nvSpPr>
        <p:spPr/>
        <p:txBody>
          <a:bodyPr/>
          <a:lstStyle/>
          <a:p>
            <a:pPr eaLnBrk="1" hangingPunct="1">
              <a:buFont typeface="Times" charset="0"/>
              <a:buNone/>
              <a:defRPr/>
            </a:pPr>
            <a:r>
              <a:rPr lang="en-US" b="1" dirty="0"/>
              <a:t>	</a:t>
            </a:r>
            <a:r>
              <a:rPr lang="en-US" sz="2800" b="1" dirty="0"/>
              <a:t>Problems in P can also have a witness – we just don't need one. But, this line of thought leads to an interesting observation. Consider the problem of searching a list L for a key X.</a:t>
            </a:r>
          </a:p>
          <a:p>
            <a:pPr eaLnBrk="1" hangingPunct="1">
              <a:buFont typeface="Times" charset="0"/>
              <a:buNone/>
              <a:defRPr/>
            </a:pPr>
            <a:endParaRPr lang="en-US" sz="2800" b="1" dirty="0"/>
          </a:p>
          <a:p>
            <a:pPr eaLnBrk="1" hangingPunct="1">
              <a:buFont typeface="Times" charset="0"/>
              <a:buNone/>
              <a:defRPr/>
            </a:pPr>
            <a:r>
              <a:rPr lang="en-US" sz="2800" b="1" dirty="0"/>
              <a:t>		Given: A list L of n values and a key X.</a:t>
            </a:r>
          </a:p>
          <a:p>
            <a:pPr eaLnBrk="1" hangingPunct="1">
              <a:buFont typeface="Times" charset="0"/>
              <a:buNone/>
              <a:defRPr/>
            </a:pPr>
            <a:r>
              <a:rPr lang="en-US" sz="2800" b="1" dirty="0"/>
              <a:t>		Question: Is X in L?</a:t>
            </a:r>
          </a:p>
        </p:txBody>
      </p:sp>
      <p:sp>
        <p:nvSpPr>
          <p:cNvPr id="4" name="Date Placeholder 3">
            <a:extLst>
              <a:ext uri="{FF2B5EF4-FFF2-40B4-BE49-F238E27FC236}">
                <a16:creationId xmlns:a16="http://schemas.microsoft.com/office/drawing/2014/main" id="{8C5D3E53-3639-634E-8506-3CCB2C396F6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B5FFB78-AD1E-224D-9E82-70448F6B78A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27DE739-AC68-4D4B-B671-DCC2843B10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0166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2915"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400" b="1" dirty="0"/>
              <a:t>	</a:t>
            </a:r>
            <a:r>
              <a:rPr lang="en-US" sz="2800" b="1" dirty="0"/>
              <a:t>We know this problem is in P. But, we can also envision a nondeterministic solution. An oracle can, in fact, provide a "witness" for a Yes instance by simply writing down the index of  where X is located.</a:t>
            </a:r>
          </a:p>
          <a:p>
            <a:pPr eaLnBrk="1" hangingPunct="1">
              <a:lnSpc>
                <a:spcPct val="90000"/>
              </a:lnSpc>
              <a:buFont typeface="Times" pitchFamily="-108" charset="0"/>
              <a:buNone/>
              <a:defRPr/>
            </a:pPr>
            <a:r>
              <a:rPr lang="en-US" sz="2800" b="1" dirty="0"/>
              <a:t>	</a:t>
            </a:r>
          </a:p>
          <a:p>
            <a:pPr eaLnBrk="1" hangingPunct="1">
              <a:lnSpc>
                <a:spcPct val="90000"/>
              </a:lnSpc>
              <a:buFont typeface="Times" pitchFamily="-108" charset="0"/>
              <a:buNone/>
              <a:defRPr/>
            </a:pPr>
            <a:r>
              <a:rPr lang="en-US" sz="2800" b="1" dirty="0"/>
              <a:t>	We can verify the correctness with one simple comparison and reporting, Yes the witness is correct.</a:t>
            </a:r>
          </a:p>
        </p:txBody>
      </p:sp>
      <p:sp>
        <p:nvSpPr>
          <p:cNvPr id="4" name="Date Placeholder 3">
            <a:extLst>
              <a:ext uri="{FF2B5EF4-FFF2-40B4-BE49-F238E27FC236}">
                <a16:creationId xmlns:a16="http://schemas.microsoft.com/office/drawing/2014/main" id="{156ED706-F6F9-5048-8687-916E45622B4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811DAD7-F57E-CC4C-95BD-A8B6CB65069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5265160-6DFB-4A44-B31B-6159857A14E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5014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393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a:t>Now, consider the complement (Version 3) of this problem:</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Given:	A list L of n values and a key X.</a:t>
            </a:r>
          </a:p>
          <a:p>
            <a:pPr marL="0" indent="0" eaLnBrk="1" hangingPunct="1">
              <a:lnSpc>
                <a:spcPct val="90000"/>
              </a:lnSpc>
              <a:buFont typeface="Times" charset="0"/>
              <a:buNone/>
              <a:defRPr/>
            </a:pPr>
            <a:r>
              <a:rPr lang="en-US" sz="2800" b="1" dirty="0"/>
              <a:t>		Question: Is X </a:t>
            </a:r>
            <a:r>
              <a:rPr lang="en-US" sz="2800" b="1" u="sng" dirty="0"/>
              <a:t>not</a:t>
            </a:r>
            <a:r>
              <a:rPr lang="en-US" sz="2800" b="1" dirty="0"/>
              <a:t> in L?</a:t>
            </a:r>
          </a:p>
          <a:p>
            <a:pPr marL="0" indent="0" eaLnBrk="1" hangingPunct="1">
              <a:lnSpc>
                <a:spcPct val="90000"/>
              </a:lnSpc>
              <a:buFont typeface="Times" charset="0"/>
              <a:buNone/>
              <a:defRPr/>
            </a:pPr>
            <a:r>
              <a:rPr lang="en-US" sz="2800" b="1" dirty="0"/>
              <a:t>Here, for any Yes instance, no 'witness' seems to exist, but if the oracle simply writes down "Yes" we can verify the correctness in polynomial time by comparing X with each of the n values and report "Yes, X is not in the list."</a:t>
            </a:r>
            <a:endParaRPr lang="en-US" sz="2800" dirty="0"/>
          </a:p>
        </p:txBody>
      </p:sp>
      <p:sp>
        <p:nvSpPr>
          <p:cNvPr id="4" name="Date Placeholder 3">
            <a:extLst>
              <a:ext uri="{FF2B5EF4-FFF2-40B4-BE49-F238E27FC236}">
                <a16:creationId xmlns:a16="http://schemas.microsoft.com/office/drawing/2014/main" id="{28BC6680-80A7-4942-864C-B477333D59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5D420A3-B7EA-E64B-B41B-66B0AB054A8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CD1AEB6-60AF-CD4D-A95D-7901CB512B1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4260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4963" name="Rectangle 3"/>
          <p:cNvSpPr>
            <a:spLocks noGrp="1" noChangeArrowheads="1"/>
          </p:cNvSpPr>
          <p:nvPr>
            <p:ph idx="1"/>
          </p:nvPr>
        </p:nvSpPr>
        <p:spPr/>
        <p:txBody>
          <a:bodyPr/>
          <a:lstStyle/>
          <a:p>
            <a:pPr marL="0" indent="0" eaLnBrk="1" hangingPunct="1">
              <a:buFont typeface="Times" charset="0"/>
              <a:buNone/>
              <a:defRPr/>
            </a:pPr>
            <a:r>
              <a:rPr lang="en-US" sz="2800" b="1" dirty="0"/>
              <a:t>Therefore, both problems can be verified in polynomial time and, hence, both are in NP.</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a:t>This is a characteristic of any problem in P - both it and its complement can be verified in polynomial time (of course, they can both be 'solved' in polynomial time, too.)</a:t>
            </a:r>
          </a:p>
          <a:p>
            <a:pPr marL="0" indent="0" eaLnBrk="1" hangingPunct="1">
              <a:buFont typeface="Times" charset="0"/>
              <a:buNone/>
              <a:defRPr/>
            </a:pPr>
            <a:endParaRPr lang="en-US" sz="2800" b="1" dirty="0"/>
          </a:p>
          <a:p>
            <a:pPr marL="0" indent="0" eaLnBrk="1" hangingPunct="1">
              <a:buFont typeface="Times" charset="0"/>
              <a:buNone/>
              <a:defRPr/>
            </a:pPr>
            <a:r>
              <a:rPr lang="en-US" sz="2800" b="1" dirty="0"/>
              <a:t>Therefore, we can again conclude P </a:t>
            </a:r>
            <a:r>
              <a:rPr lang="en-US" sz="2800" b="1" dirty="0">
                <a:sym typeface="Symbol" charset="2"/>
              </a:rPr>
              <a:t></a:t>
            </a:r>
            <a:r>
              <a:rPr lang="en-US" sz="2800" b="1" dirty="0"/>
              <a:t>  NP.</a:t>
            </a:r>
          </a:p>
        </p:txBody>
      </p:sp>
      <p:sp>
        <p:nvSpPr>
          <p:cNvPr id="4" name="Date Placeholder 3">
            <a:extLst>
              <a:ext uri="{FF2B5EF4-FFF2-40B4-BE49-F238E27FC236}">
                <a16:creationId xmlns:a16="http://schemas.microsoft.com/office/drawing/2014/main" id="{A11DA974-21D1-3741-B802-2A3550A46B7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4FD7962-4502-624F-99C8-152E5133BFE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D69A7B-0961-BA42-A90E-6BC6F3A380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943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5987"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There is a popular conjecture that if any problem and its complement are both in NP, then both are also in P.</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This has been the case for several problems that for many years were not known to be in P, but both the problem and its complement were known to be in NP.</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For example, Linear Programming (proven to be in P in the 1980's), and Prime Number (proven in 2006 to be in  P). </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A notable 'holdout' to date is Graph Isomorphism.</a:t>
            </a:r>
          </a:p>
        </p:txBody>
      </p:sp>
      <p:sp>
        <p:nvSpPr>
          <p:cNvPr id="4" name="Date Placeholder 3">
            <a:extLst>
              <a:ext uri="{FF2B5EF4-FFF2-40B4-BE49-F238E27FC236}">
                <a16:creationId xmlns:a16="http://schemas.microsoft.com/office/drawing/2014/main" id="{AFE24A12-B50C-C14B-9334-6ECEA0A869F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4D29FB4-5F28-304C-A863-96D6E84E1A7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6E65FCE-EA69-D943-AF86-B753E504AE8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1989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7011"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There are a lot of problems in NP that we do not know how to solve in polynomial time. Why? </a:t>
            </a:r>
          </a:p>
          <a:p>
            <a:pPr marL="0" lvl="3" indent="0" eaLnBrk="1" hangingPunct="1">
              <a:buFont typeface="Times" charset="0"/>
              <a:buChar char="•"/>
              <a:defRPr/>
            </a:pPr>
            <a:endParaRPr lang="en-US" sz="2800" b="1" dirty="0">
              <a:latin typeface="Times New Roman" charset="0"/>
            </a:endParaRPr>
          </a:p>
          <a:p>
            <a:pPr marL="0" lvl="3" indent="0" eaLnBrk="1" hangingPunct="1">
              <a:buFont typeface="Times" charset="0"/>
              <a:buNone/>
              <a:defRPr/>
            </a:pPr>
            <a:r>
              <a:rPr lang="en-US" sz="2800" b="1" dirty="0">
                <a:latin typeface="Times New Roman" charset="0"/>
              </a:rPr>
              <a:t>Because they really don't have polynomial algorithms? </a:t>
            </a:r>
          </a:p>
          <a:p>
            <a:pPr marL="0" lvl="3" indent="0" eaLnBrk="1" hangingPunct="1">
              <a:buFont typeface="Times" charset="0"/>
              <a:buChar char="•"/>
              <a:defRPr/>
            </a:pPr>
            <a:endParaRPr lang="en-US" sz="2800" b="1" dirty="0">
              <a:latin typeface="Times New Roman" charset="0"/>
            </a:endParaRPr>
          </a:p>
          <a:p>
            <a:pPr marL="0" lvl="3" indent="0" eaLnBrk="1" hangingPunct="1">
              <a:buFont typeface="Times" charset="0"/>
              <a:buNone/>
              <a:defRPr/>
            </a:pPr>
            <a:r>
              <a:rPr lang="en-US" sz="2800" b="1" dirty="0">
                <a:latin typeface="Times New Roman" charset="0"/>
              </a:rPr>
              <a:t>Or, because we are not yet clever enough to have found a polynomial algorithm for them?</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EA9FE12B-7DEA-B345-A2C8-375FA29FC2C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B9DF522-874A-0243-94F8-D0323EC1F28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DE2D428-F9BA-0F44-8CFE-8FC8EF513D3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461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ea typeface="ＭＳ Ｐゴシック" pitchFamily="-111" charset="-128"/>
                <a:cs typeface="ＭＳ Ｐゴシック" pitchFamily="-111" charset="-128"/>
              </a:rPr>
              <a:t>Order</a:t>
            </a:r>
          </a:p>
        </p:txBody>
      </p:sp>
      <p:sp>
        <p:nvSpPr>
          <p:cNvPr id="116739"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Let the order of algorithm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be in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Then, for algorithms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and their respective order functions,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consider the limit of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as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goes to infinity.</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this value is</a:t>
            </a:r>
          </a:p>
          <a:p>
            <a:pPr lvl="1" eaLnBrk="1" hangingPunct="1">
              <a:lnSpc>
                <a:spcPct val="90000"/>
              </a:lnSpc>
              <a:buFont typeface="Times" pitchFamily="-111" charset="0"/>
              <a:buNone/>
            </a:pPr>
            <a:endParaRPr lang="en-US" sz="2000" dirty="0"/>
          </a:p>
          <a:p>
            <a:pPr lvl="1" eaLnBrk="1" hangingPunct="1">
              <a:lnSpc>
                <a:spcPct val="90000"/>
              </a:lnSpc>
              <a:buFont typeface="Times" pitchFamily="-111" charset="0"/>
              <a:buNone/>
            </a:pPr>
            <a:r>
              <a:rPr lang="en-US" sz="2000" dirty="0"/>
              <a:t>	     0 		</a:t>
            </a:r>
            <a:r>
              <a:rPr lang="en-US" sz="2000" b="1" dirty="0"/>
              <a:t>A</a:t>
            </a:r>
            <a:r>
              <a:rPr lang="en-US" sz="2000" dirty="0"/>
              <a:t> is faster than </a:t>
            </a:r>
            <a:r>
              <a:rPr lang="en-US" sz="2000" b="1" dirty="0"/>
              <a:t>B</a:t>
            </a:r>
          </a:p>
          <a:p>
            <a:pPr lvl="1" eaLnBrk="1" hangingPunct="1">
              <a:lnSpc>
                <a:spcPct val="90000"/>
              </a:lnSpc>
              <a:buFont typeface="Times" pitchFamily="-111" charset="0"/>
              <a:buNone/>
            </a:pPr>
            <a:r>
              <a:rPr lang="en-US" sz="2000" dirty="0"/>
              <a:t>	constant 		</a:t>
            </a:r>
            <a:r>
              <a:rPr lang="en-US" sz="2000" b="1" dirty="0"/>
              <a:t>A</a:t>
            </a:r>
            <a:r>
              <a:rPr lang="en-US" sz="2000" dirty="0"/>
              <a:t> and </a:t>
            </a:r>
            <a:r>
              <a:rPr lang="en-US" sz="2000" b="1" dirty="0"/>
              <a:t>B</a:t>
            </a:r>
            <a:r>
              <a:rPr lang="en-US" sz="2000" dirty="0"/>
              <a:t> are "equally slow/fast"</a:t>
            </a:r>
          </a:p>
          <a:p>
            <a:pPr lvl="1" eaLnBrk="1" hangingPunct="1">
              <a:lnSpc>
                <a:spcPct val="90000"/>
              </a:lnSpc>
              <a:buFont typeface="Times" pitchFamily="-111" charset="0"/>
              <a:buNone/>
            </a:pPr>
            <a:r>
              <a:rPr lang="en-US" sz="2000" dirty="0"/>
              <a:t>	infinity  		</a:t>
            </a:r>
            <a:r>
              <a:rPr lang="en-US" sz="2000" b="1" dirty="0"/>
              <a:t>A</a:t>
            </a:r>
            <a:r>
              <a:rPr lang="en-US" sz="2000" dirty="0"/>
              <a:t> is slower than </a:t>
            </a:r>
            <a:r>
              <a:rPr lang="en-US" sz="2000" b="1" dirty="0"/>
              <a:t>B</a:t>
            </a:r>
            <a:r>
              <a:rPr lang="en-US" sz="2000" dirty="0"/>
              <a:t>.</a:t>
            </a:r>
          </a:p>
        </p:txBody>
      </p:sp>
      <p:sp>
        <p:nvSpPr>
          <p:cNvPr id="116740" name="Date Placeholder 3"/>
          <p:cNvSpPr>
            <a:spLocks noGrp="1"/>
          </p:cNvSpPr>
          <p:nvPr>
            <p:ph type="dt" sz="quarter" idx="10"/>
          </p:nvPr>
        </p:nvSpPr>
        <p:spPr>
          <a:noFill/>
        </p:spPr>
        <p:txBody>
          <a:bodyPr/>
          <a:lstStyle/>
          <a:p>
            <a:fld id="{9D0E868F-4E80-4345-AFDC-EC0355C05E09}"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674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6742" name="Slide Number Placeholder 5"/>
          <p:cNvSpPr>
            <a:spLocks noGrp="1"/>
          </p:cNvSpPr>
          <p:nvPr>
            <p:ph type="sldNum" sz="quarter" idx="12"/>
          </p:nvPr>
        </p:nvSpPr>
        <p:spPr>
          <a:noFill/>
        </p:spPr>
        <p:txBody>
          <a:bodyPr/>
          <a:lstStyle/>
          <a:p>
            <a:fld id="{0D724F0C-CA35-0648-8488-5BF1A5680F02}"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49700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8035"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latin typeface="Times New Roman" charset="0"/>
              </a:rPr>
              <a:t>At the moment, no one knows. </a:t>
            </a:r>
          </a:p>
          <a:p>
            <a:pPr marL="0" lvl="2" indent="0" eaLnBrk="1" hangingPunct="1">
              <a:lnSpc>
                <a:spcPct val="90000"/>
              </a:lnSpc>
              <a:buFont typeface="Times" charset="0"/>
              <a:buChar char="•"/>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Some believe all problems in NP have polynomial algorithms. Many do not (believe that).</a:t>
            </a:r>
          </a:p>
          <a:p>
            <a:pPr marL="0" lvl="2" indent="0" eaLnBrk="1" hangingPunct="1">
              <a:lnSpc>
                <a:spcPct val="90000"/>
              </a:lnSpc>
              <a:buFont typeface="Times" charset="0"/>
              <a:buChar char="•"/>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The fundamental question in theoretical computer science is: </a:t>
            </a:r>
          </a:p>
          <a:p>
            <a:pPr marL="0" lvl="3" indent="0" eaLnBrk="1" hangingPunct="1">
              <a:lnSpc>
                <a:spcPct val="90000"/>
              </a:lnSpc>
              <a:buFont typeface="Times" charset="0"/>
              <a:buNone/>
              <a:defRPr/>
            </a:pPr>
            <a:r>
              <a:rPr lang="en-US" sz="2400" b="1" dirty="0">
                <a:latin typeface="Times New Roman" charset="0"/>
              </a:rPr>
              <a:t>Does P = NP?</a:t>
            </a:r>
          </a:p>
          <a:p>
            <a:pPr marL="0" lvl="3" indent="0" eaLnBrk="1" hangingPunct="1">
              <a:lnSpc>
                <a:spcPct val="90000"/>
              </a:lnSpc>
              <a:buFont typeface="Times" charset="0"/>
              <a:buNone/>
              <a:defRPr/>
            </a:pPr>
            <a:endParaRPr lang="en-US" sz="2400" b="1" dirty="0">
              <a:latin typeface="Times New Roman" charset="0"/>
            </a:endParaRPr>
          </a:p>
          <a:p>
            <a:pPr marL="0" lvl="3" indent="0" eaLnBrk="1" hangingPunct="1">
              <a:lnSpc>
                <a:spcPct val="90000"/>
              </a:lnSpc>
              <a:buFont typeface="Times" charset="0"/>
              <a:buNone/>
              <a:defRPr/>
            </a:pPr>
            <a:r>
              <a:rPr lang="en-US" sz="2400" b="1" dirty="0">
                <a:latin typeface="Times New Roman" charset="0"/>
              </a:rPr>
              <a:t>There is an award of one million dollars for a proof. </a:t>
            </a:r>
          </a:p>
          <a:p>
            <a:pPr marL="0" lvl="3" indent="0" algn="ctr" eaLnBrk="1" hangingPunct="1">
              <a:lnSpc>
                <a:spcPct val="90000"/>
              </a:lnSpc>
              <a:buFont typeface="Times" charset="0"/>
              <a:buNone/>
              <a:defRPr/>
            </a:pPr>
            <a:r>
              <a:rPr lang="en-US" sz="2400" b="1" dirty="0">
                <a:latin typeface="Times New Roman" charset="0"/>
              </a:rPr>
              <a:t>– Either way, True or False.</a:t>
            </a:r>
          </a:p>
        </p:txBody>
      </p:sp>
      <p:sp>
        <p:nvSpPr>
          <p:cNvPr id="4" name="Date Placeholder 3">
            <a:extLst>
              <a:ext uri="{FF2B5EF4-FFF2-40B4-BE49-F238E27FC236}">
                <a16:creationId xmlns:a16="http://schemas.microsoft.com/office/drawing/2014/main" id="{1F431606-2C7C-E64C-8532-0C6F281EE54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90D96C0-A6DE-8A4B-97C8-105D1A5C9B6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A6AB32A-C16D-F541-99E2-DF420F6122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0547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Other Classes</a:t>
            </a:r>
          </a:p>
        </p:txBody>
      </p:sp>
      <p:sp>
        <p:nvSpPr>
          <p:cNvPr id="42905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a:t>We now look at other classes of problems.</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Hard appearing problems can turn out to be easy to solve. And, easy looking problems can actually be very hard (Graph Theory is rich with such examples).</a:t>
            </a:r>
          </a:p>
          <a:p>
            <a:pPr marL="0" indent="0" eaLnBrk="1" hangingPunct="1">
              <a:lnSpc>
                <a:spcPct val="90000"/>
              </a:lnSpc>
              <a:buFont typeface="Times" charset="0"/>
              <a:buNone/>
              <a:defRPr/>
            </a:pPr>
            <a:endParaRPr lang="en-US" sz="2800" b="1" dirty="0"/>
          </a:p>
          <a:p>
            <a:pPr marL="0" indent="0" eaLnBrk="1" hangingPunct="1">
              <a:lnSpc>
                <a:spcPct val="90000"/>
              </a:lnSpc>
              <a:buFont typeface="Times" charset="0"/>
              <a:buNone/>
              <a:defRPr/>
            </a:pPr>
            <a:r>
              <a:rPr lang="en-US" sz="2800" b="1" dirty="0"/>
              <a:t>We must deal with the concept of "as hard as," "no harder than," etc. in a more rigorous way.</a:t>
            </a:r>
          </a:p>
          <a:p>
            <a:pPr eaLnBrk="1" hangingPunct="1">
              <a:lnSpc>
                <a:spcPct val="90000"/>
              </a:lnSpc>
              <a:buFont typeface="Times" charset="0"/>
              <a:buNone/>
              <a:defRPr/>
            </a:pPr>
            <a:endParaRPr lang="en-US" sz="2000" dirty="0"/>
          </a:p>
        </p:txBody>
      </p:sp>
      <p:sp>
        <p:nvSpPr>
          <p:cNvPr id="4" name="Date Placeholder 3">
            <a:extLst>
              <a:ext uri="{FF2B5EF4-FFF2-40B4-BE49-F238E27FC236}">
                <a16:creationId xmlns:a16="http://schemas.microsoft.com/office/drawing/2014/main" id="{29881664-CCA1-BB46-A7B2-8CA6DBEAB2F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1354D72-4942-214C-BB95-C339CEE20EB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007FB28-12B1-FA4E-988A-05573CABA99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2114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 harder than"</a:t>
            </a:r>
          </a:p>
        </p:txBody>
      </p:sp>
      <p:sp>
        <p:nvSpPr>
          <p:cNvPr id="430083"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latin typeface="Times New Roman" charset="0"/>
              </a:rPr>
              <a:t>Problem A is said to be 'no harder than' problem B when the smallest class containing A is a subset of the smallest class containing B.</a:t>
            </a:r>
          </a:p>
          <a:p>
            <a:pPr marL="0" indent="0" eaLnBrk="1" hangingPunct="1">
              <a:lnSpc>
                <a:spcPct val="90000"/>
              </a:lnSpc>
              <a:buFont typeface="Times" charset="0"/>
              <a:buNone/>
              <a:defRPr/>
            </a:pPr>
            <a:endParaRPr lang="en-US" sz="2400" b="1" dirty="0">
              <a:latin typeface="Times New Roman" charset="0"/>
            </a:endParaRPr>
          </a:p>
          <a:p>
            <a:pPr marL="0" indent="0" eaLnBrk="1" hangingPunct="1">
              <a:lnSpc>
                <a:spcPct val="90000"/>
              </a:lnSpc>
              <a:buFont typeface="Times" charset="0"/>
              <a:buNone/>
              <a:defRPr/>
            </a:pPr>
            <a:r>
              <a:rPr lang="en-US" sz="2400" b="1" dirty="0">
                <a:latin typeface="Times New Roman" charset="0"/>
              </a:rPr>
              <a:t>Recall that </a:t>
            </a:r>
            <a:r>
              <a:rPr lang="en-US" sz="2400" b="1" dirty="0" err="1">
                <a:latin typeface="Times New Roman" charset="0"/>
              </a:rPr>
              <a:t>f</a:t>
            </a:r>
            <a:r>
              <a:rPr lang="en-US" sz="2400" b="1" baseline="-25000" dirty="0" err="1">
                <a:latin typeface="Times New Roman" charset="0"/>
              </a:rPr>
              <a:t>X</a:t>
            </a:r>
            <a:r>
              <a:rPr lang="en-US" sz="2400" b="1" dirty="0">
                <a:latin typeface="Times New Roman" charset="0"/>
              </a:rPr>
              <a:t>(n) is the order of the smallest complexity class containing problem X.  </a:t>
            </a:r>
          </a:p>
          <a:p>
            <a:pPr marL="0" indent="0" eaLnBrk="1" hangingPunct="1">
              <a:lnSpc>
                <a:spcPct val="90000"/>
              </a:lnSpc>
              <a:buFont typeface="Times" charset="0"/>
              <a:buNone/>
              <a:defRPr/>
            </a:pPr>
            <a:r>
              <a:rPr lang="en-US" sz="2400" b="1" dirty="0">
                <a:latin typeface="Times New Roman" charset="0"/>
              </a:rPr>
              <a:t>	</a:t>
            </a:r>
          </a:p>
          <a:p>
            <a:pPr marL="0" indent="0" eaLnBrk="1" hangingPunct="1">
              <a:lnSpc>
                <a:spcPct val="90000"/>
              </a:lnSpc>
              <a:buFont typeface="Times" charset="0"/>
              <a:buNone/>
              <a:defRPr/>
            </a:pPr>
            <a:r>
              <a:rPr lang="en-US" sz="2400" b="1" dirty="0">
                <a:latin typeface="Times New Roman" charset="0"/>
              </a:rPr>
              <a:t>If, for some constant </a:t>
            </a:r>
            <a:r>
              <a:rPr lang="en-US" sz="2400" b="1" dirty="0">
                <a:latin typeface="Times New Roman" charset="0"/>
                <a:sym typeface="Symbol" charset="2"/>
              </a:rPr>
              <a:t></a:t>
            </a:r>
            <a:r>
              <a:rPr lang="en-US" sz="2400" b="1" dirty="0">
                <a:latin typeface="Times New Roman" charset="0"/>
              </a:rPr>
              <a:t>, </a:t>
            </a:r>
          </a:p>
          <a:p>
            <a:pPr marL="0" indent="0" eaLnBrk="1" hangingPunct="1">
              <a:lnSpc>
                <a:spcPct val="90000"/>
              </a:lnSpc>
              <a:buFont typeface="Times" charset="0"/>
              <a:buNone/>
              <a:defRPr/>
            </a:pPr>
            <a:r>
              <a:rPr lang="en-US" sz="2400" b="1" dirty="0">
                <a:latin typeface="Times New Roman" charset="0"/>
              </a:rPr>
              <a:t>			</a:t>
            </a:r>
            <a:r>
              <a:rPr lang="en-US" sz="2400" b="1" dirty="0" err="1">
                <a:latin typeface="Times New Roman" charset="0"/>
              </a:rPr>
              <a:t>f</a:t>
            </a:r>
            <a:r>
              <a:rPr lang="en-US" sz="2400" b="1" baseline="-25000" dirty="0" err="1">
                <a:latin typeface="Times New Roman" charset="0"/>
              </a:rPr>
              <a:t>A</a:t>
            </a:r>
            <a:r>
              <a:rPr lang="en-US" sz="2400" b="1" dirty="0">
                <a:latin typeface="Times New Roman" charset="0"/>
              </a:rPr>
              <a:t>(n)  ≤ n</a:t>
            </a:r>
            <a:r>
              <a:rPr lang="en-US" sz="2400" b="1" baseline="30000" dirty="0">
                <a:latin typeface="Times New Roman" charset="0"/>
                <a:sym typeface="Symbol" charset="2"/>
              </a:rPr>
              <a:t></a:t>
            </a:r>
            <a:r>
              <a:rPr lang="en-US" sz="2400" b="1" dirty="0">
                <a:latin typeface="Times New Roman" charset="0"/>
                <a:sym typeface="Symbol" charset="2"/>
              </a:rPr>
              <a:t>  </a:t>
            </a:r>
            <a:r>
              <a:rPr lang="en-US" sz="2400" b="1" dirty="0" err="1">
                <a:latin typeface="Times New Roman" charset="0"/>
              </a:rPr>
              <a:t>f</a:t>
            </a:r>
            <a:r>
              <a:rPr lang="en-US" sz="2400" b="1" baseline="-25000" dirty="0" err="1">
                <a:latin typeface="Times New Roman" charset="0"/>
              </a:rPr>
              <a:t>B</a:t>
            </a:r>
            <a:r>
              <a:rPr lang="en-US" sz="2400" b="1" dirty="0">
                <a:latin typeface="Times New Roman" charset="0"/>
              </a:rPr>
              <a:t>(n), </a:t>
            </a:r>
          </a:p>
          <a:p>
            <a:pPr marL="0" indent="0" eaLnBrk="1" hangingPunct="1">
              <a:lnSpc>
                <a:spcPct val="90000"/>
              </a:lnSpc>
              <a:buFont typeface="Times" charset="0"/>
              <a:buNone/>
              <a:defRPr/>
            </a:pPr>
            <a:endParaRPr lang="en-US" sz="2400" b="1" dirty="0">
              <a:latin typeface="Times New Roman" charset="0"/>
            </a:endParaRPr>
          </a:p>
          <a:p>
            <a:pPr marL="0" indent="0" eaLnBrk="1" hangingPunct="1">
              <a:lnSpc>
                <a:spcPct val="90000"/>
              </a:lnSpc>
              <a:buFont typeface="Times" charset="0"/>
              <a:buNone/>
              <a:defRPr/>
            </a:pPr>
            <a:r>
              <a:rPr lang="en-US" sz="2400" b="1" dirty="0">
                <a:latin typeface="Times New Roman" charset="0"/>
              </a:rPr>
              <a:t>the time to solve A is no more than some polynomial multiple of the time required to solve B, i.e., A is 'no harder than' B.</a:t>
            </a:r>
          </a:p>
          <a:p>
            <a:pPr eaLnBrk="1" hangingPunct="1">
              <a:lnSpc>
                <a:spcPct val="90000"/>
              </a:lnSpc>
              <a:buFont typeface="Times" charset="0"/>
              <a:buNone/>
              <a:defRPr/>
            </a:pPr>
            <a:endParaRPr lang="en-US" sz="2000" b="1" dirty="0">
              <a:latin typeface="Times New Roman" charset="0"/>
            </a:endParaRPr>
          </a:p>
        </p:txBody>
      </p:sp>
      <p:sp>
        <p:nvSpPr>
          <p:cNvPr id="4" name="Date Placeholder 3">
            <a:extLst>
              <a:ext uri="{FF2B5EF4-FFF2-40B4-BE49-F238E27FC236}">
                <a16:creationId xmlns:a16="http://schemas.microsoft.com/office/drawing/2014/main" id="{2227F5DB-7265-4D48-B717-61B175DCF1F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5DD83E7-051B-7E47-9C79-2B749D2C75F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CF0C86E-E31B-B54C-AC98-C679E52D369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5091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 harder than"</a:t>
            </a:r>
          </a:p>
        </p:txBody>
      </p:sp>
      <p:sp>
        <p:nvSpPr>
          <p:cNvPr id="431107" name="Rectangle 3"/>
          <p:cNvSpPr>
            <a:spLocks noGrp="1" noChangeArrowheads="1"/>
          </p:cNvSpPr>
          <p:nvPr>
            <p:ph idx="1"/>
          </p:nvPr>
        </p:nvSpPr>
        <p:spPr/>
        <p:txBody>
          <a:bodyPr/>
          <a:lstStyle/>
          <a:p>
            <a:pPr marL="0" indent="0" eaLnBrk="1" hangingPunct="1">
              <a:buFont typeface="Times" charset="0"/>
              <a:buNone/>
              <a:defRPr/>
            </a:pPr>
            <a:r>
              <a:rPr lang="en-US" sz="2400" b="1" dirty="0"/>
              <a:t>The requirement for determining the relative difficulty of two problems A and B requires that we know, at least, the order of the fastest algorithm for problem B and the order of some algorithm for Problem A.</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We may not know either!!</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In the following we exhibit a technique that can allow us to determine this relationship without knowing anything about an algorithm for either problem.</a:t>
            </a:r>
          </a:p>
        </p:txBody>
      </p:sp>
      <p:sp>
        <p:nvSpPr>
          <p:cNvPr id="4" name="Date Placeholder 3">
            <a:extLst>
              <a:ext uri="{FF2B5EF4-FFF2-40B4-BE49-F238E27FC236}">
                <a16:creationId xmlns:a16="http://schemas.microsoft.com/office/drawing/2014/main" id="{A2A73610-ED3C-EF42-8317-A16FBED6129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CBEA458-19C7-7F45-BAB9-906F0418F7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2881CE97-3C60-4D43-A94A-6742728C321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21664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lvl="2" eaLnBrk="1" hangingPunct="1">
              <a:defRPr/>
            </a:pPr>
            <a:r>
              <a:rPr lang="en-US" dirty="0">
                <a:ea typeface="ＭＳ Ｐゴシック" pitchFamily="-111" charset="-128"/>
                <a:cs typeface="ＭＳ Ｐゴシック" pitchFamily="-111" charset="-128"/>
              </a:rPr>
              <a:t>The "Key" to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Complexity Theory</a:t>
            </a:r>
            <a:br>
              <a:rPr lang="en-US" dirty="0"/>
            </a:br>
            <a:endParaRPr lang="en-US" dirty="0"/>
          </a:p>
        </p:txBody>
      </p:sp>
      <p:sp>
        <p:nvSpPr>
          <p:cNvPr id="432131" name="Rectangle 3"/>
          <p:cNvSpPr>
            <a:spLocks noGrp="1" noChangeArrowheads="1"/>
          </p:cNvSpPr>
          <p:nvPr>
            <p:ph type="subTitle" idx="1"/>
          </p:nvPr>
        </p:nvSpPr>
        <p:spPr/>
        <p:txBody>
          <a:bodyPr/>
          <a:lstStyle/>
          <a:p>
            <a:pPr lvl="2" algn="ctr">
              <a:spcBef>
                <a:spcPct val="0"/>
              </a:spcBef>
              <a:buFont typeface="Times" charset="0"/>
              <a:buNone/>
              <a:defRPr/>
            </a:pPr>
            <a:r>
              <a:rPr lang="en-US" sz="4000" b="1" dirty="0">
                <a:latin typeface="+mj-lt"/>
                <a:ea typeface="ＭＳ Ｐゴシック" pitchFamily="-111" charset="-128"/>
                <a:cs typeface="ＭＳ Ｐゴシック" pitchFamily="-111" charset="-128"/>
              </a:rPr>
              <a:t>'Reductions,' 'Reductions,' 'Reductions.' </a:t>
            </a:r>
          </a:p>
          <a:p>
            <a:pPr eaLnBrk="1" hangingPunct="1">
              <a:buFont typeface="Times" charset="0"/>
              <a:buChar char="•"/>
              <a:defRPr/>
            </a:pPr>
            <a:endParaRPr lang="en-US" dirty="0"/>
          </a:p>
        </p:txBody>
      </p:sp>
    </p:spTree>
    <p:extLst>
      <p:ext uri="{BB962C8B-B14F-4D97-AF65-F5344CB8AC3E}">
        <p14:creationId xmlns:p14="http://schemas.microsoft.com/office/powerpoint/2010/main" val="16671832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Reductions</a:t>
            </a:r>
          </a:p>
        </p:txBody>
      </p:sp>
      <p:sp>
        <p:nvSpPr>
          <p:cNvPr id="433155"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b="1" dirty="0"/>
              <a:t>For any problem X, let X(I</a:t>
            </a:r>
            <a:r>
              <a:rPr lang="en-US" sz="2800" b="1" baseline="-25000" dirty="0"/>
              <a:t>X</a:t>
            </a:r>
            <a:r>
              <a:rPr lang="en-US" sz="2800" b="1" dirty="0"/>
              <a:t>, </a:t>
            </a:r>
            <a:r>
              <a:rPr lang="en-US" sz="2800" b="1" dirty="0" err="1"/>
              <a:t>Answer</a:t>
            </a:r>
            <a:r>
              <a:rPr lang="en-US" sz="2800" b="1" baseline="-25000" dirty="0" err="1"/>
              <a:t>X</a:t>
            </a:r>
            <a:r>
              <a:rPr lang="en-US" sz="2800" b="1" dirty="0"/>
              <a:t>) represents an algorithm for problem X – even if none is known to exist.</a:t>
            </a:r>
          </a:p>
          <a:p>
            <a:pPr lvl="1" eaLnBrk="1" hangingPunct="1">
              <a:buFont typeface="Times" charset="0"/>
              <a:buNone/>
              <a:defRPr/>
            </a:pPr>
            <a:r>
              <a:rPr lang="en-US" b="1" dirty="0"/>
              <a:t>	</a:t>
            </a:r>
          </a:p>
          <a:p>
            <a:pPr lvl="1" eaLnBrk="1" hangingPunct="1">
              <a:buFont typeface="Times" charset="0"/>
              <a:buNone/>
              <a:defRPr/>
            </a:pPr>
            <a:r>
              <a:rPr lang="en-US" b="1" dirty="0"/>
              <a:t>	I</a:t>
            </a:r>
            <a:r>
              <a:rPr lang="en-US" b="1" baseline="-25000" dirty="0"/>
              <a:t>X</a:t>
            </a:r>
            <a:r>
              <a:rPr lang="en-US" b="1" dirty="0"/>
              <a:t> is an arbitrary instance given to the algorithm and </a:t>
            </a:r>
            <a:r>
              <a:rPr lang="en-US" b="1" dirty="0" err="1"/>
              <a:t>Answer</a:t>
            </a:r>
            <a:r>
              <a:rPr lang="en-US" b="1" baseline="-25000" dirty="0" err="1"/>
              <a:t>X</a:t>
            </a:r>
            <a:r>
              <a:rPr lang="en-US" b="1" dirty="0"/>
              <a:t> is the returned answer determined by the algorithm.</a:t>
            </a:r>
          </a:p>
        </p:txBody>
      </p:sp>
      <p:sp>
        <p:nvSpPr>
          <p:cNvPr id="4" name="Date Placeholder 3">
            <a:extLst>
              <a:ext uri="{FF2B5EF4-FFF2-40B4-BE49-F238E27FC236}">
                <a16:creationId xmlns:a16="http://schemas.microsoft.com/office/drawing/2014/main" id="{A5CAF293-63BD-9F48-94BA-FD04C06E09D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2C6A51F-6660-934A-854B-C0F984E1F4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1F54D61-65FA-424D-9782-50C570AB964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06500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4179" name="Rectangle 3"/>
          <p:cNvSpPr>
            <a:spLocks noGrp="1" noChangeArrowheads="1"/>
          </p:cNvSpPr>
          <p:nvPr>
            <p:ph idx="1"/>
          </p:nvPr>
        </p:nvSpPr>
        <p:spPr/>
        <p:txBody>
          <a:bodyPr/>
          <a:lstStyle/>
          <a:p>
            <a:pPr marL="0" indent="0" eaLnBrk="1" hangingPunct="1">
              <a:buFont typeface="Times" charset="0"/>
              <a:buNone/>
              <a:defRPr/>
            </a:pPr>
            <a:r>
              <a:rPr lang="en-US" sz="2800" b="1" dirty="0">
                <a:latin typeface="Times New Roman" charset="0"/>
              </a:rPr>
              <a:t>Definition: For problems A and B, a (</a:t>
            </a:r>
            <a:r>
              <a:rPr lang="en-US" sz="2800" b="1" i="1" dirty="0">
                <a:latin typeface="Times New Roman" charset="0"/>
              </a:rPr>
              <a:t>Polynomial) Turing Reduction</a:t>
            </a:r>
            <a:r>
              <a:rPr lang="en-US" sz="2800" b="1" dirty="0">
                <a:latin typeface="Times New Roman" charset="0"/>
              </a:rPr>
              <a:t> is an algorithm A(I</a:t>
            </a:r>
            <a:r>
              <a:rPr lang="en-US" sz="2800" b="1" baseline="-25000" dirty="0">
                <a:latin typeface="Times New Roman" charset="0"/>
              </a:rPr>
              <a:t>A</a:t>
            </a:r>
            <a:r>
              <a:rPr lang="en-US" sz="2800" b="1" dirty="0">
                <a:latin typeface="Times New Roman" charset="0"/>
              </a:rPr>
              <a:t>, </a:t>
            </a:r>
            <a:r>
              <a:rPr lang="en-US" sz="2800" b="1" dirty="0" err="1">
                <a:latin typeface="Times New Roman" charset="0"/>
              </a:rPr>
              <a:t>Answer</a:t>
            </a:r>
            <a:r>
              <a:rPr lang="en-US" sz="2800" b="1" baseline="-25000" dirty="0" err="1">
                <a:latin typeface="Times New Roman" charset="0"/>
              </a:rPr>
              <a:t>A</a:t>
            </a:r>
            <a:r>
              <a:rPr lang="en-US" sz="2800" b="1" dirty="0">
                <a:latin typeface="Times New Roman" charset="0"/>
              </a:rPr>
              <a:t>) for solving all instances of problem A and satisfies the following:	</a:t>
            </a:r>
          </a:p>
          <a:p>
            <a:pPr marL="0" lvl="2" indent="0" eaLnBrk="1" hangingPunct="1">
              <a:buFont typeface="Times" charset="0"/>
              <a:buNone/>
              <a:defRPr/>
            </a:pPr>
            <a:r>
              <a:rPr lang="en-US" sz="2800" b="1" dirty="0">
                <a:latin typeface="Times New Roman" charset="0"/>
              </a:rPr>
              <a:t>(1) Constructs zero or more instances of problem B and invokes algorithm B(I</a:t>
            </a:r>
            <a:r>
              <a:rPr lang="en-US" sz="2800" b="1" baseline="-25000" dirty="0">
                <a:latin typeface="Times New Roman" charset="0"/>
              </a:rPr>
              <a:t>B</a:t>
            </a:r>
            <a:r>
              <a:rPr lang="en-US" sz="2800" b="1" dirty="0">
                <a:latin typeface="Times New Roman" charset="0"/>
              </a:rPr>
              <a:t>, </a:t>
            </a:r>
            <a:r>
              <a:rPr lang="en-US" sz="2800" b="1" dirty="0" err="1">
                <a:latin typeface="Times New Roman" charset="0"/>
              </a:rPr>
              <a:t>Answer</a:t>
            </a:r>
            <a:r>
              <a:rPr lang="en-US" sz="2800" b="1" baseline="-25000" dirty="0" err="1">
                <a:latin typeface="Times New Roman" charset="0"/>
              </a:rPr>
              <a:t>B</a:t>
            </a:r>
            <a:r>
              <a:rPr lang="en-US" sz="2800" b="1" dirty="0">
                <a:latin typeface="Times New Roman" charset="0"/>
              </a:rPr>
              <a:t>), on each.</a:t>
            </a:r>
          </a:p>
          <a:p>
            <a:pPr marL="0" lvl="2" indent="0" eaLnBrk="1" hangingPunct="1">
              <a:buFont typeface="Times" charset="0"/>
              <a:buNone/>
              <a:defRPr/>
            </a:pPr>
            <a:r>
              <a:rPr lang="en-US" sz="2800" b="1" dirty="0">
                <a:latin typeface="Times New Roman" charset="0"/>
              </a:rPr>
              <a:t>(2) Computes the result, </a:t>
            </a:r>
            <a:r>
              <a:rPr lang="en-US" sz="2800" b="1" dirty="0" err="1">
                <a:latin typeface="Times New Roman" charset="0"/>
              </a:rPr>
              <a:t>Answer</a:t>
            </a:r>
            <a:r>
              <a:rPr lang="en-US" sz="2800" b="1" baseline="-25000" dirty="0" err="1">
                <a:latin typeface="Times New Roman" charset="0"/>
              </a:rPr>
              <a:t>A</a:t>
            </a:r>
            <a:r>
              <a:rPr lang="en-US" sz="2800" b="1" dirty="0">
                <a:latin typeface="Times New Roman" charset="0"/>
              </a:rPr>
              <a:t>, for I</a:t>
            </a:r>
            <a:r>
              <a:rPr lang="en-US" sz="2800" b="1" baseline="-25000" dirty="0">
                <a:latin typeface="Times New Roman" charset="0"/>
              </a:rPr>
              <a:t>A</a:t>
            </a:r>
            <a:r>
              <a:rPr lang="en-US" sz="2800" b="1" dirty="0">
                <a:latin typeface="Times New Roman" charset="0"/>
              </a:rPr>
              <a:t>.</a:t>
            </a:r>
          </a:p>
          <a:p>
            <a:pPr marL="0" lvl="2" indent="0" eaLnBrk="1" hangingPunct="1">
              <a:buFont typeface="Times" charset="0"/>
              <a:buNone/>
              <a:defRPr/>
            </a:pPr>
            <a:r>
              <a:rPr lang="en-US" sz="2800" b="1" dirty="0">
                <a:latin typeface="Times New Roman" charset="0"/>
              </a:rPr>
              <a:t>(3) Except for the time required to execute algorithm B, the execution time of algorithm A must be polynomial with respect to the size of I</a:t>
            </a:r>
            <a:r>
              <a:rPr lang="en-US" sz="2800" b="1" baseline="-25000" dirty="0">
                <a:latin typeface="Times New Roman" charset="0"/>
              </a:rPr>
              <a:t>A</a:t>
            </a:r>
            <a:r>
              <a:rPr lang="en-US" sz="1800" b="1" dirty="0">
                <a:latin typeface="Times New Roman" charset="0"/>
              </a:rPr>
              <a:t>.</a:t>
            </a:r>
          </a:p>
        </p:txBody>
      </p:sp>
      <p:sp>
        <p:nvSpPr>
          <p:cNvPr id="4" name="Date Placeholder 3">
            <a:extLst>
              <a:ext uri="{FF2B5EF4-FFF2-40B4-BE49-F238E27FC236}">
                <a16:creationId xmlns:a16="http://schemas.microsoft.com/office/drawing/2014/main" id="{4970BEF9-DC34-D24D-9F6C-9C811B4A1F8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ADEDED-850B-8A44-BC0C-1FBA205019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98DDAB3-80EE-1B4C-BC7D-1320016AA5F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99837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5203"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err="1"/>
              <a:t>Proc</a:t>
            </a:r>
            <a:r>
              <a:rPr lang="en-US" sz="2800" b="1" dirty="0"/>
              <a:t> A(I</a:t>
            </a:r>
            <a:r>
              <a:rPr lang="en-US" sz="2800" b="1" baseline="-25000" dirty="0"/>
              <a:t>A</a:t>
            </a:r>
            <a:r>
              <a:rPr lang="en-US" sz="2800" b="1" dirty="0"/>
              <a:t>, </a:t>
            </a:r>
            <a:r>
              <a:rPr lang="en-US" sz="2800" b="1" dirty="0" err="1"/>
              <a:t>Answer</a:t>
            </a:r>
            <a:r>
              <a:rPr lang="en-US" sz="2800" b="1" baseline="-25000" dirty="0" err="1"/>
              <a:t>A</a:t>
            </a:r>
            <a:r>
              <a:rPr lang="en-US" sz="2800" b="1" dirty="0"/>
              <a:t>) </a:t>
            </a:r>
          </a:p>
          <a:p>
            <a:pPr lvl="1" eaLnBrk="1" hangingPunct="1">
              <a:lnSpc>
                <a:spcPct val="90000"/>
              </a:lnSpc>
              <a:buFont typeface="Times" charset="0"/>
              <a:buNone/>
              <a:defRPr/>
            </a:pPr>
            <a:r>
              <a:rPr lang="en-US" b="1" dirty="0"/>
              <a:t>	For </a:t>
            </a:r>
            <a:r>
              <a:rPr lang="en-US" b="1" dirty="0" err="1"/>
              <a:t>i</a:t>
            </a:r>
            <a:r>
              <a:rPr lang="en-US" b="1" dirty="0"/>
              <a:t> = 1 to alpha</a:t>
            </a:r>
          </a:p>
          <a:p>
            <a:pPr lvl="4" eaLnBrk="1" hangingPunct="1">
              <a:lnSpc>
                <a:spcPct val="90000"/>
              </a:lnSpc>
              <a:buFont typeface="Times" charset="0"/>
              <a:buChar char="•"/>
              <a:defRPr/>
            </a:pPr>
            <a:r>
              <a:rPr lang="en-US" sz="2800" b="1" dirty="0"/>
              <a:t>Compute I</a:t>
            </a:r>
            <a:r>
              <a:rPr lang="en-US" sz="2800" b="1" baseline="-25000" dirty="0"/>
              <a:t>B</a:t>
            </a:r>
          </a:p>
          <a:p>
            <a:pPr lvl="4" eaLnBrk="1" hangingPunct="1">
              <a:lnSpc>
                <a:spcPct val="90000"/>
              </a:lnSpc>
              <a:buFont typeface="Times" charset="0"/>
              <a:buChar char="•"/>
              <a:defRPr/>
            </a:pPr>
            <a:r>
              <a:rPr lang="en-US" sz="2800" b="1" baseline="-25000" dirty="0"/>
              <a:t> </a:t>
            </a:r>
            <a:endParaRPr lang="en-US" sz="2800" b="1" dirty="0"/>
          </a:p>
          <a:p>
            <a:pPr lvl="3" eaLnBrk="1" hangingPunct="1">
              <a:lnSpc>
                <a:spcPct val="90000"/>
              </a:lnSpc>
              <a:buFont typeface="Times" charset="0"/>
              <a:buNone/>
              <a:defRPr/>
            </a:pPr>
            <a:r>
              <a:rPr lang="en-US" sz="2800" b="1" dirty="0"/>
              <a:t>	B(I</a:t>
            </a:r>
            <a:r>
              <a:rPr lang="en-US" sz="2800" b="1" baseline="-25000" dirty="0"/>
              <a:t>B</a:t>
            </a:r>
            <a:r>
              <a:rPr lang="en-US" sz="2800" b="1" dirty="0"/>
              <a:t>, </a:t>
            </a:r>
            <a:r>
              <a:rPr lang="en-US" sz="2800" b="1" dirty="0" err="1"/>
              <a:t>Answer</a:t>
            </a:r>
            <a:r>
              <a:rPr lang="en-US" sz="2800" b="1" baseline="-25000" dirty="0" err="1"/>
              <a:t>B</a:t>
            </a:r>
            <a:r>
              <a:rPr lang="en-US" sz="2800" b="1" dirty="0"/>
              <a:t>)</a:t>
            </a:r>
          </a:p>
          <a:p>
            <a:pPr lvl="4" eaLnBrk="1" hangingPunct="1">
              <a:lnSpc>
                <a:spcPct val="90000"/>
              </a:lnSpc>
              <a:buFont typeface="Times" charset="0"/>
              <a:buChar char="•"/>
              <a:defRPr/>
            </a:pPr>
            <a:r>
              <a:rPr lang="en-US" sz="2800" b="1" dirty="0"/>
              <a:t>  </a:t>
            </a:r>
          </a:p>
          <a:p>
            <a:pPr lvl="1" eaLnBrk="1" hangingPunct="1">
              <a:lnSpc>
                <a:spcPct val="90000"/>
              </a:lnSpc>
              <a:buFont typeface="Times" charset="0"/>
              <a:buNone/>
              <a:defRPr/>
            </a:pPr>
            <a:r>
              <a:rPr lang="en-US" b="1" dirty="0"/>
              <a:t>	End For</a:t>
            </a:r>
          </a:p>
          <a:p>
            <a:pPr lvl="1" eaLnBrk="1" hangingPunct="1">
              <a:lnSpc>
                <a:spcPct val="90000"/>
              </a:lnSpc>
              <a:buFont typeface="Times" charset="0"/>
              <a:buNone/>
              <a:defRPr/>
            </a:pPr>
            <a:r>
              <a:rPr lang="en-US" b="1" dirty="0"/>
              <a:t>	Compute </a:t>
            </a:r>
            <a:r>
              <a:rPr lang="en-US" b="1" dirty="0" err="1"/>
              <a:t>Answer</a:t>
            </a:r>
            <a:r>
              <a:rPr lang="en-US" b="1" baseline="-25000" dirty="0" err="1"/>
              <a:t>A</a:t>
            </a:r>
            <a:endParaRPr lang="en-US" b="1" dirty="0"/>
          </a:p>
          <a:p>
            <a:pPr eaLnBrk="1" hangingPunct="1">
              <a:lnSpc>
                <a:spcPct val="90000"/>
              </a:lnSpc>
              <a:buFont typeface="Times" charset="0"/>
              <a:buNone/>
              <a:defRPr/>
            </a:pPr>
            <a:r>
              <a:rPr lang="en-US" sz="2800" b="1" dirty="0"/>
              <a:t>End </a:t>
            </a:r>
            <a:r>
              <a:rPr lang="en-US" sz="2800" b="1" dirty="0" err="1"/>
              <a:t>proc</a:t>
            </a:r>
            <a:endParaRPr lang="en-US" sz="2800" b="1" dirty="0"/>
          </a:p>
          <a:p>
            <a:pPr lvl="3" eaLnBrk="1" hangingPunct="1">
              <a:lnSpc>
                <a:spcPct val="90000"/>
              </a:lnSpc>
              <a:buFont typeface="Times" charset="0"/>
              <a:buNone/>
              <a:defRPr/>
            </a:pPr>
            <a:endParaRPr lang="en-US" sz="1600" b="1" dirty="0">
              <a:latin typeface="Times New Roman" charset="0"/>
            </a:endParaRPr>
          </a:p>
          <a:p>
            <a:pPr lvl="3" eaLnBrk="1" hangingPunct="1">
              <a:lnSpc>
                <a:spcPct val="90000"/>
              </a:lnSpc>
              <a:buFont typeface="Times" charset="0"/>
              <a:buNone/>
              <a:defRPr/>
            </a:pPr>
            <a:r>
              <a:rPr lang="en-US" sz="1600" b="1" dirty="0">
                <a:latin typeface="Times New Roman" charset="0"/>
              </a:rPr>
              <a:t>  </a:t>
            </a:r>
          </a:p>
        </p:txBody>
      </p:sp>
      <p:sp>
        <p:nvSpPr>
          <p:cNvPr id="4" name="Date Placeholder 3">
            <a:extLst>
              <a:ext uri="{FF2B5EF4-FFF2-40B4-BE49-F238E27FC236}">
                <a16:creationId xmlns:a16="http://schemas.microsoft.com/office/drawing/2014/main" id="{83F86FD7-95F9-8B40-8559-58253D5C761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AFDF1D2-0DAF-2C49-99B2-5D7E6F4649F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31E98CB-7390-5B43-9DB7-5008EED75F3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434219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6227" name="Rectangle 3"/>
          <p:cNvSpPr>
            <a:spLocks noGrp="1" noChangeArrowheads="1"/>
          </p:cNvSpPr>
          <p:nvPr>
            <p:ph idx="1"/>
          </p:nvPr>
        </p:nvSpPr>
        <p:spPr/>
        <p:txBody>
          <a:bodyPr/>
          <a:lstStyle/>
          <a:p>
            <a:pPr marL="0" indent="0" eaLnBrk="1" hangingPunct="1">
              <a:buFont typeface="Times" charset="0"/>
              <a:buNone/>
              <a:defRPr/>
            </a:pPr>
            <a:r>
              <a:rPr lang="en-US" b="1" dirty="0">
                <a:latin typeface="Times New Roman" charset="0"/>
              </a:rPr>
              <a:t>We may </a:t>
            </a:r>
            <a:r>
              <a:rPr lang="en-US" b="1" u="sng" dirty="0">
                <a:latin typeface="Times New Roman" charset="0"/>
              </a:rPr>
              <a:t>assume</a:t>
            </a:r>
            <a:r>
              <a:rPr lang="en-US" b="1" dirty="0">
                <a:latin typeface="Times New Roman" charset="0"/>
              </a:rPr>
              <a:t> a 'best' algorithm for problem B without actually knowing it. </a:t>
            </a:r>
          </a:p>
          <a:p>
            <a:pPr marL="0" indent="0" eaLnBrk="1" hangingPunct="1">
              <a:buFont typeface="Times" charset="0"/>
              <a:buNone/>
              <a:defRPr/>
            </a:pPr>
            <a:r>
              <a:rPr lang="en-US" b="1" dirty="0">
                <a:latin typeface="Times New Roman" charset="0"/>
              </a:rPr>
              <a:t>   </a:t>
            </a:r>
          </a:p>
          <a:p>
            <a:pPr marL="0" indent="0" eaLnBrk="1" hangingPunct="1">
              <a:buFont typeface="Times" charset="0"/>
              <a:buNone/>
              <a:defRPr/>
            </a:pPr>
            <a:r>
              <a:rPr lang="en-US" b="1" dirty="0">
                <a:latin typeface="Times New Roman" charset="0"/>
              </a:rPr>
              <a:t>If A(I</a:t>
            </a:r>
            <a:r>
              <a:rPr lang="en-US" b="1" baseline="-25000" dirty="0">
                <a:latin typeface="Times New Roman" charset="0"/>
              </a:rPr>
              <a:t>A</a:t>
            </a:r>
            <a:r>
              <a:rPr lang="en-US" b="1" dirty="0">
                <a:latin typeface="Times New Roman" charset="0"/>
              </a:rPr>
              <a:t>, </a:t>
            </a:r>
            <a:r>
              <a:rPr lang="en-US" b="1" dirty="0" err="1">
                <a:latin typeface="Times New Roman" charset="0"/>
              </a:rPr>
              <a:t>Answer</a:t>
            </a:r>
            <a:r>
              <a:rPr lang="en-US" b="1" baseline="-25000" dirty="0" err="1">
                <a:latin typeface="Times New Roman" charset="0"/>
              </a:rPr>
              <a:t>A</a:t>
            </a:r>
            <a:r>
              <a:rPr lang="en-US" b="1" dirty="0">
                <a:latin typeface="Times New Roman" charset="0"/>
              </a:rPr>
              <a:t>) can be written without algorithm B, then problem A is simply a polynomial problem.</a:t>
            </a:r>
            <a:endParaRPr lang="en-US" dirty="0">
              <a:latin typeface="Times New Roman" charset="0"/>
            </a:endParaRPr>
          </a:p>
        </p:txBody>
      </p:sp>
      <p:sp>
        <p:nvSpPr>
          <p:cNvPr id="4" name="Date Placeholder 3">
            <a:extLst>
              <a:ext uri="{FF2B5EF4-FFF2-40B4-BE49-F238E27FC236}">
                <a16:creationId xmlns:a16="http://schemas.microsoft.com/office/drawing/2014/main" id="{676C1CD5-B405-0D4B-8587-D3DB92357CF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F44F609-8175-E44C-A690-D42A6C60FF6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02ABEFB-29E1-E440-AE32-0F27C0E6ABB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09720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Poly Turing Reductions</a:t>
            </a:r>
          </a:p>
        </p:txBody>
      </p:sp>
      <p:sp>
        <p:nvSpPr>
          <p:cNvPr id="437251" name="Rectangle 3"/>
          <p:cNvSpPr>
            <a:spLocks noGrp="1" noChangeArrowheads="1"/>
          </p:cNvSpPr>
          <p:nvPr>
            <p:ph idx="1"/>
          </p:nvPr>
        </p:nvSpPr>
        <p:spPr/>
        <p:txBody>
          <a:bodyPr/>
          <a:lstStyle/>
          <a:p>
            <a:pPr marL="0" indent="0" eaLnBrk="1" hangingPunct="1">
              <a:lnSpc>
                <a:spcPct val="90000"/>
              </a:lnSpc>
              <a:buFont typeface="Times" charset="0"/>
              <a:buNone/>
              <a:defRPr/>
            </a:pPr>
            <a:r>
              <a:rPr lang="en-US" b="1" dirty="0">
                <a:latin typeface="Times New Roman" charset="0"/>
              </a:rPr>
              <a:t>The existence of a Turing reduction is often stated as:</a:t>
            </a:r>
          </a:p>
          <a:p>
            <a:pPr marL="0" lvl="2" indent="0" eaLnBrk="1" hangingPunct="1">
              <a:lnSpc>
                <a:spcPct val="90000"/>
              </a:lnSpc>
              <a:buFont typeface="Times" charset="0"/>
              <a:buNone/>
              <a:defRPr/>
            </a:pPr>
            <a:r>
              <a:rPr lang="en-US" sz="3200" b="1" dirty="0">
                <a:latin typeface="Times New Roman" charset="0"/>
              </a:rPr>
              <a:t>	</a:t>
            </a:r>
          </a:p>
          <a:p>
            <a:pPr marL="0" lvl="2" indent="0" eaLnBrk="1" hangingPunct="1">
              <a:lnSpc>
                <a:spcPct val="90000"/>
              </a:lnSpc>
              <a:buFont typeface="Times" charset="0"/>
              <a:buNone/>
              <a:defRPr/>
            </a:pPr>
            <a:r>
              <a:rPr lang="en-US" sz="3200" b="1" dirty="0">
                <a:latin typeface="Times New Roman" charset="0"/>
              </a:rPr>
              <a:t>"Problem A </a:t>
            </a:r>
            <a:r>
              <a:rPr lang="en-US" sz="3200" b="1" i="1" dirty="0">
                <a:latin typeface="Times New Roman" charset="0"/>
              </a:rPr>
              <a:t>reduces</a:t>
            </a:r>
            <a:r>
              <a:rPr lang="en-US" sz="3200" b="1" dirty="0">
                <a:latin typeface="Times New Roman" charset="0"/>
              </a:rPr>
              <a:t> to problem B" or, simply,</a:t>
            </a:r>
          </a:p>
          <a:p>
            <a:pPr marL="0" lvl="2" indent="0" eaLnBrk="1" hangingPunct="1">
              <a:lnSpc>
                <a:spcPct val="90000"/>
              </a:lnSpc>
              <a:buFont typeface="Times" charset="0"/>
              <a:buNone/>
              <a:defRPr/>
            </a:pPr>
            <a:r>
              <a:rPr lang="en-US" sz="3200" b="1" dirty="0">
                <a:latin typeface="Times New Roman" charset="0"/>
              </a:rPr>
              <a:t>	</a:t>
            </a:r>
          </a:p>
          <a:p>
            <a:pPr marL="0" lvl="2" indent="0" eaLnBrk="1" hangingPunct="1">
              <a:lnSpc>
                <a:spcPct val="90000"/>
              </a:lnSpc>
              <a:buFont typeface="Times" charset="0"/>
              <a:buNone/>
              <a:defRPr/>
            </a:pPr>
            <a:r>
              <a:rPr lang="en-US" sz="3200" b="1" dirty="0">
                <a:latin typeface="Times New Roman" charset="0"/>
              </a:rPr>
              <a:t>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B"      </a:t>
            </a:r>
          </a:p>
        </p:txBody>
      </p:sp>
      <p:sp>
        <p:nvSpPr>
          <p:cNvPr id="4" name="Date Placeholder 3">
            <a:extLst>
              <a:ext uri="{FF2B5EF4-FFF2-40B4-BE49-F238E27FC236}">
                <a16:creationId xmlns:a16="http://schemas.microsoft.com/office/drawing/2014/main" id="{7E43E424-4335-8247-B4E4-6CCBED2E084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A80CDB0-DF16-EB4C-A9FD-F87DB9F04DF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E2B0132-0958-0340-9608-1DCB1CEB5EE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590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ea typeface="ＭＳ Ｐゴシック" pitchFamily="-111" charset="-128"/>
                <a:cs typeface="ＭＳ Ｐゴシック" pitchFamily="-111" charset="-128"/>
              </a:rPr>
              <a:t>Order of a Problem</a:t>
            </a:r>
          </a:p>
        </p:txBody>
      </p:sp>
      <p:sp>
        <p:nvSpPr>
          <p:cNvPr id="117763" name="Content Placeholder 2"/>
          <p:cNvSpPr>
            <a:spLocks noGrp="1"/>
          </p:cNvSpPr>
          <p:nvPr>
            <p:ph idx="1"/>
          </p:nvPr>
        </p:nvSpPr>
        <p:spPr/>
        <p:txBody>
          <a:bodyPr/>
          <a:lstStyle/>
          <a:p>
            <a:pPr eaLnBrk="1" hangingPunct="1">
              <a:buFont typeface="Times" pitchFamily="-111" charset="0"/>
              <a:buNone/>
            </a:pPr>
            <a:r>
              <a:rPr lang="en-US" dirty="0">
                <a:ea typeface="ＭＳ Ｐゴシック" pitchFamily="-111" charset="-128"/>
                <a:cs typeface="ＭＳ Ｐゴシック" pitchFamily="-111" charset="-128"/>
              </a:rPr>
              <a:t>Order of a Problem </a:t>
            </a:r>
          </a:p>
          <a:p>
            <a:pPr eaLnBrk="1" hangingPunct="1">
              <a:buFont typeface="Times" pitchFamily="-111" charset="0"/>
              <a:buNone/>
            </a:pPr>
            <a:r>
              <a:rPr lang="en-US" dirty="0">
                <a:ea typeface="ＭＳ Ｐゴシック" pitchFamily="-111" charset="-128"/>
                <a:cs typeface="ＭＳ Ｐゴシック" pitchFamily="-111" charset="-128"/>
              </a:rPr>
              <a:t>	The order of the fastest algorithm that can </a:t>
            </a:r>
            <a:r>
              <a:rPr lang="en-US" u="sng" dirty="0">
                <a:ea typeface="ＭＳ Ｐゴシック" pitchFamily="-111" charset="-128"/>
                <a:cs typeface="ＭＳ Ｐゴシック" pitchFamily="-111" charset="-128"/>
              </a:rPr>
              <a:t>ever</a:t>
            </a:r>
            <a:r>
              <a:rPr lang="en-US" dirty="0">
                <a:ea typeface="ＭＳ Ｐゴシック" pitchFamily="-111" charset="-128"/>
                <a:cs typeface="ＭＳ Ｐゴシック" pitchFamily="-111" charset="-128"/>
              </a:rPr>
              <a:t> solve this problem. (Also known as the "Complexity" of the problem.)</a:t>
            </a:r>
          </a:p>
          <a:p>
            <a:pPr lvl="1" eaLnBrk="1" hangingPunct="1"/>
            <a:endParaRPr lang="en-US" dirty="0"/>
          </a:p>
          <a:p>
            <a:pPr lvl="1" eaLnBrk="1" hangingPunct="1">
              <a:buFont typeface="Times" pitchFamily="-111" charset="0"/>
              <a:buNone/>
            </a:pPr>
            <a:r>
              <a:rPr lang="en-US" dirty="0"/>
              <a:t>	Often difficult to determine, since this allows for algorithms not yet discovered.</a:t>
            </a:r>
          </a:p>
        </p:txBody>
      </p:sp>
      <p:sp>
        <p:nvSpPr>
          <p:cNvPr id="117764" name="Date Placeholder 3"/>
          <p:cNvSpPr>
            <a:spLocks noGrp="1"/>
          </p:cNvSpPr>
          <p:nvPr>
            <p:ph type="dt" sz="quarter" idx="10"/>
          </p:nvPr>
        </p:nvSpPr>
        <p:spPr>
          <a:noFill/>
        </p:spPr>
        <p:txBody>
          <a:bodyPr/>
          <a:lstStyle/>
          <a:p>
            <a:fld id="{F4983C25-B849-4545-858A-BAC0F28F7453}"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11776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7766" name="Slide Number Placeholder 5"/>
          <p:cNvSpPr>
            <a:spLocks noGrp="1"/>
          </p:cNvSpPr>
          <p:nvPr>
            <p:ph type="sldNum" sz="quarter" idx="12"/>
          </p:nvPr>
        </p:nvSpPr>
        <p:spPr>
          <a:noFill/>
        </p:spPr>
        <p:txBody>
          <a:bodyPr/>
          <a:lstStyle/>
          <a:p>
            <a:fld id="{C21FE3AD-6ECA-5F4B-B1C5-17B925ADDFDB}"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064063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err="1">
                <a:ea typeface="ＭＳ Ｐゴシック" pitchFamily="-111" charset="-128"/>
                <a:cs typeface="ＭＳ Ｐゴシック" pitchFamily="-111" charset="-128"/>
              </a:rPr>
              <a:t>PolyTime</a:t>
            </a:r>
            <a:r>
              <a:rPr lang="en-US" dirty="0">
                <a:ea typeface="ＭＳ Ｐゴシック" pitchFamily="-111" charset="-128"/>
                <a:cs typeface="ＭＳ Ｐゴシック" pitchFamily="-111" charset="-128"/>
              </a:rPr>
              <a:t> Reductions</a:t>
            </a:r>
          </a:p>
        </p:txBody>
      </p:sp>
      <p:sp>
        <p:nvSpPr>
          <p:cNvPr id="438275" name="Rectangle 3"/>
          <p:cNvSpPr>
            <a:spLocks noGrp="1" noChangeArrowheads="1"/>
          </p:cNvSpPr>
          <p:nvPr>
            <p:ph idx="1"/>
          </p:nvPr>
        </p:nvSpPr>
        <p:spPr/>
        <p:txBody>
          <a:bodyPr/>
          <a:lstStyle/>
          <a:p>
            <a:pPr eaLnBrk="1" hangingPunct="1">
              <a:buFont typeface="Times" charset="0"/>
              <a:buNone/>
              <a:defRPr/>
            </a:pPr>
            <a:r>
              <a:rPr lang="en-US" sz="3600" b="1" u="sng" dirty="0">
                <a:latin typeface="Times New Roman" charset="0"/>
              </a:rPr>
              <a:t>Theorem.</a:t>
            </a:r>
            <a:r>
              <a:rPr lang="en-US" sz="3600" b="1" dirty="0">
                <a:latin typeface="Times New Roman" charset="0"/>
              </a:rPr>
              <a:t> If A </a:t>
            </a:r>
            <a:r>
              <a:rPr lang="en-US" sz="3600" b="1" dirty="0">
                <a:latin typeface="Times New Roman" charset="0"/>
                <a:sym typeface="Zapf Dingbats" charset="2"/>
              </a:rPr>
              <a:t>≤</a:t>
            </a:r>
            <a:r>
              <a:rPr lang="en-US" sz="3600" b="1" baseline="-25000" dirty="0">
                <a:latin typeface="Times New Roman" charset="0"/>
                <a:sym typeface="Zapf Dingbats" charset="2"/>
              </a:rPr>
              <a:t>P</a:t>
            </a:r>
            <a:r>
              <a:rPr lang="en-US" sz="3600" b="1" dirty="0">
                <a:latin typeface="Times New Roman" charset="0"/>
              </a:rPr>
              <a:t> B and problem B is polynomial, then problem A is polynomial.</a:t>
            </a:r>
          </a:p>
          <a:p>
            <a:pPr marL="0" indent="0" eaLnBrk="1" hangingPunct="1">
              <a:buNone/>
              <a:defRPr/>
            </a:pPr>
            <a:endParaRPr lang="en-US" sz="3600" b="1" dirty="0">
              <a:latin typeface="Times New Roman" charset="0"/>
            </a:endParaRPr>
          </a:p>
          <a:p>
            <a:pPr eaLnBrk="1" hangingPunct="1">
              <a:buFont typeface="Times" charset="0"/>
              <a:buNone/>
              <a:defRPr/>
            </a:pPr>
            <a:r>
              <a:rPr lang="en-US" sz="3600" b="1" u="sng" dirty="0">
                <a:latin typeface="Times New Roman" charset="0"/>
              </a:rPr>
              <a:t>Corollary.</a:t>
            </a:r>
            <a:r>
              <a:rPr lang="en-US" sz="3600" b="1" dirty="0">
                <a:latin typeface="Times New Roman" charset="0"/>
              </a:rPr>
              <a:t> If A </a:t>
            </a:r>
            <a:r>
              <a:rPr lang="en-US" sz="3600" b="1" dirty="0">
                <a:latin typeface="Times New Roman" charset="0"/>
                <a:sym typeface="Zapf Dingbats" charset="2"/>
              </a:rPr>
              <a:t>≤</a:t>
            </a:r>
            <a:r>
              <a:rPr lang="en-US" sz="3600" b="1" baseline="-25000" dirty="0">
                <a:latin typeface="Times New Roman" charset="0"/>
                <a:sym typeface="Zapf Dingbats" charset="2"/>
              </a:rPr>
              <a:t>P</a:t>
            </a:r>
            <a:r>
              <a:rPr lang="en-US" sz="3600" b="1" dirty="0">
                <a:latin typeface="Times New Roman" charset="0"/>
              </a:rPr>
              <a:t> B and problem A is exponential, then problem B is exponential.</a:t>
            </a:r>
          </a:p>
          <a:p>
            <a:pPr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5C230C6C-DE2B-5F40-A34D-F258FADD79A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F419B71-3BDF-2744-A742-FD733F39D9F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A06BC3A-B163-DB49-B17D-FBA268C7086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937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a:t>
            </a:r>
          </a:p>
        </p:txBody>
      </p:sp>
      <p:sp>
        <p:nvSpPr>
          <p:cNvPr id="43929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3000" b="1" dirty="0">
                <a:latin typeface="Times New Roman" charset="0"/>
              </a:rPr>
              <a:t>The previous theorem and its corollary do not capture the full implication of Turing reductions. </a:t>
            </a:r>
          </a:p>
          <a:p>
            <a:pPr marL="0" indent="0" eaLnBrk="1" hangingPunct="1">
              <a:lnSpc>
                <a:spcPct val="90000"/>
              </a:lnSpc>
              <a:buFont typeface="Times" charset="0"/>
              <a:buChar char="•"/>
              <a:defRPr/>
            </a:pPr>
            <a:endParaRPr lang="en-US" sz="3000" b="1" dirty="0">
              <a:latin typeface="Times New Roman" charset="0"/>
            </a:endParaRPr>
          </a:p>
          <a:p>
            <a:pPr marL="0" indent="0" eaLnBrk="1" hangingPunct="1">
              <a:lnSpc>
                <a:spcPct val="90000"/>
              </a:lnSpc>
              <a:buFont typeface="Times" charset="0"/>
              <a:buNone/>
              <a:defRPr/>
            </a:pPr>
            <a:r>
              <a:rPr lang="en-US" sz="3000" b="1" dirty="0">
                <a:latin typeface="Times New Roman" charset="0"/>
              </a:rPr>
              <a:t>Regardless of the complexity class problem B is in, a Turing reduction implies problem A is in a subclass.</a:t>
            </a:r>
          </a:p>
          <a:p>
            <a:pPr marL="0" indent="0" eaLnBrk="1" hangingPunct="1">
              <a:lnSpc>
                <a:spcPct val="90000"/>
              </a:lnSpc>
              <a:buFont typeface="Times" charset="0"/>
              <a:buNone/>
              <a:defRPr/>
            </a:pPr>
            <a:r>
              <a:rPr lang="en-US" sz="3000" b="1" dirty="0">
                <a:latin typeface="Times New Roman" charset="0"/>
              </a:rPr>
              <a:t>   </a:t>
            </a:r>
          </a:p>
          <a:p>
            <a:pPr marL="0" indent="0" eaLnBrk="1" hangingPunct="1">
              <a:lnSpc>
                <a:spcPct val="90000"/>
              </a:lnSpc>
              <a:buFont typeface="Times" charset="0"/>
              <a:buNone/>
              <a:defRPr/>
            </a:pPr>
            <a:r>
              <a:rPr lang="en-US" sz="3000" b="1" dirty="0">
                <a:latin typeface="Times New Roman" charset="0"/>
              </a:rPr>
              <a:t>Regardless of the class problem A might be in, problem B is in a super class.</a:t>
            </a:r>
          </a:p>
        </p:txBody>
      </p:sp>
      <p:sp>
        <p:nvSpPr>
          <p:cNvPr id="4" name="Date Placeholder 3">
            <a:extLst>
              <a:ext uri="{FF2B5EF4-FFF2-40B4-BE49-F238E27FC236}">
                <a16:creationId xmlns:a16="http://schemas.microsoft.com/office/drawing/2014/main" id="{0C268EC8-0F17-654B-A0A7-4A0994516E4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86E8FE5-3A81-D84F-BBEA-35749BD025B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1EDC261-D4A5-6E4C-B451-24E9EB7D4C6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4695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a:t>
            </a:r>
          </a:p>
        </p:txBody>
      </p:sp>
      <p:sp>
        <p:nvSpPr>
          <p:cNvPr id="440323" name="Rectangle 3"/>
          <p:cNvSpPr>
            <a:spLocks noGrp="1" noChangeArrowheads="1"/>
          </p:cNvSpPr>
          <p:nvPr>
            <p:ph idx="1"/>
          </p:nvPr>
        </p:nvSpPr>
        <p:spPr/>
        <p:txBody>
          <a:bodyPr/>
          <a:lstStyle/>
          <a:p>
            <a:pPr marL="0" indent="0" eaLnBrk="1" hangingPunct="1">
              <a:buFont typeface="Times" charset="0"/>
              <a:buNone/>
              <a:defRPr/>
            </a:pPr>
            <a:r>
              <a:rPr lang="en-US" sz="2800" b="1" i="1" u="sng" dirty="0"/>
              <a:t>Theorem</a:t>
            </a:r>
            <a:r>
              <a:rPr lang="en-US" sz="2800" b="1" u="sng" dirty="0"/>
              <a:t>.</a:t>
            </a:r>
            <a:r>
              <a:rPr lang="en-US" sz="2800" b="1" dirty="0"/>
              <a:t> If </a:t>
            </a:r>
            <a:r>
              <a:rPr lang="en-US" sz="2800" b="1" dirty="0">
                <a:latin typeface="Times New Roman" charset="0"/>
              </a:rPr>
              <a:t>A </a:t>
            </a:r>
            <a:r>
              <a:rPr lang="en-US" sz="2800" b="1" dirty="0">
                <a:latin typeface="Times New Roman" charset="0"/>
                <a:sym typeface="Zapf Dingbats" charset="2"/>
              </a:rPr>
              <a:t>≤</a:t>
            </a:r>
            <a:r>
              <a:rPr lang="en-US" sz="2800" b="1" baseline="-25000" dirty="0">
                <a:latin typeface="Times New Roman" charset="0"/>
                <a:sym typeface="Zapf Dingbats" charset="2"/>
              </a:rPr>
              <a:t>P</a:t>
            </a:r>
            <a:r>
              <a:rPr lang="en-US" sz="2800" b="1" dirty="0">
                <a:latin typeface="Times New Roman" charset="0"/>
              </a:rPr>
              <a:t> B </a:t>
            </a:r>
            <a:r>
              <a:rPr lang="en-US" sz="2800" b="1" dirty="0"/>
              <a:t>, then problem  A is "no harder than" problem B.</a:t>
            </a:r>
          </a:p>
          <a:p>
            <a:pPr marL="0" indent="0" eaLnBrk="1" hangingPunct="1">
              <a:buFont typeface="Times" charset="0"/>
              <a:buNone/>
              <a:defRPr/>
            </a:pPr>
            <a:r>
              <a:rPr lang="en-US" sz="2800" b="1" i="1" u="sng" dirty="0"/>
              <a:t>Proof:</a:t>
            </a:r>
            <a:r>
              <a:rPr lang="en-US" sz="2800" b="1" dirty="0"/>
              <a:t> Let </a:t>
            </a:r>
            <a:r>
              <a:rPr lang="en-US" sz="2800" b="1" dirty="0" err="1"/>
              <a:t>t</a:t>
            </a:r>
            <a:r>
              <a:rPr lang="en-US" sz="2800" b="1" baseline="-25000" dirty="0" err="1"/>
              <a:t>A</a:t>
            </a:r>
            <a:r>
              <a:rPr lang="en-US" sz="2800" b="1" dirty="0"/>
              <a:t>(n) and </a:t>
            </a:r>
            <a:r>
              <a:rPr lang="en-US" sz="2800" b="1" dirty="0" err="1"/>
              <a:t>t</a:t>
            </a:r>
            <a:r>
              <a:rPr lang="en-US" sz="2800" b="1" baseline="-25000" dirty="0" err="1"/>
              <a:t>B</a:t>
            </a:r>
            <a:r>
              <a:rPr lang="en-US" sz="2800" b="1" dirty="0"/>
              <a:t>(n) be the maximum times for algorithms A and B per the definition. Thus,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Further, since we assume the best algorithm for B,  </a:t>
            </a:r>
            <a:r>
              <a:rPr lang="en-US" sz="2800" b="1" dirty="0" err="1"/>
              <a:t>t</a:t>
            </a:r>
            <a:r>
              <a:rPr lang="en-US" sz="2800" b="1" baseline="-25000" dirty="0" err="1"/>
              <a:t>B</a:t>
            </a:r>
            <a:r>
              <a:rPr lang="en-US" sz="2800" b="1" dirty="0"/>
              <a:t>(n) = </a:t>
            </a:r>
            <a:r>
              <a:rPr lang="en-US" sz="2800" b="1" dirty="0" err="1"/>
              <a:t>f</a:t>
            </a:r>
            <a:r>
              <a:rPr lang="en-US" sz="2800" b="1" baseline="-25000" dirty="0" err="1"/>
              <a:t>B</a:t>
            </a:r>
            <a:r>
              <a:rPr lang="en-US" sz="2800" b="1" dirty="0"/>
              <a:t>(n). Since </a:t>
            </a:r>
            <a:r>
              <a:rPr lang="en-US" sz="2800" b="1" dirty="0">
                <a:latin typeface="Times New Roman" charset="0"/>
              </a:rPr>
              <a:t>A </a:t>
            </a:r>
            <a:r>
              <a:rPr lang="en-US" sz="2800" b="1" dirty="0">
                <a:latin typeface="Times New Roman" charset="0"/>
                <a:sym typeface="Zapf Dingbats" charset="2"/>
              </a:rPr>
              <a:t>≤</a:t>
            </a:r>
            <a:r>
              <a:rPr lang="en-US" sz="2800" b="1" baseline="-25000" dirty="0">
                <a:latin typeface="Times New Roman" charset="0"/>
                <a:sym typeface="Zapf Dingbats" charset="2"/>
              </a:rPr>
              <a:t>P</a:t>
            </a:r>
            <a:r>
              <a:rPr lang="en-US" sz="2800" b="1" dirty="0">
                <a:latin typeface="Times New Roman" charset="0"/>
              </a:rPr>
              <a:t> B, there is a constant k such that </a:t>
            </a:r>
            <a:r>
              <a:rPr lang="en-US" sz="2800" b="1" dirty="0" err="1">
                <a:latin typeface="Times New Roman" charset="0"/>
              </a:rPr>
              <a:t>t</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t</a:t>
            </a:r>
            <a:r>
              <a:rPr lang="en-US" sz="2800" b="1" baseline="-25000" dirty="0" err="1">
                <a:latin typeface="Times New Roman" charset="0"/>
              </a:rPr>
              <a:t>B</a:t>
            </a:r>
            <a:r>
              <a:rPr lang="en-US" sz="2800" b="1" dirty="0">
                <a:latin typeface="Times New Roman" charset="0"/>
              </a:rPr>
              <a:t>(n). Therefore, </a:t>
            </a:r>
            <a:r>
              <a:rPr lang="en-US" sz="2800" b="1" dirty="0" err="1">
                <a:latin typeface="Times New Roman" charset="0"/>
              </a:rPr>
              <a:t>f</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t</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t</a:t>
            </a:r>
            <a:r>
              <a:rPr lang="en-US" sz="2800" b="1" baseline="-25000" dirty="0" err="1">
                <a:latin typeface="Times New Roman" charset="0"/>
              </a:rPr>
              <a:t>B</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f</a:t>
            </a:r>
            <a:r>
              <a:rPr lang="en-US" sz="2800" b="1" baseline="-25000" dirty="0" err="1">
                <a:latin typeface="Times New Roman" charset="0"/>
              </a:rPr>
              <a:t>B</a:t>
            </a:r>
            <a:r>
              <a:rPr lang="en-US" sz="2800" b="1" dirty="0">
                <a:latin typeface="Times New Roman" charset="0"/>
              </a:rPr>
              <a:t>(n). That is, A is no harder than B.</a:t>
            </a:r>
          </a:p>
        </p:txBody>
      </p:sp>
      <p:sp>
        <p:nvSpPr>
          <p:cNvPr id="4" name="Date Placeholder 3">
            <a:extLst>
              <a:ext uri="{FF2B5EF4-FFF2-40B4-BE49-F238E27FC236}">
                <a16:creationId xmlns:a16="http://schemas.microsoft.com/office/drawing/2014/main" id="{3CC54B30-EB87-9544-A23C-EFBBCBEAF9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85A31AE-1479-DA46-8F82-13996CF95F2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72D7C7D-B689-9740-B872-E552BF9F324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166548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a:t>
            </a:r>
          </a:p>
        </p:txBody>
      </p:sp>
      <p:sp>
        <p:nvSpPr>
          <p:cNvPr id="441347" name="Rectangle 3"/>
          <p:cNvSpPr>
            <a:spLocks noGrp="1" noChangeArrowheads="1"/>
          </p:cNvSpPr>
          <p:nvPr>
            <p:ph idx="1"/>
          </p:nvPr>
        </p:nvSpPr>
        <p:spPr/>
        <p:txBody>
          <a:bodyPr/>
          <a:lstStyle/>
          <a:p>
            <a:pPr eaLnBrk="1" hangingPunct="1">
              <a:lnSpc>
                <a:spcPct val="90000"/>
              </a:lnSpc>
              <a:buFont typeface="Times" charset="0"/>
              <a:buNone/>
              <a:defRPr/>
            </a:pPr>
            <a:r>
              <a:rPr lang="en-US" b="1" dirty="0">
                <a:latin typeface="Times New Roman" charset="0"/>
              </a:rPr>
              <a:t>Theorem. </a:t>
            </a:r>
          </a:p>
          <a:p>
            <a:pPr lvl="2" eaLnBrk="1" hangingPunct="1">
              <a:lnSpc>
                <a:spcPct val="90000"/>
              </a:lnSpc>
              <a:buFont typeface="Times" charset="0"/>
              <a:buNone/>
              <a:defRPr/>
            </a:pPr>
            <a:r>
              <a:rPr lang="en-US" sz="3200" b="1" dirty="0">
                <a:latin typeface="Times New Roman" charset="0"/>
              </a:rPr>
              <a:t>	If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B and B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C then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C.</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latin typeface="Times New Roman" charset="0"/>
              </a:rPr>
              <a:t>Definition. </a:t>
            </a:r>
          </a:p>
          <a:p>
            <a:pPr lvl="2" eaLnBrk="1" hangingPunct="1">
              <a:lnSpc>
                <a:spcPct val="90000"/>
              </a:lnSpc>
              <a:buFont typeface="Times" charset="0"/>
              <a:buNone/>
              <a:defRPr/>
            </a:pPr>
            <a:r>
              <a:rPr lang="en-US" sz="3200" b="1" dirty="0">
                <a:latin typeface="Times New Roman" charset="0"/>
              </a:rPr>
              <a:t>	If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B and B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A, then A and B are </a:t>
            </a:r>
            <a:r>
              <a:rPr lang="en-US" sz="3200" b="1" i="1" dirty="0" err="1">
                <a:latin typeface="Times New Roman" charset="0"/>
              </a:rPr>
              <a:t>polynomially</a:t>
            </a:r>
            <a:r>
              <a:rPr lang="en-US" sz="3200" b="1" i="1" dirty="0">
                <a:latin typeface="Times New Roman" charset="0"/>
              </a:rPr>
              <a:t> equivalent</a:t>
            </a:r>
            <a:r>
              <a:rPr lang="en-US" sz="3200" b="1" dirty="0">
                <a:latin typeface="Times New Roman" charset="0"/>
              </a:rPr>
              <a:t>.</a:t>
            </a:r>
          </a:p>
        </p:txBody>
      </p:sp>
      <p:sp>
        <p:nvSpPr>
          <p:cNvPr id="4" name="Date Placeholder 3">
            <a:extLst>
              <a:ext uri="{FF2B5EF4-FFF2-40B4-BE49-F238E27FC236}">
                <a16:creationId xmlns:a16="http://schemas.microsoft.com/office/drawing/2014/main" id="{577FE29B-7C64-774B-B4DA-B90CF7DDE02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7D99453-A2AC-584F-9BEB-BBF1FDF9B0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8447852-2D15-614D-BD81-8EC24C0FA0D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56495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Polynomial Reductions</a:t>
            </a:r>
          </a:p>
        </p:txBody>
      </p:sp>
      <p:sp>
        <p:nvSpPr>
          <p:cNvPr id="442371" name="Rectangle 3"/>
          <p:cNvSpPr>
            <a:spLocks noGrp="1" noChangeArrowheads="1"/>
          </p:cNvSpPr>
          <p:nvPr>
            <p:ph idx="1"/>
          </p:nvPr>
        </p:nvSpPr>
        <p:spPr/>
        <p:txBody>
          <a:bodyPr/>
          <a:lstStyle/>
          <a:p>
            <a:pPr eaLnBrk="1" hangingPunct="1">
              <a:buFont typeface="Times" charset="0"/>
              <a:buNone/>
              <a:defRPr/>
            </a:pPr>
            <a:r>
              <a:rPr lang="en-US" dirty="0">
                <a:latin typeface="Times New Roman" charset="0"/>
              </a:rPr>
              <a:t>			</a:t>
            </a:r>
            <a:r>
              <a:rPr lang="en-US" sz="4000" b="1" dirty="0">
                <a:latin typeface="Times New Roman" charset="0"/>
              </a:rPr>
              <a:t>A </a:t>
            </a:r>
            <a:r>
              <a:rPr lang="en-US" sz="4000" b="1" dirty="0">
                <a:latin typeface="Times New Roman" charset="0"/>
                <a:sym typeface="Zapf Dingbats" charset="2"/>
              </a:rPr>
              <a:t>≤</a:t>
            </a:r>
            <a:r>
              <a:rPr lang="en-US" sz="4000" b="1" baseline="-25000" dirty="0">
                <a:latin typeface="Times New Roman" charset="0"/>
                <a:sym typeface="Zapf Dingbats" charset="2"/>
              </a:rPr>
              <a:t>P</a:t>
            </a:r>
            <a:r>
              <a:rPr lang="en-US" sz="4000" b="1" dirty="0">
                <a:latin typeface="Times New Roman" charset="0"/>
              </a:rPr>
              <a:t> B  means:</a:t>
            </a:r>
          </a:p>
          <a:p>
            <a:pPr lvl="2" eaLnBrk="1" hangingPunct="1">
              <a:buFont typeface="Times" charset="0"/>
              <a:buChar char="•"/>
              <a:defRPr/>
            </a:pPr>
            <a:endParaRPr lang="en-US" sz="3200" b="1" dirty="0">
              <a:latin typeface="Times New Roman" charset="0"/>
            </a:endParaRPr>
          </a:p>
          <a:p>
            <a:pPr lvl="2" eaLnBrk="1" hangingPunct="1">
              <a:buFont typeface="Times" charset="0"/>
              <a:buNone/>
              <a:defRPr/>
            </a:pPr>
            <a:r>
              <a:rPr lang="en-US" sz="3200" b="1" dirty="0">
                <a:latin typeface="Times New Roman" charset="0"/>
              </a:rPr>
              <a:t>'Problem A is </a:t>
            </a:r>
            <a:r>
              <a:rPr lang="en-US" sz="3200" b="1" i="1" dirty="0">
                <a:latin typeface="Times New Roman" charset="0"/>
              </a:rPr>
              <a:t>no harder within a polynomial factor than</a:t>
            </a:r>
            <a:r>
              <a:rPr lang="en-US" sz="3200" b="1" dirty="0">
                <a:latin typeface="Times New Roman" charset="0"/>
              </a:rPr>
              <a:t> problem B,' and</a:t>
            </a:r>
          </a:p>
          <a:p>
            <a:pPr lvl="2" eaLnBrk="1" hangingPunct="1">
              <a:buFont typeface="Times" charset="0"/>
              <a:buChar char="•"/>
              <a:defRPr/>
            </a:pPr>
            <a:endParaRPr lang="en-US" sz="3200" b="1" dirty="0">
              <a:latin typeface="Times New Roman" charset="0"/>
            </a:endParaRPr>
          </a:p>
          <a:p>
            <a:pPr lvl="2" eaLnBrk="1" hangingPunct="1">
              <a:buFont typeface="Times" charset="0"/>
              <a:buNone/>
              <a:defRPr/>
            </a:pPr>
            <a:r>
              <a:rPr lang="en-US" sz="3200" b="1" dirty="0">
                <a:latin typeface="Times New Roman" charset="0"/>
              </a:rPr>
              <a:t>'Problem B is </a:t>
            </a:r>
            <a:r>
              <a:rPr lang="en-US" sz="3200" b="1" i="1" dirty="0">
                <a:latin typeface="Times New Roman" charset="0"/>
              </a:rPr>
              <a:t>as hard within a polynomial factor as</a:t>
            </a:r>
            <a:r>
              <a:rPr lang="en-US" sz="3200" b="1" dirty="0">
                <a:latin typeface="Times New Roman" charset="0"/>
              </a:rPr>
              <a:t> is problem A.'</a:t>
            </a:r>
          </a:p>
          <a:p>
            <a:pPr eaLnBrk="1" hangingPunct="1">
              <a:buFont typeface="Times" charset="0"/>
              <a:buChar char="•"/>
              <a:defRPr/>
            </a:pPr>
            <a:endParaRPr lang="en-US" sz="4000" b="1" dirty="0"/>
          </a:p>
        </p:txBody>
      </p:sp>
      <p:sp>
        <p:nvSpPr>
          <p:cNvPr id="4" name="Date Placeholder 3">
            <a:extLst>
              <a:ext uri="{FF2B5EF4-FFF2-40B4-BE49-F238E27FC236}">
                <a16:creationId xmlns:a16="http://schemas.microsoft.com/office/drawing/2014/main" id="{7F1D1D08-D11A-4144-A0B6-5558DB0C507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AE9E084-F00B-0C41-97B8-760C267E2B2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C753045-BECF-3F4B-811F-EEDC600CD9A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52616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An Aside</a:t>
            </a:r>
          </a:p>
        </p:txBody>
      </p:sp>
      <p:sp>
        <p:nvSpPr>
          <p:cNvPr id="443395" name="Rectangle 3"/>
          <p:cNvSpPr>
            <a:spLocks noGrp="1" noChangeArrowheads="1"/>
          </p:cNvSpPr>
          <p:nvPr>
            <p:ph idx="1"/>
          </p:nvPr>
        </p:nvSpPr>
        <p:spPr/>
        <p:txBody>
          <a:bodyPr/>
          <a:lstStyle/>
          <a:p>
            <a:pPr marL="0" indent="0" eaLnBrk="1" hangingPunct="1">
              <a:lnSpc>
                <a:spcPct val="90000"/>
              </a:lnSpc>
              <a:buFont typeface="Times" pitchFamily="-108" charset="0"/>
              <a:buNone/>
              <a:defRPr/>
            </a:pPr>
            <a:r>
              <a:rPr lang="en-US" sz="2800" b="1" dirty="0">
                <a:latin typeface="Times New Roman" pitchFamily="-108" charset="0"/>
              </a:rPr>
              <a:t>Without condition (3) of the definition, a simple Reduction results. </a:t>
            </a:r>
          </a:p>
          <a:p>
            <a:pPr marL="0" indent="0" eaLnBrk="1" hangingPunct="1">
              <a:lnSpc>
                <a:spcPct val="90000"/>
              </a:lnSpc>
              <a:buFont typeface="Times" pitchFamily="-108" charset="0"/>
              <a:buNone/>
              <a:defRPr/>
            </a:pPr>
            <a:endParaRPr lang="en-US" sz="2800" b="1" dirty="0">
              <a:latin typeface="Times New Roman" pitchFamily="-108" charset="0"/>
            </a:endParaRPr>
          </a:p>
          <a:p>
            <a:pPr marL="0" indent="0" eaLnBrk="1" hangingPunct="1">
              <a:lnSpc>
                <a:spcPct val="90000"/>
              </a:lnSpc>
              <a:buFont typeface="Times" pitchFamily="-108" charset="0"/>
              <a:buNone/>
              <a:defRPr/>
            </a:pPr>
            <a:r>
              <a:rPr lang="en-US" sz="2800" b="1" dirty="0">
                <a:latin typeface="Times New Roman" pitchFamily="-108" charset="0"/>
              </a:rPr>
              <a:t>If problem B is decidable, </a:t>
            </a:r>
          </a:p>
          <a:p>
            <a:pPr marL="0" indent="0" eaLnBrk="1" hangingPunct="1">
              <a:lnSpc>
                <a:spcPct val="90000"/>
              </a:lnSpc>
              <a:buFont typeface="Times" pitchFamily="-108" charset="0"/>
              <a:buNone/>
              <a:defRPr/>
            </a:pPr>
            <a:r>
              <a:rPr lang="en-US" sz="2800" b="1" dirty="0">
                <a:latin typeface="Times New Roman" pitchFamily="-108" charset="0"/>
              </a:rPr>
              <a:t>then so is problem A. </a:t>
            </a:r>
          </a:p>
          <a:p>
            <a:pPr marL="0" indent="0" eaLnBrk="1" hangingPunct="1">
              <a:lnSpc>
                <a:spcPct val="90000"/>
              </a:lnSpc>
              <a:buFont typeface="Times" pitchFamily="-108" charset="0"/>
              <a:buNone/>
              <a:defRPr/>
            </a:pPr>
            <a:r>
              <a:rPr lang="en-US" sz="2800" b="1" dirty="0">
                <a:latin typeface="Times New Roman" pitchFamily="-108" charset="0"/>
              </a:rPr>
              <a:t>Equivalently, </a:t>
            </a:r>
          </a:p>
          <a:p>
            <a:pPr marL="0" indent="0" eaLnBrk="1" hangingPunct="1">
              <a:lnSpc>
                <a:spcPct val="90000"/>
              </a:lnSpc>
              <a:buFont typeface="Times" pitchFamily="-108" charset="0"/>
              <a:buNone/>
              <a:defRPr/>
            </a:pPr>
            <a:r>
              <a:rPr lang="en-US" sz="2800" b="1" dirty="0">
                <a:latin typeface="Times New Roman" pitchFamily="-108" charset="0"/>
              </a:rPr>
              <a:t>If problem A is </a:t>
            </a:r>
            <a:r>
              <a:rPr lang="en-US" sz="2800" b="1" dirty="0" err="1">
                <a:latin typeface="Times New Roman" pitchFamily="-108" charset="0"/>
              </a:rPr>
              <a:t>undecidable</a:t>
            </a:r>
            <a:r>
              <a:rPr lang="en-US" sz="2800" b="1" dirty="0">
                <a:latin typeface="Times New Roman" pitchFamily="-108" charset="0"/>
              </a:rPr>
              <a:t>, </a:t>
            </a:r>
          </a:p>
          <a:p>
            <a:pPr marL="0" indent="0" eaLnBrk="1" hangingPunct="1">
              <a:lnSpc>
                <a:spcPct val="90000"/>
              </a:lnSpc>
              <a:buFont typeface="Times" pitchFamily="-108" charset="0"/>
              <a:buNone/>
              <a:defRPr/>
            </a:pPr>
            <a:r>
              <a:rPr lang="en-US" sz="2800" b="1" dirty="0">
                <a:latin typeface="Times New Roman" pitchFamily="-108" charset="0"/>
              </a:rPr>
              <a:t>then problem B is </a:t>
            </a:r>
            <a:r>
              <a:rPr lang="en-US" sz="2800" b="1" dirty="0" err="1">
                <a:latin typeface="Times New Roman" pitchFamily="-108" charset="0"/>
              </a:rPr>
              <a:t>undecidable</a:t>
            </a:r>
            <a:r>
              <a:rPr lang="en-US" sz="2800" dirty="0">
                <a:latin typeface="Times New Roman" pitchFamily="-108" charset="0"/>
              </a:rPr>
              <a:t>.</a:t>
            </a:r>
          </a:p>
        </p:txBody>
      </p:sp>
      <p:sp>
        <p:nvSpPr>
          <p:cNvPr id="4" name="Date Placeholder 3">
            <a:extLst>
              <a:ext uri="{FF2B5EF4-FFF2-40B4-BE49-F238E27FC236}">
                <a16:creationId xmlns:a16="http://schemas.microsoft.com/office/drawing/2014/main" id="{1B3DB003-5F73-524B-9499-45B4E6D29DF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847A08A-131B-424A-B31C-D3858CAD5E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B8C705D-E498-104B-ADF4-DE821003421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02756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5443" name="Rectangle 3"/>
          <p:cNvSpPr>
            <a:spLocks noGrp="1" noChangeArrowheads="1"/>
          </p:cNvSpPr>
          <p:nvPr>
            <p:ph type="subTitle" idx="1"/>
          </p:nvPr>
        </p:nvSpPr>
        <p:spPr>
          <a:xfrm>
            <a:off x="914400" y="3886200"/>
            <a:ext cx="7239000" cy="1752600"/>
          </a:xfrm>
        </p:spPr>
        <p:txBody>
          <a:bodyPr/>
          <a:lstStyle/>
          <a:p>
            <a:pPr algn="ctr" eaLnBrk="1" hangingPunct="1">
              <a:buFont typeface="Times" charset="0"/>
              <a:buNone/>
              <a:defRPr/>
            </a:pPr>
            <a:r>
              <a:rPr lang="en-US" b="1" dirty="0">
                <a:latin typeface="Times New Roman" charset="0"/>
              </a:rPr>
              <a:t>Third Significant Class of Problems: </a:t>
            </a:r>
          </a:p>
          <a:p>
            <a:pPr algn="ctr" eaLnBrk="1" hangingPunct="1">
              <a:buFont typeface="Times" charset="0"/>
              <a:buNone/>
              <a:defRPr/>
            </a:pPr>
            <a:r>
              <a:rPr lang="en-US" b="1" dirty="0">
                <a:latin typeface="Times New Roman" charset="0"/>
              </a:rPr>
              <a:t>The Class NP–Complete</a:t>
            </a:r>
          </a:p>
          <a:p>
            <a:pPr eaLnBrk="1" hangingPunct="1">
              <a:buFont typeface="Times" charset="0"/>
              <a:buChar char="•"/>
              <a:defRPr/>
            </a:pPr>
            <a:endParaRPr lang="en-US" dirty="0"/>
          </a:p>
        </p:txBody>
      </p:sp>
    </p:spTree>
    <p:extLst>
      <p:ext uri="{BB962C8B-B14F-4D97-AF65-F5344CB8AC3E}">
        <p14:creationId xmlns:p14="http://schemas.microsoft.com/office/powerpoint/2010/main" val="2925741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6467" name="Rectangle 3"/>
          <p:cNvSpPr>
            <a:spLocks noGrp="1" noChangeArrowheads="1"/>
          </p:cNvSpPr>
          <p:nvPr>
            <p:ph idx="1"/>
          </p:nvPr>
        </p:nvSpPr>
        <p:spPr/>
        <p:txBody>
          <a:bodyPr/>
          <a:lstStyle/>
          <a:p>
            <a:pPr marL="457200" lvl="2" indent="-457200" eaLnBrk="1" hangingPunct="1">
              <a:defRPr/>
            </a:pPr>
            <a:r>
              <a:rPr lang="en-US" sz="2800" b="1" dirty="0"/>
              <a:t>Polynomial Transformations enforce an equivalence relationship on all decision problems, particularly, those in the Class NP. Class P is one of those classes and is the "easiest" class of problems in NP. </a:t>
            </a:r>
          </a:p>
          <a:p>
            <a:pPr marL="457200" lvl="2" indent="-457200" eaLnBrk="1" hangingPunct="1">
              <a:defRPr/>
            </a:pPr>
            <a:r>
              <a:rPr lang="en-US" sz="2800" b="1" dirty="0"/>
              <a:t>Is there a class in NP that is the hardest class in NP?</a:t>
            </a:r>
          </a:p>
          <a:p>
            <a:pPr marL="457200" lvl="2" indent="-457200" eaLnBrk="1" hangingPunct="1">
              <a:defRPr/>
            </a:pPr>
            <a:r>
              <a:rPr lang="en-US" sz="2800" b="1" dirty="0"/>
              <a:t>A problem B in NP such that A </a:t>
            </a:r>
            <a:r>
              <a:rPr lang="en-US" sz="2800" b="1" dirty="0">
                <a:sym typeface="Zapf Dingbats" charset="2"/>
              </a:rPr>
              <a:t>≤</a:t>
            </a:r>
            <a:r>
              <a:rPr lang="en-US" sz="2800" b="1" baseline="-25000" dirty="0">
                <a:sym typeface="Zapf Dingbats" charset="2"/>
              </a:rPr>
              <a:t>P</a:t>
            </a:r>
            <a:r>
              <a:rPr lang="en-US" sz="2800" b="1" dirty="0"/>
              <a:t> B for every A in NP</a:t>
            </a:r>
            <a:r>
              <a:rPr lang="en-US" sz="2800" dirty="0"/>
              <a:t>.</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80803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7491" name="Rectangle 3"/>
          <p:cNvSpPr>
            <a:spLocks noGrp="1" noChangeArrowheads="1"/>
          </p:cNvSpPr>
          <p:nvPr>
            <p:ph idx="1"/>
          </p:nvPr>
        </p:nvSpPr>
        <p:spPr/>
        <p:txBody>
          <a:bodyPr/>
          <a:lstStyle/>
          <a:p>
            <a:pPr lvl="2" eaLnBrk="1" hangingPunct="1">
              <a:buFont typeface="Times" charset="0"/>
              <a:buNone/>
              <a:defRPr/>
            </a:pPr>
            <a:endParaRPr lang="en-US" dirty="0">
              <a:latin typeface="Times New Roman" charset="0"/>
            </a:endParaRPr>
          </a:p>
          <a:p>
            <a:pPr marL="342900" lvl="2" indent="3175" eaLnBrk="1" hangingPunct="1">
              <a:buFont typeface="Times" charset="0"/>
              <a:buNone/>
              <a:defRPr/>
            </a:pPr>
            <a:r>
              <a:rPr lang="en-US" sz="3600" b="1" dirty="0">
                <a:latin typeface="Times New Roman" charset="0"/>
              </a:rPr>
              <a:t>In 1971, Stephen Cook proved there was. Specifically, a problem called </a:t>
            </a:r>
          </a:p>
          <a:p>
            <a:pPr marL="342900" lvl="2" indent="3175" eaLnBrk="1" hangingPunct="1">
              <a:buFont typeface="Times" charset="0"/>
              <a:buNone/>
              <a:defRPr/>
            </a:pPr>
            <a:r>
              <a:rPr lang="en-US" sz="3600" b="1" i="1" dirty="0">
                <a:latin typeface="Times New Roman" charset="0"/>
              </a:rPr>
              <a:t>		</a:t>
            </a:r>
            <a:r>
              <a:rPr lang="en-US" sz="3600" b="1" i="1" dirty="0" err="1">
                <a:latin typeface="Times New Roman" charset="0"/>
              </a:rPr>
              <a:t>Satisfiability</a:t>
            </a:r>
            <a:r>
              <a:rPr lang="en-US" sz="3600" b="1" i="1" dirty="0">
                <a:latin typeface="Times New Roman" charset="0"/>
              </a:rPr>
              <a:t>     </a:t>
            </a:r>
            <a:r>
              <a:rPr lang="en-US" sz="3600" b="1" dirty="0">
                <a:latin typeface="Times New Roman" charset="0"/>
              </a:rPr>
              <a:t>(or, SAT).</a:t>
            </a:r>
          </a:p>
          <a:p>
            <a:pPr lvl="2" eaLnBrk="1" hangingPunct="1">
              <a:buFont typeface="Times" charset="0"/>
              <a:buNone/>
              <a:defRPr/>
            </a:pPr>
            <a:endParaRPr lang="en-US" b="1" dirty="0">
              <a:latin typeface="Times New Roman" charset="0"/>
            </a:endParaRPr>
          </a:p>
          <a:p>
            <a:pPr lvl="2" eaLnBrk="1" hangingPunct="1">
              <a:buFont typeface="Times" charset="0"/>
              <a:buNone/>
              <a:defRPr/>
            </a:pPr>
            <a:endParaRPr lang="en-US" dirty="0">
              <a:latin typeface="Times New Roman" charset="0"/>
            </a:endParaRPr>
          </a:p>
          <a:p>
            <a:pPr eaLnBrk="1" hangingPunct="1">
              <a:buFont typeface="Times" charset="0"/>
              <a:buChar char="•"/>
              <a:defRPr/>
            </a:pPr>
            <a:endParaRPr lang="en-US" dirty="0"/>
          </a:p>
        </p:txBody>
      </p:sp>
      <p:sp>
        <p:nvSpPr>
          <p:cNvPr id="4" name="Date Placeholder 3">
            <a:extLst>
              <a:ext uri="{FF2B5EF4-FFF2-40B4-BE49-F238E27FC236}">
                <a16:creationId xmlns:a16="http://schemas.microsoft.com/office/drawing/2014/main" id="{881A2EB7-D1DF-7547-BBE0-3BC0422DABE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A6F50B5-2DE8-0F44-9F51-8136CCA3144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F457D78C-35A8-AD4F-90B6-EC5436A4C48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30588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err="1">
                <a:ea typeface="ＭＳ Ｐゴシック" pitchFamily="-111" charset="-128"/>
                <a:cs typeface="ＭＳ Ｐゴシック" pitchFamily="-111" charset="-128"/>
              </a:rPr>
              <a:t>Satisfiability</a:t>
            </a:r>
            <a:endParaRPr lang="en-US" dirty="0">
              <a:ea typeface="ＭＳ Ｐゴシック" pitchFamily="-111" charset="-128"/>
              <a:cs typeface="ＭＳ Ｐゴシック" pitchFamily="-111" charset="-128"/>
            </a:endParaRPr>
          </a:p>
        </p:txBody>
      </p:sp>
      <p:sp>
        <p:nvSpPr>
          <p:cNvPr id="448515" name="Rectangle 3"/>
          <p:cNvSpPr>
            <a:spLocks noGrp="1" noChangeArrowheads="1"/>
          </p:cNvSpPr>
          <p:nvPr>
            <p:ph idx="1"/>
          </p:nvPr>
        </p:nvSpPr>
        <p:spPr/>
        <p:txBody>
          <a:bodyPr/>
          <a:lstStyle/>
          <a:p>
            <a:pPr eaLnBrk="1" hangingPunct="1">
              <a:buFont typeface="Times" charset="0"/>
              <a:buNone/>
              <a:defRPr/>
            </a:pPr>
            <a:r>
              <a:rPr lang="en-US" b="1" dirty="0"/>
              <a:t>U = {u</a:t>
            </a:r>
            <a:r>
              <a:rPr lang="en-US" b="1" baseline="-25000" dirty="0"/>
              <a:t>1</a:t>
            </a:r>
            <a:r>
              <a:rPr lang="en-US" b="1" dirty="0"/>
              <a:t>, u</a:t>
            </a:r>
            <a:r>
              <a:rPr lang="en-US" b="1" baseline="-25000" dirty="0"/>
              <a:t>2</a:t>
            </a:r>
            <a:r>
              <a:rPr lang="en-US" b="1" dirty="0"/>
              <a:t>,…, u</a:t>
            </a:r>
            <a:r>
              <a:rPr lang="en-US" b="1" baseline="-25000" dirty="0"/>
              <a:t>n</a:t>
            </a:r>
            <a:r>
              <a:rPr lang="en-US" b="1" dirty="0"/>
              <a:t>}, Boolean variables.</a:t>
            </a:r>
          </a:p>
          <a:p>
            <a:pPr eaLnBrk="1" hangingPunct="1">
              <a:buFont typeface="Times" charset="0"/>
              <a:buNone/>
              <a:defRPr/>
            </a:pPr>
            <a:endParaRPr lang="en-US" b="1" dirty="0"/>
          </a:p>
          <a:p>
            <a:pPr eaLnBrk="1" hangingPunct="1">
              <a:buFont typeface="Times" charset="0"/>
              <a:buNone/>
              <a:defRPr/>
            </a:pPr>
            <a:r>
              <a:rPr lang="en-US" b="1" dirty="0"/>
              <a:t>C = {c</a:t>
            </a:r>
            <a:r>
              <a:rPr lang="en-US" b="1" baseline="-25000" dirty="0"/>
              <a:t>1</a:t>
            </a:r>
            <a:r>
              <a:rPr lang="en-US" b="1" dirty="0"/>
              <a:t>, c</a:t>
            </a:r>
            <a:r>
              <a:rPr lang="en-US" b="1" baseline="-25000" dirty="0"/>
              <a:t>2</a:t>
            </a:r>
            <a:r>
              <a:rPr lang="en-US" b="1" dirty="0"/>
              <a:t>,…, c</a:t>
            </a:r>
            <a:r>
              <a:rPr lang="en-US" b="1" baseline="-25000" dirty="0"/>
              <a:t>m</a:t>
            </a:r>
            <a:r>
              <a:rPr lang="en-US" b="1" dirty="0"/>
              <a:t>}, "OR clauses"</a:t>
            </a:r>
          </a:p>
          <a:p>
            <a:pPr eaLnBrk="1" hangingPunct="1">
              <a:buFont typeface="Times" charset="0"/>
              <a:buNone/>
              <a:defRPr/>
            </a:pPr>
            <a:r>
              <a:rPr lang="en-US" b="1" dirty="0"/>
              <a:t>	For example:</a:t>
            </a:r>
          </a:p>
          <a:p>
            <a:pPr eaLnBrk="1" hangingPunct="1">
              <a:buFont typeface="Times" charset="0"/>
              <a:buNone/>
              <a:defRPr/>
            </a:pPr>
            <a:r>
              <a:rPr lang="en-US" sz="4000" b="1" dirty="0"/>
              <a:t>		</a:t>
            </a:r>
            <a:r>
              <a:rPr lang="en-US" b="1" dirty="0"/>
              <a:t>c</a:t>
            </a:r>
            <a:r>
              <a:rPr lang="en-US" b="1" baseline="-25000" dirty="0"/>
              <a:t>i</a:t>
            </a:r>
            <a:r>
              <a:rPr lang="en-US" b="1" dirty="0"/>
              <a:t> = (u</a:t>
            </a:r>
            <a:r>
              <a:rPr lang="en-US" b="1" baseline="-25000" dirty="0"/>
              <a:t>4</a:t>
            </a:r>
            <a:r>
              <a:rPr lang="en-US" b="1" dirty="0"/>
              <a:t> </a:t>
            </a:r>
            <a:r>
              <a:rPr lang="en-US" b="1" dirty="0">
                <a:sym typeface="Symbol" charset="2"/>
              </a:rPr>
              <a:t></a:t>
            </a:r>
            <a:r>
              <a:rPr lang="en-US" b="1" dirty="0"/>
              <a:t> u</a:t>
            </a:r>
            <a:r>
              <a:rPr lang="en-US" b="1" baseline="-25000" dirty="0"/>
              <a:t>35</a:t>
            </a:r>
            <a:r>
              <a:rPr lang="en-US" b="1" dirty="0"/>
              <a:t> </a:t>
            </a:r>
            <a:r>
              <a:rPr lang="en-US" b="1" dirty="0">
                <a:sym typeface="Symbol" charset="2"/>
              </a:rPr>
              <a:t></a:t>
            </a:r>
            <a:r>
              <a:rPr lang="en-US" b="1" dirty="0"/>
              <a:t> ~u</a:t>
            </a:r>
            <a:r>
              <a:rPr lang="en-US" b="1" baseline="-25000" dirty="0"/>
              <a:t>18 </a:t>
            </a:r>
            <a:r>
              <a:rPr lang="en-US" b="1" dirty="0">
                <a:sym typeface="Symbol" charset="2"/>
              </a:rPr>
              <a:t></a:t>
            </a:r>
            <a:r>
              <a:rPr lang="en-US" b="1" dirty="0"/>
              <a:t> u</a:t>
            </a:r>
            <a:r>
              <a:rPr lang="en-US" b="1" baseline="-25000" dirty="0"/>
              <a:t>3</a:t>
            </a:r>
            <a:r>
              <a:rPr lang="en-US" b="1" dirty="0"/>
              <a:t>… </a:t>
            </a:r>
            <a:r>
              <a:rPr lang="en-US" b="1" dirty="0">
                <a:sym typeface="Symbol" charset="2"/>
              </a:rPr>
              <a:t></a:t>
            </a:r>
            <a:r>
              <a:rPr lang="en-US" b="1" dirty="0"/>
              <a:t> ~u</a:t>
            </a:r>
            <a:r>
              <a:rPr lang="en-US" b="1" baseline="-25000" dirty="0"/>
              <a:t>6</a:t>
            </a:r>
            <a:r>
              <a:rPr lang="en-US" b="1" dirty="0"/>
              <a:t>)</a:t>
            </a:r>
            <a:r>
              <a:rPr lang="en-US" dirty="0"/>
              <a:t> </a:t>
            </a:r>
          </a:p>
        </p:txBody>
      </p:sp>
      <p:sp>
        <p:nvSpPr>
          <p:cNvPr id="4" name="Date Placeholder 3">
            <a:extLst>
              <a:ext uri="{FF2B5EF4-FFF2-40B4-BE49-F238E27FC236}">
                <a16:creationId xmlns:a16="http://schemas.microsoft.com/office/drawing/2014/main" id="{FBD1028F-1159-B446-B2DB-07949C10CB1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4/6/20</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3FF256C-1602-E244-9694-783DE3D448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595EA51-514D-B746-9645-1079EA219B1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9735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245178</TotalTime>
  <Words>28112</Words>
  <Application>Microsoft Macintosh PowerPoint</Application>
  <PresentationFormat>On-screen Show (4:3)</PresentationFormat>
  <Paragraphs>5177</Paragraphs>
  <Slides>332</Slides>
  <Notes>87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Links</vt:lpstr>
      </vt:variant>
      <vt:variant>
        <vt:i4>7</vt:i4>
      </vt:variant>
      <vt:variant>
        <vt:lpstr>Slide Titles</vt:lpstr>
      </vt:variant>
      <vt:variant>
        <vt:i4>332</vt:i4>
      </vt:variant>
    </vt:vector>
  </HeadingPairs>
  <TitlesOfParts>
    <vt:vector size="350" baseType="lpstr">
      <vt:lpstr>Arial</vt:lpstr>
      <vt:lpstr>Arial Narrow</vt:lpstr>
      <vt:lpstr>Cambria Math</vt:lpstr>
      <vt:lpstr>Courier New</vt:lpstr>
      <vt:lpstr>Menlo</vt:lpstr>
      <vt:lpstr>Times</vt:lpstr>
      <vt:lpstr>Times New Roman</vt:lpstr>
      <vt:lpstr>Verdana</vt:lpstr>
      <vt:lpstr>Wingdings</vt:lpstr>
      <vt:lpstr>Wingdings 2</vt:lpstr>
      <vt:lpstr>Custom Design</vt:lpstr>
      <vt:lpstr>???</vt:lpstr>
      <vt:lpstr>???</vt:lpstr>
      <vt:lpstr>???</vt:lpstr>
      <vt:lpstr>???</vt:lpstr>
      <vt:lpstr>???</vt:lpstr>
      <vt:lpstr>???</vt:lpstr>
      <vt:lpstr>???</vt:lpstr>
      <vt:lpstr>Complexity Theory Complexity</vt:lpstr>
      <vt:lpstr>ORDER ANALYSIS</vt:lpstr>
      <vt:lpstr>Notion of “Order”</vt:lpstr>
      <vt:lpstr>Notion of “Order”</vt:lpstr>
      <vt:lpstr>Notion of “Order”</vt:lpstr>
      <vt:lpstr>Notion of “Order”</vt:lpstr>
      <vt:lpstr>Notion of “Order”</vt:lpstr>
      <vt:lpstr>Order</vt:lpstr>
      <vt:lpstr>Order of a Problem</vt:lpstr>
      <vt:lpstr>Decision vs Optimization</vt:lpstr>
      <vt:lpstr> Vertex Cover (VC)</vt:lpstr>
      <vt:lpstr>VC Decision vs Optimization</vt:lpstr>
      <vt:lpstr>Relation of VC Problems</vt:lpstr>
      <vt:lpstr>Smallest VC</vt:lpstr>
      <vt:lpstr>Natural Pairs of Problems</vt:lpstr>
      <vt:lpstr>A Word about Time</vt:lpstr>
      <vt:lpstr>A Word about “Words”</vt:lpstr>
      <vt:lpstr>A Word about Abstractions</vt:lpstr>
      <vt:lpstr>A Word about Toy Problems</vt:lpstr>
      <vt:lpstr>Very Hard Problems</vt:lpstr>
      <vt:lpstr>Easy Problems</vt:lpstr>
      <vt:lpstr>Three Classes of Problems</vt:lpstr>
      <vt:lpstr>Unknown Complexity</vt:lpstr>
      <vt:lpstr>Why do we Care?</vt:lpstr>
      <vt:lpstr>A Word about “Size”</vt:lpstr>
      <vt:lpstr>The Subtlety of “Size”</vt:lpstr>
      <vt:lpstr>Subset Sum</vt:lpstr>
      <vt:lpstr>Why do we Care?</vt:lpstr>
      <vt:lpstr>Research Territory</vt:lpstr>
      <vt:lpstr>Complexity Theory</vt:lpstr>
      <vt:lpstr>Models of Computation</vt:lpstr>
      <vt:lpstr>NDTM's</vt:lpstr>
      <vt:lpstr>NDTM's</vt:lpstr>
      <vt:lpstr>NDTM's</vt:lpstr>
      <vt:lpstr>NDTM's</vt:lpstr>
      <vt:lpstr>NDTM's</vt:lpstr>
      <vt:lpstr>NDTM's</vt:lpstr>
      <vt:lpstr>NDTM's</vt:lpstr>
      <vt:lpstr>NDTM's</vt:lpstr>
      <vt:lpstr>NDTM's</vt:lpstr>
      <vt:lpstr>NDTM's</vt:lpstr>
      <vt:lpstr>NDTM's</vt:lpstr>
      <vt:lpstr>NDTM's - Witnesses</vt:lpstr>
      <vt:lpstr>NDTM's - Witnesses</vt:lpstr>
      <vt:lpstr>NDTM's - Witnesses</vt:lpstr>
      <vt:lpstr>NDTM's - Witnesses</vt:lpstr>
      <vt:lpstr>NDTM's - Witnesses</vt:lpstr>
      <vt:lpstr>NDTM's - Witnesses</vt:lpstr>
      <vt:lpstr>NDTM's</vt:lpstr>
      <vt:lpstr>NDTM's</vt:lpstr>
      <vt:lpstr>Problem Classes</vt:lpstr>
      <vt:lpstr>Problem Classes</vt:lpstr>
      <vt:lpstr>Problem Classes</vt:lpstr>
      <vt:lpstr>Problem Classes</vt:lpstr>
      <vt:lpstr>Problem Classes</vt:lpstr>
      <vt:lpstr>Problem Classes</vt:lpstr>
      <vt:lpstr>Problem Classes</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P</vt:lpstr>
      <vt:lpstr>Class – P</vt:lpstr>
      <vt:lpstr>Class – P</vt:lpstr>
      <vt:lpstr>Class – P</vt:lpstr>
      <vt:lpstr>Class – P</vt:lpstr>
      <vt:lpstr>Class – P</vt:lpstr>
      <vt:lpstr>Class – P</vt:lpstr>
      <vt:lpstr>Class – P</vt:lpstr>
      <vt:lpstr>Class – P</vt:lpstr>
      <vt:lpstr>Other Classes</vt:lpstr>
      <vt:lpstr>"No harder than"</vt:lpstr>
      <vt:lpstr>"No harder than"</vt:lpstr>
      <vt:lpstr>The "Key" to  Complexity Theory </vt:lpstr>
      <vt:lpstr>Reductions</vt:lpstr>
      <vt:lpstr>Reductions</vt:lpstr>
      <vt:lpstr>Reductions</vt:lpstr>
      <vt:lpstr>Reductions</vt:lpstr>
      <vt:lpstr>Poly Turing Reductions</vt:lpstr>
      <vt:lpstr>PolyTime Reductions</vt:lpstr>
      <vt:lpstr>PT Reductions</vt:lpstr>
      <vt:lpstr>PT Reductions</vt:lpstr>
      <vt:lpstr>PT Reductions</vt:lpstr>
      <vt:lpstr>Polynomial Reductions</vt:lpstr>
      <vt:lpstr>An Aside</vt:lpstr>
      <vt:lpstr>NP–Complete</vt:lpstr>
      <vt:lpstr>NP–Complete</vt:lpstr>
      <vt:lpstr>NP–Complete</vt:lpstr>
      <vt:lpstr>Satisfiability</vt:lpstr>
      <vt:lpstr>Satisfiability</vt:lpstr>
      <vt:lpstr>NP–Complete</vt:lpstr>
      <vt:lpstr>NP–Complete</vt:lpstr>
      <vt:lpstr>NP–Complete</vt:lpstr>
      <vt:lpstr>P = NP?</vt:lpstr>
      <vt:lpstr>P = NP?</vt:lpstr>
      <vt:lpstr>P ≠ NP?</vt:lpstr>
      <vt:lpstr>NP-Complete; NP-Hard</vt:lpstr>
      <vt:lpstr>Returning to SAT</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Cook’s Theorem</vt:lpstr>
      <vt:lpstr>NP–Complete</vt:lpstr>
      <vt:lpstr>Co-NP</vt:lpstr>
      <vt:lpstr>SAT to 3SAT</vt:lpstr>
      <vt:lpstr>Linear Programming (LP)</vt:lpstr>
      <vt:lpstr>Integer LP (ILP)</vt:lpstr>
      <vt:lpstr>0-1 ILP</vt:lpstr>
      <vt:lpstr>0-1 ILP is NP-Complete</vt:lpstr>
      <vt:lpstr>0-1 ILP Example</vt:lpstr>
      <vt:lpstr>What about ILP?</vt:lpstr>
      <vt:lpstr>What about Linear Programming (LP) #1?</vt:lpstr>
      <vt:lpstr>What about Linear Programming (LP) #2?</vt:lpstr>
      <vt:lpstr>What about Linear Programming (LP) #3?</vt:lpstr>
      <vt:lpstr>SubsetSum</vt:lpstr>
      <vt:lpstr>SubsetSum is in NP</vt:lpstr>
      <vt:lpstr>Example SubsetSum</vt:lpstr>
      <vt:lpstr>SAT ≤P 3SAT ≤P  SubsetSum ≡p Partition</vt:lpstr>
      <vt:lpstr>3SAT ≤p SubsetSum</vt:lpstr>
      <vt:lpstr>SubsetSum Matrix</vt:lpstr>
      <vt:lpstr>How it works</vt:lpstr>
      <vt:lpstr>Partition</vt:lpstr>
      <vt:lpstr>SubsetSum≡pPartition Details</vt:lpstr>
      <vt:lpstr>SubsetSum ≡p Partition</vt:lpstr>
      <vt:lpstr>VERTEX COVERING (VC) Decision Problem is NP-Hard</vt:lpstr>
      <vt:lpstr>3SAT to Vertex Cover</vt:lpstr>
      <vt:lpstr>VC Variable Gadget</vt:lpstr>
      <vt:lpstr>VC Clause Gadget</vt:lpstr>
      <vt:lpstr>VC Gadgets Combined</vt:lpstr>
      <vt:lpstr>Why VC Gadgets Work</vt:lpstr>
      <vt:lpstr>Explaining Example</vt:lpstr>
      <vt:lpstr>Independent Set</vt:lpstr>
      <vt:lpstr>IS (VC) Clause Gadget</vt:lpstr>
      <vt:lpstr>3SAT to IS</vt:lpstr>
      <vt:lpstr>Explaining the example</vt:lpstr>
      <vt:lpstr>K-Color (KC) Decision Problem is NP-Hard</vt:lpstr>
      <vt:lpstr>K-Coloring</vt:lpstr>
      <vt:lpstr>3C Super Gadget</vt:lpstr>
      <vt:lpstr>3C Super + Variables Gadget</vt:lpstr>
      <vt:lpstr>A Simple OR Gadget</vt:lpstr>
      <vt:lpstr>What if a, b?</vt:lpstr>
      <vt:lpstr>What if ~a, ~b?</vt:lpstr>
      <vt:lpstr>What if a, ~b?</vt:lpstr>
      <vt:lpstr>What if ~a, b?</vt:lpstr>
      <vt:lpstr>3C Clause Gadget</vt:lpstr>
      <vt:lpstr>Consider ~a, ~b, ~c</vt:lpstr>
      <vt:lpstr>Consider a || b, ~c</vt:lpstr>
      <vt:lpstr>Consider ~a, ~b, c</vt:lpstr>
      <vt:lpstr>Consider one of a || b, c</vt:lpstr>
      <vt:lpstr>Consider a, b, c</vt:lpstr>
      <vt:lpstr>KC Gadgets Combined</vt:lpstr>
      <vt:lpstr>Register Allocation</vt:lpstr>
      <vt:lpstr>Live Variable Analysis</vt:lpstr>
      <vt:lpstr>Processor Scheduling is NP-Hard</vt:lpstr>
      <vt:lpstr>Processor Scheduling</vt:lpstr>
      <vt:lpstr>Complexity Overview</vt:lpstr>
      <vt:lpstr>2 Processor Scheduling</vt:lpstr>
      <vt:lpstr>2 Processor Nastiness</vt:lpstr>
      <vt:lpstr>Challenge Problem</vt:lpstr>
      <vt:lpstr>2 Processor with partial order</vt:lpstr>
      <vt:lpstr>Anomalies everywhere</vt:lpstr>
      <vt:lpstr>More anomalies</vt:lpstr>
      <vt:lpstr>Critical path or level strategy</vt:lpstr>
      <vt:lpstr>Level strategy and UET</vt:lpstr>
      <vt:lpstr>Level – DAG with unit time </vt:lpstr>
      <vt:lpstr>Thought Experiment</vt:lpstr>
      <vt:lpstr>PowerPoint Presentation</vt:lpstr>
      <vt:lpstr>Hamiltonian Circuit (HC) Decision Problem is NP-Hard</vt:lpstr>
      <vt:lpstr>Hamiltonian Path/Circuit</vt:lpstr>
      <vt:lpstr>HC Variable Gadget</vt:lpstr>
      <vt:lpstr>HC Gadgets Combined</vt:lpstr>
      <vt:lpstr>Hamiltonian Path</vt:lpstr>
      <vt:lpstr>Travelling Salesman</vt:lpstr>
      <vt:lpstr>Travelling Salesman and HC</vt:lpstr>
      <vt:lpstr>Knapsack 0-1 Problem</vt:lpstr>
      <vt:lpstr>Knapsack 0-1 Problem</vt:lpstr>
      <vt:lpstr>Knapsack Optimize vs Decide</vt:lpstr>
      <vt:lpstr>Knapsack and SubsetSum</vt:lpstr>
      <vt:lpstr>Knapsack Decision Problem</vt:lpstr>
      <vt:lpstr>Related Bin Packing</vt:lpstr>
      <vt:lpstr>Knapsack 0-1 Problem</vt:lpstr>
      <vt:lpstr>Knapsack 0-1 Problem</vt:lpstr>
      <vt:lpstr>Knapsack 0-1 Problem</vt:lpstr>
      <vt:lpstr>Knapsack 0-1 problem</vt:lpstr>
      <vt:lpstr>Knapsack 0-1 Problem –  Recursive Formula</vt:lpstr>
      <vt:lpstr>Knapsack 0-1 Algorithm</vt:lpstr>
      <vt:lpstr>Knapsack 0-1 Problem</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Problem – Run Time</vt:lpstr>
      <vt:lpstr>Tiling</vt:lpstr>
      <vt:lpstr>Basic Idea of Tiling</vt:lpstr>
      <vt:lpstr>Instance of Tiling Problem</vt:lpstr>
      <vt:lpstr>A Valid 3 by 3 Tiling of Tile Types from Previous Slide</vt:lpstr>
      <vt:lpstr>Some Variations</vt:lpstr>
      <vt:lpstr>Tiling the Plane</vt:lpstr>
      <vt:lpstr>The Tiling Decision Problem</vt:lpstr>
      <vt:lpstr>Colors</vt:lpstr>
      <vt:lpstr>Simple Tiles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Tiling Example</vt:lpstr>
      <vt:lpstr>Tile Replication</vt:lpstr>
      <vt:lpstr>q0 0 0 q2  q0 1 R q1</vt:lpstr>
      <vt:lpstr> q1 0 L q2   q1 1 1 q3</vt:lpstr>
      <vt:lpstr>q2 0 0 q2  q2 1 1 q2</vt:lpstr>
      <vt:lpstr>Sample Starting Rows</vt:lpstr>
      <vt:lpstr>Case 1; Two More Rows</vt:lpstr>
      <vt:lpstr>Case 1; Row 3 repeated</vt:lpstr>
      <vt:lpstr>Case 2; Only Two More Rows</vt:lpstr>
      <vt:lpstr>More on Variations</vt:lpstr>
      <vt:lpstr>PCP Revisited</vt:lpstr>
      <vt:lpstr>Bounded Variation</vt:lpstr>
      <vt:lpstr>Another Approach </vt:lpstr>
      <vt:lpstr>Co-NP</vt:lpstr>
      <vt:lpstr>Co–NP</vt:lpstr>
      <vt:lpstr>Co–NP</vt:lpstr>
      <vt:lpstr>Co–NP</vt:lpstr>
      <vt:lpstr>Co–NP</vt:lpstr>
      <vt:lpstr>Co–NP</vt:lpstr>
      <vt:lpstr>Co–NP</vt:lpstr>
      <vt:lpstr>Co–NP</vt:lpstr>
      <vt:lpstr>Turing Reductions</vt:lpstr>
      <vt:lpstr>Turing Reductions</vt:lpstr>
      <vt:lpstr>Turing Reductions</vt:lpstr>
      <vt:lpstr>NP–Hard</vt:lpstr>
      <vt:lpstr>NP–Hard</vt:lpstr>
      <vt:lpstr>NP–Hard</vt:lpstr>
      <vt:lpstr>QSAT</vt:lpstr>
      <vt:lpstr>NP–Hard</vt:lpstr>
      <vt:lpstr>NP-Easy</vt:lpstr>
      <vt:lpstr>NP–Easy</vt:lpstr>
      <vt:lpstr>NP–Equivalent</vt:lpstr>
      <vt:lpstr>NP-Easy and Equivalent</vt:lpstr>
      <vt:lpstr>SubsetSum Optimization</vt:lpstr>
      <vt:lpstr>SubsetSum Optimization (SSO)</vt:lpstr>
      <vt:lpstr>SSO is NP-Hard</vt:lpstr>
      <vt:lpstr>SSO is NP-Easy</vt:lpstr>
      <vt:lpstr>A Subtle Failure</vt:lpstr>
      <vt:lpstr>Using SubsetSum Oracle</vt:lpstr>
      <vt:lpstr>Example of SubsetSum Opt</vt:lpstr>
      <vt:lpstr>Another Example</vt:lpstr>
      <vt:lpstr>Analysis</vt:lpstr>
      <vt:lpstr>Minimum Colors for a Graph</vt:lpstr>
      <vt:lpstr>PSPACE</vt:lpstr>
      <vt:lpstr>EXPTIME and EXPSPACE</vt:lpstr>
      <vt:lpstr>Elementary Functions</vt:lpstr>
      <vt:lpstr>Alternating TM (ATM)</vt:lpstr>
      <vt:lpstr>QSAT, Petri Net, Presburger</vt:lpstr>
      <vt:lpstr>Complexity Hierarchy</vt:lpstr>
      <vt:lpstr>FP and FNP</vt:lpstr>
      <vt:lpstr>TFNP</vt:lpstr>
      <vt:lpstr>Prime Factoring</vt:lpstr>
      <vt:lpstr>Prime Factoring and TFNP</vt:lpstr>
      <vt:lpstr>More TFNP</vt:lpstr>
      <vt:lpstr>Another Possible Analogy</vt:lpstr>
      <vt:lpstr>Turing vs m-1 Reductions</vt:lpstr>
      <vt:lpstr>More Examples of NP Complete Problems</vt:lpstr>
      <vt:lpstr>TipOver</vt:lpstr>
      <vt:lpstr>Rules of Game</vt:lpstr>
      <vt:lpstr>Problematic OR Gadget</vt:lpstr>
      <vt:lpstr>Directional gadget</vt:lpstr>
      <vt:lpstr>One directional Or gadget</vt:lpstr>
      <vt:lpstr>AND Gadget</vt:lpstr>
      <vt:lpstr>Variable Select Gadget</vt:lpstr>
      <vt:lpstr>((x~xy)(~yzw)~w)</vt:lpstr>
      <vt:lpstr>Win Strategy is NP-Complete</vt:lpstr>
      <vt:lpstr>Finding Triangle Strips</vt:lpstr>
      <vt:lpstr>Graphics Subsystem</vt:lpstr>
      <vt:lpstr>Surface Visualization</vt:lpstr>
      <vt:lpstr>Triangle List vs Triangle Strip</vt:lpstr>
      <vt:lpstr>Triangle List vs Triangle Strip</vt:lpstr>
      <vt:lpstr>Tri-strips example</vt:lpstr>
      <vt:lpstr>K-Stripability</vt:lpstr>
      <vt:lpstr>Triangle List vs Triangle Strip</vt:lpstr>
      <vt:lpstr>Problem Definition</vt:lpstr>
      <vt:lpstr>NP Proof</vt:lpstr>
      <vt:lpstr>Dual Graph</vt:lpstr>
      <vt:lpstr>NP-Completeness</vt:lpstr>
      <vt:lpstr>NP-Completeness proof by restriction</vt:lpstr>
      <vt:lpstr>NP-Completeness</vt:lpstr>
      <vt:lpstr>HP ≤P HasTriangleStrip</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1735</cp:revision>
  <cp:lastPrinted>2019-09-24T19:41:02Z</cp:lastPrinted>
  <dcterms:created xsi:type="dcterms:W3CDTF">2010-04-22T13:58:28Z</dcterms:created>
  <dcterms:modified xsi:type="dcterms:W3CDTF">2020-04-06T21:53:13Z</dcterms:modified>
</cp:coreProperties>
</file>