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321" r:id="rId2"/>
    <p:sldId id="311" r:id="rId3"/>
    <p:sldId id="312" r:id="rId4"/>
    <p:sldId id="317" r:id="rId5"/>
    <p:sldId id="313" r:id="rId6"/>
    <p:sldId id="314" r:id="rId7"/>
    <p:sldId id="315" r:id="rId8"/>
    <p:sldId id="318" r:id="rId9"/>
    <p:sldId id="319" r:id="rId10"/>
    <p:sldId id="320" r:id="rId11"/>
    <p:sldId id="303" r:id="rId12"/>
    <p:sldId id="304" r:id="rId13"/>
    <p:sldId id="305" r:id="rId14"/>
    <p:sldId id="327" r:id="rId15"/>
    <p:sldId id="306" r:id="rId16"/>
    <p:sldId id="328" r:id="rId17"/>
    <p:sldId id="310" r:id="rId18"/>
    <p:sldId id="31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27"/>
  </p:normalViewPr>
  <p:slideViewPr>
    <p:cSldViewPr snapToGrid="0" snapToObjects="1">
      <p:cViewPr varScale="1">
        <p:scale>
          <a:sx n="80" d="100"/>
          <a:sy n="80" d="100"/>
        </p:scale>
        <p:origin x="120"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D1ADF-8A13-444D-84CE-AC62BBC22B96}" type="datetimeFigureOut">
              <a:rPr lang="en-US" smtClean="0"/>
              <a:t>4/16/2020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DB57FE-B0E1-CE44-BD61-9C4B5240B2FA}" type="slidenum">
              <a:rPr lang="en-US" smtClean="0"/>
              <a:t>‹#›</a:t>
            </a:fld>
            <a:endParaRPr lang="en-US"/>
          </a:p>
        </p:txBody>
      </p:sp>
    </p:spTree>
    <p:extLst>
      <p:ext uri="{BB962C8B-B14F-4D97-AF65-F5344CB8AC3E}">
        <p14:creationId xmlns:p14="http://schemas.microsoft.com/office/powerpoint/2010/main" val="1836119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297B80-3E38-9C4A-9F50-198B797DE3EF}"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3677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5133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81889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63075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297B80-3E38-9C4A-9F50-198B797DE3EF}" type="datetimeFigureOut">
              <a:rPr lang="en-US" smtClean="0"/>
              <a:t>4/16/2020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92728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297B80-3E38-9C4A-9F50-198B797DE3EF}"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7882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297B80-3E38-9C4A-9F50-198B797DE3EF}" type="datetimeFigureOut">
              <a:rPr lang="en-US" smtClean="0"/>
              <a:t>4/16/2020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6448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297B80-3E38-9C4A-9F50-198B797DE3EF}" type="datetimeFigureOut">
              <a:rPr lang="en-US" smtClean="0"/>
              <a:t>4/16/2020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2109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97B80-3E38-9C4A-9F50-198B797DE3EF}" type="datetimeFigureOut">
              <a:rPr lang="en-US" smtClean="0"/>
              <a:t>4/16/2020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5506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50408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4/16/2020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21741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97B80-3E38-9C4A-9F50-198B797DE3EF}" type="datetimeFigureOut">
              <a:rPr lang="en-US" smtClean="0"/>
              <a:t>4/16/2020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3D400-034A-EB4D-A1F2-290E2E147EF1}" type="slidenum">
              <a:rPr lang="en-US" smtClean="0"/>
              <a:t>‹#›</a:t>
            </a:fld>
            <a:endParaRPr lang="en-US"/>
          </a:p>
        </p:txBody>
      </p:sp>
    </p:spTree>
    <p:extLst>
      <p:ext uri="{BB962C8B-B14F-4D97-AF65-F5344CB8AC3E}">
        <p14:creationId xmlns:p14="http://schemas.microsoft.com/office/powerpoint/2010/main" val="202177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70136" y="1577921"/>
            <a:ext cx="6672021" cy="375446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3048001" y="2133601"/>
            <a:ext cx="3238822" cy="235977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5525146" y="2133601"/>
            <a:ext cx="3161654" cy="2359778"/>
          </a:xfrm>
          <a:prstGeom prst="ellipse">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724400" y="3067052"/>
            <a:ext cx="953792" cy="646331"/>
          </a:xfrm>
          <a:prstGeom prst="rect">
            <a:avLst/>
          </a:prstGeom>
          <a:noFill/>
        </p:spPr>
        <p:txBody>
          <a:bodyPr wrap="square" rtlCol="0">
            <a:spAutoFit/>
          </a:bodyPr>
          <a:lstStyle/>
          <a:p>
            <a:r>
              <a:rPr lang="en-US" sz="3600" dirty="0"/>
              <a:t>RE</a:t>
            </a:r>
          </a:p>
        </p:txBody>
      </p:sp>
      <p:sp>
        <p:nvSpPr>
          <p:cNvPr id="7" name="TextBox 6"/>
          <p:cNvSpPr txBox="1"/>
          <p:nvPr/>
        </p:nvSpPr>
        <p:spPr>
          <a:xfrm>
            <a:off x="6419850" y="3087470"/>
            <a:ext cx="1657350" cy="646331"/>
          </a:xfrm>
          <a:prstGeom prst="rect">
            <a:avLst/>
          </a:prstGeom>
          <a:noFill/>
        </p:spPr>
        <p:txBody>
          <a:bodyPr wrap="square" rtlCol="0">
            <a:spAutoFit/>
          </a:bodyPr>
          <a:lstStyle/>
          <a:p>
            <a:r>
              <a:rPr lang="en-US" sz="3600" dirty="0"/>
              <a:t>Co-RE</a:t>
            </a:r>
          </a:p>
        </p:txBody>
      </p:sp>
      <p:sp>
        <p:nvSpPr>
          <p:cNvPr id="8" name="TextBox 7"/>
          <p:cNvSpPr txBox="1"/>
          <p:nvPr/>
        </p:nvSpPr>
        <p:spPr>
          <a:xfrm>
            <a:off x="5715001" y="2545140"/>
            <a:ext cx="266700" cy="1569660"/>
          </a:xfrm>
          <a:prstGeom prst="rect">
            <a:avLst/>
          </a:prstGeom>
          <a:noFill/>
        </p:spPr>
        <p:txBody>
          <a:bodyPr wrap="square" rtlCol="0">
            <a:spAutoFit/>
          </a:bodyPr>
          <a:lstStyle/>
          <a:p>
            <a:r>
              <a:rPr lang="en-US" sz="3200" dirty="0"/>
              <a:t>REC</a:t>
            </a:r>
          </a:p>
        </p:txBody>
      </p:sp>
      <p:sp>
        <p:nvSpPr>
          <p:cNvPr id="9" name="TextBox 8"/>
          <p:cNvSpPr txBox="1"/>
          <p:nvPr/>
        </p:nvSpPr>
        <p:spPr>
          <a:xfrm>
            <a:off x="3581400" y="1047752"/>
            <a:ext cx="4724400" cy="646331"/>
          </a:xfrm>
          <a:prstGeom prst="rect">
            <a:avLst/>
          </a:prstGeom>
          <a:noFill/>
        </p:spPr>
        <p:txBody>
          <a:bodyPr wrap="square" rtlCol="0">
            <a:spAutoFit/>
          </a:bodyPr>
          <a:lstStyle/>
          <a:p>
            <a:r>
              <a:rPr lang="en-US" sz="3600" dirty="0"/>
              <a:t>UNIVERSE OF SETS</a:t>
            </a:r>
          </a:p>
        </p:txBody>
      </p:sp>
      <p:sp>
        <p:nvSpPr>
          <p:cNvPr id="10" name="TextBox 9"/>
          <p:cNvSpPr txBox="1"/>
          <p:nvPr/>
        </p:nvSpPr>
        <p:spPr>
          <a:xfrm>
            <a:off x="5181600" y="4610102"/>
            <a:ext cx="1543050" cy="646331"/>
          </a:xfrm>
          <a:prstGeom prst="rect">
            <a:avLst/>
          </a:prstGeom>
          <a:noFill/>
        </p:spPr>
        <p:txBody>
          <a:bodyPr wrap="square" rtlCol="0">
            <a:spAutoFit/>
          </a:bodyPr>
          <a:lstStyle/>
          <a:p>
            <a:r>
              <a:rPr lang="en-US" sz="3600" dirty="0"/>
              <a:t>NRNC</a:t>
            </a:r>
          </a:p>
        </p:txBody>
      </p:sp>
      <p:sp>
        <p:nvSpPr>
          <p:cNvPr id="11" name="TextBox 10"/>
          <p:cNvSpPr txBox="1"/>
          <p:nvPr/>
        </p:nvSpPr>
        <p:spPr>
          <a:xfrm>
            <a:off x="2438400" y="5370555"/>
            <a:ext cx="7066904" cy="1200329"/>
          </a:xfrm>
          <a:prstGeom prst="rect">
            <a:avLst/>
          </a:prstGeom>
          <a:noFill/>
        </p:spPr>
        <p:txBody>
          <a:bodyPr wrap="square" rtlCol="0">
            <a:spAutoFit/>
          </a:bodyPr>
          <a:lstStyle/>
          <a:p>
            <a:pPr algn="ctr"/>
            <a:r>
              <a:rPr lang="en-US" sz="3600"/>
              <a:t>NR (non-recursive)</a:t>
            </a:r>
          </a:p>
          <a:p>
            <a:pPr algn="ctr"/>
            <a:r>
              <a:rPr lang="en-US" sz="3600"/>
              <a:t> </a:t>
            </a:r>
            <a:r>
              <a:rPr lang="en-US" sz="3600" dirty="0"/>
              <a:t>= (NRNC ∪ Co-RE) - REC</a:t>
            </a:r>
          </a:p>
        </p:txBody>
      </p:sp>
      <p:sp>
        <p:nvSpPr>
          <p:cNvPr id="4" name="Oval 3"/>
          <p:cNvSpPr/>
          <p:nvPr/>
        </p:nvSpPr>
        <p:spPr bwMode="auto">
          <a:xfrm>
            <a:off x="3048001" y="2590800"/>
            <a:ext cx="1771974" cy="1447800"/>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b="1" dirty="0">
                <a:latin typeface="Arial" pitchFamily="-107" charset="0"/>
              </a:rPr>
              <a:t>RE-Complete</a:t>
            </a:r>
          </a:p>
        </p:txBody>
      </p:sp>
    </p:spTree>
    <p:extLst>
      <p:ext uri="{BB962C8B-B14F-4D97-AF65-F5344CB8AC3E}">
        <p14:creationId xmlns:p14="http://schemas.microsoft.com/office/powerpoint/2010/main" val="349817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81201" y="957322"/>
            <a:ext cx="8077199" cy="4910078"/>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590800" y="2133601"/>
            <a:ext cx="3734446" cy="235977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25146" y="2133601"/>
            <a:ext cx="3771254" cy="2359778"/>
          </a:xfrm>
          <a:prstGeom prst="ellipse">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24086" y="2998686"/>
            <a:ext cx="980428" cy="646331"/>
          </a:xfrm>
          <a:prstGeom prst="rect">
            <a:avLst/>
          </a:prstGeom>
          <a:noFill/>
        </p:spPr>
        <p:txBody>
          <a:bodyPr wrap="square" rtlCol="0">
            <a:spAutoFit/>
          </a:bodyPr>
          <a:lstStyle/>
          <a:p>
            <a:r>
              <a:rPr lang="en-US" sz="3600" dirty="0"/>
              <a:t>NP</a:t>
            </a:r>
          </a:p>
        </p:txBody>
      </p:sp>
      <p:sp>
        <p:nvSpPr>
          <p:cNvPr id="7" name="TextBox 6"/>
          <p:cNvSpPr txBox="1"/>
          <p:nvPr/>
        </p:nvSpPr>
        <p:spPr>
          <a:xfrm>
            <a:off x="6429732" y="2998685"/>
            <a:ext cx="1799868" cy="646331"/>
          </a:xfrm>
          <a:prstGeom prst="rect">
            <a:avLst/>
          </a:prstGeom>
          <a:noFill/>
        </p:spPr>
        <p:txBody>
          <a:bodyPr wrap="square" rtlCol="0">
            <a:spAutoFit/>
          </a:bodyPr>
          <a:lstStyle/>
          <a:p>
            <a:r>
              <a:rPr lang="en-US" sz="3600" dirty="0"/>
              <a:t>Co-NP</a:t>
            </a:r>
          </a:p>
        </p:txBody>
      </p:sp>
      <p:sp>
        <p:nvSpPr>
          <p:cNvPr id="9" name="TextBox 8"/>
          <p:cNvSpPr txBox="1"/>
          <p:nvPr/>
        </p:nvSpPr>
        <p:spPr>
          <a:xfrm>
            <a:off x="3468876" y="310992"/>
            <a:ext cx="4866919" cy="646331"/>
          </a:xfrm>
          <a:prstGeom prst="rect">
            <a:avLst/>
          </a:prstGeom>
          <a:noFill/>
        </p:spPr>
        <p:txBody>
          <a:bodyPr wrap="square" rtlCol="0">
            <a:spAutoFit/>
          </a:bodyPr>
          <a:lstStyle/>
          <a:p>
            <a:pPr algn="ctr"/>
            <a:r>
              <a:rPr lang="en-US" sz="3600" dirty="0"/>
              <a:t>UNIVERSE OF SETS</a:t>
            </a:r>
          </a:p>
        </p:txBody>
      </p:sp>
      <p:sp>
        <p:nvSpPr>
          <p:cNvPr id="4" name="Oval 3"/>
          <p:cNvSpPr/>
          <p:nvPr/>
        </p:nvSpPr>
        <p:spPr>
          <a:xfrm>
            <a:off x="5566410" y="2950533"/>
            <a:ext cx="701040" cy="825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P</a:t>
            </a:r>
          </a:p>
        </p:txBody>
      </p:sp>
      <p:sp>
        <p:nvSpPr>
          <p:cNvPr id="12" name="Oval 11"/>
          <p:cNvSpPr/>
          <p:nvPr/>
        </p:nvSpPr>
        <p:spPr>
          <a:xfrm>
            <a:off x="2554962" y="2618792"/>
            <a:ext cx="1864638" cy="138303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50" b="1" dirty="0">
                <a:solidFill>
                  <a:schemeClr val="tx1"/>
                </a:solidFill>
              </a:rPr>
              <a:t>NP-Complete</a:t>
            </a:r>
          </a:p>
        </p:txBody>
      </p:sp>
    </p:spTree>
    <p:extLst>
      <p:ext uri="{BB962C8B-B14F-4D97-AF65-F5344CB8AC3E}">
        <p14:creationId xmlns:p14="http://schemas.microsoft.com/office/powerpoint/2010/main" val="47495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p:bldP spid="4"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Complexity Sample#1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4880570"/>
              </p:ext>
            </p:extLst>
          </p:nvPr>
        </p:nvGraphicFramePr>
        <p:xfrm>
          <a:off x="1053885" y="1690692"/>
          <a:ext cx="10089396" cy="4741101"/>
        </p:xfrm>
        <a:graphic>
          <a:graphicData uri="http://schemas.openxmlformats.org/drawingml/2006/table">
            <a:tbl>
              <a:tblPr firstRow="1" firstCol="1" lastRow="1" lastCol="1" bandRow="1" bandCol="1">
                <a:tableStyleId>{5940675A-B579-460E-94D1-54222C63F5DA}</a:tableStyleId>
              </a:tblPr>
              <a:tblGrid>
                <a:gridCol w="442094">
                  <a:extLst>
                    <a:ext uri="{9D8B030D-6E8A-4147-A177-3AD203B41FA5}">
                      <a16:colId xmlns:a16="http://schemas.microsoft.com/office/drawing/2014/main" val="20000"/>
                    </a:ext>
                  </a:extLst>
                </a:gridCol>
                <a:gridCol w="3400717">
                  <a:extLst>
                    <a:ext uri="{9D8B030D-6E8A-4147-A177-3AD203B41FA5}">
                      <a16:colId xmlns:a16="http://schemas.microsoft.com/office/drawing/2014/main" val="20001"/>
                    </a:ext>
                  </a:extLst>
                </a:gridCol>
                <a:gridCol w="4590966">
                  <a:extLst>
                    <a:ext uri="{9D8B030D-6E8A-4147-A177-3AD203B41FA5}">
                      <a16:colId xmlns:a16="http://schemas.microsoft.com/office/drawing/2014/main" val="20002"/>
                    </a:ext>
                  </a:extLst>
                </a:gridCol>
                <a:gridCol w="1655619">
                  <a:extLst>
                    <a:ext uri="{9D8B030D-6E8A-4147-A177-3AD203B41FA5}">
                      <a16:colId xmlns:a16="http://schemas.microsoft.com/office/drawing/2014/main" val="20003"/>
                    </a:ext>
                  </a:extLst>
                </a:gridCol>
              </a:tblGrid>
              <a:tr h="559671">
                <a:tc>
                  <a:txBody>
                    <a:bodyPr/>
                    <a:lstStyle/>
                    <a:p>
                      <a:pPr marL="0" marR="0">
                        <a:spcBef>
                          <a:spcPts val="0"/>
                        </a:spcBef>
                        <a:spcAft>
                          <a:spcPts val="0"/>
                        </a:spcAft>
                      </a:pPr>
                      <a:r>
                        <a:rPr lang="en-US" sz="1800" b="1" dirty="0">
                          <a:solidFill>
                            <a:srgbClr val="C00000"/>
                          </a:solidFill>
                          <a:effectLst/>
                        </a:rPr>
                        <a:t>#</a:t>
                      </a:r>
                      <a:endParaRPr lang="en-US" sz="18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Concept</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Description</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Concept #</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extLst>
                  <a:ext uri="{0D108BD9-81ED-4DB2-BD59-A6C34878D82A}">
                    <a16:rowId xmlns:a16="http://schemas.microsoft.com/office/drawing/2014/main" val="10000"/>
                  </a:ext>
                </a:extLst>
              </a:tr>
              <a:tr h="418143">
                <a:tc>
                  <a:txBody>
                    <a:bodyPr/>
                    <a:lstStyle/>
                    <a:p>
                      <a:pPr marL="0" marR="0">
                        <a:spcBef>
                          <a:spcPts val="0"/>
                        </a:spcBef>
                        <a:spcAft>
                          <a:spcPts val="0"/>
                        </a:spcAft>
                      </a:pPr>
                      <a:r>
                        <a:rPr lang="en-US" sz="1800" b="1" dirty="0">
                          <a:effectLst/>
                        </a:rPr>
                        <a:t>1</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The classic NP-Complete problem</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10</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1"/>
                  </a:ext>
                </a:extLst>
              </a:tr>
              <a:tr h="418143">
                <a:tc>
                  <a:txBody>
                    <a:bodyPr/>
                    <a:lstStyle/>
                    <a:p>
                      <a:pPr marL="0" marR="0">
                        <a:spcBef>
                          <a:spcPts val="0"/>
                        </a:spcBef>
                        <a:spcAft>
                          <a:spcPts val="0"/>
                        </a:spcAft>
                      </a:pPr>
                      <a:r>
                        <a:rPr lang="en-US" sz="1800" b="1" dirty="0">
                          <a:effectLst/>
                        </a:rPr>
                        <a:t>2</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co-NP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the problem TOTAL (set of Algorithms)</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4</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2"/>
                  </a:ext>
                </a:extLst>
              </a:tr>
              <a:tr h="418143">
                <a:tc>
                  <a:txBody>
                    <a:bodyPr/>
                    <a:lstStyle/>
                    <a:p>
                      <a:pPr marL="0" marR="0">
                        <a:spcBef>
                          <a:spcPts val="0"/>
                        </a:spcBef>
                        <a:spcAft>
                          <a:spcPts val="0"/>
                        </a:spcAft>
                      </a:pPr>
                      <a:r>
                        <a:rPr lang="en-US" sz="1800" b="1" dirty="0">
                          <a:effectLst/>
                        </a:rPr>
                        <a:t>3</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decidable in deterministic polynomial time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3</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3"/>
                  </a:ext>
                </a:extLst>
              </a:tr>
              <a:tr h="418143">
                <a:tc>
                  <a:txBody>
                    <a:bodyPr/>
                    <a:lstStyle/>
                    <a:p>
                      <a:pPr marL="0" marR="0">
                        <a:spcBef>
                          <a:spcPts val="0"/>
                        </a:spcBef>
                        <a:spcAft>
                          <a:spcPts val="0"/>
                        </a:spcAft>
                      </a:pPr>
                      <a:r>
                        <a:rPr lang="en-US" sz="1800" b="1" dirty="0">
                          <a:effectLst/>
                        </a:rPr>
                        <a:t>4</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non-RE/non-Co-RE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If B is in NP then B ≤</a:t>
                      </a:r>
                      <a:r>
                        <a:rPr lang="en-US" sz="1800" baseline="-25000">
                          <a:effectLst/>
                        </a:rPr>
                        <a:t>P</a:t>
                      </a:r>
                      <a:r>
                        <a:rPr lang="en-US" sz="1100">
                          <a:effectLst/>
                        </a:rPr>
                        <a:t> </a:t>
                      </a:r>
                      <a:r>
                        <a:rPr lang="en-US" sz="1800">
                          <a:effectLst/>
                        </a:rPr>
                        <a:t>A</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9</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4"/>
                  </a:ext>
                </a:extLst>
              </a:tr>
              <a:tr h="418143">
                <a:tc>
                  <a:txBody>
                    <a:bodyPr/>
                    <a:lstStyle/>
                    <a:p>
                      <a:pPr marL="0" marR="0">
                        <a:spcBef>
                          <a:spcPts val="0"/>
                        </a:spcBef>
                        <a:spcAft>
                          <a:spcPts val="0"/>
                        </a:spcAft>
                      </a:pPr>
                      <a:r>
                        <a:rPr lang="en-US" sz="1800" b="1" dirty="0">
                          <a:effectLst/>
                        </a:rPr>
                        <a:t>5</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NP-Complete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in RE and, if B is in RE, then B ≤</a:t>
                      </a:r>
                      <a:r>
                        <a:rPr lang="en-US" sz="1800" baseline="-25000">
                          <a:effectLst/>
                        </a:rPr>
                        <a:t>m</a:t>
                      </a:r>
                      <a:r>
                        <a:rPr lang="en-US" sz="1100">
                          <a:effectLst/>
                        </a:rPr>
                        <a:t> </a:t>
                      </a:r>
                      <a:r>
                        <a:rPr lang="en-US" sz="1800">
                          <a:effectLst/>
                        </a:rPr>
                        <a:t>A</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8</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5"/>
                  </a:ext>
                </a:extLst>
              </a:tr>
              <a:tr h="418143">
                <a:tc>
                  <a:txBody>
                    <a:bodyPr/>
                    <a:lstStyle/>
                    <a:p>
                      <a:pPr marL="0" marR="0">
                        <a:spcBef>
                          <a:spcPts val="0"/>
                        </a:spcBef>
                        <a:spcAft>
                          <a:spcPts val="0"/>
                        </a:spcAft>
                      </a:pPr>
                      <a:r>
                        <a:rPr lang="en-US" sz="1800" b="1" dirty="0">
                          <a:effectLst/>
                        </a:rPr>
                        <a:t>6</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RE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verifiable in deterministic polynomial time </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1</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6"/>
                  </a:ext>
                </a:extLst>
              </a:tr>
              <a:tr h="418143">
                <a:tc>
                  <a:txBody>
                    <a:bodyPr/>
                    <a:lstStyle/>
                    <a:p>
                      <a:pPr marL="0" marR="0">
                        <a:spcBef>
                          <a:spcPts val="0"/>
                        </a:spcBef>
                        <a:spcAft>
                          <a:spcPts val="0"/>
                        </a:spcAft>
                      </a:pPr>
                      <a:r>
                        <a:rPr lang="en-US" sz="1800" b="1" dirty="0">
                          <a:effectLst/>
                        </a:rPr>
                        <a:t>7</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Co-RE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in NP and if B is in NP then B ≤</a:t>
                      </a:r>
                      <a:r>
                        <a:rPr lang="en-US" sz="1800" baseline="-25000" dirty="0">
                          <a:effectLst/>
                        </a:rPr>
                        <a:t>P</a:t>
                      </a:r>
                      <a:r>
                        <a:rPr lang="en-US" sz="1100" dirty="0">
                          <a:effectLst/>
                        </a:rPr>
                        <a:t> </a:t>
                      </a:r>
                      <a:r>
                        <a:rPr lang="en-US" sz="1800" dirty="0">
                          <a:effectLst/>
                        </a:rPr>
                        <a:t>A</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5</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7"/>
                  </a:ext>
                </a:extLst>
              </a:tr>
              <a:tr h="418143">
                <a:tc>
                  <a:txBody>
                    <a:bodyPr/>
                    <a:lstStyle/>
                    <a:p>
                      <a:pPr marL="0" marR="0">
                        <a:spcBef>
                          <a:spcPts val="0"/>
                        </a:spcBef>
                        <a:spcAft>
                          <a:spcPts val="0"/>
                        </a:spcAft>
                      </a:pPr>
                      <a:r>
                        <a:rPr lang="en-US" sz="1800" b="1" dirty="0">
                          <a:effectLst/>
                        </a:rPr>
                        <a:t>8</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RE-Complete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semi-decidable </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6</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8"/>
                  </a:ext>
                </a:extLst>
              </a:tr>
              <a:tr h="418143">
                <a:tc>
                  <a:txBody>
                    <a:bodyPr/>
                    <a:lstStyle/>
                    <a:p>
                      <a:pPr marL="0" marR="0">
                        <a:spcBef>
                          <a:spcPts val="0"/>
                        </a:spcBef>
                        <a:spcAft>
                          <a:spcPts val="0"/>
                        </a:spcAft>
                      </a:pPr>
                      <a:r>
                        <a:rPr lang="en-US" sz="1800" b="1" dirty="0">
                          <a:effectLst/>
                        </a:rPr>
                        <a:t>9</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NP-Hard</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the complement of B and B is RE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7</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9"/>
                  </a:ext>
                </a:extLst>
              </a:tr>
              <a:tr h="418143">
                <a:tc>
                  <a:txBody>
                    <a:bodyPr/>
                    <a:lstStyle/>
                    <a:p>
                      <a:pPr marL="0" marR="0">
                        <a:spcBef>
                          <a:spcPts val="0"/>
                        </a:spcBef>
                        <a:spcAft>
                          <a:spcPts val="0"/>
                        </a:spcAft>
                      </a:pPr>
                      <a:r>
                        <a:rPr lang="en-US" sz="1800" b="1" dirty="0">
                          <a:effectLst/>
                        </a:rPr>
                        <a:t>10</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Satisfiability</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A’s complement is in 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2</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5" name="Rectangle 1"/>
          <p:cNvSpPr>
            <a:spLocks noChangeArrowheads="1"/>
          </p:cNvSpPr>
          <p:nvPr/>
        </p:nvSpPr>
        <p:spPr bwMode="auto">
          <a:xfrm>
            <a:off x="2827337" y="3155649"/>
            <a:ext cx="146989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charset="0"/>
              </a:rPr>
              <a:t>	</a:t>
            </a: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129247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Sample#2: 3SAT to </a:t>
            </a:r>
            <a:r>
              <a:rPr lang="en-US" dirty="0" err="1"/>
              <a:t>SubsetSum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5440796"/>
              </p:ext>
            </p:extLst>
          </p:nvPr>
        </p:nvGraphicFramePr>
        <p:xfrm>
          <a:off x="976394" y="1690676"/>
          <a:ext cx="10377408" cy="4880604"/>
        </p:xfrm>
        <a:graphic>
          <a:graphicData uri="http://schemas.openxmlformats.org/drawingml/2006/table">
            <a:tbl>
              <a:tblPr firstRow="1" firstCol="1" bandRow="1">
                <a:tableStyleId>{5C22544A-7EE6-4342-B048-85BDC9FD1C3A}</a:tableStyleId>
              </a:tblPr>
              <a:tblGrid>
                <a:gridCol w="1727479">
                  <a:extLst>
                    <a:ext uri="{9D8B030D-6E8A-4147-A177-3AD203B41FA5}">
                      <a16:colId xmlns:a16="http://schemas.microsoft.com/office/drawing/2014/main" val="20000"/>
                    </a:ext>
                  </a:extLst>
                </a:gridCol>
                <a:gridCol w="1727479">
                  <a:extLst>
                    <a:ext uri="{9D8B030D-6E8A-4147-A177-3AD203B41FA5}">
                      <a16:colId xmlns:a16="http://schemas.microsoft.com/office/drawing/2014/main" val="20001"/>
                    </a:ext>
                  </a:extLst>
                </a:gridCol>
                <a:gridCol w="1727479">
                  <a:extLst>
                    <a:ext uri="{9D8B030D-6E8A-4147-A177-3AD203B41FA5}">
                      <a16:colId xmlns:a16="http://schemas.microsoft.com/office/drawing/2014/main" val="20002"/>
                    </a:ext>
                  </a:extLst>
                </a:gridCol>
                <a:gridCol w="1727479">
                  <a:extLst>
                    <a:ext uri="{9D8B030D-6E8A-4147-A177-3AD203B41FA5}">
                      <a16:colId xmlns:a16="http://schemas.microsoft.com/office/drawing/2014/main" val="20003"/>
                    </a:ext>
                  </a:extLst>
                </a:gridCol>
                <a:gridCol w="1733746">
                  <a:extLst>
                    <a:ext uri="{9D8B030D-6E8A-4147-A177-3AD203B41FA5}">
                      <a16:colId xmlns:a16="http://schemas.microsoft.com/office/drawing/2014/main" val="20004"/>
                    </a:ext>
                  </a:extLst>
                </a:gridCol>
                <a:gridCol w="1733746">
                  <a:extLst>
                    <a:ext uri="{9D8B030D-6E8A-4147-A177-3AD203B41FA5}">
                      <a16:colId xmlns:a16="http://schemas.microsoft.com/office/drawing/2014/main" val="20005"/>
                    </a:ext>
                  </a:extLst>
                </a:gridCol>
              </a:tblGrid>
              <a:tr h="406717">
                <a:tc>
                  <a:txBody>
                    <a:bodyPr/>
                    <a:lstStyle/>
                    <a:p>
                      <a:pPr marL="0" marR="0" algn="ctr">
                        <a:spcBef>
                          <a:spcPts val="0"/>
                        </a:spcBef>
                        <a:spcAft>
                          <a:spcPts val="0"/>
                        </a:spcAft>
                      </a:pPr>
                      <a:r>
                        <a:rPr lang="en-US" sz="2400" b="1">
                          <a:effectLst/>
                        </a:rPr>
                        <a:t> </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b</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 + b + ~c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 + ~b + c</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0"/>
                  </a:ext>
                </a:extLst>
              </a:tr>
              <a:tr h="406717">
                <a:tc>
                  <a:txBody>
                    <a:bodyPr/>
                    <a:lstStyle/>
                    <a:p>
                      <a:pPr marL="0" marR="0" algn="ctr">
                        <a:spcBef>
                          <a:spcPts val="0"/>
                        </a:spcBef>
                        <a:spcAft>
                          <a:spcPts val="0"/>
                        </a:spcAft>
                      </a:pPr>
                      <a:r>
                        <a:rPr lang="en-US" sz="2400" b="1">
                          <a:effectLst/>
                        </a:rPr>
                        <a:t>a</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1"/>
                  </a:ext>
                </a:extLst>
              </a:tr>
              <a:tr h="406717">
                <a:tc>
                  <a:txBody>
                    <a:bodyPr/>
                    <a:lstStyle/>
                    <a:p>
                      <a:pPr marL="0" marR="0" algn="ctr">
                        <a:spcBef>
                          <a:spcPts val="0"/>
                        </a:spcBef>
                        <a:spcAft>
                          <a:spcPts val="0"/>
                        </a:spcAft>
                      </a:pPr>
                      <a:r>
                        <a:rPr lang="en-US" sz="2400" b="1">
                          <a:solidFill>
                            <a:srgbClr val="FFFF00"/>
                          </a:solidFill>
                          <a:effectLst/>
                        </a:rPr>
                        <a:t>~a</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2"/>
                  </a:ext>
                </a:extLst>
              </a:tr>
              <a:tr h="406717">
                <a:tc>
                  <a:txBody>
                    <a:bodyPr/>
                    <a:lstStyle/>
                    <a:p>
                      <a:pPr marL="0" marR="0" algn="ctr">
                        <a:spcBef>
                          <a:spcPts val="0"/>
                        </a:spcBef>
                        <a:spcAft>
                          <a:spcPts val="0"/>
                        </a:spcAft>
                      </a:pPr>
                      <a:r>
                        <a:rPr lang="en-US" sz="2400" b="1">
                          <a:solidFill>
                            <a:srgbClr val="FFFF00"/>
                          </a:solidFill>
                          <a:effectLst/>
                        </a:rPr>
                        <a:t>b</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3"/>
                  </a:ext>
                </a:extLst>
              </a:tr>
              <a:tr h="406717">
                <a:tc>
                  <a:txBody>
                    <a:bodyPr/>
                    <a:lstStyle/>
                    <a:p>
                      <a:pPr marL="0" marR="0" algn="ctr">
                        <a:spcBef>
                          <a:spcPts val="0"/>
                        </a:spcBef>
                        <a:spcAft>
                          <a:spcPts val="0"/>
                        </a:spcAft>
                      </a:pPr>
                      <a:r>
                        <a:rPr lang="en-US" sz="2400" b="1">
                          <a:effectLst/>
                        </a:rPr>
                        <a:t>~b</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4"/>
                  </a:ext>
                </a:extLst>
              </a:tr>
              <a:tr h="406717">
                <a:tc>
                  <a:txBody>
                    <a:bodyPr/>
                    <a:lstStyle/>
                    <a:p>
                      <a:pPr marL="0" marR="0" algn="ctr">
                        <a:spcBef>
                          <a:spcPts val="0"/>
                        </a:spcBef>
                        <a:spcAft>
                          <a:spcPts val="0"/>
                        </a:spcAft>
                      </a:pPr>
                      <a:r>
                        <a:rPr lang="en-US" sz="2400" b="1">
                          <a:solidFill>
                            <a:srgbClr val="FFFF00"/>
                          </a:solidFill>
                          <a:effectLst/>
                        </a:rPr>
                        <a:t>c</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5"/>
                  </a:ext>
                </a:extLst>
              </a:tr>
              <a:tr h="406717">
                <a:tc>
                  <a:txBody>
                    <a:bodyPr/>
                    <a:lstStyle/>
                    <a:p>
                      <a:pPr marL="0" marR="0" algn="ctr">
                        <a:spcBef>
                          <a:spcPts val="0"/>
                        </a:spcBef>
                        <a:spcAft>
                          <a:spcPts val="0"/>
                        </a:spcAft>
                      </a:pPr>
                      <a:r>
                        <a:rPr lang="en-US" sz="2400" b="1">
                          <a:effectLst/>
                        </a:rPr>
                        <a:t>~c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6"/>
                  </a:ext>
                </a:extLst>
              </a:tr>
              <a:tr h="406717">
                <a:tc>
                  <a:txBody>
                    <a:bodyPr/>
                    <a:lstStyle/>
                    <a:p>
                      <a:pPr marL="0" marR="0" algn="ctr">
                        <a:spcBef>
                          <a:spcPts val="0"/>
                        </a:spcBef>
                        <a:spcAft>
                          <a:spcPts val="0"/>
                        </a:spcAft>
                      </a:pPr>
                      <a:r>
                        <a:rPr lang="en-US" sz="2400" b="1">
                          <a:solidFill>
                            <a:srgbClr val="FFFF00"/>
                          </a:solidFill>
                          <a:effectLst/>
                        </a:rPr>
                        <a:t>C1</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7"/>
                  </a:ext>
                </a:extLst>
              </a:tr>
              <a:tr h="406717">
                <a:tc>
                  <a:txBody>
                    <a:bodyPr/>
                    <a:lstStyle/>
                    <a:p>
                      <a:pPr marL="0" marR="0" algn="ctr">
                        <a:spcBef>
                          <a:spcPts val="0"/>
                        </a:spcBef>
                        <a:spcAft>
                          <a:spcPts val="0"/>
                        </a:spcAft>
                      </a:pPr>
                      <a:r>
                        <a:rPr lang="en-US" sz="2400" b="1">
                          <a:effectLst/>
                        </a:rPr>
                        <a:t>C1’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8"/>
                  </a:ext>
                </a:extLst>
              </a:tr>
              <a:tr h="406717">
                <a:tc>
                  <a:txBody>
                    <a:bodyPr/>
                    <a:lstStyle/>
                    <a:p>
                      <a:pPr marL="0" marR="0" algn="ctr">
                        <a:spcBef>
                          <a:spcPts val="0"/>
                        </a:spcBef>
                        <a:spcAft>
                          <a:spcPts val="0"/>
                        </a:spcAft>
                      </a:pPr>
                      <a:r>
                        <a:rPr lang="en-US" sz="2400" b="1">
                          <a:solidFill>
                            <a:srgbClr val="FFFF00"/>
                          </a:solidFill>
                          <a:effectLst/>
                        </a:rPr>
                        <a:t>C2</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9"/>
                  </a:ext>
                </a:extLst>
              </a:tr>
              <a:tr h="406717">
                <a:tc>
                  <a:txBody>
                    <a:bodyPr/>
                    <a:lstStyle/>
                    <a:p>
                      <a:pPr marL="0" marR="0" algn="ctr">
                        <a:spcBef>
                          <a:spcPts val="0"/>
                        </a:spcBef>
                        <a:spcAft>
                          <a:spcPts val="0"/>
                        </a:spcAft>
                      </a:pPr>
                      <a:r>
                        <a:rPr lang="en-US" sz="2400" b="1">
                          <a:effectLst/>
                        </a:rPr>
                        <a:t>C2’</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0"/>
                  </a:ext>
                </a:extLst>
              </a:tr>
              <a:tr h="406717">
                <a:tc>
                  <a:txBody>
                    <a:bodyPr/>
                    <a:lstStyle/>
                    <a:p>
                      <a:pPr marL="0" marR="0" algn="ctr">
                        <a:spcBef>
                          <a:spcPts val="0"/>
                        </a:spcBef>
                        <a:spcAft>
                          <a:spcPts val="0"/>
                        </a:spcAft>
                      </a:pPr>
                      <a:r>
                        <a:rPr lang="en-US" sz="2400" b="1">
                          <a:effectLst/>
                        </a:rPr>
                        <a:t> </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3</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effectLst/>
                        </a:rPr>
                        <a:t>3</a:t>
                      </a:r>
                      <a:endParaRPr lang="en-US" sz="24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1"/>
                  </a:ext>
                </a:extLst>
              </a:tr>
            </a:tbl>
          </a:graphicData>
        </a:graphic>
      </p:graphicFrame>
      <p:sp>
        <p:nvSpPr>
          <p:cNvPr id="5" name="Rectangle 4"/>
          <p:cNvSpPr/>
          <p:nvPr/>
        </p:nvSpPr>
        <p:spPr>
          <a:xfrm>
            <a:off x="7571343" y="1167456"/>
            <a:ext cx="4196983" cy="523220"/>
          </a:xfrm>
          <a:prstGeom prst="rect">
            <a:avLst/>
          </a:prstGeom>
        </p:spPr>
        <p:txBody>
          <a:bodyPr wrap="none">
            <a:spAutoFit/>
          </a:bodyPr>
          <a:lstStyle/>
          <a:p>
            <a:r>
              <a:rPr lang="en-US" sz="2800" b="1" dirty="0">
                <a:latin typeface="Times New Roman" charset="0"/>
                <a:ea typeface="Times New Roman" charset="0"/>
              </a:rPr>
              <a:t>(~a + b + ~c) (~a + ~b </a:t>
            </a:r>
            <a:r>
              <a:rPr lang="en-US" sz="2800" b="1">
                <a:latin typeface="Times New Roman" charset="0"/>
                <a:ea typeface="Times New Roman" charset="0"/>
              </a:rPr>
              <a:t>+ c)</a:t>
            </a:r>
            <a:r>
              <a:rPr lang="en-US" sz="2800" b="1"/>
              <a:t> </a:t>
            </a:r>
            <a:endParaRPr lang="en-US" sz="2800" b="1" dirty="0"/>
          </a:p>
        </p:txBody>
      </p:sp>
    </p:spTree>
    <p:extLst>
      <p:ext uri="{BB962C8B-B14F-4D97-AF65-F5344CB8AC3E}">
        <p14:creationId xmlns:p14="http://schemas.microsoft.com/office/powerpoint/2010/main" val="1100937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Sample#3: Scheduling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4640277"/>
              </p:ext>
            </p:extLst>
          </p:nvPr>
        </p:nvGraphicFramePr>
        <p:xfrm>
          <a:off x="838200" y="2501057"/>
          <a:ext cx="10515607" cy="1296026"/>
        </p:xfrm>
        <a:graphic>
          <a:graphicData uri="http://schemas.openxmlformats.org/drawingml/2006/table">
            <a:tbl>
              <a:tblPr firstRow="1" firstCol="1" bandRow="1">
                <a:tableStyleId>{D7AC3CCA-C797-4891-BE02-D94E43425B78}</a:tableStyleId>
              </a:tblPr>
              <a:tblGrid>
                <a:gridCol w="553453">
                  <a:extLst>
                    <a:ext uri="{9D8B030D-6E8A-4147-A177-3AD203B41FA5}">
                      <a16:colId xmlns:a16="http://schemas.microsoft.com/office/drawing/2014/main" val="20000"/>
                    </a:ext>
                  </a:extLst>
                </a:gridCol>
                <a:gridCol w="553453">
                  <a:extLst>
                    <a:ext uri="{9D8B030D-6E8A-4147-A177-3AD203B41FA5}">
                      <a16:colId xmlns:a16="http://schemas.microsoft.com/office/drawing/2014/main" val="20001"/>
                    </a:ext>
                  </a:extLst>
                </a:gridCol>
                <a:gridCol w="553453">
                  <a:extLst>
                    <a:ext uri="{9D8B030D-6E8A-4147-A177-3AD203B41FA5}">
                      <a16:colId xmlns:a16="http://schemas.microsoft.com/office/drawing/2014/main" val="20002"/>
                    </a:ext>
                  </a:extLst>
                </a:gridCol>
                <a:gridCol w="553453">
                  <a:extLst>
                    <a:ext uri="{9D8B030D-6E8A-4147-A177-3AD203B41FA5}">
                      <a16:colId xmlns:a16="http://schemas.microsoft.com/office/drawing/2014/main" val="20003"/>
                    </a:ext>
                  </a:extLst>
                </a:gridCol>
                <a:gridCol w="553453">
                  <a:extLst>
                    <a:ext uri="{9D8B030D-6E8A-4147-A177-3AD203B41FA5}">
                      <a16:colId xmlns:a16="http://schemas.microsoft.com/office/drawing/2014/main" val="20004"/>
                    </a:ext>
                  </a:extLst>
                </a:gridCol>
                <a:gridCol w="553453">
                  <a:extLst>
                    <a:ext uri="{9D8B030D-6E8A-4147-A177-3AD203B41FA5}">
                      <a16:colId xmlns:a16="http://schemas.microsoft.com/office/drawing/2014/main" val="20005"/>
                    </a:ext>
                  </a:extLst>
                </a:gridCol>
                <a:gridCol w="553453">
                  <a:extLst>
                    <a:ext uri="{9D8B030D-6E8A-4147-A177-3AD203B41FA5}">
                      <a16:colId xmlns:a16="http://schemas.microsoft.com/office/drawing/2014/main" val="20006"/>
                    </a:ext>
                  </a:extLst>
                </a:gridCol>
                <a:gridCol w="553453">
                  <a:extLst>
                    <a:ext uri="{9D8B030D-6E8A-4147-A177-3AD203B41FA5}">
                      <a16:colId xmlns:a16="http://schemas.microsoft.com/office/drawing/2014/main" val="20007"/>
                    </a:ext>
                  </a:extLst>
                </a:gridCol>
                <a:gridCol w="553453">
                  <a:extLst>
                    <a:ext uri="{9D8B030D-6E8A-4147-A177-3AD203B41FA5}">
                      <a16:colId xmlns:a16="http://schemas.microsoft.com/office/drawing/2014/main" val="20008"/>
                    </a:ext>
                  </a:extLst>
                </a:gridCol>
                <a:gridCol w="553453">
                  <a:extLst>
                    <a:ext uri="{9D8B030D-6E8A-4147-A177-3AD203B41FA5}">
                      <a16:colId xmlns:a16="http://schemas.microsoft.com/office/drawing/2014/main" val="20009"/>
                    </a:ext>
                  </a:extLst>
                </a:gridCol>
                <a:gridCol w="553453">
                  <a:extLst>
                    <a:ext uri="{9D8B030D-6E8A-4147-A177-3AD203B41FA5}">
                      <a16:colId xmlns:a16="http://schemas.microsoft.com/office/drawing/2014/main" val="20010"/>
                    </a:ext>
                  </a:extLst>
                </a:gridCol>
                <a:gridCol w="553453">
                  <a:extLst>
                    <a:ext uri="{9D8B030D-6E8A-4147-A177-3AD203B41FA5}">
                      <a16:colId xmlns:a16="http://schemas.microsoft.com/office/drawing/2014/main" val="20011"/>
                    </a:ext>
                  </a:extLst>
                </a:gridCol>
                <a:gridCol w="553453">
                  <a:extLst>
                    <a:ext uri="{9D8B030D-6E8A-4147-A177-3AD203B41FA5}">
                      <a16:colId xmlns:a16="http://schemas.microsoft.com/office/drawing/2014/main" val="20012"/>
                    </a:ext>
                  </a:extLst>
                </a:gridCol>
                <a:gridCol w="553453">
                  <a:extLst>
                    <a:ext uri="{9D8B030D-6E8A-4147-A177-3AD203B41FA5}">
                      <a16:colId xmlns:a16="http://schemas.microsoft.com/office/drawing/2014/main" val="20013"/>
                    </a:ext>
                  </a:extLst>
                </a:gridCol>
                <a:gridCol w="553453">
                  <a:extLst>
                    <a:ext uri="{9D8B030D-6E8A-4147-A177-3AD203B41FA5}">
                      <a16:colId xmlns:a16="http://schemas.microsoft.com/office/drawing/2014/main" val="20014"/>
                    </a:ext>
                  </a:extLst>
                </a:gridCol>
                <a:gridCol w="553453">
                  <a:extLst>
                    <a:ext uri="{9D8B030D-6E8A-4147-A177-3AD203B41FA5}">
                      <a16:colId xmlns:a16="http://schemas.microsoft.com/office/drawing/2014/main" val="20015"/>
                    </a:ext>
                  </a:extLst>
                </a:gridCol>
                <a:gridCol w="553453">
                  <a:extLst>
                    <a:ext uri="{9D8B030D-6E8A-4147-A177-3AD203B41FA5}">
                      <a16:colId xmlns:a16="http://schemas.microsoft.com/office/drawing/2014/main" val="20016"/>
                    </a:ext>
                  </a:extLst>
                </a:gridCol>
                <a:gridCol w="553453">
                  <a:extLst>
                    <a:ext uri="{9D8B030D-6E8A-4147-A177-3AD203B41FA5}">
                      <a16:colId xmlns:a16="http://schemas.microsoft.com/office/drawing/2014/main" val="20017"/>
                    </a:ext>
                  </a:extLst>
                </a:gridCol>
                <a:gridCol w="553453">
                  <a:extLst>
                    <a:ext uri="{9D8B030D-6E8A-4147-A177-3AD203B41FA5}">
                      <a16:colId xmlns:a16="http://schemas.microsoft.com/office/drawing/2014/main" val="20018"/>
                    </a:ext>
                  </a:extLst>
                </a:gridCol>
              </a:tblGrid>
              <a:tr h="648013">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T1</a:t>
                      </a:r>
                      <a:endParaRPr lang="en-US" sz="2400" b="1"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T5</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0"/>
                  </a:ext>
                </a:extLst>
              </a:tr>
              <a:tr h="648013">
                <a:tc>
                  <a:txBody>
                    <a:bodyPr/>
                    <a:lstStyle/>
                    <a:p>
                      <a:pPr marL="0" marR="0">
                        <a:spcBef>
                          <a:spcPts val="400"/>
                        </a:spcBef>
                        <a:spcAft>
                          <a:spcPts val="0"/>
                        </a:spcAft>
                      </a:pPr>
                      <a:r>
                        <a:rPr lang="en-US" sz="2400" dirty="0">
                          <a:effectLst/>
                        </a:rPr>
                        <a:t>T2</a:t>
                      </a:r>
                      <a:endParaRPr lang="en-US" sz="2400" b="1"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 </a:t>
                      </a:r>
                      <a:endParaRPr lang="en-US" sz="2400" b="1" dirty="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80649012"/>
              </p:ext>
            </p:extLst>
          </p:nvPr>
        </p:nvGraphicFramePr>
        <p:xfrm>
          <a:off x="838200" y="4887793"/>
          <a:ext cx="10515602" cy="1017060"/>
        </p:xfrm>
        <a:graphic>
          <a:graphicData uri="http://schemas.openxmlformats.org/drawingml/2006/table">
            <a:tbl>
              <a:tblPr firstRow="1" firstCol="1" bandRow="1">
                <a:tableStyleId>{D7AC3CCA-C797-4891-BE02-D94E43425B78}</a:tableStyleId>
              </a:tblPr>
              <a:tblGrid>
                <a:gridCol w="554390">
                  <a:extLst>
                    <a:ext uri="{9D8B030D-6E8A-4147-A177-3AD203B41FA5}">
                      <a16:colId xmlns:a16="http://schemas.microsoft.com/office/drawing/2014/main" val="20000"/>
                    </a:ext>
                  </a:extLst>
                </a:gridCol>
                <a:gridCol w="554390">
                  <a:extLst>
                    <a:ext uri="{9D8B030D-6E8A-4147-A177-3AD203B41FA5}">
                      <a16:colId xmlns:a16="http://schemas.microsoft.com/office/drawing/2014/main" val="20001"/>
                    </a:ext>
                  </a:extLst>
                </a:gridCol>
                <a:gridCol w="554390">
                  <a:extLst>
                    <a:ext uri="{9D8B030D-6E8A-4147-A177-3AD203B41FA5}">
                      <a16:colId xmlns:a16="http://schemas.microsoft.com/office/drawing/2014/main" val="20002"/>
                    </a:ext>
                  </a:extLst>
                </a:gridCol>
                <a:gridCol w="553277">
                  <a:extLst>
                    <a:ext uri="{9D8B030D-6E8A-4147-A177-3AD203B41FA5}">
                      <a16:colId xmlns:a16="http://schemas.microsoft.com/office/drawing/2014/main" val="20003"/>
                    </a:ext>
                  </a:extLst>
                </a:gridCol>
                <a:gridCol w="553277">
                  <a:extLst>
                    <a:ext uri="{9D8B030D-6E8A-4147-A177-3AD203B41FA5}">
                      <a16:colId xmlns:a16="http://schemas.microsoft.com/office/drawing/2014/main" val="20004"/>
                    </a:ext>
                  </a:extLst>
                </a:gridCol>
                <a:gridCol w="553277">
                  <a:extLst>
                    <a:ext uri="{9D8B030D-6E8A-4147-A177-3AD203B41FA5}">
                      <a16:colId xmlns:a16="http://schemas.microsoft.com/office/drawing/2014/main" val="20005"/>
                    </a:ext>
                  </a:extLst>
                </a:gridCol>
                <a:gridCol w="553277">
                  <a:extLst>
                    <a:ext uri="{9D8B030D-6E8A-4147-A177-3AD203B41FA5}">
                      <a16:colId xmlns:a16="http://schemas.microsoft.com/office/drawing/2014/main" val="20006"/>
                    </a:ext>
                  </a:extLst>
                </a:gridCol>
                <a:gridCol w="553277">
                  <a:extLst>
                    <a:ext uri="{9D8B030D-6E8A-4147-A177-3AD203B41FA5}">
                      <a16:colId xmlns:a16="http://schemas.microsoft.com/office/drawing/2014/main" val="20007"/>
                    </a:ext>
                  </a:extLst>
                </a:gridCol>
                <a:gridCol w="553277">
                  <a:extLst>
                    <a:ext uri="{9D8B030D-6E8A-4147-A177-3AD203B41FA5}">
                      <a16:colId xmlns:a16="http://schemas.microsoft.com/office/drawing/2014/main" val="20008"/>
                    </a:ext>
                  </a:extLst>
                </a:gridCol>
                <a:gridCol w="553277">
                  <a:extLst>
                    <a:ext uri="{9D8B030D-6E8A-4147-A177-3AD203B41FA5}">
                      <a16:colId xmlns:a16="http://schemas.microsoft.com/office/drawing/2014/main" val="20009"/>
                    </a:ext>
                  </a:extLst>
                </a:gridCol>
                <a:gridCol w="553277">
                  <a:extLst>
                    <a:ext uri="{9D8B030D-6E8A-4147-A177-3AD203B41FA5}">
                      <a16:colId xmlns:a16="http://schemas.microsoft.com/office/drawing/2014/main" val="20010"/>
                    </a:ext>
                  </a:extLst>
                </a:gridCol>
                <a:gridCol w="553277">
                  <a:extLst>
                    <a:ext uri="{9D8B030D-6E8A-4147-A177-3AD203B41FA5}">
                      <a16:colId xmlns:a16="http://schemas.microsoft.com/office/drawing/2014/main" val="20011"/>
                    </a:ext>
                  </a:extLst>
                </a:gridCol>
                <a:gridCol w="553277">
                  <a:extLst>
                    <a:ext uri="{9D8B030D-6E8A-4147-A177-3AD203B41FA5}">
                      <a16:colId xmlns:a16="http://schemas.microsoft.com/office/drawing/2014/main" val="20012"/>
                    </a:ext>
                  </a:extLst>
                </a:gridCol>
                <a:gridCol w="553277">
                  <a:extLst>
                    <a:ext uri="{9D8B030D-6E8A-4147-A177-3AD203B41FA5}">
                      <a16:colId xmlns:a16="http://schemas.microsoft.com/office/drawing/2014/main" val="20013"/>
                    </a:ext>
                  </a:extLst>
                </a:gridCol>
                <a:gridCol w="553277">
                  <a:extLst>
                    <a:ext uri="{9D8B030D-6E8A-4147-A177-3AD203B41FA5}">
                      <a16:colId xmlns:a16="http://schemas.microsoft.com/office/drawing/2014/main" val="20014"/>
                    </a:ext>
                  </a:extLst>
                </a:gridCol>
                <a:gridCol w="553277">
                  <a:extLst>
                    <a:ext uri="{9D8B030D-6E8A-4147-A177-3AD203B41FA5}">
                      <a16:colId xmlns:a16="http://schemas.microsoft.com/office/drawing/2014/main" val="20015"/>
                    </a:ext>
                  </a:extLst>
                </a:gridCol>
                <a:gridCol w="553277">
                  <a:extLst>
                    <a:ext uri="{9D8B030D-6E8A-4147-A177-3AD203B41FA5}">
                      <a16:colId xmlns:a16="http://schemas.microsoft.com/office/drawing/2014/main" val="20016"/>
                    </a:ext>
                  </a:extLst>
                </a:gridCol>
                <a:gridCol w="553277">
                  <a:extLst>
                    <a:ext uri="{9D8B030D-6E8A-4147-A177-3AD203B41FA5}">
                      <a16:colId xmlns:a16="http://schemas.microsoft.com/office/drawing/2014/main" val="20017"/>
                    </a:ext>
                  </a:extLst>
                </a:gridCol>
                <a:gridCol w="553277">
                  <a:extLst>
                    <a:ext uri="{9D8B030D-6E8A-4147-A177-3AD203B41FA5}">
                      <a16:colId xmlns:a16="http://schemas.microsoft.com/office/drawing/2014/main" val="20018"/>
                    </a:ext>
                  </a:extLst>
                </a:gridCol>
              </a:tblGrid>
              <a:tr h="508530">
                <a:tc>
                  <a:txBody>
                    <a:bodyPr/>
                    <a:lstStyle/>
                    <a:p>
                      <a:pPr marL="0" marR="0">
                        <a:spcBef>
                          <a:spcPts val="400"/>
                        </a:spcBef>
                        <a:spcAft>
                          <a:spcPts val="0"/>
                        </a:spcAft>
                      </a:pPr>
                      <a:r>
                        <a:rPr lang="en-US" sz="2400" dirty="0">
                          <a:effectLst/>
                        </a:rPr>
                        <a:t>T7</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T7</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T6</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T6</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0"/>
                  </a:ext>
                </a:extLst>
              </a:tr>
              <a:tr h="508530">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T3</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T5</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 </a:t>
                      </a:r>
                      <a:endParaRPr lang="en-US" sz="2400" dirty="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1"/>
                  </a:ext>
                </a:extLst>
              </a:tr>
            </a:tbl>
          </a:graphicData>
        </a:graphic>
      </p:graphicFrame>
      <p:sp>
        <p:nvSpPr>
          <p:cNvPr id="6" name="Rectangle 5"/>
          <p:cNvSpPr/>
          <p:nvPr/>
        </p:nvSpPr>
        <p:spPr>
          <a:xfrm>
            <a:off x="838200" y="1690688"/>
            <a:ext cx="9516133" cy="461665"/>
          </a:xfrm>
          <a:prstGeom prst="rect">
            <a:avLst/>
          </a:prstGeom>
        </p:spPr>
        <p:txBody>
          <a:bodyPr wrap="square">
            <a:spAutoFit/>
          </a:bodyPr>
          <a:lstStyle/>
          <a:p>
            <a:r>
              <a:rPr lang="en-US" sz="2400" b="1" dirty="0">
                <a:latin typeface="Times New Roman" charset="0"/>
                <a:ea typeface="Times New Roman" charset="0"/>
              </a:rPr>
              <a:t>List Schedule (T1,4), (T2,5), (T3,2), (T4,7), (T5,1), (T6,4), (T7,8) </a:t>
            </a:r>
            <a:r>
              <a:rPr lang="en-US" sz="2400" dirty="0"/>
              <a:t> </a:t>
            </a:r>
          </a:p>
        </p:txBody>
      </p:sp>
      <p:sp>
        <p:nvSpPr>
          <p:cNvPr id="7" name="Rectangle 6"/>
          <p:cNvSpPr/>
          <p:nvPr/>
        </p:nvSpPr>
        <p:spPr>
          <a:xfrm>
            <a:off x="851118" y="4105841"/>
            <a:ext cx="9516133" cy="461665"/>
          </a:xfrm>
          <a:prstGeom prst="rect">
            <a:avLst/>
          </a:prstGeom>
        </p:spPr>
        <p:txBody>
          <a:bodyPr wrap="square">
            <a:spAutoFit/>
          </a:bodyPr>
          <a:lstStyle/>
          <a:p>
            <a:r>
              <a:rPr lang="en-US" sz="2400" b="1" dirty="0">
                <a:latin typeface="Times New Roman" charset="0"/>
                <a:ea typeface="Times New Roman" charset="0"/>
              </a:rPr>
              <a:t>Sorted List Schedule (T7,8)</a:t>
            </a:r>
            <a:r>
              <a:rPr lang="en-US" sz="2400" dirty="0"/>
              <a:t>, </a:t>
            </a:r>
            <a:r>
              <a:rPr lang="en-US" sz="2400" b="1" dirty="0">
                <a:latin typeface="Times New Roman" charset="0"/>
                <a:ea typeface="Times New Roman" charset="0"/>
              </a:rPr>
              <a:t>(T4,7), (T2,5), (T1,4), (T6,4), (T3,2), (T5,1)</a:t>
            </a:r>
            <a:endParaRPr lang="en-US" sz="2400" dirty="0"/>
          </a:p>
        </p:txBody>
      </p:sp>
    </p:spTree>
    <p:extLst>
      <p:ext uri="{BB962C8B-B14F-4D97-AF65-F5344CB8AC3E}">
        <p14:creationId xmlns:p14="http://schemas.microsoft.com/office/powerpoint/2010/main" val="482732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set (IS) is NP-Complete</a:t>
            </a:r>
          </a:p>
        </p:txBody>
      </p:sp>
      <p:sp>
        <p:nvSpPr>
          <p:cNvPr id="3" name="Content Placeholder 2"/>
          <p:cNvSpPr>
            <a:spLocks noGrp="1"/>
          </p:cNvSpPr>
          <p:nvPr>
            <p:ph idx="1"/>
          </p:nvPr>
        </p:nvSpPr>
        <p:spPr/>
        <p:txBody>
          <a:bodyPr>
            <a:normAutofit fontScale="85000" lnSpcReduction="10000"/>
          </a:bodyPr>
          <a:lstStyle/>
          <a:p>
            <a:r>
              <a:rPr lang="en-US" dirty="0"/>
              <a:t>We represent each clause in an instance of 3SAT with a triangle, one node per literal. The key is that all nodes are connected in a triangle of nodes, so the best you can do is to choose one node per clause to participate in an independent set. By adding an edge between every instance of variable v and every instance of variable ~v, we guarantee that we cannot choose nodes labeled v and ~v as part of an independent set. Here, assume we have V Boolean variables</a:t>
            </a:r>
          </a:p>
          <a:p>
            <a:r>
              <a:rPr lang="en-US" dirty="0"/>
              <a:t>When the required independent set must be C, where C is the number of clauses, we must choose one node per clause and we must do this in a way so that no nodes labeled with a variable and its complement are chosen. That can only be done if there is an assignment to variables (true or false) that satisfy the original instance of 3SAT. Thus IS is NP-Hard. But, we can check a proposed independent set in time proportional to the size of the graph (which is actually linear in the size of the 3SAT problem). Thus IS is in P. In conclusion, IS is NP-Complete.</a:t>
            </a:r>
          </a:p>
        </p:txBody>
      </p:sp>
    </p:spTree>
    <p:extLst>
      <p:ext uri="{BB962C8B-B14F-4D97-AF65-F5344CB8AC3E}">
        <p14:creationId xmlns:p14="http://schemas.microsoft.com/office/powerpoint/2010/main" val="2106597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Sample#4: Independent Set</a:t>
            </a:r>
          </a:p>
        </p:txBody>
      </p:sp>
      <p:pic>
        <p:nvPicPr>
          <p:cNvPr id="4" name="Picture 3"/>
          <p:cNvPicPr>
            <a:picLocks noChangeAspect="1"/>
          </p:cNvPicPr>
          <p:nvPr/>
        </p:nvPicPr>
        <p:blipFill>
          <a:blip r:embed="rId2"/>
          <a:stretch>
            <a:fillRect/>
          </a:stretch>
        </p:blipFill>
        <p:spPr>
          <a:xfrm>
            <a:off x="1115663" y="1456841"/>
            <a:ext cx="5920568" cy="5055084"/>
          </a:xfrm>
          <a:prstGeom prst="rect">
            <a:avLst/>
          </a:prstGeom>
        </p:spPr>
      </p:pic>
      <p:sp>
        <p:nvSpPr>
          <p:cNvPr id="5" name="Rectangle 4"/>
          <p:cNvSpPr/>
          <p:nvPr/>
        </p:nvSpPr>
        <p:spPr>
          <a:xfrm>
            <a:off x="5166032" y="1459855"/>
            <a:ext cx="6465231" cy="461665"/>
          </a:xfrm>
          <a:prstGeom prst="rect">
            <a:avLst/>
          </a:prstGeom>
        </p:spPr>
        <p:txBody>
          <a:bodyPr wrap="none">
            <a:spAutoFit/>
          </a:bodyPr>
          <a:lstStyle/>
          <a:p>
            <a:r>
              <a:rPr lang="en-US" sz="2400" b="1" dirty="0">
                <a:latin typeface="Times New Roman" charset="0"/>
                <a:ea typeface="Times New Roman" charset="0"/>
              </a:rPr>
              <a:t>(a + ~b + c) (~a + b + ~c) (a + b + c) (~a + b + b)</a:t>
            </a:r>
            <a:r>
              <a:rPr lang="en-US" sz="2400" dirty="0">
                <a:latin typeface="Times New Roman" charset="0"/>
                <a:ea typeface="Times New Roman" charset="0"/>
              </a:rPr>
              <a:t> </a:t>
            </a:r>
            <a:endParaRPr lang="en-US" sz="2400" dirty="0"/>
          </a:p>
        </p:txBody>
      </p:sp>
      <p:sp>
        <p:nvSpPr>
          <p:cNvPr id="3" name="TextBox 2"/>
          <p:cNvSpPr txBox="1"/>
          <p:nvPr/>
        </p:nvSpPr>
        <p:spPr>
          <a:xfrm>
            <a:off x="7571874" y="2310063"/>
            <a:ext cx="4059389" cy="923330"/>
          </a:xfrm>
          <a:prstGeom prst="rect">
            <a:avLst/>
          </a:prstGeom>
          <a:noFill/>
        </p:spPr>
        <p:txBody>
          <a:bodyPr wrap="square" rtlCol="0">
            <a:spAutoFit/>
          </a:bodyPr>
          <a:lstStyle/>
          <a:p>
            <a:r>
              <a:rPr lang="en-US" dirty="0"/>
              <a:t>Place an edge between every node labeled V and every node labeled ~V, where V can be a, b or c.</a:t>
            </a:r>
          </a:p>
        </p:txBody>
      </p:sp>
    </p:spTree>
    <p:extLst>
      <p:ext uri="{BB962C8B-B14F-4D97-AF65-F5344CB8AC3E}">
        <p14:creationId xmlns:p14="http://schemas.microsoft.com/office/powerpoint/2010/main" val="1282712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Vertex Cover (VC) is NP-Complete</a:t>
            </a:r>
          </a:p>
        </p:txBody>
      </p:sp>
      <p:sp>
        <p:nvSpPr>
          <p:cNvPr id="3" name="Content Placeholder 2"/>
          <p:cNvSpPr>
            <a:spLocks noGrp="1"/>
          </p:cNvSpPr>
          <p:nvPr>
            <p:ph idx="1"/>
          </p:nvPr>
        </p:nvSpPr>
        <p:spPr/>
        <p:txBody>
          <a:bodyPr>
            <a:normAutofit fontScale="70000" lnSpcReduction="20000"/>
          </a:bodyPr>
          <a:lstStyle/>
          <a:p>
            <a:r>
              <a:rPr lang="en-US" dirty="0"/>
              <a:t>We represent each clause (assume there are C of them) in an instance of 3SAT with a triangle, one node per literal. One key is that two nodes in each clause triangle must be chosen to cover the three internal edges. We represent each assignment to a variable v (assume there are V variables) by a pair of connected nodes labeled v and ~v. The second key is that we must choose precisely one of v or ~v for each variable to cover the edge that connects its pair. Thus, the minimum cover set contains 2C+V nodes. </a:t>
            </a:r>
          </a:p>
          <a:p>
            <a:r>
              <a:rPr lang="en-US" dirty="0"/>
              <a:t>We add an edge from each v and to all literals v in clauses, and each ~v to all literals ~v in clauses. To cover all the edges added here for the variable nodes, we must choose nodes in each clause that cover edges from variable nodes that are not chosen in the variable pair. If all clauses have at least one of these incoming edges already covered (we chose an assignment to the variable that matches a literal in this clause), then we will be able to cover all internal edges in each clause and all edges entering the clause from a variable pair, by just choosing two nodes in the clause.</a:t>
            </a:r>
          </a:p>
          <a:p>
            <a:r>
              <a:rPr lang="en-US" dirty="0"/>
              <a:t>Choosing 2C+V nodes that cover all edges can only be done if there is an assignment to variables (true or false) that satisfy the original instance of 3SAT. Thus VC is NP-Hard. But, we can check a proposed cover set of vertices in time proportional to the size of the graph (which is actually linear in the size of the 3SAT problem). Thus VC is in P. In conclusion, VC is NP-Complete.</a:t>
            </a:r>
          </a:p>
        </p:txBody>
      </p:sp>
    </p:spTree>
    <p:extLst>
      <p:ext uri="{BB962C8B-B14F-4D97-AF65-F5344CB8AC3E}">
        <p14:creationId xmlns:p14="http://schemas.microsoft.com/office/powerpoint/2010/main" val="1243672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 5: VC Gadgets</a:t>
            </a:r>
          </a:p>
        </p:txBody>
      </p:sp>
      <p:pic>
        <p:nvPicPr>
          <p:cNvPr id="4" name="Picture 3"/>
          <p:cNvPicPr>
            <a:picLocks noChangeAspect="1"/>
          </p:cNvPicPr>
          <p:nvPr/>
        </p:nvPicPr>
        <p:blipFill>
          <a:blip r:embed="rId2"/>
          <a:stretch>
            <a:fillRect/>
          </a:stretch>
        </p:blipFill>
        <p:spPr>
          <a:xfrm>
            <a:off x="960895" y="1835150"/>
            <a:ext cx="7675105" cy="4816128"/>
          </a:xfrm>
          <a:prstGeom prst="rect">
            <a:avLst/>
          </a:prstGeom>
        </p:spPr>
      </p:pic>
    </p:spTree>
    <p:extLst>
      <p:ext uri="{BB962C8B-B14F-4D97-AF65-F5344CB8AC3E}">
        <p14:creationId xmlns:p14="http://schemas.microsoft.com/office/powerpoint/2010/main" val="64017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Sample#6: Vertex Cover</a:t>
            </a:r>
          </a:p>
        </p:txBody>
      </p:sp>
      <p:pic>
        <p:nvPicPr>
          <p:cNvPr id="4" name="Picture 3"/>
          <p:cNvPicPr>
            <a:picLocks noChangeAspect="1"/>
          </p:cNvPicPr>
          <p:nvPr/>
        </p:nvPicPr>
        <p:blipFill>
          <a:blip r:embed="rId2"/>
          <a:stretch>
            <a:fillRect/>
          </a:stretch>
        </p:blipFill>
        <p:spPr>
          <a:xfrm>
            <a:off x="1130082" y="1459855"/>
            <a:ext cx="5920568" cy="5055084"/>
          </a:xfrm>
          <a:prstGeom prst="rect">
            <a:avLst/>
          </a:prstGeom>
        </p:spPr>
      </p:pic>
      <p:sp>
        <p:nvSpPr>
          <p:cNvPr id="5" name="Rectangle 4"/>
          <p:cNvSpPr/>
          <p:nvPr/>
        </p:nvSpPr>
        <p:spPr>
          <a:xfrm>
            <a:off x="5166032" y="1459855"/>
            <a:ext cx="6465231" cy="461665"/>
          </a:xfrm>
          <a:prstGeom prst="rect">
            <a:avLst/>
          </a:prstGeom>
        </p:spPr>
        <p:txBody>
          <a:bodyPr wrap="none">
            <a:spAutoFit/>
          </a:bodyPr>
          <a:lstStyle/>
          <a:p>
            <a:r>
              <a:rPr lang="en-US" sz="2400" b="1" dirty="0">
                <a:latin typeface="Times New Roman" charset="0"/>
                <a:ea typeface="Times New Roman" charset="0"/>
              </a:rPr>
              <a:t>(a + ~b + c) (~a + b + ~c) (a + b + c) (~a + b + b)</a:t>
            </a:r>
            <a:r>
              <a:rPr lang="en-US" sz="2400" dirty="0">
                <a:latin typeface="Times New Roman" charset="0"/>
                <a:ea typeface="Times New Roman" charset="0"/>
              </a:rPr>
              <a:t> </a:t>
            </a:r>
            <a:endParaRPr lang="en-US" sz="2400" dirty="0"/>
          </a:p>
        </p:txBody>
      </p:sp>
      <p:cxnSp>
        <p:nvCxnSpPr>
          <p:cNvPr id="6" name="Straight Connector 5"/>
          <p:cNvCxnSpPr/>
          <p:nvPr/>
        </p:nvCxnSpPr>
        <p:spPr>
          <a:xfrm>
            <a:off x="7545088" y="2847410"/>
            <a:ext cx="1456841" cy="15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9589" y="5372746"/>
            <a:ext cx="1456841" cy="15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514091" y="4124553"/>
            <a:ext cx="1456841" cy="15498"/>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036231" y="2585254"/>
            <a:ext cx="338554" cy="461665"/>
          </a:xfrm>
          <a:prstGeom prst="rect">
            <a:avLst/>
          </a:prstGeom>
        </p:spPr>
        <p:txBody>
          <a:bodyPr wrap="none">
            <a:spAutoFit/>
          </a:bodyPr>
          <a:lstStyle/>
          <a:p>
            <a:r>
              <a:rPr lang="en-US" sz="2400" b="1" dirty="0">
                <a:latin typeface="Times New Roman" charset="0"/>
                <a:ea typeface="Times New Roman" charset="0"/>
              </a:rPr>
              <a:t>a</a:t>
            </a:r>
            <a:endParaRPr lang="en-US" sz="2400" dirty="0"/>
          </a:p>
        </p:txBody>
      </p:sp>
      <p:sp>
        <p:nvSpPr>
          <p:cNvPr id="13" name="Rectangle 12"/>
          <p:cNvSpPr/>
          <p:nvPr/>
        </p:nvSpPr>
        <p:spPr>
          <a:xfrm>
            <a:off x="9058965" y="2585254"/>
            <a:ext cx="658471" cy="461665"/>
          </a:xfrm>
          <a:prstGeom prst="rect">
            <a:avLst/>
          </a:prstGeom>
        </p:spPr>
        <p:txBody>
          <a:bodyPr wrap="square">
            <a:spAutoFit/>
          </a:bodyPr>
          <a:lstStyle/>
          <a:p>
            <a:r>
              <a:rPr lang="en-US" sz="2400" b="1" dirty="0">
                <a:latin typeface="Times New Roman" charset="0"/>
                <a:ea typeface="Times New Roman" charset="0"/>
              </a:rPr>
              <a:t>~a</a:t>
            </a:r>
            <a:endParaRPr lang="en-US" sz="2400" dirty="0"/>
          </a:p>
        </p:txBody>
      </p:sp>
      <p:sp>
        <p:nvSpPr>
          <p:cNvPr id="14" name="Rectangle 13"/>
          <p:cNvSpPr/>
          <p:nvPr/>
        </p:nvSpPr>
        <p:spPr>
          <a:xfrm>
            <a:off x="7034624" y="3893719"/>
            <a:ext cx="356188" cy="461665"/>
          </a:xfrm>
          <a:prstGeom prst="rect">
            <a:avLst/>
          </a:prstGeom>
        </p:spPr>
        <p:txBody>
          <a:bodyPr wrap="none">
            <a:spAutoFit/>
          </a:bodyPr>
          <a:lstStyle/>
          <a:p>
            <a:r>
              <a:rPr lang="en-US" sz="2400" b="1" dirty="0">
                <a:latin typeface="Times New Roman" charset="0"/>
                <a:ea typeface="Times New Roman" charset="0"/>
              </a:rPr>
              <a:t>b</a:t>
            </a:r>
            <a:endParaRPr lang="en-US" sz="2400" dirty="0"/>
          </a:p>
        </p:txBody>
      </p:sp>
      <p:sp>
        <p:nvSpPr>
          <p:cNvPr id="16" name="Rectangle 15"/>
          <p:cNvSpPr/>
          <p:nvPr/>
        </p:nvSpPr>
        <p:spPr>
          <a:xfrm>
            <a:off x="9058965" y="5141586"/>
            <a:ext cx="658471" cy="461665"/>
          </a:xfrm>
          <a:prstGeom prst="rect">
            <a:avLst/>
          </a:prstGeom>
        </p:spPr>
        <p:txBody>
          <a:bodyPr wrap="square">
            <a:spAutoFit/>
          </a:bodyPr>
          <a:lstStyle/>
          <a:p>
            <a:r>
              <a:rPr lang="en-US" sz="2400" b="1" dirty="0">
                <a:latin typeface="Times New Roman" charset="0"/>
                <a:ea typeface="Times New Roman" charset="0"/>
              </a:rPr>
              <a:t>~c</a:t>
            </a:r>
            <a:endParaRPr lang="en-US" sz="2400" dirty="0"/>
          </a:p>
        </p:txBody>
      </p:sp>
      <p:sp>
        <p:nvSpPr>
          <p:cNvPr id="17" name="Rectangle 16"/>
          <p:cNvSpPr/>
          <p:nvPr/>
        </p:nvSpPr>
        <p:spPr>
          <a:xfrm>
            <a:off x="9001929" y="3893720"/>
            <a:ext cx="658471" cy="461665"/>
          </a:xfrm>
          <a:prstGeom prst="rect">
            <a:avLst/>
          </a:prstGeom>
        </p:spPr>
        <p:txBody>
          <a:bodyPr wrap="square">
            <a:spAutoFit/>
          </a:bodyPr>
          <a:lstStyle/>
          <a:p>
            <a:r>
              <a:rPr lang="en-US" sz="2400" b="1" dirty="0">
                <a:latin typeface="Times New Roman" charset="0"/>
                <a:ea typeface="Times New Roman" charset="0"/>
              </a:rPr>
              <a:t>~b</a:t>
            </a:r>
            <a:endParaRPr lang="en-US" sz="2400" dirty="0"/>
          </a:p>
        </p:txBody>
      </p:sp>
      <p:sp>
        <p:nvSpPr>
          <p:cNvPr id="18" name="Rectangle 17"/>
          <p:cNvSpPr/>
          <p:nvPr/>
        </p:nvSpPr>
        <p:spPr>
          <a:xfrm>
            <a:off x="7129310" y="5141586"/>
            <a:ext cx="320922" cy="461665"/>
          </a:xfrm>
          <a:prstGeom prst="rect">
            <a:avLst/>
          </a:prstGeom>
        </p:spPr>
        <p:txBody>
          <a:bodyPr wrap="none">
            <a:spAutoFit/>
          </a:bodyPr>
          <a:lstStyle/>
          <a:p>
            <a:r>
              <a:rPr lang="en-US" sz="2400" b="1" dirty="0">
                <a:latin typeface="Times New Roman" charset="0"/>
                <a:ea typeface="Times New Roman" charset="0"/>
              </a:rPr>
              <a:t>c</a:t>
            </a:r>
            <a:endParaRPr lang="en-US" sz="2400" dirty="0"/>
          </a:p>
        </p:txBody>
      </p:sp>
      <p:sp>
        <p:nvSpPr>
          <p:cNvPr id="15" name="TextBox 14"/>
          <p:cNvSpPr txBox="1"/>
          <p:nvPr/>
        </p:nvSpPr>
        <p:spPr>
          <a:xfrm>
            <a:off x="5142835" y="5588079"/>
            <a:ext cx="6792491" cy="646331"/>
          </a:xfrm>
          <a:prstGeom prst="rect">
            <a:avLst/>
          </a:prstGeom>
          <a:noFill/>
        </p:spPr>
        <p:txBody>
          <a:bodyPr wrap="square" rtlCol="0">
            <a:spAutoFit/>
          </a:bodyPr>
          <a:lstStyle/>
          <a:p>
            <a:r>
              <a:rPr lang="en-US" dirty="0"/>
              <a:t>Place an edge between every variable node labeled V and </a:t>
            </a:r>
            <a:r>
              <a:rPr lang="en-US"/>
              <a:t>every clause node </a:t>
            </a:r>
            <a:r>
              <a:rPr lang="en-US" dirty="0"/>
              <a:t>labeled ~V, where V can be a, b or c.</a:t>
            </a:r>
          </a:p>
        </p:txBody>
      </p:sp>
      <p:sp>
        <p:nvSpPr>
          <p:cNvPr id="3" name="TextBox 2"/>
          <p:cNvSpPr txBox="1"/>
          <p:nvPr/>
        </p:nvSpPr>
        <p:spPr>
          <a:xfrm>
            <a:off x="7129310" y="1921520"/>
            <a:ext cx="2319490" cy="369332"/>
          </a:xfrm>
          <a:prstGeom prst="rect">
            <a:avLst/>
          </a:prstGeom>
          <a:noFill/>
        </p:spPr>
        <p:txBody>
          <a:bodyPr wrap="square" rtlCol="0">
            <a:spAutoFit/>
          </a:bodyPr>
          <a:lstStyle/>
          <a:p>
            <a:r>
              <a:rPr lang="en-US" dirty="0"/>
              <a:t>Variable Nodes/Edges</a:t>
            </a:r>
          </a:p>
        </p:txBody>
      </p:sp>
      <p:sp>
        <p:nvSpPr>
          <p:cNvPr id="7" name="TextBox 6"/>
          <p:cNvSpPr txBox="1"/>
          <p:nvPr/>
        </p:nvSpPr>
        <p:spPr>
          <a:xfrm>
            <a:off x="2847103" y="1459855"/>
            <a:ext cx="2486526" cy="369332"/>
          </a:xfrm>
          <a:prstGeom prst="rect">
            <a:avLst/>
          </a:prstGeom>
          <a:noFill/>
        </p:spPr>
        <p:txBody>
          <a:bodyPr wrap="square" rtlCol="0">
            <a:spAutoFit/>
          </a:bodyPr>
          <a:lstStyle/>
          <a:p>
            <a:r>
              <a:rPr lang="en-US"/>
              <a:t>Clause Nodes/Edges</a:t>
            </a:r>
          </a:p>
        </p:txBody>
      </p:sp>
      <p:sp>
        <p:nvSpPr>
          <p:cNvPr id="9" name="Rectangle 8"/>
          <p:cNvSpPr/>
          <p:nvPr/>
        </p:nvSpPr>
        <p:spPr>
          <a:xfrm>
            <a:off x="1046284" y="1459855"/>
            <a:ext cx="509800" cy="2308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130082" y="1829187"/>
            <a:ext cx="2463350" cy="369332"/>
          </a:xfrm>
          <a:prstGeom prst="rect">
            <a:avLst/>
          </a:prstGeom>
          <a:noFill/>
        </p:spPr>
        <p:txBody>
          <a:bodyPr wrap="square" rtlCol="0">
            <a:spAutoFit/>
          </a:bodyPr>
          <a:lstStyle/>
          <a:p>
            <a:r>
              <a:rPr lang="en-US" dirty="0"/>
              <a:t>K = 2*C+V = 8+3 = 11</a:t>
            </a:r>
          </a:p>
        </p:txBody>
      </p:sp>
    </p:spTree>
    <p:extLst>
      <p:ext uri="{BB962C8B-B14F-4D97-AF65-F5344CB8AC3E}">
        <p14:creationId xmlns:p14="http://schemas.microsoft.com/office/powerpoint/2010/main" val="58034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Quantification Examples</a:t>
            </a:r>
          </a:p>
        </p:txBody>
      </p:sp>
      <p:sp>
        <p:nvSpPr>
          <p:cNvPr id="3" name="Content Placeholder 2"/>
          <p:cNvSpPr>
            <a:spLocks noGrp="1"/>
          </p:cNvSpPr>
          <p:nvPr>
            <p:ph idx="1"/>
          </p:nvPr>
        </p:nvSpPr>
        <p:spPr/>
        <p:txBody>
          <a:bodyPr>
            <a:normAutofit lnSpcReduction="10000"/>
          </a:bodyPr>
          <a:lstStyle/>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Halt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RE</a:t>
            </a:r>
            <a:endParaRPr lang="en-US" dirty="0"/>
          </a:p>
          <a:p>
            <a:r>
              <a:rPr lang="en-US" b="1" dirty="0">
                <a:solidFill>
                  <a:srgbClr val="C00000"/>
                </a:solidFill>
                <a:ea typeface="ＭＳ Ｐゴシック" pitchFamily="-111" charset="-128"/>
                <a:cs typeface="ＭＳ Ｐゴシック" pitchFamily="-111" charset="-128"/>
              </a:rPr>
              <a:t>f ∈ Total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NotTotal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RangeNotAll</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HasZero</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RE</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IsZero</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NRNC</a:t>
            </a:r>
          </a:p>
          <a:p>
            <a:r>
              <a:rPr lang="en-US" b="1" dirty="0">
                <a:solidFill>
                  <a:srgbClr val="C00000"/>
                </a:solidFill>
                <a:ea typeface="ＭＳ Ｐゴシック" pitchFamily="-111" charset="-128"/>
                <a:cs typeface="ＭＳ Ｐゴシック" pitchFamily="-111" charset="-128"/>
              </a:rPr>
              <a:t>f ∈ Empty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Co-RE</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NotEmpty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b="1" dirty="0">
                <a:solidFill>
                  <a:srgbClr val="C00000"/>
                </a:solidFill>
                <a:ea typeface="ＭＳ Ｐゴシック" pitchFamily="-111" charset="-128"/>
                <a:cs typeface="ＭＳ Ｐゴシック" pitchFamily="-111" charset="-128"/>
              </a:rPr>
              <a:t> ∃ &lt;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RE</a:t>
            </a:r>
          </a:p>
        </p:txBody>
      </p:sp>
    </p:spTree>
    <p:extLst>
      <p:ext uri="{BB962C8B-B14F-4D97-AF65-F5344CB8AC3E}">
        <p14:creationId xmlns:p14="http://schemas.microsoft.com/office/powerpoint/2010/main" val="579830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Quantification Examples</a:t>
            </a:r>
          </a:p>
        </p:txBody>
      </p:sp>
      <p:sp>
        <p:nvSpPr>
          <p:cNvPr id="3" name="Content Placeholder 2"/>
          <p:cNvSpPr>
            <a:spLocks noGrp="1"/>
          </p:cNvSpPr>
          <p:nvPr>
            <p:ph idx="1"/>
          </p:nvPr>
        </p:nvSpPr>
        <p:spPr/>
        <p:txBody>
          <a:bodyPr>
            <a:normAutofit fontScale="92500" lnSpcReduction="20000"/>
          </a:bodyPr>
          <a:lstStyle/>
          <a:p>
            <a:r>
              <a:rPr lang="en-US" b="1" dirty="0">
                <a:solidFill>
                  <a:srgbClr val="C00000"/>
                </a:solidFill>
                <a:ea typeface="ＭＳ Ｐゴシック" pitchFamily="-111" charset="-128"/>
                <a:cs typeface="ＭＳ Ｐゴシック" pitchFamily="-111" charset="-128"/>
              </a:rPr>
              <a:t>f ∈ Identity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NotIdentity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or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a:t>
            </a:r>
          </a:p>
          <a:p>
            <a:r>
              <a:rPr lang="en-US" b="1" dirty="0">
                <a:solidFill>
                  <a:srgbClr val="C00000"/>
                </a:solidFill>
                <a:ea typeface="ＭＳ Ｐゴシック" pitchFamily="-111" charset="-128"/>
                <a:cs typeface="ＭＳ Ｐゴシック" pitchFamily="-111" charset="-128"/>
              </a:rPr>
              <a:t>f ∈ </a:t>
            </a:r>
            <a:r>
              <a:rPr lang="en-US" b="1" dirty="0">
                <a:solidFill>
                  <a:srgbClr val="C00000"/>
                </a:solidFill>
              </a:rPr>
              <a:t>Constant = ∀&lt;</a:t>
            </a:r>
            <a:r>
              <a:rPr lang="en-US" b="1" dirty="0" err="1">
                <a:solidFill>
                  <a:srgbClr val="C00000"/>
                </a:solidFill>
              </a:rPr>
              <a:t>x,y</a:t>
            </a:r>
            <a:r>
              <a:rPr lang="en-US" b="1" dirty="0">
                <a:solidFill>
                  <a:srgbClr val="C00000"/>
                </a:solidFill>
              </a:rPr>
              <a:t>&gt;</a:t>
            </a:r>
            <a:r>
              <a:rPr lang="en-US" b="1" dirty="0">
                <a:solidFill>
                  <a:srgbClr val="C00000"/>
                </a:solidFill>
                <a:ea typeface="ＭＳ Ｐゴシック" pitchFamily="-111" charset="-128"/>
                <a:cs typeface="ＭＳ Ｐゴシック" pitchFamily="-111" charset="-128"/>
              </a:rPr>
              <a:t>∃t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t>
            </a:r>
          </a:p>
          <a:p>
            <a:r>
              <a:rPr lang="en-US" b="1" dirty="0">
                <a:solidFill>
                  <a:srgbClr val="C00000"/>
                </a:solidFill>
                <a:ea typeface="ＭＳ Ｐゴシック" pitchFamily="-111" charset="-128"/>
                <a:cs typeface="ＭＳ Ｐゴシック" pitchFamily="-111" charset="-128"/>
              </a:rPr>
              <a:t>f ∈ Infinite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y≥x</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NRNC</a:t>
            </a:r>
            <a:endParaRPr lang="en-US" dirty="0"/>
          </a:p>
          <a:p>
            <a:r>
              <a:rPr lang="en-US" b="1" dirty="0">
                <a:solidFill>
                  <a:srgbClr val="C00000"/>
                </a:solidFill>
                <a:ea typeface="ＭＳ Ｐゴシック" pitchFamily="-111" charset="-128"/>
                <a:cs typeface="ＭＳ Ｐゴシック" pitchFamily="-111" charset="-128"/>
              </a:rPr>
              <a:t>f ∈ Finite</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y&lt;x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or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y&lt;x ] or [ </a:t>
            </a:r>
            <a:r>
              <a:rPr lang="en-US" b="1" dirty="0" err="1">
                <a:solidFill>
                  <a:srgbClr val="C00000"/>
                </a:solidFill>
                <a:ea typeface="ＭＳ Ｐゴシック" pitchFamily="-111" charset="-128"/>
                <a:cs typeface="ＭＳ Ｐゴシック" pitchFamily="-111" charset="-128"/>
              </a:rPr>
              <a:t>y≥x</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RangeInfinite</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RangeFinite</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)&lt;x ]		NRNC</a:t>
            </a:r>
          </a:p>
          <a:p>
            <a:r>
              <a:rPr lang="en-US" b="1" dirty="0">
                <a:solidFill>
                  <a:srgbClr val="C00000"/>
                </a:solidFill>
                <a:ea typeface="ＭＳ Ｐゴシック" pitchFamily="-111" charset="-128"/>
                <a:cs typeface="ＭＳ Ｐゴシック" pitchFamily="-111" charset="-128"/>
              </a:rPr>
              <a:t>f ∈ Stutter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RE</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t>
            </a:r>
            <a:endParaRPr lang="en-US" dirty="0"/>
          </a:p>
        </p:txBody>
      </p:sp>
    </p:spTree>
    <p:extLst>
      <p:ext uri="{BB962C8B-B14F-4D97-AF65-F5344CB8AC3E}">
        <p14:creationId xmlns:p14="http://schemas.microsoft.com/office/powerpoint/2010/main" val="155610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More Quantification Examples</a:t>
            </a:r>
          </a:p>
        </p:txBody>
      </p:sp>
      <p:sp>
        <p:nvSpPr>
          <p:cNvPr id="3" name="Content Placeholder 2"/>
          <p:cNvSpPr>
            <a:spLocks noGrp="1"/>
          </p:cNvSpPr>
          <p:nvPr>
            <p:ph idx="1"/>
          </p:nvPr>
        </p:nvSpPr>
        <p:spPr/>
        <p:txBody>
          <a:bodyPr>
            <a:normAutofit fontScale="92500" lnSpcReduction="10000"/>
          </a:bodyPr>
          <a:lstStyle/>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Fast20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 STP(f,x,20) ]					REC</a:t>
            </a:r>
            <a:endParaRPr lang="en-US" dirty="0"/>
          </a:p>
          <a:p>
            <a:r>
              <a:rPr lang="en-US" b="1" dirty="0">
                <a:solidFill>
                  <a:srgbClr val="C00000"/>
                </a:solidFill>
                <a:ea typeface="ＭＳ Ｐゴシック" pitchFamily="-111" charset="-128"/>
                <a:cs typeface="ＭＳ Ｐゴシック" pitchFamily="-111" charset="-128"/>
              </a:rPr>
              <a:t>f ∈ FastOne20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STP(f,x,20) ]				RE</a:t>
            </a:r>
          </a:p>
          <a:p>
            <a:r>
              <a:rPr lang="en-US" b="1" dirty="0">
                <a:solidFill>
                  <a:srgbClr val="C00000"/>
                </a:solidFill>
                <a:ea typeface="ＭＳ Ｐゴシック" pitchFamily="-111" charset="-128"/>
                <a:cs typeface="ＭＳ Ｐゴシック" pitchFamily="-111" charset="-128"/>
              </a:rPr>
              <a:t>f ∈ FastAll20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STP(f,x,20) ]				Co-RE</a:t>
            </a:r>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f,x,K,C</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LinearKC</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REC</a:t>
            </a:r>
            <a:endParaRPr lang="en-US" dirty="0"/>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f,K,C</a:t>
            </a:r>
            <a:r>
              <a:rPr lang="en-US" b="1" dirty="0">
                <a:solidFill>
                  <a:srgbClr val="C00000"/>
                </a:solidFill>
                <a:ea typeface="ＭＳ Ｐゴシック" pitchFamily="-111" charset="-128"/>
                <a:cs typeface="ＭＳ Ｐゴシック" pitchFamily="-111" charset="-128"/>
              </a:rPr>
              <a:t>&gt;∈ </a:t>
            </a:r>
            <a:r>
              <a:rPr lang="en-US" b="1" dirty="0" err="1">
                <a:solidFill>
                  <a:srgbClr val="C00000"/>
                </a:solidFill>
                <a:ea typeface="ＭＳ Ｐゴシック" pitchFamily="-111" charset="-128"/>
                <a:cs typeface="ＭＳ Ｐゴシック" pitchFamily="-111" charset="-128"/>
              </a:rPr>
              <a:t>LinearKCOne</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a:t>
            </a:r>
            <a:r>
              <a:rPr lang="en-US" b="1">
                <a:solidFill>
                  <a:srgbClr val="C00000"/>
                </a:solidFill>
                <a:ea typeface="ＭＳ Ｐゴシック" pitchFamily="-111" charset="-128"/>
                <a:cs typeface="ＭＳ Ｐゴシック" pitchFamily="-111" charset="-128"/>
              </a:rPr>
              <a:t>	RE</a:t>
            </a:r>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f,K,C</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LinearKCAll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Co-RE</a:t>
            </a:r>
          </a:p>
          <a:p>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None of the above can be shown undecidable using Rice’s Theorem</a:t>
            </a:r>
          </a:p>
          <a:p>
            <a:r>
              <a:rPr lang="en-US" b="1" dirty="0">
                <a:solidFill>
                  <a:srgbClr val="C00000"/>
                </a:solidFill>
                <a:ea typeface="ＭＳ Ｐゴシック" pitchFamily="-111" charset="-128"/>
                <a:cs typeface="ＭＳ Ｐゴシック" pitchFamily="-111" charset="-128"/>
              </a:rPr>
              <a:t>In fact, reduction from known </a:t>
            </a:r>
            <a:r>
              <a:rPr lang="en-US" b="1" dirty="0" err="1">
                <a:solidFill>
                  <a:srgbClr val="C00000"/>
                </a:solidFill>
                <a:ea typeface="ＭＳ Ｐゴシック" pitchFamily="-111" charset="-128"/>
                <a:cs typeface="ＭＳ Ｐゴシック" pitchFamily="-111" charset="-128"/>
              </a:rPr>
              <a:t>undecidables</a:t>
            </a:r>
            <a:r>
              <a:rPr lang="en-US" b="1" dirty="0">
                <a:solidFill>
                  <a:srgbClr val="C00000"/>
                </a:solidFill>
                <a:ea typeface="ＭＳ Ｐゴシック" pitchFamily="-111" charset="-128"/>
                <a:cs typeface="ＭＳ Ｐゴシック" pitchFamily="-111" charset="-128"/>
              </a:rPr>
              <a:t> is also a problem for all but the first one which happens to be decidable.</a:t>
            </a:r>
          </a:p>
        </p:txBody>
      </p:sp>
    </p:spTree>
    <p:extLst>
      <p:ext uri="{BB962C8B-B14F-4D97-AF65-F5344CB8AC3E}">
        <p14:creationId xmlns:p14="http://schemas.microsoft.com/office/powerpoint/2010/main" val="1885402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err="1">
                <a:solidFill>
                  <a:srgbClr val="C00000"/>
                </a:solidFill>
                <a:ea typeface="ＭＳ Ｐゴシック" pitchFamily="-111" charset="-128"/>
                <a:cs typeface="ＭＳ Ｐゴシック" pitchFamily="-111" charset="-128"/>
              </a:rPr>
              <a:t>NotEmpty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Halt</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∀y g</a:t>
            </a:r>
            <a:r>
              <a:rPr lang="en-US" b="1" baseline="-25000" dirty="0">
                <a:solidFill>
                  <a:srgbClr val="C00000"/>
                </a:solidFill>
              </a:rPr>
              <a:t>f</a:t>
            </a:r>
            <a:r>
              <a:rPr lang="en-US" b="1" dirty="0">
                <a:solidFill>
                  <a:srgbClr val="C00000"/>
                </a:solidFill>
              </a:rPr>
              <a:t>(y) = ∃&lt;</a:t>
            </a:r>
            <a:r>
              <a:rPr lang="en-US" b="1" dirty="0" err="1">
                <a:solidFill>
                  <a:srgbClr val="C00000"/>
                </a:solidFill>
              </a:rPr>
              <a:t>x,t</a:t>
            </a:r>
            <a:r>
              <a:rPr lang="en-US" b="1" dirty="0">
                <a:solidFill>
                  <a:srgbClr val="C00000"/>
                </a:solidFill>
              </a:rPr>
              <a:t>&gt; STP(</a:t>
            </a:r>
            <a:r>
              <a:rPr lang="en-US" b="1" dirty="0" err="1">
                <a:solidFill>
                  <a:srgbClr val="C00000"/>
                </a:solidFill>
              </a:rPr>
              <a:t>f,x,t</a:t>
            </a:r>
            <a:r>
              <a:rPr lang="en-US" b="1" dirty="0">
                <a:solidFill>
                  <a:srgbClr val="C00000"/>
                </a:solidFill>
              </a:rPr>
              <a:t>)</a:t>
            </a:r>
            <a:br>
              <a:rPr lang="en-US" b="1" dirty="0">
                <a:solidFill>
                  <a:srgbClr val="C00000"/>
                </a:solidFill>
              </a:rPr>
            </a:br>
            <a:r>
              <a:rPr lang="en-US" b="1" dirty="0">
                <a:solidFill>
                  <a:srgbClr val="C00000"/>
                </a:solidFill>
              </a:rPr>
              <a:t>f ∈ </a:t>
            </a:r>
            <a:r>
              <a:rPr lang="en-US" b="1" dirty="0" err="1">
                <a:solidFill>
                  <a:srgbClr val="C00000"/>
                </a:solidFill>
              </a:rPr>
              <a:t>ENotmpty</a:t>
            </a:r>
            <a:r>
              <a:rPr lang="en-US" b="1" dirty="0">
                <a:solidFill>
                  <a:srgbClr val="C00000"/>
                </a:solidFill>
              </a:rPr>
              <a:t> ⇔ &lt;g</a:t>
            </a:r>
            <a:r>
              <a:rPr lang="en-US" b="1" baseline="-25000" dirty="0">
                <a:solidFill>
                  <a:srgbClr val="C00000"/>
                </a:solidFill>
              </a:rPr>
              <a:t>f</a:t>
            </a:r>
            <a:r>
              <a:rPr lang="en-US" b="1" dirty="0">
                <a:solidFill>
                  <a:srgbClr val="C00000"/>
                </a:solidFill>
              </a:rPr>
              <a:t>,0&gt; ∈ Halt</a:t>
            </a:r>
          </a:p>
          <a:p>
            <a:r>
              <a:rPr lang="en-US" b="1" dirty="0">
                <a:solidFill>
                  <a:srgbClr val="C00000"/>
                </a:solidFill>
                <a:ea typeface="ＭＳ Ｐゴシック" pitchFamily="-111" charset="-128"/>
                <a:cs typeface="ＭＳ Ｐゴシック" pitchFamily="-111" charset="-128"/>
              </a:rPr>
              <a:t>Halt </a:t>
            </a:r>
            <a:r>
              <a:rPr lang="en-US" b="1" dirty="0">
                <a:solidFill>
                  <a:srgbClr val="C00000"/>
                </a:solidFill>
              </a:rPr>
              <a:t>≤ </a:t>
            </a:r>
            <a:r>
              <a:rPr lang="en-US" b="1" dirty="0" err="1">
                <a:solidFill>
                  <a:srgbClr val="C00000"/>
                </a:solidFill>
              </a:rPr>
              <a:t>NotEmpty</a:t>
            </a:r>
            <a:br>
              <a:rPr lang="en-US" b="1" dirty="0">
                <a:solidFill>
                  <a:srgbClr val="C00000"/>
                </a:solidFill>
              </a:rPr>
            </a:br>
            <a:r>
              <a:rPr lang="en-US" b="1" dirty="0">
                <a:solidFill>
                  <a:srgbClr val="C00000"/>
                </a:solidFill>
              </a:rPr>
              <a:t>Let </a:t>
            </a:r>
            <a:r>
              <a:rPr lang="en-US" b="1" dirty="0" err="1">
                <a:solidFill>
                  <a:srgbClr val="C00000"/>
                </a:solidFill>
              </a:rPr>
              <a:t>f,x</a:t>
            </a:r>
            <a:r>
              <a:rPr lang="en-US" b="1" dirty="0">
                <a:solidFill>
                  <a:srgbClr val="C00000"/>
                </a:solidFill>
              </a:rPr>
              <a:t> be an arbitrary index and input value</a:t>
            </a:r>
            <a:br>
              <a:rPr lang="en-US" b="1" dirty="0">
                <a:solidFill>
                  <a:srgbClr val="C00000"/>
                </a:solidFill>
              </a:rPr>
            </a:br>
            <a:r>
              <a:rPr lang="en-US" b="1" dirty="0">
                <a:solidFill>
                  <a:srgbClr val="C00000"/>
                </a:solidFill>
              </a:rPr>
              <a:t>Define ∀y </a:t>
            </a:r>
            <a:r>
              <a:rPr lang="en-US" b="1" dirty="0" err="1">
                <a:solidFill>
                  <a:srgbClr val="C00000"/>
                </a:solidFill>
              </a:rPr>
              <a:t>g</a:t>
            </a:r>
            <a:r>
              <a:rPr lang="en-US" b="1" baseline="-25000" dirty="0" err="1">
                <a:solidFill>
                  <a:srgbClr val="C00000"/>
                </a:solidFill>
              </a:rPr>
              <a:t>f,x</a:t>
            </a:r>
            <a:r>
              <a:rPr lang="en-US" b="1" dirty="0">
                <a:solidFill>
                  <a:srgbClr val="C00000"/>
                </a:solidFill>
              </a:rPr>
              <a:t>(y) = f(x)</a:t>
            </a:r>
            <a:br>
              <a:rPr lang="en-US" b="1" dirty="0">
                <a:solidFill>
                  <a:srgbClr val="C00000"/>
                </a:solidFill>
              </a:rPr>
            </a:br>
            <a:r>
              <a:rPr lang="en-US" b="1" dirty="0">
                <a:solidFill>
                  <a:srgbClr val="C00000"/>
                </a:solidFill>
              </a:rPr>
              <a:t>&lt;</a:t>
            </a:r>
            <a:r>
              <a:rPr lang="en-US" b="1" dirty="0" err="1">
                <a:solidFill>
                  <a:srgbClr val="C00000"/>
                </a:solidFill>
              </a:rPr>
              <a:t>f,x</a:t>
            </a:r>
            <a:r>
              <a:rPr lang="en-US" b="1" dirty="0">
                <a:solidFill>
                  <a:srgbClr val="C00000"/>
                </a:solidFill>
              </a:rPr>
              <a:t>&gt; ∈ Halt⇔ </a:t>
            </a:r>
            <a:r>
              <a:rPr lang="en-US" b="1" dirty="0" err="1">
                <a:solidFill>
                  <a:srgbClr val="C00000"/>
                </a:solidFill>
              </a:rPr>
              <a:t>g</a:t>
            </a:r>
            <a:r>
              <a:rPr lang="en-US" b="1" baseline="-25000" dirty="0" err="1">
                <a:solidFill>
                  <a:srgbClr val="C00000"/>
                </a:solidFill>
              </a:rPr>
              <a:t>f,x</a:t>
            </a:r>
            <a:r>
              <a:rPr lang="en-US" b="1" dirty="0">
                <a:solidFill>
                  <a:srgbClr val="C00000"/>
                </a:solidFill>
              </a:rPr>
              <a:t> ∈ Empty</a:t>
            </a:r>
          </a:p>
          <a:p>
            <a:r>
              <a:rPr lang="en-US" b="1" dirty="0">
                <a:solidFill>
                  <a:srgbClr val="C00000"/>
                </a:solidFill>
              </a:rPr>
              <a:t>Note: </a:t>
            </a:r>
            <a:r>
              <a:rPr lang="en-US" b="1" dirty="0" err="1">
                <a:solidFill>
                  <a:srgbClr val="C00000"/>
                </a:solidFill>
              </a:rPr>
              <a:t>NotEmpty</a:t>
            </a:r>
            <a:r>
              <a:rPr lang="en-US" b="1" dirty="0">
                <a:solidFill>
                  <a:srgbClr val="C00000"/>
                </a:solidFill>
              </a:rPr>
              <a:t> is RE-Complete</a:t>
            </a:r>
          </a:p>
          <a:p>
            <a:r>
              <a:rPr lang="en-US" b="1" dirty="0">
                <a:solidFill>
                  <a:srgbClr val="C00000"/>
                </a:solidFill>
              </a:rPr>
              <a:t>Rice: </a:t>
            </a:r>
            <a:r>
              <a:rPr lang="en-US" b="1" dirty="0" err="1">
                <a:solidFill>
                  <a:srgbClr val="C00000"/>
                </a:solidFill>
              </a:rPr>
              <a:t>NotEmpty</a:t>
            </a:r>
            <a:r>
              <a:rPr lang="en-US" b="1" dirty="0">
                <a:solidFill>
                  <a:srgbClr val="C00000"/>
                </a:solidFill>
              </a:rPr>
              <a:t> is non-trivial  </a:t>
            </a:r>
            <a:r>
              <a:rPr lang="en-US" b="1" dirty="0" err="1">
                <a:solidFill>
                  <a:srgbClr val="C00000"/>
                </a:solidFill>
              </a:rPr>
              <a:t>Zero∈NotEmpty</a:t>
            </a:r>
            <a:r>
              <a:rPr lang="en-US" b="1" dirty="0">
                <a:solidFill>
                  <a:srgbClr val="C00000"/>
                </a:solidFill>
              </a:rPr>
              <a:t>; ↑∉</a:t>
            </a:r>
            <a:r>
              <a:rPr lang="en-US" b="1" dirty="0" err="1">
                <a:solidFill>
                  <a:srgbClr val="C00000"/>
                </a:solidFill>
              </a:rPr>
              <a:t>NotEmpty</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Dom(f)=Dom(g)</a:t>
            </a:r>
            <a:br>
              <a:rPr lang="en-US" b="1" dirty="0">
                <a:solidFill>
                  <a:srgbClr val="C00000"/>
                </a:solidFill>
              </a:rPr>
            </a:br>
            <a:r>
              <a:rPr lang="en-US" b="1" dirty="0">
                <a:solidFill>
                  <a:srgbClr val="C00000"/>
                </a:solidFill>
              </a:rPr>
              <a:t>f ∈</a:t>
            </a:r>
            <a:r>
              <a:rPr lang="en-US" b="1" dirty="0" err="1">
                <a:solidFill>
                  <a:srgbClr val="C00000"/>
                </a:solidFill>
              </a:rPr>
              <a:t>NotEmpty</a:t>
            </a:r>
            <a:r>
              <a:rPr lang="en-US" b="1" dirty="0">
                <a:solidFill>
                  <a:srgbClr val="C00000"/>
                </a:solidFill>
              </a:rPr>
              <a:t> ⇔ 	Dom(f) ≠ ∅ 			By Definition</a:t>
            </a:r>
            <a:br>
              <a:rPr lang="en-US" b="1" dirty="0">
                <a:solidFill>
                  <a:srgbClr val="C00000"/>
                </a:solidFill>
              </a:rPr>
            </a:br>
            <a:r>
              <a:rPr lang="en-US" b="1" dirty="0">
                <a:solidFill>
                  <a:srgbClr val="C00000"/>
                </a:solidFill>
              </a:rPr>
              <a:t>		   ⇔ 	Dom(g) ≠ ∅ 			Dom(g)=Dom(f)</a:t>
            </a:r>
            <a:br>
              <a:rPr lang="en-US" b="1" dirty="0">
                <a:solidFill>
                  <a:srgbClr val="C00000"/>
                </a:solidFill>
              </a:rPr>
            </a:br>
            <a:r>
              <a:rPr lang="en-US" b="1" dirty="0">
                <a:solidFill>
                  <a:srgbClr val="C00000"/>
                </a:solidFill>
              </a:rPr>
              <a:t>⇔ g ∈</a:t>
            </a:r>
            <a:r>
              <a:rPr lang="en-US" b="1" dirty="0" err="1">
                <a:solidFill>
                  <a:srgbClr val="C00000"/>
                </a:solidFill>
              </a:rPr>
              <a:t>NotEmpty</a:t>
            </a:r>
            <a:r>
              <a:rPr lang="en-US" b="1" dirty="0">
                <a:solidFill>
                  <a:srgbClr val="C00000"/>
                </a:solidFill>
              </a:rPr>
              <a:t> </a:t>
            </a:r>
            <a:br>
              <a:rPr lang="en-US" b="1" dirty="0">
                <a:solidFill>
                  <a:srgbClr val="C00000"/>
                </a:solidFill>
              </a:rPr>
            </a:br>
            <a:r>
              <a:rPr lang="en-US" b="1" dirty="0">
                <a:solidFill>
                  <a:srgbClr val="C00000"/>
                </a:solidFill>
              </a:rPr>
              <a:t>Thus, Rice’s Theorem states that </a:t>
            </a:r>
            <a:r>
              <a:rPr lang="en-US" b="1" dirty="0" err="1">
                <a:solidFill>
                  <a:srgbClr val="C00000"/>
                </a:solidFill>
              </a:rPr>
              <a:t>NotEmpty</a:t>
            </a:r>
            <a:r>
              <a:rPr lang="en-US" b="1" dirty="0">
                <a:solidFill>
                  <a:srgbClr val="C00000"/>
                </a:solidFill>
              </a:rPr>
              <a:t> is undecidable.</a:t>
            </a:r>
          </a:p>
          <a:p>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7750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a:solidFill>
                  <a:srgbClr val="C00000"/>
                </a:solidFill>
                <a:ea typeface="ＭＳ Ｐゴシック" pitchFamily="-111" charset="-128"/>
                <a:cs typeface="ＭＳ Ｐゴシック" pitchFamily="-111" charset="-128"/>
              </a:rPr>
              <a:t>Identity </a:t>
            </a:r>
            <a:r>
              <a:rPr lang="en-US" b="1" dirty="0">
                <a:solidFill>
                  <a:srgbClr val="C00000"/>
                </a:solidFill>
              </a:rPr>
              <a:t>≤ Total</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a:t>
            </a:r>
            <a:r>
              <a:rPr lang="en-US" b="1" dirty="0" err="1">
                <a:solidFill>
                  <a:srgbClr val="C00000"/>
                </a:solidFill>
              </a:rPr>
              <a:t>μy</a:t>
            </a:r>
            <a:r>
              <a:rPr lang="en-US" b="1" dirty="0">
                <a:solidFill>
                  <a:srgbClr val="C00000"/>
                </a:solidFill>
              </a:rPr>
              <a:t> [ f(x) = x ]</a:t>
            </a:r>
            <a:br>
              <a:rPr lang="en-US" b="1" dirty="0">
                <a:solidFill>
                  <a:srgbClr val="C00000"/>
                </a:solidFill>
              </a:rPr>
            </a:br>
            <a:r>
              <a:rPr lang="en-US" b="1" dirty="0">
                <a:solidFill>
                  <a:srgbClr val="C00000"/>
                </a:solidFill>
              </a:rPr>
              <a:t>f ∈ Identity ⇔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Identity</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 + x</a:t>
            </a:r>
            <a:br>
              <a:rPr lang="en-US" b="1" dirty="0">
                <a:solidFill>
                  <a:srgbClr val="C00000"/>
                </a:solidFill>
              </a:rPr>
            </a:br>
            <a:r>
              <a:rPr lang="en-US" b="1" dirty="0">
                <a:solidFill>
                  <a:srgbClr val="C00000"/>
                </a:solidFill>
              </a:rPr>
              <a:t>f ∈ Total ⇔ </a:t>
            </a:r>
            <a:r>
              <a:rPr lang="en-US" b="1" dirty="0" err="1">
                <a:solidFill>
                  <a:srgbClr val="C00000"/>
                </a:solidFill>
              </a:rPr>
              <a:t>g</a:t>
            </a:r>
            <a:r>
              <a:rPr lang="en-US" b="1" baseline="-25000" dirty="0" err="1">
                <a:solidFill>
                  <a:srgbClr val="C00000"/>
                </a:solidFill>
              </a:rPr>
              <a:t>f,x</a:t>
            </a:r>
            <a:r>
              <a:rPr lang="en-US" b="1" dirty="0">
                <a:solidFill>
                  <a:srgbClr val="C00000"/>
                </a:solidFill>
              </a:rPr>
              <a:t> ∈ Identity</a:t>
            </a:r>
          </a:p>
          <a:p>
            <a:r>
              <a:rPr lang="en-US" b="1" dirty="0">
                <a:solidFill>
                  <a:srgbClr val="C00000"/>
                </a:solidFill>
              </a:rPr>
              <a:t>Rice: Identity is non-trivial  I(x)=</a:t>
            </a:r>
            <a:r>
              <a:rPr lang="en-US" b="1" dirty="0" err="1">
                <a:solidFill>
                  <a:srgbClr val="C00000"/>
                </a:solidFill>
              </a:rPr>
              <a:t>x∈Identity</a:t>
            </a:r>
            <a:r>
              <a:rPr lang="en-US" b="1" dirty="0">
                <a:solidFill>
                  <a:srgbClr val="C00000"/>
                </a:solidFill>
              </a:rPr>
              <a:t>; </a:t>
            </a:r>
            <a:r>
              <a:rPr lang="en-US" b="1" dirty="0" err="1">
                <a:solidFill>
                  <a:srgbClr val="C00000"/>
                </a:solidFill>
              </a:rPr>
              <a:t>Zero∉Identity</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∈Identity    ⇔ 	∀x f(x)=x		By Definition</a:t>
            </a:r>
            <a:br>
              <a:rPr lang="en-US" b="1" dirty="0">
                <a:solidFill>
                  <a:srgbClr val="C00000"/>
                </a:solidFill>
              </a:rPr>
            </a:br>
            <a:r>
              <a:rPr lang="en-US" b="1" dirty="0">
                <a:solidFill>
                  <a:srgbClr val="C00000"/>
                </a:solidFill>
              </a:rPr>
              <a:t>		  ⇔ 	∀x g(x)=x 		∀x g(x) = f(x)</a:t>
            </a:r>
            <a:br>
              <a:rPr lang="en-US" b="1" dirty="0">
                <a:solidFill>
                  <a:srgbClr val="C00000"/>
                </a:solidFill>
              </a:rPr>
            </a:br>
            <a:r>
              <a:rPr lang="en-US" b="1" dirty="0">
                <a:solidFill>
                  <a:srgbClr val="C00000"/>
                </a:solidFill>
              </a:rPr>
              <a:t> ⇔ g ∈Identity</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356719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More Reductions and Rice Example</a:t>
            </a:r>
          </a:p>
        </p:txBody>
      </p:sp>
      <p:sp>
        <p:nvSpPr>
          <p:cNvPr id="3" name="Content Placeholder 2"/>
          <p:cNvSpPr>
            <a:spLocks noGrp="1"/>
          </p:cNvSpPr>
          <p:nvPr>
            <p:ph idx="1"/>
          </p:nvPr>
        </p:nvSpPr>
        <p:spPr/>
        <p:txBody>
          <a:bodyPr>
            <a:normAutofit fontScale="77500" lnSpcReduction="20000"/>
          </a:bodyPr>
          <a:lstStyle/>
          <a:p>
            <a:r>
              <a:rPr lang="en-US" b="1" dirty="0">
                <a:solidFill>
                  <a:srgbClr val="C00000"/>
                </a:solidFill>
                <a:ea typeface="ＭＳ Ｐゴシック" pitchFamily="-111" charset="-128"/>
                <a:cs typeface="ＭＳ Ｐゴシック" pitchFamily="-111" charset="-128"/>
              </a:rPr>
              <a:t>Stutter </a:t>
            </a:r>
            <a:r>
              <a:rPr lang="en-US" b="1" dirty="0">
                <a:solidFill>
                  <a:srgbClr val="C00000"/>
                </a:solidFill>
              </a:rPr>
              <a:t>≤ Halt</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∀y g</a:t>
            </a:r>
            <a:r>
              <a:rPr lang="en-US" b="1" baseline="-25000" dirty="0">
                <a:solidFill>
                  <a:srgbClr val="C00000"/>
                </a:solidFill>
              </a:rPr>
              <a:t>f</a:t>
            </a:r>
            <a:r>
              <a:rPr lang="en-US" b="1" dirty="0">
                <a:solidFill>
                  <a:srgbClr val="C00000"/>
                </a:solidFill>
              </a:rPr>
              <a:t>(y)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a:t>
            </a:r>
            <a:br>
              <a:rPr lang="en-US" b="1" dirty="0">
                <a:solidFill>
                  <a:srgbClr val="C00000"/>
                </a:solidFill>
                <a:ea typeface="ＭＳ Ｐゴシック" pitchFamily="-111" charset="-128"/>
                <a:cs typeface="ＭＳ Ｐゴシック" pitchFamily="-111" charset="-128"/>
              </a:rPr>
            </a:br>
            <a:r>
              <a:rPr lang="en-US" b="1" dirty="0">
                <a:solidFill>
                  <a:srgbClr val="C00000"/>
                </a:solidFill>
              </a:rPr>
              <a:t>f ∈ Stutter ⇔ &lt;g</a:t>
            </a:r>
            <a:r>
              <a:rPr lang="en-US" b="1" baseline="-25000" dirty="0">
                <a:solidFill>
                  <a:srgbClr val="C00000"/>
                </a:solidFill>
              </a:rPr>
              <a:t>f</a:t>
            </a:r>
            <a:r>
              <a:rPr lang="en-US" b="1" dirty="0">
                <a:solidFill>
                  <a:srgbClr val="C00000"/>
                </a:solidFill>
              </a:rPr>
              <a:t>,0&gt; ∈ Halt</a:t>
            </a:r>
          </a:p>
          <a:p>
            <a:r>
              <a:rPr lang="en-US" b="1" dirty="0">
                <a:solidFill>
                  <a:srgbClr val="C00000"/>
                </a:solidFill>
                <a:ea typeface="ＭＳ Ｐゴシック" pitchFamily="-111" charset="-128"/>
                <a:cs typeface="ＭＳ Ｐゴシック" pitchFamily="-111" charset="-128"/>
              </a:rPr>
              <a:t>Halt </a:t>
            </a:r>
            <a:r>
              <a:rPr lang="en-US" b="1" dirty="0">
                <a:solidFill>
                  <a:srgbClr val="C00000"/>
                </a:solidFill>
              </a:rPr>
              <a:t>≤ Stutter</a:t>
            </a:r>
            <a:br>
              <a:rPr lang="en-US" b="1" dirty="0">
                <a:solidFill>
                  <a:srgbClr val="C00000"/>
                </a:solidFill>
              </a:rPr>
            </a:br>
            <a:r>
              <a:rPr lang="en-US" b="1" dirty="0">
                <a:solidFill>
                  <a:srgbClr val="C00000"/>
                </a:solidFill>
              </a:rPr>
              <a:t>Let </a:t>
            </a:r>
            <a:r>
              <a:rPr lang="en-US" b="1" dirty="0" err="1">
                <a:solidFill>
                  <a:srgbClr val="C00000"/>
                </a:solidFill>
              </a:rPr>
              <a:t>f,x</a:t>
            </a:r>
            <a:r>
              <a:rPr lang="en-US" b="1" dirty="0">
                <a:solidFill>
                  <a:srgbClr val="C00000"/>
                </a:solidFill>
              </a:rPr>
              <a:t> be an arbitrary index and input value</a:t>
            </a:r>
            <a:br>
              <a:rPr lang="en-US" b="1" dirty="0">
                <a:solidFill>
                  <a:srgbClr val="C00000"/>
                </a:solidFill>
              </a:rPr>
            </a:br>
            <a:r>
              <a:rPr lang="en-US" b="1" dirty="0">
                <a:solidFill>
                  <a:srgbClr val="C00000"/>
                </a:solidFill>
              </a:rPr>
              <a:t>Define ∀y </a:t>
            </a:r>
            <a:r>
              <a:rPr lang="en-US" b="1" dirty="0" err="1">
                <a:solidFill>
                  <a:srgbClr val="C00000"/>
                </a:solidFill>
              </a:rPr>
              <a:t>g</a:t>
            </a:r>
            <a:r>
              <a:rPr lang="en-US" b="1" baseline="-25000" dirty="0" err="1">
                <a:solidFill>
                  <a:srgbClr val="C00000"/>
                </a:solidFill>
              </a:rPr>
              <a:t>f,x</a:t>
            </a:r>
            <a:r>
              <a:rPr lang="en-US" b="1" dirty="0">
                <a:solidFill>
                  <a:srgbClr val="C00000"/>
                </a:solidFill>
              </a:rPr>
              <a:t>(y) = f(x)</a:t>
            </a:r>
            <a:br>
              <a:rPr lang="en-US" b="1" dirty="0">
                <a:solidFill>
                  <a:srgbClr val="C00000"/>
                </a:solidFill>
              </a:rPr>
            </a:br>
            <a:r>
              <a:rPr lang="en-US" b="1" dirty="0">
                <a:solidFill>
                  <a:srgbClr val="C00000"/>
                </a:solidFill>
              </a:rPr>
              <a:t>&lt;</a:t>
            </a:r>
            <a:r>
              <a:rPr lang="en-US" b="1" dirty="0" err="1">
                <a:solidFill>
                  <a:srgbClr val="C00000"/>
                </a:solidFill>
              </a:rPr>
              <a:t>f,x</a:t>
            </a:r>
            <a:r>
              <a:rPr lang="en-US" b="1" dirty="0">
                <a:solidFill>
                  <a:srgbClr val="C00000"/>
                </a:solidFill>
              </a:rPr>
              <a:t>&gt; ∈ Halt⇔ </a:t>
            </a:r>
            <a:r>
              <a:rPr lang="en-US" b="1" dirty="0" err="1">
                <a:solidFill>
                  <a:srgbClr val="C00000"/>
                </a:solidFill>
              </a:rPr>
              <a:t>g</a:t>
            </a:r>
            <a:r>
              <a:rPr lang="en-US" b="1" baseline="-25000" dirty="0" err="1">
                <a:solidFill>
                  <a:srgbClr val="C00000"/>
                </a:solidFill>
              </a:rPr>
              <a:t>f,x</a:t>
            </a:r>
            <a:r>
              <a:rPr lang="en-US" b="1" dirty="0">
                <a:solidFill>
                  <a:srgbClr val="C00000"/>
                </a:solidFill>
              </a:rPr>
              <a:t> ∈ Stutter</a:t>
            </a:r>
          </a:p>
          <a:p>
            <a:r>
              <a:rPr lang="en-US" b="1" dirty="0">
                <a:solidFill>
                  <a:srgbClr val="C00000"/>
                </a:solidFill>
              </a:rPr>
              <a:t>Note: Stutter is RE-Complete</a:t>
            </a:r>
          </a:p>
          <a:p>
            <a:r>
              <a:rPr lang="en-US" b="1" dirty="0">
                <a:solidFill>
                  <a:srgbClr val="C00000"/>
                </a:solidFill>
              </a:rPr>
              <a:t>Rice: Stutter is non-trivial  </a:t>
            </a:r>
            <a:r>
              <a:rPr lang="en-US" b="1" dirty="0" err="1">
                <a:solidFill>
                  <a:srgbClr val="C00000"/>
                </a:solidFill>
              </a:rPr>
              <a:t>Zero∈Stutter</a:t>
            </a:r>
            <a:r>
              <a:rPr lang="en-US" b="1" dirty="0">
                <a:solidFill>
                  <a:srgbClr val="C00000"/>
                </a:solidFill>
              </a:rPr>
              <a:t>; I(x)=x ∉ Stutter</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∈Stutter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f(x)=f(y) ]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g(x)=g(y) ] 		</a:t>
            </a:r>
            <a:r>
              <a:rPr lang="en-US" b="1" dirty="0">
                <a:solidFill>
                  <a:srgbClr val="C00000"/>
                </a:solidFill>
              </a:rPr>
              <a:t>∀x g(x) = f(x)</a:t>
            </a:r>
            <a:br>
              <a:rPr lang="en-US" b="1" dirty="0">
                <a:solidFill>
                  <a:srgbClr val="C00000"/>
                </a:solidFill>
                <a:ea typeface="ＭＳ Ｐゴシック" pitchFamily="-111" charset="-128"/>
                <a:cs typeface="ＭＳ Ｐゴシック" pitchFamily="-111" charset="-128"/>
              </a:rPr>
            </a:br>
            <a:r>
              <a:rPr lang="en-US" b="1" dirty="0">
                <a:solidFill>
                  <a:srgbClr val="C00000"/>
                </a:solidFill>
              </a:rPr>
              <a:t>⇔ g ∈Stutter</a:t>
            </a:r>
            <a:br>
              <a:rPr lang="en-US" b="1" dirty="0">
                <a:solidFill>
                  <a:srgbClr val="C00000"/>
                </a:solidFill>
              </a:rPr>
            </a:br>
            <a:r>
              <a:rPr lang="en-US" b="1" dirty="0">
                <a:solidFill>
                  <a:srgbClr val="C00000"/>
                </a:solidFill>
              </a:rPr>
              <a:t>Thus, Rice’s Theorem states that Identity is undecidable</a:t>
            </a:r>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43020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Yet More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a:solidFill>
                  <a:srgbClr val="C00000"/>
                </a:solidFill>
                <a:ea typeface="ＭＳ Ｐゴシック" pitchFamily="-111" charset="-128"/>
                <a:cs typeface="ＭＳ Ｐゴシック" pitchFamily="-111" charset="-128"/>
              </a:rPr>
              <a:t>Constant </a:t>
            </a:r>
            <a:r>
              <a:rPr lang="en-US" b="1" dirty="0">
                <a:solidFill>
                  <a:srgbClr val="C00000"/>
                </a:solidFill>
              </a:rPr>
              <a:t>≤ Total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(0) = f(0)</a:t>
            </a:r>
            <a:br>
              <a:rPr lang="en-US" b="1" dirty="0">
                <a:solidFill>
                  <a:srgbClr val="C00000"/>
                </a:solidFill>
              </a:rPr>
            </a:br>
            <a:r>
              <a:rPr lang="en-US" b="1" dirty="0">
                <a:solidFill>
                  <a:srgbClr val="C00000"/>
                </a:solidFill>
              </a:rPr>
              <a:t> 	   g</a:t>
            </a:r>
            <a:r>
              <a:rPr lang="en-US" b="1" baseline="-25000" dirty="0">
                <a:solidFill>
                  <a:srgbClr val="C00000"/>
                </a:solidFill>
              </a:rPr>
              <a:t>f</a:t>
            </a:r>
            <a:r>
              <a:rPr lang="en-US" b="1" dirty="0">
                <a:solidFill>
                  <a:srgbClr val="C00000"/>
                </a:solidFill>
              </a:rPr>
              <a:t>(y+1) = </a:t>
            </a:r>
            <a:r>
              <a:rPr lang="en-US" b="1" dirty="0" err="1">
                <a:solidFill>
                  <a:srgbClr val="C00000"/>
                </a:solidFill>
              </a:rPr>
              <a:t>μy</a:t>
            </a:r>
            <a:r>
              <a:rPr lang="en-US" b="1" dirty="0">
                <a:solidFill>
                  <a:srgbClr val="C00000"/>
                </a:solidFill>
              </a:rPr>
              <a:t> [ f(y+1) = f(y) ]</a:t>
            </a:r>
            <a:br>
              <a:rPr lang="en-US" b="1" dirty="0">
                <a:solidFill>
                  <a:srgbClr val="C00000"/>
                </a:solidFill>
              </a:rPr>
            </a:br>
            <a:r>
              <a:rPr lang="en-US" b="1" dirty="0">
                <a:solidFill>
                  <a:srgbClr val="C00000"/>
                </a:solidFill>
              </a:rPr>
              <a:t>f ∈ Constant ⇔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Identity</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a:t>
            </a:r>
            <a:br>
              <a:rPr lang="en-US" b="1" dirty="0">
                <a:solidFill>
                  <a:srgbClr val="C00000"/>
                </a:solidFill>
              </a:rPr>
            </a:br>
            <a:r>
              <a:rPr lang="en-US" b="1" dirty="0">
                <a:solidFill>
                  <a:srgbClr val="C00000"/>
                </a:solidFill>
              </a:rPr>
              <a:t>f ∈ Total ⇔ g</a:t>
            </a:r>
            <a:r>
              <a:rPr lang="en-US" b="1" baseline="-25000" dirty="0">
                <a:solidFill>
                  <a:srgbClr val="C00000"/>
                </a:solidFill>
              </a:rPr>
              <a:t>f</a:t>
            </a:r>
            <a:r>
              <a:rPr lang="en-US" b="1" dirty="0">
                <a:solidFill>
                  <a:srgbClr val="C00000"/>
                </a:solidFill>
              </a:rPr>
              <a:t> ∈ Constant</a:t>
            </a:r>
          </a:p>
          <a:p>
            <a:r>
              <a:rPr lang="en-US" b="1" dirty="0">
                <a:solidFill>
                  <a:srgbClr val="C00000"/>
                </a:solidFill>
              </a:rPr>
              <a:t>Rice: Constant is non-trivial </a:t>
            </a:r>
            <a:r>
              <a:rPr lang="en-US" b="1" dirty="0" err="1">
                <a:solidFill>
                  <a:srgbClr val="C00000"/>
                </a:solidFill>
              </a:rPr>
              <a:t>Zero∈Constant</a:t>
            </a:r>
            <a:r>
              <a:rPr lang="en-US" b="1" dirty="0">
                <a:solidFill>
                  <a:srgbClr val="C00000"/>
                </a:solidFill>
              </a:rPr>
              <a:t>; I(x)=x ∉ Constant</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∈Constant  ⇔ 	</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C</a:t>
            </a:r>
            <a:r>
              <a:rPr lang="en-US" b="1" dirty="0" err="1">
                <a:solidFill>
                  <a:srgbClr val="C00000"/>
                </a:solidFill>
              </a:rPr>
              <a:t>∀x</a:t>
            </a:r>
            <a:r>
              <a:rPr lang="en-US" b="1" dirty="0">
                <a:solidFill>
                  <a:srgbClr val="C00000"/>
                </a:solidFill>
              </a:rPr>
              <a:t> f(x)=C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C</a:t>
            </a:r>
            <a:r>
              <a:rPr lang="en-US" b="1" dirty="0" err="1">
                <a:solidFill>
                  <a:srgbClr val="C00000"/>
                </a:solidFill>
              </a:rPr>
              <a:t>∀x</a:t>
            </a:r>
            <a:r>
              <a:rPr lang="en-US" b="1" dirty="0">
                <a:solidFill>
                  <a:srgbClr val="C00000"/>
                </a:solidFill>
              </a:rPr>
              <a:t> g(x)=C 	∀x g(x) = f(x)</a:t>
            </a:r>
            <a:br>
              <a:rPr lang="en-US" b="1" dirty="0">
                <a:solidFill>
                  <a:srgbClr val="C00000"/>
                </a:solidFill>
              </a:rPr>
            </a:br>
            <a:r>
              <a:rPr lang="en-US" b="1" dirty="0">
                <a:solidFill>
                  <a:srgbClr val="C00000"/>
                </a:solidFill>
              </a:rPr>
              <a:t> ⇔ g ∈Constant</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556407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Reductions and Rice Example</a:t>
            </a:r>
          </a:p>
        </p:txBody>
      </p:sp>
      <p:sp>
        <p:nvSpPr>
          <p:cNvPr id="3" name="Content Placeholder 2"/>
          <p:cNvSpPr>
            <a:spLocks noGrp="1"/>
          </p:cNvSpPr>
          <p:nvPr>
            <p:ph idx="1"/>
          </p:nvPr>
        </p:nvSpPr>
        <p:spPr/>
        <p:txBody>
          <a:bodyPr>
            <a:normAutofit fontScale="85000" lnSpcReduction="20000"/>
          </a:bodyPr>
          <a:lstStyle/>
          <a:p>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Total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a:t>
            </a:r>
            <a:r>
              <a:rPr lang="en-US" b="1" dirty="0">
                <a:solidFill>
                  <a:srgbClr val="C00000"/>
                </a:solidFill>
                <a:ea typeface="ＭＳ Ｐゴシック" pitchFamily="-111" charset="-128"/>
                <a:cs typeface="ＭＳ Ｐゴシック" pitchFamily="-111" charset="-128"/>
              </a:rPr>
              <a:t>∃</a:t>
            </a:r>
            <a:r>
              <a:rPr lang="en-US" b="1" dirty="0">
                <a:solidFill>
                  <a:srgbClr val="C00000"/>
                </a:solidFill>
              </a:rPr>
              <a:t>y [ f(y) = x ]</a:t>
            </a:r>
            <a:br>
              <a:rPr lang="en-US" b="1" dirty="0">
                <a:solidFill>
                  <a:srgbClr val="C00000"/>
                </a:solidFill>
              </a:rPr>
            </a:br>
            <a:r>
              <a:rPr lang="en-US" b="1" dirty="0">
                <a:solidFill>
                  <a:srgbClr val="C00000"/>
                </a:solidFill>
              </a:rPr>
              <a:t>f ∈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 + x</a:t>
            </a:r>
            <a:br>
              <a:rPr lang="en-US" b="1" dirty="0">
                <a:solidFill>
                  <a:srgbClr val="C00000"/>
                </a:solidFill>
              </a:rPr>
            </a:br>
            <a:r>
              <a:rPr lang="en-US" b="1" dirty="0">
                <a:solidFill>
                  <a:srgbClr val="C00000"/>
                </a:solidFill>
              </a:rPr>
              <a:t>f ∈ Total ⇔ g</a:t>
            </a:r>
            <a:r>
              <a:rPr lang="en-US" b="1" baseline="-25000" dirty="0">
                <a:solidFill>
                  <a:srgbClr val="C00000"/>
                </a:solidFill>
              </a:rPr>
              <a:t>f</a:t>
            </a:r>
            <a:r>
              <a:rPr lang="en-US" b="1" dirty="0">
                <a:solidFill>
                  <a:srgbClr val="C00000"/>
                </a:solidFill>
              </a:rPr>
              <a:t> ∈ </a:t>
            </a:r>
            <a:r>
              <a:rPr lang="en-US" b="1" dirty="0" err="1">
                <a:solidFill>
                  <a:srgbClr val="C00000"/>
                </a:solidFill>
              </a:rPr>
              <a:t>RangeAll</a:t>
            </a:r>
            <a:endParaRPr lang="en-US" b="1" dirty="0">
              <a:solidFill>
                <a:srgbClr val="C00000"/>
              </a:solidFill>
            </a:endParaRPr>
          </a:p>
          <a:p>
            <a:r>
              <a:rPr lang="en-US" b="1" dirty="0">
                <a:solidFill>
                  <a:srgbClr val="C00000"/>
                </a:solidFill>
              </a:rPr>
              <a:t>Rice: </a:t>
            </a:r>
            <a:r>
              <a:rPr lang="en-US" b="1" dirty="0" err="1">
                <a:solidFill>
                  <a:srgbClr val="C00000"/>
                </a:solidFill>
              </a:rPr>
              <a:t>RangeAll</a:t>
            </a:r>
            <a:r>
              <a:rPr lang="en-US" b="1" dirty="0">
                <a:solidFill>
                  <a:srgbClr val="C00000"/>
                </a:solidFill>
              </a:rPr>
              <a:t> is non-trivial I(x)=x ∈ </a:t>
            </a:r>
            <a:r>
              <a:rPr lang="en-US" b="1" dirty="0" err="1">
                <a:solidFill>
                  <a:srgbClr val="C00000"/>
                </a:solidFill>
              </a:rPr>
              <a:t>RangeAll</a:t>
            </a:r>
            <a:r>
              <a:rPr lang="en-US" b="1" dirty="0">
                <a:solidFill>
                  <a:srgbClr val="C00000"/>
                </a:solidFill>
              </a:rPr>
              <a:t>; Zero ∉ </a:t>
            </a:r>
            <a:r>
              <a:rPr lang="en-US" b="1" dirty="0" err="1">
                <a:solidFill>
                  <a:srgbClr val="C00000"/>
                </a:solidFill>
              </a:rPr>
              <a:t>RangeAll</a:t>
            </a:r>
            <a:r>
              <a:rPr lang="en-US" b="1" dirty="0">
                <a:solidFill>
                  <a:srgbClr val="C00000"/>
                </a:solidFill>
              </a:rPr>
              <a:t> </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Range(f) = Range(g)</a:t>
            </a:r>
            <a:br>
              <a:rPr lang="en-US" b="1" dirty="0">
                <a:solidFill>
                  <a:srgbClr val="C00000"/>
                </a:solidFill>
              </a:rPr>
            </a:br>
            <a:r>
              <a:rPr lang="en-US" b="1" dirty="0">
                <a:solidFill>
                  <a:srgbClr val="C00000"/>
                </a:solidFill>
              </a:rPr>
              <a:t>f ∈ </a:t>
            </a:r>
            <a:r>
              <a:rPr lang="en-US" b="1" dirty="0" err="1">
                <a:solidFill>
                  <a:srgbClr val="C00000"/>
                </a:solidFill>
              </a:rPr>
              <a:t>RangeAll</a:t>
            </a: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 Range(f) = </a:t>
            </a:r>
            <a:r>
              <a:rPr lang="en-US" b="1" dirty="0" err="1">
                <a:solidFill>
                  <a:srgbClr val="C00000"/>
                </a:solidFill>
                <a:ea typeface="ＭＳ Ｐゴシック" pitchFamily="-111" charset="-128"/>
                <a:cs typeface="ＭＳ Ｐゴシック" pitchFamily="-111" charset="-128"/>
              </a:rPr>
              <a:t>ﬡ</a:t>
            </a:r>
            <a:r>
              <a:rPr lang="en-US" b="1" dirty="0">
                <a:solidFill>
                  <a:srgbClr val="C00000"/>
                </a:solidFill>
              </a:rPr>
              <a:t>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 Range(f) = </a:t>
            </a:r>
            <a:r>
              <a:rPr lang="en-US" b="1" dirty="0" err="1">
                <a:solidFill>
                  <a:srgbClr val="C00000"/>
                </a:solidFill>
                <a:ea typeface="ＭＳ Ｐゴシック" pitchFamily="-111" charset="-128"/>
                <a:cs typeface="ＭＳ Ｐゴシック" pitchFamily="-111" charset="-128"/>
              </a:rPr>
              <a:t>ﬡ</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Range(g) = Range(f)</a:t>
            </a:r>
            <a:br>
              <a:rPr lang="en-US" b="1" dirty="0">
                <a:solidFill>
                  <a:srgbClr val="C00000"/>
                </a:solidFill>
              </a:rPr>
            </a:br>
            <a:r>
              <a:rPr lang="en-US" b="1" dirty="0">
                <a:solidFill>
                  <a:srgbClr val="C00000"/>
                </a:solidFill>
              </a:rPr>
              <a:t>⇔ g ∈ </a:t>
            </a:r>
            <a:r>
              <a:rPr lang="en-US" b="1" dirty="0" err="1">
                <a:solidFill>
                  <a:srgbClr val="C00000"/>
                </a:solidFill>
              </a:rPr>
              <a:t>RangeAll</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228478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3802</TotalTime>
  <Words>1237</Words>
  <Application>Microsoft Office PowerPoint</Application>
  <PresentationFormat>Widescreen</PresentationFormat>
  <Paragraphs>286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New Century Schlbk</vt:lpstr>
      <vt:lpstr>Times New Roman</vt:lpstr>
      <vt:lpstr>Office Theme</vt:lpstr>
      <vt:lpstr>PowerPoint Presentation</vt:lpstr>
      <vt:lpstr>Some Quantification Examples</vt:lpstr>
      <vt:lpstr>More Quantification Examples</vt:lpstr>
      <vt:lpstr>Even More Quantification Examples</vt:lpstr>
      <vt:lpstr>Some Reductions and Rice Example</vt:lpstr>
      <vt:lpstr>More Reductions and Rice Example</vt:lpstr>
      <vt:lpstr>Even More Reductions and Rice Example</vt:lpstr>
      <vt:lpstr>Yet More Reductions and Rice Example</vt:lpstr>
      <vt:lpstr>Last Reductions and Rice Example</vt:lpstr>
      <vt:lpstr>PowerPoint Presentation</vt:lpstr>
      <vt:lpstr>Complexity Sample#1</vt:lpstr>
      <vt:lpstr>Sample#2: 3SAT to SubsetSum</vt:lpstr>
      <vt:lpstr>Sample#3: Scheduling</vt:lpstr>
      <vt:lpstr>Independent set (IS) is NP-Complete</vt:lpstr>
      <vt:lpstr>Sample#4: Independent Set</vt:lpstr>
      <vt:lpstr>Vertex Cover (VC) is NP-Complete</vt:lpstr>
      <vt:lpstr>Sample # 5: VC Gadgets</vt:lpstr>
      <vt:lpstr>Sample#6: Vertex Cover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Topics 1</dc:title>
  <dc:creator>charles.e.hughes</dc:creator>
  <cp:lastModifiedBy>Charlie Hughes</cp:lastModifiedBy>
  <cp:revision>78</cp:revision>
  <cp:lastPrinted>2018-11-12T00:21:52Z</cp:lastPrinted>
  <dcterms:created xsi:type="dcterms:W3CDTF">2016-12-01T20:12:44Z</dcterms:created>
  <dcterms:modified xsi:type="dcterms:W3CDTF">2020-04-16T14:56:40Z</dcterms:modified>
</cp:coreProperties>
</file>