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321" r:id="rId2"/>
    <p:sldId id="311" r:id="rId3"/>
    <p:sldId id="312" r:id="rId4"/>
    <p:sldId id="317" r:id="rId5"/>
    <p:sldId id="313" r:id="rId6"/>
    <p:sldId id="314" r:id="rId7"/>
    <p:sldId id="315" r:id="rId8"/>
    <p:sldId id="318" r:id="rId9"/>
    <p:sldId id="319" r:id="rId10"/>
    <p:sldId id="320" r:id="rId11"/>
    <p:sldId id="303" r:id="rId12"/>
    <p:sldId id="304" r:id="rId13"/>
    <p:sldId id="305" r:id="rId14"/>
    <p:sldId id="327" r:id="rId15"/>
    <p:sldId id="306" r:id="rId16"/>
    <p:sldId id="328" r:id="rId17"/>
    <p:sldId id="310" r:id="rId18"/>
    <p:sldId id="31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27"/>
  </p:normalViewPr>
  <p:slideViewPr>
    <p:cSldViewPr snapToGrid="0" snapToObjects="1">
      <p:cViewPr varScale="1">
        <p:scale>
          <a:sx n="80" d="100"/>
          <a:sy n="80" d="100"/>
        </p:scale>
        <p:origin x="120"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D1ADF-8A13-444D-84CE-AC62BBC22B96}" type="datetimeFigureOut">
              <a:rPr lang="en-US" smtClean="0"/>
              <a:t>4/16/2020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B57FE-B0E1-CE44-BD61-9C4B5240B2FA}" type="slidenum">
              <a:rPr lang="en-US" smtClean="0"/>
              <a:t>‹#›</a:t>
            </a:fld>
            <a:endParaRPr lang="en-US"/>
          </a:p>
        </p:txBody>
      </p:sp>
    </p:spTree>
    <p:extLst>
      <p:ext uri="{BB962C8B-B14F-4D97-AF65-F5344CB8AC3E}">
        <p14:creationId xmlns:p14="http://schemas.microsoft.com/office/powerpoint/2010/main" val="183611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297B80-3E38-9C4A-9F50-198B797DE3E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3677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5133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81889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63075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297B80-3E38-9C4A-9F50-198B797DE3EF}"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92728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297B80-3E38-9C4A-9F50-198B797DE3EF}"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7882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297B80-3E38-9C4A-9F50-198B797DE3EF}" type="datetimeFigureOut">
              <a:rPr lang="en-US" smtClean="0"/>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6448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297B80-3E38-9C4A-9F50-198B797DE3EF}"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2109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97B80-3E38-9C4A-9F50-198B797DE3EF}" type="datetimeFigureOut">
              <a:rPr lang="en-US" smtClean="0"/>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5506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50408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21741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97B80-3E38-9C4A-9F50-198B797DE3EF}" type="datetimeFigureOut">
              <a:rPr lang="en-US" smtClean="0"/>
              <a:t>4/16/2020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3D400-034A-EB4D-A1F2-290E2E147EF1}" type="slidenum">
              <a:rPr lang="en-US" smtClean="0"/>
              <a:t>‹#›</a:t>
            </a:fld>
            <a:endParaRPr lang="en-US"/>
          </a:p>
        </p:txBody>
      </p:sp>
    </p:spTree>
    <p:extLst>
      <p:ext uri="{BB962C8B-B14F-4D97-AF65-F5344CB8AC3E}">
        <p14:creationId xmlns:p14="http://schemas.microsoft.com/office/powerpoint/2010/main" val="202177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70136" y="1577921"/>
            <a:ext cx="6672021" cy="375446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3048001" y="2133601"/>
            <a:ext cx="3238822"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5525146" y="2133601"/>
            <a:ext cx="31616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724400" y="3067052"/>
            <a:ext cx="953792" cy="646331"/>
          </a:xfrm>
          <a:prstGeom prst="rect">
            <a:avLst/>
          </a:prstGeom>
          <a:noFill/>
        </p:spPr>
        <p:txBody>
          <a:bodyPr wrap="square" rtlCol="0">
            <a:spAutoFit/>
          </a:bodyPr>
          <a:lstStyle/>
          <a:p>
            <a:r>
              <a:rPr lang="en-US" sz="3600" dirty="0"/>
              <a:t>RE</a:t>
            </a:r>
          </a:p>
        </p:txBody>
      </p:sp>
      <p:sp>
        <p:nvSpPr>
          <p:cNvPr id="7" name="TextBox 6"/>
          <p:cNvSpPr txBox="1"/>
          <p:nvPr/>
        </p:nvSpPr>
        <p:spPr>
          <a:xfrm>
            <a:off x="6419850" y="3087470"/>
            <a:ext cx="1657350" cy="646331"/>
          </a:xfrm>
          <a:prstGeom prst="rect">
            <a:avLst/>
          </a:prstGeom>
          <a:noFill/>
        </p:spPr>
        <p:txBody>
          <a:bodyPr wrap="square" rtlCol="0">
            <a:spAutoFit/>
          </a:bodyPr>
          <a:lstStyle/>
          <a:p>
            <a:r>
              <a:rPr lang="en-US" sz="3600" dirty="0"/>
              <a:t>Co-RE</a:t>
            </a:r>
          </a:p>
        </p:txBody>
      </p:sp>
      <p:sp>
        <p:nvSpPr>
          <p:cNvPr id="8" name="TextBox 7"/>
          <p:cNvSpPr txBox="1"/>
          <p:nvPr/>
        </p:nvSpPr>
        <p:spPr>
          <a:xfrm>
            <a:off x="5715001" y="2545140"/>
            <a:ext cx="266700" cy="1569660"/>
          </a:xfrm>
          <a:prstGeom prst="rect">
            <a:avLst/>
          </a:prstGeom>
          <a:noFill/>
        </p:spPr>
        <p:txBody>
          <a:bodyPr wrap="square" rtlCol="0">
            <a:spAutoFit/>
          </a:bodyPr>
          <a:lstStyle/>
          <a:p>
            <a:r>
              <a:rPr lang="en-US" sz="3200" dirty="0"/>
              <a:t>REC</a:t>
            </a:r>
          </a:p>
        </p:txBody>
      </p:sp>
      <p:sp>
        <p:nvSpPr>
          <p:cNvPr id="9" name="TextBox 8"/>
          <p:cNvSpPr txBox="1"/>
          <p:nvPr/>
        </p:nvSpPr>
        <p:spPr>
          <a:xfrm>
            <a:off x="3581400" y="1047752"/>
            <a:ext cx="4724400" cy="646331"/>
          </a:xfrm>
          <a:prstGeom prst="rect">
            <a:avLst/>
          </a:prstGeom>
          <a:noFill/>
        </p:spPr>
        <p:txBody>
          <a:bodyPr wrap="square" rtlCol="0">
            <a:spAutoFit/>
          </a:bodyPr>
          <a:lstStyle/>
          <a:p>
            <a:r>
              <a:rPr lang="en-US" sz="3600" dirty="0"/>
              <a:t>UNIVERSE OF SETS</a:t>
            </a:r>
          </a:p>
        </p:txBody>
      </p:sp>
      <p:sp>
        <p:nvSpPr>
          <p:cNvPr id="10" name="TextBox 9"/>
          <p:cNvSpPr txBox="1"/>
          <p:nvPr/>
        </p:nvSpPr>
        <p:spPr>
          <a:xfrm>
            <a:off x="5181600" y="4610102"/>
            <a:ext cx="1543050" cy="646331"/>
          </a:xfrm>
          <a:prstGeom prst="rect">
            <a:avLst/>
          </a:prstGeom>
          <a:noFill/>
        </p:spPr>
        <p:txBody>
          <a:bodyPr wrap="square" rtlCol="0">
            <a:spAutoFit/>
          </a:bodyPr>
          <a:lstStyle/>
          <a:p>
            <a:r>
              <a:rPr lang="en-US" sz="3600" dirty="0"/>
              <a:t>NRNC</a:t>
            </a:r>
          </a:p>
        </p:txBody>
      </p:sp>
      <p:sp>
        <p:nvSpPr>
          <p:cNvPr id="11" name="TextBox 10"/>
          <p:cNvSpPr txBox="1"/>
          <p:nvPr/>
        </p:nvSpPr>
        <p:spPr>
          <a:xfrm>
            <a:off x="2438400" y="5370555"/>
            <a:ext cx="7066904" cy="1200329"/>
          </a:xfrm>
          <a:prstGeom prst="rect">
            <a:avLst/>
          </a:prstGeom>
          <a:noFill/>
        </p:spPr>
        <p:txBody>
          <a:bodyPr wrap="square" rtlCol="0">
            <a:spAutoFit/>
          </a:bodyPr>
          <a:lstStyle/>
          <a:p>
            <a:pPr algn="ctr"/>
            <a:r>
              <a:rPr lang="en-US" sz="3600"/>
              <a:t>NR (non-recursive)</a:t>
            </a:r>
          </a:p>
          <a:p>
            <a:pPr algn="ctr"/>
            <a:r>
              <a:rPr lang="en-US" sz="3600"/>
              <a:t> </a:t>
            </a:r>
            <a:r>
              <a:rPr lang="en-US" sz="3600" dirty="0"/>
              <a:t>= (NRNC ∪ Co-RE) - REC</a:t>
            </a:r>
          </a:p>
        </p:txBody>
      </p:sp>
      <p:sp>
        <p:nvSpPr>
          <p:cNvPr id="4" name="Oval 3"/>
          <p:cNvSpPr/>
          <p:nvPr/>
        </p:nvSpPr>
        <p:spPr bwMode="auto">
          <a:xfrm>
            <a:off x="3048001" y="2590800"/>
            <a:ext cx="1771974" cy="1447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b="1" dirty="0">
                <a:latin typeface="Arial" pitchFamily="-107" charset="0"/>
              </a:rPr>
              <a:t>RE-Complete</a:t>
            </a:r>
          </a:p>
        </p:txBody>
      </p:sp>
    </p:spTree>
    <p:extLst>
      <p:ext uri="{BB962C8B-B14F-4D97-AF65-F5344CB8AC3E}">
        <p14:creationId xmlns:p14="http://schemas.microsoft.com/office/powerpoint/2010/main" val="349817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81201" y="957322"/>
            <a:ext cx="8077199" cy="491007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2590800" y="2133601"/>
            <a:ext cx="3734446"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525146" y="2133601"/>
            <a:ext cx="37712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24086" y="2998686"/>
            <a:ext cx="980428" cy="646331"/>
          </a:xfrm>
          <a:prstGeom prst="rect">
            <a:avLst/>
          </a:prstGeom>
          <a:noFill/>
        </p:spPr>
        <p:txBody>
          <a:bodyPr wrap="square" rtlCol="0">
            <a:spAutoFit/>
          </a:bodyPr>
          <a:lstStyle/>
          <a:p>
            <a:r>
              <a:rPr lang="en-US" sz="3600" dirty="0"/>
              <a:t>NP</a:t>
            </a:r>
          </a:p>
        </p:txBody>
      </p:sp>
      <p:sp>
        <p:nvSpPr>
          <p:cNvPr id="7" name="TextBox 6"/>
          <p:cNvSpPr txBox="1"/>
          <p:nvPr/>
        </p:nvSpPr>
        <p:spPr>
          <a:xfrm>
            <a:off x="6429732" y="2998685"/>
            <a:ext cx="1799868" cy="646331"/>
          </a:xfrm>
          <a:prstGeom prst="rect">
            <a:avLst/>
          </a:prstGeom>
          <a:noFill/>
        </p:spPr>
        <p:txBody>
          <a:bodyPr wrap="square" rtlCol="0">
            <a:spAutoFit/>
          </a:bodyPr>
          <a:lstStyle/>
          <a:p>
            <a:r>
              <a:rPr lang="en-US" sz="3600" dirty="0"/>
              <a:t>Co-NP</a:t>
            </a:r>
          </a:p>
        </p:txBody>
      </p:sp>
      <p:sp>
        <p:nvSpPr>
          <p:cNvPr id="9" name="TextBox 8"/>
          <p:cNvSpPr txBox="1"/>
          <p:nvPr/>
        </p:nvSpPr>
        <p:spPr>
          <a:xfrm>
            <a:off x="3468876" y="310992"/>
            <a:ext cx="4866919" cy="646331"/>
          </a:xfrm>
          <a:prstGeom prst="rect">
            <a:avLst/>
          </a:prstGeom>
          <a:noFill/>
        </p:spPr>
        <p:txBody>
          <a:bodyPr wrap="square" rtlCol="0">
            <a:spAutoFit/>
          </a:bodyPr>
          <a:lstStyle/>
          <a:p>
            <a:pPr algn="ctr"/>
            <a:r>
              <a:rPr lang="en-US" sz="3600" dirty="0"/>
              <a:t>UNIVERSE OF SETS</a:t>
            </a:r>
          </a:p>
        </p:txBody>
      </p:sp>
      <p:sp>
        <p:nvSpPr>
          <p:cNvPr id="4" name="Oval 3"/>
          <p:cNvSpPr/>
          <p:nvPr/>
        </p:nvSpPr>
        <p:spPr>
          <a:xfrm>
            <a:off x="5566410" y="2950533"/>
            <a:ext cx="701040" cy="825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P</a:t>
            </a:r>
          </a:p>
        </p:txBody>
      </p:sp>
      <p:sp>
        <p:nvSpPr>
          <p:cNvPr id="12" name="Oval 11"/>
          <p:cNvSpPr/>
          <p:nvPr/>
        </p:nvSpPr>
        <p:spPr>
          <a:xfrm>
            <a:off x="2554962" y="2618792"/>
            <a:ext cx="1864638" cy="138303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NP-Complete</a:t>
            </a:r>
          </a:p>
        </p:txBody>
      </p:sp>
    </p:spTree>
    <p:extLst>
      <p:ext uri="{BB962C8B-B14F-4D97-AF65-F5344CB8AC3E}">
        <p14:creationId xmlns:p14="http://schemas.microsoft.com/office/powerpoint/2010/main" val="47495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P spid="7" grpId="0"/>
      <p:bldP spid="4"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Sample#1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4880570"/>
              </p:ext>
            </p:extLst>
          </p:nvPr>
        </p:nvGraphicFramePr>
        <p:xfrm>
          <a:off x="1053885" y="1690692"/>
          <a:ext cx="10089396" cy="4741101"/>
        </p:xfrm>
        <a:graphic>
          <a:graphicData uri="http://schemas.openxmlformats.org/drawingml/2006/table">
            <a:tbl>
              <a:tblPr firstRow="1" firstCol="1" lastRow="1" lastCol="1" bandRow="1" bandCol="1">
                <a:tableStyleId>{5940675A-B579-460E-94D1-54222C63F5DA}</a:tableStyleId>
              </a:tblPr>
              <a:tblGrid>
                <a:gridCol w="442094">
                  <a:extLst>
                    <a:ext uri="{9D8B030D-6E8A-4147-A177-3AD203B41FA5}">
                      <a16:colId xmlns:a16="http://schemas.microsoft.com/office/drawing/2014/main" val="20000"/>
                    </a:ext>
                  </a:extLst>
                </a:gridCol>
                <a:gridCol w="3400717">
                  <a:extLst>
                    <a:ext uri="{9D8B030D-6E8A-4147-A177-3AD203B41FA5}">
                      <a16:colId xmlns:a16="http://schemas.microsoft.com/office/drawing/2014/main" val="20001"/>
                    </a:ext>
                  </a:extLst>
                </a:gridCol>
                <a:gridCol w="4590966">
                  <a:extLst>
                    <a:ext uri="{9D8B030D-6E8A-4147-A177-3AD203B41FA5}">
                      <a16:colId xmlns:a16="http://schemas.microsoft.com/office/drawing/2014/main" val="20002"/>
                    </a:ext>
                  </a:extLst>
                </a:gridCol>
                <a:gridCol w="1655619">
                  <a:extLst>
                    <a:ext uri="{9D8B030D-6E8A-4147-A177-3AD203B41FA5}">
                      <a16:colId xmlns:a16="http://schemas.microsoft.com/office/drawing/2014/main" val="20003"/>
                    </a:ext>
                  </a:extLst>
                </a:gridCol>
              </a:tblGrid>
              <a:tr h="559671">
                <a:tc>
                  <a:txBody>
                    <a:bodyPr/>
                    <a:lstStyle/>
                    <a:p>
                      <a:pPr marL="0" marR="0">
                        <a:spcBef>
                          <a:spcPts val="0"/>
                        </a:spcBef>
                        <a:spcAft>
                          <a:spcPts val="0"/>
                        </a:spcAft>
                      </a:pPr>
                      <a:r>
                        <a:rPr lang="en-US" sz="1800" b="1" dirty="0">
                          <a:solidFill>
                            <a:srgbClr val="C00000"/>
                          </a:solidFill>
                          <a:effectLst/>
                        </a:rPr>
                        <a:t>#</a:t>
                      </a:r>
                      <a:endParaRPr lang="en-US" sz="18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Description</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 #</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extLst>
                  <a:ext uri="{0D108BD9-81ED-4DB2-BD59-A6C34878D82A}">
                    <a16:rowId xmlns:a16="http://schemas.microsoft.com/office/drawing/2014/main" val="10000"/>
                  </a:ext>
                </a:extLst>
              </a:tr>
              <a:tr h="418143">
                <a:tc>
                  <a:txBody>
                    <a:bodyPr/>
                    <a:lstStyle/>
                    <a:p>
                      <a:pPr marL="0" marR="0">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The classic NP-Complete problem</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18143">
                <a:tc>
                  <a:txBody>
                    <a:bodyPr/>
                    <a:lstStyle/>
                    <a:p>
                      <a:pPr marL="0" marR="0">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co-NP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the problem TOTAL (set of Algorithms)</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18143">
                <a:tc>
                  <a:txBody>
                    <a:bodyPr/>
                    <a:lstStyle/>
                    <a:p>
                      <a:pPr marL="0" marR="0">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decidable in deterministic polynomial time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18143">
                <a:tc>
                  <a:txBody>
                    <a:bodyPr/>
                    <a:lstStyle/>
                    <a:p>
                      <a:pPr marL="0" marR="0">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non-RE/non-Co-RE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If B is in NP then B ≤</a:t>
                      </a:r>
                      <a:r>
                        <a:rPr lang="en-US" sz="1800" baseline="-25000">
                          <a:effectLst/>
                        </a:rPr>
                        <a:t>P</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18143">
                <a:tc>
                  <a:txBody>
                    <a:bodyPr/>
                    <a:lstStyle/>
                    <a:p>
                      <a:pPr marL="0" marR="0">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NP-Complete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in RE and, if B is in RE, then B ≤</a:t>
                      </a:r>
                      <a:r>
                        <a:rPr lang="en-US" sz="1800" baseline="-25000">
                          <a:effectLst/>
                        </a:rPr>
                        <a:t>m</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18143">
                <a:tc>
                  <a:txBody>
                    <a:bodyPr/>
                    <a:lstStyle/>
                    <a:p>
                      <a:pPr marL="0" marR="0">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verifiable in deterministic polynomial time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18143">
                <a:tc>
                  <a:txBody>
                    <a:bodyPr/>
                    <a:lstStyle/>
                    <a:p>
                      <a:pPr marL="0" marR="0">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Co-RE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in NP and if B is in NP then B ≤</a:t>
                      </a:r>
                      <a:r>
                        <a:rPr lang="en-US" sz="1800" baseline="-25000" dirty="0">
                          <a:effectLst/>
                        </a:rPr>
                        <a:t>P</a:t>
                      </a:r>
                      <a:r>
                        <a:rPr lang="en-US" sz="1100" dirty="0">
                          <a:effectLst/>
                        </a:rPr>
                        <a:t> </a:t>
                      </a:r>
                      <a:r>
                        <a:rPr lang="en-US" sz="1800" dirty="0">
                          <a:effectLst/>
                        </a:rPr>
                        <a:t>A</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18143">
                <a:tc>
                  <a:txBody>
                    <a:bodyPr/>
                    <a:lstStyle/>
                    <a:p>
                      <a:pPr marL="0" marR="0">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RE-Complete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semi-decidable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18143">
                <a:tc>
                  <a:txBody>
                    <a:bodyPr/>
                    <a:lstStyle/>
                    <a:p>
                      <a:pPr marL="0" marR="0">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NP-Hard</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the complement of B and B is 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18143">
                <a:tc>
                  <a:txBody>
                    <a:bodyPr/>
                    <a:lstStyle/>
                    <a:p>
                      <a:pPr marL="0" marR="0">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Satisfiability</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A’s complement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bl>
          </a:graphicData>
        </a:graphic>
      </p:graphicFrame>
      <p:sp>
        <p:nvSpPr>
          <p:cNvPr id="5" name="Rectangle 1"/>
          <p:cNvSpPr>
            <a:spLocks noChangeArrowheads="1"/>
          </p:cNvSpPr>
          <p:nvPr/>
        </p:nvSpPr>
        <p:spPr bwMode="auto">
          <a:xfrm>
            <a:off x="2827337" y="3155649"/>
            <a:ext cx="146989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charset="0"/>
              </a:rPr>
              <a:t>	</a:t>
            </a: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129247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Sample#2: 3SAT to </a:t>
            </a:r>
            <a:r>
              <a:rPr lang="en-US" dirty="0" err="1"/>
              <a:t>SubsetSum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5440796"/>
              </p:ext>
            </p:extLst>
          </p:nvPr>
        </p:nvGraphicFramePr>
        <p:xfrm>
          <a:off x="976394" y="1690676"/>
          <a:ext cx="10377408" cy="4880604"/>
        </p:xfrm>
        <a:graphic>
          <a:graphicData uri="http://schemas.openxmlformats.org/drawingml/2006/table">
            <a:tbl>
              <a:tblPr firstRow="1" firstCol="1" bandRow="1">
                <a:tableStyleId>{5C22544A-7EE6-4342-B048-85BDC9FD1C3A}</a:tableStyleId>
              </a:tblPr>
              <a:tblGrid>
                <a:gridCol w="1727479">
                  <a:extLst>
                    <a:ext uri="{9D8B030D-6E8A-4147-A177-3AD203B41FA5}">
                      <a16:colId xmlns:a16="http://schemas.microsoft.com/office/drawing/2014/main" val="20000"/>
                    </a:ext>
                  </a:extLst>
                </a:gridCol>
                <a:gridCol w="1727479">
                  <a:extLst>
                    <a:ext uri="{9D8B030D-6E8A-4147-A177-3AD203B41FA5}">
                      <a16:colId xmlns:a16="http://schemas.microsoft.com/office/drawing/2014/main" val="20001"/>
                    </a:ext>
                  </a:extLst>
                </a:gridCol>
                <a:gridCol w="1727479">
                  <a:extLst>
                    <a:ext uri="{9D8B030D-6E8A-4147-A177-3AD203B41FA5}">
                      <a16:colId xmlns:a16="http://schemas.microsoft.com/office/drawing/2014/main" val="20002"/>
                    </a:ext>
                  </a:extLst>
                </a:gridCol>
                <a:gridCol w="1727479">
                  <a:extLst>
                    <a:ext uri="{9D8B030D-6E8A-4147-A177-3AD203B41FA5}">
                      <a16:colId xmlns:a16="http://schemas.microsoft.com/office/drawing/2014/main" val="20003"/>
                    </a:ext>
                  </a:extLst>
                </a:gridCol>
                <a:gridCol w="1733746">
                  <a:extLst>
                    <a:ext uri="{9D8B030D-6E8A-4147-A177-3AD203B41FA5}">
                      <a16:colId xmlns:a16="http://schemas.microsoft.com/office/drawing/2014/main" val="20004"/>
                    </a:ext>
                  </a:extLst>
                </a:gridCol>
                <a:gridCol w="1733746">
                  <a:extLst>
                    <a:ext uri="{9D8B030D-6E8A-4147-A177-3AD203B41FA5}">
                      <a16:colId xmlns:a16="http://schemas.microsoft.com/office/drawing/2014/main" val="20005"/>
                    </a:ext>
                  </a:extLst>
                </a:gridCol>
              </a:tblGrid>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0"/>
                  </a:ext>
                </a:extLst>
              </a:tr>
              <a:tr h="406717">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06717">
                <a:tc>
                  <a:txBody>
                    <a:bodyPr/>
                    <a:lstStyle/>
                    <a:p>
                      <a:pPr marL="0" marR="0" algn="ctr">
                        <a:spcBef>
                          <a:spcPts val="0"/>
                        </a:spcBef>
                        <a:spcAft>
                          <a:spcPts val="0"/>
                        </a:spcAft>
                      </a:pPr>
                      <a:r>
                        <a:rPr lang="en-US" sz="2400" b="1">
                          <a:solidFill>
                            <a:srgbClr val="FFFF00"/>
                          </a:solidFill>
                          <a:effectLst/>
                        </a:rPr>
                        <a:t>~a</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06717">
                <a:tc>
                  <a:txBody>
                    <a:bodyPr/>
                    <a:lstStyle/>
                    <a:p>
                      <a:pPr marL="0" marR="0" algn="ctr">
                        <a:spcBef>
                          <a:spcPts val="0"/>
                        </a:spcBef>
                        <a:spcAft>
                          <a:spcPts val="0"/>
                        </a:spcAft>
                      </a:pPr>
                      <a:r>
                        <a:rPr lang="en-US" sz="2400" b="1">
                          <a:solidFill>
                            <a:srgbClr val="FFFF00"/>
                          </a:solidFill>
                          <a:effectLst/>
                        </a:rPr>
                        <a:t>b</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06717">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06717">
                <a:tc>
                  <a:txBody>
                    <a:bodyPr/>
                    <a:lstStyle/>
                    <a:p>
                      <a:pPr marL="0" marR="0" algn="ctr">
                        <a:spcBef>
                          <a:spcPts val="0"/>
                        </a:spcBef>
                        <a:spcAft>
                          <a:spcPts val="0"/>
                        </a:spcAft>
                      </a:pPr>
                      <a:r>
                        <a:rPr lang="en-US" sz="2400" b="1">
                          <a:solidFill>
                            <a:srgbClr val="FFFF00"/>
                          </a:solidFill>
                          <a:effectLst/>
                        </a:rPr>
                        <a:t>c</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06717">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06717">
                <a:tc>
                  <a:txBody>
                    <a:bodyPr/>
                    <a:lstStyle/>
                    <a:p>
                      <a:pPr marL="0" marR="0" algn="ctr">
                        <a:spcBef>
                          <a:spcPts val="0"/>
                        </a:spcBef>
                        <a:spcAft>
                          <a:spcPts val="0"/>
                        </a:spcAft>
                      </a:pPr>
                      <a:r>
                        <a:rPr lang="en-US" sz="2400" b="1">
                          <a:solidFill>
                            <a:srgbClr val="FFFF00"/>
                          </a:solidFill>
                          <a:effectLst/>
                        </a:rPr>
                        <a:t>C1</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06717">
                <a:tc>
                  <a:txBody>
                    <a:bodyPr/>
                    <a:lstStyle/>
                    <a:p>
                      <a:pPr marL="0" marR="0" algn="ctr">
                        <a:spcBef>
                          <a:spcPts val="0"/>
                        </a:spcBef>
                        <a:spcAft>
                          <a:spcPts val="0"/>
                        </a:spcAft>
                      </a:pPr>
                      <a:r>
                        <a:rPr lang="en-US" sz="2400" b="1">
                          <a:effectLst/>
                        </a:rPr>
                        <a:t>C1’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06717">
                <a:tc>
                  <a:txBody>
                    <a:bodyPr/>
                    <a:lstStyle/>
                    <a:p>
                      <a:pPr marL="0" marR="0" algn="ctr">
                        <a:spcBef>
                          <a:spcPts val="0"/>
                        </a:spcBef>
                        <a:spcAft>
                          <a:spcPts val="0"/>
                        </a:spcAft>
                      </a:pPr>
                      <a:r>
                        <a:rPr lang="en-US" sz="2400" b="1">
                          <a:solidFill>
                            <a:srgbClr val="FFFF00"/>
                          </a:solidFill>
                          <a:effectLst/>
                        </a:rPr>
                        <a:t>C2</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06717">
                <a:tc>
                  <a:txBody>
                    <a:bodyPr/>
                    <a:lstStyle/>
                    <a:p>
                      <a:pPr marL="0" marR="0" algn="ctr">
                        <a:spcBef>
                          <a:spcPts val="0"/>
                        </a:spcBef>
                        <a:spcAft>
                          <a:spcPts val="0"/>
                        </a:spcAft>
                      </a:pPr>
                      <a:r>
                        <a:rPr lang="en-US" sz="2400" b="1">
                          <a:effectLst/>
                        </a:rPr>
                        <a:t>C2’</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3</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effectLst/>
                        </a:rPr>
                        <a:t>3</a:t>
                      </a:r>
                      <a:endParaRPr lang="en-US" sz="24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1"/>
                  </a:ext>
                </a:extLst>
              </a:tr>
            </a:tbl>
          </a:graphicData>
        </a:graphic>
      </p:graphicFrame>
      <p:sp>
        <p:nvSpPr>
          <p:cNvPr id="5" name="Rectangle 4"/>
          <p:cNvSpPr/>
          <p:nvPr/>
        </p:nvSpPr>
        <p:spPr>
          <a:xfrm>
            <a:off x="7571343" y="1167456"/>
            <a:ext cx="4196983" cy="523220"/>
          </a:xfrm>
          <a:prstGeom prst="rect">
            <a:avLst/>
          </a:prstGeom>
        </p:spPr>
        <p:txBody>
          <a:bodyPr wrap="none">
            <a:spAutoFit/>
          </a:bodyPr>
          <a:lstStyle/>
          <a:p>
            <a:r>
              <a:rPr lang="en-US" sz="2800" b="1" dirty="0">
                <a:latin typeface="Times New Roman" charset="0"/>
                <a:ea typeface="Times New Roman" charset="0"/>
              </a:rPr>
              <a:t>(~a + b + ~c) (~a + ~b </a:t>
            </a:r>
            <a:r>
              <a:rPr lang="en-US" sz="2800" b="1">
                <a:latin typeface="Times New Roman" charset="0"/>
                <a:ea typeface="Times New Roman" charset="0"/>
              </a:rPr>
              <a:t>+ c)</a:t>
            </a:r>
            <a:r>
              <a:rPr lang="en-US" sz="2800" b="1"/>
              <a:t> </a:t>
            </a:r>
            <a:endParaRPr lang="en-US" sz="2800" b="1" dirty="0"/>
          </a:p>
        </p:txBody>
      </p:sp>
    </p:spTree>
    <p:extLst>
      <p:ext uri="{BB962C8B-B14F-4D97-AF65-F5344CB8AC3E}">
        <p14:creationId xmlns:p14="http://schemas.microsoft.com/office/powerpoint/2010/main" val="1100937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Sample#3: Scheduling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640277"/>
              </p:ext>
            </p:extLst>
          </p:nvPr>
        </p:nvGraphicFramePr>
        <p:xfrm>
          <a:off x="838200" y="2501057"/>
          <a:ext cx="10515607" cy="1296026"/>
        </p:xfrm>
        <a:graphic>
          <a:graphicData uri="http://schemas.openxmlformats.org/drawingml/2006/table">
            <a:tbl>
              <a:tblPr firstRow="1" firstCol="1" bandRow="1">
                <a:tableStyleId>{D7AC3CCA-C797-4891-BE02-D94E43425B78}</a:tableStyleId>
              </a:tblPr>
              <a:tblGrid>
                <a:gridCol w="553453">
                  <a:extLst>
                    <a:ext uri="{9D8B030D-6E8A-4147-A177-3AD203B41FA5}">
                      <a16:colId xmlns:a16="http://schemas.microsoft.com/office/drawing/2014/main" val="20000"/>
                    </a:ext>
                  </a:extLst>
                </a:gridCol>
                <a:gridCol w="553453">
                  <a:extLst>
                    <a:ext uri="{9D8B030D-6E8A-4147-A177-3AD203B41FA5}">
                      <a16:colId xmlns:a16="http://schemas.microsoft.com/office/drawing/2014/main" val="20001"/>
                    </a:ext>
                  </a:extLst>
                </a:gridCol>
                <a:gridCol w="553453">
                  <a:extLst>
                    <a:ext uri="{9D8B030D-6E8A-4147-A177-3AD203B41FA5}">
                      <a16:colId xmlns:a16="http://schemas.microsoft.com/office/drawing/2014/main" val="20002"/>
                    </a:ext>
                  </a:extLst>
                </a:gridCol>
                <a:gridCol w="553453">
                  <a:extLst>
                    <a:ext uri="{9D8B030D-6E8A-4147-A177-3AD203B41FA5}">
                      <a16:colId xmlns:a16="http://schemas.microsoft.com/office/drawing/2014/main" val="20003"/>
                    </a:ext>
                  </a:extLst>
                </a:gridCol>
                <a:gridCol w="553453">
                  <a:extLst>
                    <a:ext uri="{9D8B030D-6E8A-4147-A177-3AD203B41FA5}">
                      <a16:colId xmlns:a16="http://schemas.microsoft.com/office/drawing/2014/main" val="20004"/>
                    </a:ext>
                  </a:extLst>
                </a:gridCol>
                <a:gridCol w="553453">
                  <a:extLst>
                    <a:ext uri="{9D8B030D-6E8A-4147-A177-3AD203B41FA5}">
                      <a16:colId xmlns:a16="http://schemas.microsoft.com/office/drawing/2014/main" val="20005"/>
                    </a:ext>
                  </a:extLst>
                </a:gridCol>
                <a:gridCol w="553453">
                  <a:extLst>
                    <a:ext uri="{9D8B030D-6E8A-4147-A177-3AD203B41FA5}">
                      <a16:colId xmlns:a16="http://schemas.microsoft.com/office/drawing/2014/main" val="20006"/>
                    </a:ext>
                  </a:extLst>
                </a:gridCol>
                <a:gridCol w="553453">
                  <a:extLst>
                    <a:ext uri="{9D8B030D-6E8A-4147-A177-3AD203B41FA5}">
                      <a16:colId xmlns:a16="http://schemas.microsoft.com/office/drawing/2014/main" val="20007"/>
                    </a:ext>
                  </a:extLst>
                </a:gridCol>
                <a:gridCol w="553453">
                  <a:extLst>
                    <a:ext uri="{9D8B030D-6E8A-4147-A177-3AD203B41FA5}">
                      <a16:colId xmlns:a16="http://schemas.microsoft.com/office/drawing/2014/main" val="20008"/>
                    </a:ext>
                  </a:extLst>
                </a:gridCol>
                <a:gridCol w="553453">
                  <a:extLst>
                    <a:ext uri="{9D8B030D-6E8A-4147-A177-3AD203B41FA5}">
                      <a16:colId xmlns:a16="http://schemas.microsoft.com/office/drawing/2014/main" val="20009"/>
                    </a:ext>
                  </a:extLst>
                </a:gridCol>
                <a:gridCol w="553453">
                  <a:extLst>
                    <a:ext uri="{9D8B030D-6E8A-4147-A177-3AD203B41FA5}">
                      <a16:colId xmlns:a16="http://schemas.microsoft.com/office/drawing/2014/main" val="20010"/>
                    </a:ext>
                  </a:extLst>
                </a:gridCol>
                <a:gridCol w="553453">
                  <a:extLst>
                    <a:ext uri="{9D8B030D-6E8A-4147-A177-3AD203B41FA5}">
                      <a16:colId xmlns:a16="http://schemas.microsoft.com/office/drawing/2014/main" val="20011"/>
                    </a:ext>
                  </a:extLst>
                </a:gridCol>
                <a:gridCol w="553453">
                  <a:extLst>
                    <a:ext uri="{9D8B030D-6E8A-4147-A177-3AD203B41FA5}">
                      <a16:colId xmlns:a16="http://schemas.microsoft.com/office/drawing/2014/main" val="20012"/>
                    </a:ext>
                  </a:extLst>
                </a:gridCol>
                <a:gridCol w="553453">
                  <a:extLst>
                    <a:ext uri="{9D8B030D-6E8A-4147-A177-3AD203B41FA5}">
                      <a16:colId xmlns:a16="http://schemas.microsoft.com/office/drawing/2014/main" val="20013"/>
                    </a:ext>
                  </a:extLst>
                </a:gridCol>
                <a:gridCol w="553453">
                  <a:extLst>
                    <a:ext uri="{9D8B030D-6E8A-4147-A177-3AD203B41FA5}">
                      <a16:colId xmlns:a16="http://schemas.microsoft.com/office/drawing/2014/main" val="20014"/>
                    </a:ext>
                  </a:extLst>
                </a:gridCol>
                <a:gridCol w="553453">
                  <a:extLst>
                    <a:ext uri="{9D8B030D-6E8A-4147-A177-3AD203B41FA5}">
                      <a16:colId xmlns:a16="http://schemas.microsoft.com/office/drawing/2014/main" val="20015"/>
                    </a:ext>
                  </a:extLst>
                </a:gridCol>
                <a:gridCol w="553453">
                  <a:extLst>
                    <a:ext uri="{9D8B030D-6E8A-4147-A177-3AD203B41FA5}">
                      <a16:colId xmlns:a16="http://schemas.microsoft.com/office/drawing/2014/main" val="20016"/>
                    </a:ext>
                  </a:extLst>
                </a:gridCol>
                <a:gridCol w="553453">
                  <a:extLst>
                    <a:ext uri="{9D8B030D-6E8A-4147-A177-3AD203B41FA5}">
                      <a16:colId xmlns:a16="http://schemas.microsoft.com/office/drawing/2014/main" val="20017"/>
                    </a:ext>
                  </a:extLst>
                </a:gridCol>
                <a:gridCol w="553453">
                  <a:extLst>
                    <a:ext uri="{9D8B030D-6E8A-4147-A177-3AD203B41FA5}">
                      <a16:colId xmlns:a16="http://schemas.microsoft.com/office/drawing/2014/main" val="20018"/>
                    </a:ext>
                  </a:extLst>
                </a:gridCol>
              </a:tblGrid>
              <a:tr h="648013">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T1</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T5</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648013">
                <a:tc>
                  <a:txBody>
                    <a:bodyPr/>
                    <a:lstStyle/>
                    <a:p>
                      <a:pPr marL="0" marR="0">
                        <a:spcBef>
                          <a:spcPts val="400"/>
                        </a:spcBef>
                        <a:spcAft>
                          <a:spcPts val="0"/>
                        </a:spcAft>
                      </a:pPr>
                      <a:r>
                        <a:rPr lang="en-US" sz="2400" dirty="0">
                          <a:effectLst/>
                        </a:rPr>
                        <a:t>T2</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b="1"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80649012"/>
              </p:ext>
            </p:extLst>
          </p:nvPr>
        </p:nvGraphicFramePr>
        <p:xfrm>
          <a:off x="838200" y="4887793"/>
          <a:ext cx="10515602" cy="1017060"/>
        </p:xfrm>
        <a:graphic>
          <a:graphicData uri="http://schemas.openxmlformats.org/drawingml/2006/table">
            <a:tbl>
              <a:tblPr firstRow="1" firstCol="1" bandRow="1">
                <a:tableStyleId>{D7AC3CCA-C797-4891-BE02-D94E43425B78}</a:tableStyleId>
              </a:tblPr>
              <a:tblGrid>
                <a:gridCol w="554390">
                  <a:extLst>
                    <a:ext uri="{9D8B030D-6E8A-4147-A177-3AD203B41FA5}">
                      <a16:colId xmlns:a16="http://schemas.microsoft.com/office/drawing/2014/main" val="20000"/>
                    </a:ext>
                  </a:extLst>
                </a:gridCol>
                <a:gridCol w="554390">
                  <a:extLst>
                    <a:ext uri="{9D8B030D-6E8A-4147-A177-3AD203B41FA5}">
                      <a16:colId xmlns:a16="http://schemas.microsoft.com/office/drawing/2014/main" val="20001"/>
                    </a:ext>
                  </a:extLst>
                </a:gridCol>
                <a:gridCol w="554390">
                  <a:extLst>
                    <a:ext uri="{9D8B030D-6E8A-4147-A177-3AD203B41FA5}">
                      <a16:colId xmlns:a16="http://schemas.microsoft.com/office/drawing/2014/main" val="20002"/>
                    </a:ext>
                  </a:extLst>
                </a:gridCol>
                <a:gridCol w="553277">
                  <a:extLst>
                    <a:ext uri="{9D8B030D-6E8A-4147-A177-3AD203B41FA5}">
                      <a16:colId xmlns:a16="http://schemas.microsoft.com/office/drawing/2014/main" val="20003"/>
                    </a:ext>
                  </a:extLst>
                </a:gridCol>
                <a:gridCol w="553277">
                  <a:extLst>
                    <a:ext uri="{9D8B030D-6E8A-4147-A177-3AD203B41FA5}">
                      <a16:colId xmlns:a16="http://schemas.microsoft.com/office/drawing/2014/main" val="20004"/>
                    </a:ext>
                  </a:extLst>
                </a:gridCol>
                <a:gridCol w="553277">
                  <a:extLst>
                    <a:ext uri="{9D8B030D-6E8A-4147-A177-3AD203B41FA5}">
                      <a16:colId xmlns:a16="http://schemas.microsoft.com/office/drawing/2014/main" val="20005"/>
                    </a:ext>
                  </a:extLst>
                </a:gridCol>
                <a:gridCol w="553277">
                  <a:extLst>
                    <a:ext uri="{9D8B030D-6E8A-4147-A177-3AD203B41FA5}">
                      <a16:colId xmlns:a16="http://schemas.microsoft.com/office/drawing/2014/main" val="20006"/>
                    </a:ext>
                  </a:extLst>
                </a:gridCol>
                <a:gridCol w="553277">
                  <a:extLst>
                    <a:ext uri="{9D8B030D-6E8A-4147-A177-3AD203B41FA5}">
                      <a16:colId xmlns:a16="http://schemas.microsoft.com/office/drawing/2014/main" val="20007"/>
                    </a:ext>
                  </a:extLst>
                </a:gridCol>
                <a:gridCol w="553277">
                  <a:extLst>
                    <a:ext uri="{9D8B030D-6E8A-4147-A177-3AD203B41FA5}">
                      <a16:colId xmlns:a16="http://schemas.microsoft.com/office/drawing/2014/main" val="20008"/>
                    </a:ext>
                  </a:extLst>
                </a:gridCol>
                <a:gridCol w="553277">
                  <a:extLst>
                    <a:ext uri="{9D8B030D-6E8A-4147-A177-3AD203B41FA5}">
                      <a16:colId xmlns:a16="http://schemas.microsoft.com/office/drawing/2014/main" val="20009"/>
                    </a:ext>
                  </a:extLst>
                </a:gridCol>
                <a:gridCol w="553277">
                  <a:extLst>
                    <a:ext uri="{9D8B030D-6E8A-4147-A177-3AD203B41FA5}">
                      <a16:colId xmlns:a16="http://schemas.microsoft.com/office/drawing/2014/main" val="20010"/>
                    </a:ext>
                  </a:extLst>
                </a:gridCol>
                <a:gridCol w="553277">
                  <a:extLst>
                    <a:ext uri="{9D8B030D-6E8A-4147-A177-3AD203B41FA5}">
                      <a16:colId xmlns:a16="http://schemas.microsoft.com/office/drawing/2014/main" val="20011"/>
                    </a:ext>
                  </a:extLst>
                </a:gridCol>
                <a:gridCol w="553277">
                  <a:extLst>
                    <a:ext uri="{9D8B030D-6E8A-4147-A177-3AD203B41FA5}">
                      <a16:colId xmlns:a16="http://schemas.microsoft.com/office/drawing/2014/main" val="20012"/>
                    </a:ext>
                  </a:extLst>
                </a:gridCol>
                <a:gridCol w="553277">
                  <a:extLst>
                    <a:ext uri="{9D8B030D-6E8A-4147-A177-3AD203B41FA5}">
                      <a16:colId xmlns:a16="http://schemas.microsoft.com/office/drawing/2014/main" val="20013"/>
                    </a:ext>
                  </a:extLst>
                </a:gridCol>
                <a:gridCol w="553277">
                  <a:extLst>
                    <a:ext uri="{9D8B030D-6E8A-4147-A177-3AD203B41FA5}">
                      <a16:colId xmlns:a16="http://schemas.microsoft.com/office/drawing/2014/main" val="20014"/>
                    </a:ext>
                  </a:extLst>
                </a:gridCol>
                <a:gridCol w="553277">
                  <a:extLst>
                    <a:ext uri="{9D8B030D-6E8A-4147-A177-3AD203B41FA5}">
                      <a16:colId xmlns:a16="http://schemas.microsoft.com/office/drawing/2014/main" val="20015"/>
                    </a:ext>
                  </a:extLst>
                </a:gridCol>
                <a:gridCol w="553277">
                  <a:extLst>
                    <a:ext uri="{9D8B030D-6E8A-4147-A177-3AD203B41FA5}">
                      <a16:colId xmlns:a16="http://schemas.microsoft.com/office/drawing/2014/main" val="20016"/>
                    </a:ext>
                  </a:extLst>
                </a:gridCol>
                <a:gridCol w="553277">
                  <a:extLst>
                    <a:ext uri="{9D8B030D-6E8A-4147-A177-3AD203B41FA5}">
                      <a16:colId xmlns:a16="http://schemas.microsoft.com/office/drawing/2014/main" val="20017"/>
                    </a:ext>
                  </a:extLst>
                </a:gridCol>
                <a:gridCol w="553277">
                  <a:extLst>
                    <a:ext uri="{9D8B030D-6E8A-4147-A177-3AD203B41FA5}">
                      <a16:colId xmlns:a16="http://schemas.microsoft.com/office/drawing/2014/main" val="20018"/>
                    </a:ext>
                  </a:extLst>
                </a:gridCol>
              </a:tblGrid>
              <a:tr h="508530">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508530">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T3</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T5</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sp>
        <p:nvSpPr>
          <p:cNvPr id="6" name="Rectangle 5"/>
          <p:cNvSpPr/>
          <p:nvPr/>
        </p:nvSpPr>
        <p:spPr>
          <a:xfrm>
            <a:off x="838200" y="1690688"/>
            <a:ext cx="9516133" cy="461665"/>
          </a:xfrm>
          <a:prstGeom prst="rect">
            <a:avLst/>
          </a:prstGeom>
        </p:spPr>
        <p:txBody>
          <a:bodyPr wrap="square">
            <a:spAutoFit/>
          </a:bodyPr>
          <a:lstStyle/>
          <a:p>
            <a:r>
              <a:rPr lang="en-US" sz="2400" b="1" dirty="0">
                <a:latin typeface="Times New Roman" charset="0"/>
                <a:ea typeface="Times New Roman" charset="0"/>
              </a:rPr>
              <a:t>List Schedule (T1,4), (T2,5), (T3,2), (T4,7), (T5,1), (T6,4), (T7,8) </a:t>
            </a:r>
            <a:r>
              <a:rPr lang="en-US" sz="2400" dirty="0"/>
              <a:t> </a:t>
            </a:r>
          </a:p>
        </p:txBody>
      </p:sp>
      <p:sp>
        <p:nvSpPr>
          <p:cNvPr id="7" name="Rectangle 6"/>
          <p:cNvSpPr/>
          <p:nvPr/>
        </p:nvSpPr>
        <p:spPr>
          <a:xfrm>
            <a:off x="851118" y="4105841"/>
            <a:ext cx="9516133" cy="461665"/>
          </a:xfrm>
          <a:prstGeom prst="rect">
            <a:avLst/>
          </a:prstGeom>
        </p:spPr>
        <p:txBody>
          <a:bodyPr wrap="square">
            <a:spAutoFit/>
          </a:bodyPr>
          <a:lstStyle/>
          <a:p>
            <a:r>
              <a:rPr lang="en-US" sz="2400" b="1" dirty="0">
                <a:latin typeface="Times New Roman" charset="0"/>
                <a:ea typeface="Times New Roman" charset="0"/>
              </a:rPr>
              <a:t>Sorted List Schedule (T7,8)</a:t>
            </a:r>
            <a:r>
              <a:rPr lang="en-US" sz="2400" dirty="0"/>
              <a:t>, </a:t>
            </a:r>
            <a:r>
              <a:rPr lang="en-US" sz="2400" b="1" dirty="0">
                <a:latin typeface="Times New Roman" charset="0"/>
                <a:ea typeface="Times New Roman" charset="0"/>
              </a:rPr>
              <a:t>(T4,7), (T2,5), (T1,4), (T6,4), (T3,2), (T5,1)</a:t>
            </a:r>
            <a:endParaRPr lang="en-US" sz="2400" dirty="0"/>
          </a:p>
        </p:txBody>
      </p:sp>
    </p:spTree>
    <p:extLst>
      <p:ext uri="{BB962C8B-B14F-4D97-AF65-F5344CB8AC3E}">
        <p14:creationId xmlns:p14="http://schemas.microsoft.com/office/powerpoint/2010/main" val="482732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set (IS) is NP-Complete</a:t>
            </a:r>
          </a:p>
        </p:txBody>
      </p:sp>
      <p:sp>
        <p:nvSpPr>
          <p:cNvPr id="3" name="Content Placeholder 2"/>
          <p:cNvSpPr>
            <a:spLocks noGrp="1"/>
          </p:cNvSpPr>
          <p:nvPr>
            <p:ph idx="1"/>
          </p:nvPr>
        </p:nvSpPr>
        <p:spPr/>
        <p:txBody>
          <a:bodyPr>
            <a:normAutofit fontScale="85000" lnSpcReduction="10000"/>
          </a:bodyPr>
          <a:lstStyle/>
          <a:p>
            <a:r>
              <a:rPr lang="en-US" dirty="0"/>
              <a:t>We represent each clause in an instance of 3SAT with a triangle, one node per literal. The key is that all nodes are connected in a triangle of nodes, so the best you can do is to choose one node per clause to participate in an independent set. By adding an edge between every instance of variable v and every instance of variable ~v, we guarantee that we cannot choose nodes labeled v and ~v as part of an independent set. Here, assume we have V Boolean variables</a:t>
            </a:r>
          </a:p>
          <a:p>
            <a:r>
              <a:rPr lang="en-US" dirty="0"/>
              <a:t>When the required independent set must be C, where C is the number of clauses, we must choose one node per clause and we must do this in a way so that no nodes labeled with a variable and its complement are chosen. That can only be done if there is an assignment to variables (true or false) that satisfy the original instance of 3SAT. Thus IS is NP-Hard. But, we can check a proposed independent set in time proportional to the size of the graph (which is actually linear in the size of the 3SAT problem). Thus IS is in P. In conclusion, IS is NP-Complete.</a:t>
            </a:r>
          </a:p>
        </p:txBody>
      </p:sp>
    </p:spTree>
    <p:extLst>
      <p:ext uri="{BB962C8B-B14F-4D97-AF65-F5344CB8AC3E}">
        <p14:creationId xmlns:p14="http://schemas.microsoft.com/office/powerpoint/2010/main" val="2106597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Sample#4: Independent Set</a:t>
            </a:r>
          </a:p>
        </p:txBody>
      </p:sp>
      <p:pic>
        <p:nvPicPr>
          <p:cNvPr id="4" name="Picture 3"/>
          <p:cNvPicPr>
            <a:picLocks noChangeAspect="1"/>
          </p:cNvPicPr>
          <p:nvPr/>
        </p:nvPicPr>
        <p:blipFill>
          <a:blip r:embed="rId2"/>
          <a:stretch>
            <a:fillRect/>
          </a:stretch>
        </p:blipFill>
        <p:spPr>
          <a:xfrm>
            <a:off x="1115663" y="1456841"/>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sp>
        <p:nvSpPr>
          <p:cNvPr id="3" name="TextBox 2"/>
          <p:cNvSpPr txBox="1"/>
          <p:nvPr/>
        </p:nvSpPr>
        <p:spPr>
          <a:xfrm>
            <a:off x="7571874" y="2310063"/>
            <a:ext cx="4059389" cy="923330"/>
          </a:xfrm>
          <a:prstGeom prst="rect">
            <a:avLst/>
          </a:prstGeom>
          <a:noFill/>
        </p:spPr>
        <p:txBody>
          <a:bodyPr wrap="square" rtlCol="0">
            <a:spAutoFit/>
          </a:bodyPr>
          <a:lstStyle/>
          <a:p>
            <a:r>
              <a:rPr lang="en-US" dirty="0"/>
              <a:t>Place an edge between every node labeled V and every node labeled ~V, where V can be a, b or c.</a:t>
            </a:r>
          </a:p>
        </p:txBody>
      </p:sp>
    </p:spTree>
    <p:extLst>
      <p:ext uri="{BB962C8B-B14F-4D97-AF65-F5344CB8AC3E}">
        <p14:creationId xmlns:p14="http://schemas.microsoft.com/office/powerpoint/2010/main" val="1282712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Vertex Cover (VC) is NP-Complete</a:t>
            </a:r>
          </a:p>
        </p:txBody>
      </p:sp>
      <p:sp>
        <p:nvSpPr>
          <p:cNvPr id="3" name="Content Placeholder 2"/>
          <p:cNvSpPr>
            <a:spLocks noGrp="1"/>
          </p:cNvSpPr>
          <p:nvPr>
            <p:ph idx="1"/>
          </p:nvPr>
        </p:nvSpPr>
        <p:spPr/>
        <p:txBody>
          <a:bodyPr>
            <a:normAutofit fontScale="70000" lnSpcReduction="20000"/>
          </a:bodyPr>
          <a:lstStyle/>
          <a:p>
            <a:r>
              <a:rPr lang="en-US" dirty="0"/>
              <a:t>We represent each clause (assume there are C of them) in an instance of 3SAT with a triangle, one node per literal. One key is that two nodes in each clause triangle must be chosen to cover the three internal edges. We represent each assignment to a variable v (assume there are V variables) by a pair of connected nodes labeled v and ~v. The second key is that we must choose precisely one of v or ~v for each variable to cover the edge that connects its pair. Thus, the minimum cover set contains 2C+V nodes. </a:t>
            </a:r>
          </a:p>
          <a:p>
            <a:r>
              <a:rPr lang="en-US" dirty="0"/>
              <a:t>We add an edge from each v and to all literals v in clauses, and each ~v to all literals ~v in clauses. To cover all the edges added here for the variable nodes, we must choose nodes in each clause that cover edges from variable nodes that are not chosen in the variable pair. If all clauses have at least one of these incoming edges already covered (we chose an assignment to the variable that matches a literal in this clause), then we will be able to cover all internal edges in each clause and all edges entering the clause from a variable pair, by just choosing two nodes in the clause.</a:t>
            </a:r>
          </a:p>
          <a:p>
            <a:r>
              <a:rPr lang="en-US" dirty="0"/>
              <a:t>Choosing 2C+V nodes that cover all edges can only be done if there is an assignment to variables (true or false) that satisfy the original instance of 3SAT. Thus VC is NP-Hard. But, we can check a proposed cover set of vertices in time proportional to the size of the graph (which is actually linear in the size of the 3SAT problem). Thus VC is in P. In conclusion, VC is NP-Complete.</a:t>
            </a:r>
          </a:p>
        </p:txBody>
      </p:sp>
    </p:spTree>
    <p:extLst>
      <p:ext uri="{BB962C8B-B14F-4D97-AF65-F5344CB8AC3E}">
        <p14:creationId xmlns:p14="http://schemas.microsoft.com/office/powerpoint/2010/main" val="1243672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 5: VC Gadgets</a:t>
            </a:r>
          </a:p>
        </p:txBody>
      </p:sp>
      <p:pic>
        <p:nvPicPr>
          <p:cNvPr id="4" name="Picture 3"/>
          <p:cNvPicPr>
            <a:picLocks noChangeAspect="1"/>
          </p:cNvPicPr>
          <p:nvPr/>
        </p:nvPicPr>
        <p:blipFill>
          <a:blip r:embed="rId2"/>
          <a:stretch>
            <a:fillRect/>
          </a:stretch>
        </p:blipFill>
        <p:spPr>
          <a:xfrm>
            <a:off x="960895" y="1835150"/>
            <a:ext cx="7675105" cy="4816128"/>
          </a:xfrm>
          <a:prstGeom prst="rect">
            <a:avLst/>
          </a:prstGeom>
        </p:spPr>
      </p:pic>
    </p:spTree>
    <p:extLst>
      <p:ext uri="{BB962C8B-B14F-4D97-AF65-F5344CB8AC3E}">
        <p14:creationId xmlns:p14="http://schemas.microsoft.com/office/powerpoint/2010/main" val="64017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Sample#6: Vertex Cover</a:t>
            </a:r>
          </a:p>
        </p:txBody>
      </p:sp>
      <p:pic>
        <p:nvPicPr>
          <p:cNvPr id="4" name="Picture 3"/>
          <p:cNvPicPr>
            <a:picLocks noChangeAspect="1"/>
          </p:cNvPicPr>
          <p:nvPr/>
        </p:nvPicPr>
        <p:blipFill>
          <a:blip r:embed="rId2"/>
          <a:stretch>
            <a:fillRect/>
          </a:stretch>
        </p:blipFill>
        <p:spPr>
          <a:xfrm>
            <a:off x="1130082" y="1459855"/>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cxnSp>
        <p:nvCxnSpPr>
          <p:cNvPr id="6" name="Straight Connector 5"/>
          <p:cNvCxnSpPr/>
          <p:nvPr/>
        </p:nvCxnSpPr>
        <p:spPr>
          <a:xfrm>
            <a:off x="7545088" y="2847410"/>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9589" y="5372746"/>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514091" y="4124553"/>
            <a:ext cx="1456841" cy="15498"/>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036231" y="2585254"/>
            <a:ext cx="338554" cy="461665"/>
          </a:xfrm>
          <a:prstGeom prst="rect">
            <a:avLst/>
          </a:prstGeom>
        </p:spPr>
        <p:txBody>
          <a:bodyPr wrap="none">
            <a:spAutoFit/>
          </a:bodyPr>
          <a:lstStyle/>
          <a:p>
            <a:r>
              <a:rPr lang="en-US" sz="2400" b="1" dirty="0">
                <a:latin typeface="Times New Roman" charset="0"/>
                <a:ea typeface="Times New Roman" charset="0"/>
              </a:rPr>
              <a:t>a</a:t>
            </a:r>
            <a:endParaRPr lang="en-US" sz="2400" dirty="0"/>
          </a:p>
        </p:txBody>
      </p:sp>
      <p:sp>
        <p:nvSpPr>
          <p:cNvPr id="13" name="Rectangle 12"/>
          <p:cNvSpPr/>
          <p:nvPr/>
        </p:nvSpPr>
        <p:spPr>
          <a:xfrm>
            <a:off x="9058965" y="2585254"/>
            <a:ext cx="658471" cy="461665"/>
          </a:xfrm>
          <a:prstGeom prst="rect">
            <a:avLst/>
          </a:prstGeom>
        </p:spPr>
        <p:txBody>
          <a:bodyPr wrap="square">
            <a:spAutoFit/>
          </a:bodyPr>
          <a:lstStyle/>
          <a:p>
            <a:r>
              <a:rPr lang="en-US" sz="2400" b="1" dirty="0">
                <a:latin typeface="Times New Roman" charset="0"/>
                <a:ea typeface="Times New Roman" charset="0"/>
              </a:rPr>
              <a:t>~a</a:t>
            </a:r>
            <a:endParaRPr lang="en-US" sz="2400" dirty="0"/>
          </a:p>
        </p:txBody>
      </p:sp>
      <p:sp>
        <p:nvSpPr>
          <p:cNvPr id="14" name="Rectangle 13"/>
          <p:cNvSpPr/>
          <p:nvPr/>
        </p:nvSpPr>
        <p:spPr>
          <a:xfrm>
            <a:off x="7034624" y="3893719"/>
            <a:ext cx="356188" cy="461665"/>
          </a:xfrm>
          <a:prstGeom prst="rect">
            <a:avLst/>
          </a:prstGeom>
        </p:spPr>
        <p:txBody>
          <a:bodyPr wrap="none">
            <a:spAutoFit/>
          </a:bodyPr>
          <a:lstStyle/>
          <a:p>
            <a:r>
              <a:rPr lang="en-US" sz="2400" b="1" dirty="0">
                <a:latin typeface="Times New Roman" charset="0"/>
                <a:ea typeface="Times New Roman" charset="0"/>
              </a:rPr>
              <a:t>b</a:t>
            </a:r>
            <a:endParaRPr lang="en-US" sz="2400" dirty="0"/>
          </a:p>
        </p:txBody>
      </p:sp>
      <p:sp>
        <p:nvSpPr>
          <p:cNvPr id="16" name="Rectangle 15"/>
          <p:cNvSpPr/>
          <p:nvPr/>
        </p:nvSpPr>
        <p:spPr>
          <a:xfrm>
            <a:off x="9058965" y="5141586"/>
            <a:ext cx="658471" cy="461665"/>
          </a:xfrm>
          <a:prstGeom prst="rect">
            <a:avLst/>
          </a:prstGeom>
        </p:spPr>
        <p:txBody>
          <a:bodyPr wrap="square">
            <a:spAutoFit/>
          </a:bodyPr>
          <a:lstStyle/>
          <a:p>
            <a:r>
              <a:rPr lang="en-US" sz="2400" b="1" dirty="0">
                <a:latin typeface="Times New Roman" charset="0"/>
                <a:ea typeface="Times New Roman" charset="0"/>
              </a:rPr>
              <a:t>~c</a:t>
            </a:r>
            <a:endParaRPr lang="en-US" sz="2400" dirty="0"/>
          </a:p>
        </p:txBody>
      </p:sp>
      <p:sp>
        <p:nvSpPr>
          <p:cNvPr id="17" name="Rectangle 16"/>
          <p:cNvSpPr/>
          <p:nvPr/>
        </p:nvSpPr>
        <p:spPr>
          <a:xfrm>
            <a:off x="9001929" y="3893720"/>
            <a:ext cx="658471" cy="461665"/>
          </a:xfrm>
          <a:prstGeom prst="rect">
            <a:avLst/>
          </a:prstGeom>
        </p:spPr>
        <p:txBody>
          <a:bodyPr wrap="square">
            <a:spAutoFit/>
          </a:bodyPr>
          <a:lstStyle/>
          <a:p>
            <a:r>
              <a:rPr lang="en-US" sz="2400" b="1" dirty="0">
                <a:latin typeface="Times New Roman" charset="0"/>
                <a:ea typeface="Times New Roman" charset="0"/>
              </a:rPr>
              <a:t>~b</a:t>
            </a:r>
            <a:endParaRPr lang="en-US" sz="2400" dirty="0"/>
          </a:p>
        </p:txBody>
      </p:sp>
      <p:sp>
        <p:nvSpPr>
          <p:cNvPr id="18" name="Rectangle 17"/>
          <p:cNvSpPr/>
          <p:nvPr/>
        </p:nvSpPr>
        <p:spPr>
          <a:xfrm>
            <a:off x="7129310" y="5141586"/>
            <a:ext cx="320922" cy="461665"/>
          </a:xfrm>
          <a:prstGeom prst="rect">
            <a:avLst/>
          </a:prstGeom>
        </p:spPr>
        <p:txBody>
          <a:bodyPr wrap="none">
            <a:spAutoFit/>
          </a:bodyPr>
          <a:lstStyle/>
          <a:p>
            <a:r>
              <a:rPr lang="en-US" sz="2400" b="1" dirty="0">
                <a:latin typeface="Times New Roman" charset="0"/>
                <a:ea typeface="Times New Roman" charset="0"/>
              </a:rPr>
              <a:t>c</a:t>
            </a:r>
            <a:endParaRPr lang="en-US" sz="2400" dirty="0"/>
          </a:p>
        </p:txBody>
      </p:sp>
      <p:sp>
        <p:nvSpPr>
          <p:cNvPr id="15" name="TextBox 14"/>
          <p:cNvSpPr txBox="1"/>
          <p:nvPr/>
        </p:nvSpPr>
        <p:spPr>
          <a:xfrm>
            <a:off x="5142835" y="5588079"/>
            <a:ext cx="6792491" cy="646331"/>
          </a:xfrm>
          <a:prstGeom prst="rect">
            <a:avLst/>
          </a:prstGeom>
          <a:noFill/>
        </p:spPr>
        <p:txBody>
          <a:bodyPr wrap="square" rtlCol="0">
            <a:spAutoFit/>
          </a:bodyPr>
          <a:lstStyle/>
          <a:p>
            <a:r>
              <a:rPr lang="en-US" dirty="0"/>
              <a:t>Place an edge between every variable node labeled V and </a:t>
            </a:r>
            <a:r>
              <a:rPr lang="en-US"/>
              <a:t>every clause node </a:t>
            </a:r>
            <a:r>
              <a:rPr lang="en-US" dirty="0"/>
              <a:t>labeled ~V, where V can be a, b or c.</a:t>
            </a:r>
          </a:p>
        </p:txBody>
      </p:sp>
      <p:sp>
        <p:nvSpPr>
          <p:cNvPr id="3" name="TextBox 2"/>
          <p:cNvSpPr txBox="1"/>
          <p:nvPr/>
        </p:nvSpPr>
        <p:spPr>
          <a:xfrm>
            <a:off x="7129310" y="1921520"/>
            <a:ext cx="2319490" cy="369332"/>
          </a:xfrm>
          <a:prstGeom prst="rect">
            <a:avLst/>
          </a:prstGeom>
          <a:noFill/>
        </p:spPr>
        <p:txBody>
          <a:bodyPr wrap="square" rtlCol="0">
            <a:spAutoFit/>
          </a:bodyPr>
          <a:lstStyle/>
          <a:p>
            <a:r>
              <a:rPr lang="en-US" dirty="0"/>
              <a:t>Variable Nodes/Edges</a:t>
            </a:r>
          </a:p>
        </p:txBody>
      </p:sp>
      <p:sp>
        <p:nvSpPr>
          <p:cNvPr id="7" name="TextBox 6"/>
          <p:cNvSpPr txBox="1"/>
          <p:nvPr/>
        </p:nvSpPr>
        <p:spPr>
          <a:xfrm>
            <a:off x="2847103" y="1459855"/>
            <a:ext cx="2486526" cy="369332"/>
          </a:xfrm>
          <a:prstGeom prst="rect">
            <a:avLst/>
          </a:prstGeom>
          <a:noFill/>
        </p:spPr>
        <p:txBody>
          <a:bodyPr wrap="square" rtlCol="0">
            <a:spAutoFit/>
          </a:bodyPr>
          <a:lstStyle/>
          <a:p>
            <a:r>
              <a:rPr lang="en-US"/>
              <a:t>Clause Nodes/Edges</a:t>
            </a:r>
          </a:p>
        </p:txBody>
      </p:sp>
      <p:sp>
        <p:nvSpPr>
          <p:cNvPr id="9" name="Rectangle 8"/>
          <p:cNvSpPr/>
          <p:nvPr/>
        </p:nvSpPr>
        <p:spPr>
          <a:xfrm>
            <a:off x="1046284" y="1459855"/>
            <a:ext cx="509800" cy="2308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30082" y="1829187"/>
            <a:ext cx="2463350" cy="369332"/>
          </a:xfrm>
          <a:prstGeom prst="rect">
            <a:avLst/>
          </a:prstGeom>
          <a:noFill/>
        </p:spPr>
        <p:txBody>
          <a:bodyPr wrap="square" rtlCol="0">
            <a:spAutoFit/>
          </a:bodyPr>
          <a:lstStyle/>
          <a:p>
            <a:r>
              <a:rPr lang="en-US" dirty="0"/>
              <a:t>K = 2*C+V = 8+3 = 11</a:t>
            </a:r>
          </a:p>
        </p:txBody>
      </p:sp>
    </p:spTree>
    <p:extLst>
      <p:ext uri="{BB962C8B-B14F-4D97-AF65-F5344CB8AC3E}">
        <p14:creationId xmlns:p14="http://schemas.microsoft.com/office/powerpoint/2010/main" val="58034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Quantification Examples</a:t>
            </a:r>
          </a:p>
        </p:txBody>
      </p:sp>
      <p:sp>
        <p:nvSpPr>
          <p:cNvPr id="3" name="Content Placeholder 2"/>
          <p:cNvSpPr>
            <a:spLocks noGrp="1"/>
          </p:cNvSpPr>
          <p:nvPr>
            <p:ph idx="1"/>
          </p:nvPr>
        </p:nvSpPr>
        <p:spPr/>
        <p:txBody>
          <a:bodyPr>
            <a:normAutofit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endParaRPr lang="en-US" dirty="0"/>
          </a:p>
          <a:p>
            <a:r>
              <a:rPr lang="en-US" b="1" dirty="0">
                <a:solidFill>
                  <a:srgbClr val="C00000"/>
                </a:solidFill>
                <a:ea typeface="ＭＳ Ｐゴシック" pitchFamily="-111" charset="-128"/>
                <a:cs typeface="ＭＳ Ｐゴシック" pitchFamily="-111" charset="-128"/>
              </a:rPr>
              <a:t>f ∈ Total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NotTotal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RangeNotAll</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HasZero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IsZero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NRNC</a:t>
            </a:r>
          </a:p>
          <a:p>
            <a:r>
              <a:rPr lang="en-US" b="1" dirty="0">
                <a:solidFill>
                  <a:srgbClr val="C00000"/>
                </a:solidFill>
                <a:ea typeface="ＭＳ Ｐゴシック" pitchFamily="-111" charset="-128"/>
                <a:cs typeface="ＭＳ Ｐゴシック" pitchFamily="-111" charset="-128"/>
              </a:rPr>
              <a:t>f ∈ Empty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Co-RE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b="1" dirty="0">
                <a:solidFill>
                  <a:srgbClr val="C00000"/>
                </a:solidFill>
                <a:ea typeface="ＭＳ Ｐゴシック" pitchFamily="-111" charset="-128"/>
                <a:cs typeface="ＭＳ Ｐゴシック" pitchFamily="-111" charset="-128"/>
              </a:rPr>
              <a:t> ∃ &lt;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p>
        </p:txBody>
      </p:sp>
    </p:spTree>
    <p:extLst>
      <p:ext uri="{BB962C8B-B14F-4D97-AF65-F5344CB8AC3E}">
        <p14:creationId xmlns:p14="http://schemas.microsoft.com/office/powerpoint/2010/main" val="579830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Quantification Examples</a:t>
            </a:r>
          </a:p>
        </p:txBody>
      </p:sp>
      <p:sp>
        <p:nvSpPr>
          <p:cNvPr id="3" name="Content Placeholder 2"/>
          <p:cNvSpPr>
            <a:spLocks noGrp="1"/>
          </p:cNvSpPr>
          <p:nvPr>
            <p:ph idx="1"/>
          </p:nvPr>
        </p:nvSpPr>
        <p:spPr/>
        <p:txBody>
          <a:bodyPr>
            <a:normAutofit fontScale="92500" lnSpcReduction="20000"/>
          </a:bodyPr>
          <a:lstStyle/>
          <a:p>
            <a:r>
              <a:rPr lang="en-US" b="1" dirty="0">
                <a:solidFill>
                  <a:srgbClr val="C00000"/>
                </a:solidFill>
                <a:ea typeface="ＭＳ Ｐゴシック" pitchFamily="-111" charset="-128"/>
                <a:cs typeface="ＭＳ Ｐゴシック" pitchFamily="-111" charset="-128"/>
              </a:rPr>
              <a:t>f ∈ Identity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NotIdentity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a:t>
            </a:r>
          </a:p>
          <a:p>
            <a:r>
              <a:rPr lang="en-US" b="1" dirty="0">
                <a:solidFill>
                  <a:srgbClr val="C00000"/>
                </a:solidFill>
                <a:ea typeface="ＭＳ Ｐゴシック" pitchFamily="-111" charset="-128"/>
                <a:cs typeface="ＭＳ Ｐゴシック" pitchFamily="-111" charset="-128"/>
              </a:rPr>
              <a:t>f ∈ </a:t>
            </a:r>
            <a:r>
              <a:rPr lang="en-US" b="1" dirty="0">
                <a:solidFill>
                  <a:srgbClr val="C00000"/>
                </a:solidFill>
              </a:rPr>
              <a:t>Constant = ∀&lt;</a:t>
            </a:r>
            <a:r>
              <a:rPr lang="en-US" b="1" dirty="0" err="1">
                <a:solidFill>
                  <a:srgbClr val="C00000"/>
                </a:solidFill>
              </a:rPr>
              <a:t>x,y</a:t>
            </a:r>
            <a:r>
              <a:rPr lang="en-US" b="1" dirty="0">
                <a:solidFill>
                  <a:srgbClr val="C00000"/>
                </a:solidFill>
              </a:rPr>
              <a:t>&gt;</a:t>
            </a:r>
            <a:r>
              <a:rPr lang="en-US" b="1" dirty="0">
                <a:solidFill>
                  <a:srgbClr val="C00000"/>
                </a:solidFill>
                <a:ea typeface="ＭＳ Ｐゴシック" pitchFamily="-111" charset="-128"/>
                <a:cs typeface="ＭＳ Ｐゴシック" pitchFamily="-111" charset="-128"/>
              </a:rPr>
              <a:t>∃t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p>
          <a:p>
            <a:r>
              <a:rPr lang="en-US" b="1" dirty="0">
                <a:solidFill>
                  <a:srgbClr val="C00000"/>
                </a:solidFill>
                <a:ea typeface="ＭＳ Ｐゴシック" pitchFamily="-111" charset="-128"/>
                <a:cs typeface="ＭＳ Ｐゴシック" pitchFamily="-111" charset="-128"/>
              </a:rPr>
              <a:t>f ∈ Infinite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NRNC</a:t>
            </a:r>
            <a:endParaRPr lang="en-US" dirty="0"/>
          </a:p>
          <a:p>
            <a:r>
              <a:rPr lang="en-US" b="1" dirty="0">
                <a:solidFill>
                  <a:srgbClr val="C00000"/>
                </a:solidFill>
                <a:ea typeface="ＭＳ Ｐゴシック" pitchFamily="-111" charset="-128"/>
                <a:cs typeface="ＭＳ Ｐゴシック" pitchFamily="-111" charset="-128"/>
              </a:rPr>
              <a:t>f ∈ 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y&lt;x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y&lt;x ] or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RangeInfinite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)&lt;x ]		NRNC</a:t>
            </a:r>
          </a:p>
          <a:p>
            <a:r>
              <a:rPr lang="en-US" b="1" dirty="0">
                <a:solidFill>
                  <a:srgbClr val="C00000"/>
                </a:solidFill>
                <a:ea typeface="ＭＳ Ｐゴシック" pitchFamily="-111" charset="-128"/>
                <a:cs typeface="ＭＳ Ｐゴシック" pitchFamily="-111" charset="-128"/>
              </a:rPr>
              <a:t>f ∈ Stutter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RE</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endParaRPr lang="en-US" dirty="0"/>
          </a:p>
        </p:txBody>
      </p:sp>
    </p:spTree>
    <p:extLst>
      <p:ext uri="{BB962C8B-B14F-4D97-AF65-F5344CB8AC3E}">
        <p14:creationId xmlns:p14="http://schemas.microsoft.com/office/powerpoint/2010/main" val="155610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Quantification Examples</a:t>
            </a:r>
          </a:p>
        </p:txBody>
      </p:sp>
      <p:sp>
        <p:nvSpPr>
          <p:cNvPr id="3" name="Content Placeholder 2"/>
          <p:cNvSpPr>
            <a:spLocks noGrp="1"/>
          </p:cNvSpPr>
          <p:nvPr>
            <p:ph idx="1"/>
          </p:nvPr>
        </p:nvSpPr>
        <p:spPr/>
        <p:txBody>
          <a:bodyPr>
            <a:normAutofit fontScale="92500"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Fast20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STP(f,x,20) ]					REC</a:t>
            </a:r>
            <a:endParaRPr lang="en-US" dirty="0"/>
          </a:p>
          <a:p>
            <a:r>
              <a:rPr lang="en-US" b="1" dirty="0">
                <a:solidFill>
                  <a:srgbClr val="C00000"/>
                </a:solidFill>
                <a:ea typeface="ＭＳ Ｐゴシック" pitchFamily="-111" charset="-128"/>
                <a:cs typeface="ＭＳ Ｐゴシック" pitchFamily="-111" charset="-128"/>
              </a:rPr>
              <a:t>f ∈ FastOne20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RE</a:t>
            </a:r>
          </a:p>
          <a:p>
            <a:r>
              <a:rPr lang="en-US" b="1" dirty="0">
                <a:solidFill>
                  <a:srgbClr val="C00000"/>
                </a:solidFill>
                <a:ea typeface="ＭＳ Ｐゴシック" pitchFamily="-111" charset="-128"/>
                <a:cs typeface="ＭＳ Ｐゴシック" pitchFamily="-111" charset="-128"/>
              </a:rPr>
              <a:t>f ∈ FastAll20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Co-RE</a:t>
            </a: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REC</a:t>
            </a:r>
            <a:endParaRPr lang="en-US" dirty="0"/>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a:t>
            </a:r>
            <a:r>
              <a:rPr lang="en-US" b="1" dirty="0" err="1">
                <a:solidFill>
                  <a:srgbClr val="C00000"/>
                </a:solidFill>
                <a:ea typeface="ＭＳ Ｐゴシック" pitchFamily="-111" charset="-128"/>
                <a:cs typeface="ＭＳ Ｐゴシック" pitchFamily="-111" charset="-128"/>
              </a:rPr>
              <a:t>LinearKCOne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a:t>
            </a:r>
            <a:r>
              <a:rPr lang="en-US" b="1">
                <a:solidFill>
                  <a:srgbClr val="C00000"/>
                </a:solidFill>
                <a:ea typeface="ＭＳ Ｐゴシック" pitchFamily="-111" charset="-128"/>
                <a:cs typeface="ＭＳ Ｐゴシック" pitchFamily="-111" charset="-128"/>
              </a:rPr>
              <a:t>	RE</a:t>
            </a:r>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Co-RE</a:t>
            </a:r>
          </a:p>
          <a:p>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None of the above can be shown undecidable using Rice’s Theorem</a:t>
            </a:r>
          </a:p>
          <a:p>
            <a:r>
              <a:rPr lang="en-US" b="1" dirty="0">
                <a:solidFill>
                  <a:srgbClr val="C00000"/>
                </a:solidFill>
                <a:ea typeface="ＭＳ Ｐゴシック" pitchFamily="-111" charset="-128"/>
                <a:cs typeface="ＭＳ Ｐゴシック" pitchFamily="-111" charset="-128"/>
              </a:rPr>
              <a:t>In fact, reduction from known </a:t>
            </a:r>
            <a:r>
              <a:rPr lang="en-US" b="1" dirty="0" err="1">
                <a:solidFill>
                  <a:srgbClr val="C00000"/>
                </a:solidFill>
                <a:ea typeface="ＭＳ Ｐゴシック" pitchFamily="-111" charset="-128"/>
                <a:cs typeface="ＭＳ Ｐゴシック" pitchFamily="-111" charset="-128"/>
              </a:rPr>
              <a:t>undecidables</a:t>
            </a:r>
            <a:r>
              <a:rPr lang="en-US" b="1" dirty="0">
                <a:solidFill>
                  <a:srgbClr val="C00000"/>
                </a:solidFill>
                <a:ea typeface="ＭＳ Ｐゴシック" pitchFamily="-111" charset="-128"/>
                <a:cs typeface="ＭＳ Ｐゴシック" pitchFamily="-111" charset="-128"/>
              </a:rPr>
              <a:t> is also a problem for all but the first one which happens to be decidable.</a:t>
            </a:r>
          </a:p>
        </p:txBody>
      </p:sp>
    </p:spTree>
    <p:extLst>
      <p:ext uri="{BB962C8B-B14F-4D97-AF65-F5344CB8AC3E}">
        <p14:creationId xmlns:p14="http://schemas.microsoft.com/office/powerpoint/2010/main" val="1885402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∃&lt;</a:t>
            </a:r>
            <a:r>
              <a:rPr lang="en-US" b="1" dirty="0" err="1">
                <a:solidFill>
                  <a:srgbClr val="C00000"/>
                </a:solidFill>
              </a:rPr>
              <a:t>x,t</a:t>
            </a:r>
            <a:r>
              <a:rPr lang="en-US" b="1" dirty="0">
                <a:solidFill>
                  <a:srgbClr val="C00000"/>
                </a:solidFill>
              </a:rPr>
              <a:t>&gt; STP(</a:t>
            </a:r>
            <a:r>
              <a:rPr lang="en-US" b="1" dirty="0" err="1">
                <a:solidFill>
                  <a:srgbClr val="C00000"/>
                </a:solidFill>
              </a:rPr>
              <a:t>f,x,t</a:t>
            </a:r>
            <a:r>
              <a:rPr lang="en-US" b="1" dirty="0">
                <a:solidFill>
                  <a:srgbClr val="C00000"/>
                </a:solidFill>
              </a:rPr>
              <a:t>)</a:t>
            </a:r>
            <a:br>
              <a:rPr lang="en-US" b="1" dirty="0">
                <a:solidFill>
                  <a:srgbClr val="C00000"/>
                </a:solidFill>
              </a:rPr>
            </a:br>
            <a:r>
              <a:rPr lang="en-US" b="1" dirty="0">
                <a:solidFill>
                  <a:srgbClr val="C00000"/>
                </a:solidFill>
              </a:rPr>
              <a:t>f ∈ </a:t>
            </a:r>
            <a:r>
              <a:rPr lang="en-US" b="1" dirty="0" err="1">
                <a:solidFill>
                  <a:srgbClr val="C00000"/>
                </a:solidFill>
              </a:rPr>
              <a:t>ENotmpty</a:t>
            </a:r>
            <a:r>
              <a:rPr lang="en-US" b="1" dirty="0">
                <a:solidFill>
                  <a:srgbClr val="C00000"/>
                </a:solidFill>
              </a:rPr>
              <a:t>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Empty</a:t>
            </a:r>
          </a:p>
          <a:p>
            <a:r>
              <a:rPr lang="en-US" b="1" dirty="0">
                <a:solidFill>
                  <a:srgbClr val="C00000"/>
                </a:solidFill>
              </a:rPr>
              <a:t>Note: </a:t>
            </a:r>
            <a:r>
              <a:rPr lang="en-US" b="1" dirty="0" err="1">
                <a:solidFill>
                  <a:srgbClr val="C00000"/>
                </a:solidFill>
              </a:rPr>
              <a:t>NotEmpty</a:t>
            </a:r>
            <a:r>
              <a:rPr lang="en-US" b="1" dirty="0">
                <a:solidFill>
                  <a:srgbClr val="C00000"/>
                </a:solidFill>
              </a:rPr>
              <a:t> is RE-Complete</a:t>
            </a:r>
          </a:p>
          <a:p>
            <a:r>
              <a:rPr lang="en-US" b="1" dirty="0">
                <a:solidFill>
                  <a:srgbClr val="C00000"/>
                </a:solidFill>
              </a:rPr>
              <a:t>Rice: </a:t>
            </a:r>
            <a:r>
              <a:rPr lang="en-US" b="1" dirty="0" err="1">
                <a:solidFill>
                  <a:srgbClr val="C00000"/>
                </a:solidFill>
              </a:rPr>
              <a:t>NotEmpty</a:t>
            </a:r>
            <a:r>
              <a:rPr lang="en-US" b="1" dirty="0">
                <a:solidFill>
                  <a:srgbClr val="C00000"/>
                </a:solidFill>
              </a:rPr>
              <a:t> is non-trivial  </a:t>
            </a:r>
            <a:r>
              <a:rPr lang="en-US" b="1" dirty="0" err="1">
                <a:solidFill>
                  <a:srgbClr val="C00000"/>
                </a:solidFill>
              </a:rPr>
              <a:t>Zero∈NotEmpty</a:t>
            </a:r>
            <a:r>
              <a:rPr lang="en-US" b="1" dirty="0">
                <a:solidFill>
                  <a:srgbClr val="C00000"/>
                </a:solidFill>
              </a:rPr>
              <a:t>;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Dom(f)=Dom(g)</a:t>
            </a:r>
            <a:br>
              <a:rPr lang="en-US" b="1" dirty="0">
                <a:solidFill>
                  <a:srgbClr val="C00000"/>
                </a:solidFill>
              </a:rPr>
            </a:br>
            <a:r>
              <a:rPr lang="en-US" b="1" dirty="0">
                <a:solidFill>
                  <a:srgbClr val="C00000"/>
                </a:solidFill>
              </a:rPr>
              <a:t>f ∈</a:t>
            </a:r>
            <a:r>
              <a:rPr lang="en-US" b="1" dirty="0" err="1">
                <a:solidFill>
                  <a:srgbClr val="C00000"/>
                </a:solidFill>
              </a:rPr>
              <a:t>NotEmpty</a:t>
            </a:r>
            <a:r>
              <a:rPr lang="en-US" b="1" dirty="0">
                <a:solidFill>
                  <a:srgbClr val="C00000"/>
                </a:solidFill>
              </a:rPr>
              <a:t> ⇔ 	Dom(f) ≠ ∅ 			By Definition</a:t>
            </a:r>
            <a:br>
              <a:rPr lang="en-US" b="1" dirty="0">
                <a:solidFill>
                  <a:srgbClr val="C00000"/>
                </a:solidFill>
              </a:rPr>
            </a:br>
            <a:r>
              <a:rPr lang="en-US" b="1" dirty="0">
                <a:solidFill>
                  <a:srgbClr val="C00000"/>
                </a:solidFill>
              </a:rPr>
              <a:t>		   ⇔ 	Dom(g) ≠ ∅ 			Dom(g)=Dom(f)</a:t>
            </a:r>
            <a:br>
              <a:rPr lang="en-US" b="1" dirty="0">
                <a:solidFill>
                  <a:srgbClr val="C00000"/>
                </a:solidFill>
              </a:rPr>
            </a:br>
            <a:r>
              <a:rPr lang="en-US" b="1" dirty="0">
                <a:solidFill>
                  <a:srgbClr val="C00000"/>
                </a:solidFill>
              </a:rPr>
              <a:t>⇔ g ∈</a:t>
            </a:r>
            <a:r>
              <a:rPr lang="en-US" b="1" dirty="0" err="1">
                <a:solidFill>
                  <a:srgbClr val="C00000"/>
                </a:solidFill>
              </a:rPr>
              <a:t>NotEmpty</a:t>
            </a:r>
            <a:r>
              <a:rPr lang="en-US" b="1" dirty="0">
                <a:solidFill>
                  <a:srgbClr val="C00000"/>
                </a:solidFill>
              </a:rPr>
              <a:t> </a:t>
            </a:r>
            <a:br>
              <a:rPr lang="en-US" b="1" dirty="0">
                <a:solidFill>
                  <a:srgbClr val="C00000"/>
                </a:solidFill>
              </a:rPr>
            </a:br>
            <a:r>
              <a:rPr lang="en-US" b="1" dirty="0">
                <a:solidFill>
                  <a:srgbClr val="C00000"/>
                </a:solidFill>
              </a:rPr>
              <a:t>Thus, Rice’s Theorem states that </a:t>
            </a:r>
            <a:r>
              <a:rPr lang="en-US" b="1" dirty="0" err="1">
                <a:solidFill>
                  <a:srgbClr val="C00000"/>
                </a:solidFill>
              </a:rPr>
              <a:t>NotEmpty</a:t>
            </a:r>
            <a:r>
              <a:rPr lang="en-US" b="1" dirty="0">
                <a:solidFill>
                  <a:srgbClr val="C00000"/>
                </a:solidFill>
              </a:rPr>
              <a:t> is undecidable.</a:t>
            </a:r>
          </a:p>
          <a:p>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7750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Identity </a:t>
            </a:r>
            <a:r>
              <a:rPr lang="en-US" b="1" dirty="0">
                <a:solidFill>
                  <a:srgbClr val="C00000"/>
                </a:solidFill>
              </a:rPr>
              <a:t>≤ Total</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err="1">
                <a:solidFill>
                  <a:srgbClr val="C00000"/>
                </a:solidFill>
              </a:rPr>
              <a:t>μy</a:t>
            </a:r>
            <a:r>
              <a:rPr lang="en-US" b="1" dirty="0">
                <a:solidFill>
                  <a:srgbClr val="C00000"/>
                </a:solidFill>
              </a:rPr>
              <a:t> [ f(x) = x ]</a:t>
            </a:r>
            <a:br>
              <a:rPr lang="en-US" b="1" dirty="0">
                <a:solidFill>
                  <a:srgbClr val="C00000"/>
                </a:solidFill>
              </a:rPr>
            </a:br>
            <a:r>
              <a:rPr lang="en-US" b="1" dirty="0">
                <a:solidFill>
                  <a:srgbClr val="C00000"/>
                </a:solidFill>
              </a:rPr>
              <a:t>f ∈ Identity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a:t>
            </a:r>
            <a:r>
              <a:rPr lang="en-US" b="1" dirty="0" err="1">
                <a:solidFill>
                  <a:srgbClr val="C00000"/>
                </a:solidFill>
              </a:rPr>
              <a:t>g</a:t>
            </a:r>
            <a:r>
              <a:rPr lang="en-US" b="1" baseline="-25000" dirty="0" err="1">
                <a:solidFill>
                  <a:srgbClr val="C00000"/>
                </a:solidFill>
              </a:rPr>
              <a:t>f,x</a:t>
            </a:r>
            <a:r>
              <a:rPr lang="en-US" b="1" dirty="0">
                <a:solidFill>
                  <a:srgbClr val="C00000"/>
                </a:solidFill>
              </a:rPr>
              <a:t> ∈ Identity</a:t>
            </a:r>
          </a:p>
          <a:p>
            <a:r>
              <a:rPr lang="en-US" b="1" dirty="0">
                <a:solidFill>
                  <a:srgbClr val="C00000"/>
                </a:solidFill>
              </a:rPr>
              <a:t>Rice: Identity is non-trivial  I(x)=</a:t>
            </a:r>
            <a:r>
              <a:rPr lang="en-US" b="1" dirty="0" err="1">
                <a:solidFill>
                  <a:srgbClr val="C00000"/>
                </a:solidFill>
              </a:rPr>
              <a:t>x∈Identity</a:t>
            </a:r>
            <a:r>
              <a:rPr lang="en-US" b="1" dirty="0">
                <a:solidFill>
                  <a:srgbClr val="C00000"/>
                </a:solidFill>
              </a:rPr>
              <a:t>; </a:t>
            </a:r>
            <a:r>
              <a:rPr lang="en-US" b="1" dirty="0" err="1">
                <a:solidFill>
                  <a:srgbClr val="C00000"/>
                </a:solidFill>
              </a:rPr>
              <a:t>Zero∉Identity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∈Identity    ⇔ 	∀x f(x)=x		By Definition</a:t>
            </a:r>
            <a:br>
              <a:rPr lang="en-US" b="1" dirty="0">
                <a:solidFill>
                  <a:srgbClr val="C00000"/>
                </a:solidFill>
              </a:rPr>
            </a:br>
            <a:r>
              <a:rPr lang="en-US" b="1" dirty="0">
                <a:solidFill>
                  <a:srgbClr val="C00000"/>
                </a:solidFill>
              </a:rPr>
              <a:t>		  ⇔ 	∀x g(x)=x 		∀x g(x) = f(x)</a:t>
            </a:r>
            <a:br>
              <a:rPr lang="en-US" b="1" dirty="0">
                <a:solidFill>
                  <a:srgbClr val="C00000"/>
                </a:solidFill>
              </a:rPr>
            </a:br>
            <a:r>
              <a:rPr lang="en-US" b="1" dirty="0">
                <a:solidFill>
                  <a:srgbClr val="C00000"/>
                </a:solidFill>
              </a:rPr>
              <a:t> ⇔ g ∈Identity</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356719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Reductions and Rice Example</a:t>
            </a:r>
          </a:p>
        </p:txBody>
      </p:sp>
      <p:sp>
        <p:nvSpPr>
          <p:cNvPr id="3" name="Content Placeholder 2"/>
          <p:cNvSpPr>
            <a:spLocks noGrp="1"/>
          </p:cNvSpPr>
          <p:nvPr>
            <p:ph idx="1"/>
          </p:nvPr>
        </p:nvSpPr>
        <p:spPr/>
        <p:txBody>
          <a:bodyPr>
            <a:normAutofit fontScale="77500" lnSpcReduction="20000"/>
          </a:bodyPr>
          <a:lstStyle/>
          <a:p>
            <a:r>
              <a:rPr lang="en-US" b="1" dirty="0">
                <a:solidFill>
                  <a:srgbClr val="C00000"/>
                </a:solidFill>
                <a:ea typeface="ＭＳ Ｐゴシック" pitchFamily="-111" charset="-128"/>
                <a:cs typeface="ＭＳ Ｐゴシック" pitchFamily="-111" charset="-128"/>
              </a:rPr>
              <a:t>Stutter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f ∈ Stutter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Stutter</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Stutter</a:t>
            </a:r>
          </a:p>
          <a:p>
            <a:r>
              <a:rPr lang="en-US" b="1" dirty="0">
                <a:solidFill>
                  <a:srgbClr val="C00000"/>
                </a:solidFill>
              </a:rPr>
              <a:t>Note: Stutter is RE-Complete</a:t>
            </a:r>
          </a:p>
          <a:p>
            <a:r>
              <a:rPr lang="en-US" b="1" dirty="0">
                <a:solidFill>
                  <a:srgbClr val="C00000"/>
                </a:solidFill>
              </a:rPr>
              <a:t>Rice: Stutter is non-trivial  </a:t>
            </a:r>
            <a:r>
              <a:rPr lang="en-US" b="1" dirty="0" err="1">
                <a:solidFill>
                  <a:srgbClr val="C00000"/>
                </a:solidFill>
              </a:rPr>
              <a:t>Zero∈Stutter</a:t>
            </a:r>
            <a:r>
              <a:rPr lang="en-US" b="1" dirty="0">
                <a:solidFill>
                  <a:srgbClr val="C00000"/>
                </a:solidFill>
              </a:rPr>
              <a:t>; I(x)=x ∉ Stutter</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∈Stutter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f(x)=f(y) ]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g(x)=g(y) ] 		</a:t>
            </a:r>
            <a:r>
              <a:rPr lang="en-US" b="1" dirty="0">
                <a:solidFill>
                  <a:srgbClr val="C00000"/>
                </a:solidFill>
              </a:rPr>
              <a:t>∀x g(x) = f(x)</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 g ∈Stutter</a:t>
            </a:r>
            <a:br>
              <a:rPr lang="en-US" b="1" dirty="0">
                <a:solidFill>
                  <a:srgbClr val="C00000"/>
                </a:solidFill>
              </a:rPr>
            </a:br>
            <a:r>
              <a:rPr lang="en-US" b="1" dirty="0">
                <a:solidFill>
                  <a:srgbClr val="C00000"/>
                </a:solidFill>
              </a:rPr>
              <a:t>Thus, Rice’s Theorem states that Identity is undecidable</a:t>
            </a:r>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43020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Yet 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Constant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(0) = f(0)</a:t>
            </a:r>
            <a:br>
              <a:rPr lang="en-US" b="1" dirty="0">
                <a:solidFill>
                  <a:srgbClr val="C00000"/>
                </a:solidFill>
              </a:rPr>
            </a:br>
            <a:r>
              <a:rPr lang="en-US" b="1" dirty="0">
                <a:solidFill>
                  <a:srgbClr val="C00000"/>
                </a:solidFill>
              </a:rPr>
              <a:t> 	   g</a:t>
            </a:r>
            <a:r>
              <a:rPr lang="en-US" b="1" baseline="-25000" dirty="0">
                <a:solidFill>
                  <a:srgbClr val="C00000"/>
                </a:solidFill>
              </a:rPr>
              <a:t>f</a:t>
            </a:r>
            <a:r>
              <a:rPr lang="en-US" b="1" dirty="0">
                <a:solidFill>
                  <a:srgbClr val="C00000"/>
                </a:solidFill>
              </a:rPr>
              <a:t>(y+1) = </a:t>
            </a:r>
            <a:r>
              <a:rPr lang="en-US" b="1" dirty="0" err="1">
                <a:solidFill>
                  <a:srgbClr val="C00000"/>
                </a:solidFill>
              </a:rPr>
              <a:t>μy</a:t>
            </a:r>
            <a:r>
              <a:rPr lang="en-US" b="1" dirty="0">
                <a:solidFill>
                  <a:srgbClr val="C00000"/>
                </a:solidFill>
              </a:rPr>
              <a:t> [ f(y+1) = f(y) ]</a:t>
            </a:r>
            <a:br>
              <a:rPr lang="en-US" b="1" dirty="0">
                <a:solidFill>
                  <a:srgbClr val="C00000"/>
                </a:solidFill>
              </a:rPr>
            </a:br>
            <a:r>
              <a:rPr lang="en-US" b="1" dirty="0">
                <a:solidFill>
                  <a:srgbClr val="C00000"/>
                </a:solidFill>
              </a:rPr>
              <a:t>f ∈ Constant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Constant</a:t>
            </a:r>
          </a:p>
          <a:p>
            <a:r>
              <a:rPr lang="en-US" b="1" dirty="0">
                <a:solidFill>
                  <a:srgbClr val="C00000"/>
                </a:solidFill>
              </a:rPr>
              <a:t>Rice: Constant is non-trivial </a:t>
            </a:r>
            <a:r>
              <a:rPr lang="en-US" b="1" dirty="0" err="1">
                <a:solidFill>
                  <a:srgbClr val="C00000"/>
                </a:solidFill>
              </a:rPr>
              <a:t>Zero∈Constant</a:t>
            </a:r>
            <a:r>
              <a:rPr lang="en-US" b="1" dirty="0">
                <a:solidFill>
                  <a:srgbClr val="C00000"/>
                </a:solidFill>
              </a:rPr>
              <a:t>; I(x)=x ∉ Constant</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∈Constant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f(x)=C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g(x)=C 	∀x g(x) = f(x)</a:t>
            </a:r>
            <a:br>
              <a:rPr lang="en-US" b="1" dirty="0">
                <a:solidFill>
                  <a:srgbClr val="C00000"/>
                </a:solidFill>
              </a:rPr>
            </a:br>
            <a:r>
              <a:rPr lang="en-US" b="1" dirty="0">
                <a:solidFill>
                  <a:srgbClr val="C00000"/>
                </a:solidFill>
              </a:rPr>
              <a:t> ⇔ g ∈Constant</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556407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a:solidFill>
                  <a:srgbClr val="C00000"/>
                </a:solidFill>
                <a:ea typeface="ＭＳ Ｐゴシック" pitchFamily="-111" charset="-128"/>
                <a:cs typeface="ＭＳ Ｐゴシック" pitchFamily="-111" charset="-128"/>
              </a:rPr>
              <a:t>∃</a:t>
            </a:r>
            <a:r>
              <a:rPr lang="en-US" b="1" dirty="0">
                <a:solidFill>
                  <a:srgbClr val="C00000"/>
                </a:solidFill>
              </a:rPr>
              <a:t>y [ f(y) = x ]</a:t>
            </a:r>
            <a:br>
              <a:rPr lang="en-US" b="1" dirty="0">
                <a:solidFill>
                  <a:srgbClr val="C00000"/>
                </a:solidFill>
              </a:rPr>
            </a:br>
            <a:r>
              <a:rPr lang="en-US" b="1" dirty="0">
                <a:solidFill>
                  <a:srgbClr val="C00000"/>
                </a:solidFill>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a:t>
            </a:r>
            <a:r>
              <a:rPr lang="en-US" b="1" dirty="0" err="1">
                <a:solidFill>
                  <a:srgbClr val="C00000"/>
                </a:solidFill>
              </a:rPr>
              <a:t>RangeAll</a:t>
            </a:r>
            <a:endParaRPr lang="en-US" b="1" dirty="0">
              <a:solidFill>
                <a:srgbClr val="C00000"/>
              </a:solidFill>
            </a:endParaRPr>
          </a:p>
          <a:p>
            <a:r>
              <a:rPr lang="en-US" b="1" dirty="0">
                <a:solidFill>
                  <a:srgbClr val="C00000"/>
                </a:solidFill>
              </a:rPr>
              <a:t>Rice: </a:t>
            </a:r>
            <a:r>
              <a:rPr lang="en-US" b="1" dirty="0" err="1">
                <a:solidFill>
                  <a:srgbClr val="C00000"/>
                </a:solidFill>
              </a:rPr>
              <a:t>RangeAll</a:t>
            </a:r>
            <a:r>
              <a:rPr lang="en-US" b="1" dirty="0">
                <a:solidFill>
                  <a:srgbClr val="C00000"/>
                </a:solidFill>
              </a:rPr>
              <a:t> is non-trivial I(x)=x ∈ </a:t>
            </a:r>
            <a:r>
              <a:rPr lang="en-US" b="1" dirty="0" err="1">
                <a:solidFill>
                  <a:srgbClr val="C00000"/>
                </a:solidFill>
              </a:rPr>
              <a:t>RangeAll</a:t>
            </a:r>
            <a:r>
              <a:rPr lang="en-US" b="1" dirty="0">
                <a:solidFill>
                  <a:srgbClr val="C00000"/>
                </a:solidFill>
              </a:rPr>
              <a:t>; Zero ∉ </a:t>
            </a:r>
            <a:r>
              <a:rPr lang="en-US" b="1" dirty="0" err="1">
                <a:solidFill>
                  <a:srgbClr val="C00000"/>
                </a:solidFill>
              </a:rPr>
              <a:t>RangeAll</a:t>
            </a:r>
            <a:r>
              <a:rPr lang="en-US" b="1" dirty="0">
                <a:solidFill>
                  <a:srgbClr val="C00000"/>
                </a:solidFill>
              </a:rPr>
              <a:t> </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Range(f) = Range(g)</a:t>
            </a:r>
            <a:br>
              <a:rPr lang="en-US" b="1" dirty="0">
                <a:solidFill>
                  <a:srgbClr val="C00000"/>
                </a:solidFill>
              </a:rPr>
            </a:br>
            <a:r>
              <a:rPr lang="en-US" b="1" dirty="0">
                <a:solidFill>
                  <a:srgbClr val="C00000"/>
                </a:solidFill>
              </a:rPr>
              <a:t>f ∈ </a:t>
            </a:r>
            <a:r>
              <a:rPr lang="en-US" b="1" dirty="0" err="1">
                <a:solidFill>
                  <a:srgbClr val="C00000"/>
                </a:solidFill>
              </a:rPr>
              <a:t>RangeAll</a:t>
            </a: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rPr>
              <a:t>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Range(g) = Range(f)</a:t>
            </a:r>
            <a:br>
              <a:rPr lang="en-US" b="1" dirty="0">
                <a:solidFill>
                  <a:srgbClr val="C00000"/>
                </a:solidFill>
              </a:rPr>
            </a:br>
            <a:r>
              <a:rPr lang="en-US" b="1" dirty="0">
                <a:solidFill>
                  <a:srgbClr val="C00000"/>
                </a:solidFill>
              </a:rPr>
              <a:t>⇔ g ∈ </a:t>
            </a:r>
            <a:r>
              <a:rPr lang="en-US" b="1" dirty="0" err="1">
                <a:solidFill>
                  <a:srgbClr val="C00000"/>
                </a:solidFill>
              </a:rPr>
              <a:t>RangeAll</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228478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3802</TotalTime>
  <Words>1237</Words>
  <Application>Microsoft Office PowerPoint</Application>
  <PresentationFormat>Widescreen</PresentationFormat>
  <Paragraphs>286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New Century Schlbk</vt:lpstr>
      <vt:lpstr>Times New Roman</vt:lpstr>
      <vt:lpstr>Office Theme</vt:lpstr>
      <vt:lpstr>PowerPoint Presentation</vt:lpstr>
      <vt:lpstr>Some Quantification Examples</vt:lpstr>
      <vt:lpstr>More Quantification Examples</vt:lpstr>
      <vt:lpstr>Even More Quantification Examples</vt:lpstr>
      <vt:lpstr>Some Reductions and Rice Example</vt:lpstr>
      <vt:lpstr>More Reductions and Rice Example</vt:lpstr>
      <vt:lpstr>Even More Reductions and Rice Example</vt:lpstr>
      <vt:lpstr>Yet More Reductions and Rice Example</vt:lpstr>
      <vt:lpstr>Last Reductions and Rice Example</vt:lpstr>
      <vt:lpstr>PowerPoint Presentation</vt:lpstr>
      <vt:lpstr>Complexity Sample#1</vt:lpstr>
      <vt:lpstr>Sample#2: 3SAT to SubsetSum</vt:lpstr>
      <vt:lpstr>Sample#3: Scheduling</vt:lpstr>
      <vt:lpstr>Independent set (IS) is NP-Complete</vt:lpstr>
      <vt:lpstr>Sample#4: Independent Set</vt:lpstr>
      <vt:lpstr>Vertex Cover (VC) is NP-Complete</vt:lpstr>
      <vt:lpstr>Sample # 5: VC Gadgets</vt:lpstr>
      <vt:lpstr>Sample#6: Vertex Cover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Exam Topics 1</dc:title>
  <dc:creator>charles.e.hughes</dc:creator>
  <cp:lastModifiedBy>Charlie Hughes</cp:lastModifiedBy>
  <cp:revision>78</cp:revision>
  <cp:lastPrinted>2018-11-12T00:21:52Z</cp:lastPrinted>
  <dcterms:created xsi:type="dcterms:W3CDTF">2016-12-01T20:12:44Z</dcterms:created>
  <dcterms:modified xsi:type="dcterms:W3CDTF">2020-04-16T14:56:40Z</dcterms:modified>
</cp:coreProperties>
</file>