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8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8890D-D84E-D74E-A0A7-88596D7B5801}" type="datetimeFigureOut">
              <a:rPr lang="en-US" smtClean="0"/>
              <a:t>2/26/15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4A9F4-C976-0B4E-BD96-823A227B7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4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7B2D0-C382-7E44-82D6-4BE3F5BDD83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9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618CBB-CA12-EC4E-AF94-A6E54136DF5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1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75F3FF-92D6-9946-8040-4098A171FB0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3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B7A631-2EAA-324B-9199-4FE696D322A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5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6D4F8-5FBA-CE47-8533-A876C9F6A2C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1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7B2D0-C382-7E44-82D6-4BE3F5BDD83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9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20710-8F99-8D4C-BC3B-F3BE73F39EC3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1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FBAEE-1914-8C4F-A4FE-1263EA5663D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3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7C0AC-D649-6141-B433-DC1B445E55D5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5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D3218-E027-444A-A397-3EB8D0DB89E8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7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30497-7F3E-8D42-861D-1A37E1AC68A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9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0AA79-ACD2-E844-89E4-DA2B4B77DA4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7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B0CDF-EFB4-AE4B-BC36-EC81E52317DF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9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8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8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3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8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3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3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F754-AEA3-8246-AAAC-CC8C154E2D4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D54AB-3596-9447-85BA-1934563F8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4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4C433E07-E78A-484E-BB98-97891E7DD68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1. Part a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2250" indent="-222250" eaLnBrk="1" hangingPunct="1">
              <a:buFont typeface="Times" pitchFamily="-111" charset="0"/>
              <a:buNone/>
            </a:pP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1.	Prove that the following are equivalent</a:t>
            </a:r>
          </a:p>
          <a:p>
            <a:pPr marL="280988" lvl="1" indent="-280988" eaLnBrk="1" hangingPunct="1">
              <a:buFont typeface="Times" pitchFamily="-111" charset="0"/>
              <a:buAutoNum type="alphaLcParenR"/>
            </a:pPr>
            <a:r>
              <a:rPr lang="en-US" sz="2000" b="1" dirty="0"/>
              <a:t>S is an infinite recursive (decidable) set.</a:t>
            </a:r>
          </a:p>
          <a:p>
            <a:pPr marL="280988" lvl="1" indent="-280988" eaLnBrk="1" hangingPunct="1">
              <a:buFont typeface="Times" pitchFamily="-111" charset="0"/>
              <a:buAutoNum type="alphaLcParenR"/>
            </a:pPr>
            <a:r>
              <a:rPr lang="en-US" sz="2000" b="1" dirty="0"/>
              <a:t>S is the range of a monotonically increasing total recursive function. </a:t>
            </a:r>
            <a:br>
              <a:rPr lang="en-US" sz="2000" b="1" dirty="0"/>
            </a:br>
            <a:r>
              <a:rPr lang="en-US" sz="2000" b="1" dirty="0"/>
              <a:t>Note: f is monotonically increasing means that </a:t>
            </a:r>
            <a:r>
              <a:rPr lang="en-US" sz="2000" b="1" dirty="0">
                <a:sym typeface="Symbol" pitchFamily="-111" charset="2"/>
              </a:rPr>
              <a:t></a:t>
            </a:r>
            <a:r>
              <a:rPr lang="en-US" sz="2000" b="1" dirty="0"/>
              <a:t>x f(x+1) &gt; f(x)</a:t>
            </a:r>
            <a:r>
              <a:rPr lang="en-US" sz="2000" b="1" dirty="0" smtClean="0"/>
              <a:t>.</a:t>
            </a:r>
          </a:p>
          <a:p>
            <a:pPr marL="0" lvl="1" indent="0">
              <a:buNone/>
            </a:pPr>
            <a:r>
              <a:rPr lang="en-US" sz="2000" b="1" dirty="0" smtClean="0"/>
              <a:t>a) Implies b)</a:t>
            </a:r>
          </a:p>
          <a:p>
            <a:pPr marL="0" lvl="1" indent="0">
              <a:buNone/>
            </a:pPr>
            <a:r>
              <a:rPr lang="en-US" sz="2000" b="1" dirty="0" smtClean="0"/>
              <a:t>Let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 S  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</a:t>
            </a: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)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Define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(0) = </a:t>
            </a: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 x</a:t>
            </a: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</a:t>
            </a:r>
            <a:r>
              <a:rPr lang="en-US" sz="2000" b="1" dirty="0" smtClean="0"/>
              <a:t>;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(y+1) = </a:t>
            </a:r>
            <a:r>
              <a:rPr lang="en-US" sz="2000" b="1" dirty="0" smtClean="0"/>
              <a:t>µ </a:t>
            </a:r>
            <a:r>
              <a:rPr lang="en-US" sz="2000" b="1" dirty="0"/>
              <a:t>x</a:t>
            </a:r>
            <a:r>
              <a:rPr lang="en-US" sz="2000" b="1" dirty="0" smtClean="0"/>
              <a:t> [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</a:t>
            </a: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)</a:t>
            </a:r>
            <a:r>
              <a:rPr lang="en-US" sz="2000" b="1" dirty="0" smtClean="0"/>
              <a:t> &amp;&amp; (x </a:t>
            </a:r>
            <a:r>
              <a:rPr lang="en-US" sz="2000" b="1" dirty="0"/>
              <a:t>&gt;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 (y</a:t>
            </a:r>
            <a:r>
              <a:rPr lang="en-US" sz="2000" b="1" dirty="0" smtClean="0"/>
              <a:t>))]</a:t>
            </a:r>
          </a:p>
          <a:p>
            <a:pPr marL="0" indent="0">
              <a:buNone/>
            </a:pPr>
            <a:r>
              <a:rPr lang="en-US" sz="2000" b="1" dirty="0" smtClean="0"/>
              <a:t>Clearly, since S is non-empty, it has a least one value and so there exist a smallest value such that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</a:t>
            </a: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); we will enumerate this as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(0</a:t>
            </a:r>
            <a:r>
              <a:rPr lang="en-US" sz="2000" b="1" dirty="0" smtClean="0"/>
              <a:t>) =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 x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</a:t>
            </a: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).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Assume we have enumerated the y-</a:t>
            </a:r>
            <a:r>
              <a:rPr lang="en-US" sz="2000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th</a:t>
            </a: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value in S as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 (y</a:t>
            </a:r>
            <a:r>
              <a:rPr lang="en-US" sz="2000" b="1" dirty="0" smtClean="0"/>
              <a:t>). Since S is infinite, there will be values in S greater than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 (y</a:t>
            </a:r>
            <a:r>
              <a:rPr lang="en-US" sz="2000" b="1" dirty="0" smtClean="0"/>
              <a:t>) and our search </a:t>
            </a:r>
            <a:r>
              <a:rPr lang="en-US" sz="2000" b="1" dirty="0"/>
              <a:t>µ x [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</a:t>
            </a:r>
            <a:r>
              <a:rPr lang="en-US" sz="2000" b="1" dirty="0"/>
              <a:t> &amp;&amp; (x &gt; </a:t>
            </a:r>
            <a:r>
              <a:rPr lang="en-US" sz="2000" b="1" dirty="0" err="1"/>
              <a:t>f</a:t>
            </a:r>
            <a:r>
              <a:rPr lang="en-US" sz="2000" b="1" baseline="-25000" dirty="0" err="1"/>
              <a:t>R</a:t>
            </a:r>
            <a:r>
              <a:rPr lang="en-US" sz="2000" b="1" dirty="0"/>
              <a:t> (y)</a:t>
            </a:r>
            <a:r>
              <a:rPr lang="en-US" sz="2000" b="1" dirty="0" smtClean="0"/>
              <a:t>) will find the next largest value for which 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000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</a:t>
            </a: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). Thus, inductively, we will enumerate the elements of S in increasing order, as desired.</a:t>
            </a:r>
          </a:p>
          <a:p>
            <a:pPr marL="0" lvl="1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  <a:p>
            <a:pPr marL="0" indent="0">
              <a:buNone/>
            </a:pPr>
            <a:endParaRPr lang="en-US" sz="1600" b="1" dirty="0" smtClean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47821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CEA68B3-154E-6244-B04F-D6297B89104D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3856827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C3CA9182-8F09-DC40-A570-A1B3A2611DF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#9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9.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be a recursive (decidable set), what can we say about the complexity (recursive, re non-recursive, non-re) of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where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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S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?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Nothing. Just let S =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, then T could be any subset of . There are an uncountable number of such subsets and some are clearly in each of the categories above.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5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53CD2BD-4838-EB49-AD26-B8445E5E716F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05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76862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FDFD33AF-EB6A-7E4C-8084-4FF4C6A49A9D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#10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10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Define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the pairing function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x,y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&gt;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its two inverses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where if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z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= &lt;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x,y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&gt;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then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x = 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y = &lt;z&gt;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Right out of Notes.</a:t>
            </a:r>
          </a:p>
          <a:p>
            <a:pPr marL="0" indent="0" eaLnBrk="1" hangingPunct="1">
              <a:buNone/>
            </a:pPr>
            <a:endParaRPr lang="en-US" baseline="-250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0786FC8-DCD7-FB41-965F-A2CA0103DFAE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25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60233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804FD14D-FC1D-E44A-9F36-0C0B17675BC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4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#11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4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Times" pitchFamily="-111" charset="0"/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11.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Assume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A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and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B 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C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.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Prove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 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C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Done in class</a:t>
            </a:r>
            <a:endParaRPr lang="en-US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4945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CCAD0D-291B-A141-A15B-9603AA1C47E4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45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72638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454F110D-AD1C-6E45-817E-5F9BF4AFB024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13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0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Question#12</a:t>
            </a:r>
          </a:p>
        </p:txBody>
      </p:sp>
      <p:sp>
        <p:nvSpPr>
          <p:cNvPr id="5007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12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P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x [ STP(f, x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, x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) ]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Why does Rice’s theorem not tell us anything about the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undecidability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of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P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?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/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This is not an I/O property as we can have implementations of C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0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that are efficient and satisfy P and others that do not. </a:t>
            </a:r>
            <a:endParaRPr lang="en-US" dirty="0" smtClean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50074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CAF0F4-03B1-F54B-A5FB-81DA4FB85D6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007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8754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4C433E07-E78A-484E-BB98-97891E7DD68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Question#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1 Part b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22250" indent="-222250" eaLnBrk="1" hangingPunct="1">
              <a:buFont typeface="Times" pitchFamily="-111" charset="0"/>
              <a:buNone/>
            </a:pPr>
            <a:r>
              <a:rPr lang="en-US" sz="1600" dirty="0">
                <a:ea typeface="ＭＳ Ｐゴシック" pitchFamily="-111" charset="-128"/>
                <a:cs typeface="ＭＳ Ｐゴシック" pitchFamily="-111" charset="-128"/>
              </a:rPr>
              <a:t>1.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	Prove that the following are equivalent</a:t>
            </a:r>
          </a:p>
          <a:p>
            <a:pPr marL="280988" lvl="1" indent="-280988" eaLnBrk="1" hangingPunct="1">
              <a:buFont typeface="Times" pitchFamily="-111" charset="0"/>
              <a:buAutoNum type="alphaLcParenR"/>
            </a:pPr>
            <a:r>
              <a:rPr lang="en-US" sz="2400" b="1" dirty="0"/>
              <a:t>S is an infinite recursive (decidable) set.</a:t>
            </a:r>
          </a:p>
          <a:p>
            <a:pPr marL="280988" lvl="1" indent="-280988" eaLnBrk="1" hangingPunct="1">
              <a:buFont typeface="Times" pitchFamily="-111" charset="0"/>
              <a:buAutoNum type="alphaLcParenR"/>
            </a:pPr>
            <a:r>
              <a:rPr lang="en-US" sz="2400" b="1" dirty="0"/>
              <a:t>S is the range of a monotonically increasing total recursive function. </a:t>
            </a:r>
            <a:br>
              <a:rPr lang="en-US" sz="2400" b="1" dirty="0"/>
            </a:br>
            <a:r>
              <a:rPr lang="en-US" sz="2400" b="1" dirty="0"/>
              <a:t>Note: f is monotonically increasing means that </a:t>
            </a:r>
            <a:r>
              <a:rPr lang="en-US" sz="2400" b="1" dirty="0">
                <a:sym typeface="Symbol" pitchFamily="-111" charset="2"/>
              </a:rPr>
              <a:t></a:t>
            </a:r>
            <a:r>
              <a:rPr lang="en-US" sz="2400" b="1" dirty="0"/>
              <a:t>x f(x+1) &gt; f(x)</a:t>
            </a:r>
            <a:r>
              <a:rPr lang="en-US" sz="2400" b="1" dirty="0" smtClean="0"/>
              <a:t>.</a:t>
            </a:r>
          </a:p>
          <a:p>
            <a:pPr marL="0" lvl="1" indent="0">
              <a:buNone/>
            </a:pPr>
            <a:r>
              <a:rPr lang="en-US" sz="2400" b="1" dirty="0" smtClean="0"/>
              <a:t>b) Implies a)</a:t>
            </a:r>
          </a:p>
          <a:p>
            <a:pPr marL="0" lvl="1" indent="0">
              <a:buNone/>
            </a:pPr>
            <a:r>
              <a:rPr lang="en-US" sz="2400" b="1" dirty="0" smtClean="0"/>
              <a:t>Let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 be enumerated by the monotonically increasing algorithm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Define </a:t>
            </a:r>
            <a:r>
              <a:rPr lang="en-US" sz="2400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by</a:t>
            </a:r>
          </a:p>
          <a:p>
            <a:pPr marL="0" lvl="1" indent="0">
              <a:buNone/>
            </a:pP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</a:t>
            </a:r>
            <a:r>
              <a:rPr lang="en-US" sz="2400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S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= (</a:t>
            </a:r>
            <a:r>
              <a:rPr lang="en-US" sz="2400" b="1" dirty="0" err="1" smtClean="0"/>
              <a:t>f</a:t>
            </a:r>
            <a:r>
              <a:rPr lang="en-US" sz="2400" b="1" baseline="-25000" dirty="0" err="1" smtClean="0"/>
              <a:t>R</a:t>
            </a:r>
            <a:r>
              <a:rPr lang="en-US" sz="2400" b="1" dirty="0" smtClean="0"/>
              <a:t> (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</a:t>
            </a:r>
            <a:r>
              <a:rPr lang="en-US" sz="2400" b="1" dirty="0" smtClean="0"/>
              <a:t>µ z [</a:t>
            </a:r>
            <a:r>
              <a:rPr lang="en-US" sz="2400" b="1" dirty="0" err="1" smtClean="0"/>
              <a:t>f</a:t>
            </a:r>
            <a:r>
              <a:rPr lang="en-US" sz="2400" b="1" baseline="-25000" dirty="0" err="1" smtClean="0"/>
              <a:t>R</a:t>
            </a:r>
            <a:r>
              <a:rPr lang="en-US" sz="2400" b="1" dirty="0" smtClean="0"/>
              <a:t> (z)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≥</a:t>
            </a:r>
            <a:r>
              <a:rPr lang="en-US" sz="2400" b="1" dirty="0" smtClean="0"/>
              <a:t> x]) == x)</a:t>
            </a:r>
          </a:p>
          <a:p>
            <a:pPr marL="0" lvl="1" indent="0">
              <a:buNone/>
            </a:pPr>
            <a:r>
              <a:rPr lang="en-US" sz="2400" b="1" dirty="0" smtClean="0"/>
              <a:t>Clearly, if x is enumerated, it must appear before any values greater than it are enumerated and consequently this is a bounded search to find the first element listed that is at least as large as x. If this element is x, then x is in S, else it is not. The fact that </a:t>
            </a:r>
            <a:r>
              <a:rPr lang="en-US" sz="2400" b="1" dirty="0" err="1" smtClean="0"/>
              <a:t>f</a:t>
            </a:r>
            <a:r>
              <a:rPr lang="en-US" sz="2400" b="1" baseline="-25000" dirty="0" err="1" smtClean="0"/>
              <a:t>R</a:t>
            </a:r>
            <a:r>
              <a:rPr lang="en-US" sz="2400" b="1" dirty="0" smtClean="0"/>
              <a:t> is monotonically increasing makes S infinite. The fact that it has a characteristic function makes it decidable.</a:t>
            </a:r>
          </a:p>
          <a:p>
            <a:pPr marL="0" lvl="1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  <a:p>
            <a:pPr marL="0" indent="0">
              <a:buNone/>
            </a:pPr>
            <a:endParaRPr lang="en-US" sz="1600" b="1" dirty="0" smtClean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47821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CEA68B3-154E-6244-B04F-D6297B89104D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82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508863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1A163F25-B28E-CD42-98E7-4924C35354E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0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Question#2</a:t>
            </a:r>
          </a:p>
        </p:txBody>
      </p:sp>
      <p:sp>
        <p:nvSpPr>
          <p:cNvPr id="480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Let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A and B be re sets. For each of the following, either prove that the set is re, or give a counterexample that results in some known non-re set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Let A be semi decided by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 and B by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B</a:t>
            </a:r>
            <a:endParaRPr lang="en-US" sz="2400" b="1" baseline="-250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990600" lvl="1" indent="-533400" eaLnBrk="1" hangingPunct="1">
              <a:buFont typeface="Times" pitchFamily="-111" charset="0"/>
              <a:buAutoNum type="alphaLcParenR"/>
            </a:pPr>
            <a:r>
              <a:rPr lang="en-US" sz="2400" b="1" dirty="0"/>
              <a:t>A </a:t>
            </a:r>
            <a:r>
              <a:rPr lang="en-US" sz="2400" b="1" dirty="0">
                <a:sym typeface="Symbol" pitchFamily="-111" charset="2"/>
              </a:rPr>
              <a:t></a:t>
            </a:r>
            <a:r>
              <a:rPr lang="en-US" sz="2400" b="1" dirty="0"/>
              <a:t> </a:t>
            </a:r>
            <a:r>
              <a:rPr lang="en-US" sz="2400" b="1" dirty="0" smtClean="0"/>
              <a:t>B: must be re as it is semi-decided by</a:t>
            </a:r>
          </a:p>
          <a:p>
            <a:pPr marL="457200" lvl="1" indent="0">
              <a:buNone/>
            </a:pPr>
            <a:r>
              <a:rPr lang="en-US" sz="2400" b="1" dirty="0"/>
              <a:t>	</a:t>
            </a:r>
            <a:r>
              <a:rPr lang="en-US" sz="2400" b="1" dirty="0" err="1" smtClean="0"/>
              <a:t>f</a:t>
            </a:r>
            <a:r>
              <a:rPr lang="en-US" sz="2400" b="1" baseline="-25000" dirty="0" err="1" smtClean="0"/>
              <a:t>A</a:t>
            </a:r>
            <a:r>
              <a:rPr lang="en-US" sz="2400" b="1" baseline="-25000" dirty="0" smtClean="0"/>
              <a:t> </a:t>
            </a:r>
            <a:r>
              <a:rPr lang="en-US" sz="2400" b="1" baseline="-25000" dirty="0" smtClean="0">
                <a:sym typeface="Symbol" pitchFamily="-111" charset="2"/>
              </a:rPr>
              <a:t></a:t>
            </a:r>
            <a:r>
              <a:rPr lang="en-US" sz="2400" b="1" baseline="-25000" dirty="0" smtClean="0"/>
              <a:t> B</a:t>
            </a:r>
            <a:r>
              <a:rPr lang="en-US" sz="2400" b="1" dirty="0" smtClean="0"/>
              <a:t> (x) =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t [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||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B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]</a:t>
            </a:r>
            <a:endParaRPr lang="en-US" sz="2400" b="1" dirty="0"/>
          </a:p>
          <a:p>
            <a:pPr marL="990600" lvl="1" indent="-533400">
              <a:buFont typeface="+mj-lt"/>
              <a:buAutoNum type="alphaLcParenR" startAt="2"/>
            </a:pPr>
            <a:r>
              <a:rPr lang="en-US" sz="2400" b="1" dirty="0"/>
              <a:t>A </a:t>
            </a:r>
            <a:r>
              <a:rPr lang="en-US" sz="2400" b="1" dirty="0">
                <a:sym typeface="Symbol" pitchFamily="-111" charset="2"/>
              </a:rPr>
              <a:t></a:t>
            </a:r>
            <a:r>
              <a:rPr lang="en-US" sz="2400" b="1" dirty="0"/>
              <a:t> </a:t>
            </a:r>
            <a:r>
              <a:rPr lang="en-US" sz="2400" b="1" dirty="0" smtClean="0"/>
              <a:t>B: must be re as it is semi-decided by</a:t>
            </a:r>
          </a:p>
          <a:p>
            <a:pPr marL="457200" lvl="1" indent="0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f</a:t>
            </a:r>
            <a:r>
              <a:rPr lang="en-US" sz="2400" b="1" baseline="-25000" dirty="0" err="1" smtClean="0"/>
              <a:t>A</a:t>
            </a:r>
            <a:r>
              <a:rPr lang="en-US" sz="2400" b="1" baseline="-25000" dirty="0" smtClean="0"/>
              <a:t> </a:t>
            </a:r>
            <a:r>
              <a:rPr lang="en-US" sz="2400" b="1" baseline="-25000" dirty="0" smtClean="0">
                <a:sym typeface="Symbol" pitchFamily="-111" charset="2"/>
              </a:rPr>
              <a:t></a:t>
            </a:r>
            <a:r>
              <a:rPr lang="en-US" sz="2400" b="1" baseline="-25000" dirty="0" smtClean="0"/>
              <a:t> B</a:t>
            </a:r>
            <a:r>
              <a:rPr lang="en-US" sz="2400" b="1" dirty="0" smtClean="0"/>
              <a:t> (x) =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t [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A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&amp;&amp;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B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]</a:t>
            </a:r>
            <a:endParaRPr lang="en-US" sz="2400" b="1" dirty="0"/>
          </a:p>
          <a:p>
            <a:pPr marL="990600" lvl="1" indent="-533400" eaLnBrk="1" hangingPunct="1">
              <a:buFont typeface="+mj-lt"/>
              <a:buAutoNum type="alphaLcParenR" startAt="3"/>
            </a:pPr>
            <a:r>
              <a:rPr lang="en-US" sz="2400" b="1" dirty="0"/>
              <a:t>~</a:t>
            </a:r>
            <a:r>
              <a:rPr lang="en-US" sz="2400" b="1" dirty="0" smtClean="0"/>
              <a:t>A: can be non-re. If ~A is always re, then all re are recursive as any set that is re and whose complement is re is decidable. However, A = K is a non-rec, re set and so ~A is not re.</a:t>
            </a:r>
            <a:endParaRPr lang="en-US" sz="2400" b="1" dirty="0"/>
          </a:p>
        </p:txBody>
      </p:sp>
      <p:sp>
        <p:nvSpPr>
          <p:cNvPr id="4802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C425DBC-4D5E-3345-8521-F717BCA87400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02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3243743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65F63443-2735-4547-8156-5F958F6433AC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Question#3</a:t>
            </a:r>
          </a:p>
        </p:txBody>
      </p:sp>
      <p:sp>
        <p:nvSpPr>
          <p:cNvPr id="482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Present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demonstration that the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even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function is primitive recursive.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even(x) = 1 if x is even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even(x) = 0 if x is odd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You may assume only that the base functions are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and that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prf’s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are closed under a finite number of applications of composition and primitive recursion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DONE in class.</a:t>
            </a:r>
            <a:endParaRPr lang="en-US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AF1824-6E7B-FF44-8CFB-7287B0B6F889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23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0205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D442E32B-9358-A442-968B-516F626B0D8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4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Question#4</a:t>
            </a:r>
          </a:p>
        </p:txBody>
      </p:sp>
      <p:sp>
        <p:nvSpPr>
          <p:cNvPr id="484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AutoNum type="arabicPeriod" startAt="4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Given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that the predicate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and the function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VALUE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 are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prf’s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, show that we can semi-decide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{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evaluates to 0 for some input}</a:t>
            </a:r>
            <a:br>
              <a:rPr lang="en-US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This can be shown re by the predicate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{f |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&lt;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x,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&gt; [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) &amp;&amp; value(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) = 0] } </a:t>
            </a:r>
            <a:endParaRPr lang="en-US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43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9E40F41-16F5-E74D-BFBF-260F21EDB02A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43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262459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A2E656CF-A014-764C-87C2-1DED4D8AE25E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Question#5</a:t>
            </a:r>
          </a:p>
        </p:txBody>
      </p:sp>
      <p:sp>
        <p:nvSpPr>
          <p:cNvPr id="486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5.	Let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an re (recursively enumerable), non-recursive set, and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re, non-empty, 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possibly recursive set. Let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 = { z | z = x + y, where x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S and y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T }.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a)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non re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?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No as we can let S and T be semi-decided by </a:t>
            </a:r>
            <a:r>
              <a:rPr lang="en-US" sz="28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8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 and </a:t>
            </a:r>
            <a:r>
              <a:rPr lang="en-US" sz="28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8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, resp., E is then semi-</a:t>
            </a:r>
            <a:r>
              <a:rPr lang="en-US" sz="2800" b="1" dirty="0" err="1" smtClean="0">
                <a:ea typeface="ＭＳ Ｐゴシック" pitchFamily="-111" charset="-128"/>
                <a:cs typeface="ＭＳ Ｐゴシック" pitchFamily="-111" charset="-128"/>
              </a:rPr>
              <a:t>dec.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 by</a:t>
            </a:r>
            <a:b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2400" b="1" dirty="0" err="1" smtClean="0"/>
              <a:t>f</a:t>
            </a:r>
            <a:r>
              <a:rPr lang="en-US" sz="2400" b="1" baseline="-25000" dirty="0" err="1"/>
              <a:t>E</a:t>
            </a:r>
            <a:r>
              <a:rPr lang="en-US" sz="2400" b="1" dirty="0" smtClean="0"/>
              <a:t> (z) =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&lt;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x,y,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&gt; [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&amp;&amp; 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y, t) &amp;&amp; </a:t>
            </a:r>
            <a:b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(z = value(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x, t)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+ value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400" b="1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T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, y, t)) ]</a:t>
            </a:r>
            <a:endParaRPr lang="en-US" sz="28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(b)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re non-recursive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?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Yes, just let T = {0}, then E = S which is known to be re, non-rec.</a:t>
            </a:r>
            <a:endParaRPr lang="en-US" sz="28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	(c)	Can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be recursive?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Yes, let T =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, then </a:t>
            </a:r>
            <a:br>
              <a:rPr lang="en-US" sz="28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E = { x | x ≥ min (S) } which is a co-finite set and hence rec.</a:t>
            </a: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1A81535-BAB7-7D4E-8ADF-6E46453278AD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64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247025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0FC50D1B-2EBB-7542-9CD0-BCC0F054FB5B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Sample Question#6</a:t>
            </a:r>
          </a:p>
        </p:txBody>
      </p:sp>
      <p:sp>
        <p:nvSpPr>
          <p:cNvPr id="488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Times" pitchFamily="-111" charset="0"/>
              <a:buAutoNum type="arabicPeriod" startAt="6"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Assuming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TOTAL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 is </a:t>
            </a:r>
            <a:r>
              <a:rPr lang="en-US" dirty="0" err="1" smtClean="0">
                <a:ea typeface="ＭＳ Ｐゴシック" pitchFamily="-111" charset="-128"/>
                <a:cs typeface="ＭＳ Ｐゴシック" pitchFamily="-111" charset="-128"/>
              </a:rPr>
              <a:t>undecidable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, use reduction to show the </a:t>
            </a:r>
            <a:r>
              <a:rPr lang="en-US" dirty="0" err="1" smtClean="0">
                <a:ea typeface="ＭＳ Ｐゴシック" pitchFamily="-111" charset="-128"/>
                <a:cs typeface="ＭＳ Ｐゴシック" pitchFamily="-111" charset="-128"/>
              </a:rPr>
              <a:t>undecidability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 of 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(x+1) &gt;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}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Let f be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arb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Define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(x) =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-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+ x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TOTAL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x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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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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/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-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(x) + x = x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Incr</a:t>
            </a:r>
            <a:endParaRPr lang="en-US" b="1" dirty="0" smtClean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283023-808D-C84C-BC3F-2BDB14D50C07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884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90015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A43D3EF6-9EFB-EE42-9358-6E870DF5BE2A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#7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7.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Let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x,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Let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TOT = { f | x,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(x)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</a:t>
            </a:r>
            <a:b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Prove that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</a:t>
            </a:r>
            <a:r>
              <a:rPr lang="en-US" b="1" baseline="-25000" dirty="0">
                <a:ea typeface="ＭＳ Ｐゴシック" pitchFamily="-111" charset="-128"/>
                <a:cs typeface="ＭＳ Ｐゴシック" pitchFamily="-111" charset="-128"/>
              </a:rPr>
              <a:t>m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TOT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. Note Q#6 starts this one.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Let f be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arb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.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Define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(x) =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t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[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f,x,t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) &amp;&amp;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stp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(f,x+1,t) &amp;&amp; (value(f,x+1,t) &gt;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value(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f,x,t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))]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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(x)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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</a:rPr>
              <a:t>G</a:t>
            </a:r>
            <a:r>
              <a:rPr lang="en-US" b="1" baseline="-25000" dirty="0" err="1" smtClean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</a:rPr>
              <a:t> TOT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92B65B2-B3A4-F846-9B41-ADF4941CAA0E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66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241284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eaLnBrk="1" hangingPunct="1"/>
            <a:fld id="{2ECB959B-3241-7846-95EE-2CB2ABF51E17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 eaLnBrk="1" hangingPunct="1"/>
              <a:t>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8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Sample Question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#8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86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8.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	Let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</a:rPr>
              <a:t>Incr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</a:rPr>
              <a:t> = { f | 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}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Use Rice’s theorem to show </a:t>
            </a:r>
            <a:r>
              <a:rPr lang="en-US" b="1" dirty="0" err="1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is not recursive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</a:t>
            </a:r>
            <a:br>
              <a:rPr lang="en-US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Non-Trivial as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C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0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(x)=0 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; S(x)=x+1 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/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Let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f,g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be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arb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. Such that 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(x)=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 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b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</a:b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x 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(x+1)&gt;</a:t>
            </a:r>
            <a:r>
              <a:rPr lang="en-US" b="1" baseline="-25000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g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(x) 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iff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g  </a:t>
            </a:r>
            <a:r>
              <a:rPr lang="en-US" b="1" dirty="0" err="1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Incr</a:t>
            </a:r>
            <a:r>
              <a:rPr lang="en-US" b="1" dirty="0" smtClean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 </a:t>
            </a:r>
            <a:endParaRPr lang="en-US" b="1" dirty="0">
              <a:ea typeface="ＭＳ Ｐゴシック" pitchFamily="-111" charset="-128"/>
              <a:cs typeface="ＭＳ Ｐゴシック" pitchFamily="-111" charset="-128"/>
              <a:sym typeface="Symbol" pitchFamily="-111" charset="2"/>
            </a:endParaRPr>
          </a:p>
        </p:txBody>
      </p:sp>
      <p:sp>
        <p:nvSpPr>
          <p:cNvPr id="49869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58D2DF-1C02-FD42-ABE2-6115D70329D8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2/26/15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986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EECS</a:t>
            </a:r>
          </a:p>
        </p:txBody>
      </p:sp>
    </p:spTree>
    <p:extLst>
      <p:ext uri="{BB962C8B-B14F-4D97-AF65-F5344CB8AC3E}">
        <p14:creationId xmlns:p14="http://schemas.microsoft.com/office/powerpoint/2010/main" val="1050672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311</Words>
  <Application>Microsoft Macintosh PowerPoint</Application>
  <PresentationFormat>On-screen Show (4:3)</PresentationFormat>
  <Paragraphs>104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Sample Question#1. Part a</vt:lpstr>
      <vt:lpstr>Sample Question#1 Part b</vt:lpstr>
      <vt:lpstr>Sample Question#2</vt:lpstr>
      <vt:lpstr>Sample Question#3</vt:lpstr>
      <vt:lpstr>Sample Question#4</vt:lpstr>
      <vt:lpstr>Sample Question#5</vt:lpstr>
      <vt:lpstr>Sample Question#6</vt:lpstr>
      <vt:lpstr>Sample Question#7</vt:lpstr>
      <vt:lpstr>Sample Question#8</vt:lpstr>
      <vt:lpstr>Sample Question#9</vt:lpstr>
      <vt:lpstr>Sample Question#10</vt:lpstr>
      <vt:lpstr>Sample Question#11</vt:lpstr>
      <vt:lpstr>Sample Question#12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Question#1</dc:title>
  <dc:creator>Charles Hughes</dc:creator>
  <cp:lastModifiedBy>Charlie Hughes</cp:lastModifiedBy>
  <cp:revision>13</cp:revision>
  <dcterms:created xsi:type="dcterms:W3CDTF">2014-02-24T01:10:54Z</dcterms:created>
  <dcterms:modified xsi:type="dcterms:W3CDTF">2015-02-26T17:11:41Z</dcterms:modified>
</cp:coreProperties>
</file>