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7" r:id="rId9"/>
    <p:sldId id="266" r:id="rId10"/>
    <p:sldId id="268" r:id="rId11"/>
    <p:sldId id="270" r:id="rId12"/>
    <p:sldId id="272" r:id="rId13"/>
    <p:sldId id="271" r:id="rId14"/>
    <p:sldId id="273" r:id="rId15"/>
    <p:sldId id="258" r:id="rId16"/>
    <p:sldId id="260" r:id="rId1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A07FB5-10A2-4972-9364-46F8F9012FC6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AD28F-04E0-4A7D-97CB-699344686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86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90E471E-E577-4110-B175-7C148DB32869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7FB5A03A-D8B2-4794-8BEF-EB26BF6CE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5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96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78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06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88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87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65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03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72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9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39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6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448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82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1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5A03A-D8B2-4794-8BEF-EB26BF6CEC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02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F4063EC-DC48-4DFD-8DB4-B8A533CC416E}" type="datetimeFigureOut">
              <a:rPr lang="en-US" smtClean="0"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DB689A4-58D8-4D30-88B3-9C596A2CDE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rtplanet.com/blog/bulletin/dutch-architect-to-build-8216endless-3d-printed-house/10671" TargetMode="External"/><Relationship Id="rId3" Type="http://schemas.openxmlformats.org/officeDocument/2006/relationships/hyperlink" Target="http://3dprinting.com/" TargetMode="External"/><Relationship Id="rId7" Type="http://schemas.openxmlformats.org/officeDocument/2006/relationships/hyperlink" Target="http://createdigitalmusic.com/2012/10/six-3d-printed-musical-instruments-and-what-3d-printing-could-do-for-musician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eb.ncsu.edu/abstract/technology/3d-printing/" TargetMode="External"/><Relationship Id="rId5" Type="http://schemas.openxmlformats.org/officeDocument/2006/relationships/hyperlink" Target="http://www.mojo3dprinting.com/printers/default.aspx" TargetMode="External"/><Relationship Id="rId10" Type="http://schemas.openxmlformats.org/officeDocument/2006/relationships/hyperlink" Target="http://www.physicstoday.org/resource/1/phtoad/v64/i10/p25_s1?bypassSSO=1" TargetMode="External"/><Relationship Id="rId4" Type="http://schemas.openxmlformats.org/officeDocument/2006/relationships/hyperlink" Target="http://www.dimensionprinting.com/" TargetMode="External"/><Relationship Id="rId9" Type="http://schemas.openxmlformats.org/officeDocument/2006/relationships/hyperlink" Target="http://www.tr.ietejournals.org/article.asp?issn=0256-4602;year=2012;volume=29;issue=5;spage=360;epage=364;aulast=Kaur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3962401"/>
            <a:ext cx="6070005" cy="1972264"/>
          </a:xfrm>
        </p:spPr>
        <p:txBody>
          <a:bodyPr>
            <a:normAutofit/>
          </a:bodyPr>
          <a:lstStyle/>
          <a:p>
            <a:r>
              <a:rPr lang="en-US" dirty="0" smtClean="0"/>
              <a:t>Jamir Dirksen</a:t>
            </a:r>
          </a:p>
          <a:p>
            <a:r>
              <a:rPr lang="en-US" dirty="0" smtClean="0"/>
              <a:t>Kyle </a:t>
            </a:r>
            <a:r>
              <a:rPr lang="en-US" dirty="0" err="1" smtClean="0"/>
              <a:t>Strink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COP 4910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0"/>
            <a:ext cx="7175351" cy="1793167"/>
          </a:xfrm>
        </p:spPr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5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96200" cy="1143000"/>
          </a:xfrm>
        </p:spPr>
        <p:txBody>
          <a:bodyPr/>
          <a:lstStyle/>
          <a:p>
            <a:r>
              <a:rPr lang="en-US" dirty="0" smtClean="0"/>
              <a:t>3D printing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6400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3D printing technologies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err="1"/>
              <a:t>S</a:t>
            </a:r>
            <a:r>
              <a:rPr lang="en-US" dirty="0" err="1" smtClean="0"/>
              <a:t>tereo</a:t>
            </a:r>
            <a:r>
              <a:rPr lang="en-US" b="1" dirty="0" err="1" smtClean="0"/>
              <a:t>l</a:t>
            </a:r>
            <a:r>
              <a:rPr lang="en-US" dirty="0" err="1" smtClean="0"/>
              <a:t>ithography</a:t>
            </a:r>
            <a:r>
              <a:rPr lang="en-US" dirty="0" smtClean="0"/>
              <a:t> </a:t>
            </a:r>
            <a:r>
              <a:rPr lang="en-US" b="1" dirty="0" smtClean="0"/>
              <a:t>A</a:t>
            </a:r>
            <a:r>
              <a:rPr lang="en-US" dirty="0" smtClean="0"/>
              <a:t>pparatus (SLA)</a:t>
            </a:r>
          </a:p>
          <a:p>
            <a:pPr lvl="1"/>
            <a:r>
              <a:rPr lang="en-US" dirty="0" smtClean="0"/>
              <a:t>Fused Deposition Modeling (FDM)</a:t>
            </a:r>
          </a:p>
          <a:p>
            <a:pPr lvl="1"/>
            <a:r>
              <a:rPr lang="en-US" dirty="0" smtClean="0"/>
              <a:t>Selective Laser Sintering (SLS)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533400"/>
            <a:ext cx="8574207" cy="1143000"/>
          </a:xfrm>
        </p:spPr>
        <p:txBody>
          <a:bodyPr/>
          <a:lstStyle/>
          <a:p>
            <a:r>
              <a:rPr lang="en-US" dirty="0" err="1" smtClean="0"/>
              <a:t>Stereolothography</a:t>
            </a:r>
            <a:r>
              <a:rPr lang="en-US" dirty="0" smtClean="0"/>
              <a:t> Apparatus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6400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First commercial 3D printer</a:t>
            </a:r>
          </a:p>
          <a:p>
            <a:r>
              <a:rPr lang="en-US" dirty="0" smtClean="0"/>
              <a:t>Invented by Charles Hull in 1984</a:t>
            </a:r>
          </a:p>
          <a:p>
            <a:r>
              <a:rPr lang="en-US" dirty="0" smtClean="0"/>
              <a:t>UV laser beam causes liquid photopolymer to harden</a:t>
            </a:r>
          </a:p>
          <a:p>
            <a:r>
              <a:rPr lang="en-US" dirty="0" smtClean="0"/>
              <a:t>Layers of 1/400 of an inch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5200"/>
            <a:ext cx="3125579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16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077200" cy="1143000"/>
          </a:xfrm>
        </p:spPr>
        <p:txBody>
          <a:bodyPr/>
          <a:lstStyle/>
          <a:p>
            <a:r>
              <a:rPr lang="en-US" dirty="0"/>
              <a:t>Fused Deposition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6400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Works like a glue gun</a:t>
            </a:r>
          </a:p>
          <a:p>
            <a:r>
              <a:rPr lang="en-US" dirty="0" smtClean="0"/>
              <a:t>Uses plastic filament or metal wire</a:t>
            </a:r>
          </a:p>
          <a:p>
            <a:r>
              <a:rPr lang="en-US" dirty="0" smtClean="0"/>
              <a:t>Extrudes melted material layer by layer</a:t>
            </a:r>
          </a:p>
          <a:p>
            <a:r>
              <a:rPr lang="en-US" dirty="0"/>
              <a:t>Layers of </a:t>
            </a:r>
            <a:r>
              <a:rPr lang="en-US" dirty="0" smtClean="0"/>
              <a:t>1/200 </a:t>
            </a:r>
            <a:r>
              <a:rPr lang="en-US" dirty="0"/>
              <a:t>of an inch</a:t>
            </a:r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0"/>
            <a:ext cx="37338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4.bp.blogspot.com/_v5Js7vvPsdw/TORcrMbEaFI/AAAAAAAAAGA/USMhbBTMwfE/s320/Rapid-di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800600"/>
            <a:ext cx="3710606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6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696200" cy="1143000"/>
          </a:xfrm>
        </p:spPr>
        <p:txBody>
          <a:bodyPr/>
          <a:lstStyle/>
          <a:p>
            <a:r>
              <a:rPr lang="en-US" dirty="0" smtClean="0"/>
              <a:t>Selective Laser Sintering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57400"/>
            <a:ext cx="6400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Laser fuses powder</a:t>
            </a:r>
          </a:p>
          <a:p>
            <a:r>
              <a:rPr lang="en-US" dirty="0" smtClean="0"/>
              <a:t>Layers of 1/300 of an inch</a:t>
            </a:r>
          </a:p>
          <a:p>
            <a:r>
              <a:rPr lang="en-US" dirty="0" smtClean="0"/>
              <a:t>Various powder materials:</a:t>
            </a:r>
          </a:p>
          <a:p>
            <a:pPr lvl="1"/>
            <a:r>
              <a:rPr lang="en-US" dirty="0" smtClean="0"/>
              <a:t>Wax</a:t>
            </a:r>
          </a:p>
          <a:p>
            <a:pPr lvl="1"/>
            <a:r>
              <a:rPr lang="en-US" dirty="0" smtClean="0"/>
              <a:t>Nylon</a:t>
            </a:r>
          </a:p>
          <a:p>
            <a:pPr lvl="1"/>
            <a:r>
              <a:rPr lang="en-US" dirty="0" smtClean="0"/>
              <a:t>Glass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tainless steel</a:t>
            </a:r>
          </a:p>
          <a:p>
            <a:pPr lvl="1"/>
            <a:r>
              <a:rPr lang="en-US" dirty="0" smtClean="0"/>
              <a:t>Titanium</a:t>
            </a:r>
          </a:p>
          <a:p>
            <a:pPr lvl="1"/>
            <a:r>
              <a:rPr lang="en-US" dirty="0" smtClean="0"/>
              <a:t>Aluminum</a:t>
            </a:r>
            <a:endParaRPr lang="en-US" dirty="0"/>
          </a:p>
          <a:p>
            <a:pPr marL="365760" lvl="1" indent="0">
              <a:buNone/>
            </a:pPr>
            <a:endParaRPr lang="en-US" dirty="0" smtClean="0"/>
          </a:p>
        </p:txBody>
      </p:sp>
      <p:pic>
        <p:nvPicPr>
          <p:cNvPr id="2050" name="Picture 2" descr="http://old.materialise.com/materialise/download/en/285308/image/345/1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514652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4400" y="2133600"/>
            <a:ext cx="6934200" cy="34747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3D printing is widely used today in many industries using a variety of materials</a:t>
            </a:r>
          </a:p>
          <a:p>
            <a:endParaRPr lang="en-US" dirty="0"/>
          </a:p>
          <a:p>
            <a:r>
              <a:rPr lang="en-US" dirty="0" smtClean="0"/>
              <a:t>There are cost benefits to using 3D printing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There are a variety of printing technologies available</a:t>
            </a:r>
          </a:p>
          <a:p>
            <a:endParaRPr lang="en-US" dirty="0"/>
          </a:p>
          <a:p>
            <a:r>
              <a:rPr lang="en-US" dirty="0"/>
              <a:t>3D printing is still growing and developing 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41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95400"/>
            <a:ext cx="7543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http://3dprinting.com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/</a:t>
            </a:r>
            <a:endParaRPr lang="en-U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http://www.dimensionprinting.com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/</a:t>
            </a:r>
            <a:endParaRPr lang="en-U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http://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5"/>
              </a:rPr>
              <a:t>www.mojo3dprinting.com/printers/default.aspx</a:t>
            </a:r>
            <a:endParaRPr lang="en-U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u="sng" dirty="0">
                <a:hlinkClick r:id="rId6"/>
              </a:rPr>
              <a:t>http://web.ncsu.edu/abstract/technology/3d-printing</a:t>
            </a:r>
            <a:r>
              <a:rPr lang="en-US" u="sng" dirty="0" smtClean="0">
                <a:hlinkClick r:id="rId6"/>
              </a:rPr>
              <a:t>/</a:t>
            </a:r>
            <a:endParaRPr lang="en-US" u="sng" dirty="0" smtClean="0"/>
          </a:p>
          <a:p>
            <a:r>
              <a:rPr lang="en-US" u="sng" dirty="0">
                <a:hlinkClick r:id="rId7"/>
              </a:rPr>
              <a:t>http://createdigitalmusic.com/2012/10/six-3d-printed-musical-instruments-and-what-3d-printing-could-do-for-musicians</a:t>
            </a:r>
            <a:r>
              <a:rPr lang="en-US" u="sng" dirty="0" smtClean="0">
                <a:hlinkClick r:id="rId7"/>
              </a:rPr>
              <a:t>/</a:t>
            </a:r>
            <a:endParaRPr lang="en-US" u="sng" dirty="0" smtClean="0"/>
          </a:p>
          <a:p>
            <a:r>
              <a:rPr lang="en-US" u="sng" dirty="0">
                <a:hlinkClick r:id="rId8"/>
              </a:rPr>
              <a:t>http://www.smartplanet.com/blog/bulletin/dutch-architect-to-build-8216endless-3d-printed-house/10671</a:t>
            </a:r>
            <a:endParaRPr lang="en-US" u="sng" dirty="0" smtClean="0"/>
          </a:p>
          <a:p>
            <a:r>
              <a:rPr lang="en-US" dirty="0" err="1" smtClean="0"/>
              <a:t>Kaur</a:t>
            </a:r>
            <a:r>
              <a:rPr lang="en-US" dirty="0"/>
              <a:t>, S. (2012). How is "Internet of the 3D Printed Products" Going to Affect Our Lives?. </a:t>
            </a:r>
            <a:r>
              <a:rPr lang="en-US" i="1" dirty="0"/>
              <a:t>IETE Technical Review</a:t>
            </a:r>
            <a:r>
              <a:rPr lang="en-US" dirty="0"/>
              <a:t>, </a:t>
            </a:r>
            <a:r>
              <a:rPr lang="en-US" i="1" dirty="0"/>
              <a:t>29</a:t>
            </a:r>
            <a:r>
              <a:rPr lang="en-US" dirty="0"/>
              <a:t>(5), 360-364. </a:t>
            </a:r>
            <a:r>
              <a:rPr lang="en-US" u="sng" dirty="0">
                <a:hlinkClick r:id="rId9"/>
              </a:rPr>
              <a:t>http://</a:t>
            </a:r>
            <a:r>
              <a:rPr lang="en-US" u="sng" dirty="0" smtClean="0">
                <a:hlinkClick r:id="rId9"/>
              </a:rPr>
              <a:t>www.tr.ietejournals.org/article.asp?issn=0256-4602;year=2012;volume=29;issue=5;spage=360;epage=364;aulast=Kaur</a:t>
            </a:r>
            <a:endParaRPr lang="en-US" u="sng" dirty="0" smtClean="0"/>
          </a:p>
          <a:p>
            <a:r>
              <a:rPr lang="en-US" dirty="0"/>
              <a:t>Matthews, J. A. (2011). 3D printing breaks out of its mold. </a:t>
            </a:r>
            <a:r>
              <a:rPr lang="en-US" i="1" dirty="0"/>
              <a:t>Physics Today</a:t>
            </a:r>
            <a:r>
              <a:rPr lang="en-US" dirty="0"/>
              <a:t>, </a:t>
            </a:r>
            <a:r>
              <a:rPr lang="en-US" i="1" dirty="0"/>
              <a:t>64</a:t>
            </a:r>
            <a:r>
              <a:rPr lang="en-US" dirty="0"/>
              <a:t>(10), 25-28. </a:t>
            </a:r>
            <a:r>
              <a:rPr lang="en-US" u="sng" dirty="0">
                <a:hlinkClick r:id="rId10"/>
              </a:rPr>
              <a:t>http://www.physicstoday.org/resource/1/phtoad/v64/i10/p25_s1?bypassSSO=1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3962401"/>
            <a:ext cx="6070005" cy="1972264"/>
          </a:xfrm>
        </p:spPr>
        <p:txBody>
          <a:bodyPr>
            <a:normAutofit/>
          </a:bodyPr>
          <a:lstStyle/>
          <a:p>
            <a:r>
              <a:rPr lang="en-US" dirty="0" smtClean="0"/>
              <a:t>Jamir Dirksen</a:t>
            </a:r>
          </a:p>
          <a:p>
            <a:r>
              <a:rPr lang="en-US" dirty="0" smtClean="0"/>
              <a:t>Kyle </a:t>
            </a:r>
            <a:r>
              <a:rPr lang="en-US" dirty="0" err="1" smtClean="0"/>
              <a:t>Strink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COP 4910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0"/>
            <a:ext cx="7175351" cy="1793167"/>
          </a:xfrm>
        </p:spPr>
        <p:txBody>
          <a:bodyPr/>
          <a:lstStyle/>
          <a:p>
            <a:r>
              <a:rPr lang="en-US" dirty="0" smtClean="0"/>
              <a:t>3D Printing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6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2362200"/>
            <a:ext cx="6400800" cy="3474720"/>
          </a:xfrm>
        </p:spPr>
        <p:txBody>
          <a:bodyPr/>
          <a:lstStyle/>
          <a:p>
            <a:r>
              <a:rPr lang="en-US" dirty="0" smtClean="0"/>
              <a:t>What is 3D Printing?</a:t>
            </a:r>
          </a:p>
          <a:p>
            <a:r>
              <a:rPr lang="en-US" dirty="0" smtClean="0"/>
              <a:t>Materials Used</a:t>
            </a:r>
          </a:p>
          <a:p>
            <a:r>
              <a:rPr lang="en-US" dirty="0" smtClean="0"/>
              <a:t>Where is 3D printing </a:t>
            </a:r>
            <a:r>
              <a:rPr lang="en-US" dirty="0"/>
              <a:t>used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Future applications</a:t>
            </a:r>
          </a:p>
          <a:p>
            <a:r>
              <a:rPr lang="en-US" dirty="0" smtClean="0"/>
              <a:t>3D printing vs. machining</a:t>
            </a:r>
          </a:p>
          <a:p>
            <a:r>
              <a:rPr lang="en-US" dirty="0"/>
              <a:t>Benefits of 3D </a:t>
            </a:r>
            <a:r>
              <a:rPr lang="en-US" dirty="0" smtClean="0"/>
              <a:t>printing</a:t>
            </a:r>
          </a:p>
          <a:p>
            <a:r>
              <a:rPr lang="en-US" dirty="0" smtClean="0"/>
              <a:t>3D printing technologies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7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512511" cy="1143000"/>
          </a:xfrm>
        </p:spPr>
        <p:txBody>
          <a:bodyPr/>
          <a:lstStyle/>
          <a:p>
            <a:r>
              <a:rPr lang="en-US" dirty="0" smtClean="0"/>
              <a:t>What is 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752600"/>
            <a:ext cx="53340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Creates three-dimensional physical objects out of digital data</a:t>
            </a:r>
          </a:p>
          <a:p>
            <a:r>
              <a:rPr lang="en-US" dirty="0" smtClean="0"/>
              <a:t>Uses additive method, printing layers as thin at 10microns.</a:t>
            </a:r>
          </a:p>
          <a:p>
            <a:r>
              <a:rPr lang="en-US" dirty="0" smtClean="0"/>
              <a:t>2D pattern of each layer extrudes the raw material onto a flat platform</a:t>
            </a:r>
          </a:p>
          <a:p>
            <a:r>
              <a:rPr lang="en-US" dirty="0"/>
              <a:t>Process is repeated until the object if </a:t>
            </a:r>
            <a:r>
              <a:rPr lang="en-US" dirty="0" smtClean="0"/>
              <a:t>formed</a:t>
            </a:r>
          </a:p>
          <a:p>
            <a:r>
              <a:rPr lang="en-US" dirty="0" smtClean="0"/>
              <a:t>Material is cured, laser-sintered, fused or bound by UV light, lasers or electron beams</a:t>
            </a:r>
          </a:p>
          <a:p>
            <a:r>
              <a:rPr lang="en-US" dirty="0" smtClean="0"/>
              <a:t>Created </a:t>
            </a:r>
            <a:r>
              <a:rPr lang="en-US" dirty="0"/>
              <a:t>from 3D modeling or by 3D scanning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962400"/>
            <a:ext cx="3347221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9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38200" y="2286000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Plastic</a:t>
            </a:r>
          </a:p>
          <a:p>
            <a:r>
              <a:rPr lang="en-US" dirty="0" smtClean="0"/>
              <a:t>Glass</a:t>
            </a:r>
          </a:p>
          <a:p>
            <a:r>
              <a:rPr lang="en-US" dirty="0" smtClean="0"/>
              <a:t>Metal</a:t>
            </a:r>
          </a:p>
          <a:p>
            <a:r>
              <a:rPr lang="en-US" dirty="0" smtClean="0"/>
              <a:t>Polymers</a:t>
            </a:r>
          </a:p>
          <a:p>
            <a:r>
              <a:rPr lang="en-US" dirty="0" smtClean="0"/>
              <a:t>Human tissue</a:t>
            </a:r>
          </a:p>
          <a:p>
            <a:r>
              <a:rPr lang="en-US" dirty="0" smtClean="0"/>
              <a:t>Wax</a:t>
            </a:r>
          </a:p>
          <a:p>
            <a:r>
              <a:rPr lang="en-US" dirty="0" smtClean="0"/>
              <a:t>Food</a:t>
            </a:r>
          </a:p>
          <a:p>
            <a:r>
              <a:rPr lang="en-US" dirty="0" smtClean="0"/>
              <a:t>Sand &amp; glue mixtures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09800"/>
            <a:ext cx="4972744" cy="299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4173" y="491836"/>
            <a:ext cx="6512511" cy="1143000"/>
          </a:xfrm>
        </p:spPr>
        <p:txBody>
          <a:bodyPr/>
          <a:lstStyle/>
          <a:p>
            <a:pPr algn="l"/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6800" y="2074460"/>
            <a:ext cx="6400800" cy="36100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Computer-aided manufacturing software package (CAM)</a:t>
            </a:r>
          </a:p>
          <a:p>
            <a:r>
              <a:rPr lang="en-US" dirty="0" smtClean="0"/>
              <a:t>Computer-aided design (CAD)</a:t>
            </a:r>
          </a:p>
          <a:p>
            <a:endParaRPr lang="en-US" dirty="0" smtClean="0"/>
          </a:p>
          <a:p>
            <a:r>
              <a:rPr lang="en-US" dirty="0" smtClean="0"/>
              <a:t>EX: AutoCAD, Autodesk</a:t>
            </a:r>
          </a:p>
          <a:p>
            <a:endParaRPr lang="en-US" dirty="0"/>
          </a:p>
          <a:p>
            <a:r>
              <a:rPr lang="en-US" dirty="0" smtClean="0"/>
              <a:t>Once the CAD file is completed it then must be converted into a STL file (</a:t>
            </a:r>
            <a:r>
              <a:rPr lang="en-US" dirty="0" err="1" smtClean="0"/>
              <a:t>stereolithography</a:t>
            </a:r>
            <a:r>
              <a:rPr lang="en-US" dirty="0" smtClean="0"/>
              <a:t>) to be printed</a:t>
            </a:r>
          </a:p>
          <a:p>
            <a:r>
              <a:rPr lang="en-US" dirty="0" smtClean="0"/>
              <a:t>The STL file then breaks the design into layers of specified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algn="l"/>
            <a:r>
              <a:rPr lang="en-US" dirty="0" smtClean="0"/>
              <a:t>Where is 3D printing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1330036"/>
            <a:ext cx="6400800" cy="34747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Used for design visualization</a:t>
            </a:r>
          </a:p>
          <a:p>
            <a:r>
              <a:rPr lang="en-US" dirty="0" smtClean="0"/>
              <a:t>Architecture – models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Jewelry</a:t>
            </a:r>
          </a:p>
          <a:p>
            <a:r>
              <a:rPr lang="en-US" dirty="0" smtClean="0"/>
              <a:t>Automotive – clay models &amp; concept cars</a:t>
            </a:r>
          </a:p>
          <a:p>
            <a:r>
              <a:rPr lang="en-US" dirty="0" smtClean="0"/>
              <a:t>Healthcare – implants, drug delivery systems, diagnostic equipment</a:t>
            </a:r>
          </a:p>
          <a:p>
            <a:r>
              <a:rPr lang="en-US" dirty="0" smtClean="0"/>
              <a:t>Dental – crowns, bridges, stone models</a:t>
            </a:r>
          </a:p>
          <a:p>
            <a:r>
              <a:rPr lang="en-US" dirty="0" smtClean="0"/>
              <a:t>Fossil Reconstruction</a:t>
            </a:r>
          </a:p>
          <a:p>
            <a:r>
              <a:rPr lang="en-US" dirty="0" smtClean="0"/>
              <a:t>Bone reconstruction in forensic investigations</a:t>
            </a:r>
          </a:p>
          <a:p>
            <a:r>
              <a:rPr lang="en-US" dirty="0" smtClean="0"/>
              <a:t>Consumer use – mugs, cellphone cases,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551204"/>
            <a:ext cx="2986822" cy="16971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028" y="1447800"/>
            <a:ext cx="2941781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589304"/>
            <a:ext cx="3248923" cy="18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9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512511" cy="1143000"/>
          </a:xfrm>
        </p:spPr>
        <p:txBody>
          <a:bodyPr/>
          <a:lstStyle/>
          <a:p>
            <a:r>
              <a:rPr lang="en-US" dirty="0" smtClean="0"/>
              <a:t>Future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19200" y="2667000"/>
            <a:ext cx="6400800" cy="3474720"/>
          </a:xfrm>
        </p:spPr>
        <p:txBody>
          <a:bodyPr/>
          <a:lstStyle/>
          <a:p>
            <a:r>
              <a:rPr lang="en-US" dirty="0" smtClean="0"/>
              <a:t>3D printing is being studied for use in tissue engineering where organs and body parts are created by applying layers of living cells onto a gel medium and slowly built into </a:t>
            </a:r>
            <a:r>
              <a:rPr lang="en-US" dirty="0"/>
              <a:t>a</a:t>
            </a:r>
            <a:r>
              <a:rPr lang="en-US" dirty="0" smtClean="0"/>
              <a:t> 3D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153400" cy="1143000"/>
          </a:xfrm>
        </p:spPr>
        <p:txBody>
          <a:bodyPr/>
          <a:lstStyle/>
          <a:p>
            <a:r>
              <a:rPr lang="en-US" dirty="0" smtClean="0"/>
              <a:t>3D printing vs. machining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71600" y="2590800"/>
            <a:ext cx="6400800" cy="3474720"/>
          </a:xfrm>
        </p:spPr>
        <p:txBody>
          <a:bodyPr/>
          <a:lstStyle/>
          <a:p>
            <a:r>
              <a:rPr lang="en-US" dirty="0" smtClean="0"/>
              <a:t>3D printing is an Additive Manufacturing Technology that builds objects by printing layer by layer. The layers are fused to create the final 3D shape.</a:t>
            </a:r>
          </a:p>
          <a:p>
            <a:endParaRPr lang="en-US" dirty="0" smtClean="0"/>
          </a:p>
          <a:p>
            <a:r>
              <a:rPr lang="en-US" dirty="0" smtClean="0"/>
              <a:t>Machining uses a subtractive process, where you start with a block of raw material that is removed by drilling, cutting, machining, turning, milling, sawing,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6817311" cy="1143000"/>
          </a:xfrm>
        </p:spPr>
        <p:txBody>
          <a:bodyPr/>
          <a:lstStyle/>
          <a:p>
            <a:r>
              <a:rPr lang="en-US" dirty="0" smtClean="0"/>
              <a:t>Benefits of 3D printing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52600"/>
            <a:ext cx="38100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Companies can create their own prototypes</a:t>
            </a:r>
          </a:p>
          <a:p>
            <a:r>
              <a:rPr lang="en-US" dirty="0" smtClean="0"/>
              <a:t>Rapid manufacturing</a:t>
            </a:r>
          </a:p>
          <a:p>
            <a:r>
              <a:rPr lang="en-US" dirty="0" smtClean="0"/>
              <a:t>Reduce waste and extra costs associated with traditional subtractive manufacturing.</a:t>
            </a:r>
          </a:p>
          <a:p>
            <a:r>
              <a:rPr lang="en-US" dirty="0" smtClean="0"/>
              <a:t>Subtractive manufacturing can leave up to 90% of expensive raw materials, such as titanium, wasted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948493" cy="469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7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247</TotalTime>
  <Words>614</Words>
  <Application>Microsoft Office PowerPoint</Application>
  <PresentationFormat>On-screen Show (4:3)</PresentationFormat>
  <Paragraphs>124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Slipstream</vt:lpstr>
      <vt:lpstr>3D Printing</vt:lpstr>
      <vt:lpstr>Outline</vt:lpstr>
      <vt:lpstr>What is 3D Printing</vt:lpstr>
      <vt:lpstr>Materials</vt:lpstr>
      <vt:lpstr>Software</vt:lpstr>
      <vt:lpstr>Where is 3D printing Used</vt:lpstr>
      <vt:lpstr>Future Applications</vt:lpstr>
      <vt:lpstr>3D printing vs. machining</vt:lpstr>
      <vt:lpstr>Benefits of 3D printing</vt:lpstr>
      <vt:lpstr>3D printing technologies</vt:lpstr>
      <vt:lpstr>Stereolothography Apparatus</vt:lpstr>
      <vt:lpstr>Fused Deposition Modeling</vt:lpstr>
      <vt:lpstr>Selective Laser Sintering</vt:lpstr>
      <vt:lpstr>Summary</vt:lpstr>
      <vt:lpstr>References</vt:lpstr>
      <vt:lpstr>3D Printing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</dc:creator>
  <cp:lastModifiedBy>Kyle</cp:lastModifiedBy>
  <cp:revision>33</cp:revision>
  <cp:lastPrinted>2013-01-25T01:57:47Z</cp:lastPrinted>
  <dcterms:created xsi:type="dcterms:W3CDTF">2013-01-22T03:51:56Z</dcterms:created>
  <dcterms:modified xsi:type="dcterms:W3CDTF">2013-01-25T02:16:55Z</dcterms:modified>
</cp:coreProperties>
</file>