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6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6" r:id="rId16"/>
    <p:sldId id="277" r:id="rId17"/>
    <p:sldId id="272" r:id="rId18"/>
    <p:sldId id="278" r:id="rId19"/>
    <p:sldId id="274" r:id="rId20"/>
    <p:sldId id="269" r:id="rId21"/>
    <p:sldId id="25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B4BA8-C7D7-1342-B894-FDEBEF2AB3E7}" type="datetimeFigureOut">
              <a:rPr lang="en-US" smtClean="0"/>
              <a:t>1/16/13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05E09-BABF-D645-8DF5-308B10DB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6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05E09-BABF-D645-8DF5-308B10DBDE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4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 userDrawn="1"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E353573-0405-084B-BFE2-82CC43AB5040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340B62F-4D7E-394B-BB95-A2A129B784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Frontiers in Web-based Design and Programming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Corbin </a:t>
            </a:r>
            <a:r>
              <a:rPr lang="en-US" dirty="0" err="1" smtClean="0"/>
              <a:t>Kolehmainen</a:t>
            </a:r>
            <a:endParaRPr lang="en-US" dirty="0" smtClean="0"/>
          </a:p>
          <a:p>
            <a:r>
              <a:rPr lang="en-US" dirty="0" smtClean="0"/>
              <a:t>Chris Marstaller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0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4.01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internet growth, the W3C decided to change the standards to make a more international web</a:t>
            </a:r>
          </a:p>
          <a:p>
            <a:r>
              <a:rPr lang="en-US" dirty="0" smtClean="0"/>
              <a:t>With it was the full use of CSS</a:t>
            </a:r>
          </a:p>
          <a:p>
            <a:r>
              <a:rPr lang="en-US" dirty="0" smtClean="0"/>
              <a:t>Also the use of frames for formatting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XHTML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use of XHTML really wasn’t a change in HTML elements but rather a adoption of XML rules for writing the code</a:t>
            </a:r>
          </a:p>
          <a:p>
            <a:r>
              <a:rPr lang="en-US" dirty="0" smtClean="0"/>
              <a:t>This dictated the syntax and structure</a:t>
            </a:r>
          </a:p>
          <a:p>
            <a:pPr lvl="1"/>
            <a:r>
              <a:rPr lang="en-US" dirty="0" smtClean="0"/>
              <a:t>No tags left open, nesting of elements, etc.</a:t>
            </a:r>
          </a:p>
          <a:p>
            <a:r>
              <a:rPr lang="en-US" dirty="0" smtClean="0"/>
              <a:t>Using this new standard would ensure that your page would be displayed as written across all browsers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the internet becoming more and more dynamic, there needed to be a drastic change in HTML</a:t>
            </a:r>
          </a:p>
          <a:p>
            <a:r>
              <a:rPr lang="en-US" dirty="0" smtClean="0"/>
              <a:t>During the development of XHTML 2 the W3C turned their attention toward the future and thus creating HTML 5</a:t>
            </a:r>
          </a:p>
          <a:p>
            <a:r>
              <a:rPr lang="en-US" dirty="0" smtClean="0"/>
              <a:t>This will be the new standard for the next decade at least, and is slowly becoming more developed all the time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Attractiveness of HTML 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for dynamic web pages with visual effects</a:t>
            </a:r>
          </a:p>
          <a:p>
            <a:r>
              <a:rPr lang="en-US" dirty="0" smtClean="0"/>
              <a:t>Allows for more native support</a:t>
            </a:r>
          </a:p>
          <a:p>
            <a:pPr lvl="1"/>
            <a:r>
              <a:rPr lang="en-US" dirty="0" smtClean="0"/>
              <a:t>Less reliance on third-party plugins like Adobe Flash or Apple’s QuickTime</a:t>
            </a:r>
          </a:p>
          <a:p>
            <a:pPr lvl="1"/>
            <a:r>
              <a:rPr lang="en-US" dirty="0" smtClean="0"/>
              <a:t>Less likely that customers will come across “black holes”</a:t>
            </a:r>
          </a:p>
          <a:p>
            <a:r>
              <a:rPr lang="en-US" dirty="0" smtClean="0"/>
              <a:t>Better ease of access</a:t>
            </a:r>
            <a:endParaRPr lang="en-US" dirty="0"/>
          </a:p>
          <a:p>
            <a:pPr lvl="1"/>
            <a:r>
              <a:rPr lang="en-US" dirty="0" smtClean="0"/>
              <a:t>Dragging and dropping files to attach</a:t>
            </a:r>
          </a:p>
          <a:p>
            <a:r>
              <a:rPr lang="en-US" dirty="0" smtClean="0"/>
              <a:t>Rapid app replication inside of a browser</a:t>
            </a:r>
          </a:p>
        </p:txBody>
      </p:sp>
    </p:spTree>
    <p:extLst>
      <p:ext uri="{BB962C8B-B14F-4D97-AF65-F5344CB8AC3E}">
        <p14:creationId xmlns:p14="http://schemas.microsoft.com/office/powerpoint/2010/main" val="294499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Functionalities with </a:t>
            </a:r>
            <a:r>
              <a:rPr lang="en-US" dirty="0" smtClean="0"/>
              <a:t>HTML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Methods for</a:t>
            </a:r>
          </a:p>
          <a:p>
            <a:pPr lvl="1"/>
            <a:r>
              <a:rPr lang="en-US" dirty="0" smtClean="0"/>
              <a:t>Typography</a:t>
            </a:r>
          </a:p>
          <a:p>
            <a:pPr lvl="1"/>
            <a:r>
              <a:rPr lang="en-US" dirty="0" smtClean="0"/>
              <a:t>Native Transitions</a:t>
            </a:r>
          </a:p>
          <a:p>
            <a:pPr lvl="1"/>
            <a:r>
              <a:rPr lang="en-US" dirty="0" smtClean="0"/>
              <a:t>Audio Integration</a:t>
            </a:r>
          </a:p>
          <a:p>
            <a:r>
              <a:rPr lang="en-US" dirty="0" smtClean="0"/>
              <a:t>The &lt;canvas&gt; tag</a:t>
            </a:r>
            <a:endParaRPr lang="en-US" dirty="0"/>
          </a:p>
          <a:p>
            <a:pPr lvl="1"/>
            <a:r>
              <a:rPr lang="en-US" dirty="0" err="1" smtClean="0"/>
              <a:t>WebGL</a:t>
            </a:r>
            <a:endParaRPr lang="en-US" dirty="0" smtClean="0"/>
          </a:p>
          <a:p>
            <a:pPr lvl="1"/>
            <a:r>
              <a:rPr lang="en-US" dirty="0" smtClean="0"/>
              <a:t>Music Videos</a:t>
            </a:r>
          </a:p>
          <a:p>
            <a:pPr lvl="1"/>
            <a:r>
              <a:rPr lang="en-US" dirty="0" smtClean="0"/>
              <a:t>Data Visualizations</a:t>
            </a:r>
          </a:p>
        </p:txBody>
      </p:sp>
    </p:spTree>
    <p:extLst>
      <p:ext uri="{BB962C8B-B14F-4D97-AF65-F5344CB8AC3E}">
        <p14:creationId xmlns:p14="http://schemas.microsoft.com/office/powerpoint/2010/main" val="305564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&lt;</a:t>
            </a:r>
            <a:r>
              <a:rPr lang="en-US" dirty="0"/>
              <a:t>c</a:t>
            </a:r>
            <a:r>
              <a:rPr lang="en-US" dirty="0" smtClean="0"/>
              <a:t>anvas&gt; Demonstration</a:t>
            </a:r>
            <a:endParaRPr lang="en-US" dirty="0"/>
          </a:p>
        </p:txBody>
      </p:sp>
      <p:pic>
        <p:nvPicPr>
          <p:cNvPr id="4" name="Car Animati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263" y="1828800"/>
            <a:ext cx="7481887" cy="4208463"/>
          </a:xfrm>
        </p:spPr>
      </p:pic>
    </p:spTree>
    <p:extLst>
      <p:ext uri="{BB962C8B-B14F-4D97-AF65-F5344CB8AC3E}">
        <p14:creationId xmlns:p14="http://schemas.microsoft.com/office/powerpoint/2010/main" val="122556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Functionalities with </a:t>
            </a:r>
            <a:r>
              <a:rPr lang="en-US" dirty="0" smtClean="0"/>
              <a:t>HTML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 API</a:t>
            </a:r>
          </a:p>
          <a:p>
            <a:pPr lvl="1"/>
            <a:r>
              <a:rPr lang="en-US" dirty="0"/>
              <a:t>Network </a:t>
            </a:r>
            <a:r>
              <a:rPr lang="en-US" dirty="0" smtClean="0"/>
              <a:t>Connection</a:t>
            </a:r>
          </a:p>
          <a:p>
            <a:pPr lvl="1"/>
            <a:r>
              <a:rPr lang="en-US" dirty="0" smtClean="0"/>
              <a:t>File System Access</a:t>
            </a:r>
          </a:p>
          <a:p>
            <a:pPr lvl="1"/>
            <a:r>
              <a:rPr lang="en-US" dirty="0" smtClean="0"/>
              <a:t>Camera Access</a:t>
            </a:r>
          </a:p>
          <a:p>
            <a:pPr lvl="1"/>
            <a:r>
              <a:rPr lang="en-US" dirty="0" smtClean="0"/>
              <a:t>App Launcher</a:t>
            </a:r>
          </a:p>
          <a:p>
            <a:pPr lvl="1"/>
            <a:r>
              <a:rPr lang="en-US" dirty="0" smtClean="0"/>
              <a:t>Accelerometer</a:t>
            </a:r>
          </a:p>
          <a:p>
            <a:pPr lvl="1"/>
            <a:r>
              <a:rPr lang="en-US" dirty="0" smtClean="0"/>
              <a:t>Battery Status</a:t>
            </a:r>
          </a:p>
          <a:p>
            <a:pPr lvl="1"/>
            <a:r>
              <a:rPr lang="en-US" dirty="0" smtClean="0"/>
              <a:t>Vibration</a:t>
            </a:r>
          </a:p>
          <a:p>
            <a:r>
              <a:rPr lang="en-US" dirty="0" smtClean="0"/>
              <a:t>Notification API</a:t>
            </a:r>
          </a:p>
          <a:p>
            <a:pPr lvl="1"/>
            <a:r>
              <a:rPr lang="en-US" dirty="0" smtClean="0"/>
              <a:t>Desktop and mobile notifications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1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Web-design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HTML 5 </a:t>
            </a:r>
            <a:r>
              <a:rPr lang="en-US" dirty="0" smtClean="0"/>
              <a:t>Standards should become “stable” in 2014</a:t>
            </a:r>
          </a:p>
          <a:p>
            <a:pPr lvl="1"/>
            <a:r>
              <a:rPr lang="en-US" dirty="0" smtClean="0"/>
              <a:t>Many browsers already support a majority of </a:t>
            </a:r>
            <a:r>
              <a:rPr lang="en-US" dirty="0" smtClean="0"/>
              <a:t>HTML 5 </a:t>
            </a:r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Rapidly being updated</a:t>
            </a:r>
          </a:p>
          <a:p>
            <a:r>
              <a:rPr lang="en-US" dirty="0" smtClean="0"/>
              <a:t>Adobe Flash will still be around for DRM Protected media</a:t>
            </a:r>
          </a:p>
          <a:p>
            <a:r>
              <a:rPr lang="en-US" dirty="0" smtClean="0"/>
              <a:t>Browser notifications for websites</a:t>
            </a:r>
          </a:p>
          <a:p>
            <a:pPr lvl="1"/>
            <a:r>
              <a:rPr lang="en-US" dirty="0" smtClean="0"/>
              <a:t>Firefox’s Facebook Messenger</a:t>
            </a:r>
          </a:p>
          <a:p>
            <a:r>
              <a:rPr lang="en-US" dirty="0" smtClean="0"/>
              <a:t>Responsive website design</a:t>
            </a:r>
          </a:p>
          <a:p>
            <a:pPr lvl="1"/>
            <a:r>
              <a:rPr lang="en-US" dirty="0" smtClean="0"/>
              <a:t>one </a:t>
            </a:r>
            <a:r>
              <a:rPr lang="en-US" dirty="0"/>
              <a:t>website that can react to various </a:t>
            </a:r>
            <a:r>
              <a:rPr lang="en-US" dirty="0" smtClean="0"/>
              <a:t>screen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 Example</a:t>
            </a:r>
            <a:endParaRPr lang="en-US" dirty="0"/>
          </a:p>
        </p:txBody>
      </p:sp>
      <p:pic>
        <p:nvPicPr>
          <p:cNvPr id="5" name="Picture 4" descr="Reactive - Lar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r="4303"/>
          <a:stretch/>
        </p:blipFill>
        <p:spPr>
          <a:xfrm>
            <a:off x="634972" y="2175896"/>
            <a:ext cx="7945288" cy="3799761"/>
          </a:xfrm>
          <a:prstGeom prst="rect">
            <a:avLst/>
          </a:prstGeom>
        </p:spPr>
      </p:pic>
      <p:pic>
        <p:nvPicPr>
          <p:cNvPr id="6" name="Picture 5" descr="Reactive - Med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95" y="2175895"/>
            <a:ext cx="5895610" cy="3916063"/>
          </a:xfrm>
          <a:prstGeom prst="rect">
            <a:avLst/>
          </a:prstGeom>
        </p:spPr>
      </p:pic>
      <p:pic>
        <p:nvPicPr>
          <p:cNvPr id="7" name="Picture 6" descr="Reactive - 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40" y="2175896"/>
            <a:ext cx="2934720" cy="32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9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5 </a:t>
            </a:r>
            <a:r>
              <a:rPr lang="en-US" dirty="0" smtClean="0"/>
              <a:t>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Richer media websites </a:t>
            </a:r>
          </a:p>
          <a:p>
            <a:r>
              <a:rPr lang="en-US" dirty="0" smtClean="0"/>
              <a:t>App-styled website</a:t>
            </a:r>
          </a:p>
          <a:p>
            <a:pPr lvl="1"/>
            <a:r>
              <a:rPr lang="en-US" dirty="0"/>
              <a:t>Chrome App </a:t>
            </a:r>
            <a:r>
              <a:rPr lang="en-US" dirty="0" smtClean="0"/>
              <a:t>Store</a:t>
            </a:r>
          </a:p>
          <a:p>
            <a:pPr lvl="1"/>
            <a:r>
              <a:rPr lang="en-US" dirty="0" smtClean="0"/>
              <a:t>Ubuntu </a:t>
            </a:r>
            <a:r>
              <a:rPr lang="en-US" dirty="0" smtClean="0"/>
              <a:t>Web </a:t>
            </a:r>
            <a:r>
              <a:rPr lang="en-US" dirty="0" smtClean="0"/>
              <a:t>Apps</a:t>
            </a:r>
          </a:p>
          <a:p>
            <a:r>
              <a:rPr lang="en-US" dirty="0" smtClean="0"/>
              <a:t>Internet </a:t>
            </a:r>
            <a:r>
              <a:rPr lang="en-US" dirty="0" smtClean="0"/>
              <a:t>Gaming</a:t>
            </a:r>
          </a:p>
          <a:p>
            <a:r>
              <a:rPr lang="en-US" dirty="0" smtClean="0"/>
              <a:t>Device Integration</a:t>
            </a:r>
          </a:p>
          <a:p>
            <a:r>
              <a:rPr lang="en-US" dirty="0" smtClean="0"/>
              <a:t>Versatile, Beautifully Designed Websites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Beginning</a:t>
            </a:r>
          </a:p>
          <a:p>
            <a:r>
              <a:rPr lang="en-US" dirty="0" smtClean="0"/>
              <a:t>HTTP</a:t>
            </a:r>
          </a:p>
          <a:p>
            <a:r>
              <a:rPr lang="en-US" dirty="0" smtClean="0"/>
              <a:t>History of HTML</a:t>
            </a:r>
          </a:p>
          <a:p>
            <a:r>
              <a:rPr lang="en-US" dirty="0" smtClean="0"/>
              <a:t>Future of HTML and HTML 5</a:t>
            </a:r>
          </a:p>
          <a:p>
            <a:r>
              <a:rPr lang="en-US" dirty="0" smtClean="0"/>
              <a:t>Final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2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HTML has been around since 1990</a:t>
            </a:r>
          </a:p>
          <a:p>
            <a:r>
              <a:rPr lang="en-US" dirty="0" smtClean="0"/>
              <a:t>HTML has since evolved from standard text documents </a:t>
            </a:r>
          </a:p>
          <a:p>
            <a:r>
              <a:rPr lang="en-US" dirty="0" smtClean="0"/>
              <a:t>Today’s Internet is very image and </a:t>
            </a:r>
            <a:r>
              <a:rPr lang="en-US" dirty="0" smtClean="0"/>
              <a:t>multimedia reliant </a:t>
            </a:r>
            <a:endParaRPr lang="en-US" dirty="0" smtClean="0"/>
          </a:p>
          <a:p>
            <a:r>
              <a:rPr lang="en-US" dirty="0" smtClean="0"/>
              <a:t>The future we will see more dynamic, integrated, and scalable websites</a:t>
            </a:r>
          </a:p>
          <a:p>
            <a:r>
              <a:rPr lang="en-US" dirty="0" smtClean="0"/>
              <a:t>More app</a:t>
            </a:r>
            <a:r>
              <a:rPr lang="en-US" dirty="0" smtClean="0"/>
              <a:t>-based design and mobile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6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Frontiers in Web-based Design and Programming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Corbin </a:t>
            </a:r>
            <a:r>
              <a:rPr lang="en-US" dirty="0" err="1" smtClean="0"/>
              <a:t>Kolehmainen</a:t>
            </a:r>
            <a:endParaRPr lang="en-US" dirty="0" smtClean="0"/>
          </a:p>
          <a:p>
            <a:r>
              <a:rPr lang="en-US" dirty="0" smtClean="0"/>
              <a:t>Chris Marstaller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4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</a:t>
            </a:r>
            <a:r>
              <a:rPr lang="en-US" dirty="0"/>
              <a:t>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World Wide Web began in the labs at CERN in 1989</a:t>
            </a:r>
          </a:p>
          <a:p>
            <a:r>
              <a:rPr lang="en-US" dirty="0" smtClean="0"/>
              <a:t>It’s inventor was Tim Berners-Lee</a:t>
            </a:r>
          </a:p>
          <a:p>
            <a:r>
              <a:rPr lang="en-US" dirty="0" smtClean="0"/>
              <a:t>He wanted to give researchers the ability to share data from remote sites</a:t>
            </a:r>
          </a:p>
          <a:p>
            <a:r>
              <a:rPr lang="en-US" dirty="0" smtClean="0"/>
              <a:t>This way they could link to the text files and cross-reference from one paper to another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 wanted to have buttons that controlled the access of these different pages</a:t>
            </a:r>
          </a:p>
          <a:p>
            <a:r>
              <a:rPr lang="en-US" dirty="0" smtClean="0"/>
              <a:t>For the linking he decided that a form of hypertext needed to be used</a:t>
            </a:r>
          </a:p>
          <a:p>
            <a:r>
              <a:rPr lang="en-US" dirty="0" smtClean="0"/>
              <a:t>Hypertext has been around for a few decades, mainly used on computers for “filing cards”.</a:t>
            </a:r>
          </a:p>
          <a:p>
            <a:r>
              <a:rPr lang="en-US" dirty="0" smtClean="0"/>
              <a:t>This was only good for the local machine, not for a global use.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use hypertext links on a global scale, there needed to be a new language developed</a:t>
            </a:r>
          </a:p>
          <a:p>
            <a:r>
              <a:rPr lang="en-US" dirty="0" smtClean="0"/>
              <a:t>All majorly developed hypertext languages already packaged were machine specific and couldn’t easily take text from other sources</a:t>
            </a:r>
          </a:p>
          <a:p>
            <a:r>
              <a:rPr lang="en-US" dirty="0" smtClean="0"/>
              <a:t>So Tim developed the HTTP protocol to make use of the information in the links</a:t>
            </a:r>
          </a:p>
          <a:p>
            <a:r>
              <a:rPr lang="en-US" dirty="0" smtClean="0"/>
              <a:t>The text format for HTTP became HTML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bulk of HTML was based on SGML</a:t>
            </a:r>
          </a:p>
          <a:p>
            <a:r>
              <a:rPr lang="en-US" dirty="0" smtClean="0"/>
              <a:t>SGML is where many of the common pairs of tags come from</a:t>
            </a:r>
          </a:p>
          <a:p>
            <a:pPr lvl="1"/>
            <a:r>
              <a:rPr lang="en-US" dirty="0" smtClean="0"/>
              <a:t>&lt;TITLE&gt;&lt;/TITLE&gt;, &lt;P&gt;&lt;/P&gt;, &lt;H1&gt;&lt;/H1&gt;</a:t>
            </a:r>
          </a:p>
          <a:p>
            <a:r>
              <a:rPr lang="en-US" dirty="0" smtClean="0"/>
              <a:t>What Tim invented and what made HTML different was the use of the &lt;A&gt; anchor element</a:t>
            </a:r>
          </a:p>
          <a:p>
            <a:r>
              <a:rPr lang="en-US" dirty="0" smtClean="0"/>
              <a:t>This is the linking element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HTML was so basic that many browsers were starting to add their own parts to the language</a:t>
            </a:r>
          </a:p>
          <a:p>
            <a:r>
              <a:rPr lang="en-US" dirty="0" smtClean="0"/>
              <a:t>This was causing it to become poorly defined</a:t>
            </a:r>
          </a:p>
          <a:p>
            <a:r>
              <a:rPr lang="en-US" dirty="0" smtClean="0"/>
              <a:t>To help this Dan Connolly and others collected all the widely use tags and made a draft that circulated </a:t>
            </a:r>
          </a:p>
          <a:p>
            <a:r>
              <a:rPr lang="en-US" dirty="0" smtClean="0"/>
              <a:t>This became the new HTML 2 standards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HTML 3 faced many problems from the internet community</a:t>
            </a:r>
          </a:p>
          <a:p>
            <a:r>
              <a:rPr lang="en-US" dirty="0" smtClean="0"/>
              <a:t>With it was the addition of style sheets, using the tags &lt;STYLE&gt; and &lt;CLASS&gt;</a:t>
            </a:r>
          </a:p>
          <a:p>
            <a:r>
              <a:rPr lang="en-US" dirty="0" smtClean="0"/>
              <a:t>Also with HTML 3 came the use of tables for organizing the information in the document </a:t>
            </a:r>
          </a:p>
          <a:p>
            <a:r>
              <a:rPr lang="en-US" dirty="0" smtClean="0"/>
              <a:t>This version was never standardized, due to too many extensions made by browsers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3.2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use of tables in </a:t>
            </a:r>
            <a:r>
              <a:rPr lang="en-US" dirty="0" smtClean="0"/>
              <a:t>HTML 3 </a:t>
            </a:r>
            <a:r>
              <a:rPr lang="en-US" dirty="0" smtClean="0"/>
              <a:t>faced many arguments because SGML already had the CALS format that was used by many organizations</a:t>
            </a:r>
          </a:p>
          <a:p>
            <a:r>
              <a:rPr lang="en-US" dirty="0" smtClean="0"/>
              <a:t>These were later edited to suit the needs</a:t>
            </a:r>
          </a:p>
          <a:p>
            <a:r>
              <a:rPr lang="en-US" dirty="0" smtClean="0"/>
              <a:t>In 1997 the W3C made the final edit to 3 and released the HTML 3.2 standards</a:t>
            </a:r>
          </a:p>
          <a:p>
            <a:r>
              <a:rPr lang="en-US" dirty="0" smtClean="0"/>
              <a:t>With this version was the use of the edited tables, applets, image décor, subscripts, and superscripts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199</TotalTime>
  <Words>854</Words>
  <Application>Microsoft Macintosh PowerPoint</Application>
  <PresentationFormat>On-screen Show (4:3)</PresentationFormat>
  <Paragraphs>115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Revolution</vt:lpstr>
      <vt:lpstr>Frontiers in Web-based Design and Programming</vt:lpstr>
      <vt:lpstr>Overview</vt:lpstr>
      <vt:lpstr>The Beginning</vt:lpstr>
      <vt:lpstr>The Beginning</vt:lpstr>
      <vt:lpstr>HTTP</vt:lpstr>
      <vt:lpstr>HTML</vt:lpstr>
      <vt:lpstr>HTML 2</vt:lpstr>
      <vt:lpstr>HTML 3</vt:lpstr>
      <vt:lpstr>HTML 3.2</vt:lpstr>
      <vt:lpstr>HTML 4.01</vt:lpstr>
      <vt:lpstr>XHTML 1</vt:lpstr>
      <vt:lpstr>HTML 5</vt:lpstr>
      <vt:lpstr>Attractiveness of HTML 5 </vt:lpstr>
      <vt:lpstr>Functionalities with HTML 5</vt:lpstr>
      <vt:lpstr>&lt;canvas&gt; Demonstration</vt:lpstr>
      <vt:lpstr>Functionalities with HTML 5</vt:lpstr>
      <vt:lpstr>Future of Web-design</vt:lpstr>
      <vt:lpstr>Responsive Design Example</vt:lpstr>
      <vt:lpstr>HTML 5 and Beyond</vt:lpstr>
      <vt:lpstr>Final Remarks</vt:lpstr>
      <vt:lpstr>Frontiers in Web-based Design and Programming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Marstaller</dc:creator>
  <cp:lastModifiedBy>Chris Marstaller</cp:lastModifiedBy>
  <cp:revision>48</cp:revision>
  <dcterms:created xsi:type="dcterms:W3CDTF">2013-01-14T13:21:45Z</dcterms:created>
  <dcterms:modified xsi:type="dcterms:W3CDTF">2013-01-16T13:27:22Z</dcterms:modified>
</cp:coreProperties>
</file>