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68" r:id="rId3"/>
    <p:sldId id="258" r:id="rId4"/>
    <p:sldId id="266" r:id="rId5"/>
    <p:sldId id="257" r:id="rId6"/>
    <p:sldId id="267" r:id="rId7"/>
    <p:sldId id="259" r:id="rId8"/>
    <p:sldId id="260" r:id="rId9"/>
    <p:sldId id="261" r:id="rId10"/>
    <p:sldId id="262" r:id="rId11"/>
    <p:sldId id="263" r:id="rId12"/>
    <p:sldId id="265" r:id="rId13"/>
    <p:sldId id="269"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E8C9"/>
    <a:srgbClr val="FBEA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330" autoAdjust="0"/>
  </p:normalViewPr>
  <p:slideViewPr>
    <p:cSldViewPr>
      <p:cViewPr>
        <p:scale>
          <a:sx n="60" d="100"/>
          <a:sy n="60" d="100"/>
        </p:scale>
        <p:origin x="-165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C3660F-FE60-416B-8AD0-B83A58B4ACB6}" type="datetimeFigureOut">
              <a:rPr lang="en-US" smtClean="0"/>
              <a:pPr/>
              <a:t>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92136E-2B4F-490A-BDCF-105678164DC7}" type="slidenum">
              <a:rPr lang="en-US" smtClean="0"/>
              <a:pPr/>
              <a:t>‹#›</a:t>
            </a:fld>
            <a:endParaRPr lang="en-US"/>
          </a:p>
        </p:txBody>
      </p:sp>
    </p:spTree>
    <p:extLst>
      <p:ext uri="{BB962C8B-B14F-4D97-AF65-F5344CB8AC3E}">
        <p14:creationId xmlns:p14="http://schemas.microsoft.com/office/powerpoint/2010/main" val="82449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92136E-2B4F-490A-BDCF-105678164DC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Vulnerability testing is essentially one</a:t>
            </a:r>
            <a:r>
              <a:rPr lang="en-US" baseline="0" dirty="0" smtClean="0"/>
              <a:t> of the first steps, and is usually a precursor for penetration testing. It is used to identify vulnerabilities, if any, that exist on a system. Vulnerability scans can be run against a wide range of systems and OS’s. One way of doing this assessment is through vulnerability scans. Vulnerability scans do not compromise the system, but simply expose vulnerabilities that could be exploited within a system.</a:t>
            </a:r>
            <a:endParaRPr lang="en-US" dirty="0"/>
          </a:p>
        </p:txBody>
      </p:sp>
      <p:sp>
        <p:nvSpPr>
          <p:cNvPr id="4" name="Slide Number Placeholder 3"/>
          <p:cNvSpPr>
            <a:spLocks noGrp="1"/>
          </p:cNvSpPr>
          <p:nvPr>
            <p:ph type="sldNum" sz="quarter" idx="10"/>
          </p:nvPr>
        </p:nvSpPr>
        <p:spPr/>
        <p:txBody>
          <a:bodyPr/>
          <a:lstStyle/>
          <a:p>
            <a:fld id="{4692136E-2B4F-490A-BDCF-105678164DC7}"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Most vulnerability scanners use a database of well know exploits. This DB</a:t>
            </a:r>
            <a:r>
              <a:rPr lang="en-US" sz="1200" b="0" i="0" kern="1200" baseline="0" dirty="0" smtClean="0">
                <a:solidFill>
                  <a:schemeClr val="tx1"/>
                </a:solidFill>
                <a:effectLst/>
                <a:latin typeface="+mn-lt"/>
                <a:ea typeface="+mn-ea"/>
                <a:cs typeface="+mn-cs"/>
              </a:rPr>
              <a:t> is</a:t>
            </a:r>
            <a:r>
              <a:rPr lang="en-US" sz="1200" b="0" i="0" kern="1200" dirty="0" smtClean="0">
                <a:solidFill>
                  <a:schemeClr val="tx1"/>
                </a:solidFill>
                <a:effectLst/>
                <a:latin typeface="+mn-lt"/>
                <a:ea typeface="+mn-ea"/>
                <a:cs typeface="+mn-cs"/>
              </a:rPr>
              <a:t> constantly updated</a:t>
            </a:r>
            <a:r>
              <a:rPr lang="en-US" sz="1200" b="0" i="0" kern="1200" baseline="0" dirty="0" smtClean="0">
                <a:solidFill>
                  <a:schemeClr val="tx1"/>
                </a:solidFill>
                <a:effectLst/>
                <a:latin typeface="+mn-lt"/>
                <a:ea typeface="+mn-ea"/>
                <a:cs typeface="+mn-cs"/>
              </a:rPr>
              <a:t> by the vendor as new vulnerabilities are discovered. The scanner then sends a series of ping packets to determine which ports are open, and which services are running on them. </a:t>
            </a:r>
            <a:r>
              <a:rPr lang="en-US" sz="1200" b="0" i="0" kern="1200" dirty="0" smtClean="0">
                <a:solidFill>
                  <a:schemeClr val="tx1"/>
                </a:solidFill>
                <a:effectLst/>
                <a:latin typeface="+mn-lt"/>
                <a:ea typeface="+mn-ea"/>
                <a:cs typeface="+mn-cs"/>
              </a:rPr>
              <a:t>Once the scanner has identified the specific services running on each open TCP and UDP port, it performs the actual vulnerability assessment. Depending</a:t>
            </a:r>
            <a:r>
              <a:rPr lang="en-US" sz="1200" b="0" i="0" kern="1200" baseline="0" dirty="0" smtClean="0">
                <a:solidFill>
                  <a:schemeClr val="tx1"/>
                </a:solidFill>
                <a:effectLst/>
                <a:latin typeface="+mn-lt"/>
                <a:ea typeface="+mn-ea"/>
                <a:cs typeface="+mn-cs"/>
              </a:rPr>
              <a:t> on the service previously discovered, the scan checks each host for the known </a:t>
            </a:r>
            <a:r>
              <a:rPr lang="en-US" sz="1200" b="0" i="0" kern="1200" baseline="0" dirty="0" err="1" smtClean="0">
                <a:solidFill>
                  <a:schemeClr val="tx1"/>
                </a:solidFill>
                <a:effectLst/>
                <a:latin typeface="+mn-lt"/>
                <a:ea typeface="+mn-ea"/>
                <a:cs typeface="+mn-cs"/>
              </a:rPr>
              <a:t>vulns</a:t>
            </a:r>
            <a:r>
              <a:rPr lang="en-US" sz="1200" b="0" i="0" kern="1200" baseline="0" dirty="0" smtClean="0">
                <a:solidFill>
                  <a:schemeClr val="tx1"/>
                </a:solidFill>
                <a:effectLst/>
                <a:latin typeface="+mn-lt"/>
                <a:ea typeface="+mn-ea"/>
                <a:cs typeface="+mn-cs"/>
              </a:rPr>
              <a:t> listed in the DB. </a:t>
            </a:r>
            <a:endParaRPr lang="en-US" dirty="0"/>
          </a:p>
        </p:txBody>
      </p:sp>
      <p:sp>
        <p:nvSpPr>
          <p:cNvPr id="4" name="Slide Number Placeholder 3"/>
          <p:cNvSpPr>
            <a:spLocks noGrp="1"/>
          </p:cNvSpPr>
          <p:nvPr>
            <p:ph type="sldNum" sz="quarter" idx="10"/>
          </p:nvPr>
        </p:nvSpPr>
        <p:spPr/>
        <p:txBody>
          <a:bodyPr/>
          <a:lstStyle/>
          <a:p>
            <a:fld id="{4692136E-2B4F-490A-BDCF-105678164DC7}" type="slidenum">
              <a:rPr lang="en-US" smtClean="0"/>
              <a:pPr/>
              <a:t>4</a:t>
            </a:fld>
            <a:endParaRPr lang="en-US"/>
          </a:p>
        </p:txBody>
      </p:sp>
    </p:spTree>
    <p:extLst>
      <p:ext uri="{BB962C8B-B14F-4D97-AF65-F5344CB8AC3E}">
        <p14:creationId xmlns:p14="http://schemas.microsoft.com/office/powerpoint/2010/main" val="521658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Penetration testing is also</a:t>
            </a:r>
            <a:r>
              <a:rPr lang="en-US" baseline="0" dirty="0" smtClean="0"/>
              <a:t> called </a:t>
            </a:r>
            <a:r>
              <a:rPr lang="en-US" baseline="0" dirty="0" err="1" smtClean="0"/>
              <a:t>Pentesting</a:t>
            </a:r>
            <a:r>
              <a:rPr lang="en-US" baseline="0" dirty="0" smtClean="0"/>
              <a:t>. The main goal of </a:t>
            </a:r>
            <a:r>
              <a:rPr lang="en-US" baseline="0" dirty="0" err="1" smtClean="0"/>
              <a:t>pentesting</a:t>
            </a:r>
            <a:r>
              <a:rPr lang="en-US" baseline="0" dirty="0" smtClean="0"/>
              <a:t> is to evaluate the security of the system as a whole. The process involves simulating an attack on the system through any exploitable vulnerabilities. As a </a:t>
            </a:r>
            <a:r>
              <a:rPr lang="en-US" baseline="0" dirty="0" err="1" smtClean="0"/>
              <a:t>pentester</a:t>
            </a:r>
            <a:r>
              <a:rPr lang="en-US" baseline="0" dirty="0" smtClean="0"/>
              <a:t>, you would attempt to compromise the system to show the possibilities of what a hacker could do. We will go into the full process later in the slides.</a:t>
            </a:r>
            <a:endParaRPr lang="en-US" dirty="0"/>
          </a:p>
        </p:txBody>
      </p:sp>
      <p:sp>
        <p:nvSpPr>
          <p:cNvPr id="4" name="Slide Number Placeholder 3"/>
          <p:cNvSpPr>
            <a:spLocks noGrp="1"/>
          </p:cNvSpPr>
          <p:nvPr>
            <p:ph type="sldNum" sz="quarter" idx="10"/>
          </p:nvPr>
        </p:nvSpPr>
        <p:spPr/>
        <p:txBody>
          <a:bodyPr/>
          <a:lstStyle/>
          <a:p>
            <a:fld id="{4692136E-2B4F-490A-BDCF-105678164DC7}"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is a high need for</a:t>
            </a:r>
            <a:r>
              <a:rPr lang="en-US" baseline="0" dirty="0" smtClean="0"/>
              <a:t> pen-testing all sorts of systems both big and small. Someone outside of your organization or someone who knows nothing about the system within your company can do an external security check. This check can identify holes in your system that developers may have missed. By showing the security exploits and liabilities within a system, we can justify to management the resources needed to harden your network. By doing all these things you are then able to fix any concerns before the system goes live.</a:t>
            </a:r>
            <a:endParaRPr lang="en-US" dirty="0"/>
          </a:p>
        </p:txBody>
      </p:sp>
      <p:sp>
        <p:nvSpPr>
          <p:cNvPr id="4" name="Slide Number Placeholder 3"/>
          <p:cNvSpPr>
            <a:spLocks noGrp="1"/>
          </p:cNvSpPr>
          <p:nvPr>
            <p:ph type="sldNum" sz="quarter" idx="10"/>
          </p:nvPr>
        </p:nvSpPr>
        <p:spPr/>
        <p:txBody>
          <a:bodyPr/>
          <a:lstStyle/>
          <a:p>
            <a:fld id="{4692136E-2B4F-490A-BDCF-105678164DC7}"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planning stage for a pen-tester involves gathering all the rules that the company has for testing the system. You</a:t>
            </a:r>
            <a:r>
              <a:rPr lang="en-US" baseline="0" dirty="0" smtClean="0"/>
              <a:t> would also need consent from management to exploit and use the unreleased system. The testing goals are also set so that you know what needs to be done. At this stage there are no test being done.</a:t>
            </a:r>
            <a:endParaRPr lang="en-US" dirty="0"/>
          </a:p>
        </p:txBody>
      </p:sp>
      <p:sp>
        <p:nvSpPr>
          <p:cNvPr id="4" name="Slide Number Placeholder 3"/>
          <p:cNvSpPr>
            <a:spLocks noGrp="1"/>
          </p:cNvSpPr>
          <p:nvPr>
            <p:ph type="sldNum" sz="quarter" idx="10"/>
          </p:nvPr>
        </p:nvSpPr>
        <p:spPr/>
        <p:txBody>
          <a:bodyPr/>
          <a:lstStyle/>
          <a:p>
            <a:fld id="{4692136E-2B4F-490A-BDCF-105678164DC7}"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stage</a:t>
            </a:r>
            <a:r>
              <a:rPr lang="en-US" baseline="0" dirty="0" smtClean="0"/>
              <a:t> is when actual system testing begins. One major test that would be ran is port scanning. This scans ports to check open/closed and used/unused ports for possible exploits. After tests are ran you can check what was found. Then you would be able to compare vulnerabilities against a database of known vulnerabilities in systems. Some pen-testers have their own database to compare against while others use generic known databases. Most of the time people use a automated scanner for this process so that it is faster.</a:t>
            </a:r>
            <a:endParaRPr lang="en-US" dirty="0"/>
          </a:p>
        </p:txBody>
      </p:sp>
      <p:sp>
        <p:nvSpPr>
          <p:cNvPr id="4" name="Slide Number Placeholder 3"/>
          <p:cNvSpPr>
            <a:spLocks noGrp="1"/>
          </p:cNvSpPr>
          <p:nvPr>
            <p:ph type="sldNum" sz="quarter" idx="10"/>
          </p:nvPr>
        </p:nvSpPr>
        <p:spPr/>
        <p:txBody>
          <a:bodyPr/>
          <a:lstStyle/>
          <a:p>
            <a:fld id="{4692136E-2B4F-490A-BDCF-105678164DC7}"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 you have found the vulnerabilities</a:t>
            </a:r>
            <a:r>
              <a:rPr lang="en-US" baseline="0" dirty="0" smtClean="0"/>
              <a:t> you would then attempt to exploit them to gain unauthorized access into the system and cause damage. Most exploits fall into several categories. The most common categories are </a:t>
            </a:r>
            <a:r>
              <a:rPr lang="en-US" baseline="0" dirty="0" err="1" smtClean="0"/>
              <a:t>Kernal</a:t>
            </a:r>
            <a:r>
              <a:rPr lang="en-US" baseline="0" dirty="0" smtClean="0"/>
              <a:t> Flaws, Buffer Overflows, Race Conditions, Trojans, and Social Engineering.</a:t>
            </a:r>
            <a:endParaRPr lang="en-US" dirty="0"/>
          </a:p>
        </p:txBody>
      </p:sp>
      <p:sp>
        <p:nvSpPr>
          <p:cNvPr id="4" name="Slide Number Placeholder 3"/>
          <p:cNvSpPr>
            <a:spLocks noGrp="1"/>
          </p:cNvSpPr>
          <p:nvPr>
            <p:ph type="sldNum" sz="quarter" idx="10"/>
          </p:nvPr>
        </p:nvSpPr>
        <p:spPr/>
        <p:txBody>
          <a:bodyPr/>
          <a:lstStyle/>
          <a:p>
            <a:fld id="{4692136E-2B4F-490A-BDCF-105678164DC7}"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last step</a:t>
            </a:r>
            <a:r>
              <a:rPr lang="en-US" baseline="0" dirty="0" smtClean="0"/>
              <a:t> is to report everything that was done and what has happened throughout the process. You would be doing this step simultaneously with every other phase. During the planning phase you would also be reporting on test plans, permissions and rules of engagement. During the discovery phase you would be reporting on written logs, vulnerabilities, risk assessments, and (optional) guidance on fixing the issues. Lastly in your report you would have the attack results that include how the system was exploited and what impact it had on the organization.</a:t>
            </a:r>
            <a:endParaRPr lang="en-US" dirty="0"/>
          </a:p>
        </p:txBody>
      </p:sp>
      <p:sp>
        <p:nvSpPr>
          <p:cNvPr id="4" name="Slide Number Placeholder 3"/>
          <p:cNvSpPr>
            <a:spLocks noGrp="1"/>
          </p:cNvSpPr>
          <p:nvPr>
            <p:ph type="sldNum" sz="quarter" idx="10"/>
          </p:nvPr>
        </p:nvSpPr>
        <p:spPr/>
        <p:txBody>
          <a:bodyPr/>
          <a:lstStyle/>
          <a:p>
            <a:fld id="{4692136E-2B4F-490A-BDCF-105678164DC7}"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4FCB138-5178-4AB0-8FB0-E8A9A1796E2C}" type="datetimeFigureOut">
              <a:rPr lang="en-US" smtClean="0"/>
              <a:pPr/>
              <a:t>2/4/2013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CC978B4E-FA21-478A-AF4A-9F7DB5CD5A45}"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4FCB138-5178-4AB0-8FB0-E8A9A1796E2C}" type="datetimeFigureOut">
              <a:rPr lang="en-US" smtClean="0"/>
              <a:pPr/>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C978B4E-FA21-478A-AF4A-9F7DB5CD5A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4FCB138-5178-4AB0-8FB0-E8A9A1796E2C}" type="datetimeFigureOut">
              <a:rPr lang="en-US" smtClean="0"/>
              <a:pPr/>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C978B4E-FA21-478A-AF4A-9F7DB5CD5A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4FCB138-5178-4AB0-8FB0-E8A9A1796E2C}" type="datetimeFigureOut">
              <a:rPr lang="en-US" smtClean="0"/>
              <a:pPr/>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C978B4E-FA21-478A-AF4A-9F7DB5CD5A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4FCB138-5178-4AB0-8FB0-E8A9A1796E2C}" type="datetimeFigureOut">
              <a:rPr lang="en-US" smtClean="0"/>
              <a:pPr/>
              <a:t>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C978B4E-FA21-478A-AF4A-9F7DB5CD5A45}"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4FCB138-5178-4AB0-8FB0-E8A9A1796E2C}" type="datetimeFigureOut">
              <a:rPr lang="en-US" smtClean="0"/>
              <a:pPr/>
              <a:t>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C978B4E-FA21-478A-AF4A-9F7DB5CD5A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4FCB138-5178-4AB0-8FB0-E8A9A1796E2C}" type="datetimeFigureOut">
              <a:rPr lang="en-US" smtClean="0"/>
              <a:pPr/>
              <a:t>2/4/2013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C978B4E-FA21-478A-AF4A-9F7DB5CD5A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4FCB138-5178-4AB0-8FB0-E8A9A1796E2C}" type="datetimeFigureOut">
              <a:rPr lang="en-US" smtClean="0"/>
              <a:pPr/>
              <a:t>2/4/2013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C978B4E-FA21-478A-AF4A-9F7DB5CD5A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4FCB138-5178-4AB0-8FB0-E8A9A1796E2C}" type="datetimeFigureOut">
              <a:rPr lang="en-US" smtClean="0"/>
              <a:pPr/>
              <a:t>2/4/2013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C978B4E-FA21-478A-AF4A-9F7DB5CD5A45}"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4FCB138-5178-4AB0-8FB0-E8A9A1796E2C}" type="datetimeFigureOut">
              <a:rPr lang="en-US" smtClean="0"/>
              <a:pPr/>
              <a:t>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C978B4E-FA21-478A-AF4A-9F7DB5CD5A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4FCB138-5178-4AB0-8FB0-E8A9A1796E2C}" type="datetimeFigureOut">
              <a:rPr lang="en-US" smtClean="0"/>
              <a:pPr/>
              <a:t>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C978B4E-FA21-478A-AF4A-9F7DB5CD5A45}"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4FCB138-5178-4AB0-8FB0-E8A9A1796E2C}" type="datetimeFigureOut">
              <a:rPr lang="en-US" smtClean="0"/>
              <a:pPr/>
              <a:t>2/4/2013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C978B4E-FA21-478A-AF4A-9F7DB5CD5A45}"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Penetration Testing</a:t>
            </a:r>
            <a:endParaRPr lang="en-US" dirty="0"/>
          </a:p>
        </p:txBody>
      </p:sp>
      <p:sp>
        <p:nvSpPr>
          <p:cNvPr id="3" name="Subtitle 2"/>
          <p:cNvSpPr>
            <a:spLocks noGrp="1"/>
          </p:cNvSpPr>
          <p:nvPr>
            <p:ph type="subTitle" idx="1"/>
          </p:nvPr>
        </p:nvSpPr>
        <p:spPr>
          <a:xfrm>
            <a:off x="6019800" y="4953000"/>
            <a:ext cx="2987040" cy="1752600"/>
          </a:xfrm>
        </p:spPr>
        <p:txBody>
          <a:bodyPr/>
          <a:lstStyle/>
          <a:p>
            <a:r>
              <a:rPr lang="en-US" dirty="0" smtClean="0"/>
              <a:t>Matthew Leonard</a:t>
            </a:r>
          </a:p>
          <a:p>
            <a:r>
              <a:rPr lang="en-US" dirty="0" smtClean="0"/>
              <a:t>Troy Matthews</a:t>
            </a:r>
          </a:p>
          <a:p>
            <a:r>
              <a:rPr lang="en-US" dirty="0" smtClean="0"/>
              <a:t>COP4910</a:t>
            </a:r>
            <a:endParaRPr lang="en-US" dirty="0"/>
          </a:p>
        </p:txBody>
      </p:sp>
      <p:pic>
        <p:nvPicPr>
          <p:cNvPr id="35842" name="Picture 2" descr="http://www.2-sec.com/wp-content/uploads/2011/10/code2.png"/>
          <p:cNvPicPr>
            <a:picLocks noChangeAspect="1" noChangeArrowheads="1"/>
          </p:cNvPicPr>
          <p:nvPr/>
        </p:nvPicPr>
        <p:blipFill>
          <a:blip r:embed="rId3" cstate="print"/>
          <a:srcRect/>
          <a:stretch>
            <a:fillRect/>
          </a:stretch>
        </p:blipFill>
        <p:spPr bwMode="auto">
          <a:xfrm>
            <a:off x="2057400" y="2438400"/>
            <a:ext cx="3060460" cy="2362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a:t>
            </a:r>
            <a:endParaRPr lang="en-US" dirty="0"/>
          </a:p>
        </p:txBody>
      </p:sp>
      <p:sp>
        <p:nvSpPr>
          <p:cNvPr id="3" name="Content Placeholder 2"/>
          <p:cNvSpPr>
            <a:spLocks noGrp="1"/>
          </p:cNvSpPr>
          <p:nvPr>
            <p:ph idx="1"/>
          </p:nvPr>
        </p:nvSpPr>
        <p:spPr/>
        <p:txBody>
          <a:bodyPr/>
          <a:lstStyle/>
          <a:p>
            <a:r>
              <a:rPr lang="en-US" dirty="0" smtClean="0"/>
              <a:t>Starts actual system testing</a:t>
            </a:r>
          </a:p>
          <a:p>
            <a:r>
              <a:rPr lang="en-US" dirty="0" smtClean="0"/>
              <a:t>Port Scanning</a:t>
            </a:r>
          </a:p>
          <a:p>
            <a:r>
              <a:rPr lang="en-US" dirty="0" smtClean="0"/>
              <a:t>Vulnerability analysis</a:t>
            </a:r>
          </a:p>
          <a:p>
            <a:r>
              <a:rPr lang="en-US" dirty="0" smtClean="0"/>
              <a:t>System is compared against vulnerability databases</a:t>
            </a:r>
          </a:p>
          <a:p>
            <a:r>
              <a:rPr lang="en-US" dirty="0" smtClean="0"/>
              <a:t>Automated scanner can do this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Attack</a:t>
            </a:r>
            <a:endParaRPr lang="en-US" dirty="0"/>
          </a:p>
        </p:txBody>
      </p:sp>
      <p:sp>
        <p:nvSpPr>
          <p:cNvPr id="3" name="Content Placeholder 2"/>
          <p:cNvSpPr>
            <a:spLocks noGrp="1"/>
          </p:cNvSpPr>
          <p:nvPr>
            <p:ph idx="1"/>
          </p:nvPr>
        </p:nvSpPr>
        <p:spPr/>
        <p:txBody>
          <a:bodyPr/>
          <a:lstStyle/>
          <a:p>
            <a:r>
              <a:rPr lang="en-US" dirty="0" smtClean="0"/>
              <a:t>Exploit vulnerabilities found from tests</a:t>
            </a:r>
          </a:p>
          <a:p>
            <a:r>
              <a:rPr lang="en-US" dirty="0" smtClean="0"/>
              <a:t>Exploits fall into several categories</a:t>
            </a:r>
          </a:p>
          <a:p>
            <a:r>
              <a:rPr lang="en-US" dirty="0" smtClean="0"/>
              <a:t>Kernel Flaws</a:t>
            </a:r>
          </a:p>
          <a:p>
            <a:r>
              <a:rPr lang="en-US" dirty="0" smtClean="0"/>
              <a:t>Buffer Overflows</a:t>
            </a:r>
          </a:p>
          <a:p>
            <a:r>
              <a:rPr lang="en-US" dirty="0" smtClean="0"/>
              <a:t>Race Conditions</a:t>
            </a:r>
          </a:p>
          <a:p>
            <a:r>
              <a:rPr lang="en-US" dirty="0" smtClean="0"/>
              <a:t>Trojans</a:t>
            </a:r>
          </a:p>
          <a:p>
            <a:r>
              <a:rPr lang="en-US" dirty="0" smtClean="0"/>
              <a:t>Social Engineering</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a:t>
            </a:r>
            <a:endParaRPr lang="en-US" dirty="0"/>
          </a:p>
        </p:txBody>
      </p:sp>
      <p:sp>
        <p:nvSpPr>
          <p:cNvPr id="3" name="Content Placeholder 2"/>
          <p:cNvSpPr>
            <a:spLocks noGrp="1"/>
          </p:cNvSpPr>
          <p:nvPr>
            <p:ph idx="1"/>
          </p:nvPr>
        </p:nvSpPr>
        <p:spPr/>
        <p:txBody>
          <a:bodyPr/>
          <a:lstStyle/>
          <a:p>
            <a:r>
              <a:rPr lang="en-US" dirty="0" smtClean="0"/>
              <a:t>Occurs simultaneously with other phases</a:t>
            </a:r>
          </a:p>
          <a:p>
            <a:r>
              <a:rPr lang="en-US" dirty="0" smtClean="0"/>
              <a:t>Test plans, permission, rules of engagement (Planning)</a:t>
            </a:r>
          </a:p>
          <a:p>
            <a:r>
              <a:rPr lang="en-US" dirty="0" smtClean="0"/>
              <a:t>Written logs, description of vulnerabilities, risk ratings, (optional) guidance to fix (Discovery)</a:t>
            </a:r>
          </a:p>
          <a:p>
            <a:r>
              <a:rPr lang="en-US" dirty="0" smtClean="0"/>
              <a:t>Attack results, how it was done, impact on system (Attack)</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
          <p:cNvSpPr>
            <a:spLocks noGrp="1"/>
          </p:cNvSpPr>
          <p:nvPr>
            <p:ph type="title"/>
          </p:nvPr>
        </p:nvSpPr>
        <p:spPr/>
        <p:txBody>
          <a:bodyPr/>
          <a:lstStyle/>
          <a:p>
            <a:r>
              <a:rPr lang="en-US" dirty="0"/>
              <a:t>References</a:t>
            </a:r>
          </a:p>
        </p:txBody>
      </p:sp>
      <p:sp>
        <p:nvSpPr>
          <p:cNvPr id="3" name="Shape 2"/>
          <p:cNvSpPr>
            <a:spLocks noGrp="1"/>
          </p:cNvSpPr>
          <p:nvPr>
            <p:ph idx="1"/>
          </p:nvPr>
        </p:nvSpPr>
        <p:spPr/>
        <p:txBody>
          <a:bodyPr/>
          <a:lstStyle/>
          <a:p>
            <a:r>
              <a:rPr lang="en-US" dirty="0"/>
              <a:t>http://www.pentest.com/overview</a:t>
            </a:r>
          </a:p>
          <a:p>
            <a:r>
              <a:rPr lang="en-US" dirty="0"/>
              <a:t>Mesoploit Attacks by David Kennedy</a:t>
            </a:r>
          </a:p>
          <a:p>
            <a:r>
              <a:rPr lang="en-US" dirty="0"/>
              <a:t>www.offensive-security.com/pentest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Penetration Testing</a:t>
            </a:r>
            <a:endParaRPr lang="en-US" dirty="0"/>
          </a:p>
        </p:txBody>
      </p:sp>
      <p:sp>
        <p:nvSpPr>
          <p:cNvPr id="3" name="Subtitle 2"/>
          <p:cNvSpPr>
            <a:spLocks noGrp="1"/>
          </p:cNvSpPr>
          <p:nvPr>
            <p:ph type="subTitle" idx="1"/>
          </p:nvPr>
        </p:nvSpPr>
        <p:spPr>
          <a:xfrm>
            <a:off x="6019800" y="4953000"/>
            <a:ext cx="2987040" cy="1752600"/>
          </a:xfrm>
        </p:spPr>
        <p:txBody>
          <a:bodyPr/>
          <a:lstStyle/>
          <a:p>
            <a:r>
              <a:rPr lang="en-US" dirty="0" smtClean="0"/>
              <a:t>Matthew Leonard</a:t>
            </a:r>
          </a:p>
          <a:p>
            <a:r>
              <a:rPr lang="en-US" dirty="0" smtClean="0"/>
              <a:t>Troy Matthews</a:t>
            </a:r>
          </a:p>
          <a:p>
            <a:r>
              <a:rPr lang="en-US" dirty="0" smtClean="0"/>
              <a:t>COP4910</a:t>
            </a:r>
            <a:endParaRPr lang="en-US" dirty="0"/>
          </a:p>
        </p:txBody>
      </p:sp>
      <p:pic>
        <p:nvPicPr>
          <p:cNvPr id="35842" name="Picture 2" descr="http://www.2-sec.com/wp-content/uploads/2011/10/code2.png"/>
          <p:cNvPicPr>
            <a:picLocks noChangeAspect="1" noChangeArrowheads="1"/>
          </p:cNvPicPr>
          <p:nvPr/>
        </p:nvPicPr>
        <p:blipFill>
          <a:blip r:embed="rId2" cstate="print"/>
          <a:srcRect/>
          <a:stretch>
            <a:fillRect/>
          </a:stretch>
        </p:blipFill>
        <p:spPr bwMode="auto">
          <a:xfrm>
            <a:off x="2057400" y="2438400"/>
            <a:ext cx="3060460" cy="2362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Vulnerability Testing</a:t>
            </a:r>
          </a:p>
          <a:p>
            <a:r>
              <a:rPr lang="en-US" dirty="0" smtClean="0"/>
              <a:t>How Vulnerability Scans Work</a:t>
            </a:r>
          </a:p>
          <a:p>
            <a:r>
              <a:rPr lang="en-US" dirty="0" smtClean="0"/>
              <a:t>What is Penetration Testing?</a:t>
            </a:r>
          </a:p>
          <a:p>
            <a:r>
              <a:rPr lang="en-US" dirty="0" smtClean="0"/>
              <a:t>Comparing The Two</a:t>
            </a:r>
          </a:p>
          <a:p>
            <a:r>
              <a:rPr lang="en-US" dirty="0" smtClean="0"/>
              <a:t>Need for Pen-Testing</a:t>
            </a:r>
          </a:p>
          <a:p>
            <a:r>
              <a:rPr lang="en-US" dirty="0" smtClean="0"/>
              <a:t>Process For Pen-Testing</a:t>
            </a:r>
          </a:p>
          <a:p>
            <a:pPr lvl="1"/>
            <a:r>
              <a:rPr lang="en-US" dirty="0" smtClean="0"/>
              <a:t>Planning</a:t>
            </a:r>
          </a:p>
          <a:p>
            <a:pPr lvl="1"/>
            <a:r>
              <a:rPr lang="en-US" dirty="0" smtClean="0"/>
              <a:t>Discovery</a:t>
            </a:r>
          </a:p>
          <a:p>
            <a:pPr lvl="1"/>
            <a:r>
              <a:rPr lang="en-US" dirty="0" smtClean="0"/>
              <a:t>Attack</a:t>
            </a:r>
          </a:p>
          <a:p>
            <a:pPr lvl="1"/>
            <a:r>
              <a:rPr lang="en-US" dirty="0" smtClean="0"/>
              <a:t>Reporting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Vulnerability Assessment</a:t>
            </a:r>
            <a:endParaRPr lang="en-US" dirty="0"/>
          </a:p>
        </p:txBody>
      </p:sp>
      <p:sp>
        <p:nvSpPr>
          <p:cNvPr id="3" name="Content Placeholder 2"/>
          <p:cNvSpPr>
            <a:spLocks noGrp="1"/>
          </p:cNvSpPr>
          <p:nvPr>
            <p:ph idx="1"/>
          </p:nvPr>
        </p:nvSpPr>
        <p:spPr/>
        <p:txBody>
          <a:bodyPr/>
          <a:lstStyle/>
          <a:p>
            <a:r>
              <a:rPr lang="en-US" dirty="0" smtClean="0"/>
              <a:t>Aka </a:t>
            </a:r>
            <a:r>
              <a:rPr lang="en-US" dirty="0" err="1" smtClean="0"/>
              <a:t>VulnScan</a:t>
            </a:r>
            <a:endParaRPr lang="en-US" dirty="0" smtClean="0"/>
          </a:p>
          <a:p>
            <a:r>
              <a:rPr lang="en-US" dirty="0" smtClean="0"/>
              <a:t>Able to detect vulnerabilities on a wide range of systems</a:t>
            </a:r>
          </a:p>
          <a:p>
            <a:r>
              <a:rPr lang="en-US" dirty="0" smtClean="0"/>
              <a:t>Assessments conducted through Vulnerability Scans</a:t>
            </a:r>
          </a:p>
          <a:p>
            <a:r>
              <a:rPr lang="en-US" dirty="0" smtClean="0"/>
              <a:t>Non-intrusive</a:t>
            </a:r>
          </a:p>
          <a:p>
            <a:r>
              <a:rPr lang="en-US" dirty="0" smtClean="0"/>
              <a:t>Report </a:t>
            </a:r>
            <a:r>
              <a:rPr lang="en-US" dirty="0"/>
              <a:t>focus on what </a:t>
            </a:r>
            <a:r>
              <a:rPr lang="en-US" dirty="0" smtClean="0"/>
              <a:t>vulnerabilities exist and how they can be mitigated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Vulnerability Scans work?</a:t>
            </a:r>
            <a:endParaRPr lang="en-US" dirty="0"/>
          </a:p>
        </p:txBody>
      </p:sp>
      <p:sp>
        <p:nvSpPr>
          <p:cNvPr id="3" name="Content Placeholder 2"/>
          <p:cNvSpPr>
            <a:spLocks noGrp="1"/>
          </p:cNvSpPr>
          <p:nvPr>
            <p:ph idx="1"/>
          </p:nvPr>
        </p:nvSpPr>
        <p:spPr/>
        <p:txBody>
          <a:bodyPr/>
          <a:lstStyle/>
          <a:p>
            <a:r>
              <a:rPr lang="en-US" dirty="0" smtClean="0"/>
              <a:t>Uses </a:t>
            </a:r>
            <a:r>
              <a:rPr lang="en-US" dirty="0"/>
              <a:t>a database of well know </a:t>
            </a:r>
            <a:r>
              <a:rPr lang="en-US" dirty="0" smtClean="0"/>
              <a:t>exploits</a:t>
            </a:r>
          </a:p>
          <a:p>
            <a:r>
              <a:rPr lang="en-US" dirty="0" smtClean="0"/>
              <a:t>Begins with a specified range of hosts</a:t>
            </a:r>
          </a:p>
          <a:p>
            <a:r>
              <a:rPr lang="en-US" dirty="0" smtClean="0"/>
              <a:t>Detects open </a:t>
            </a:r>
            <a:r>
              <a:rPr lang="en-US" dirty="0"/>
              <a:t>TCP and UDP </a:t>
            </a:r>
            <a:r>
              <a:rPr lang="en-US" dirty="0" smtClean="0"/>
              <a:t>ports within range, and </a:t>
            </a:r>
            <a:r>
              <a:rPr lang="en-US" dirty="0"/>
              <a:t>determine which services are running on </a:t>
            </a:r>
            <a:r>
              <a:rPr lang="en-US" dirty="0" smtClean="0"/>
              <a:t>each host</a:t>
            </a:r>
          </a:p>
          <a:p>
            <a:r>
              <a:rPr lang="en-US" dirty="0" smtClean="0"/>
              <a:t>Runs </a:t>
            </a:r>
            <a:r>
              <a:rPr lang="en-US" dirty="0"/>
              <a:t>vulnerability </a:t>
            </a:r>
            <a:r>
              <a:rPr lang="en-US" dirty="0" smtClean="0"/>
              <a:t>checks based </a:t>
            </a:r>
            <a:r>
              <a:rPr lang="en-US" dirty="0"/>
              <a:t>on the information </a:t>
            </a:r>
            <a:r>
              <a:rPr lang="en-US" dirty="0" smtClean="0"/>
              <a:t>gathered for each host</a:t>
            </a:r>
          </a:p>
          <a:p>
            <a:r>
              <a:rPr lang="en-US" dirty="0" smtClean="0"/>
              <a:t>Creates report of exploitable vulnerabilities and remediation steps</a:t>
            </a:r>
          </a:p>
          <a:p>
            <a:endParaRPr lang="en-US" dirty="0"/>
          </a:p>
        </p:txBody>
      </p:sp>
    </p:spTree>
    <p:extLst>
      <p:ext uri="{BB962C8B-B14F-4D97-AF65-F5344CB8AC3E}">
        <p14:creationId xmlns:p14="http://schemas.microsoft.com/office/powerpoint/2010/main" val="4265499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Penetration Testing?</a:t>
            </a:r>
            <a:endParaRPr lang="en-US" dirty="0"/>
          </a:p>
        </p:txBody>
      </p:sp>
      <p:sp>
        <p:nvSpPr>
          <p:cNvPr id="3" name="Content Placeholder 2"/>
          <p:cNvSpPr>
            <a:spLocks noGrp="1"/>
          </p:cNvSpPr>
          <p:nvPr>
            <p:ph idx="1"/>
          </p:nvPr>
        </p:nvSpPr>
        <p:spPr/>
        <p:txBody>
          <a:bodyPr/>
          <a:lstStyle/>
          <a:p>
            <a:r>
              <a:rPr lang="en-US" dirty="0" smtClean="0"/>
              <a:t>Aka </a:t>
            </a:r>
            <a:r>
              <a:rPr lang="en-US" dirty="0" err="1" smtClean="0"/>
              <a:t>PenTesting</a:t>
            </a:r>
            <a:endParaRPr lang="en-US" dirty="0" smtClean="0"/>
          </a:p>
          <a:p>
            <a:r>
              <a:rPr lang="en-US" dirty="0" smtClean="0"/>
              <a:t>Evaluate security </a:t>
            </a:r>
          </a:p>
          <a:p>
            <a:r>
              <a:rPr lang="en-US" dirty="0" smtClean="0"/>
              <a:t>Simulating an attack against a vulnerability</a:t>
            </a:r>
          </a:p>
          <a:p>
            <a:r>
              <a:rPr lang="en-US" dirty="0" smtClean="0"/>
              <a:t>Compromises systems to show potential threats</a:t>
            </a:r>
          </a:p>
          <a:p>
            <a:r>
              <a:rPr lang="en-US" dirty="0" smtClean="0"/>
              <a:t>Reports focus </a:t>
            </a:r>
            <a:r>
              <a:rPr lang="en-US" dirty="0"/>
              <a:t>on what data was compromised and how</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VulnScan</a:t>
            </a:r>
            <a:r>
              <a:rPr lang="en-US" dirty="0" smtClean="0"/>
              <a:t> vs. </a:t>
            </a:r>
            <a:r>
              <a:rPr lang="en-US" dirty="0" err="1" smtClean="0"/>
              <a:t>PenTest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32438713"/>
              </p:ext>
            </p:extLst>
          </p:nvPr>
        </p:nvGraphicFramePr>
        <p:xfrm>
          <a:off x="1435100" y="1447800"/>
          <a:ext cx="7499349" cy="4632960"/>
        </p:xfrm>
        <a:graphic>
          <a:graphicData uri="http://schemas.openxmlformats.org/drawingml/2006/table">
            <a:tbl>
              <a:tblPr firstRow="1" bandRow="1">
                <a:tableStyleId>{8EC20E35-A176-4012-BC5E-935CFFF8708E}</a:tableStyleId>
              </a:tblPr>
              <a:tblGrid>
                <a:gridCol w="1917700"/>
                <a:gridCol w="2971800"/>
                <a:gridCol w="2609849"/>
              </a:tblGrid>
              <a:tr h="106680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E8C9"/>
                    </a:solidFill>
                  </a:tcPr>
                </a:tc>
                <a:tc>
                  <a:txBody>
                    <a:bodyPr/>
                    <a:lstStyle/>
                    <a:p>
                      <a:r>
                        <a:rPr lang="en-US" sz="3200" b="0" dirty="0" smtClean="0">
                          <a:solidFill>
                            <a:schemeClr val="tx1"/>
                          </a:solidFill>
                        </a:rPr>
                        <a:t>Vulnerability Scan</a:t>
                      </a:r>
                      <a:endParaRPr lang="en-US" sz="3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E8C9"/>
                    </a:solidFill>
                  </a:tcPr>
                </a:tc>
                <a:tc>
                  <a:txBody>
                    <a:bodyPr/>
                    <a:lstStyle/>
                    <a:p>
                      <a:r>
                        <a:rPr lang="en-US" sz="3200" b="0" dirty="0" smtClean="0">
                          <a:solidFill>
                            <a:schemeClr val="tx1"/>
                          </a:solidFill>
                        </a:rPr>
                        <a:t>Penetration Test</a:t>
                      </a:r>
                      <a:endParaRPr lang="en-US" sz="3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E8C9"/>
                    </a:solidFill>
                  </a:tcPr>
                </a:tc>
              </a:tr>
              <a:tr h="370840">
                <a:tc>
                  <a:txBody>
                    <a:bodyPr/>
                    <a:lstStyle/>
                    <a:p>
                      <a:r>
                        <a:rPr lang="en-US" sz="2400" dirty="0" smtClean="0"/>
                        <a:t>How often to run</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smtClean="0"/>
                        <a:t>Monthly;</a:t>
                      </a:r>
                      <a:r>
                        <a:rPr lang="en-US" sz="2400" baseline="0" dirty="0" smtClean="0"/>
                        <a:t> </a:t>
                      </a:r>
                    </a:p>
                    <a:p>
                      <a:r>
                        <a:rPr lang="en-US" sz="2400" baseline="0" dirty="0" smtClean="0"/>
                        <a:t>before equipment is added to a network</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400" dirty="0" smtClean="0"/>
                        <a:t>Yearly</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400" dirty="0" smtClean="0"/>
                        <a:t>Reports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2400" kern="1200" dirty="0" smtClean="0">
                          <a:effectLst/>
                        </a:rPr>
                        <a:t>Comprehensive list of vulnerabilities for each host.</a:t>
                      </a:r>
                      <a:r>
                        <a:rPr kumimoji="0" lang="en-US" sz="2400" kern="1200" baseline="0" dirty="0" smtClean="0">
                          <a:effectLst/>
                        </a:rPr>
                        <a:t> R</a:t>
                      </a:r>
                      <a:r>
                        <a:rPr kumimoji="0" lang="en-US" sz="2400" kern="1200" dirty="0" smtClean="0">
                          <a:effectLst/>
                        </a:rPr>
                        <a:t>emediation steps </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2400" kern="1200" dirty="0" smtClean="0">
                          <a:effectLst/>
                        </a:rPr>
                        <a:t>Identifies what data was compromised and how</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400" dirty="0" smtClean="0"/>
                        <a:t>Performed by</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2400" kern="1200" dirty="0" smtClean="0">
                          <a:effectLst/>
                        </a:rPr>
                        <a:t>In house staff</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0" lang="en-US" sz="2400" kern="1200" dirty="0" smtClean="0">
                          <a:effectLst/>
                        </a:rPr>
                        <a:t>Independent outside service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0920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Pen-testing</a:t>
            </a:r>
            <a:endParaRPr lang="en-US" dirty="0"/>
          </a:p>
        </p:txBody>
      </p:sp>
      <p:sp>
        <p:nvSpPr>
          <p:cNvPr id="3" name="Content Placeholder 2"/>
          <p:cNvSpPr>
            <a:spLocks noGrp="1"/>
          </p:cNvSpPr>
          <p:nvPr>
            <p:ph idx="1"/>
          </p:nvPr>
        </p:nvSpPr>
        <p:spPr/>
        <p:txBody>
          <a:bodyPr/>
          <a:lstStyle/>
          <a:p>
            <a:r>
              <a:rPr lang="en-US" dirty="0" smtClean="0"/>
              <a:t>Data is a company’s most important asset</a:t>
            </a:r>
          </a:p>
          <a:p>
            <a:r>
              <a:rPr lang="en-US" dirty="0" smtClean="0"/>
              <a:t>Perform external security check</a:t>
            </a:r>
          </a:p>
          <a:p>
            <a:r>
              <a:rPr lang="en-US" dirty="0" smtClean="0"/>
              <a:t>Identify holes in system</a:t>
            </a:r>
          </a:p>
          <a:p>
            <a:r>
              <a:rPr lang="en-US" dirty="0" smtClean="0"/>
              <a:t>Helps justify need to fix</a:t>
            </a:r>
          </a:p>
          <a:p>
            <a:r>
              <a:rPr lang="en-US" dirty="0" smtClean="0"/>
              <a:t>Fix before system goes live</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Pen-testing</a:t>
            </a:r>
            <a:endParaRPr lang="en-US" dirty="0"/>
          </a:p>
        </p:txBody>
      </p:sp>
      <p:pic>
        <p:nvPicPr>
          <p:cNvPr id="1028" name="Picture 4" descr="http://www.c2networksecurity.com/images/graphic_four_stages.jpg"/>
          <p:cNvPicPr>
            <a:picLocks noChangeAspect="1" noChangeArrowheads="1"/>
          </p:cNvPicPr>
          <p:nvPr/>
        </p:nvPicPr>
        <p:blipFill>
          <a:blip r:embed="rId2" cstate="print"/>
          <a:srcRect/>
          <a:stretch>
            <a:fillRect/>
          </a:stretch>
        </p:blipFill>
        <p:spPr bwMode="auto">
          <a:xfrm>
            <a:off x="534954" y="2667000"/>
            <a:ext cx="8304246" cy="1295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a:t>
            </a:r>
            <a:endParaRPr lang="en-US" dirty="0"/>
          </a:p>
        </p:txBody>
      </p:sp>
      <p:sp>
        <p:nvSpPr>
          <p:cNvPr id="3" name="Content Placeholder 2"/>
          <p:cNvSpPr>
            <a:spLocks noGrp="1"/>
          </p:cNvSpPr>
          <p:nvPr>
            <p:ph idx="1"/>
          </p:nvPr>
        </p:nvSpPr>
        <p:spPr/>
        <p:txBody>
          <a:bodyPr/>
          <a:lstStyle/>
          <a:p>
            <a:r>
              <a:rPr lang="en-US" dirty="0" smtClean="0"/>
              <a:t>Rules for testing</a:t>
            </a:r>
          </a:p>
          <a:p>
            <a:r>
              <a:rPr lang="en-US" dirty="0" smtClean="0"/>
              <a:t>Final management approval</a:t>
            </a:r>
          </a:p>
          <a:p>
            <a:r>
              <a:rPr lang="en-US" dirty="0" smtClean="0"/>
              <a:t>Testing goals are set</a:t>
            </a:r>
          </a:p>
          <a:p>
            <a:r>
              <a:rPr lang="en-US" dirty="0" smtClean="0"/>
              <a:t>No testing occurs in this stage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164</TotalTime>
  <Words>993</Words>
  <Application>Microsoft Office PowerPoint</Application>
  <PresentationFormat>On-screen Show (4:3)</PresentationFormat>
  <Paragraphs>102</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Penetration Testing</vt:lpstr>
      <vt:lpstr>Overview</vt:lpstr>
      <vt:lpstr>Vulnerability Assessment</vt:lpstr>
      <vt:lpstr>How do Vulnerability Scans work?</vt:lpstr>
      <vt:lpstr>What is Penetration Testing?</vt:lpstr>
      <vt:lpstr>VulnScan vs. PenTest</vt:lpstr>
      <vt:lpstr>Need for Pen-testing</vt:lpstr>
      <vt:lpstr>Process of Pen-testing</vt:lpstr>
      <vt:lpstr>Planning</vt:lpstr>
      <vt:lpstr>Discovery</vt:lpstr>
      <vt:lpstr>Attack</vt:lpstr>
      <vt:lpstr>Reporting</vt:lpstr>
      <vt:lpstr>References</vt:lpstr>
      <vt:lpstr>Penetration Testing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Penetration Testing</dc:title>
  <dc:creator>Matthew</dc:creator>
  <cp:lastModifiedBy>Troy</cp:lastModifiedBy>
  <cp:revision>18</cp:revision>
  <dcterms:created xsi:type="dcterms:W3CDTF">2013-01-14T23:35:57Z</dcterms:created>
  <dcterms:modified xsi:type="dcterms:W3CDTF">2013-02-05T05:00:06Z</dcterms:modified>
</cp:coreProperties>
</file>