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4" r:id="rId9"/>
    <p:sldId id="267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22F10-E31D-4F3B-BB4A-63E9BDEB6DE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EDFF2E-53E5-49E5-965B-7B39C2946E91}">
      <dgm:prSet phldrT="[Text]" custT="1"/>
      <dgm:spPr/>
      <dgm:t>
        <a:bodyPr/>
        <a:lstStyle/>
        <a:p>
          <a:r>
            <a:rPr lang="en-US" sz="3200" dirty="0" smtClean="0"/>
            <a:t>Public Cloud</a:t>
          </a:r>
          <a:endParaRPr lang="en-US" sz="3200" dirty="0"/>
        </a:p>
      </dgm:t>
    </dgm:pt>
    <dgm:pt modelId="{38222B17-D123-4B43-B880-63EC39FB4FA1}" type="parTrans" cxnId="{50552C56-B69E-4EA6-AF80-8B874D07C7D5}">
      <dgm:prSet/>
      <dgm:spPr/>
      <dgm:t>
        <a:bodyPr/>
        <a:lstStyle/>
        <a:p>
          <a:endParaRPr lang="en-US" sz="1600"/>
        </a:p>
      </dgm:t>
    </dgm:pt>
    <dgm:pt modelId="{75C3932B-CC4D-4B44-BE6E-61C4CF9766A7}" type="sibTrans" cxnId="{50552C56-B69E-4EA6-AF80-8B874D07C7D5}">
      <dgm:prSet/>
      <dgm:spPr/>
      <dgm:t>
        <a:bodyPr/>
        <a:lstStyle/>
        <a:p>
          <a:endParaRPr lang="en-US" sz="1600"/>
        </a:p>
      </dgm:t>
    </dgm:pt>
    <dgm:pt modelId="{080F21AF-ECA3-44BD-B95A-0DC4DFA65989}">
      <dgm:prSet phldrT="[Text]" custT="1"/>
      <dgm:spPr/>
      <dgm:t>
        <a:bodyPr/>
        <a:lstStyle/>
        <a:p>
          <a:endParaRPr lang="en-US" sz="1050" dirty="0"/>
        </a:p>
      </dgm:t>
    </dgm:pt>
    <dgm:pt modelId="{B7DA5E7D-2D2E-4A98-B045-A723FCF8BA94}" type="parTrans" cxnId="{4335DD2D-62E5-4149-A4E4-8C8FBAB329CC}">
      <dgm:prSet/>
      <dgm:spPr/>
      <dgm:t>
        <a:bodyPr/>
        <a:lstStyle/>
        <a:p>
          <a:endParaRPr lang="en-US" sz="1600"/>
        </a:p>
      </dgm:t>
    </dgm:pt>
    <dgm:pt modelId="{AB907213-77AB-484F-9C8F-238613D1CF9A}" type="sibTrans" cxnId="{4335DD2D-62E5-4149-A4E4-8C8FBAB329CC}">
      <dgm:prSet/>
      <dgm:spPr/>
      <dgm:t>
        <a:bodyPr/>
        <a:lstStyle/>
        <a:p>
          <a:endParaRPr lang="en-US" sz="1600"/>
        </a:p>
      </dgm:t>
    </dgm:pt>
    <dgm:pt modelId="{3ED59625-7B52-4DAA-A32D-E3A483451B3A}">
      <dgm:prSet phldrT="[Text]" custT="1"/>
      <dgm:spPr/>
      <dgm:t>
        <a:bodyPr/>
        <a:lstStyle/>
        <a:p>
          <a:r>
            <a:rPr lang="en-US" sz="3200" dirty="0" smtClean="0"/>
            <a:t>Private Cloud</a:t>
          </a:r>
          <a:endParaRPr lang="en-US" sz="3200" dirty="0"/>
        </a:p>
      </dgm:t>
    </dgm:pt>
    <dgm:pt modelId="{4A4906E4-EC22-4866-9CC7-8E75F21FA9C8}" type="parTrans" cxnId="{61F447A4-A511-4C00-A1AB-580CA7D1064E}">
      <dgm:prSet/>
      <dgm:spPr/>
      <dgm:t>
        <a:bodyPr/>
        <a:lstStyle/>
        <a:p>
          <a:endParaRPr lang="en-US" sz="1600"/>
        </a:p>
      </dgm:t>
    </dgm:pt>
    <dgm:pt modelId="{6FB796F4-1814-459A-960D-4A514FA0828F}" type="sibTrans" cxnId="{61F447A4-A511-4C00-A1AB-580CA7D1064E}">
      <dgm:prSet/>
      <dgm:spPr/>
      <dgm:t>
        <a:bodyPr/>
        <a:lstStyle/>
        <a:p>
          <a:endParaRPr lang="en-US" sz="1600"/>
        </a:p>
      </dgm:t>
    </dgm:pt>
    <dgm:pt modelId="{9F8FD08F-5F20-4924-BACE-2CEB6AB7F031}">
      <dgm:prSet phldrT="[Text]" custT="1"/>
      <dgm:spPr/>
      <dgm:t>
        <a:bodyPr/>
        <a:lstStyle/>
        <a:p>
          <a:r>
            <a:rPr lang="en-US" sz="1800" dirty="0" smtClean="0"/>
            <a:t>A proprietary network or a data center that supplies hosted services to a limited number of people.  (virtualization) (VMware &amp; Citrix) </a:t>
          </a:r>
          <a:endParaRPr lang="en-US" sz="1800" dirty="0"/>
        </a:p>
      </dgm:t>
    </dgm:pt>
    <dgm:pt modelId="{68B17050-B4FD-48AC-BBA7-C82687F3A3E6}" type="parTrans" cxnId="{1F62A4E4-235B-4E97-85FB-E654C1BA6A58}">
      <dgm:prSet/>
      <dgm:spPr/>
      <dgm:t>
        <a:bodyPr/>
        <a:lstStyle/>
        <a:p>
          <a:endParaRPr lang="en-US" sz="1600"/>
        </a:p>
      </dgm:t>
    </dgm:pt>
    <dgm:pt modelId="{672480FF-AC72-45CB-9DA3-1C3AAB77D7F7}" type="sibTrans" cxnId="{1F62A4E4-235B-4E97-85FB-E654C1BA6A58}">
      <dgm:prSet/>
      <dgm:spPr/>
      <dgm:t>
        <a:bodyPr/>
        <a:lstStyle/>
        <a:p>
          <a:endParaRPr lang="en-US" sz="1600"/>
        </a:p>
      </dgm:t>
    </dgm:pt>
    <dgm:pt modelId="{04D2C26B-8378-4AB4-B39F-1E873F1D426B}">
      <dgm:prSet phldrT="[Text]" custT="1"/>
      <dgm:spPr/>
      <dgm:t>
        <a:bodyPr/>
        <a:lstStyle/>
        <a:p>
          <a:r>
            <a:rPr lang="en-US" sz="3600" dirty="0" smtClean="0"/>
            <a:t>Hybrid Cloud</a:t>
          </a:r>
          <a:endParaRPr lang="en-US" sz="3600" dirty="0"/>
        </a:p>
      </dgm:t>
    </dgm:pt>
    <dgm:pt modelId="{1C3C6C18-A47A-482D-8562-AAC011D6B7DB}" type="parTrans" cxnId="{E333344E-1715-4BAC-AE8C-E22EAD7BEF79}">
      <dgm:prSet/>
      <dgm:spPr/>
      <dgm:t>
        <a:bodyPr/>
        <a:lstStyle/>
        <a:p>
          <a:endParaRPr lang="en-US" sz="1600"/>
        </a:p>
      </dgm:t>
    </dgm:pt>
    <dgm:pt modelId="{4D75BF42-F76D-49B6-860D-3EE67161C5D7}" type="sibTrans" cxnId="{E333344E-1715-4BAC-AE8C-E22EAD7BEF79}">
      <dgm:prSet/>
      <dgm:spPr/>
      <dgm:t>
        <a:bodyPr/>
        <a:lstStyle/>
        <a:p>
          <a:endParaRPr lang="en-US" sz="1600"/>
        </a:p>
      </dgm:t>
    </dgm:pt>
    <dgm:pt modelId="{D83C4081-9283-401A-8EEE-B8F05B039FDB}">
      <dgm:prSet phldrT="[Text]" custT="1"/>
      <dgm:spPr/>
      <dgm:t>
        <a:bodyPr/>
        <a:lstStyle/>
        <a:p>
          <a:r>
            <a:rPr lang="en-US" sz="1800" dirty="0" smtClean="0"/>
            <a:t>A combination of private clouds and public clouds, usually, managed using the same administration and monitoring consoles.</a:t>
          </a:r>
          <a:endParaRPr lang="en-US" sz="1800" dirty="0"/>
        </a:p>
      </dgm:t>
    </dgm:pt>
    <dgm:pt modelId="{D611202A-5777-44CE-B5E8-D295A7B35FA0}" type="parTrans" cxnId="{DD147F51-7710-4D0F-8811-886B0B3D2918}">
      <dgm:prSet/>
      <dgm:spPr/>
      <dgm:t>
        <a:bodyPr/>
        <a:lstStyle/>
        <a:p>
          <a:endParaRPr lang="en-US" sz="1600"/>
        </a:p>
      </dgm:t>
    </dgm:pt>
    <dgm:pt modelId="{B0708F52-E469-480C-8384-A9EC52133EF2}" type="sibTrans" cxnId="{DD147F51-7710-4D0F-8811-886B0B3D2918}">
      <dgm:prSet/>
      <dgm:spPr/>
      <dgm:t>
        <a:bodyPr/>
        <a:lstStyle/>
        <a:p>
          <a:endParaRPr lang="en-US" sz="1600"/>
        </a:p>
      </dgm:t>
    </dgm:pt>
    <dgm:pt modelId="{2F203A0B-7472-4D30-918C-90FE62F5F999}">
      <dgm:prSet custT="1"/>
      <dgm:spPr/>
      <dgm:t>
        <a:bodyPr/>
        <a:lstStyle/>
        <a:p>
          <a:r>
            <a:rPr lang="en-US" sz="1800" dirty="0" smtClean="0"/>
            <a:t>Sells services to anyone on the Internet. (Currently, Amazon Web Services is the largest public cloud provider.)</a:t>
          </a:r>
          <a:endParaRPr lang="en-US" sz="1800" dirty="0"/>
        </a:p>
      </dgm:t>
    </dgm:pt>
    <dgm:pt modelId="{1EDF89E5-816D-47F0-95B8-9F7E802F2E1F}" type="parTrans" cxnId="{03C3D785-DB5C-4796-878E-6C77B8D4C706}">
      <dgm:prSet/>
      <dgm:spPr/>
      <dgm:t>
        <a:bodyPr/>
        <a:lstStyle/>
        <a:p>
          <a:endParaRPr lang="en-US"/>
        </a:p>
      </dgm:t>
    </dgm:pt>
    <dgm:pt modelId="{65C90B76-1330-46E6-BCEF-E053EBF863D8}" type="sibTrans" cxnId="{03C3D785-DB5C-4796-878E-6C77B8D4C706}">
      <dgm:prSet/>
      <dgm:spPr/>
      <dgm:t>
        <a:bodyPr/>
        <a:lstStyle/>
        <a:p>
          <a:endParaRPr lang="en-US"/>
        </a:p>
      </dgm:t>
    </dgm:pt>
    <dgm:pt modelId="{AF454B58-223C-4090-94E9-AD0BEB687CA8}" type="pres">
      <dgm:prSet presAssocID="{FC322F10-E31D-4F3B-BB4A-63E9BDEB6D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D8951D-D55B-4A62-8466-B7E1A488EF2B}" type="pres">
      <dgm:prSet presAssocID="{F7EDFF2E-53E5-49E5-965B-7B39C2946E91}" presName="linNode" presStyleCnt="0"/>
      <dgm:spPr/>
    </dgm:pt>
    <dgm:pt modelId="{EEF25A14-E850-44C8-B9F8-47F03285CCA8}" type="pres">
      <dgm:prSet presAssocID="{F7EDFF2E-53E5-49E5-965B-7B39C2946E9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5FA62-D3B5-4FBD-8111-3F3146FDB699}" type="pres">
      <dgm:prSet presAssocID="{F7EDFF2E-53E5-49E5-965B-7B39C2946E91}" presName="descendantText" presStyleLbl="alignAccFollowNode1" presStyleIdx="0" presStyleCnt="3" custScaleX="126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33832-B4F4-420A-ADB2-2ED27BB71573}" type="pres">
      <dgm:prSet presAssocID="{75C3932B-CC4D-4B44-BE6E-61C4CF9766A7}" presName="sp" presStyleCnt="0"/>
      <dgm:spPr/>
    </dgm:pt>
    <dgm:pt modelId="{A2BE0934-BA33-49E4-BDF6-B082FB8F5EC1}" type="pres">
      <dgm:prSet presAssocID="{3ED59625-7B52-4DAA-A32D-E3A483451B3A}" presName="linNode" presStyleCnt="0"/>
      <dgm:spPr/>
    </dgm:pt>
    <dgm:pt modelId="{32DE9EC2-A96F-4B32-BD82-F2162030B999}" type="pres">
      <dgm:prSet presAssocID="{3ED59625-7B52-4DAA-A32D-E3A483451B3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F123B-8CF4-4C6B-A43A-6E5C76200C34}" type="pres">
      <dgm:prSet presAssocID="{3ED59625-7B52-4DAA-A32D-E3A483451B3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796B2-F691-454A-B82F-9C66849C5522}" type="pres">
      <dgm:prSet presAssocID="{6FB796F4-1814-459A-960D-4A514FA0828F}" presName="sp" presStyleCnt="0"/>
      <dgm:spPr/>
    </dgm:pt>
    <dgm:pt modelId="{B4037423-3A10-4945-B93B-8A719011CFB6}" type="pres">
      <dgm:prSet presAssocID="{04D2C26B-8378-4AB4-B39F-1E873F1D426B}" presName="linNode" presStyleCnt="0"/>
      <dgm:spPr/>
    </dgm:pt>
    <dgm:pt modelId="{FCA8F852-2D61-4C2C-8281-9AD2FE2B13BE}" type="pres">
      <dgm:prSet presAssocID="{04D2C26B-8378-4AB4-B39F-1E873F1D426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BD57C-7034-452B-9120-E24FE6806D5D}" type="pres">
      <dgm:prSet presAssocID="{04D2C26B-8378-4AB4-B39F-1E873F1D426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62A4E4-235B-4E97-85FB-E654C1BA6A58}" srcId="{3ED59625-7B52-4DAA-A32D-E3A483451B3A}" destId="{9F8FD08F-5F20-4924-BACE-2CEB6AB7F031}" srcOrd="0" destOrd="0" parTransId="{68B17050-B4FD-48AC-BBA7-C82687F3A3E6}" sibTransId="{672480FF-AC72-45CB-9DA3-1C3AAB77D7F7}"/>
    <dgm:cxn modelId="{0776F828-CB36-4383-8CF6-4B96DE66420F}" type="presOf" srcId="{04D2C26B-8378-4AB4-B39F-1E873F1D426B}" destId="{FCA8F852-2D61-4C2C-8281-9AD2FE2B13BE}" srcOrd="0" destOrd="0" presId="urn:microsoft.com/office/officeart/2005/8/layout/vList5"/>
    <dgm:cxn modelId="{61F447A4-A511-4C00-A1AB-580CA7D1064E}" srcId="{FC322F10-E31D-4F3B-BB4A-63E9BDEB6DE3}" destId="{3ED59625-7B52-4DAA-A32D-E3A483451B3A}" srcOrd="1" destOrd="0" parTransId="{4A4906E4-EC22-4866-9CC7-8E75F21FA9C8}" sibTransId="{6FB796F4-1814-459A-960D-4A514FA0828F}"/>
    <dgm:cxn modelId="{D3F7C6CA-1ADA-4350-AAF8-6CDAD71FFF2A}" type="presOf" srcId="{9F8FD08F-5F20-4924-BACE-2CEB6AB7F031}" destId="{9A8F123B-8CF4-4C6B-A43A-6E5C76200C34}" srcOrd="0" destOrd="0" presId="urn:microsoft.com/office/officeart/2005/8/layout/vList5"/>
    <dgm:cxn modelId="{E5B8F382-3242-40DE-B5DE-085D1AB98F4C}" type="presOf" srcId="{F7EDFF2E-53E5-49E5-965B-7B39C2946E91}" destId="{EEF25A14-E850-44C8-B9F8-47F03285CCA8}" srcOrd="0" destOrd="0" presId="urn:microsoft.com/office/officeart/2005/8/layout/vList5"/>
    <dgm:cxn modelId="{4335DD2D-62E5-4149-A4E4-8C8FBAB329CC}" srcId="{F7EDFF2E-53E5-49E5-965B-7B39C2946E91}" destId="{080F21AF-ECA3-44BD-B95A-0DC4DFA65989}" srcOrd="0" destOrd="0" parTransId="{B7DA5E7D-2D2E-4A98-B045-A723FCF8BA94}" sibTransId="{AB907213-77AB-484F-9C8F-238613D1CF9A}"/>
    <dgm:cxn modelId="{5C99AA5B-F776-4A27-BADF-D4FC9870682E}" type="presOf" srcId="{080F21AF-ECA3-44BD-B95A-0DC4DFA65989}" destId="{AAB5FA62-D3B5-4FBD-8111-3F3146FDB699}" srcOrd="0" destOrd="0" presId="urn:microsoft.com/office/officeart/2005/8/layout/vList5"/>
    <dgm:cxn modelId="{00A3E280-3BE3-4088-8907-07190707FC44}" type="presOf" srcId="{D83C4081-9283-401A-8EEE-B8F05B039FDB}" destId="{079BD57C-7034-452B-9120-E24FE6806D5D}" srcOrd="0" destOrd="0" presId="urn:microsoft.com/office/officeart/2005/8/layout/vList5"/>
    <dgm:cxn modelId="{03C3D785-DB5C-4796-878E-6C77B8D4C706}" srcId="{F7EDFF2E-53E5-49E5-965B-7B39C2946E91}" destId="{2F203A0B-7472-4D30-918C-90FE62F5F999}" srcOrd="1" destOrd="0" parTransId="{1EDF89E5-816D-47F0-95B8-9F7E802F2E1F}" sibTransId="{65C90B76-1330-46E6-BCEF-E053EBF863D8}"/>
    <dgm:cxn modelId="{DD147F51-7710-4D0F-8811-886B0B3D2918}" srcId="{04D2C26B-8378-4AB4-B39F-1E873F1D426B}" destId="{D83C4081-9283-401A-8EEE-B8F05B039FDB}" srcOrd="0" destOrd="0" parTransId="{D611202A-5777-44CE-B5E8-D295A7B35FA0}" sibTransId="{B0708F52-E469-480C-8384-A9EC52133EF2}"/>
    <dgm:cxn modelId="{A14F461E-E157-4A19-9000-D537ACB27807}" type="presOf" srcId="{3ED59625-7B52-4DAA-A32D-E3A483451B3A}" destId="{32DE9EC2-A96F-4B32-BD82-F2162030B999}" srcOrd="0" destOrd="0" presId="urn:microsoft.com/office/officeart/2005/8/layout/vList5"/>
    <dgm:cxn modelId="{17CDAFDF-4E2E-4406-ADAB-7B61B0FD1606}" type="presOf" srcId="{FC322F10-E31D-4F3B-BB4A-63E9BDEB6DE3}" destId="{AF454B58-223C-4090-94E9-AD0BEB687CA8}" srcOrd="0" destOrd="0" presId="urn:microsoft.com/office/officeart/2005/8/layout/vList5"/>
    <dgm:cxn modelId="{E333344E-1715-4BAC-AE8C-E22EAD7BEF79}" srcId="{FC322F10-E31D-4F3B-BB4A-63E9BDEB6DE3}" destId="{04D2C26B-8378-4AB4-B39F-1E873F1D426B}" srcOrd="2" destOrd="0" parTransId="{1C3C6C18-A47A-482D-8562-AAC011D6B7DB}" sibTransId="{4D75BF42-F76D-49B6-860D-3EE67161C5D7}"/>
    <dgm:cxn modelId="{3830042F-0787-434F-8E7E-3CE9FE14FDB0}" type="presOf" srcId="{2F203A0B-7472-4D30-918C-90FE62F5F999}" destId="{AAB5FA62-D3B5-4FBD-8111-3F3146FDB699}" srcOrd="0" destOrd="1" presId="urn:microsoft.com/office/officeart/2005/8/layout/vList5"/>
    <dgm:cxn modelId="{50552C56-B69E-4EA6-AF80-8B874D07C7D5}" srcId="{FC322F10-E31D-4F3B-BB4A-63E9BDEB6DE3}" destId="{F7EDFF2E-53E5-49E5-965B-7B39C2946E91}" srcOrd="0" destOrd="0" parTransId="{38222B17-D123-4B43-B880-63EC39FB4FA1}" sibTransId="{75C3932B-CC4D-4B44-BE6E-61C4CF9766A7}"/>
    <dgm:cxn modelId="{C761021B-F0F6-4865-89DE-93559F18C273}" type="presParOf" srcId="{AF454B58-223C-4090-94E9-AD0BEB687CA8}" destId="{49D8951D-D55B-4A62-8466-B7E1A488EF2B}" srcOrd="0" destOrd="0" presId="urn:microsoft.com/office/officeart/2005/8/layout/vList5"/>
    <dgm:cxn modelId="{0845126F-EFC4-4C33-93C0-095C3C3C75DB}" type="presParOf" srcId="{49D8951D-D55B-4A62-8466-B7E1A488EF2B}" destId="{EEF25A14-E850-44C8-B9F8-47F03285CCA8}" srcOrd="0" destOrd="0" presId="urn:microsoft.com/office/officeart/2005/8/layout/vList5"/>
    <dgm:cxn modelId="{D18B8F1C-5A65-478C-82C5-A35C7C980357}" type="presParOf" srcId="{49D8951D-D55B-4A62-8466-B7E1A488EF2B}" destId="{AAB5FA62-D3B5-4FBD-8111-3F3146FDB699}" srcOrd="1" destOrd="0" presId="urn:microsoft.com/office/officeart/2005/8/layout/vList5"/>
    <dgm:cxn modelId="{FCDEA97C-CC0A-4881-AED8-3814228FF15B}" type="presParOf" srcId="{AF454B58-223C-4090-94E9-AD0BEB687CA8}" destId="{7AB33832-B4F4-420A-ADB2-2ED27BB71573}" srcOrd="1" destOrd="0" presId="urn:microsoft.com/office/officeart/2005/8/layout/vList5"/>
    <dgm:cxn modelId="{F5C85A63-6688-4E6D-98C9-24FD59B95315}" type="presParOf" srcId="{AF454B58-223C-4090-94E9-AD0BEB687CA8}" destId="{A2BE0934-BA33-49E4-BDF6-B082FB8F5EC1}" srcOrd="2" destOrd="0" presId="urn:microsoft.com/office/officeart/2005/8/layout/vList5"/>
    <dgm:cxn modelId="{9CE80D46-4D4D-470E-B1D6-D7221F3B5140}" type="presParOf" srcId="{A2BE0934-BA33-49E4-BDF6-B082FB8F5EC1}" destId="{32DE9EC2-A96F-4B32-BD82-F2162030B999}" srcOrd="0" destOrd="0" presId="urn:microsoft.com/office/officeart/2005/8/layout/vList5"/>
    <dgm:cxn modelId="{A17C3FC5-C148-4760-856E-DC683618ABB4}" type="presParOf" srcId="{A2BE0934-BA33-49E4-BDF6-B082FB8F5EC1}" destId="{9A8F123B-8CF4-4C6B-A43A-6E5C76200C34}" srcOrd="1" destOrd="0" presId="urn:microsoft.com/office/officeart/2005/8/layout/vList5"/>
    <dgm:cxn modelId="{9BB1A35E-20F1-44DD-9B49-B7D52F4FA828}" type="presParOf" srcId="{AF454B58-223C-4090-94E9-AD0BEB687CA8}" destId="{700796B2-F691-454A-B82F-9C66849C5522}" srcOrd="3" destOrd="0" presId="urn:microsoft.com/office/officeart/2005/8/layout/vList5"/>
    <dgm:cxn modelId="{40AC19F8-8298-4124-8C42-90E57A6DEC34}" type="presParOf" srcId="{AF454B58-223C-4090-94E9-AD0BEB687CA8}" destId="{B4037423-3A10-4945-B93B-8A719011CFB6}" srcOrd="4" destOrd="0" presId="urn:microsoft.com/office/officeart/2005/8/layout/vList5"/>
    <dgm:cxn modelId="{348FB833-476F-4B82-A474-46442D92392D}" type="presParOf" srcId="{B4037423-3A10-4945-B93B-8A719011CFB6}" destId="{FCA8F852-2D61-4C2C-8281-9AD2FE2B13BE}" srcOrd="0" destOrd="0" presId="urn:microsoft.com/office/officeart/2005/8/layout/vList5"/>
    <dgm:cxn modelId="{C4F935AF-4DC8-4ACE-956D-742876BF4D35}" type="presParOf" srcId="{B4037423-3A10-4945-B93B-8A719011CFB6}" destId="{079BD57C-7034-452B-9120-E24FE6806D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3878A5-B28E-40E1-9D8F-59523C02B5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987A57-3DBE-4789-96B3-E0DD46574DCA}">
      <dgm:prSet/>
      <dgm:spPr/>
      <dgm:t>
        <a:bodyPr/>
        <a:lstStyle/>
        <a:p>
          <a:pPr rtl="0"/>
          <a:endParaRPr lang="en-US"/>
        </a:p>
      </dgm:t>
    </dgm:pt>
    <dgm:pt modelId="{1CD9ED0C-7924-4F88-B271-BB95490A8065}" type="parTrans" cxnId="{1AB2B638-FC6A-4293-BDDE-ED074D6BCD08}">
      <dgm:prSet/>
      <dgm:spPr/>
      <dgm:t>
        <a:bodyPr/>
        <a:lstStyle/>
        <a:p>
          <a:endParaRPr lang="en-US"/>
        </a:p>
      </dgm:t>
    </dgm:pt>
    <dgm:pt modelId="{FED67577-DFD0-468F-A36E-0FEB6CCAC206}" type="sibTrans" cxnId="{1AB2B638-FC6A-4293-BDDE-ED074D6BCD08}">
      <dgm:prSet/>
      <dgm:spPr/>
      <dgm:t>
        <a:bodyPr/>
        <a:lstStyle/>
        <a:p>
          <a:endParaRPr lang="en-US"/>
        </a:p>
      </dgm:t>
    </dgm:pt>
    <dgm:pt modelId="{62BAF1B9-46BD-481A-BC44-6E15DCA621E9}">
      <dgm:prSet custT="1"/>
      <dgm:spPr/>
      <dgm:t>
        <a:bodyPr/>
        <a:lstStyle/>
        <a:p>
          <a:pPr rtl="0"/>
          <a:r>
            <a:rPr lang="en-US" sz="2400" b="1" dirty="0" smtClean="0"/>
            <a:t>Cost Efficient: </a:t>
          </a:r>
          <a:r>
            <a:rPr lang="en-US" sz="2400" dirty="0" smtClean="0"/>
            <a:t>Cloud computing is probably the most cost efficient method to use, maintain and upgrade. There are many one-time-payment, pay-as-you-go and other scalable options available, which makes it very reasonable for the company in question.</a:t>
          </a:r>
          <a:endParaRPr lang="en-US" sz="2400" dirty="0"/>
        </a:p>
      </dgm:t>
    </dgm:pt>
    <dgm:pt modelId="{DFB9E4FD-26C3-45E5-8BA4-F4B48F688883}" type="parTrans" cxnId="{089AA0E5-34C5-4269-A3E1-A538EB609231}">
      <dgm:prSet/>
      <dgm:spPr/>
      <dgm:t>
        <a:bodyPr/>
        <a:lstStyle/>
        <a:p>
          <a:endParaRPr lang="en-US"/>
        </a:p>
      </dgm:t>
    </dgm:pt>
    <dgm:pt modelId="{8BAA1E40-4D77-44D8-8827-EEA30AF2A610}" type="sibTrans" cxnId="{089AA0E5-34C5-4269-A3E1-A538EB609231}">
      <dgm:prSet/>
      <dgm:spPr/>
      <dgm:t>
        <a:bodyPr/>
        <a:lstStyle/>
        <a:p>
          <a:endParaRPr lang="en-US"/>
        </a:p>
      </dgm:t>
    </dgm:pt>
    <dgm:pt modelId="{A178CF0A-7B4F-41FD-A414-009368D1911D}">
      <dgm:prSet custT="1"/>
      <dgm:spPr/>
      <dgm:t>
        <a:bodyPr/>
        <a:lstStyle/>
        <a:p>
          <a:pPr rtl="0"/>
          <a:r>
            <a:rPr lang="en-US" sz="2400" b="1" dirty="0" smtClean="0"/>
            <a:t>Almost Unlimited Storage: </a:t>
          </a:r>
          <a:r>
            <a:rPr lang="en-US" sz="2400" dirty="0" smtClean="0"/>
            <a:t> Storing information in the cloud gives you almost unlimited storage capacity. </a:t>
          </a:r>
          <a:endParaRPr lang="en-US" sz="2400" dirty="0"/>
        </a:p>
      </dgm:t>
    </dgm:pt>
    <dgm:pt modelId="{D42738A5-F7FB-4B3D-A6F6-A6F9E0955F53}" type="parTrans" cxnId="{FAFD40BA-BF47-4B0A-958F-D43975B1ABD9}">
      <dgm:prSet/>
      <dgm:spPr/>
      <dgm:t>
        <a:bodyPr/>
        <a:lstStyle/>
        <a:p>
          <a:endParaRPr lang="en-US"/>
        </a:p>
      </dgm:t>
    </dgm:pt>
    <dgm:pt modelId="{79D3B78A-ED3C-4ABE-9D78-11DD3A6326FC}" type="sibTrans" cxnId="{FAFD40BA-BF47-4B0A-958F-D43975B1ABD9}">
      <dgm:prSet/>
      <dgm:spPr/>
      <dgm:t>
        <a:bodyPr/>
        <a:lstStyle/>
        <a:p>
          <a:endParaRPr lang="en-US"/>
        </a:p>
      </dgm:t>
    </dgm:pt>
    <dgm:pt modelId="{C2997DDD-0332-44AE-97C2-F4A0E5C7BAD5}">
      <dgm:prSet custT="1"/>
      <dgm:spPr/>
      <dgm:t>
        <a:bodyPr/>
        <a:lstStyle/>
        <a:p>
          <a:pPr rtl="0"/>
          <a:r>
            <a:rPr lang="en-US" sz="2400" b="1" dirty="0" smtClean="0"/>
            <a:t>Backup and Recovery: </a:t>
          </a:r>
          <a:r>
            <a:rPr lang="en-US" sz="2400" dirty="0" smtClean="0"/>
            <a:t>Since all your data is stored in the cloud, backing it up and restoring the same is relatively much easier than storing the same on a physical device. </a:t>
          </a:r>
          <a:endParaRPr lang="en-US" sz="2400" dirty="0"/>
        </a:p>
      </dgm:t>
    </dgm:pt>
    <dgm:pt modelId="{0D38245E-8414-4C6F-B27F-F90A948A9455}" type="parTrans" cxnId="{9A24B4C1-8AA3-49D5-BADD-0258162CF7E1}">
      <dgm:prSet/>
      <dgm:spPr/>
      <dgm:t>
        <a:bodyPr/>
        <a:lstStyle/>
        <a:p>
          <a:endParaRPr lang="en-US"/>
        </a:p>
      </dgm:t>
    </dgm:pt>
    <dgm:pt modelId="{246B820D-B3A9-42A0-B6FC-7B0FDE3D1EBF}" type="sibTrans" cxnId="{9A24B4C1-8AA3-49D5-BADD-0258162CF7E1}">
      <dgm:prSet/>
      <dgm:spPr/>
      <dgm:t>
        <a:bodyPr/>
        <a:lstStyle/>
        <a:p>
          <a:endParaRPr lang="en-US"/>
        </a:p>
      </dgm:t>
    </dgm:pt>
    <dgm:pt modelId="{1451E8EC-5D44-4D8B-A87E-6EA52DF8527D}" type="pres">
      <dgm:prSet presAssocID="{013878A5-B28E-40E1-9D8F-59523C02B5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1FBB9A-8A0F-40E7-A971-CE58A7A00AE7}" type="pres">
      <dgm:prSet presAssocID="{CC987A57-3DBE-4789-96B3-E0DD46574DCA}" presName="parentText" presStyleLbl="node1" presStyleIdx="0" presStyleCnt="1" custScaleY="528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20B03-572A-4049-91BE-53EB21882332}" type="pres">
      <dgm:prSet presAssocID="{CC987A57-3DBE-4789-96B3-E0DD46574DC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6256D5-9E2C-492B-85B8-7AC0B483F551}" type="presOf" srcId="{CC987A57-3DBE-4789-96B3-E0DD46574DCA}" destId="{241FBB9A-8A0F-40E7-A971-CE58A7A00AE7}" srcOrd="0" destOrd="0" presId="urn:microsoft.com/office/officeart/2005/8/layout/vList2"/>
    <dgm:cxn modelId="{FAFD40BA-BF47-4B0A-958F-D43975B1ABD9}" srcId="{CC987A57-3DBE-4789-96B3-E0DD46574DCA}" destId="{A178CF0A-7B4F-41FD-A414-009368D1911D}" srcOrd="1" destOrd="0" parTransId="{D42738A5-F7FB-4B3D-A6F6-A6F9E0955F53}" sibTransId="{79D3B78A-ED3C-4ABE-9D78-11DD3A6326FC}"/>
    <dgm:cxn modelId="{6D8C25F8-3028-408E-96B4-7C30C2BB9BB2}" type="presOf" srcId="{013878A5-B28E-40E1-9D8F-59523C02B581}" destId="{1451E8EC-5D44-4D8B-A87E-6EA52DF8527D}" srcOrd="0" destOrd="0" presId="urn:microsoft.com/office/officeart/2005/8/layout/vList2"/>
    <dgm:cxn modelId="{089AA0E5-34C5-4269-A3E1-A538EB609231}" srcId="{CC987A57-3DBE-4789-96B3-E0DD46574DCA}" destId="{62BAF1B9-46BD-481A-BC44-6E15DCA621E9}" srcOrd="0" destOrd="0" parTransId="{DFB9E4FD-26C3-45E5-8BA4-F4B48F688883}" sibTransId="{8BAA1E40-4D77-44D8-8827-EEA30AF2A610}"/>
    <dgm:cxn modelId="{C276491E-752D-4788-BE90-16E814F32092}" type="presOf" srcId="{A178CF0A-7B4F-41FD-A414-009368D1911D}" destId="{BC020B03-572A-4049-91BE-53EB21882332}" srcOrd="0" destOrd="1" presId="urn:microsoft.com/office/officeart/2005/8/layout/vList2"/>
    <dgm:cxn modelId="{01C3ACBF-5EB0-496A-87A1-A12689A770BE}" type="presOf" srcId="{C2997DDD-0332-44AE-97C2-F4A0E5C7BAD5}" destId="{BC020B03-572A-4049-91BE-53EB21882332}" srcOrd="0" destOrd="2" presId="urn:microsoft.com/office/officeart/2005/8/layout/vList2"/>
    <dgm:cxn modelId="{1AB2B638-FC6A-4293-BDDE-ED074D6BCD08}" srcId="{013878A5-B28E-40E1-9D8F-59523C02B581}" destId="{CC987A57-3DBE-4789-96B3-E0DD46574DCA}" srcOrd="0" destOrd="0" parTransId="{1CD9ED0C-7924-4F88-B271-BB95490A8065}" sibTransId="{FED67577-DFD0-468F-A36E-0FEB6CCAC206}"/>
    <dgm:cxn modelId="{9C6F0FB0-1CFF-42B9-B164-59407BFBA369}" type="presOf" srcId="{62BAF1B9-46BD-481A-BC44-6E15DCA621E9}" destId="{BC020B03-572A-4049-91BE-53EB21882332}" srcOrd="0" destOrd="0" presId="urn:microsoft.com/office/officeart/2005/8/layout/vList2"/>
    <dgm:cxn modelId="{9A24B4C1-8AA3-49D5-BADD-0258162CF7E1}" srcId="{CC987A57-3DBE-4789-96B3-E0DD46574DCA}" destId="{C2997DDD-0332-44AE-97C2-F4A0E5C7BAD5}" srcOrd="2" destOrd="0" parTransId="{0D38245E-8414-4C6F-B27F-F90A948A9455}" sibTransId="{246B820D-B3A9-42A0-B6FC-7B0FDE3D1EBF}"/>
    <dgm:cxn modelId="{E933F1AC-9A97-467F-84FF-BE20EE05FA5C}" type="presParOf" srcId="{1451E8EC-5D44-4D8B-A87E-6EA52DF8527D}" destId="{241FBB9A-8A0F-40E7-A971-CE58A7A00AE7}" srcOrd="0" destOrd="0" presId="urn:microsoft.com/office/officeart/2005/8/layout/vList2"/>
    <dgm:cxn modelId="{3C8F3C78-67A4-483D-96EA-DFFA53EE038E}" type="presParOf" srcId="{1451E8EC-5D44-4D8B-A87E-6EA52DF8527D}" destId="{BC020B03-572A-4049-91BE-53EB2188233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5FA62-D3B5-4FBD-8111-3F3146FDB699}">
      <dsp:nvSpPr>
        <dsp:cNvPr id="0" name=""/>
        <dsp:cNvSpPr/>
      </dsp:nvSpPr>
      <dsp:spPr>
        <a:xfrm rot="5400000">
          <a:off x="4688347" y="-2119340"/>
          <a:ext cx="990042" cy="54799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5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Sells services to anyone on the Internet. (Currently, Amazon Web Services is the largest public cloud provider.)</a:t>
          </a:r>
          <a:endParaRPr lang="en-US" sz="1800" kern="1200" dirty="0"/>
        </a:p>
      </dsp:txBody>
      <dsp:txXfrm rot="-5400000">
        <a:off x="2443377" y="173960"/>
        <a:ext cx="5431653" cy="893382"/>
      </dsp:txXfrm>
    </dsp:sp>
    <dsp:sp modelId="{EEF25A14-E850-44C8-B9F8-47F03285CCA8}">
      <dsp:nvSpPr>
        <dsp:cNvPr id="0" name=""/>
        <dsp:cNvSpPr/>
      </dsp:nvSpPr>
      <dsp:spPr>
        <a:xfrm>
          <a:off x="0" y="1875"/>
          <a:ext cx="2443376" cy="1237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Public Cloud</a:t>
          </a:r>
          <a:endParaRPr lang="en-US" sz="3200" kern="1200" dirty="0"/>
        </a:p>
      </dsp:txBody>
      <dsp:txXfrm>
        <a:off x="60412" y="62287"/>
        <a:ext cx="2322552" cy="1116728"/>
      </dsp:txXfrm>
    </dsp:sp>
    <dsp:sp modelId="{9A8F123B-8CF4-4C6B-A43A-6E5C76200C34}">
      <dsp:nvSpPr>
        <dsp:cNvPr id="0" name=""/>
        <dsp:cNvSpPr/>
      </dsp:nvSpPr>
      <dsp:spPr>
        <a:xfrm rot="5400000">
          <a:off x="4893842" y="-615854"/>
          <a:ext cx="990042" cy="5071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 proprietary network or a data center that supplies hosted services to a limited number of people.  (virtualization) (VMware &amp; Citrix) </a:t>
          </a:r>
          <a:endParaRPr lang="en-US" sz="1800" kern="1200" dirty="0"/>
        </a:p>
      </dsp:txBody>
      <dsp:txXfrm rot="-5400000">
        <a:off x="2852927" y="1473391"/>
        <a:ext cx="5023542" cy="893382"/>
      </dsp:txXfrm>
    </dsp:sp>
    <dsp:sp modelId="{32DE9EC2-A96F-4B32-BD82-F2162030B999}">
      <dsp:nvSpPr>
        <dsp:cNvPr id="0" name=""/>
        <dsp:cNvSpPr/>
      </dsp:nvSpPr>
      <dsp:spPr>
        <a:xfrm>
          <a:off x="0" y="1301305"/>
          <a:ext cx="2852928" cy="1237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Private Cloud</a:t>
          </a:r>
          <a:endParaRPr lang="en-US" sz="3200" kern="1200" dirty="0"/>
        </a:p>
      </dsp:txBody>
      <dsp:txXfrm>
        <a:off x="60412" y="1361717"/>
        <a:ext cx="2732104" cy="1116728"/>
      </dsp:txXfrm>
    </dsp:sp>
    <dsp:sp modelId="{079BD57C-7034-452B-9120-E24FE6806D5D}">
      <dsp:nvSpPr>
        <dsp:cNvPr id="0" name=""/>
        <dsp:cNvSpPr/>
      </dsp:nvSpPr>
      <dsp:spPr>
        <a:xfrm rot="5400000">
          <a:off x="4893842" y="683575"/>
          <a:ext cx="990042" cy="5071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 combination of private clouds and public clouds, usually, managed using the same administration and monitoring consoles.</a:t>
          </a:r>
          <a:endParaRPr lang="en-US" sz="1800" kern="1200" dirty="0"/>
        </a:p>
      </dsp:txBody>
      <dsp:txXfrm rot="-5400000">
        <a:off x="2852927" y="2772820"/>
        <a:ext cx="5023542" cy="893382"/>
      </dsp:txXfrm>
    </dsp:sp>
    <dsp:sp modelId="{FCA8F852-2D61-4C2C-8281-9AD2FE2B13BE}">
      <dsp:nvSpPr>
        <dsp:cNvPr id="0" name=""/>
        <dsp:cNvSpPr/>
      </dsp:nvSpPr>
      <dsp:spPr>
        <a:xfrm>
          <a:off x="0" y="2600735"/>
          <a:ext cx="2852928" cy="1237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Hybrid Cloud</a:t>
          </a:r>
          <a:endParaRPr lang="en-US" sz="3600" kern="1200" dirty="0"/>
        </a:p>
      </dsp:txBody>
      <dsp:txXfrm>
        <a:off x="60412" y="2661147"/>
        <a:ext cx="2732104" cy="1116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262C-720E-461A-92C5-9BEE166F2491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79A9-C4E0-4906-AF76-EB007D9B1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2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262C-720E-461A-92C5-9BEE166F2491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79A9-C4E0-4906-AF76-EB007D9B1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8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262C-720E-461A-92C5-9BEE166F2491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79A9-C4E0-4906-AF76-EB007D9B1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262C-720E-461A-92C5-9BEE166F2491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79A9-C4E0-4906-AF76-EB007D9B1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3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262C-720E-461A-92C5-9BEE166F2491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79A9-C4E0-4906-AF76-EB007D9B1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8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262C-720E-461A-92C5-9BEE166F2491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79A9-C4E0-4906-AF76-EB007D9B1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262C-720E-461A-92C5-9BEE166F2491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79A9-C4E0-4906-AF76-EB007D9B1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3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262C-720E-461A-92C5-9BEE166F2491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79A9-C4E0-4906-AF76-EB007D9B1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2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262C-720E-461A-92C5-9BEE166F2491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79A9-C4E0-4906-AF76-EB007D9B1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4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262C-720E-461A-92C5-9BEE166F2491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79A9-C4E0-4906-AF76-EB007D9B1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262C-720E-461A-92C5-9BEE166F2491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79A9-C4E0-4906-AF76-EB007D9B1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B262C-720E-461A-92C5-9BEE166F2491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D79A9-C4E0-4906-AF76-EB007D9B1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6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zy.com/" TargetMode="External"/><Relationship Id="rId3" Type="http://schemas.openxmlformats.org/officeDocument/2006/relationships/image" Target="../media/image7.emf"/><Relationship Id="rId7" Type="http://schemas.openxmlformats.org/officeDocument/2006/relationships/hyperlink" Target="http://www.carbonite.com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hyperlink" Target="http://www.freshbook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Cloud </a:t>
            </a:r>
            <a:r>
              <a:rPr lang="en-US" dirty="0" smtClean="0">
                <a:solidFill>
                  <a:schemeClr val="bg1"/>
                </a:solidFill>
              </a:rPr>
              <a:t>Computing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Roger </a:t>
            </a:r>
            <a:r>
              <a:rPr lang="en-US" sz="3600" dirty="0" smtClean="0">
                <a:solidFill>
                  <a:schemeClr val="bg1"/>
                </a:solidFill>
              </a:rPr>
              <a:t>Fernandez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err="1" smtClean="0">
                <a:solidFill>
                  <a:schemeClr val="bg1"/>
                </a:solidFill>
              </a:rPr>
              <a:t>Yenny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Lozada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Cloud computing </a:t>
            </a:r>
            <a:r>
              <a:rPr lang="en-US" sz="2800" dirty="0">
                <a:solidFill>
                  <a:schemeClr val="bg1"/>
                </a:solidFill>
              </a:rPr>
              <a:t>is rapidly </a:t>
            </a:r>
            <a:r>
              <a:rPr lang="en-US" sz="2800" dirty="0" smtClean="0">
                <a:solidFill>
                  <a:schemeClr val="bg1"/>
                </a:solidFill>
              </a:rPr>
              <a:t>emerging as </a:t>
            </a:r>
            <a:r>
              <a:rPr lang="en-US" sz="2800" dirty="0">
                <a:solidFill>
                  <a:schemeClr val="bg1"/>
                </a:solidFill>
              </a:rPr>
              <a:t>a viable alternative to traditional </a:t>
            </a:r>
            <a:r>
              <a:rPr lang="en-US" sz="2800" dirty="0" smtClean="0">
                <a:solidFill>
                  <a:schemeClr val="bg1"/>
                </a:solidFill>
              </a:rPr>
              <a:t>approaches agencies</a:t>
            </a:r>
            <a:r>
              <a:rPr lang="en-US" sz="2800" dirty="0">
                <a:solidFill>
                  <a:schemeClr val="bg1"/>
                </a:solidFill>
              </a:rPr>
              <a:t>. Costs are being </a:t>
            </a:r>
            <a:r>
              <a:rPr lang="en-US" sz="2800" dirty="0" smtClean="0">
                <a:solidFill>
                  <a:schemeClr val="bg1"/>
                </a:solidFill>
              </a:rPr>
              <a:t>significantly reduced</a:t>
            </a:r>
            <a:r>
              <a:rPr lang="en-US" sz="2800" dirty="0">
                <a:solidFill>
                  <a:schemeClr val="bg1"/>
                </a:solidFill>
              </a:rPr>
              <a:t>, along with personnel time spent </a:t>
            </a:r>
            <a:r>
              <a:rPr lang="en-US" sz="2800" dirty="0" smtClean="0">
                <a:solidFill>
                  <a:schemeClr val="bg1"/>
                </a:solidFill>
              </a:rPr>
              <a:t>on computing </a:t>
            </a:r>
            <a:r>
              <a:rPr lang="en-US" sz="2800" dirty="0">
                <a:solidFill>
                  <a:schemeClr val="bg1"/>
                </a:solidFill>
              </a:rPr>
              <a:t>issues. Storage availability </a:t>
            </a:r>
            <a:r>
              <a:rPr lang="en-US" sz="2800" dirty="0" smtClean="0">
                <a:solidFill>
                  <a:schemeClr val="bg1"/>
                </a:solidFill>
              </a:rPr>
              <a:t>increases, high </a:t>
            </a:r>
            <a:r>
              <a:rPr lang="en-US" sz="2800" dirty="0">
                <a:solidFill>
                  <a:schemeClr val="bg1"/>
                </a:solidFill>
              </a:rPr>
              <a:t>automation eliminates worries about </a:t>
            </a:r>
            <a:r>
              <a:rPr lang="en-US" sz="2800" dirty="0" smtClean="0">
                <a:solidFill>
                  <a:schemeClr val="bg1"/>
                </a:solidFill>
              </a:rPr>
              <a:t>keeping applications </a:t>
            </a:r>
            <a:r>
              <a:rPr lang="en-US" sz="2800" dirty="0">
                <a:solidFill>
                  <a:schemeClr val="bg1"/>
                </a:solidFill>
              </a:rPr>
              <a:t>up to date, and flexibility and mobility </a:t>
            </a:r>
            <a:r>
              <a:rPr lang="en-US" sz="2800" dirty="0" smtClean="0">
                <a:solidFill>
                  <a:schemeClr val="bg1"/>
                </a:solidFill>
              </a:rPr>
              <a:t>are heightened</a:t>
            </a:r>
            <a:r>
              <a:rPr lang="en-US" sz="2800" dirty="0">
                <a:solidFill>
                  <a:schemeClr val="bg1"/>
                </a:solidFill>
              </a:rPr>
              <a:t>, allowing </a:t>
            </a:r>
            <a:r>
              <a:rPr lang="en-US" sz="2800" dirty="0" smtClean="0">
                <a:solidFill>
                  <a:schemeClr val="bg1"/>
                </a:solidFill>
              </a:rPr>
              <a:t>users </a:t>
            </a:r>
            <a:r>
              <a:rPr lang="en-US" sz="2800" dirty="0">
                <a:solidFill>
                  <a:schemeClr val="bg1"/>
                </a:solidFill>
              </a:rPr>
              <a:t>to access </a:t>
            </a:r>
            <a:r>
              <a:rPr lang="en-US" sz="2800" dirty="0" smtClean="0">
                <a:solidFill>
                  <a:schemeClr val="bg1"/>
                </a:solidFill>
              </a:rPr>
              <a:t>information anytime</a:t>
            </a:r>
            <a:r>
              <a:rPr lang="en-US" sz="2800" dirty="0">
                <a:solidFill>
                  <a:schemeClr val="bg1"/>
                </a:solidFill>
              </a:rPr>
              <a:t>, anywhere. </a:t>
            </a:r>
          </a:p>
        </p:txBody>
      </p:sp>
    </p:spTree>
    <p:extLst>
      <p:ext uri="{BB962C8B-B14F-4D97-AF65-F5344CB8AC3E}">
        <p14:creationId xmlns:p14="http://schemas.microsoft.com/office/powerpoint/2010/main" val="13371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Cloud Computing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Roger </a:t>
            </a:r>
            <a:r>
              <a:rPr lang="en-US" sz="3600" dirty="0" smtClean="0">
                <a:solidFill>
                  <a:schemeClr val="bg1"/>
                </a:solidFill>
              </a:rPr>
              <a:t>Fernandez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err="1" smtClean="0">
                <a:solidFill>
                  <a:schemeClr val="bg1"/>
                </a:solidFill>
              </a:rPr>
              <a:t>Yenny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Lozada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computing evolution</a:t>
            </a:r>
          </a:p>
          <a:p>
            <a:r>
              <a:rPr lang="en-US" dirty="0" smtClean="0"/>
              <a:t>Definition and Examples</a:t>
            </a:r>
          </a:p>
          <a:p>
            <a:r>
              <a:rPr lang="en-US" dirty="0" smtClean="0"/>
              <a:t>Three Approaches of </a:t>
            </a:r>
            <a:r>
              <a:rPr lang="en-US" dirty="0"/>
              <a:t>C</a:t>
            </a:r>
            <a:r>
              <a:rPr lang="en-US" dirty="0" smtClean="0"/>
              <a:t>loud Computing</a:t>
            </a:r>
          </a:p>
          <a:p>
            <a:r>
              <a:rPr lang="en-US" dirty="0" smtClean="0"/>
              <a:t>Types of Cloud</a:t>
            </a:r>
          </a:p>
          <a:p>
            <a:r>
              <a:rPr lang="en-US" dirty="0" smtClean="0"/>
              <a:t>Advantages and Risks</a:t>
            </a:r>
          </a:p>
          <a:p>
            <a:r>
              <a:rPr lang="en-US" dirty="0" smtClean="0"/>
              <a:t>Cloud Providers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0772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9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Cloud Computing Evolution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vision of John McCarthy 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“Computation may someday be organized as a public utility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”.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1990, phone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companies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began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for the first time offering virtual private Network (VPN) services in addition to dedicated point-to-point data circuits which had been the service standard. “Cloud” probably originates with this new “telephony” virtual network which offered a comparable quality of service as the dedicated point-point circuits while being more cost effective.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Early 2000, The online shopping company Amazon, played a major role in the development of cloud computing by redesigning their data centers. Amazon was trying to find a way to use more of their computer network capacity which was about 90% unused and eventually initiated a new product, offering cloud computing for external customers, and launched Amazon web Services (AWS) in 2006.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Google, IBM and a number of universities followed Amazon’s lead and in 2007 started a large and coordinated cloud computing research project. By this point cloud computing was marching forward with some organizations switching away from company-owned hardware and software assets.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181600"/>
            <a:ext cx="35242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81600"/>
            <a:ext cx="1905000" cy="134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0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751" y="-18913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Definition and Cloud computing services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27" y="2037829"/>
            <a:ext cx="2160974" cy="128671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400" b="1" u="sng" dirty="0" smtClean="0"/>
              <a:t>Remote </a:t>
            </a:r>
            <a:r>
              <a:rPr lang="en-US" sz="1400" b="1" u="sng" dirty="0"/>
              <a:t>backup services:</a:t>
            </a:r>
            <a:r>
              <a:rPr lang="en-US" sz="1400" u="sng" dirty="0"/>
              <a:t> </a:t>
            </a:r>
            <a:r>
              <a:rPr lang="en-US" sz="1400" u="sng" dirty="0" smtClean="0"/>
              <a:t> </a:t>
            </a:r>
            <a:r>
              <a:rPr lang="en-US" sz="1200" dirty="0" smtClean="0"/>
              <a:t>This </a:t>
            </a:r>
            <a:r>
              <a:rPr lang="en-US" sz="1200" dirty="0"/>
              <a:t>service has become much more cost effective </a:t>
            </a:r>
            <a:r>
              <a:rPr lang="en-US" sz="1100" dirty="0"/>
              <a:t>and</a:t>
            </a:r>
            <a:r>
              <a:rPr lang="en-US" sz="1200" dirty="0"/>
              <a:t> applicable because of affordably increased bandwidth capacity. </a:t>
            </a:r>
          </a:p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r>
              <a:rPr lang="en-US" sz="1200" dirty="0"/>
              <a:t> </a:t>
            </a:r>
            <a:endParaRPr lang="en-US" sz="1200" dirty="0" smtClean="0"/>
          </a:p>
          <a:p>
            <a:pPr marL="0" lvl="0" indent="0">
              <a:buNone/>
            </a:pPr>
            <a:endParaRPr lang="en-US" sz="1200" dirty="0"/>
          </a:p>
          <a:p>
            <a:pPr marL="0" lv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 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322" y="2110855"/>
            <a:ext cx="967533" cy="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37" y="2392482"/>
            <a:ext cx="1113178" cy="58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3883" y="3695518"/>
            <a:ext cx="2491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u="sng" dirty="0" smtClean="0"/>
              <a:t>Email services: </a:t>
            </a:r>
            <a:r>
              <a:rPr lang="en-US" sz="1400" dirty="0" smtClean="0"/>
              <a:t>These email providers store the account holder’s e-mail at their data centers.</a:t>
            </a:r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272980" y="5366028"/>
            <a:ext cx="307537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u="sng" dirty="0" smtClean="0"/>
              <a:t>Invoicing services: </a:t>
            </a:r>
            <a:r>
              <a:rPr lang="en-US" sz="1400" dirty="0" smtClean="0"/>
              <a:t>Invoicing services allows companies to offer professional invoicing while maintaining the smallest possible computing infrastructure in order to keep cost down.</a:t>
            </a:r>
          </a:p>
          <a:p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54049" y="1981200"/>
            <a:ext cx="4145965" cy="1402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7425" y="3543751"/>
            <a:ext cx="4122590" cy="148983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58626" y="5346262"/>
            <a:ext cx="4904174" cy="13294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76195"/>
            <a:ext cx="811043" cy="4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00" y="4215659"/>
            <a:ext cx="1059783" cy="45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09" y="5475411"/>
            <a:ext cx="1570813" cy="95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04964" y="3048445"/>
            <a:ext cx="2305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hlinkClick r:id="rId7"/>
              </a:rPr>
              <a:t>     www.carbonite.com</a:t>
            </a:r>
            <a:r>
              <a:rPr lang="en-US" sz="900" dirty="0" smtClean="0"/>
              <a:t>         </a:t>
            </a:r>
            <a:r>
              <a:rPr lang="en-US" sz="900" dirty="0" smtClean="0">
                <a:hlinkClick r:id="rId8"/>
              </a:rPr>
              <a:t>www.mozy.com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5351750" y="6396996"/>
            <a:ext cx="1567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>
                <a:hlinkClick r:id="rId9"/>
              </a:rPr>
              <a:t>www.Freshbooks.com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54050" y="953869"/>
            <a:ext cx="82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computing is defined as the practice of using a network of remote server hosted on the internet to store, manage, and process data rather than a local server.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9" y="667202"/>
            <a:ext cx="8245178" cy="14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YLOZADA\Documents\aUCF\afrontiers\def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267" y="1663523"/>
            <a:ext cx="3963782" cy="359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369" y="66681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dirty="0"/>
              <a:t>Three approaches to cloud computing: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3" y="1864521"/>
            <a:ext cx="4160297" cy="406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964" y="62674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/>
          </a:p>
          <a:p>
            <a:endParaRPr lang="en-US" sz="1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800600" y="4953000"/>
            <a:ext cx="3997911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0600" y="4953000"/>
            <a:ext cx="40957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Infrastructure as a service (IASS) </a:t>
            </a:r>
          </a:p>
          <a:p>
            <a:endParaRPr lang="en-US" sz="1200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 smtClean="0"/>
              <a:t>The basic cloud service model that includes virtual machines, storage, servers, load balancers and networks.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 smtClean="0"/>
              <a:t> This model transfers even more control and responsibility for security from the cloud provider to the client.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 smtClean="0"/>
              <a:t>The end user accesses the operating system that supports the visual images, networking and storage.</a:t>
            </a:r>
          </a:p>
          <a:p>
            <a:r>
              <a:rPr lang="en-US" sz="1050" dirty="0" smtClean="0"/>
              <a:t> </a:t>
            </a:r>
          </a:p>
          <a:p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4438650" y="3352800"/>
            <a:ext cx="4359861" cy="13358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95801" y="3466735"/>
            <a:ext cx="44480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Platform as a service (PASS) or MSP (managed Service providers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 smtClean="0"/>
              <a:t>Includes execution runtime, web server, development tools and database.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/>
              <a:t>M</a:t>
            </a:r>
            <a:r>
              <a:rPr lang="en-US" sz="1050" dirty="0" smtClean="0"/>
              <a:t>SPs offer various services interfacing with the information technology department, application monitoring, anti-virus scanning and anti Spam filtering.</a:t>
            </a:r>
          </a:p>
          <a:p>
            <a:endParaRPr lang="en-US" sz="400" dirty="0"/>
          </a:p>
        </p:txBody>
      </p:sp>
      <p:sp>
        <p:nvSpPr>
          <p:cNvPr id="12" name="Rectangle 11"/>
          <p:cNvSpPr/>
          <p:nvPr/>
        </p:nvSpPr>
        <p:spPr>
          <a:xfrm>
            <a:off x="3893228" y="1600200"/>
            <a:ext cx="4905283" cy="15726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21769" y="1647855"/>
            <a:ext cx="46482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Software as a service (SAAS) </a:t>
            </a:r>
          </a:p>
          <a:p>
            <a:endParaRPr lang="en-US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Includes Email, games, virtual desktop, CRM etc.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The most successful model in respect to cloud computing.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Specific applications for countless numbers of users are accessed through their internet browsers.</a:t>
            </a:r>
            <a:endParaRPr lang="en-US" sz="1100" dirty="0" smtClean="0"/>
          </a:p>
          <a:p>
            <a:endParaRPr lang="en-US" sz="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45" y="1283493"/>
            <a:ext cx="8400865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9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4114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/>
              <a:t>Different levels or types of cloud </a:t>
            </a:r>
            <a:r>
              <a:rPr lang="en-US" sz="3600" b="1" dirty="0" smtClean="0"/>
              <a:t>computing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558995"/>
              </p:ext>
            </p:extLst>
          </p:nvPr>
        </p:nvGraphicFramePr>
        <p:xfrm>
          <a:off x="428824" y="2590800"/>
          <a:ext cx="79248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 descr="C:\Users\YLOZADA\Documents\aUCF\afrontiers\types of cloud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37623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Advantages of Cloud </a:t>
            </a:r>
            <a:r>
              <a:rPr lang="en-US" b="1" dirty="0" smtClean="0"/>
              <a:t>Computing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697369"/>
              </p:ext>
            </p:extLst>
          </p:nvPr>
        </p:nvGraphicFramePr>
        <p:xfrm>
          <a:off x="457200" y="1295400"/>
          <a:ext cx="8229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56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involved in 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Technical Issues: I</a:t>
            </a:r>
            <a:r>
              <a:rPr lang="en-US" sz="2400" dirty="0" smtClean="0"/>
              <a:t>nformation </a:t>
            </a:r>
            <a:r>
              <a:rPr lang="en-US" sz="2400" dirty="0"/>
              <a:t>and data on the cloud can be accessed anytime and from anywhere at all, there are times when this system can have some serious dysfunction. </a:t>
            </a:r>
            <a:endParaRPr lang="en-US" sz="2400" dirty="0" smtClean="0"/>
          </a:p>
          <a:p>
            <a:r>
              <a:rPr lang="en-US" sz="2400" b="1" dirty="0" smtClean="0"/>
              <a:t>Security </a:t>
            </a:r>
            <a:r>
              <a:rPr lang="en-US" sz="2400" b="1" dirty="0"/>
              <a:t>in the </a:t>
            </a:r>
            <a:r>
              <a:rPr lang="en-US" sz="2400" b="1" dirty="0" smtClean="0"/>
              <a:t>Cloud: </a:t>
            </a:r>
            <a:r>
              <a:rPr lang="en-US" sz="2400" dirty="0" smtClean="0"/>
              <a:t>Before </a:t>
            </a:r>
            <a:r>
              <a:rPr lang="en-US" sz="2400" dirty="0"/>
              <a:t>adopting this </a:t>
            </a:r>
            <a:r>
              <a:rPr lang="en-US" sz="2400" dirty="0" smtClean="0"/>
              <a:t>technology, make </a:t>
            </a:r>
            <a:r>
              <a:rPr lang="en-US" sz="2400" dirty="0"/>
              <a:t>absolutely sure that you choose the most reliable service provider, who will keep your information totally secure.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273264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33400" y="1371600"/>
            <a:ext cx="7924800" cy="0"/>
          </a:xfrm>
          <a:prstGeom prst="line">
            <a:avLst/>
          </a:prstGeom>
          <a:ln w="282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1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LOZADA\Documents\aUCF\afrontiers\provider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4492"/>
            <a:ext cx="6705600" cy="41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97770"/>
            <a:ext cx="782175" cy="84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3199"/>
            <a:ext cx="1219200" cy="34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83" y="2133601"/>
            <a:ext cx="1383278" cy="34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79" y="4038600"/>
            <a:ext cx="945843" cy="70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40737"/>
            <a:ext cx="1066799" cy="43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61" y="4532182"/>
            <a:ext cx="1223639" cy="38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80452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The cloud providers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52" y="990600"/>
            <a:ext cx="7924800" cy="7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4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612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Cloud Computing   Roger Fernandez Yenny Lozada</vt:lpstr>
      <vt:lpstr>Table of Content</vt:lpstr>
      <vt:lpstr>Cloud Computing Evolution</vt:lpstr>
      <vt:lpstr>Definition and Cloud computing services</vt:lpstr>
      <vt:lpstr>Three approaches to cloud computing:  </vt:lpstr>
      <vt:lpstr>Different levels or types of cloud computing </vt:lpstr>
      <vt:lpstr>Advantages of Cloud Computing</vt:lpstr>
      <vt:lpstr>Risks involved in Cloud Computing</vt:lpstr>
      <vt:lpstr>PowerPoint Presentation</vt:lpstr>
      <vt:lpstr>Conclusion</vt:lpstr>
      <vt:lpstr>     Cloud Computing   Roger Fernandez Yenny Lozada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YLOZADA</dc:creator>
  <cp:lastModifiedBy>Roger</cp:lastModifiedBy>
  <cp:revision>56</cp:revision>
  <dcterms:created xsi:type="dcterms:W3CDTF">2013-01-11T19:55:35Z</dcterms:created>
  <dcterms:modified xsi:type="dcterms:W3CDTF">2013-01-18T05:07:59Z</dcterms:modified>
</cp:coreProperties>
</file>