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71" r:id="rId12"/>
    <p:sldId id="266" r:id="rId13"/>
    <p:sldId id="267" r:id="rId14"/>
    <p:sldId id="268" r:id="rId15"/>
    <p:sldId id="269" r:id="rId16"/>
    <p:sldId id="270" r:id="rId17"/>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2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340734631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9_02.jpg"/>
          <p:cNvPicPr preferRelativeResize="0">
            <a:picLocks/>
          </p:cNvPicPr>
          <p:nvPr/>
        </p:nvPicPr>
        <p:blipFill>
          <a:blip r:embed="rId2">
            <a:duotone>
              <a:schemeClr val="accent1">
                <a:shade val="45000"/>
                <a:satMod val="135000"/>
              </a:schemeClr>
              <a:prstClr val="white"/>
            </a:duotone>
          </a:blip>
          <a:stretch>
            <a:fillRect/>
          </a:stretch>
        </p:blipFill>
        <p:spPr>
          <a:xfrm>
            <a:off x="7754112" y="0"/>
            <a:ext cx="73152" cy="6858000"/>
          </a:xfrm>
          <a:prstGeom prst="rect">
            <a:avLst/>
          </a:prstGeom>
        </p:spPr>
      </p:pic>
      <p:pic>
        <p:nvPicPr>
          <p:cNvPr id="7" name="Picture 6" descr="1_05.jpg"/>
          <p:cNvPicPr>
            <a:picLocks noChangeAspect="1"/>
          </p:cNvPicPr>
          <p:nvPr/>
        </p:nvPicPr>
        <p:blipFill>
          <a:blip r:embed="rId3"/>
          <a:stretch>
            <a:fillRect/>
          </a:stretch>
        </p:blipFill>
        <p:spPr>
          <a:xfrm>
            <a:off x="7810500" y="0"/>
            <a:ext cx="1333500" cy="6858000"/>
          </a:xfrm>
          <a:prstGeom prst="rect">
            <a:avLst/>
          </a:prstGeom>
        </p:spPr>
      </p:pic>
      <p:grpSp>
        <p:nvGrpSpPr>
          <p:cNvPr id="4" name="Group 17"/>
          <p:cNvGrpSpPr/>
          <p:nvPr/>
        </p:nvGrpSpPr>
        <p:grpSpPr>
          <a:xfrm>
            <a:off x="0" y="6630352"/>
            <a:ext cx="9144000" cy="228600"/>
            <a:chOff x="0" y="6582727"/>
            <a:chExt cx="9144000" cy="228600"/>
          </a:xfrm>
        </p:grpSpPr>
        <p:sp>
          <p:nvSpPr>
            <p:cNvPr id="10" name="Rectangle 9"/>
            <p:cNvSpPr/>
            <p:nvPr/>
          </p:nvSpPr>
          <p:spPr>
            <a:xfrm>
              <a:off x="7813040" y="6582727"/>
              <a:ext cx="1330960" cy="228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34101" y="6582727"/>
              <a:ext cx="1609724"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82727"/>
              <a:ext cx="6096000"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457200" y="1371600"/>
            <a:ext cx="6781800" cy="1069975"/>
          </a:xfrm>
        </p:spPr>
        <p:txBody>
          <a:bodyPr bIns="0" anchor="b" anchorCtr="0">
            <a:noAutofit/>
          </a:bodyPr>
          <a:lstStyle>
            <a:lvl1pPr>
              <a:defRPr sz="4200" baseline="0"/>
            </a:lvl1pPr>
          </a:lstStyle>
          <a:p>
            <a:r>
              <a:rPr lang="en-US" smtClean="0"/>
              <a:t>Click to edit Master title style</a:t>
            </a:r>
            <a:endParaRPr lang="en-US" dirty="0"/>
          </a:p>
        </p:txBody>
      </p:sp>
      <p:sp>
        <p:nvSpPr>
          <p:cNvPr id="3" name="Subtitle 2"/>
          <p:cNvSpPr>
            <a:spLocks noGrp="1"/>
          </p:cNvSpPr>
          <p:nvPr>
            <p:ph type="subTitle" idx="1"/>
          </p:nvPr>
        </p:nvSpPr>
        <p:spPr>
          <a:xfrm>
            <a:off x="457200" y="2438400"/>
            <a:ext cx="6781800" cy="762000"/>
          </a:xfrm>
        </p:spPr>
        <p:txBody>
          <a:bodyPr lIns="0" tIns="0" rIns="0">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Date Placeholder 18"/>
          <p:cNvSpPr>
            <a:spLocks noGrp="1"/>
          </p:cNvSpPr>
          <p:nvPr>
            <p:ph type="dt" sz="half" idx="10"/>
          </p:nvPr>
        </p:nvSpPr>
        <p:spPr>
          <a:xfrm>
            <a:off x="6210300" y="6610350"/>
            <a:ext cx="1524000" cy="228600"/>
          </a:xfrm>
        </p:spPr>
        <p:txBody>
          <a:bodyPr/>
          <a:lstStyle/>
          <a:p>
            <a:endParaRPr lang="en-US"/>
          </a:p>
        </p:txBody>
      </p:sp>
      <p:sp>
        <p:nvSpPr>
          <p:cNvPr id="20" name="Slide Number Placeholder 19"/>
          <p:cNvSpPr>
            <a:spLocks noGrp="1"/>
          </p:cNvSpPr>
          <p:nvPr>
            <p:ph type="sldNum" sz="quarter" idx="11"/>
          </p:nvPr>
        </p:nvSpPr>
        <p:spPr>
          <a:xfrm>
            <a:off x="7924800" y="6610350"/>
            <a:ext cx="1198880" cy="228600"/>
          </a:xfrm>
        </p:spPr>
        <p:txBody>
          <a:bodyPr/>
          <a:lstStyle/>
          <a:p>
            <a:endParaRPr lang="en-US"/>
          </a:p>
        </p:txBody>
      </p:sp>
      <p:sp>
        <p:nvSpPr>
          <p:cNvPr id="21" name="Footer Placeholder 20"/>
          <p:cNvSpPr>
            <a:spLocks noGrp="1"/>
          </p:cNvSpPr>
          <p:nvPr>
            <p:ph type="ftr" sz="quarter" idx="12"/>
          </p:nvPr>
        </p:nvSpPr>
        <p:spPr>
          <a:xfrm>
            <a:off x="457200" y="6611112"/>
            <a:ext cx="5600700" cy="228600"/>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endParaRPr lang="en-US"/>
          </a:p>
        </p:txBody>
      </p:sp>
      <p:sp>
        <p:nvSpPr>
          <p:cNvPr id="23" name="Slide Number Placeholder 22"/>
          <p:cNvSpPr>
            <a:spLocks noGrp="1"/>
          </p:cNvSpPr>
          <p:nvPr>
            <p:ph type="sldNum" sz="quarter" idx="11"/>
          </p:nvPr>
        </p:nvSpPr>
        <p:spPr/>
        <p:txBody>
          <a:bodyPr/>
          <a:lstStyle/>
          <a:p>
            <a:endParaRPr lang="en-US"/>
          </a:p>
        </p:txBody>
      </p:sp>
      <p:sp>
        <p:nvSpPr>
          <p:cNvPr id="24" name="Footer Placeholder 23"/>
          <p:cNvSpPr>
            <a:spLocks noGrp="1"/>
          </p:cNvSpPr>
          <p:nvPr>
            <p:ph type="ftr" sz="quarter" idx="12"/>
          </p:nvPr>
        </p:nvSpPr>
        <p:spPr/>
        <p:txBody>
          <a:bodyPr/>
          <a:lstStyle/>
          <a:p>
            <a:endParaRPr lang="en-US"/>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9085"/>
            <a:ext cx="2057400" cy="553707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85216"/>
            <a:ext cx="6019800" cy="55412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endParaRPr lang="en-US"/>
          </a:p>
        </p:txBody>
      </p:sp>
      <p:sp>
        <p:nvSpPr>
          <p:cNvPr id="23" name="Slide Number Placeholder 22"/>
          <p:cNvSpPr>
            <a:spLocks noGrp="1"/>
          </p:cNvSpPr>
          <p:nvPr>
            <p:ph type="sldNum" sz="quarter" idx="11"/>
          </p:nvPr>
        </p:nvSpPr>
        <p:spPr/>
        <p:txBody>
          <a:bodyPr/>
          <a:lstStyle/>
          <a:p>
            <a:endParaRPr lang="en-US"/>
          </a:p>
        </p:txBody>
      </p:sp>
      <p:sp>
        <p:nvSpPr>
          <p:cNvPr id="24" name="Footer Placeholder 23"/>
          <p:cNvSpPr>
            <a:spLocks noGrp="1"/>
          </p:cNvSpPr>
          <p:nvPr>
            <p:ph type="ftr" sz="quarter" idx="12"/>
          </p:nvPr>
        </p:nvSpPr>
        <p:spPr/>
        <p:txBody>
          <a:bodyPr/>
          <a:lstStyle/>
          <a:p>
            <a:endParaRPr lang="en-US"/>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20"/>
          <p:cNvGrpSpPr/>
          <p:nvPr/>
        </p:nvGrpSpPr>
        <p:grpSpPr>
          <a:xfrm>
            <a:off x="0" y="6631305"/>
            <a:ext cx="9144000" cy="228600"/>
            <a:chOff x="0" y="6583680"/>
            <a:chExt cx="9144000" cy="228600"/>
          </a:xfrm>
        </p:grpSpPr>
        <p:sp>
          <p:nvSpPr>
            <p:cNvPr id="32"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0" name="Picture 9" descr="2_01.jpg"/>
          <p:cNvPicPr>
            <a:picLocks noChangeAspect="1"/>
          </p:cNvPicPr>
          <p:nvPr/>
        </p:nvPicPr>
        <p:blipFill>
          <a:blip r:embed="rId3"/>
          <a:stretch>
            <a:fillRect/>
          </a:stretch>
        </p:blipFill>
        <p:spPr>
          <a:xfrm>
            <a:off x="0" y="0"/>
            <a:ext cx="9144000" cy="40386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16"/>
          <p:cNvSpPr>
            <a:spLocks noGrp="1"/>
          </p:cNvSpPr>
          <p:nvPr>
            <p:ph type="dt" sz="half" idx="10"/>
          </p:nvPr>
        </p:nvSpPr>
        <p:spPr/>
        <p:txBody>
          <a:bodyPr/>
          <a:lstStyle/>
          <a:p>
            <a:endParaRPr lang="en-US"/>
          </a:p>
        </p:txBody>
      </p:sp>
      <p:sp>
        <p:nvSpPr>
          <p:cNvPr id="18" name="Slide Number Placeholder 17"/>
          <p:cNvSpPr>
            <a:spLocks noGrp="1"/>
          </p:cNvSpPr>
          <p:nvPr>
            <p:ph type="sldNum" sz="quarter" idx="11"/>
          </p:nvPr>
        </p:nvSpPr>
        <p:spPr/>
        <p:txBody>
          <a:bodyPr/>
          <a:lstStyle/>
          <a:p>
            <a:endParaRPr lang="en-US"/>
          </a:p>
        </p:txBody>
      </p:sp>
      <p:sp>
        <p:nvSpPr>
          <p:cNvPr id="20" name="Footer Placeholder 19"/>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2"/>
          <p:cNvGrpSpPr/>
          <p:nvPr/>
        </p:nvGrpSpPr>
        <p:grpSpPr>
          <a:xfrm>
            <a:off x="1438274" y="6629400"/>
            <a:ext cx="7705726" cy="228600"/>
            <a:chOff x="1438274" y="6629400"/>
            <a:chExt cx="7705726" cy="228600"/>
          </a:xfrm>
        </p:grpSpPr>
        <p:sp>
          <p:nvSpPr>
            <p:cNvPr id="27"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142480" y="662940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438274" y="6629400"/>
              <a:ext cx="566356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752600" y="5245101"/>
            <a:ext cx="6934199" cy="1155700"/>
          </a:xfrm>
        </p:spPr>
        <p:txBody>
          <a:bodyPr anchor="t">
            <a:normAutofit/>
          </a:bodyPr>
          <a:lstStyle>
            <a:lvl1pPr algn="r">
              <a:defRPr sz="4200" b="0" i="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52600" y="4114800"/>
            <a:ext cx="6934199" cy="1130300"/>
          </a:xfrm>
        </p:spPr>
        <p:txBody>
          <a:bodyPr anchor="b">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0" name="Picture 9" descr="9_01.jpg"/>
          <p:cNvPicPr>
            <a:picLocks noChangeAspect="1"/>
          </p:cNvPicPr>
          <p:nvPr/>
        </p:nvPicPr>
        <p:blipFill>
          <a:blip r:embed="rId2"/>
          <a:stretch>
            <a:fillRect/>
          </a:stretch>
        </p:blipFill>
        <p:spPr>
          <a:xfrm>
            <a:off x="0" y="0"/>
            <a:ext cx="1363980" cy="6858000"/>
          </a:xfrm>
          <a:prstGeom prst="rect">
            <a:avLst/>
          </a:prstGeom>
        </p:spPr>
      </p:pic>
      <p:sp>
        <p:nvSpPr>
          <p:cNvPr id="24" name="Date Placeholder 23"/>
          <p:cNvSpPr>
            <a:spLocks noGrp="1"/>
          </p:cNvSpPr>
          <p:nvPr>
            <p:ph type="dt" sz="half" idx="10"/>
          </p:nvPr>
        </p:nvSpPr>
        <p:spPr>
          <a:xfrm>
            <a:off x="7162800" y="6610350"/>
            <a:ext cx="1524000" cy="246888"/>
          </a:xfrm>
        </p:spPr>
        <p:txBody>
          <a:bodyPr/>
          <a:lstStyle/>
          <a:p>
            <a:endParaRPr lang="en-US"/>
          </a:p>
        </p:txBody>
      </p:sp>
      <p:sp>
        <p:nvSpPr>
          <p:cNvPr id="25" name="Slide Number Placeholder 24"/>
          <p:cNvSpPr>
            <a:spLocks noGrp="1"/>
          </p:cNvSpPr>
          <p:nvPr>
            <p:ph type="sldNum" sz="quarter" idx="11"/>
          </p:nvPr>
        </p:nvSpPr>
        <p:spPr>
          <a:xfrm>
            <a:off x="8742680" y="6610350"/>
            <a:ext cx="381000" cy="246888"/>
          </a:xfrm>
        </p:spPr>
        <p:txBody>
          <a:bodyPr/>
          <a:lstStyle/>
          <a:p>
            <a:endParaRPr lang="en-US"/>
          </a:p>
        </p:txBody>
      </p:sp>
      <p:sp>
        <p:nvSpPr>
          <p:cNvPr id="26" name="Footer Placeholder 25"/>
          <p:cNvSpPr>
            <a:spLocks noGrp="1"/>
          </p:cNvSpPr>
          <p:nvPr>
            <p:ph type="ftr" sz="quarter" idx="12"/>
          </p:nvPr>
        </p:nvSpPr>
        <p:spPr>
          <a:xfrm>
            <a:off x="1524000" y="6610350"/>
            <a:ext cx="5562600" cy="247650"/>
          </a:xfrm>
        </p:spPr>
        <p:txBody>
          <a:bodyPr/>
          <a:lstStyle/>
          <a:p>
            <a:endParaRPr lang="en-US"/>
          </a:p>
        </p:txBody>
      </p:sp>
      <p:pic>
        <p:nvPicPr>
          <p:cNvPr id="20" name="Picture 19" descr="vert_bar_02.png"/>
          <p:cNvPicPr preferRelativeResize="0">
            <a:picLocks/>
          </p:cNvPicPr>
          <p:nvPr/>
        </p:nvPicPr>
        <p:blipFill>
          <a:blip r:embed="rId3">
            <a:duotone>
              <a:schemeClr val="accent3">
                <a:shade val="45000"/>
                <a:satMod val="135000"/>
              </a:schemeClr>
              <a:prstClr val="white"/>
            </a:duotone>
          </a:blip>
          <a:stretch>
            <a:fillRect/>
          </a:stretch>
        </p:blipFill>
        <p:spPr>
          <a:xfrm>
            <a:off x="1362456" y="0"/>
            <a:ext cx="73152"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descr="bar_06.png"/>
          <p:cNvPicPr>
            <a:picLocks noChangeAspect="1"/>
          </p:cNvPicPr>
          <p:nvPr/>
        </p:nvPicPr>
        <p:blipFill>
          <a:blip r:embed="rId2">
            <a:duotone>
              <a:schemeClr val="accent4">
                <a:shade val="45000"/>
                <a:satMod val="135000"/>
              </a:schemeClr>
              <a:prstClr val="white"/>
            </a:duotone>
          </a:blip>
          <a:stretch>
            <a:fillRect/>
          </a:stretch>
        </p:blipFill>
        <p:spPr>
          <a:xfrm>
            <a:off x="0" y="403860"/>
            <a:ext cx="9144000" cy="5334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pic>
        <p:nvPicPr>
          <p:cNvPr id="12" name="Picture 11" descr="3_01.jpg"/>
          <p:cNvPicPr>
            <a:picLocks noChangeAspect="1"/>
          </p:cNvPicPr>
          <p:nvPr/>
        </p:nvPicPr>
        <p:blipFill>
          <a:blip r:embed="rId3"/>
          <a:stretch>
            <a:fillRect/>
          </a:stretch>
        </p:blipFill>
        <p:spPr>
          <a:xfrm>
            <a:off x="0" y="0"/>
            <a:ext cx="9144000" cy="403860"/>
          </a:xfrm>
          <a:prstGeom prst="rect">
            <a:avLst/>
          </a:prstGeom>
        </p:spPr>
      </p:pic>
      <p:sp>
        <p:nvSpPr>
          <p:cNvPr id="14" name="Content Placeholder 13"/>
          <p:cNvSpPr>
            <a:spLocks noGrp="1"/>
          </p:cNvSpPr>
          <p:nvPr>
            <p:ph sz="quarter" idx="13"/>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Content Placeholder 15"/>
          <p:cNvSpPr>
            <a:spLocks noGrp="1"/>
          </p:cNvSpPr>
          <p:nvPr>
            <p:ph sz="quarter" idx="14"/>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3" name="Group 14"/>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endParaRPr lang="en-US"/>
          </a:p>
        </p:txBody>
      </p:sp>
      <p:sp>
        <p:nvSpPr>
          <p:cNvPr id="21" name="Slide Number Placeholder 20"/>
          <p:cNvSpPr>
            <a:spLocks noGrp="1"/>
          </p:cNvSpPr>
          <p:nvPr>
            <p:ph type="sldNum" sz="quarter" idx="16"/>
          </p:nvPr>
        </p:nvSpPr>
        <p:spPr/>
        <p:txBody>
          <a:bodyPr/>
          <a:lstStyle/>
          <a:p>
            <a:endParaRPr lang="en-US"/>
          </a:p>
        </p:txBody>
      </p:sp>
      <p:sp>
        <p:nvSpPr>
          <p:cNvPr id="22" name="Footer Placeholder 21"/>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4" name="Picture 13" descr="4_01.jpg"/>
          <p:cNvPicPr>
            <a:picLocks noChangeAspect="1"/>
          </p:cNvPicPr>
          <p:nvPr/>
        </p:nvPicPr>
        <p:blipFill>
          <a:blip r:embed="rId2"/>
          <a:stretch>
            <a:fillRect/>
          </a:stretch>
        </p:blipFill>
        <p:spPr>
          <a:xfrm>
            <a:off x="0" y="0"/>
            <a:ext cx="9144000" cy="403860"/>
          </a:xfrm>
          <a:prstGeom prst="rect">
            <a:avLst/>
          </a:prstGeom>
        </p:spPr>
      </p:pic>
      <p:sp>
        <p:nvSpPr>
          <p:cNvPr id="15" name="Text Placeholder 2"/>
          <p:cNvSpPr>
            <a:spLocks noGrp="1"/>
          </p:cNvSpPr>
          <p:nvPr>
            <p:ph type="body" idx="13"/>
          </p:nvPr>
        </p:nvSpPr>
        <p:spPr>
          <a:xfrm>
            <a:off x="4648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Content Placeholder 16"/>
          <p:cNvSpPr>
            <a:spLocks noGrp="1"/>
          </p:cNvSpPr>
          <p:nvPr>
            <p:ph sz="quarter" idx="14"/>
          </p:nvPr>
        </p:nvSpPr>
        <p:spPr>
          <a:xfrm>
            <a:off x="457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Content Placeholder 18"/>
          <p:cNvSpPr>
            <a:spLocks noGrp="1"/>
          </p:cNvSpPr>
          <p:nvPr>
            <p:ph sz="quarter" idx="15"/>
          </p:nvPr>
        </p:nvSpPr>
        <p:spPr>
          <a:xfrm>
            <a:off x="4648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descr="bar_06.png"/>
          <p:cNvPicPr>
            <a:picLocks noChangeAspect="1"/>
          </p:cNvPicPr>
          <p:nvPr/>
        </p:nvPicPr>
        <p:blipFill>
          <a:blip r:embed="rId3">
            <a:duotone>
              <a:schemeClr val="accent5">
                <a:shade val="45000"/>
                <a:satMod val="135000"/>
              </a:schemeClr>
              <a:prstClr val="white"/>
            </a:duotone>
          </a:blip>
          <a:stretch>
            <a:fillRect/>
          </a:stretch>
        </p:blipFill>
        <p:spPr>
          <a:xfrm>
            <a:off x="0" y="403860"/>
            <a:ext cx="9144000" cy="53340"/>
          </a:xfrm>
          <a:prstGeom prst="rect">
            <a:avLst/>
          </a:prstGeom>
        </p:spPr>
      </p:pic>
      <p:grpSp>
        <p:nvGrpSpPr>
          <p:cNvPr id="4" name="Group 17"/>
          <p:cNvGrpSpPr/>
          <p:nvPr/>
        </p:nvGrpSpPr>
        <p:grpSpPr>
          <a:xfrm>
            <a:off x="0" y="6631305"/>
            <a:ext cx="9144000" cy="228600"/>
            <a:chOff x="0" y="6583680"/>
            <a:chExt cx="9144000" cy="228600"/>
          </a:xfrm>
        </p:grpSpPr>
        <p:sp>
          <p:nvSpPr>
            <p:cNvPr id="2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Date Placeholder 22"/>
          <p:cNvSpPr>
            <a:spLocks noGrp="1"/>
          </p:cNvSpPr>
          <p:nvPr>
            <p:ph type="dt" sz="half" idx="16"/>
          </p:nvPr>
        </p:nvSpPr>
        <p:spPr/>
        <p:txBody>
          <a:bodyPr/>
          <a:lstStyle/>
          <a:p>
            <a:endParaRPr lang="en-US"/>
          </a:p>
        </p:txBody>
      </p:sp>
      <p:sp>
        <p:nvSpPr>
          <p:cNvPr id="24" name="Slide Number Placeholder 23"/>
          <p:cNvSpPr>
            <a:spLocks noGrp="1"/>
          </p:cNvSpPr>
          <p:nvPr>
            <p:ph type="sldNum" sz="quarter" idx="17"/>
          </p:nvPr>
        </p:nvSpPr>
        <p:spPr/>
        <p:txBody>
          <a:bodyPr/>
          <a:lstStyle/>
          <a:p>
            <a:endParaRPr lang="en-US"/>
          </a:p>
        </p:txBody>
      </p:sp>
      <p:sp>
        <p:nvSpPr>
          <p:cNvPr id="25" name="Footer Placeholder 24"/>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10" name="Picture 9" descr="2_01.jpg"/>
          <p:cNvPicPr>
            <a:picLocks noChangeAspect="1"/>
          </p:cNvPicPr>
          <p:nvPr/>
        </p:nvPicPr>
        <p:blipFill>
          <a:blip r:embed="rId2"/>
          <a:stretch>
            <a:fillRect/>
          </a:stretch>
        </p:blipFill>
        <p:spPr>
          <a:xfrm>
            <a:off x="0" y="0"/>
            <a:ext cx="9144000" cy="403860"/>
          </a:xfrm>
          <a:prstGeom prst="rect">
            <a:avLst/>
          </a:prstGeom>
        </p:spPr>
      </p:pic>
      <p:pic>
        <p:nvPicPr>
          <p:cNvPr id="11" name="Picture 10" descr="bar_06.png"/>
          <p:cNvPicPr>
            <a:picLocks noChangeAspect="1"/>
          </p:cNvPicPr>
          <p:nvPr/>
        </p:nvPicPr>
        <p:blipFill>
          <a:blip r:embed="rId3">
            <a:duotone>
              <a:schemeClr val="accent6">
                <a:shade val="45000"/>
                <a:satMod val="135000"/>
              </a:schemeClr>
              <a:prstClr val="white"/>
            </a:duotone>
          </a:blip>
          <a:stretch>
            <a:fillRect/>
          </a:stretch>
        </p:blipFill>
        <p:spPr>
          <a:xfrm>
            <a:off x="0" y="403860"/>
            <a:ext cx="9144000" cy="53340"/>
          </a:xfrm>
          <a:prstGeom prst="rect">
            <a:avLst/>
          </a:prstGeom>
        </p:spPr>
      </p:pic>
      <p:grpSp>
        <p:nvGrpSpPr>
          <p:cNvPr id="3" name="Group 11"/>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Date Placeholder 15"/>
          <p:cNvSpPr>
            <a:spLocks noGrp="1"/>
          </p:cNvSpPr>
          <p:nvPr>
            <p:ph type="dt" sz="half" idx="10"/>
          </p:nvPr>
        </p:nvSpPr>
        <p:spPr/>
        <p:txBody>
          <a:bodyPr/>
          <a:lstStyle/>
          <a:p>
            <a:endParaRPr lang="en-US"/>
          </a:p>
        </p:txBody>
      </p:sp>
      <p:sp>
        <p:nvSpPr>
          <p:cNvPr id="17" name="Slide Number Placeholder 16"/>
          <p:cNvSpPr>
            <a:spLocks noGrp="1"/>
          </p:cNvSpPr>
          <p:nvPr>
            <p:ph type="sldNum" sz="quarter" idx="11"/>
          </p:nvPr>
        </p:nvSpPr>
        <p:spPr/>
        <p:txBody>
          <a:bodyPr/>
          <a:lstStyle/>
          <a:p>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8"/>
          <p:cNvGrpSpPr/>
          <p:nvPr/>
        </p:nvGrpSpPr>
        <p:grpSpPr>
          <a:xfrm>
            <a:off x="0" y="6631305"/>
            <a:ext cx="9144000" cy="228600"/>
            <a:chOff x="0" y="6583680"/>
            <a:chExt cx="9144000" cy="228600"/>
          </a:xfrm>
        </p:grpSpPr>
        <p:sp>
          <p:nvSpPr>
            <p:cNvPr id="10"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Date Placeholder 12"/>
          <p:cNvSpPr>
            <a:spLocks noGrp="1"/>
          </p:cNvSpPr>
          <p:nvPr>
            <p:ph type="dt" sz="half" idx="10"/>
          </p:nvPr>
        </p:nvSpPr>
        <p:spPr/>
        <p:txBody>
          <a:bodyPr/>
          <a:lstStyle/>
          <a:p>
            <a:endParaRPr lang="en-US"/>
          </a:p>
        </p:txBody>
      </p:sp>
      <p:sp>
        <p:nvSpPr>
          <p:cNvPr id="14" name="Slide Number Placeholder 13"/>
          <p:cNvSpPr>
            <a:spLocks noGrp="1"/>
          </p:cNvSpPr>
          <p:nvPr>
            <p:ph type="sldNum" sz="quarter" idx="11"/>
          </p:nvPr>
        </p:nvSpPr>
        <p:spPr/>
        <p:txBody>
          <a:bodyPr/>
          <a:lstStyle/>
          <a:p>
            <a:endParaRPr lang="en-US"/>
          </a:p>
        </p:txBody>
      </p:sp>
      <p:sp>
        <p:nvSpPr>
          <p:cNvPr id="22" name="Footer Placeholder 21"/>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3_01.jpg"/>
          <p:cNvPicPr>
            <a:picLocks noChangeAspect="1"/>
          </p:cNvPicPr>
          <p:nvPr/>
        </p:nvPicPr>
        <p:blipFill>
          <a:blip r:embed="rId2"/>
          <a:stretch>
            <a:fillRect/>
          </a:stretch>
        </p:blipFill>
        <p:spPr>
          <a:xfrm>
            <a:off x="0" y="0"/>
            <a:ext cx="9144000" cy="403860"/>
          </a:xfrm>
          <a:prstGeom prst="rect">
            <a:avLst/>
          </a:prstGeom>
        </p:spPr>
      </p:pic>
      <p:sp>
        <p:nvSpPr>
          <p:cNvPr id="13" name="Text Placeholder 2"/>
          <p:cNvSpPr>
            <a:spLocks noGrp="1"/>
          </p:cNvSpPr>
          <p:nvPr>
            <p:ph type="title"/>
          </p:nvPr>
        </p:nvSpPr>
        <p:spPr>
          <a:xfrm>
            <a:off x="457200" y="1524000"/>
            <a:ext cx="3352800" cy="914400"/>
          </a:xfrm>
        </p:spPr>
        <p:txBody>
          <a:bodyPr lIns="0" rIns="0"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title style</a:t>
            </a:r>
          </a:p>
        </p:txBody>
      </p:sp>
      <p:sp>
        <p:nvSpPr>
          <p:cNvPr id="15" name="Content Placeholder 14"/>
          <p:cNvSpPr>
            <a:spLocks noGrp="1"/>
          </p:cNvSpPr>
          <p:nvPr>
            <p:ph sz="quarter" idx="14"/>
          </p:nvPr>
        </p:nvSpPr>
        <p:spPr>
          <a:xfrm>
            <a:off x="4419600" y="1524000"/>
            <a:ext cx="4267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idx="2"/>
          </p:nvPr>
        </p:nvSpPr>
        <p:spPr>
          <a:xfrm>
            <a:off x="457201" y="2514599"/>
            <a:ext cx="3352800" cy="3127248"/>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4" name="Picture 13" descr="bar_06.png"/>
          <p:cNvPicPr>
            <a:picLocks noChangeAspect="1"/>
          </p:cNvPicPr>
          <p:nvPr/>
        </p:nvPicPr>
        <p:blipFill>
          <a:blip r:embed="rId3">
            <a:duotone>
              <a:schemeClr val="accent1">
                <a:shade val="45000"/>
                <a:satMod val="135000"/>
              </a:schemeClr>
              <a:prstClr val="white"/>
            </a:duotone>
          </a:blip>
          <a:stretch>
            <a:fillRect/>
          </a:stretch>
        </p:blipFill>
        <p:spPr>
          <a:xfrm>
            <a:off x="0" y="403860"/>
            <a:ext cx="9144000" cy="53340"/>
          </a:xfrm>
          <a:prstGeom prst="rect">
            <a:avLst/>
          </a:prstGeom>
        </p:spPr>
      </p:pic>
      <p:grpSp>
        <p:nvGrpSpPr>
          <p:cNvPr id="2" name="Group 15"/>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endParaRPr lang="en-US"/>
          </a:p>
        </p:txBody>
      </p:sp>
      <p:sp>
        <p:nvSpPr>
          <p:cNvPr id="21" name="Slide Number Placeholder 20"/>
          <p:cNvSpPr>
            <a:spLocks noGrp="1"/>
          </p:cNvSpPr>
          <p:nvPr>
            <p:ph type="sldNum" sz="quarter" idx="16"/>
          </p:nvPr>
        </p:nvSpPr>
        <p:spPr/>
        <p:txBody>
          <a:bodyPr/>
          <a:lstStyle/>
          <a:p>
            <a:endParaRPr lang="en-US"/>
          </a:p>
        </p:txBody>
      </p:sp>
      <p:sp>
        <p:nvSpPr>
          <p:cNvPr id="22" name="Footer Placeholder 21"/>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2" name="Group 15"/>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1527048"/>
            <a:ext cx="3355848" cy="914400"/>
          </a:xfrm>
        </p:spPr>
        <p:txBody>
          <a:bodyPr anchor="b">
            <a:normAutofit/>
          </a:bodyPr>
          <a:lstStyle>
            <a:lvl1pPr algn="l">
              <a:defRPr lang="en-US" sz="1800" b="1" i="0" kern="1200" cap="all" spc="100" baseline="0" dirty="0" smtClean="0">
                <a:solidFill>
                  <a:schemeClr val="tx2"/>
                </a:solidFill>
                <a:latin typeface="+mn-lt"/>
                <a:ea typeface="+mn-ea"/>
                <a:cs typeface="+mn-cs"/>
              </a:defRPr>
            </a:lvl1pPr>
          </a:lstStyle>
          <a:p>
            <a:pPr marL="0" lvl="0" indent="0" algn="l" defTabSz="914400" rtl="0" eaLnBrk="1" latinLnBrk="0" hangingPunct="1">
              <a:lnSpc>
                <a:spcPct val="100000"/>
              </a:lnSpc>
              <a:spcBef>
                <a:spcPct val="20000"/>
              </a:spcBef>
              <a:spcAft>
                <a:spcPts val="600"/>
              </a:spcAft>
              <a:buFont typeface="Wingdings" pitchFamily="2" charset="2"/>
              <a:buNone/>
            </a:pPr>
            <a:r>
              <a:rPr lang="en-US" smtClean="0"/>
              <a:t>Click to edit Master title style</a:t>
            </a:r>
            <a:endParaRPr lang="en-US" dirty="0"/>
          </a:p>
        </p:txBody>
      </p:sp>
      <p:sp>
        <p:nvSpPr>
          <p:cNvPr id="3" name="Picture Placeholder 2"/>
          <p:cNvSpPr>
            <a:spLocks noGrp="1"/>
          </p:cNvSpPr>
          <p:nvPr>
            <p:ph type="pic" idx="1"/>
          </p:nvPr>
        </p:nvSpPr>
        <p:spPr>
          <a:xfrm>
            <a:off x="4425696" y="1554480"/>
            <a:ext cx="4270248" cy="4059936"/>
          </a:xfrm>
          <a:solidFill>
            <a:schemeClr val="bg1"/>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514600"/>
            <a:ext cx="3355848" cy="3127248"/>
          </a:xfrm>
        </p:spPr>
        <p:txBody>
          <a:bodyPr/>
          <a:lstStyle>
            <a:lvl1pPr marL="0" indent="0">
              <a:lnSpc>
                <a:spcPct val="150000"/>
              </a:lnSpc>
              <a:spcBef>
                <a:spcPts val="0"/>
              </a:spcBef>
              <a:buNone/>
              <a:defRPr lang="en-US" sz="1400" kern="1200" baseline="0" dirty="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endParaRPr lang="en-US"/>
          </a:p>
        </p:txBody>
      </p:sp>
      <p:pic>
        <p:nvPicPr>
          <p:cNvPr id="8" name="Picture 7" descr="4_01.jpg"/>
          <p:cNvPicPr>
            <a:picLocks noChangeAspect="1"/>
          </p:cNvPicPr>
          <p:nvPr/>
        </p:nvPicPr>
        <p:blipFill>
          <a:blip r:embed="rId2"/>
          <a:stretch>
            <a:fillRect/>
          </a:stretch>
        </p:blipFill>
        <p:spPr>
          <a:xfrm>
            <a:off x="0" y="0"/>
            <a:ext cx="9144000" cy="403860"/>
          </a:xfrm>
          <a:prstGeom prst="rect">
            <a:avLst/>
          </a:prstGeom>
        </p:spPr>
      </p:pic>
      <p:pic>
        <p:nvPicPr>
          <p:cNvPr id="9" name="Picture 8" descr="bar_06.png"/>
          <p:cNvPicPr>
            <a:picLocks noChangeAspect="1"/>
          </p:cNvPicPr>
          <p:nvPr/>
        </p:nvPicPr>
        <p:blipFill>
          <a:blip r:embed="rId3">
            <a:duotone>
              <a:schemeClr val="accent2">
                <a:shade val="45000"/>
                <a:satMod val="135000"/>
              </a:schemeClr>
              <a:prstClr val="white"/>
            </a:duotone>
          </a:blip>
          <a:stretch>
            <a:fillRect/>
          </a:stretch>
        </p:blipFill>
        <p:spPr>
          <a:xfrm>
            <a:off x="0" y="403860"/>
            <a:ext cx="9144000" cy="53340"/>
          </a:xfrm>
          <a:prstGeom prst="rect">
            <a:avLst/>
          </a:prstGeom>
        </p:spPr>
      </p:pic>
      <p:cxnSp>
        <p:nvCxnSpPr>
          <p:cNvPr id="10" name="Straight Connector 9"/>
          <p:cNvCxnSpPr/>
          <p:nvPr/>
        </p:nvCxnSpPr>
        <p:spPr>
          <a:xfrm>
            <a:off x="4419600" y="1524000"/>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5637212"/>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990600"/>
            <a:ext cx="8229600" cy="9144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81200"/>
            <a:ext cx="8229600" cy="4144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610350"/>
            <a:ext cx="1524000" cy="228600"/>
          </a:xfrm>
          <a:prstGeom prst="rect">
            <a:avLst/>
          </a:prstGeom>
        </p:spPr>
        <p:txBody>
          <a:bodyPr vert="horz" lIns="91440" tIns="45720" rIns="91440" bIns="45720" rtlCol="0" anchor="ctr"/>
          <a:lstStyle>
            <a:lvl1pPr algn="r">
              <a:defRPr sz="900" baseline="0">
                <a:solidFill>
                  <a:schemeClr val="tx1"/>
                </a:solidFill>
              </a:defRPr>
            </a:lvl1pPr>
          </a:lstStyle>
          <a:p>
            <a:endParaRPr lang="en-US"/>
          </a:p>
        </p:txBody>
      </p:sp>
      <p:sp>
        <p:nvSpPr>
          <p:cNvPr id="5" name="Footer Placeholder 4"/>
          <p:cNvSpPr>
            <a:spLocks noGrp="1"/>
          </p:cNvSpPr>
          <p:nvPr>
            <p:ph type="ftr" sz="quarter" idx="3"/>
          </p:nvPr>
        </p:nvSpPr>
        <p:spPr>
          <a:xfrm>
            <a:off x="457200" y="6610350"/>
            <a:ext cx="6629400" cy="228600"/>
          </a:xfrm>
          <a:prstGeom prst="rect">
            <a:avLst/>
          </a:prstGeom>
        </p:spPr>
        <p:txBody>
          <a:bodyPr vert="horz" lIns="91440" tIns="45720" rIns="91440" bIns="45720" rtlCol="0" anchor="ctr"/>
          <a:lstStyle>
            <a:lvl1pPr algn="r">
              <a:defRPr sz="900" baseline="0">
                <a:solidFill>
                  <a:schemeClr val="tx1"/>
                </a:solidFill>
              </a:defRPr>
            </a:lvl1pPr>
          </a:lstStyle>
          <a:p>
            <a:endParaRPr lang="en-US"/>
          </a:p>
        </p:txBody>
      </p:sp>
      <p:sp>
        <p:nvSpPr>
          <p:cNvPr id="6" name="Slide Number Placeholder 5"/>
          <p:cNvSpPr>
            <a:spLocks noGrp="1"/>
          </p:cNvSpPr>
          <p:nvPr>
            <p:ph type="sldNum" sz="quarter" idx="4"/>
          </p:nvPr>
        </p:nvSpPr>
        <p:spPr>
          <a:xfrm>
            <a:off x="8742680" y="6610350"/>
            <a:ext cx="381000" cy="228600"/>
          </a:xfrm>
          <a:prstGeom prst="rect">
            <a:avLst/>
          </a:prstGeom>
        </p:spPr>
        <p:txBody>
          <a:bodyPr vert="horz" lIns="91440" tIns="45720" rIns="91440" bIns="45720" rtlCol="0" anchor="ctr"/>
          <a:lstStyle>
            <a:lvl1pPr algn="r">
              <a:defRPr sz="900" baseline="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ctr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5400" dirty="0"/>
              <a:t>Cross Site Scripting</a:t>
            </a:r>
          </a:p>
        </p:txBody>
      </p:sp>
      <p:sp>
        <p:nvSpPr>
          <p:cNvPr id="81" name="Shape 81"/>
          <p:cNvSpPr txBox="1">
            <a:spLocks noGrp="1"/>
          </p:cNvSpPr>
          <p:nvPr>
            <p:ph type="subTitle" idx="1"/>
          </p:nvPr>
        </p:nvSpPr>
        <p:spPr>
          <a:prstGeom prst="rect">
            <a:avLst/>
          </a:prstGeom>
          <a:noFill/>
          <a:ln>
            <a:noFill/>
          </a:ln>
        </p:spPr>
        <p:txBody>
          <a:bodyPr lIns="91425" tIns="45700" rIns="91425" bIns="45700" anchor="t" anchorCtr="0">
            <a:noAutofit/>
          </a:bodyPr>
          <a:lstStyle/>
          <a:p>
            <a:pPr marL="0" marR="0" lvl="0" indent="0" algn="ctr" rtl="0">
              <a:spcBef>
                <a:spcPts val="640"/>
              </a:spcBef>
              <a:buClr>
                <a:srgbClr val="888888"/>
              </a:buClr>
              <a:buSzPct val="25000"/>
              <a:buFont typeface="Calibri"/>
              <a:buNone/>
            </a:pPr>
            <a:r>
              <a:rPr lang="en-US" sz="4400" b="0" i="0" u="none" strike="noStrike" cap="none" baseline="0" dirty="0" err="1">
                <a:solidFill>
                  <a:schemeClr val="tx1">
                    <a:lumMod val="85000"/>
                    <a:lumOff val="15000"/>
                  </a:schemeClr>
                </a:solidFill>
                <a:latin typeface="Calibri"/>
                <a:ea typeface="Calibri"/>
                <a:cs typeface="Calibri"/>
                <a:sym typeface="Calibri"/>
              </a:rPr>
              <a:t>Khristopher</a:t>
            </a:r>
            <a:r>
              <a:rPr lang="en-US" sz="4400" b="0" i="0" u="none" strike="noStrike" cap="none" baseline="0" dirty="0">
                <a:solidFill>
                  <a:schemeClr val="tx1">
                    <a:lumMod val="85000"/>
                    <a:lumOff val="15000"/>
                  </a:schemeClr>
                </a:solidFill>
                <a:latin typeface="Calibri"/>
                <a:ea typeface="Calibri"/>
                <a:cs typeface="Calibri"/>
                <a:sym typeface="Calibri"/>
              </a:rPr>
              <a:t> Powell</a:t>
            </a:r>
          </a:p>
          <a:p>
            <a:pPr marL="0" marR="0" lvl="0" indent="0" algn="ctr" rtl="0">
              <a:spcBef>
                <a:spcPts val="640"/>
              </a:spcBef>
              <a:buClr>
                <a:srgbClr val="888888"/>
              </a:buClr>
              <a:buSzPct val="25000"/>
              <a:buFont typeface="Calibri"/>
              <a:buNone/>
            </a:pPr>
            <a:r>
              <a:rPr lang="en-US" sz="4400" b="0" i="0" u="none" strike="noStrike" cap="none" baseline="0" dirty="0">
                <a:solidFill>
                  <a:schemeClr val="tx1">
                    <a:lumMod val="85000"/>
                    <a:lumOff val="15000"/>
                  </a:schemeClr>
                </a:solidFill>
                <a:latin typeface="Calibri"/>
                <a:ea typeface="Calibri"/>
                <a:cs typeface="Calibri"/>
                <a:sym typeface="Calibri"/>
              </a:rPr>
              <a:t>Maurice </a:t>
            </a:r>
            <a:r>
              <a:rPr lang="en-US" sz="4400" b="0" i="0" u="none" strike="noStrike" cap="none" baseline="0" dirty="0" err="1">
                <a:solidFill>
                  <a:schemeClr val="tx1">
                    <a:lumMod val="85000"/>
                    <a:lumOff val="15000"/>
                  </a:schemeClr>
                </a:solidFill>
                <a:latin typeface="Calibri"/>
                <a:ea typeface="Calibri"/>
                <a:cs typeface="Calibri"/>
                <a:sym typeface="Calibri"/>
              </a:rPr>
              <a:t>Wahba</a:t>
            </a:r>
            <a:endParaRPr lang="en-US" sz="4400" b="0" i="0" u="none" strike="noStrike" cap="none" baseline="0" dirty="0">
              <a:solidFill>
                <a:schemeClr val="tx1">
                  <a:lumMod val="85000"/>
                  <a:lumOff val="15000"/>
                </a:schemeClr>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Shape 134"/>
        <p:cNvGrpSpPr/>
        <p:nvPr/>
      </p:nvGrpSpPr>
      <p:grpSpPr>
        <a:xfrm>
          <a:off x="0" y="0"/>
          <a:ext cx="0" cy="0"/>
          <a:chOff x="0" y="0"/>
          <a:chExt cx="0" cy="0"/>
        </a:xfrm>
      </p:grpSpPr>
      <p:sp>
        <p:nvSpPr>
          <p:cNvPr id="135" name="Shape 135"/>
          <p:cNvSpPr txBox="1">
            <a:spLocks noGrp="1"/>
          </p:cNvSpPr>
          <p:nvPr>
            <p:ph type="title"/>
          </p:nvPr>
        </p:nvSpPr>
        <p:spPr>
          <a:prstGeom prst="rect">
            <a:avLst/>
          </a:prstGeom>
        </p:spPr>
        <p:txBody>
          <a:bodyPr lIns="91425" tIns="91425" rIns="91425" bIns="91425" anchor="ctr" anchorCtr="0">
            <a:noAutofit/>
          </a:bodyPr>
          <a:lstStyle/>
          <a:p>
            <a:pPr>
              <a:buNone/>
            </a:pPr>
            <a:r>
              <a:rPr lang="en-US" b="1"/>
              <a:t>Method of Attack</a:t>
            </a:r>
          </a:p>
        </p:txBody>
      </p:sp>
      <p:sp>
        <p:nvSpPr>
          <p:cNvPr id="136" name="Shape 136"/>
          <p:cNvSpPr txBox="1">
            <a:spLocks noGrp="1"/>
          </p:cNvSpPr>
          <p:nvPr>
            <p:ph idx="1"/>
          </p:nvPr>
        </p:nvSpPr>
        <p:spPr>
          <a:prstGeom prst="rect">
            <a:avLst/>
          </a:prstGeom>
        </p:spPr>
        <p:txBody>
          <a:bodyPr lIns="91425" tIns="91425" rIns="91425" bIns="91425" anchor="t" anchorCtr="0">
            <a:noAutofit/>
          </a:bodyPr>
          <a:lstStyle/>
          <a:p>
            <a:pPr lvl="0" rtl="0">
              <a:buNone/>
            </a:pPr>
            <a:r>
              <a:rPr lang="en-US" sz="2800" dirty="0"/>
              <a:t>Types of Attack</a:t>
            </a:r>
            <a:r>
              <a:rPr lang="en-US" sz="2800" dirty="0" smtClean="0"/>
              <a:t>:</a:t>
            </a:r>
            <a:endParaRPr lang="en-US" sz="2800" u="sng" dirty="0"/>
          </a:p>
          <a:p>
            <a:pPr marL="457200" lvl="0" indent="-317500" rtl="0">
              <a:buClr>
                <a:schemeClr val="dk1"/>
              </a:buClr>
              <a:buSzPct val="72916"/>
              <a:buFont typeface="Arial"/>
              <a:buChar char="•"/>
            </a:pPr>
            <a:r>
              <a:rPr lang="en-US" sz="2800" dirty="0"/>
              <a:t>Non-Persistent (Most Common)</a:t>
            </a:r>
          </a:p>
          <a:p>
            <a:pPr marL="914400" lvl="1" indent="-317500" rtl="0">
              <a:buClr>
                <a:schemeClr val="dk1"/>
              </a:buClr>
              <a:buSzPct val="43750"/>
              <a:buFont typeface="Courier New"/>
              <a:buChar char="o"/>
            </a:pPr>
            <a:r>
              <a:rPr lang="en-US" sz="2000" dirty="0"/>
              <a:t>HTML Search Engine</a:t>
            </a:r>
          </a:p>
          <a:p>
            <a:pPr marL="457200" lvl="0" indent="-317500" rtl="0">
              <a:buClr>
                <a:schemeClr val="dk1"/>
              </a:buClr>
              <a:buSzPct val="72916"/>
              <a:buFont typeface="Arial"/>
              <a:buChar char="•"/>
            </a:pPr>
            <a:r>
              <a:rPr lang="en-US" sz="2800" dirty="0"/>
              <a:t>Persistent</a:t>
            </a:r>
          </a:p>
          <a:p>
            <a:pPr marL="914400" lvl="1" indent="-317500" rtl="0">
              <a:buClr>
                <a:schemeClr val="dk1"/>
              </a:buClr>
              <a:buSzPct val="43750"/>
              <a:buFont typeface="Courier New"/>
              <a:buChar char="o"/>
            </a:pPr>
            <a:r>
              <a:rPr lang="en-US" sz="2000" dirty="0"/>
              <a:t>Message </a:t>
            </a:r>
            <a:r>
              <a:rPr lang="en-US" sz="2000" dirty="0" smtClean="0"/>
              <a:t>Boards</a:t>
            </a:r>
            <a:endParaRPr lang="en-US" sz="2000" dirty="0"/>
          </a:p>
          <a:p>
            <a:pPr marL="1371600" lvl="2" indent="-317500">
              <a:buClr>
                <a:schemeClr val="dk1"/>
              </a:buClr>
              <a:buSzPct val="43750"/>
              <a:buFont typeface="Wingdings"/>
              <a:buChar char="§"/>
            </a:pPr>
            <a:r>
              <a:rPr lang="en-US" sz="1800" dirty="0"/>
              <a:t>&lt;script&gt; tags don't show up</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dirty="0" smtClean="0"/>
              <a:t>DEMO</a:t>
            </a:r>
            <a:endParaRPr lang="en-US" dirty="0"/>
          </a:p>
        </p:txBody>
      </p:sp>
      <p:pic>
        <p:nvPicPr>
          <p:cNvPr id="4" name="XSS_Demo.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74574" y="1371600"/>
            <a:ext cx="8994853" cy="5059363"/>
          </a:xfrm>
        </p:spPr>
      </p:pic>
    </p:spTree>
    <p:extLst>
      <p:ext uri="{BB962C8B-B14F-4D97-AF65-F5344CB8AC3E}">
        <p14:creationId xmlns:p14="http://schemas.microsoft.com/office/powerpoint/2010/main" val="420613760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Shape 140"/>
        <p:cNvGrpSpPr/>
        <p:nvPr/>
      </p:nvGrpSpPr>
      <p:grpSpPr>
        <a:xfrm>
          <a:off x="0" y="0"/>
          <a:ext cx="0" cy="0"/>
          <a:chOff x="0" y="0"/>
          <a:chExt cx="0" cy="0"/>
        </a:xfrm>
      </p:grpSpPr>
      <p:sp>
        <p:nvSpPr>
          <p:cNvPr id="141" name="Shape 141"/>
          <p:cNvSpPr txBox="1">
            <a:spLocks noGrp="1"/>
          </p:cNvSpPr>
          <p:nvPr>
            <p:ph type="title"/>
          </p:nvPr>
        </p:nvSpPr>
        <p:spPr>
          <a:prstGeom prst="rect">
            <a:avLst/>
          </a:prstGeom>
        </p:spPr>
        <p:txBody>
          <a:bodyPr lIns="91425" tIns="91425" rIns="91425" bIns="91425" anchor="ctr" anchorCtr="0">
            <a:noAutofit/>
          </a:bodyPr>
          <a:lstStyle/>
          <a:p>
            <a:pPr>
              <a:buNone/>
            </a:pPr>
            <a:r>
              <a:rPr lang="en-US" b="1" dirty="0"/>
              <a:t>Prevalence </a:t>
            </a:r>
            <a:endParaRPr lang="en-US" u="sng" dirty="0"/>
          </a:p>
        </p:txBody>
      </p:sp>
      <p:sp>
        <p:nvSpPr>
          <p:cNvPr id="142" name="Shape 142"/>
          <p:cNvSpPr txBox="1">
            <a:spLocks noGrp="1"/>
          </p:cNvSpPr>
          <p:nvPr>
            <p:ph idx="1"/>
          </p:nvPr>
        </p:nvSpPr>
        <p:spPr>
          <a:xfrm>
            <a:off x="457200" y="1600200"/>
            <a:ext cx="8192700" cy="1337099"/>
          </a:xfrm>
          <a:prstGeom prst="rect">
            <a:avLst/>
          </a:prstGeom>
        </p:spPr>
        <p:txBody>
          <a:bodyPr lIns="91425" tIns="91425" rIns="91425" bIns="91425" anchor="t" anchorCtr="0">
            <a:noAutofit/>
          </a:bodyPr>
          <a:lstStyle/>
          <a:p>
            <a:pPr marL="0" lvl="0" indent="0" rtl="0">
              <a:buNone/>
            </a:pPr>
            <a:r>
              <a:rPr lang="en-US" sz="2400" dirty="0"/>
              <a:t>Web Hacking Incident Database (1999 - 2011</a:t>
            </a:r>
            <a:r>
              <a:rPr lang="en-US" sz="2400" dirty="0" smtClean="0"/>
              <a:t>)</a:t>
            </a:r>
            <a:endParaRPr lang="en-US" sz="2400" u="sng" dirty="0"/>
          </a:p>
          <a:p>
            <a:pPr marL="457200" lvl="0" indent="-317500" rtl="0">
              <a:buClr>
                <a:schemeClr val="dk1"/>
              </a:buClr>
              <a:buSzPct val="72916"/>
              <a:buFont typeface="Arial"/>
              <a:buChar char="•"/>
            </a:pPr>
            <a:r>
              <a:rPr lang="en-US" sz="2400" dirty="0"/>
              <a:t>7.3% of all attacks</a:t>
            </a:r>
          </a:p>
          <a:p>
            <a:endParaRPr lang="en-US" dirty="0"/>
          </a:p>
        </p:txBody>
      </p:sp>
      <p:sp>
        <p:nvSpPr>
          <p:cNvPr id="143" name="Shape 143"/>
          <p:cNvSpPr/>
          <p:nvPr/>
        </p:nvSpPr>
        <p:spPr>
          <a:xfrm>
            <a:off x="3733800" y="2514600"/>
            <a:ext cx="5216034" cy="3967357"/>
          </a:xfrm>
          <a:prstGeom prst="rect">
            <a:avLst/>
          </a:prstGeom>
          <a:blipFill>
            <a:blip r:embed="rId3"/>
            <a:stretch>
              <a:fillRect/>
            </a:stretch>
          </a:blipFill>
          <a:ln>
            <a:noFill/>
          </a:ln>
        </p:spPr>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Shape 147"/>
        <p:cNvGrpSpPr/>
        <p:nvPr/>
      </p:nvGrpSpPr>
      <p:grpSpPr>
        <a:xfrm>
          <a:off x="0" y="0"/>
          <a:ext cx="0" cy="0"/>
          <a:chOff x="0" y="0"/>
          <a:chExt cx="0" cy="0"/>
        </a:xfrm>
      </p:grpSpPr>
      <p:sp>
        <p:nvSpPr>
          <p:cNvPr id="148" name="Shape 148"/>
          <p:cNvSpPr txBox="1">
            <a:spLocks noGrp="1"/>
          </p:cNvSpPr>
          <p:nvPr>
            <p:ph type="title"/>
          </p:nvPr>
        </p:nvSpPr>
        <p:spPr>
          <a:prstGeom prst="rect">
            <a:avLst/>
          </a:prstGeom>
        </p:spPr>
        <p:txBody>
          <a:bodyPr lIns="91425" tIns="91425" rIns="91425" bIns="91425" anchor="ctr" anchorCtr="0">
            <a:noAutofit/>
          </a:bodyPr>
          <a:lstStyle/>
          <a:p>
            <a:pPr>
              <a:buNone/>
            </a:pPr>
            <a:r>
              <a:rPr lang="en-US"/>
              <a:t>Prevention</a:t>
            </a:r>
          </a:p>
        </p:txBody>
      </p:sp>
      <p:sp>
        <p:nvSpPr>
          <p:cNvPr id="149" name="Shape 149"/>
          <p:cNvSpPr txBox="1">
            <a:spLocks noGrp="1"/>
          </p:cNvSpPr>
          <p:nvPr>
            <p:ph idx="1"/>
          </p:nvPr>
        </p:nvSpPr>
        <p:spPr>
          <a:prstGeom prst="rect">
            <a:avLst/>
          </a:prstGeom>
        </p:spPr>
        <p:txBody>
          <a:bodyPr lIns="91425" tIns="91425" rIns="91425" bIns="91425" anchor="t" anchorCtr="0">
            <a:normAutofit lnSpcReduction="10000"/>
          </a:bodyPr>
          <a:lstStyle/>
          <a:p>
            <a:pPr lvl="0" rtl="0">
              <a:buNone/>
            </a:pPr>
            <a:r>
              <a:rPr lang="en-US" b="1" dirty="0"/>
              <a:t>For the website developer </a:t>
            </a:r>
          </a:p>
          <a:p>
            <a:pPr marL="457200" lvl="0" indent="-381000" rtl="0">
              <a:buClr>
                <a:schemeClr val="dk1"/>
              </a:buClr>
              <a:buSzPct val="166666"/>
              <a:buFont typeface="Arial"/>
              <a:buChar char="•"/>
            </a:pPr>
            <a:r>
              <a:rPr lang="en-US" sz="2400" dirty="0"/>
              <a:t>Validate any user input before included in output page</a:t>
            </a:r>
          </a:p>
          <a:p>
            <a:pPr marL="914400" lvl="1" indent="-381000" rtl="0">
              <a:buClr>
                <a:schemeClr val="dk1"/>
              </a:buClr>
              <a:buSzPct val="120000"/>
              <a:buFont typeface="Courier New"/>
              <a:buChar char="o"/>
            </a:pPr>
            <a:r>
              <a:rPr lang="en-US" sz="2000" dirty="0"/>
              <a:t>Safest is letters and numbers only</a:t>
            </a:r>
          </a:p>
          <a:p>
            <a:pPr marL="457200" lvl="0" indent="-381000" rtl="0">
              <a:buClr>
                <a:schemeClr val="dk1"/>
              </a:buClr>
              <a:buSzPct val="200000"/>
              <a:buFont typeface="Arial"/>
              <a:buChar char="•"/>
            </a:pPr>
            <a:r>
              <a:rPr lang="en-US" sz="2000" dirty="0"/>
              <a:t>Convert special characters to HTML</a:t>
            </a:r>
          </a:p>
          <a:p>
            <a:pPr marL="914400" lvl="1" indent="-381000" rtl="0">
              <a:buClr>
                <a:schemeClr val="dk1"/>
              </a:buClr>
              <a:buSzPct val="120000"/>
              <a:buFont typeface="Courier New"/>
              <a:buChar char="o"/>
            </a:pPr>
            <a:r>
              <a:rPr lang="en-US" sz="2000" b="1" dirty="0"/>
              <a:t>&lt;</a:t>
            </a:r>
            <a:r>
              <a:rPr lang="en-US" sz="2000" dirty="0"/>
              <a:t> becomes "&amp;</a:t>
            </a:r>
            <a:r>
              <a:rPr lang="en-US" sz="2000" dirty="0" err="1"/>
              <a:t>lt</a:t>
            </a:r>
            <a:r>
              <a:rPr lang="en-US" sz="2000" dirty="0"/>
              <a:t>;" and </a:t>
            </a:r>
            <a:r>
              <a:rPr lang="en-US" sz="2000" b="1" dirty="0"/>
              <a:t>&gt;</a:t>
            </a:r>
            <a:r>
              <a:rPr lang="en-US" sz="2000" dirty="0"/>
              <a:t> becomes "&amp;</a:t>
            </a:r>
            <a:r>
              <a:rPr lang="en-US" sz="2000" dirty="0" err="1"/>
              <a:t>gt</a:t>
            </a:r>
            <a:r>
              <a:rPr lang="en-US" sz="2000" dirty="0"/>
              <a:t>;" </a:t>
            </a:r>
            <a:r>
              <a:rPr lang="en-US" sz="2000" dirty="0" err="1"/>
              <a:t>etc</a:t>
            </a:r>
            <a:endParaRPr lang="en-US" sz="2000" dirty="0"/>
          </a:p>
          <a:p>
            <a:pPr marL="0" lvl="0" indent="0" rtl="0">
              <a:buNone/>
            </a:pPr>
            <a:r>
              <a:rPr lang="en-US" b="1" dirty="0"/>
              <a:t>For the user</a:t>
            </a:r>
          </a:p>
          <a:p>
            <a:pPr marL="457200" lvl="0" indent="-381000" rtl="0">
              <a:buClr>
                <a:schemeClr val="dk1"/>
              </a:buClr>
              <a:buSzPct val="166666"/>
              <a:buFont typeface="Arial"/>
              <a:buChar char="•"/>
            </a:pPr>
            <a:r>
              <a:rPr lang="en-US" sz="2400" dirty="0"/>
              <a:t>Be aware of where you send information</a:t>
            </a:r>
          </a:p>
          <a:p>
            <a:pPr marL="457200" lvl="0" indent="-381000" rtl="0">
              <a:buClr>
                <a:schemeClr val="dk1"/>
              </a:buClr>
              <a:buSzPct val="166666"/>
              <a:buFont typeface="Arial"/>
              <a:buChar char="•"/>
            </a:pPr>
            <a:r>
              <a:rPr lang="en-US" sz="2400" dirty="0"/>
              <a:t>Use tools available for prevention</a:t>
            </a:r>
          </a:p>
          <a:p>
            <a:pPr marL="914400" lvl="1" indent="-381000" rtl="0">
              <a:buClr>
                <a:schemeClr val="dk1"/>
              </a:buClr>
              <a:buSzPct val="100000"/>
              <a:buFont typeface="Courier New"/>
              <a:buChar char="o"/>
            </a:pPr>
            <a:r>
              <a:rPr lang="en-US" sz="2400" dirty="0" err="1"/>
              <a:t>NoScript</a:t>
            </a:r>
            <a:endParaRPr lang="en-US" sz="2400" dirty="0"/>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Shape 153"/>
        <p:cNvGrpSpPr/>
        <p:nvPr/>
      </p:nvGrpSpPr>
      <p:grpSpPr>
        <a:xfrm>
          <a:off x="0" y="0"/>
          <a:ext cx="0" cy="0"/>
          <a:chOff x="0" y="0"/>
          <a:chExt cx="0" cy="0"/>
        </a:xfrm>
      </p:grpSpPr>
      <p:sp>
        <p:nvSpPr>
          <p:cNvPr id="154" name="Shape 154"/>
          <p:cNvSpPr txBox="1">
            <a:spLocks noGrp="1"/>
          </p:cNvSpPr>
          <p:nvPr>
            <p:ph type="title"/>
          </p:nvPr>
        </p:nvSpPr>
        <p:spPr>
          <a:prstGeom prst="rect">
            <a:avLst/>
          </a:prstGeom>
        </p:spPr>
        <p:txBody>
          <a:bodyPr lIns="91425" tIns="91425" rIns="91425" bIns="91425" anchor="ctr" anchorCtr="0">
            <a:noAutofit/>
          </a:bodyPr>
          <a:lstStyle/>
          <a:p>
            <a:pPr>
              <a:buNone/>
            </a:pPr>
            <a:r>
              <a:rPr lang="en-US" b="1"/>
              <a:t>Final Remarks</a:t>
            </a:r>
          </a:p>
        </p:txBody>
      </p:sp>
      <p:sp>
        <p:nvSpPr>
          <p:cNvPr id="155" name="Shape 155"/>
          <p:cNvSpPr txBox="1">
            <a:spLocks noGrp="1"/>
          </p:cNvSpPr>
          <p:nvPr>
            <p:ph idx="1"/>
          </p:nvPr>
        </p:nvSpPr>
        <p:spPr>
          <a:prstGeom prst="rect">
            <a:avLst/>
          </a:prstGeom>
        </p:spPr>
        <p:txBody>
          <a:bodyPr lIns="91425" tIns="91425" rIns="91425" bIns="91425" anchor="t" anchorCtr="0">
            <a:noAutofit/>
          </a:bodyPr>
          <a:lstStyle/>
          <a:p>
            <a:pPr marL="457200" lvl="0" indent="-317500" rtl="0">
              <a:buClr>
                <a:schemeClr val="dk1"/>
              </a:buClr>
              <a:buSzPct val="72916"/>
              <a:buFont typeface="Arial"/>
              <a:buChar char="•"/>
            </a:pPr>
            <a:r>
              <a:rPr lang="en-US" sz="2800" dirty="0"/>
              <a:t>Scripting is an integral part of websites</a:t>
            </a:r>
          </a:p>
          <a:p>
            <a:pPr marL="457200" lvl="0" indent="-317500" rtl="0">
              <a:buClr>
                <a:schemeClr val="dk1"/>
              </a:buClr>
              <a:buSzPct val="72916"/>
              <a:buFont typeface="Arial"/>
              <a:buChar char="•"/>
            </a:pPr>
            <a:r>
              <a:rPr lang="en-US" sz="2800" dirty="0"/>
              <a:t>XSS can inject </a:t>
            </a:r>
            <a:r>
              <a:rPr lang="en-US" sz="2800" dirty="0" smtClean="0"/>
              <a:t>code without your consent</a:t>
            </a:r>
            <a:endParaRPr lang="en-US" sz="2800" dirty="0"/>
          </a:p>
          <a:p>
            <a:pPr marL="457200" lvl="0" indent="-317500" rtl="0">
              <a:buClr>
                <a:schemeClr val="dk1"/>
              </a:buClr>
              <a:buSzPct val="72916"/>
              <a:buFont typeface="Arial"/>
              <a:buChar char="•"/>
            </a:pPr>
            <a:r>
              <a:rPr lang="en-US" sz="2800" dirty="0"/>
              <a:t>If vulnerable, any information you enter may be compromised</a:t>
            </a:r>
          </a:p>
          <a:p>
            <a:pPr marL="457200" lvl="0" indent="-317500">
              <a:buClr>
                <a:schemeClr val="dk1"/>
              </a:buClr>
              <a:buSzPct val="72916"/>
              <a:buFont typeface="Arial"/>
              <a:buChar char="•"/>
            </a:pPr>
            <a:r>
              <a:rPr lang="en-US" sz="2800" dirty="0"/>
              <a:t>Both web developers and users can take steps to prevent this </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prstGeom prst="rect">
            <a:avLst/>
          </a:prstGeom>
        </p:spPr>
        <p:txBody>
          <a:bodyPr lIns="91425" tIns="91425" rIns="91425" bIns="91425" anchor="ctr" anchorCtr="0">
            <a:noAutofit/>
          </a:bodyPr>
          <a:lstStyle/>
          <a:p>
            <a:pPr>
              <a:buNone/>
            </a:pPr>
            <a:r>
              <a:rPr lang="en-US" sz="3200"/>
              <a:t>References</a:t>
            </a:r>
          </a:p>
        </p:txBody>
      </p:sp>
      <p:sp>
        <p:nvSpPr>
          <p:cNvPr id="161" name="Shape 161"/>
          <p:cNvSpPr txBox="1">
            <a:spLocks noGrp="1"/>
          </p:cNvSpPr>
          <p:nvPr>
            <p:ph idx="1"/>
          </p:nvPr>
        </p:nvSpPr>
        <p:spPr>
          <a:prstGeom prst="rect">
            <a:avLst/>
          </a:prstGeom>
        </p:spPr>
        <p:txBody>
          <a:bodyPr lIns="91425" tIns="91425" rIns="91425" bIns="91425" anchor="t" anchorCtr="0">
            <a:normAutofit lnSpcReduction="10000"/>
          </a:bodyPr>
          <a:lstStyle/>
          <a:p>
            <a:pPr marL="533400" lvl="0" indent="-457200" rtl="0">
              <a:buClr>
                <a:schemeClr val="dk1"/>
              </a:buClr>
              <a:buSzPct val="100000"/>
              <a:buFont typeface="+mj-lt"/>
              <a:buAutoNum type="arabicPeriod"/>
            </a:pPr>
            <a:r>
              <a:rPr lang="en-US" sz="2400" dirty="0" err="1"/>
              <a:t>Oeconomics</a:t>
            </a:r>
            <a:r>
              <a:rPr lang="en-US" sz="2400" dirty="0"/>
              <a:t> of Knowledge, Volume 4, issue 3, Q3, Summer of 2012 </a:t>
            </a:r>
            <a:r>
              <a:rPr lang="en-US" sz="2400" dirty="0" smtClean="0"/>
              <a:t>Knowledge</a:t>
            </a:r>
            <a:r>
              <a:rPr lang="en-US" sz="2400" dirty="0"/>
              <a:t> </a:t>
            </a:r>
            <a:r>
              <a:rPr lang="en-US" sz="2400" dirty="0" smtClean="0"/>
              <a:t>https</a:t>
            </a:r>
            <a:r>
              <a:rPr lang="en-US" sz="2400" dirty="0"/>
              <a:t>://sites.google.com/site/oeconomicsofknowledge/v4_i3_3q_2012_fa.pdf?attredirects=0</a:t>
            </a:r>
          </a:p>
          <a:p>
            <a:pPr marL="533400" lvl="0" indent="-457200" rtl="0">
              <a:buClr>
                <a:schemeClr val="dk1"/>
              </a:buClr>
              <a:buSzPct val="100000"/>
              <a:buFont typeface="+mj-lt"/>
              <a:buAutoNum type="arabicPeriod"/>
            </a:pPr>
            <a:r>
              <a:rPr lang="en-US" sz="2400" dirty="0" err="1"/>
              <a:t>Acunetx</a:t>
            </a:r>
            <a:r>
              <a:rPr lang="en-US" sz="2400" dirty="0"/>
              <a:t>: Web Based Security - Cross Site Scripting </a:t>
            </a:r>
            <a:r>
              <a:rPr lang="en-US" sz="2400" dirty="0" smtClean="0"/>
              <a:t>Attack http</a:t>
            </a:r>
            <a:r>
              <a:rPr lang="en-US" sz="2400" dirty="0"/>
              <a:t>://www.acunetix.com/websitesecurity/cross-site-scripting/</a:t>
            </a:r>
          </a:p>
          <a:p>
            <a:pPr marL="533400" lvl="0" indent="-457200" rtl="0">
              <a:buClr>
                <a:schemeClr val="dk1"/>
              </a:buClr>
              <a:buSzPct val="100000"/>
              <a:buFont typeface="+mj-lt"/>
              <a:buAutoNum type="arabicPeriod"/>
            </a:pPr>
            <a:r>
              <a:rPr lang="en-US" sz="2400" dirty="0"/>
              <a:t>Caught in the Cross-Site Scripting </a:t>
            </a:r>
            <a:r>
              <a:rPr lang="en-US" sz="2400" dirty="0" smtClean="0"/>
              <a:t>Fire http</a:t>
            </a:r>
            <a:r>
              <a:rPr lang="en-US" sz="2400" dirty="0"/>
              <a:t>://</a:t>
            </a:r>
            <a:r>
              <a:rPr lang="en-US" sz="2400" dirty="0" smtClean="0"/>
              <a:t>www.sciencedirect.com.ezproxy.lib.ucf.edu/science/article/pii/S1353485812700351</a:t>
            </a:r>
            <a:endParaRPr lang="en-US" sz="2400" dirty="0"/>
          </a:p>
          <a:p>
            <a:pPr marL="457200" indent="-457200">
              <a:buFont typeface="+mj-lt"/>
              <a:buAutoNum type="arabicPeriod"/>
            </a:pPr>
            <a:endParaRPr lang="en-US" sz="2400" dirty="0"/>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ctr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5400" dirty="0"/>
              <a:t>Cross Site Scripting</a:t>
            </a:r>
          </a:p>
        </p:txBody>
      </p:sp>
      <p:sp>
        <p:nvSpPr>
          <p:cNvPr id="167" name="Shape 167"/>
          <p:cNvSpPr txBox="1">
            <a:spLocks noGrp="1"/>
          </p:cNvSpPr>
          <p:nvPr>
            <p:ph type="subTitle" idx="1"/>
          </p:nvPr>
        </p:nvSpPr>
        <p:spPr>
          <a:prstGeom prst="rect">
            <a:avLst/>
          </a:prstGeom>
          <a:noFill/>
          <a:ln>
            <a:noFill/>
          </a:ln>
        </p:spPr>
        <p:txBody>
          <a:bodyPr lIns="91425" tIns="45700" rIns="91425" bIns="45700" anchor="t" anchorCtr="0">
            <a:noAutofit/>
          </a:bodyPr>
          <a:lstStyle/>
          <a:p>
            <a:pPr marL="0" marR="0" lvl="0" indent="0" algn="ctr" rtl="0">
              <a:spcBef>
                <a:spcPts val="640"/>
              </a:spcBef>
              <a:buClr>
                <a:srgbClr val="888888"/>
              </a:buClr>
              <a:buSzPct val="25000"/>
              <a:buFont typeface="Calibri"/>
              <a:buNone/>
            </a:pPr>
            <a:r>
              <a:rPr lang="en-US" sz="4400" b="0" i="0" u="none" strike="noStrike" cap="none" baseline="0" dirty="0" err="1">
                <a:solidFill>
                  <a:schemeClr val="tx1">
                    <a:lumMod val="85000"/>
                    <a:lumOff val="15000"/>
                  </a:schemeClr>
                </a:solidFill>
                <a:latin typeface="Calibri"/>
                <a:ea typeface="Calibri"/>
                <a:cs typeface="Calibri"/>
                <a:sym typeface="Calibri"/>
              </a:rPr>
              <a:t>Khristopher</a:t>
            </a:r>
            <a:r>
              <a:rPr lang="en-US" sz="4400" b="0" i="0" u="none" strike="noStrike" cap="none" baseline="0" dirty="0">
                <a:solidFill>
                  <a:schemeClr val="tx1">
                    <a:lumMod val="85000"/>
                    <a:lumOff val="15000"/>
                  </a:schemeClr>
                </a:solidFill>
                <a:latin typeface="Calibri"/>
                <a:ea typeface="Calibri"/>
                <a:cs typeface="Calibri"/>
                <a:sym typeface="Calibri"/>
              </a:rPr>
              <a:t> Powell</a:t>
            </a:r>
          </a:p>
          <a:p>
            <a:pPr marL="0" marR="0" lvl="0" indent="0" algn="ctr" rtl="0">
              <a:spcBef>
                <a:spcPts val="640"/>
              </a:spcBef>
              <a:buClr>
                <a:srgbClr val="888888"/>
              </a:buClr>
              <a:buSzPct val="25000"/>
              <a:buFont typeface="Calibri"/>
              <a:buNone/>
            </a:pPr>
            <a:r>
              <a:rPr lang="en-US" sz="4400" b="0" i="0" u="none" strike="noStrike" cap="none" baseline="0" dirty="0">
                <a:solidFill>
                  <a:schemeClr val="tx1">
                    <a:lumMod val="85000"/>
                    <a:lumOff val="15000"/>
                  </a:schemeClr>
                </a:solidFill>
                <a:latin typeface="Calibri"/>
                <a:ea typeface="Calibri"/>
                <a:cs typeface="Calibri"/>
                <a:sym typeface="Calibri"/>
              </a:rPr>
              <a:t>Maurice </a:t>
            </a:r>
            <a:r>
              <a:rPr lang="en-US" sz="4400" b="0" i="0" u="none" strike="noStrike" cap="none" baseline="0" dirty="0" err="1">
                <a:solidFill>
                  <a:schemeClr val="tx1">
                    <a:lumMod val="85000"/>
                    <a:lumOff val="15000"/>
                  </a:schemeClr>
                </a:solidFill>
                <a:latin typeface="Calibri"/>
                <a:ea typeface="Calibri"/>
                <a:cs typeface="Calibri"/>
                <a:sym typeface="Calibri"/>
              </a:rPr>
              <a:t>Wahba</a:t>
            </a:r>
            <a:endParaRPr lang="en-US" sz="4400" b="0" i="0" u="none" strike="noStrike" cap="none" baseline="0" dirty="0">
              <a:solidFill>
                <a:schemeClr val="tx1">
                  <a:lumMod val="85000"/>
                  <a:lumOff val="15000"/>
                </a:schemeClr>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baseline="0">
                <a:solidFill>
                  <a:schemeClr val="dk1"/>
                </a:solidFill>
                <a:latin typeface="Calibri"/>
                <a:ea typeface="Calibri"/>
                <a:cs typeface="Calibri"/>
                <a:sym typeface="Calibri"/>
              </a:rPr>
              <a:t>Overview</a:t>
            </a:r>
          </a:p>
        </p:txBody>
      </p:sp>
      <p:sp>
        <p:nvSpPr>
          <p:cNvPr id="87" name="Shape 87"/>
          <p:cNvSpPr txBox="1">
            <a:spLocks noGrp="1"/>
          </p:cNvSpPr>
          <p:nvPr>
            <p:ph idx="1"/>
          </p:nvPr>
        </p:nvSpPr>
        <p:spPr>
          <a:prstGeom prst="rect">
            <a:avLst/>
          </a:prstGeom>
          <a:noFill/>
          <a:ln>
            <a:noFill/>
          </a:ln>
        </p:spPr>
        <p:txBody>
          <a:bodyPr lIns="91425" tIns="45700" rIns="91425" bIns="45700" anchor="t" anchorCtr="0">
            <a:noAutofit/>
          </a:bodyPr>
          <a:lstStyle/>
          <a:p>
            <a:pPr marL="0" marR="0" lvl="0" indent="0" algn="l" rtl="0">
              <a:spcBef>
                <a:spcPts val="640"/>
              </a:spcBef>
              <a:buNone/>
            </a:pPr>
            <a:r>
              <a:rPr lang="en-US" sz="2400" b="1" dirty="0"/>
              <a:t>Cross Site Scripting</a:t>
            </a:r>
            <a:r>
              <a:rPr lang="en-US" sz="3600" b="1" i="0" u="none" strike="noStrike" cap="none" baseline="0" dirty="0">
                <a:solidFill>
                  <a:schemeClr val="dk1"/>
                </a:solidFill>
                <a:ea typeface="Calibri"/>
                <a:cs typeface="Calibri"/>
                <a:sym typeface="Calibri"/>
              </a:rPr>
              <a:t> </a:t>
            </a:r>
            <a:r>
              <a:rPr lang="en-US" sz="2400" b="1" dirty="0"/>
              <a:t>(XSS, CSS</a:t>
            </a:r>
            <a:r>
              <a:rPr lang="en-US" sz="2400" b="1" i="0" u="none" strike="noStrike" cap="none" baseline="0" dirty="0">
                <a:solidFill>
                  <a:schemeClr val="dk1"/>
                </a:solidFill>
                <a:ea typeface="Calibri"/>
                <a:cs typeface="Calibri"/>
                <a:sym typeface="Calibri"/>
              </a:rPr>
              <a:t>)</a:t>
            </a:r>
            <a:r>
              <a:rPr lang="en-US" sz="3600" b="1" i="0" u="none" strike="noStrike" cap="none" baseline="0" dirty="0">
                <a:solidFill>
                  <a:schemeClr val="dk1"/>
                </a:solidFill>
                <a:ea typeface="Calibri"/>
                <a:cs typeface="Calibri"/>
                <a:sym typeface="Calibri"/>
              </a:rPr>
              <a:t> </a:t>
            </a:r>
            <a:r>
              <a:rPr lang="en-US" sz="2400" dirty="0"/>
              <a:t>is a type of Internet security attack which allows the attacker to obtain data on others who use the website. This kind of attack can be done on many websites and is one of the most prevalent types of attacks.</a:t>
            </a:r>
          </a:p>
          <a:p>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baseline="0" dirty="0">
                <a:solidFill>
                  <a:schemeClr val="dk1"/>
                </a:solidFill>
                <a:latin typeface="Calibri"/>
                <a:ea typeface="Calibri"/>
                <a:cs typeface="Calibri"/>
                <a:sym typeface="Calibri"/>
              </a:rPr>
              <a:t>Outline</a:t>
            </a:r>
          </a:p>
        </p:txBody>
      </p:sp>
      <p:sp>
        <p:nvSpPr>
          <p:cNvPr id="93" name="Shape 93"/>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640"/>
              </a:spcBef>
              <a:buClr>
                <a:schemeClr val="dk1"/>
              </a:buClr>
              <a:buSzPct val="98958"/>
              <a:buFont typeface="Arial"/>
              <a:buChar char="•"/>
            </a:pPr>
            <a:r>
              <a:rPr lang="en-US" sz="2400" dirty="0" smtClean="0"/>
              <a:t>Overview </a:t>
            </a:r>
            <a:r>
              <a:rPr lang="en-US" sz="2400" dirty="0"/>
              <a:t>of Website Scripting</a:t>
            </a:r>
          </a:p>
          <a:p>
            <a:pPr marL="342900" marR="0" lvl="0" indent="-342900" algn="l" rtl="0">
              <a:spcBef>
                <a:spcPts val="640"/>
              </a:spcBef>
              <a:buClr>
                <a:schemeClr val="dk1"/>
              </a:buClr>
              <a:buSzPct val="98958"/>
              <a:buFont typeface="Arial"/>
              <a:buChar char="•"/>
            </a:pPr>
            <a:r>
              <a:rPr lang="en-US" sz="2400" dirty="0"/>
              <a:t>What is an XSS Attack?</a:t>
            </a:r>
          </a:p>
          <a:p>
            <a:pPr marL="342900" marR="0" lvl="0" indent="-342900" algn="l" rtl="0">
              <a:spcBef>
                <a:spcPts val="640"/>
              </a:spcBef>
              <a:buClr>
                <a:schemeClr val="dk1"/>
              </a:buClr>
              <a:buSzPct val="98958"/>
              <a:buFont typeface="Arial"/>
              <a:buChar char="•"/>
            </a:pPr>
            <a:r>
              <a:rPr lang="en-US" sz="2400" dirty="0"/>
              <a:t>Affected Websites</a:t>
            </a:r>
          </a:p>
          <a:p>
            <a:pPr marL="342900" marR="0" lvl="0" indent="-342900" algn="l" rtl="0">
              <a:spcBef>
                <a:spcPts val="640"/>
              </a:spcBef>
              <a:buClr>
                <a:schemeClr val="dk1"/>
              </a:buClr>
              <a:buSzPct val="98958"/>
              <a:buFont typeface="Arial"/>
              <a:buChar char="•"/>
            </a:pPr>
            <a:r>
              <a:rPr lang="en-US" sz="2400" dirty="0"/>
              <a:t>Method of Attack</a:t>
            </a:r>
          </a:p>
          <a:p>
            <a:pPr marL="342900" marR="0" lvl="0" indent="-342900" algn="l" rtl="0">
              <a:spcBef>
                <a:spcPts val="640"/>
              </a:spcBef>
              <a:buClr>
                <a:schemeClr val="dk1"/>
              </a:buClr>
              <a:buSzPct val="98958"/>
              <a:buFont typeface="Arial"/>
              <a:buChar char="•"/>
            </a:pPr>
            <a:r>
              <a:rPr lang="en-US" sz="2400" dirty="0"/>
              <a:t>Prevalence</a:t>
            </a:r>
          </a:p>
          <a:p>
            <a:pPr marL="342900" marR="0" lvl="0" indent="-342900" algn="l" rtl="0">
              <a:spcBef>
                <a:spcPts val="640"/>
              </a:spcBef>
              <a:buClr>
                <a:schemeClr val="dk1"/>
              </a:buClr>
              <a:buSzPct val="98958"/>
              <a:buFont typeface="Arial"/>
              <a:buChar char="•"/>
            </a:pPr>
            <a:r>
              <a:rPr lang="en-US" sz="2400" dirty="0"/>
              <a:t>Prevention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Shape 97"/>
        <p:cNvGrpSpPr/>
        <p:nvPr/>
      </p:nvGrpSpPr>
      <p:grpSpPr>
        <a:xfrm>
          <a:off x="0" y="0"/>
          <a:ext cx="0" cy="0"/>
          <a:chOff x="0" y="0"/>
          <a:chExt cx="0" cy="0"/>
        </a:xfrm>
      </p:grpSpPr>
      <p:sp>
        <p:nvSpPr>
          <p:cNvPr id="98" name="Shape 98"/>
          <p:cNvSpPr txBox="1">
            <a:spLocks noGrp="1"/>
          </p:cNvSpPr>
          <p:nvPr>
            <p:ph type="title"/>
          </p:nvPr>
        </p:nvSpPr>
        <p:spPr>
          <a:prstGeom prst="rect">
            <a:avLst/>
          </a:prstGeom>
        </p:spPr>
        <p:txBody>
          <a:bodyPr lIns="91425" tIns="91425" rIns="91425" bIns="91425" anchor="ctr" anchorCtr="0">
            <a:noAutofit/>
          </a:bodyPr>
          <a:lstStyle/>
          <a:p>
            <a:pPr>
              <a:buNone/>
            </a:pPr>
            <a:r>
              <a:rPr lang="en-US" b="1"/>
              <a:t>Website Scripting</a:t>
            </a:r>
          </a:p>
        </p:txBody>
      </p:sp>
      <p:sp>
        <p:nvSpPr>
          <p:cNvPr id="99" name="Shape 99"/>
          <p:cNvSpPr txBox="1">
            <a:spLocks noGrp="1"/>
          </p:cNvSpPr>
          <p:nvPr>
            <p:ph idx="1"/>
          </p:nvPr>
        </p:nvSpPr>
        <p:spPr>
          <a:prstGeom prst="rect">
            <a:avLst/>
          </a:prstGeom>
        </p:spPr>
        <p:txBody>
          <a:bodyPr lIns="91425" tIns="91425" rIns="91425" bIns="91425" anchor="t" anchorCtr="0">
            <a:noAutofit/>
          </a:bodyPr>
          <a:lstStyle/>
          <a:p>
            <a:pPr marL="457200" lvl="0" indent="-317500" rtl="0">
              <a:buClr>
                <a:schemeClr val="dk1"/>
              </a:buClr>
              <a:buSzPct val="72916"/>
              <a:buFont typeface="Arial"/>
              <a:buChar char="•"/>
            </a:pPr>
            <a:r>
              <a:rPr lang="en-US" sz="2800" dirty="0"/>
              <a:t>Programming for actions/events behind a web page (usually </a:t>
            </a:r>
            <a:r>
              <a:rPr lang="en-US" sz="2800" dirty="0" err="1"/>
              <a:t>Javascript</a:t>
            </a:r>
            <a:r>
              <a:rPr lang="en-US" sz="2800" dirty="0"/>
              <a:t>)</a:t>
            </a:r>
          </a:p>
          <a:p>
            <a:pPr marL="914400" lvl="1" indent="-317500" rtl="0">
              <a:buClr>
                <a:schemeClr val="dk1"/>
              </a:buClr>
              <a:buSzPct val="43750"/>
              <a:buFont typeface="Courier New"/>
              <a:buChar char="o"/>
            </a:pPr>
            <a:r>
              <a:rPr lang="en-US" sz="2000" dirty="0"/>
              <a:t>Dynamic Content based on user input</a:t>
            </a:r>
          </a:p>
          <a:p>
            <a:pPr marL="457200" lvl="0" indent="-317500" rtl="0">
              <a:buClr>
                <a:schemeClr val="dk1"/>
              </a:buClr>
              <a:buSzPct val="72916"/>
              <a:buFont typeface="Arial"/>
              <a:buChar char="•"/>
            </a:pPr>
            <a:r>
              <a:rPr lang="en-US" sz="2800" dirty="0"/>
              <a:t>Examples</a:t>
            </a:r>
          </a:p>
          <a:p>
            <a:pPr marL="914400" lvl="1" indent="-317500" rtl="0">
              <a:buClr>
                <a:schemeClr val="dk1"/>
              </a:buClr>
              <a:buSzPct val="43750"/>
              <a:buFont typeface="Courier New"/>
              <a:buChar char="o"/>
            </a:pPr>
            <a:r>
              <a:rPr lang="en-US" sz="2000" dirty="0"/>
              <a:t>Modification of HTML</a:t>
            </a:r>
          </a:p>
          <a:p>
            <a:pPr marL="914400" lvl="1" indent="-317500" rtl="0">
              <a:buClr>
                <a:schemeClr val="dk1"/>
              </a:buClr>
              <a:buSzPct val="43750"/>
              <a:buFont typeface="Courier New"/>
              <a:buChar char="o"/>
            </a:pPr>
            <a:r>
              <a:rPr lang="en-US" sz="2000" dirty="0"/>
              <a:t>Dynamic content (animations, audio/video)</a:t>
            </a:r>
          </a:p>
          <a:p>
            <a:pPr marL="914400" lvl="1" indent="-317500" rtl="0">
              <a:buClr>
                <a:schemeClr val="dk1"/>
              </a:buClr>
              <a:buSzPct val="43750"/>
              <a:buFont typeface="Courier New"/>
              <a:buChar char="o"/>
            </a:pPr>
            <a:r>
              <a:rPr lang="en-US" sz="2000" dirty="0"/>
              <a:t>Seamless transitions (Ajax)</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Shape 103"/>
        <p:cNvGrpSpPr/>
        <p:nvPr/>
      </p:nvGrpSpPr>
      <p:grpSpPr>
        <a:xfrm>
          <a:off x="0" y="0"/>
          <a:ext cx="0" cy="0"/>
          <a:chOff x="0" y="0"/>
          <a:chExt cx="0" cy="0"/>
        </a:xfrm>
      </p:grpSpPr>
      <p:sp>
        <p:nvSpPr>
          <p:cNvPr id="104" name="Shape 104"/>
          <p:cNvSpPr txBox="1">
            <a:spLocks noGrp="1"/>
          </p:cNvSpPr>
          <p:nvPr>
            <p:ph type="title"/>
          </p:nvPr>
        </p:nvSpPr>
        <p:spPr>
          <a:prstGeom prst="rect">
            <a:avLst/>
          </a:prstGeom>
        </p:spPr>
        <p:txBody>
          <a:bodyPr lIns="91425" tIns="91425" rIns="91425" bIns="91425" anchor="ctr" anchorCtr="0">
            <a:noAutofit/>
          </a:bodyPr>
          <a:lstStyle/>
          <a:p>
            <a:pPr>
              <a:buNone/>
            </a:pPr>
            <a:r>
              <a:rPr lang="en-US" b="1"/>
              <a:t>What is an XSS Attack?</a:t>
            </a:r>
          </a:p>
        </p:txBody>
      </p:sp>
      <p:sp>
        <p:nvSpPr>
          <p:cNvPr id="105" name="Shape 105"/>
          <p:cNvSpPr txBox="1">
            <a:spLocks noGrp="1"/>
          </p:cNvSpPr>
          <p:nvPr>
            <p:ph idx="1"/>
          </p:nvPr>
        </p:nvSpPr>
        <p:spPr>
          <a:prstGeom prst="rect">
            <a:avLst/>
          </a:prstGeom>
        </p:spPr>
        <p:txBody>
          <a:bodyPr lIns="91425" tIns="91425" rIns="91425" bIns="91425" anchor="t" anchorCtr="0">
            <a:noAutofit/>
          </a:bodyPr>
          <a:lstStyle/>
          <a:p>
            <a:pPr lvl="0" rtl="0">
              <a:buNone/>
            </a:pPr>
            <a:r>
              <a:rPr lang="en-US" dirty="0"/>
              <a:t>Code that can be inserted into user Browser to perform negative effects.</a:t>
            </a:r>
          </a:p>
          <a:p>
            <a:pPr lvl="0" rtl="0">
              <a:buNone/>
            </a:pPr>
            <a:r>
              <a:rPr lang="en-US" dirty="0"/>
              <a:t>What are the negative </a:t>
            </a:r>
            <a:r>
              <a:rPr lang="en-US" dirty="0" smtClean="0"/>
              <a:t>effects?</a:t>
            </a:r>
            <a:endParaRPr lang="en-US" u="sng" dirty="0"/>
          </a:p>
          <a:p>
            <a:pPr marL="457200" lvl="0" indent="-317500" rtl="0">
              <a:buClr>
                <a:schemeClr val="dk1"/>
              </a:buClr>
              <a:buSzPct val="77777"/>
              <a:buFont typeface="Arial"/>
              <a:buChar char="•"/>
            </a:pPr>
            <a:r>
              <a:rPr lang="en-US" sz="3000" dirty="0"/>
              <a:t>Private Information</a:t>
            </a:r>
          </a:p>
          <a:p>
            <a:pPr marL="457200" lvl="0" indent="-317500" rtl="0">
              <a:buClr>
                <a:schemeClr val="dk1"/>
              </a:buClr>
              <a:buSzPct val="77777"/>
              <a:buFont typeface="Arial"/>
              <a:buChar char="•"/>
            </a:pPr>
            <a:r>
              <a:rPr lang="en-US" sz="3000" dirty="0"/>
              <a:t>Cookies</a:t>
            </a:r>
          </a:p>
          <a:p>
            <a:pPr marL="457200" lvl="0" indent="-317500" rtl="0">
              <a:buClr>
                <a:schemeClr val="dk1"/>
              </a:buClr>
              <a:buSzPct val="77777"/>
              <a:buFont typeface="Arial"/>
              <a:buChar char="•"/>
            </a:pPr>
            <a:r>
              <a:rPr lang="en-US" sz="3000" dirty="0"/>
              <a:t>False Requests</a:t>
            </a:r>
          </a:p>
          <a:p>
            <a:pPr marL="457200" lvl="0" indent="-317500" rtl="0">
              <a:buClr>
                <a:schemeClr val="dk1"/>
              </a:buClr>
              <a:buSzPct val="77777"/>
              <a:buFont typeface="Arial"/>
              <a:buChar char="•"/>
            </a:pPr>
            <a:r>
              <a:rPr lang="en-US" sz="3000" dirty="0"/>
              <a:t>Malicious Code</a:t>
            </a:r>
          </a:p>
          <a:p>
            <a:pPr marL="0" lvl="0" indent="0" algn="ctr" rtl="0">
              <a:buNone/>
            </a:pPr>
            <a:r>
              <a:rPr lang="en-US" sz="3000" dirty="0"/>
              <a:t>XSS Attack is usually a </a:t>
            </a:r>
            <a:r>
              <a:rPr lang="en-US" sz="3000" dirty="0" smtClean="0"/>
              <a:t>Hyperlink</a:t>
            </a:r>
            <a:endParaRPr lang="en-US" sz="3000" u="sng" dirty="0"/>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Shape 109"/>
        <p:cNvGrpSpPr/>
        <p:nvPr/>
      </p:nvGrpSpPr>
      <p:grpSpPr>
        <a:xfrm>
          <a:off x="0" y="0"/>
          <a:ext cx="0" cy="0"/>
          <a:chOff x="0" y="0"/>
          <a:chExt cx="0" cy="0"/>
        </a:xfrm>
      </p:grpSpPr>
      <p:sp>
        <p:nvSpPr>
          <p:cNvPr id="110" name="Shape 110"/>
          <p:cNvSpPr txBox="1">
            <a:spLocks noGrp="1"/>
          </p:cNvSpPr>
          <p:nvPr>
            <p:ph type="title"/>
          </p:nvPr>
        </p:nvSpPr>
        <p:spPr>
          <a:prstGeom prst="rect">
            <a:avLst/>
          </a:prstGeom>
        </p:spPr>
        <p:txBody>
          <a:bodyPr lIns="91425" tIns="91425" rIns="91425" bIns="91425" anchor="ctr" anchorCtr="0">
            <a:noAutofit/>
          </a:bodyPr>
          <a:lstStyle/>
          <a:p>
            <a:pPr>
              <a:buNone/>
            </a:pPr>
            <a:r>
              <a:rPr lang="en-US" b="1" dirty="0"/>
              <a:t>What is an XSS Attack? </a:t>
            </a:r>
            <a:endParaRPr lang="en-US" baseline="30000" dirty="0"/>
          </a:p>
        </p:txBody>
      </p:sp>
      <p:sp>
        <p:nvSpPr>
          <p:cNvPr id="111" name="Shape 111"/>
          <p:cNvSpPr txBox="1">
            <a:spLocks noGrp="1"/>
          </p:cNvSpPr>
          <p:nvPr>
            <p:ph idx="1"/>
          </p:nvPr>
        </p:nvSpPr>
        <p:spPr>
          <a:xfrm>
            <a:off x="457200" y="1600200"/>
            <a:ext cx="3593999" cy="4526100"/>
          </a:xfrm>
          <a:prstGeom prst="rect">
            <a:avLst/>
          </a:prstGeom>
        </p:spPr>
        <p:txBody>
          <a:bodyPr lIns="91425" tIns="91425" rIns="91425" bIns="91425" anchor="t" anchorCtr="0">
            <a:normAutofit lnSpcReduction="10000"/>
          </a:bodyPr>
          <a:lstStyle/>
          <a:p>
            <a:pPr marL="0" lvl="0" indent="0" rtl="0">
              <a:buNone/>
            </a:pPr>
            <a:r>
              <a:rPr lang="en-US" b="1" dirty="0"/>
              <a:t>Essential Steps:</a:t>
            </a:r>
          </a:p>
          <a:p>
            <a:pPr marL="457200" lvl="0" indent="-317500" rtl="0">
              <a:buClr>
                <a:schemeClr val="dk1"/>
              </a:buClr>
              <a:buSzPct val="77777"/>
              <a:buFont typeface="Arial"/>
              <a:buChar char="•"/>
            </a:pPr>
            <a:r>
              <a:rPr lang="en-US" sz="3000" dirty="0"/>
              <a:t>Malicious attacker injects script that can modify HTML</a:t>
            </a:r>
          </a:p>
          <a:p>
            <a:pPr marL="457200" lvl="0" indent="-317500" rtl="0">
              <a:buClr>
                <a:schemeClr val="dk1"/>
              </a:buClr>
              <a:buSzPct val="77777"/>
              <a:buFont typeface="Arial"/>
              <a:buChar char="•"/>
            </a:pPr>
            <a:r>
              <a:rPr lang="en-US" sz="3000" dirty="0"/>
              <a:t>User accesses website.</a:t>
            </a:r>
          </a:p>
          <a:p>
            <a:pPr marL="457200" lvl="0" indent="-317500" rtl="0">
              <a:buClr>
                <a:schemeClr val="dk1"/>
              </a:buClr>
              <a:buSzPct val="77777"/>
              <a:buFont typeface="Arial"/>
              <a:buChar char="•"/>
            </a:pPr>
            <a:r>
              <a:rPr lang="en-US" sz="3000" dirty="0"/>
              <a:t>Script activates.</a:t>
            </a:r>
          </a:p>
          <a:p>
            <a:pPr marL="457200" lvl="0" indent="-317500" rtl="0">
              <a:buClr>
                <a:schemeClr val="dk1"/>
              </a:buClr>
              <a:buSzPct val="77777"/>
              <a:buFont typeface="Arial"/>
              <a:buChar char="•"/>
            </a:pPr>
            <a:r>
              <a:rPr lang="en-US" sz="3000" dirty="0"/>
              <a:t>Something </a:t>
            </a:r>
            <a:r>
              <a:rPr lang="en-US" sz="3000" u="sng" dirty="0"/>
              <a:t>BAD</a:t>
            </a:r>
            <a:r>
              <a:rPr lang="en-US" sz="3000" dirty="0"/>
              <a:t> happens!!</a:t>
            </a:r>
          </a:p>
        </p:txBody>
      </p:sp>
      <p:sp>
        <p:nvSpPr>
          <p:cNvPr id="112" name="Shape 112"/>
          <p:cNvSpPr/>
          <p:nvPr/>
        </p:nvSpPr>
        <p:spPr>
          <a:xfrm>
            <a:off x="3969722" y="2488803"/>
            <a:ext cx="5122640" cy="2489993"/>
          </a:xfrm>
          <a:prstGeom prst="rect">
            <a:avLst/>
          </a:prstGeom>
          <a:blipFill>
            <a:blip r:embed="rId3"/>
            <a:stretch>
              <a:fillRect/>
            </a:stretch>
          </a:blipFill>
          <a:ln>
            <a:noFill/>
          </a:ln>
        </p:spPr>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Shape 116"/>
        <p:cNvGrpSpPr/>
        <p:nvPr/>
      </p:nvGrpSpPr>
      <p:grpSpPr>
        <a:xfrm>
          <a:off x="0" y="0"/>
          <a:ext cx="0" cy="0"/>
          <a:chOff x="0" y="0"/>
          <a:chExt cx="0" cy="0"/>
        </a:xfrm>
      </p:grpSpPr>
      <p:sp>
        <p:nvSpPr>
          <p:cNvPr id="117" name="Shape 117"/>
          <p:cNvSpPr txBox="1">
            <a:spLocks noGrp="1"/>
          </p:cNvSpPr>
          <p:nvPr>
            <p:ph type="title"/>
          </p:nvPr>
        </p:nvSpPr>
        <p:spPr>
          <a:prstGeom prst="rect">
            <a:avLst/>
          </a:prstGeom>
        </p:spPr>
        <p:txBody>
          <a:bodyPr lIns="91425" tIns="91425" rIns="91425" bIns="91425" anchor="ctr" anchorCtr="0">
            <a:noAutofit/>
          </a:bodyPr>
          <a:lstStyle/>
          <a:p>
            <a:pPr>
              <a:buNone/>
            </a:pPr>
            <a:r>
              <a:rPr lang="en-US" b="1"/>
              <a:t>Affected Websites</a:t>
            </a:r>
          </a:p>
        </p:txBody>
      </p:sp>
      <p:sp>
        <p:nvSpPr>
          <p:cNvPr id="118" name="Shape 118"/>
          <p:cNvSpPr txBox="1">
            <a:spLocks noGrp="1"/>
          </p:cNvSpPr>
          <p:nvPr>
            <p:ph idx="1"/>
          </p:nvPr>
        </p:nvSpPr>
        <p:spPr>
          <a:xfrm>
            <a:off x="457200" y="1600200"/>
            <a:ext cx="8229600" cy="4941599"/>
          </a:xfrm>
          <a:prstGeom prst="rect">
            <a:avLst/>
          </a:prstGeom>
        </p:spPr>
        <p:txBody>
          <a:bodyPr lIns="91425" tIns="91425" rIns="91425" bIns="91425" anchor="t" anchorCtr="0">
            <a:noAutofit/>
          </a:bodyPr>
          <a:lstStyle/>
          <a:p>
            <a:pPr lvl="0" rtl="0">
              <a:buNone/>
            </a:pPr>
            <a:r>
              <a:rPr lang="en-US" dirty="0"/>
              <a:t>Are Static or Dynamic HTML Websites affected?</a:t>
            </a:r>
          </a:p>
          <a:p>
            <a:pPr marL="457200" lvl="0" indent="-317500" rtl="0">
              <a:buClr>
                <a:schemeClr val="dk1"/>
              </a:buClr>
              <a:buSzPct val="77777"/>
              <a:buFont typeface="Arial"/>
              <a:buChar char="•"/>
            </a:pPr>
            <a:r>
              <a:rPr lang="en-US" sz="3000" dirty="0"/>
              <a:t>Dynamic Websites through Forms or Dynamic Links </a:t>
            </a:r>
            <a:endParaRPr lang="en-US" sz="3000" baseline="30000" dirty="0"/>
          </a:p>
          <a:p>
            <a:pPr marL="457200" lvl="0" indent="-317500" rtl="0">
              <a:buClr>
                <a:schemeClr val="dk1"/>
              </a:buClr>
              <a:buSzPct val="77777"/>
              <a:buFont typeface="Arial"/>
              <a:buChar char="•"/>
            </a:pPr>
            <a:r>
              <a:rPr lang="en-US" sz="3000" dirty="0"/>
              <a:t>Any website application that displays user </a:t>
            </a:r>
            <a:r>
              <a:rPr lang="en-US" sz="3000" dirty="0" smtClean="0"/>
              <a:t>input </a:t>
            </a:r>
            <a:r>
              <a:rPr lang="en-US" sz="3000" dirty="0"/>
              <a:t>or passes data to a </a:t>
            </a:r>
            <a:r>
              <a:rPr lang="en-US" sz="3000" dirty="0" smtClean="0"/>
              <a:t>database </a:t>
            </a:r>
            <a:r>
              <a:rPr lang="en-US" sz="3000" dirty="0"/>
              <a:t>is vulnerable.</a:t>
            </a:r>
          </a:p>
          <a:p>
            <a:endParaRPr lang="en-US" sz="3000" dirty="0"/>
          </a:p>
          <a:p>
            <a:pPr marL="0" lvl="0" indent="0" rtl="0">
              <a:buNone/>
            </a:pPr>
            <a:r>
              <a:rPr lang="en-US" sz="3000" dirty="0"/>
              <a:t>Usually present in Login's, Password Recovery, </a:t>
            </a:r>
            <a:r>
              <a:rPr lang="en-US" sz="3000" dirty="0" err="1" smtClean="0"/>
              <a:t>etc</a:t>
            </a:r>
            <a:endParaRPr lang="en-US" sz="3000" baseline="30000" dirty="0"/>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Shape 122"/>
        <p:cNvGrpSpPr/>
        <p:nvPr/>
      </p:nvGrpSpPr>
      <p:grpSpPr>
        <a:xfrm>
          <a:off x="0" y="0"/>
          <a:ext cx="0" cy="0"/>
          <a:chOff x="0" y="0"/>
          <a:chExt cx="0" cy="0"/>
        </a:xfrm>
      </p:grpSpPr>
      <p:sp>
        <p:nvSpPr>
          <p:cNvPr id="123" name="Shape 123"/>
          <p:cNvSpPr txBox="1">
            <a:spLocks noGrp="1"/>
          </p:cNvSpPr>
          <p:nvPr>
            <p:ph type="title"/>
          </p:nvPr>
        </p:nvSpPr>
        <p:spPr>
          <a:prstGeom prst="rect">
            <a:avLst/>
          </a:prstGeom>
        </p:spPr>
        <p:txBody>
          <a:bodyPr lIns="91425" tIns="91425" rIns="91425" bIns="91425" anchor="ctr" anchorCtr="0">
            <a:noAutofit/>
          </a:bodyPr>
          <a:lstStyle/>
          <a:p>
            <a:pPr>
              <a:buNone/>
            </a:pPr>
            <a:r>
              <a:rPr lang="en-US" b="1"/>
              <a:t>Affected Websites</a:t>
            </a:r>
          </a:p>
        </p:txBody>
      </p:sp>
      <p:sp>
        <p:nvSpPr>
          <p:cNvPr id="124" name="Shape 124"/>
          <p:cNvSpPr txBox="1">
            <a:spLocks noGrp="1"/>
          </p:cNvSpPr>
          <p:nvPr>
            <p:ph idx="1"/>
          </p:nvPr>
        </p:nvSpPr>
        <p:spPr>
          <a:prstGeom prst="rect">
            <a:avLst/>
          </a:prstGeom>
        </p:spPr>
        <p:txBody>
          <a:bodyPr lIns="91425" tIns="91425" rIns="91425" bIns="91425" anchor="t" anchorCtr="0">
            <a:normAutofit fontScale="92500" lnSpcReduction="10000"/>
          </a:bodyPr>
          <a:lstStyle/>
          <a:p>
            <a:pPr lvl="0" rtl="0">
              <a:buNone/>
            </a:pPr>
            <a:r>
              <a:rPr lang="en-US" sz="3000" b="1" dirty="0"/>
              <a:t>Attacker does not need access to Server HTML, only Response </a:t>
            </a:r>
            <a:r>
              <a:rPr lang="en-US" sz="3000" b="1" dirty="0" smtClean="0"/>
              <a:t>Page</a:t>
            </a:r>
            <a:endParaRPr lang="en-US" sz="3000" baseline="30000" dirty="0"/>
          </a:p>
          <a:p>
            <a:endParaRPr lang="en-US" sz="3000" u="sng" dirty="0"/>
          </a:p>
          <a:p>
            <a:pPr lvl="0" rtl="0">
              <a:buNone/>
            </a:pPr>
            <a:r>
              <a:rPr lang="en-US" sz="3000" dirty="0"/>
              <a:t>Modern Websites are not self contained, they are an amalgamation of data from different </a:t>
            </a:r>
            <a:r>
              <a:rPr lang="en-US" sz="3000" dirty="0" smtClean="0"/>
              <a:t>sources</a:t>
            </a:r>
            <a:endParaRPr lang="en-US" sz="3000" u="sng" dirty="0"/>
          </a:p>
          <a:p>
            <a:endParaRPr lang="en-US" sz="3000" u="sng" dirty="0"/>
          </a:p>
          <a:p>
            <a:pPr>
              <a:buNone/>
            </a:pPr>
            <a:r>
              <a:rPr lang="en-US" sz="3000" dirty="0"/>
              <a:t>This is a potential vulnerability when the hacker doesn't have access to your specific website Markup.</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Shape 128"/>
        <p:cNvGrpSpPr/>
        <p:nvPr/>
      </p:nvGrpSpPr>
      <p:grpSpPr>
        <a:xfrm>
          <a:off x="0" y="0"/>
          <a:ext cx="0" cy="0"/>
          <a:chOff x="0" y="0"/>
          <a:chExt cx="0" cy="0"/>
        </a:xfrm>
      </p:grpSpPr>
      <p:sp>
        <p:nvSpPr>
          <p:cNvPr id="129" name="Shape 129"/>
          <p:cNvSpPr txBox="1">
            <a:spLocks noGrp="1"/>
          </p:cNvSpPr>
          <p:nvPr>
            <p:ph type="title"/>
          </p:nvPr>
        </p:nvSpPr>
        <p:spPr>
          <a:prstGeom prst="rect">
            <a:avLst/>
          </a:prstGeom>
        </p:spPr>
        <p:txBody>
          <a:bodyPr lIns="91425" tIns="91425" rIns="91425" bIns="91425" anchor="ctr" anchorCtr="0">
            <a:noAutofit/>
          </a:bodyPr>
          <a:lstStyle/>
          <a:p>
            <a:pPr>
              <a:buNone/>
            </a:pPr>
            <a:r>
              <a:rPr lang="en-US" b="1" dirty="0"/>
              <a:t>Method of </a:t>
            </a:r>
            <a:r>
              <a:rPr lang="en-US" b="1" dirty="0" smtClean="0"/>
              <a:t>Attack</a:t>
            </a:r>
            <a:endParaRPr lang="en-US" u="sng" dirty="0"/>
          </a:p>
        </p:txBody>
      </p:sp>
      <p:sp>
        <p:nvSpPr>
          <p:cNvPr id="130" name="Shape 130"/>
          <p:cNvSpPr txBox="1">
            <a:spLocks noGrp="1"/>
          </p:cNvSpPr>
          <p:nvPr>
            <p:ph idx="1"/>
          </p:nvPr>
        </p:nvSpPr>
        <p:spPr>
          <a:prstGeom prst="rect">
            <a:avLst/>
          </a:prstGeom>
        </p:spPr>
        <p:txBody>
          <a:bodyPr lIns="91425" tIns="91425" rIns="91425" bIns="91425" anchor="t" anchorCtr="0">
            <a:normAutofit fontScale="85000" lnSpcReduction="20000"/>
          </a:bodyPr>
          <a:lstStyle/>
          <a:p>
            <a:pPr marL="0" lvl="0" indent="0" rtl="0">
              <a:buNone/>
            </a:pPr>
            <a:r>
              <a:rPr lang="en-US" sz="3000" b="1" dirty="0"/>
              <a:t>Injected Code:</a:t>
            </a:r>
          </a:p>
          <a:p>
            <a:pPr marL="457200" lvl="0" indent="-355600" rtl="0">
              <a:buClr>
                <a:schemeClr val="dk1"/>
              </a:buClr>
              <a:buSzPct val="166666"/>
              <a:buFont typeface="Arial"/>
              <a:buChar char="•"/>
            </a:pPr>
            <a:r>
              <a:rPr lang="en-US" sz="2000" dirty="0"/>
              <a:t>JavaScript</a:t>
            </a:r>
          </a:p>
          <a:p>
            <a:pPr marL="457200" lvl="0" indent="-355600" rtl="0">
              <a:buClr>
                <a:schemeClr val="dk1"/>
              </a:buClr>
              <a:buSzPct val="166666"/>
              <a:buFont typeface="Arial"/>
              <a:buChar char="•"/>
            </a:pPr>
            <a:r>
              <a:rPr lang="en-US" sz="2000" dirty="0"/>
              <a:t>VBScript</a:t>
            </a:r>
          </a:p>
          <a:p>
            <a:pPr marL="457200" lvl="0" indent="-355600" rtl="0">
              <a:buClr>
                <a:schemeClr val="dk1"/>
              </a:buClr>
              <a:buSzPct val="166666"/>
              <a:buFont typeface="Arial"/>
              <a:buChar char="•"/>
            </a:pPr>
            <a:r>
              <a:rPr lang="en-US" sz="2000" dirty="0"/>
              <a:t>ActiveX</a:t>
            </a:r>
          </a:p>
          <a:p>
            <a:pPr marL="457200" lvl="0" indent="-355600" rtl="0">
              <a:buClr>
                <a:schemeClr val="dk1"/>
              </a:buClr>
              <a:buSzPct val="166666"/>
              <a:buFont typeface="Arial"/>
              <a:buChar char="•"/>
            </a:pPr>
            <a:r>
              <a:rPr lang="en-US" sz="2000" dirty="0"/>
              <a:t>Flash</a:t>
            </a:r>
          </a:p>
          <a:p>
            <a:pPr lvl="0" rtl="0">
              <a:buNone/>
            </a:pPr>
            <a:r>
              <a:rPr lang="en-US" sz="3000" b="1" dirty="0"/>
              <a:t>Vulnerable HTML Tags:</a:t>
            </a:r>
          </a:p>
          <a:p>
            <a:pPr marL="457200" lvl="0" indent="-355600" rtl="0">
              <a:buClr>
                <a:schemeClr val="dk1"/>
              </a:buClr>
              <a:buSzPct val="166666"/>
              <a:buFont typeface="Arial"/>
              <a:buChar char="•"/>
            </a:pPr>
            <a:r>
              <a:rPr lang="en-US" sz="2000" dirty="0"/>
              <a:t>Code execution (&lt;script&gt; embedded or external, </a:t>
            </a:r>
            <a:r>
              <a:rPr lang="en-US" sz="2000" dirty="0" err="1"/>
              <a:t>onClick</a:t>
            </a:r>
            <a:r>
              <a:rPr lang="en-US" sz="2000" dirty="0"/>
              <a:t> for any element)</a:t>
            </a:r>
          </a:p>
          <a:p>
            <a:pPr marL="457200" lvl="0" indent="-355600" rtl="0">
              <a:buClr>
                <a:schemeClr val="dk1"/>
              </a:buClr>
              <a:buSzPct val="166666"/>
              <a:buFont typeface="Arial"/>
              <a:buChar char="•"/>
            </a:pPr>
            <a:r>
              <a:rPr lang="en-US" sz="2000" dirty="0" err="1"/>
              <a:t>Stylesheets</a:t>
            </a:r>
            <a:r>
              <a:rPr lang="en-US" sz="2000" dirty="0"/>
              <a:t> (&lt;link&gt;, &lt;style&gt;)</a:t>
            </a:r>
          </a:p>
          <a:p>
            <a:pPr marL="457200" lvl="0" indent="-355600" rtl="0">
              <a:buClr>
                <a:schemeClr val="dk1"/>
              </a:buClr>
              <a:buSzPct val="166666"/>
              <a:buFont typeface="Arial"/>
              <a:buChar char="•"/>
            </a:pPr>
            <a:r>
              <a:rPr lang="en-US" sz="2000" dirty="0"/>
              <a:t>Forms (&lt;form&gt;, &lt;input&gt;)</a:t>
            </a:r>
          </a:p>
          <a:p>
            <a:pPr marL="457200" lvl="0" indent="-355600" rtl="0">
              <a:buClr>
                <a:schemeClr val="dk1"/>
              </a:buClr>
              <a:buSzPct val="166666"/>
              <a:buFont typeface="Arial"/>
              <a:buChar char="•"/>
            </a:pPr>
            <a:r>
              <a:rPr lang="en-US" sz="2000" dirty="0"/>
              <a:t>Layout (&lt;body&gt;, &lt;div&gt;, &lt;span&gt;, &lt;table&gt;)</a:t>
            </a:r>
          </a:p>
          <a:p>
            <a:pPr marL="457200" lvl="0" indent="-355600" rtl="0">
              <a:buClr>
                <a:schemeClr val="dk1"/>
              </a:buClr>
              <a:buSzPct val="166666"/>
              <a:buFont typeface="Arial"/>
              <a:buChar char="•"/>
            </a:pPr>
            <a:r>
              <a:rPr lang="en-US" sz="2000" dirty="0"/>
              <a:t>Multimedia (&lt;</a:t>
            </a:r>
            <a:r>
              <a:rPr lang="en-US" sz="2000" dirty="0" err="1"/>
              <a:t>img</a:t>
            </a:r>
            <a:r>
              <a:rPr lang="en-US" sz="2000" dirty="0"/>
              <a:t>&gt;, &lt;object&gt;, &lt;embed&gt;)</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theme/theme1.xml><?xml version="1.0" encoding="utf-8"?>
<a:theme xmlns:a="http://schemas.openxmlformats.org/drawingml/2006/main" name="Macro">
  <a:themeElements>
    <a:clrScheme name="Macro">
      <a:dk1>
        <a:sysClr val="windowText" lastClr="000000"/>
      </a:dk1>
      <a:lt1>
        <a:sysClr val="window" lastClr="FFFFFF"/>
      </a:lt1>
      <a:dk2>
        <a:srgbClr val="3F3F4D"/>
      </a:dk2>
      <a:lt2>
        <a:srgbClr val="DDDDDD"/>
      </a:lt2>
      <a:accent1>
        <a:srgbClr val="A51009"/>
      </a:accent1>
      <a:accent2>
        <a:srgbClr val="DE7014"/>
      </a:accent2>
      <a:accent3>
        <a:srgbClr val="704836"/>
      </a:accent3>
      <a:accent4>
        <a:srgbClr val="F2B431"/>
      </a:accent4>
      <a:accent5>
        <a:srgbClr val="7F221D"/>
      </a:accent5>
      <a:accent6>
        <a:srgbClr val="CDAC77"/>
      </a:accent6>
      <a:hlink>
        <a:srgbClr val="F5B123"/>
      </a:hlink>
      <a:folHlink>
        <a:srgbClr val="E19B0B"/>
      </a:folHlink>
    </a:clrScheme>
    <a:fontScheme name="Macr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cro">
      <a:fillStyleLst>
        <a:solidFill>
          <a:schemeClr val="phClr"/>
        </a:solidFill>
        <a:gradFill rotWithShape="1">
          <a:gsLst>
            <a:gs pos="0">
              <a:schemeClr val="phClr">
                <a:tint val="65000"/>
                <a:satMod val="300000"/>
              </a:schemeClr>
            </a:gs>
            <a:gs pos="100000">
              <a:schemeClr val="phClr">
                <a:tint val="80000"/>
                <a:satMod val="150000"/>
              </a:schemeClr>
            </a:gs>
          </a:gsLst>
          <a:lin ang="5400000" scaled="0"/>
        </a:gradFill>
        <a:gradFill rotWithShape="1">
          <a:gsLst>
            <a:gs pos="0">
              <a:schemeClr val="phClr">
                <a:shade val="90000"/>
                <a:satMod val="300000"/>
              </a:schemeClr>
            </a:gs>
            <a:gs pos="100000">
              <a:schemeClr val="phClr">
                <a:satMod val="150000"/>
              </a:schemeClr>
            </a:gs>
          </a:gsLst>
          <a:path path="circle">
            <a:fillToRect l="50000" t="100000" r="100000" b="50000"/>
          </a:path>
        </a:gradFill>
      </a:fillStyleLst>
      <a:lnStyleLst>
        <a:ln w="9525" cap="flat" cmpd="sng" algn="ctr">
          <a:solidFill>
            <a:schemeClr val="phClr"/>
          </a:solidFill>
          <a:prstDash val="solid"/>
        </a:ln>
        <a:ln w="13970" cap="flat" cmpd="sng" algn="ctr">
          <a:solidFill>
            <a:schemeClr val="phClr"/>
          </a:solidFill>
          <a:prstDash val="solid"/>
        </a:ln>
        <a:ln w="22225" cap="flat" cmpd="sng" algn="ctr">
          <a:solidFill>
            <a:schemeClr val="phClr"/>
          </a:solidFill>
          <a:prstDash val="solid"/>
        </a:ln>
      </a:lnStyleLst>
      <a:effectStyleLst>
        <a:effectStyle>
          <a:effectLst>
            <a:outerShdw blurRad="50800" dist="25400" dir="5400000" rotWithShape="0">
              <a:srgbClr val="000000">
                <a:alpha val="70000"/>
              </a:srgbClr>
            </a:outerShdw>
          </a:effectLst>
        </a:effectStyle>
        <a:effectStyle>
          <a:effectLst>
            <a:outerShdw blurRad="25400" dist="25400" dir="5400000" rotWithShape="0">
              <a:srgbClr val="000000">
                <a:alpha val="70000"/>
              </a:srgbClr>
            </a:outerShdw>
          </a:effectLst>
          <a:scene3d>
            <a:camera prst="orthographicFront">
              <a:rot lat="0" lon="0" rev="0"/>
            </a:camera>
            <a:lightRig rig="threePt" dir="tl"/>
          </a:scene3d>
          <a:sp3d contourW="15875" prstMaterial="softmetal">
            <a:bevelT w="25400" h="19050" prst="angle"/>
            <a:contourClr>
              <a:schemeClr val="phClr">
                <a:shade val="30000"/>
              </a:schemeClr>
            </a:contourClr>
          </a:sp3d>
        </a:effectStyle>
        <a:effectStyle>
          <a:effectLst>
            <a:outerShdw blurRad="25400" dist="25400" dir="5400000" rotWithShape="0">
              <a:srgbClr val="000000">
                <a:alpha val="40000"/>
              </a:srgbClr>
            </a:outerShdw>
          </a:effectLst>
          <a:scene3d>
            <a:camera prst="orthographicFront">
              <a:rot lat="0" lon="0" rev="0"/>
            </a:camera>
            <a:lightRig rig="threePt" dir="tl"/>
          </a:scene3d>
          <a:sp3d contourW="19050" prstMaterial="metal">
            <a:bevelT w="63500" h="31750" prst="angle"/>
            <a:contourClr>
              <a:schemeClr val="phClr">
                <a:shade val="25000"/>
                <a:satMod val="13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Macro</Template>
  <TotalTime>42</TotalTime>
  <Words>512</Words>
  <Application>Microsoft Office PowerPoint</Application>
  <PresentationFormat>On-screen Show (4:3)</PresentationFormat>
  <Paragraphs>90</Paragraphs>
  <Slides>16</Slides>
  <Notes>15</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Macro</vt:lpstr>
      <vt:lpstr>Cross Site Scripting</vt:lpstr>
      <vt:lpstr>Overview</vt:lpstr>
      <vt:lpstr>Outline</vt:lpstr>
      <vt:lpstr>Website Scripting</vt:lpstr>
      <vt:lpstr>What is an XSS Attack?</vt:lpstr>
      <vt:lpstr>What is an XSS Attack? </vt:lpstr>
      <vt:lpstr>Affected Websites</vt:lpstr>
      <vt:lpstr>Affected Websites</vt:lpstr>
      <vt:lpstr>Method of Attack</vt:lpstr>
      <vt:lpstr>Method of Attack</vt:lpstr>
      <vt:lpstr>DEMO</vt:lpstr>
      <vt:lpstr>Prevalence </vt:lpstr>
      <vt:lpstr>Prevention</vt:lpstr>
      <vt:lpstr>Final Remarks</vt:lpstr>
      <vt:lpstr>References</vt:lpstr>
      <vt:lpstr>Cross Site Scripting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 Site Scripting</dc:title>
  <cp:lastModifiedBy>Maurice</cp:lastModifiedBy>
  <cp:revision>10</cp:revision>
  <dcterms:modified xsi:type="dcterms:W3CDTF">2013-01-25T12:51:36Z</dcterms:modified>
</cp:coreProperties>
</file>