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5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17395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762989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2849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072699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89508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5593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7042592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230693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84902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52775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4697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x" type="tx">
  <p:cSld name="tx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_ONLY">
  <p:cSld name="CAPTION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6666"/>
              <a:buFont typeface="Arial"/>
              <a:buChar char="•"/>
              <a:defRPr sz="1800">
                <a:solidFill>
                  <a:schemeClr val="lt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ourier New"/>
              <a:buChar char="o"/>
              <a:defRPr sz="1800">
                <a:solidFill>
                  <a:schemeClr val="lt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Wingdings"/>
              <a:buChar char="§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lt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lt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lt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lt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lt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ff.org/issues/dr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696391"/>
            <a:ext cx="7772400" cy="1546474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 dirty="0"/>
              <a:t>Past, Present &amp; </a:t>
            </a:r>
          </a:p>
          <a:p>
            <a:pPr>
              <a:buNone/>
            </a:pPr>
            <a:r>
              <a:rPr lang="en" dirty="0"/>
              <a:t>Future of DRM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Adrian Kostic</a:t>
            </a:r>
          </a:p>
          <a:p>
            <a:pPr>
              <a:buNone/>
            </a:pPr>
            <a:r>
              <a:rPr lang="en" dirty="0"/>
              <a:t>Ron White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300" y="1976744"/>
            <a:ext cx="1649400" cy="233315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Clr>
                <a:srgbClr val="000000"/>
              </a:buClr>
              <a:buSzPct val="25000"/>
              <a:buFont typeface="Arial"/>
              <a:buNone/>
            </a:pPr>
            <a:r>
              <a:rPr lang="en"/>
              <a:t>Past, Present &amp; </a:t>
            </a:r>
          </a:p>
          <a:p>
            <a:pPr lvl="0" rtl="0">
              <a:buClr>
                <a:srgbClr val="000000"/>
              </a:buClr>
              <a:buSzPct val="25000"/>
              <a:buFont typeface="Arial"/>
              <a:buNone/>
            </a:pPr>
            <a:r>
              <a:rPr lang="en"/>
              <a:t>Future of DRM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Adrian Kostic</a:t>
            </a:r>
          </a:p>
          <a:p>
            <a:pPr lvl="0" rtl="0">
              <a:buNone/>
            </a:pPr>
            <a:r>
              <a:rPr lang="en"/>
              <a:t>Ron White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Table of Contents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1. What is DRM?</a:t>
            </a:r>
          </a:p>
          <a:p>
            <a:pPr lvl="0" rtl="0">
              <a:buNone/>
            </a:pPr>
            <a:r>
              <a:rPr lang="en" dirty="0"/>
              <a:t>2. DRM of the Past.</a:t>
            </a:r>
          </a:p>
          <a:p>
            <a:pPr lvl="0" rtl="0">
              <a:buNone/>
            </a:pPr>
            <a:r>
              <a:rPr lang="en" dirty="0"/>
              <a:t>3. Present day DRM.</a:t>
            </a:r>
          </a:p>
          <a:p>
            <a:pPr lvl="0" rtl="0">
              <a:buNone/>
            </a:pPr>
            <a:r>
              <a:rPr lang="en" dirty="0"/>
              <a:t>4. Future View of DRM (dystopian)</a:t>
            </a:r>
          </a:p>
          <a:p>
            <a:pPr lvl="0" rtl="0">
              <a:buNone/>
            </a:pPr>
            <a:r>
              <a:rPr lang="en" dirty="0"/>
              <a:t>5. Future View of DRM (elimination)</a:t>
            </a:r>
          </a:p>
          <a:p>
            <a:pPr lvl="0" rtl="0">
              <a:buNone/>
            </a:pPr>
            <a:r>
              <a:rPr lang="en" dirty="0"/>
              <a:t>6. Final Remarks</a:t>
            </a:r>
          </a:p>
          <a:p>
            <a:pPr lvl="0" rtl="0">
              <a:buNone/>
            </a:pPr>
            <a:r>
              <a:rPr lang="en" dirty="0"/>
              <a:t>7. Rerefences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What is DRM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18600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sz="2800" dirty="0"/>
              <a:t>Digital Rights Management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encompasses all forms of delivery and consumption of digital media. 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Main goal is to restrict copying &amp; alteration of format.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sz="2800" dirty="0"/>
              <a:t>Delivery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Restricted, encrypted distribution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sz="2800" dirty="0"/>
              <a:t>Consumption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Limited devices, time-based, technology based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sz="2800" dirty="0"/>
              <a:t>Multiple Stakeholders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Manufacturers, publishers, Copyright Holders, and individuals.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sz="2800" dirty="0"/>
              <a:t>Plethora of Technologies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Software, music, </a:t>
            </a:r>
            <a:r>
              <a:rPr lang="en" sz="2000" dirty="0" smtClean="0"/>
              <a:t>videos</a:t>
            </a:r>
            <a:endParaRPr lang="en" sz="20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History of DRM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Early Examples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dirty="0"/>
              <a:t>Movies - CSS Encryption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dirty="0"/>
              <a:t>Video Games &amp; Software - CD Keys, Wheel Keys, Manual Search, puzzles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dirty="0"/>
              <a:t>Physical Locks - Lenses &amp; Dongles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dirty="0"/>
              <a:t>Dummy Files, oversized CDs &amp; DVDs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dirty="0"/>
              <a:t>License Agreements  </a:t>
            </a:r>
          </a:p>
          <a:p>
            <a:endParaRPr lang="en" dirty="0"/>
          </a:p>
        </p:txBody>
      </p:sp>
      <p:pic>
        <p:nvPicPr>
          <p:cNvPr id="1026" name="Picture 2" descr="http://www.nirsoft.net/utils/produkey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4835938"/>
            <a:ext cx="54768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679004"/>
            <a:ext cx="8229600" cy="738633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 dirty="0"/>
              <a:t>DRM </a:t>
            </a:r>
            <a:r>
              <a:rPr lang="en" dirty="0" smtClean="0"/>
              <a:t>Today</a:t>
            </a:r>
            <a:endParaRPr lang="en" dirty="0"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42196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sz="2800" dirty="0"/>
              <a:t>DRM has evolved to become more invasive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sz="2800" dirty="0"/>
              <a:t>Content has shifted from owning to licensing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You no longer own what you buy, you have a temporary license to it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License can be revoked at anytime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sz="2800" dirty="0"/>
              <a:t>Extensive checks 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Always Online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Account Based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Limited </a:t>
            </a:r>
            <a:r>
              <a:rPr lang="en" sz="2000" dirty="0" smtClean="0"/>
              <a:t>activation</a:t>
            </a:r>
            <a:endParaRPr lang="en" sz="2000" dirty="0"/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sz="2800" dirty="0"/>
              <a:t>Valve, Microsoft, Adobe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Account Based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Concurrent checking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sz="2000" dirty="0"/>
              <a:t>Licence </a:t>
            </a:r>
            <a:r>
              <a:rPr lang="en" sz="2000" dirty="0" smtClean="0"/>
              <a:t>revocation</a:t>
            </a:r>
            <a:endParaRPr lang="en" sz="28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000" y="3727450"/>
            <a:ext cx="3810000" cy="28575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 lvl="0" rtl="0">
              <a:buNone/>
            </a:pPr>
            <a:r>
              <a:rPr lang="en"/>
              <a:t>Future of DRM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Separation of Online from Real life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DRM is no longer about the product but about the individual purchasing it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dirty="0"/>
              <a:t>Tracking, monitoring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dirty="0"/>
              <a:t>Invasive DRM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 dirty="0"/>
              <a:t>Potentially government backed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Elements of this already exist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 dirty="0"/>
              <a:t>UN and other governmental bodies</a:t>
            </a:r>
          </a:p>
        </p:txBody>
      </p:sp>
      <p:pic>
        <p:nvPicPr>
          <p:cNvPr id="2050" name="Picture 2" descr="http://upload.wikimedia.org/wikipedia/en/thumb/5/5f/SimCity_2013_Limited_Edition_cover.png/250px-SimCity_2013_Limited_Edition_cov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1975" y="2784475"/>
            <a:ext cx="2126356" cy="301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Future of DRM #2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 dirty="0"/>
              <a:t>DRM inhibits customers, and has a tendency to turn honest customers to dishonest.</a:t>
            </a:r>
          </a:p>
          <a:p>
            <a:endParaRPr lang="en" sz="2400" dirty="0"/>
          </a:p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 dirty="0"/>
              <a:t>DRM inhibits growth and technological improvements.</a:t>
            </a:r>
          </a:p>
          <a:p>
            <a:endParaRPr lang="en" sz="2400" dirty="0"/>
          </a:p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 dirty="0"/>
              <a:t>Some companies that have no drm or are dropping drm: GoG, Itunes, LuLu</a:t>
            </a:r>
          </a:p>
          <a:p>
            <a:endParaRPr lang="en" sz="2400" dirty="0"/>
          </a:p>
          <a:p>
            <a:pPr marL="457200" lvl="0" indent="-419100" rtl="0">
              <a:buClr>
                <a:schemeClr val="lt1"/>
              </a:buClr>
              <a:buSzPct val="208333"/>
              <a:buFont typeface="Arial"/>
              <a:buChar char="•"/>
            </a:pPr>
            <a:r>
              <a:rPr lang="en" sz="2400" dirty="0"/>
              <a:t>Witcher 2 sold 1 million copies but had 4 million pirated. CD Projekt saw this as a success.</a:t>
            </a:r>
          </a:p>
          <a:p>
            <a:endParaRPr lang="en" sz="2400"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Final Remarks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DRM has existed since the beginning of the digital era.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Evolved from simple checks to much more pervasive methods</a:t>
            </a:r>
          </a:p>
          <a:p>
            <a:pPr marL="457200" lvl="0" indent="-419100" rtl="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There is demand to have DRM free content, but also demand to protect the created content</a:t>
            </a:r>
          </a:p>
          <a:p>
            <a:pPr marL="914400" lvl="1" indent="-381000" rtl="0">
              <a:buClr>
                <a:schemeClr val="lt1"/>
              </a:buClr>
              <a:buSzPct val="80000"/>
              <a:buFont typeface="Courier New"/>
              <a:buChar char="o"/>
            </a:pPr>
            <a:r>
              <a:rPr lang="en"/>
              <a:t>Consumer vs. producer or (copyright holder)</a:t>
            </a:r>
          </a:p>
          <a:p>
            <a:pPr marL="457200" lvl="0" indent="-419100">
              <a:buClr>
                <a:schemeClr val="lt1"/>
              </a:buClr>
              <a:buSzPct val="166666"/>
              <a:buFont typeface="Arial"/>
              <a:buChar char="•"/>
            </a:pPr>
            <a:r>
              <a:rPr lang="en"/>
              <a:t>It probably will not go away, but we can mitigate the invasiveness.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pPr>
              <a:buNone/>
            </a:pPr>
            <a:r>
              <a:rPr lang="en"/>
              <a:t>References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647396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en-US" dirty="0" smtClean="0"/>
              <a:t>United States Patent 6,330,670 B1</a:t>
            </a:r>
          </a:p>
          <a:p>
            <a:r>
              <a:rPr lang="en-US" dirty="0"/>
              <a:t>United States Patent </a:t>
            </a:r>
            <a:r>
              <a:rPr lang="en-US" dirty="0" smtClean="0"/>
              <a:t>8,082,486 B1</a:t>
            </a:r>
          </a:p>
          <a:p>
            <a:r>
              <a:rPr lang="en-US" dirty="0" err="1"/>
              <a:t>Subramanya</a:t>
            </a:r>
            <a:r>
              <a:rPr lang="en-US" dirty="0"/>
              <a:t>, S.R.; Yi, B.K.; , "Digital rights management," </a:t>
            </a:r>
            <a:r>
              <a:rPr lang="en-US" i="1" dirty="0"/>
              <a:t>Potentials, IEEE</a:t>
            </a:r>
            <a:r>
              <a:rPr lang="en-US" dirty="0"/>
              <a:t> , vol.25, no.2, pp. 31- 34, March-April 2006</a:t>
            </a:r>
            <a:br>
              <a:rPr lang="en-US" dirty="0"/>
            </a:br>
            <a:r>
              <a:rPr lang="en-US" dirty="0" err="1"/>
              <a:t>doi</a:t>
            </a:r>
            <a:r>
              <a:rPr lang="en-US" dirty="0"/>
              <a:t>: </a:t>
            </a:r>
            <a:r>
              <a:rPr lang="en-US" dirty="0" smtClean="0"/>
              <a:t>10.1109/MP.2006.1649008</a:t>
            </a:r>
          </a:p>
          <a:p>
            <a:r>
              <a:rPr lang="en-US" i="1" dirty="0" err="1"/>
              <a:t>Drm</a:t>
            </a:r>
            <a:r>
              <a:rPr lang="en-US" dirty="0"/>
              <a:t>. 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www.eff.org/issues/drm</a:t>
            </a:r>
            <a:endParaRPr lang="en-US" dirty="0" smtClean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415</Words>
  <Application>Microsoft Office PowerPoint</Application>
  <PresentationFormat>On-screen Show (4:3)</PresentationFormat>
  <Paragraphs>75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Courier New</vt:lpstr>
      <vt:lpstr>Wingdings</vt:lpstr>
      <vt:lpstr/>
      <vt:lpstr>Past, Present &amp;  Future of DRM</vt:lpstr>
      <vt:lpstr>Table of Contents</vt:lpstr>
      <vt:lpstr>What is DRM</vt:lpstr>
      <vt:lpstr>History of DRM</vt:lpstr>
      <vt:lpstr>DRM Today</vt:lpstr>
      <vt:lpstr>Future of DRM</vt:lpstr>
      <vt:lpstr>Future of DRM #2</vt:lpstr>
      <vt:lpstr>Final Remarks</vt:lpstr>
      <vt:lpstr>References</vt:lpstr>
      <vt:lpstr>Past, Present &amp;  Future of DRM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Past, Present &amp;  Future of DRM</dc:title>
  <cp:lastModifiedBy>Adrian Kostic</cp:lastModifiedBy>
  <cp:revision>5</cp:revision>
  <dcterms:modified xsi:type="dcterms:W3CDTF">2013-02-02T20:17:13Z</dcterms:modified>
</cp:coreProperties>
</file>