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Jonathan Baliwa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2.xml" Type="http://schemas.openxmlformats.org/officeDocument/2006/relationships/theme" Id="rId1"/><Relationship Target="slides/slide7.xml" Type="http://schemas.openxmlformats.org/officeDocument/2006/relationships/slide" Id="rId13"/><Relationship Target="commentAuthors.xml" Type="http://schemas.openxmlformats.org/officeDocument/2006/relationships/commentAuthors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http://www.tsgc.utexas.edu/tadp/1996/general/wpt.html
for microwave</p:text>
  </p:cm>
  <p:cm idx="2" authorId="0">
    <p:pos y="100" x="6000"/>
    <p:text>http://en.wikipedia.org/wiki/Electrical_grid</p:text>
  </p:cm>
  <p:cm idx="3" authorId="0">
    <p:pos y="200" x="6000"/>
    <p:text>for wired power</p:text>
  </p:cm>
</p:cmLst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buSzPct val="100000"/>
              <a:buFont typeface="Trebuchet MS"/>
              <a:buNone/>
              <a:defRPr sz="2400"/>
            </a:lvl1pPr>
            <a:lvl2pPr algn="ctr" rtl="0" indent="152400" marL="0">
              <a:buSzPct val="100000"/>
              <a:buFont typeface="Trebuchet MS"/>
              <a:buNone/>
              <a:defRPr sz="2400"/>
            </a:lvl2pPr>
            <a:lvl3pPr algn="ctr" rtl="0" indent="152400" marL="0">
              <a:buSzPct val="100000"/>
              <a:buFont typeface="Trebuchet MS"/>
              <a:buNone/>
              <a:defRPr sz="2400"/>
            </a:lvl3pPr>
            <a:lvl4pPr algn="ctr" rtl="0" indent="152400" marL="0">
              <a:buSzPct val="100000"/>
              <a:buFont typeface="Trebuchet MS"/>
              <a:buNone/>
              <a:defRPr sz="2400"/>
            </a:lvl4pPr>
            <a:lvl5pPr algn="ctr" rtl="0" indent="152400" marL="0">
              <a:buSzPct val="100000"/>
              <a:buFont typeface="Trebuchet MS"/>
              <a:buNone/>
              <a:defRPr sz="2400"/>
            </a:lvl5pPr>
            <a:lvl6pPr algn="ctr" rtl="0" indent="152400" marL="0">
              <a:buSzPct val="100000"/>
              <a:buFont typeface="Trebuchet MS"/>
              <a:buNone/>
              <a:defRPr sz="2400"/>
            </a:lvl6pPr>
            <a:lvl7pPr algn="ctr" rtl="0" indent="152400" marL="0">
              <a:buSzPct val="100000"/>
              <a:buFont typeface="Trebuchet MS"/>
              <a:buNone/>
              <a:defRPr sz="2400"/>
            </a:lvl7pPr>
            <a:lvl8pPr algn="ctr" rtl="0" indent="152400" marL="0">
              <a:buSzPct val="100000"/>
              <a:buFont typeface="Trebuchet MS"/>
              <a:buNone/>
              <a:defRPr sz="2400"/>
            </a:lvl8pPr>
            <a:lvl9pPr algn="ctr" rtl="0" indent="152400" mar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comments/comment1.xml" Type="http://schemas.openxmlformats.org/officeDocument/2006/relationships/comments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Technical Issues of Wireless Power Transmission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By: Jonathan Baliwag</a:t>
            </a:r>
          </a:p>
          <a:p>
            <a:pPr rtl="0" lvl="0">
              <a:buNone/>
            </a:pPr>
            <a:r>
              <a:rPr lang="en"/>
              <a:t>James Negron Rodriguez</a:t>
            </a:r>
          </a:p>
          <a:p>
            <a:pPr>
              <a:buNone/>
            </a:pPr>
            <a:r>
              <a:rPr lang="en"/>
              <a:t>Group 19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193231" x="457200"/>
            <a:ext cy="797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Electromagnetic Radiation - Laser Method</a:t>
            </a:r>
          </a:p>
        </p:txBody>
      </p:sp>
      <p:sp>
        <p:nvSpPr>
          <p:cNvPr id="96" name="Shape 96"/>
          <p:cNvSpPr/>
          <p:nvPr/>
        </p:nvSpPr>
        <p:spPr>
          <a:xfrm>
            <a:off y="1236937" x="1743075"/>
            <a:ext cy="5363769" cx="542057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Conversion efficiency for laser method</a:t>
            </a:r>
          </a:p>
          <a:p>
            <a:r>
              <a:t/>
            </a:r>
          </a:p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Direct line of sight needed for laser and microwave methods</a:t>
            </a:r>
          </a:p>
          <a:p>
            <a:r>
              <a:t/>
            </a:r>
          </a:p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Atmospheric interference</a:t>
            </a:r>
          </a:p>
          <a:p>
            <a:r>
              <a:t/>
            </a:r>
          </a:p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How to meter wireless consumption</a:t>
            </a:r>
          </a:p>
          <a:p>
            <a:r>
              <a:t/>
            </a: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Technical Issues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Although the idea of wireless power transmission is not a new idea, it was not till today's technology that it could be implemented.</a:t>
            </a:r>
          </a:p>
          <a:p>
            <a:pPr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There are several ways to achieve the goal of wireless power and they are gradually improving the technologies capabilities. 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Ferguson, Will. "Wireless Power May Cut the Cord for Plug-In Devices, Including Cars." </a:t>
            </a:r>
            <a:r>
              <a:rPr sz="2400" lang="en" i="1"/>
              <a:t>National Geographic. </a:t>
            </a:r>
            <a:r>
              <a:rPr sz="2400" lang="en"/>
              <a:t>National Geographic Society, 28 Dec. 2012. 08 Feb. 2013.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Hadley, Franklin. "Goodbye Wires!" </a:t>
            </a:r>
            <a:r>
              <a:rPr sz="2400" lang="en" i="1"/>
              <a:t>MIT Tech Talk</a:t>
            </a:r>
            <a:r>
              <a:rPr sz="2400" lang="en"/>
              <a:t> 13 June 2007. </a:t>
            </a:r>
            <a:r>
              <a:rPr sz="2400" lang="en" i="1"/>
              <a:t>MIT's News Office. </a:t>
            </a:r>
            <a:r>
              <a:rPr sz="2400" lang="en"/>
              <a:t>08 Feb. 2013.</a:t>
            </a:r>
          </a:p>
          <a:p>
            <a:r>
              <a:t/>
            </a:r>
          </a:p>
          <a:p>
            <a:pPr>
              <a:buNone/>
            </a:pPr>
            <a:r>
              <a:rPr sz="2400" lang="en"/>
              <a:t>Wilson, Tracy V.. "How Wireless Power Works" 12 January 2007. HowStuffWorks.com. &lt;http://electronics.howstuffworks.com/everyday-tech/wireless-power.htm&gt; 08 February 2013.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Technical Issues of Wireless Power Transmission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By: Jonathan Baliwag</a:t>
            </a:r>
          </a:p>
          <a:p>
            <a:pPr rtl="0" lvl="0">
              <a:buNone/>
            </a:pPr>
            <a:r>
              <a:rPr lang="en"/>
              <a:t>James Negron Rodriguez</a:t>
            </a:r>
          </a:p>
          <a:p>
            <a:pPr rtl="0" lvl="0">
              <a:buNone/>
            </a:pPr>
            <a:r>
              <a:rPr lang="en"/>
              <a:t>Group 19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</a:t>
            </a:r>
            <a:r>
              <a:rPr sz="3600" lang="en"/>
              <a:t>ntroduction and Background</a:t>
            </a:r>
          </a:p>
          <a:p>
            <a:pPr rtl="0" lvl="0" indent="-431800" marL="457200">
              <a:buClr>
                <a:schemeClr val="dk2"/>
              </a:buClr>
              <a:buSzPct val="148148"/>
              <a:buFont typeface="Arial"/>
              <a:buChar char="•"/>
            </a:pPr>
            <a:r>
              <a:rPr sz="3600" lang="en"/>
              <a:t>Wired Power Transmission</a:t>
            </a:r>
          </a:p>
          <a:p>
            <a:pPr rtl="0" lvl="0" indent="-431800" marL="457200">
              <a:buClr>
                <a:schemeClr val="dk2"/>
              </a:buClr>
              <a:buSzPct val="148148"/>
              <a:buFont typeface="Arial"/>
              <a:buChar char="•"/>
            </a:pPr>
            <a:r>
              <a:rPr sz="3600" lang="en"/>
              <a:t>Wireless Power Transmission </a:t>
            </a:r>
          </a:p>
          <a:p>
            <a:pPr rtl="0" lvl="1" indent="-406400" marL="914400">
              <a:buClr>
                <a:schemeClr val="dk2"/>
              </a:buClr>
              <a:buSzPct val="77777"/>
              <a:buFont typeface="Courier New"/>
              <a:buChar char="o"/>
            </a:pPr>
            <a:r>
              <a:rPr sz="3600" lang="en"/>
              <a:t>Current Uses</a:t>
            </a:r>
          </a:p>
          <a:p>
            <a:pPr rtl="0" lvl="1" indent="-406400" marL="914400">
              <a:buClr>
                <a:schemeClr val="dk2"/>
              </a:buClr>
              <a:buSzPct val="77777"/>
              <a:buFont typeface="Courier New"/>
              <a:buChar char="o"/>
            </a:pPr>
            <a:r>
              <a:rPr sz="3600" lang="en"/>
              <a:t>New Methods</a:t>
            </a:r>
          </a:p>
          <a:p>
            <a:pPr rtl="0" lvl="0" indent="-431800" marL="457200">
              <a:buClr>
                <a:schemeClr val="dk2"/>
              </a:buClr>
              <a:buSzPct val="148148"/>
              <a:buFont typeface="Arial"/>
              <a:buChar char="•"/>
            </a:pPr>
            <a:r>
              <a:rPr sz="3600" lang="en"/>
              <a:t>Technical Issues </a:t>
            </a:r>
          </a:p>
          <a:p>
            <a:pPr rtl="0" lvl="0" indent="-431800" marL="457200">
              <a:buClr>
                <a:schemeClr val="dk2"/>
              </a:buClr>
              <a:buSzPct val="148148"/>
              <a:buFont typeface="Arial"/>
              <a:buChar char="•"/>
            </a:pPr>
            <a:r>
              <a:rPr sz="3600" lang="en"/>
              <a:t>Conclusion</a:t>
            </a:r>
          </a:p>
          <a:p>
            <a:pPr rtl="0" lvl="0" indent="-431800" marL="457200">
              <a:buClr>
                <a:schemeClr val="dk2"/>
              </a:buClr>
              <a:buSzPct val="148148"/>
              <a:buFont typeface="Arial"/>
              <a:buChar char="•"/>
            </a:pPr>
            <a:r>
              <a:rPr sz="3600" lang="en"/>
              <a:t>References</a:t>
            </a: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dk2"/>
                </a:solidFill>
              </a:rPr>
              <a:t>Table of Contents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 is Wireless Power Transmission?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Nicola Tesla first proposed wireless power in the late 1800s and early 1900s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Didn't immediately take off and wired power has become the main method of power transmission</a:t>
            </a: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Introduction and Background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An electrical grid is an interconnected network for delivering electricity from suppliers to consumers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3000" lang="en"/>
              <a:t>Consists of: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Generating stations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High-voltage transmission lines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Demand Centers</a:t>
            </a:r>
          </a:p>
          <a:p>
            <a:pPr rtl="0"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Distribution Lines</a:t>
            </a:r>
          </a:p>
          <a:p>
            <a:pPr lvl="1" indent="-4191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3000" lang="en"/>
              <a:t>Customers</a:t>
            </a:r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Wired Power Transmission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/>
        </p:nvSpPr>
        <p:spPr>
          <a:xfrm>
            <a:off y="282575" x="2151062"/>
            <a:ext cy="6257849" cx="47585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Electromagnetic Induction</a:t>
            </a:r>
          </a:p>
          <a:p>
            <a:r>
              <a:t/>
            </a:r>
          </a:p>
          <a:p>
            <a:pPr rtl="0" lvl="0" indent="-298450" marL="457200">
              <a:lnSpc>
                <a:spcPct val="115000"/>
              </a:lnSpc>
              <a:buClr>
                <a:schemeClr val="dk2"/>
              </a:buClr>
              <a:buSzPct val="61111"/>
              <a:buFont typeface="Arial"/>
              <a:buChar char="•"/>
            </a:pPr>
            <a:r>
              <a:rPr sz="3000" lang="en"/>
              <a:t>New methods for long range wireless power transmission</a:t>
            </a:r>
          </a:p>
          <a:p>
            <a:pPr rtl="0" lvl="1" indent="-298450" marL="914400">
              <a:lnSpc>
                <a:spcPct val="115000"/>
              </a:lnSpc>
              <a:buClr>
                <a:schemeClr val="dk2"/>
              </a:buClr>
              <a:buSzPct val="45833"/>
              <a:buFont typeface="Courier New"/>
              <a:buChar char="o"/>
            </a:pPr>
            <a:r>
              <a:rPr sz="2400" lang="en"/>
              <a:t>Electromagnetic Radiation</a:t>
            </a:r>
          </a:p>
          <a:p>
            <a:pPr rtl="0" lvl="1" indent="-298450" marL="914400">
              <a:lnSpc>
                <a:spcPct val="115000"/>
              </a:lnSpc>
              <a:buClr>
                <a:schemeClr val="dk2"/>
              </a:buClr>
              <a:buSzPct val="45833"/>
              <a:buFont typeface="Courier New"/>
              <a:buChar char="o"/>
            </a:pPr>
            <a:r>
              <a:rPr sz="2400" lang="en"/>
              <a:t>Electrical Conduction</a:t>
            </a:r>
          </a:p>
          <a:p>
            <a:r>
              <a:t/>
            </a: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Wireless Power Transmission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139700">
              <a:lnSpc>
                <a:spcPct val="115000"/>
              </a:lnSpc>
              <a:buNone/>
            </a:pPr>
            <a:r>
              <a:rPr b="1" sz="800" lang="en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Inductive Coupling</a:t>
            </a:r>
          </a:p>
        </p:txBody>
      </p:sp>
      <p:sp>
        <p:nvSpPr>
          <p:cNvPr id="78" name="Shape 78"/>
          <p:cNvSpPr/>
          <p:nvPr/>
        </p:nvSpPr>
        <p:spPr>
          <a:xfrm>
            <a:off y="1804987" x="2935379"/>
            <a:ext cy="4770327" cx="35150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/>
        </p:nvSpPr>
        <p:spPr>
          <a:xfrm>
            <a:off y="987194" x="457200"/>
            <a:ext cy="5515731" cx="81930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4" name="Shape 84"/>
          <p:cNvSpPr txBox="1"/>
          <p:nvPr>
            <p:ph type="title"/>
          </p:nvPr>
        </p:nvSpPr>
        <p:spPr>
          <a:xfrm>
            <a:off y="193231" x="457200"/>
            <a:ext cy="797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Resonant Induction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574231" x="457200"/>
            <a:ext cy="797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Electromagnetic Radiation - Microwave Method</a:t>
            </a:r>
          </a:p>
        </p:txBody>
      </p:sp>
      <p:sp>
        <p:nvSpPr>
          <p:cNvPr id="90" name="Shape 90"/>
          <p:cNvSpPr/>
          <p:nvPr/>
        </p:nvSpPr>
        <p:spPr>
          <a:xfrm>
            <a:off y="1602362" x="598924"/>
            <a:ext cy="4562479" cx="79461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