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Default Extension="gif" ContentType="image/gif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Masters/notesMaster1.xml" ContentType="application/vnd.openxmlformats-officedocument.presentationml.notesMaster+xml"/>
  <Override PartName="/ppt/comments/comment1.xml" ContentType="application/vnd.openxmlformats-officedocument.presentationml.comment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commentAuthors.xml" ContentType="application/vnd.openxmlformats-officedocument.presentationml.commentAuthor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9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Author id="0" initials="" name="Jonathan Baliwag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13.xml" Type="http://schemas.openxmlformats.org/officeDocument/2006/relationships/slide" Id="rId19"/><Relationship Target="slides/slide12.xml" Type="http://schemas.openxmlformats.org/officeDocument/2006/relationships/slide" Id="rId18"/><Relationship Target="slides/slide11.xml" Type="http://schemas.openxmlformats.org/officeDocument/2006/relationships/slide" Id="rId17"/><Relationship Target="slides/slide10.xml" Type="http://schemas.openxmlformats.org/officeDocument/2006/relationships/slide" Id="rId16"/><Relationship Target="slides/slide9.xml" Type="http://schemas.openxmlformats.org/officeDocument/2006/relationships/slide" Id="rId15"/><Relationship Target="slides/slide8.xml" Type="http://schemas.openxmlformats.org/officeDocument/2006/relationships/slide" Id="rId14"/><Relationship Target="presProps.xml" Type="http://schemas.openxmlformats.org/officeDocument/2006/relationships/presProps" Id="rId2"/><Relationship Target="slides/slide6.xml" Type="http://schemas.openxmlformats.org/officeDocument/2006/relationships/slide" Id="rId12"/><Relationship Target="theme/theme2.xml" Type="http://schemas.openxmlformats.org/officeDocument/2006/relationships/theme" Id="rId1"/><Relationship Target="slides/slide7.xml" Type="http://schemas.openxmlformats.org/officeDocument/2006/relationships/slide" Id="rId13"/><Relationship Target="commentAuthors.xml" Type="http://schemas.openxmlformats.org/officeDocument/2006/relationships/commentAuthors" Id="rId4"/><Relationship Target="slides/slide4.xml" Type="http://schemas.openxmlformats.org/officeDocument/2006/relationships/slide" Id="rId10"/><Relationship Target="tableStyles.xml" Type="http://schemas.openxmlformats.org/officeDocument/2006/relationships/tableStyles" Id="rId3"/><Relationship Target="slides/slide5.xml" Type="http://schemas.openxmlformats.org/officeDocument/2006/relationships/slide" Id="rId11"/><Relationship Target="slides/slide14.xml" Type="http://schemas.openxmlformats.org/officeDocument/2006/relationships/slide" Id="rId20"/><Relationship Target="slides/slide3.xml" Type="http://schemas.openxmlformats.org/officeDocument/2006/relationships/slide" Id="rId9"/><Relationship Target="notesMasters/notesMaster1.xml" Type="http://schemas.openxmlformats.org/officeDocument/2006/relationships/notesMaster" Id="rId6"/><Relationship Target="slideMasters/slideMaster1.xml" Type="http://schemas.openxmlformats.org/officeDocument/2006/relationships/slideMaster" Id="rId5"/><Relationship Target="slides/slide2.xml" Type="http://schemas.openxmlformats.org/officeDocument/2006/relationships/slide" Id="rId8"/><Relationship Target="slides/slide1.xml" Type="http://schemas.openxmlformats.org/officeDocument/2006/relationships/slide" Id="rId7"/></Relationships>
</file>

<file path=ppt/comments/comment1.xml><?xml version="1.0" encoding="utf-8"?>
<p:cm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m idx="1" authorId="0">
    <p:pos y="0" x="6000"/>
    <p:text>http://www.tsgc.utexas.edu/tadp/1996/general/wpt.html
for microwave</p:text>
  </p:cm>
  <p:cm idx="2" authorId="0">
    <p:pos y="100" x="6000"/>
    <p:text>http://en.wikipedia.org/wiki/Electrical_grid</p:text>
  </p:cm>
  <p:cm idx="3" authorId="0">
    <p:pos y="200" x="6000"/>
    <p:text>for wired power</p:text>
  </p:cm>
</p:cmLst>
</file>

<file path=ppt/notesMasters/_rels/notesMaster1.xml.rels><?xml version="1.0" encoding="UTF-8" standalone="yes"?><Relationships xmlns="http://schemas.openxmlformats.org/package/2006/relationships"><Relationship Target="../theme/theme3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9" name="Shape 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5" name="Shape 1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1" name="Shape 1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2" name="Shape 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/>
          <p:nvPr/>
        </p:nvSpPr>
        <p:spPr>
          <a:xfrm>
            <a:off y="0" x="0"/>
            <a:ext cy="6901800" cx="91440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ang="792000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9" name="Shape 9"/>
          <p:cNvSpPr/>
          <p:nvPr/>
        </p:nvSpPr>
        <p:spPr>
          <a:xfrm flipH="1">
            <a:off y="16052" x="-3832"/>
            <a:ext cy="6881034" cx="10925833"/>
          </a:xfrm>
          <a:custGeom>
            <a:pathLst>
              <a:path w="24279631" extrusionOk="0" h="6863875">
                <a:moveTo>
                  <a:pt y="0" x="9291599"/>
                </a:moveTo>
                <a:lnTo>
                  <a:pt y="5875" x="24279631"/>
                </a:lnTo>
                <a:lnTo>
                  <a:pt y="6863875" x="24250422"/>
                </a:lnTo>
                <a:lnTo>
                  <a:pt y="6858000" x="8740466"/>
                </a:lnTo>
                <a:cubicBezTo>
                  <a:pt y="3062308" x="0"/>
                  <a:pt y="312298" x="7449035"/>
                  <a:pt y="0" x="9291599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0" name="Shape 10"/>
          <p:cNvSpPr/>
          <p:nvPr/>
        </p:nvSpPr>
        <p:spPr>
          <a:xfrm flipH="1">
            <a:off y="881" x="14659"/>
            <a:ext cy="6881034" cx="10500940"/>
          </a:xfrm>
          <a:custGeom>
            <a:pathLst>
              <a:path w="24279631" extrusionOk="0" h="6863875">
                <a:moveTo>
                  <a:pt y="0" x="9291599"/>
                </a:moveTo>
                <a:lnTo>
                  <a:pt y="5875" x="24279631"/>
                </a:lnTo>
                <a:lnTo>
                  <a:pt y="6863875" x="24250422"/>
                </a:lnTo>
                <a:lnTo>
                  <a:pt y="6858000" x="8740466"/>
                </a:lnTo>
                <a:cubicBezTo>
                  <a:pt y="3062308" x="0"/>
                  <a:pt y="312298" x="7449035"/>
                  <a:pt y="0" x="9291599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b" anchorCtr="0">
            <a:noAutofit/>
          </a:bodyPr>
          <a:lstStyle/>
          <a:p/>
        </p:txBody>
      </p:sp>
      <p:sp>
        <p:nvSpPr>
          <p:cNvPr id="11" name="Shape 11"/>
          <p:cNvSpPr/>
          <p:nvPr/>
        </p:nvSpPr>
        <p:spPr>
          <a:xfrm>
            <a:off y="-881" x="-846666"/>
            <a:ext cy="6906895" cx="2167466"/>
          </a:xfrm>
          <a:custGeom>
            <a:pathLst>
              <a:path w="2167467" extrusionOk="0" h="6180667">
                <a:moveTo>
                  <a:pt y="0" x="939800"/>
                </a:moveTo>
                <a:lnTo>
                  <a:pt y="5881" x="1905000"/>
                </a:lnTo>
                <a:cubicBezTo>
                  <a:pt y="1035992" x="2167467"/>
                  <a:pt y="1848556" x="0"/>
                  <a:pt y="6180667" x="1896533"/>
                </a:cubicBezTo>
                <a:lnTo>
                  <a:pt y="6180667" x="939800"/>
                </a:lnTo>
                <a:lnTo>
                  <a:pt y="0" x="93980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2" name="Shape 12"/>
          <p:cNvSpPr/>
          <p:nvPr/>
        </p:nvSpPr>
        <p:spPr>
          <a:xfrm rot="10800000" flipH="1">
            <a:off y="-4974" x="-524933"/>
            <a:ext cy="6906895" cx="1403434"/>
          </a:xfrm>
          <a:custGeom>
            <a:pathLst>
              <a:path w="2167467" extrusionOk="0" h="6180667">
                <a:moveTo>
                  <a:pt y="0" x="939800"/>
                </a:moveTo>
                <a:lnTo>
                  <a:pt y="5881" x="1905000"/>
                </a:lnTo>
                <a:cubicBezTo>
                  <a:pt y="1035992" x="2167467"/>
                  <a:pt y="1848556" x="0"/>
                  <a:pt y="6180667" x="1896533"/>
                </a:cubicBezTo>
                <a:lnTo>
                  <a:pt y="6180667" x="939800"/>
                </a:lnTo>
                <a:lnTo>
                  <a:pt y="0" x="93980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ang="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3" name="Shape 13"/>
          <p:cNvSpPr txBox="1"/>
          <p:nvPr>
            <p:ph type="ctrTitle"/>
          </p:nvPr>
        </p:nvSpPr>
        <p:spPr>
          <a:xfrm>
            <a:off y="1656080" x="1082040"/>
            <a:ext cy="1470000" cx="70509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r" rtl="0" indent="3048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1" cap="none" baseline="0" sz="48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y="3230880" x="1082040"/>
            <a:ext cy="925499" cx="70358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r" rtl="0" indent="152400" mar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strike="noStrike" u="none" b="0" cap="none" baseline="0" sz="2400" i="0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id="15" name="Shape 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" name="Shape 16"/>
          <p:cNvSpPr/>
          <p:nvPr/>
        </p:nvSpPr>
        <p:spPr>
          <a:xfrm rot="10800000" flipH="1">
            <a:off y="-4700" x="-348182"/>
            <a:ext cy="6862700" cx="1723519"/>
          </a:xfrm>
          <a:custGeom>
            <a:pathLst>
              <a:path w="4476675" extrusionOk="0" h="6879900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7" name="Shape 17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-285750" marL="74295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-228600" marL="114300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-228600" marL="160020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-228600" marL="205740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-228600" marL="251460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-228600" marL="297180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-228600" marL="342900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baseline="0"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-228600" marL="388620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baseline="0"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8" name="Shape 18"/>
          <p:cNvSpPr/>
          <p:nvPr/>
        </p:nvSpPr>
        <p:spPr>
          <a:xfrm rot="10800000" flipH="1">
            <a:off y="-4700" x="-1118653"/>
            <a:ext cy="6862700" cx="3100650"/>
          </a:xfrm>
          <a:custGeom>
            <a:pathLst>
              <a:path w="8053639" extrusionOk="0" h="6879900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19" name="Shape 19"/>
          <p:cNvSpPr/>
          <p:nvPr/>
        </p:nvSpPr>
        <p:spPr>
          <a:xfrm rot="10800000">
            <a:off y="-6969" x="8088846"/>
            <a:ext cy="6864969" cx="1100667"/>
          </a:xfrm>
          <a:custGeom>
            <a:pathLst>
              <a:path w="1100668" extrusionOk="0" h="6916846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0" name="Shape 20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" name="Shape 22"/>
          <p:cNvSpPr/>
          <p:nvPr/>
        </p:nvSpPr>
        <p:spPr>
          <a:xfrm rot="10800000" flipH="1">
            <a:off y="-4700" x="-348182"/>
            <a:ext cy="6862700" cx="1723519"/>
          </a:xfrm>
          <a:custGeom>
            <a:pathLst>
              <a:path w="4476675" extrusionOk="0" h="6879900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3" name="Shape 23"/>
          <p:cNvSpPr/>
          <p:nvPr/>
        </p:nvSpPr>
        <p:spPr>
          <a:xfrm rot="10800000" flipH="1">
            <a:off y="-4700" x="-1118653"/>
            <a:ext cy="6862700" cx="3100650"/>
          </a:xfrm>
          <a:custGeom>
            <a:pathLst>
              <a:path w="8053639" extrusionOk="0" h="6879900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4" name="Shape 24"/>
          <p:cNvSpPr/>
          <p:nvPr/>
        </p:nvSpPr>
        <p:spPr>
          <a:xfrm rot="10800000">
            <a:off y="-6969" x="8088846"/>
            <a:ext cy="6864969" cx="1100667"/>
          </a:xfrm>
          <a:custGeom>
            <a:pathLst>
              <a:path w="1100668" extrusionOk="0" h="6916846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25" name="Shape 25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y="1658990" x="457200"/>
            <a:ext cy="4840199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  <p:sp>
        <p:nvSpPr>
          <p:cNvPr id="27" name="Shape 27"/>
          <p:cNvSpPr txBox="1"/>
          <p:nvPr>
            <p:ph idx="2" type="body"/>
          </p:nvPr>
        </p:nvSpPr>
        <p:spPr>
          <a:xfrm>
            <a:off y="1658990" x="4648200"/>
            <a:ext cy="4840199" cx="40385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id="28" name="Shape 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9" name="Shape 29"/>
          <p:cNvSpPr/>
          <p:nvPr/>
        </p:nvSpPr>
        <p:spPr>
          <a:xfrm rot="10800000" flipH="1">
            <a:off y="-4700" x="-348182"/>
            <a:ext cy="6862700" cx="1723519"/>
          </a:xfrm>
          <a:custGeom>
            <a:pathLst>
              <a:path w="4476675" extrusionOk="0" h="6879900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0" name="Shape 30"/>
          <p:cNvSpPr/>
          <p:nvPr/>
        </p:nvSpPr>
        <p:spPr>
          <a:xfrm rot="10800000" flipH="1">
            <a:off y="-4700" x="-1118653"/>
            <a:ext cy="6862700" cx="3100650"/>
          </a:xfrm>
          <a:custGeom>
            <a:pathLst>
              <a:path w="8053639" extrusionOk="0" h="6879900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t="100%" r="100%"/>
            </a:path>
            <a:tileRect b="-100%" l="-100%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1" name="Shape 31"/>
          <p:cNvSpPr/>
          <p:nvPr/>
        </p:nvSpPr>
        <p:spPr>
          <a:xfrm rot="10800000">
            <a:off y="-6969" x="8088846"/>
            <a:ext cy="6864969" cx="1100667"/>
          </a:xfrm>
          <a:custGeom>
            <a:pathLst>
              <a:path w="1100668" extrusionOk="0" h="6916846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ang="5700000" scaled="0"/>
          </a:gradFill>
          <a:ln>
            <a:noFill/>
          </a:ln>
        </p:spPr>
        <p:txBody>
          <a:bodyPr bIns="45700" rIns="91425" lIns="91425" tIns="45700" anchor="ctr" anchorCtr="0">
            <a:noAutofit/>
          </a:bodyPr>
          <a:lstStyle/>
          <a:p/>
        </p:txBody>
      </p:sp>
      <p:sp>
        <p:nvSpPr>
          <p:cNvPr id="32" name="Shape 32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b="1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33" name="Shape 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id="34" name="Shape 34"/>
          <p:cNvGrpSpPr/>
          <p:nvPr/>
        </p:nvGrpSpPr>
        <p:grpSpPr>
          <a:xfrm>
            <a:off y="4933386" x="-6264"/>
            <a:ext cy="3100650" cx="9150267"/>
            <a:chOff y="4933386" x="-6264"/>
            <a:chExt cy="3100650" cx="9150267"/>
          </a:xfrm>
        </p:grpSpPr>
        <p:sp>
          <p:nvSpPr>
            <p:cNvPr id="35" name="Shape 35"/>
            <p:cNvSpPr/>
            <p:nvPr/>
          </p:nvSpPr>
          <p:spPr>
            <a:xfrm>
              <a:off y="5537200" x="-7"/>
              <a:ext cy="1574769" cx="9144008"/>
            </a:xfrm>
            <a:custGeom>
              <a:pathLst>
                <a:path w="9144009" extrusionOk="0" h="1257301">
                  <a:moveTo>
                    <a:pt y="266700" x="5"/>
                  </a:moveTo>
                  <a:cubicBezTo>
                    <a:pt y="1257301" x="8115305"/>
                    <a:pt y="0" x="7620009"/>
                    <a:pt y="186267" x="9144009"/>
                  </a:cubicBezTo>
                  <a:cubicBezTo>
                    <a:pt y="441678" x="9144008"/>
                    <a:pt y="818763" x="9143998"/>
                    <a:pt y="1074174" x="9143997"/>
                  </a:cubicBezTo>
                  <a:lnTo>
                    <a:pt y="1086874" x="0"/>
                  </a:lnTo>
                  <a:cubicBezTo>
                    <a:pt y="854041" x="0"/>
                    <a:pt y="499533" x="5"/>
                    <a:pt y="266700" x="5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t="50%" b="50%" r="50%" l="50%"/>
              </a:path>
              <a:tileRect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36" name="Shape 36"/>
            <p:cNvSpPr/>
            <p:nvPr/>
          </p:nvSpPr>
          <p:spPr>
            <a:xfrm rot="5400000" flipH="1">
              <a:off y="1908578" x="3018543"/>
              <a:ext cy="9150266" cx="3100650"/>
            </a:xfrm>
            <a:custGeom>
              <a:pathLst>
                <a:path w="8053639" extrusionOk="0" h="6879900">
                  <a:moveTo>
                    <a:pt y="16025" x="4696126"/>
                  </a:moveTo>
                  <a:lnTo>
                    <a:pt y="0" x="2920537"/>
                  </a:lnTo>
                  <a:cubicBezTo>
                    <a:pt y="2293300" x="2927053"/>
                    <a:pt y="4586600" x="2933568"/>
                    <a:pt y="6879900" x="2940084"/>
                  </a:cubicBezTo>
                  <a:lnTo>
                    <a:pt y="6861462" x="4085318"/>
                  </a:lnTo>
                  <a:cubicBezTo>
                    <a:pt y="4651267" x="8053639"/>
                    <a:pt y="3113439" x="0"/>
                    <a:pt y="16025" x="4696126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t="100%" r="100%"/>
              </a:path>
              <a:tileRect b="-100%" l="-100%"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  <p:sp>
          <p:nvSpPr>
            <p:cNvPr id="37" name="Shape 37"/>
            <p:cNvSpPr/>
            <p:nvPr/>
          </p:nvSpPr>
          <p:spPr>
            <a:xfrm>
              <a:off y="5740400" x="-7"/>
              <a:ext cy="1574769" cx="9144010"/>
            </a:xfrm>
            <a:custGeom>
              <a:pathLst>
                <a:path w="9144011" extrusionOk="0" h="1257301">
                  <a:moveTo>
                    <a:pt y="266700" x="7"/>
                  </a:moveTo>
                  <a:cubicBezTo>
                    <a:pt y="1257301" x="8115307"/>
                    <a:pt y="0" x="7620011"/>
                    <a:pt y="186267" x="9144011"/>
                  </a:cubicBezTo>
                  <a:lnTo>
                    <a:pt y="921775" x="9144011"/>
                  </a:lnTo>
                  <a:lnTo>
                    <a:pt y="931914" x="0"/>
                  </a:lnTo>
                  <a:cubicBezTo>
                    <a:pt y="699081" x="0"/>
                    <a:pt y="499533" x="7"/>
                    <a:pt y="266700" x="7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t="50%" b="50%" r="50%" l="50%"/>
              </a:path>
              <a:tileRect/>
            </a:gradFill>
            <a:ln>
              <a:noFill/>
            </a:ln>
          </p:spPr>
          <p:txBody>
            <a:bodyPr bIns="45700" rIns="91425" lIns="91425" tIns="45700" anchor="ctr" anchorCtr="0">
              <a:noAutofit/>
            </a:bodyPr>
            <a:lstStyle/>
            <a:p/>
          </p:txBody>
        </p:sp>
      </p:grpSp>
      <p:sp>
        <p:nvSpPr>
          <p:cNvPr id="38" name="Shape 38"/>
          <p:cNvSpPr txBox="1"/>
          <p:nvPr>
            <p:ph idx="1" type="body"/>
          </p:nvPr>
        </p:nvSpPr>
        <p:spPr>
          <a:xfrm>
            <a:off y="5367337" x="1792288"/>
            <a:ext cy="804899" cx="5486399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ctr" anchorCtr="0"/>
          <a:lstStyle>
            <a:lvl1pPr algn="ctr" rtl="0" indent="152400" marL="0">
              <a:buSzPct val="100000"/>
              <a:buFont typeface="Trebuchet MS"/>
              <a:buNone/>
              <a:defRPr sz="2400"/>
            </a:lvl1pPr>
            <a:lvl2pPr algn="ctr" rtl="0" indent="152400" marL="0">
              <a:buSzPct val="100000"/>
              <a:buFont typeface="Trebuchet MS"/>
              <a:buNone/>
              <a:defRPr sz="2400"/>
            </a:lvl2pPr>
            <a:lvl3pPr algn="ctr" rtl="0" indent="152400" marL="0">
              <a:buSzPct val="100000"/>
              <a:buFont typeface="Trebuchet MS"/>
              <a:buNone/>
              <a:defRPr sz="2400"/>
            </a:lvl3pPr>
            <a:lvl4pPr algn="ctr" rtl="0" indent="152400" marL="0">
              <a:buSzPct val="100000"/>
              <a:buFont typeface="Trebuchet MS"/>
              <a:buNone/>
              <a:defRPr sz="2400"/>
            </a:lvl4pPr>
            <a:lvl5pPr algn="ctr" rtl="0" indent="152400" marL="0">
              <a:buSzPct val="100000"/>
              <a:buFont typeface="Trebuchet MS"/>
              <a:buNone/>
              <a:defRPr sz="2400"/>
            </a:lvl5pPr>
            <a:lvl6pPr algn="ctr" rtl="0" indent="152400" marL="0">
              <a:buSzPct val="100000"/>
              <a:buFont typeface="Trebuchet MS"/>
              <a:buNone/>
              <a:defRPr sz="2400"/>
            </a:lvl6pPr>
            <a:lvl7pPr algn="ctr" rtl="0" indent="152400" marL="0">
              <a:buSzPct val="100000"/>
              <a:buFont typeface="Trebuchet MS"/>
              <a:buNone/>
              <a:defRPr sz="2400"/>
            </a:lvl7pPr>
            <a:lvl8pPr algn="ctr" rtl="0" indent="152400" marL="0">
              <a:buSzPct val="100000"/>
              <a:buFont typeface="Trebuchet MS"/>
              <a:buNone/>
              <a:defRPr sz="2400"/>
            </a:lvl8pPr>
            <a:lvl9pPr algn="ctr" rtl="0" indent="152400" marL="0">
              <a:buSzPct val="100000"/>
              <a:buFont typeface="Trebuchet MS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1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254000" mar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strike="noStrike" u="none" b="1" cap="none" baseline="0" sz="4000" i="0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727200" x="457200"/>
            <a:ext cy="45261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32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 indent="-285750" marL="74295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28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 indent="-228600" marL="114300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 indent="-228600" marL="160020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20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 indent="-228600" marL="205740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20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 indent="-228600" marL="251460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20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 indent="-228600" marL="297180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trike="noStrike" u="none" b="0" cap="none" baseline="0" sz="20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 indent="-228600" marL="342900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trike="noStrike" u="none" b="0" cap="none" baseline="0" sz="20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 indent="-228600" marL="388620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trike="noStrike" u="none" b="0" cap="none" baseline="0" sz="2000" i="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comments/comment1.xml" Type="http://schemas.openxmlformats.org/officeDocument/2006/relationships/comments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2.jp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1.xml" Type="http://schemas.openxmlformats.org/officeDocument/2006/relationships/slideLayout" Id="rId1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0.jp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gif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 txBox="1"/>
          <p:nvPr>
            <p:ph type="ctrTitle"/>
          </p:nvPr>
        </p:nvSpPr>
        <p:spPr>
          <a:xfrm>
            <a:off y="1656080" x="1082040"/>
            <a:ext cy="1470000" cx="70509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Technical Issues of Wireless Power Transmission</a:t>
            </a:r>
          </a:p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y="3230880" x="1082040"/>
            <a:ext cy="925499" cx="70358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By: Jonathan Baliwag</a:t>
            </a:r>
          </a:p>
          <a:p>
            <a:pPr rtl="0" lvl="0">
              <a:buNone/>
            </a:pPr>
            <a:r>
              <a:rPr lang="en"/>
              <a:t>James Negron Rodriguez</a:t>
            </a:r>
          </a:p>
          <a:p>
            <a:pPr>
              <a:buNone/>
            </a:pPr>
            <a:r>
              <a:rPr lang="en"/>
              <a:t>Group 19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y="193231" x="457200"/>
            <a:ext cy="7973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3000" lang="en"/>
              <a:t>Electromagnetic Radiation - Laser Method</a:t>
            </a:r>
          </a:p>
        </p:txBody>
      </p:sp>
      <p:sp>
        <p:nvSpPr>
          <p:cNvPr id="96" name="Shape 96"/>
          <p:cNvSpPr/>
          <p:nvPr/>
        </p:nvSpPr>
        <p:spPr>
          <a:xfrm>
            <a:off y="1236937" x="1743075"/>
            <a:ext cy="5363769" cx="542057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298450" marL="457200">
              <a:lnSpc>
                <a:spcPct val="115000"/>
              </a:lnSpc>
              <a:buClr>
                <a:schemeClr val="dk2"/>
              </a:buClr>
              <a:buSzPct val="61111"/>
              <a:buFont typeface="Arial"/>
              <a:buChar char="•"/>
            </a:pPr>
            <a:r>
              <a:rPr sz="3000" lang="en"/>
              <a:t>Conversion efficiency for laser method</a:t>
            </a:r>
          </a:p>
          <a:p>
            <a:r>
              <a:t/>
            </a:r>
          </a:p>
          <a:p>
            <a:pPr rtl="0" lvl="0" indent="-298450" marL="457200">
              <a:lnSpc>
                <a:spcPct val="115000"/>
              </a:lnSpc>
              <a:buClr>
                <a:schemeClr val="dk2"/>
              </a:buClr>
              <a:buSzPct val="61111"/>
              <a:buFont typeface="Arial"/>
              <a:buChar char="•"/>
            </a:pPr>
            <a:r>
              <a:rPr sz="3000" lang="en"/>
              <a:t>Direct line of sight needed for laser and microwave methods</a:t>
            </a:r>
          </a:p>
          <a:p>
            <a:r>
              <a:t/>
            </a:r>
          </a:p>
          <a:p>
            <a:pPr rtl="0" lvl="0" indent="-298450" marL="457200">
              <a:lnSpc>
                <a:spcPct val="115000"/>
              </a:lnSpc>
              <a:buClr>
                <a:schemeClr val="dk2"/>
              </a:buClr>
              <a:buSzPct val="61111"/>
              <a:buFont typeface="Arial"/>
              <a:buChar char="•"/>
            </a:pPr>
            <a:r>
              <a:rPr sz="3000" lang="en"/>
              <a:t>Atmospheric interference</a:t>
            </a:r>
          </a:p>
          <a:p>
            <a:r>
              <a:t/>
            </a:r>
          </a:p>
          <a:p>
            <a:pPr rtl="0" lvl="0" indent="-298450" marL="457200">
              <a:lnSpc>
                <a:spcPct val="115000"/>
              </a:lnSpc>
              <a:buClr>
                <a:schemeClr val="dk2"/>
              </a:buClr>
              <a:buSzPct val="61111"/>
              <a:buFont typeface="Arial"/>
              <a:buChar char="•"/>
            </a:pPr>
            <a:r>
              <a:rPr sz="3000" lang="en"/>
              <a:t>How to meter wireless consumption</a:t>
            </a:r>
          </a:p>
          <a:p>
            <a:r>
              <a:t/>
            </a:r>
          </a:p>
        </p:txBody>
      </p:sp>
      <p:sp>
        <p:nvSpPr>
          <p:cNvPr id="102" name="Shape 102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Technical Issues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318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Although the idea of wireless power transmission is not a new idea, it was not till today's technology that it could be implemented.</a:t>
            </a:r>
          </a:p>
          <a:p>
            <a:pPr lvl="0" indent="-4318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There are several ways to achieve the goal of wireless power and they are gradually improving the technologies capabilities. </a:t>
            </a:r>
          </a:p>
        </p:txBody>
      </p:sp>
      <p:sp>
        <p:nvSpPr>
          <p:cNvPr id="108" name="Shape 108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Conclusion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3" name="Shape 113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2400" lang="en"/>
              <a:t>Ferguson, Will. "Wireless Power May Cut the Cord for Plug-In Devices, Including Cars." </a:t>
            </a:r>
            <a:r>
              <a:rPr sz="2400" lang="en" i="1"/>
              <a:t>National Geographic. </a:t>
            </a:r>
            <a:r>
              <a:rPr sz="2400" lang="en"/>
              <a:t>National Geographic Society, 28 Dec. 2012. 08 Feb. 2013.</a:t>
            </a:r>
          </a:p>
          <a:p>
            <a:r>
              <a:t/>
            </a:r>
          </a:p>
          <a:p>
            <a:pPr rtl="0" lvl="0">
              <a:buNone/>
            </a:pPr>
            <a:r>
              <a:rPr sz="2400" lang="en"/>
              <a:t>Hadley, Franklin. "Goodbye Wires!" </a:t>
            </a:r>
            <a:r>
              <a:rPr sz="2400" lang="en" i="1"/>
              <a:t>MIT Tech Talk</a:t>
            </a:r>
            <a:r>
              <a:rPr sz="2400" lang="en"/>
              <a:t> 13 June 2007. </a:t>
            </a:r>
            <a:r>
              <a:rPr sz="2400" lang="en" i="1"/>
              <a:t>MIT's News Office. </a:t>
            </a:r>
            <a:r>
              <a:rPr sz="2400" lang="en"/>
              <a:t>08 Feb. 2013.</a:t>
            </a:r>
          </a:p>
          <a:p>
            <a:r>
              <a:t/>
            </a:r>
          </a:p>
          <a:p>
            <a:pPr>
              <a:buNone/>
            </a:pPr>
            <a:r>
              <a:rPr sz="2400" lang="en"/>
              <a:t>Wilson, Tracy V.. "How Wireless Power Works" 12 January 2007. HowStuffWorks.com. &lt;http://electronics.howstuffworks.com/everyday-tech/wireless-power.htm&gt; 08 February 2013.</a:t>
            </a:r>
          </a:p>
        </p:txBody>
      </p:sp>
      <p:sp>
        <p:nvSpPr>
          <p:cNvPr id="114" name="Shape 114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References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9" name="Shape 119"/>
          <p:cNvSpPr txBox="1"/>
          <p:nvPr>
            <p:ph type="ctrTitle"/>
          </p:nvPr>
        </p:nvSpPr>
        <p:spPr>
          <a:xfrm>
            <a:off y="1656080" x="1082040"/>
            <a:ext cy="1470000" cx="70509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Technical Issues of Wireless Power Transmission</a:t>
            </a:r>
          </a:p>
        </p:txBody>
      </p:sp>
      <p:sp>
        <p:nvSpPr>
          <p:cNvPr id="120" name="Shape 120"/>
          <p:cNvSpPr txBox="1"/>
          <p:nvPr>
            <p:ph idx="1" type="subTitle"/>
          </p:nvPr>
        </p:nvSpPr>
        <p:spPr>
          <a:xfrm>
            <a:off y="3230880" x="1082040"/>
            <a:ext cy="925499" cx="70358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By: Jonathan Baliwag</a:t>
            </a:r>
          </a:p>
          <a:p>
            <a:pPr rtl="0" lvl="0">
              <a:buNone/>
            </a:pPr>
            <a:r>
              <a:rPr lang="en"/>
              <a:t>James Negron Rodriguez</a:t>
            </a:r>
          </a:p>
          <a:p>
            <a:pPr rtl="0" lvl="0">
              <a:buNone/>
            </a:pPr>
            <a:r>
              <a:rPr lang="en"/>
              <a:t>Group 19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318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I</a:t>
            </a:r>
            <a:r>
              <a:rPr sz="3600" lang="en"/>
              <a:t>ntroduction and Background</a:t>
            </a:r>
          </a:p>
          <a:p>
            <a:pPr rtl="0" lvl="0" indent="-431800" marL="457200">
              <a:buClr>
                <a:schemeClr val="dk2"/>
              </a:buClr>
              <a:buSzPct val="148148"/>
              <a:buFont typeface="Arial"/>
              <a:buChar char="•"/>
            </a:pPr>
            <a:r>
              <a:rPr sz="3600" lang="en"/>
              <a:t>Wired Power Transmission</a:t>
            </a:r>
          </a:p>
          <a:p>
            <a:pPr rtl="0" lvl="0" indent="-431800" marL="457200">
              <a:buClr>
                <a:schemeClr val="dk2"/>
              </a:buClr>
              <a:buSzPct val="148148"/>
              <a:buFont typeface="Arial"/>
              <a:buChar char="•"/>
            </a:pPr>
            <a:r>
              <a:rPr sz="3600" lang="en"/>
              <a:t>Wireless Power Transmission </a:t>
            </a:r>
          </a:p>
          <a:p>
            <a:pPr rtl="0" lvl="1" indent="-406400" marL="914400">
              <a:buClr>
                <a:schemeClr val="dk2"/>
              </a:buClr>
              <a:buSzPct val="77777"/>
              <a:buFont typeface="Courier New"/>
              <a:buChar char="o"/>
            </a:pPr>
            <a:r>
              <a:rPr sz="3600" lang="en"/>
              <a:t>Current Uses</a:t>
            </a:r>
          </a:p>
          <a:p>
            <a:pPr rtl="0" lvl="1" indent="-406400" marL="914400">
              <a:buClr>
                <a:schemeClr val="dk2"/>
              </a:buClr>
              <a:buSzPct val="77777"/>
              <a:buFont typeface="Courier New"/>
              <a:buChar char="o"/>
            </a:pPr>
            <a:r>
              <a:rPr sz="3600" lang="en"/>
              <a:t>New Methods</a:t>
            </a:r>
          </a:p>
          <a:p>
            <a:pPr rtl="0" lvl="0" indent="-431800" marL="457200">
              <a:buClr>
                <a:schemeClr val="dk2"/>
              </a:buClr>
              <a:buSzPct val="148148"/>
              <a:buFont typeface="Arial"/>
              <a:buChar char="•"/>
            </a:pPr>
            <a:r>
              <a:rPr sz="3600" lang="en"/>
              <a:t>Technical Issues </a:t>
            </a:r>
          </a:p>
          <a:p>
            <a:pPr rtl="0" lvl="0" indent="-431800" marL="457200">
              <a:buClr>
                <a:schemeClr val="dk2"/>
              </a:buClr>
              <a:buSzPct val="148148"/>
              <a:buFont typeface="Arial"/>
              <a:buChar char="•"/>
            </a:pPr>
            <a:r>
              <a:rPr sz="3600" lang="en"/>
              <a:t>Conclusion</a:t>
            </a:r>
          </a:p>
          <a:p>
            <a:pPr rtl="0" lvl="0" indent="-431800" marL="457200">
              <a:buClr>
                <a:schemeClr val="dk2"/>
              </a:buClr>
              <a:buSzPct val="148148"/>
              <a:buFont typeface="Arial"/>
              <a:buChar char="•"/>
            </a:pPr>
            <a:r>
              <a:rPr sz="3600" lang="en"/>
              <a:t>References</a:t>
            </a:r>
          </a:p>
        </p:txBody>
      </p:sp>
      <p:sp>
        <p:nvSpPr>
          <p:cNvPr id="48" name="Shape 48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chemeClr val="dk2"/>
                </a:solidFill>
              </a:rPr>
              <a:t>Table of Contents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What is Wireless Power Transmission?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Nicola Tesla first proposed wireless power in the late 1800s and early 1900s</a:t>
            </a:r>
          </a:p>
          <a:p>
            <a:r>
              <a:t/>
            </a:r>
          </a:p>
          <a:p>
            <a:pPr>
              <a:buNone/>
            </a:pPr>
            <a:r>
              <a:rPr lang="en"/>
              <a:t>Didn't immediately take off and wired power has become the main method of power transmission</a:t>
            </a:r>
          </a:p>
        </p:txBody>
      </p:sp>
      <p:sp>
        <p:nvSpPr>
          <p:cNvPr id="54" name="Shape 54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Introduction and Background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3000" lang="en"/>
              <a:t>An electrical grid is an interconnected network for delivering electricity from suppliers to consumers</a:t>
            </a:r>
          </a:p>
          <a:p>
            <a:r>
              <a:t/>
            </a:r>
          </a:p>
          <a:p>
            <a:pPr rtl="0" lvl="0" indent="-419100" marL="457200">
              <a:buClr>
                <a:schemeClr val="dk2"/>
              </a:buClr>
              <a:buSzPct val="166666"/>
              <a:buFont typeface="Arial"/>
              <a:buChar char="•"/>
            </a:pPr>
            <a:r>
              <a:rPr sz="3000" lang="en"/>
              <a:t>Consists of:</a:t>
            </a:r>
          </a:p>
          <a:p>
            <a:pPr rtl="0" lvl="1" indent="-419100" marL="914400">
              <a:buClr>
                <a:schemeClr val="dk2"/>
              </a:buClr>
              <a:buSzPct val="100000"/>
              <a:buFont typeface="Courier New"/>
              <a:buChar char="o"/>
            </a:pPr>
            <a:r>
              <a:rPr sz="3000" lang="en"/>
              <a:t>Generating stations</a:t>
            </a:r>
          </a:p>
          <a:p>
            <a:pPr rtl="0" lvl="1" indent="-419100" marL="914400">
              <a:buClr>
                <a:schemeClr val="dk2"/>
              </a:buClr>
              <a:buSzPct val="100000"/>
              <a:buFont typeface="Courier New"/>
              <a:buChar char="o"/>
            </a:pPr>
            <a:r>
              <a:rPr sz="3000" lang="en"/>
              <a:t>High-voltage transmission lines</a:t>
            </a:r>
          </a:p>
          <a:p>
            <a:pPr rtl="0" lvl="1" indent="-419100" marL="914400">
              <a:buClr>
                <a:schemeClr val="dk2"/>
              </a:buClr>
              <a:buSzPct val="100000"/>
              <a:buFont typeface="Courier New"/>
              <a:buChar char="o"/>
            </a:pPr>
            <a:r>
              <a:rPr sz="3000" lang="en"/>
              <a:t>Demand Centers</a:t>
            </a:r>
          </a:p>
          <a:p>
            <a:pPr rtl="0" lvl="1" indent="-419100" marL="914400">
              <a:buClr>
                <a:schemeClr val="dk2"/>
              </a:buClr>
              <a:buSzPct val="100000"/>
              <a:buFont typeface="Courier New"/>
              <a:buChar char="o"/>
            </a:pPr>
            <a:r>
              <a:rPr sz="3000" lang="en"/>
              <a:t>Distribution Lines</a:t>
            </a:r>
          </a:p>
          <a:p>
            <a:pPr lvl="1" indent="-419100" marL="914400">
              <a:buClr>
                <a:schemeClr val="dk2"/>
              </a:buClr>
              <a:buSzPct val="100000"/>
              <a:buFont typeface="Courier New"/>
              <a:buChar char="o"/>
            </a:pPr>
            <a:r>
              <a:rPr sz="3000" lang="en"/>
              <a:t>Customers</a:t>
            </a:r>
          </a:p>
        </p:txBody>
      </p:sp>
      <p:sp>
        <p:nvSpPr>
          <p:cNvPr id="60" name="Shape 60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Wired Power Transmission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/>
          <p:nvPr/>
        </p:nvSpPr>
        <p:spPr>
          <a:xfrm>
            <a:off y="282575" x="2151062"/>
            <a:ext cy="6257849" cx="475851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298450" marL="457200">
              <a:lnSpc>
                <a:spcPct val="115000"/>
              </a:lnSpc>
              <a:buClr>
                <a:schemeClr val="dk2"/>
              </a:buClr>
              <a:buSzPct val="61111"/>
              <a:buFont typeface="Arial"/>
              <a:buChar char="•"/>
            </a:pPr>
            <a:r>
              <a:rPr sz="3000" lang="en"/>
              <a:t>Electromagnetic Induction</a:t>
            </a:r>
          </a:p>
          <a:p>
            <a:r>
              <a:t/>
            </a:r>
          </a:p>
          <a:p>
            <a:pPr rtl="0" lvl="0" indent="-298450" marL="457200">
              <a:lnSpc>
                <a:spcPct val="115000"/>
              </a:lnSpc>
              <a:buClr>
                <a:schemeClr val="dk2"/>
              </a:buClr>
              <a:buSzPct val="61111"/>
              <a:buFont typeface="Arial"/>
              <a:buChar char="•"/>
            </a:pPr>
            <a:r>
              <a:rPr sz="3000" lang="en"/>
              <a:t>New methods for long range wireless power transmission</a:t>
            </a:r>
          </a:p>
          <a:p>
            <a:pPr rtl="0" lvl="1" indent="-298450" marL="914400">
              <a:lnSpc>
                <a:spcPct val="115000"/>
              </a:lnSpc>
              <a:buClr>
                <a:schemeClr val="dk2"/>
              </a:buClr>
              <a:buSzPct val="45833"/>
              <a:buFont typeface="Courier New"/>
              <a:buChar char="o"/>
            </a:pPr>
            <a:r>
              <a:rPr sz="2400" lang="en"/>
              <a:t>Electromagnetic Radiation</a:t>
            </a:r>
          </a:p>
          <a:p>
            <a:pPr rtl="0" lvl="1" indent="-298450" marL="914400">
              <a:lnSpc>
                <a:spcPct val="115000"/>
              </a:lnSpc>
              <a:buClr>
                <a:schemeClr val="dk2"/>
              </a:buClr>
              <a:buSzPct val="45833"/>
              <a:buFont typeface="Courier New"/>
              <a:buChar char="o"/>
            </a:pPr>
            <a:r>
              <a:rPr sz="2400" lang="en"/>
              <a:t>Electrical Conduction</a:t>
            </a:r>
          </a:p>
          <a:p>
            <a:r>
              <a:t/>
            </a:r>
          </a:p>
        </p:txBody>
      </p:sp>
      <p:sp>
        <p:nvSpPr>
          <p:cNvPr id="71" name="Shape 71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/>
              <a:t>Wireless Power Transmission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5" name="Shape 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6" name="Shape 76"/>
          <p:cNvSpPr txBox="1"/>
          <p:nvPr>
            <p:ph idx="1" type="body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marR="139700">
              <a:lnSpc>
                <a:spcPct val="115000"/>
              </a:lnSpc>
              <a:buNone/>
            </a:pPr>
            <a:r>
              <a:rPr b="1" sz="800" lang="en">
                <a:solidFill>
                  <a:srgbClr val="333333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id="77" name="Shape 77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Inductive Coupling</a:t>
            </a:r>
          </a:p>
        </p:txBody>
      </p:sp>
      <p:sp>
        <p:nvSpPr>
          <p:cNvPr id="78" name="Shape 78"/>
          <p:cNvSpPr/>
          <p:nvPr/>
        </p:nvSpPr>
        <p:spPr>
          <a:xfrm>
            <a:off y="1804987" x="2935379"/>
            <a:ext cy="4770327" cx="351507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/>
          <p:nvPr/>
        </p:nvSpPr>
        <p:spPr>
          <a:xfrm>
            <a:off y="987194" x="457200"/>
            <a:ext cy="5515731" cx="8193092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84" name="Shape 84"/>
          <p:cNvSpPr txBox="1"/>
          <p:nvPr>
            <p:ph type="title"/>
          </p:nvPr>
        </p:nvSpPr>
        <p:spPr>
          <a:xfrm>
            <a:off y="193231" x="457200"/>
            <a:ext cy="7973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lang="en"/>
              <a:t>Resonant Induction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y="574231" x="457200"/>
            <a:ext cy="797399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rtl="0" lvl="0">
              <a:buNone/>
            </a:pPr>
            <a:r>
              <a:rPr sz="3000" lang="en"/>
              <a:t>Electromagnetic Radiation - Microwave Method</a:t>
            </a:r>
          </a:p>
        </p:txBody>
      </p:sp>
      <p:sp>
        <p:nvSpPr>
          <p:cNvPr id="90" name="Shape 90"/>
          <p:cNvSpPr/>
          <p:nvPr/>
        </p:nvSpPr>
        <p:spPr>
          <a:xfrm>
            <a:off y="1602362" x="598924"/>
            <a:ext cy="4562479" cx="794615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