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2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6" name="Shape 1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60" name="Shape 60"/>
          <p:cNvGrpSpPr/>
          <p:nvPr/>
        </p:nvGrpSpPr>
        <p:grpSpPr>
          <a:xfrm>
            <a:off y="1334226" x="-11"/>
            <a:ext cy="4116299" cx="7314320"/>
            <a:chOff y="1378676" x="-11"/>
            <a:chExt cy="4116299" cx="7314320"/>
          </a:xfrm>
        </p:grpSpPr>
        <p:sp>
          <p:nvSpPr>
            <p:cNvPr id="61" name="Shape 61"/>
            <p:cNvSpPr/>
            <p:nvPr/>
          </p:nvSpPr>
          <p:spPr>
            <a:xfrm flipH="1">
              <a:off y="1378676" x="-11"/>
              <a:ext cy="4116299" cx="187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62" name="Shape 62"/>
            <p:cNvSpPr/>
            <p:nvPr/>
          </p:nvSpPr>
          <p:spPr>
            <a:xfrm flipH="1">
              <a:off y="1378676" x="187809"/>
              <a:ext cy="4116299" cx="71264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63" name="Shape 63"/>
          <p:cNvSpPr txBox="1"/>
          <p:nvPr>
            <p:ph type="ctrTitle"/>
          </p:nvPr>
        </p:nvSpPr>
        <p:spPr>
          <a:xfrm>
            <a:off y="2266575" x="685800"/>
            <a:ext cy="1333799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subTitle"/>
          </p:nvPr>
        </p:nvSpPr>
        <p:spPr>
          <a:xfrm>
            <a:off y="3600451" x="685800"/>
            <a:ext cy="900599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66" name="Shape 66"/>
          <p:cNvGrpSpPr/>
          <p:nvPr/>
        </p:nvGrpSpPr>
        <p:grpSpPr>
          <a:xfrm>
            <a:off y="-12188" x="-13"/>
            <a:ext cy="1612601" cx="8005727"/>
            <a:chOff y="-12187" x="-13"/>
            <a:chExt cy="1161900" cx="8005727"/>
          </a:xfrm>
        </p:grpSpPr>
        <p:sp>
          <p:nvSpPr>
            <p:cNvPr id="67" name="Shape 67"/>
            <p:cNvSpPr/>
            <p:nvPr/>
          </p:nvSpPr>
          <p:spPr>
            <a:xfrm flipH="1">
              <a:off y="-12187" x="-13"/>
              <a:ext cy="1161900" cx="187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68" name="Shape 68"/>
            <p:cNvSpPr/>
            <p:nvPr/>
          </p:nvSpPr>
          <p:spPr>
            <a:xfrm flipH="1">
              <a:off y="-12187" x="187715"/>
              <a:ext cy="1161900" cx="78179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69" name="Shape 69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1pPr>
            <a:lvl2pPr algn="l" rtl="0" indent="-285750" marL="74295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2pPr>
            <a:lvl3pPr algn="l" rtl="0" indent="-228600" marL="11430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3pPr>
            <a:lvl4pPr algn="l" rtl="0" indent="-228600" marL="16002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4pPr>
            <a:lvl5pPr algn="l" rtl="0" indent="-228600" marL="20574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5pPr>
            <a:lvl6pPr algn="l" rtl="0" indent="-228600" marL="25146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6pPr>
            <a:lvl7pPr algn="l" rtl="0" indent="-228600" marL="29718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7pPr>
            <a:lvl8pPr algn="l" rtl="0" indent="-228600" marL="34290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baseline="0" sz="1800">
                <a:solidFill>
                  <a:schemeClr val="dk2"/>
                </a:solidFill>
              </a:defRPr>
            </a:lvl8pPr>
            <a:lvl9pPr algn="l" rtl="0" indent="-228600" marL="38862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baseline="0" sz="18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idx="1" type="body"/>
          </p:nvPr>
        </p:nvSpPr>
        <p:spPr>
          <a:xfrm>
            <a:off y="1704684" x="456245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sp>
        <p:nvSpPr>
          <p:cNvPr id="73" name="Shape 73"/>
          <p:cNvSpPr txBox="1"/>
          <p:nvPr>
            <p:ph idx="2" type="body"/>
          </p:nvPr>
        </p:nvSpPr>
        <p:spPr>
          <a:xfrm>
            <a:off y="1704684" x="4648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grpSp>
        <p:nvGrpSpPr>
          <p:cNvPr id="74" name="Shape 74"/>
          <p:cNvGrpSpPr/>
          <p:nvPr/>
        </p:nvGrpSpPr>
        <p:grpSpPr>
          <a:xfrm>
            <a:off y="-12188" x="-13"/>
            <a:ext cy="1612601" cx="8005727"/>
            <a:chOff y="-12187" x="-13"/>
            <a:chExt cy="1161900" cx="8005727"/>
          </a:xfrm>
        </p:grpSpPr>
        <p:sp>
          <p:nvSpPr>
            <p:cNvPr id="75" name="Shape 75"/>
            <p:cNvSpPr/>
            <p:nvPr/>
          </p:nvSpPr>
          <p:spPr>
            <a:xfrm flipH="1">
              <a:off y="-12187" x="-13"/>
              <a:ext cy="1161900" cx="1878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76" name="Shape 76"/>
            <p:cNvSpPr/>
            <p:nvPr/>
          </p:nvSpPr>
          <p:spPr>
            <a:xfrm flipH="1">
              <a:off y="-12187" x="187715"/>
              <a:ext cy="1161900" cx="78179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77" name="Shape 77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79" name="Shape 79"/>
          <p:cNvGrpSpPr/>
          <p:nvPr/>
        </p:nvGrpSpPr>
        <p:grpSpPr>
          <a:xfrm>
            <a:off y="-12188" x="-13"/>
            <a:ext cy="1612601" cx="8005727"/>
            <a:chOff y="-12187" x="-13"/>
            <a:chExt cy="1161900" cx="8005727"/>
          </a:xfrm>
        </p:grpSpPr>
        <p:sp>
          <p:nvSpPr>
            <p:cNvPr id="80" name="Shape 80"/>
            <p:cNvSpPr/>
            <p:nvPr/>
          </p:nvSpPr>
          <p:spPr>
            <a:xfrm flipH="1">
              <a:off y="-12187" x="-13"/>
              <a:ext cy="1161900" cx="1878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81" name="Shape 81"/>
            <p:cNvSpPr/>
            <p:nvPr/>
          </p:nvSpPr>
          <p:spPr>
            <a:xfrm flipH="1">
              <a:off y="-12187" x="187715"/>
              <a:ext cy="1161900" cx="78179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82" name="Shape 82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/>
        </p:nvSpPr>
        <p:spPr>
          <a:xfrm flipH="1">
            <a:off y="6165014" x="8964665"/>
            <a:ext cy="695100" cx="1878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85" name="Shape 85"/>
          <p:cNvSpPr/>
          <p:nvPr/>
        </p:nvSpPr>
        <p:spPr>
          <a:xfrm flipH="1">
            <a:off y="6165014" x="3866777"/>
            <a:ext cy="695100" cx="50979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6165014" x="3866812"/>
            <a:ext cy="695100" cx="50979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  <a:lvl2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2pPr>
            <a:lvl3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3pPr>
            <a:lvl4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4pPr>
            <a:lvl5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5pPr>
            <a:lvl6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6pPr>
            <a:lvl7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7pPr>
            <a:lvl8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8pPr>
            <a:lvl9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5" name="Shape 5"/>
          <p:cNvGrpSpPr/>
          <p:nvPr/>
        </p:nvGrpSpPr>
        <p:grpSpPr>
          <a:xfrm>
            <a:off y="-94" x="33867"/>
            <a:ext cy="2810236" cx="3409812"/>
            <a:chOff y="1493" x="0"/>
            <a:chExt cy="2810236" cx="3409812"/>
          </a:xfrm>
        </p:grpSpPr>
        <p:cxnSp>
          <p:nvCxnSpPr>
            <p:cNvPr id="6" name="Shape 6"/>
            <p:cNvCxnSpPr/>
            <p:nvPr/>
          </p:nvCxnSpPr>
          <p:spPr>
            <a:xfrm>
              <a:off y="245542" x="0"/>
              <a:ext cy="1500" cx="3251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y="1407880" x="-1212177"/>
              <a:ext cy="1500" cx="2806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y="474143" x="0"/>
              <a:ext cy="1500" cx="2666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y="702743" x="0"/>
              <a:ext cy="1500" cx="2167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y="931342" x="0"/>
              <a:ext cy="1500" cx="18626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y="1159942" x="0"/>
              <a:ext cy="1500" cx="1490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y="1388542" x="0"/>
              <a:ext cy="1500" cx="12191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y="1617142" x="0"/>
              <a:ext cy="1500" cx="990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y="1845742" x="0"/>
              <a:ext cy="1500" cx="745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y="2074342" x="0"/>
              <a:ext cy="1500" cx="533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y="2302943" x="0"/>
              <a:ext cy="1500" cx="262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y="1238115" x="-814261"/>
              <a:ext cy="1500" cx="2468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y="1014527" x="-357712"/>
              <a:ext cy="1500" cx="2018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y="887576" x="-853"/>
              <a:ext cy="1500" cx="1763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y="790194" x="326307"/>
              <a:ext cy="1500" cx="1569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y="709726" x="636516"/>
              <a:ext cy="1500" cx="1408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y="603961" x="972228"/>
              <a:ext cy="1500" cx="1196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y="527761" x="1278236"/>
              <a:ext cy="1500" cx="1044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y="440776" x="1590398"/>
              <a:ext cy="1500" cx="879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y="377227" x="1883657"/>
              <a:ext cy="1500" cx="752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y="292493" x="2198066"/>
              <a:ext cy="1500" cx="583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y="199376" x="2521027"/>
              <a:ext cy="1500" cx="397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y="148627" x="2801688"/>
              <a:ext cy="1500" cx="295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y="102444" x="3079242"/>
              <a:ext cy="1500" cx="201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y="85076" x="3324762"/>
              <a:ext cy="1500" cx="1686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</p:grpSp>
      <p:sp>
        <p:nvSpPr>
          <p:cNvPr id="31" name="Shape 3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1600200" x="457200"/>
            <a:ext cy="45261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grpSp>
        <p:nvGrpSpPr>
          <p:cNvPr id="33" name="Shape 33"/>
          <p:cNvGrpSpPr/>
          <p:nvPr/>
        </p:nvGrpSpPr>
        <p:grpSpPr>
          <a:xfrm rot="10800000">
            <a:off y="4047858" x="5734187"/>
            <a:ext cy="2810236" cx="3409812"/>
            <a:chOff y="1493" x="0"/>
            <a:chExt cy="2810236" cx="3409812"/>
          </a:xfrm>
        </p:grpSpPr>
        <p:cxnSp>
          <p:nvCxnSpPr>
            <p:cNvPr id="34" name="Shape 34"/>
            <p:cNvCxnSpPr/>
            <p:nvPr/>
          </p:nvCxnSpPr>
          <p:spPr>
            <a:xfrm>
              <a:off y="245542" x="0"/>
              <a:ext cy="1500" cx="3251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y="1407880" x="-1212177"/>
              <a:ext cy="1500" cx="2806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y="474143" x="0"/>
              <a:ext cy="1500" cx="2666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y="702743" x="0"/>
              <a:ext cy="1500" cx="2167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y="931342" x="0"/>
              <a:ext cy="1500" cx="18626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y="1159942" x="0"/>
              <a:ext cy="1500" cx="1490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y="1388542" x="0"/>
              <a:ext cy="1500" cx="12191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y="1617142" x="0"/>
              <a:ext cy="1500" cx="990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y="1845742" x="0"/>
              <a:ext cy="1500" cx="745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y="2074342" x="0"/>
              <a:ext cy="1500" cx="533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y="2302943" x="0"/>
              <a:ext cy="1500" cx="262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y="1238115" x="-814261"/>
              <a:ext cy="1500" cx="2468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y="1014527" x="-357712"/>
              <a:ext cy="1500" cx="2018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y="887576" x="-853"/>
              <a:ext cy="1500" cx="1763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y="790194" x="326307"/>
              <a:ext cy="1500" cx="1569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y="709726" x="636516"/>
              <a:ext cy="1500" cx="1408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y="603961" x="972228"/>
              <a:ext cy="1500" cx="1196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y="527761" x="1278236"/>
              <a:ext cy="1500" cx="1044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y="440776" x="1590398"/>
              <a:ext cy="1500" cx="879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y="377227" x="1883657"/>
              <a:ext cy="1500" cx="752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y="292493" x="2198066"/>
              <a:ext cy="1500" cx="583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y="199376" x="2521027"/>
              <a:ext cy="1500" cx="397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y="148627" x="2801688"/>
              <a:ext cy="1500" cx="295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y="102444" x="3079242"/>
              <a:ext cy="1500" cx="201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y="85076" x="3324762"/>
              <a:ext cy="1500" cx="1686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</p:grp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2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y="2266575" x="685800"/>
            <a:ext cy="1333799" cx="6400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Eye Tracking:</a:t>
            </a:r>
          </a:p>
          <a:p>
            <a:pPr>
              <a:buNone/>
            </a:pPr>
            <a:r>
              <a:rPr lang="en"/>
              <a:t>Technical Issues</a:t>
            </a:r>
          </a:p>
        </p:txBody>
      </p:sp>
      <p:sp>
        <p:nvSpPr>
          <p:cNvPr id="90" name="Shape 90"/>
          <p:cNvSpPr txBox="1"/>
          <p:nvPr>
            <p:ph idx="1" type="subTitle"/>
          </p:nvPr>
        </p:nvSpPr>
        <p:spPr>
          <a:xfrm>
            <a:off y="4124476" x="685800"/>
            <a:ext cy="13334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Amber Luu</a:t>
            </a:r>
          </a:p>
          <a:p>
            <a:pPr rtl="0" lvl="0">
              <a:buNone/>
            </a:pPr>
            <a:r>
              <a:rPr lang="en"/>
              <a:t>Paul Lewis</a:t>
            </a:r>
          </a:p>
          <a:p>
            <a:pPr rtl="0" lvl="0">
              <a:buNone/>
            </a:pPr>
            <a:r>
              <a:rPr lang="en"/>
              <a:t>Team 17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Eye Movement Problems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Oculomotor Dysfunction (OMD)</a:t>
            </a:r>
          </a:p>
          <a:p>
            <a:pPr rtl="0" lvl="1" indent="-342900" marL="914400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Clr>
                <a:schemeClr val="dk2"/>
              </a:buClr>
              <a:buSzPct val="60000"/>
              <a:buFont typeface="Courier New"/>
              <a:buChar char="o"/>
            </a:pPr>
            <a:r>
              <a:rPr sz="3000" lang="en"/>
              <a:t>Both eyes do not move smoothly, accurately, or quickly.</a:t>
            </a:r>
          </a:p>
          <a:p>
            <a:pPr rtl="0" lvl="1" indent="-342900" marL="914400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Clr>
                <a:schemeClr val="dk2"/>
              </a:buClr>
              <a:buSzPct val="60000"/>
              <a:buFont typeface="Courier New"/>
              <a:buChar char="o"/>
            </a:pPr>
            <a:r>
              <a:rPr sz="3000" lang="en"/>
              <a:t>Inability to fixate on a single target.</a:t>
            </a:r>
          </a:p>
        </p:txBody>
      </p:sp>
      <p:sp>
        <p:nvSpPr>
          <p:cNvPr id="147" name="Shape 147"/>
          <p:cNvSpPr/>
          <p:nvPr/>
        </p:nvSpPr>
        <p:spPr>
          <a:xfrm>
            <a:off y="4446750" x="1397000"/>
            <a:ext cy="1905000" cx="6350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Final Remarks</a:t>
            </a:r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/>
              <a:t>Most current systems are video based.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/>
              <a:t>Eye tracking analysis can be costly. 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/>
              <a:t>Accuracy is affected and limited by:</a:t>
            </a:r>
          </a:p>
          <a:p>
            <a:pPr rtl="0" lvl="1" indent="-419100" marL="914400">
              <a:buClr>
                <a:schemeClr val="dk2"/>
              </a:buClr>
              <a:buSzPct val="100000"/>
              <a:buFont typeface="Courier New"/>
              <a:buChar char="o"/>
            </a:pPr>
            <a:r>
              <a:rPr sz="3000" lang="en"/>
              <a:t>Quality of technology</a:t>
            </a:r>
          </a:p>
          <a:p>
            <a:pPr rtl="0" lvl="1" indent="-419100" marL="914400">
              <a:buClr>
                <a:schemeClr val="dk2"/>
              </a:buClr>
              <a:buSzPct val="100000"/>
              <a:buFont typeface="Courier New"/>
              <a:buChar char="o"/>
            </a:pPr>
            <a:r>
              <a:rPr sz="3000" lang="en"/>
              <a:t>Lighting</a:t>
            </a:r>
          </a:p>
          <a:p>
            <a:pPr rtl="0" lvl="1" indent="-419100" marL="914400">
              <a:buClr>
                <a:schemeClr val="dk2"/>
              </a:buClr>
              <a:buSzPct val="100000"/>
              <a:buFont typeface="Courier New"/>
              <a:buChar char="o"/>
            </a:pPr>
            <a:r>
              <a:rPr sz="3000" lang="en"/>
              <a:t>Biological impact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References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Untreated Oculomotor Dysfunction.</a:t>
            </a:r>
            <a:r>
              <a:rPr sz="3000" lang="en"/>
              <a:t> Tassinari, J. T. // Optometry &amp; Vision Development;2007, Vol. 38 Issue 3, p121</a:t>
            </a:r>
          </a:p>
          <a:p>
            <a:r>
              <a:t/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Duchowski, Andrew. 2007. Eye Tracking Methodology: Theory and Practice. Springer.</a:t>
            </a:r>
          </a:p>
          <a:p>
            <a:r>
              <a:t/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Just, M. A., &amp; Carpenter, P. A. (1976). Eye fixations and cognitive processes. Cognitive Psychology, 8, 441-480.</a:t>
            </a:r>
          </a:p>
          <a:p>
            <a:pPr rtl="0" lvl="0">
              <a:buNone/>
            </a:pPr>
            <a:r>
              <a:rPr sz="3000" lang="en"/>
              <a:t>  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" name="Shape 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" name="Shape 164"/>
          <p:cNvSpPr txBox="1"/>
          <p:nvPr>
            <p:ph type="ctrTitle"/>
          </p:nvPr>
        </p:nvSpPr>
        <p:spPr>
          <a:xfrm>
            <a:off y="2266575" x="685800"/>
            <a:ext cy="1333799" cx="6400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Eye Tracking:</a:t>
            </a:r>
          </a:p>
          <a:p>
            <a:pPr rtl="0" lvl="0">
              <a:buNone/>
            </a:pPr>
            <a:r>
              <a:rPr lang="en"/>
              <a:t>Technical Issues</a:t>
            </a:r>
          </a:p>
        </p:txBody>
      </p:sp>
      <p:sp>
        <p:nvSpPr>
          <p:cNvPr id="165" name="Shape 165"/>
          <p:cNvSpPr txBox="1"/>
          <p:nvPr>
            <p:ph idx="1" type="subTitle"/>
          </p:nvPr>
        </p:nvSpPr>
        <p:spPr>
          <a:xfrm>
            <a:off y="4124476" x="685800"/>
            <a:ext cy="13334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Amber Luu</a:t>
            </a:r>
          </a:p>
          <a:p>
            <a:pPr rtl="0" lvl="0">
              <a:buNone/>
            </a:pPr>
            <a:r>
              <a:rPr lang="en"/>
              <a:t>Paul Lewis</a:t>
            </a:r>
          </a:p>
          <a:p>
            <a:pPr rtl="0" lvl="0">
              <a:buNone/>
            </a:pPr>
            <a:r>
              <a:rPr lang="en"/>
              <a:t>Team 17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Overview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>
                <a:latin typeface="Times New Roman"/>
                <a:ea typeface="Times New Roman"/>
                <a:cs typeface="Times New Roman"/>
                <a:sym typeface="Times New Roman"/>
              </a:rPr>
              <a:t>Brief reintroduction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>
                <a:latin typeface="Times New Roman"/>
                <a:ea typeface="Times New Roman"/>
                <a:cs typeface="Times New Roman"/>
                <a:sym typeface="Times New Roman"/>
              </a:rPr>
              <a:t>Eye tracking techniques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>
                <a:latin typeface="Times New Roman"/>
                <a:ea typeface="Times New Roman"/>
                <a:cs typeface="Times New Roman"/>
                <a:sym typeface="Times New Roman"/>
              </a:rPr>
              <a:t>Current limitations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>
                <a:latin typeface="Times New Roman"/>
                <a:ea typeface="Times New Roman"/>
                <a:cs typeface="Times New Roman"/>
                <a:sym typeface="Times New Roman"/>
              </a:rPr>
              <a:t>The human factor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>
                <a:latin typeface="Times New Roman"/>
                <a:ea typeface="Times New Roman"/>
                <a:cs typeface="Times New Roman"/>
                <a:sym typeface="Times New Roman"/>
              </a:rPr>
              <a:t>What's being done</a:t>
            </a:r>
          </a:p>
          <a:p>
            <a:pPr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>
                <a:latin typeface="Times New Roman"/>
                <a:ea typeface="Times New Roman"/>
                <a:cs typeface="Times New Roman"/>
                <a:sym typeface="Times New Roman"/>
              </a:rPr>
              <a:t>Final remarks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Eye Tracking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115000"/>
              </a:lnSpc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The process of measuring the point of gaze.</a:t>
            </a:r>
          </a:p>
          <a:p>
            <a:pPr rtl="0" lvl="0" indent="-342900" marL="457200">
              <a:lnSpc>
                <a:spcPct val="115000"/>
              </a:lnSpc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Allows for a better understanding of how people gather information.</a:t>
            </a:r>
          </a:p>
          <a:p>
            <a:pPr rtl="0" lvl="0" indent="-342900" marL="457200">
              <a:lnSpc>
                <a:spcPct val="115000"/>
              </a:lnSpc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These discoveries are already being utilized in medical research, training simulators, and computer usability.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Current Techniques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Most widely used method is video-based.</a:t>
            </a:r>
          </a:p>
          <a:p>
            <a:pPr rtl="0" lvl="1" indent="-342900" marL="914400">
              <a:buClr>
                <a:schemeClr val="dk2"/>
              </a:buClr>
              <a:buSzPct val="60000"/>
              <a:buFont typeface="Courier New"/>
              <a:buChar char="o"/>
            </a:pPr>
            <a:r>
              <a:rPr sz="3000" lang="en"/>
              <a:t>A camera focuses on one or both eyes and records movement.</a:t>
            </a:r>
          </a:p>
          <a:p>
            <a:pPr lvl="1" indent="-342900" marL="914400">
              <a:buClr>
                <a:schemeClr val="dk2"/>
              </a:buClr>
              <a:buSzPct val="60000"/>
              <a:buFont typeface="Courier New"/>
              <a:buChar char="o"/>
            </a:pPr>
            <a:r>
              <a:rPr sz="3000" lang="en"/>
              <a:t>Must first be calibrated.</a:t>
            </a:r>
          </a:p>
        </p:txBody>
      </p:sp>
      <p:sp>
        <p:nvSpPr>
          <p:cNvPr id="109" name="Shape 109"/>
          <p:cNvSpPr/>
          <p:nvPr/>
        </p:nvSpPr>
        <p:spPr>
          <a:xfrm>
            <a:off y="3842858" x="4320300"/>
            <a:ext cy="2702029" cx="43664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10" name="Shape 110"/>
          <p:cNvSpPr/>
          <p:nvPr/>
        </p:nvSpPr>
        <p:spPr>
          <a:xfrm>
            <a:off y="3842858" x="457200"/>
            <a:ext cy="2775644" cx="277207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Limiting Factors 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Accuracy is impacted by:</a:t>
            </a:r>
          </a:p>
          <a:p>
            <a:pPr rtl="0" lvl="1" indent="-342900" marL="914400">
              <a:buClr>
                <a:schemeClr val="dk2"/>
              </a:buClr>
              <a:buSzPct val="60000"/>
              <a:buFont typeface="Courier New"/>
              <a:buChar char="o"/>
            </a:pPr>
            <a:r>
              <a:rPr sz="3000" lang="en"/>
              <a:t>How much the subject is moving</a:t>
            </a:r>
          </a:p>
          <a:p>
            <a:pPr rtl="0" lvl="1" indent="-342900" marL="914400">
              <a:buClr>
                <a:schemeClr val="dk2"/>
              </a:buClr>
              <a:buSzPct val="60000"/>
              <a:buFont typeface="Courier New"/>
              <a:buChar char="o"/>
            </a:pPr>
            <a:r>
              <a:rPr sz="3000" lang="en"/>
              <a:t>The lighting in a room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Varying sample rates:</a:t>
            </a:r>
          </a:p>
          <a:p>
            <a:pPr rtl="0" lvl="1" indent="-342900" marL="914400">
              <a:buClr>
                <a:schemeClr val="dk2"/>
              </a:buClr>
              <a:buSzPct val="60000"/>
              <a:buFont typeface="Courier New"/>
              <a:buChar char="o"/>
            </a:pPr>
            <a:r>
              <a:rPr sz="3000" lang="en"/>
              <a:t>50/60Hz is common in most video-based trackers</a:t>
            </a:r>
          </a:p>
          <a:p>
            <a:pPr rtl="0" lvl="1" indent="-342900" marL="914400">
              <a:buClr>
                <a:schemeClr val="dk2"/>
              </a:buClr>
              <a:buSzPct val="60000"/>
              <a:buFont typeface="Courier New"/>
              <a:buChar char="o"/>
            </a:pPr>
            <a:r>
              <a:rPr sz="3000" lang="en"/>
              <a:t>1000/1250Hz is needed for detailed captures of rapid movement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Limiting Factors cont.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The eye is almost never completely still</a:t>
            </a:r>
          </a:p>
          <a:p>
            <a:pPr rtl="0" lvl="1" indent="-342900" marL="914400">
              <a:buClr>
                <a:schemeClr val="dk2"/>
              </a:buClr>
              <a:buSzPct val="60000"/>
              <a:buFont typeface="Courier New"/>
              <a:buChar char="o"/>
            </a:pPr>
            <a:r>
              <a:rPr sz="3000" lang="en"/>
              <a:t>Difficult to capture tiny and chaotic movement associated with fixations.</a:t>
            </a:r>
          </a:p>
          <a:p>
            <a:pPr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Eye tracking is difficult to do outside of the lab.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The Cost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Accuracy has a direct relationship with cost.</a:t>
            </a:r>
          </a:p>
          <a:p>
            <a:pPr rtl="0" lvl="1" indent="-342900" marL="914400">
              <a:buClr>
                <a:schemeClr val="dk2"/>
              </a:buClr>
              <a:buSzPct val="60000"/>
              <a:buFont typeface="Courier New"/>
              <a:buChar char="o"/>
            </a:pPr>
            <a:r>
              <a:rPr sz="3000" lang="en"/>
              <a:t>Simple systems can use cheap webcams.</a:t>
            </a:r>
          </a:p>
          <a:p>
            <a:pPr rtl="0" lvl="1" indent="-342900" marL="914400">
              <a:buClr>
                <a:schemeClr val="dk2"/>
              </a:buClr>
              <a:buSzPct val="60000"/>
              <a:buFont typeface="Courier New"/>
              <a:buChar char="o"/>
            </a:pPr>
            <a:r>
              <a:rPr sz="3000" lang="en"/>
              <a:t>Sensitive systems can cost tens of thousands of dollars.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Advances in computer and video technology have led to the development of low cost systems.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Interpreting Results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Results can be greatly impacted by misaligned or badly calibrated systems.</a:t>
            </a:r>
          </a:p>
          <a:p>
            <a:r>
              <a:t/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Interpretation of results still requires some level of expertise.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The Human Factor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/>
              <a:t>Visual attention is generally ahead of the eye.</a:t>
            </a:r>
          </a:p>
          <a:p>
            <a:pPr rtl="0" lvl="1" indent="-419100" marL="914400">
              <a:buClr>
                <a:schemeClr val="dk2"/>
              </a:buClr>
              <a:buSzPct val="100000"/>
              <a:buFont typeface="Courier New"/>
              <a:buChar char="o"/>
            </a:pPr>
            <a:r>
              <a:rPr sz="3000" lang="en"/>
              <a:t>100 to 250ms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/>
              <a:t>Cannot infer specific processes directly from a fixation.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/>
              <a:t>A subject might not be looking where their attention is.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/>
              <a:t>Gender can affect scanpath.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