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0" name="Shape 60"/>
          <p:cNvGrpSpPr/>
          <p:nvPr/>
        </p:nvGrpSpPr>
        <p:grpSpPr>
          <a:xfrm>
            <a:off y="1334226" x="-11"/>
            <a:ext cy="4116299" cx="7314320"/>
            <a:chOff y="1378676" x="-11"/>
            <a:chExt cy="4116299" cx="7314320"/>
          </a:xfrm>
        </p:grpSpPr>
        <p:sp>
          <p:nvSpPr>
            <p:cNvPr id="61" name="Shape 61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2" name="Shape 62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y="3600451" x="685800"/>
            <a:ext cy="9005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6" name="Shape 66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67" name="Shape 67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8" name="Shape 68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1800">
                <a:solidFill>
                  <a:schemeClr val="dk2"/>
                </a:solidFill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704684" x="456245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704684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75" name="Shape 75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9" name="Shape 79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80" name="Shape 80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 flipH="1">
            <a:off y="6165014" x="8964665"/>
            <a:ext cy="6951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 flipH="1">
            <a:off y="6165014" x="3866777"/>
            <a:ext cy="6951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6165014" x="3866812"/>
            <a:ext cy="695100" cx="509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94" x="33867"/>
            <a:ext cy="2810236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4047858" x="5734187"/>
            <a:ext cy="2810236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Eye Tracking:</a:t>
            </a:r>
          </a:p>
          <a:p>
            <a:pPr>
              <a:buNone/>
            </a:pPr>
            <a:r>
              <a:rPr lang="en"/>
              <a:t>Technical Issues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4124476" x="685800"/>
            <a:ext cy="13334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Amber Luu</a:t>
            </a:r>
          </a:p>
          <a:p>
            <a:pPr rtl="0" lvl="0">
              <a:buNone/>
            </a:pPr>
            <a:r>
              <a:rPr lang="en"/>
              <a:t>Paul Lewis</a:t>
            </a:r>
          </a:p>
          <a:p>
            <a:pPr rtl="0" lvl="0">
              <a:buNone/>
            </a:pPr>
            <a:r>
              <a:rPr lang="en"/>
              <a:t>Team 17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Eye Movement Problems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Oculomotor Dysfunction (OMD)</a:t>
            </a:r>
          </a:p>
          <a:p>
            <a:pPr rtl="0" lvl="1" indent="-342900" marL="91440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Both eyes do not move smoothly, accurately, or quickly.</a:t>
            </a:r>
          </a:p>
          <a:p>
            <a:pPr rtl="0" lvl="1" indent="-342900" marL="91440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Inability to fixate on a single target.</a:t>
            </a:r>
          </a:p>
        </p:txBody>
      </p:sp>
      <p:sp>
        <p:nvSpPr>
          <p:cNvPr id="147" name="Shape 147"/>
          <p:cNvSpPr/>
          <p:nvPr/>
        </p:nvSpPr>
        <p:spPr>
          <a:xfrm>
            <a:off y="4446750" x="1397000"/>
            <a:ext cy="1905000" cx="635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Final Remarks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Most current systems are video based.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Eye tracking analysis can be costly. 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Accuracy is affected and limited by: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Quality of technology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Lighting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Biological impact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Untreated Oculomotor Dysfunction.</a:t>
            </a:r>
            <a:r>
              <a:rPr sz="3000" lang="en"/>
              <a:t> Tassinari, J. T. // Optometry &amp; Vision Development;2007, Vol. 38 Issue 3, p121</a:t>
            </a:r>
          </a:p>
          <a:p>
            <a:r>
              <a:t/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Duchowski, Andrew. 2007. Eye Tracking Methodology: Theory and Practice. Springer.</a:t>
            </a:r>
          </a:p>
          <a:p>
            <a:r>
              <a:t/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Just, M. A., &amp; Carpenter, P. A. (1976). Eye fixations and cognitive processes. Cognitive Psychology, 8, 441-480.</a:t>
            </a:r>
          </a:p>
          <a:p>
            <a:pPr rtl="0" lvl="0">
              <a:buNone/>
            </a:pPr>
            <a:r>
              <a:rPr sz="3000"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Eye Tracking:</a:t>
            </a:r>
          </a:p>
          <a:p>
            <a:pPr rtl="0" lvl="0">
              <a:buNone/>
            </a:pPr>
            <a:r>
              <a:rPr lang="en"/>
              <a:t>Technical Issues</a:t>
            </a:r>
          </a:p>
        </p:txBody>
      </p:sp>
      <p:sp>
        <p:nvSpPr>
          <p:cNvPr id="165" name="Shape 165"/>
          <p:cNvSpPr txBox="1"/>
          <p:nvPr>
            <p:ph idx="1" type="subTitle"/>
          </p:nvPr>
        </p:nvSpPr>
        <p:spPr>
          <a:xfrm>
            <a:off y="4124476" x="685800"/>
            <a:ext cy="13334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Amber Luu</a:t>
            </a:r>
          </a:p>
          <a:p>
            <a:pPr rtl="0" lvl="0">
              <a:buNone/>
            </a:pPr>
            <a:r>
              <a:rPr lang="en"/>
              <a:t>Paul Lewis</a:t>
            </a:r>
          </a:p>
          <a:p>
            <a:pPr rtl="0" lvl="0">
              <a:buNone/>
            </a:pPr>
            <a:r>
              <a:rPr lang="en"/>
              <a:t>Team 17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Brief reintroduction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Eye tracking techniques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Current limitations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The human factor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What's being done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Final remarks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Eye Tracking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The process of measuring the point of gaze.</a:t>
            </a:r>
          </a:p>
          <a:p>
            <a:pPr rtl="0" lvl="0" indent="-342900" marL="457200">
              <a:lnSpc>
                <a:spcPct val="115000"/>
              </a:lnSpc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Allows for a better understanding of how people gather information.</a:t>
            </a:r>
          </a:p>
          <a:p>
            <a:pPr rtl="0" lvl="0" indent="-342900" marL="457200">
              <a:lnSpc>
                <a:spcPct val="115000"/>
              </a:lnSpc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These discoveries are already being utilized in medical research, training simulators, and computer usability.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Current Techniques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Most widely used method is video-based.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A camera focuses on one or both eyes and records movement.</a:t>
            </a:r>
          </a:p>
          <a:p>
            <a:pPr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Must first be calibrated.</a:t>
            </a:r>
          </a:p>
        </p:txBody>
      </p:sp>
      <p:sp>
        <p:nvSpPr>
          <p:cNvPr id="109" name="Shape 109"/>
          <p:cNvSpPr/>
          <p:nvPr/>
        </p:nvSpPr>
        <p:spPr>
          <a:xfrm>
            <a:off y="3842858" x="4320300"/>
            <a:ext cy="2702029" cx="43664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y="3842858" x="457200"/>
            <a:ext cy="2775644" cx="277207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Limiting Factors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Accuracy is impacted by: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How much the subject is moving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The lighting in a room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Varying sample rates: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50/60Hz is common in most video-based trackers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1000/1250Hz is needed for detailed captures of rapid movement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Limiting Factors cont.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The eye is almost never completely still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Difficult to capture tiny and chaotic movement associated with fixations.</a:t>
            </a:r>
          </a:p>
          <a:p>
            <a:pPr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Eye tracking is difficult to do outside of the lab.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Cost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Accuracy has a direct relationship with cost.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Simple systems can use cheap webcams.</a:t>
            </a:r>
          </a:p>
          <a:p>
            <a:pPr rtl="0" lvl="1" indent="-342900" marL="914400">
              <a:buClr>
                <a:schemeClr val="dk2"/>
              </a:buClr>
              <a:buSzPct val="60000"/>
              <a:buFont typeface="Courier New"/>
              <a:buChar char="o"/>
            </a:pPr>
            <a:r>
              <a:rPr sz="3000" lang="en"/>
              <a:t>Sensitive systems can cost tens of thousands of dollars.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Advances in computer and video technology have led to the development of low cost systems.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Interpreting Results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Results can be greatly impacted by misaligned or badly calibrated systems.</a:t>
            </a:r>
          </a:p>
          <a:p>
            <a:r>
              <a:t/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Interpretation of results still requires some level of expertise.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Human Factor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Visual attention is generally ahead of the eye.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100 to 250ms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Cannot infer specific processes directly from a fixation.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A subject might not be looking where their attention is.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Gender can affect scanpath.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