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66" r:id="rId5"/>
    <p:sldId id="259" r:id="rId6"/>
    <p:sldId id="260" r:id="rId7"/>
    <p:sldId id="262" r:id="rId8"/>
    <p:sldId id="265" r:id="rId9"/>
    <p:sldId id="264" r:id="rId10"/>
    <p:sldId id="263" r:id="rId11"/>
    <p:sldId id="261" r:id="rId12"/>
  </p:sldIdLst>
  <p:sldSz cx="12188825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528" y="-108"/>
      </p:cViewPr>
      <p:guideLst>
        <p:guide orient="horz" pos="2160"/>
        <p:guide pos="3839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909583" y="359898"/>
            <a:ext cx="9872948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909583" y="1850064"/>
            <a:ext cx="9872948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00B35AE-DC69-4C2F-9FEB-FF94C642A249}" type="datetimeFigureOut">
              <a:rPr lang="en-US" smtClean="0"/>
              <a:pPr/>
              <a:t>3/10/2013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9A4A94E-C9CD-4BCA-A242-74FB382A1F9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1228257" y="1413802"/>
            <a:ext cx="280343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542499" y="1345016"/>
            <a:ext cx="85322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00B35AE-DC69-4C2F-9FEB-FF94C642A249}" type="datetimeFigureOut">
              <a:rPr lang="en-US" smtClean="0"/>
              <a:pPr/>
              <a:t>3/10/2013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9A4A94E-C9CD-4BCA-A242-74FB382A1F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41619" y="274640"/>
            <a:ext cx="2437765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3603" y="274641"/>
            <a:ext cx="7414869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00B35AE-DC69-4C2F-9FEB-FF94C642A249}" type="datetimeFigureOut">
              <a:rPr lang="en-US" smtClean="0"/>
              <a:pPr/>
              <a:t>3/10/2013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9A4A94E-C9CD-4BCA-A242-74FB382A1F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00B35AE-DC69-4C2F-9FEB-FF94C642A249}" type="datetimeFigureOut">
              <a:rPr lang="en-US" smtClean="0"/>
              <a:pPr/>
              <a:t>3/10/2013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9A4A94E-C9CD-4BCA-A242-74FB382A1F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043061" y="-54"/>
            <a:ext cx="9141619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36960" y="2600325"/>
            <a:ext cx="8532178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36960" y="1066800"/>
            <a:ext cx="8532178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00B35AE-DC69-4C2F-9FEB-FF94C642A249}" type="datetimeFigureOut">
              <a:rPr lang="en-US" smtClean="0"/>
              <a:pPr/>
              <a:t>3/10/2013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9A4A94E-C9CD-4BCA-A242-74FB382A1F9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3047206" y="0"/>
            <a:ext cx="101574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895674" y="2814656"/>
            <a:ext cx="280343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3209916" y="2745870"/>
            <a:ext cx="85322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13645" y="274320"/>
            <a:ext cx="9994837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13646" y="1524000"/>
            <a:ext cx="487553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032952" y="1524000"/>
            <a:ext cx="487553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00B35AE-DC69-4C2F-9FEB-FF94C642A249}" type="datetimeFigureOut">
              <a:rPr lang="en-US" smtClean="0"/>
              <a:pPr/>
              <a:t>3/10/2013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9A4A94E-C9CD-4BCA-A242-74FB382A1F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441" y="5160336"/>
            <a:ext cx="10969943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441" y="328278"/>
            <a:ext cx="5363083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216301" y="328278"/>
            <a:ext cx="5363083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9441" y="969336"/>
            <a:ext cx="5363083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6301" y="969336"/>
            <a:ext cx="5363083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00B35AE-DC69-4C2F-9FEB-FF94C642A249}" type="datetimeFigureOut">
              <a:rPr lang="en-US" smtClean="0"/>
              <a:pPr/>
              <a:t>3/10/2013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9A4A94E-C9CD-4BCA-A242-74FB382A1F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13645" y="274320"/>
            <a:ext cx="9994837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00B35AE-DC69-4C2F-9FEB-FF94C642A249}" type="datetimeFigureOut">
              <a:rPr lang="en-US" smtClean="0"/>
              <a:pPr/>
              <a:t>3/10/2013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9A4A94E-C9CD-4BCA-A242-74FB382A1F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352960" y="0"/>
            <a:ext cx="1083586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00B35AE-DC69-4C2F-9FEB-FF94C642A249}" type="datetimeFigureOut">
              <a:rPr lang="en-US" smtClean="0"/>
              <a:pPr/>
              <a:t>3/10/2013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9A4A94E-C9CD-4BCA-A242-74FB382A1F9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352959" y="-54"/>
            <a:ext cx="97511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441" y="216778"/>
            <a:ext cx="5078677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441" y="1406964"/>
            <a:ext cx="5078677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609441" y="2133601"/>
            <a:ext cx="10868369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00B35AE-DC69-4C2F-9FEB-FF94C642A249}" type="datetimeFigureOut">
              <a:rPr lang="en-US" smtClean="0"/>
              <a:pPr/>
              <a:t>3/10/2013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9A4A94E-C9CD-4BCA-A242-74FB382A1F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47150" y="1066800"/>
            <a:ext cx="3656648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00B35AE-DC69-4C2F-9FEB-FF94C642A249}" type="datetimeFigureOut">
              <a:rPr lang="en-US" smtClean="0"/>
              <a:pPr/>
              <a:t>3/10/2013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9A4A94E-C9CD-4BCA-A242-74FB382A1F9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015735" y="1066800"/>
            <a:ext cx="6094413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17309" y="1143004"/>
            <a:ext cx="5891265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528829" y="954341"/>
            <a:ext cx="914162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6669818" y="936786"/>
            <a:ext cx="865407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7309" y="4800600"/>
            <a:ext cx="5891265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1087619" y="-815922"/>
            <a:ext cx="2184614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25030" y="21103"/>
            <a:ext cx="2268997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243779" y="1055077"/>
            <a:ext cx="1500565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350146" y="-54"/>
            <a:ext cx="10838679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913645" y="274638"/>
            <a:ext cx="9994837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913645" y="1447800"/>
            <a:ext cx="9994837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4773957" y="6305550"/>
            <a:ext cx="2844059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C00B35AE-DC69-4C2F-9FEB-FF94C642A249}" type="datetimeFigureOut">
              <a:rPr lang="en-US" smtClean="0"/>
              <a:pPr/>
              <a:t>3/10/2013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7618015" y="6305550"/>
            <a:ext cx="3859795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11481873" y="6305550"/>
            <a:ext cx="609441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89A4A94E-C9CD-4BCA-A242-74FB382A1F9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352959" y="-54"/>
            <a:ext cx="97511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4800" dirty="0" smtClean="0"/>
              <a:t>Technical Issues </a:t>
            </a:r>
            <a:r>
              <a:rPr lang="en-US" sz="4800" dirty="0" smtClean="0"/>
              <a:t>Regarding </a:t>
            </a:r>
            <a:r>
              <a:rPr lang="en-US" sz="4800" dirty="0" smtClean="0"/>
              <a:t>Near Field Communication</a:t>
            </a:r>
            <a:endParaRPr lang="en-US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856503" y="5562600"/>
            <a:ext cx="2332322" cy="1295400"/>
          </a:xfrm>
        </p:spPr>
        <p:txBody>
          <a:bodyPr/>
          <a:lstStyle/>
          <a:p>
            <a:r>
              <a:rPr lang="en-US" dirty="0" smtClean="0"/>
              <a:t>Group 16</a:t>
            </a:r>
            <a:br>
              <a:rPr lang="en-US" dirty="0" smtClean="0"/>
            </a:br>
            <a:r>
              <a:rPr lang="en-US" dirty="0" smtClean="0"/>
              <a:t>Tyler </a:t>
            </a:r>
            <a:r>
              <a:rPr lang="en-US" dirty="0" err="1" smtClean="0"/>
              <a:t>Swofford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Matthew Kotan</a:t>
            </a:r>
            <a:endParaRPr lang="en-US" dirty="0"/>
          </a:p>
        </p:txBody>
      </p:sp>
      <p:pic>
        <p:nvPicPr>
          <p:cNvPr id="4" name="Picture 3" descr="nokia_c7_nfc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055812" y="3048000"/>
            <a:ext cx="5181600" cy="2752725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 smtClean="0"/>
              <a:t>References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800" dirty="0" smtClean="0"/>
              <a:t>Ok, K., </a:t>
            </a:r>
            <a:r>
              <a:rPr lang="en-US" sz="2800" dirty="0" err="1" smtClean="0"/>
              <a:t>Coskun</a:t>
            </a:r>
            <a:r>
              <a:rPr lang="en-US" sz="2800" dirty="0" smtClean="0"/>
              <a:t>, V., </a:t>
            </a:r>
            <a:r>
              <a:rPr lang="en-US" sz="2800" dirty="0" err="1" smtClean="0"/>
              <a:t>Aydin</a:t>
            </a:r>
            <a:r>
              <a:rPr lang="en-US" sz="2800" dirty="0" smtClean="0"/>
              <a:t>, M., &amp; </a:t>
            </a:r>
            <a:r>
              <a:rPr lang="en-US" sz="2800" dirty="0" err="1" smtClean="0"/>
              <a:t>Ozdenizci</a:t>
            </a:r>
            <a:r>
              <a:rPr lang="en-US" sz="2800" dirty="0" smtClean="0"/>
              <a:t>, B. (2010, November). </a:t>
            </a:r>
            <a:r>
              <a:rPr lang="en-US" sz="2800" i="1" dirty="0" smtClean="0"/>
              <a:t>Current benefits and Future Directions of NFC Services</a:t>
            </a:r>
            <a:r>
              <a:rPr lang="en-US" sz="2800" dirty="0" smtClean="0"/>
              <a:t>. 2010 International Conference on Education and Management Technology, Cairo, Egypt, 1-5.</a:t>
            </a:r>
          </a:p>
          <a:p>
            <a:r>
              <a:rPr lang="en-US" sz="2800" dirty="0" err="1" smtClean="0"/>
              <a:t>Rieback</a:t>
            </a:r>
            <a:r>
              <a:rPr lang="en-US" sz="2800" dirty="0" smtClean="0"/>
              <a:t>, M., </a:t>
            </a:r>
            <a:r>
              <a:rPr lang="en-US" sz="2800" dirty="0" err="1" smtClean="0"/>
              <a:t>Crispo</a:t>
            </a:r>
            <a:r>
              <a:rPr lang="en-US" sz="2800" dirty="0" smtClean="0"/>
              <a:t>, B. &amp; </a:t>
            </a:r>
            <a:r>
              <a:rPr lang="en-US" sz="2800" dirty="0" err="1" smtClean="0"/>
              <a:t>Tanenbaum</a:t>
            </a:r>
            <a:r>
              <a:rPr lang="en-US" sz="2800" dirty="0" smtClean="0"/>
              <a:t>, A. (2006, January). The Evolution of RFID Security. </a:t>
            </a:r>
            <a:r>
              <a:rPr lang="en-US" sz="2800" i="1" dirty="0" smtClean="0"/>
              <a:t>Pervasive Computing</a:t>
            </a:r>
            <a:r>
              <a:rPr lang="en-US" sz="2800" dirty="0" smtClean="0"/>
              <a:t>, 62-69. </a:t>
            </a:r>
          </a:p>
          <a:p>
            <a:r>
              <a:rPr lang="en-US" sz="2800" dirty="0" smtClean="0"/>
              <a:t>Ok, K., </a:t>
            </a:r>
            <a:r>
              <a:rPr lang="en-US" sz="2800" dirty="0" err="1" smtClean="0"/>
              <a:t>Coskun</a:t>
            </a:r>
            <a:r>
              <a:rPr lang="en-US" sz="2800" dirty="0" smtClean="0"/>
              <a:t>, V., &amp; </a:t>
            </a:r>
            <a:r>
              <a:rPr lang="en-US" sz="2800" dirty="0" err="1" smtClean="0"/>
              <a:t>Ozdenizci</a:t>
            </a:r>
            <a:r>
              <a:rPr lang="en-US" sz="2800" dirty="0" smtClean="0"/>
              <a:t>, B. (2012). </a:t>
            </a:r>
            <a:r>
              <a:rPr lang="en-US" sz="2800" i="1" dirty="0" smtClean="0"/>
              <a:t>Near Field Communication From Theory to Practice</a:t>
            </a:r>
            <a:r>
              <a:rPr lang="en-US" sz="2800" dirty="0" smtClean="0"/>
              <a:t>. (pp. 22-56). West Sussex, United Kingdom: John Wiley and Sons.</a:t>
            </a:r>
          </a:p>
          <a:p>
            <a:r>
              <a:rPr lang="en-US" sz="2800" dirty="0" smtClean="0"/>
              <a:t>W. </a:t>
            </a:r>
            <a:r>
              <a:rPr lang="en-US" sz="2800" dirty="0" err="1" smtClean="0"/>
              <a:t>Diffie</a:t>
            </a:r>
            <a:r>
              <a:rPr lang="en-US" sz="2800" dirty="0" smtClean="0"/>
              <a:t>, “The First Ten Years of Public-Key Cryptography,” Proc. IEEE, vol. 76, no. 5, 1988, pp. 560-577.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4800" dirty="0" smtClean="0"/>
              <a:t>Technical Issues </a:t>
            </a:r>
            <a:r>
              <a:rPr lang="en-US" sz="4800" dirty="0" smtClean="0"/>
              <a:t>Regarding </a:t>
            </a:r>
            <a:r>
              <a:rPr lang="en-US" sz="4800" dirty="0" smtClean="0"/>
              <a:t>Near Field Communication</a:t>
            </a:r>
            <a:endParaRPr lang="en-US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856503" y="5562600"/>
            <a:ext cx="2332322" cy="1295400"/>
          </a:xfrm>
        </p:spPr>
        <p:txBody>
          <a:bodyPr/>
          <a:lstStyle/>
          <a:p>
            <a:r>
              <a:rPr lang="en-US" dirty="0" smtClean="0"/>
              <a:t>Group 16</a:t>
            </a:r>
            <a:br>
              <a:rPr lang="en-US" dirty="0" smtClean="0"/>
            </a:br>
            <a:r>
              <a:rPr lang="en-US" dirty="0" smtClean="0"/>
              <a:t>Tyler </a:t>
            </a:r>
            <a:r>
              <a:rPr lang="en-US" dirty="0" err="1" smtClean="0"/>
              <a:t>Swofford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Matthew Kotan</a:t>
            </a:r>
            <a:endParaRPr lang="en-US" dirty="0"/>
          </a:p>
        </p:txBody>
      </p:sp>
      <p:pic>
        <p:nvPicPr>
          <p:cNvPr id="4" name="Picture 3" descr="nokia_c7_nfc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903412" y="3200400"/>
            <a:ext cx="5181600" cy="2752725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 smtClean="0"/>
              <a:t>Outline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How NFC works</a:t>
            </a:r>
          </a:p>
          <a:p>
            <a:pPr lvl="1"/>
            <a:r>
              <a:rPr lang="en-US" dirty="0" smtClean="0"/>
              <a:t>Device Examples</a:t>
            </a:r>
          </a:p>
          <a:p>
            <a:r>
              <a:rPr lang="en-US" dirty="0" smtClean="0"/>
              <a:t>Threats</a:t>
            </a:r>
          </a:p>
          <a:p>
            <a:r>
              <a:rPr lang="en-US" dirty="0" smtClean="0"/>
              <a:t>Security</a:t>
            </a:r>
          </a:p>
          <a:p>
            <a:pPr lvl="1"/>
            <a:r>
              <a:rPr lang="en-US" dirty="0" smtClean="0"/>
              <a:t>Cryptography</a:t>
            </a:r>
          </a:p>
          <a:p>
            <a:pPr lvl="1"/>
            <a:r>
              <a:rPr lang="en-US" dirty="0" smtClean="0"/>
              <a:t>NFC Specific Key Agreement</a:t>
            </a:r>
          </a:p>
          <a:p>
            <a:r>
              <a:rPr lang="en-US" dirty="0" smtClean="0"/>
              <a:t>Hardware implementation</a:t>
            </a:r>
          </a:p>
          <a:p>
            <a:r>
              <a:rPr lang="en-US" dirty="0" smtClean="0"/>
              <a:t>Conclusion</a:t>
            </a:r>
          </a:p>
          <a:p>
            <a:r>
              <a:rPr lang="en-US" dirty="0" smtClean="0"/>
              <a:t>References</a:t>
            </a:r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 smtClean="0"/>
              <a:t>How NFC Works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NFC devices use conductors to generate magnetic fields</a:t>
            </a:r>
          </a:p>
          <a:p>
            <a:r>
              <a:rPr lang="en-US" dirty="0" smtClean="0"/>
              <a:t>These fields can then be used to transport data</a:t>
            </a:r>
          </a:p>
          <a:p>
            <a:r>
              <a:rPr lang="en-US" dirty="0" smtClean="0"/>
              <a:t>NFC differs from many radio based technologies by having a very short range</a:t>
            </a:r>
          </a:p>
          <a:p>
            <a:r>
              <a:rPr lang="en-US" dirty="0" smtClean="0"/>
              <a:t>NFC devices can be either active or passive</a:t>
            </a:r>
          </a:p>
          <a:p>
            <a:r>
              <a:rPr lang="en-US" dirty="0" smtClean="0"/>
              <a:t>Active Devices have their own power sources</a:t>
            </a:r>
          </a:p>
          <a:p>
            <a:r>
              <a:rPr lang="en-US" dirty="0" smtClean="0"/>
              <a:t>Passive devices have no power source and rely on “leaching” power from active devices interacting with them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Active and Passive Device 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 example of a common active device would be a NFC enabled cell phone</a:t>
            </a:r>
          </a:p>
          <a:p>
            <a:r>
              <a:rPr lang="en-US" dirty="0" smtClean="0"/>
              <a:t>Examples of  passive devices would smart posters, and Samsung </a:t>
            </a:r>
            <a:r>
              <a:rPr lang="en-US" dirty="0" err="1" smtClean="0"/>
              <a:t>TecTiles</a:t>
            </a:r>
            <a:endParaRPr lang="en-US" dirty="0"/>
          </a:p>
        </p:txBody>
      </p:sp>
      <p:pic>
        <p:nvPicPr>
          <p:cNvPr id="4" name="Picture 3" descr="s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741612" y="3733800"/>
            <a:ext cx="1981200" cy="3124200"/>
          </a:xfrm>
          <a:prstGeom prst="rect">
            <a:avLst/>
          </a:prstGeom>
        </p:spPr>
      </p:pic>
      <p:pic>
        <p:nvPicPr>
          <p:cNvPr id="5" name="Picture 4" descr="nfc_poster_thumb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484812" y="4114800"/>
            <a:ext cx="2590800" cy="2438400"/>
          </a:xfrm>
          <a:prstGeom prst="rect">
            <a:avLst/>
          </a:prstGeom>
        </p:spPr>
      </p:pic>
      <p:pic>
        <p:nvPicPr>
          <p:cNvPr id="6" name="Picture 5" descr="images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8913812" y="4267200"/>
            <a:ext cx="2219325" cy="20574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 smtClean="0"/>
              <a:t>Threats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Eavesdropping</a:t>
            </a:r>
          </a:p>
          <a:p>
            <a:pPr lvl="1"/>
            <a:r>
              <a:rPr lang="en-US" dirty="0" smtClean="0"/>
              <a:t>Short range of NFC typically prevents this attack</a:t>
            </a:r>
          </a:p>
          <a:p>
            <a:r>
              <a:rPr lang="en-US" dirty="0" smtClean="0"/>
              <a:t>Data Corruption</a:t>
            </a:r>
          </a:p>
          <a:p>
            <a:pPr lvl="1"/>
            <a:r>
              <a:rPr lang="en-US" dirty="0" smtClean="0"/>
              <a:t>Devices detect can detect and prevent data </a:t>
            </a:r>
            <a:r>
              <a:rPr lang="en-US" dirty="0" smtClean="0"/>
              <a:t>corruption</a:t>
            </a:r>
            <a:endParaRPr lang="en-US" dirty="0" smtClean="0"/>
          </a:p>
          <a:p>
            <a:r>
              <a:rPr lang="en-US" dirty="0" smtClean="0"/>
              <a:t>Man-in-the-middle Attack</a:t>
            </a:r>
          </a:p>
          <a:p>
            <a:pPr lvl="1"/>
            <a:r>
              <a:rPr lang="en-US" dirty="0" smtClean="0"/>
              <a:t>This attack is difficult as the attacker has to block the originators RF field and create a new RF field for the recipient</a:t>
            </a:r>
          </a:p>
          <a:p>
            <a:r>
              <a:rPr lang="en-US" dirty="0" smtClean="0"/>
              <a:t>Theft</a:t>
            </a:r>
          </a:p>
          <a:p>
            <a:pPr lvl="1"/>
            <a:r>
              <a:rPr lang="en-US" dirty="0" smtClean="0"/>
              <a:t>Biometric sensors in new smart phones, and password protection</a:t>
            </a:r>
          </a:p>
          <a:p>
            <a:endParaRPr lang="en-US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 smtClean="0"/>
              <a:t>Security</a:t>
            </a:r>
            <a:r>
              <a:rPr lang="en-US" dirty="0" smtClean="0"/>
              <a:t> - Cryptography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Authentication</a:t>
            </a:r>
          </a:p>
          <a:p>
            <a:pPr lvl="1"/>
            <a:r>
              <a:rPr lang="en-US" dirty="0" smtClean="0"/>
              <a:t>Verifying the correct user of the device</a:t>
            </a:r>
          </a:p>
          <a:p>
            <a:r>
              <a:rPr lang="en-US" dirty="0" smtClean="0"/>
              <a:t>Cryptography</a:t>
            </a:r>
          </a:p>
          <a:p>
            <a:pPr lvl="1"/>
            <a:r>
              <a:rPr lang="en-US" dirty="0" smtClean="0"/>
              <a:t>Symmetric</a:t>
            </a:r>
          </a:p>
          <a:p>
            <a:pPr lvl="1"/>
            <a:r>
              <a:rPr lang="en-US" dirty="0" smtClean="0"/>
              <a:t>Asymmetric</a:t>
            </a:r>
          </a:p>
          <a:p>
            <a:r>
              <a:rPr lang="en-US" dirty="0" smtClean="0"/>
              <a:t>Secure Channel</a:t>
            </a:r>
          </a:p>
          <a:p>
            <a:pPr lvl="1"/>
            <a:r>
              <a:rPr lang="en-US" dirty="0" smtClean="0"/>
              <a:t>Best approach for securing NFC technology </a:t>
            </a:r>
          </a:p>
          <a:p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13645" y="274638"/>
            <a:ext cx="9994837" cy="1782762"/>
          </a:xfrm>
        </p:spPr>
        <p:txBody>
          <a:bodyPr>
            <a:normAutofit fontScale="90000"/>
          </a:bodyPr>
          <a:lstStyle/>
          <a:p>
            <a:r>
              <a:rPr lang="en-US" sz="5300" dirty="0" smtClean="0"/>
              <a:t>Security - NFC Specific Key Agreement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Does not use asymmetric cryptography</a:t>
            </a:r>
          </a:p>
          <a:p>
            <a:r>
              <a:rPr lang="en-US" dirty="0" smtClean="0"/>
              <a:t>Based on Amplitude Shift Keying (ASK)</a:t>
            </a:r>
          </a:p>
          <a:p>
            <a:r>
              <a:rPr lang="en-US" dirty="0" smtClean="0"/>
              <a:t>Synchronizes both devices based on timing of random bits and also on the amplitude of the RF signal</a:t>
            </a:r>
          </a:p>
          <a:p>
            <a:r>
              <a:rPr lang="en-US" dirty="0" smtClean="0"/>
              <a:t>While sending data, device listens to RF field</a:t>
            </a:r>
          </a:p>
          <a:p>
            <a:r>
              <a:rPr lang="en-US" dirty="0" smtClean="0"/>
              <a:t>When devices send different bits, attacker can’t differentiate between sender and receiver</a:t>
            </a:r>
          </a:p>
          <a:p>
            <a:r>
              <a:rPr lang="en-US" dirty="0" smtClean="0"/>
              <a:t>Clusters the transfer of data with random bits and erroneous data</a:t>
            </a:r>
          </a:p>
          <a:p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13645" y="274638"/>
            <a:ext cx="9994837" cy="1782762"/>
          </a:xfrm>
        </p:spPr>
        <p:txBody>
          <a:bodyPr>
            <a:normAutofit/>
          </a:bodyPr>
          <a:lstStyle/>
          <a:p>
            <a:r>
              <a:rPr lang="en-US" sz="5300" dirty="0" smtClean="0"/>
              <a:t>Hardware Implementation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Majority of businesses would have to implement NFC reading hardware</a:t>
            </a:r>
          </a:p>
          <a:p>
            <a:r>
              <a:rPr lang="en-US" dirty="0" smtClean="0"/>
              <a:t>Credit Card companies would have to be on board with the hardware implementation</a:t>
            </a:r>
          </a:p>
          <a:p>
            <a:r>
              <a:rPr lang="en-US" dirty="0" smtClean="0"/>
              <a:t>Hardware would be costly</a:t>
            </a:r>
          </a:p>
          <a:p>
            <a:pPr lvl="1"/>
            <a:r>
              <a:rPr lang="en-US" dirty="0" smtClean="0"/>
              <a:t>With hardware being costly, why would you implement this new technology over one that currently works and is paid for</a:t>
            </a:r>
          </a:p>
          <a:p>
            <a:endParaRPr lang="en-US" dirty="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 smtClean="0"/>
              <a:t>Conclusion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There are multiple threats facing NFC in its current form</a:t>
            </a:r>
          </a:p>
          <a:p>
            <a:r>
              <a:rPr lang="en-US" dirty="0" smtClean="0"/>
              <a:t>There are some proposed solutions to eliminate these threats</a:t>
            </a:r>
          </a:p>
          <a:p>
            <a:pPr lvl="1"/>
            <a:r>
              <a:rPr lang="en-US" dirty="0" smtClean="0"/>
              <a:t>Secure Channel</a:t>
            </a:r>
          </a:p>
          <a:p>
            <a:pPr lvl="1"/>
            <a:r>
              <a:rPr lang="en-US" dirty="0" smtClean="0"/>
              <a:t>NFC Specific Key Agreement</a:t>
            </a:r>
          </a:p>
          <a:p>
            <a:r>
              <a:rPr lang="en-US" dirty="0" smtClean="0"/>
              <a:t>Widespread adoption could be costly and hinder </a:t>
            </a:r>
            <a:r>
              <a:rPr lang="en-US" smtClean="0"/>
              <a:t>NFC growth</a:t>
            </a:r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255</TotalTime>
  <Words>510</Words>
  <Application>Microsoft Office PowerPoint</Application>
  <PresentationFormat>Custom</PresentationFormat>
  <Paragraphs>64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Solstice</vt:lpstr>
      <vt:lpstr>Technical Issues Regarding Near Field Communication</vt:lpstr>
      <vt:lpstr>Outline</vt:lpstr>
      <vt:lpstr>How NFC Works</vt:lpstr>
      <vt:lpstr>Active and Passive Device Examples</vt:lpstr>
      <vt:lpstr>Threats</vt:lpstr>
      <vt:lpstr>Security - Cryptography</vt:lpstr>
      <vt:lpstr>Security - NFC Specific Key Agreement </vt:lpstr>
      <vt:lpstr>Hardware Implementation </vt:lpstr>
      <vt:lpstr>Conclusion</vt:lpstr>
      <vt:lpstr>References</vt:lpstr>
      <vt:lpstr>Technical Issues Regarding Near Field Communication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Technical Issues regarding Near Field Communication</dc:title>
  <dc:creator>Matt Kotan</dc:creator>
  <cp:lastModifiedBy>Yeti</cp:lastModifiedBy>
  <cp:revision>43</cp:revision>
  <dcterms:created xsi:type="dcterms:W3CDTF">2013-02-27T19:16:06Z</dcterms:created>
  <dcterms:modified xsi:type="dcterms:W3CDTF">2013-03-10T23:33:38Z</dcterms:modified>
</cp:coreProperties>
</file>