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3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034170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0422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4405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32623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96859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45686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382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5869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0533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8094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7413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59405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3404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6172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975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Shape 60"/>
          <p:cNvGrpSpPr/>
          <p:nvPr/>
        </p:nvGrpSpPr>
        <p:grpSpPr>
          <a:xfrm>
            <a:off x="-11" y="1334226"/>
            <a:ext cx="7314320" cy="4116299"/>
            <a:chOff x="-11" y="1378676"/>
            <a:chExt cx="7314320" cy="4116299"/>
          </a:xfrm>
        </p:grpSpPr>
        <p:sp>
          <p:nvSpPr>
            <p:cNvPr id="61" name="Shape 61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62" name="Shape 62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685800" y="2266575"/>
            <a:ext cx="6400799" cy="133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685800" y="3600451"/>
            <a:ext cx="6400799" cy="9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Shape 66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67" name="Shape 67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68" name="Shape 68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aseline="0">
                <a:solidFill>
                  <a:schemeClr val="dk2"/>
                </a:solidFill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aseline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6245" y="1704684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648200" y="1704684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grpSp>
        <p:nvGrpSpPr>
          <p:cNvPr id="74" name="Shape 74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75" name="Shape 75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Shape 79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80" name="Shape 80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 flipH="1">
            <a:off x="8964665" y="6165014"/>
            <a:ext cx="187800" cy="6951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3866777" y="6165014"/>
            <a:ext cx="5097900" cy="6951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866812" y="6165014"/>
            <a:ext cx="5097900" cy="69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  <a:lvl2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2pPr>
            <a:lvl3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3pPr>
            <a:lvl4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4pPr>
            <a:lvl5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5pPr>
            <a:lvl6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6pPr>
            <a:lvl7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7pPr>
            <a:lvl8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8pPr>
            <a:lvl9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94"/>
            <a:ext cx="3409812" cy="2810236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33" name="Shape 33"/>
          <p:cNvGrpSpPr/>
          <p:nvPr/>
        </p:nvGrpSpPr>
        <p:grpSpPr>
          <a:xfrm rot="10800000">
            <a:off x="5734187" y="4047858"/>
            <a:ext cx="3409812" cy="2810236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xfrm>
            <a:off x="685800" y="1391100"/>
            <a:ext cx="6400799" cy="1333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3D Printing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xfrm>
            <a:off x="685800" y="3211351"/>
            <a:ext cx="6400799" cy="900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3000">
                <a:solidFill>
                  <a:srgbClr val="666666"/>
                </a:solidFill>
              </a:rPr>
              <a:t>Jamir Dirksen</a:t>
            </a:r>
          </a:p>
          <a:p>
            <a:pPr lvl="0" rtl="0">
              <a:buNone/>
            </a:pPr>
            <a:r>
              <a:rPr lang="en" sz="3000">
                <a:solidFill>
                  <a:srgbClr val="666666"/>
                </a:solidFill>
              </a:rPr>
              <a:t>Kyle Strink</a:t>
            </a:r>
          </a:p>
          <a:p>
            <a:pPr lvl="0" rtl="0">
              <a:buNone/>
            </a:pPr>
            <a:r>
              <a:rPr lang="en" sz="1800">
                <a:solidFill>
                  <a:srgbClr val="666666"/>
                </a:solidFill>
              </a:rPr>
              <a:t>Group 15</a:t>
            </a:r>
          </a:p>
          <a:p>
            <a:endParaRPr lang="en" sz="1800">
              <a:solidFill>
                <a:srgbClr val="666666"/>
              </a:solidFill>
            </a:endParaRPr>
          </a:p>
          <a:p>
            <a:pPr>
              <a:buNone/>
            </a:pPr>
            <a:r>
              <a:rPr lang="en" sz="3000">
                <a:solidFill>
                  <a:srgbClr val="666666"/>
                </a:solidFill>
              </a:rPr>
              <a:t>COP 4910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Multi-head tissue\organ buligin system (MtoBS) is being developed</a:t>
            </a:r>
          </a:p>
          <a:p>
            <a:pPr marL="914400" lvl="1" indent="-342900" rtl="0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6 dispensing heads</a:t>
            </a:r>
          </a:p>
          <a:p>
            <a:pPr marL="1371600" lvl="2" indent="-342900" rtl="0"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/>
              <a:t>2 heads are connected to a heating system to melt thermoplastic biomaterials</a:t>
            </a:r>
          </a:p>
          <a:p>
            <a:pPr marL="1828800" lvl="3" indent="-3429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molten biomaterials are extruded by pneumatic pressure then rapidly cooled.</a:t>
            </a:r>
          </a:p>
          <a:p>
            <a:pPr marL="1371600" lvl="2" indent="-342900" rtl="0">
              <a:buClr>
                <a:schemeClr val="dk2"/>
              </a:buClr>
              <a:buSzPct val="100000"/>
              <a:buFont typeface="Wingdings"/>
              <a:buChar char="§"/>
            </a:pPr>
            <a:r>
              <a:rPr lang="en"/>
              <a:t>Remaining 4 heads </a:t>
            </a:r>
          </a:p>
          <a:p>
            <a:pPr marL="1371600" lvl="0" indent="0" rtl="0">
              <a:buNone/>
            </a:pPr>
            <a:r>
              <a:rPr lang="en"/>
              <a:t>used to dispense </a:t>
            </a:r>
          </a:p>
          <a:p>
            <a:pPr marL="1371600" lvl="0" indent="0" rtl="0">
              <a:buNone/>
            </a:pPr>
            <a:r>
              <a:rPr lang="en"/>
              <a:t>gel-stage hydrogel that </a:t>
            </a:r>
          </a:p>
          <a:p>
            <a:pPr marL="1371600" lvl="0" indent="0" rtl="0">
              <a:buNone/>
            </a:pPr>
            <a:r>
              <a:rPr lang="en"/>
              <a:t>encapsulates cells</a:t>
            </a:r>
          </a:p>
          <a:p>
            <a:endParaRPr lang="en"/>
          </a:p>
        </p:txBody>
      </p:sp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3D Organ Printing Future </a:t>
            </a:r>
          </a:p>
        </p:txBody>
      </p:sp>
      <p:sp>
        <p:nvSpPr>
          <p:cNvPr id="149" name="Shape 149"/>
          <p:cNvSpPr/>
          <p:nvPr/>
        </p:nvSpPr>
        <p:spPr>
          <a:xfrm>
            <a:off x="4449316" y="3366655"/>
            <a:ext cx="4029666" cy="324618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3D Organ Printing Future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1" indent="-342900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Hydrogel volume is precisely controlled as low at 1 μL</a:t>
            </a:r>
          </a:p>
          <a:p>
            <a:pPr marL="914400" lvl="1" indent="-342900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x &amp; y axes are operated at a max velocity of 500mm with accuracy of </a:t>
            </a:r>
          </a:p>
          <a:p>
            <a:pPr marL="914400" lvl="1" indent="-342900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&lt; ±5.0 μm and repeatability of &lt;±1.0 μm</a:t>
            </a:r>
          </a:p>
          <a:p>
            <a:pPr marL="914400" lvl="1" indent="-3429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z axis used to govern the motion of 6 dispensing heads with an accuracy of &lt;±5.0 μm and repeatability of &lt;±1 μm</a:t>
            </a:r>
          </a:p>
        </p:txBody>
      </p:sp>
      <p:sp>
        <p:nvSpPr>
          <p:cNvPr id="156" name="Shape 156"/>
          <p:cNvSpPr/>
          <p:nvPr/>
        </p:nvSpPr>
        <p:spPr>
          <a:xfrm>
            <a:off x="1925820" y="3387436"/>
            <a:ext cx="5036090" cy="338720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Conclusion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 smtClean="0"/>
              <a:t>3D </a:t>
            </a:r>
            <a:r>
              <a:rPr lang="en" dirty="0"/>
              <a:t>Printing sales are increasing at a high rate</a:t>
            </a:r>
          </a:p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3D Printing is still a growing technology with limitations</a:t>
            </a:r>
          </a:p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Printing stores are beginning to open allowing for cheaper and more accessible 3D printing</a:t>
            </a:r>
          </a:p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There are many available 3D printers such as MakeBot Replicator 2 &amp; 3D Systems Cube X</a:t>
            </a:r>
          </a:p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/>
              <a:t>3D organ printing is a growing technology that is still developing methods that allow organs to function correctly as well as fabricate blood-vessel-like channels to correctly allow blood and nutrient flow.</a:t>
            </a:r>
          </a:p>
          <a:p>
            <a:endParaRPr lang="en" dirty="0"/>
          </a:p>
          <a:p>
            <a:endParaRPr lang="en" dirty="0"/>
          </a:p>
          <a:p>
            <a:endParaRPr lang="en" dirty="0"/>
          </a:p>
          <a:p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Sources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Nano Precision. (2012). </a:t>
            </a:r>
            <a:r>
              <a:rPr lang="en" i="1" dirty="0">
                <a:solidFill>
                  <a:srgbClr val="000000"/>
                </a:solidFill>
              </a:rPr>
              <a:t>Mechanical Engineering</a:t>
            </a:r>
            <a:r>
              <a:rPr lang="en" dirty="0">
                <a:solidFill>
                  <a:srgbClr val="000000"/>
                </a:solidFill>
              </a:rPr>
              <a:t>, </a:t>
            </a:r>
            <a:r>
              <a:rPr lang="en" i="1" dirty="0">
                <a:solidFill>
                  <a:srgbClr val="000000"/>
                </a:solidFill>
              </a:rPr>
              <a:t>134</a:t>
            </a:r>
            <a:r>
              <a:rPr lang="en" dirty="0">
                <a:solidFill>
                  <a:srgbClr val="000000"/>
                </a:solidFill>
              </a:rPr>
              <a:t>(5), 10.</a:t>
            </a:r>
          </a:p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Katel, P. (2012). THE ISSUES. </a:t>
            </a:r>
            <a:r>
              <a:rPr lang="en" i="1" dirty="0">
                <a:solidFill>
                  <a:srgbClr val="000000"/>
                </a:solidFill>
              </a:rPr>
              <a:t>CQ Researcher</a:t>
            </a:r>
            <a:r>
              <a:rPr lang="en" dirty="0">
                <a:solidFill>
                  <a:srgbClr val="000000"/>
                </a:solidFill>
              </a:rPr>
              <a:t>, </a:t>
            </a:r>
            <a:r>
              <a:rPr lang="en" i="1" dirty="0">
                <a:solidFill>
                  <a:srgbClr val="000000"/>
                </a:solidFill>
              </a:rPr>
              <a:t>22</a:t>
            </a:r>
            <a:r>
              <a:rPr lang="en" dirty="0">
                <a:solidFill>
                  <a:srgbClr val="000000"/>
                </a:solidFill>
              </a:rPr>
              <a:t>(43), 1039-1046.</a:t>
            </a:r>
          </a:p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Katel, P. (2012). 3D Printing Pushed Medical Boundaries. CQ Researcher, 22(43), 1042 </a:t>
            </a:r>
          </a:p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Berthiaume, F., Morgan, J. (2010). Methods in Bioengineering: 3D Tissue Engineering. Artech House.</a:t>
            </a:r>
          </a:p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000000"/>
                </a:solidFill>
              </a:rPr>
              <a:t>3-D Printing Tissues and Organs. (2013). Townsend Letter, (354), 24.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ctrTitle"/>
          </p:nvPr>
        </p:nvSpPr>
        <p:spPr>
          <a:xfrm>
            <a:off x="685800" y="1391100"/>
            <a:ext cx="6400799" cy="1333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3D Printing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subTitle" idx="1"/>
          </p:nvPr>
        </p:nvSpPr>
        <p:spPr>
          <a:xfrm>
            <a:off x="685800" y="3211351"/>
            <a:ext cx="6400799" cy="900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3000">
                <a:solidFill>
                  <a:srgbClr val="666666"/>
                </a:solidFill>
              </a:rPr>
              <a:t>Jamir Dirksen</a:t>
            </a:r>
          </a:p>
          <a:p>
            <a:pPr lvl="0" rtl="0">
              <a:buNone/>
            </a:pPr>
            <a:r>
              <a:rPr lang="en" sz="3000">
                <a:solidFill>
                  <a:srgbClr val="666666"/>
                </a:solidFill>
              </a:rPr>
              <a:t>Kyle Strink</a:t>
            </a:r>
          </a:p>
          <a:p>
            <a:pPr lvl="0" rtl="0">
              <a:buNone/>
            </a:pPr>
            <a:r>
              <a:rPr lang="en" sz="1800">
                <a:solidFill>
                  <a:srgbClr val="666666"/>
                </a:solidFill>
              </a:rPr>
              <a:t>Group 15</a:t>
            </a:r>
          </a:p>
          <a:p>
            <a:endParaRPr lang="en" sz="1800">
              <a:solidFill>
                <a:srgbClr val="666666"/>
              </a:solidFill>
            </a:endParaRPr>
          </a:p>
          <a:p>
            <a:pPr lvl="0" rtl="0">
              <a:buNone/>
            </a:pPr>
            <a:r>
              <a:rPr lang="en" sz="3000">
                <a:solidFill>
                  <a:srgbClr val="666666"/>
                </a:solidFill>
              </a:rPr>
              <a:t>COP 4910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Outline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/>
              <a:t>3D Printer Adoption</a:t>
            </a:r>
          </a:p>
          <a:p>
            <a:pPr marL="457200" lvl="0" indent="-3810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/>
              <a:t>Limitations</a:t>
            </a:r>
          </a:p>
          <a:p>
            <a:pPr marL="457200" lvl="0" indent="-3810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/>
              <a:t>Printing Speed</a:t>
            </a:r>
          </a:p>
          <a:p>
            <a:pPr marL="457200" lvl="0" indent="-3810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/>
              <a:t>3D Printing Stores</a:t>
            </a:r>
          </a:p>
          <a:p>
            <a:pPr marL="457200" lvl="0" indent="-3810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/>
              <a:t>MakerBot Replicator</a:t>
            </a:r>
          </a:p>
          <a:p>
            <a:pPr marL="457200" lvl="0" indent="-3810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/>
              <a:t>3D System Cube X</a:t>
            </a:r>
          </a:p>
          <a:p>
            <a:pPr marL="457200" lvl="0" indent="-3810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/>
              <a:t>3D Organ Printing</a:t>
            </a:r>
          </a:p>
          <a:p>
            <a:pPr marL="457200" lvl="0" indent="-3810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/>
              <a:t>Conclusion</a:t>
            </a:r>
          </a:p>
          <a:p>
            <a:pPr marL="457200" lvl="0" indent="-38100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/>
              <a:t>Sources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3D Printer Adoption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Revenues from 3D printed products exceeded $17 billion in 2011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Personal 3D Printer sales increased from 5000 in 2010 to 23000 in 2011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Professional 3D Printer sales increased 5 fold the last 10 years</a:t>
            </a:r>
          </a:p>
        </p:txBody>
      </p:sp>
      <p:sp>
        <p:nvSpPr>
          <p:cNvPr id="103" name="Shape 103"/>
          <p:cNvSpPr/>
          <p:nvPr/>
        </p:nvSpPr>
        <p:spPr>
          <a:xfrm>
            <a:off x="2036719" y="3384600"/>
            <a:ext cx="5070561" cy="331441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Limitations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Plastic and other materials do not withstand years of use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AD machines cost up to millions</a:t>
            </a:r>
          </a:p>
          <a:p>
            <a:pPr marL="457200" lvl="0" indent="-34290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Requires highly skilled operators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Printing Speed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Traditional SLA methods speeds are measured in millimeters per second.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Vienna University of Technology uses two-photon lithography to print with speeds up to 5 meters per second.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285 micrometer Formula One style racing car.</a:t>
            </a:r>
          </a:p>
        </p:txBody>
      </p:sp>
      <p:sp>
        <p:nvSpPr>
          <p:cNvPr id="116" name="Shape 116"/>
          <p:cNvSpPr/>
          <p:nvPr/>
        </p:nvSpPr>
        <p:spPr>
          <a:xfrm>
            <a:off x="5221025" y="3868362"/>
            <a:ext cx="3562350" cy="26765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3D Printing Stores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No need for technical training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Better precision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Wider range of materials</a:t>
            </a:r>
          </a:p>
          <a:p>
            <a:pPr marL="457200" lvl="0" indent="-34290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Staples is providing 3D printing services in Netherlands and Belgium, with plans to extend to U.S.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MakerBot Replicator 2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Print Technology: Fused Filament Fabrication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Dimensions: </a:t>
            </a:r>
          </a:p>
          <a:p>
            <a:pPr marL="457200" lvl="0" indent="457200" rtl="0">
              <a:lnSpc>
                <a:spcPct val="200000"/>
              </a:lnSpc>
              <a:buNone/>
            </a:pPr>
            <a:r>
              <a:rPr lang="en"/>
              <a:t>11.2 L x 6.0 W x 6.1 H in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Print Quality: </a:t>
            </a:r>
          </a:p>
          <a:p>
            <a:pPr marL="457200" lvl="0" indent="457200" rtl="0">
              <a:lnSpc>
                <a:spcPct val="200000"/>
              </a:lnSpc>
              <a:buNone/>
            </a:pPr>
            <a:r>
              <a:rPr lang="en"/>
              <a:t>100 microns [0.0039 in]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Price: $2199.00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Six colors available, each cartridge</a:t>
            </a:r>
          </a:p>
          <a:p>
            <a:pPr lvl="0" indent="457200" rtl="0">
              <a:lnSpc>
                <a:spcPct val="200000"/>
              </a:lnSpc>
              <a:buNone/>
            </a:pPr>
            <a:r>
              <a:rPr lang="en"/>
              <a:t>costs $48.00 </a:t>
            </a:r>
          </a:p>
        </p:txBody>
      </p:sp>
      <p:sp>
        <p:nvSpPr>
          <p:cNvPr id="129" name="Shape 129"/>
          <p:cNvSpPr/>
          <p:nvPr/>
        </p:nvSpPr>
        <p:spPr>
          <a:xfrm>
            <a:off x="4779929" y="2359442"/>
            <a:ext cx="4196645" cy="38397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3D Systems CubeX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Print Technology: Thermoplastic Extrusion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Dimensions: </a:t>
            </a:r>
          </a:p>
          <a:p>
            <a:pPr marL="914400" lvl="0" indent="0" rtl="0">
              <a:lnSpc>
                <a:spcPct val="200000"/>
              </a:lnSpc>
              <a:buNone/>
            </a:pPr>
            <a:r>
              <a:rPr lang="en"/>
              <a:t>20.25 L x 20.25 H x 23.5 W in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Print Quality:</a:t>
            </a:r>
          </a:p>
          <a:p>
            <a:pPr marL="914400" lvl="0" indent="0" rtl="0">
              <a:lnSpc>
                <a:spcPct val="200000"/>
              </a:lnSpc>
              <a:buNone/>
            </a:pPr>
            <a:r>
              <a:rPr lang="en"/>
              <a:t>100 microns </a:t>
            </a:r>
            <a:r>
              <a:rPr lang="en">
                <a:solidFill>
                  <a:srgbClr val="1F497D"/>
                </a:solidFill>
              </a:rPr>
              <a:t>[0.0039 in]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>
                <a:solidFill>
                  <a:srgbClr val="1F497D"/>
                </a:solidFill>
              </a:rPr>
              <a:t>pRI</a:t>
            </a:r>
          </a:p>
          <a:p>
            <a:pPr marL="457200" lvl="0" indent="-342900" rtl="0">
              <a:lnSpc>
                <a:spcPct val="20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17 Color ABS cartridges or </a:t>
            </a:r>
          </a:p>
          <a:p>
            <a:pPr lvl="0" indent="457200" rtl="0">
              <a:lnSpc>
                <a:spcPct val="200000"/>
              </a:lnSpc>
              <a:buNone/>
            </a:pPr>
            <a:r>
              <a:rPr lang="en"/>
              <a:t>18 PLA Color cartridges available</a:t>
            </a:r>
          </a:p>
        </p:txBody>
      </p:sp>
      <p:sp>
        <p:nvSpPr>
          <p:cNvPr id="136" name="Shape 136"/>
          <p:cNvSpPr/>
          <p:nvPr/>
        </p:nvSpPr>
        <p:spPr>
          <a:xfrm>
            <a:off x="4790209" y="2287214"/>
            <a:ext cx="4170878" cy="425767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3D Organ Printing Today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Can print blood vessel system made of crystallized sugar using a modified RepRap printer</a:t>
            </a:r>
          </a:p>
          <a:p>
            <a:pPr marL="914400" lvl="1" indent="-342900" rtl="0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RepRap is an open-source kit printer capable of printing plastic objects and self replication.</a:t>
            </a:r>
          </a:p>
          <a:p>
            <a:pPr marL="914400" lvl="1" indent="-342900" rtl="0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Liver cells are mixed with hardened sugar and printed</a:t>
            </a:r>
          </a:p>
          <a:p>
            <a:pPr marL="914400" lvl="1" indent="-342900" rtl="0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Tissue-like gel that contains liver cells is poured around the sugar structure</a:t>
            </a:r>
          </a:p>
          <a:p>
            <a:pPr marL="914400" lvl="1" indent="-342900" rtl="0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The sugar is then dissolved in water leaving vascular network, complete with cells</a:t>
            </a:r>
          </a:p>
          <a:p>
            <a:pPr marL="914400" lvl="1" indent="-342900" rtl="0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/>
              <a:t>Current technology has allowed researchers to print bladders, and a golf-ball sized functional heart.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Office PowerPoint</Application>
  <PresentationFormat>On-screen Show (4:3)</PresentationFormat>
  <Paragraphs>92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Courier New</vt:lpstr>
      <vt:lpstr>Wingdings</vt:lpstr>
      <vt:lpstr/>
      <vt:lpstr>3D Printing</vt:lpstr>
      <vt:lpstr>Outline</vt:lpstr>
      <vt:lpstr>3D Printer Adoption</vt:lpstr>
      <vt:lpstr>Limitations</vt:lpstr>
      <vt:lpstr>Printing Speed</vt:lpstr>
      <vt:lpstr>3D Printing Stores</vt:lpstr>
      <vt:lpstr>MakerBot Replicator 2</vt:lpstr>
      <vt:lpstr>3D Systems CubeX</vt:lpstr>
      <vt:lpstr>3D Organ Printing Today</vt:lpstr>
      <vt:lpstr>3D Organ Printing Future </vt:lpstr>
      <vt:lpstr>3D Organ Printing Future</vt:lpstr>
      <vt:lpstr>Conclusion</vt:lpstr>
      <vt:lpstr>Sources</vt:lpstr>
      <vt:lpstr>3D Printing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Printing</dc:title>
  <cp:lastModifiedBy>Kyle</cp:lastModifiedBy>
  <cp:revision>1</cp:revision>
  <dcterms:modified xsi:type="dcterms:W3CDTF">2013-03-11T03:15:29Z</dcterms:modified>
</cp:coreProperties>
</file>