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18"/>
  </p:notesMasterIdLst>
  <p:sldIdLst>
    <p:sldId id="256" r:id="rId3"/>
    <p:sldId id="257" r:id="rId4"/>
    <p:sldId id="267" r:id="rId5"/>
    <p:sldId id="266" r:id="rId6"/>
    <p:sldId id="268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8392-62F3-4A21-9AD3-237324FAD0EF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408DF-43C6-4512-B9D5-78CABA0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2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1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5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8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10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1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1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4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AA7726C-1286-4452-85CA-8167CEB1F4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D47A367-D448-47D9-BAEA-BA4837F992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AA7726C-1286-4452-85CA-8167CEB1F43A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3/10/2013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D47A367-D448-47D9-BAEA-BA4837F9926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7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2152650"/>
          </a:xfrm>
        </p:spPr>
        <p:txBody>
          <a:bodyPr/>
          <a:lstStyle/>
          <a:p>
            <a:pPr algn="ctr"/>
            <a:r>
              <a:rPr lang="en-US" sz="5200" spc="-150" dirty="0" smtClean="0">
                <a:solidFill>
                  <a:schemeClr val="tx2">
                    <a:lumMod val="90000"/>
                  </a:schemeClr>
                </a:solidFill>
              </a:rPr>
              <a:t>Data Storage Technology Technical Issues</a:t>
            </a:r>
            <a:endParaRPr lang="en-US" sz="5200" spc="-15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0198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Castellar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stellar" pitchFamily="18" charset="0"/>
              </a:rPr>
              <a:t>Team 12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Travis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Heminger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Nikolay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Abdrakhmanov</a:t>
            </a:r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NAND Flash Memory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Clr>
                <a:srgbClr val="6EA0B0"/>
              </a:buClr>
              <a:buNone/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5122" name="Picture 2" descr="C:\Users\Nikolay\Documents\CAP4910\Capt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8406"/>
            <a:ext cx="7887725" cy="52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7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295400"/>
          </a:xfrm>
        </p:spPr>
        <p:txBody>
          <a:bodyPr/>
          <a:lstStyle/>
          <a:p>
            <a:r>
              <a:rPr lang="en-US" sz="4400" dirty="0" smtClean="0"/>
              <a:t>NAND Flash Memory Challenges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endParaRPr lang="en-US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dirty="0" smtClean="0">
                <a:solidFill>
                  <a:sysClr val="window" lastClr="FFFFFF"/>
                </a:solidFill>
                <a:latin typeface="Arial"/>
              </a:rPr>
              <a:t>Adjacent Memory Cell Interference</a:t>
            </a:r>
          </a:p>
          <a:p>
            <a:pPr>
              <a:buClr>
                <a:srgbClr val="6EA0B0"/>
              </a:buClr>
            </a:pPr>
            <a:endParaRPr lang="en-US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dirty="0" smtClean="0">
                <a:solidFill>
                  <a:sysClr val="window" lastClr="FFFFFF"/>
                </a:solidFill>
                <a:latin typeface="Arial"/>
              </a:rPr>
              <a:t>Increase Program/Erase Cycles Integrity</a:t>
            </a:r>
          </a:p>
          <a:p>
            <a:pPr>
              <a:buClr>
                <a:srgbClr val="6EA0B0"/>
              </a:buClr>
            </a:pPr>
            <a:endParaRPr lang="en-US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dirty="0" smtClean="0">
                <a:solidFill>
                  <a:sysClr val="window" lastClr="FFFFFF"/>
                </a:solidFill>
                <a:latin typeface="Arial"/>
              </a:rPr>
              <a:t>Continue to Reduce Cost of MB/$</a:t>
            </a:r>
          </a:p>
          <a:p>
            <a:pPr>
              <a:buClr>
                <a:srgbClr val="6EA0B0"/>
              </a:buClr>
            </a:pPr>
            <a:endParaRPr lang="en-US" dirty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3200" dirty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32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32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Font typeface="Wingdings 2"/>
              <a:buNone/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Font typeface="Wingdings 2"/>
              <a:buNone/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3200" dirty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Font typeface="Wingdings 2"/>
              <a:buNone/>
            </a:pPr>
            <a:endParaRPr lang="en-US" dirty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54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Research Storage Technology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DNA Data Storage Research in Infancy</a:t>
            </a: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Cost of Synthesized DNA is Expensive, and will take time to make cost efficient</a:t>
            </a: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Storage Capability is 2.2 petabytes in one gram  </a:t>
            </a:r>
            <a:endParaRPr lang="en-US" sz="2800" dirty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399"/>
            <a:ext cx="3200400" cy="199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Scalability of Storing Data is Primary Concern</a:t>
            </a:r>
          </a:p>
          <a:p>
            <a:pPr marL="36576" indent="0">
              <a:buClr>
                <a:srgbClr val="6EA0B0"/>
              </a:buClr>
              <a:buNone/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of Emerging Storage Technology</a:t>
            </a: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Reducing Power Consumption </a:t>
            </a: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Keeping Up With the Demand for Data Storage</a:t>
            </a:r>
          </a:p>
        </p:txBody>
      </p:sp>
    </p:spTree>
    <p:extLst>
      <p:ext uri="{BB962C8B-B14F-4D97-AF65-F5344CB8AC3E}">
        <p14:creationId xmlns:p14="http://schemas.microsoft.com/office/powerpoint/2010/main" val="3165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References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Clr>
                <a:srgbClr val="6EA0B0"/>
              </a:buClr>
              <a:buNone/>
            </a:pPr>
            <a:r>
              <a:rPr lang="en-US" sz="1700" b="1" dirty="0">
                <a:solidFill>
                  <a:prstClr val="white"/>
                </a:solidFill>
                <a:latin typeface="Arial"/>
              </a:rPr>
              <a:t>Abdullah, A. M. (2007). </a:t>
            </a:r>
            <a:r>
              <a:rPr lang="en-US" sz="1700" i="1" dirty="0">
                <a:solidFill>
                  <a:prstClr val="white"/>
                </a:solidFill>
                <a:latin typeface="Arial"/>
              </a:rPr>
              <a:t>Hard disk drive: Mechatronics and control</a:t>
            </a:r>
            <a:r>
              <a:rPr lang="en-US" sz="1700" dirty="0">
                <a:solidFill>
                  <a:prstClr val="white"/>
                </a:solidFill>
                <a:latin typeface="Arial"/>
              </a:rPr>
              <a:t>. </a:t>
            </a:r>
            <a:br>
              <a:rPr lang="en-US" sz="1700" dirty="0">
                <a:solidFill>
                  <a:prstClr val="white"/>
                </a:solidFill>
                <a:latin typeface="Arial"/>
              </a:rPr>
            </a:br>
            <a:r>
              <a:rPr lang="en-US" sz="1700" dirty="0">
                <a:solidFill>
                  <a:prstClr val="white"/>
                </a:solidFill>
                <a:latin typeface="Arial"/>
              </a:rPr>
              <a:t>     Boca Raton: CRC Group. pp67-103</a:t>
            </a:r>
            <a:r>
              <a:rPr lang="en-US" sz="1700" dirty="0" smtClean="0">
                <a:solidFill>
                  <a:prstClr val="white"/>
                </a:solidFill>
                <a:latin typeface="Arial"/>
              </a:rPr>
              <a:t>.</a:t>
            </a:r>
          </a:p>
          <a:p>
            <a:pPr marL="36576" indent="0">
              <a:buClr>
                <a:srgbClr val="6EA0B0"/>
              </a:buClr>
              <a:buNone/>
            </a:pPr>
            <a:endParaRPr lang="en-US" sz="1700" dirty="0">
              <a:solidFill>
                <a:prstClr val="white"/>
              </a:solidFill>
              <a:latin typeface="Arial"/>
            </a:endParaRPr>
          </a:p>
          <a:p>
            <a:pPr marL="36576" lvl="0" indent="0">
              <a:buClr>
                <a:srgbClr val="6EA0B0"/>
              </a:buClr>
              <a:buNone/>
            </a:pPr>
            <a:r>
              <a:rPr lang="en-US" sz="1700" b="1" dirty="0">
                <a:solidFill>
                  <a:prstClr val="white"/>
                </a:solidFill>
                <a:latin typeface="Arial"/>
              </a:rPr>
              <a:t>Brewer, J. (2011). </a:t>
            </a:r>
            <a:r>
              <a:rPr lang="en-US" sz="1700" i="1" dirty="0">
                <a:solidFill>
                  <a:prstClr val="white"/>
                </a:solidFill>
                <a:latin typeface="Arial"/>
              </a:rPr>
              <a:t>Nonvolatile memory technologies with emphasis on flash: A comprehensive </a:t>
            </a:r>
            <a:r>
              <a:rPr lang="en-US" sz="1700" i="1" dirty="0" smtClean="0">
                <a:solidFill>
                  <a:prstClr val="white"/>
                </a:solidFill>
                <a:latin typeface="Arial"/>
              </a:rPr>
              <a:t>guide </a:t>
            </a:r>
            <a:r>
              <a:rPr lang="en-US" sz="1700" i="1" dirty="0">
                <a:solidFill>
                  <a:prstClr val="white"/>
                </a:solidFill>
                <a:latin typeface="Arial"/>
              </a:rPr>
              <a:t>to understanding and using flash memory devices</a:t>
            </a:r>
            <a:r>
              <a:rPr lang="en-US" sz="1700" dirty="0">
                <a:solidFill>
                  <a:prstClr val="white"/>
                </a:solidFill>
                <a:latin typeface="Arial"/>
              </a:rPr>
              <a:t>. </a:t>
            </a:r>
          </a:p>
          <a:p>
            <a:pPr marL="36576" lvl="0" indent="0">
              <a:buClr>
                <a:srgbClr val="6EA0B0"/>
              </a:buClr>
              <a:buNone/>
            </a:pPr>
            <a:r>
              <a:rPr lang="en-US" sz="1700" b="1" dirty="0">
                <a:solidFill>
                  <a:prstClr val="white"/>
                </a:solidFill>
                <a:latin typeface="Arial"/>
              </a:rPr>
              <a:t>            	</a:t>
            </a:r>
            <a:r>
              <a:rPr lang="en-US" sz="1700" dirty="0">
                <a:solidFill>
                  <a:prstClr val="white"/>
                </a:solidFill>
                <a:latin typeface="Arial"/>
              </a:rPr>
              <a:t>Wiley-IEEE Press</a:t>
            </a:r>
            <a:r>
              <a:rPr lang="en-US" sz="1700" dirty="0" smtClean="0">
                <a:solidFill>
                  <a:prstClr val="white"/>
                </a:solidFill>
                <a:latin typeface="Arial"/>
              </a:rPr>
              <a:t>.</a:t>
            </a:r>
          </a:p>
          <a:p>
            <a:pPr marL="36576" lvl="0" indent="0">
              <a:buClr>
                <a:srgbClr val="6EA0B0"/>
              </a:buClr>
              <a:buNone/>
            </a:pPr>
            <a:endParaRPr lang="en-US" sz="1700" dirty="0">
              <a:solidFill>
                <a:prstClr val="white"/>
              </a:solidFill>
              <a:latin typeface="Arial"/>
            </a:endParaRPr>
          </a:p>
          <a:p>
            <a:pPr marL="36576" lvl="0" indent="0">
              <a:buClr>
                <a:srgbClr val="6EA0B0"/>
              </a:buClr>
              <a:buNone/>
            </a:pPr>
            <a:r>
              <a:rPr lang="en-US" sz="1800" dirty="0" err="1">
                <a:latin typeface="Times New Roman"/>
              </a:rPr>
              <a:t>Raghunathan</a:t>
            </a:r>
            <a:r>
              <a:rPr lang="en-US" sz="1800" dirty="0">
                <a:latin typeface="Times New Roman"/>
              </a:rPr>
              <a:t>, S. S. ( 2011). </a:t>
            </a:r>
            <a:r>
              <a:rPr lang="en-US" sz="1800" i="1" dirty="0">
                <a:latin typeface="Times New Roman"/>
              </a:rPr>
              <a:t>Scaled planar floating-gate </a:t>
            </a:r>
            <a:r>
              <a:rPr lang="en-US" sz="1800" i="1" dirty="0" err="1">
                <a:latin typeface="Times New Roman"/>
              </a:rPr>
              <a:t>nand</a:t>
            </a:r>
            <a:r>
              <a:rPr lang="en-US" sz="1800" i="1" dirty="0">
                <a:latin typeface="Times New Roman"/>
              </a:rPr>
              <a:t> flash memory technology: Challenges and novel solutions</a:t>
            </a:r>
            <a:r>
              <a:rPr lang="en-US" sz="1800" dirty="0">
                <a:latin typeface="Times New Roman"/>
              </a:rPr>
              <a:t>. (Doctoral dissertation</a:t>
            </a:r>
            <a:r>
              <a:rPr lang="en-US" sz="1800" dirty="0" smtClean="0">
                <a:latin typeface="Times New Roman"/>
              </a:rPr>
              <a:t>).</a:t>
            </a:r>
          </a:p>
          <a:p>
            <a:pPr marL="36576" lvl="0" indent="0">
              <a:buClr>
                <a:srgbClr val="6EA0B0"/>
              </a:buClr>
              <a:buNone/>
            </a:pPr>
            <a:endParaRPr lang="en-US" sz="1800" dirty="0">
              <a:solidFill>
                <a:prstClr val="white"/>
              </a:solidFill>
              <a:latin typeface="Times New Roman"/>
            </a:endParaRPr>
          </a:p>
          <a:p>
            <a:pPr marL="36576" lvl="0" indent="0">
              <a:buClr>
                <a:srgbClr val="6EA0B0"/>
              </a:buClr>
              <a:buNone/>
            </a:pPr>
            <a:r>
              <a:rPr lang="en-US" sz="1700" b="1" dirty="0" err="1">
                <a:solidFill>
                  <a:prstClr val="white"/>
                </a:solidFill>
                <a:latin typeface="Arial"/>
              </a:rPr>
              <a:t>Micheloni</a:t>
            </a:r>
            <a:r>
              <a:rPr lang="en-US" sz="1700" b="1" dirty="0">
                <a:solidFill>
                  <a:prstClr val="white"/>
                </a:solidFill>
                <a:latin typeface="Arial"/>
              </a:rPr>
              <a:t>, R. (2010). </a:t>
            </a:r>
            <a:r>
              <a:rPr lang="en-US" sz="1700" b="1" i="1" dirty="0">
                <a:solidFill>
                  <a:prstClr val="white"/>
                </a:solidFill>
                <a:latin typeface="Arial"/>
              </a:rPr>
              <a:t>Inside </a:t>
            </a:r>
            <a:r>
              <a:rPr lang="en-US" sz="1700" b="1" i="1" dirty="0" err="1">
                <a:solidFill>
                  <a:prstClr val="white"/>
                </a:solidFill>
                <a:latin typeface="Arial"/>
              </a:rPr>
              <a:t>nand</a:t>
            </a:r>
            <a:r>
              <a:rPr lang="en-US" sz="1700" b="1" i="1" dirty="0">
                <a:solidFill>
                  <a:prstClr val="white"/>
                </a:solidFill>
                <a:latin typeface="Arial"/>
              </a:rPr>
              <a:t> flash memories</a:t>
            </a:r>
            <a:r>
              <a:rPr lang="en-US" sz="1700" b="1" dirty="0">
                <a:solidFill>
                  <a:prstClr val="white"/>
                </a:solidFill>
                <a:latin typeface="Arial"/>
              </a:rPr>
              <a:t>. (1st ed.).</a:t>
            </a:r>
            <a:r>
              <a:rPr lang="en-US" sz="1700" dirty="0">
                <a:solidFill>
                  <a:prstClr val="white"/>
                </a:solidFill>
                <a:latin typeface="Arial"/>
              </a:rPr>
              <a:t/>
            </a:r>
            <a:br>
              <a:rPr lang="en-US" sz="1700" dirty="0">
                <a:solidFill>
                  <a:prstClr val="white"/>
                </a:solidFill>
                <a:latin typeface="Arial"/>
              </a:rPr>
            </a:br>
            <a:r>
              <a:rPr lang="en-US" sz="1700" b="1" dirty="0">
                <a:solidFill>
                  <a:prstClr val="white"/>
                </a:solidFill>
                <a:latin typeface="Arial"/>
              </a:rPr>
              <a:t>            </a:t>
            </a:r>
            <a:r>
              <a:rPr lang="en-US" sz="1700" dirty="0">
                <a:solidFill>
                  <a:prstClr val="white"/>
                </a:solidFill>
                <a:latin typeface="Arial"/>
              </a:rPr>
              <a:t>New York: Springer. pp34-44.</a:t>
            </a:r>
            <a:endParaRPr lang="en-US" sz="1700" dirty="0" smtClean="0">
              <a:solidFill>
                <a:prstClr val="white"/>
              </a:solidFill>
              <a:latin typeface="Arial"/>
            </a:endParaRPr>
          </a:p>
          <a:p>
            <a:pPr marL="36576" lvl="0" indent="0">
              <a:buClr>
                <a:srgbClr val="6EA0B0"/>
              </a:buClr>
              <a:buNone/>
            </a:pPr>
            <a:endParaRPr lang="en-US" sz="1700" dirty="0">
              <a:solidFill>
                <a:prstClr val="white"/>
              </a:solidFill>
              <a:latin typeface="Arial"/>
            </a:endParaRPr>
          </a:p>
          <a:p>
            <a:pPr marL="36576" lvl="0" indent="0">
              <a:buClr>
                <a:srgbClr val="6EA0B0"/>
              </a:buClr>
              <a:buNone/>
            </a:pPr>
            <a:endParaRPr lang="en-US" sz="1700" dirty="0">
              <a:solidFill>
                <a:prstClr val="white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76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2152650"/>
          </a:xfrm>
        </p:spPr>
        <p:txBody>
          <a:bodyPr/>
          <a:lstStyle/>
          <a:p>
            <a:pPr algn="ctr"/>
            <a:r>
              <a:rPr lang="en-US" sz="5200" spc="-150" dirty="0" smtClean="0">
                <a:solidFill>
                  <a:schemeClr val="tx2">
                    <a:lumMod val="90000"/>
                  </a:schemeClr>
                </a:solidFill>
              </a:rPr>
              <a:t>Data Storage Technology Technical Issues</a:t>
            </a:r>
            <a:endParaRPr lang="en-US" sz="5200" spc="-15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60198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Castellar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stellar" pitchFamily="18" charset="0"/>
              </a:rPr>
              <a:t>Team 12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Travis </a:t>
            </a:r>
            <a:r>
              <a:rPr lang="en-US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Heminger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Nikolay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Abdrakhmanov</a:t>
            </a:r>
            <a:endParaRPr lang="en-US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4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Presentation Overview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sz="2000" dirty="0" smtClean="0">
                <a:solidFill>
                  <a:sysClr val="window" lastClr="FFFFFF"/>
                </a:solidFill>
                <a:latin typeface="Arial"/>
              </a:rPr>
              <a:t>Hard Drive Disk Explanation and Issues – Slides 3-5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000" noProof="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000" noProof="0" dirty="0" smtClean="0">
                <a:solidFill>
                  <a:sysClr val="window" lastClr="FFFFFF"/>
                </a:solidFill>
                <a:latin typeface="Arial"/>
              </a:rPr>
              <a:t>Flash Memory Overview – Slides 6-8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0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NAND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 Flash Memory</a:t>
            </a:r>
            <a:r>
              <a:rPr lang="en-US" sz="2000" dirty="0" smtClean="0">
                <a:solidFill>
                  <a:sysClr val="window" lastClr="FFFFFF"/>
                </a:solidFill>
                <a:latin typeface="Arial"/>
              </a:rPr>
              <a:t> and Solid State Drives – Slides 9 -11</a:t>
            </a:r>
          </a:p>
          <a:p>
            <a:pPr>
              <a:buClr>
                <a:srgbClr val="6EA0B0"/>
              </a:buClr>
            </a:pPr>
            <a:endParaRPr lang="en-US" sz="20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000" dirty="0" smtClean="0">
                <a:solidFill>
                  <a:sysClr val="window" lastClr="FFFFFF"/>
                </a:solidFill>
                <a:latin typeface="Arial"/>
              </a:rPr>
              <a:t>Research Technology Issues – Slide 12</a:t>
            </a:r>
          </a:p>
          <a:p>
            <a:pPr>
              <a:buClr>
                <a:srgbClr val="6EA0B0"/>
              </a:buClr>
            </a:pPr>
            <a:endParaRPr lang="en-US" sz="20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000" dirty="0" smtClean="0">
                <a:solidFill>
                  <a:sysClr val="window" lastClr="FFFFFF"/>
                </a:solidFill>
                <a:latin typeface="Arial"/>
              </a:rPr>
              <a:t>Conclusion – Slide 13</a:t>
            </a:r>
          </a:p>
          <a:p>
            <a:pPr>
              <a:buClr>
                <a:srgbClr val="6EA0B0"/>
              </a:buClr>
            </a:pPr>
            <a:endParaRPr lang="en-US" sz="20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000" dirty="0" smtClean="0">
                <a:solidFill>
                  <a:sysClr val="window" lastClr="FFFFFF"/>
                </a:solidFill>
                <a:latin typeface="Arial"/>
              </a:rPr>
              <a:t>References – Slide 14</a:t>
            </a: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r>
              <a:rPr lang="en-US" sz="1600" dirty="0" smtClean="0">
                <a:solidFill>
                  <a:sysClr val="window" lastClr="FFFFFF"/>
                </a:solidFill>
                <a:latin typeface="Arial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5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Hard Drive Disk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Most Commonly Used Storage Device Today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Cost Per Megabyte Greatly Decreased Over the Past Few Decades</a:t>
            </a: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Robust and Effective Storage Systems Already in Place that rely on HDDs</a:t>
            </a:r>
          </a:p>
          <a:p>
            <a:pPr>
              <a:buClr>
                <a:srgbClr val="6EA0B0"/>
              </a:buClr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>
              <a:buClr>
                <a:srgbClr val="6EA0B0"/>
              </a:buClr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1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1143000"/>
          </a:xfrm>
        </p:spPr>
        <p:txBody>
          <a:bodyPr/>
          <a:lstStyle/>
          <a:p>
            <a:r>
              <a:rPr lang="en-US" sz="4400" dirty="0" smtClean="0"/>
              <a:t>Hard Drive Disk 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936" y="1600200"/>
            <a:ext cx="7105650" cy="485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1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Hard Drive Disk Problems 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Mechanical Moving Parts that can fail </a:t>
            </a: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Power Consumption Increases Greatly along side the Demand for Data </a:t>
            </a:r>
          </a:p>
          <a:p>
            <a:pPr marL="36576" indent="0">
              <a:buClr>
                <a:srgbClr val="6EA0B0"/>
              </a:buClr>
              <a:buNone/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>
              <a:buClr>
                <a:srgbClr val="6EA0B0"/>
              </a:buClr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65" y="3801414"/>
            <a:ext cx="4670470" cy="260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Flash Memory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Clr>
                <a:srgbClr val="6EA0B0"/>
              </a:buClr>
              <a:buNone/>
            </a:pPr>
            <a:endParaRPr lang="en-US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Non-volatile Memory</a:t>
            </a:r>
          </a:p>
          <a:p>
            <a:pPr>
              <a:buClr>
                <a:srgbClr val="6EA0B0"/>
              </a:buClr>
            </a:pPr>
            <a:endParaRPr lang="en-US" sz="32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Floating </a:t>
            </a:r>
            <a:r>
              <a:rPr lang="en-US" sz="3200" dirty="0">
                <a:solidFill>
                  <a:sysClr val="window" lastClr="FFFFFF"/>
                </a:solidFill>
                <a:latin typeface="Arial"/>
              </a:rPr>
              <a:t>Gate Transistor </a:t>
            </a: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Cell</a:t>
            </a:r>
          </a:p>
          <a:p>
            <a:pPr>
              <a:buClr>
                <a:srgbClr val="6EA0B0"/>
              </a:buClr>
            </a:pPr>
            <a:endParaRPr lang="en-US" sz="3200" dirty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Implemented in SSD’s, </a:t>
            </a:r>
          </a:p>
          <a:p>
            <a:pPr marL="36576" indent="0">
              <a:buClr>
                <a:srgbClr val="6EA0B0"/>
              </a:buClr>
              <a:buNone/>
            </a:pP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USB</a:t>
            </a:r>
            <a:r>
              <a:rPr lang="en-US" sz="3200" dirty="0">
                <a:solidFill>
                  <a:sysClr val="window" lastClr="FFFFFF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drives, memory cards,</a:t>
            </a:r>
          </a:p>
          <a:p>
            <a:pPr marL="36576" indent="0">
              <a:buClr>
                <a:srgbClr val="6EA0B0"/>
              </a:buClr>
              <a:buNone/>
            </a:pPr>
            <a:r>
              <a:rPr lang="en-US" sz="3200" dirty="0">
                <a:solidFill>
                  <a:sysClr val="window" lastClr="FFFFFF"/>
                </a:solidFill>
                <a:latin typeface="Arial"/>
              </a:rPr>
              <a:t>p</a:t>
            </a:r>
            <a:r>
              <a:rPr lang="en-US" sz="3200" dirty="0" smtClean="0">
                <a:solidFill>
                  <a:sysClr val="window" lastClr="FFFFFF"/>
                </a:solidFill>
                <a:latin typeface="Arial"/>
              </a:rPr>
              <a:t>hones, other electronics</a:t>
            </a:r>
          </a:p>
          <a:p>
            <a:pPr marL="36576" indent="0">
              <a:buClr>
                <a:srgbClr val="6EA0B0"/>
              </a:buClr>
              <a:buNone/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3200" dirty="0" smtClean="0">
              <a:solidFill>
                <a:sysClr val="window" lastClr="FFFFFF"/>
              </a:solidFill>
              <a:latin typeface="Arial"/>
            </a:endParaRPr>
          </a:p>
          <a:p>
            <a:pPr>
              <a:buClr>
                <a:srgbClr val="6EA0B0"/>
              </a:buClr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83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4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1429"/>
          <a:stretch/>
        </p:blipFill>
        <p:spPr bwMode="auto">
          <a:xfrm>
            <a:off x="6306448" y="1545465"/>
            <a:ext cx="2484678" cy="17676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glow rad="1143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29824"/>
            <a:ext cx="2753174" cy="172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39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Flash Memory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79248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Clr>
                <a:srgbClr val="6EA0B0"/>
              </a:buClr>
              <a:buNone/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													         Floating Gate </a:t>
            </a:r>
          </a:p>
          <a:p>
            <a:pPr marL="36576" indent="0">
              <a:buClr>
                <a:srgbClr val="6EA0B0"/>
              </a:buClr>
              <a:buNone/>
            </a:pPr>
            <a:r>
              <a:rPr lang="en-US" sz="2800" dirty="0">
                <a:solidFill>
                  <a:sysClr val="window" lastClr="FFFFFF"/>
                </a:solidFill>
                <a:latin typeface="Arial"/>
              </a:rPr>
              <a:t>	</a:t>
            </a: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				         Transistor 							Memory Cell</a:t>
            </a:r>
          </a:p>
          <a:p>
            <a:pPr marL="36576" indent="0">
              <a:buClr>
                <a:srgbClr val="6EA0B0"/>
              </a:buClr>
              <a:buNone/>
            </a:pPr>
            <a:r>
              <a:rPr lang="en-US" sz="2800" dirty="0">
                <a:solidFill>
                  <a:sysClr val="window" lastClr="FFFFFF"/>
                </a:solidFill>
                <a:latin typeface="Arial"/>
              </a:rPr>
              <a:t>	</a:t>
            </a: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					Diagram</a:t>
            </a:r>
          </a:p>
          <a:p>
            <a:pPr marL="36576" indent="0">
              <a:buClr>
                <a:srgbClr val="6EA0B0"/>
              </a:buClr>
              <a:buNone/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		</a:t>
            </a:r>
            <a:endParaRPr lang="en-US" sz="2800" dirty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        </a:t>
            </a:r>
          </a:p>
          <a:p>
            <a:pPr marL="36576" indent="0">
              <a:buClr>
                <a:srgbClr val="6EA0B0"/>
              </a:buClr>
              <a:buNone/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  <a:p>
            <a:pPr marL="36576" indent="0">
              <a:buClr>
                <a:srgbClr val="6EA0B0"/>
              </a:buClr>
              <a:buNone/>
            </a:pPr>
            <a:endParaRPr lang="en-US" sz="2800" dirty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3077" name="Picture 5" descr="http://i237.photobucket.com/albums/ff89/mariosalice/NANDflash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329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1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Flash </a:t>
            </a:r>
            <a:r>
              <a:rPr lang="en-US" sz="4400" dirty="0"/>
              <a:t>Memory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noProof="0" dirty="0" smtClean="0">
                <a:solidFill>
                  <a:sysClr val="window" lastClr="FFFFFF"/>
                </a:solidFill>
                <a:latin typeface="Arial"/>
              </a:rPr>
              <a:t>Uses Either NAND, NOR Logic Gates</a:t>
            </a:r>
          </a:p>
          <a:p>
            <a:pPr marL="36576" indent="0">
              <a:buClr>
                <a:srgbClr val="6EA0B0"/>
              </a:buClr>
              <a:buNone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 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C:\Users\Nikolay\Documents\CAP4910\Captur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43" y="2209798"/>
            <a:ext cx="6393287" cy="449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1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43800" cy="914400"/>
          </a:xfrm>
        </p:spPr>
        <p:txBody>
          <a:bodyPr/>
          <a:lstStyle/>
          <a:p>
            <a:r>
              <a:rPr lang="en-US" sz="4400" dirty="0" smtClean="0"/>
              <a:t>NAND Flash Memory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924800" cy="441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Used In Solid State Drives</a:t>
            </a:r>
          </a:p>
          <a:p>
            <a:pPr>
              <a:buClr>
                <a:srgbClr val="6EA0B0"/>
              </a:buClr>
            </a:pPr>
            <a:r>
              <a:rPr lang="en-US" sz="2800" dirty="0" smtClean="0">
                <a:solidFill>
                  <a:sysClr val="window" lastClr="FFFFFF"/>
                </a:solidFill>
                <a:latin typeface="Arial"/>
              </a:rPr>
              <a:t>Two Different Implementations Currently in the Market</a:t>
            </a:r>
          </a:p>
          <a:p>
            <a:pPr>
              <a:buClr>
                <a:srgbClr val="6EA0B0"/>
              </a:buClr>
            </a:pPr>
            <a:endParaRPr lang="en-US" sz="2800" dirty="0" smtClean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4098" name="Picture 2" descr="C:\Users\Nikolay\Documents\CAP4910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98" y="2895600"/>
            <a:ext cx="5306102" cy="36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3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lementa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406</TotalTime>
  <Words>263</Words>
  <Application>Microsoft Office PowerPoint</Application>
  <PresentationFormat>On-screen Show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Elemental</vt:lpstr>
      <vt:lpstr>1_Elemental</vt:lpstr>
      <vt:lpstr>Data Storage Technology Technical Issues</vt:lpstr>
      <vt:lpstr>Presentation Overview</vt:lpstr>
      <vt:lpstr>Hard Drive Disk</vt:lpstr>
      <vt:lpstr>Hard Drive Disk </vt:lpstr>
      <vt:lpstr>Hard Drive Disk Problems </vt:lpstr>
      <vt:lpstr>Flash Memory</vt:lpstr>
      <vt:lpstr>Flash Memory</vt:lpstr>
      <vt:lpstr>Flash Memory</vt:lpstr>
      <vt:lpstr>NAND Flash Memory</vt:lpstr>
      <vt:lpstr>NAND Flash Memory</vt:lpstr>
      <vt:lpstr>NAND Flash Memory Challenges</vt:lpstr>
      <vt:lpstr>Research Storage Technology</vt:lpstr>
      <vt:lpstr>Conclusion</vt:lpstr>
      <vt:lpstr>References</vt:lpstr>
      <vt:lpstr>Data Storage Technology Technical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Storage Technology Technical Issues</dc:title>
  <dc:creator>Nikolay</dc:creator>
  <cp:lastModifiedBy>Nikolay</cp:lastModifiedBy>
  <cp:revision>40</cp:revision>
  <dcterms:created xsi:type="dcterms:W3CDTF">2013-03-09T02:53:25Z</dcterms:created>
  <dcterms:modified xsi:type="dcterms:W3CDTF">2013-03-10T08:25:26Z</dcterms:modified>
</cp:coreProperties>
</file>