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4"/><Relationship Target="../media/image06.png" Type="http://schemas.openxmlformats.org/officeDocument/2006/relationships/image" Id="rId3"/><Relationship Target="../media/image05.png" Type="http://schemas.openxmlformats.org/officeDocument/2006/relationships/image" Id="rId5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4"/><Relationship Target="../media/image06.png" Type="http://schemas.openxmlformats.org/officeDocument/2006/relationships/image" Id="rId3"/><Relationship Target="../media/image05.png" Type="http://schemas.openxmlformats.org/officeDocument/2006/relationships/image" Id="rId5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4"/><Relationship Target="../media/image08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1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4"/><Relationship Target="../media/image01.png" Type="http://schemas.openxmlformats.org/officeDocument/2006/relationships/image" Id="rId3"/><Relationship Target="../media/image07.png" Type="http://schemas.openxmlformats.org/officeDocument/2006/relationships/image" Id="rId5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The ZFS File System</a:t>
            </a:r>
          </a:p>
          <a:p>
            <a:pPr>
              <a:buNone/>
            </a:pPr>
            <a:r>
              <a:rPr sz="3600" lang="en"/>
              <a:t>Technical Issues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Brian St. Amour</a:t>
            </a:r>
          </a:p>
          <a:p>
            <a:pPr rtl="0" lvl="0">
              <a:buNone/>
            </a:pPr>
            <a:r>
              <a:rPr lang="en"/>
              <a:t>Peter Nguyen</a:t>
            </a:r>
          </a:p>
          <a:p>
            <a:pPr>
              <a:buNone/>
            </a:pPr>
            <a:r>
              <a:rPr lang="en"/>
              <a:t>Team 11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solidFill>
                  <a:srgbClr val="000000"/>
                </a:solidFill>
              </a:rPr>
              <a:t>Cannot Remove vdevs from a zpool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1600200" x="457200"/>
            <a:ext cy="2244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45833"/>
              <a:buFont typeface="Arial"/>
              <a:buNone/>
            </a:pPr>
            <a:r>
              <a:rPr b="1" sz="2400" lang="en"/>
              <a:t>What is a zpool?</a:t>
            </a:r>
          </a:p>
          <a:p>
            <a:pPr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A single vdev or a set of vdevs.</a:t>
            </a:r>
          </a:p>
        </p:txBody>
      </p:sp>
      <p:sp>
        <p:nvSpPr>
          <p:cNvPr id="89" name="Shape 89"/>
          <p:cNvSpPr/>
          <p:nvPr/>
        </p:nvSpPr>
        <p:spPr>
          <a:xfrm>
            <a:off y="4014625" x="659350"/>
            <a:ext cy="2028825" cx="18288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0" name="Shape 90"/>
          <p:cNvSpPr txBox="1"/>
          <p:nvPr/>
        </p:nvSpPr>
        <p:spPr>
          <a:xfrm>
            <a:off y="6043450" x="659350"/>
            <a:ext cy="457200" cx="20445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zpool with 2x RAID-1</a:t>
            </a:r>
          </a:p>
        </p:txBody>
      </p:sp>
      <p:sp>
        <p:nvSpPr>
          <p:cNvPr id="91" name="Shape 91"/>
          <p:cNvSpPr/>
          <p:nvPr/>
        </p:nvSpPr>
        <p:spPr>
          <a:xfrm>
            <a:off y="4014625" x="5206775"/>
            <a:ext cy="2057400" cx="2171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92" name="Shape 92"/>
          <p:cNvSpPr txBox="1"/>
          <p:nvPr/>
        </p:nvSpPr>
        <p:spPr>
          <a:xfrm>
            <a:off y="4343400" x="7378475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zpool1 with RAID-1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y="5375775" x="7378475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zpool2 with RAID-Z</a:t>
            </a:r>
          </a:p>
        </p:txBody>
      </p:sp>
      <p:sp>
        <p:nvSpPr>
          <p:cNvPr id="94" name="Shape 94"/>
          <p:cNvSpPr/>
          <p:nvPr/>
        </p:nvSpPr>
        <p:spPr>
          <a:xfrm>
            <a:off y="3348900" x="1321337"/>
            <a:ext cy="495300" cx="50482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solidFill>
                  <a:srgbClr val="000000"/>
                </a:solidFill>
              </a:rPr>
              <a:t>Cannot Remove vdevs from a zpool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1600200" x="457200"/>
            <a:ext cy="2244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2400" lang="en"/>
              <a:t>What is a zpool?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A single vdev or a set of vdevs.</a:t>
            </a:r>
          </a:p>
        </p:txBody>
      </p:sp>
      <p:sp>
        <p:nvSpPr>
          <p:cNvPr id="101" name="Shape 101"/>
          <p:cNvSpPr/>
          <p:nvPr/>
        </p:nvSpPr>
        <p:spPr>
          <a:xfrm>
            <a:off y="4014625" x="659350"/>
            <a:ext cy="2028825" cx="18288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2" name="Shape 102"/>
          <p:cNvSpPr txBox="1"/>
          <p:nvPr/>
        </p:nvSpPr>
        <p:spPr>
          <a:xfrm>
            <a:off y="6043450" x="659350"/>
            <a:ext cy="457200" cx="20445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zpool with 2x RAID-1</a:t>
            </a:r>
          </a:p>
        </p:txBody>
      </p:sp>
      <p:sp>
        <p:nvSpPr>
          <p:cNvPr id="103" name="Shape 103"/>
          <p:cNvSpPr/>
          <p:nvPr/>
        </p:nvSpPr>
        <p:spPr>
          <a:xfrm>
            <a:off y="4014625" x="5206775"/>
            <a:ext cy="2057400" cx="2171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04" name="Shape 104"/>
          <p:cNvSpPr txBox="1"/>
          <p:nvPr/>
        </p:nvSpPr>
        <p:spPr>
          <a:xfrm>
            <a:off y="4343400" x="7378475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zpool1 with RAID-1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y="5375775" x="7378475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zpool2 with RAID-Z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y="4057650" x="2488150"/>
            <a:ext cy="2111699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The solution: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1. Backup zpool</a:t>
            </a:r>
          </a:p>
          <a:p>
            <a:pPr rtl="0" lvl="0">
              <a:buNone/>
            </a:pPr>
            <a:r>
              <a:rPr lang="en"/>
              <a:t>2. Delete zpool</a:t>
            </a:r>
          </a:p>
          <a:p>
            <a:pPr rtl="0" lvl="0">
              <a:buNone/>
            </a:pPr>
            <a:r>
              <a:rPr lang="en"/>
              <a:t>3. Create two new zpools</a:t>
            </a:r>
          </a:p>
          <a:p>
            <a:pPr rtl="0" lvl="0">
              <a:buNone/>
            </a:pPr>
            <a:r>
              <a:rPr lang="en"/>
              <a:t>4. Configure RAID-1 for zpool1</a:t>
            </a:r>
          </a:p>
          <a:p>
            <a:pPr rtl="0" lvl="0">
              <a:buNone/>
            </a:pPr>
            <a:r>
              <a:rPr lang="en"/>
              <a:t>5. Configure RAID-Z for zpool2</a:t>
            </a:r>
          </a:p>
          <a:p>
            <a:pPr>
              <a:buNone/>
            </a:pPr>
            <a:r>
              <a:rPr lang="en"/>
              <a:t>6. Have fun</a:t>
            </a:r>
          </a:p>
        </p:txBody>
      </p:sp>
      <p:sp>
        <p:nvSpPr>
          <p:cNvPr id="107" name="Shape 107"/>
          <p:cNvSpPr/>
          <p:nvPr/>
        </p:nvSpPr>
        <p:spPr>
          <a:xfrm>
            <a:off y="3348900" x="1321337"/>
            <a:ext cy="495300" cx="50482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/>
              <a:t>zpool Versions not Backwards Compatible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1600200" x="457200"/>
            <a:ext cy="1497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2400" lang="en"/>
              <a:t>What are zpool versions?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They are used to distinguish which features are offered in a zpool. IE: zpool v30 includes ZFS encryption.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14" name="Shape 114"/>
          <p:cNvSpPr/>
          <p:nvPr/>
        </p:nvSpPr>
        <p:spPr>
          <a:xfrm>
            <a:off y="3097500" x="5599487"/>
            <a:ext cy="1190625" cx="10096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5" name="Shape 115"/>
          <p:cNvSpPr/>
          <p:nvPr/>
        </p:nvSpPr>
        <p:spPr>
          <a:xfrm>
            <a:off y="3097500" x="3059662"/>
            <a:ext cy="1190625" cx="100965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16" name="Shape 116"/>
          <p:cNvSpPr txBox="1"/>
          <p:nvPr/>
        </p:nvSpPr>
        <p:spPr>
          <a:xfrm>
            <a:off y="4288125" x="2534862"/>
            <a:ext cy="457200" cx="21552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lang="en"/>
              <a:t>Oracle ZFS Appliance 1</a:t>
            </a:r>
          </a:p>
          <a:p>
            <a:pPr algn="ctr">
              <a:buNone/>
            </a:pPr>
            <a:r>
              <a:rPr lang="en"/>
              <a:t>zpool v34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y="4288125" x="4960362"/>
            <a:ext cy="457200" cx="23421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lang="en"/>
              <a:t>Oracle ZFS Appliance 2</a:t>
            </a:r>
          </a:p>
          <a:p>
            <a:pPr algn="ctr">
              <a:buNone/>
            </a:pPr>
            <a:r>
              <a:rPr lang="en"/>
              <a:t>zpool v28</a:t>
            </a:r>
          </a:p>
        </p:txBody>
      </p:sp>
      <p:cxnSp>
        <p:nvCxnSpPr>
          <p:cNvPr id="118" name="Shape 118"/>
          <p:cNvCxnSpPr/>
          <p:nvPr/>
        </p:nvCxnSpPr>
        <p:spPr>
          <a:xfrm>
            <a:off y="3346050" x="4326812"/>
            <a:ext cy="0" cx="1170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19" name="Shape 119"/>
          <p:cNvSpPr txBox="1"/>
          <p:nvPr/>
        </p:nvSpPr>
        <p:spPr>
          <a:xfrm>
            <a:off y="3025250" x="4599687"/>
            <a:ext cy="457200" cx="4268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No</a:t>
            </a:r>
          </a:p>
        </p:txBody>
      </p:sp>
      <p:cxnSp>
        <p:nvCxnSpPr>
          <p:cNvPr id="120" name="Shape 120"/>
          <p:cNvCxnSpPr/>
          <p:nvPr/>
        </p:nvCxnSpPr>
        <p:spPr>
          <a:xfrm rot="10800000">
            <a:off y="3971250" x="4308412"/>
            <a:ext cy="0" cx="1101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21" name="Shape 121"/>
          <p:cNvSpPr txBox="1"/>
          <p:nvPr/>
        </p:nvSpPr>
        <p:spPr>
          <a:xfrm>
            <a:off y="3624425" x="4585762"/>
            <a:ext cy="457200" cx="5465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Yes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y="5191425" x="791400"/>
            <a:ext cy="457200" cx="75612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2400" lang="en"/>
              <a:t>Open ZFS uses Feature Flags to select enable/disable features.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/>
              <a:t>zpool Versions not Backwards Compatible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zpool versions are a one way street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Cannot downgrade a current zpool</a:t>
            </a:r>
          </a:p>
          <a:p>
            <a:pPr rtl="0" lvl="2" indent="-381000" marL="1371600">
              <a:buClr>
                <a:srgbClr val="000000"/>
              </a:buClr>
              <a:buSzPct val="80000"/>
              <a:buFont typeface="Wingdings"/>
              <a:buChar char="§"/>
            </a:pPr>
            <a:r>
              <a:rPr lang="en"/>
              <a:t>Workarounds:</a:t>
            </a:r>
          </a:p>
          <a:p>
            <a:pPr rtl="0" lvl="3" indent="-342900" marL="1828800">
              <a:buClr>
                <a:srgbClr val="000000"/>
              </a:buClr>
              <a:buSzPct val="99999"/>
              <a:buFont typeface="Arial"/>
              <a:buChar char="•"/>
            </a:pPr>
            <a:r>
              <a:rPr lang="en"/>
              <a:t>Create a new pool and set that to an older zpool version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Conclusion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208333"/>
              <a:buFont typeface="Arial"/>
              <a:buChar char="•"/>
            </a:pPr>
            <a:r>
              <a:rPr sz="2400" lang="en"/>
              <a:t>While ZFS has many benefits, it still has its limitations: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vdevs cannot be shrunk/expanded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vdevs cannot be removed once they're added to a zpool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zpool versions are not backwards compatible</a:t>
            </a:r>
          </a:p>
          <a:p>
            <a:r>
              <a:t/>
            </a:r>
          </a:p>
          <a:p>
            <a:pPr rtl="0" lvl="0" indent="0" marL="457200">
              <a:buNone/>
            </a:pPr>
            <a:r>
              <a:rPr sz="2400" lang="en"/>
              <a:t>We hope that this presentation did not steer you away from ZFS. We look forward to talking more about ZFS in our next presentation.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y="210408" x="457199"/>
            <a:ext cy="604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References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814608" x="457199"/>
            <a:ext cy="5807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0" marL="0">
              <a:buNone/>
            </a:pPr>
            <a:r>
              <a:rPr sz="1900" lang="en"/>
              <a:t>Ahren, M. (Presenter). (2012, October 2). </a:t>
            </a:r>
            <a:r>
              <a:rPr sz="1900" lang="en" i="1"/>
              <a:t>ZFS State of the Union </a:t>
            </a:r>
            <a:r>
              <a:rPr sz="1900" lang="en"/>
              <a:t>[Video </a:t>
            </a:r>
          </a:p>
          <a:p>
            <a:pPr rtl="0" lvl="0" indent="457200" marL="0">
              <a:buNone/>
            </a:pPr>
            <a:r>
              <a:rPr sz="1900" lang="en"/>
              <a:t>recording]. San Francisco, California, ZFSDAY Conference, 2012.</a:t>
            </a:r>
          </a:p>
          <a:p>
            <a:pPr rtl="0" lvl="0" indent="0" marL="0">
              <a:buNone/>
            </a:pPr>
            <a:r>
              <a:rPr sz="1900" lang="en"/>
              <a:t>Hazra, K. S., Sanyal, G., Hamid, T. (2009). </a:t>
            </a:r>
            <a:r>
              <a:rPr sz="1900" lang="en" i="1"/>
              <a:t>A Study of the Zettabyte File </a:t>
            </a:r>
          </a:p>
          <a:p>
            <a:pPr rtl="0" lvl="0" indent="0" marL="457200">
              <a:buNone/>
            </a:pPr>
            <a:r>
              <a:rPr sz="1900" lang="en" i="1"/>
              <a:t>System (ZFS)</a:t>
            </a:r>
            <a:r>
              <a:rPr sz="1900" lang="en"/>
              <a:t> [Proposal to OpenSolaris Undergraduate Student Research Grant]. </a:t>
            </a:r>
          </a:p>
          <a:p>
            <a:pPr rtl="0" lvl="0" indent="0" marL="0">
              <a:buNone/>
            </a:pPr>
            <a:r>
              <a:rPr sz="1900" lang="en"/>
              <a:t>Pugh, C., Henderson, P., Silber, K., Carroll, T., &amp; Ying, K. (2009, June 1-5). </a:t>
            </a:r>
          </a:p>
          <a:p>
            <a:pPr rtl="0" lvl="0" indent="0" marL="457200">
              <a:buNone/>
            </a:pPr>
            <a:r>
              <a:rPr sz="1900" lang="en" i="1"/>
              <a:t>Utilizing ZFS for the Storage of Acquired Data</a:t>
            </a:r>
            <a:r>
              <a:rPr sz="1900" lang="en"/>
              <a:t>. Paper presented at Fusion Engineering, 2009. 23rd IEEE/NPSS Symposium, San Diego, CA, pp. 1-4. doi: 10.1109/FUSION.2009.5226462</a:t>
            </a:r>
          </a:p>
          <a:p>
            <a:pPr rtl="0" lvl="0" indent="0" marL="0">
              <a:buNone/>
            </a:pPr>
            <a:r>
              <a:rPr sz="1900" lang="en" i="1"/>
              <a:t>Solaris ZFS Administration Guide</a:t>
            </a:r>
            <a:r>
              <a:rPr sz="1900" lang="en"/>
              <a:t>. (2010). Santa Clara, CA: Sun </a:t>
            </a:r>
          </a:p>
          <a:p>
            <a:pPr rtl="0" lvl="0" indent="457200" marL="0">
              <a:buNone/>
            </a:pPr>
            <a:r>
              <a:rPr sz="1900" lang="en"/>
              <a:t>Microsystems, Inc.</a:t>
            </a:r>
          </a:p>
          <a:p>
            <a:pPr rtl="0" lvl="0" indent="0" marL="0">
              <a:buNone/>
            </a:pPr>
            <a:r>
              <a:rPr sz="1900" lang="en"/>
              <a:t>Peterson, Z. (2002). </a:t>
            </a:r>
            <a:r>
              <a:rPr sz="1900" lang="en" i="1"/>
              <a:t>Data placement for copy-on-write using virtual </a:t>
            </a:r>
          </a:p>
          <a:p>
            <a:pPr rtl="0" lvl="0" indent="0" marL="457200">
              <a:buNone/>
            </a:pPr>
            <a:r>
              <a:rPr sz="1900" lang="en" i="1"/>
              <a:t>contiguity</a:t>
            </a:r>
            <a:r>
              <a:rPr sz="1900" lang="en"/>
              <a:t>. (p. 4). (Unpublished master's thesis, University of California).</a:t>
            </a:r>
          </a:p>
          <a:p>
            <a:pPr rtl="0" lvl="0" indent="0" marL="0">
              <a:buNone/>
            </a:pPr>
            <a:r>
              <a:rPr sz="1900" lang="en"/>
              <a:t>Oracle Corporation. (2010). ZFS pooled storage. </a:t>
            </a:r>
            <a:r>
              <a:rPr sz="1900" lang="en" i="1"/>
              <a:t>Solaris ZFS </a:t>
            </a:r>
          </a:p>
          <a:p>
            <a:pPr rtl="0" lvl="0" indent="457200" marL="0">
              <a:buNone/>
            </a:pPr>
            <a:r>
              <a:rPr sz="1900" lang="en" i="1"/>
              <a:t>Administration Guide</a:t>
            </a:r>
            <a:r>
              <a:rPr sz="1900" lang="en"/>
              <a:t>, (p 1).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The ZFS File System</a:t>
            </a:r>
          </a:p>
          <a:p>
            <a:pPr rtl="0" lvl="0">
              <a:buNone/>
            </a:pPr>
            <a:r>
              <a:rPr sz="3600" lang="en"/>
              <a:t>Technical Issues</a:t>
            </a:r>
          </a:p>
        </p:txBody>
      </p:sp>
      <p:sp>
        <p:nvSpPr>
          <p:cNvPr id="146" name="Shape 146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Brian St. Amour</a:t>
            </a:r>
          </a:p>
          <a:p>
            <a:pPr rtl="0" lvl="0">
              <a:buNone/>
            </a:pPr>
            <a:r>
              <a:rPr lang="en"/>
              <a:t>Peter Nguyen</a:t>
            </a:r>
          </a:p>
          <a:p>
            <a:pPr rtl="0" lvl="0">
              <a:buNone/>
            </a:pPr>
            <a:r>
              <a:rPr lang="en"/>
              <a:t>Team 11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Table of Contents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Overview of ZFS</a:t>
            </a:r>
          </a:p>
          <a:p>
            <a:pPr rtl="0" lvl="1" indent="-381000" marL="914400">
              <a:buClr>
                <a:srgbClr val="000000"/>
              </a:buClr>
              <a:buSzPct val="133333"/>
              <a:buFont typeface="Courier New"/>
              <a:buChar char="o"/>
            </a:pPr>
            <a:r>
              <a:rPr sz="1800" lang="en"/>
              <a:t>History</a:t>
            </a:r>
          </a:p>
          <a:p>
            <a:pPr rtl="0" lvl="1" indent="-381000" marL="914400">
              <a:buClr>
                <a:srgbClr val="000000"/>
              </a:buClr>
              <a:buSzPct val="133333"/>
              <a:buFont typeface="Courier New"/>
              <a:buChar char="o"/>
            </a:pPr>
            <a:r>
              <a:rPr sz="1800" lang="en"/>
              <a:t>Pooled Storage</a:t>
            </a:r>
          </a:p>
          <a:p>
            <a:pPr rtl="0" lvl="1" indent="-381000" marL="914400">
              <a:buClr>
                <a:srgbClr val="000000"/>
              </a:buClr>
              <a:buSzPct val="133333"/>
              <a:buFont typeface="Courier New"/>
              <a:buChar char="o"/>
            </a:pPr>
            <a:r>
              <a:rPr sz="1800" lang="en"/>
              <a:t>Redundancy</a:t>
            </a:r>
          </a:p>
          <a:p>
            <a:pPr rtl="0" lvl="1" indent="-381000" marL="914400">
              <a:buClr>
                <a:srgbClr val="000000"/>
              </a:buClr>
              <a:buSzPct val="133333"/>
              <a:buFont typeface="Courier New"/>
              <a:buChar char="o"/>
            </a:pPr>
            <a:r>
              <a:rPr sz="1800" lang="en"/>
              <a:t>Copy-on-Write</a:t>
            </a:r>
          </a:p>
          <a:p>
            <a:pPr rtl="0" lvl="1" indent="-381000" marL="914400">
              <a:buClr>
                <a:srgbClr val="000000"/>
              </a:buClr>
              <a:buSzPct val="133333"/>
              <a:buFont typeface="Courier New"/>
              <a:buChar char="o"/>
            </a:pPr>
            <a:r>
              <a:rPr sz="1800" lang="en"/>
              <a:t>Checksums and self-healing</a:t>
            </a:r>
          </a:p>
          <a:p>
            <a:pPr rtl="0" lvl="1" indent="-381000" marL="914400">
              <a:buClr>
                <a:srgbClr val="000000"/>
              </a:buClr>
              <a:buSzPct val="133333"/>
              <a:buFont typeface="Courier New"/>
              <a:buChar char="o"/>
            </a:pPr>
            <a:r>
              <a:rPr sz="1800" lang="en"/>
              <a:t>Hybrid Storage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Highlight of ZFS' Limitations</a:t>
            </a:r>
          </a:p>
          <a:p>
            <a:pPr rtl="0" lvl="1" indent="-381000" marL="914400">
              <a:buClr>
                <a:srgbClr val="000000"/>
              </a:buClr>
              <a:buSzPct val="133333"/>
              <a:buFont typeface="Courier New"/>
              <a:buChar char="o"/>
            </a:pPr>
            <a:r>
              <a:rPr sz="1800" lang="en"/>
              <a:t>vdevs cannot be shrunk/expanded</a:t>
            </a:r>
          </a:p>
          <a:p>
            <a:pPr rtl="0" lvl="1" indent="-381000" marL="914400">
              <a:buClr>
                <a:srgbClr val="000000"/>
              </a:buClr>
              <a:buSzPct val="133333"/>
              <a:buFont typeface="Courier New"/>
              <a:buChar char="o"/>
            </a:pPr>
            <a:r>
              <a:rPr sz="1800" lang="en"/>
              <a:t>vdevs cannot be removed from a zpool</a:t>
            </a:r>
          </a:p>
          <a:p>
            <a:pPr rtl="0" lvl="1" indent="-381000" marL="914400">
              <a:buClr>
                <a:srgbClr val="000000"/>
              </a:buClr>
              <a:buSzPct val="133333"/>
              <a:buFont typeface="Courier New"/>
              <a:buChar char="o"/>
            </a:pPr>
            <a:r>
              <a:rPr sz="1800" lang="en"/>
              <a:t>zpool versions are not backwards compatible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Conclusion</a:t>
            </a:r>
          </a:p>
          <a:p>
            <a:pPr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References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Overview of ZFS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b="1" sz="2400" lang="en"/>
              <a:t>Developed by Sun Microsystems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b="1" sz="2400" lang="en"/>
              <a:t>All-purpose File System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Pooled Storage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Large Capacity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Redundancy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256-bit Checksums and Self-Healing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Hybrid Storage using SSDs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Easy to Administer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b="1" sz="2400" lang="en"/>
              <a:t>Two Separate ZFS Groups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Oracle (closed proprietary)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Open ZFS (open source community)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Volume Storage vs Pooled Storage</a:t>
            </a:r>
          </a:p>
        </p:txBody>
      </p:sp>
      <p:sp>
        <p:nvSpPr>
          <p:cNvPr id="42" name="Shape 42"/>
          <p:cNvSpPr/>
          <p:nvPr/>
        </p:nvSpPr>
        <p:spPr>
          <a:xfrm>
            <a:off y="2653350" x="447992"/>
            <a:ext cy="2505880" cx="823880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Redundancy - RAID-5 vs RAID-Z</a:t>
            </a:r>
          </a:p>
        </p:txBody>
      </p:sp>
      <p:sp>
        <p:nvSpPr>
          <p:cNvPr id="48" name="Shape 48"/>
          <p:cNvSpPr/>
          <p:nvPr/>
        </p:nvSpPr>
        <p:spPr>
          <a:xfrm>
            <a:off y="3274425" x="653242"/>
            <a:ext cy="1940228" cx="783751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Copy-on-Write</a:t>
            </a:r>
          </a:p>
        </p:txBody>
      </p:sp>
      <p:sp>
        <p:nvSpPr>
          <p:cNvPr id="54" name="Shape 54"/>
          <p:cNvSpPr/>
          <p:nvPr/>
        </p:nvSpPr>
        <p:spPr>
          <a:xfrm>
            <a:off y="1273128" x="504009"/>
            <a:ext cy="5294771" cx="813598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Checksums and Self-Healing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256-bit checksum</a:t>
            </a:r>
          </a:p>
          <a:p>
            <a:pPr>
              <a:buNone/>
            </a:pPr>
            <a:r>
              <a:rPr lang="en"/>
              <a:t>Self-validating Merkle tree</a:t>
            </a:r>
          </a:p>
        </p:txBody>
      </p:sp>
      <p:sp>
        <p:nvSpPr>
          <p:cNvPr id="61" name="Shape 61"/>
          <p:cNvSpPr/>
          <p:nvPr/>
        </p:nvSpPr>
        <p:spPr>
          <a:xfrm>
            <a:off y="3481725" x="465466"/>
            <a:ext cy="3086173" cx="821306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Hybrid Storage using SSDs</a:t>
            </a:r>
          </a:p>
        </p:txBody>
      </p:sp>
      <p:sp>
        <p:nvSpPr>
          <p:cNvPr id="67" name="Shape 67"/>
          <p:cNvSpPr/>
          <p:nvPr/>
        </p:nvSpPr>
        <p:spPr>
          <a:xfrm>
            <a:off y="2191437" x="1921353"/>
            <a:ext cy="3785225" cx="530129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vdevs Cannot be Shrunk/Expanded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1600200" x="457200"/>
            <a:ext cy="1478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45833"/>
              <a:buFont typeface="Arial"/>
              <a:buNone/>
            </a:pPr>
            <a:r>
              <a:rPr b="1" sz="2400" lang="en"/>
              <a:t>What is a vdev?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A single disk, a mirror, a RAID-Z group, or a special type of disk (cache, spare, and etc).</a:t>
            </a:r>
          </a:p>
          <a:p>
            <a:pPr rtl="0" lvl="0">
              <a:buNone/>
            </a:pPr>
            <a:r>
              <a:rPr b="1" sz="2400" lang="en"/>
              <a:t>What is RAID-Z?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Software solution to the RAID-5 Write Hole.</a:t>
            </a:r>
          </a:p>
        </p:txBody>
      </p:sp>
      <p:sp>
        <p:nvSpPr>
          <p:cNvPr id="74" name="Shape 74"/>
          <p:cNvSpPr/>
          <p:nvPr/>
        </p:nvSpPr>
        <p:spPr>
          <a:xfrm>
            <a:off y="4315125" x="457200"/>
            <a:ext cy="971550" cx="20955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75" name="Shape 75"/>
          <p:cNvSpPr txBox="1"/>
          <p:nvPr/>
        </p:nvSpPr>
        <p:spPr>
          <a:xfrm>
            <a:off y="5408975" x="457200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zpool with RAID-Z</a:t>
            </a:r>
          </a:p>
        </p:txBody>
      </p:sp>
      <p:sp>
        <p:nvSpPr>
          <p:cNvPr id="76" name="Shape 76"/>
          <p:cNvSpPr/>
          <p:nvPr/>
        </p:nvSpPr>
        <p:spPr>
          <a:xfrm>
            <a:off y="4553250" x="2627675"/>
            <a:ext cy="495300" cx="5048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77" name="Shape 77"/>
          <p:cNvSpPr/>
          <p:nvPr/>
        </p:nvSpPr>
        <p:spPr>
          <a:xfrm>
            <a:off y="4315125" x="6173425"/>
            <a:ext cy="1762125" cx="20955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78" name="Shape 78"/>
          <p:cNvSpPr txBox="1"/>
          <p:nvPr/>
        </p:nvSpPr>
        <p:spPr>
          <a:xfrm>
            <a:off y="6155625" x="6061600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zpool with 2x RAID-Z vdevs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y="4224525" x="3510100"/>
            <a:ext cy="1308300" cx="25514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Expand RAID-Z? No</a:t>
            </a:r>
          </a:p>
          <a:p>
            <a:pPr rtl="0" lvl="0">
              <a:buNone/>
            </a:pPr>
            <a:r>
              <a:rPr lang="en"/>
              <a:t>Expand Storage? Yes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Cons:</a:t>
            </a:r>
          </a:p>
          <a:p>
            <a:pPr>
              <a:buNone/>
            </a:pPr>
            <a:r>
              <a:rPr lang="en"/>
              <a:t>More expensive</a:t>
            </a:r>
          </a:p>
        </p:txBody>
      </p:sp>
      <p:sp>
        <p:nvSpPr>
          <p:cNvPr id="80" name="Shape 80"/>
          <p:cNvSpPr/>
          <p:nvPr/>
        </p:nvSpPr>
        <p:spPr>
          <a:xfrm>
            <a:off y="5581950" x="3609975"/>
            <a:ext cy="495300" cx="5048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81" name="Shape 81"/>
          <p:cNvSpPr/>
          <p:nvPr/>
        </p:nvSpPr>
        <p:spPr>
          <a:xfrm>
            <a:off y="5581950" x="4756912"/>
            <a:ext cy="495300" cx="5048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82" name="Shape 82"/>
          <p:cNvSpPr txBox="1"/>
          <p:nvPr/>
        </p:nvSpPr>
        <p:spPr>
          <a:xfrm>
            <a:off y="5608975" x="4253212"/>
            <a:ext cy="596399" cx="503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2400" lang="en"/>
              <a:t>+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