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9" r:id="rId3"/>
    <p:sldId id="271" r:id="rId4"/>
    <p:sldId id="264" r:id="rId5"/>
    <p:sldId id="273" r:id="rId6"/>
    <p:sldId id="274" r:id="rId7"/>
    <p:sldId id="278" r:id="rId8"/>
    <p:sldId id="282" r:id="rId9"/>
    <p:sldId id="279" r:id="rId10"/>
    <p:sldId id="286" r:id="rId11"/>
    <p:sldId id="280" r:id="rId12"/>
    <p:sldId id="283" r:id="rId13"/>
    <p:sldId id="285" r:id="rId14"/>
    <p:sldId id="287" r:id="rId15"/>
    <p:sldId id="281" r:id="rId16"/>
    <p:sldId id="289" r:id="rId17"/>
    <p:sldId id="277" r:id="rId18"/>
    <p:sldId id="272" r:id="rId19"/>
    <p:sldId id="28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8" name="Slide Number Placeholder 7"/>
          <p:cNvSpPr>
            <a:spLocks noGrp="1"/>
          </p:cNvSpPr>
          <p:nvPr>
            <p:ph type="sldNum" sz="quarter" idx="11"/>
          </p:nvPr>
        </p:nvSpPr>
        <p:spPr/>
        <p:txBody>
          <a:bodyPr/>
          <a:lstStyle/>
          <a:p>
            <a:fld id="{97043165-B9B6-4984-9F4E-7322EC9E22F0}"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646D52-13B3-455A-8CFE-2B35A04184DC}" type="datetimeFigureOut">
              <a:rPr lang="en-US" smtClean="0"/>
              <a:pPr/>
              <a:t>3/9/2013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97043165-B9B6-4984-9F4E-7322EC9E22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00646D52-13B3-455A-8CFE-2B35A04184DC}" type="datetimeFigureOut">
              <a:rPr lang="en-US" smtClean="0"/>
              <a:pPr/>
              <a:t>3/9/2013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043165-B9B6-4984-9F4E-7322EC9E22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0646D52-13B3-455A-8CFE-2B35A04184DC}" type="datetimeFigureOut">
              <a:rPr lang="en-US" smtClean="0"/>
              <a:pPr/>
              <a:t>3/9/2013</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7043165-B9B6-4984-9F4E-7322EC9E22F0}"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1143000"/>
            <a:ext cx="3313355" cy="1954012"/>
          </a:xfrm>
        </p:spPr>
        <p:txBody>
          <a:bodyPr>
            <a:normAutofit fontScale="90000"/>
          </a:bodyPr>
          <a:lstStyle/>
          <a:p>
            <a:pPr algn="ctr"/>
            <a:r>
              <a:rPr lang="en-US" b="1" dirty="0"/>
              <a:t> </a:t>
            </a:r>
            <a:r>
              <a:rPr lang="en-US" b="1" dirty="0" smtClean="0"/>
              <a:t>USB 3.0</a:t>
            </a:r>
            <a:br>
              <a:rPr lang="en-US" b="1" dirty="0" smtClean="0"/>
            </a:br>
            <a:r>
              <a:rPr lang="en-US" b="1" dirty="0" smtClean="0"/>
              <a:t>(Universal </a:t>
            </a:r>
            <a:r>
              <a:rPr lang="en-US" b="1" dirty="0"/>
              <a:t>Serial Bus)</a:t>
            </a:r>
            <a:r>
              <a:rPr lang="en-US" dirty="0"/>
              <a:t/>
            </a:r>
            <a:br>
              <a:rPr lang="en-US" dirty="0"/>
            </a:br>
            <a:endParaRPr lang="en-US" dirty="0"/>
          </a:p>
        </p:txBody>
      </p:sp>
      <p:sp>
        <p:nvSpPr>
          <p:cNvPr id="3" name="Subtitle 2"/>
          <p:cNvSpPr>
            <a:spLocks noGrp="1"/>
          </p:cNvSpPr>
          <p:nvPr>
            <p:ph type="subTitle" idx="1"/>
          </p:nvPr>
        </p:nvSpPr>
        <p:spPr>
          <a:xfrm>
            <a:off x="5334000" y="3200400"/>
            <a:ext cx="2974848" cy="1752600"/>
          </a:xfrm>
        </p:spPr>
        <p:txBody>
          <a:bodyPr anchor="ctr">
            <a:normAutofit/>
          </a:bodyPr>
          <a:lstStyle/>
          <a:p>
            <a:pPr algn="ctr"/>
            <a:r>
              <a:rPr lang="en-US" sz="3000" dirty="0" smtClean="0"/>
              <a:t>Cory Koby</a:t>
            </a:r>
          </a:p>
          <a:p>
            <a:pPr algn="ctr"/>
            <a:r>
              <a:rPr lang="en-US" sz="3000" dirty="0" smtClean="0"/>
              <a:t>Fred </a:t>
            </a:r>
            <a:r>
              <a:rPr lang="en-US" sz="3000" dirty="0" smtClean="0"/>
              <a:t>Smith Jr</a:t>
            </a:r>
            <a:r>
              <a:rPr lang="en-US" sz="3000" dirty="0" smtClean="0"/>
              <a:t>. </a:t>
            </a:r>
            <a:endParaRPr lang="en-US" sz="3000" dirty="0"/>
          </a:p>
        </p:txBody>
      </p:sp>
      <p:pic>
        <p:nvPicPr>
          <p:cNvPr id="33794" name="Picture 2" descr="http://c745.r45.cf2.rackcdn.com/img/2009/rca_usb_wall_plate.jpg"/>
          <p:cNvPicPr>
            <a:picLocks noChangeAspect="1" noChangeArrowheads="1"/>
          </p:cNvPicPr>
          <p:nvPr/>
        </p:nvPicPr>
        <p:blipFill>
          <a:blip r:embed="rId2" cstate="print"/>
          <a:srcRect/>
          <a:stretch>
            <a:fillRect/>
          </a:stretch>
        </p:blipFill>
        <p:spPr bwMode="auto">
          <a:xfrm>
            <a:off x="914400" y="1143000"/>
            <a:ext cx="3857625" cy="463867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Brad </a:t>
            </a:r>
            <a:r>
              <a:rPr lang="en-US" dirty="0" smtClean="0"/>
              <a:t>Saunders: </a:t>
            </a:r>
            <a:br>
              <a:rPr lang="en-US" dirty="0" smtClean="0"/>
            </a:br>
            <a:r>
              <a:rPr lang="en-US" dirty="0"/>
              <a:t>	</a:t>
            </a:r>
            <a:r>
              <a:rPr lang="en-US" sz="3600" dirty="0" smtClean="0"/>
              <a:t>USB </a:t>
            </a:r>
            <a:r>
              <a:rPr lang="en-US" sz="3600" dirty="0"/>
              <a:t>3.0 Promoter </a:t>
            </a:r>
            <a:r>
              <a:rPr lang="en-US" sz="3600" dirty="0" smtClean="0"/>
              <a:t>Group chairman</a:t>
            </a:r>
            <a:endParaRPr lang="en-US" sz="3600" dirty="0"/>
          </a:p>
        </p:txBody>
      </p:sp>
      <p:sp>
        <p:nvSpPr>
          <p:cNvPr id="3" name="Content Placeholder 2"/>
          <p:cNvSpPr>
            <a:spLocks noGrp="1"/>
          </p:cNvSpPr>
          <p:nvPr>
            <p:ph idx="1"/>
          </p:nvPr>
        </p:nvSpPr>
        <p:spPr>
          <a:xfrm>
            <a:off x="457200" y="1905000"/>
            <a:ext cx="7467600" cy="4221163"/>
          </a:xfrm>
        </p:spPr>
        <p:txBody>
          <a:bodyPr>
            <a:normAutofit fontScale="85000" lnSpcReduction="10000"/>
          </a:bodyPr>
          <a:lstStyle/>
          <a:p>
            <a:pPr>
              <a:buNone/>
            </a:pPr>
            <a:r>
              <a:rPr lang="en-US" dirty="0" smtClean="0"/>
              <a:t>	“USB Power Delivery enables a path to greatly reduce electronic waste by eliminating proprietary, platform-specific </a:t>
            </a:r>
            <a:r>
              <a:rPr lang="en-US" dirty="0" smtClean="0"/>
              <a:t>chargers.” </a:t>
            </a:r>
          </a:p>
          <a:p>
            <a:pPr>
              <a:buNone/>
            </a:pPr>
            <a:endParaRPr lang="en-US" dirty="0" smtClean="0"/>
          </a:p>
          <a:p>
            <a:pPr>
              <a:buNone/>
            </a:pPr>
            <a:r>
              <a:rPr lang="en-US" dirty="0"/>
              <a:t>	</a:t>
            </a:r>
            <a:r>
              <a:rPr lang="en-US" dirty="0" smtClean="0"/>
              <a:t>“</a:t>
            </a:r>
            <a:r>
              <a:rPr lang="en-US" dirty="0" smtClean="0"/>
              <a:t>We envision a significant move toward universal charging based on this specification, most notably for charging notebook PCs using standardized USB power bricks or when connected to USB hubs and desktop displays that integrate USB Power Delivery capabilities</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new standard will enable convenient charging of laptops and other power-hungry devices.</a:t>
            </a:r>
          </a:p>
          <a:p>
            <a:r>
              <a:rPr lang="en-US" dirty="0" smtClean="0"/>
              <a:t>The new USB 3.0 cables will help eliminate device-specific chargers, and result in less e-waste.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USB 3.0 Charging Specification</a:t>
            </a:r>
            <a:endParaRPr lang="en-US" dirty="0"/>
          </a:p>
        </p:txBody>
      </p:sp>
      <p:sp>
        <p:nvSpPr>
          <p:cNvPr id="3" name="Content Placeholder 2"/>
          <p:cNvSpPr>
            <a:spLocks noGrp="1"/>
          </p:cNvSpPr>
          <p:nvPr>
            <p:ph idx="1"/>
          </p:nvPr>
        </p:nvSpPr>
        <p:spPr/>
        <p:txBody>
          <a:bodyPr/>
          <a:lstStyle/>
          <a:p>
            <a:r>
              <a:rPr lang="en-US" dirty="0" smtClean="0"/>
              <a:t>There are currently three types of modes for charging.</a:t>
            </a:r>
            <a:endParaRPr lang="en-US" b="1" dirty="0" smtClean="0"/>
          </a:p>
          <a:p>
            <a:pPr marL="962406" lvl="1" indent="-514350">
              <a:buFont typeface="+mj-lt"/>
              <a:buAutoNum type="arabicPeriod"/>
            </a:pPr>
            <a:r>
              <a:rPr lang="en-US" b="1" dirty="0" smtClean="0"/>
              <a:t>Host charger</a:t>
            </a:r>
            <a:r>
              <a:rPr lang="en-US" dirty="0" smtClean="0"/>
              <a:t>: A host charger is a USB 2.0 host that provides up to 500 </a:t>
            </a:r>
            <a:r>
              <a:rPr lang="en-US" dirty="0" err="1" smtClean="0"/>
              <a:t>mA</a:t>
            </a:r>
            <a:r>
              <a:rPr lang="en-US" dirty="0" smtClean="0"/>
              <a:t> to a downstream port and implements charger detection. A Hi-Speed device may draw only up to 900 </a:t>
            </a:r>
            <a:r>
              <a:rPr lang="en-US" dirty="0" err="1" smtClean="0"/>
              <a:t>mA</a:t>
            </a:r>
            <a:r>
              <a:rPr lang="en-US" dirty="0" smtClean="0"/>
              <a:t> from the host charger.</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USB 3.0 Charging Specification (Continued)</a:t>
            </a:r>
            <a:endParaRPr lang="en-US" dirty="0"/>
          </a:p>
        </p:txBody>
      </p:sp>
      <p:sp>
        <p:nvSpPr>
          <p:cNvPr id="3" name="Content Placeholder 2"/>
          <p:cNvSpPr>
            <a:spLocks noGrp="1"/>
          </p:cNvSpPr>
          <p:nvPr>
            <p:ph idx="1"/>
          </p:nvPr>
        </p:nvSpPr>
        <p:spPr/>
        <p:txBody>
          <a:bodyPr/>
          <a:lstStyle/>
          <a:p>
            <a:pPr marL="962406" lvl="1" indent="-514350">
              <a:buFont typeface="+mj-lt"/>
              <a:buAutoNum type="arabicPeriod" startAt="2"/>
            </a:pPr>
            <a:r>
              <a:rPr lang="en-US" b="1" dirty="0" smtClean="0"/>
              <a:t>Hub charger</a:t>
            </a:r>
            <a:r>
              <a:rPr lang="en-US" dirty="0" smtClean="0"/>
              <a:t>: A hub charger is a USB 2.0 hub that provides up to 500 </a:t>
            </a:r>
            <a:r>
              <a:rPr lang="en-US" dirty="0" err="1" smtClean="0"/>
              <a:t>mA</a:t>
            </a:r>
            <a:r>
              <a:rPr lang="en-US" dirty="0" smtClean="0"/>
              <a:t> to a downstream port and supports charger detection. The charging functionality is very similar to a host charger.</a:t>
            </a:r>
          </a:p>
          <a:p>
            <a:pPr marL="962406" lvl="1" indent="-514350">
              <a:buFont typeface="+mj-lt"/>
              <a:buAutoNum type="arabicPeriod" startAt="2"/>
            </a:pPr>
            <a:r>
              <a:rPr lang="en-US" b="1" dirty="0" smtClean="0"/>
              <a:t>Dedicated charger</a:t>
            </a:r>
            <a:r>
              <a:rPr lang="en-US" dirty="0" smtClean="0"/>
              <a:t>: A dedicated charger provides power over the USB interface but does not enumerate the device. The charging current is limited to 1.5 A. </a:t>
            </a:r>
          </a:p>
          <a:p>
            <a:pPr marL="962406" lvl="1" indent="-514350">
              <a:buFont typeface="+mj-lt"/>
              <a:buAutoNum type="arabicPeriod" startAt="2"/>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Old way of charging</a:t>
            </a:r>
            <a:endParaRPr lang="en-US" dirty="0"/>
          </a:p>
        </p:txBody>
      </p:sp>
      <p:pic>
        <p:nvPicPr>
          <p:cNvPr id="34818" name="Picture 2" descr="C:\Users\Fred Smith Jr\Desktop\BrickCharger.JPG"/>
          <p:cNvPicPr>
            <a:picLocks noGrp="1" noChangeAspect="1" noChangeArrowheads="1"/>
          </p:cNvPicPr>
          <p:nvPr>
            <p:ph idx="1"/>
          </p:nvPr>
        </p:nvPicPr>
        <p:blipFill>
          <a:blip r:embed="rId2" cstate="print"/>
          <a:srcRect/>
          <a:stretch>
            <a:fillRect/>
          </a:stretch>
        </p:blipFill>
        <p:spPr bwMode="auto">
          <a:xfrm>
            <a:off x="1600200" y="1371600"/>
            <a:ext cx="6019800" cy="48006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New way of charging</a:t>
            </a:r>
            <a:br>
              <a:rPr lang="en-US" sz="3600" dirty="0" smtClean="0"/>
            </a:br>
            <a:r>
              <a:rPr lang="en-US" sz="3600" dirty="0" smtClean="0"/>
              <a:t>USB 3.0 Power sockets </a:t>
            </a:r>
            <a:endParaRPr lang="en-US" sz="3600" dirty="0"/>
          </a:p>
        </p:txBody>
      </p:sp>
      <p:pic>
        <p:nvPicPr>
          <p:cNvPr id="1026" name="Picture 2" descr="C:\Users\Fred Smith Jr\Desktop\U-Socket-USB-Wall-Plug.jpg"/>
          <p:cNvPicPr>
            <a:picLocks noGrp="1" noChangeAspect="1" noChangeArrowheads="1"/>
          </p:cNvPicPr>
          <p:nvPr>
            <p:ph idx="1"/>
          </p:nvPr>
        </p:nvPicPr>
        <p:blipFill>
          <a:blip r:embed="rId2" cstate="print"/>
          <a:srcRect/>
          <a:stretch>
            <a:fillRect/>
          </a:stretch>
        </p:blipFill>
        <p:spPr bwMode="auto">
          <a:xfrm>
            <a:off x="5334000" y="1981200"/>
            <a:ext cx="2743200" cy="3736975"/>
          </a:xfrm>
          <a:prstGeom prst="rect">
            <a:avLst/>
          </a:prstGeom>
          <a:noFill/>
        </p:spPr>
      </p:pic>
      <p:pic>
        <p:nvPicPr>
          <p:cNvPr id="19458" name="Picture 2" descr="http://g-ecx.images-amazon.com/images/G/01/electronics/detail-page2/B005MR57R2_decor04.jpg"/>
          <p:cNvPicPr>
            <a:picLocks noChangeAspect="1" noChangeArrowheads="1"/>
          </p:cNvPicPr>
          <p:nvPr/>
        </p:nvPicPr>
        <p:blipFill>
          <a:blip r:embed="rId3" cstate="print"/>
          <a:srcRect/>
          <a:stretch>
            <a:fillRect/>
          </a:stretch>
        </p:blipFill>
        <p:spPr bwMode="auto">
          <a:xfrm>
            <a:off x="838200" y="1981200"/>
            <a:ext cx="3886200" cy="376181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and Issues</a:t>
            </a:r>
            <a:endParaRPr lang="en-US" dirty="0"/>
          </a:p>
        </p:txBody>
      </p:sp>
      <p:sp>
        <p:nvSpPr>
          <p:cNvPr id="3" name="Content Placeholder 2"/>
          <p:cNvSpPr>
            <a:spLocks noGrp="1"/>
          </p:cNvSpPr>
          <p:nvPr>
            <p:ph idx="1"/>
          </p:nvPr>
        </p:nvSpPr>
        <p:spPr/>
        <p:txBody>
          <a:bodyPr/>
          <a:lstStyle/>
          <a:p>
            <a:r>
              <a:rPr lang="en-US" dirty="0" smtClean="0"/>
              <a:t>Radio frequency Interference</a:t>
            </a:r>
          </a:p>
          <a:p>
            <a:pPr lvl="1"/>
            <a:r>
              <a:rPr lang="en-US" dirty="0" smtClean="0"/>
              <a:t>Bluetooth</a:t>
            </a:r>
          </a:p>
          <a:p>
            <a:pPr lvl="1"/>
            <a:r>
              <a:rPr lang="en-US" dirty="0" smtClean="0"/>
              <a:t>2.4GHz wireless band devices</a:t>
            </a:r>
          </a:p>
          <a:p>
            <a:r>
              <a:rPr lang="en-US" dirty="0" smtClean="0"/>
              <a:t>Data transfer at 2.0 speeds (480mbps)</a:t>
            </a:r>
          </a:p>
          <a:p>
            <a:pPr lvl="1"/>
            <a:r>
              <a:rPr lang="en-US" dirty="0" smtClean="0"/>
              <a:t>Driver compatibility </a:t>
            </a:r>
          </a:p>
          <a:p>
            <a:pPr lvl="1"/>
            <a:r>
              <a:rPr lang="en-US" dirty="0" smtClean="0"/>
              <a:t>Cable types</a:t>
            </a:r>
            <a:endParaRPr lang="en-US" dirty="0"/>
          </a:p>
        </p:txBody>
      </p:sp>
    </p:spTree>
    <p:extLst>
      <p:ext uri="{BB962C8B-B14F-4D97-AF65-F5344CB8AC3E}">
        <p14:creationId xmlns:p14="http://schemas.microsoft.com/office/powerpoint/2010/main" val="1926042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Conclusion </a:t>
            </a:r>
            <a:endParaRPr lang="en-US" sz="3600" dirty="0"/>
          </a:p>
        </p:txBody>
      </p:sp>
      <p:sp>
        <p:nvSpPr>
          <p:cNvPr id="3" name="Content Placeholder 2"/>
          <p:cNvSpPr>
            <a:spLocks noGrp="1"/>
          </p:cNvSpPr>
          <p:nvPr>
            <p:ph idx="1"/>
          </p:nvPr>
        </p:nvSpPr>
        <p:spPr/>
        <p:txBody>
          <a:bodyPr/>
          <a:lstStyle/>
          <a:p>
            <a:r>
              <a:rPr lang="en-US" dirty="0" smtClean="0"/>
              <a:t>Charging over USB has inherent benefits.</a:t>
            </a:r>
          </a:p>
          <a:p>
            <a:pPr lvl="1"/>
            <a:r>
              <a:rPr lang="en-US" dirty="0" smtClean="0"/>
              <a:t>Lower manufacturing cost</a:t>
            </a:r>
          </a:p>
          <a:p>
            <a:pPr lvl="1"/>
            <a:r>
              <a:rPr lang="en-US" dirty="0" smtClean="0"/>
              <a:t>Saves the environment</a:t>
            </a:r>
          </a:p>
          <a:p>
            <a:pPr lvl="1"/>
            <a:r>
              <a:rPr lang="en-US" dirty="0" smtClean="0"/>
              <a:t>Customers will not have to carry around separate cables for every device.</a:t>
            </a:r>
          </a:p>
          <a:p>
            <a:pPr lvl="1"/>
            <a:r>
              <a:rPr lang="en-US" dirty="0" smtClean="0"/>
              <a:t>Saves you money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024744" cy="1143000"/>
          </a:xfrm>
        </p:spPr>
        <p:txBody>
          <a:bodyPr/>
          <a:lstStyle/>
          <a:p>
            <a:pPr algn="ctr"/>
            <a:r>
              <a:rPr lang="en-US" dirty="0" smtClean="0"/>
              <a:t>References</a:t>
            </a:r>
            <a:endParaRPr lang="en-US" dirty="0"/>
          </a:p>
        </p:txBody>
      </p:sp>
      <p:sp>
        <p:nvSpPr>
          <p:cNvPr id="3" name="Content Placeholder 2"/>
          <p:cNvSpPr>
            <a:spLocks noGrp="1"/>
          </p:cNvSpPr>
          <p:nvPr>
            <p:ph idx="1"/>
          </p:nvPr>
        </p:nvSpPr>
        <p:spPr>
          <a:xfrm>
            <a:off x="1043492" y="1600200"/>
            <a:ext cx="6777317" cy="4953000"/>
          </a:xfrm>
        </p:spPr>
        <p:txBody>
          <a:bodyPr>
            <a:normAutofit fontScale="92500" lnSpcReduction="10000"/>
          </a:bodyPr>
          <a:lstStyle/>
          <a:p>
            <a:pPr>
              <a:spcAft>
                <a:spcPts val="1200"/>
              </a:spcAft>
            </a:pPr>
            <a:r>
              <a:rPr lang="en-US" sz="2000" dirty="0" err="1" smtClean="0"/>
              <a:t>Jia-na</a:t>
            </a:r>
            <a:r>
              <a:rPr lang="en-US" sz="2000" dirty="0" smtClean="0"/>
              <a:t> Lou; Xiao-Bo Wu; </a:t>
            </a:r>
            <a:r>
              <a:rPr lang="en-US" sz="2000" dirty="0" err="1" smtClean="0"/>
              <a:t>Meng-lian</a:t>
            </a:r>
            <a:r>
              <a:rPr lang="en-US" sz="2000" dirty="0" smtClean="0"/>
              <a:t> Zhao, "Switch-mode multi-power-supply Li-ion battery charger with power-path management," </a:t>
            </a:r>
            <a:r>
              <a:rPr lang="en-US" sz="2000" i="1" dirty="0" smtClean="0"/>
              <a:t>Solid-State and Integrated Circuit Technology (ICSICT), 2010 10th IEEE International Conference on</a:t>
            </a:r>
            <a:r>
              <a:rPr lang="en-US" sz="2000" dirty="0" smtClean="0"/>
              <a:t> , vol., no., pp.527,529, 1-4 Nov. 2010</a:t>
            </a:r>
            <a:br>
              <a:rPr lang="en-US" sz="2000" dirty="0" smtClean="0"/>
            </a:br>
            <a:r>
              <a:rPr lang="en-US" sz="2000" dirty="0" err="1" smtClean="0"/>
              <a:t>doi</a:t>
            </a:r>
            <a:r>
              <a:rPr lang="en-US" sz="2000" dirty="0" smtClean="0"/>
              <a:t>: 10.1109/ICSICT.2010.5667349</a:t>
            </a:r>
          </a:p>
          <a:p>
            <a:pPr>
              <a:spcAft>
                <a:spcPts val="1200"/>
              </a:spcAft>
            </a:pPr>
            <a:r>
              <a:rPr lang="en-US" sz="2000" dirty="0" err="1" smtClean="0"/>
              <a:t>Lan</a:t>
            </a:r>
            <a:r>
              <a:rPr lang="en-US" sz="2000" dirty="0" smtClean="0"/>
              <a:t> Dai; </a:t>
            </a:r>
            <a:r>
              <a:rPr lang="en-US" sz="2000" dirty="0" err="1" smtClean="0"/>
              <a:t>Ke</a:t>
            </a:r>
            <a:r>
              <a:rPr lang="en-US" sz="2000" dirty="0" smtClean="0"/>
              <a:t>-Qing </a:t>
            </a:r>
            <a:r>
              <a:rPr lang="en-US" sz="2000" dirty="0" err="1" smtClean="0"/>
              <a:t>Ning</a:t>
            </a:r>
            <a:r>
              <a:rPr lang="en-US" sz="2000" dirty="0" smtClean="0"/>
              <a:t>; Yan-</a:t>
            </a:r>
            <a:r>
              <a:rPr lang="en-US" sz="2000" dirty="0" err="1" smtClean="0"/>
              <a:t>Feng</a:t>
            </a:r>
            <a:r>
              <a:rPr lang="en-US" sz="2000" dirty="0" smtClean="0"/>
              <a:t> Jiang, "Design of a multi-mode and high-stability linear charger for Lithium-ion batteries," </a:t>
            </a:r>
            <a:r>
              <a:rPr lang="en-US" sz="2000" i="1" dirty="0" smtClean="0"/>
              <a:t>Solid-State and Integrated Circuit Technology (ICSICT), 2010 10th IEEE International Conference on</a:t>
            </a:r>
            <a:r>
              <a:rPr lang="en-US" sz="2000" dirty="0" smtClean="0"/>
              <a:t> , vol., no., pp.345,347, 1-4 Nov. 2010</a:t>
            </a:r>
            <a:br>
              <a:rPr lang="en-US" sz="2000" dirty="0" smtClean="0"/>
            </a:br>
            <a:r>
              <a:rPr lang="en-US" sz="2000" dirty="0" err="1" smtClean="0"/>
              <a:t>doi</a:t>
            </a:r>
            <a:r>
              <a:rPr lang="en-US" sz="2000" dirty="0" smtClean="0"/>
              <a:t>: </a:t>
            </a:r>
            <a:r>
              <a:rPr lang="en-US" sz="2000" dirty="0" smtClean="0"/>
              <a:t>10.1109/ICSICT.2010.5667724</a:t>
            </a:r>
          </a:p>
          <a:p>
            <a:pPr>
              <a:spcAft>
                <a:spcPts val="1200"/>
              </a:spcAft>
            </a:pPr>
            <a:r>
              <a:rPr lang="en-US" sz="2000" dirty="0"/>
              <a:t>White Paper. “USB 3.0* Radio Frequency Interference Impact on 2.4 GHz Wireless Devices” Intel, N.D</a:t>
            </a:r>
            <a:r>
              <a:rPr lang="en-US" sz="2000" dirty="0" smtClean="0"/>
              <a:t>. pp1-14. Nov 2011.</a:t>
            </a:r>
            <a:endParaRPr lang="en-US" sz="2000" dirty="0" smtClean="0"/>
          </a:p>
          <a:p>
            <a:endParaRPr lang="en-US" dirty="0">
              <a:solidFill>
                <a:schemeClr val="tx1"/>
              </a:solidFill>
            </a:endParaRPr>
          </a:p>
        </p:txBody>
      </p:sp>
    </p:spTree>
    <p:extLst>
      <p:ext uri="{BB962C8B-B14F-4D97-AF65-F5344CB8AC3E}">
        <p14:creationId xmlns:p14="http://schemas.microsoft.com/office/powerpoint/2010/main" val="1838680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1143000"/>
            <a:ext cx="3313355" cy="1954012"/>
          </a:xfrm>
        </p:spPr>
        <p:txBody>
          <a:bodyPr>
            <a:normAutofit fontScale="90000"/>
          </a:bodyPr>
          <a:lstStyle/>
          <a:p>
            <a:pPr algn="ctr"/>
            <a:r>
              <a:rPr lang="en-US" b="1" dirty="0"/>
              <a:t> </a:t>
            </a:r>
            <a:r>
              <a:rPr lang="en-US" b="1" dirty="0" smtClean="0"/>
              <a:t>USB 3.0</a:t>
            </a:r>
            <a:br>
              <a:rPr lang="en-US" b="1" dirty="0" smtClean="0"/>
            </a:br>
            <a:r>
              <a:rPr lang="en-US" b="1" dirty="0" smtClean="0"/>
              <a:t>(Universal </a:t>
            </a:r>
            <a:r>
              <a:rPr lang="en-US" b="1" dirty="0"/>
              <a:t>Serial Bus)</a:t>
            </a:r>
            <a:r>
              <a:rPr lang="en-US" dirty="0"/>
              <a:t/>
            </a:r>
            <a:br>
              <a:rPr lang="en-US" dirty="0"/>
            </a:br>
            <a:endParaRPr lang="en-US" dirty="0"/>
          </a:p>
        </p:txBody>
      </p:sp>
      <p:sp>
        <p:nvSpPr>
          <p:cNvPr id="3" name="Subtitle 2"/>
          <p:cNvSpPr>
            <a:spLocks noGrp="1"/>
          </p:cNvSpPr>
          <p:nvPr>
            <p:ph type="subTitle" idx="1"/>
          </p:nvPr>
        </p:nvSpPr>
        <p:spPr>
          <a:xfrm>
            <a:off x="5334000" y="3200400"/>
            <a:ext cx="2974848" cy="1752600"/>
          </a:xfrm>
        </p:spPr>
        <p:txBody>
          <a:bodyPr anchor="ctr">
            <a:normAutofit/>
          </a:bodyPr>
          <a:lstStyle/>
          <a:p>
            <a:pPr algn="ctr"/>
            <a:r>
              <a:rPr lang="en-US" sz="3000" dirty="0" smtClean="0"/>
              <a:t>Cory Koby</a:t>
            </a:r>
          </a:p>
          <a:p>
            <a:pPr algn="ctr"/>
            <a:r>
              <a:rPr lang="en-US" sz="3000" dirty="0" smtClean="0"/>
              <a:t>Fred </a:t>
            </a:r>
            <a:r>
              <a:rPr lang="en-US" sz="3000" dirty="0" smtClean="0"/>
              <a:t>Smith Jr</a:t>
            </a:r>
            <a:r>
              <a:rPr lang="en-US" sz="3000" dirty="0" smtClean="0"/>
              <a:t>. </a:t>
            </a:r>
            <a:endParaRPr lang="en-US" sz="3000" dirty="0"/>
          </a:p>
        </p:txBody>
      </p:sp>
      <p:pic>
        <p:nvPicPr>
          <p:cNvPr id="33794" name="Picture 2" descr="http://c745.r45.cf2.rackcdn.com/img/2009/rca_usb_wall_plate.jpg"/>
          <p:cNvPicPr>
            <a:picLocks noChangeAspect="1" noChangeArrowheads="1"/>
          </p:cNvPicPr>
          <p:nvPr/>
        </p:nvPicPr>
        <p:blipFill>
          <a:blip r:embed="rId2" cstate="print"/>
          <a:srcRect/>
          <a:stretch>
            <a:fillRect/>
          </a:stretch>
        </p:blipFill>
        <p:spPr bwMode="auto">
          <a:xfrm>
            <a:off x="914400" y="1143000"/>
            <a:ext cx="3857625" cy="463867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Table of Contents</a:t>
            </a:r>
            <a:endParaRPr lang="en-US" dirty="0"/>
          </a:p>
        </p:txBody>
      </p:sp>
      <p:sp>
        <p:nvSpPr>
          <p:cNvPr id="3" name="Content Placeholder 2"/>
          <p:cNvSpPr>
            <a:spLocks noGrp="1"/>
          </p:cNvSpPr>
          <p:nvPr>
            <p:ph idx="1"/>
          </p:nvPr>
        </p:nvSpPr>
        <p:spPr/>
        <p:txBody>
          <a:bodyPr>
            <a:normAutofit lnSpcReduction="10000"/>
          </a:bodyPr>
          <a:lstStyle/>
          <a:p>
            <a:pPr>
              <a:spcAft>
                <a:spcPts val="1200"/>
              </a:spcAft>
            </a:pPr>
            <a:r>
              <a:rPr lang="en-US" dirty="0" smtClean="0">
                <a:solidFill>
                  <a:schemeClr val="tx1"/>
                </a:solidFill>
              </a:rPr>
              <a:t>Review of USB 1.0/1.1 – </a:t>
            </a:r>
            <a:r>
              <a:rPr lang="en-US" dirty="0" smtClean="0">
                <a:solidFill>
                  <a:schemeClr val="tx1"/>
                </a:solidFill>
              </a:rPr>
              <a:t>3.0</a:t>
            </a:r>
            <a:endParaRPr lang="en-US" dirty="0" smtClean="0">
              <a:solidFill>
                <a:schemeClr val="tx1"/>
              </a:solidFill>
            </a:endParaRPr>
          </a:p>
          <a:p>
            <a:pPr>
              <a:spcAft>
                <a:spcPts val="1200"/>
              </a:spcAft>
            </a:pPr>
            <a:r>
              <a:rPr lang="en-US" dirty="0" smtClean="0"/>
              <a:t>Developmental Intentions</a:t>
            </a:r>
          </a:p>
          <a:p>
            <a:pPr>
              <a:spcAft>
                <a:spcPts val="1200"/>
              </a:spcAft>
            </a:pPr>
            <a:r>
              <a:rPr lang="en-US" dirty="0" smtClean="0">
                <a:solidFill>
                  <a:schemeClr val="tx1"/>
                </a:solidFill>
              </a:rPr>
              <a:t>Technical Benefits and Capabilities</a:t>
            </a:r>
          </a:p>
          <a:p>
            <a:pPr>
              <a:spcAft>
                <a:spcPts val="1200"/>
              </a:spcAft>
            </a:pPr>
            <a:r>
              <a:rPr lang="en-US" dirty="0" smtClean="0"/>
              <a:t>Charging</a:t>
            </a:r>
          </a:p>
          <a:p>
            <a:pPr>
              <a:spcAft>
                <a:spcPts val="1200"/>
              </a:spcAft>
            </a:pPr>
            <a:r>
              <a:rPr lang="en-US" dirty="0" smtClean="0"/>
              <a:t>Issues</a:t>
            </a:r>
            <a:endParaRPr lang="en-US" dirty="0" smtClean="0">
              <a:solidFill>
                <a:schemeClr val="tx1"/>
              </a:solidFill>
            </a:endParaRPr>
          </a:p>
          <a:p>
            <a:pPr>
              <a:spcAft>
                <a:spcPts val="1200"/>
              </a:spcAft>
            </a:pPr>
            <a:r>
              <a:rPr lang="en-US" dirty="0" smtClean="0"/>
              <a:t>Conclusion </a:t>
            </a:r>
          </a:p>
          <a:p>
            <a:pPr>
              <a:spcAft>
                <a:spcPts val="1200"/>
              </a:spcAft>
            </a:pPr>
            <a:r>
              <a:rPr lang="en-US" dirty="0" smtClean="0"/>
              <a:t>References</a:t>
            </a:r>
          </a:p>
        </p:txBody>
      </p:sp>
    </p:spTree>
    <p:extLst>
      <p:ext uri="{BB962C8B-B14F-4D97-AF65-F5344CB8AC3E}">
        <p14:creationId xmlns:p14="http://schemas.microsoft.com/office/powerpoint/2010/main" val="3995163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USB ?</a:t>
            </a:r>
            <a:endParaRPr lang="en-US" dirty="0"/>
          </a:p>
        </p:txBody>
      </p:sp>
      <p:sp>
        <p:nvSpPr>
          <p:cNvPr id="3" name="Content Placeholder 2"/>
          <p:cNvSpPr>
            <a:spLocks noGrp="1"/>
          </p:cNvSpPr>
          <p:nvPr>
            <p:ph idx="1"/>
          </p:nvPr>
        </p:nvSpPr>
        <p:spPr/>
        <p:txBody>
          <a:bodyPr>
            <a:normAutofit fontScale="92500"/>
          </a:bodyPr>
          <a:lstStyle/>
          <a:p>
            <a:pPr lvl="1"/>
            <a:r>
              <a:rPr lang="en-US" dirty="0" smtClean="0">
                <a:solidFill>
                  <a:schemeClr val="tx1"/>
                </a:solidFill>
              </a:rPr>
              <a:t>Developed </a:t>
            </a:r>
            <a:r>
              <a:rPr lang="en-US" dirty="0">
                <a:solidFill>
                  <a:schemeClr val="tx1"/>
                </a:solidFill>
              </a:rPr>
              <a:t>due to problems and complications caused by having so many connections for peripheral devices on computer systems.</a:t>
            </a:r>
          </a:p>
          <a:p>
            <a:pPr lvl="1"/>
            <a:r>
              <a:rPr lang="en-US" dirty="0">
                <a:solidFill>
                  <a:schemeClr val="tx1"/>
                </a:solidFill>
              </a:rPr>
              <a:t>Too many different types of ports with limited uses</a:t>
            </a:r>
          </a:p>
          <a:p>
            <a:pPr lvl="2"/>
            <a:r>
              <a:rPr lang="en-US" dirty="0">
                <a:solidFill>
                  <a:schemeClr val="tx1"/>
                </a:solidFill>
              </a:rPr>
              <a:t>Serial, Parallel, PS/2, </a:t>
            </a:r>
            <a:r>
              <a:rPr lang="en-US" dirty="0" err="1">
                <a:solidFill>
                  <a:schemeClr val="tx1"/>
                </a:solidFill>
              </a:rPr>
              <a:t>Etc</a:t>
            </a:r>
            <a:endParaRPr lang="en-US" dirty="0">
              <a:solidFill>
                <a:schemeClr val="tx1"/>
              </a:solidFill>
            </a:endParaRPr>
          </a:p>
          <a:p>
            <a:pPr lvl="1"/>
            <a:r>
              <a:rPr lang="en-US" dirty="0">
                <a:solidFill>
                  <a:schemeClr val="tx1"/>
                </a:solidFill>
              </a:rPr>
              <a:t>USB solved this limitation by limiting the number of different types of ports needed to connect to a computer. USB is specifically designed to allow easy connection of a wide variety of devices. It is intended to be user friendly. </a:t>
            </a:r>
          </a:p>
          <a:p>
            <a:endParaRPr lang="en-US" sz="2000" dirty="0" smtClean="0"/>
          </a:p>
        </p:txBody>
      </p:sp>
    </p:spTree>
    <p:extLst>
      <p:ext uri="{BB962C8B-B14F-4D97-AF65-F5344CB8AC3E}">
        <p14:creationId xmlns:p14="http://schemas.microsoft.com/office/powerpoint/2010/main" val="211633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USB 3.0: Superspeed</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Certified under the name ‘SuperSpeed’</a:t>
            </a:r>
          </a:p>
          <a:p>
            <a:pPr lvl="1"/>
            <a:r>
              <a:rPr lang="en-US" dirty="0" smtClean="0">
                <a:solidFill>
                  <a:schemeClr val="tx1"/>
                </a:solidFill>
              </a:rPr>
              <a:t>New Theoretical Max = 5 Gbits/s</a:t>
            </a:r>
          </a:p>
          <a:p>
            <a:r>
              <a:rPr lang="en-US" dirty="0" smtClean="0">
                <a:solidFill>
                  <a:schemeClr val="tx1"/>
                </a:solidFill>
              </a:rPr>
              <a:t>Upgraded from Half-Duplex (1.0/1.1/2.0) to Full-Duplex communication with Peripherals</a:t>
            </a:r>
          </a:p>
          <a:p>
            <a:pPr lvl="1"/>
            <a:r>
              <a:rPr lang="en-US" dirty="0" smtClean="0">
                <a:solidFill>
                  <a:schemeClr val="tx1"/>
                </a:solidFill>
              </a:rPr>
              <a:t>No longer uses Polling, technology upgraded to packet-routing.</a:t>
            </a:r>
          </a:p>
          <a:p>
            <a:r>
              <a:rPr lang="en-US" dirty="0" smtClean="0">
                <a:solidFill>
                  <a:schemeClr val="tx1"/>
                </a:solidFill>
              </a:rPr>
              <a:t>Lower Power Consumption</a:t>
            </a:r>
          </a:p>
          <a:p>
            <a:pPr lvl="1"/>
            <a:r>
              <a:rPr lang="en-US" dirty="0" smtClean="0">
                <a:solidFill>
                  <a:schemeClr val="tx1"/>
                </a:solidFill>
              </a:rPr>
              <a:t>Reduced by 85%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Format</a:t>
            </a:r>
            <a:endParaRPr lang="en-US" dirty="0"/>
          </a:p>
        </p:txBody>
      </p:sp>
      <p:sp>
        <p:nvSpPr>
          <p:cNvPr id="3" name="Content Placeholder 2"/>
          <p:cNvSpPr>
            <a:spLocks noGrp="1"/>
          </p:cNvSpPr>
          <p:nvPr>
            <p:ph idx="1"/>
          </p:nvPr>
        </p:nvSpPr>
        <p:spPr>
          <a:xfrm>
            <a:off x="1041400" y="4876800"/>
            <a:ext cx="6424107" cy="1438275"/>
          </a:xfrm>
        </p:spPr>
        <p:txBody>
          <a:bodyPr/>
          <a:lstStyle/>
          <a:p>
            <a:pPr marL="68580" indent="0">
              <a:buNone/>
            </a:pPr>
            <a:r>
              <a:rPr lang="en-US" dirty="0" smtClean="0"/>
              <a:t>	2.0				3.0</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4900" y="2895600"/>
            <a:ext cx="2309813"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2676525"/>
            <a:ext cx="279082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815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Intent for 3.0</a:t>
            </a:r>
            <a:endParaRPr lang="en-US" dirty="0"/>
          </a:p>
        </p:txBody>
      </p:sp>
      <p:sp>
        <p:nvSpPr>
          <p:cNvPr id="3" name="Content Placeholder 2"/>
          <p:cNvSpPr>
            <a:spLocks noGrp="1"/>
          </p:cNvSpPr>
          <p:nvPr>
            <p:ph idx="1"/>
          </p:nvPr>
        </p:nvSpPr>
        <p:spPr/>
        <p:txBody>
          <a:bodyPr/>
          <a:lstStyle/>
          <a:p>
            <a:r>
              <a:rPr lang="en-US" dirty="0" smtClean="0">
                <a:solidFill>
                  <a:schemeClr val="tx1"/>
                </a:solidFill>
              </a:rPr>
              <a:t>Offers 900mA of Power </a:t>
            </a:r>
          </a:p>
          <a:p>
            <a:pPr marL="68580" indent="0">
              <a:buNone/>
            </a:pPr>
            <a:r>
              <a:rPr lang="en-US" dirty="0">
                <a:solidFill>
                  <a:schemeClr val="tx1"/>
                </a:solidFill>
              </a:rPr>
              <a:t>	</a:t>
            </a:r>
            <a:r>
              <a:rPr lang="en-US" dirty="0" smtClean="0">
                <a:solidFill>
                  <a:schemeClr val="tx1"/>
                </a:solidFill>
              </a:rPr>
              <a:t>(4.5 Watts constant power)</a:t>
            </a:r>
          </a:p>
          <a:p>
            <a:r>
              <a:rPr lang="en-US" dirty="0" smtClean="0">
                <a:solidFill>
                  <a:schemeClr val="tx1"/>
                </a:solidFill>
              </a:rPr>
              <a:t>The possibility of a universal charger for various platforms</a:t>
            </a:r>
          </a:p>
          <a:p>
            <a:pPr lvl="2"/>
            <a:r>
              <a:rPr lang="en-US" dirty="0" smtClean="0">
                <a:solidFill>
                  <a:schemeClr val="tx1"/>
                </a:solidFill>
              </a:rPr>
              <a:t>Laptops</a:t>
            </a:r>
          </a:p>
          <a:p>
            <a:pPr lvl="2"/>
            <a:r>
              <a:rPr lang="en-US" dirty="0" smtClean="0">
                <a:solidFill>
                  <a:schemeClr val="tx1"/>
                </a:solidFill>
              </a:rPr>
              <a:t>Printers</a:t>
            </a:r>
          </a:p>
          <a:p>
            <a:pPr lvl="2"/>
            <a:r>
              <a:rPr lang="en-US" dirty="0" smtClean="0">
                <a:solidFill>
                  <a:schemeClr val="tx1"/>
                </a:solidFill>
              </a:rPr>
              <a:t>Scanners</a:t>
            </a:r>
          </a:p>
          <a:p>
            <a:pPr lvl="2"/>
            <a:r>
              <a:rPr lang="en-US" dirty="0" smtClean="0">
                <a:solidFill>
                  <a:schemeClr val="tx1"/>
                </a:solidFill>
              </a:rPr>
              <a:t>Cellphones</a:t>
            </a:r>
          </a:p>
        </p:txBody>
      </p:sp>
    </p:spTree>
    <p:extLst>
      <p:ext uri="{BB962C8B-B14F-4D97-AF65-F5344CB8AC3E}">
        <p14:creationId xmlns:p14="http://schemas.microsoft.com/office/powerpoint/2010/main" val="3307139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USB 3.0 Technical Benefits</a:t>
            </a:r>
            <a:endParaRPr lang="en-US" sz="3600" dirty="0"/>
          </a:p>
        </p:txBody>
      </p:sp>
      <p:pic>
        <p:nvPicPr>
          <p:cNvPr id="2050" name="Picture 2" descr="C:\Users\Fred Smith Jr\Desktop\USBtecnecal.JPG"/>
          <p:cNvPicPr>
            <a:picLocks noGrp="1" noChangeAspect="1" noChangeArrowheads="1"/>
          </p:cNvPicPr>
          <p:nvPr>
            <p:ph idx="1"/>
          </p:nvPr>
        </p:nvPicPr>
        <p:blipFill>
          <a:blip r:embed="rId2" cstate="print"/>
          <a:stretch>
            <a:fillRect/>
          </a:stretch>
        </p:blipFill>
        <p:spPr bwMode="auto">
          <a:xfrm>
            <a:off x="470017" y="1600200"/>
            <a:ext cx="7441965" cy="45259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USB 3.0 Power Ability </a:t>
            </a:r>
            <a:endParaRPr lang="en-US" dirty="0"/>
          </a:p>
        </p:txBody>
      </p:sp>
      <p:sp>
        <p:nvSpPr>
          <p:cNvPr id="3" name="Content Placeholder 2"/>
          <p:cNvSpPr>
            <a:spLocks noGrp="1"/>
          </p:cNvSpPr>
          <p:nvPr>
            <p:ph idx="1"/>
          </p:nvPr>
        </p:nvSpPr>
        <p:spPr/>
        <p:txBody>
          <a:bodyPr/>
          <a:lstStyle/>
          <a:p>
            <a:pPr>
              <a:buNone/>
            </a:pPr>
            <a:r>
              <a:rPr lang="en-US" dirty="0" smtClean="0"/>
              <a:t>	USB Power Delivery is the next big step in the USB evolution to provide high bandwidth data and intelligent power over a simple, single, ubiquitous cable.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USB 3.0 Consortium</a:t>
            </a:r>
            <a:endParaRPr lang="en-US" dirty="0"/>
          </a:p>
        </p:txBody>
      </p:sp>
      <p:sp>
        <p:nvSpPr>
          <p:cNvPr id="3" name="Content Placeholder 2"/>
          <p:cNvSpPr>
            <a:spLocks noGrp="1"/>
          </p:cNvSpPr>
          <p:nvPr>
            <p:ph idx="1"/>
          </p:nvPr>
        </p:nvSpPr>
        <p:spPr/>
        <p:txBody>
          <a:bodyPr>
            <a:normAutofit/>
          </a:bodyPr>
          <a:lstStyle/>
          <a:p>
            <a:r>
              <a:rPr lang="en-US" dirty="0" smtClean="0"/>
              <a:t>Intel, HP, Microsoft an ST-</a:t>
            </a:r>
            <a:r>
              <a:rPr lang="en-US" dirty="0" err="1" smtClean="0"/>
              <a:t>Erricson</a:t>
            </a:r>
            <a:endParaRPr lang="en-US" dirty="0" smtClean="0"/>
          </a:p>
          <a:p>
            <a:r>
              <a:rPr lang="en-US" dirty="0" smtClean="0"/>
              <a:t>Together  have announced the new USB Power Delivery specification which includes the ability to transfer up to 100 Watts (W) through the familiar socket.</a:t>
            </a:r>
          </a:p>
          <a:p>
            <a:endParaRPr lang="en-US" dirty="0"/>
          </a:p>
        </p:txBody>
      </p:sp>
    </p:spTree>
  </p:cSld>
  <p:clrMapOvr>
    <a:masterClrMapping/>
  </p:clrMapOvr>
</p:sld>
</file>

<file path=ppt/theme/theme1.xml><?xml version="1.0" encoding="utf-8"?>
<a:theme xmlns:a="http://schemas.openxmlformats.org/drawingml/2006/main" name="Technic">
  <a:themeElements>
    <a:clrScheme name="Custom 4">
      <a:dk1>
        <a:sysClr val="windowText" lastClr="000000"/>
      </a:dk1>
      <a:lt1>
        <a:sysClr val="window" lastClr="FFFFFF"/>
      </a:lt1>
      <a:dk2>
        <a:srgbClr val="3B3B3B"/>
      </a:dk2>
      <a:lt2>
        <a:srgbClr val="D4D2D0"/>
      </a:lt2>
      <a:accent1>
        <a:srgbClr val="00B0F0"/>
      </a:accent1>
      <a:accent2>
        <a:srgbClr val="00B0F0"/>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537</TotalTime>
  <Words>468</Words>
  <Application>Microsoft Office PowerPoint</Application>
  <PresentationFormat>On-screen Show (4:3)</PresentationFormat>
  <Paragraphs>73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Technic</vt:lpstr>
      <vt:lpstr> USB 3.0 (Universal Serial Bus) </vt:lpstr>
      <vt:lpstr>Table of Contents</vt:lpstr>
      <vt:lpstr>Why USB ?</vt:lpstr>
      <vt:lpstr>USB 3.0: Superspeed</vt:lpstr>
      <vt:lpstr>The New Format</vt:lpstr>
      <vt:lpstr>Potential Intent for 3.0</vt:lpstr>
      <vt:lpstr>USB 3.0 Technical Benefits</vt:lpstr>
      <vt:lpstr>USB 3.0 Power Ability </vt:lpstr>
      <vt:lpstr>USB 3.0 Consortium</vt:lpstr>
      <vt:lpstr>Brad Saunders:   USB 3.0 Promoter Group chairman</vt:lpstr>
      <vt:lpstr>PowerPoint Presentation</vt:lpstr>
      <vt:lpstr>USB 3.0 Charging Specification</vt:lpstr>
      <vt:lpstr>USB 3.0 Charging Specification (Continued)</vt:lpstr>
      <vt:lpstr>Old way of charging</vt:lpstr>
      <vt:lpstr>New way of charging USB 3.0 Power sockets </vt:lpstr>
      <vt:lpstr>Problems and Issues</vt:lpstr>
      <vt:lpstr>Conclusion </vt:lpstr>
      <vt:lpstr>References</vt:lpstr>
      <vt:lpstr> USB 3.0 (Universal Serial Bus)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Serial Bus (USB)</dc:title>
  <dc:creator>Fred Smith Jr</dc:creator>
  <cp:lastModifiedBy>STi</cp:lastModifiedBy>
  <cp:revision>60</cp:revision>
  <dcterms:created xsi:type="dcterms:W3CDTF">2010-07-24T13:40:42Z</dcterms:created>
  <dcterms:modified xsi:type="dcterms:W3CDTF">2013-03-09T23:14:19Z</dcterms:modified>
</cp:coreProperties>
</file>