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  <p:sldId id="266" r:id="rId9"/>
    <p:sldId id="267" r:id="rId10"/>
    <p:sldId id="264" r:id="rId11"/>
    <p:sldId id="265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A1C59-1883-4EF1-933C-45B3CCA6A07B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0490F-9C2E-45E8-BE70-DCAF46E6E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3616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16EED-12D8-49D8-9238-5B608702EAD5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94F5E-39D8-423E-AC53-E776B6F8D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2869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7CE0-D8CA-4F1D-8EB1-DD3406910DC9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D970FF-AFB9-44F6-A25A-694F2CAF98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7CE0-D8CA-4F1D-8EB1-DD3406910DC9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970FF-AFB9-44F6-A25A-694F2CAF981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DD970FF-AFB9-44F6-A25A-694F2CAF981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7CE0-D8CA-4F1D-8EB1-DD3406910DC9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7CE0-D8CA-4F1D-8EB1-DD3406910DC9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DD970FF-AFB9-44F6-A25A-694F2CAF98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7CE0-D8CA-4F1D-8EB1-DD3406910DC9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D970FF-AFB9-44F6-A25A-694F2CAF981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36F7CE0-D8CA-4F1D-8EB1-DD3406910DC9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970FF-AFB9-44F6-A25A-694F2CAF98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7CE0-D8CA-4F1D-8EB1-DD3406910DC9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DD970FF-AFB9-44F6-A25A-694F2CAF981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7CE0-D8CA-4F1D-8EB1-DD3406910DC9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DD970FF-AFB9-44F6-A25A-694F2CAF98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7CE0-D8CA-4F1D-8EB1-DD3406910DC9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D970FF-AFB9-44F6-A25A-694F2CAF98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D970FF-AFB9-44F6-A25A-694F2CAF981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7CE0-D8CA-4F1D-8EB1-DD3406910DC9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DD970FF-AFB9-44F6-A25A-694F2CAF981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36F7CE0-D8CA-4F1D-8EB1-DD3406910DC9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36F7CE0-D8CA-4F1D-8EB1-DD3406910DC9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019800"/>
            <a:ext cx="8229600" cy="70167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D970FF-AFB9-44F6-A25A-694F2CAF981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Matthew Leonard</a:t>
            </a:r>
          </a:p>
          <a:p>
            <a:r>
              <a:rPr lang="en-US" dirty="0" smtClean="0"/>
              <a:t>Troy Matthews</a:t>
            </a:r>
          </a:p>
          <a:p>
            <a:r>
              <a:rPr lang="en-US" dirty="0" smtClean="0"/>
              <a:t>Group #7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Virtualization: Technical Issues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Conserves space</a:t>
            </a:r>
          </a:p>
          <a:p>
            <a:pPr lvl="1"/>
            <a:r>
              <a:rPr lang="en-US" dirty="0" smtClean="0"/>
              <a:t>Redundant</a:t>
            </a:r>
          </a:p>
          <a:p>
            <a:pPr lvl="1"/>
            <a:r>
              <a:rPr lang="en-US" dirty="0" smtClean="0"/>
              <a:t>Easier testing</a:t>
            </a:r>
          </a:p>
          <a:p>
            <a:pPr lvl="1"/>
            <a:r>
              <a:rPr lang="en-US" dirty="0" smtClean="0"/>
              <a:t>More fault tolerance</a:t>
            </a:r>
            <a:endParaRPr lang="en-US" dirty="0"/>
          </a:p>
          <a:p>
            <a:r>
              <a:rPr lang="en-US" dirty="0" smtClean="0"/>
              <a:t>Different types</a:t>
            </a:r>
          </a:p>
          <a:p>
            <a:pPr lvl="1"/>
            <a:r>
              <a:rPr lang="en-US" dirty="0" smtClean="0"/>
              <a:t>Full-virtualization</a:t>
            </a:r>
          </a:p>
          <a:p>
            <a:pPr lvl="1"/>
            <a:r>
              <a:rPr lang="en-US" dirty="0" smtClean="0"/>
              <a:t>Para-virtualization</a:t>
            </a:r>
          </a:p>
          <a:p>
            <a:pPr lvl="1"/>
            <a:r>
              <a:rPr lang="en-US" dirty="0" smtClean="0"/>
              <a:t>OS-virtualization</a:t>
            </a:r>
            <a:endParaRPr lang="en-US" dirty="0"/>
          </a:p>
          <a:p>
            <a:r>
              <a:rPr lang="en-US" dirty="0" smtClean="0"/>
              <a:t>Hardware requirements</a:t>
            </a:r>
          </a:p>
          <a:p>
            <a:r>
              <a:rPr lang="en-US" dirty="0" smtClean="0"/>
              <a:t>Bandwidth concerns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Garcia, M. R. (2007, March 8). Virtualization's </a:t>
            </a:r>
            <a:r>
              <a:rPr lang="en-US" dirty="0" smtClean="0"/>
              <a:t>	</a:t>
            </a:r>
            <a:r>
              <a:rPr lang="en-US" dirty="0" err="1" smtClean="0"/>
              <a:t>downsides.</a:t>
            </a:r>
            <a:r>
              <a:rPr lang="en-US" i="1" dirty="0" err="1" smtClean="0"/>
              <a:t>Computerworld</a:t>
            </a:r>
            <a:r>
              <a:rPr lang="en-US" dirty="0"/>
              <a:t>, Retrieved from </a:t>
            </a:r>
            <a:r>
              <a:rPr lang="en-US" dirty="0" smtClean="0"/>
              <a:t>	http</a:t>
            </a:r>
            <a:r>
              <a:rPr lang="en-US" dirty="0"/>
              <a:t>://</a:t>
            </a:r>
            <a:r>
              <a:rPr lang="en-US" dirty="0" smtClean="0"/>
              <a:t>www.computerworld.com/s/article/9012	599/</a:t>
            </a:r>
            <a:r>
              <a:rPr lang="en-US" dirty="0" err="1" smtClean="0"/>
              <a:t>Virtualization_s_downsides</a:t>
            </a:r>
            <a:endParaRPr lang="en-US" dirty="0" smtClean="0"/>
          </a:p>
          <a:p>
            <a:r>
              <a:rPr lang="en-US" dirty="0"/>
              <a:t>Golden, B. (2007). </a:t>
            </a:r>
            <a:r>
              <a:rPr lang="en-US" i="1" dirty="0"/>
              <a:t>Virtualization for dummies</a:t>
            </a:r>
            <a:r>
              <a:rPr lang="en-US" dirty="0"/>
              <a:t>. (1st </a:t>
            </a:r>
            <a:r>
              <a:rPr lang="en-US" dirty="0" smtClean="0"/>
              <a:t>	ed</a:t>
            </a:r>
            <a:r>
              <a:rPr lang="en-US" dirty="0"/>
              <a:t>.). New York: Wiley Publishing.</a:t>
            </a:r>
            <a:endParaRPr lang="en-US" dirty="0" smtClean="0"/>
          </a:p>
          <a:p>
            <a:r>
              <a:rPr lang="en-US" dirty="0" smtClean="0"/>
              <a:t>Posey</a:t>
            </a:r>
            <a:r>
              <a:rPr lang="en-US" dirty="0"/>
              <a:t>, B. (2010, February 5). </a:t>
            </a:r>
            <a:r>
              <a:rPr lang="en-US" i="1" dirty="0" err="1" smtClean="0"/>
              <a:t>TechRepublic</a:t>
            </a:r>
            <a:r>
              <a:rPr lang="en-US" dirty="0" smtClean="0"/>
              <a:t>. 	Retrieved </a:t>
            </a:r>
            <a:r>
              <a:rPr lang="en-US" dirty="0"/>
              <a:t>from </a:t>
            </a:r>
            <a:r>
              <a:rPr lang="en-US" dirty="0" smtClean="0"/>
              <a:t>	http</a:t>
            </a:r>
            <a:r>
              <a:rPr lang="en-US" dirty="0"/>
              <a:t>://</a:t>
            </a:r>
            <a:r>
              <a:rPr lang="en-US" dirty="0" smtClean="0"/>
              <a:t>www.techrepublic.com/blog/10things/10	-issues-to-consider-during-virtualization-	planning/1345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Matthew Leonard</a:t>
            </a:r>
          </a:p>
          <a:p>
            <a:r>
              <a:rPr lang="en-US" dirty="0" smtClean="0"/>
              <a:t>Troy Matthews</a:t>
            </a:r>
          </a:p>
          <a:p>
            <a:r>
              <a:rPr lang="en-US" dirty="0" smtClean="0"/>
              <a:t>Group #7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Virtualization: Technical Issues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Virtualization Diagram</a:t>
            </a:r>
          </a:p>
          <a:p>
            <a:r>
              <a:rPr lang="en-US" dirty="0" smtClean="0"/>
              <a:t>Benefits</a:t>
            </a:r>
          </a:p>
          <a:p>
            <a:r>
              <a:rPr lang="en-US" dirty="0" smtClean="0"/>
              <a:t>Full-Virtualization</a:t>
            </a:r>
          </a:p>
          <a:p>
            <a:r>
              <a:rPr lang="en-US" dirty="0" smtClean="0"/>
              <a:t>Para-Virtualization</a:t>
            </a:r>
          </a:p>
          <a:p>
            <a:r>
              <a:rPr lang="en-US" dirty="0" smtClean="0"/>
              <a:t>OS-Virtualization</a:t>
            </a:r>
          </a:p>
          <a:p>
            <a:r>
              <a:rPr lang="en-US" dirty="0" smtClean="0"/>
              <a:t>Hardware</a:t>
            </a:r>
          </a:p>
          <a:p>
            <a:r>
              <a:rPr lang="en-US" dirty="0" smtClean="0"/>
              <a:t>Bandwidth</a:t>
            </a:r>
            <a:endParaRPr lang="en-US" dirty="0" smtClean="0"/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Diagram</a:t>
            </a:r>
            <a:endParaRPr lang="en-US" dirty="0"/>
          </a:p>
        </p:txBody>
      </p:sp>
      <p:pic>
        <p:nvPicPr>
          <p:cNvPr id="1026" name="Picture 2" descr="http://www.petri.co.il/images/server-virtualization-network-virtualiz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828800"/>
            <a:ext cx="5715000" cy="4270953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Conserves space by consolidation</a:t>
            </a:r>
          </a:p>
          <a:p>
            <a:r>
              <a:rPr lang="en-US" dirty="0" smtClean="0"/>
              <a:t>Allows cost efficient way to practice redundancy</a:t>
            </a:r>
          </a:p>
          <a:p>
            <a:r>
              <a:rPr lang="en-US" dirty="0" smtClean="0"/>
              <a:t>Easier to test new software</a:t>
            </a:r>
          </a:p>
          <a:p>
            <a:r>
              <a:rPr lang="en-US" dirty="0" smtClean="0"/>
              <a:t>More fault tolerance for Legacy Systems</a:t>
            </a:r>
            <a:endParaRPr lang="en-US" dirty="0"/>
          </a:p>
        </p:txBody>
      </p:sp>
      <p:pic>
        <p:nvPicPr>
          <p:cNvPr id="5122" name="Picture 2" descr="http://www.microsoft.com/presspass/images/features/2009/09-14RedRidgeServers_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962400"/>
            <a:ext cx="2944910" cy="2209361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Full-Virtualization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385048" cy="4572000"/>
          </a:xfrm>
        </p:spPr>
        <p:txBody>
          <a:bodyPr/>
          <a:lstStyle/>
          <a:p>
            <a:r>
              <a:rPr lang="en-US" dirty="0" smtClean="0"/>
              <a:t>Uses software called hypervisor to interact directly with the hardware</a:t>
            </a:r>
          </a:p>
          <a:p>
            <a:r>
              <a:rPr lang="en-US" dirty="0" smtClean="0"/>
              <a:t>Keeps each virtual server unaware and independent of other virtual servers</a:t>
            </a:r>
          </a:p>
          <a:p>
            <a:r>
              <a:rPr lang="en-US" dirty="0" smtClean="0"/>
              <a:t>Each server has its own OS</a:t>
            </a:r>
          </a:p>
          <a:p>
            <a:r>
              <a:rPr lang="en-US" dirty="0" smtClean="0"/>
              <a:t>The hypervisor delegates </a:t>
            </a:r>
          </a:p>
          <a:p>
            <a:pPr>
              <a:buNone/>
            </a:pPr>
            <a:r>
              <a:rPr lang="en-US" dirty="0" smtClean="0"/>
              <a:t>resources to each server as </a:t>
            </a:r>
          </a:p>
          <a:p>
            <a:pPr>
              <a:buNone/>
            </a:pPr>
            <a:r>
              <a:rPr lang="en-US" dirty="0" smtClean="0"/>
              <a:t>needed</a:t>
            </a:r>
            <a:endParaRPr lang="en-US" dirty="0"/>
          </a:p>
        </p:txBody>
      </p:sp>
      <p:pic>
        <p:nvPicPr>
          <p:cNvPr id="4098" name="Picture 2" descr="http://itmanagement.earthweb.com/img/2010/05/virtualization-figur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3505200"/>
            <a:ext cx="2848486" cy="2257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Para-Virtualization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virtual servers are aware of the other virtual servers</a:t>
            </a:r>
          </a:p>
          <a:p>
            <a:r>
              <a:rPr lang="en-US" dirty="0" smtClean="0"/>
              <a:t>Each server knows the demands that the other servers will need</a:t>
            </a:r>
          </a:p>
          <a:p>
            <a:r>
              <a:rPr lang="en-US" dirty="0" smtClean="0"/>
              <a:t>The whole system works together sharing and using resources of the hardware</a:t>
            </a:r>
          </a:p>
          <a:p>
            <a:r>
              <a:rPr lang="en-US" dirty="0" smtClean="0"/>
              <a:t>Better for systems using different types of 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OS-Virtualization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Does not use a hypervisor at all</a:t>
            </a:r>
          </a:p>
          <a:p>
            <a:r>
              <a:rPr lang="en-US" dirty="0" smtClean="0"/>
              <a:t>The virtualization capability is part of the host OS</a:t>
            </a:r>
          </a:p>
          <a:p>
            <a:r>
              <a:rPr lang="en-US" dirty="0" smtClean="0"/>
              <a:t>The host OS performs all the functions of a hypervisor</a:t>
            </a:r>
          </a:p>
          <a:p>
            <a:r>
              <a:rPr lang="en-US" dirty="0" smtClean="0"/>
              <a:t>Servers are independent of one another</a:t>
            </a:r>
          </a:p>
          <a:p>
            <a:r>
              <a:rPr lang="en-US" dirty="0" smtClean="0"/>
              <a:t>Each guest server must run the same 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Issues -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Single point of failure</a:t>
            </a:r>
          </a:p>
          <a:p>
            <a:r>
              <a:rPr lang="en-US" dirty="0" smtClean="0"/>
              <a:t>Can take down several virtual servers</a:t>
            </a:r>
          </a:p>
          <a:p>
            <a:r>
              <a:rPr lang="en-US" dirty="0" smtClean="0"/>
              <a:t>Hardware may not support virtualization</a:t>
            </a:r>
          </a:p>
          <a:p>
            <a:pPr lvl="1"/>
            <a:r>
              <a:rPr lang="en-US" dirty="0" smtClean="0"/>
              <a:t>Enough RAM?</a:t>
            </a:r>
          </a:p>
          <a:p>
            <a:pPr lvl="1"/>
            <a:r>
              <a:rPr lang="en-US" dirty="0" smtClean="0"/>
              <a:t>Enough CPU cores?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5925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Issues - Bandwidth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physical server environment, </a:t>
            </a:r>
            <a:r>
              <a:rPr lang="en-US" dirty="0"/>
              <a:t>each application runs on a separate box with a dedicated network interface card (NIC</a:t>
            </a:r>
            <a:r>
              <a:rPr lang="en-US" dirty="0" smtClean="0"/>
              <a:t>)</a:t>
            </a:r>
          </a:p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a virtual </a:t>
            </a:r>
            <a:r>
              <a:rPr lang="en-US" dirty="0" smtClean="0"/>
              <a:t>server environment</a:t>
            </a:r>
            <a:r>
              <a:rPr lang="en-US" dirty="0"/>
              <a:t>, multiple workloads share a single NIC, and possibly one router or switch </a:t>
            </a:r>
            <a:endParaRPr lang="en-US" dirty="0"/>
          </a:p>
          <a:p>
            <a:pPr lvl="1"/>
            <a:r>
              <a:rPr lang="en-US" dirty="0" smtClean="0"/>
              <a:t>Limited bandwidth availability</a:t>
            </a:r>
          </a:p>
          <a:p>
            <a:pPr lvl="1"/>
            <a:r>
              <a:rPr lang="en-US" dirty="0" smtClean="0"/>
              <a:t>Bottleneck effect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609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386</TotalTime>
  <Words>289</Words>
  <Application>Microsoft Office PowerPoint</Application>
  <PresentationFormat>On-screen Show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Virtualization: Technical Issues</vt:lpstr>
      <vt:lpstr>Table of Contents</vt:lpstr>
      <vt:lpstr>Virtualization Diagram</vt:lpstr>
      <vt:lpstr>Benefits</vt:lpstr>
      <vt:lpstr>Full-Virtualization</vt:lpstr>
      <vt:lpstr>Para-Virtualization</vt:lpstr>
      <vt:lpstr>OS-Virtualization</vt:lpstr>
      <vt:lpstr>Technical Issues - Hardware</vt:lpstr>
      <vt:lpstr>Technical Issues - Bandwidth</vt:lpstr>
      <vt:lpstr>Conclusion</vt:lpstr>
      <vt:lpstr>References</vt:lpstr>
      <vt:lpstr>Virtualization: Technical Issues</vt:lpstr>
    </vt:vector>
  </TitlesOfParts>
  <Company>Lockheed Martin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Virtualization: Technical Issues</dc:title>
  <dc:creator>Matthew V Leonard</dc:creator>
  <cp:lastModifiedBy>Troy</cp:lastModifiedBy>
  <cp:revision>24</cp:revision>
  <dcterms:created xsi:type="dcterms:W3CDTF">2013-02-14T15:43:13Z</dcterms:created>
  <dcterms:modified xsi:type="dcterms:W3CDTF">2013-03-11T01:19:22Z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ACCT03\mvleonar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true</vt:bool>
  </property>
  <property fmtid="{D5CDD505-2E9C-101B-9397-08002B2CF9AE}" pid="8" name="Allow Footer Overwrite">
    <vt:bool>true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</Properties>
</file>