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92086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64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7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9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5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4006171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72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2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6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E582324-ABB3-40D0-A6D7-47CA92EB8791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3EFBA49-28FD-4B14-BA37-4C062C37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45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/>
              <a:t>Internet Security Technical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Khristopher</a:t>
            </a:r>
            <a:r>
              <a:rPr lang="en-US" dirty="0" smtClean="0"/>
              <a:t> Powell</a:t>
            </a:r>
          </a:p>
          <a:p>
            <a:r>
              <a:rPr lang="en-US" dirty="0" smtClean="0"/>
              <a:t>Maurice </a:t>
            </a:r>
            <a:r>
              <a:rPr lang="en-US" dirty="0" err="1" smtClean="0"/>
              <a:t>Wahba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2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011680"/>
            <a:ext cx="3216421" cy="4206240"/>
          </a:xfrm>
        </p:spPr>
        <p:txBody>
          <a:bodyPr/>
          <a:lstStyle/>
          <a:p>
            <a:pPr marL="0" lvl="0" indent="0">
              <a:buNone/>
            </a:pPr>
            <a:r>
              <a:rPr lang="en" sz="1800" b="1" dirty="0"/>
              <a:t>Mitigation Methods</a:t>
            </a:r>
          </a:p>
          <a:p>
            <a:pPr marL="0" lvl="0" indent="0">
              <a:buNone/>
            </a:pPr>
            <a:r>
              <a:rPr lang="en" sz="1800" dirty="0"/>
              <a:t>User</a:t>
            </a:r>
          </a:p>
          <a:p>
            <a:pPr marL="457200" lvl="0" indent="-3429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Check URLs on hover, link text may be misleading</a:t>
            </a:r>
          </a:p>
          <a:p>
            <a:pPr marL="0" lvl="0" indent="0">
              <a:buNone/>
            </a:pPr>
            <a:r>
              <a:rPr lang="en" sz="1800" dirty="0"/>
              <a:t>Browser</a:t>
            </a:r>
          </a:p>
          <a:p>
            <a:pPr marL="457200" lvl="0" indent="-3429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Firefox, Chrome, IE, Safari have phishing protection</a:t>
            </a:r>
          </a:p>
          <a:p>
            <a:pPr marL="914400" lvl="1" indent="-34290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 dirty="0"/>
              <a:t>Consistently updated </a:t>
            </a:r>
            <a:r>
              <a:rPr lang="en" sz="1800" dirty="0" smtClean="0"/>
              <a:t>server-side</a:t>
            </a:r>
            <a:endParaRPr lang="en" sz="1800" dirty="0"/>
          </a:p>
        </p:txBody>
      </p:sp>
      <p:sp>
        <p:nvSpPr>
          <p:cNvPr id="4" name="Shape 81"/>
          <p:cNvSpPr/>
          <p:nvPr/>
        </p:nvSpPr>
        <p:spPr>
          <a:xfrm>
            <a:off x="4138821" y="2767584"/>
            <a:ext cx="4797915" cy="22189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970221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DDoS, code injection and phishing have the ability to interrupt Internet access or steal a user's information.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These attacks are often untraceable, so it's not possible to locate the source.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Prevention methods are are getting better at detecting and preventing these exploits.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12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lvl="0" indent="-4572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dirty="0" smtClean="0"/>
              <a:t>Kiruthika, First N. "A new approach to defend against DDoS" </a:t>
            </a:r>
            <a:r>
              <a:rPr lang="en" sz="2400" i="1" dirty="0" smtClean="0"/>
              <a:t>Computer Science &amp; Telecommunications</a:t>
            </a:r>
            <a:r>
              <a:rPr lang="en" sz="2400" dirty="0" smtClean="0"/>
              <a:t>. Vol. 31 Issue 2 (2011): pp93-101. Print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dirty="0" smtClean="0"/>
              <a:t>Mitropoulos, Dimitris; Karakoidas, Vassilios; Louridas, Panagiotis; Spinellis, Louridas. "Countering code injection attacks: a unified approach." </a:t>
            </a:r>
            <a:r>
              <a:rPr lang="en" sz="2400" i="1" dirty="0" smtClean="0"/>
              <a:t>Information Management &amp; Computer Security Emerald.</a:t>
            </a:r>
            <a:r>
              <a:rPr lang="en" sz="2400" dirty="0" smtClean="0"/>
              <a:t> Vol. 19 Issue 3 (2011): pp177-194. Print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dirty="0" smtClean="0"/>
              <a:t>Gemona, Anastasia; Duncan, Ishbel; Allison, Colin;Miller, Alan. "End to end defence against DDoS Attacks" </a:t>
            </a:r>
            <a:r>
              <a:rPr lang="en" sz="2400" i="1" dirty="0" smtClean="0"/>
              <a:t>Proceedings Of The IADIS International Conference On WWW/Internet (2004).</a:t>
            </a:r>
            <a:r>
              <a:rPr lang="en" sz="2400" dirty="0" smtClean="0"/>
              <a:t> pp325-333. Print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dirty="0" smtClean="0"/>
              <a:t>James, Lance. Phishing Exposed. n.p.: Syngress, 2005. eBook Collection (EBSCOhost). Web. 13 Feb. 2013.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dirty="0" smtClean="0"/>
              <a:t>Forouzan, Behrouz. “Cryptography and Network Security”. 1st ed. McGraw Hill, 2008.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34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/>
              <a:t>Internet Security Technical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Khristopher</a:t>
            </a:r>
            <a:r>
              <a:rPr lang="en-US" dirty="0" smtClean="0"/>
              <a:t> Powell</a:t>
            </a:r>
          </a:p>
          <a:p>
            <a:r>
              <a:rPr lang="en-US" dirty="0" smtClean="0"/>
              <a:t>Maurice </a:t>
            </a:r>
            <a:r>
              <a:rPr lang="en-US" dirty="0" err="1" smtClean="0"/>
              <a:t>Wahba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2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Because of many different holes in the functioning of internet protocols and languages, it leaves users open to different forms of attack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The Internet is (unfortunately) an effective method for remote attacks and makes defense a constant necessity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2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lvl="1" indent="-342900"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ct val="100000"/>
            </a:pPr>
            <a:r>
              <a:rPr lang="en" dirty="0"/>
              <a:t>Technical Issues dealing with the prevention of</a:t>
            </a:r>
            <a:r>
              <a:rPr lang="en" dirty="0" smtClean="0"/>
              <a:t>:</a:t>
            </a:r>
          </a:p>
          <a:p>
            <a:pPr marL="609600" lvl="1" indent="-342900">
              <a:buClr>
                <a:schemeClr val="dk1"/>
              </a:buClr>
              <a:buSzPct val="100000"/>
            </a:pPr>
            <a:r>
              <a:rPr lang="en" dirty="0" smtClean="0"/>
              <a:t>DoS/DDoS </a:t>
            </a:r>
            <a:r>
              <a:rPr lang="en" dirty="0"/>
              <a:t>Attacks</a:t>
            </a:r>
          </a:p>
          <a:p>
            <a:pPr marL="609600" lvl="1" indent="-342900">
              <a:buClr>
                <a:schemeClr val="dk1"/>
              </a:buClr>
              <a:buSzPct val="100000"/>
            </a:pPr>
            <a:r>
              <a:rPr lang="en" dirty="0"/>
              <a:t>Code Injection</a:t>
            </a:r>
          </a:p>
          <a:p>
            <a:pPr marL="609600" lvl="1" indent="-342900">
              <a:buClr>
                <a:schemeClr val="dk1"/>
              </a:buClr>
              <a:buSzPct val="100000"/>
            </a:pPr>
            <a:r>
              <a:rPr lang="en" dirty="0"/>
              <a:t>Phishing</a:t>
            </a:r>
          </a:p>
          <a:p>
            <a:pPr marL="381000" indent="-342900">
              <a:buClr>
                <a:schemeClr val="dk1"/>
              </a:buClr>
              <a:buSzPct val="100000"/>
            </a:pPr>
            <a:r>
              <a:rPr lang="en" dirty="0"/>
              <a:t>Conclusion</a:t>
            </a:r>
          </a:p>
          <a:p>
            <a:pPr marL="381000" indent="-342900">
              <a:buClr>
                <a:schemeClr val="dk1"/>
              </a:buClr>
              <a:buSzPct val="100000"/>
            </a:pPr>
            <a:r>
              <a:rPr lang="en" dirty="0"/>
              <a:t>References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9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" b="1" dirty="0"/>
              <a:t>Method of attack </a:t>
            </a:r>
            <a:r>
              <a:rPr lang="en" dirty="0"/>
              <a:t>- IP Spoofing</a:t>
            </a:r>
          </a:p>
          <a:p>
            <a:pPr marL="381000" indent="-342900">
              <a:buClr>
                <a:schemeClr val="dk1"/>
              </a:buClr>
              <a:buSzPct val="208333"/>
            </a:pPr>
            <a:r>
              <a:rPr lang="en" sz="2400" b="1" dirty="0"/>
              <a:t>Randomize 32bit source address</a:t>
            </a:r>
          </a:p>
          <a:p>
            <a:pPr marL="876300" lvl="1" indent="-342900">
              <a:buClr>
                <a:schemeClr val="dk1"/>
              </a:buClr>
              <a:buSzPct val="80000"/>
            </a:pPr>
            <a:r>
              <a:rPr lang="en" dirty="0"/>
              <a:t>Conceals attack source</a:t>
            </a:r>
          </a:p>
          <a:p>
            <a:pPr marL="876300" lvl="1" indent="-342900">
              <a:buClr>
                <a:schemeClr val="dk1"/>
              </a:buClr>
              <a:buSzPct val="80000"/>
            </a:pPr>
            <a:r>
              <a:rPr lang="en" dirty="0"/>
              <a:t>Block legitimate access to target</a:t>
            </a:r>
          </a:p>
          <a:p>
            <a:pPr marL="876300" lvl="1" indent="-342900">
              <a:buClr>
                <a:schemeClr val="dk1"/>
              </a:buClr>
              <a:buSzPct val="80000"/>
            </a:pPr>
            <a:r>
              <a:rPr lang="en" dirty="0"/>
              <a:t>Attack spoofed address</a:t>
            </a:r>
          </a:p>
          <a:p>
            <a:endParaRPr lang="en" dirty="0"/>
          </a:p>
          <a:p>
            <a:pPr marL="0" lvl="0" indent="0">
              <a:buNone/>
            </a:pPr>
            <a:r>
              <a:rPr lang="en" sz="2400" b="1" dirty="0"/>
              <a:t>Targets</a:t>
            </a:r>
          </a:p>
          <a:p>
            <a:pPr marL="419100" indent="-342900">
              <a:buClr>
                <a:schemeClr val="dk1"/>
              </a:buClr>
              <a:buSzPct val="166666"/>
            </a:pPr>
            <a:r>
              <a:rPr lang="en" sz="2400" dirty="0"/>
              <a:t>Network Bandwidth</a:t>
            </a:r>
          </a:p>
          <a:p>
            <a:pPr marL="419100" indent="-342900">
              <a:buClr>
                <a:schemeClr val="dk1"/>
              </a:buClr>
              <a:buSzPct val="166666"/>
            </a:pPr>
            <a:r>
              <a:rPr lang="en" sz="2400" dirty="0"/>
              <a:t>Server Processing Power</a:t>
            </a:r>
          </a:p>
          <a:p>
            <a:pPr marL="419100" indent="-342900">
              <a:buClr>
                <a:schemeClr val="dk1"/>
              </a:buClr>
              <a:buSzPct val="166666"/>
            </a:pPr>
            <a:r>
              <a:rPr lang="en" sz="2400" dirty="0"/>
              <a:t>Server Memory</a:t>
            </a:r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0600" y="2716644"/>
            <a:ext cx="3657600" cy="279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6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" b="1" dirty="0" smtClean="0"/>
              <a:t>Types of </a:t>
            </a:r>
            <a:r>
              <a:rPr lang="en" b="1" dirty="0"/>
              <a:t>attack include:</a:t>
            </a:r>
          </a:p>
          <a:p>
            <a:r>
              <a:rPr lang="en" sz="2000" b="1" dirty="0"/>
              <a:t>ICMP Attack</a:t>
            </a:r>
            <a:r>
              <a:rPr lang="en" sz="2000" dirty="0"/>
              <a:t> - Source Address</a:t>
            </a:r>
          </a:p>
          <a:p>
            <a:r>
              <a:rPr lang="en" sz="2000" b="1" dirty="0"/>
              <a:t>UDP Attack</a:t>
            </a:r>
            <a:r>
              <a:rPr lang="en" sz="2000" dirty="0"/>
              <a:t> - Network Bandwidth</a:t>
            </a:r>
          </a:p>
          <a:p>
            <a:r>
              <a:rPr lang="en" sz="2000" b="1" dirty="0"/>
              <a:t>TCP Attack</a:t>
            </a:r>
            <a:r>
              <a:rPr lang="en" sz="2000" dirty="0"/>
              <a:t> - Network Resources</a:t>
            </a:r>
          </a:p>
          <a:p>
            <a:r>
              <a:rPr lang="en" sz="2000" b="1" dirty="0"/>
              <a:t>SYN Flood</a:t>
            </a:r>
            <a:r>
              <a:rPr lang="en" sz="2000" dirty="0"/>
              <a:t> - Initial Connection</a:t>
            </a:r>
          </a:p>
          <a:p>
            <a:endParaRPr lang="en" sz="2000" dirty="0"/>
          </a:p>
          <a:p>
            <a:pPr lvl="0">
              <a:buClr>
                <a:srgbClr val="000000"/>
              </a:buClr>
              <a:buSzPct val="45833"/>
              <a:buNone/>
            </a:pPr>
            <a:r>
              <a:rPr lang="en" sz="2000" b="1" dirty="0"/>
              <a:t>Current mitigation methods</a:t>
            </a:r>
          </a:p>
          <a:p>
            <a:pPr marL="419100" indent="-342900">
              <a:buClr>
                <a:schemeClr val="dk1"/>
              </a:buClr>
              <a:buSzPct val="166666"/>
            </a:pPr>
            <a:r>
              <a:rPr lang="en" sz="2000" dirty="0"/>
              <a:t>Router Based</a:t>
            </a:r>
          </a:p>
          <a:p>
            <a:pPr marL="419100" indent="-342900">
              <a:buClr>
                <a:schemeClr val="dk1"/>
              </a:buClr>
              <a:buSzPct val="166666"/>
            </a:pPr>
            <a:r>
              <a:rPr lang="en" sz="2000" dirty="0"/>
              <a:t>Host Based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7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" b="1" dirty="0"/>
              <a:t>Proposed mitigation methods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Hop Count Filtering (article)</a:t>
            </a:r>
          </a:p>
          <a:p>
            <a:pPr marL="914400" lvl="1" indent="-3810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Use packet data to filter legitimate from spoof</a:t>
            </a:r>
          </a:p>
          <a:p>
            <a:pPr marL="914400" lvl="1" indent="-3810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Use source ip to determine necessary hops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Client Puzzle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Trusted Bastion puzzle maker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Communication only on a few channels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Tokens</a:t>
            </a:r>
          </a:p>
          <a:p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01127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" b="1" dirty="0" smtClean="0"/>
          </a:p>
          <a:p>
            <a:pPr lvl="0">
              <a:buNone/>
            </a:pPr>
            <a:r>
              <a:rPr lang="en" b="1" dirty="0" smtClean="0"/>
              <a:t>Binary </a:t>
            </a:r>
            <a:r>
              <a:rPr lang="en" b="1" dirty="0"/>
              <a:t>Code Injection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Inject data in memory</a:t>
            </a:r>
          </a:p>
          <a:p>
            <a:endParaRPr lang="en" dirty="0"/>
          </a:p>
          <a:p>
            <a:pPr lvl="0">
              <a:buNone/>
            </a:pPr>
            <a:r>
              <a:rPr lang="en" b="1" dirty="0"/>
              <a:t>Source Code Injection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Exploits languages that take user input</a:t>
            </a:r>
          </a:p>
          <a:p>
            <a:endParaRPr lang="en" dirty="0"/>
          </a:p>
          <a:p>
            <a:pPr lvl="0">
              <a:buNone/>
            </a:pPr>
            <a:r>
              <a:rPr lang="en" i="1" dirty="0">
                <a:latin typeface="Courier New"/>
                <a:ea typeface="Courier New"/>
                <a:cs typeface="Courier New"/>
                <a:sym typeface="Courier New"/>
              </a:rPr>
              <a:t>SELECT password FROM users WHERE email ='&lt;user_input&gt;'</a:t>
            </a:r>
          </a:p>
          <a:p>
            <a:endParaRPr lang="en-US" dirty="0"/>
          </a:p>
        </p:txBody>
      </p:sp>
      <p:sp>
        <p:nvSpPr>
          <p:cNvPr id="4" name="Shape 62"/>
          <p:cNvSpPr/>
          <p:nvPr/>
        </p:nvSpPr>
        <p:spPr>
          <a:xfrm>
            <a:off x="4434151" y="1633257"/>
            <a:ext cx="4023268" cy="268151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7938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" b="1" dirty="0"/>
              <a:t>Mitigation methods:</a:t>
            </a:r>
          </a:p>
          <a:p>
            <a:pPr marL="0" lvl="0" indent="0">
              <a:buNone/>
            </a:pPr>
            <a:r>
              <a:rPr lang="en" b="1" i="1" dirty="0"/>
              <a:t>Static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Inspection of code without executing program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Secure Coding Practices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Lexical Analysis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Sanitization of Input</a:t>
            </a:r>
          </a:p>
          <a:p>
            <a:pPr marL="0" lvl="0" indent="0">
              <a:buNone/>
            </a:pPr>
            <a:r>
              <a:rPr lang="en" b="1" i="1" dirty="0"/>
              <a:t>Dynamic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Runtime Tainting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Instruction Set </a:t>
            </a:r>
            <a:r>
              <a:rPr lang="en" dirty="0" smtClean="0"/>
              <a:t>Randomization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39010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" b="1" dirty="0"/>
              <a:t>Method of attack</a:t>
            </a:r>
            <a:r>
              <a:rPr lang="en" dirty="0"/>
              <a:t>: Email, incorrectly typed domain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Email: Format tries to look like an official email, has misleading hyperlinks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Mistyped domain name: Website can either be completely different from intended destination or look almost identical to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95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TC103090430[[fn=Banded]]</Template>
  <TotalTime>23</TotalTime>
  <Words>507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Corbel</vt:lpstr>
      <vt:lpstr>Courier New</vt:lpstr>
      <vt:lpstr>Wingdings</vt:lpstr>
      <vt:lpstr>Banded</vt:lpstr>
      <vt:lpstr>Internet Security Technical Issues</vt:lpstr>
      <vt:lpstr>Overview</vt:lpstr>
      <vt:lpstr>Outline</vt:lpstr>
      <vt:lpstr>Denial of service</vt:lpstr>
      <vt:lpstr>Denial of service</vt:lpstr>
      <vt:lpstr>Denial of service</vt:lpstr>
      <vt:lpstr>Code injection</vt:lpstr>
      <vt:lpstr>Code injection</vt:lpstr>
      <vt:lpstr>Phishing</vt:lpstr>
      <vt:lpstr>phishing</vt:lpstr>
      <vt:lpstr>Conclusion</vt:lpstr>
      <vt:lpstr>PowerPoint Presentation</vt:lpstr>
      <vt:lpstr>Internet Security Technical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Security Technical Issues</dc:title>
  <dc:creator>Maurice</dc:creator>
  <cp:lastModifiedBy>Maurice</cp:lastModifiedBy>
  <cp:revision>2</cp:revision>
  <dcterms:created xsi:type="dcterms:W3CDTF">2013-03-10T20:37:54Z</dcterms:created>
  <dcterms:modified xsi:type="dcterms:W3CDTF">2013-03-10T21:01:24Z</dcterms:modified>
</cp:coreProperties>
</file>