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13"/>
  </p:notesMasterIdLst>
  <p:sldIdLst>
    <p:sldId id="262" r:id="rId2"/>
    <p:sldId id="263" r:id="rId3"/>
    <p:sldId id="264" r:id="rId4"/>
    <p:sldId id="265" r:id="rId5"/>
    <p:sldId id="256" r:id="rId6"/>
    <p:sldId id="257" r:id="rId7"/>
    <p:sldId id="258" r:id="rId8"/>
    <p:sldId id="259" r:id="rId9"/>
    <p:sldId id="260" r:id="rId10"/>
    <p:sldId id="261" r:id="rId11"/>
    <p:sldId id="266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5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34786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235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3089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771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7213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8978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61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99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12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8602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026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414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801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47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96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519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05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58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23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9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00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4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0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777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760577"/>
            <a:ext cx="7987001" cy="4016806"/>
          </a:xfrm>
        </p:spPr>
        <p:txBody>
          <a:bodyPr/>
          <a:lstStyle/>
          <a:p>
            <a:pPr algn="ctr"/>
            <a:r>
              <a:rPr lang="en-US" dirty="0" smtClean="0"/>
              <a:t>Ultra High Definition </a:t>
            </a:r>
            <a:br>
              <a:rPr lang="en-US" dirty="0" smtClean="0"/>
            </a:br>
            <a:r>
              <a:rPr lang="en-US" dirty="0" smtClean="0"/>
              <a:t>Technical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Ron White</a:t>
            </a:r>
          </a:p>
          <a:p>
            <a:r>
              <a:rPr lang="en-US" dirty="0" smtClean="0"/>
              <a:t>Adrian </a:t>
            </a:r>
            <a:r>
              <a:rPr lang="en-US" dirty="0" err="1" smtClean="0"/>
              <a:t>Kostic</a:t>
            </a:r>
            <a:endParaRPr lang="en-US" dirty="0" smtClean="0"/>
          </a:p>
          <a:p>
            <a:r>
              <a:rPr lang="en-US" dirty="0" smtClean="0"/>
              <a:t>Team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56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err="1"/>
              <a:t>Fujii</a:t>
            </a:r>
            <a:r>
              <a:rPr lang="en-US" sz="1800" dirty="0"/>
              <a:t>, T. (2009). 4k &amp; 2k multi-resolution video communication with 60 fps over </a:t>
            </a:r>
            <a:r>
              <a:rPr lang="en-US" sz="1800" dirty="0" err="1"/>
              <a:t>ip</a:t>
            </a:r>
            <a:r>
              <a:rPr lang="en-US" sz="1800" dirty="0"/>
              <a:t> networks using jpeg2000. International Symposium on Intelligent Signal Processing and Communication Systems, 2009</a:t>
            </a:r>
          </a:p>
          <a:p>
            <a:pPr marL="0" indent="0">
              <a:buNone/>
            </a:pPr>
            <a:r>
              <a:rPr lang="en-US" sz="1800" dirty="0"/>
              <a:t>Kitamura, M., </a:t>
            </a:r>
            <a:r>
              <a:rPr lang="en-US" sz="1800" dirty="0" err="1"/>
              <a:t>Shirai</a:t>
            </a:r>
            <a:r>
              <a:rPr lang="en-US" sz="1800" dirty="0"/>
              <a:t>, S., Kaneko, K., </a:t>
            </a:r>
            <a:r>
              <a:rPr lang="en-US" sz="1800" dirty="0" err="1"/>
              <a:t>Murooka</a:t>
            </a:r>
            <a:r>
              <a:rPr lang="en-US" sz="1800" dirty="0"/>
              <a:t>, T., </a:t>
            </a:r>
            <a:r>
              <a:rPr lang="en-US" sz="1800" dirty="0" err="1"/>
              <a:t>Sawabe</a:t>
            </a:r>
            <a:r>
              <a:rPr lang="en-US" sz="1800" dirty="0"/>
              <a:t>, T., </a:t>
            </a:r>
            <a:r>
              <a:rPr lang="en-US" sz="1800" dirty="0" err="1"/>
              <a:t>Fujii</a:t>
            </a:r>
            <a:r>
              <a:rPr lang="en-US" sz="1800" dirty="0"/>
              <a:t>, T., &amp; </a:t>
            </a:r>
            <a:r>
              <a:rPr lang="en-US" sz="1800" dirty="0" err="1"/>
              <a:t>Takahara</a:t>
            </a:r>
            <a:r>
              <a:rPr lang="en-US" sz="1800" dirty="0"/>
              <a:t>, A. (2010). Beyond 4k: 8k 60p live video streaming to multiple sites. Future Generation Computer Systems, 27(7), 952-9. </a:t>
            </a:r>
          </a:p>
          <a:p>
            <a:pPr marL="0" indent="0">
              <a:buNone/>
            </a:pPr>
            <a:r>
              <a:rPr lang="en-US" sz="1800" dirty="0" err="1"/>
              <a:t>Kadner</a:t>
            </a:r>
            <a:r>
              <a:rPr lang="en-US" sz="1800" dirty="0"/>
              <a:t>, N. (2010). </a:t>
            </a:r>
            <a:r>
              <a:rPr lang="en-US" sz="1800" i="1" dirty="0"/>
              <a:t>Red, the ultimate guide to using the revolutionary camera</a:t>
            </a:r>
            <a:r>
              <a:rPr lang="en-US" sz="1800" dirty="0"/>
              <a:t>. (pp. 24-28). Berkeley, CA: </a:t>
            </a:r>
            <a:r>
              <a:rPr lang="en-US" sz="1800" dirty="0" err="1"/>
              <a:t>Peachpit</a:t>
            </a:r>
            <a:r>
              <a:rPr lang="en-US" sz="1800" dirty="0"/>
              <a:t> Press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1800" dirty="0"/>
              <a:t>PR, N. (2013, February 27). LG Electronics Introduces Industry's First 84-inch Class 'Ultra HD' Digital Signage Monitor. </a:t>
            </a:r>
            <a:r>
              <a:rPr lang="en-US" sz="1800" i="1" dirty="0"/>
              <a:t>PR Newswire US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 err="1"/>
              <a:t>Tarr</a:t>
            </a:r>
            <a:r>
              <a:rPr lang="en-US" sz="1800" dirty="0"/>
              <a:t>, G. (2013). LG Expands Smart TV, OLED, 4K For 2013. </a:t>
            </a:r>
            <a:r>
              <a:rPr lang="en-US" sz="1800" i="1" dirty="0"/>
              <a:t>TWICE: This Week In Consumer Electronics</a:t>
            </a:r>
            <a:r>
              <a:rPr lang="en-US" sz="1800" dirty="0"/>
              <a:t>, </a:t>
            </a:r>
            <a:r>
              <a:rPr lang="en-US" sz="1800" i="1" dirty="0"/>
              <a:t>28</a:t>
            </a:r>
            <a:r>
              <a:rPr lang="en-US" sz="1800" dirty="0"/>
              <a:t>(1), 14-58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17944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760577"/>
            <a:ext cx="7987001" cy="4016806"/>
          </a:xfrm>
        </p:spPr>
        <p:txBody>
          <a:bodyPr/>
          <a:lstStyle/>
          <a:p>
            <a:pPr algn="ctr"/>
            <a:r>
              <a:rPr lang="en-US" dirty="0" smtClean="0"/>
              <a:t>Ultra High Definition </a:t>
            </a:r>
            <a:br>
              <a:rPr lang="en-US" dirty="0" smtClean="0"/>
            </a:br>
            <a:r>
              <a:rPr lang="en-US" dirty="0" smtClean="0"/>
              <a:t>Technical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Ron White</a:t>
            </a:r>
          </a:p>
          <a:p>
            <a:r>
              <a:rPr lang="en-US" dirty="0" smtClean="0"/>
              <a:t>Adrian </a:t>
            </a:r>
            <a:r>
              <a:rPr lang="en-US" dirty="0" err="1" smtClean="0"/>
              <a:t>Kostic</a:t>
            </a:r>
            <a:endParaRPr lang="en-US" dirty="0" smtClean="0"/>
          </a:p>
          <a:p>
            <a:r>
              <a:rPr lang="en-US" dirty="0"/>
              <a:t>Team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0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Bandwidth Limitations</a:t>
            </a:r>
          </a:p>
          <a:p>
            <a:r>
              <a:rPr lang="en-US" dirty="0" smtClean="0"/>
              <a:t>Production Issues</a:t>
            </a:r>
          </a:p>
          <a:p>
            <a:r>
              <a:rPr lang="en-US" dirty="0" smtClean="0"/>
              <a:t>Content Production</a:t>
            </a:r>
          </a:p>
          <a:p>
            <a:r>
              <a:rPr lang="en-US" dirty="0" smtClean="0"/>
              <a:t>Summary</a:t>
            </a:r>
          </a:p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0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599"/>
            <a:ext cx="4724400" cy="5418963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LCDs = Liquid Crystal Display</a:t>
            </a:r>
          </a:p>
          <a:p>
            <a:pPr lvl="1"/>
            <a:r>
              <a:rPr lang="en-US" sz="1800" dirty="0" smtClean="0"/>
              <a:t>Built using liquid crystal called </a:t>
            </a:r>
            <a:r>
              <a:rPr lang="en-US" sz="1800" dirty="0"/>
              <a:t>nematic liquid </a:t>
            </a:r>
            <a:r>
              <a:rPr lang="en-US" sz="1800" dirty="0" smtClean="0"/>
              <a:t>crystal pressed between 2 Polarized Glass Panes and 2 electrodes</a:t>
            </a:r>
          </a:p>
          <a:p>
            <a:pPr lvl="1"/>
            <a:r>
              <a:rPr lang="en-US" sz="1800" dirty="0" smtClean="0"/>
              <a:t>Every Pixel has 3 transistors, one for each color</a:t>
            </a:r>
          </a:p>
          <a:p>
            <a:pPr lvl="1"/>
            <a:r>
              <a:rPr lang="en-US" sz="1800" dirty="0" smtClean="0"/>
              <a:t>At UHD (3840 x 2160) that is 24.9 million transistors!</a:t>
            </a:r>
          </a:p>
          <a:p>
            <a:r>
              <a:rPr lang="en-US" sz="1800" dirty="0" smtClean="0"/>
              <a:t>For building the LCDs it is a balancing act.</a:t>
            </a:r>
          </a:p>
          <a:p>
            <a:pPr lvl="1"/>
            <a:r>
              <a:rPr lang="en-US" sz="1800" dirty="0" smtClean="0"/>
              <a:t>The smaller it is, the more densely the transistors and in turn the pixels have to be packed</a:t>
            </a:r>
          </a:p>
          <a:p>
            <a:pPr lvl="1"/>
            <a:r>
              <a:rPr lang="en-US" sz="1800" dirty="0" smtClean="0"/>
              <a:t>If to larger, then there are more pixels which have to be put in place to take up the space</a:t>
            </a:r>
          </a:p>
          <a:p>
            <a:r>
              <a:rPr lang="en-US" sz="2200" dirty="0" smtClean="0"/>
              <a:t>There is also the problem with the transmission rates of the crystals</a:t>
            </a:r>
          </a:p>
          <a:p>
            <a:pPr lvl="1"/>
            <a:r>
              <a:rPr lang="en-US" sz="1800" dirty="0" smtClean="0"/>
              <a:t>New LCDs are in the works with higher Transmission rates</a:t>
            </a:r>
          </a:p>
          <a:p>
            <a:pPr lvl="2"/>
            <a:r>
              <a:rPr lang="en-US" sz="1400" dirty="0" smtClean="0"/>
              <a:t>Sharp IGZO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320800"/>
            <a:ext cx="3810000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654550"/>
            <a:ext cx="3835400" cy="213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1527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Issues Pt.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Monitors will need many new technologies</a:t>
            </a:r>
          </a:p>
          <a:p>
            <a:pPr lvl="1"/>
            <a:r>
              <a:rPr lang="en-US" sz="1800" dirty="0" smtClean="0"/>
              <a:t>Higher level medium of transmission</a:t>
            </a:r>
          </a:p>
          <a:p>
            <a:pPr lvl="1"/>
            <a:r>
              <a:rPr lang="en-US" sz="1800" dirty="0" smtClean="0"/>
              <a:t>BCM7445</a:t>
            </a:r>
          </a:p>
          <a:p>
            <a:pPr lvl="2"/>
            <a:r>
              <a:rPr lang="en-US" sz="1800" dirty="0" smtClean="0"/>
              <a:t>Chip capable of decoding HEVC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r>
              <a:rPr lang="en-US" sz="1800" dirty="0" smtClean="0"/>
              <a:t>New Facilities as well as hardware will need to be created in order to produce new technologies at consumable levels</a:t>
            </a:r>
          </a:p>
          <a:p>
            <a:pPr lvl="1"/>
            <a:r>
              <a:rPr lang="en-US" sz="1400" dirty="0" smtClean="0"/>
              <a:t>Also the manpower in order to upkeep and run said facilities and hardware</a:t>
            </a:r>
          </a:p>
          <a:p>
            <a:pPr lvl="1"/>
            <a:endParaRPr lang="en-US" sz="1400" dirty="0"/>
          </a:p>
          <a:p>
            <a:r>
              <a:rPr lang="en-US" sz="1800" dirty="0" smtClean="0"/>
              <a:t>US will have limited supply of these said panels at the start due to outsourcing constraints</a:t>
            </a:r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2600" dirty="0" smtClean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69023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Bandwidth Limitations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224185"/>
            <a:ext cx="8229600" cy="4967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 dirty="0"/>
              <a:t>Primary research conducted in Japan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 dirty="0"/>
              <a:t>Delivering content over fiber optic networks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 dirty="0"/>
              <a:t>Over 500Mb/s needed for 4K resolution video (uncompressed)</a:t>
            </a:r>
          </a:p>
          <a:p>
            <a:endParaRPr lang="en" sz="1400" dirty="0"/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 dirty="0"/>
              <a:t>New methods of video compression needed for our current internet infrastructure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 dirty="0"/>
              <a:t>US average internet speed </a:t>
            </a:r>
            <a:r>
              <a:rPr lang="en" sz="1400" dirty="0" smtClean="0"/>
              <a:t>is 6.7Mbps for 2012 (world avg: 2.6): </a:t>
            </a:r>
            <a:endParaRPr lang="en" sz="1400" dirty="0"/>
          </a:p>
          <a:p>
            <a:pPr marL="1371600" lvl="2" indent="-342900" rtl="0"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1400" dirty="0"/>
              <a:t>Upload speed much more lacking, pitiful really.</a:t>
            </a:r>
          </a:p>
          <a:p>
            <a:pPr marL="1371600" lvl="2" indent="-342900" rtl="0"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1400" dirty="0"/>
              <a:t>Internet Price is also a concerning factor</a:t>
            </a:r>
          </a:p>
          <a:p>
            <a:endParaRPr lang="en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019550"/>
            <a:ext cx="6096000" cy="28384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Bandwidth Limitations Pt. 2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42900">
              <a:buClr>
                <a:schemeClr val="dk1"/>
              </a:buClr>
              <a:buSzPct val="166666"/>
              <a:buFont typeface="Arial" panose="020B0604020202020204" pitchFamily="34" charset="0"/>
              <a:buChar char="•"/>
            </a:pPr>
            <a:r>
              <a:rPr lang="en" sz="1800" dirty="0"/>
              <a:t>Video much more higher bandwidth concern than audio. </a:t>
            </a:r>
          </a:p>
          <a:p>
            <a:pPr marL="914400" lvl="1" indent="-342900">
              <a:spcBef>
                <a:spcPts val="48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dirty="0"/>
              <a:t>Audio is already transmitted efficiently at 7.1 @ lossless quality.</a:t>
            </a:r>
          </a:p>
          <a:p>
            <a:pPr marL="914400" lvl="1" indent="-342900">
              <a:spcBef>
                <a:spcPts val="48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dirty="0"/>
              <a:t>Current compression methods don't deal with higher resolution </a:t>
            </a:r>
            <a:r>
              <a:rPr lang="en" dirty="0" smtClean="0"/>
              <a:t>video</a:t>
            </a:r>
          </a:p>
          <a:p>
            <a:pPr marL="457200" indent="-342900">
              <a:buClr>
                <a:schemeClr val="dk1"/>
              </a:buClr>
              <a:buSzPct val="166666"/>
              <a:buFont typeface="Arial" panose="020B0604020202020204" pitchFamily="34" charset="0"/>
              <a:buChar char="•"/>
            </a:pPr>
            <a:r>
              <a:rPr lang="en" sz="1800" dirty="0"/>
              <a:t>H.265 newest method of compression</a:t>
            </a:r>
          </a:p>
          <a:p>
            <a:pPr marL="857244" lvl="1" indent="-342900">
              <a:buClr>
                <a:schemeClr val="dk1"/>
              </a:buClr>
              <a:buSzPct val="166666"/>
              <a:buFont typeface="Arial" panose="020B0604020202020204" pitchFamily="34" charset="0"/>
              <a:buChar char="•"/>
            </a:pPr>
            <a:r>
              <a:rPr lang="en" sz="1600" dirty="0"/>
              <a:t>Support for 4K and above</a:t>
            </a:r>
            <a:r>
              <a:rPr lang="en" sz="1600" dirty="0" smtClean="0"/>
              <a:t>.</a:t>
            </a:r>
          </a:p>
          <a:p>
            <a:pPr marL="514344" lvl="1" indent="0">
              <a:buClr>
                <a:schemeClr val="dk1"/>
              </a:buClr>
              <a:buSzPct val="166666"/>
              <a:buNone/>
            </a:pPr>
            <a:endParaRPr lang="en" dirty="0"/>
          </a:p>
          <a:p>
            <a:pPr>
              <a:spcBef>
                <a:spcPts val="48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800" dirty="0" smtClean="0"/>
              <a:t>H.264 </a:t>
            </a:r>
            <a:r>
              <a:rPr lang="en" sz="1800" dirty="0"/>
              <a:t>technically supports 2K-4K resolutions. Compression is more of a concern for the newest method.</a:t>
            </a:r>
          </a:p>
          <a:p>
            <a:pPr marL="514356" indent="-342900">
              <a:spcBef>
                <a:spcPts val="48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" sz="1800" dirty="0" smtClean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Content Production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 dirty="0"/>
              <a:t>Analog Limitation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 dirty="0"/>
              <a:t>35mm film was the primary means of recording for </a:t>
            </a:r>
            <a:r>
              <a:rPr lang="en" sz="1800" dirty="0" smtClean="0"/>
              <a:t>many years</a:t>
            </a:r>
            <a:endParaRPr lang="en" sz="1800" dirty="0"/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 dirty="0"/>
              <a:t>Advent of DVD and Blu-Ray, conversion from analog to digital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 dirty="0"/>
              <a:t>35mm converts to approximately </a:t>
            </a:r>
            <a:r>
              <a:rPr lang="en" sz="1800" dirty="0" smtClean="0"/>
              <a:t>2K-6K depending on quality</a:t>
            </a:r>
            <a:endParaRPr lang="en" sz="1800" dirty="0"/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 dirty="0"/>
              <a:t>Upscaling current DVD and Blu-ray 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 dirty="0"/>
              <a:t>Much easier, limitations still exist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 dirty="0"/>
              <a:t>Digital Limitations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 dirty="0"/>
              <a:t>Limited number of recording hardware both consumer and professional</a:t>
            </a:r>
          </a:p>
          <a:p>
            <a:pPr marL="914400" lvl="1" indent="-34290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s-ES" dirty="0"/>
              <a:t>Red Digital Cinema Camera </a:t>
            </a:r>
            <a:r>
              <a:rPr lang="es-ES" dirty="0" err="1"/>
              <a:t>Company</a:t>
            </a:r>
            <a:r>
              <a:rPr lang="en" sz="1800" dirty="0" smtClean="0"/>
              <a:t>, </a:t>
            </a:r>
            <a:r>
              <a:rPr lang="en" sz="1800" dirty="0"/>
              <a:t>and other companies have a hanful of hardware that records at native 2K-8K resolution</a:t>
            </a:r>
            <a:r>
              <a:rPr lang="en" sz="1800" dirty="0" smtClean="0"/>
              <a:t>. (Examples Iron Sky, The Hobbit, Louie)</a:t>
            </a:r>
            <a:endParaRPr lang="en" sz="1800" dirty="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Content Pt. 2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 dirty="0"/>
              <a:t>Some new technologies on the horizion that should allow for recording at these native resolutions (primarily video).</a:t>
            </a:r>
          </a:p>
          <a:p>
            <a:endParaRPr lang="en" sz="1800" dirty="0"/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 dirty="0"/>
              <a:t>Cable Standards (HDMI, DVI, VGA)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 dirty="0" smtClean="0"/>
              <a:t>VGA supports up to HD, DVI up to 3K and HDMI 1.4 up to 4K</a:t>
            </a:r>
            <a:endParaRPr lang="en" dirty="0"/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dirty="0" smtClean="0"/>
              <a:t>Apple’s T</a:t>
            </a:r>
            <a:r>
              <a:rPr lang="en-US" dirty="0" smtClean="0"/>
              <a:t>h</a:t>
            </a:r>
            <a:r>
              <a:rPr lang="en" dirty="0" smtClean="0"/>
              <a:t>underbolt also supports up to 4K, we will need a new cable to support 4K+</a:t>
            </a:r>
            <a:endParaRPr lang="en" sz="1800" dirty="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/>
              <a:t>For the production of TVs and monitors, new technologies are rapidly being produced</a:t>
            </a:r>
          </a:p>
          <a:p>
            <a:r>
              <a:rPr lang="en-US" dirty="0"/>
              <a:t>In order for a solid source of new panels, manufacturing facilities will either need to be created or old facilities will need to be </a:t>
            </a:r>
            <a:r>
              <a:rPr lang="en-US" dirty="0" smtClean="0"/>
              <a:t>shifted</a:t>
            </a:r>
          </a:p>
          <a:p>
            <a:r>
              <a:rPr lang="en" dirty="0"/>
              <a:t>Internet infrastructure direly needs to be upgraded.</a:t>
            </a:r>
          </a:p>
          <a:p>
            <a:r>
              <a:rPr lang="en" dirty="0"/>
              <a:t>New consumer devices need to be put on the market that are as affordable as the current "HD" devices. </a:t>
            </a:r>
          </a:p>
          <a:p>
            <a:endParaRPr lang="en-US" dirty="0" smtClean="0"/>
          </a:p>
          <a:p>
            <a:endParaRPr lang="en-US" dirty="0"/>
          </a:p>
          <a:p>
            <a:pPr lvl="0" rtl="0">
              <a:buNone/>
            </a:pPr>
            <a:endParaRPr lang="en" dirty="0" smtClean="0"/>
          </a:p>
          <a:p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104</TotalTime>
  <Words>667</Words>
  <Application>Microsoft Office PowerPoint</Application>
  <PresentationFormat>On-screen Show (4:3)</PresentationFormat>
  <Paragraphs>83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Courier New</vt:lpstr>
      <vt:lpstr>Wingdings</vt:lpstr>
      <vt:lpstr>Wingdings 3</vt:lpstr>
      <vt:lpstr>Ion</vt:lpstr>
      <vt:lpstr>Ultra High Definition  Technical Issues</vt:lpstr>
      <vt:lpstr>Table of Contents</vt:lpstr>
      <vt:lpstr>Production Issues</vt:lpstr>
      <vt:lpstr>Production Issues Pt. 2</vt:lpstr>
      <vt:lpstr>Bandwidth Limitations</vt:lpstr>
      <vt:lpstr>Bandwidth Limitations Pt. 2</vt:lpstr>
      <vt:lpstr>Content Production</vt:lpstr>
      <vt:lpstr>Content Pt. 2</vt:lpstr>
      <vt:lpstr>Summary</vt:lpstr>
      <vt:lpstr>References</vt:lpstr>
      <vt:lpstr>Ultra High Definition  Technical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Limitations</dc:title>
  <cp:lastModifiedBy>Rickenwing</cp:lastModifiedBy>
  <cp:revision>7</cp:revision>
  <dcterms:modified xsi:type="dcterms:W3CDTF">2013-03-11T02:45:43Z</dcterms:modified>
</cp:coreProperties>
</file>