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672" r:id="rId1"/>
  </p:sldMasterIdLst>
  <p:sldIdLst>
    <p:sldId id="256" r:id="rId2"/>
    <p:sldId id="260" r:id="rId3"/>
    <p:sldId id="259" r:id="rId4"/>
    <p:sldId id="301" r:id="rId5"/>
    <p:sldId id="302" r:id="rId6"/>
    <p:sldId id="303" r:id="rId7"/>
    <p:sldId id="288" r:id="rId8"/>
    <p:sldId id="304" r:id="rId9"/>
    <p:sldId id="305" r:id="rId10"/>
    <p:sldId id="307" r:id="rId11"/>
    <p:sldId id="306" r:id="rId12"/>
    <p:sldId id="298" r:id="rId13"/>
    <p:sldId id="299" r:id="rId14"/>
    <p:sldId id="308"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91" d="100"/>
          <a:sy n="91" d="100"/>
        </p:scale>
        <p:origin x="-504"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hermal\Desktop\gant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strCache>
            </c:strRef>
          </c:tx>
          <c:spPr>
            <a:solidFill>
              <a:srgbClr val="FF6600"/>
            </a:solidFill>
            <a:ln>
              <a:noFill/>
            </a:ln>
            <a:effectLst/>
            <a:scene3d>
              <a:camera prst="orthographicFront"/>
              <a:lightRig rig="threePt" dir="t"/>
            </a:scene3d>
            <a:sp3d>
              <a:bevelT/>
            </a:sp3d>
          </c:spPr>
          <c:invertIfNegative val="0"/>
          <c:cat>
            <c:strRef>
              <c:f>Sheet1!$A$2:$A$11</c:f>
              <c:strCache>
                <c:ptCount val="10"/>
                <c:pt idx="0">
                  <c:v>Final Report Due</c:v>
                </c:pt>
                <c:pt idx="1">
                  <c:v>Final presentation (20 minutes)</c:v>
                </c:pt>
                <c:pt idx="2">
                  <c:v>Presentation ethical issues and marketing</c:v>
                </c:pt>
                <c:pt idx="3">
                  <c:v>Presentation social impact</c:v>
                </c:pt>
                <c:pt idx="4">
                  <c:v>Spring Break</c:v>
                </c:pt>
                <c:pt idx="5">
                  <c:v>Presentation Technical issues</c:v>
                </c:pt>
                <c:pt idx="6">
                  <c:v>Time line-background presentation</c:v>
                </c:pt>
                <c:pt idx="7">
                  <c:v>Time line-background presentation</c:v>
                </c:pt>
                <c:pt idx="8">
                  <c:v>Proposal Due</c:v>
                </c:pt>
                <c:pt idx="9">
                  <c:v>Create Proposal</c:v>
                </c:pt>
              </c:strCache>
            </c:strRef>
          </c:cat>
          <c:val>
            <c:numRef>
              <c:f>Sheet1!$B$2:$B$11</c:f>
              <c:numCache>
                <c:formatCode>m/d/yyyy</c:formatCode>
                <c:ptCount val="10"/>
                <c:pt idx="0">
                  <c:v>41386.0</c:v>
                </c:pt>
                <c:pt idx="1">
                  <c:v>41372.0</c:v>
                </c:pt>
                <c:pt idx="2">
                  <c:v>41358.0</c:v>
                </c:pt>
                <c:pt idx="3">
                  <c:v>41344.0</c:v>
                </c:pt>
                <c:pt idx="4">
                  <c:v>41335.0</c:v>
                </c:pt>
                <c:pt idx="5">
                  <c:v>41323.0</c:v>
                </c:pt>
                <c:pt idx="6">
                  <c:v>41318.0</c:v>
                </c:pt>
                <c:pt idx="7">
                  <c:v>41309.0</c:v>
                </c:pt>
                <c:pt idx="8">
                  <c:v>41309.0</c:v>
                </c:pt>
                <c:pt idx="9">
                  <c:v>41302.0</c:v>
                </c:pt>
              </c:numCache>
            </c:numRef>
          </c:val>
        </c:ser>
        <c:ser>
          <c:idx val="1"/>
          <c:order val="1"/>
          <c:tx>
            <c:strRef>
              <c:f>Sheet1!$C$1</c:f>
              <c:strCache>
                <c:ptCount val="1"/>
              </c:strCache>
            </c:strRef>
          </c:tx>
          <c:spPr>
            <a:solidFill>
              <a:srgbClr val="FFFF00"/>
            </a:solidFill>
            <a:ln>
              <a:noFill/>
            </a:ln>
            <a:effectLst/>
            <a:scene3d>
              <a:camera prst="orthographicFront"/>
              <a:lightRig rig="threePt" dir="t"/>
            </a:scene3d>
            <a:sp3d>
              <a:bevelT/>
            </a:sp3d>
          </c:spPr>
          <c:invertIfNegative val="0"/>
          <c:cat>
            <c:strRef>
              <c:f>Sheet1!$A$2:$A$11</c:f>
              <c:strCache>
                <c:ptCount val="10"/>
                <c:pt idx="0">
                  <c:v>Final Report Due</c:v>
                </c:pt>
                <c:pt idx="1">
                  <c:v>Final presentation (20 minutes)</c:v>
                </c:pt>
                <c:pt idx="2">
                  <c:v>Presentation ethical issues and marketing</c:v>
                </c:pt>
                <c:pt idx="3">
                  <c:v>Presentation social impact</c:v>
                </c:pt>
                <c:pt idx="4">
                  <c:v>Spring Break</c:v>
                </c:pt>
                <c:pt idx="5">
                  <c:v>Presentation Technical issues</c:v>
                </c:pt>
                <c:pt idx="6">
                  <c:v>Time line-background presentation</c:v>
                </c:pt>
                <c:pt idx="7">
                  <c:v>Time line-background presentation</c:v>
                </c:pt>
                <c:pt idx="8">
                  <c:v>Proposal Due</c:v>
                </c:pt>
                <c:pt idx="9">
                  <c:v>Create Proposal</c:v>
                </c:pt>
              </c:strCache>
            </c:strRef>
          </c:cat>
          <c:val>
            <c:numRef>
              <c:f>Sheet1!$C$2:$C$11</c:f>
              <c:numCache>
                <c:formatCode>General</c:formatCode>
                <c:ptCount val="10"/>
                <c:pt idx="0">
                  <c:v>1.0</c:v>
                </c:pt>
                <c:pt idx="1">
                  <c:v>14.0</c:v>
                </c:pt>
                <c:pt idx="2">
                  <c:v>10.0</c:v>
                </c:pt>
                <c:pt idx="3">
                  <c:v>10.0</c:v>
                </c:pt>
                <c:pt idx="4">
                  <c:v>9.0</c:v>
                </c:pt>
                <c:pt idx="5">
                  <c:v>10.0</c:v>
                </c:pt>
                <c:pt idx="6">
                  <c:v>1.0</c:v>
                </c:pt>
                <c:pt idx="7">
                  <c:v>10.0</c:v>
                </c:pt>
                <c:pt idx="8">
                  <c:v>1.0</c:v>
                </c:pt>
                <c:pt idx="9">
                  <c:v>7.0</c:v>
                </c:pt>
              </c:numCache>
            </c:numRef>
          </c:val>
        </c:ser>
        <c:dLbls>
          <c:showLegendKey val="0"/>
          <c:showVal val="0"/>
          <c:showCatName val="0"/>
          <c:showSerName val="0"/>
          <c:showPercent val="0"/>
          <c:showBubbleSize val="0"/>
        </c:dLbls>
        <c:gapWidth val="150"/>
        <c:overlap val="100"/>
        <c:axId val="2129172744"/>
        <c:axId val="2129176088"/>
      </c:barChart>
      <c:catAx>
        <c:axId val="21291727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129176088"/>
        <c:crosses val="autoZero"/>
        <c:auto val="1"/>
        <c:lblAlgn val="ctr"/>
        <c:lblOffset val="100"/>
        <c:noMultiLvlLbl val="0"/>
      </c:catAx>
      <c:valAx>
        <c:axId val="2129176088"/>
        <c:scaling>
          <c:orientation val="minMax"/>
          <c:max val="41390.0"/>
          <c:min val="41300.0"/>
        </c:scaling>
        <c:delete val="0"/>
        <c:axPos val="b"/>
        <c:majorGridlines>
          <c:spPr>
            <a:ln w="9525" cap="flat" cmpd="sng" algn="ctr">
              <a:solidFill>
                <a:schemeClr val="tx1">
                  <a:lumMod val="15000"/>
                  <a:lumOff val="85000"/>
                </a:schemeClr>
              </a:solidFill>
              <a:round/>
            </a:ln>
            <a:effectLst/>
          </c:spPr>
        </c:majorGridlines>
        <c:numFmt formatCode="m/d/yyyy" sourceLinked="0"/>
        <c:majorTickMark val="none"/>
        <c:minorTickMark val="none"/>
        <c:tickLblPos val="nextTo"/>
        <c:spPr>
          <a:noFill/>
          <a:ln>
            <a:solidFill>
              <a:schemeClr val="tx1">
                <a:lumMod val="15000"/>
                <a:lumOff val="85000"/>
              </a:schemeClr>
            </a:solidFill>
          </a:ln>
          <a:effectLst/>
        </c:spPr>
        <c:txPr>
          <a:bodyPr rot="-2280000"/>
          <a:lstStyle/>
          <a:p>
            <a:pPr>
              <a:defRPr/>
            </a:pPr>
            <a:endParaRPr lang="en-US"/>
          </a:p>
        </c:txPr>
        <c:crossAx val="2129172744"/>
        <c:crosses val="autoZero"/>
        <c:crossBetween val="between"/>
        <c:majorUnit val="10.0"/>
      </c:valAx>
      <c:spPr>
        <a:noFill/>
        <a:ln>
          <a:noFill/>
        </a:ln>
        <a:effectLst/>
      </c:spPr>
    </c:plotArea>
    <c:plotVisOnly val="1"/>
    <c:dispBlanksAs val="gap"/>
    <c:showDLblsOverMax val="0"/>
  </c:chart>
  <c:spPr>
    <a:solidFill>
      <a:schemeClr val="bg1">
        <a:alpha val="51000"/>
      </a:schemeClr>
    </a:solidFill>
    <a:ln w="9525" cap="flat" cmpd="sng" algn="ctr">
      <a:solidFill>
        <a:schemeClr val="accent1">
          <a:lumMod val="40000"/>
          <a:lumOff val="60000"/>
        </a:schemeClr>
      </a:solidFill>
      <a:round/>
    </a:ln>
    <a:effectLst/>
    <a:scene3d>
      <a:camera prst="orthographicFront"/>
      <a:lightRig rig="threePt" dir="t"/>
    </a:scene3d>
    <a:sp3d>
      <a:bevelT/>
    </a:sp3d>
  </c:spPr>
  <c:txPr>
    <a:bodyPr/>
    <a:lstStyle/>
    <a:p>
      <a:pPr>
        <a:defRPr sz="1400" b="1" i="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365248"/>
            <a:ext cx="10363200" cy="978408"/>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352800"/>
            <a:ext cx="10363200" cy="877824"/>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6776" y="969264"/>
            <a:ext cx="4876800" cy="1161288"/>
          </a:xfrm>
        </p:spPr>
        <p:txBody>
          <a:bodyPr anchor="b">
            <a:noAutofit/>
          </a:bodyPr>
          <a:lstStyle>
            <a:lvl1pPr algn="l">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884517" y="510988"/>
            <a:ext cx="4876800" cy="5553636"/>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6399804" y="2130552"/>
            <a:ext cx="4876800" cy="3584448"/>
          </a:xfrm>
        </p:spPr>
        <p:txBody>
          <a:bodyPr vert="horz" lIns="91440" tIns="45720" rIns="91440" bIns="45720" rtlCol="0">
            <a:normAutofit/>
          </a:bodyPr>
          <a:lstStyle>
            <a:lvl1pPr marL="0" indent="0">
              <a:spcBef>
                <a:spcPts val="10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151376"/>
            <a:ext cx="10369176" cy="1014984"/>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438400" y="457200"/>
            <a:ext cx="7315200" cy="3644153"/>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07428" y="5181600"/>
            <a:ext cx="10369176"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toryboard">
    <p:spTree>
      <p:nvGrpSpPr>
        <p:cNvPr id="1" name=""/>
        <p:cNvGrpSpPr/>
        <p:nvPr/>
      </p:nvGrpSpPr>
      <p:grpSpPr>
        <a:xfrm>
          <a:off x="0" y="0"/>
          <a:ext cx="0" cy="0"/>
          <a:chOff x="0" y="0"/>
          <a:chExt cx="0" cy="0"/>
        </a:xfrm>
      </p:grpSpPr>
      <p:sp>
        <p:nvSpPr>
          <p:cNvPr id="2" name="Title 1"/>
          <p:cNvSpPr>
            <a:spLocks noGrp="1"/>
          </p:cNvSpPr>
          <p:nvPr>
            <p:ph type="title"/>
          </p:nvPr>
        </p:nvSpPr>
        <p:spPr>
          <a:xfrm>
            <a:off x="914400" y="4155142"/>
            <a:ext cx="10369176" cy="1013011"/>
          </a:xfrm>
        </p:spPr>
        <p:txBody>
          <a:bodyPr anchor="b">
            <a:noAutofit/>
          </a:bodyPr>
          <a:lstStyle>
            <a:lvl1pPr algn="ctr">
              <a:defRPr sz="3600" b="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914400"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907428" y="5181600"/>
            <a:ext cx="10369176" cy="950259"/>
          </a:xfrm>
        </p:spPr>
        <p:txBody>
          <a:bodyPr vert="horz" lIns="91440" tIns="45720" rIns="91440" bIns="45720" rtlCol="0">
            <a:normAutofit/>
          </a:bodyPr>
          <a:lstStyle>
            <a:lvl1pPr marL="0" indent="0" algn="ctr">
              <a:spcBef>
                <a:spcPts val="300"/>
              </a:spcBef>
              <a:buNone/>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spcBef>
                <a:spcPts val="2000"/>
              </a:spcBef>
              <a:buFontTx/>
              <a:buNone/>
            </a:pPr>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Picture Placeholder 2"/>
          <p:cNvSpPr>
            <a:spLocks noGrp="1"/>
          </p:cNvSpPr>
          <p:nvPr>
            <p:ph type="pic" idx="13"/>
          </p:nvPr>
        </p:nvSpPr>
        <p:spPr>
          <a:xfrm>
            <a:off x="914400"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6" name="Picture Placeholder 2"/>
          <p:cNvSpPr>
            <a:spLocks noGrp="1"/>
          </p:cNvSpPr>
          <p:nvPr>
            <p:ph type="pic" idx="14"/>
          </p:nvPr>
        </p:nvSpPr>
        <p:spPr>
          <a:xfrm>
            <a:off x="4549987"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7" name="Picture Placeholder 2"/>
          <p:cNvSpPr>
            <a:spLocks noGrp="1"/>
          </p:cNvSpPr>
          <p:nvPr>
            <p:ph type="pic" idx="15"/>
          </p:nvPr>
        </p:nvSpPr>
        <p:spPr>
          <a:xfrm>
            <a:off x="4549987"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8" name="Picture Placeholder 2"/>
          <p:cNvSpPr>
            <a:spLocks noGrp="1"/>
          </p:cNvSpPr>
          <p:nvPr>
            <p:ph type="pic" idx="16"/>
          </p:nvPr>
        </p:nvSpPr>
        <p:spPr>
          <a:xfrm>
            <a:off x="8185573" y="457200"/>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9" name="Picture Placeholder 2"/>
          <p:cNvSpPr>
            <a:spLocks noGrp="1"/>
          </p:cNvSpPr>
          <p:nvPr>
            <p:ph type="pic" idx="17"/>
          </p:nvPr>
        </p:nvSpPr>
        <p:spPr>
          <a:xfrm>
            <a:off x="8185573" y="2455433"/>
            <a:ext cx="3108960" cy="164592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vert="horz" lIns="91440" tIns="45720" rIns="91440" bIns="45720" rtlCol="0">
            <a:normAutofit/>
          </a:bodyPr>
          <a:lstStyle>
            <a:lvl1pPr marL="342900" indent="-342900" algn="l" defTabSz="914400" rtl="0" eaLnBrk="1" latinLnBrk="0" hangingPunct="1">
              <a:spcBef>
                <a:spcPts val="2000"/>
              </a:spcBef>
              <a:buFont typeface="Arial" pitchFamily="34" charset="0"/>
              <a:buNone/>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0400" y="533401"/>
            <a:ext cx="2133600" cy="55927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914400" y="533401"/>
            <a:ext cx="8026400" cy="55927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914401" y="1869141"/>
            <a:ext cx="10361084" cy="425702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267201"/>
            <a:ext cx="10363200" cy="977153"/>
          </a:xfrm>
        </p:spPr>
        <p:txBody>
          <a:bodyPr anchor="b" anchorCtr="0">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14399" y="5257800"/>
            <a:ext cx="10361084" cy="874058"/>
          </a:xfrm>
        </p:spPr>
        <p:txBody>
          <a:bodyPr>
            <a:normAutofit/>
          </a:bodyPr>
          <a:lstStyle>
            <a:lvl1pPr marL="0" indent="0" algn="ctr">
              <a:spcBef>
                <a:spcPts val="300"/>
              </a:spcBef>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Picture Placeholder 7"/>
          <p:cNvSpPr>
            <a:spLocks noGrp="1"/>
          </p:cNvSpPr>
          <p:nvPr>
            <p:ph type="pic" sz="quarter" idx="13"/>
          </p:nvPr>
        </p:nvSpPr>
        <p:spPr>
          <a:xfrm rot="21540000">
            <a:off x="2741595" y="424650"/>
            <a:ext cx="6708812" cy="3375800"/>
          </a:xfrm>
          <a:solidFill>
            <a:schemeClr val="bg1">
              <a:lumMod val="75000"/>
              <a:lumOff val="25000"/>
            </a:schemeClr>
          </a:solidFill>
          <a:ln w="88900">
            <a:solidFill>
              <a:schemeClr val="tx1"/>
            </a:solidFill>
            <a:miter lim="800000"/>
          </a:ln>
          <a:effectLst>
            <a:outerShdw blurRad="127000" sx="102000" sy="102000" algn="ctr" rotWithShape="0">
              <a:prstClr val="black">
                <a:alpha val="40000"/>
              </a:prstClr>
            </a:outerShdw>
          </a:effectLst>
        </p:spPr>
        <p:txBody>
          <a:bodyPr/>
          <a:lstStyle>
            <a:lvl1pPr>
              <a:buFont typeface="Arial" pitchFamily="34" charset="0"/>
              <a:buNone/>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1" y="990600"/>
            <a:ext cx="10361084" cy="1743075"/>
          </a:xfrm>
        </p:spPr>
        <p:txBody>
          <a:bodyPr vert="horz" lIns="91440" tIns="45720" rIns="91440" bIns="45720" rtlCol="0" anchor="b" anchorCtr="0">
            <a:noAutofit/>
          </a:bodyPr>
          <a:lstStyle>
            <a:lvl1pPr algn="ctr" defTabSz="914400" rtl="0" eaLnBrk="1" latinLnBrk="0" hangingPunct="1">
              <a:spcBef>
                <a:spcPct val="0"/>
              </a:spcBef>
              <a:buNone/>
              <a:defRPr sz="54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914401" y="2756648"/>
            <a:ext cx="10361084" cy="1281953"/>
          </a:xfrm>
        </p:spPr>
        <p:txBody>
          <a:bodyPr vert="horz" lIns="91440" tIns="45720" rIns="91440" bIns="45720" rtlCol="0">
            <a:normAutofit/>
          </a:bodyPr>
          <a:lstStyle>
            <a:lvl1pPr marL="0" indent="0" algn="ctr" defTabSz="914400" rtl="0" eaLnBrk="1" latinLnBrk="0" hangingPunct="1">
              <a:spcBef>
                <a:spcPts val="300"/>
              </a:spcBef>
              <a:buFontTx/>
              <a:buNone/>
              <a:defRPr sz="2000" kern="1200">
                <a:solidFill>
                  <a:schemeClr val="tx1">
                    <a:tint val="75000"/>
                  </a:schemeClr>
                </a:solidFill>
                <a:effectLst>
                  <a:outerShdw blurRad="50800" dist="50800" dir="5400000" sx="101000" sy="101000" algn="t" rotWithShape="0">
                    <a:prstClr val="black">
                      <a:alpha val="40000"/>
                    </a:prst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1" y="121024"/>
            <a:ext cx="10361084" cy="1429871"/>
          </a:xfrm>
        </p:spPr>
        <p:txBody>
          <a:bodyPr/>
          <a:lstStyle/>
          <a:p>
            <a:r>
              <a:rPr lang="en-US" smtClean="0"/>
              <a:t>Click to edit Master title style</a:t>
            </a:r>
            <a:endParaRPr/>
          </a:p>
        </p:txBody>
      </p:sp>
      <p:sp>
        <p:nvSpPr>
          <p:cNvPr id="3" name="Content Placeholder 2"/>
          <p:cNvSpPr>
            <a:spLocks noGrp="1"/>
          </p:cNvSpPr>
          <p:nvPr>
            <p:ph sz="half" idx="1"/>
          </p:nvPr>
        </p:nvSpPr>
        <p:spPr>
          <a:xfrm>
            <a:off x="914400" y="1760539"/>
            <a:ext cx="4815840" cy="4365625"/>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459644" y="1760539"/>
            <a:ext cx="4815840" cy="4365625"/>
          </a:xfrm>
        </p:spPr>
        <p:txBody>
          <a:bodyPr>
            <a:normAutofit/>
          </a:bodyPr>
          <a:lstStyle>
            <a:lvl1pPr>
              <a:defRPr sz="2200"/>
            </a:lvl1pPr>
            <a:lvl2pPr>
              <a:defRPr sz="2000"/>
            </a:lvl2pPr>
            <a:lvl3pPr>
              <a:defRPr sz="2000"/>
            </a:lvl3pPr>
            <a:lvl4pPr>
              <a:defRPr sz="2000"/>
            </a:lvl4pPr>
            <a:lvl5pPr>
              <a:defRPr sz="20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1" y="121024"/>
            <a:ext cx="10361084" cy="1429871"/>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14400" y="1550895"/>
            <a:ext cx="481584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4400" y="2438400"/>
            <a:ext cx="481584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460701" y="1550895"/>
            <a:ext cx="4815840" cy="614082"/>
          </a:xfrm>
        </p:spPr>
        <p:txBody>
          <a:bodyPr anchor="b"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460701" y="2438400"/>
            <a:ext cx="4815840" cy="36877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marL="2398713" indent="-336550">
              <a:defRPr sz="1600"/>
            </a:lvl8pPr>
            <a:lvl9pPr marL="2398713" indent="-336550">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1" name="Straight Connector 10"/>
          <p:cNvCxnSpPr/>
          <p:nvPr/>
        </p:nvCxnSpPr>
        <p:spPr>
          <a:xfrm>
            <a:off x="1048273" y="2191871"/>
            <a:ext cx="4572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82621" y="2191871"/>
            <a:ext cx="4572000" cy="1588"/>
          </a:xfrm>
          <a:prstGeom prst="line">
            <a:avLst/>
          </a:prstGeom>
          <a:ln>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78540" y="971550"/>
            <a:ext cx="4876800" cy="1162050"/>
          </a:xfrm>
        </p:spPr>
        <p:txBody>
          <a:bodyPr anchor="b">
            <a:noAutofit/>
          </a:bodyP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6400800" y="457201"/>
            <a:ext cx="4876800" cy="56689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marL="2398713" indent="-336550">
              <a:defRPr sz="1800"/>
            </a:lvl8pPr>
            <a:lvl9pPr marL="2398713" indent="-336550">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878540" y="2133601"/>
            <a:ext cx="4876800" cy="3581400"/>
          </a:xfrm>
        </p:spPr>
        <p:txBody>
          <a:bodyPr>
            <a:normAutofit/>
          </a:bodyPr>
          <a:lstStyle>
            <a:lvl1pPr marL="0" indent="0">
              <a:spcBef>
                <a:spcPts val="10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2/8/13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1" y="121024"/>
            <a:ext cx="10361084" cy="1429871"/>
          </a:xfrm>
          <a:prstGeom prst="rect">
            <a:avLst/>
          </a:prstGeom>
        </p:spPr>
        <p:txBody>
          <a:bodyPr vert="horz" lIns="91440" tIns="45720" rIns="91440" bIns="45720" rtlCol="0" anchor="ctr" anchorCtr="0">
            <a:normAutofit/>
          </a:bodyPr>
          <a:lstStyle/>
          <a:p>
            <a:r>
              <a:rPr lang="en-US" smtClean="0"/>
              <a:t>Click to edit Master title style</a:t>
            </a:r>
            <a:endParaRPr/>
          </a:p>
        </p:txBody>
      </p:sp>
      <p:sp>
        <p:nvSpPr>
          <p:cNvPr id="3" name="Text Placeholder 2"/>
          <p:cNvSpPr>
            <a:spLocks noGrp="1"/>
          </p:cNvSpPr>
          <p:nvPr>
            <p:ph type="body" idx="1"/>
          </p:nvPr>
        </p:nvSpPr>
        <p:spPr>
          <a:xfrm>
            <a:off x="914401" y="1752601"/>
            <a:ext cx="10361084"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827247" y="6356351"/>
            <a:ext cx="2844800" cy="365125"/>
          </a:xfrm>
          <a:prstGeom prst="rect">
            <a:avLst/>
          </a:prstGeom>
        </p:spPr>
        <p:txBody>
          <a:bodyPr vert="horz" lIns="91440" tIns="45720" rIns="91440" bIns="45720" rtlCol="0" anchor="ctr"/>
          <a:lstStyle>
            <a:lvl1pPr algn="r">
              <a:defRPr sz="1200">
                <a:solidFill>
                  <a:schemeClr val="tx1">
                    <a:tint val="75000"/>
                  </a:schemeClr>
                </a:solidFill>
                <a:effectLst>
                  <a:outerShdw blurRad="50800" dist="38100" dir="5400000" sx="101000" sy="101000" algn="t" rotWithShape="0">
                    <a:prstClr val="black">
                      <a:alpha val="40000"/>
                    </a:prstClr>
                  </a:outerShdw>
                </a:effectLst>
              </a:defRPr>
            </a:lvl1pPr>
          </a:lstStyle>
          <a:p>
            <a:fld id="{B61BEF0D-F0BB-DE4B-95CE-6DB70DBA9567}" type="datetimeFigureOut">
              <a:rPr lang="en-US" smtClean="0"/>
              <a:pPr/>
              <a:t>2/8/13</a:t>
            </a:fld>
            <a:endParaRPr lang="en-US" dirty="0"/>
          </a:p>
        </p:txBody>
      </p:sp>
      <p:sp>
        <p:nvSpPr>
          <p:cNvPr id="5" name="Footer Placeholder 4"/>
          <p:cNvSpPr>
            <a:spLocks noGrp="1"/>
          </p:cNvSpPr>
          <p:nvPr>
            <p:ph type="ftr" sz="quarter" idx="3"/>
          </p:nvPr>
        </p:nvSpPr>
        <p:spPr>
          <a:xfrm>
            <a:off x="472140" y="6356351"/>
            <a:ext cx="3860800" cy="365125"/>
          </a:xfrm>
          <a:prstGeom prst="rect">
            <a:avLst/>
          </a:prstGeom>
        </p:spPr>
        <p:txBody>
          <a:bodyPr vert="horz" lIns="91440" tIns="45720" rIns="91440" bIns="45720" rtlCol="0" anchor="ctr"/>
          <a:lstStyle>
            <a:lvl1pPr algn="l">
              <a:defRPr sz="1200">
                <a:solidFill>
                  <a:schemeClr val="tx1">
                    <a:tint val="75000"/>
                  </a:schemeClr>
                </a:solidFill>
                <a:effectLst>
                  <a:outerShdw blurRad="50800" dist="38100" dir="5400000" sx="101000" sy="101000" algn="t" rotWithShape="0">
                    <a:prstClr val="black">
                      <a:alpha val="40000"/>
                    </a:prstClr>
                  </a:outerShdw>
                </a:effectLst>
              </a:defRPr>
            </a:lvl1pPr>
          </a:lstStyle>
          <a:p>
            <a:endParaRPr lang="en-US" dirty="0"/>
          </a:p>
        </p:txBody>
      </p:sp>
      <p:sp>
        <p:nvSpPr>
          <p:cNvPr id="6" name="Slide Number Placeholder 5"/>
          <p:cNvSpPr>
            <a:spLocks noGrp="1"/>
          </p:cNvSpPr>
          <p:nvPr>
            <p:ph type="sldNum" sz="quarter" idx="4"/>
          </p:nvPr>
        </p:nvSpPr>
        <p:spPr>
          <a:xfrm>
            <a:off x="5638800" y="6356351"/>
            <a:ext cx="914400" cy="365125"/>
          </a:xfrm>
          <a:prstGeom prst="rect">
            <a:avLst/>
          </a:prstGeom>
        </p:spPr>
        <p:txBody>
          <a:bodyPr vert="horz" lIns="91440" tIns="45720" rIns="91440" bIns="45720" rtlCol="0" anchor="ctr"/>
          <a:lstStyle>
            <a:lvl1pPr algn="ctr">
              <a:defRPr sz="1200">
                <a:solidFill>
                  <a:schemeClr val="tx1">
                    <a:tint val="75000"/>
                  </a:schemeClr>
                </a:solidFill>
                <a:effectLst>
                  <a:outerShdw blurRad="50800" dist="38100" dir="5400000" sx="101000" sy="101000" algn="t" rotWithShape="0">
                    <a:prstClr val="black">
                      <a:alpha val="40000"/>
                    </a:prstClr>
                  </a:outerShdw>
                </a:effectLst>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4673" r:id="rId1"/>
    <p:sldLayoutId id="2147484674" r:id="rId2"/>
    <p:sldLayoutId id="2147484675" r:id="rId3"/>
    <p:sldLayoutId id="2147484676" r:id="rId4"/>
    <p:sldLayoutId id="2147484677" r:id="rId5"/>
    <p:sldLayoutId id="2147484678" r:id="rId6"/>
    <p:sldLayoutId id="2147484679" r:id="rId7"/>
    <p:sldLayoutId id="2147484680" r:id="rId8"/>
    <p:sldLayoutId id="2147484681" r:id="rId9"/>
    <p:sldLayoutId id="2147484682" r:id="rId10"/>
    <p:sldLayoutId id="2147484683" r:id="rId11"/>
    <p:sldLayoutId id="2147484684" r:id="rId12"/>
    <p:sldLayoutId id="2147484685" r:id="rId13"/>
    <p:sldLayoutId id="2147484686" r:id="rId14"/>
  </p:sldLayoutIdLst>
  <p:txStyles>
    <p:titleStyle>
      <a:lvl1pPr algn="ctr" defTabSz="914400" rtl="0" eaLnBrk="1" latinLnBrk="0" hangingPunct="1">
        <a:spcBef>
          <a:spcPct val="0"/>
        </a:spcBef>
        <a:buNone/>
        <a:defRPr sz="4800" kern="1200">
          <a:solidFill>
            <a:schemeClr val="tx1"/>
          </a:solidFill>
          <a:effectLst>
            <a:outerShdw blurRad="50800" dist="50800" dir="5400000" sx="101000" sy="101000" algn="t"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ts val="2000"/>
        </a:spcBef>
        <a:buFontTx/>
        <a:buBlip>
          <a:blip r:embed="rId16"/>
        </a:buBlip>
        <a:defRPr sz="2200" kern="1200">
          <a:solidFill>
            <a:schemeClr val="tx1"/>
          </a:solidFill>
          <a:effectLst>
            <a:outerShdw blurRad="50800" dist="50800" dir="5400000" sx="101000" sy="101000" algn="t" rotWithShape="0">
              <a:prstClr val="black">
                <a:alpha val="40000"/>
              </a:prstClr>
            </a:outerShdw>
          </a:effectLst>
          <a:latin typeface="+mn-lt"/>
          <a:ea typeface="+mn-ea"/>
          <a:cs typeface="+mn-cs"/>
        </a:defRPr>
      </a:lvl1pPr>
      <a:lvl2pPr marL="685800" indent="-336550" algn="l" defTabSz="914400" rtl="0" eaLnBrk="1" latinLnBrk="0" hangingPunct="1">
        <a:spcBef>
          <a:spcPts val="600"/>
        </a:spcBef>
        <a:buFontTx/>
        <a:buBlip>
          <a:blip r:embed="rId16"/>
        </a:buBlip>
        <a:defRPr sz="2000" kern="1200">
          <a:solidFill>
            <a:schemeClr val="tx1"/>
          </a:solidFill>
          <a:effectLst>
            <a:outerShdw blurRad="50800" dist="50800" dir="5400000" sx="101000" sy="101000" algn="t" rotWithShape="0">
              <a:prstClr val="black">
                <a:alpha val="40000"/>
              </a:prstClr>
            </a:outerShdw>
          </a:effectLst>
          <a:latin typeface="+mn-lt"/>
          <a:ea typeface="+mn-ea"/>
          <a:cs typeface="+mn-cs"/>
        </a:defRPr>
      </a:lvl2pPr>
      <a:lvl3pPr marL="10350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3pPr>
      <a:lvl4pPr marL="1371600" indent="-3365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4pPr>
      <a:lvl5pPr marL="1720850" indent="-349250" algn="l" defTabSz="914400" rtl="0" eaLnBrk="1" latinLnBrk="0" hangingPunct="1">
        <a:spcBef>
          <a:spcPts val="600"/>
        </a:spcBef>
        <a:buFontTx/>
        <a:buBlip>
          <a:blip r:embed="rId16"/>
        </a:buBlip>
        <a:defRPr sz="1800" kern="1200">
          <a:solidFill>
            <a:schemeClr val="tx1"/>
          </a:solidFill>
          <a:effectLst>
            <a:outerShdw blurRad="50800" dist="50800" dir="5400000" sx="101000" sy="101000" algn="t" rotWithShape="0">
              <a:prstClr val="black">
                <a:alpha val="40000"/>
              </a:prstClr>
            </a:outerShdw>
          </a:effectLst>
          <a:latin typeface="+mn-lt"/>
          <a:ea typeface="+mn-ea"/>
          <a:cs typeface="+mn-cs"/>
        </a:defRPr>
      </a:lvl5pPr>
      <a:lvl6pPr marL="20558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6pPr>
      <a:lvl7pPr marL="2398713"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7pPr>
      <a:lvl8pPr marL="2743200" indent="-336550" algn="l" defTabSz="914400" rtl="0" eaLnBrk="1" latinLnBrk="0" hangingPunct="1">
        <a:spcBef>
          <a:spcPct val="20000"/>
        </a:spcBef>
        <a:buFontTx/>
        <a:buBlip>
          <a:blip r:embed="rId16"/>
        </a:buBlip>
        <a:defRPr lang="en-US" sz="1800" kern="1200" dirty="0" smtClean="0">
          <a:solidFill>
            <a:schemeClr val="tx1"/>
          </a:solidFill>
          <a:effectLst>
            <a:outerShdw blurRad="50800" dist="50800" dir="5400000" sx="101000" sy="101000" algn="t" rotWithShape="0">
              <a:prstClr val="black">
                <a:alpha val="40000"/>
              </a:prstClr>
            </a:outerShdw>
          </a:effectLst>
          <a:latin typeface="+mn-lt"/>
          <a:ea typeface="+mn-ea"/>
          <a:cs typeface="+mn-cs"/>
        </a:defRPr>
      </a:lvl8pPr>
      <a:lvl9pPr marL="3087688" indent="-336550" algn="l" defTabSz="914400" rtl="0" eaLnBrk="1" latinLnBrk="0" hangingPunct="1">
        <a:spcBef>
          <a:spcPct val="20000"/>
        </a:spcBef>
        <a:buFontTx/>
        <a:buBlip>
          <a:blip r:embed="rId16"/>
        </a:buBlip>
        <a:defRPr lang="en-US" sz="1800" kern="1200" dirty="0">
          <a:solidFill>
            <a:schemeClr val="tx1"/>
          </a:solidFill>
          <a:effectLst>
            <a:outerShdw blurRad="50800" dist="50800" dir="5400000" sx="101000" sy="101000" algn="t" rotWithShape="0">
              <a:prstClr val="black">
                <a:alpha val="4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tuaw.com/2012/12/04/loren-brichter-and-the-future-of-ios-apps/" TargetMode="External"/><Relationship Id="rId4" Type="http://schemas.openxmlformats.org/officeDocument/2006/relationships/hyperlink" Target="http://www.cultofmac.com/210666/write-for-iphone-looks-like-the-future-of-ios-text-editors/" TargetMode="External"/><Relationship Id="rId5" Type="http://schemas.openxmlformats.org/officeDocument/2006/relationships/hyperlink" Target="http://www.theverge.com/2011/12/13/2612736/ios-history-iphone-ipad" TargetMode="External"/><Relationship Id="rId1" Type="http://schemas.openxmlformats.org/officeDocument/2006/relationships/slideLayout" Target="../slideLayouts/slideLayout2.xml"/><Relationship Id="rId2" Type="http://schemas.openxmlformats.org/officeDocument/2006/relationships/hyperlink" Target="http://tightwind.net/2012/10/the-future-of-io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jp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microsoft.com/office/2007/relationships/media" Target="../media/media1.gif"/><Relationship Id="rId2" Type="http://schemas.openxmlformats.org/officeDocument/2006/relationships/video" Target="../media/media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087" y="4353539"/>
            <a:ext cx="10363200" cy="978408"/>
          </a:xfrm>
        </p:spPr>
        <p:txBody>
          <a:bodyPr>
            <a:noAutofit/>
          </a:bodyPr>
          <a:lstStyle/>
          <a:p>
            <a:pPr algn="ctr"/>
            <a:r>
              <a:rPr lang="en-US" sz="6000" b="1" u="sng" dirty="0" smtClean="0">
                <a:solidFill>
                  <a:srgbClr val="9ED0F1"/>
                </a:solidFill>
                <a:effectLst>
                  <a:outerShdw blurRad="50800" dist="38100" dir="2700000" algn="tl" rotWithShape="0">
                    <a:srgbClr val="000000">
                      <a:alpha val="43000"/>
                    </a:srgbClr>
                  </a:outerShdw>
                </a:effectLst>
              </a:rPr>
              <a:t>The Future of Apple’s iOS</a:t>
            </a:r>
            <a:br>
              <a:rPr lang="en-US" sz="6000" b="1" u="sng" dirty="0" smtClean="0">
                <a:solidFill>
                  <a:srgbClr val="9ED0F1"/>
                </a:solidFill>
                <a:effectLst>
                  <a:outerShdw blurRad="50800" dist="38100" dir="2700000" algn="tl" rotWithShape="0">
                    <a:srgbClr val="000000">
                      <a:alpha val="43000"/>
                    </a:srgbClr>
                  </a:outerShdw>
                </a:effectLst>
              </a:rPr>
            </a:br>
            <a:r>
              <a:rPr lang="en-US" sz="6000" b="1" u="sng" dirty="0" smtClean="0">
                <a:solidFill>
                  <a:srgbClr val="9ED0F1"/>
                </a:solidFill>
                <a:effectLst>
                  <a:outerShdw blurRad="50800" dist="38100" dir="2700000" algn="tl" rotWithShape="0">
                    <a:srgbClr val="000000">
                      <a:alpha val="43000"/>
                    </a:srgbClr>
                  </a:outerShdw>
                </a:effectLst>
              </a:rPr>
              <a:t>Timeline</a:t>
            </a:r>
            <a:endParaRPr lang="en-US" sz="6000" u="sng" dirty="0">
              <a:solidFill>
                <a:srgbClr val="9ED0F1"/>
              </a:solidFill>
              <a:effectLst>
                <a:outerShdw blurRad="50800" dist="38100" dir="2700000" algn="tl" rotWithShape="0">
                  <a:srgbClr val="000000">
                    <a:alpha val="43000"/>
                  </a:srgbClr>
                </a:outerShdw>
              </a:effectLst>
            </a:endParaRPr>
          </a:p>
        </p:txBody>
      </p:sp>
      <p:sp>
        <p:nvSpPr>
          <p:cNvPr id="3" name="Subtitle 2"/>
          <p:cNvSpPr>
            <a:spLocks noGrp="1"/>
          </p:cNvSpPr>
          <p:nvPr>
            <p:ph type="subTitle" idx="1"/>
          </p:nvPr>
        </p:nvSpPr>
        <p:spPr>
          <a:xfrm>
            <a:off x="863085" y="5469368"/>
            <a:ext cx="10363200" cy="877824"/>
          </a:xfrm>
        </p:spPr>
        <p:txBody>
          <a:bodyPr>
            <a:noAutofit/>
          </a:bodyPr>
          <a:lstStyle/>
          <a:p>
            <a:pPr algn="ctr"/>
            <a:r>
              <a:rPr lang="en-US" b="1" dirty="0" smtClean="0"/>
              <a:t>Olivier Sassine</a:t>
            </a:r>
          </a:p>
          <a:p>
            <a:pPr algn="ctr"/>
            <a:r>
              <a:rPr lang="en-US" b="1" dirty="0" smtClean="0"/>
              <a:t>Adam Stark</a:t>
            </a:r>
            <a:endParaRPr lang="en-US" b="1" dirty="0"/>
          </a:p>
          <a:p>
            <a:pPr algn="ctr"/>
            <a:r>
              <a:rPr lang="en-US" b="1" dirty="0" smtClean="0"/>
              <a:t>COP4910</a:t>
            </a:r>
            <a:endParaRPr lang="en-US" b="1" dirty="0"/>
          </a:p>
        </p:txBody>
      </p:sp>
      <p:pic>
        <p:nvPicPr>
          <p:cNvPr id="4" name="Picture 3" descr="interf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66" y="623949"/>
            <a:ext cx="3645805" cy="27320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933352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ED0F1"/>
                </a:solidFill>
              </a:rPr>
              <a:t>Our Team Goal</a:t>
            </a:r>
            <a:endParaRPr lang="en-US" b="1" u="sng" dirty="0">
              <a:solidFill>
                <a:srgbClr val="9ED0F1"/>
              </a:solidFill>
            </a:endParaRPr>
          </a:p>
        </p:txBody>
      </p:sp>
      <p:sp>
        <p:nvSpPr>
          <p:cNvPr id="3" name="Rectangle 2"/>
          <p:cNvSpPr/>
          <p:nvPr/>
        </p:nvSpPr>
        <p:spPr>
          <a:xfrm>
            <a:off x="1177942" y="1463210"/>
            <a:ext cx="9874927" cy="1323439"/>
          </a:xfrm>
          <a:prstGeom prst="rect">
            <a:avLst/>
          </a:prstGeom>
        </p:spPr>
        <p:txBody>
          <a:bodyPr wrap="square">
            <a:spAutoFit/>
          </a:bodyPr>
          <a:lstStyle/>
          <a:p>
            <a:r>
              <a:rPr lang="en-US" sz="2000" dirty="0">
                <a:effectLst>
                  <a:outerShdw blurRad="50800" dist="38100" dir="2700000" algn="tl" rotWithShape="0">
                    <a:srgbClr val="000000">
                      <a:alpha val="43000"/>
                    </a:srgbClr>
                  </a:outerShdw>
                </a:effectLst>
              </a:rPr>
              <a:t>In recent months, Apple (primarily some of its affiliates) has been hinting at several new and innovative technologies for the future of its </a:t>
            </a:r>
            <a:r>
              <a:rPr lang="en-US" sz="2000" dirty="0" err="1">
                <a:effectLst>
                  <a:outerShdw blurRad="50800" dist="38100" dir="2700000" algn="tl" rotWithShape="0">
                    <a:srgbClr val="000000">
                      <a:alpha val="43000"/>
                    </a:srgbClr>
                  </a:outerShdw>
                </a:effectLst>
              </a:rPr>
              <a:t>iOS</a:t>
            </a:r>
            <a:r>
              <a:rPr lang="en-US" sz="2000" dirty="0">
                <a:effectLst>
                  <a:outerShdw blurRad="50800" dist="38100" dir="2700000" algn="tl" rotWithShape="0">
                    <a:srgbClr val="000000">
                      <a:alpha val="43000"/>
                    </a:srgbClr>
                  </a:outerShdw>
                </a:effectLst>
              </a:rPr>
              <a:t>. The primary expectations regarding this project are to discover as much as possible what these technologies are and how these technologies could potentially benefit or harm the company. </a:t>
            </a:r>
            <a:endParaRPr lang="en-US" sz="2000" dirty="0">
              <a:effectLst>
                <a:outerShdw blurRad="50800" dist="38100" dir="2700000" algn="tl" rotWithShape="0">
                  <a:srgbClr val="000000">
                    <a:alpha val="43000"/>
                  </a:srgbClr>
                </a:outerShdw>
              </a:effectLst>
            </a:endParaRPr>
          </a:p>
        </p:txBody>
      </p:sp>
      <p:pic>
        <p:nvPicPr>
          <p:cNvPr id="4" name="Picture 3" descr="finish-l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06108" y="3101107"/>
            <a:ext cx="2187985" cy="1703398"/>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1409522" y="5163999"/>
            <a:ext cx="9378194" cy="1323439"/>
          </a:xfrm>
          <a:prstGeom prst="rect">
            <a:avLst/>
          </a:prstGeom>
          <a:noFill/>
        </p:spPr>
        <p:txBody>
          <a:bodyPr wrap="square" rtlCol="0">
            <a:spAutoFit/>
          </a:bodyPr>
          <a:lstStyle/>
          <a:p>
            <a:r>
              <a:rPr lang="en-US" sz="2000" dirty="0">
                <a:effectLst>
                  <a:outerShdw blurRad="50800" dist="38100" dir="2700000" algn="tl" rotWithShape="0">
                    <a:srgbClr val="000000">
                      <a:alpha val="43000"/>
                    </a:srgbClr>
                  </a:outerShdw>
                </a:effectLst>
              </a:rPr>
              <a:t>Overall, the goal behind this project is not what the company currently offers, but rather discovering what the company’s potential technologies are. More importantly, how these technologies can improve the overall mobile operating system market is a key focus as well. </a:t>
            </a:r>
            <a:endParaRPr lang="en-US" sz="20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6313060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ED0F1"/>
                </a:solidFill>
              </a:rPr>
              <a:t>Gantt Chart</a:t>
            </a:r>
            <a:endParaRPr lang="en-US" b="1" u="sng" dirty="0">
              <a:solidFill>
                <a:srgbClr val="9ED0F1"/>
              </a:solidFill>
            </a:endParaRPr>
          </a:p>
        </p:txBody>
      </p:sp>
      <p:graphicFrame>
        <p:nvGraphicFramePr>
          <p:cNvPr id="7" name="Chart 6"/>
          <p:cNvGraphicFramePr/>
          <p:nvPr>
            <p:extLst>
              <p:ext uri="{D42A27DB-BD31-4B8C-83A1-F6EECF244321}">
                <p14:modId xmlns:p14="http://schemas.microsoft.com/office/powerpoint/2010/main" val="4151315154"/>
              </p:ext>
            </p:extLst>
          </p:nvPr>
        </p:nvGraphicFramePr>
        <p:xfrm>
          <a:off x="1106643" y="1393701"/>
          <a:ext cx="10070466" cy="52080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8995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ED0F1"/>
                </a:solidFill>
              </a:rPr>
              <a:t>Conclusion</a:t>
            </a:r>
            <a:endParaRPr lang="en-US" b="1" u="sng" dirty="0">
              <a:solidFill>
                <a:srgbClr val="9ED0F1"/>
              </a:solidFill>
            </a:endParaRPr>
          </a:p>
        </p:txBody>
      </p:sp>
      <p:sp>
        <p:nvSpPr>
          <p:cNvPr id="3" name="TextBox 2"/>
          <p:cNvSpPr txBox="1"/>
          <p:nvPr/>
        </p:nvSpPr>
        <p:spPr>
          <a:xfrm>
            <a:off x="1479298" y="600141"/>
            <a:ext cx="8945568" cy="6986528"/>
          </a:xfrm>
          <a:prstGeom prst="rect">
            <a:avLst/>
          </a:prstGeom>
          <a:noFill/>
        </p:spPr>
        <p:txBody>
          <a:bodyPr wrap="square" rtlCol="0">
            <a:spAutoFit/>
          </a:bodyPr>
          <a:lstStyle/>
          <a:p>
            <a:endParaRPr lang="en-US" sz="2800" dirty="0">
              <a:effectLst>
                <a:outerShdw blurRad="50800" dist="38100" dir="2700000" algn="tl" rotWithShape="0">
                  <a:srgbClr val="000000">
                    <a:alpha val="43000"/>
                  </a:srgbClr>
                </a:outerShdw>
              </a:effectLst>
            </a:endParaRPr>
          </a:p>
          <a:p>
            <a:endParaRPr lang="en-US" sz="2800" dirty="0" smtClean="0">
              <a:effectLst>
                <a:outerShdw blurRad="50800" dist="38100" dir="2700000" algn="tl" rotWithShape="0">
                  <a:srgbClr val="000000">
                    <a:alpha val="43000"/>
                  </a:srgbClr>
                </a:outerShdw>
              </a:effectLst>
            </a:endParaRPr>
          </a:p>
          <a:p>
            <a:pPr marL="285750" indent="-285750">
              <a:buFontTx/>
              <a:buChar char="-"/>
            </a:pPr>
            <a:r>
              <a:rPr lang="en-US" sz="2800" dirty="0" smtClean="0">
                <a:effectLst>
                  <a:outerShdw blurRad="50800" dist="38100" dir="2700000" algn="tl" rotWithShape="0">
                    <a:srgbClr val="000000">
                      <a:alpha val="43000"/>
                    </a:srgbClr>
                  </a:outerShdw>
                </a:effectLst>
              </a:rPr>
              <a:t>The researchers wish to study the potential features of the </a:t>
            </a:r>
            <a:r>
              <a:rPr lang="en-US" sz="2800" dirty="0" err="1" smtClean="0">
                <a:effectLst>
                  <a:outerShdw blurRad="50800" dist="38100" dir="2700000" algn="tl" rotWithShape="0">
                    <a:srgbClr val="000000">
                      <a:alpha val="43000"/>
                    </a:srgbClr>
                  </a:outerShdw>
                </a:effectLst>
              </a:rPr>
              <a:t>iOS</a:t>
            </a:r>
            <a:r>
              <a:rPr lang="en-US" sz="2800" dirty="0" smtClean="0">
                <a:effectLst>
                  <a:outerShdw blurRad="50800" dist="38100" dir="2700000" algn="tl" rotWithShape="0">
                    <a:srgbClr val="000000">
                      <a:alpha val="43000"/>
                    </a:srgbClr>
                  </a:outerShdw>
                </a:effectLst>
              </a:rPr>
              <a:t> and how these features can greatly benefit its users.</a:t>
            </a:r>
          </a:p>
          <a:p>
            <a:endParaRPr lang="en-US" sz="2800" dirty="0" smtClean="0">
              <a:effectLst>
                <a:outerShdw blurRad="50800" dist="38100" dir="2700000" algn="tl" rotWithShape="0">
                  <a:srgbClr val="000000">
                    <a:alpha val="43000"/>
                  </a:srgbClr>
                </a:outerShdw>
              </a:effectLst>
            </a:endParaRPr>
          </a:p>
          <a:p>
            <a:pPr marL="285750" indent="-285750">
              <a:buFontTx/>
              <a:buChar char="-"/>
            </a:pPr>
            <a:r>
              <a:rPr lang="en-US" sz="2800" dirty="0" smtClean="0">
                <a:effectLst>
                  <a:outerShdw blurRad="50800" dist="38100" dir="2700000" algn="tl" rotWithShape="0">
                    <a:srgbClr val="000000">
                      <a:alpha val="43000"/>
                    </a:srgbClr>
                  </a:outerShdw>
                </a:effectLst>
              </a:rPr>
              <a:t>The </a:t>
            </a:r>
            <a:r>
              <a:rPr lang="en-US" sz="2800" dirty="0" err="1" smtClean="0">
                <a:effectLst>
                  <a:outerShdw blurRad="50800" dist="38100" dir="2700000" algn="tl" rotWithShape="0">
                    <a:srgbClr val="000000">
                      <a:alpha val="43000"/>
                    </a:srgbClr>
                  </a:outerShdw>
                </a:effectLst>
              </a:rPr>
              <a:t>iOS</a:t>
            </a:r>
            <a:r>
              <a:rPr lang="en-US" sz="2800" dirty="0" smtClean="0">
                <a:effectLst>
                  <a:outerShdw blurRad="50800" dist="38100" dir="2700000" algn="tl" rotWithShape="0">
                    <a:srgbClr val="000000">
                      <a:alpha val="43000"/>
                    </a:srgbClr>
                  </a:outerShdw>
                </a:effectLst>
              </a:rPr>
              <a:t> has had a vast history of success by constantly innovating new technologies to keep its users interested.</a:t>
            </a:r>
          </a:p>
          <a:p>
            <a:endParaRPr lang="en-US" sz="2800" dirty="0" smtClean="0">
              <a:effectLst>
                <a:outerShdw blurRad="50800" dist="38100" dir="2700000" algn="tl" rotWithShape="0">
                  <a:srgbClr val="000000">
                    <a:alpha val="43000"/>
                  </a:srgbClr>
                </a:outerShdw>
              </a:effectLst>
            </a:endParaRPr>
          </a:p>
          <a:p>
            <a:pPr marL="285750" indent="-285750">
              <a:buFontTx/>
              <a:buChar char="-"/>
            </a:pPr>
            <a:r>
              <a:rPr lang="en-US" sz="2800" dirty="0" smtClean="0">
                <a:effectLst>
                  <a:outerShdw blurRad="50800" dist="38100" dir="2700000" algn="tl" rotWithShape="0">
                    <a:srgbClr val="000000">
                      <a:alpha val="43000"/>
                    </a:srgbClr>
                  </a:outerShdw>
                </a:effectLst>
              </a:rPr>
              <a:t>The researchers intend on following the schedule (and Gantt chart) strictly. This is to make certain all the necessary research is completed in a timely and effective manner. </a:t>
            </a:r>
          </a:p>
          <a:p>
            <a:pPr marL="285750" indent="-285750">
              <a:buFontTx/>
              <a:buChar char="-"/>
            </a:pPr>
            <a:endParaRPr lang="en-US" sz="2800" dirty="0">
              <a:effectLst>
                <a:outerShdw blurRad="50800" dist="38100" dir="2700000" algn="tl" rotWithShape="0">
                  <a:srgbClr val="000000">
                    <a:alpha val="43000"/>
                  </a:srgbClr>
                </a:outerShdw>
              </a:effectLst>
            </a:endParaRPr>
          </a:p>
          <a:p>
            <a:endParaRPr lang="en-US" sz="2800" dirty="0" smtClean="0">
              <a:effectLst>
                <a:outerShdw blurRad="50800" dist="38100" dir="2700000" algn="tl" rotWithShape="0">
                  <a:srgbClr val="000000">
                    <a:alpha val="43000"/>
                  </a:srgbClr>
                </a:outerShdw>
              </a:effectLst>
            </a:endParaRPr>
          </a:p>
          <a:p>
            <a:endParaRPr lang="en-US" sz="28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5507516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ED0F1"/>
                </a:solidFill>
              </a:rPr>
              <a:t>References</a:t>
            </a:r>
            <a:endParaRPr lang="en-US" b="1" u="sng" dirty="0">
              <a:solidFill>
                <a:srgbClr val="9ED0F1"/>
              </a:solidFill>
            </a:endParaRPr>
          </a:p>
        </p:txBody>
      </p:sp>
      <p:sp>
        <p:nvSpPr>
          <p:cNvPr id="3" name="Content Placeholder 2"/>
          <p:cNvSpPr>
            <a:spLocks noGrp="1"/>
          </p:cNvSpPr>
          <p:nvPr>
            <p:ph idx="1"/>
          </p:nvPr>
        </p:nvSpPr>
        <p:spPr>
          <a:xfrm>
            <a:off x="850258" y="1591070"/>
            <a:ext cx="10361084" cy="5038387"/>
          </a:xfrm>
        </p:spPr>
        <p:txBody>
          <a:bodyPr>
            <a:normAutofit fontScale="77500" lnSpcReduction="20000"/>
          </a:bodyPr>
          <a:lstStyle/>
          <a:p>
            <a:r>
              <a:rPr lang="en-US" b="1" dirty="0">
                <a:solidFill>
                  <a:srgbClr val="FF6600"/>
                </a:solidFill>
                <a:effectLst/>
              </a:rPr>
              <a:t>Baxter, Kyle. 2012.</a:t>
            </a:r>
            <a:r>
              <a:rPr lang="en-US" dirty="0">
                <a:solidFill>
                  <a:srgbClr val="FF6600"/>
                </a:solidFill>
                <a:effectLst/>
              </a:rPr>
              <a:t> Tight Wind. </a:t>
            </a:r>
            <a:r>
              <a:rPr lang="en-US" i="1" dirty="0">
                <a:solidFill>
                  <a:srgbClr val="FF6600"/>
                </a:solidFill>
                <a:effectLst/>
              </a:rPr>
              <a:t>Tight Wind. </a:t>
            </a:r>
            <a:r>
              <a:rPr lang="en-US" dirty="0">
                <a:solidFill>
                  <a:srgbClr val="FF6600"/>
                </a:solidFill>
                <a:effectLst/>
              </a:rPr>
              <a:t>[Online] October 30, 2012. [Cited: February 3, 2013.] </a:t>
            </a:r>
            <a:r>
              <a:rPr lang="en-US" dirty="0">
                <a:solidFill>
                  <a:srgbClr val="FF6600"/>
                </a:solidFill>
                <a:effectLst/>
                <a:hlinkClick r:id="rId2"/>
              </a:rPr>
              <a:t>http://tightwind.net/2012/10/the-future-of-ios</a:t>
            </a:r>
            <a:r>
              <a:rPr lang="en-US" dirty="0" smtClean="0">
                <a:solidFill>
                  <a:srgbClr val="FF6600"/>
                </a:solidFill>
                <a:effectLst/>
                <a:hlinkClick r:id="rId2"/>
              </a:rPr>
              <a:t>/</a:t>
            </a:r>
            <a:endParaRPr lang="en-US" dirty="0">
              <a:solidFill>
                <a:srgbClr val="FF6600"/>
              </a:solidFill>
              <a:effectLst/>
            </a:endParaRPr>
          </a:p>
          <a:p>
            <a:pPr marL="0" indent="0">
              <a:buNone/>
            </a:pPr>
            <a:endParaRPr lang="en-US" dirty="0">
              <a:solidFill>
                <a:srgbClr val="FF6600"/>
              </a:solidFill>
              <a:effectLst/>
            </a:endParaRPr>
          </a:p>
          <a:p>
            <a:r>
              <a:rPr lang="en-US" b="1" dirty="0" err="1">
                <a:solidFill>
                  <a:srgbClr val="FF6600"/>
                </a:solidFill>
                <a:effectLst/>
              </a:rPr>
              <a:t>Sande</a:t>
            </a:r>
            <a:r>
              <a:rPr lang="en-US" b="1" dirty="0">
                <a:solidFill>
                  <a:srgbClr val="FF6600"/>
                </a:solidFill>
                <a:effectLst/>
              </a:rPr>
              <a:t>, Steven. 2012.</a:t>
            </a:r>
            <a:r>
              <a:rPr lang="en-US" dirty="0">
                <a:solidFill>
                  <a:srgbClr val="FF6600"/>
                </a:solidFill>
                <a:effectLst/>
              </a:rPr>
              <a:t> </a:t>
            </a:r>
            <a:r>
              <a:rPr lang="en-US" dirty="0" err="1">
                <a:solidFill>
                  <a:srgbClr val="FF6600"/>
                </a:solidFill>
                <a:effectLst/>
              </a:rPr>
              <a:t>tuaw</a:t>
            </a:r>
            <a:r>
              <a:rPr lang="en-US" dirty="0">
                <a:solidFill>
                  <a:srgbClr val="FF6600"/>
                </a:solidFill>
                <a:effectLst/>
              </a:rPr>
              <a:t>. </a:t>
            </a:r>
            <a:r>
              <a:rPr lang="en-US" i="1" dirty="0" err="1">
                <a:solidFill>
                  <a:srgbClr val="FF6600"/>
                </a:solidFill>
                <a:effectLst/>
              </a:rPr>
              <a:t>tuaw</a:t>
            </a:r>
            <a:r>
              <a:rPr lang="en-US" i="1" dirty="0">
                <a:solidFill>
                  <a:srgbClr val="FF6600"/>
                </a:solidFill>
                <a:effectLst/>
              </a:rPr>
              <a:t>. </a:t>
            </a:r>
            <a:r>
              <a:rPr lang="en-US" dirty="0">
                <a:solidFill>
                  <a:srgbClr val="FF6600"/>
                </a:solidFill>
                <a:effectLst/>
              </a:rPr>
              <a:t>[Online] AOL tech, December 4, 2012. [Cited: February 3, 2013.] </a:t>
            </a:r>
            <a:r>
              <a:rPr lang="en-US" dirty="0">
                <a:solidFill>
                  <a:srgbClr val="FF6600"/>
                </a:solidFill>
                <a:effectLst/>
                <a:hlinkClick r:id="rId3"/>
              </a:rPr>
              <a:t>http://www.tuaw.com/2012/12/04/loren-brichter-and-the-future-of-ios-</a:t>
            </a:r>
            <a:r>
              <a:rPr lang="en-US" dirty="0" smtClean="0">
                <a:solidFill>
                  <a:srgbClr val="FF6600"/>
                </a:solidFill>
                <a:effectLst/>
                <a:hlinkClick r:id="rId3"/>
              </a:rPr>
              <a:t>apps/</a:t>
            </a:r>
            <a:endParaRPr lang="en-US" dirty="0" smtClean="0">
              <a:solidFill>
                <a:srgbClr val="FF6600"/>
              </a:solidFill>
              <a:effectLst/>
            </a:endParaRPr>
          </a:p>
          <a:p>
            <a:endParaRPr lang="en-US" dirty="0" smtClean="0">
              <a:solidFill>
                <a:srgbClr val="FF6600"/>
              </a:solidFill>
              <a:effectLst/>
            </a:endParaRPr>
          </a:p>
          <a:p>
            <a:r>
              <a:rPr lang="en-US" b="1" dirty="0" smtClean="0">
                <a:solidFill>
                  <a:srgbClr val="FF6600"/>
                </a:solidFill>
                <a:effectLst/>
              </a:rPr>
              <a:t>Sorrel</a:t>
            </a:r>
            <a:r>
              <a:rPr lang="en-US" b="1" dirty="0">
                <a:solidFill>
                  <a:srgbClr val="FF6600"/>
                </a:solidFill>
                <a:effectLst/>
              </a:rPr>
              <a:t>, Charlie. 2013.</a:t>
            </a:r>
            <a:r>
              <a:rPr lang="en-US" dirty="0">
                <a:solidFill>
                  <a:srgbClr val="FF6600"/>
                </a:solidFill>
                <a:effectLst/>
              </a:rPr>
              <a:t> Cult of Mac. </a:t>
            </a:r>
            <a:r>
              <a:rPr lang="en-US" i="1" dirty="0">
                <a:solidFill>
                  <a:srgbClr val="FF6600"/>
                </a:solidFill>
                <a:effectLst/>
              </a:rPr>
              <a:t>Cult of Mac. </a:t>
            </a:r>
            <a:r>
              <a:rPr lang="en-US" dirty="0">
                <a:solidFill>
                  <a:srgbClr val="FF6600"/>
                </a:solidFill>
                <a:effectLst/>
              </a:rPr>
              <a:t>[Online] </a:t>
            </a:r>
            <a:r>
              <a:rPr lang="en-US" dirty="0" err="1">
                <a:solidFill>
                  <a:srgbClr val="FF6600"/>
                </a:solidFill>
                <a:effectLst/>
              </a:rPr>
              <a:t>CultMedia</a:t>
            </a:r>
            <a:r>
              <a:rPr lang="en-US" dirty="0">
                <a:solidFill>
                  <a:srgbClr val="FF6600"/>
                </a:solidFill>
                <a:effectLst/>
              </a:rPr>
              <a:t> Corp, January 16, 2013. [Cited: February 3, 2013.] </a:t>
            </a:r>
            <a:r>
              <a:rPr lang="en-US" dirty="0">
                <a:solidFill>
                  <a:srgbClr val="FF6600"/>
                </a:solidFill>
                <a:effectLst/>
                <a:hlinkClick r:id="rId4"/>
              </a:rPr>
              <a:t>http://www.cultofmac.com/210666/write-for-iphone-looks-like-the-future-of-ios-text-editors/</a:t>
            </a:r>
            <a:r>
              <a:rPr lang="en-US" dirty="0" smtClean="0">
                <a:solidFill>
                  <a:srgbClr val="FF6600"/>
                </a:solidFill>
                <a:effectLst/>
              </a:rPr>
              <a:t>.</a:t>
            </a:r>
          </a:p>
          <a:p>
            <a:pPr marL="0" indent="0">
              <a:buNone/>
            </a:pPr>
            <a:endParaRPr lang="en-US" dirty="0" smtClean="0">
              <a:solidFill>
                <a:srgbClr val="FF6600"/>
              </a:solidFill>
              <a:effectLst/>
            </a:endParaRPr>
          </a:p>
          <a:p>
            <a:r>
              <a:rPr lang="en-US" dirty="0">
                <a:solidFill>
                  <a:srgbClr val="FF6600"/>
                </a:solidFill>
                <a:effectLst/>
                <a:hlinkClick r:id="rId5"/>
              </a:rPr>
              <a:t>http://</a:t>
            </a:r>
            <a:r>
              <a:rPr lang="en-US" dirty="0" smtClean="0">
                <a:solidFill>
                  <a:srgbClr val="FF6600"/>
                </a:solidFill>
                <a:effectLst/>
                <a:hlinkClick r:id="rId5"/>
              </a:rPr>
              <a:t>www.theverge.com/2011/12/13/2612736/ios-history-iphone-</a:t>
            </a:r>
            <a:r>
              <a:rPr lang="en-US" dirty="0" smtClean="0">
                <a:solidFill>
                  <a:srgbClr val="FF6600"/>
                </a:solidFill>
                <a:effectLst/>
                <a:hlinkClick r:id="rId5"/>
              </a:rPr>
              <a:t>ipad</a:t>
            </a:r>
            <a:endParaRPr lang="en-US" dirty="0" smtClean="0">
              <a:solidFill>
                <a:srgbClr val="FF6600"/>
              </a:solidFill>
              <a:effectLst/>
            </a:endParaRPr>
          </a:p>
          <a:p>
            <a:pPr marL="0" indent="0">
              <a:buNone/>
            </a:pPr>
            <a:endParaRPr lang="en-US" dirty="0" smtClean="0">
              <a:solidFill>
                <a:srgbClr val="FF6600"/>
              </a:solidFill>
              <a:effectLst/>
            </a:endParaRPr>
          </a:p>
          <a:p>
            <a:r>
              <a:rPr lang="en-US" dirty="0">
                <a:solidFill>
                  <a:srgbClr val="FF6600"/>
                </a:solidFill>
                <a:effectLst/>
              </a:rPr>
              <a:t>http://www.macworld.com/article/2010812/bugs-and-fixes-troubleshooting-ios-6.html</a:t>
            </a:r>
          </a:p>
          <a:p>
            <a:pPr marL="0" indent="0">
              <a:buNone/>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2852721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3087" y="4353539"/>
            <a:ext cx="10363200" cy="978408"/>
          </a:xfrm>
        </p:spPr>
        <p:txBody>
          <a:bodyPr>
            <a:noAutofit/>
          </a:bodyPr>
          <a:lstStyle/>
          <a:p>
            <a:pPr algn="ctr"/>
            <a:r>
              <a:rPr lang="en-US" sz="6000" b="1" u="sng" dirty="0" smtClean="0">
                <a:solidFill>
                  <a:srgbClr val="9ED0F1"/>
                </a:solidFill>
                <a:effectLst>
                  <a:outerShdw blurRad="50800" dist="38100" dir="2700000" algn="tl" rotWithShape="0">
                    <a:srgbClr val="000000">
                      <a:alpha val="43000"/>
                    </a:srgbClr>
                  </a:outerShdw>
                </a:effectLst>
              </a:rPr>
              <a:t>The Future of Apple’s iOS</a:t>
            </a:r>
            <a:br>
              <a:rPr lang="en-US" sz="6000" b="1" u="sng" dirty="0" smtClean="0">
                <a:solidFill>
                  <a:srgbClr val="9ED0F1"/>
                </a:solidFill>
                <a:effectLst>
                  <a:outerShdw blurRad="50800" dist="38100" dir="2700000" algn="tl" rotWithShape="0">
                    <a:srgbClr val="000000">
                      <a:alpha val="43000"/>
                    </a:srgbClr>
                  </a:outerShdw>
                </a:effectLst>
              </a:rPr>
            </a:br>
            <a:r>
              <a:rPr lang="en-US" sz="6000" b="1" u="sng" dirty="0" smtClean="0">
                <a:solidFill>
                  <a:srgbClr val="9ED0F1"/>
                </a:solidFill>
                <a:effectLst>
                  <a:outerShdw blurRad="50800" dist="38100" dir="2700000" algn="tl" rotWithShape="0">
                    <a:srgbClr val="000000">
                      <a:alpha val="43000"/>
                    </a:srgbClr>
                  </a:outerShdw>
                </a:effectLst>
              </a:rPr>
              <a:t>Timeline</a:t>
            </a:r>
            <a:endParaRPr lang="en-US" sz="6000" u="sng" dirty="0">
              <a:solidFill>
                <a:srgbClr val="9ED0F1"/>
              </a:solidFill>
              <a:effectLst>
                <a:outerShdw blurRad="50800" dist="38100" dir="2700000" algn="tl" rotWithShape="0">
                  <a:srgbClr val="000000">
                    <a:alpha val="43000"/>
                  </a:srgbClr>
                </a:outerShdw>
              </a:effectLst>
            </a:endParaRPr>
          </a:p>
        </p:txBody>
      </p:sp>
      <p:sp>
        <p:nvSpPr>
          <p:cNvPr id="3" name="Subtitle 2"/>
          <p:cNvSpPr>
            <a:spLocks noGrp="1"/>
          </p:cNvSpPr>
          <p:nvPr>
            <p:ph type="subTitle" idx="1"/>
          </p:nvPr>
        </p:nvSpPr>
        <p:spPr>
          <a:xfrm>
            <a:off x="863085" y="5469368"/>
            <a:ext cx="10363200" cy="877824"/>
          </a:xfrm>
        </p:spPr>
        <p:txBody>
          <a:bodyPr>
            <a:noAutofit/>
          </a:bodyPr>
          <a:lstStyle/>
          <a:p>
            <a:pPr algn="ctr"/>
            <a:r>
              <a:rPr lang="en-US" b="1" dirty="0" smtClean="0"/>
              <a:t>Olivier Sassine</a:t>
            </a:r>
          </a:p>
          <a:p>
            <a:pPr algn="ctr"/>
            <a:r>
              <a:rPr lang="en-US" b="1" dirty="0" smtClean="0"/>
              <a:t>Adam Stark</a:t>
            </a:r>
            <a:endParaRPr lang="en-US" b="1" dirty="0"/>
          </a:p>
          <a:p>
            <a:pPr algn="ctr"/>
            <a:r>
              <a:rPr lang="en-US" b="1" dirty="0" smtClean="0"/>
              <a:t>COP4910</a:t>
            </a:r>
            <a:endParaRPr lang="en-US" b="1" dirty="0"/>
          </a:p>
        </p:txBody>
      </p:sp>
      <p:pic>
        <p:nvPicPr>
          <p:cNvPr id="4" name="Picture 3" descr="interfac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366" y="623949"/>
            <a:ext cx="3645805" cy="273209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63296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smtClean="0">
                <a:solidFill>
                  <a:schemeClr val="accent1">
                    <a:lumMod val="40000"/>
                    <a:lumOff val="60000"/>
                  </a:schemeClr>
                </a:solidFill>
                <a:effectLst>
                  <a:outerShdw blurRad="50800" dist="38100" dir="2700000" algn="tl" rotWithShape="0">
                    <a:srgbClr val="000000">
                      <a:alpha val="43000"/>
                    </a:srgbClr>
                  </a:outerShdw>
                </a:effectLst>
              </a:rPr>
              <a:t>Table of Contents</a:t>
            </a:r>
            <a:endParaRPr lang="en-US" b="1" u="sng" dirty="0">
              <a:solidFill>
                <a:schemeClr val="accent1">
                  <a:lumMod val="40000"/>
                  <a:lumOff val="60000"/>
                </a:schemeClr>
              </a:solidFill>
              <a:effectLst>
                <a:outerShdw blurRad="50800" dist="38100" dir="2700000" algn="tl" rotWithShape="0">
                  <a:srgbClr val="000000">
                    <a:alpha val="43000"/>
                  </a:srgbClr>
                </a:outerShdw>
              </a:effectLst>
            </a:endParaRPr>
          </a:p>
        </p:txBody>
      </p:sp>
      <p:sp>
        <p:nvSpPr>
          <p:cNvPr id="5" name="Content Placeholder 4"/>
          <p:cNvSpPr>
            <a:spLocks noGrp="1"/>
          </p:cNvSpPr>
          <p:nvPr>
            <p:ph sz="half" idx="1"/>
          </p:nvPr>
        </p:nvSpPr>
        <p:spPr>
          <a:xfrm>
            <a:off x="1932118" y="1583081"/>
            <a:ext cx="4656584" cy="4492486"/>
          </a:xfrm>
        </p:spPr>
        <p:txBody>
          <a:bodyPr>
            <a:noAutofit/>
          </a:bodyPr>
          <a:lstStyle/>
          <a:p>
            <a:r>
              <a:rPr lang="en-US" sz="2000" dirty="0" smtClean="0"/>
              <a:t>1. Title</a:t>
            </a:r>
          </a:p>
          <a:p>
            <a:r>
              <a:rPr lang="en-US" sz="2000" dirty="0" smtClean="0"/>
              <a:t>2. Table of Contents</a:t>
            </a:r>
          </a:p>
          <a:p>
            <a:r>
              <a:rPr lang="en-US" sz="2000" dirty="0" smtClean="0"/>
              <a:t>3. Recap – iOS Definition</a:t>
            </a:r>
          </a:p>
          <a:p>
            <a:r>
              <a:rPr lang="en-US" sz="2000" dirty="0" smtClean="0"/>
              <a:t>4. Interface Display</a:t>
            </a:r>
          </a:p>
          <a:p>
            <a:r>
              <a:rPr lang="en-US" sz="2000" dirty="0" smtClean="0"/>
              <a:t>5. History of iOS</a:t>
            </a:r>
          </a:p>
          <a:p>
            <a:r>
              <a:rPr lang="en-US" sz="2000" dirty="0" smtClean="0"/>
              <a:t>6. Timeline of iOS</a:t>
            </a:r>
          </a:p>
          <a:p>
            <a:r>
              <a:rPr lang="en-US" sz="2000" dirty="0" smtClean="0"/>
              <a:t>7. Controversies</a:t>
            </a:r>
          </a:p>
          <a:p>
            <a:r>
              <a:rPr lang="en-US" sz="2000" dirty="0" smtClean="0"/>
              <a:t>8. Technical Issues</a:t>
            </a:r>
          </a:p>
        </p:txBody>
      </p:sp>
      <p:sp>
        <p:nvSpPr>
          <p:cNvPr id="6" name="Content Placeholder 5"/>
          <p:cNvSpPr>
            <a:spLocks noGrp="1"/>
          </p:cNvSpPr>
          <p:nvPr>
            <p:ph sz="half" idx="2"/>
          </p:nvPr>
        </p:nvSpPr>
        <p:spPr>
          <a:xfrm>
            <a:off x="6566100" y="1555166"/>
            <a:ext cx="4895056" cy="4492488"/>
          </a:xfrm>
        </p:spPr>
        <p:txBody>
          <a:bodyPr>
            <a:normAutofit/>
          </a:bodyPr>
          <a:lstStyle/>
          <a:p>
            <a:r>
              <a:rPr lang="en-US" sz="2000" dirty="0"/>
              <a:t>9. </a:t>
            </a:r>
            <a:r>
              <a:rPr lang="en-US" sz="2000" dirty="0" smtClean="0"/>
              <a:t>Current State of iOS</a:t>
            </a:r>
            <a:endParaRPr lang="en-US" sz="2000" dirty="0"/>
          </a:p>
          <a:p>
            <a:r>
              <a:rPr lang="en-US" sz="2000" dirty="0"/>
              <a:t>10. </a:t>
            </a:r>
            <a:r>
              <a:rPr lang="en-US" sz="2000" dirty="0" smtClean="0"/>
              <a:t>Our Team Goal</a:t>
            </a:r>
            <a:endParaRPr lang="en-US" sz="2000" dirty="0"/>
          </a:p>
          <a:p>
            <a:r>
              <a:rPr lang="en-US" sz="2000" dirty="0" smtClean="0"/>
              <a:t>11. Gantt Chart</a:t>
            </a:r>
          </a:p>
          <a:p>
            <a:r>
              <a:rPr lang="en-US" sz="2000" dirty="0" smtClean="0"/>
              <a:t>12. Conclusion</a:t>
            </a:r>
            <a:endParaRPr lang="en-US" sz="2000" dirty="0"/>
          </a:p>
          <a:p>
            <a:r>
              <a:rPr lang="en-US" sz="2000" dirty="0" smtClean="0"/>
              <a:t>13. References</a:t>
            </a:r>
            <a:endParaRPr lang="en-US" sz="2000" dirty="0"/>
          </a:p>
          <a:p>
            <a:r>
              <a:rPr lang="en-US" sz="2000" dirty="0" smtClean="0"/>
              <a:t>14. Title (End)</a:t>
            </a:r>
            <a:endParaRPr lang="en-US" sz="2000" dirty="0"/>
          </a:p>
        </p:txBody>
      </p:sp>
    </p:spTree>
    <p:extLst>
      <p:ext uri="{BB962C8B-B14F-4D97-AF65-F5344CB8AC3E}">
        <p14:creationId xmlns:p14="http://schemas.microsoft.com/office/powerpoint/2010/main" val="262337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u="sng" dirty="0" smtClean="0">
                <a:solidFill>
                  <a:srgbClr val="9ED0F1"/>
                </a:solidFill>
                <a:effectLst>
                  <a:outerShdw blurRad="50800" dist="38100" dir="2700000" algn="tl" rotWithShape="0">
                    <a:srgbClr val="000000">
                      <a:alpha val="43000"/>
                    </a:srgbClr>
                  </a:outerShdw>
                </a:effectLst>
              </a:rPr>
              <a:t>Recap – What is the iOS again?</a:t>
            </a:r>
            <a:endParaRPr lang="en-US" sz="4400" b="1" u="sng" dirty="0">
              <a:solidFill>
                <a:srgbClr val="9ED0F1"/>
              </a:solidFill>
              <a:effectLst>
                <a:outerShdw blurRad="50800" dist="38100" dir="2700000" algn="tl" rotWithShape="0">
                  <a:srgbClr val="000000">
                    <a:alpha val="43000"/>
                  </a:srgbClr>
                </a:outerShdw>
              </a:effectLst>
            </a:endParaRPr>
          </a:p>
        </p:txBody>
      </p:sp>
      <p:sp>
        <p:nvSpPr>
          <p:cNvPr id="3" name="Content Placeholder 2"/>
          <p:cNvSpPr>
            <a:spLocks noGrp="1"/>
          </p:cNvSpPr>
          <p:nvPr>
            <p:ph idx="1"/>
          </p:nvPr>
        </p:nvSpPr>
        <p:spPr/>
        <p:txBody>
          <a:bodyPr>
            <a:normAutofit/>
          </a:bodyPr>
          <a:lstStyle/>
          <a:p>
            <a:r>
              <a:rPr lang="en-US" sz="2800" dirty="0" smtClean="0"/>
              <a:t>As we stated in our previous presentation, iOS </a:t>
            </a:r>
            <a:r>
              <a:rPr lang="en-US" sz="2800" dirty="0"/>
              <a:t>(previously iPhone OS</a:t>
            </a:r>
            <a:r>
              <a:rPr lang="en-US" sz="2800" dirty="0" smtClean="0"/>
              <a:t>) in a nutshell </a:t>
            </a:r>
            <a:r>
              <a:rPr lang="en-US" sz="2800" dirty="0"/>
              <a:t>is a mobile operating system developed and distributed by Apple </a:t>
            </a:r>
            <a:r>
              <a:rPr lang="en-US" sz="2800" dirty="0" smtClean="0"/>
              <a:t>Inc. for several product lines currently available.</a:t>
            </a:r>
          </a:p>
          <a:p>
            <a:r>
              <a:rPr lang="en-US" sz="2800" dirty="0" smtClean="0"/>
              <a:t>Since its release in 2007 (initially for the iPhone alone), it has been extended to other Apple technologies including the popular iPad as well as Apple T.V, with plans for implementing iOS on other various devices in the future.</a:t>
            </a:r>
            <a:endParaRPr lang="en-US" sz="2800" dirty="0"/>
          </a:p>
        </p:txBody>
      </p:sp>
    </p:spTree>
    <p:extLst>
      <p:ext uri="{BB962C8B-B14F-4D97-AF65-F5344CB8AC3E}">
        <p14:creationId xmlns:p14="http://schemas.microsoft.com/office/powerpoint/2010/main" val="412668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os_interfac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74" y="219058"/>
            <a:ext cx="3758885" cy="5638328"/>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602946" y="5990528"/>
            <a:ext cx="4361731" cy="369332"/>
          </a:xfrm>
          <a:prstGeom prst="rect">
            <a:avLst/>
          </a:prstGeom>
          <a:noFill/>
        </p:spPr>
        <p:txBody>
          <a:bodyPr wrap="square" rtlCol="0">
            <a:spAutoFit/>
          </a:bodyPr>
          <a:lstStyle/>
          <a:p>
            <a:r>
              <a:rPr lang="en-US" dirty="0" smtClean="0"/>
              <a:t>General iOS Home Page Interface</a:t>
            </a:r>
            <a:endParaRPr lang="en-US" dirty="0"/>
          </a:p>
        </p:txBody>
      </p:sp>
      <p:pic>
        <p:nvPicPr>
          <p:cNvPr id="8" name="Picture 7" descr="shot_129693928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95119" y="631137"/>
            <a:ext cx="2986596" cy="2239947"/>
          </a:xfrm>
          <a:prstGeom prst="rect">
            <a:avLst/>
          </a:prstGeom>
          <a:ln w="88900" cap="sq" cmpd="thickThin">
            <a:solidFill>
              <a:srgbClr val="000000"/>
            </a:solidFill>
            <a:prstDash val="solid"/>
            <a:miter lim="800000"/>
          </a:ln>
          <a:effectLst>
            <a:innerShdw blurRad="76200">
              <a:srgbClr val="000000"/>
            </a:innerShdw>
          </a:effectLst>
        </p:spPr>
      </p:pic>
      <p:sp>
        <p:nvSpPr>
          <p:cNvPr id="9" name="TextBox 8"/>
          <p:cNvSpPr txBox="1"/>
          <p:nvPr/>
        </p:nvSpPr>
        <p:spPr>
          <a:xfrm>
            <a:off x="4785075" y="3040161"/>
            <a:ext cx="2681181" cy="369332"/>
          </a:xfrm>
          <a:prstGeom prst="rect">
            <a:avLst/>
          </a:prstGeom>
          <a:noFill/>
        </p:spPr>
        <p:txBody>
          <a:bodyPr wrap="square" rtlCol="0">
            <a:spAutoFit/>
          </a:bodyPr>
          <a:lstStyle/>
          <a:p>
            <a:r>
              <a:rPr lang="en-US" dirty="0" smtClean="0"/>
              <a:t>Various Button Displays</a:t>
            </a:r>
            <a:endParaRPr lang="en-US" dirty="0"/>
          </a:p>
        </p:txBody>
      </p:sp>
      <p:pic>
        <p:nvPicPr>
          <p:cNvPr id="10" name="Picture 9" descr="Screen-shot-2012-02-09-at-10.07.05-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52436" y="4076385"/>
            <a:ext cx="4051300" cy="1193800"/>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a:off x="6080767" y="5464594"/>
            <a:ext cx="4002529" cy="646331"/>
          </a:xfrm>
          <a:prstGeom prst="rect">
            <a:avLst/>
          </a:prstGeom>
          <a:noFill/>
        </p:spPr>
        <p:txBody>
          <a:bodyPr wrap="square" rtlCol="0">
            <a:spAutoFit/>
          </a:bodyPr>
          <a:lstStyle/>
          <a:p>
            <a:r>
              <a:rPr lang="en-US" dirty="0" smtClean="0"/>
              <a:t>And some more ways of interacting with the interface…sliders / switches</a:t>
            </a:r>
            <a:endParaRPr lang="en-US" dirty="0"/>
          </a:p>
        </p:txBody>
      </p:sp>
      <p:pic>
        <p:nvPicPr>
          <p:cNvPr id="13" name="the_swipe.gif">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8341077" y="279715"/>
            <a:ext cx="3217512" cy="2413134"/>
          </a:xfrm>
          <a:prstGeom prst="rect">
            <a:avLst/>
          </a:prstGeom>
        </p:spPr>
      </p:pic>
      <p:sp>
        <p:nvSpPr>
          <p:cNvPr id="14" name="TextBox 13"/>
          <p:cNvSpPr txBox="1"/>
          <p:nvPr/>
        </p:nvSpPr>
        <p:spPr>
          <a:xfrm>
            <a:off x="8351432" y="2899056"/>
            <a:ext cx="3656157" cy="646331"/>
          </a:xfrm>
          <a:prstGeom prst="rect">
            <a:avLst/>
          </a:prstGeom>
          <a:noFill/>
        </p:spPr>
        <p:txBody>
          <a:bodyPr wrap="square" rtlCol="0">
            <a:spAutoFit/>
          </a:bodyPr>
          <a:lstStyle/>
          <a:p>
            <a:r>
              <a:rPr lang="en-US" dirty="0" smtClean="0"/>
              <a:t>Swiping gesture (VERY important with iOS interaction!)</a:t>
            </a:r>
            <a:endParaRPr lang="en-US" dirty="0"/>
          </a:p>
        </p:txBody>
      </p:sp>
    </p:spTree>
    <p:extLst>
      <p:ext uri="{BB962C8B-B14F-4D97-AF65-F5344CB8AC3E}">
        <p14:creationId xmlns:p14="http://schemas.microsoft.com/office/powerpoint/2010/main" val="7875173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6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remove" display="0">
                  <p:stCondLst>
                    <p:cond delay="indefinite"/>
                  </p:stCondLst>
                </p:cTn>
                <p:tgtEl>
                  <p:spTgt spid="13"/>
                </p:tgtEl>
              </p:cMediaNode>
            </p:video>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
                                        </p:tgtEl>
                                      </p:cBhvr>
                                    </p:cmd>
                                  </p:childTnLst>
                                </p:cTn>
                              </p:par>
                            </p:childTnLst>
                          </p:cTn>
                        </p:par>
                      </p:childTnLst>
                    </p:cTn>
                  </p:par>
                </p:childTnLst>
              </p:cTn>
              <p:nextCondLst>
                <p:cond evt="onClick" delay="0">
                  <p:tgtEl>
                    <p:spTgt spid="1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ED0F1"/>
                </a:solidFill>
              </a:rPr>
              <a:t>History of the iOS</a:t>
            </a:r>
            <a:endParaRPr lang="en-US" b="1" u="sng" dirty="0">
              <a:solidFill>
                <a:srgbClr val="9ED0F1"/>
              </a:solidFill>
            </a:endParaRPr>
          </a:p>
        </p:txBody>
      </p:sp>
      <p:sp>
        <p:nvSpPr>
          <p:cNvPr id="3" name="Content Placeholder 2"/>
          <p:cNvSpPr>
            <a:spLocks noGrp="1"/>
          </p:cNvSpPr>
          <p:nvPr>
            <p:ph sz="half" idx="1"/>
          </p:nvPr>
        </p:nvSpPr>
        <p:spPr/>
        <p:txBody>
          <a:bodyPr>
            <a:normAutofit/>
          </a:bodyPr>
          <a:lstStyle/>
          <a:p>
            <a:pPr lvl="0"/>
            <a:r>
              <a:rPr lang="en-US" dirty="0">
                <a:effectLst/>
              </a:rPr>
              <a:t>iOS 1.0 –  The </a:t>
            </a:r>
            <a:r>
              <a:rPr lang="en-US" dirty="0" smtClean="0">
                <a:effectLst/>
              </a:rPr>
              <a:t>iPhone </a:t>
            </a:r>
            <a:r>
              <a:rPr lang="en-US" dirty="0">
                <a:effectLst/>
              </a:rPr>
              <a:t>was Born</a:t>
            </a:r>
          </a:p>
          <a:p>
            <a:pPr lvl="0"/>
            <a:r>
              <a:rPr lang="en-US" dirty="0">
                <a:effectLst/>
              </a:rPr>
              <a:t>iOS 2.0 – App Store &amp; Apps </a:t>
            </a:r>
          </a:p>
          <a:p>
            <a:pPr lvl="0"/>
            <a:r>
              <a:rPr lang="en-US" dirty="0">
                <a:effectLst/>
              </a:rPr>
              <a:t>iOS 3.0 – Features </a:t>
            </a:r>
          </a:p>
          <a:p>
            <a:pPr lvl="0"/>
            <a:r>
              <a:rPr lang="en-US" dirty="0">
                <a:effectLst/>
              </a:rPr>
              <a:t>iOS 3.2 – iPad</a:t>
            </a:r>
          </a:p>
          <a:p>
            <a:pPr lvl="0"/>
            <a:r>
              <a:rPr lang="en-US" dirty="0">
                <a:effectLst/>
              </a:rPr>
              <a:t>iOS 4.0 - Multitasking</a:t>
            </a:r>
          </a:p>
          <a:p>
            <a:pPr lvl="0"/>
            <a:r>
              <a:rPr lang="en-US" dirty="0">
                <a:effectLst/>
              </a:rPr>
              <a:t>iOS 5.0 – Siri, </a:t>
            </a:r>
            <a:r>
              <a:rPr lang="en-US" dirty="0" err="1">
                <a:effectLst/>
              </a:rPr>
              <a:t>iMessage</a:t>
            </a:r>
            <a:r>
              <a:rPr lang="en-US" dirty="0">
                <a:effectLst/>
              </a:rPr>
              <a:t> &amp; more</a:t>
            </a:r>
          </a:p>
          <a:p>
            <a:pPr lvl="0"/>
            <a:r>
              <a:rPr lang="en-US" dirty="0">
                <a:effectLst/>
              </a:rPr>
              <a:t>iOS 6.0 – Good Bye </a:t>
            </a:r>
            <a:r>
              <a:rPr lang="en-US" dirty="0" smtClean="0">
                <a:effectLst/>
              </a:rPr>
              <a:t>Google</a:t>
            </a:r>
            <a:endParaRPr lang="en-US" dirty="0">
              <a:effectLst/>
            </a:endParaRPr>
          </a:p>
        </p:txBody>
      </p:sp>
      <p:sp>
        <p:nvSpPr>
          <p:cNvPr id="4" name="Content Placeholder 3"/>
          <p:cNvSpPr>
            <a:spLocks noGrp="1"/>
          </p:cNvSpPr>
          <p:nvPr>
            <p:ph sz="half" idx="2"/>
          </p:nvPr>
        </p:nvSpPr>
        <p:spPr/>
        <p:txBody>
          <a:bodyPr>
            <a:normAutofit/>
          </a:bodyPr>
          <a:lstStyle/>
          <a:p>
            <a:r>
              <a:rPr lang="en-US" dirty="0"/>
              <a:t>iOS 1.0 - Released: June 2007</a:t>
            </a:r>
          </a:p>
          <a:p>
            <a:r>
              <a:rPr lang="en-US" dirty="0"/>
              <a:t>Until iOS, smartphones either didn't have a touchscreen or used a resistive touchscreen and a stylus</a:t>
            </a:r>
          </a:p>
          <a:p>
            <a:r>
              <a:rPr lang="en-US" dirty="0"/>
              <a:t>iOS 1.0 introduced a new computing paradigm that broke from smartphone tradition: hiding the </a:t>
            </a:r>
            <a:r>
              <a:rPr lang="en-US" dirty="0" err="1"/>
              <a:t>filesystem</a:t>
            </a:r>
            <a:r>
              <a:rPr lang="en-US" dirty="0"/>
              <a:t> from the user</a:t>
            </a:r>
          </a:p>
          <a:p>
            <a:r>
              <a:rPr lang="en-US" dirty="0" err="1"/>
              <a:t>MobileMe</a:t>
            </a:r>
            <a:r>
              <a:rPr lang="en-US" dirty="0"/>
              <a:t> – Apple Cloud Base Services</a:t>
            </a:r>
          </a:p>
          <a:p>
            <a:endParaRPr lang="en-US" dirty="0"/>
          </a:p>
          <a:p>
            <a:pPr marL="0" indent="0">
              <a:buNone/>
            </a:pPr>
            <a:endParaRPr lang="en-US" dirty="0"/>
          </a:p>
        </p:txBody>
      </p:sp>
    </p:spTree>
    <p:extLst>
      <p:ext uri="{BB962C8B-B14F-4D97-AF65-F5344CB8AC3E}">
        <p14:creationId xmlns:p14="http://schemas.microsoft.com/office/powerpoint/2010/main" val="4900802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37987dca75c416d6463fcc5cb8b06723.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42" y="234441"/>
            <a:ext cx="11640445" cy="635983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52701133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solidFill>
                  <a:srgbClr val="9ED0F1"/>
                </a:solidFill>
              </a:rPr>
              <a:t>Controversies </a:t>
            </a:r>
            <a:endParaRPr lang="en-US" b="1" u="sng" dirty="0">
              <a:solidFill>
                <a:srgbClr val="9ED0F1"/>
              </a:solidFill>
            </a:endParaRPr>
          </a:p>
        </p:txBody>
      </p:sp>
      <p:sp>
        <p:nvSpPr>
          <p:cNvPr id="3" name="Content Placeholder 2"/>
          <p:cNvSpPr>
            <a:spLocks noGrp="1"/>
          </p:cNvSpPr>
          <p:nvPr>
            <p:ph sz="half" idx="1"/>
          </p:nvPr>
        </p:nvSpPr>
        <p:spPr>
          <a:xfrm>
            <a:off x="1379264" y="2301699"/>
            <a:ext cx="4895055" cy="4851129"/>
          </a:xfrm>
        </p:spPr>
        <p:txBody>
          <a:bodyPr>
            <a:normAutofit/>
          </a:bodyPr>
          <a:lstStyle/>
          <a:p>
            <a:r>
              <a:rPr lang="en-US" sz="2000" dirty="0" smtClean="0"/>
              <a:t>ITunes - European Union Controversy</a:t>
            </a:r>
          </a:p>
          <a:p>
            <a:r>
              <a:rPr lang="en-US" sz="2000" dirty="0" smtClean="0"/>
              <a:t>Google Voice Controversy</a:t>
            </a:r>
          </a:p>
          <a:p>
            <a:r>
              <a:rPr lang="en-US" sz="2000" dirty="0">
                <a:effectLst/>
              </a:rPr>
              <a:t>Antitrust issue with Adobe Flash and iPhone OS controversy</a:t>
            </a:r>
          </a:p>
          <a:p>
            <a:r>
              <a:rPr lang="en-US" sz="2000" dirty="0" err="1">
                <a:effectLst/>
              </a:rPr>
              <a:t>Gizmodo</a:t>
            </a:r>
            <a:r>
              <a:rPr lang="en-US" sz="2000" dirty="0">
                <a:effectLst/>
              </a:rPr>
              <a:t> </a:t>
            </a:r>
            <a:r>
              <a:rPr lang="en-US" sz="2000" dirty="0" smtClean="0"/>
              <a:t>Controversy</a:t>
            </a:r>
            <a:endParaRPr lang="en-US" sz="2000" dirty="0"/>
          </a:p>
        </p:txBody>
      </p:sp>
      <p:pic>
        <p:nvPicPr>
          <p:cNvPr id="5" name="Picture 4" descr="apple logo_0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7857" y="1516607"/>
            <a:ext cx="2723241" cy="483375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640993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9ED0F1"/>
                </a:solidFill>
              </a:rPr>
              <a:t>Some iOS Technical Issues</a:t>
            </a:r>
            <a:endParaRPr lang="en-US" b="1" u="sng" dirty="0">
              <a:solidFill>
                <a:srgbClr val="9ED0F1"/>
              </a:solidFill>
            </a:endParaRPr>
          </a:p>
        </p:txBody>
      </p:sp>
      <p:sp>
        <p:nvSpPr>
          <p:cNvPr id="3" name="Content Placeholder 2"/>
          <p:cNvSpPr>
            <a:spLocks noGrp="1"/>
          </p:cNvSpPr>
          <p:nvPr>
            <p:ph idx="1"/>
          </p:nvPr>
        </p:nvSpPr>
        <p:spPr/>
        <p:txBody>
          <a:bodyPr/>
          <a:lstStyle/>
          <a:p>
            <a:r>
              <a:rPr lang="en-US" dirty="0" smtClean="0"/>
              <a:t>Unusable Wi-Fi</a:t>
            </a:r>
          </a:p>
          <a:p>
            <a:r>
              <a:rPr lang="en-US" dirty="0"/>
              <a:t>Wi-Fi connectivity loss</a:t>
            </a:r>
          </a:p>
          <a:p>
            <a:r>
              <a:rPr lang="en-US" dirty="0"/>
              <a:t>Music </a:t>
            </a:r>
            <a:r>
              <a:rPr lang="en-US" dirty="0" smtClean="0"/>
              <a:t>missing</a:t>
            </a:r>
          </a:p>
          <a:p>
            <a:r>
              <a:rPr lang="en-US" dirty="0"/>
              <a:t>Short battery </a:t>
            </a:r>
            <a:r>
              <a:rPr lang="en-US" dirty="0" smtClean="0"/>
              <a:t>life</a:t>
            </a:r>
          </a:p>
          <a:p>
            <a:r>
              <a:rPr lang="en-US" dirty="0"/>
              <a:t>Changes to iTunes Match</a:t>
            </a:r>
          </a:p>
          <a:p>
            <a:r>
              <a:rPr lang="en-US" dirty="0"/>
              <a:t>“Incompatible” third party apps</a:t>
            </a:r>
          </a:p>
          <a:p>
            <a:r>
              <a:rPr lang="en-US" dirty="0"/>
              <a:t>Apple’s iOS 6 </a:t>
            </a:r>
            <a:r>
              <a:rPr lang="en-US" dirty="0" smtClean="0"/>
              <a:t>apps</a:t>
            </a:r>
            <a:endParaRPr lang="en-US" dirty="0"/>
          </a:p>
        </p:txBody>
      </p:sp>
      <p:pic>
        <p:nvPicPr>
          <p:cNvPr id="4" name="Picture 3" descr="iphone-antenna-issue-fix.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8303" y="1752887"/>
            <a:ext cx="6064718" cy="419865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7264270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chemeClr val="accent1">
                    <a:lumMod val="40000"/>
                    <a:lumOff val="60000"/>
                  </a:schemeClr>
                </a:solidFill>
              </a:rPr>
              <a:t>Current State of the iOS</a:t>
            </a:r>
            <a:endParaRPr lang="en-US" b="1" u="sng" dirty="0">
              <a:solidFill>
                <a:schemeClr val="accent1">
                  <a:lumMod val="40000"/>
                  <a:lumOff val="60000"/>
                </a:schemeClr>
              </a:solidFill>
            </a:endParaRPr>
          </a:p>
        </p:txBody>
      </p:sp>
      <p:sp>
        <p:nvSpPr>
          <p:cNvPr id="3" name="TextBox 2"/>
          <p:cNvSpPr txBox="1"/>
          <p:nvPr/>
        </p:nvSpPr>
        <p:spPr>
          <a:xfrm>
            <a:off x="305379" y="2134221"/>
            <a:ext cx="4760500" cy="3785652"/>
          </a:xfrm>
          <a:prstGeom prst="rect">
            <a:avLst/>
          </a:prstGeom>
          <a:noFill/>
        </p:spPr>
        <p:txBody>
          <a:bodyPr wrap="square" rtlCol="0">
            <a:spAutoFit/>
          </a:bodyPr>
          <a:lstStyle/>
          <a:p>
            <a:r>
              <a:rPr lang="en-US" sz="2000" dirty="0" smtClean="0">
                <a:effectLst>
                  <a:outerShdw blurRad="50800" dist="38100" dir="2700000" algn="tl" rotWithShape="0">
                    <a:srgbClr val="000000">
                      <a:alpha val="43000"/>
                    </a:srgbClr>
                  </a:outerShdw>
                </a:effectLst>
              </a:rPr>
              <a:t>-There </a:t>
            </a:r>
            <a:r>
              <a:rPr lang="en-US" sz="2000" dirty="0">
                <a:effectLst>
                  <a:outerShdw blurRad="50800" dist="38100" dir="2700000" algn="tl" rotWithShape="0">
                    <a:srgbClr val="000000">
                      <a:alpha val="43000"/>
                    </a:srgbClr>
                  </a:outerShdw>
                </a:effectLst>
              </a:rPr>
              <a:t>are over one million applications available on the App store, a high-capacity megapixel camera / video recorder, MP3 player, and Internet / e-mail services. </a:t>
            </a:r>
            <a:endParaRPr lang="en-US" sz="2000" dirty="0" smtClean="0">
              <a:effectLst>
                <a:outerShdw blurRad="50800" dist="38100" dir="2700000" algn="tl" rotWithShape="0">
                  <a:srgbClr val="000000">
                    <a:alpha val="43000"/>
                  </a:srgbClr>
                </a:outerShdw>
              </a:effectLst>
            </a:endParaRPr>
          </a:p>
          <a:p>
            <a:endParaRPr lang="en-US" sz="2000" dirty="0">
              <a:effectLst>
                <a:outerShdw blurRad="50800" dist="38100" dir="2700000" algn="tl" rotWithShape="0">
                  <a:srgbClr val="000000">
                    <a:alpha val="43000"/>
                  </a:srgbClr>
                </a:outerShdw>
              </a:effectLst>
            </a:endParaRPr>
          </a:p>
          <a:p>
            <a:r>
              <a:rPr lang="en-US" sz="2000" dirty="0" smtClean="0">
                <a:effectLst>
                  <a:outerShdw blurRad="50800" dist="38100" dir="2700000" algn="tl" rotWithShape="0">
                    <a:srgbClr val="000000">
                      <a:alpha val="43000"/>
                    </a:srgbClr>
                  </a:outerShdw>
                </a:effectLst>
              </a:rPr>
              <a:t>-</a:t>
            </a:r>
            <a:r>
              <a:rPr lang="en-US" sz="2000" dirty="0">
                <a:effectLst>
                  <a:outerShdw blurRad="50800" dist="38100" dir="2700000" algn="tl" rotWithShape="0">
                    <a:srgbClr val="000000">
                      <a:alpha val="43000"/>
                    </a:srgbClr>
                  </a:outerShdw>
                </a:effectLst>
              </a:rPr>
              <a:t>What this </a:t>
            </a:r>
            <a:r>
              <a:rPr lang="en-US" sz="2000" dirty="0" err="1" smtClean="0">
                <a:effectLst>
                  <a:outerShdw blurRad="50800" dist="38100" dir="2700000" algn="tl" rotWithShape="0">
                    <a:srgbClr val="000000">
                      <a:alpha val="43000"/>
                    </a:srgbClr>
                  </a:outerShdw>
                </a:effectLst>
              </a:rPr>
              <a:t>offeres</a:t>
            </a:r>
            <a:r>
              <a:rPr lang="en-US" sz="2000" dirty="0" smtClean="0">
                <a:effectLst>
                  <a:outerShdw blurRad="50800" dist="38100" dir="2700000" algn="tl" rotWithShape="0">
                    <a:srgbClr val="000000">
                      <a:alpha val="43000"/>
                    </a:srgbClr>
                  </a:outerShdw>
                </a:effectLst>
              </a:rPr>
              <a:t> </a:t>
            </a:r>
            <a:r>
              <a:rPr lang="en-US" sz="2000" dirty="0">
                <a:effectLst>
                  <a:outerShdw blurRad="50800" dist="38100" dir="2700000" algn="tl" rotWithShape="0">
                    <a:srgbClr val="000000">
                      <a:alpha val="43000"/>
                    </a:srgbClr>
                  </a:outerShdw>
                </a:effectLst>
              </a:rPr>
              <a:t>to the </a:t>
            </a:r>
            <a:r>
              <a:rPr lang="en-US" sz="2000" dirty="0" smtClean="0">
                <a:effectLst>
                  <a:outerShdw blurRad="50800" dist="38100" dir="2700000" algn="tl" rotWithShape="0">
                    <a:srgbClr val="000000">
                      <a:alpha val="43000"/>
                    </a:srgbClr>
                  </a:outerShdw>
                </a:effectLst>
              </a:rPr>
              <a:t>world in an </a:t>
            </a:r>
            <a:r>
              <a:rPr lang="en-US" sz="2000" dirty="0">
                <a:effectLst>
                  <a:outerShdw blurRad="50800" dist="38100" dir="2700000" algn="tl" rotWithShape="0">
                    <a:srgbClr val="000000">
                      <a:alpha val="43000"/>
                    </a:srgbClr>
                  </a:outerShdw>
                </a:effectLst>
              </a:rPr>
              <a:t>EFFICIENT </a:t>
            </a:r>
            <a:r>
              <a:rPr lang="en-US" sz="2000" dirty="0" smtClean="0">
                <a:effectLst>
                  <a:outerShdw blurRad="50800" dist="38100" dir="2700000" algn="tl" rotWithShape="0">
                    <a:srgbClr val="000000">
                      <a:alpha val="43000"/>
                    </a:srgbClr>
                  </a:outerShdw>
                </a:effectLst>
              </a:rPr>
              <a:t>manner is essentially </a:t>
            </a:r>
            <a:r>
              <a:rPr lang="en-US" sz="2000" dirty="0">
                <a:effectLst>
                  <a:outerShdw blurRad="50800" dist="38100" dir="2700000" algn="tl" rotWithShape="0">
                    <a:srgbClr val="000000">
                      <a:alpha val="43000"/>
                    </a:srgbClr>
                  </a:outerShdw>
                </a:effectLst>
              </a:rPr>
              <a:t>a mobile operating system that could fit in your pocket. It </a:t>
            </a:r>
            <a:r>
              <a:rPr lang="en-US" sz="2000" dirty="0" smtClean="0">
                <a:effectLst>
                  <a:outerShdw blurRad="50800" dist="38100" dir="2700000" algn="tl" rotWithShape="0">
                    <a:srgbClr val="000000">
                      <a:alpha val="43000"/>
                    </a:srgbClr>
                  </a:outerShdw>
                </a:effectLst>
              </a:rPr>
              <a:t>is </a:t>
            </a:r>
            <a:r>
              <a:rPr lang="en-US" sz="2000" dirty="0">
                <a:effectLst>
                  <a:outerShdw blurRad="50800" dist="38100" dir="2700000" algn="tl" rotWithShape="0">
                    <a:srgbClr val="000000">
                      <a:alpha val="43000"/>
                    </a:srgbClr>
                  </a:outerShdw>
                </a:effectLst>
              </a:rPr>
              <a:t>not only the speedy technology </a:t>
            </a:r>
            <a:r>
              <a:rPr lang="en-US" sz="2000" dirty="0" smtClean="0">
                <a:effectLst>
                  <a:outerShdw blurRad="50800" dist="38100" dir="2700000" algn="tl" rotWithShape="0">
                    <a:srgbClr val="000000">
                      <a:alpha val="43000"/>
                    </a:srgbClr>
                  </a:outerShdw>
                </a:effectLst>
              </a:rPr>
              <a:t>that has </a:t>
            </a:r>
            <a:r>
              <a:rPr lang="en-US" sz="2000" dirty="0">
                <a:effectLst>
                  <a:outerShdw blurRad="50800" dist="38100" dir="2700000" algn="tl" rotWithShape="0">
                    <a:srgbClr val="000000">
                      <a:alpha val="43000"/>
                    </a:srgbClr>
                  </a:outerShdw>
                </a:effectLst>
              </a:rPr>
              <a:t>contributed to the </a:t>
            </a:r>
            <a:r>
              <a:rPr lang="en-US" sz="2000" dirty="0" err="1">
                <a:effectLst>
                  <a:outerShdw blurRad="50800" dist="38100" dir="2700000" algn="tl" rotWithShape="0">
                    <a:srgbClr val="000000">
                      <a:alpha val="43000"/>
                    </a:srgbClr>
                  </a:outerShdw>
                </a:effectLst>
              </a:rPr>
              <a:t>iOS’s</a:t>
            </a:r>
            <a:r>
              <a:rPr lang="en-US" sz="2000" dirty="0">
                <a:effectLst>
                  <a:outerShdw blurRad="50800" dist="38100" dir="2700000" algn="tl" rotWithShape="0">
                    <a:srgbClr val="000000">
                      <a:alpha val="43000"/>
                    </a:srgbClr>
                  </a:outerShdw>
                </a:effectLst>
              </a:rPr>
              <a:t> success, but also the user-friendliness of the </a:t>
            </a:r>
            <a:r>
              <a:rPr lang="en-US" sz="2000" dirty="0" smtClean="0">
                <a:effectLst>
                  <a:outerShdw blurRad="50800" dist="38100" dir="2700000" algn="tl" rotWithShape="0">
                    <a:srgbClr val="000000">
                      <a:alpha val="43000"/>
                    </a:srgbClr>
                  </a:outerShdw>
                </a:effectLst>
              </a:rPr>
              <a:t>interface.</a:t>
            </a:r>
            <a:endParaRPr lang="en-US" sz="2000" dirty="0">
              <a:effectLst>
                <a:outerShdw blurRad="50800" dist="38100" dir="2700000" algn="tl" rotWithShape="0">
                  <a:srgbClr val="000000">
                    <a:alpha val="43000"/>
                  </a:srgbClr>
                </a:outerShdw>
              </a:effectLst>
            </a:endParaRPr>
          </a:p>
        </p:txBody>
      </p:sp>
      <p:pic>
        <p:nvPicPr>
          <p:cNvPr id="4" name="Picture 3" descr="ios_market_shar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896" y="1783615"/>
            <a:ext cx="6832398" cy="4660587"/>
          </a:xfrm>
          <a:prstGeom prst="rect">
            <a:avLst/>
          </a:prstGeom>
        </p:spPr>
      </p:pic>
    </p:spTree>
    <p:extLst>
      <p:ext uri="{BB962C8B-B14F-4D97-AF65-F5344CB8AC3E}">
        <p14:creationId xmlns:p14="http://schemas.microsoft.com/office/powerpoint/2010/main" val="372123689"/>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tory">
  <a:themeElements>
    <a:clrScheme name="Story">
      <a:dk1>
        <a:sysClr val="windowText" lastClr="000000"/>
      </a:dk1>
      <a:lt1>
        <a:sysClr val="window" lastClr="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Story">
      <a:majorFont>
        <a:latin typeface="Calisto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Story">
      <a:fillStyleLst>
        <a:solidFill>
          <a:schemeClr val="phClr"/>
        </a:solidFill>
        <a:blipFill rotWithShape="1">
          <a:blip xmlns:r="http://schemas.openxmlformats.org/officeDocument/2006/relationships" r:embed="rId1">
            <a:duotone>
              <a:schemeClr val="phClr">
                <a:shade val="10000"/>
                <a:satMod val="150000"/>
                <a:lumMod val="120000"/>
              </a:schemeClr>
              <a:schemeClr val="phClr">
                <a:satMod val="350000"/>
                <a:lumMod val="150000"/>
              </a:schemeClr>
            </a:duotone>
          </a:blip>
          <a:tile tx="0" ty="0" sx="20000" sy="20000" flip="none" algn="ctr"/>
        </a:blipFill>
        <a:gradFill rotWithShape="1">
          <a:gsLst>
            <a:gs pos="0">
              <a:schemeClr val="phClr">
                <a:shade val="20000"/>
                <a:satMod val="130000"/>
              </a:schemeClr>
            </a:gs>
            <a:gs pos="50000">
              <a:schemeClr val="phClr">
                <a:shade val="90000"/>
                <a:satMod val="130000"/>
              </a:schemeClr>
            </a:gs>
            <a:gs pos="100000">
              <a:schemeClr val="phClr">
                <a:shade val="100000"/>
                <a:satMod val="200000"/>
                <a:lumMod val="120000"/>
              </a:schemeClr>
            </a:gs>
          </a:gsLst>
          <a:lin ang="16200000" scaled="0"/>
        </a:gradFill>
      </a:fillStyleLst>
      <a:lnStyleLst>
        <a:ln w="6350" cap="flat" cmpd="sng" algn="ctr">
          <a:solidFill>
            <a:schemeClr val="phClr">
              <a:shade val="95000"/>
              <a:satMod val="105000"/>
            </a:schemeClr>
          </a:solidFill>
          <a:prstDash val="solid"/>
        </a:ln>
        <a:ln w="19050" cap="flat" cmpd="sng" algn="ctr">
          <a:solidFill>
            <a:schemeClr val="phClr"/>
          </a:solidFill>
          <a:prstDash val="solid"/>
        </a:ln>
        <a:ln w="34925" cap="flat" cmpd="sng" algn="ctr">
          <a:solidFill>
            <a:schemeClr val="phClr"/>
          </a:solidFill>
          <a:prstDash val="solid"/>
        </a:ln>
      </a:lnStyleLst>
      <a:effectStyleLst>
        <a:effectStyle>
          <a:effectLst/>
        </a:effectStyle>
        <a:effectStyle>
          <a:effectLst>
            <a:outerShdw blurRad="88900" dist="50800" dir="2100000" sx="104000" sy="104000" algn="br" rotWithShape="0">
              <a:srgbClr val="000000">
                <a:alpha val="55000"/>
              </a:srgbClr>
            </a:outerShdw>
          </a:effectLst>
        </a:effectStyle>
        <a:effectStyle>
          <a:effectLst>
            <a:outerShdw blurRad="127000" dist="63500" dir="5400000" sx="103000" sy="103000" rotWithShape="0">
              <a:srgbClr val="000000">
                <a:alpha val="75000"/>
              </a:srgbClr>
            </a:outerShdw>
          </a:effectLst>
          <a:scene3d>
            <a:camera prst="perspectiveFront" fov="3000000"/>
            <a:lightRig rig="balanced" dir="t">
              <a:rot lat="0" lon="0" rev="18000000"/>
            </a:lightRig>
          </a:scene3d>
          <a:sp3d prstMaterial="plastic">
            <a:bevelT w="254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2">
            <a:duotone>
              <a:schemeClr val="phClr">
                <a:shade val="10000"/>
                <a:satMod val="150000"/>
              </a:schemeClr>
              <a:schemeClr val="phClr">
                <a:tint val="60000"/>
                <a:satMod val="40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Story.thmx</Template>
  <TotalTime>927</TotalTime>
  <Words>834</Words>
  <Application>Microsoft Macintosh PowerPoint</Application>
  <PresentationFormat>Custom</PresentationFormat>
  <Paragraphs>84</Paragraphs>
  <Slides>14</Slides>
  <Notes>0</Notes>
  <HiddenSlides>0</HiddenSlides>
  <MMClips>1</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Story</vt:lpstr>
      <vt:lpstr>The Future of Apple’s iOS Timeline</vt:lpstr>
      <vt:lpstr>Table of Contents</vt:lpstr>
      <vt:lpstr>Recap – What is the iOS again?</vt:lpstr>
      <vt:lpstr>PowerPoint Presentation</vt:lpstr>
      <vt:lpstr>History of the iOS</vt:lpstr>
      <vt:lpstr>PowerPoint Presentation</vt:lpstr>
      <vt:lpstr>Controversies </vt:lpstr>
      <vt:lpstr>Some iOS Technical Issues</vt:lpstr>
      <vt:lpstr>Current State of the iOS</vt:lpstr>
      <vt:lpstr>Our Team Goal</vt:lpstr>
      <vt:lpstr>Gantt Chart</vt:lpstr>
      <vt:lpstr>Conclusion</vt:lpstr>
      <vt:lpstr>References</vt:lpstr>
      <vt:lpstr>The Future of Apple’s iOS 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Olivier s</dc:creator>
  <cp:lastModifiedBy>Adam D. Stark</cp:lastModifiedBy>
  <cp:revision>69</cp:revision>
  <dcterms:created xsi:type="dcterms:W3CDTF">2013-01-22T21:52:06Z</dcterms:created>
  <dcterms:modified xsi:type="dcterms:W3CDTF">2013-02-09T02:54:21Z</dcterms:modified>
</cp:coreProperties>
</file>