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physicstoday.org/resource/1/phtoad/v64/i10/p25_s1?bypassSSO=1" Type="http://schemas.openxmlformats.org/officeDocument/2006/relationships/hyperlink" TargetMode="External" Id="rId4"/><Relationship Target="http://www.tr.ietejournals.org/article.asp?issn=0256-4602;year=2012;volume=29;issue=5;spage=360;epage=364;aulast=Kaur" Type="http://schemas.openxmlformats.org/officeDocument/2006/relationships/hyperlink" TargetMode="External" Id="rId3"/><Relationship Target="http://web.ncsu.edu/abstract/technology/3d-printing/" Type="http://schemas.openxmlformats.org/officeDocument/2006/relationships/hyperlink" TargetMode="External" Id="rId6"/><Relationship Target="http://3dprinting.com/" Type="http://schemas.openxmlformats.org/officeDocument/2006/relationships/hyperlink" TargetMode="External" Id="rId5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834373" x="685799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3D Printing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4042087" x="7466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>
              <a:buNone/>
            </a:pPr>
            <a:r>
              <a:rPr lang="en"/>
              <a:t>Jamir Dirksen</a:t>
            </a:r>
          </a:p>
          <a:p>
            <a:pPr algn="l" rtl="0" lvl="0">
              <a:buNone/>
            </a:pPr>
            <a:r>
              <a:rPr lang="en"/>
              <a:t>Kyle Strink</a:t>
            </a:r>
          </a:p>
          <a:p>
            <a:pPr algn="l" rtl="0" lvl="0">
              <a:buNone/>
            </a:pPr>
            <a:r>
              <a:rPr sz="1800" lang="en"/>
              <a:t>Group 15</a:t>
            </a:r>
          </a:p>
          <a:p>
            <a:r>
              <a:t/>
            </a:r>
          </a:p>
          <a:p>
            <a:pPr algn="l">
              <a:buNone/>
            </a:pPr>
            <a:r>
              <a:rPr lang="en"/>
              <a:t>COP 4910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y="2454323" x="3759653"/>
            <a:ext cy="1053299" cx="25842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3000" lang="en"/>
              <a:t>The Proposal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Conclusion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
</a:t>
            </a:r>
            <a:r>
              <a:rPr lang="en"/>
              <a:t>There are still some hurdles</a:t>
            </a:r>
          </a:p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Change the way we shop</a:t>
            </a:r>
          </a:p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Will have an impact in the medical field</a:t>
            </a:r>
          </a:p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Will have DRM issues to address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Sources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"/>
              <a:t>Dolphin, J. (2012). 3D printing: Piracy or opportunity?. Keeping Good Companies, 64(5), 300.</a:t>
            </a:r>
          </a:p>
          <a:p>
            <a:pPr rtl="0" lvl="0" indent="-3429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"/>
              <a:t>Kaur, S. (2012). How is "Internet of the 3D Printed Products" Going to Affect Our Lives?. </a:t>
            </a:r>
            <a:r>
              <a:rPr sz="1800" lang="en" i="1"/>
              <a:t>IETE Technical Review</a:t>
            </a:r>
            <a:r>
              <a:rPr sz="1800" lang="en"/>
              <a:t>, </a:t>
            </a:r>
            <a:r>
              <a:rPr sz="1800" lang="en" i="1"/>
              <a:t>29</a:t>
            </a:r>
            <a:r>
              <a:rPr sz="1800" lang="en"/>
              <a:t>(5), 360-364.</a:t>
            </a:r>
            <a:r>
              <a:rPr sz="1800" lang="en">
                <a:hlinkClick r:id="rId3"/>
              </a:rPr>
              <a:t> 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"/>
              <a:t>Lemu, H. G. (2012). Study of capabilities and limitations of 3D printing technology. </a:t>
            </a:r>
            <a:r>
              <a:rPr sz="1800" lang="en" i="1"/>
              <a:t>AIP Conference Proceedings</a:t>
            </a:r>
            <a:r>
              <a:rPr sz="1800" lang="en"/>
              <a:t>, </a:t>
            </a:r>
            <a:r>
              <a:rPr sz="1800" lang="en" i="1"/>
              <a:t>1431</a:t>
            </a:r>
            <a:r>
              <a:rPr sz="1800" lang="en"/>
              <a:t>(1), 857-865. doi:10.1063/1.4707644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"/>
              <a:t>Matthews, J. A. (2011). 3D printing breaks out of its mold. </a:t>
            </a:r>
            <a:r>
              <a:rPr sz="1800" lang="en" i="1"/>
              <a:t>Physics Today</a:t>
            </a:r>
            <a:r>
              <a:rPr sz="1800" lang="en"/>
              <a:t>, </a:t>
            </a:r>
            <a:r>
              <a:rPr sz="1800" lang="en" i="1"/>
              <a:t>64</a:t>
            </a:r>
            <a:r>
              <a:rPr sz="1800" lang="en"/>
              <a:t>(10), 25-28.</a:t>
            </a:r>
            <a:r>
              <a:rPr sz="1800" lang="en">
                <a:hlinkClick r:id="rId4"/>
              </a:rPr>
              <a:t> </a:t>
            </a:r>
          </a:p>
          <a:p>
            <a:pPr rtl="0" lvl="0" indent="-3429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1800" lang="en"/>
              <a:t>Mironov, V, Boland, T, Trusk, T, Forgacs, G &amp; Markwald, R. (2003) Organ printing: computer-aided jet-based 3D tissue engineering. TRENDS in Biotechnology, 21(4), 157</a:t>
            </a:r>
          </a:p>
          <a:p>
            <a:pPr rtl="0" lvl="0" indent="-342900" marL="457200">
              <a:lnSpc>
                <a:spcPct val="115000"/>
              </a:lnSpc>
              <a:buClr>
                <a:srgbClr val="000000"/>
              </a:buClr>
              <a:buSzPct val="157894"/>
              <a:buFont typeface="Arial"/>
              <a:buChar char="•"/>
            </a:pPr>
            <a:r>
              <a:rPr u="sng" sz="1900" lang="en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5"/>
              </a:rPr>
              <a:t>http://3dprinting.com/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57894"/>
              <a:buFont typeface="Arial"/>
              <a:buChar char="•"/>
            </a:pPr>
            <a:r>
              <a:rPr u="sng" sz="1900" lang="en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6"/>
              </a:rPr>
              <a:t>http://web.ncsu.edu/abstract/technology/3d-printing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ctrTitle"/>
          </p:nvPr>
        </p:nvSpPr>
        <p:spPr>
          <a:xfrm>
            <a:off y="834373" x="685799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3D Printing</a:t>
            </a:r>
          </a:p>
        </p:txBody>
      </p:sp>
      <p:sp>
        <p:nvSpPr>
          <p:cNvPr id="93" name="Shape 93"/>
          <p:cNvSpPr txBox="1"/>
          <p:nvPr>
            <p:ph idx="1" type="subTitle"/>
          </p:nvPr>
        </p:nvSpPr>
        <p:spPr>
          <a:xfrm>
            <a:off y="4042087" x="7466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>
              <a:buNone/>
            </a:pPr>
            <a:r>
              <a:rPr lang="en"/>
              <a:t>Jamir Dirksen</a:t>
            </a:r>
          </a:p>
          <a:p>
            <a:pPr algn="l" rtl="0" lvl="0">
              <a:buNone/>
            </a:pPr>
            <a:r>
              <a:rPr lang="en"/>
              <a:t>Kyle Strink</a:t>
            </a:r>
          </a:p>
          <a:p>
            <a:pPr algn="l" rtl="0" lvl="0">
              <a:buNone/>
            </a:pPr>
            <a:r>
              <a:rPr sz="1800" lang="en"/>
              <a:t>Group 15</a:t>
            </a:r>
          </a:p>
          <a:p>
            <a:r>
              <a:t/>
            </a:r>
          </a:p>
          <a:p>
            <a:pPr algn="l" rtl="0" lvl="0">
              <a:buNone/>
            </a:pPr>
            <a:r>
              <a:rPr lang="en"/>
              <a:t>COP 4910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Outline</a:t>
            </a:r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Introduction to 3D Printing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Materials Used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Where 3D printing is being used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Technical Aspects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Social Impact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Ethical issues and marketing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Timeline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Conclusion</a:t>
            </a:r>
          </a:p>
          <a:p>
            <a:pPr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Sources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Introduction to 3D printing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
</a:t>
            </a:r>
            <a:r>
              <a:rPr sz="2400" lang="en"/>
              <a:t>Creates three-dimensional physical objects from digital file</a:t>
            </a:r>
          </a:p>
          <a:p>
            <a:pPr rtl="0" lvl="0" indent="-3810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Objects are designed with 3D modeling software or by 3D scanning</a:t>
            </a:r>
          </a:p>
          <a:p>
            <a:pPr rtl="0" lvl="0" indent="-3810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Object is printed in layers as thin as 10microns</a:t>
            </a:r>
          </a:p>
          <a:p>
            <a:pPr rtl="0" lvl="0" indent="-3810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process is repeated until the entire object is formed</a:t>
            </a:r>
          </a:p>
          <a:p>
            <a:pPr lvl="0" indent="-3810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Currently used primarily for design visualization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Materials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
</a:t>
            </a:r>
            <a:r>
              <a:rPr lang="en"/>
              <a:t>Plastic</a:t>
            </a:r>
          </a:p>
          <a:p>
            <a:pPr rtl="0" lvl="0" indent="-4191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Glass</a:t>
            </a:r>
          </a:p>
          <a:p>
            <a:pPr rtl="0" lvl="0" indent="-4191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Metal</a:t>
            </a:r>
          </a:p>
          <a:p>
            <a:pPr rtl="0" lvl="0" indent="-4191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Wax</a:t>
            </a:r>
          </a:p>
          <a:p>
            <a:pPr rtl="0" lvl="0" indent="-4191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Food</a:t>
            </a:r>
          </a:p>
          <a:p>
            <a:pPr lvl="0" indent="-41910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Human tissue</a:t>
            </a:r>
          </a:p>
        </p:txBody>
      </p:sp>
      <p:sp>
        <p:nvSpPr>
          <p:cNvPr id="44" name="Shape 44"/>
          <p:cNvSpPr/>
          <p:nvPr/>
        </p:nvSpPr>
        <p:spPr>
          <a:xfrm>
            <a:off y="1933575" x="3471225"/>
            <a:ext cy="2990850" cx="49720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Where 3D printing is being used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
</a:t>
            </a:r>
            <a:r>
              <a:rPr sz="2400" lang="en"/>
              <a:t>Architecture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Automotive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Healthcare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Dental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Fossil Reconstruction</a:t>
            </a:r>
          </a:p>
          <a:p>
            <a:pPr rtl="0"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Bone Reconstruction for forensic investivations</a:t>
            </a:r>
          </a:p>
          <a:p>
            <a:pPr lvl="0" indent="-381000" marL="457200">
              <a:lnSpc>
                <a:spcPct val="15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Consumer Use</a:t>
            </a:r>
          </a:p>
        </p:txBody>
      </p:sp>
      <p:sp>
        <p:nvSpPr>
          <p:cNvPr id="51" name="Shape 51"/>
          <p:cNvSpPr/>
          <p:nvPr/>
        </p:nvSpPr>
        <p:spPr>
          <a:xfrm>
            <a:off y="2293937" x="4926012"/>
            <a:ext cy="1952625" cx="34194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Technical Issues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
</a:t>
            </a:r>
            <a:r>
              <a:rPr lang="en"/>
              <a:t>Printing Methods</a:t>
            </a:r>
          </a:p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Accuracy</a:t>
            </a:r>
          </a:p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Available Printers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600"/>
              </a:spcBef>
              <a:buNone/>
            </a:pPr>
            <a:r>
              <a:rPr lang="en">
                <a:solidFill>
                  <a:srgbClr val="000000"/>
                </a:solidFill>
              </a:rPr>
              <a:t>Social Impacts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
</a:t>
            </a:r>
            <a:r>
              <a:rPr lang="en"/>
              <a:t>Reviving U.S. manufacturing</a:t>
            </a:r>
          </a:p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Change in shopping</a:t>
            </a:r>
          </a:p>
          <a:p>
            <a:pPr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Changes in the medical field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Ethical Issues and Marketing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
</a:t>
            </a:r>
            <a:r>
              <a:rPr lang="en"/>
              <a:t>Piracy and DRM</a:t>
            </a:r>
          </a:p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Printing Organs</a:t>
            </a:r>
          </a:p>
          <a:p>
            <a:pPr rtl="0"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Printing Weapons</a:t>
            </a:r>
          </a:p>
          <a:p>
            <a:pPr lvl="0" indent="-419100" marL="457200">
              <a:lnSpc>
                <a:spcPct val="200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Printing Drugs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Timeline</a:t>
            </a:r>
          </a:p>
        </p:txBody>
      </p:sp>
      <p:sp>
        <p:nvSpPr>
          <p:cNvPr id="75" name="Shape 75"/>
          <p:cNvSpPr/>
          <p:nvPr/>
        </p:nvSpPr>
        <p:spPr>
          <a:xfrm>
            <a:off y="1540262" x="0"/>
            <a:ext cy="3777475" cx="91439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