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2" r:id="rId13"/>
    <p:sldId id="271" r:id="rId14"/>
    <p:sldId id="257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728" autoAdjust="0"/>
  </p:normalViewPr>
  <p:slideViewPr>
    <p:cSldViewPr>
      <p:cViewPr>
        <p:scale>
          <a:sx n="71" d="100"/>
          <a:sy n="71" d="100"/>
        </p:scale>
        <p:origin x="-2244" y="-6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AB62-BF18-4EAE-9EA8-B845B8D0023C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0FB3-CEC6-40FC-9F3F-F7D1F0C169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AB62-BF18-4EAE-9EA8-B845B8D0023C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0FB3-CEC6-40FC-9F3F-F7D1F0C16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AB62-BF18-4EAE-9EA8-B845B8D0023C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0FB3-CEC6-40FC-9F3F-F7D1F0C16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AB62-BF18-4EAE-9EA8-B845B8D0023C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0FB3-CEC6-40FC-9F3F-F7D1F0C16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AB62-BF18-4EAE-9EA8-B845B8D0023C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0FB3-CEC6-40FC-9F3F-F7D1F0C169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AB62-BF18-4EAE-9EA8-B845B8D0023C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0FB3-CEC6-40FC-9F3F-F7D1F0C16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AB62-BF18-4EAE-9EA8-B845B8D0023C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0FB3-CEC6-40FC-9F3F-F7D1F0C16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AB62-BF18-4EAE-9EA8-B845B8D0023C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10FB3-CEC6-40FC-9F3F-F7D1F0C169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AB62-BF18-4EAE-9EA8-B845B8D0023C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0FB3-CEC6-40FC-9F3F-F7D1F0C16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7AB62-BF18-4EAE-9EA8-B845B8D0023C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0A10FB3-CEC6-40FC-9F3F-F7D1F0C16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4B7AB62-BF18-4EAE-9EA8-B845B8D0023C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0FB3-CEC6-40FC-9F3F-F7D1F0C16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4B7AB62-BF18-4EAE-9EA8-B845B8D0023C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0A10FB3-CEC6-40FC-9F3F-F7D1F0C169D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Data Storage Technology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7644150" cy="3103388"/>
          </a:xfrm>
        </p:spPr>
        <p:txBody>
          <a:bodyPr>
            <a:normAutofit/>
          </a:bodyPr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TEAM 12</a:t>
            </a:r>
          </a:p>
          <a:p>
            <a:pPr algn="ctr"/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Travis </a:t>
            </a:r>
            <a:r>
              <a:rPr lang="en-US" sz="3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Heminger</a:t>
            </a:r>
            <a:endParaRPr lang="en-US" sz="32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Nikolay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Abdrakhmanov</a:t>
            </a:r>
            <a:endParaRPr lang="en-US" sz="32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http://www.xbitlabs.com/images/news/2011-04/hard_disk_dr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22" y="4633912"/>
            <a:ext cx="2156805" cy="18430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Stores 5.5 </a:t>
            </a:r>
            <a:r>
              <a:rPr lang="en-US" dirty="0" err="1" smtClean="0"/>
              <a:t>petabits</a:t>
            </a:r>
            <a:r>
              <a:rPr lang="en-US" dirty="0" smtClean="0"/>
              <a:t> on one gram of DNA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01479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6327"/>
            <a:ext cx="3401103" cy="212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1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Emerging Storage Technologies need to Protect Privacy</a:t>
            </a:r>
          </a:p>
          <a:p>
            <a:endParaRPr lang="en-US" dirty="0"/>
          </a:p>
          <a:p>
            <a:r>
              <a:rPr lang="en-US" dirty="0" smtClean="0"/>
              <a:t>Reduce Impact on Environment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73938"/>
            <a:ext cx="4343400" cy="289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32650"/>
            <a:ext cx="25146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1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Timeline</a:t>
            </a:r>
            <a:endParaRPr lang="en-US" dirty="0"/>
          </a:p>
        </p:txBody>
      </p:sp>
      <p:pic>
        <p:nvPicPr>
          <p:cNvPr id="1027" name="Picture 3" descr="C:\Users\AndroidOS\Documents\CAP4910\Timeli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912051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Amount Of Data Always Increasing</a:t>
            </a:r>
          </a:p>
          <a:p>
            <a:endParaRPr lang="en-US" dirty="0"/>
          </a:p>
          <a:p>
            <a:r>
              <a:rPr lang="en-US" dirty="0" smtClean="0"/>
              <a:t>Demand for Data Needs More Compact and Efficient Methods</a:t>
            </a:r>
          </a:p>
          <a:p>
            <a:endParaRPr lang="en-US" dirty="0" smtClean="0"/>
          </a:p>
          <a:p>
            <a:r>
              <a:rPr lang="en-US" dirty="0" smtClean="0"/>
              <a:t>We Will Research and Document these Emerging Storage Technologies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0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/>
              <a:t>Brewer, J. (2011). </a:t>
            </a:r>
            <a:r>
              <a:rPr lang="en-US" sz="1800" i="1" dirty="0"/>
              <a:t>Nonvolatile memory technologies with emphasis on flash: A comprehensive   guide to understanding and using flash memory devices</a:t>
            </a:r>
            <a:r>
              <a:rPr lang="en-US" sz="1800" dirty="0"/>
              <a:t>. </a:t>
            </a:r>
          </a:p>
          <a:p>
            <a:pPr marL="36576" indent="0">
              <a:buNone/>
            </a:pPr>
            <a:r>
              <a:rPr lang="en-US" sz="1800" b="1" dirty="0"/>
              <a:t>            </a:t>
            </a:r>
            <a:r>
              <a:rPr lang="en-US" sz="1800" b="1" dirty="0" smtClean="0"/>
              <a:t>	</a:t>
            </a:r>
            <a:r>
              <a:rPr lang="en-US" sz="1800" dirty="0" smtClean="0"/>
              <a:t>Wiley-IEEE </a:t>
            </a:r>
            <a:r>
              <a:rPr lang="en-US" sz="1800" dirty="0"/>
              <a:t>Press</a:t>
            </a:r>
            <a:r>
              <a:rPr lang="en-US" sz="1800" dirty="0" smtClean="0"/>
              <a:t>.</a:t>
            </a:r>
          </a:p>
          <a:p>
            <a:pPr marL="36576" indent="0">
              <a:buNone/>
            </a:pPr>
            <a:endParaRPr lang="en-US" sz="1800" dirty="0" smtClean="0"/>
          </a:p>
          <a:p>
            <a:r>
              <a:rPr lang="en-US" sz="1800" b="1" dirty="0"/>
              <a:t>Abdullah, A. M. (2007). </a:t>
            </a:r>
            <a:r>
              <a:rPr lang="en-US" sz="1800" i="1" dirty="0"/>
              <a:t>Hard disk drive: Mechatronics and control</a:t>
            </a:r>
            <a:r>
              <a:rPr lang="en-US" sz="1800" dirty="0"/>
              <a:t>. </a:t>
            </a:r>
            <a:br>
              <a:rPr lang="en-US" sz="1800" dirty="0"/>
            </a:br>
            <a:r>
              <a:rPr lang="en-US" sz="1800" dirty="0"/>
              <a:t>     Boca Raton: CRC Group</a:t>
            </a:r>
            <a:r>
              <a:rPr lang="en-US" sz="1800" dirty="0" smtClean="0"/>
              <a:t>. pp67-103.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r>
              <a:rPr lang="en-US" sz="1800" b="1" dirty="0"/>
              <a:t>National Research Council. , Fuller, S., &amp; Millett, L. (2011). </a:t>
            </a:r>
            <a:r>
              <a:rPr lang="en-US" sz="1800" i="1" dirty="0"/>
              <a:t>The future of computing performance: Game over or next level?</a:t>
            </a:r>
            <a:r>
              <a:rPr lang="en-US" sz="1800" dirty="0"/>
              <a:t>.</a:t>
            </a:r>
            <a:r>
              <a:rPr lang="en-US" sz="1800" b="1" dirty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             United States of America: National Academies Press.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r>
              <a:rPr lang="en-US" sz="1800" b="1" dirty="0" err="1"/>
              <a:t>Micheloni</a:t>
            </a:r>
            <a:r>
              <a:rPr lang="en-US" sz="1800" b="1" dirty="0"/>
              <a:t>, R. (2010). </a:t>
            </a:r>
            <a:r>
              <a:rPr lang="en-US" sz="1800" b="1" i="1" dirty="0"/>
              <a:t>Inside </a:t>
            </a:r>
            <a:r>
              <a:rPr lang="en-US" sz="1800" b="1" i="1" dirty="0" err="1"/>
              <a:t>nand</a:t>
            </a:r>
            <a:r>
              <a:rPr lang="en-US" sz="1800" b="1" i="1" dirty="0"/>
              <a:t> flash memories</a:t>
            </a:r>
            <a:r>
              <a:rPr lang="en-US" sz="1800" b="1" dirty="0"/>
              <a:t>. (1st ed.).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            </a:t>
            </a:r>
            <a:r>
              <a:rPr lang="en-US" sz="1800" dirty="0"/>
              <a:t>New York: Springer</a:t>
            </a:r>
            <a:r>
              <a:rPr lang="en-US" sz="1800" dirty="0" smtClean="0"/>
              <a:t>. pp34-44.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r>
              <a:rPr lang="en-US" sz="1800" b="1" dirty="0"/>
              <a:t>"The History of Computer Data Storage, in Pictures." </a:t>
            </a:r>
            <a:r>
              <a:rPr lang="en-US" sz="1800" i="1" dirty="0"/>
              <a:t>Royal </a:t>
            </a:r>
            <a:r>
              <a:rPr lang="en-US" sz="1800" i="1" dirty="0" smtClean="0"/>
              <a:t>  	</a:t>
            </a:r>
            <a:r>
              <a:rPr lang="en-US" sz="1800" i="1" dirty="0" err="1" smtClean="0"/>
              <a:t>Pingdom</a:t>
            </a:r>
            <a:r>
              <a:rPr lang="en-US" sz="1800" i="1" dirty="0" smtClean="0"/>
              <a:t> </a:t>
            </a:r>
            <a:r>
              <a:rPr lang="en-US" sz="1800" i="1" dirty="0"/>
              <a:t>RSS</a:t>
            </a:r>
            <a:r>
              <a:rPr lang="en-US" sz="1800" dirty="0"/>
              <a:t>. </a:t>
            </a:r>
            <a:r>
              <a:rPr lang="en-US" sz="1800" dirty="0" err="1"/>
              <a:t>Pingdom</a:t>
            </a:r>
            <a:r>
              <a:rPr lang="en-US" sz="1800" dirty="0"/>
              <a:t>, 8 Apr. 2008. Web. 08 Feb. 2013.</a:t>
            </a:r>
            <a:endParaRPr lang="en-US" sz="1800" dirty="0" smtClean="0"/>
          </a:p>
          <a:p>
            <a:pPr marL="36576" indent="0">
              <a:buNone/>
            </a:pPr>
            <a:endParaRPr lang="en-US" sz="1800" dirty="0"/>
          </a:p>
          <a:p>
            <a:pPr marL="36576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Data Storage Technology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7644150" cy="3103388"/>
          </a:xfrm>
        </p:spPr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TEAM 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12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32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Travis </a:t>
            </a:r>
            <a:r>
              <a:rPr lang="en-US" sz="3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Heminger</a:t>
            </a:r>
            <a:endParaRPr lang="en-US" sz="32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Nikolay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Abdrakhmanov</a:t>
            </a:r>
            <a:endParaRPr lang="en-US" sz="32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2" descr="http://www.xbitlabs.com/images/news/2011-04/hard_disk_dr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22" y="4633912"/>
            <a:ext cx="2156805" cy="18430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>
              <a:buNone/>
            </a:pPr>
            <a:endParaRPr lang="en-US" sz="1600" dirty="0" smtClean="0"/>
          </a:p>
          <a:p>
            <a:r>
              <a:rPr lang="en-US" sz="1600" dirty="0" smtClean="0"/>
              <a:t>Background - Slide 3</a:t>
            </a:r>
            <a:endParaRPr lang="en-US" sz="1600" dirty="0" smtClean="0"/>
          </a:p>
          <a:p>
            <a:pPr marL="36576" indent="0">
              <a:buNone/>
            </a:pPr>
            <a:endParaRPr lang="en-US" sz="1600" dirty="0" smtClean="0"/>
          </a:p>
          <a:p>
            <a:r>
              <a:rPr lang="en-US" sz="1600" dirty="0" smtClean="0"/>
              <a:t>History and Early Storage </a:t>
            </a:r>
            <a:r>
              <a:rPr lang="en-US" sz="1600" dirty="0" smtClean="0"/>
              <a:t>Devices-Slides 4-6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Current </a:t>
            </a:r>
            <a:r>
              <a:rPr lang="en-US" sz="1600" dirty="0" smtClean="0"/>
              <a:t>Technology- Slides 7-8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Social Impact- Slide 9</a:t>
            </a:r>
          </a:p>
          <a:p>
            <a:endParaRPr lang="en-US" sz="1600" dirty="0" smtClean="0"/>
          </a:p>
          <a:p>
            <a:r>
              <a:rPr lang="en-US" sz="1600" dirty="0" smtClean="0"/>
              <a:t>Ethical Issues- Slide 10-11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Our </a:t>
            </a:r>
            <a:r>
              <a:rPr lang="en-US" sz="1600" dirty="0" smtClean="0"/>
              <a:t>Research </a:t>
            </a:r>
            <a:r>
              <a:rPr lang="en-US" sz="1600" dirty="0" smtClean="0"/>
              <a:t>Timeline - Slide 12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Conclusion - Slide 13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References – Slide 14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37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" indent="0">
              <a:buNone/>
            </a:pPr>
            <a:endParaRPr lang="en-US" sz="2800" dirty="0" smtClean="0"/>
          </a:p>
          <a:p>
            <a:r>
              <a:rPr lang="en-US" sz="2800" dirty="0" smtClean="0"/>
              <a:t>Data Storage Device Used to Record and Retain Information </a:t>
            </a:r>
          </a:p>
          <a:p>
            <a:endParaRPr lang="en-US" sz="2800" dirty="0" smtClean="0"/>
          </a:p>
          <a:p>
            <a:r>
              <a:rPr lang="en-US" sz="2800" dirty="0" smtClean="0"/>
              <a:t>Recording Medium Only Stores Information </a:t>
            </a:r>
          </a:p>
          <a:p>
            <a:pPr marL="36576" indent="0">
              <a:buNone/>
            </a:pPr>
            <a:endParaRPr lang="en-US" sz="2800" dirty="0" smtClean="0"/>
          </a:p>
          <a:p>
            <a:r>
              <a:rPr lang="en-US" sz="2800" smtClean="0"/>
              <a:t>Electromagnetic </a:t>
            </a:r>
            <a:r>
              <a:rPr lang="en-US" sz="2800" dirty="0" smtClean="0"/>
              <a:t>Data Usually Digital or Analog Format</a:t>
            </a:r>
          </a:p>
          <a:p>
            <a:pPr marL="36576" indent="0">
              <a:buNone/>
            </a:pPr>
            <a:endParaRPr lang="en-US" sz="5900" dirty="0"/>
          </a:p>
        </p:txBody>
      </p:sp>
    </p:spTree>
    <p:extLst>
      <p:ext uri="{BB962C8B-B14F-4D97-AF65-F5344CB8AC3E}">
        <p14:creationId xmlns:p14="http://schemas.microsoft.com/office/powerpoint/2010/main" val="8312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gnetic drum mem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20" y="1514811"/>
            <a:ext cx="3383280" cy="167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and Early 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Magnetic Drum Memory </a:t>
            </a:r>
            <a:r>
              <a:rPr lang="en-US" dirty="0" smtClean="0">
                <a:solidFill>
                  <a:schemeClr val="bg1"/>
                </a:solidFill>
              </a:rPr>
              <a:t>		     </a:t>
            </a:r>
          </a:p>
          <a:p>
            <a:pPr lvl="1"/>
            <a:r>
              <a:rPr lang="en-US" dirty="0" smtClean="0"/>
              <a:t>Up to 10 </a:t>
            </a:r>
            <a:r>
              <a:rPr lang="en-US" dirty="0" err="1" smtClean="0"/>
              <a:t>kB</a:t>
            </a:r>
            <a:r>
              <a:rPr lang="en-US" dirty="0" smtClean="0"/>
              <a:t>            (</a:t>
            </a:r>
            <a:r>
              <a:rPr lang="en-US" dirty="0"/>
              <a:t>1932</a:t>
            </a:r>
            <a:r>
              <a:rPr lang="en-US" dirty="0" smtClean="0"/>
              <a:t>)</a:t>
            </a:r>
          </a:p>
          <a:p>
            <a:pPr marL="448056" lvl="1" indent="0">
              <a:buNone/>
            </a:pPr>
            <a:endParaRPr lang="en-US" dirty="0" smtClean="0"/>
          </a:p>
          <a:p>
            <a:r>
              <a:rPr lang="en-US" dirty="0" err="1" smtClean="0"/>
              <a:t>Selectron</a:t>
            </a:r>
            <a:r>
              <a:rPr lang="en-US" dirty="0" smtClean="0"/>
              <a:t> Tube (1946)</a:t>
            </a:r>
          </a:p>
          <a:p>
            <a:pPr lvl="1"/>
            <a:r>
              <a:rPr lang="en-US" dirty="0" smtClean="0"/>
              <a:t>Up to 512 Bytes</a:t>
            </a:r>
          </a:p>
          <a:p>
            <a:pPr marL="448056" lvl="1" indent="0">
              <a:buNone/>
            </a:pPr>
            <a:endParaRPr lang="en-US" dirty="0" smtClean="0"/>
          </a:p>
          <a:p>
            <a:r>
              <a:rPr lang="en-US" dirty="0" smtClean="0"/>
              <a:t>Punch Cards (1950)</a:t>
            </a:r>
          </a:p>
          <a:p>
            <a:pPr lvl="1"/>
            <a:r>
              <a:rPr lang="en-US" dirty="0" smtClean="0"/>
              <a:t>Variable Length by </a:t>
            </a:r>
          </a:p>
          <a:p>
            <a:pPr lvl="1"/>
            <a:r>
              <a:rPr lang="en-US" dirty="0" smtClean="0"/>
              <a:t>physical length</a:t>
            </a:r>
            <a:endParaRPr lang="en-US" dirty="0"/>
          </a:p>
        </p:txBody>
      </p:sp>
      <p:pic>
        <p:nvPicPr>
          <p:cNvPr id="1026" name="Picture 2" descr="Selectron 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95" y="3286124"/>
            <a:ext cx="3214605" cy="1590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unch t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20" y="4973972"/>
            <a:ext cx="2971008" cy="14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and Early 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Disk Drive (1956)</a:t>
            </a:r>
          </a:p>
          <a:p>
            <a:pPr lvl="1"/>
            <a:r>
              <a:rPr lang="en-US" dirty="0" smtClean="0"/>
              <a:t>Developed by IBM</a:t>
            </a:r>
          </a:p>
          <a:p>
            <a:pPr lvl="1"/>
            <a:r>
              <a:rPr lang="en-US" dirty="0" smtClean="0"/>
              <a:t>First drive had a capacity of 3.75 MB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Laserdisc (1978)</a:t>
            </a:r>
          </a:p>
          <a:p>
            <a:pPr lvl="1"/>
            <a:r>
              <a:rPr lang="en-US" dirty="0" smtClean="0"/>
              <a:t>60 minutes of video per side</a:t>
            </a:r>
          </a:p>
          <a:p>
            <a:pPr lvl="1"/>
            <a:r>
              <a:rPr lang="en-US" dirty="0" smtClean="0"/>
              <a:t>Precursor to CD-ROM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marL="448056" lvl="1" indent="0">
              <a:buNone/>
            </a:pPr>
            <a:endParaRPr lang="en-US" dirty="0"/>
          </a:p>
          <a:p>
            <a:pPr marL="448056" lvl="1" indent="0">
              <a:buNone/>
            </a:pPr>
            <a:endParaRPr lang="en-US" dirty="0" smtClean="0"/>
          </a:p>
          <a:p>
            <a:pPr marL="448056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 descr="IBM Model 350, the first hard disk 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2743200" cy="13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serdis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429000" cy="169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and Early 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600200"/>
            <a:ext cx="7467600" cy="4525963"/>
          </a:xfrm>
        </p:spPr>
        <p:txBody>
          <a:bodyPr/>
          <a:lstStyle/>
          <a:p>
            <a:r>
              <a:rPr lang="en-US" dirty="0" smtClean="0"/>
              <a:t>Floppy Disk (1971)</a:t>
            </a:r>
          </a:p>
          <a:p>
            <a:pPr lvl="1"/>
            <a:r>
              <a:rPr lang="en-US" dirty="0" smtClean="0"/>
              <a:t>First disk had a capacity of 79.7 </a:t>
            </a:r>
            <a:r>
              <a:rPr lang="en-US" dirty="0" err="1" smtClean="0"/>
              <a:t>kB</a:t>
            </a:r>
            <a:endParaRPr lang="en-US" dirty="0" smtClean="0"/>
          </a:p>
          <a:p>
            <a:pPr lvl="1"/>
            <a:r>
              <a:rPr lang="en-US" dirty="0" smtClean="0"/>
              <a:t>Read Only</a:t>
            </a:r>
          </a:p>
          <a:p>
            <a:pPr lvl="1"/>
            <a:endParaRPr lang="en-US" dirty="0" smtClean="0"/>
          </a:p>
          <a:p>
            <a:pPr marL="448056" lvl="1" indent="0">
              <a:buNone/>
            </a:pPr>
            <a:endParaRPr lang="en-US" dirty="0"/>
          </a:p>
          <a:p>
            <a:r>
              <a:rPr lang="en-US" dirty="0" smtClean="0"/>
              <a:t>Magnetic Tape (1951)</a:t>
            </a:r>
          </a:p>
          <a:p>
            <a:pPr lvl="1"/>
            <a:r>
              <a:rPr lang="en-US" dirty="0" smtClean="0"/>
              <a:t>7,200 characters per second</a:t>
            </a:r>
          </a:p>
          <a:p>
            <a:pPr lvl="1"/>
            <a:r>
              <a:rPr lang="en-US" dirty="0" smtClean="0"/>
              <a:t>Typically 1200 feet long</a:t>
            </a:r>
            <a:endParaRPr lang="en-US" dirty="0"/>
          </a:p>
        </p:txBody>
      </p:sp>
      <p:pic>
        <p:nvPicPr>
          <p:cNvPr id="3074" name="Picture 2" descr="Old floppy dis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2971800" cy="147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ld tape drives for OLD compu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62543"/>
            <a:ext cx="2972971" cy="147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Technology (SSD)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TB Flash Drive</a:t>
            </a:r>
          </a:p>
          <a:p>
            <a:pPr lvl="1"/>
            <a:r>
              <a:rPr lang="en-US" dirty="0" smtClean="0"/>
              <a:t>Designed by Kingston Technology</a:t>
            </a:r>
          </a:p>
          <a:p>
            <a:pPr lvl="1"/>
            <a:r>
              <a:rPr lang="en-US" dirty="0" smtClean="0"/>
              <a:t>512 GB version costs $1,750</a:t>
            </a:r>
          </a:p>
          <a:p>
            <a:pPr lvl="1"/>
            <a:r>
              <a:rPr lang="en-US" dirty="0" smtClean="0"/>
              <a:t>USB 3.0</a:t>
            </a:r>
          </a:p>
          <a:p>
            <a:pPr lvl="1"/>
            <a:endParaRPr lang="en-US" dirty="0"/>
          </a:p>
          <a:p>
            <a:r>
              <a:rPr lang="en-US" dirty="0" smtClean="0"/>
              <a:t>10.24 TB SSD</a:t>
            </a:r>
          </a:p>
          <a:p>
            <a:pPr lvl="1"/>
            <a:r>
              <a:rPr lang="en-US" dirty="0" smtClean="0"/>
              <a:t>Read 6.7GB/s</a:t>
            </a:r>
          </a:p>
          <a:p>
            <a:pPr lvl="1"/>
            <a:r>
              <a:rPr lang="en-US" dirty="0" smtClean="0"/>
              <a:t>Write 3.9GB/s</a:t>
            </a:r>
            <a:endParaRPr lang="en-US" dirty="0"/>
          </a:p>
        </p:txBody>
      </p:sp>
      <p:pic>
        <p:nvPicPr>
          <p:cNvPr id="4098" name="Picture 2" descr="Kingston DataTraveler HyperX Predator 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5400"/>
            <a:ext cx="1887537" cy="18875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10000"/>
            <a:ext cx="3114675" cy="1673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7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Technology (HDD)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TB Platters (Hitachi GST)</a:t>
            </a:r>
          </a:p>
          <a:p>
            <a:pPr lvl="1"/>
            <a:r>
              <a:rPr lang="en-US" dirty="0" smtClean="0"/>
              <a:t>Allows 2 TB of storage data per 3.5” disk platter with HAMR technology</a:t>
            </a:r>
          </a:p>
          <a:p>
            <a:r>
              <a:rPr lang="en-US" dirty="0" smtClean="0"/>
              <a:t>Helium Filled HDD (TDK)</a:t>
            </a:r>
          </a:p>
          <a:p>
            <a:pPr lvl="1"/>
            <a:r>
              <a:rPr lang="en-US" dirty="0" smtClean="0"/>
              <a:t>Allows cooler operation and the maximum amount of platters to increase from five to seven</a:t>
            </a:r>
          </a:p>
          <a:p>
            <a:r>
              <a:rPr lang="en-US" dirty="0" smtClean="0"/>
              <a:t>Using these two technologies a 14 TB HDD could be manufactured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 for Data Storage Always Increasing</a:t>
            </a:r>
          </a:p>
          <a:p>
            <a:endParaRPr lang="en-US" dirty="0"/>
          </a:p>
          <a:p>
            <a:r>
              <a:rPr lang="en-US" dirty="0" smtClean="0"/>
              <a:t>Reduce Energy Used to Record and Store Data</a:t>
            </a:r>
          </a:p>
          <a:p>
            <a:endParaRPr lang="en-US" dirty="0"/>
          </a:p>
          <a:p>
            <a:r>
              <a:rPr lang="en-US" dirty="0" smtClean="0"/>
              <a:t>Reduce Physical Space by Increasing </a:t>
            </a:r>
          </a:p>
          <a:p>
            <a:pPr marL="36576" indent="0">
              <a:buNone/>
            </a:pPr>
            <a:r>
              <a:rPr lang="en-US" dirty="0"/>
              <a:t> </a:t>
            </a:r>
            <a:r>
              <a:rPr lang="en-US" dirty="0" smtClean="0"/>
              <a:t>   Density</a:t>
            </a:r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474</TotalTime>
  <Words>341</Words>
  <Application>Microsoft Office PowerPoint</Application>
  <PresentationFormat>On-screen Show (4:3)</PresentationFormat>
  <Paragraphs>116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Data Storage Technology</vt:lpstr>
      <vt:lpstr>Presentation Overview</vt:lpstr>
      <vt:lpstr>Background</vt:lpstr>
      <vt:lpstr>History and Early Storage Devices</vt:lpstr>
      <vt:lpstr>History and Early Storage Devices</vt:lpstr>
      <vt:lpstr>History and Early Storage Devices</vt:lpstr>
      <vt:lpstr>Current Technology (SSD)</vt:lpstr>
      <vt:lpstr>Current Technology (HDD)</vt:lpstr>
      <vt:lpstr>Social Impact</vt:lpstr>
      <vt:lpstr>Ethical Issues</vt:lpstr>
      <vt:lpstr>Ethical Issues</vt:lpstr>
      <vt:lpstr>Research Timeline</vt:lpstr>
      <vt:lpstr>Conclusion</vt:lpstr>
      <vt:lpstr>Sources</vt:lpstr>
      <vt:lpstr>Data Storage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Storage Technology</dc:title>
  <dc:creator>AndroidOS</dc:creator>
  <cp:lastModifiedBy>AndroidOS</cp:lastModifiedBy>
  <cp:revision>27</cp:revision>
  <dcterms:created xsi:type="dcterms:W3CDTF">2013-02-08T04:58:22Z</dcterms:created>
  <dcterms:modified xsi:type="dcterms:W3CDTF">2013-02-11T00:43:17Z</dcterms:modified>
</cp:coreProperties>
</file>