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3" r:id="rId9"/>
    <p:sldId id="267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728" autoAdjust="0"/>
  </p:normalViewPr>
  <p:slideViewPr>
    <p:cSldViewPr>
      <p:cViewPr varScale="1">
        <p:scale>
          <a:sx n="59" d="100"/>
          <a:sy n="5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3EEF9-526E-49DA-9E16-127099CF9155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559EC-5F92-4B20-BDB6-E94BB3B4C2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43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CPU</a:t>
            </a:r>
            <a:r>
              <a:rPr lang="en-US" baseline="0" dirty="0" smtClean="0"/>
              <a:t> have </a:t>
            </a:r>
            <a:r>
              <a:rPr lang="en-US" baseline="0" dirty="0" err="1" smtClean="0"/>
              <a:t>ALU</a:t>
            </a:r>
            <a:r>
              <a:rPr lang="en-US" baseline="0" dirty="0" smtClean="0"/>
              <a:t> and registers</a:t>
            </a:r>
          </a:p>
          <a:p>
            <a:r>
              <a:rPr lang="en-US" baseline="0" dirty="0" smtClean="0"/>
              <a:t>GPU have </a:t>
            </a:r>
            <a:r>
              <a:rPr lang="en-US" baseline="0" dirty="0" err="1" smtClean="0"/>
              <a:t>shaders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scalers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559EC-5F92-4B20-BDB6-E94BB3B4C28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36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Ikonas</a:t>
            </a:r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machine</a:t>
            </a:r>
            <a:r>
              <a:rPr lang="en-US" baseline="0" dirty="0" smtClean="0"/>
              <a:t> for General Purpose GPU Research</a:t>
            </a:r>
          </a:p>
          <a:p>
            <a:r>
              <a:rPr lang="en-US" baseline="0" dirty="0" smtClean="0"/>
              <a:t>Pixel-Planes 5 procedural texturing</a:t>
            </a:r>
          </a:p>
          <a:p>
            <a:r>
              <a:rPr lang="en-US" baseline="0" dirty="0" smtClean="0"/>
              <a:t>SIMD used for UNIX password encryption cracking</a:t>
            </a:r>
          </a:p>
          <a:p>
            <a:r>
              <a:rPr lang="en-US" baseline="0" dirty="0" smtClean="0"/>
              <a:t>Mark Harris Chief Technologist </a:t>
            </a:r>
            <a:r>
              <a:rPr lang="en-US" baseline="0" dirty="0" err="1" smtClean="0"/>
              <a:t>NVIDIAu</a:t>
            </a:r>
            <a:endParaRPr lang="en-US" baseline="0" dirty="0" smtClean="0"/>
          </a:p>
          <a:p>
            <a:r>
              <a:rPr lang="en-US" baseline="0" smtClean="0"/>
              <a:t>GPGPU (general purpose computation on Graphics Processing Units)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559EC-5F92-4B20-BDB6-E94BB3B4C28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559EC-5F92-4B20-BDB6-E94BB3B4C28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11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NAMD visualizing molecules</a:t>
            </a:r>
          </a:p>
          <a:p>
            <a:r>
              <a:rPr lang="en-US" dirty="0" smtClean="0"/>
              <a:t>Speed</a:t>
            </a:r>
            <a:r>
              <a:rPr lang="en-US" baseline="0" dirty="0" smtClean="0"/>
              <a:t> </a:t>
            </a:r>
            <a:r>
              <a:rPr lang="en-US" dirty="0" smtClean="0"/>
              <a:t>Boosted by GPU Computing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559EC-5F92-4B20-BDB6-E94BB3B4C28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GPUs provide 20x more computational power and an order of magnitude more performance per dollar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559EC-5F92-4B20-BDB6-E94BB3B4C28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15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FC9614-59E4-4552-8F9C-19CA89392639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D07FA6-1F28-4DFD-AF40-806DA8E88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C9614-59E4-4552-8F9C-19CA89392639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07FA6-1F28-4DFD-AF40-806DA8E88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C9614-59E4-4552-8F9C-19CA89392639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07FA6-1F28-4DFD-AF40-806DA8E88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C9614-59E4-4552-8F9C-19CA89392639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07FA6-1F28-4DFD-AF40-806DA8E882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C9614-59E4-4552-8F9C-19CA89392639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07FA6-1F28-4DFD-AF40-806DA8E882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C9614-59E4-4552-8F9C-19CA89392639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07FA6-1F28-4DFD-AF40-806DA8E882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C9614-59E4-4552-8F9C-19CA89392639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07FA6-1F28-4DFD-AF40-806DA8E88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C9614-59E4-4552-8F9C-19CA89392639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07FA6-1F28-4DFD-AF40-806DA8E882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C9614-59E4-4552-8F9C-19CA89392639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07FA6-1F28-4DFD-AF40-806DA8E88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7FC9614-59E4-4552-8F9C-19CA89392639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D07FA6-1F28-4DFD-AF40-806DA8E88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FC9614-59E4-4552-8F9C-19CA89392639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D07FA6-1F28-4DFD-AF40-806DA8E882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FC9614-59E4-4552-8F9C-19CA89392639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0D07FA6-1F28-4DFD-AF40-806DA8E882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GPU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Aaron Blakeman, Michael </a:t>
            </a:r>
            <a:r>
              <a:rPr lang="en-US" dirty="0" smtClean="0"/>
              <a:t>Waters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08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Owens, J. D., </a:t>
            </a:r>
            <a:r>
              <a:rPr lang="en-US" dirty="0" err="1"/>
              <a:t>Luebke</a:t>
            </a:r>
            <a:r>
              <a:rPr lang="en-US" dirty="0"/>
              <a:t>, D., </a:t>
            </a:r>
            <a:r>
              <a:rPr lang="en-US" dirty="0" err="1"/>
              <a:t>Govindaraju</a:t>
            </a:r>
            <a:r>
              <a:rPr lang="en-US" dirty="0"/>
              <a:t>, N., Harris, M., </a:t>
            </a:r>
            <a:r>
              <a:rPr lang="en-US" dirty="0" err="1"/>
              <a:t>Krüger</a:t>
            </a:r>
            <a:r>
              <a:rPr lang="en-US" dirty="0"/>
              <a:t>, J., </a:t>
            </a:r>
            <a:r>
              <a:rPr lang="en-US" dirty="0" err="1"/>
              <a:t>Lefohn</a:t>
            </a:r>
            <a:r>
              <a:rPr lang="en-US" dirty="0"/>
              <a:t>, A. E. and Purcell, T. J. (2007), A Survey of General-Purpose Computation on Graphics Hardware. Computer Graphics </a:t>
            </a:r>
            <a:r>
              <a:rPr lang="en-US" dirty="0" smtClean="0"/>
              <a:t>Forum</a:t>
            </a:r>
          </a:p>
          <a:p>
            <a:endParaRPr lang="en-US" dirty="0" smtClean="0"/>
          </a:p>
          <a:p>
            <a:r>
              <a:rPr lang="en-US" dirty="0" smtClean="0"/>
              <a:t>Emmanuel </a:t>
            </a:r>
            <a:r>
              <a:rPr lang="en-US" dirty="0"/>
              <a:t>Gallo, N. T. (2004). </a:t>
            </a:r>
            <a:r>
              <a:rPr lang="en-US" i="1" dirty="0"/>
              <a:t>Efﬁcient 3D Audio Processing with the GPU.</a:t>
            </a:r>
            <a:r>
              <a:rPr lang="en-US" dirty="0"/>
              <a:t> </a:t>
            </a:r>
            <a:r>
              <a:rPr lang="en-US" dirty="0" err="1"/>
              <a:t>Chesnay</a:t>
            </a:r>
            <a:r>
              <a:rPr lang="en-US" dirty="0"/>
              <a:t>: </a:t>
            </a:r>
            <a:r>
              <a:rPr lang="en-US" dirty="0" err="1"/>
              <a:t>Inria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NVidia (2012). </a:t>
            </a:r>
            <a:r>
              <a:rPr lang="en-US" dirty="0" err="1" smtClean="0"/>
              <a:t>CUDA</a:t>
            </a:r>
            <a:r>
              <a:rPr lang="en-US" dirty="0" smtClean="0"/>
              <a:t> 5. Feb 5,2013 http</a:t>
            </a:r>
            <a:r>
              <a:rPr lang="en-US" dirty="0"/>
              <a:t>://www.nvidia.com/object/cuda_home_new.html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58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GPU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Aaron Blakeman, Michael </a:t>
            </a:r>
            <a:r>
              <a:rPr lang="en-US" dirty="0" smtClean="0"/>
              <a:t>Waters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8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GPU Computing</a:t>
            </a:r>
          </a:p>
          <a:p>
            <a:r>
              <a:rPr lang="en-US" dirty="0" smtClean="0"/>
              <a:t>Brief History of GPU Computing</a:t>
            </a:r>
          </a:p>
          <a:p>
            <a:r>
              <a:rPr lang="en-US" dirty="0" smtClean="0"/>
              <a:t>Technical Issues</a:t>
            </a:r>
          </a:p>
          <a:p>
            <a:r>
              <a:rPr lang="en-US" dirty="0" smtClean="0"/>
              <a:t>Social Impact</a:t>
            </a:r>
          </a:p>
          <a:p>
            <a:r>
              <a:rPr lang="en-US" dirty="0"/>
              <a:t>Marketing and Ethical </a:t>
            </a:r>
            <a:r>
              <a:rPr lang="en-US" dirty="0" smtClean="0"/>
              <a:t>Issues</a:t>
            </a:r>
          </a:p>
          <a:p>
            <a:r>
              <a:rPr lang="en-US" dirty="0" smtClean="0"/>
              <a:t>Project Management</a:t>
            </a:r>
          </a:p>
          <a:p>
            <a:r>
              <a:rPr lang="en-US" dirty="0" smtClean="0"/>
              <a:t>Conclusion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87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GPU is </a:t>
            </a:r>
            <a:r>
              <a:rPr lang="en-US" dirty="0" smtClean="0"/>
              <a:t>used </a:t>
            </a:r>
            <a:r>
              <a:rPr lang="en-US" dirty="0"/>
              <a:t>to </a:t>
            </a:r>
            <a:r>
              <a:rPr lang="en-US" dirty="0" smtClean="0"/>
              <a:t>generate output to a screen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Redirect the output of the GPU for general purpose </a:t>
            </a:r>
            <a:r>
              <a:rPr lang="en-US" dirty="0" smtClean="0"/>
              <a:t>applications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They have a instruction set much like a </a:t>
            </a:r>
            <a:r>
              <a:rPr lang="en-US" dirty="0" smtClean="0"/>
              <a:t>CPU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Difference </a:t>
            </a:r>
            <a:r>
              <a:rPr lang="en-US" dirty="0"/>
              <a:t>in </a:t>
            </a:r>
            <a:r>
              <a:rPr lang="en-US" dirty="0" smtClean="0"/>
              <a:t>architecture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to </a:t>
            </a:r>
            <a:r>
              <a:rPr lang="en-US" dirty="0" smtClean="0"/>
              <a:t>GPU 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6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Machines have existed since 1978</a:t>
            </a:r>
          </a:p>
          <a:p>
            <a:endParaRPr lang="en-US" dirty="0" smtClean="0"/>
          </a:p>
          <a:p>
            <a:r>
              <a:rPr lang="en-US" dirty="0" smtClean="0"/>
              <a:t>NVIDIA introduces GPU in 1999</a:t>
            </a:r>
          </a:p>
          <a:p>
            <a:endParaRPr lang="en-US" dirty="0" smtClean="0"/>
          </a:p>
          <a:p>
            <a:r>
              <a:rPr lang="en-US" dirty="0" smtClean="0"/>
              <a:t>Mark J. Harris coins the term GPGPU in 2002</a:t>
            </a:r>
          </a:p>
          <a:p>
            <a:endParaRPr lang="en-US" dirty="0" smtClean="0"/>
          </a:p>
          <a:p>
            <a:r>
              <a:rPr lang="en-US" dirty="0" smtClean="0"/>
              <a:t>NVIDIA introduces CUDA in 2006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History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 err="1"/>
              <a:t>CUDA</a:t>
            </a:r>
            <a:r>
              <a:rPr lang="en-US" dirty="0"/>
              <a:t> by </a:t>
            </a:r>
            <a:r>
              <a:rPr lang="en-US" dirty="0" smtClean="0"/>
              <a:t>NVidia all C</a:t>
            </a:r>
            <a:r>
              <a:rPr lang="en-US" dirty="0"/>
              <a:t>, C++ and Fortran code </a:t>
            </a:r>
            <a:r>
              <a:rPr lang="en-US" dirty="0" smtClean="0"/>
              <a:t>can be sent straight </a:t>
            </a:r>
            <a:r>
              <a:rPr lang="en-US" dirty="0"/>
              <a:t>to </a:t>
            </a:r>
            <a:r>
              <a:rPr lang="en-US" dirty="0" smtClean="0"/>
              <a:t>GPU</a:t>
            </a:r>
          </a:p>
          <a:p>
            <a:pPr lvl="1"/>
            <a:endParaRPr lang="en-US" dirty="0"/>
          </a:p>
          <a:p>
            <a:r>
              <a:rPr lang="en-US" dirty="0" smtClean="0"/>
              <a:t>Few </a:t>
            </a:r>
            <a:r>
              <a:rPr lang="en-US" dirty="0"/>
              <a:t>standards among </a:t>
            </a:r>
            <a:r>
              <a:rPr lang="en-US" dirty="0" smtClean="0"/>
              <a:t>manufacturers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err="1" smtClean="0"/>
              <a:t>OpenCL</a:t>
            </a:r>
            <a:r>
              <a:rPr lang="en-US" dirty="0"/>
              <a:t> </a:t>
            </a:r>
            <a:r>
              <a:rPr lang="en-US" dirty="0" smtClean="0"/>
              <a:t>takes advantage of the CPUs and GPUs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Issues</a:t>
            </a:r>
            <a:endParaRPr lang="en-US" dirty="0"/>
          </a:p>
        </p:txBody>
      </p:sp>
      <p:pic>
        <p:nvPicPr>
          <p:cNvPr id="1026" name="Picture 2" descr="http://venturebeat.files.wordpress.com/2008/12/nvidia_cud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638800"/>
            <a:ext cx="1143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visual-experiments.com/blog/wp-content/uploads/2010/05/opencl_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225" y="39687"/>
            <a:ext cx="24003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hardwarecanucks.com/wp-content/uploads/amd_ati_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1" y="5638800"/>
            <a:ext cx="1428749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6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/>
              <a:t>Identify </a:t>
            </a:r>
            <a:r>
              <a:rPr lang="en-US" dirty="0" smtClean="0"/>
              <a:t>Hidden Plaque </a:t>
            </a:r>
            <a:r>
              <a:rPr lang="en-US" dirty="0"/>
              <a:t>in A</a:t>
            </a:r>
            <a:r>
              <a:rPr lang="en-US" dirty="0" smtClean="0"/>
              <a:t>rteries</a:t>
            </a:r>
          </a:p>
          <a:p>
            <a:endParaRPr lang="en-US" dirty="0"/>
          </a:p>
          <a:p>
            <a:r>
              <a:rPr lang="en-US" dirty="0"/>
              <a:t>Analyze </a:t>
            </a:r>
            <a:r>
              <a:rPr lang="en-US" dirty="0" smtClean="0"/>
              <a:t>Air Traffic </a:t>
            </a:r>
            <a:r>
              <a:rPr lang="en-US" dirty="0"/>
              <a:t>F</a:t>
            </a:r>
            <a:r>
              <a:rPr lang="en-US" dirty="0" smtClean="0"/>
              <a:t>low</a:t>
            </a:r>
          </a:p>
          <a:p>
            <a:endParaRPr lang="en-US" dirty="0"/>
          </a:p>
          <a:p>
            <a:r>
              <a:rPr lang="en-US" dirty="0" err="1" smtClean="0"/>
              <a:t>Nanoscale</a:t>
            </a:r>
            <a:r>
              <a:rPr lang="en-US" dirty="0" smtClean="0"/>
              <a:t> Molecular Dynamics (NAMD)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Impact</a:t>
            </a:r>
            <a:endParaRPr lang="en-US" dirty="0"/>
          </a:p>
        </p:txBody>
      </p:sp>
      <p:pic>
        <p:nvPicPr>
          <p:cNvPr id="4" name="Picture 3" descr="NAM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4800600"/>
            <a:ext cx="2461473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00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sz="1000" dirty="0" smtClean="0"/>
          </a:p>
          <a:p>
            <a:r>
              <a:rPr lang="en-US" dirty="0" smtClean="0"/>
              <a:t>GPUs are </a:t>
            </a:r>
            <a:r>
              <a:rPr lang="en-US" dirty="0"/>
              <a:t>capable of </a:t>
            </a:r>
            <a:r>
              <a:rPr lang="en-US" dirty="0" smtClean="0"/>
              <a:t>high performance at </a:t>
            </a:r>
            <a:r>
              <a:rPr lang="en-US" dirty="0"/>
              <a:t>a lower cost than </a:t>
            </a:r>
            <a:r>
              <a:rPr lang="en-US" dirty="0" smtClean="0"/>
              <a:t>CPUs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appeals </a:t>
            </a:r>
            <a:r>
              <a:rPr lang="en-US" dirty="0"/>
              <a:t>to researchers who have lots of </a:t>
            </a:r>
            <a:r>
              <a:rPr lang="en-US" dirty="0" smtClean="0"/>
              <a:t>processing to do and </a:t>
            </a:r>
            <a:r>
              <a:rPr lang="en-US" dirty="0"/>
              <a:t>a limited budget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What programs can run on these </a:t>
            </a:r>
            <a:r>
              <a:rPr lang="en-US" dirty="0" smtClean="0"/>
              <a:t>GPU</a:t>
            </a:r>
            <a:endParaRPr lang="en-US" dirty="0"/>
          </a:p>
          <a:p>
            <a:pPr lvl="1"/>
            <a:r>
              <a:rPr lang="en-US" dirty="0"/>
              <a:t>Could code execute without the user </a:t>
            </a:r>
            <a:r>
              <a:rPr lang="en-US" dirty="0" smtClean="0"/>
              <a:t>knowing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</a:t>
            </a:r>
            <a:r>
              <a:rPr lang="en-US" dirty="0" smtClean="0"/>
              <a:t>and Ethical </a:t>
            </a:r>
            <a:r>
              <a:rPr lang="en-US" dirty="0"/>
              <a:t>I</a:t>
            </a:r>
            <a:r>
              <a:rPr lang="en-US" dirty="0" smtClean="0"/>
              <a:t>ssues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4114800"/>
            <a:ext cx="723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46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</a:t>
            </a:r>
            <a:endParaRPr lang="en-US" dirty="0"/>
          </a:p>
        </p:txBody>
      </p:sp>
      <p:pic>
        <p:nvPicPr>
          <p:cNvPr id="1026" name="Picture 2" descr="C:\Users\Waters\Dropbox\Shared Folder\GanttPresenta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15104409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94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13873E-6 L -0.66163 -0.1981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90" y="-99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GPU Computing is a upcoming trend in technology</a:t>
            </a:r>
          </a:p>
          <a:p>
            <a:endParaRPr lang="en-US" dirty="0"/>
          </a:p>
          <a:p>
            <a:r>
              <a:rPr lang="en-US" dirty="0" err="1" smtClean="0"/>
              <a:t>CUDA</a:t>
            </a:r>
            <a:r>
              <a:rPr lang="en-US" dirty="0" smtClean="0"/>
              <a:t> and </a:t>
            </a:r>
            <a:r>
              <a:rPr lang="en-US" dirty="0" err="1" smtClean="0"/>
              <a:t>OpenCL</a:t>
            </a:r>
            <a:r>
              <a:rPr lang="en-US" dirty="0" smtClean="0"/>
              <a:t> are promising developments</a:t>
            </a:r>
          </a:p>
          <a:p>
            <a:endParaRPr lang="en-US" dirty="0"/>
          </a:p>
          <a:p>
            <a:r>
              <a:rPr lang="en-US" dirty="0" smtClean="0"/>
              <a:t>More power at a lower cost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Remarks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39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1671</TotalTime>
  <Words>325</Words>
  <Application>Microsoft Office PowerPoint</Application>
  <PresentationFormat>On-screen Show (4:3)</PresentationFormat>
  <Paragraphs>78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GPU Computing</vt:lpstr>
      <vt:lpstr>Table of Contents</vt:lpstr>
      <vt:lpstr>Introduction to GPU Computing</vt:lpstr>
      <vt:lpstr>Brief History</vt:lpstr>
      <vt:lpstr>Technical Issues</vt:lpstr>
      <vt:lpstr>Social Impact</vt:lpstr>
      <vt:lpstr>Marketing and Ethical Issues</vt:lpstr>
      <vt:lpstr>Project Management</vt:lpstr>
      <vt:lpstr>Closing Remarks</vt:lpstr>
      <vt:lpstr>Sources</vt:lpstr>
      <vt:lpstr>GPU Computing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Graphics Processing Units for General Purpose Applications</dc:title>
  <dc:creator>Waters</dc:creator>
  <cp:lastModifiedBy>Waters</cp:lastModifiedBy>
  <cp:revision>30</cp:revision>
  <dcterms:created xsi:type="dcterms:W3CDTF">2013-02-04T14:21:00Z</dcterms:created>
  <dcterms:modified xsi:type="dcterms:W3CDTF">2013-02-07T17:52:15Z</dcterms:modified>
</cp:coreProperties>
</file>