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sldIdLst>
    <p:sldId id="256" r:id="rId2"/>
    <p:sldId id="258" r:id="rId3"/>
    <p:sldId id="259" r:id="rId4"/>
    <p:sldId id="260" r:id="rId5"/>
    <p:sldId id="263" r:id="rId6"/>
    <p:sldId id="265" r:id="rId7"/>
    <p:sldId id="266" r:id="rId8"/>
    <p:sldId id="267" r:id="rId9"/>
    <p:sldId id="283" r:id="rId10"/>
    <p:sldId id="261" r:id="rId11"/>
    <p:sldId id="262"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2" autoAdjust="0"/>
    <p:restoredTop sz="77628" autoAdjust="0"/>
  </p:normalViewPr>
  <p:slideViewPr>
    <p:cSldViewPr>
      <p:cViewPr varScale="1">
        <p:scale>
          <a:sx n="67" d="100"/>
          <a:sy n="67" d="100"/>
        </p:scale>
        <p:origin x="-167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BDD480-EA3C-4917-9B0C-ACB6629DFE5D}" type="datetimeFigureOut">
              <a:rPr lang="en-US" smtClean="0"/>
              <a:pPr/>
              <a:t>11/22/2009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86FFF-3674-4E22-97B9-7F1119E2C52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886FFF-3674-4E22-97B9-7F1119E2C52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886FFF-3674-4E22-97B9-7F1119E2C52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886FFF-3674-4E22-97B9-7F1119E2C52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5A836DD-90F2-48A0-A815-319436C9239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A836DD-90F2-48A0-A815-319436C9239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5A836DD-90F2-48A0-A815-319436C9239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A836DD-90F2-48A0-A815-319436C923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B58C47-31AF-4CB5-8A53-CF0431CE90D7}" type="datetimeFigureOut">
              <a:rPr lang="en-US" smtClean="0"/>
              <a:pPr/>
              <a:t>11/22/2009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A836DD-90F2-48A0-A815-319436C9239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B58C47-31AF-4CB5-8A53-CF0431CE90D7}" type="datetimeFigureOut">
              <a:rPr lang="en-US" smtClean="0"/>
              <a:pPr/>
              <a:t>11/22/2009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5A836DD-90F2-48A0-A815-319436C9239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CPU and Disk Scheduling Algorithms</a:t>
            </a:r>
            <a:endParaRPr lang="en-US" dirty="0"/>
          </a:p>
        </p:txBody>
      </p:sp>
      <p:sp>
        <p:nvSpPr>
          <p:cNvPr id="3" name="Subtitle 2"/>
          <p:cNvSpPr>
            <a:spLocks noGrp="1"/>
          </p:cNvSpPr>
          <p:nvPr>
            <p:ph type="subTitle" idx="1"/>
          </p:nvPr>
        </p:nvSpPr>
        <p:spPr/>
        <p:txBody>
          <a:bodyPr/>
          <a:lstStyle/>
          <a:p>
            <a:r>
              <a:rPr lang="en-US" dirty="0" smtClean="0"/>
              <a:t>By: Stefan Peterson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Vista</a:t>
            </a:r>
            <a:endParaRPr lang="en-US" dirty="0"/>
          </a:p>
        </p:txBody>
      </p:sp>
      <p:sp>
        <p:nvSpPr>
          <p:cNvPr id="3" name="Content Placeholder 2"/>
          <p:cNvSpPr>
            <a:spLocks noGrp="1"/>
          </p:cNvSpPr>
          <p:nvPr>
            <p:ph idx="1"/>
          </p:nvPr>
        </p:nvSpPr>
        <p:spPr/>
        <p:txBody>
          <a:bodyPr/>
          <a:lstStyle/>
          <a:p>
            <a:r>
              <a:rPr lang="en-US" dirty="0" smtClean="0"/>
              <a:t>The scheduler was modified to keep track of how many cycles a thread has gone through.</a:t>
            </a:r>
          </a:p>
          <a:p>
            <a:endParaRPr lang="en-US" dirty="0" smtClean="0"/>
          </a:p>
          <a:p>
            <a:r>
              <a:rPr lang="en-US" dirty="0" smtClean="0"/>
              <a:t>There is also now a priority scheduler for the I/O queue.</a:t>
            </a:r>
          </a:p>
          <a:p>
            <a:pPr lvl="1"/>
            <a:r>
              <a:rPr lang="en-US" dirty="0" smtClean="0"/>
              <a:t>This makes sure that background tasks don’t interfere with foreground tasks. </a:t>
            </a:r>
            <a:endParaRPr lang="en-US" dirty="0"/>
          </a:p>
        </p:txBody>
      </p:sp>
      <p:pic>
        <p:nvPicPr>
          <p:cNvPr id="4" name="Content Placeholder 3" descr="windows.jpg"/>
          <p:cNvPicPr>
            <a:picLocks noChangeAspect="1"/>
          </p:cNvPicPr>
          <p:nvPr/>
        </p:nvPicPr>
        <p:blipFill>
          <a:blip r:embed="rId3" cstate="print"/>
          <a:stretch>
            <a:fillRect/>
          </a:stretch>
        </p:blipFill>
        <p:spPr>
          <a:xfrm>
            <a:off x="6019800" y="228600"/>
            <a:ext cx="1143000" cy="10096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a:t>
            </a:r>
            <a:endParaRPr lang="en-US" dirty="0"/>
          </a:p>
        </p:txBody>
      </p:sp>
      <p:sp>
        <p:nvSpPr>
          <p:cNvPr id="3" name="Content Placeholder 2"/>
          <p:cNvSpPr>
            <a:spLocks noGrp="1"/>
          </p:cNvSpPr>
          <p:nvPr>
            <p:ph idx="1"/>
          </p:nvPr>
        </p:nvSpPr>
        <p:spPr/>
        <p:txBody>
          <a:bodyPr/>
          <a:lstStyle/>
          <a:p>
            <a:r>
              <a:rPr lang="en-US" dirty="0" smtClean="0"/>
              <a:t>Up to version 2.5 Linux also used the multilevel feedback queue.</a:t>
            </a:r>
          </a:p>
          <a:p>
            <a:r>
              <a:rPr lang="en-US" dirty="0" smtClean="0"/>
              <a:t>The differences however were:</a:t>
            </a:r>
          </a:p>
          <a:p>
            <a:pPr lvl="1"/>
            <a:r>
              <a:rPr lang="en-US" dirty="0" smtClean="0"/>
              <a:t>Priorities ranged from 0 – 140</a:t>
            </a:r>
          </a:p>
          <a:p>
            <a:pPr lvl="2"/>
            <a:r>
              <a:rPr lang="en-US" dirty="0" smtClean="0"/>
              <a:t>0 – 99 belong to real time tasks</a:t>
            </a:r>
          </a:p>
          <a:p>
            <a:pPr lvl="2"/>
            <a:r>
              <a:rPr lang="en-US" dirty="0" smtClean="0"/>
              <a:t>100 – 140 are for “nice” task levels</a:t>
            </a:r>
          </a:p>
        </p:txBody>
      </p:sp>
      <p:pic>
        <p:nvPicPr>
          <p:cNvPr id="4" name="Picture 3" descr="linux kernel.jpg"/>
          <p:cNvPicPr>
            <a:picLocks noChangeAspect="1"/>
          </p:cNvPicPr>
          <p:nvPr/>
        </p:nvPicPr>
        <p:blipFill>
          <a:blip r:embed="rId3" cstate="print"/>
          <a:stretch>
            <a:fillRect/>
          </a:stretch>
        </p:blipFill>
        <p:spPr>
          <a:xfrm>
            <a:off x="6553200" y="152400"/>
            <a:ext cx="1218345" cy="14478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Nice</a:t>
            </a:r>
            <a:endParaRPr lang="en-US" dirty="0"/>
          </a:p>
        </p:txBody>
      </p:sp>
      <p:sp>
        <p:nvSpPr>
          <p:cNvPr id="3" name="Content Placeholder 2"/>
          <p:cNvSpPr>
            <a:spLocks noGrp="1"/>
          </p:cNvSpPr>
          <p:nvPr>
            <p:ph idx="1"/>
          </p:nvPr>
        </p:nvSpPr>
        <p:spPr/>
        <p:txBody>
          <a:bodyPr/>
          <a:lstStyle/>
          <a:p>
            <a:r>
              <a:rPr lang="en-US" dirty="0" smtClean="0"/>
              <a:t>Is a program that maps directly to the kernel.</a:t>
            </a:r>
          </a:p>
          <a:p>
            <a:r>
              <a:rPr lang="en-US" dirty="0" smtClean="0"/>
              <a:t>Nice assigns priority from lowest being 19 to highest being -20.</a:t>
            </a:r>
          </a:p>
          <a:p>
            <a:pPr lvl="1"/>
            <a:r>
              <a:rPr lang="en-US" dirty="0" smtClean="0"/>
              <a:t>The usual default is 0</a:t>
            </a:r>
          </a:p>
          <a:p>
            <a:r>
              <a:rPr lang="en-US" dirty="0" smtClean="0"/>
              <a:t>Assigning priorities is done through various heuristics of the scheduler. </a:t>
            </a:r>
            <a:endParaRPr lang="en-US" dirty="0"/>
          </a:p>
        </p:txBody>
      </p:sp>
      <p:pic>
        <p:nvPicPr>
          <p:cNvPr id="5" name="Picture 4" descr="linux kernel.jpg"/>
          <p:cNvPicPr>
            <a:picLocks noChangeAspect="1"/>
          </p:cNvPicPr>
          <p:nvPr/>
        </p:nvPicPr>
        <p:blipFill>
          <a:blip r:embed="rId3" cstate="print"/>
          <a:stretch>
            <a:fillRect/>
          </a:stretch>
        </p:blipFill>
        <p:spPr>
          <a:xfrm>
            <a:off x="6553200" y="152400"/>
            <a:ext cx="1218345" cy="14478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Linux Scheduler</a:t>
            </a:r>
            <a:endParaRPr lang="en-US" dirty="0"/>
          </a:p>
        </p:txBody>
      </p:sp>
      <p:sp>
        <p:nvSpPr>
          <p:cNvPr id="3" name="Content Placeholder 2"/>
          <p:cNvSpPr>
            <a:spLocks noGrp="1"/>
          </p:cNvSpPr>
          <p:nvPr>
            <p:ph idx="1"/>
          </p:nvPr>
        </p:nvSpPr>
        <p:spPr/>
        <p:txBody>
          <a:bodyPr/>
          <a:lstStyle/>
          <a:p>
            <a:r>
              <a:rPr lang="en-US" dirty="0" smtClean="0"/>
              <a:t>The quantum time is time allowed for a process</a:t>
            </a:r>
          </a:p>
          <a:p>
            <a:r>
              <a:rPr lang="en-US" dirty="0" smtClean="0"/>
              <a:t>The real time processes in Linux have a quantum time of 200 ms, nice processes have 10 </a:t>
            </a:r>
            <a:r>
              <a:rPr lang="en-US" dirty="0" err="1" smtClean="0"/>
              <a:t>ms.</a:t>
            </a:r>
            <a:endParaRPr lang="en-US" dirty="0" smtClean="0"/>
          </a:p>
          <a:p>
            <a:r>
              <a:rPr lang="en-US" dirty="0" smtClean="0"/>
              <a:t>The scheduler runs through the queue allowing the highest priority tasks to go first.</a:t>
            </a:r>
            <a:endParaRPr lang="en-US" dirty="0"/>
          </a:p>
        </p:txBody>
      </p:sp>
      <p:pic>
        <p:nvPicPr>
          <p:cNvPr id="5" name="Picture 4" descr="linux kernel.jpg"/>
          <p:cNvPicPr>
            <a:picLocks noChangeAspect="1"/>
          </p:cNvPicPr>
          <p:nvPr/>
        </p:nvPicPr>
        <p:blipFill>
          <a:blip r:embed="rId3" cstate="print"/>
          <a:stretch>
            <a:fillRect/>
          </a:stretch>
        </p:blipFill>
        <p:spPr>
          <a:xfrm>
            <a:off x="6553200" y="152400"/>
            <a:ext cx="1218345" cy="14478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Linux Scheduler cont.</a:t>
            </a:r>
            <a:endParaRPr lang="en-US" dirty="0"/>
          </a:p>
        </p:txBody>
      </p:sp>
      <p:sp>
        <p:nvSpPr>
          <p:cNvPr id="3" name="Content Placeholder 2"/>
          <p:cNvSpPr>
            <a:spLocks noGrp="1"/>
          </p:cNvSpPr>
          <p:nvPr>
            <p:ph idx="1"/>
          </p:nvPr>
        </p:nvSpPr>
        <p:spPr/>
        <p:txBody>
          <a:bodyPr/>
          <a:lstStyle/>
          <a:p>
            <a:r>
              <a:rPr lang="en-US" dirty="0" smtClean="0"/>
              <a:t>Once a process has used its allotted amount of time it is put into an expired queue. </a:t>
            </a:r>
          </a:p>
          <a:p>
            <a:endParaRPr lang="en-US" dirty="0" smtClean="0"/>
          </a:p>
          <a:p>
            <a:r>
              <a:rPr lang="en-US" dirty="0" smtClean="0"/>
              <a:t>When the active queue is empty then the expired queue becomes the active queue.</a:t>
            </a:r>
            <a:endParaRPr lang="en-US" dirty="0"/>
          </a:p>
        </p:txBody>
      </p:sp>
      <p:pic>
        <p:nvPicPr>
          <p:cNvPr id="5" name="Picture 4" descr="linux kernel.jpg"/>
          <p:cNvPicPr>
            <a:picLocks noChangeAspect="1"/>
          </p:cNvPicPr>
          <p:nvPr/>
        </p:nvPicPr>
        <p:blipFill>
          <a:blip r:embed="rId3" cstate="print"/>
          <a:stretch>
            <a:fillRect/>
          </a:stretch>
        </p:blipFill>
        <p:spPr>
          <a:xfrm>
            <a:off x="7315200" y="152400"/>
            <a:ext cx="1218345" cy="14478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Linux Version 2.6</a:t>
            </a:r>
            <a:endParaRPr lang="en-US" dirty="0"/>
          </a:p>
        </p:txBody>
      </p:sp>
      <p:sp>
        <p:nvSpPr>
          <p:cNvPr id="3" name="Content Placeholder 2"/>
          <p:cNvSpPr>
            <a:spLocks noGrp="1"/>
          </p:cNvSpPr>
          <p:nvPr>
            <p:ph idx="1"/>
          </p:nvPr>
        </p:nvSpPr>
        <p:spPr/>
        <p:txBody>
          <a:bodyPr/>
          <a:lstStyle/>
          <a:p>
            <a:r>
              <a:rPr lang="en-US" dirty="0" smtClean="0"/>
              <a:t>This version is a little different than the previous one. </a:t>
            </a:r>
          </a:p>
          <a:p>
            <a:endParaRPr lang="en-US" dirty="0" smtClean="0"/>
          </a:p>
          <a:p>
            <a:r>
              <a:rPr lang="en-US" dirty="0" smtClean="0"/>
              <a:t>This version used a O(1) Scheduler.</a:t>
            </a:r>
          </a:p>
          <a:p>
            <a:pPr lvl="1"/>
            <a:r>
              <a:rPr lang="en-US" dirty="0" smtClean="0"/>
              <a:t>The big “O” notations was used not because this scheduler is that fast, but to represent that no matter how many processes there are it will take the same amount of time to schedule them.</a:t>
            </a:r>
            <a:endParaRPr lang="en-US" dirty="0"/>
          </a:p>
        </p:txBody>
      </p:sp>
      <p:pic>
        <p:nvPicPr>
          <p:cNvPr id="5" name="Picture 4" descr="linux kernel.jpg"/>
          <p:cNvPicPr>
            <a:picLocks noChangeAspect="1"/>
          </p:cNvPicPr>
          <p:nvPr/>
        </p:nvPicPr>
        <p:blipFill>
          <a:blip r:embed="rId3" cstate="print"/>
          <a:stretch>
            <a:fillRect/>
          </a:stretch>
        </p:blipFill>
        <p:spPr>
          <a:xfrm>
            <a:off x="6553200" y="152400"/>
            <a:ext cx="1218345" cy="14478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Linux version 2.6.23</a:t>
            </a:r>
            <a:endParaRPr lang="en-US" dirty="0"/>
          </a:p>
        </p:txBody>
      </p:sp>
      <p:sp>
        <p:nvSpPr>
          <p:cNvPr id="3" name="Content Placeholder 2"/>
          <p:cNvSpPr>
            <a:spLocks noGrp="1"/>
          </p:cNvSpPr>
          <p:nvPr>
            <p:ph idx="1"/>
          </p:nvPr>
        </p:nvSpPr>
        <p:spPr/>
        <p:txBody>
          <a:bodyPr/>
          <a:lstStyle/>
          <a:p>
            <a:r>
              <a:rPr lang="en-US" dirty="0" smtClean="0"/>
              <a:t>In this version the Completely Fair Scheduler was introduced. It runs on the idea of giving the task with the “gravest need” to the CPU</a:t>
            </a:r>
          </a:p>
          <a:p>
            <a:endParaRPr lang="en-US" dirty="0" smtClean="0"/>
          </a:p>
          <a:p>
            <a:r>
              <a:rPr lang="en-US" dirty="0" smtClean="0"/>
              <a:t>This method uses what is called a red black tree instead of queues.</a:t>
            </a:r>
            <a:endParaRPr lang="en-US" dirty="0"/>
          </a:p>
        </p:txBody>
      </p:sp>
      <p:pic>
        <p:nvPicPr>
          <p:cNvPr id="5" name="Picture 4" descr="linux kernel.jpg"/>
          <p:cNvPicPr>
            <a:picLocks noChangeAspect="1"/>
          </p:cNvPicPr>
          <p:nvPr/>
        </p:nvPicPr>
        <p:blipFill>
          <a:blip r:embed="rId3" cstate="print"/>
          <a:stretch>
            <a:fillRect/>
          </a:stretch>
        </p:blipFill>
        <p:spPr>
          <a:xfrm>
            <a:off x="7010400" y="0"/>
            <a:ext cx="1218345" cy="14478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Red Black Tree</a:t>
            </a:r>
            <a:endParaRPr lang="en-US" dirty="0"/>
          </a:p>
        </p:txBody>
      </p:sp>
      <p:pic>
        <p:nvPicPr>
          <p:cNvPr id="4" name="Picture 3" descr="http://upload.wikimedia.org/wikipedia/commons/thumb/6/66/Red-black_tree_example.svg/500px-Red-black_tree_example.svg.png"/>
          <p:cNvPicPr/>
          <p:nvPr/>
        </p:nvPicPr>
        <p:blipFill>
          <a:blip r:embed="rId3" cstate="print"/>
          <a:srcRect/>
          <a:stretch>
            <a:fillRect/>
          </a:stretch>
        </p:blipFill>
        <p:spPr bwMode="auto">
          <a:xfrm>
            <a:off x="1295400" y="1219200"/>
            <a:ext cx="6477000" cy="2819400"/>
          </a:xfrm>
          <a:prstGeom prst="rect">
            <a:avLst/>
          </a:prstGeom>
          <a:noFill/>
          <a:ln w="9525">
            <a:noFill/>
            <a:miter lim="800000"/>
            <a:headEnd/>
            <a:tailEnd/>
          </a:ln>
        </p:spPr>
      </p:pic>
      <p:sp>
        <p:nvSpPr>
          <p:cNvPr id="5" name="TextBox 4"/>
          <p:cNvSpPr txBox="1"/>
          <p:nvPr/>
        </p:nvSpPr>
        <p:spPr>
          <a:xfrm>
            <a:off x="990600" y="4267200"/>
            <a:ext cx="7772400" cy="2308324"/>
          </a:xfrm>
          <a:prstGeom prst="rect">
            <a:avLst/>
          </a:prstGeom>
          <a:noFill/>
        </p:spPr>
        <p:txBody>
          <a:bodyPr wrap="square" rtlCol="0">
            <a:spAutoFit/>
          </a:bodyPr>
          <a:lstStyle/>
          <a:p>
            <a:r>
              <a:rPr lang="en-US" dirty="0" smtClean="0"/>
              <a:t>This is a type of Binary Search Tree. With a few differences. </a:t>
            </a:r>
          </a:p>
          <a:p>
            <a:pPr>
              <a:buFont typeface="Arial" pitchFamily="34" charset="0"/>
              <a:buChar char="•"/>
            </a:pPr>
            <a:r>
              <a:rPr lang="en-US" dirty="0" smtClean="0"/>
              <a:t> First, a node is either black or red.</a:t>
            </a:r>
          </a:p>
          <a:p>
            <a:pPr>
              <a:buFont typeface="Arial" pitchFamily="34" charset="0"/>
              <a:buChar char="•"/>
            </a:pPr>
            <a:r>
              <a:rPr lang="en-US" dirty="0" smtClean="0"/>
              <a:t> Second, the root is black.</a:t>
            </a:r>
          </a:p>
          <a:p>
            <a:pPr>
              <a:buFont typeface="Arial" pitchFamily="34" charset="0"/>
              <a:buChar char="•"/>
            </a:pPr>
            <a:r>
              <a:rPr lang="en-US" dirty="0" smtClean="0"/>
              <a:t>Third, all leaves are black</a:t>
            </a:r>
          </a:p>
          <a:p>
            <a:pPr>
              <a:buFont typeface="Arial" pitchFamily="34" charset="0"/>
              <a:buChar char="•"/>
            </a:pPr>
            <a:r>
              <a:rPr lang="en-US" dirty="0" smtClean="0"/>
              <a:t>Fourth, both children of every node are black</a:t>
            </a:r>
          </a:p>
          <a:p>
            <a:pPr>
              <a:buFont typeface="Arial" pitchFamily="34" charset="0"/>
              <a:buChar char="•"/>
            </a:pPr>
            <a:r>
              <a:rPr lang="en-US" dirty="0" smtClean="0"/>
              <a:t>Fifth,  Every simple path from a given node to any of its descendant leaves   </a:t>
            </a:r>
          </a:p>
          <a:p>
            <a:r>
              <a:rPr lang="en-US" dirty="0" smtClean="0"/>
              <a:t>  contains the same number of black nodes.</a:t>
            </a:r>
          </a:p>
          <a:p>
            <a:pPr>
              <a:buFont typeface="Arial" pitchFamily="34" charset="0"/>
              <a:buChar char="•"/>
            </a:pPr>
            <a:endParaRPr lang="en-US" dirty="0"/>
          </a:p>
        </p:txBody>
      </p:sp>
      <p:pic>
        <p:nvPicPr>
          <p:cNvPr id="6" name="Picture 5" descr="linux kernel.jpg"/>
          <p:cNvPicPr>
            <a:picLocks noChangeAspect="1"/>
          </p:cNvPicPr>
          <p:nvPr/>
        </p:nvPicPr>
        <p:blipFill>
          <a:blip r:embed="rId4" cstate="print"/>
          <a:stretch>
            <a:fillRect/>
          </a:stretch>
        </p:blipFill>
        <p:spPr>
          <a:xfrm>
            <a:off x="7010400" y="0"/>
            <a:ext cx="1218345" cy="14478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does this all mean?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 path can have two red nodes in a row.</a:t>
            </a:r>
          </a:p>
          <a:p>
            <a:r>
              <a:rPr lang="en-US" dirty="0" smtClean="0"/>
              <a:t>The shortest possible path has all black nodes, and the longest possible path alternates between red and black nodes. </a:t>
            </a:r>
          </a:p>
          <a:p>
            <a:r>
              <a:rPr lang="en-US" dirty="0" smtClean="0"/>
              <a:t>Since all maximal paths have the same number of black nodes, this shows that no path is more than twice as long as any other path. </a:t>
            </a:r>
          </a:p>
          <a:p>
            <a:r>
              <a:rPr lang="en-US" dirty="0" smtClean="0"/>
              <a:t>This means that even in the worst case scenario it can still be considered efficient. </a:t>
            </a:r>
          </a:p>
          <a:p>
            <a:endParaRPr lang="en-US" dirty="0"/>
          </a:p>
        </p:txBody>
      </p:sp>
      <p:pic>
        <p:nvPicPr>
          <p:cNvPr id="4" name="Picture 3" descr="linux kernel.jpg"/>
          <p:cNvPicPr>
            <a:picLocks noChangeAspect="1"/>
          </p:cNvPicPr>
          <p:nvPr/>
        </p:nvPicPr>
        <p:blipFill>
          <a:blip r:embed="rId3" cstate="print"/>
          <a:stretch>
            <a:fillRect/>
          </a:stretch>
        </p:blipFill>
        <p:spPr>
          <a:xfrm>
            <a:off x="7696200" y="0"/>
            <a:ext cx="1218345" cy="14478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how it works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old method used heuristics.</a:t>
            </a:r>
          </a:p>
          <a:p>
            <a:r>
              <a:rPr lang="en-US" dirty="0" smtClean="0"/>
              <a:t>This new method ignores sleep time and time slices, so instead what it does is:</a:t>
            </a:r>
          </a:p>
          <a:p>
            <a:pPr lvl="1"/>
            <a:r>
              <a:rPr lang="en-US" dirty="0" smtClean="0"/>
              <a:t> As a process waits for the CPU, the scheduler tracks the amount of time it would have used on the processor. </a:t>
            </a:r>
          </a:p>
          <a:p>
            <a:pPr lvl="1"/>
            <a:r>
              <a:rPr lang="en-US" dirty="0" smtClean="0"/>
              <a:t>This time is calculated by dividing the wait time (in nanoseconds) by the total number of processes waiting. </a:t>
            </a:r>
          </a:p>
          <a:p>
            <a:pPr lvl="1"/>
            <a:r>
              <a:rPr lang="en-US" dirty="0" smtClean="0"/>
              <a:t>The resulting value is the amount of CPU time the process is entitled to, and is used to rank processes for scheduling and to determine the amount of time the process is allowed to execute before being preempted.</a:t>
            </a:r>
          </a:p>
          <a:p>
            <a:endParaRPr lang="en-US" dirty="0"/>
          </a:p>
        </p:txBody>
      </p:sp>
      <p:pic>
        <p:nvPicPr>
          <p:cNvPr id="4" name="Picture 3" descr="linux kernel.jpg"/>
          <p:cNvPicPr>
            <a:picLocks noChangeAspect="1"/>
          </p:cNvPicPr>
          <p:nvPr/>
        </p:nvPicPr>
        <p:blipFill>
          <a:blip r:embed="rId3" cstate="print"/>
          <a:stretch>
            <a:fillRect/>
          </a:stretch>
        </p:blipFill>
        <p:spPr>
          <a:xfrm>
            <a:off x="7162800" y="0"/>
            <a:ext cx="1218345" cy="1447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Lets Start with Windows</a:t>
            </a:r>
            <a:endParaRPr lang="en-US" dirty="0"/>
          </a:p>
        </p:txBody>
      </p:sp>
      <p:sp>
        <p:nvSpPr>
          <p:cNvPr id="3" name="Content Placeholder 2"/>
          <p:cNvSpPr>
            <a:spLocks noGrp="1"/>
          </p:cNvSpPr>
          <p:nvPr>
            <p:ph idx="1"/>
          </p:nvPr>
        </p:nvSpPr>
        <p:spPr/>
        <p:txBody>
          <a:bodyPr/>
          <a:lstStyle/>
          <a:p>
            <a:r>
              <a:rPr lang="en-US" dirty="0" smtClean="0"/>
              <a:t>In the Beginning </a:t>
            </a:r>
          </a:p>
          <a:p>
            <a:pPr lvl="1"/>
            <a:r>
              <a:rPr lang="en-US" dirty="0" smtClean="0"/>
              <a:t>DOS and prior to 3.1x</a:t>
            </a:r>
          </a:p>
          <a:p>
            <a:pPr lvl="1"/>
            <a:r>
              <a:rPr lang="en-US" dirty="0" smtClean="0"/>
              <a:t>Windows did not multitask and thus had no need for CPU scheduling</a:t>
            </a:r>
          </a:p>
          <a:p>
            <a:r>
              <a:rPr lang="en-US" dirty="0" smtClean="0"/>
              <a:t>Windows 3.1x</a:t>
            </a:r>
          </a:p>
          <a:p>
            <a:pPr lvl="1"/>
            <a:r>
              <a:rPr lang="en-US" dirty="0" smtClean="0"/>
              <a:t>Used a non-preemptive scheduler</a:t>
            </a:r>
            <a:endParaRPr lang="en-US" dirty="0"/>
          </a:p>
        </p:txBody>
      </p:sp>
      <p:pic>
        <p:nvPicPr>
          <p:cNvPr id="7" name="Content Placeholder 3" descr="windows.jpg"/>
          <p:cNvPicPr>
            <a:picLocks noChangeAspect="1"/>
          </p:cNvPicPr>
          <p:nvPr/>
        </p:nvPicPr>
        <p:blipFill>
          <a:blip r:embed="rId3" cstate="print"/>
          <a:stretch>
            <a:fillRect/>
          </a:stretch>
        </p:blipFill>
        <p:spPr>
          <a:xfrm>
            <a:off x="7467600" y="304800"/>
            <a:ext cx="1143000" cy="10096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CFS and Red Black Tree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tasks </a:t>
            </a:r>
            <a:r>
              <a:rPr lang="en-US" dirty="0" err="1" smtClean="0"/>
              <a:t>wait_runtime</a:t>
            </a:r>
            <a:r>
              <a:rPr lang="en-US" dirty="0" smtClean="0"/>
              <a:t> value gets incremented by an amount depending on the number of processes currently in the run queue. </a:t>
            </a:r>
          </a:p>
          <a:p>
            <a:pPr lvl="1"/>
            <a:r>
              <a:rPr lang="en-US" dirty="0" smtClean="0"/>
              <a:t>The priority values of different tasks are also considered while doing these calculations</a:t>
            </a:r>
          </a:p>
          <a:p>
            <a:r>
              <a:rPr lang="en-US" dirty="0" smtClean="0"/>
              <a:t> When a task gets scheduled to the CPU, its </a:t>
            </a:r>
            <a:r>
              <a:rPr lang="en-US" dirty="0" err="1" smtClean="0"/>
              <a:t>wait_runtime</a:t>
            </a:r>
            <a:r>
              <a:rPr lang="en-US" dirty="0" smtClean="0"/>
              <a:t> value starts decrementing and as this value falls to such a level that other tasks become the new left-most task of the red-black tree and the current one gets preempted. This way CFS tries for the </a:t>
            </a:r>
            <a:r>
              <a:rPr lang="en-US" i="1" dirty="0" smtClean="0"/>
              <a:t>ideal</a:t>
            </a:r>
            <a:r>
              <a:rPr lang="en-US" dirty="0" smtClean="0"/>
              <a:t> situation where </a:t>
            </a:r>
            <a:r>
              <a:rPr lang="en-US" dirty="0" err="1" smtClean="0"/>
              <a:t>wait_runtime</a:t>
            </a:r>
            <a:r>
              <a:rPr lang="en-US" dirty="0" smtClean="0"/>
              <a:t> is zero!</a:t>
            </a:r>
            <a:endParaRPr lang="en-US" dirty="0"/>
          </a:p>
        </p:txBody>
      </p:sp>
      <p:pic>
        <p:nvPicPr>
          <p:cNvPr id="4" name="Picture 3" descr="linux kernel.jpg"/>
          <p:cNvPicPr>
            <a:picLocks noChangeAspect="1"/>
          </p:cNvPicPr>
          <p:nvPr/>
        </p:nvPicPr>
        <p:blipFill>
          <a:blip r:embed="rId3" cstate="print"/>
          <a:stretch>
            <a:fillRect/>
          </a:stretch>
        </p:blipFill>
        <p:spPr>
          <a:xfrm>
            <a:off x="7239000" y="0"/>
            <a:ext cx="1218345" cy="14478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Debt</a:t>
            </a:r>
            <a:endParaRPr lang="en-US" dirty="0"/>
          </a:p>
        </p:txBody>
      </p:sp>
      <p:sp>
        <p:nvSpPr>
          <p:cNvPr id="3" name="Content Placeholder 2"/>
          <p:cNvSpPr>
            <a:spLocks noGrp="1"/>
          </p:cNvSpPr>
          <p:nvPr>
            <p:ph idx="1"/>
          </p:nvPr>
        </p:nvSpPr>
        <p:spPr/>
        <p:txBody>
          <a:bodyPr>
            <a:normAutofit/>
          </a:bodyPr>
          <a:lstStyle/>
          <a:p>
            <a:r>
              <a:rPr lang="en-US" dirty="0" smtClean="0"/>
              <a:t>Since only a single task can run at any one time, the other tasks wait.</a:t>
            </a:r>
          </a:p>
          <a:p>
            <a:r>
              <a:rPr lang="en-US" dirty="0" smtClean="0"/>
              <a:t>During this wait period the other processes build up a debt which is (</a:t>
            </a:r>
            <a:r>
              <a:rPr lang="en-US" dirty="0" err="1" smtClean="0"/>
              <a:t>wait_runtime</a:t>
            </a:r>
            <a:r>
              <a:rPr lang="en-US" dirty="0" smtClean="0"/>
              <a:t>). </a:t>
            </a:r>
          </a:p>
          <a:p>
            <a:r>
              <a:rPr lang="en-US" dirty="0" smtClean="0"/>
              <a:t>So once a task gets scheduled, it will catch up its debt by being allowed to use the CPU for that amount of time. </a:t>
            </a:r>
            <a:endParaRPr lang="en-US" dirty="0"/>
          </a:p>
        </p:txBody>
      </p:sp>
      <p:pic>
        <p:nvPicPr>
          <p:cNvPr id="4" name="Picture 3" descr="linux kernel.jpg"/>
          <p:cNvPicPr>
            <a:picLocks noChangeAspect="1"/>
          </p:cNvPicPr>
          <p:nvPr/>
        </p:nvPicPr>
        <p:blipFill>
          <a:blip r:embed="rId3" cstate="print"/>
          <a:stretch>
            <a:fillRect/>
          </a:stretch>
        </p:blipFill>
        <p:spPr>
          <a:xfrm>
            <a:off x="7010400" y="0"/>
            <a:ext cx="1218345" cy="14478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Disk Scheduling In Linux</a:t>
            </a:r>
            <a:endParaRPr lang="en-US" dirty="0"/>
          </a:p>
        </p:txBody>
      </p:sp>
      <p:sp>
        <p:nvSpPr>
          <p:cNvPr id="3" name="Content Placeholder 2"/>
          <p:cNvSpPr>
            <a:spLocks noGrp="1"/>
          </p:cNvSpPr>
          <p:nvPr>
            <p:ph idx="1"/>
          </p:nvPr>
        </p:nvSpPr>
        <p:spPr/>
        <p:txBody>
          <a:bodyPr/>
          <a:lstStyle/>
          <a:p>
            <a:r>
              <a:rPr lang="en-US" dirty="0" smtClean="0"/>
              <a:t>The default disk scheduler is known as the Linux Elevator</a:t>
            </a:r>
          </a:p>
          <a:p>
            <a:pPr lvl="1"/>
            <a:r>
              <a:rPr lang="en-US" dirty="0" smtClean="0"/>
              <a:t>This algorithm is augmented by two others</a:t>
            </a:r>
          </a:p>
          <a:p>
            <a:pPr lvl="2"/>
            <a:r>
              <a:rPr lang="en-US" dirty="0" smtClean="0"/>
              <a:t>Deadline I/O scheduler</a:t>
            </a:r>
          </a:p>
          <a:p>
            <a:pPr lvl="2"/>
            <a:r>
              <a:rPr lang="en-US" dirty="0" smtClean="0"/>
              <a:t>Anticipatory I/O scheduler</a:t>
            </a:r>
          </a:p>
          <a:p>
            <a:pPr lvl="2"/>
            <a:endParaRPr lang="en-US" dirty="0" smtClean="0"/>
          </a:p>
          <a:p>
            <a:pPr lvl="2"/>
            <a:endParaRPr lang="en-US" dirty="0" smtClean="0"/>
          </a:p>
        </p:txBody>
      </p:sp>
      <p:pic>
        <p:nvPicPr>
          <p:cNvPr id="4" name="Picture 3" descr="spiral-clock.jpg"/>
          <p:cNvPicPr>
            <a:picLocks noChangeAspect="1"/>
          </p:cNvPicPr>
          <p:nvPr/>
        </p:nvPicPr>
        <p:blipFill>
          <a:blip r:embed="rId3" cstate="print"/>
          <a:stretch>
            <a:fillRect/>
          </a:stretch>
        </p:blipFill>
        <p:spPr>
          <a:xfrm>
            <a:off x="5791200" y="3352800"/>
            <a:ext cx="3048000" cy="29908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a:t>
            </a:r>
            <a:endParaRPr lang="en-US" dirty="0"/>
          </a:p>
        </p:txBody>
      </p:sp>
      <p:sp>
        <p:nvSpPr>
          <p:cNvPr id="3" name="Content Placeholder 2"/>
          <p:cNvSpPr>
            <a:spLocks noGrp="1"/>
          </p:cNvSpPr>
          <p:nvPr>
            <p:ph idx="1"/>
          </p:nvPr>
        </p:nvSpPr>
        <p:spPr>
          <a:xfrm>
            <a:off x="914400" y="1524000"/>
            <a:ext cx="8229600" cy="4343399"/>
          </a:xfrm>
        </p:spPr>
        <p:txBody>
          <a:bodyPr>
            <a:normAutofit fontScale="92500" lnSpcReduction="20000"/>
          </a:bodyPr>
          <a:lstStyle/>
          <a:p>
            <a:r>
              <a:rPr lang="en-US" dirty="0" smtClean="0"/>
              <a:t>Linux keeps one queue that sorts the list of requests by block number.</a:t>
            </a:r>
          </a:p>
          <a:p>
            <a:r>
              <a:rPr lang="en-US" dirty="0" smtClean="0"/>
              <a:t>Adding a request can be handled in one of </a:t>
            </a:r>
            <a:r>
              <a:rPr lang="en-US" dirty="0" smtClean="0"/>
              <a:t>four </a:t>
            </a:r>
            <a:r>
              <a:rPr lang="en-US" dirty="0" smtClean="0"/>
              <a:t>ways:</a:t>
            </a:r>
          </a:p>
          <a:p>
            <a:pPr lvl="1"/>
            <a:r>
              <a:rPr lang="en-US" dirty="0" smtClean="0"/>
              <a:t>if the new request is on the same sector or an adjacent sector then the two requests are merged</a:t>
            </a:r>
          </a:p>
          <a:p>
            <a:pPr lvl="1"/>
            <a:r>
              <a:rPr lang="en-US" dirty="0" smtClean="0"/>
              <a:t>If a pre-existing request is really old then the new request is placed behind the old request</a:t>
            </a:r>
          </a:p>
          <a:p>
            <a:pPr lvl="1"/>
            <a:r>
              <a:rPr lang="en-US" dirty="0" smtClean="0"/>
              <a:t>If there is a suitable location then the request is just placed into that location</a:t>
            </a:r>
          </a:p>
          <a:p>
            <a:pPr lvl="2"/>
            <a:r>
              <a:rPr lang="en-US" dirty="0" smtClean="0"/>
              <a:t>Else the request is just placed at the tail end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Deadline Scheduler</a:t>
            </a:r>
            <a:endParaRPr lang="en-US" dirty="0"/>
          </a:p>
        </p:txBody>
      </p:sp>
      <p:sp>
        <p:nvSpPr>
          <p:cNvPr id="3" name="Content Placeholder 2"/>
          <p:cNvSpPr>
            <a:spLocks noGrp="1"/>
          </p:cNvSpPr>
          <p:nvPr>
            <p:ph idx="1"/>
          </p:nvPr>
        </p:nvSpPr>
        <p:spPr/>
        <p:txBody>
          <a:bodyPr>
            <a:normAutofit lnSpcReduction="10000"/>
          </a:bodyPr>
          <a:lstStyle/>
          <a:p>
            <a:r>
              <a:rPr lang="en-US" dirty="0" smtClean="0"/>
              <a:t>This algorithm accompanies the Elevator algorithm. </a:t>
            </a:r>
          </a:p>
          <a:p>
            <a:r>
              <a:rPr lang="en-US" dirty="0" smtClean="0"/>
              <a:t>Meant to prevent starvation effect. </a:t>
            </a:r>
          </a:p>
          <a:p>
            <a:r>
              <a:rPr lang="en-US" dirty="0" smtClean="0"/>
              <a:t>Uses three queues</a:t>
            </a:r>
          </a:p>
          <a:p>
            <a:pPr lvl="1"/>
            <a:r>
              <a:rPr lang="en-US" dirty="0" smtClean="0"/>
              <a:t>The elevator queue</a:t>
            </a:r>
          </a:p>
          <a:p>
            <a:pPr lvl="1"/>
            <a:r>
              <a:rPr lang="en-US" dirty="0" smtClean="0"/>
              <a:t>Read FIFO queue</a:t>
            </a:r>
          </a:p>
          <a:p>
            <a:pPr lvl="1"/>
            <a:r>
              <a:rPr lang="en-US" dirty="0" smtClean="0"/>
              <a:t>Write FIFO queue</a:t>
            </a:r>
          </a:p>
          <a:p>
            <a:r>
              <a:rPr lang="en-US" dirty="0" smtClean="0"/>
              <a:t>When the time in one of the queues gets older than the expiration time the scheduler takes the item from the queue.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Anticipatory I/O Scheduler</a:t>
            </a:r>
            <a:endParaRPr lang="en-US" dirty="0"/>
          </a:p>
        </p:txBody>
      </p:sp>
      <p:sp>
        <p:nvSpPr>
          <p:cNvPr id="3" name="Content Placeholder 2"/>
          <p:cNvSpPr>
            <a:spLocks noGrp="1"/>
          </p:cNvSpPr>
          <p:nvPr>
            <p:ph idx="1"/>
          </p:nvPr>
        </p:nvSpPr>
        <p:spPr/>
        <p:txBody>
          <a:bodyPr/>
          <a:lstStyle/>
          <a:p>
            <a:r>
              <a:rPr lang="en-US" dirty="0" smtClean="0"/>
              <a:t>This algorithm works with the Deadline algorithm.</a:t>
            </a:r>
          </a:p>
          <a:p>
            <a:pPr lvl="1"/>
            <a:r>
              <a:rPr lang="en-US" dirty="0" smtClean="0"/>
              <a:t>This algorithm causes a 6 m/s delay after a read request. </a:t>
            </a:r>
          </a:p>
          <a:p>
            <a:pPr lvl="2"/>
            <a:r>
              <a:rPr lang="en-US" dirty="0" smtClean="0"/>
              <a:t>It does this assuming that the next read request may come from the same section on the disk. If so then the operation is processed immediately. </a:t>
            </a:r>
          </a:p>
          <a:p>
            <a:pPr lvl="3"/>
            <a:r>
              <a:rPr lang="en-US" dirty="0" smtClean="0"/>
              <a:t>If not it moves 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Earliest Deadline First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Used in Real Time Operating Systems</a:t>
            </a:r>
          </a:p>
          <a:p>
            <a:pPr lvl="1"/>
            <a:r>
              <a:rPr lang="en-US" dirty="0" smtClean="0"/>
              <a:t>Household Appliances</a:t>
            </a:r>
          </a:p>
          <a:p>
            <a:pPr lvl="1"/>
            <a:r>
              <a:rPr lang="en-US" dirty="0" smtClean="0"/>
              <a:t>Industrial Robots</a:t>
            </a:r>
          </a:p>
          <a:p>
            <a:pPr lvl="1"/>
            <a:r>
              <a:rPr lang="en-US" dirty="0" smtClean="0"/>
              <a:t>Spacecraft</a:t>
            </a:r>
          </a:p>
          <a:p>
            <a:pPr lvl="1"/>
            <a:r>
              <a:rPr lang="en-US" dirty="0" smtClean="0"/>
              <a:t>Programmable Thermostats</a:t>
            </a:r>
          </a:p>
          <a:p>
            <a:r>
              <a:rPr lang="en-US" dirty="0" smtClean="0"/>
              <a:t>Quite simply, when a process is finished the queue is searched for a process with the next closest deadline.</a:t>
            </a:r>
          </a:p>
          <a:p>
            <a:r>
              <a:rPr lang="en-US" dirty="0" smtClean="0"/>
              <a:t>This method works only if the CPU is not at 100%. </a:t>
            </a:r>
          </a:p>
          <a:p>
            <a:pPr lvl="1"/>
            <a:r>
              <a:rPr lang="en-US" dirty="0" smtClean="0"/>
              <a:t>If it is then the results are unpredictable. </a:t>
            </a:r>
          </a:p>
          <a:p>
            <a:r>
              <a:rPr lang="en-US" dirty="0" smtClean="0"/>
              <a:t>Each job is characterized by the following:</a:t>
            </a:r>
          </a:p>
          <a:p>
            <a:pPr lvl="1"/>
            <a:r>
              <a:rPr lang="en-US" dirty="0" smtClean="0"/>
              <a:t>Arrival time</a:t>
            </a:r>
          </a:p>
          <a:p>
            <a:pPr lvl="1"/>
            <a:r>
              <a:rPr lang="en-US" dirty="0" smtClean="0"/>
              <a:t>Execution requirements</a:t>
            </a:r>
          </a:p>
          <a:p>
            <a:pPr lvl="1"/>
            <a:r>
              <a:rPr lang="en-US" dirty="0" smtClean="0"/>
              <a:t>Deadline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Preemptive Scheduling </a:t>
            </a:r>
            <a:endParaRPr lang="en-US" dirty="0"/>
          </a:p>
        </p:txBody>
      </p:sp>
      <p:sp>
        <p:nvSpPr>
          <p:cNvPr id="3" name="Content Placeholder 2"/>
          <p:cNvSpPr>
            <a:spLocks noGrp="1"/>
          </p:cNvSpPr>
          <p:nvPr>
            <p:ph idx="1"/>
          </p:nvPr>
        </p:nvSpPr>
        <p:spPr/>
        <p:txBody>
          <a:bodyPr/>
          <a:lstStyle/>
          <a:p>
            <a:r>
              <a:rPr lang="en-US" dirty="0" smtClean="0"/>
              <a:t>Programs do not get interrupted</a:t>
            </a:r>
          </a:p>
          <a:p>
            <a:r>
              <a:rPr lang="en-US" dirty="0" smtClean="0"/>
              <a:t>Relies on cooperative multitasking</a:t>
            </a:r>
          </a:p>
          <a:p>
            <a:pPr lvl="1"/>
            <a:r>
              <a:rPr lang="en-US" dirty="0" smtClean="0"/>
              <a:t>The OS relied on the program to tell it when it was finished.</a:t>
            </a:r>
            <a:endParaRPr lang="en-US" dirty="0"/>
          </a:p>
        </p:txBody>
      </p:sp>
      <p:pic>
        <p:nvPicPr>
          <p:cNvPr id="4" name="Content Placeholder 3" descr="windows.jpg"/>
          <p:cNvPicPr>
            <a:picLocks noChangeAspect="1"/>
          </p:cNvPicPr>
          <p:nvPr/>
        </p:nvPicPr>
        <p:blipFill>
          <a:blip r:embed="rId3" cstate="print"/>
          <a:stretch>
            <a:fillRect/>
          </a:stretch>
        </p:blipFill>
        <p:spPr>
          <a:xfrm>
            <a:off x="7848600" y="228600"/>
            <a:ext cx="1143000" cy="10096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95 and After</a:t>
            </a:r>
            <a:endParaRPr lang="en-US" dirty="0"/>
          </a:p>
        </p:txBody>
      </p:sp>
      <p:sp>
        <p:nvSpPr>
          <p:cNvPr id="3" name="Content Placeholder 2"/>
          <p:cNvSpPr>
            <a:spLocks noGrp="1"/>
          </p:cNvSpPr>
          <p:nvPr>
            <p:ph idx="1"/>
          </p:nvPr>
        </p:nvSpPr>
        <p:spPr/>
        <p:txBody>
          <a:bodyPr>
            <a:normAutofit lnSpcReduction="10000"/>
          </a:bodyPr>
          <a:lstStyle/>
          <a:p>
            <a:r>
              <a:rPr lang="en-US" dirty="0" smtClean="0"/>
              <a:t>Up until Vista Windows used a multilevel feedback queue.</a:t>
            </a:r>
          </a:p>
          <a:p>
            <a:r>
              <a:rPr lang="en-US" dirty="0" smtClean="0"/>
              <a:t>32 levels defined from 0 – 31</a:t>
            </a:r>
          </a:p>
          <a:p>
            <a:pPr lvl="1"/>
            <a:r>
              <a:rPr lang="en-US" dirty="0" smtClean="0"/>
              <a:t>0 belonging to Windows</a:t>
            </a:r>
          </a:p>
          <a:p>
            <a:pPr lvl="1"/>
            <a:r>
              <a:rPr lang="en-US" dirty="0" smtClean="0"/>
              <a:t>1 – 15 are normal priorities</a:t>
            </a:r>
          </a:p>
          <a:p>
            <a:pPr lvl="1"/>
            <a:r>
              <a:rPr lang="en-US" dirty="0" smtClean="0"/>
              <a:t>16 – 31 are for soft real time priorities </a:t>
            </a:r>
          </a:p>
          <a:p>
            <a:pPr lvl="2"/>
            <a:r>
              <a:rPr lang="en-US" dirty="0" smtClean="0"/>
              <a:t>These require privileges to assign</a:t>
            </a:r>
          </a:p>
          <a:p>
            <a:pPr lvl="1"/>
            <a:r>
              <a:rPr lang="en-US" dirty="0" smtClean="0"/>
              <a:t>User can assign 5 of these priorities to a running application via the task manager application or </a:t>
            </a:r>
            <a:r>
              <a:rPr lang="en-US" dirty="0"/>
              <a:t>T</a:t>
            </a:r>
            <a:r>
              <a:rPr lang="en-US" dirty="0" smtClean="0"/>
              <a:t>hread Management API</a:t>
            </a:r>
          </a:p>
        </p:txBody>
      </p:sp>
      <p:pic>
        <p:nvPicPr>
          <p:cNvPr id="4" name="Content Placeholder 3" descr="windows.jpg"/>
          <p:cNvPicPr>
            <a:picLocks noChangeAspect="1"/>
          </p:cNvPicPr>
          <p:nvPr/>
        </p:nvPicPr>
        <p:blipFill>
          <a:blip r:embed="rId3" cstate="print"/>
          <a:stretch>
            <a:fillRect/>
          </a:stretch>
        </p:blipFill>
        <p:spPr>
          <a:xfrm>
            <a:off x="7086600" y="228600"/>
            <a:ext cx="1143000" cy="10096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Multilevel Feedback Queue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Preferences</a:t>
            </a:r>
          </a:p>
          <a:p>
            <a:pPr lvl="1"/>
            <a:r>
              <a:rPr lang="en-US" dirty="0" smtClean="0"/>
              <a:t>Shortest jobs</a:t>
            </a:r>
          </a:p>
          <a:p>
            <a:pPr lvl="1"/>
            <a:r>
              <a:rPr lang="en-US" dirty="0" smtClean="0"/>
              <a:t>I/O bound processes</a:t>
            </a:r>
          </a:p>
          <a:p>
            <a:pPr lvl="1"/>
            <a:r>
              <a:rPr lang="en-US" dirty="0"/>
              <a:t>Quickly establish the nature of a process and schedule the process accordingly</a:t>
            </a:r>
            <a:r>
              <a:rPr lang="en-US" dirty="0" smtClean="0"/>
              <a:t>.</a:t>
            </a:r>
          </a:p>
          <a:p>
            <a:r>
              <a:rPr lang="en-US" sz="3000" dirty="0" smtClean="0"/>
              <a:t>In the multilevel feedback queue, a process is given just one chance to complete at a given queue level before it is forced down to a lower level queue</a:t>
            </a:r>
            <a:r>
              <a:rPr lang="en-US" sz="3000" dirty="0" smtClean="0"/>
              <a:t>. </a:t>
            </a:r>
            <a:endParaRPr lang="en-US" sz="3000" dirty="0" smtClean="0"/>
          </a:p>
          <a:p>
            <a:r>
              <a:rPr lang="en-US" dirty="0" smtClean="0"/>
              <a:t>A process enters the queue and processes are taken out in that same order. </a:t>
            </a:r>
            <a:endParaRPr lang="en-US" dirty="0" smtClean="0"/>
          </a:p>
          <a:p>
            <a:pPr lvl="1"/>
            <a:r>
              <a:rPr lang="en-US" dirty="0" smtClean="0"/>
              <a:t>When a process does not complete instead of going back to the end of the same que</a:t>
            </a:r>
            <a:r>
              <a:rPr lang="en-US" dirty="0" smtClean="0"/>
              <a:t>ue it just goes down one queue.</a:t>
            </a:r>
            <a:endParaRPr lang="en-US" dirty="0" smtClean="0"/>
          </a:p>
          <a:p>
            <a:endParaRPr lang="en-US" dirty="0" smtClean="0"/>
          </a:p>
          <a:p>
            <a:endParaRPr lang="en-US" dirty="0" smtClean="0"/>
          </a:p>
          <a:p>
            <a:endParaRPr lang="en-US" dirty="0"/>
          </a:p>
        </p:txBody>
      </p:sp>
      <p:pic>
        <p:nvPicPr>
          <p:cNvPr id="4" name="Content Placeholder 3" descr="windows.jpg"/>
          <p:cNvPicPr>
            <a:picLocks noChangeAspect="1"/>
          </p:cNvPicPr>
          <p:nvPr/>
        </p:nvPicPr>
        <p:blipFill>
          <a:blip r:embed="rId3" cstate="print"/>
          <a:stretch>
            <a:fillRect/>
          </a:stretch>
        </p:blipFill>
        <p:spPr>
          <a:xfrm>
            <a:off x="7772400" y="228600"/>
            <a:ext cx="1143000" cy="10096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FIFO</a:t>
            </a:r>
            <a:endParaRPr lang="en-US" dirty="0"/>
          </a:p>
        </p:txBody>
      </p:sp>
      <p:sp>
        <p:nvSpPr>
          <p:cNvPr id="4" name="Rectangle 3"/>
          <p:cNvSpPr/>
          <p:nvPr/>
        </p:nvSpPr>
        <p:spPr>
          <a:xfrm>
            <a:off x="1905000" y="2438400"/>
            <a:ext cx="838200" cy="2667000"/>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905000" y="4648200"/>
            <a:ext cx="8382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05000" y="4191000"/>
            <a:ext cx="8382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05000" y="3733800"/>
            <a:ext cx="8382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05000" y="3276600"/>
            <a:ext cx="8382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05000" y="2819400"/>
            <a:ext cx="8382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05000" y="1905000"/>
            <a:ext cx="1066800" cy="381000"/>
          </a:xfrm>
          <a:prstGeom prst="rect">
            <a:avLst/>
          </a:prstGeom>
          <a:noFill/>
        </p:spPr>
        <p:txBody>
          <a:bodyPr wrap="square" rtlCol="0">
            <a:spAutoFit/>
          </a:bodyPr>
          <a:lstStyle/>
          <a:p>
            <a:r>
              <a:rPr lang="en-US" dirty="0" smtClean="0"/>
              <a:t>Queue</a:t>
            </a:r>
            <a:endParaRPr lang="en-US" dirty="0"/>
          </a:p>
        </p:txBody>
      </p:sp>
      <p:sp>
        <p:nvSpPr>
          <p:cNvPr id="14" name="TextBox 13"/>
          <p:cNvSpPr txBox="1"/>
          <p:nvPr/>
        </p:nvSpPr>
        <p:spPr>
          <a:xfrm>
            <a:off x="0" y="3200400"/>
            <a:ext cx="1524000" cy="369332"/>
          </a:xfrm>
          <a:prstGeom prst="rect">
            <a:avLst/>
          </a:prstGeom>
          <a:noFill/>
        </p:spPr>
        <p:txBody>
          <a:bodyPr wrap="square" rtlCol="0">
            <a:spAutoFit/>
          </a:bodyPr>
          <a:lstStyle/>
          <a:p>
            <a:r>
              <a:rPr lang="en-US" dirty="0" smtClean="0"/>
              <a:t>New process</a:t>
            </a:r>
            <a:endParaRPr lang="en-US" dirty="0"/>
          </a:p>
        </p:txBody>
      </p:sp>
      <p:cxnSp>
        <p:nvCxnSpPr>
          <p:cNvPr id="15" name="Straight Arrow Connector 14"/>
          <p:cNvCxnSpPr/>
          <p:nvPr/>
        </p:nvCxnSpPr>
        <p:spPr>
          <a:xfrm>
            <a:off x="1143000" y="3657600"/>
            <a:ext cx="685800" cy="3063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057400" y="4267200"/>
            <a:ext cx="609600" cy="369332"/>
          </a:xfrm>
          <a:prstGeom prst="rect">
            <a:avLst/>
          </a:prstGeom>
          <a:noFill/>
        </p:spPr>
        <p:txBody>
          <a:bodyPr wrap="square" rtlCol="0">
            <a:spAutoFit/>
          </a:bodyPr>
          <a:lstStyle/>
          <a:p>
            <a:r>
              <a:rPr lang="en-US" dirty="0" smtClean="0"/>
              <a:t>Full</a:t>
            </a:r>
            <a:endParaRPr lang="en-US" dirty="0"/>
          </a:p>
        </p:txBody>
      </p:sp>
      <p:sp>
        <p:nvSpPr>
          <p:cNvPr id="21" name="TextBox 20"/>
          <p:cNvSpPr txBox="1"/>
          <p:nvPr/>
        </p:nvSpPr>
        <p:spPr>
          <a:xfrm>
            <a:off x="2057400" y="4648200"/>
            <a:ext cx="609600" cy="369332"/>
          </a:xfrm>
          <a:prstGeom prst="rect">
            <a:avLst/>
          </a:prstGeom>
          <a:noFill/>
        </p:spPr>
        <p:txBody>
          <a:bodyPr wrap="square" rtlCol="0">
            <a:spAutoFit/>
          </a:bodyPr>
          <a:lstStyle/>
          <a:p>
            <a:r>
              <a:rPr lang="en-US" dirty="0" smtClean="0"/>
              <a:t>Full</a:t>
            </a:r>
            <a:endParaRPr lang="en-US" dirty="0"/>
          </a:p>
        </p:txBody>
      </p:sp>
      <p:sp>
        <p:nvSpPr>
          <p:cNvPr id="25" name="TextBox 24"/>
          <p:cNvSpPr txBox="1"/>
          <p:nvPr/>
        </p:nvSpPr>
        <p:spPr>
          <a:xfrm>
            <a:off x="3581400" y="1981200"/>
            <a:ext cx="5105400" cy="2031325"/>
          </a:xfrm>
          <a:prstGeom prst="rect">
            <a:avLst/>
          </a:prstGeom>
          <a:noFill/>
        </p:spPr>
        <p:txBody>
          <a:bodyPr wrap="square" rtlCol="0">
            <a:spAutoFit/>
          </a:bodyPr>
          <a:lstStyle/>
          <a:p>
            <a:pPr marL="0" lvl="1"/>
            <a:r>
              <a:rPr lang="en-US" dirty="0" smtClean="0"/>
              <a:t>A new process is positioned at the end of the top-level FIFO queue.</a:t>
            </a:r>
          </a:p>
          <a:p>
            <a:pPr marL="0" lvl="1"/>
            <a:endParaRPr lang="en-US" dirty="0"/>
          </a:p>
          <a:p>
            <a:pPr marL="0" lvl="1"/>
            <a:r>
              <a:rPr lang="en-US" dirty="0" smtClean="0"/>
              <a:t>At some stage the process reaches the head of the queue and is assigned the CPU.</a:t>
            </a:r>
          </a:p>
          <a:p>
            <a:pPr marL="0" lvl="1"/>
            <a:endParaRPr lang="en-US" dirty="0" smtClean="0"/>
          </a:p>
          <a:p>
            <a:endParaRPr lang="en-US" dirty="0"/>
          </a:p>
        </p:txBody>
      </p:sp>
      <p:pic>
        <p:nvPicPr>
          <p:cNvPr id="27" name="Content Placeholder 3" descr="windows.jpg"/>
          <p:cNvPicPr>
            <a:picLocks noChangeAspect="1"/>
          </p:cNvPicPr>
          <p:nvPr/>
        </p:nvPicPr>
        <p:blipFill>
          <a:blip r:embed="rId3" cstate="print"/>
          <a:stretch>
            <a:fillRect/>
          </a:stretch>
        </p:blipFill>
        <p:spPr>
          <a:xfrm>
            <a:off x="7543800" y="228600"/>
            <a:ext cx="1143000" cy="10096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FIFO in the CPU</a:t>
            </a:r>
            <a:endParaRPr lang="en-US" dirty="0"/>
          </a:p>
        </p:txBody>
      </p:sp>
      <p:sp>
        <p:nvSpPr>
          <p:cNvPr id="4" name="Rectangle 3"/>
          <p:cNvSpPr/>
          <p:nvPr/>
        </p:nvSpPr>
        <p:spPr>
          <a:xfrm>
            <a:off x="685800" y="1447800"/>
            <a:ext cx="1752600" cy="12192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Process in CPU</a:t>
            </a:r>
            <a:endParaRPr lang="en-US" dirty="0">
              <a:solidFill>
                <a:schemeClr val="tx1"/>
              </a:solidFill>
            </a:endParaRPr>
          </a:p>
        </p:txBody>
      </p:sp>
      <p:sp>
        <p:nvSpPr>
          <p:cNvPr id="5" name="Flowchart: Decision 4"/>
          <p:cNvSpPr/>
          <p:nvPr/>
        </p:nvSpPr>
        <p:spPr>
          <a:xfrm>
            <a:off x="3200400" y="1447800"/>
            <a:ext cx="2362200" cy="1219200"/>
          </a:xfrm>
          <a:prstGeom prst="flowChartDecision">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10000"/>
                  </a:schemeClr>
                </a:solidFill>
              </a:rPr>
              <a:t>Is process complete?</a:t>
            </a:r>
            <a:endParaRPr lang="en-US" dirty="0">
              <a:solidFill>
                <a:schemeClr val="bg2">
                  <a:lumMod val="10000"/>
                </a:schemeClr>
              </a:solidFill>
            </a:endParaRPr>
          </a:p>
        </p:txBody>
      </p:sp>
      <p:sp>
        <p:nvSpPr>
          <p:cNvPr id="6" name="Rectangle 5"/>
          <p:cNvSpPr/>
          <p:nvPr/>
        </p:nvSpPr>
        <p:spPr>
          <a:xfrm>
            <a:off x="6324600" y="1447800"/>
            <a:ext cx="1752600" cy="12192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dirty="0">
                <a:solidFill>
                  <a:prstClr val="black"/>
                </a:solidFill>
              </a:rPr>
              <a:t>If the process is completed it leaves the system.</a:t>
            </a:r>
          </a:p>
        </p:txBody>
      </p:sp>
      <p:cxnSp>
        <p:nvCxnSpPr>
          <p:cNvPr id="8" name="Straight Arrow Connector 7"/>
          <p:cNvCxnSpPr>
            <a:stCxn id="4" idx="3"/>
            <a:endCxn id="5" idx="1"/>
          </p:cNvCxnSpPr>
          <p:nvPr/>
        </p:nvCxnSpPr>
        <p:spPr>
          <a:xfrm>
            <a:off x="2438400" y="2057400"/>
            <a:ext cx="7620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562600" y="2057400"/>
            <a:ext cx="7620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15000" y="1600200"/>
            <a:ext cx="533400" cy="369332"/>
          </a:xfrm>
          <a:prstGeom prst="rect">
            <a:avLst/>
          </a:prstGeom>
          <a:noFill/>
        </p:spPr>
        <p:txBody>
          <a:bodyPr wrap="square" rtlCol="0">
            <a:spAutoFit/>
          </a:bodyPr>
          <a:lstStyle/>
          <a:p>
            <a:r>
              <a:rPr lang="en-US" dirty="0" smtClean="0"/>
              <a:t>Yes</a:t>
            </a:r>
            <a:endParaRPr lang="en-US" dirty="0"/>
          </a:p>
        </p:txBody>
      </p:sp>
      <p:cxnSp>
        <p:nvCxnSpPr>
          <p:cNvPr id="12" name="Straight Arrow Connector 11"/>
          <p:cNvCxnSpPr/>
          <p:nvPr/>
        </p:nvCxnSpPr>
        <p:spPr>
          <a:xfrm rot="5400000">
            <a:off x="4000500" y="3009900"/>
            <a:ext cx="6858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19600" y="2743200"/>
            <a:ext cx="533400" cy="369332"/>
          </a:xfrm>
          <a:prstGeom prst="rect">
            <a:avLst/>
          </a:prstGeom>
          <a:noFill/>
        </p:spPr>
        <p:txBody>
          <a:bodyPr wrap="square" rtlCol="0">
            <a:spAutoFit/>
          </a:bodyPr>
          <a:lstStyle/>
          <a:p>
            <a:r>
              <a:rPr lang="en-US" dirty="0" smtClean="0"/>
              <a:t>No</a:t>
            </a:r>
            <a:endParaRPr lang="en-US" dirty="0"/>
          </a:p>
        </p:txBody>
      </p:sp>
      <p:sp>
        <p:nvSpPr>
          <p:cNvPr id="16" name="Flowchart: Decision 15"/>
          <p:cNvSpPr/>
          <p:nvPr/>
        </p:nvSpPr>
        <p:spPr>
          <a:xfrm>
            <a:off x="3200400" y="3352800"/>
            <a:ext cx="2362200" cy="1219200"/>
          </a:xfrm>
          <a:prstGeom prst="flowChartDecision">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10000"/>
                  </a:schemeClr>
                </a:solidFill>
              </a:rPr>
              <a:t>Voluntary or out of time?</a:t>
            </a:r>
            <a:endParaRPr lang="en-US" dirty="0">
              <a:solidFill>
                <a:schemeClr val="bg2">
                  <a:lumMod val="10000"/>
                </a:schemeClr>
              </a:solidFill>
            </a:endParaRPr>
          </a:p>
        </p:txBody>
      </p:sp>
      <p:cxnSp>
        <p:nvCxnSpPr>
          <p:cNvPr id="17" name="Straight Arrow Connector 16"/>
          <p:cNvCxnSpPr/>
          <p:nvPr/>
        </p:nvCxnSpPr>
        <p:spPr>
          <a:xfrm>
            <a:off x="5562600" y="3962400"/>
            <a:ext cx="7620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2438400" y="3962400"/>
            <a:ext cx="7620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62200" y="3505200"/>
            <a:ext cx="1143000" cy="369332"/>
          </a:xfrm>
          <a:prstGeom prst="rect">
            <a:avLst/>
          </a:prstGeom>
          <a:noFill/>
        </p:spPr>
        <p:txBody>
          <a:bodyPr wrap="square" rtlCol="0">
            <a:spAutoFit/>
          </a:bodyPr>
          <a:lstStyle/>
          <a:p>
            <a:r>
              <a:rPr lang="en-US" dirty="0" smtClean="0"/>
              <a:t>Voluntary</a:t>
            </a:r>
            <a:endParaRPr lang="en-US" dirty="0"/>
          </a:p>
        </p:txBody>
      </p:sp>
      <p:sp>
        <p:nvSpPr>
          <p:cNvPr id="22" name="TextBox 21"/>
          <p:cNvSpPr txBox="1"/>
          <p:nvPr/>
        </p:nvSpPr>
        <p:spPr>
          <a:xfrm>
            <a:off x="5181600" y="3505200"/>
            <a:ext cx="1295400" cy="369332"/>
          </a:xfrm>
          <a:prstGeom prst="rect">
            <a:avLst/>
          </a:prstGeom>
          <a:noFill/>
        </p:spPr>
        <p:txBody>
          <a:bodyPr wrap="square" rtlCol="0">
            <a:spAutoFit/>
          </a:bodyPr>
          <a:lstStyle/>
          <a:p>
            <a:r>
              <a:rPr lang="en-US" dirty="0" smtClean="0"/>
              <a:t>Out of time</a:t>
            </a:r>
            <a:endParaRPr lang="en-US" dirty="0"/>
          </a:p>
        </p:txBody>
      </p:sp>
      <p:sp>
        <p:nvSpPr>
          <p:cNvPr id="24" name="Rectangle 23"/>
          <p:cNvSpPr/>
          <p:nvPr/>
        </p:nvSpPr>
        <p:spPr>
          <a:xfrm>
            <a:off x="6400800" y="3048000"/>
            <a:ext cx="2438400" cy="19812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dirty="0">
                <a:solidFill>
                  <a:prstClr val="black"/>
                </a:solidFill>
              </a:rPr>
              <a:t>If the process uses all the quantum time, it is pre-empted and positioned at the end of the next lower level queue.</a:t>
            </a:r>
          </a:p>
        </p:txBody>
      </p:sp>
      <p:sp>
        <p:nvSpPr>
          <p:cNvPr id="25" name="Rectangle 24"/>
          <p:cNvSpPr/>
          <p:nvPr/>
        </p:nvSpPr>
        <p:spPr>
          <a:xfrm>
            <a:off x="152400" y="3048000"/>
            <a:ext cx="2286000" cy="24384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dirty="0">
                <a:solidFill>
                  <a:prstClr val="black"/>
                </a:solidFill>
              </a:rPr>
              <a:t>If the process voluntarily relinquishes control it leaves the queuing network, and when the process becomes ready again it enters the system on the same queue level.</a:t>
            </a:r>
          </a:p>
        </p:txBody>
      </p:sp>
      <p:cxnSp>
        <p:nvCxnSpPr>
          <p:cNvPr id="29" name="Straight Arrow Connector 28"/>
          <p:cNvCxnSpPr>
            <a:stCxn id="25" idx="0"/>
          </p:cNvCxnSpPr>
          <p:nvPr/>
        </p:nvCxnSpPr>
        <p:spPr>
          <a:xfrm rot="5400000" flipH="1" flipV="1">
            <a:off x="1104900" y="2857500"/>
            <a:ext cx="381000" cy="1588"/>
          </a:xfrm>
          <a:prstGeom prst="straightConnector1">
            <a:avLst/>
          </a:prstGeom>
          <a:ln w="127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048000" y="5181600"/>
            <a:ext cx="3505200" cy="1200329"/>
          </a:xfrm>
          <a:prstGeom prst="rect">
            <a:avLst/>
          </a:prstGeom>
          <a:noFill/>
        </p:spPr>
        <p:txBody>
          <a:bodyPr wrap="square" rtlCol="0">
            <a:spAutoFit/>
          </a:bodyPr>
          <a:lstStyle/>
          <a:p>
            <a:pPr marL="0" lvl="1"/>
            <a:r>
              <a:rPr lang="en-US" dirty="0" smtClean="0"/>
              <a:t>This will continue until the process completes or it reaches the base level queue.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Level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At the base level queue the processes circulate in round robin fashion until they complete and leave the system.</a:t>
            </a:r>
          </a:p>
          <a:p>
            <a:endParaRPr lang="en-US" dirty="0" smtClean="0"/>
          </a:p>
          <a:p>
            <a:r>
              <a:rPr lang="en-US" dirty="0" smtClean="0"/>
              <a:t>Optionally, if a process blocks for I/O, it is 'promoted' one level, and placed at the end of the next-highest queue. This allows I/O bound processes to be favored by the scheduler and allows processes to 'escape' the base level queue.</a:t>
            </a:r>
          </a:p>
          <a:p>
            <a:endParaRPr lang="en-US" dirty="0"/>
          </a:p>
        </p:txBody>
      </p:sp>
      <p:pic>
        <p:nvPicPr>
          <p:cNvPr id="4" name="Content Placeholder 3" descr="windows.jpg"/>
          <p:cNvPicPr>
            <a:picLocks noChangeAspect="1"/>
          </p:cNvPicPr>
          <p:nvPr/>
        </p:nvPicPr>
        <p:blipFill>
          <a:blip r:embed="rId3" cstate="print"/>
          <a:stretch>
            <a:fillRect/>
          </a:stretch>
        </p:blipFill>
        <p:spPr>
          <a:xfrm>
            <a:off x="7543800" y="228600"/>
            <a:ext cx="1143000" cy="10096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Escaping to a Higher Level</a:t>
            </a:r>
            <a:endParaRPr lang="en-US" dirty="0"/>
          </a:p>
        </p:txBody>
      </p:sp>
      <p:pic>
        <p:nvPicPr>
          <p:cNvPr id="4" name="Content Placeholder 3" descr="windows.jpg"/>
          <p:cNvPicPr>
            <a:picLocks noChangeAspect="1"/>
          </p:cNvPicPr>
          <p:nvPr/>
        </p:nvPicPr>
        <p:blipFill>
          <a:blip r:embed="rId3" cstate="print"/>
          <a:stretch>
            <a:fillRect/>
          </a:stretch>
        </p:blipFill>
        <p:spPr>
          <a:xfrm>
            <a:off x="7620000" y="152400"/>
            <a:ext cx="1143000" cy="1009650"/>
          </a:xfrm>
          <a:prstGeom prst="rect">
            <a:avLst/>
          </a:prstGeom>
        </p:spPr>
      </p:pic>
      <p:sp>
        <p:nvSpPr>
          <p:cNvPr id="5" name="Rectangle 4"/>
          <p:cNvSpPr/>
          <p:nvPr/>
        </p:nvSpPr>
        <p:spPr>
          <a:xfrm>
            <a:off x="1524000" y="1600200"/>
            <a:ext cx="36576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Queue 1</a:t>
            </a:r>
            <a:endParaRPr lang="en-US" dirty="0">
              <a:solidFill>
                <a:schemeClr val="tx1"/>
              </a:solidFill>
            </a:endParaRPr>
          </a:p>
        </p:txBody>
      </p:sp>
      <p:sp>
        <p:nvSpPr>
          <p:cNvPr id="6" name="Rectangle 5"/>
          <p:cNvSpPr/>
          <p:nvPr/>
        </p:nvSpPr>
        <p:spPr>
          <a:xfrm>
            <a:off x="1524000" y="2438400"/>
            <a:ext cx="36576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Queue 2</a:t>
            </a:r>
            <a:endParaRPr lang="en-US" dirty="0">
              <a:solidFill>
                <a:schemeClr val="tx1"/>
              </a:solidFill>
            </a:endParaRPr>
          </a:p>
        </p:txBody>
      </p:sp>
      <p:sp>
        <p:nvSpPr>
          <p:cNvPr id="7" name="Rectangle 6"/>
          <p:cNvSpPr/>
          <p:nvPr/>
        </p:nvSpPr>
        <p:spPr>
          <a:xfrm>
            <a:off x="1524000" y="3276600"/>
            <a:ext cx="36576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Queue 3 (round robin)</a:t>
            </a:r>
            <a:endParaRPr lang="en-US" dirty="0">
              <a:solidFill>
                <a:schemeClr val="tx1"/>
              </a:solidFill>
            </a:endParaRPr>
          </a:p>
        </p:txBody>
      </p:sp>
      <p:sp>
        <p:nvSpPr>
          <p:cNvPr id="8" name="Oval 7"/>
          <p:cNvSpPr/>
          <p:nvPr/>
        </p:nvSpPr>
        <p:spPr>
          <a:xfrm>
            <a:off x="6248400" y="2286000"/>
            <a:ext cx="2438400" cy="21336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RUN</a:t>
            </a:r>
            <a:endParaRPr lang="en-US" dirty="0">
              <a:solidFill>
                <a:schemeClr val="tx1"/>
              </a:solidFill>
            </a:endParaRPr>
          </a:p>
        </p:txBody>
      </p:sp>
      <p:sp>
        <p:nvSpPr>
          <p:cNvPr id="9" name="Isosceles Triangle 8"/>
          <p:cNvSpPr/>
          <p:nvPr/>
        </p:nvSpPr>
        <p:spPr>
          <a:xfrm>
            <a:off x="2362200" y="4191000"/>
            <a:ext cx="2286000" cy="2362200"/>
          </a:xfrm>
          <a:prstGeom prst="triangl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WAIT</a:t>
            </a:r>
            <a:endParaRPr lang="en-US" dirty="0">
              <a:solidFill>
                <a:schemeClr val="tx1"/>
              </a:solidFill>
            </a:endParaRPr>
          </a:p>
        </p:txBody>
      </p:sp>
      <p:sp>
        <p:nvSpPr>
          <p:cNvPr id="14" name="Freeform 13"/>
          <p:cNvSpPr/>
          <p:nvPr/>
        </p:nvSpPr>
        <p:spPr>
          <a:xfrm>
            <a:off x="394335" y="1760220"/>
            <a:ext cx="7362825" cy="889635"/>
          </a:xfrm>
          <a:custGeom>
            <a:avLst/>
            <a:gdLst>
              <a:gd name="connsiteX0" fmla="*/ 4772025 w 7362825"/>
              <a:gd name="connsiteY0" fmla="*/ 0 h 889635"/>
              <a:gd name="connsiteX1" fmla="*/ 7263765 w 7362825"/>
              <a:gd name="connsiteY1" fmla="*/ 834390 h 889635"/>
              <a:gd name="connsiteX2" fmla="*/ 4177665 w 7362825"/>
              <a:gd name="connsiteY2" fmla="*/ 331470 h 889635"/>
              <a:gd name="connsiteX3" fmla="*/ 508635 w 7362825"/>
              <a:gd name="connsiteY3" fmla="*/ 445770 h 889635"/>
              <a:gd name="connsiteX4" fmla="*/ 1125855 w 7362825"/>
              <a:gd name="connsiteY4" fmla="*/ 880110 h 889635"/>
              <a:gd name="connsiteX5" fmla="*/ 1125855 w 7362825"/>
              <a:gd name="connsiteY5" fmla="*/ 880110 h 889635"/>
              <a:gd name="connsiteX6" fmla="*/ 1125855 w 7362825"/>
              <a:gd name="connsiteY6" fmla="*/ 822960 h 889635"/>
              <a:gd name="connsiteX7" fmla="*/ 1137285 w 7362825"/>
              <a:gd name="connsiteY7" fmla="*/ 880110 h 889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2825" h="889635">
                <a:moveTo>
                  <a:pt x="4772025" y="0"/>
                </a:moveTo>
                <a:cubicBezTo>
                  <a:pt x="6067425" y="389572"/>
                  <a:pt x="7362825" y="779145"/>
                  <a:pt x="7263765" y="834390"/>
                </a:cubicBezTo>
                <a:cubicBezTo>
                  <a:pt x="7164705" y="889635"/>
                  <a:pt x="5303520" y="396240"/>
                  <a:pt x="4177665" y="331470"/>
                </a:cubicBezTo>
                <a:cubicBezTo>
                  <a:pt x="3051810" y="266700"/>
                  <a:pt x="1017270" y="354330"/>
                  <a:pt x="508635" y="445770"/>
                </a:cubicBezTo>
                <a:cubicBezTo>
                  <a:pt x="0" y="537210"/>
                  <a:pt x="1125855" y="880110"/>
                  <a:pt x="1125855" y="880110"/>
                </a:cubicBezTo>
                <a:lnTo>
                  <a:pt x="1125855" y="880110"/>
                </a:lnTo>
                <a:cubicBezTo>
                  <a:pt x="1125855" y="870585"/>
                  <a:pt x="1123950" y="822960"/>
                  <a:pt x="1125855" y="822960"/>
                </a:cubicBezTo>
                <a:cubicBezTo>
                  <a:pt x="1127760" y="822960"/>
                  <a:pt x="1132522" y="851535"/>
                  <a:pt x="1137285" y="880110"/>
                </a:cubicBezTo>
              </a:path>
            </a:pathLst>
          </a:cu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38150" y="2571750"/>
            <a:ext cx="6878955" cy="914400"/>
          </a:xfrm>
          <a:custGeom>
            <a:avLst/>
            <a:gdLst>
              <a:gd name="connsiteX0" fmla="*/ 4739640 w 6878955"/>
              <a:gd name="connsiteY0" fmla="*/ 0 h 914400"/>
              <a:gd name="connsiteX1" fmla="*/ 6842760 w 6878955"/>
              <a:gd name="connsiteY1" fmla="*/ 182880 h 914400"/>
              <a:gd name="connsiteX2" fmla="*/ 4956810 w 6878955"/>
              <a:gd name="connsiteY2" fmla="*/ 514350 h 914400"/>
              <a:gd name="connsiteX3" fmla="*/ 647700 w 6878955"/>
              <a:gd name="connsiteY3" fmla="*/ 480060 h 914400"/>
              <a:gd name="connsiteX4" fmla="*/ 1070610 w 6878955"/>
              <a:gd name="connsiteY4" fmla="*/ 91440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78955" h="914400">
                <a:moveTo>
                  <a:pt x="4739640" y="0"/>
                </a:moveTo>
                <a:cubicBezTo>
                  <a:pt x="5773102" y="48577"/>
                  <a:pt x="6806565" y="97155"/>
                  <a:pt x="6842760" y="182880"/>
                </a:cubicBezTo>
                <a:cubicBezTo>
                  <a:pt x="6878955" y="268605"/>
                  <a:pt x="5989320" y="464820"/>
                  <a:pt x="4956810" y="514350"/>
                </a:cubicBezTo>
                <a:cubicBezTo>
                  <a:pt x="3924300" y="563880"/>
                  <a:pt x="1295400" y="413385"/>
                  <a:pt x="647700" y="480060"/>
                </a:cubicBezTo>
                <a:cubicBezTo>
                  <a:pt x="0" y="546735"/>
                  <a:pt x="535305" y="730567"/>
                  <a:pt x="1070610" y="914400"/>
                </a:cubicBezTo>
              </a:path>
            </a:pathLst>
          </a:cu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85750" y="3474720"/>
            <a:ext cx="6772275" cy="617220"/>
          </a:xfrm>
          <a:custGeom>
            <a:avLst/>
            <a:gdLst>
              <a:gd name="connsiteX0" fmla="*/ 4892040 w 6772275"/>
              <a:gd name="connsiteY0" fmla="*/ 0 h 617220"/>
              <a:gd name="connsiteX1" fmla="*/ 6640830 w 6772275"/>
              <a:gd name="connsiteY1" fmla="*/ 45720 h 617220"/>
              <a:gd name="connsiteX2" fmla="*/ 5680710 w 6772275"/>
              <a:gd name="connsiteY2" fmla="*/ 434340 h 617220"/>
              <a:gd name="connsiteX3" fmla="*/ 742950 w 6772275"/>
              <a:gd name="connsiteY3" fmla="*/ 548640 h 617220"/>
              <a:gd name="connsiteX4" fmla="*/ 1223010 w 6772275"/>
              <a:gd name="connsiteY4" fmla="*/ 22860 h 61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2275" h="617220">
                <a:moveTo>
                  <a:pt x="4892040" y="0"/>
                </a:moveTo>
                <a:lnTo>
                  <a:pt x="6640830" y="45720"/>
                </a:lnTo>
                <a:cubicBezTo>
                  <a:pt x="6772275" y="118110"/>
                  <a:pt x="6663690" y="350520"/>
                  <a:pt x="5680710" y="434340"/>
                </a:cubicBezTo>
                <a:cubicBezTo>
                  <a:pt x="4697730" y="518160"/>
                  <a:pt x="1485900" y="617220"/>
                  <a:pt x="742950" y="548640"/>
                </a:cubicBezTo>
                <a:cubicBezTo>
                  <a:pt x="0" y="480060"/>
                  <a:pt x="611505" y="251460"/>
                  <a:pt x="1223010" y="22860"/>
                </a:cubicBezTo>
              </a:path>
            </a:pathLst>
          </a:cu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190500" y="1369695"/>
            <a:ext cx="9654540" cy="4339590"/>
          </a:xfrm>
          <a:custGeom>
            <a:avLst/>
            <a:gdLst>
              <a:gd name="connsiteX0" fmla="*/ 7871460 w 9654540"/>
              <a:gd name="connsiteY0" fmla="*/ 1190625 h 4339590"/>
              <a:gd name="connsiteX1" fmla="*/ 9071610 w 9654540"/>
              <a:gd name="connsiteY1" fmla="*/ 2882265 h 4339590"/>
              <a:gd name="connsiteX2" fmla="*/ 4373880 w 9654540"/>
              <a:gd name="connsiteY2" fmla="*/ 4253865 h 4339590"/>
              <a:gd name="connsiteX3" fmla="*/ 613410 w 9654540"/>
              <a:gd name="connsiteY3" fmla="*/ 3396615 h 4339590"/>
              <a:gd name="connsiteX4" fmla="*/ 693420 w 9654540"/>
              <a:gd name="connsiteY4" fmla="*/ 504825 h 4339590"/>
              <a:gd name="connsiteX5" fmla="*/ 1710690 w 9654540"/>
              <a:gd name="connsiteY5" fmla="*/ 367665 h 433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54540" h="4339590">
                <a:moveTo>
                  <a:pt x="7871460" y="1190625"/>
                </a:moveTo>
                <a:cubicBezTo>
                  <a:pt x="8763000" y="1781175"/>
                  <a:pt x="9654540" y="2371725"/>
                  <a:pt x="9071610" y="2882265"/>
                </a:cubicBezTo>
                <a:cubicBezTo>
                  <a:pt x="8488680" y="3392805"/>
                  <a:pt x="5783580" y="4168140"/>
                  <a:pt x="4373880" y="4253865"/>
                </a:cubicBezTo>
                <a:cubicBezTo>
                  <a:pt x="2964180" y="4339590"/>
                  <a:pt x="1226820" y="4021455"/>
                  <a:pt x="613410" y="3396615"/>
                </a:cubicBezTo>
                <a:cubicBezTo>
                  <a:pt x="0" y="2771775"/>
                  <a:pt x="510540" y="1009650"/>
                  <a:pt x="693420" y="504825"/>
                </a:cubicBezTo>
                <a:cubicBezTo>
                  <a:pt x="876300" y="0"/>
                  <a:pt x="1293495" y="183832"/>
                  <a:pt x="1710690" y="367665"/>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148590" y="1760220"/>
            <a:ext cx="8669655" cy="3609975"/>
          </a:xfrm>
          <a:custGeom>
            <a:avLst/>
            <a:gdLst>
              <a:gd name="connsiteX0" fmla="*/ 7132320 w 8669655"/>
              <a:gd name="connsiteY0" fmla="*/ 994410 h 3609975"/>
              <a:gd name="connsiteX1" fmla="*/ 8458200 w 8669655"/>
              <a:gd name="connsiteY1" fmla="*/ 2023110 h 3609975"/>
              <a:gd name="connsiteX2" fmla="*/ 5863590 w 8669655"/>
              <a:gd name="connsiteY2" fmla="*/ 3406140 h 3609975"/>
              <a:gd name="connsiteX3" fmla="*/ 948690 w 8669655"/>
              <a:gd name="connsiteY3" fmla="*/ 3223260 h 3609975"/>
              <a:gd name="connsiteX4" fmla="*/ 171450 w 8669655"/>
              <a:gd name="connsiteY4" fmla="*/ 1085850 h 3609975"/>
              <a:gd name="connsiteX5" fmla="*/ 1371600 w 8669655"/>
              <a:gd name="connsiteY5" fmla="*/ 0 h 3609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69655" h="3609975">
                <a:moveTo>
                  <a:pt x="7132320" y="994410"/>
                </a:moveTo>
                <a:cubicBezTo>
                  <a:pt x="7900987" y="1307782"/>
                  <a:pt x="8669655" y="1621155"/>
                  <a:pt x="8458200" y="2023110"/>
                </a:cubicBezTo>
                <a:cubicBezTo>
                  <a:pt x="8246745" y="2425065"/>
                  <a:pt x="7115175" y="3206115"/>
                  <a:pt x="5863590" y="3406140"/>
                </a:cubicBezTo>
                <a:cubicBezTo>
                  <a:pt x="4612005" y="3606165"/>
                  <a:pt x="1897380" y="3609975"/>
                  <a:pt x="948690" y="3223260"/>
                </a:cubicBezTo>
                <a:cubicBezTo>
                  <a:pt x="0" y="2836545"/>
                  <a:pt x="100965" y="1623060"/>
                  <a:pt x="171450" y="1085850"/>
                </a:cubicBezTo>
                <a:cubicBezTo>
                  <a:pt x="241935" y="548640"/>
                  <a:pt x="806767" y="274320"/>
                  <a:pt x="1371600" y="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171450" y="2579370"/>
            <a:ext cx="7938135" cy="2512695"/>
          </a:xfrm>
          <a:custGeom>
            <a:avLst/>
            <a:gdLst>
              <a:gd name="connsiteX0" fmla="*/ 6800850 w 7938135"/>
              <a:gd name="connsiteY0" fmla="*/ 1009650 h 2512695"/>
              <a:gd name="connsiteX1" fmla="*/ 7623810 w 7938135"/>
              <a:gd name="connsiteY1" fmla="*/ 1592580 h 2512695"/>
              <a:gd name="connsiteX2" fmla="*/ 4914900 w 7938135"/>
              <a:gd name="connsiteY2" fmla="*/ 2449830 h 2512695"/>
              <a:gd name="connsiteX3" fmla="*/ 731520 w 7938135"/>
              <a:gd name="connsiteY3" fmla="*/ 1969770 h 2512695"/>
              <a:gd name="connsiteX4" fmla="*/ 525780 w 7938135"/>
              <a:gd name="connsiteY4" fmla="*/ 312420 h 2512695"/>
              <a:gd name="connsiteX5" fmla="*/ 1348740 w 7938135"/>
              <a:gd name="connsiteY5" fmla="*/ 95250 h 2512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135" h="2512695">
                <a:moveTo>
                  <a:pt x="6800850" y="1009650"/>
                </a:moveTo>
                <a:cubicBezTo>
                  <a:pt x="7369492" y="1181100"/>
                  <a:pt x="7938135" y="1352550"/>
                  <a:pt x="7623810" y="1592580"/>
                </a:cubicBezTo>
                <a:cubicBezTo>
                  <a:pt x="7309485" y="1832610"/>
                  <a:pt x="6063615" y="2386965"/>
                  <a:pt x="4914900" y="2449830"/>
                </a:cubicBezTo>
                <a:cubicBezTo>
                  <a:pt x="3766185" y="2512695"/>
                  <a:pt x="1463040" y="2326005"/>
                  <a:pt x="731520" y="1969770"/>
                </a:cubicBezTo>
                <a:cubicBezTo>
                  <a:pt x="0" y="1613535"/>
                  <a:pt x="422910" y="624840"/>
                  <a:pt x="525780" y="312420"/>
                </a:cubicBezTo>
                <a:cubicBezTo>
                  <a:pt x="628650" y="0"/>
                  <a:pt x="988695" y="47625"/>
                  <a:pt x="1348740" y="9525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2083</TotalTime>
  <Words>1327</Words>
  <Application>Microsoft Office PowerPoint</Application>
  <PresentationFormat>On-screen Show (4:3)</PresentationFormat>
  <Paragraphs>183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CPU and Disk Scheduling Algorithms</vt:lpstr>
      <vt:lpstr>Lets Start with Windows</vt:lpstr>
      <vt:lpstr>Non Preemptive Scheduling </vt:lpstr>
      <vt:lpstr>Windows 95 and After</vt:lpstr>
      <vt:lpstr>Multilevel Feedback Queue</vt:lpstr>
      <vt:lpstr>FIFO</vt:lpstr>
      <vt:lpstr>FIFO in the CPU</vt:lpstr>
      <vt:lpstr>Base Level</vt:lpstr>
      <vt:lpstr>Escaping to a Higher Level</vt:lpstr>
      <vt:lpstr>Vista</vt:lpstr>
      <vt:lpstr>Linux</vt:lpstr>
      <vt:lpstr>Nice</vt:lpstr>
      <vt:lpstr>Linux Scheduler</vt:lpstr>
      <vt:lpstr>Linux Scheduler cont.</vt:lpstr>
      <vt:lpstr>Linux Version 2.6</vt:lpstr>
      <vt:lpstr>Linux version 2.6.23</vt:lpstr>
      <vt:lpstr>The Red Black Tree</vt:lpstr>
      <vt:lpstr>So what does this all mean?</vt:lpstr>
      <vt:lpstr>More on how it works</vt:lpstr>
      <vt:lpstr>CFS and Red Black Tree</vt:lpstr>
      <vt:lpstr>The Debt</vt:lpstr>
      <vt:lpstr>Disk Scheduling In Linux</vt:lpstr>
      <vt:lpstr>Elevator </vt:lpstr>
      <vt:lpstr>Deadline Scheduler</vt:lpstr>
      <vt:lpstr>Anticipatory I/O Scheduler</vt:lpstr>
      <vt:lpstr>Earliest Deadline First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CPU Scheduling Algorithms</dc:title>
  <dc:creator>swap</dc:creator>
  <cp:lastModifiedBy>swap</cp:lastModifiedBy>
  <cp:revision>63</cp:revision>
  <dcterms:created xsi:type="dcterms:W3CDTF">2009-11-13T16:05:12Z</dcterms:created>
  <dcterms:modified xsi:type="dcterms:W3CDTF">2009-11-22T21:54:17Z</dcterms:modified>
</cp:coreProperties>
</file>