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72" r:id="rId3"/>
    <p:sldId id="258" r:id="rId4"/>
    <p:sldId id="270" r:id="rId5"/>
    <p:sldId id="278" r:id="rId6"/>
    <p:sldId id="279" r:id="rId7"/>
    <p:sldId id="269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  <p:sldId id="260" r:id="rId21"/>
    <p:sldId id="27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1" autoAdjust="0"/>
    <p:restoredTop sz="94715" autoAdjust="0"/>
  </p:normalViewPr>
  <p:slideViewPr>
    <p:cSldViewPr>
      <p:cViewPr>
        <p:scale>
          <a:sx n="60" d="100"/>
          <a:sy n="60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15F97-8638-4C72-ACB9-371FF11F2EBE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1C46-04AF-42E7-B868-0459AF17B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E164EB-C6E1-4CC8-958B-AD66B22DEE62}" type="datetimeFigureOut">
              <a:rPr lang="en-US" smtClean="0"/>
              <a:t>11/6/2012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09F940-C9A8-4B8C-8159-BDAA656B62B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tug.org/occam/documentation/oc21refman.pdf" TargetMode="External"/><Relationship Id="rId2" Type="http://schemas.openxmlformats.org/officeDocument/2006/relationships/hyperlink" Target="http://www.eg.bucknell.edu/~cs366/occam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Occam</a:t>
            </a:r>
            <a:br>
              <a:rPr lang="en-US" sz="3600" dirty="0" smtClean="0"/>
            </a:br>
            <a:r>
              <a:rPr lang="en-US" sz="2400" i="1" dirty="0" smtClean="0"/>
              <a:t>A Concurrent Programming Language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		By:	Justin Barnes</a:t>
            </a:r>
          </a:p>
          <a:p>
            <a:pPr algn="l"/>
            <a:r>
              <a:rPr lang="en-US" sz="1600" dirty="0" smtClean="0"/>
              <a:t>			Steven Garcia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smtClean="0"/>
              <a:t>		Esteban Guzman</a:t>
            </a:r>
          </a:p>
          <a:p>
            <a:pPr algn="l"/>
            <a:r>
              <a:rPr lang="en-US" sz="1600" dirty="0" smtClean="0"/>
              <a:t>			Stefan Rivas</a:t>
            </a:r>
          </a:p>
        </p:txBody>
      </p:sp>
    </p:spTree>
    <p:extLst>
      <p:ext uri="{BB962C8B-B14F-4D97-AF65-F5344CB8AC3E}">
        <p14:creationId xmlns:p14="http://schemas.microsoft.com/office/powerpoint/2010/main" val="176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 Occam, there is no operator precedence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Parenthesis must be used to specify the order of operation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x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2 * y +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  	  -- this is illegal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x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(2 * y) +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	  -- proper implementation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Declarations are in the form:</a:t>
            </a:r>
          </a:p>
          <a:p>
            <a:endParaRPr lang="en-US" sz="1300" dirty="0" smtClean="0"/>
          </a:p>
          <a:p>
            <a:pPr marL="914400" lvl="2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&lt;type&gt; &lt;one or more identifiers separated by commas&gt; :</a:t>
            </a:r>
          </a:p>
          <a:p>
            <a:pPr marL="914400" lvl="2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600" dirty="0" smtClean="0"/>
              <a:t>Available variable types are:</a:t>
            </a:r>
          </a:p>
          <a:p>
            <a:pPr lvl="1"/>
            <a:r>
              <a:rPr lang="en-US" sz="1400" dirty="0" smtClean="0"/>
              <a:t>INT – for integers</a:t>
            </a:r>
          </a:p>
          <a:p>
            <a:pPr lvl="1"/>
            <a:r>
              <a:rPr lang="en-US" sz="1800" dirty="0" smtClean="0"/>
              <a:t>BOOL – for Booleans</a:t>
            </a:r>
          </a:p>
          <a:p>
            <a:pPr lvl="1"/>
            <a:r>
              <a:rPr lang="en-US" sz="1800" dirty="0" smtClean="0"/>
              <a:t>BYTE – for character</a:t>
            </a:r>
          </a:p>
          <a:p>
            <a:pPr lvl="1"/>
            <a:r>
              <a:rPr lang="en-US" sz="1800" dirty="0" smtClean="0"/>
              <a:t>REAL32 – for 32-bit </a:t>
            </a:r>
            <a:r>
              <a:rPr lang="en-US" sz="1800" dirty="0" err="1" smtClean="0"/>
              <a:t>reals</a:t>
            </a:r>
            <a:endParaRPr lang="en-US" sz="1800" dirty="0" smtClean="0"/>
          </a:p>
          <a:p>
            <a:pPr lvl="1"/>
            <a:r>
              <a:rPr lang="en-US" sz="1800" dirty="0" smtClean="0"/>
              <a:t>REAL64 – for 64-bit </a:t>
            </a:r>
            <a:r>
              <a:rPr lang="en-US" sz="1800" dirty="0" err="1" smtClean="0"/>
              <a:t>reals</a:t>
            </a:r>
            <a:endParaRPr lang="en-US" sz="1800" dirty="0" smtClean="0"/>
          </a:p>
          <a:p>
            <a:pPr lvl="1"/>
            <a:r>
              <a:rPr lang="en-US" sz="1800" dirty="0" smtClean="0"/>
              <a:t>CHAN for channels</a:t>
            </a:r>
          </a:p>
          <a:p>
            <a:pPr marL="1257300" lvl="2" indent="-342900">
              <a:buFont typeface="+mj-lt"/>
              <a:buAutoNum type="arabicPeriod"/>
            </a:pPr>
            <a:endParaRPr lang="en-US" sz="1800" dirty="0" smtClean="0"/>
          </a:p>
          <a:p>
            <a:pPr marL="114300" indent="0">
              <a:buNone/>
            </a:pPr>
            <a:r>
              <a:rPr lang="en-US" sz="2600" dirty="0" smtClean="0"/>
              <a:t>Examples: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INT x, y:</a:t>
            </a:r>
          </a:p>
          <a:p>
            <a:pPr marL="914400" lvl="2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CHAN q: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only data structure available in Occam are </a:t>
            </a:r>
            <a:r>
              <a:rPr lang="en-US" sz="2600" dirty="0" smtClean="0"/>
              <a:t>arrays:</a:t>
            </a:r>
          </a:p>
          <a:p>
            <a:pPr marL="914400" lvl="2" indent="0"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VAL n IS 100:	-- declaring n as a constant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[n][n] INT a:	-- 2D int array a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44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and 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cs typeface="Times New Roman" pitchFamily="18" charset="0"/>
              </a:rPr>
              <a:t>In Occam, constructors are a set of keywords applied to a set of statements, similar to the BEGIN-END keywords used in Pascal</a:t>
            </a:r>
          </a:p>
          <a:p>
            <a:endParaRPr lang="en-US" sz="1050" dirty="0" smtClean="0">
              <a:cs typeface="Times New Roman" pitchFamily="18" charset="0"/>
            </a:endParaRPr>
          </a:p>
          <a:p>
            <a:r>
              <a:rPr lang="en-US" sz="1800" dirty="0" smtClean="0">
                <a:cs typeface="Times New Roman" pitchFamily="18" charset="0"/>
              </a:rPr>
              <a:t>SEQ is a constructor that executes a set of statements in a sequential order:</a:t>
            </a:r>
          </a:p>
          <a:p>
            <a:endParaRPr lang="en-US" sz="1800" dirty="0" smtClean="0">
              <a:cs typeface="Times New Roman" pitchFamily="18" charset="0"/>
            </a:endParaRPr>
          </a:p>
          <a:p>
            <a:pPr marL="857250" lvl="2" indent="0"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>
                <a:latin typeface="Courier New" pitchFamily="49" charset="0"/>
                <a:cs typeface="Courier New" pitchFamily="49" charset="0"/>
              </a:rPr>
              <a:t>SEQ</a:t>
            </a:r>
          </a:p>
          <a:p>
            <a:pPr marL="857250" lvl="2" indent="0">
              <a:buNone/>
            </a:pPr>
            <a:r>
              <a:rPr lang="pt-BR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  a </a:t>
            </a:r>
            <a:r>
              <a:rPr lang="pt-BR" sz="1800" dirty="0">
                <a:latin typeface="Courier New" pitchFamily="49" charset="0"/>
                <a:cs typeface="Courier New" pitchFamily="49" charset="0"/>
              </a:rPr>
              <a:t>:= 3</a:t>
            </a:r>
          </a:p>
          <a:p>
            <a:pPr marL="857250" lvl="2" indent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   b := a + 5</a:t>
            </a:r>
          </a:p>
          <a:p>
            <a:pPr marL="857250" lvl="2" indent="0"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   c </a:t>
            </a:r>
            <a:r>
              <a:rPr lang="pt-BR" sz="1800" dirty="0">
                <a:latin typeface="Courier New" pitchFamily="49" charset="0"/>
                <a:cs typeface="Courier New" pitchFamily="49" charset="0"/>
              </a:rPr>
              <a:t>:= a </a:t>
            </a: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– 5</a:t>
            </a:r>
          </a:p>
          <a:p>
            <a:pPr marL="857250" lvl="2" indent="0"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The nested structure of constructors are indicated by indenting the code 2 spaces</a:t>
            </a:r>
            <a:endParaRPr lang="pt-BR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PAR, short for parallel, is used to execute several statements or processes concurrently</a:t>
            </a:r>
          </a:p>
          <a:p>
            <a:pPr marL="36576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PAR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INT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x: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ch1 ? x       -- receive from channel ch1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INT y: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ch2 ? y       -- receive from channel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ch2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cs typeface="Courier New" pitchFamily="49" charset="0"/>
              </a:rPr>
              <a:t>The whole construct terminates when all processes terminate</a:t>
            </a:r>
            <a:endParaRPr lang="en-US" sz="18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and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IF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a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b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c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:= 3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a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 b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c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:= 4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TRUE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SKIP</a:t>
            </a:r>
          </a:p>
          <a:p>
            <a:pPr marL="0" indent="0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cs typeface="Courier New" pitchFamily="49" charset="0"/>
              </a:rPr>
              <a:t>Selects the first true </a:t>
            </a:r>
            <a:r>
              <a:rPr lang="en-US" sz="1800" dirty="0">
                <a:cs typeface="Courier New" pitchFamily="49" charset="0"/>
              </a:rPr>
              <a:t>B</a:t>
            </a:r>
            <a:r>
              <a:rPr lang="en-US" sz="1800" dirty="0" smtClean="0">
                <a:cs typeface="Courier New" pitchFamily="49" charset="0"/>
              </a:rPr>
              <a:t>oolean expression and executes the statement</a:t>
            </a:r>
          </a:p>
          <a:p>
            <a:r>
              <a:rPr lang="en-US" sz="1800" dirty="0" smtClean="0">
                <a:cs typeface="Courier New" pitchFamily="49" charset="0"/>
              </a:rPr>
              <a:t>Programmers should always include the TRUE  SKIP as the last case to keep the program from stopping</a:t>
            </a:r>
            <a:endParaRPr lang="en-US" sz="1800" dirty="0"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WHILE i &lt; </a:t>
            </a:r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n-NO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 i </a:t>
            </a:r>
            <a:r>
              <a:rPr lang="nn-NO" sz="1600" dirty="0">
                <a:latin typeface="Courier New" pitchFamily="49" charset="0"/>
                <a:cs typeface="Courier New" pitchFamily="49" charset="0"/>
              </a:rPr>
              <a:t>:= i + </a:t>
            </a:r>
            <a:r>
              <a:rPr lang="nn-NO" sz="16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0" indent="0">
              <a:buNone/>
            </a:pPr>
            <a:endParaRPr lang="nn-NO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nn-NO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nn-NO" sz="1800" dirty="0" smtClean="0">
                <a:cs typeface="Courier New" pitchFamily="49" charset="0"/>
              </a:rPr>
              <a:t>Standard while loop, very simple and relatable to more modern high-level programming languages</a:t>
            </a:r>
            <a:endParaRPr lang="en-US" sz="1800" dirty="0"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524000"/>
            <a:ext cx="0" cy="472440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ALT, short for alternative, is Occam’s implementation of Dijkstra’s guard commands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ALT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ch1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? x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A[1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:= x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ch2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? x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A[2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:= x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time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? AFTER begin.time + (10 * sec)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SKIP</a:t>
            </a:r>
          </a:p>
          <a:p>
            <a:pPr marL="400050" lvl="1" indent="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sz="2400" dirty="0" smtClean="0">
                <a:cs typeface="Courier New" pitchFamily="49" charset="0"/>
              </a:rPr>
              <a:t>Randomly selects one true guard and executes its statement. If no guards are true, then it will wait for one to become true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PROC, short for process, names one process and allows variables to be passed in by value or by reference. No recursion is allowed.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PROC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buff(CHAN OF BYTE in, out)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WHILE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BYTE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x: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SEQ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in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? x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out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! x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: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-- end of buff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CHAN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OF BYTE comms, buffer.in, buffer.out: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PAR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buff(buffer.in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comms)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buff(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comms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buffer.out)</a:t>
            </a:r>
          </a:p>
        </p:txBody>
      </p:sp>
    </p:spTree>
    <p:extLst>
      <p:ext uri="{BB962C8B-B14F-4D97-AF65-F5344CB8AC3E}">
        <p14:creationId xmlns:p14="http://schemas.microsoft.com/office/powerpoint/2010/main" val="26104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100" dirty="0" smtClean="0"/>
              <a:t>Example: Time </a:t>
            </a:r>
            <a:r>
              <a:rPr lang="en-US" sz="4100" dirty="0"/>
              <a:t>Delay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2514600"/>
            <a:ext cx="3428641" cy="3840119"/>
          </a:xfrm>
        </p:spPr>
        <p:txBody>
          <a:bodyPr>
            <a:normAutofit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PROC </a:t>
            </a: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delay(VAL INT us)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TIMER Tim: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INT t: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SEQ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Tim ? t	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t := t PLUS us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Tim ? AFTER t</a:t>
            </a:r>
          </a:p>
          <a:p>
            <a:pPr marL="399959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: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1600200"/>
            <a:ext cx="7132320" cy="593641"/>
          </a:xfrm>
        </p:spPr>
        <p:txBody>
          <a:bodyPr>
            <a:normAutofit fontScale="92500"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420624" lvl="0" indent="-384048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This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is a simple procedure that implements a time delay</a:t>
            </a:r>
          </a:p>
        </p:txBody>
      </p:sp>
    </p:spTree>
    <p:extLst>
      <p:ext uri="{BB962C8B-B14F-4D97-AF65-F5344CB8AC3E}">
        <p14:creationId xmlns:p14="http://schemas.microsoft.com/office/powerpoint/2010/main" val="16001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Example: Producer/Consumer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381000" y="2667000"/>
            <a:ext cx="4038600" cy="3413401"/>
          </a:xfrm>
        </p:spPr>
        <p:txBody>
          <a:bodyPr>
            <a:normAutofit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PROC producer (CHAN INT out!)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INT x: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SEQ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x := 0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WHILE TRUE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SEQ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  out ! x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  x := x + 1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: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0" y="2667000"/>
            <a:ext cx="4572000" cy="3718562"/>
          </a:xfrm>
        </p:spPr>
        <p:txBody>
          <a:bodyPr>
            <a:normAutofit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PROC consumer (CHAN INT in?)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WHILE TRUE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INT v: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SEQ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in ? v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-- do something with `v'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:</a:t>
            </a:r>
          </a:p>
          <a:p>
            <a:pPr marL="399959" lvl="0" indent="0">
              <a:spcAft>
                <a:spcPts val="0"/>
              </a:spcAft>
              <a:buNone/>
            </a:pPr>
            <a:endParaRPr lang="en-US" sz="1400" dirty="0" smtClean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PROC network ()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CHAN INT c: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PAR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  producer (c!)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  consumer (c?)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:</a:t>
            </a:r>
            <a:endParaRPr lang="en-US" sz="1400" dirty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676400"/>
            <a:ext cx="6949440" cy="670201"/>
          </a:xfrm>
        </p:spPr>
        <p:txBody>
          <a:bodyPr>
            <a:normAutofit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420624" lvl="0" indent="-384048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A simple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Producer/Consumer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implementation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8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Example: Fibonacci </a:t>
            </a:r>
            <a:r>
              <a:rPr lang="en-US" dirty="0"/>
              <a:t>Sequence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2667000"/>
            <a:ext cx="5334000" cy="3886200"/>
          </a:xfrm>
        </p:spPr>
        <p:txBody>
          <a:bodyPr>
            <a:normAutofit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18"/>
                <a:cs typeface="Courier New" pitchFamily="49"/>
              </a:rPr>
              <a:t>  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PROC Fibonacci(VAL INT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num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, CHAN BYTE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scr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!)       </a:t>
            </a:r>
          </a:p>
          <a:p>
            <a:pPr marL="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INT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prev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: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INT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curr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: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INT i: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INT temp: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SEQ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prev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:=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0</a:t>
            </a:r>
            <a:endParaRPr lang="en-US" sz="1400" dirty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curr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:= 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1s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SEQ i = 0 FOR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num</a:t>
            </a:r>
            <a:endParaRPr lang="en-US" sz="1400" dirty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out.int(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prev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, 0,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scr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)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out.string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(“ “, 0,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scr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)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temp :=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prev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+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curr</a:t>
            </a:r>
            <a:endParaRPr lang="en-US" sz="1400" dirty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prev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:=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curr</a:t>
            </a:r>
            <a:endParaRPr lang="en-US" sz="1400" dirty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     </a:t>
            </a:r>
            <a:r>
              <a:rPr lang="en-US" sz="1400" dirty="0" err="1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curr</a:t>
            </a: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 := temp</a:t>
            </a:r>
          </a:p>
          <a:p>
            <a:pPr marL="399959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ourier New" pitchFamily="49"/>
                <a:cs typeface="Courier New" pitchFamily="49"/>
              </a:rPr>
              <a:t>:</a:t>
            </a:r>
          </a:p>
          <a:p>
            <a:pPr marL="399959" lvl="0" indent="0"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latin typeface="Courier New" pitchFamily="49"/>
              <a:cs typeface="Courier New" pitchFamily="49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676400"/>
            <a:ext cx="7772400" cy="669841"/>
          </a:xfrm>
        </p:spPr>
        <p:txBody>
          <a:bodyPr>
            <a:normAutofit fontScale="92500"/>
          </a:bodyPr>
          <a:lstStyle>
            <a:def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defPPr>
            <a:lvl1pPr marL="432000" lvl="0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1pPr>
            <a:lvl2pPr marL="864000" lvl="1" indent="-324000" algn="l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2pPr>
            <a:lvl3pPr marL="1295999" lvl="2" indent="-288000" algn="l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3pPr>
            <a:lvl4pPr marL="1728000" lvl="3" indent="-216000" algn="l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4pPr>
            <a:lvl5pPr marL="2160000" lvl="4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5pPr>
            <a:lvl6pPr marL="2591999" lvl="5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6pPr>
            <a:lvl7pPr marL="3023999" lvl="6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7pPr>
            <a:lvl8pPr marL="3456000" lvl="7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8pPr>
            <a:lvl9pPr marL="3887999" lvl="8" indent="-216000" algn="l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WenQuanYi Zen Hei Sharp" pitchFamily="2"/>
                <a:cs typeface="Lohit Devanagari" pitchFamily="2"/>
              </a:defRPr>
            </a:lvl9pPr>
          </a:lstStyle>
          <a:p>
            <a:pPr marL="420624" lvl="0" indent="-384048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This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is an iterative implementation of the Fibonacci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sequence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4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Introduction</a:t>
            </a:r>
          </a:p>
          <a:p>
            <a:pPr lvl="1"/>
            <a:r>
              <a:rPr lang="en-US" sz="1600" dirty="0" smtClean="0"/>
              <a:t>Computing before concurrent programming</a:t>
            </a:r>
            <a:endParaRPr lang="en-US" sz="1600" dirty="0"/>
          </a:p>
          <a:p>
            <a:r>
              <a:rPr lang="en-US" sz="2000" dirty="0" smtClean="0"/>
              <a:t>Occam’s History</a:t>
            </a:r>
            <a:endParaRPr lang="en-US" sz="2000" dirty="0"/>
          </a:p>
          <a:p>
            <a:pPr lvl="1"/>
            <a:r>
              <a:rPr lang="en-US" sz="1600" dirty="0" smtClean="0"/>
              <a:t>Creator</a:t>
            </a:r>
          </a:p>
          <a:p>
            <a:pPr lvl="1"/>
            <a:r>
              <a:rPr lang="en-US" sz="1600" dirty="0" smtClean="0"/>
              <a:t>Occam </a:t>
            </a:r>
            <a:r>
              <a:rPr lang="en-US" sz="1600" dirty="0" smtClean="0"/>
              <a:t>versions</a:t>
            </a:r>
          </a:p>
          <a:p>
            <a:r>
              <a:rPr lang="en-US" sz="2000" dirty="0" smtClean="0"/>
              <a:t>Occam Evolution</a:t>
            </a:r>
          </a:p>
          <a:p>
            <a:pPr lvl="1"/>
            <a:r>
              <a:rPr lang="en-US" sz="1600" dirty="0" smtClean="0"/>
              <a:t>Occam Versions and specifications</a:t>
            </a:r>
            <a:endParaRPr lang="en-US" sz="1600" dirty="0"/>
          </a:p>
          <a:p>
            <a:r>
              <a:rPr lang="en-US" sz="2000" dirty="0"/>
              <a:t>Uses &amp; </a:t>
            </a:r>
            <a:r>
              <a:rPr lang="en-US" sz="2000" dirty="0" smtClean="0"/>
              <a:t>Benefits</a:t>
            </a:r>
          </a:p>
          <a:p>
            <a:pPr lvl="1"/>
            <a:r>
              <a:rPr lang="en-US" sz="1600" dirty="0" smtClean="0"/>
              <a:t>Type of Programming Language</a:t>
            </a:r>
            <a:endParaRPr lang="en-US" sz="1600" dirty="0"/>
          </a:p>
          <a:p>
            <a:r>
              <a:rPr lang="en-US" sz="2000" dirty="0"/>
              <a:t>Transputer </a:t>
            </a:r>
            <a:r>
              <a:rPr lang="en-US" sz="2000" dirty="0"/>
              <a:t>M</a:t>
            </a:r>
            <a:r>
              <a:rPr lang="en-US" sz="2000" dirty="0" smtClean="0"/>
              <a:t>icroprocessors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Structure/Syntax</a:t>
            </a:r>
          </a:p>
          <a:p>
            <a:pPr lvl="1"/>
            <a:r>
              <a:rPr lang="en-US" sz="1500" dirty="0"/>
              <a:t>The Occam Language</a:t>
            </a:r>
          </a:p>
          <a:p>
            <a:pPr lvl="1"/>
            <a:r>
              <a:rPr lang="en-US" sz="1500" dirty="0"/>
              <a:t>Precedence</a:t>
            </a:r>
          </a:p>
          <a:p>
            <a:pPr lvl="1"/>
            <a:r>
              <a:rPr lang="en-US" sz="1500" dirty="0"/>
              <a:t>Declaring Variables</a:t>
            </a:r>
          </a:p>
          <a:p>
            <a:pPr lvl="1"/>
            <a:r>
              <a:rPr lang="en-US" sz="1500" dirty="0"/>
              <a:t>Constructors and SEQ</a:t>
            </a:r>
          </a:p>
          <a:p>
            <a:pPr lvl="1"/>
            <a:r>
              <a:rPr lang="en-US" sz="1500" dirty="0"/>
              <a:t>PAR</a:t>
            </a:r>
          </a:p>
          <a:p>
            <a:pPr lvl="1"/>
            <a:r>
              <a:rPr lang="en-US" sz="1500" dirty="0"/>
              <a:t>IF and WHILE</a:t>
            </a:r>
          </a:p>
          <a:p>
            <a:pPr lvl="1"/>
            <a:r>
              <a:rPr lang="en-US" sz="1500" dirty="0"/>
              <a:t>ALT</a:t>
            </a:r>
          </a:p>
          <a:p>
            <a:pPr lvl="1"/>
            <a:r>
              <a:rPr lang="en-US" sz="1500" dirty="0"/>
              <a:t>PROC</a:t>
            </a:r>
          </a:p>
          <a:p>
            <a:r>
              <a:rPr lang="en-US" sz="2000" dirty="0" smtClean="0"/>
              <a:t>Examples</a:t>
            </a:r>
          </a:p>
          <a:p>
            <a:pPr lvl="1"/>
            <a:r>
              <a:rPr lang="en-US" sz="1600" dirty="0" smtClean="0"/>
              <a:t>Time Delay</a:t>
            </a:r>
          </a:p>
          <a:p>
            <a:pPr lvl="1"/>
            <a:r>
              <a:rPr lang="en-US" sz="1600" dirty="0" smtClean="0"/>
              <a:t>Producer/Consumer</a:t>
            </a:r>
          </a:p>
          <a:p>
            <a:pPr lvl="1"/>
            <a:r>
              <a:rPr lang="en-US" sz="1600" dirty="0" smtClean="0"/>
              <a:t>Fibonacci Sequence</a:t>
            </a:r>
          </a:p>
          <a:p>
            <a:r>
              <a:rPr lang="en-US" sz="2000" dirty="0" smtClean="0"/>
              <a:t>Conclusion</a:t>
            </a:r>
          </a:p>
          <a:p>
            <a:r>
              <a:rPr lang="en-US" sz="2000" dirty="0" smtClean="0"/>
              <a:t>References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8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Occam helped innovate and pioneer the implementation of concurrent programming</a:t>
            </a:r>
          </a:p>
          <a:p>
            <a:endParaRPr lang="en-US" dirty="0" smtClean="0"/>
          </a:p>
          <a:p>
            <a:r>
              <a:rPr lang="en-US" dirty="0" smtClean="0"/>
              <a:t>Provided a fundamental and simple approach to parallel processing</a:t>
            </a:r>
          </a:p>
          <a:p>
            <a:endParaRPr lang="en-US" dirty="0" smtClean="0"/>
          </a:p>
          <a:p>
            <a:r>
              <a:rPr lang="en-US" dirty="0" smtClean="0"/>
              <a:t>Simple structure (inspired by previous languages) helped make it easy to grasp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n-US" sz="1800" dirty="0" smtClean="0"/>
              <a:t>Hyde</a:t>
            </a:r>
            <a:r>
              <a:rPr lang="en-US" sz="1800" dirty="0"/>
              <a:t>, Daniel C. </a:t>
            </a:r>
            <a:r>
              <a:rPr lang="en-US" sz="1800" dirty="0" smtClean="0"/>
              <a:t>“Introduction </a:t>
            </a:r>
            <a:r>
              <a:rPr lang="en-US" sz="1800" dirty="0"/>
              <a:t>to the Programming Language Occam</a:t>
            </a:r>
            <a:r>
              <a:rPr lang="en-US" sz="1800" dirty="0" smtClean="0"/>
              <a:t>. (</a:t>
            </a:r>
            <a:r>
              <a:rPr lang="en-US" sz="1800" dirty="0"/>
              <a:t>20 Mar. </a:t>
            </a:r>
            <a:r>
              <a:rPr lang="en-US" sz="1800" dirty="0" smtClean="0"/>
              <a:t>	1995). </a:t>
            </a:r>
            <a:r>
              <a:rPr lang="en-US" sz="1800" dirty="0" err="1" smtClean="0"/>
              <a:t>Bucknell</a:t>
            </a:r>
            <a:r>
              <a:rPr lang="en-US" sz="1800" dirty="0" smtClean="0"/>
              <a:t> University. Web</a:t>
            </a:r>
            <a:r>
              <a:rPr lang="en-US" sz="1800" dirty="0"/>
              <a:t>. 5 Nov. 2012</a:t>
            </a:r>
            <a:r>
              <a:rPr lang="en-US" sz="1800" dirty="0" smtClean="0"/>
              <a:t>. 	&lt;</a:t>
            </a:r>
            <a:r>
              <a:rPr lang="en-US" sz="1800" dirty="0">
                <a:hlinkClick r:id="rId2"/>
              </a:rPr>
              <a:t>http://www.eg.bucknell.edu/~cs366/occam.pdf</a:t>
            </a:r>
            <a:r>
              <a:rPr lang="en-US" sz="1800" dirty="0" smtClean="0"/>
              <a:t>&gt;.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 smtClean="0"/>
              <a:t>2. Christian </a:t>
            </a:r>
            <a:r>
              <a:rPr lang="en-US" sz="1800" dirty="0"/>
              <a:t>L. Jacobsen , Matthew C. </a:t>
            </a:r>
            <a:r>
              <a:rPr lang="en-US" sz="1800" dirty="0" err="1"/>
              <a:t>Jadud</a:t>
            </a:r>
            <a:r>
              <a:rPr lang="en-US" sz="1800" dirty="0"/>
              <a:t>, Towards concrete concurrency: </a:t>
            </a:r>
            <a:r>
              <a:rPr lang="en-US" sz="1800" dirty="0" err="1" smtClean="0"/>
              <a:t>occam</a:t>
            </a:r>
            <a:r>
              <a:rPr lang="en-US" sz="1800" dirty="0" smtClean="0"/>
              <a:t>-	pi </a:t>
            </a:r>
            <a:r>
              <a:rPr lang="en-US" sz="1800" dirty="0"/>
              <a:t>on the LEGO </a:t>
            </a:r>
            <a:r>
              <a:rPr lang="en-US" sz="1800" dirty="0" err="1" smtClean="0"/>
              <a:t>mindstorms</a:t>
            </a:r>
            <a:r>
              <a:rPr lang="en-US" sz="1800" dirty="0"/>
              <a:t>, </a:t>
            </a:r>
            <a:r>
              <a:rPr lang="en-US" sz="1800" dirty="0" smtClean="0"/>
              <a:t>Proceedings </a:t>
            </a:r>
            <a:r>
              <a:rPr lang="en-US" sz="1800" dirty="0"/>
              <a:t>of the 36th SIGCSE technical </a:t>
            </a:r>
            <a:r>
              <a:rPr lang="en-US" sz="1800" dirty="0" smtClean="0"/>
              <a:t>	symposium </a:t>
            </a:r>
            <a:r>
              <a:rPr lang="en-US" sz="1800" dirty="0"/>
              <a:t>on Computer science </a:t>
            </a:r>
            <a:r>
              <a:rPr lang="en-US" sz="1800" dirty="0" smtClean="0"/>
              <a:t>education. (February 23-27</a:t>
            </a:r>
            <a:r>
              <a:rPr lang="en-US" sz="1800" dirty="0"/>
              <a:t>, </a:t>
            </a:r>
            <a:r>
              <a:rPr lang="en-US" sz="1800" dirty="0" smtClean="0"/>
              <a:t>2005). </a:t>
            </a:r>
            <a:r>
              <a:rPr lang="en-US" sz="1800" dirty="0"/>
              <a:t>St. </a:t>
            </a:r>
            <a:r>
              <a:rPr lang="en-US" sz="1800" dirty="0" smtClean="0"/>
              <a:t>	Louis</a:t>
            </a:r>
            <a:r>
              <a:rPr lang="en-US" sz="1800" dirty="0"/>
              <a:t>, Missouri, USA  [</a:t>
            </a:r>
            <a:r>
              <a:rPr lang="en-US" sz="1800" dirty="0" err="1"/>
              <a:t>doi</a:t>
            </a:r>
            <a:r>
              <a:rPr lang="en-US" sz="1800" dirty="0"/>
              <a:t>&gt;10.1145/1047344.1047485</a:t>
            </a:r>
            <a:r>
              <a:rPr lang="en-US" sz="1800" dirty="0" smtClean="0"/>
              <a:t>]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3. SGS-THOMSON, </a:t>
            </a:r>
            <a:r>
              <a:rPr lang="en-US" sz="1800" dirty="0" err="1" smtClean="0"/>
              <a:t>occam</a:t>
            </a:r>
            <a:r>
              <a:rPr lang="en-US" sz="1800" dirty="0" smtClean="0"/>
              <a:t> 2.1 REFERENCE MANUAL, (1988</a:t>
            </a:r>
            <a:r>
              <a:rPr lang="en-US" sz="1800" dirty="0"/>
              <a:t>). SGS-THOMSON </a:t>
            </a:r>
            <a:r>
              <a:rPr lang="en-US" sz="1800" dirty="0" smtClean="0"/>
              <a:t>	Microelectronics </a:t>
            </a:r>
            <a:r>
              <a:rPr lang="en-US" sz="1800" dirty="0"/>
              <a:t>Limited </a:t>
            </a:r>
            <a:r>
              <a:rPr lang="en-US" sz="1800" dirty="0" smtClean="0"/>
              <a:t>1995. Web. 5 Nov. 2012. 	&lt;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www.wotug.org/occam/documentation/oc21refman.pdf</a:t>
            </a:r>
            <a:r>
              <a:rPr lang="en-US" sz="1800" dirty="0" smtClean="0"/>
              <a:t>&gt;.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0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Occam</a:t>
            </a:r>
            <a:br>
              <a:rPr lang="en-US" sz="3600" dirty="0" smtClean="0"/>
            </a:br>
            <a:r>
              <a:rPr lang="en-US" sz="2400" i="1" dirty="0" smtClean="0"/>
              <a:t>A Concurrent Programming Language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		By:	Justin Barnes</a:t>
            </a:r>
          </a:p>
          <a:p>
            <a:pPr algn="l"/>
            <a:r>
              <a:rPr lang="en-US" sz="1600" dirty="0" smtClean="0"/>
              <a:t>			Steven Garcia</a:t>
            </a:r>
          </a:p>
          <a:p>
            <a:pPr algn="l"/>
            <a:r>
              <a:rPr lang="en-US" sz="1600" dirty="0"/>
              <a:t>	</a:t>
            </a:r>
            <a:r>
              <a:rPr lang="en-US" sz="1600" dirty="0" smtClean="0"/>
              <a:t>		Esteban Guzman</a:t>
            </a:r>
          </a:p>
          <a:p>
            <a:pPr algn="l"/>
            <a:r>
              <a:rPr lang="en-US" sz="1600" dirty="0" smtClean="0"/>
              <a:t>			Stefan Rivas</a:t>
            </a:r>
          </a:p>
        </p:txBody>
      </p:sp>
    </p:spTree>
    <p:extLst>
      <p:ext uri="{BB962C8B-B14F-4D97-AF65-F5344CB8AC3E}">
        <p14:creationId xmlns:p14="http://schemas.microsoft.com/office/powerpoint/2010/main" val="14548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Named after philosopher William of Ockham, England and his law (later) named Occam’s razor</a:t>
            </a:r>
          </a:p>
          <a:p>
            <a:endParaRPr lang="en-US" sz="2400" dirty="0"/>
          </a:p>
          <a:p>
            <a:r>
              <a:rPr lang="en-US" sz="2400" dirty="0" smtClean="0"/>
              <a:t>Processing </a:t>
            </a:r>
            <a:r>
              <a:rPr lang="en-US" sz="2400" dirty="0" smtClean="0"/>
              <a:t>was done through </a:t>
            </a:r>
            <a:r>
              <a:rPr lang="en-US" sz="2400" i="1" dirty="0" smtClean="0"/>
              <a:t>serial </a:t>
            </a:r>
            <a:r>
              <a:rPr lang="en-US" sz="2400" dirty="0" smtClean="0"/>
              <a:t>communication (byte-by-byte decoding)</a:t>
            </a:r>
          </a:p>
          <a:p>
            <a:endParaRPr lang="en-US" sz="2400" dirty="0" smtClean="0"/>
          </a:p>
          <a:p>
            <a:r>
              <a:rPr lang="en-US" sz="2400" dirty="0" smtClean="0"/>
              <a:t>One CPU used to perform sequential operations needing to be executed in order</a:t>
            </a:r>
          </a:p>
          <a:p>
            <a:endParaRPr lang="en-US" sz="2400" dirty="0"/>
          </a:p>
          <a:p>
            <a:r>
              <a:rPr lang="en-US" sz="2400" dirty="0" smtClean="0"/>
              <a:t>Parallel/Concurrent </a:t>
            </a:r>
            <a:r>
              <a:rPr lang="en-US" sz="2400" dirty="0" smtClean="0"/>
              <a:t>processing requires a breakdown of a </a:t>
            </a:r>
            <a:r>
              <a:rPr lang="en-US" sz="2400" dirty="0" smtClean="0"/>
              <a:t>problem, requiring more resources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89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David May was the lead architect working with an INMOS team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Computer Scientist</a:t>
            </a:r>
          </a:p>
          <a:p>
            <a:pPr lvl="1"/>
            <a:r>
              <a:rPr lang="en-US" sz="2400" dirty="0" smtClean="0"/>
              <a:t>Worked </a:t>
            </a:r>
            <a:r>
              <a:rPr lang="en-US" sz="2400" dirty="0"/>
              <a:t>in Bristol as Architect of the INMOS </a:t>
            </a:r>
            <a:r>
              <a:rPr lang="en-US" sz="2400" dirty="0" smtClean="0"/>
              <a:t>Transputer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Inspired and motivated by Tony (C.A.R.) Hoare</a:t>
            </a:r>
            <a:endParaRPr lang="en-US" sz="2400" dirty="0"/>
          </a:p>
        </p:txBody>
      </p:sp>
      <p:pic>
        <p:nvPicPr>
          <p:cNvPr id="4" name="Content Placeholder 5" descr="David M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7834" y="990600"/>
            <a:ext cx="2934310" cy="3509940"/>
          </a:xfrm>
          <a:prstGeom prst="rect">
            <a:avLst/>
          </a:prstGeom>
        </p:spPr>
      </p:pic>
      <p:pic>
        <p:nvPicPr>
          <p:cNvPr id="1026" name="Picture 2" descr="http://www.inmos.com/images/large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26" y="4800600"/>
            <a:ext cx="31337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Occam </a:t>
            </a:r>
            <a:r>
              <a:rPr lang="en-US" dirty="0"/>
              <a:t>1</a:t>
            </a:r>
          </a:p>
          <a:p>
            <a:pPr lvl="1"/>
            <a:r>
              <a:rPr lang="en-US" dirty="0"/>
              <a:t>Created </a:t>
            </a:r>
            <a:r>
              <a:rPr lang="en-US" dirty="0" smtClean="0"/>
              <a:t>May </a:t>
            </a:r>
            <a:r>
              <a:rPr lang="en-US" dirty="0"/>
              <a:t>1983</a:t>
            </a:r>
          </a:p>
          <a:p>
            <a:pPr lvl="1"/>
            <a:r>
              <a:rPr lang="en-US" dirty="0"/>
              <a:t>Conjunction between the first </a:t>
            </a:r>
            <a:r>
              <a:rPr lang="en-US" dirty="0" smtClean="0"/>
              <a:t>Transputer </a:t>
            </a:r>
            <a:r>
              <a:rPr lang="en-US" dirty="0"/>
              <a:t>and Tony Hoare’s ideas of CSP</a:t>
            </a:r>
          </a:p>
          <a:p>
            <a:pPr lvl="1"/>
            <a:r>
              <a:rPr lang="en-US" dirty="0"/>
              <a:t>One Dimensional</a:t>
            </a:r>
          </a:p>
          <a:p>
            <a:r>
              <a:rPr lang="en-US" dirty="0" smtClean="0"/>
              <a:t>Occam </a:t>
            </a:r>
            <a:r>
              <a:rPr lang="en-US" dirty="0"/>
              <a:t>2</a:t>
            </a:r>
          </a:p>
          <a:p>
            <a:pPr lvl="1"/>
            <a:r>
              <a:rPr lang="en-US" dirty="0"/>
              <a:t>Developed in 1987</a:t>
            </a:r>
          </a:p>
          <a:p>
            <a:pPr lvl="1"/>
            <a:r>
              <a:rPr lang="en-US" dirty="0"/>
              <a:t>Types and type checking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Occam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Occam 2.1*</a:t>
            </a:r>
            <a:endParaRPr lang="en-US" dirty="0"/>
          </a:p>
          <a:p>
            <a:pPr lvl="1"/>
            <a:r>
              <a:rPr lang="en-US" dirty="0"/>
              <a:t>Introduced record </a:t>
            </a:r>
            <a:r>
              <a:rPr lang="en-US" dirty="0" smtClean="0"/>
              <a:t>types</a:t>
            </a:r>
            <a:endParaRPr lang="en-US" dirty="0"/>
          </a:p>
          <a:p>
            <a:pPr lvl="1"/>
            <a:r>
              <a:rPr lang="en-US" dirty="0"/>
              <a:t>Allows naming of arrays for abstract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New constructs supported named and structured data types</a:t>
            </a:r>
          </a:p>
          <a:p>
            <a:pPr lvl="1"/>
            <a:endParaRPr lang="en-US" dirty="0"/>
          </a:p>
          <a:p>
            <a:r>
              <a:rPr lang="en-US" dirty="0" smtClean="0"/>
              <a:t>Occam-</a:t>
            </a:r>
            <a:r>
              <a:rPr lang="el-GR" dirty="0" smtClean="0"/>
              <a:t>π</a:t>
            </a:r>
            <a:r>
              <a:rPr lang="en-US" dirty="0" smtClean="0"/>
              <a:t>**</a:t>
            </a:r>
            <a:endParaRPr lang="en-US" dirty="0"/>
          </a:p>
          <a:p>
            <a:pPr lvl="1"/>
            <a:r>
              <a:rPr lang="en-US" dirty="0"/>
              <a:t>A derivation of the </a:t>
            </a:r>
            <a:r>
              <a:rPr lang="en-US" dirty="0" err="1"/>
              <a:t>occam</a:t>
            </a:r>
            <a:r>
              <a:rPr lang="en-US" dirty="0"/>
              <a:t> versions</a:t>
            </a:r>
          </a:p>
          <a:p>
            <a:pPr lvl="1"/>
            <a:r>
              <a:rPr lang="en-US" dirty="0" smtClean="0"/>
              <a:t>The best features of Tony Hoare’s CSP combined with </a:t>
            </a:r>
            <a:r>
              <a:rPr lang="el-GR" dirty="0" smtClean="0"/>
              <a:t>π</a:t>
            </a:r>
            <a:r>
              <a:rPr lang="en-US" dirty="0" smtClean="0"/>
              <a:t>-calculus developed by Robin Milner</a:t>
            </a:r>
          </a:p>
          <a:p>
            <a:pPr lvl="1"/>
            <a:r>
              <a:rPr lang="en-US" dirty="0" smtClean="0"/>
              <a:t>Non-deterministic choice over communication channels</a:t>
            </a:r>
          </a:p>
          <a:p>
            <a:pPr lvl="1"/>
            <a:endParaRPr lang="en-US" dirty="0" smtClean="0"/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r>
              <a:rPr lang="en-US" sz="1500" dirty="0" smtClean="0"/>
              <a:t>*Reference (3)</a:t>
            </a:r>
          </a:p>
          <a:p>
            <a:pPr marL="448056" lvl="1" indent="0">
              <a:buNone/>
            </a:pPr>
            <a:r>
              <a:rPr lang="en-US" sz="1500" dirty="0" smtClean="0"/>
              <a:t>**Reference (2)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2601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&amp;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Occam </a:t>
            </a:r>
            <a:r>
              <a:rPr lang="en-US" sz="2400" dirty="0"/>
              <a:t>is an imperative procedural </a:t>
            </a:r>
            <a:r>
              <a:rPr lang="en-US" sz="2400" dirty="0" smtClean="0"/>
              <a:t>language</a:t>
            </a:r>
          </a:p>
          <a:p>
            <a:endParaRPr lang="en-US" sz="2400" dirty="0"/>
          </a:p>
          <a:p>
            <a:r>
              <a:rPr lang="en-US" sz="2400" dirty="0"/>
              <a:t>Meaning it’s structured to take statements sequentially (one after another) and also </a:t>
            </a:r>
            <a:r>
              <a:rPr lang="en-US" sz="2400" dirty="0" smtClean="0"/>
              <a:t>has </a:t>
            </a:r>
            <a:r>
              <a:rPr lang="en-US" sz="2400" dirty="0"/>
              <a:t>the ability to store procedures (or functions) that may be called at any </a:t>
            </a:r>
            <a:r>
              <a:rPr lang="en-US" sz="2400" dirty="0" smtClean="0"/>
              <a:t>time</a:t>
            </a:r>
          </a:p>
          <a:p>
            <a:endParaRPr lang="en-US" sz="2400" dirty="0" smtClean="0"/>
          </a:p>
          <a:p>
            <a:r>
              <a:rPr lang="en-US" sz="2400" dirty="0"/>
              <a:t>Viewed as the assembly language for the Transputer</a:t>
            </a:r>
          </a:p>
          <a:p>
            <a:endParaRPr lang="en-US" sz="2400" dirty="0"/>
          </a:p>
          <a:p>
            <a:pPr marL="36576" lvl="0" indent="0">
              <a:buClr>
                <a:srgbClr val="6EA0B0"/>
              </a:buClr>
              <a:buNone/>
            </a:pPr>
            <a:r>
              <a:rPr lang="en-US" sz="1200" i="1" dirty="0">
                <a:solidFill>
                  <a:prstClr val="white"/>
                </a:solidFill>
              </a:rPr>
              <a:t>Examples to come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78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Transputer </a:t>
            </a:r>
            <a:r>
              <a:rPr lang="en-US" dirty="0" smtClean="0"/>
              <a:t>Microprocessors</a:t>
            </a:r>
            <a:r>
              <a:rPr lang="en-US" sz="3600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8193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Transputer is a 32-bit microprocessor (20 MHz clock)</a:t>
            </a:r>
          </a:p>
          <a:p>
            <a:endParaRPr lang="en-US" sz="2400" dirty="0" smtClean="0"/>
          </a:p>
          <a:p>
            <a:r>
              <a:rPr lang="en-US" sz="2400" dirty="0" smtClean="0"/>
              <a:t>The T414</a:t>
            </a:r>
            <a:r>
              <a:rPr lang="en-US" sz="2400" dirty="0"/>
              <a:t> </a:t>
            </a:r>
            <a:r>
              <a:rPr lang="en-US" sz="2400" dirty="0" smtClean="0"/>
              <a:t>was the original Transputer</a:t>
            </a:r>
            <a:r>
              <a:rPr lang="en-US" sz="2400" dirty="0" smtClean="0"/>
              <a:t> released in 1985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Had </a:t>
            </a:r>
            <a:r>
              <a:rPr lang="en-US" sz="2400" dirty="0" smtClean="0"/>
              <a:t>four</a:t>
            </a:r>
            <a:r>
              <a:rPr lang="en-US" sz="2400" dirty="0"/>
              <a:t> bi-directional serial </a:t>
            </a:r>
            <a:r>
              <a:rPr lang="en-US" sz="2400" dirty="0" smtClean="0"/>
              <a:t>channels </a:t>
            </a:r>
            <a:r>
              <a:rPr lang="en-US" sz="2400" dirty="0"/>
              <a:t>to </a:t>
            </a:r>
            <a:r>
              <a:rPr lang="en-US" sz="2400" dirty="0" smtClean="0"/>
              <a:t>allow concurrent </a:t>
            </a:r>
            <a:r>
              <a:rPr lang="en-US" sz="2400" dirty="0"/>
              <a:t>message passing to other </a:t>
            </a:r>
            <a:r>
              <a:rPr lang="en-US" sz="2400" dirty="0" err="1" smtClean="0"/>
              <a:t>Transputers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Essentially created to support David May and his team’s concurrency model, the Occam language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3759"/>
            <a:ext cx="5854510" cy="214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888584"/>
            <a:ext cx="1600200" cy="27622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dirty="0" smtClean="0"/>
              <a:t>*Reference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2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Occam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There are 5 primitive actions in Occam:</a:t>
            </a:r>
            <a:endParaRPr lang="en-US" sz="1900" dirty="0" smtClean="0"/>
          </a:p>
          <a:p>
            <a:pPr marL="457200" lvl="1" indent="0">
              <a:buNone/>
            </a:pPr>
            <a:endParaRPr lang="en-US" sz="17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b="1" dirty="0" smtClean="0"/>
              <a:t>*PRIMITIVE </a:t>
            </a:r>
            <a:r>
              <a:rPr lang="en-US" sz="1600" b="1" dirty="0" smtClean="0"/>
              <a:t>		SYNTAX			EXAMPLE</a:t>
            </a:r>
            <a:endParaRPr lang="en-US" sz="1600" b="1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assignment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  &lt;variable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&gt; := &lt;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expression&gt;	x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:= y + 1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  &lt;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channel&gt;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?  &lt;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variable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	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? x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	  &lt;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channel&gt;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!  &lt;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expression&gt;  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Ch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! y + 1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SKIP              	  SKIP                 	SKIP</a:t>
            </a: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STOP              	  STOP                 	STOP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Assignment – assigns the variable the value of the expression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Receive – receives a value from a channel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Send – sends expression value on a channel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SKIP – do nothing and terminate the statement (no operation)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STOP – do nothing and never terminate the statement (never get to the next statement) (Hyde, 1995)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 smtClean="0"/>
              <a:t>The “!” and “?” symbols come straight from the notation used in Hoare’s </a:t>
            </a:r>
            <a:r>
              <a:rPr lang="en-US" sz="2000" dirty="0" smtClean="0"/>
              <a:t>CSP</a:t>
            </a:r>
          </a:p>
          <a:p>
            <a:endParaRPr lang="en-US" sz="2000" dirty="0" smtClean="0"/>
          </a:p>
          <a:p>
            <a:pPr marL="36576" indent="0">
              <a:buNone/>
            </a:pPr>
            <a:r>
              <a:rPr lang="en-US" sz="1600" dirty="0" smtClean="0"/>
              <a:t>*Reference (1)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16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603</TotalTime>
  <Words>1003</Words>
  <Application>Microsoft Office PowerPoint</Application>
  <PresentationFormat>On-screen Show (4:3)</PresentationFormat>
  <Paragraphs>266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Occam A Concurrent Programming Language</vt:lpstr>
      <vt:lpstr>Table of Contents</vt:lpstr>
      <vt:lpstr>Introduction</vt:lpstr>
      <vt:lpstr>Occam’s History</vt:lpstr>
      <vt:lpstr>Occam Evolution</vt:lpstr>
      <vt:lpstr>Occam Evolution</vt:lpstr>
      <vt:lpstr>Uses &amp; Benefits</vt:lpstr>
      <vt:lpstr>Transputer Microprocessors*</vt:lpstr>
      <vt:lpstr>The Occam Language</vt:lpstr>
      <vt:lpstr>Precedence</vt:lpstr>
      <vt:lpstr>Declaring Variables</vt:lpstr>
      <vt:lpstr>Constructors and SEQ</vt:lpstr>
      <vt:lpstr>PAR</vt:lpstr>
      <vt:lpstr>IF and WHILE</vt:lpstr>
      <vt:lpstr>ALT</vt:lpstr>
      <vt:lpstr>PROC</vt:lpstr>
      <vt:lpstr>Example: Time Delay</vt:lpstr>
      <vt:lpstr>Example: Producer/Consumer</vt:lpstr>
      <vt:lpstr>Example: Fibonacci Sequence</vt:lpstr>
      <vt:lpstr>Conclusion</vt:lpstr>
      <vt:lpstr>References</vt:lpstr>
      <vt:lpstr>Occam A Concurrent Programming 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Occam Concurrent Programming Language</dc:title>
  <dc:creator>Prometheus</dc:creator>
  <cp:lastModifiedBy>Prometheus</cp:lastModifiedBy>
  <cp:revision>90</cp:revision>
  <dcterms:created xsi:type="dcterms:W3CDTF">2012-11-01T19:20:03Z</dcterms:created>
  <dcterms:modified xsi:type="dcterms:W3CDTF">2012-11-06T18:15:18Z</dcterms:modified>
</cp:coreProperties>
</file>