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716" r:id="rId2"/>
    <p:sldMasterId id="2147483730" r:id="rId3"/>
    <p:sldMasterId id="2147483702" r:id="rId4"/>
    <p:sldMasterId id="2147483677" r:id="rId5"/>
  </p:sldMasterIdLst>
  <p:notesMasterIdLst>
    <p:notesMasterId r:id="rId15"/>
  </p:notesMasterIdLst>
  <p:handoutMasterIdLst>
    <p:handoutMasterId r:id="rId16"/>
  </p:handoutMasterIdLst>
  <p:sldIdLst>
    <p:sldId id="861" r:id="rId6"/>
    <p:sldId id="860" r:id="rId7"/>
    <p:sldId id="927" r:id="rId8"/>
    <p:sldId id="928" r:id="rId9"/>
    <p:sldId id="932" r:id="rId10"/>
    <p:sldId id="931" r:id="rId11"/>
    <p:sldId id="929" r:id="rId12"/>
    <p:sldId id="933" r:id="rId13"/>
    <p:sldId id="925" r:id="rId1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CC"/>
    <a:srgbClr val="009900"/>
    <a:srgbClr val="FF0000"/>
    <a:srgbClr val="0000CC"/>
    <a:srgbClr val="66FF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5" autoAdjust="0"/>
    <p:restoredTop sz="94660"/>
  </p:normalViewPr>
  <p:slideViewPr>
    <p:cSldViewPr>
      <p:cViewPr varScale="1">
        <p:scale>
          <a:sx n="96" d="100"/>
          <a:sy n="96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1" tIns="48710" rIns="97421" bIns="48710" numCol="1" anchor="t" anchorCtr="0" compatLnSpc="1">
            <a:prstTxWarp prst="textNoShape">
              <a:avLst/>
            </a:prstTxWarp>
          </a:bodyPr>
          <a:lstStyle>
            <a:lvl1pPr algn="l" defTabSz="974725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1" tIns="48710" rIns="97421" bIns="48710" numCol="1" anchor="t" anchorCtr="0" compatLnSpc="1">
            <a:prstTxWarp prst="textNoShape">
              <a:avLst/>
            </a:prstTxWarp>
          </a:bodyPr>
          <a:lstStyle>
            <a:lvl1pPr algn="r" defTabSz="974725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1" tIns="48710" rIns="97421" bIns="48710" numCol="1" anchor="b" anchorCtr="0" compatLnSpc="1">
            <a:prstTxWarp prst="textNoShape">
              <a:avLst/>
            </a:prstTxWarp>
          </a:bodyPr>
          <a:lstStyle>
            <a:lvl1pPr algn="l" defTabSz="974725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1" tIns="48710" rIns="97421" bIns="48710" numCol="1" anchor="b" anchorCtr="0" compatLnSpc="1">
            <a:prstTxWarp prst="textNoShape">
              <a:avLst/>
            </a:prstTxWarp>
          </a:bodyPr>
          <a:lstStyle>
            <a:lvl1pPr algn="r" defTabSz="974725" eaLnBrk="1" hangingPunct="1">
              <a:defRPr sz="1300"/>
            </a:lvl1pPr>
          </a:lstStyle>
          <a:p>
            <a:fld id="{FAD4AF99-B7C2-4455-80E8-4E8D67C17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7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1" tIns="48710" rIns="97421" bIns="48710" numCol="1" anchor="t" anchorCtr="0" compatLnSpc="1">
            <a:prstTxWarp prst="textNoShape">
              <a:avLst/>
            </a:prstTxWarp>
          </a:bodyPr>
          <a:lstStyle>
            <a:lvl1pPr algn="l" defTabSz="974725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1" tIns="48710" rIns="97421" bIns="48710" numCol="1" anchor="t" anchorCtr="0" compatLnSpc="1">
            <a:prstTxWarp prst="textNoShape">
              <a:avLst/>
            </a:prstTxWarp>
          </a:bodyPr>
          <a:lstStyle>
            <a:lvl1pPr algn="r" defTabSz="974725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1" tIns="48710" rIns="97421" bIns="48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1" tIns="48710" rIns="97421" bIns="48710" numCol="1" anchor="b" anchorCtr="0" compatLnSpc="1">
            <a:prstTxWarp prst="textNoShape">
              <a:avLst/>
            </a:prstTxWarp>
          </a:bodyPr>
          <a:lstStyle>
            <a:lvl1pPr algn="l" defTabSz="974725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30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1" tIns="48710" rIns="97421" bIns="48710" numCol="1" anchor="b" anchorCtr="0" compatLnSpc="1">
            <a:prstTxWarp prst="textNoShape">
              <a:avLst/>
            </a:prstTxWarp>
          </a:bodyPr>
          <a:lstStyle>
            <a:lvl1pPr algn="r" defTabSz="974725" eaLnBrk="1" hangingPunct="1">
              <a:defRPr sz="1300"/>
            </a:lvl1pPr>
          </a:lstStyle>
          <a:p>
            <a:fld id="{DA41A34B-AA1D-49FC-9CD2-6C81CBF859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8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d-logoHeader-gif"/>
          <p:cNvPicPr>
            <a:picLocks noChangeAspect="1" noChangeArrowheads="1"/>
          </p:cNvPicPr>
          <p:nvPr/>
        </p:nvPicPr>
        <p:blipFill>
          <a:blip r:embed="rId3" cstate="print"/>
          <a:srcRect r="3226" b="24161"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0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057400"/>
            <a:ext cx="7467600" cy="12192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stylelkjlkj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8097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2768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3467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524000"/>
            <a:ext cx="3467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4478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d-logoHeader-gif"/>
          <p:cNvPicPr>
            <a:picLocks noChangeAspect="1" noChangeArrowheads="1"/>
          </p:cNvPicPr>
          <p:nvPr/>
        </p:nvPicPr>
        <p:blipFill>
          <a:blip r:embed="rId3" cstate="print"/>
          <a:srcRect r="3226" b="24161"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0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057400"/>
            <a:ext cx="7467600" cy="12192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stylelkjlkj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5240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4628" name="Picture 4" descr="File:UCF horizontal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6252924"/>
            <a:ext cx="1524000" cy="576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8097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2768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3467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524000"/>
            <a:ext cx="3467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4478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d-logoHeader-gif"/>
          <p:cNvPicPr>
            <a:picLocks noChangeAspect="1" noChangeArrowheads="1"/>
          </p:cNvPicPr>
          <p:nvPr/>
        </p:nvPicPr>
        <p:blipFill>
          <a:blip r:embed="rId3" cstate="print"/>
          <a:srcRect r="3226" b="24161"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0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057400"/>
            <a:ext cx="7467600" cy="12192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stylelkjlkj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5240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8097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2768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3467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524000"/>
            <a:ext cx="3467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4478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5240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d-logoHeader-gif"/>
          <p:cNvPicPr>
            <a:picLocks noChangeAspect="1" noChangeArrowheads="1"/>
          </p:cNvPicPr>
          <p:nvPr/>
        </p:nvPicPr>
        <p:blipFill>
          <a:blip r:embed="rId3" cstate="print"/>
          <a:srcRect r="3226" b="24161"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0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057400"/>
            <a:ext cx="7467600" cy="12192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stylelkjlkj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524000"/>
            <a:ext cx="3467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8097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2768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3467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524000"/>
            <a:ext cx="3467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4478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0184A-39D7-47A2-97BC-7BB57F2B256F}" type="datetime1">
              <a:rPr lang="en-US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B2C0C-D1ED-45F4-8598-1CA16D829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3521B5-18EE-4187-AF26-2D01C41B9C7B}" type="datetime1">
              <a:rPr lang="en-US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84AF7-C3DF-411C-80DE-E07529A11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7893D3-79B2-43FA-9620-77165FACCFF6}" type="datetime1">
              <a:rPr lang="en-US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8EBDE-2370-4AF4-B58A-9F3B2D64B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76EFA-8FE5-4B1C-9ACA-9D2F35D9EF73}" type="datetime1">
              <a:rPr lang="en-US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9A73A-54B3-4239-8F96-69F817351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974FE3-3CE5-4C8F-B717-5EB6316390CD}" type="datetime1">
              <a:rPr lang="en-US"/>
              <a:pPr/>
              <a:t>8/23/2011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5EC71-0240-455C-AE32-F87696A86E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5DC5D6-8EDA-4699-A37B-62F0E51D47E4}" type="datetime1">
              <a:rPr lang="en-US"/>
              <a:pPr/>
              <a:t>8/23/2011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F248D-7F9E-4487-9C69-AF213279A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8F2CC4-BA92-4116-A123-607B57C2B226}" type="datetime1">
              <a:rPr lang="en-US"/>
              <a:pPr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AD6A8-4E3A-4CFC-AE74-395B52185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40F173-78B8-4CCD-8C33-94194057B628}" type="datetime1">
              <a:rPr lang="en-US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F4E08-205B-410C-9DE9-E848D6CD5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076B6-431E-4FB4-A2CE-F94F093BBEE5}" type="datetime1">
              <a:rPr lang="en-US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5D8C8-3FCA-41C3-9786-EA23C18D49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C663B-49DC-4B79-80EC-DD78218DA4F2}" type="datetime1">
              <a:rPr lang="en-US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7530-EA5C-46B9-8CBC-069157B7C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C4E5C-C6D6-4455-AFFB-9751AA420C18}" type="datetime1">
              <a:rPr lang="en-US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BB98E-5BA7-4D10-9C9E-15BF12D591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5" cstate="print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logo-bgColo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logo-b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9302" name="Line 6"/>
          <p:cNvSpPr>
            <a:spLocks noChangeShapeType="1"/>
          </p:cNvSpPr>
          <p:nvPr/>
        </p:nvSpPr>
        <p:spPr bwMode="auto">
          <a:xfrm>
            <a:off x="1066800" y="6248400"/>
            <a:ext cx="0" cy="609600"/>
          </a:xfrm>
          <a:prstGeom prst="line">
            <a:avLst/>
          </a:prstGeom>
          <a:noFill/>
          <a:ln w="9525">
            <a:solidFill>
              <a:srgbClr val="CC9900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pitchFamily="-112" charset="0"/>
              <a:ea typeface="+mn-ea"/>
            </a:endParaRPr>
          </a:p>
        </p:txBody>
      </p:sp>
      <p:sp>
        <p:nvSpPr>
          <p:cNvPr id="1079303" name="Text Box 7"/>
          <p:cNvSpPr txBox="1">
            <a:spLocks noChangeArrowheads="1"/>
          </p:cNvSpPr>
          <p:nvPr/>
        </p:nvSpPr>
        <p:spPr bwMode="auto">
          <a:xfrm>
            <a:off x="9661525" y="217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2400">
              <a:latin typeface="Times New Roman" pitchFamily="4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70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ＭＳ Ｐゴシック" pitchFamily="-11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5" cstate="print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logo-bgColo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logo-b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9302" name="Line 6"/>
          <p:cNvSpPr>
            <a:spLocks noChangeShapeType="1"/>
          </p:cNvSpPr>
          <p:nvPr/>
        </p:nvSpPr>
        <p:spPr bwMode="auto">
          <a:xfrm>
            <a:off x="1066800" y="6248400"/>
            <a:ext cx="0" cy="609600"/>
          </a:xfrm>
          <a:prstGeom prst="line">
            <a:avLst/>
          </a:prstGeom>
          <a:noFill/>
          <a:ln w="9525">
            <a:solidFill>
              <a:srgbClr val="CC9900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pitchFamily="-112" charset="0"/>
              <a:ea typeface="+mn-ea"/>
            </a:endParaRPr>
          </a:p>
        </p:txBody>
      </p:sp>
      <p:sp>
        <p:nvSpPr>
          <p:cNvPr id="1079303" name="Text Box 7"/>
          <p:cNvSpPr txBox="1">
            <a:spLocks noChangeArrowheads="1"/>
          </p:cNvSpPr>
          <p:nvPr/>
        </p:nvSpPr>
        <p:spPr bwMode="auto">
          <a:xfrm>
            <a:off x="9661525" y="217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2400">
              <a:latin typeface="Times New Roman" pitchFamily="4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ＭＳ Ｐゴシック" pitchFamily="-11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5" cstate="print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logo-bgColo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logo-b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9302" name="Line 6"/>
          <p:cNvSpPr>
            <a:spLocks noChangeShapeType="1"/>
          </p:cNvSpPr>
          <p:nvPr/>
        </p:nvSpPr>
        <p:spPr bwMode="auto">
          <a:xfrm>
            <a:off x="1066800" y="6248400"/>
            <a:ext cx="0" cy="609600"/>
          </a:xfrm>
          <a:prstGeom prst="line">
            <a:avLst/>
          </a:prstGeom>
          <a:noFill/>
          <a:ln w="9525">
            <a:solidFill>
              <a:srgbClr val="CC9900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pitchFamily="-112" charset="0"/>
              <a:ea typeface="+mn-ea"/>
            </a:endParaRPr>
          </a:p>
        </p:txBody>
      </p:sp>
      <p:sp>
        <p:nvSpPr>
          <p:cNvPr id="1079303" name="Text Box 7"/>
          <p:cNvSpPr txBox="1">
            <a:spLocks noChangeArrowheads="1"/>
          </p:cNvSpPr>
          <p:nvPr/>
        </p:nvSpPr>
        <p:spPr bwMode="auto">
          <a:xfrm>
            <a:off x="9661525" y="217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2400">
              <a:latin typeface="Times New Roman" pitchFamily="4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6229453"/>
            <a:ext cx="3086374" cy="59436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ＭＳ Ｐゴシック" pitchFamily="-11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5" cstate="print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logo-bgColo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logo-b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9302" name="Line 6"/>
          <p:cNvSpPr>
            <a:spLocks noChangeShapeType="1"/>
          </p:cNvSpPr>
          <p:nvPr/>
        </p:nvSpPr>
        <p:spPr bwMode="auto">
          <a:xfrm>
            <a:off x="1066800" y="6248400"/>
            <a:ext cx="0" cy="609600"/>
          </a:xfrm>
          <a:prstGeom prst="line">
            <a:avLst/>
          </a:prstGeom>
          <a:noFill/>
          <a:ln w="9525">
            <a:solidFill>
              <a:srgbClr val="CC9900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pitchFamily="-112" charset="0"/>
              <a:ea typeface="+mn-ea"/>
            </a:endParaRPr>
          </a:p>
        </p:txBody>
      </p:sp>
      <p:sp>
        <p:nvSpPr>
          <p:cNvPr id="1079303" name="Text Box 7"/>
          <p:cNvSpPr txBox="1">
            <a:spLocks noChangeArrowheads="1"/>
          </p:cNvSpPr>
          <p:nvPr/>
        </p:nvSpPr>
        <p:spPr bwMode="auto">
          <a:xfrm>
            <a:off x="9661525" y="217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2400">
              <a:latin typeface="Times New Roman" pitchFamily="4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6229453"/>
            <a:ext cx="3086374" cy="59436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ＭＳ Ｐゴシック" pitchFamily="-11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6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B3E60F32-F768-4C88-BE74-BBC0ED3086CB}" type="datetime1">
              <a:rPr lang="en-US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5C93B8B9-E9E7-4AFB-81FD-471A741754D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2895600"/>
            <a:ext cx="7467600" cy="1219200"/>
          </a:xfrm>
        </p:spPr>
        <p:txBody>
          <a:bodyPr/>
          <a:lstStyle/>
          <a:p>
            <a:r>
              <a:rPr lang="en-US" dirty="0" smtClean="0"/>
              <a:t>Synthetic Reality Laboratory</a:t>
            </a:r>
            <a:br>
              <a:rPr lang="en-US" dirty="0" smtClean="0"/>
            </a:br>
            <a:r>
              <a:rPr lang="en-US" dirty="0" smtClean="0"/>
              <a:t>Charlie Hughes</a:t>
            </a:r>
            <a:br>
              <a:rPr lang="en-US" dirty="0" smtClean="0"/>
            </a:br>
            <a:r>
              <a:rPr lang="en-US" dirty="0" smtClean="0"/>
              <a:t>ceh@cs.ucf.edu</a:t>
            </a:r>
            <a:endParaRPr lang="en-US" dirty="0"/>
          </a:p>
        </p:txBody>
      </p:sp>
      <p:pic>
        <p:nvPicPr>
          <p:cNvPr id="3" name="Picture 2" descr="C:\Users\arjun\Documents\2005-2011\sreal_new\images\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5489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54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624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7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Resist/Avoid Strategies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400800" cy="4801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5" t="38747" r="44551" b="22792"/>
          <a:stretch>
            <a:fillRect/>
          </a:stretch>
        </p:blipFill>
        <p:spPr bwMode="auto">
          <a:xfrm>
            <a:off x="4539343" y="4495800"/>
            <a:ext cx="3080657" cy="187343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07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Therapy with VA</a:t>
            </a:r>
            <a:endParaRPr lang="en-US" dirty="0"/>
          </a:p>
        </p:txBody>
      </p:sp>
      <p:pic>
        <p:nvPicPr>
          <p:cNvPr id="3" name="Picture 67" descr="B:\Users\ceh\Desktop\101EOS5D\IMG_7973.JPG"/>
          <p:cNvPicPr>
            <a:picLocks noChangeAspect="1" noChangeArrowheads="1"/>
          </p:cNvPicPr>
          <p:nvPr/>
        </p:nvPicPr>
        <p:blipFill>
          <a:blip r:embed="rId3" cstate="print"/>
          <a:srcRect l="9703" t="13043" b="16522"/>
          <a:stretch>
            <a:fillRect/>
          </a:stretch>
        </p:blipFill>
        <p:spPr bwMode="auto">
          <a:xfrm>
            <a:off x="457200" y="1828800"/>
            <a:ext cx="83548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8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Cost is not the Issue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5023" t="30026" r="45497" b="40034"/>
          <a:stretch>
            <a:fillRect/>
          </a:stretch>
        </p:blipFill>
        <p:spPr bwMode="auto">
          <a:xfrm>
            <a:off x="5257800" y="3866140"/>
            <a:ext cx="3048000" cy="22917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133600"/>
            <a:ext cx="4342716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t="19525" b="19525"/>
          <a:stretch>
            <a:fillRect/>
          </a:stretch>
        </p:blipFill>
        <p:spPr bwMode="auto">
          <a:xfrm>
            <a:off x="5334000" y="1981200"/>
            <a:ext cx="3222625" cy="109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6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Heritage and 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4290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799" y="1295400"/>
            <a:ext cx="39285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7435" y="3581400"/>
            <a:ext cx="3362550" cy="260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23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Research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81" y="1311965"/>
            <a:ext cx="466704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7338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8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Grants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NSF:</a:t>
            </a:r>
          </a:p>
          <a:p>
            <a:pPr lvl="1"/>
            <a:r>
              <a:rPr lang="en-US" dirty="0" smtClean="0"/>
              <a:t>Efficient </a:t>
            </a:r>
            <a:r>
              <a:rPr lang="en-US" dirty="0"/>
              <a:t>control and transmission of digital </a:t>
            </a:r>
            <a:r>
              <a:rPr lang="en-US" dirty="0" smtClean="0"/>
              <a:t>puppetry</a:t>
            </a:r>
          </a:p>
          <a:p>
            <a:pPr lvl="1"/>
            <a:r>
              <a:rPr lang="en-US" dirty="0" smtClean="0"/>
              <a:t>Collaborative </a:t>
            </a:r>
            <a:r>
              <a:rPr lang="en-US" dirty="0"/>
              <a:t>Research: Reducing Alcohol Use among College Students Using Digital </a:t>
            </a:r>
            <a:r>
              <a:rPr lang="en-US" dirty="0" smtClean="0"/>
              <a:t>Puppetry</a:t>
            </a:r>
          </a:p>
          <a:p>
            <a:pPr lvl="1"/>
            <a:r>
              <a:rPr lang="en-US" dirty="0"/>
              <a:t>Metaphor-Based Learning of Physics Concepts through Whole-Body Interaction in a Mixed Reality Science Center </a:t>
            </a:r>
            <a:r>
              <a:rPr lang="en-US" dirty="0" smtClean="0"/>
              <a:t>Exhibit</a:t>
            </a:r>
          </a:p>
          <a:p>
            <a:pPr lvl="1"/>
            <a:r>
              <a:rPr lang="en-US" dirty="0" smtClean="0"/>
              <a:t>Interconnections: Revisiting the Future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NIH:</a:t>
            </a:r>
          </a:p>
          <a:p>
            <a:pPr lvl="1"/>
            <a:r>
              <a:rPr lang="en-US" dirty="0" smtClean="0"/>
              <a:t>Reality </a:t>
            </a:r>
            <a:r>
              <a:rPr lang="en-US" dirty="0"/>
              <a:t>to Build Peer Resistance Skills in Latina Middle </a:t>
            </a:r>
            <a:r>
              <a:rPr lang="en-US" dirty="0" err="1"/>
              <a:t>Schoolers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Gates</a:t>
            </a:r>
          </a:p>
          <a:p>
            <a:pPr lvl="1"/>
            <a:r>
              <a:rPr lang="en-US" dirty="0" err="1" smtClean="0"/>
              <a:t>TeachLIVE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NEH</a:t>
            </a:r>
          </a:p>
          <a:p>
            <a:pPr lvl="1"/>
            <a:r>
              <a:rPr lang="en-US" dirty="0" smtClean="0"/>
              <a:t>Journey </a:t>
            </a:r>
            <a:r>
              <a:rPr lang="en-US" dirty="0"/>
              <a:t>beyond the Fairs</a:t>
            </a:r>
          </a:p>
          <a:p>
            <a:endParaRPr lang="en-US" dirty="0"/>
          </a:p>
        </p:txBody>
      </p:sp>
      <p:pic>
        <p:nvPicPr>
          <p:cNvPr id="5" name="Picture 6" descr="thumbnail of small NSF logo in colo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81148"/>
            <a:ext cx="919090" cy="9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NIH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64" y="3193774"/>
            <a:ext cx="919163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Bill &amp; Melinda Gates Fou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4326006"/>
            <a:ext cx="24669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eh.gov/logo/images/NEH%20Logo%20Horizontal_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5181600"/>
            <a:ext cx="24003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16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572000"/>
          </a:xfrm>
        </p:spPr>
        <p:txBody>
          <a:bodyPr/>
          <a:lstStyle/>
          <a:p>
            <a:r>
              <a:rPr lang="en-US" sz="1600" dirty="0" smtClean="0"/>
              <a:t>Academic Faculty</a:t>
            </a:r>
          </a:p>
          <a:p>
            <a:pPr marL="457200" lvl="1" indent="0">
              <a:buNone/>
            </a:pPr>
            <a:r>
              <a:rPr lang="en-US" sz="1400" dirty="0" smtClean="0"/>
              <a:t>Charlie Hughes, Mike </a:t>
            </a:r>
            <a:r>
              <a:rPr lang="en-US" sz="1400" dirty="0" err="1" smtClean="0"/>
              <a:t>Moshell</a:t>
            </a:r>
            <a:r>
              <a:rPr lang="en-US" sz="1400" dirty="0" smtClean="0"/>
              <a:t>, Greg Welch</a:t>
            </a:r>
          </a:p>
          <a:p>
            <a:r>
              <a:rPr lang="en-US" sz="1600" dirty="0" smtClean="0"/>
              <a:t>Research Faculty</a:t>
            </a:r>
          </a:p>
          <a:p>
            <a:pPr marL="400050" lvl="2" indent="0">
              <a:buClr>
                <a:schemeClr val="bg2"/>
              </a:buClr>
              <a:buNone/>
            </a:pPr>
            <a:r>
              <a:rPr lang="en-US" sz="1400" dirty="0" smtClean="0"/>
              <a:t>Darin </a:t>
            </a:r>
            <a:r>
              <a:rPr lang="en-US" sz="1400" dirty="0"/>
              <a:t>Hughes, Dan </a:t>
            </a:r>
            <a:r>
              <a:rPr lang="en-US" sz="1400" dirty="0" err="1"/>
              <a:t>Mapes</a:t>
            </a:r>
            <a:r>
              <a:rPr lang="en-US" sz="1400" dirty="0"/>
              <a:t>, </a:t>
            </a:r>
            <a:r>
              <a:rPr lang="en-US" sz="1400" dirty="0" smtClean="0"/>
              <a:t>Lori Walters</a:t>
            </a:r>
          </a:p>
          <a:p>
            <a:r>
              <a:rPr lang="en-US" sz="1600" dirty="0" smtClean="0"/>
              <a:t>Affiliated Faculty</a:t>
            </a:r>
          </a:p>
          <a:p>
            <a:pPr marL="457200" lvl="1" indent="0">
              <a:buNone/>
            </a:pPr>
            <a:r>
              <a:rPr lang="en-US" sz="1400" dirty="0" smtClean="0"/>
              <a:t>Lisa </a:t>
            </a:r>
            <a:r>
              <a:rPr lang="en-US" sz="1400" dirty="0" err="1" smtClean="0"/>
              <a:t>Dieker</a:t>
            </a:r>
            <a:r>
              <a:rPr lang="en-US" sz="1400" dirty="0" smtClean="0"/>
              <a:t> (</a:t>
            </a:r>
            <a:r>
              <a:rPr lang="en-US" sz="1400" dirty="0" err="1" smtClean="0"/>
              <a:t>Educ</a:t>
            </a:r>
            <a:r>
              <a:rPr lang="en-US" sz="1400" dirty="0" smtClean="0"/>
              <a:t>), Hassan </a:t>
            </a:r>
            <a:r>
              <a:rPr lang="en-US" sz="1400" dirty="0" err="1" smtClean="0"/>
              <a:t>Foroosh</a:t>
            </a:r>
            <a:r>
              <a:rPr lang="en-US" sz="1400" dirty="0" smtClean="0"/>
              <a:t> (CS), Mike Hynes (</a:t>
            </a:r>
            <a:r>
              <a:rPr lang="en-US" sz="1400" dirty="0" err="1" smtClean="0"/>
              <a:t>Educ</a:t>
            </a:r>
            <a:r>
              <a:rPr lang="en-US" sz="1400" dirty="0" smtClean="0"/>
              <a:t>), Jun Kim (DM), </a:t>
            </a:r>
            <a:br>
              <a:rPr lang="en-US" sz="1400" dirty="0" smtClean="0"/>
            </a:br>
            <a:r>
              <a:rPr lang="en-US" sz="1400" dirty="0" smtClean="0"/>
              <a:t>Joe </a:t>
            </a:r>
            <a:r>
              <a:rPr lang="en-US" sz="1400" dirty="0" err="1" smtClean="0"/>
              <a:t>LaViola</a:t>
            </a:r>
            <a:r>
              <a:rPr lang="en-US" sz="1400" dirty="0" smtClean="0"/>
              <a:t> (CS), Robb Lindgren (DM), Tom </a:t>
            </a:r>
            <a:r>
              <a:rPr lang="en-US" sz="1400" dirty="0" err="1" smtClean="0"/>
              <a:t>McPeek</a:t>
            </a:r>
            <a:r>
              <a:rPr lang="en-US" sz="1400" dirty="0" smtClean="0"/>
              <a:t> (Arch), Anne Norris (</a:t>
            </a:r>
            <a:r>
              <a:rPr lang="en-US" sz="1400" dirty="0" err="1" smtClean="0"/>
              <a:t>Nusring</a:t>
            </a:r>
            <a:r>
              <a:rPr lang="en-US" sz="1400" dirty="0" smtClean="0"/>
              <a:t>),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Sumanta</a:t>
            </a:r>
            <a:r>
              <a:rPr lang="en-US" sz="1400" dirty="0" smtClean="0"/>
              <a:t> </a:t>
            </a:r>
            <a:r>
              <a:rPr lang="en-US" sz="1400" dirty="0" err="1" smtClean="0"/>
              <a:t>Pattanaik</a:t>
            </a:r>
            <a:r>
              <a:rPr lang="en-US" sz="1400" dirty="0" smtClean="0"/>
              <a:t> (CS), Lisa </a:t>
            </a:r>
            <a:r>
              <a:rPr lang="en-US" sz="1400" dirty="0" err="1" smtClean="0"/>
              <a:t>Rutstrom</a:t>
            </a:r>
            <a:r>
              <a:rPr lang="en-US" sz="1400" dirty="0" smtClean="0"/>
              <a:t> (Econ, Georgia State), Tracy St. Benoit (</a:t>
            </a:r>
            <a:r>
              <a:rPr lang="en-US" sz="1400" dirty="0" err="1" smtClean="0"/>
              <a:t>Anthro</a:t>
            </a:r>
            <a:r>
              <a:rPr lang="en-US" sz="1400" dirty="0" smtClean="0"/>
              <a:t>), Natalie </a:t>
            </a:r>
            <a:r>
              <a:rPr lang="en-US" sz="1400" dirty="0" err="1" smtClean="0"/>
              <a:t>Underburg</a:t>
            </a:r>
            <a:r>
              <a:rPr lang="en-US" sz="1400" dirty="0" smtClean="0"/>
              <a:t> (DM), </a:t>
            </a:r>
            <a:r>
              <a:rPr lang="en-US" sz="1400" dirty="0" err="1" smtClean="0"/>
              <a:t>Jichen</a:t>
            </a:r>
            <a:r>
              <a:rPr lang="en-US" sz="1400" dirty="0" smtClean="0"/>
              <a:t> Zhu (DM, Drexel)</a:t>
            </a:r>
          </a:p>
          <a:p>
            <a:r>
              <a:rPr lang="en-US" sz="1600" dirty="0" smtClean="0"/>
              <a:t>Post Doctoral Associates</a:t>
            </a:r>
          </a:p>
          <a:p>
            <a:pPr marL="457200" lvl="1" indent="0">
              <a:buNone/>
            </a:pPr>
            <a:r>
              <a:rPr lang="en-US" sz="1400" dirty="0" err="1" smtClean="0"/>
              <a:t>Arjun</a:t>
            </a:r>
            <a:r>
              <a:rPr lang="en-US" sz="1400" dirty="0" smtClean="0"/>
              <a:t> </a:t>
            </a:r>
            <a:r>
              <a:rPr lang="en-US" sz="1400" dirty="0" err="1" smtClean="0"/>
              <a:t>Nagendran</a:t>
            </a:r>
            <a:endParaRPr lang="en-US" sz="1400" dirty="0" smtClean="0"/>
          </a:p>
          <a:p>
            <a:r>
              <a:rPr lang="en-US" sz="1600" dirty="0" smtClean="0"/>
              <a:t>Students</a:t>
            </a:r>
          </a:p>
          <a:p>
            <a:pPr marL="457200" lvl="1" indent="0">
              <a:buNone/>
            </a:pPr>
            <a:r>
              <a:rPr lang="en-US" sz="1400" dirty="0" err="1" smtClean="0"/>
              <a:t>Pavel</a:t>
            </a:r>
            <a:r>
              <a:rPr lang="en-US" sz="1400" dirty="0" smtClean="0"/>
              <a:t> </a:t>
            </a:r>
            <a:r>
              <a:rPr lang="en-US" sz="1400" dirty="0" err="1" smtClean="0"/>
              <a:t>Amelishko</a:t>
            </a:r>
            <a:r>
              <a:rPr lang="en-US" sz="1400" dirty="0" smtClean="0"/>
              <a:t>,</a:t>
            </a:r>
            <a:r>
              <a:rPr lang="en-US" sz="1400" dirty="0"/>
              <a:t> </a:t>
            </a:r>
            <a:r>
              <a:rPr lang="en-US" sz="1400" dirty="0" smtClean="0"/>
              <a:t>Nick </a:t>
            </a:r>
            <a:r>
              <a:rPr lang="en-US" sz="1400" dirty="0" err="1" smtClean="0"/>
              <a:t>Beato</a:t>
            </a:r>
            <a:r>
              <a:rPr lang="en-US" sz="1400" dirty="0" smtClean="0"/>
              <a:t>, Amy </a:t>
            </a:r>
            <a:r>
              <a:rPr lang="en-US" sz="1400" dirty="0" err="1" smtClean="0"/>
              <a:t>Bolling</a:t>
            </a:r>
            <a:r>
              <a:rPr lang="en-US" sz="1400" dirty="0" smtClean="0"/>
              <a:t> (Cog </a:t>
            </a:r>
            <a:r>
              <a:rPr lang="en-US" sz="1400" dirty="0" err="1" smtClean="0"/>
              <a:t>Sci</a:t>
            </a:r>
            <a:r>
              <a:rPr lang="en-US" sz="1400" dirty="0" smtClean="0"/>
              <a:t>), </a:t>
            </a:r>
            <a:r>
              <a:rPr lang="en-US" sz="1400" dirty="0" smtClean="0"/>
              <a:t>Steven </a:t>
            </a:r>
            <a:r>
              <a:rPr lang="en-US" sz="1400" dirty="0" err="1" smtClean="0"/>
              <a:t>Braeger</a:t>
            </a:r>
            <a:r>
              <a:rPr lang="en-US" sz="1400" dirty="0" smtClean="0"/>
              <a:t>, </a:t>
            </a:r>
            <a:r>
              <a:rPr lang="en-US" sz="1400" dirty="0" err="1" smtClean="0"/>
              <a:t>Miko</a:t>
            </a:r>
            <a:r>
              <a:rPr lang="en-US" sz="1400" dirty="0" smtClean="0"/>
              <a:t> </a:t>
            </a:r>
            <a:r>
              <a:rPr lang="en-US" sz="1400" dirty="0" smtClean="0"/>
              <a:t>Charbonneau, David </a:t>
            </a:r>
            <a:r>
              <a:rPr lang="en-US" sz="1400" dirty="0" err="1" smtClean="0"/>
              <a:t>Crossmier</a:t>
            </a:r>
            <a:r>
              <a:rPr lang="en-US" sz="1400" dirty="0" smtClean="0"/>
              <a:t>, Elena </a:t>
            </a:r>
            <a:r>
              <a:rPr lang="en-US" sz="1400" dirty="0" err="1" smtClean="0"/>
              <a:t>Erbiceanu</a:t>
            </a:r>
            <a:r>
              <a:rPr lang="en-US" sz="1400" dirty="0" smtClean="0"/>
              <a:t>, </a:t>
            </a:r>
            <a:r>
              <a:rPr lang="en-US" sz="1400" dirty="0" smtClean="0"/>
              <a:t>Jennifer Graham, Michael </a:t>
            </a:r>
            <a:r>
              <a:rPr lang="en-US" sz="1400" dirty="0" smtClean="0"/>
              <a:t>Hopper, Jared Johnson,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Sarah </a:t>
            </a:r>
            <a:r>
              <a:rPr lang="en-US" sz="1400" dirty="0" smtClean="0"/>
              <a:t>Loewy, </a:t>
            </a:r>
            <a:r>
              <a:rPr lang="en-US" sz="1400" dirty="0" smtClean="0"/>
              <a:t>Juliet </a:t>
            </a:r>
            <a:r>
              <a:rPr lang="en-US" sz="1400" dirty="0" smtClean="0"/>
              <a:t>Norton, </a:t>
            </a:r>
            <a:r>
              <a:rPr lang="en-US" sz="1400" dirty="0" err="1" smtClean="0"/>
              <a:t>Aleshia</a:t>
            </a:r>
            <a:r>
              <a:rPr lang="en-US" sz="1400" dirty="0" smtClean="0"/>
              <a:t> </a:t>
            </a:r>
            <a:r>
              <a:rPr lang="en-US" sz="1400" dirty="0" err="1" smtClean="0"/>
              <a:t>Panbamrung</a:t>
            </a:r>
            <a:r>
              <a:rPr lang="en-US" sz="1400" dirty="0" smtClean="0"/>
              <a:t> (M&amp;S), Neel Patel (high school), Remo </a:t>
            </a:r>
            <a:r>
              <a:rPr lang="en-US" sz="1400" dirty="0" err="1" smtClean="0"/>
              <a:t>Pillat</a:t>
            </a:r>
            <a:r>
              <a:rPr lang="en-US" sz="1400" dirty="0" smtClean="0"/>
              <a:t>, </a:t>
            </a:r>
            <a:r>
              <a:rPr lang="en-US" sz="1400" dirty="0" smtClean="0"/>
              <a:t>Ben </a:t>
            </a:r>
            <a:r>
              <a:rPr lang="en-US" sz="1400" dirty="0" err="1" smtClean="0"/>
              <a:t>Shaia</a:t>
            </a:r>
            <a:r>
              <a:rPr lang="en-US" sz="1400" dirty="0" smtClean="0"/>
              <a:t>, Nick </a:t>
            </a:r>
            <a:r>
              <a:rPr lang="en-US" sz="1400" dirty="0" smtClean="0"/>
              <a:t>Stanley (</a:t>
            </a:r>
            <a:r>
              <a:rPr lang="en-US" sz="1400" dirty="0" smtClean="0"/>
              <a:t>CMU), </a:t>
            </a:r>
            <a:r>
              <a:rPr lang="en-US" sz="1400" dirty="0" smtClean="0"/>
              <a:t>Peter Tonner, Kelly </a:t>
            </a:r>
            <a:r>
              <a:rPr lang="en-US" sz="1400" dirty="0" err="1" smtClean="0"/>
              <a:t>Vandegeer</a:t>
            </a:r>
            <a:r>
              <a:rPr lang="en-US" sz="1400" dirty="0" smtClean="0"/>
              <a:t> (DM), Lucy </a:t>
            </a:r>
            <a:r>
              <a:rPr lang="en-US" sz="1400" dirty="0" err="1" smtClean="0"/>
              <a:t>Xiong</a:t>
            </a:r>
            <a:r>
              <a:rPr lang="en-US" sz="1400" dirty="0" smtClean="0"/>
              <a:t>, Alice Yin</a:t>
            </a:r>
          </a:p>
          <a:p>
            <a:r>
              <a:rPr lang="en-US" sz="1600" smtClean="0"/>
              <a:t>3D Artists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400" dirty="0" smtClean="0"/>
              <a:t>Alex </a:t>
            </a:r>
            <a:r>
              <a:rPr lang="en-US" sz="1400" dirty="0" err="1" smtClean="0"/>
              <a:t>Furer</a:t>
            </a:r>
            <a:r>
              <a:rPr lang="en-US" sz="1400" dirty="0" smtClean="0"/>
              <a:t>, Eric </a:t>
            </a:r>
            <a:r>
              <a:rPr lang="en-US" sz="1400" dirty="0" err="1" smtClean="0"/>
              <a:t>Imperiale</a:t>
            </a:r>
            <a:r>
              <a:rPr lang="en-US" sz="1400" dirty="0" smtClean="0"/>
              <a:t>, Chip </a:t>
            </a:r>
            <a:r>
              <a:rPr lang="en-US" sz="1400" dirty="0" err="1" smtClean="0"/>
              <a:t>Lundell</a:t>
            </a:r>
            <a:r>
              <a:rPr lang="en-US" sz="1400" dirty="0" smtClean="0"/>
              <a:t>, Julian </a:t>
            </a:r>
            <a:r>
              <a:rPr lang="en-US" sz="1400" dirty="0" err="1" smtClean="0"/>
              <a:t>Orrego</a:t>
            </a:r>
            <a:r>
              <a:rPr lang="en-US" sz="1400" dirty="0" smtClean="0"/>
              <a:t>, Alex </a:t>
            </a:r>
            <a:r>
              <a:rPr lang="en-US" sz="1400" dirty="0" err="1" smtClean="0"/>
              <a:t>Zelenin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7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MrVD9baqaD2Cztygl67b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3AbALooYj4jp3et8zFnA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dM9qqV1ymYHNolszpM2cj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jaqjNdxsNvkAmprlXtWK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HgQ7GZgBys8gsY067O0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sNY274OzfyfYs9tFxxc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s6WslQl8KOauN38DScMY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0uwQDshsHYfzlS6EIYe6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NXlpwTFZpYFS5sWucTQh6"/>
</p:tagLst>
</file>

<file path=ppt/theme/theme1.xml><?xml version="1.0" encoding="utf-8"?>
<a:theme xmlns:a="http://schemas.openxmlformats.org/drawingml/2006/main" name="GS_PowerPoint_template">
  <a:themeElements>
    <a:clrScheme name="GS_PowerPoint_template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GS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GS_PowerPoint_template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_PowerPoint_template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_PowerPoint_template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GS_PowerPoint_template">
  <a:themeElements>
    <a:clrScheme name="GS_PowerPoint_template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GS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GS_PowerPoint_template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_PowerPoint_template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_PowerPoint_template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GS_PowerPoint_template">
  <a:themeElements>
    <a:clrScheme name="GS_PowerPoint_template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GS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GS_PowerPoint_template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_PowerPoint_template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_PowerPoint_template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GS_PowerPoint_template">
  <a:themeElements>
    <a:clrScheme name="GS_PowerPoint_template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GS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GS_PowerPoint_template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_PowerPoint_template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_PowerPoint_template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_PowerPoint_template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13227</TotalTime>
  <Words>127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GS_PowerPoint_template</vt:lpstr>
      <vt:lpstr>2_GS_PowerPoint_template</vt:lpstr>
      <vt:lpstr>3_GS_PowerPoint_template</vt:lpstr>
      <vt:lpstr>1_GS_PowerPoint_template</vt:lpstr>
      <vt:lpstr>Office Theme</vt:lpstr>
      <vt:lpstr>Synthetic Reality Laboratory Charlie Hughes ceh@cs.ucf.edu</vt:lpstr>
      <vt:lpstr>PowerPoint Presentation</vt:lpstr>
      <vt:lpstr>Resist/Avoid Strategies</vt:lpstr>
      <vt:lpstr>Exposure Therapy with VA</vt:lpstr>
      <vt:lpstr>Tech Cost is not the Issue</vt:lpstr>
      <vt:lpstr>Cultural Heritage and STEM</vt:lpstr>
      <vt:lpstr>Graphics Research</vt:lpstr>
      <vt:lpstr>Active Grants</vt:lpstr>
      <vt:lpstr>The Team</vt:lpstr>
    </vt:vector>
  </TitlesOfParts>
  <Company>University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Reality: Creating Experiences that Blend the Real and the Synthetic</dc:title>
  <dc:creator>Charles E. Hughes</dc:creator>
  <cp:lastModifiedBy>Charles E. Hughes</cp:lastModifiedBy>
  <cp:revision>318</cp:revision>
  <dcterms:created xsi:type="dcterms:W3CDTF">2009-10-17T17:02:21Z</dcterms:created>
  <dcterms:modified xsi:type="dcterms:W3CDTF">2011-08-24T02:00:02Z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1QH8ReNZOjIdOEA7klSF2oz6VYwf4phrPQyo9aUbQMDg</vt:lpwstr>
  </property>
  <property fmtid="{D5CDD505-2E9C-101B-9397-08002B2CF9AE}" pid="3" name="Google.Documents.RevisionId">
    <vt:lpwstr>13609547688528592480</vt:lpwstr>
  </property>
  <property fmtid="{D5CDD505-2E9C-101B-9397-08002B2CF9AE}" pid="4" name="Google.Documents.PreviousRevisionId">
    <vt:lpwstr>04128603961244356230</vt:lpwstr>
  </property>
  <property fmtid="{D5CDD505-2E9C-101B-9397-08002B2CF9AE}" pid="5" name="Google.Documents.PluginVersion">
    <vt:lpwstr>2.0.2154.5604</vt:lpwstr>
  </property>
  <property fmtid="{D5CDD505-2E9C-101B-9397-08002B2CF9AE}" pid="6" name="Google.Documents.MergeIncapabilityFlags">
    <vt:i4>0</vt:i4>
  </property>
</Properties>
</file>