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7"/>
  </p:notesMasterIdLst>
  <p:handoutMasterIdLst>
    <p:handoutMasterId r:id="rId4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288"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9933"/>
    <a:srgbClr val="FF00FF"/>
    <a:srgbClr val="224A9A"/>
    <a:srgbClr val="8CAE0E"/>
    <a:srgbClr val="9A226F"/>
    <a:srgbClr val="04B87C"/>
    <a:srgbClr val="934BC9"/>
    <a:srgbClr val="CE4508"/>
    <a:srgbClr val="CE4F08"/>
    <a:srgbClr val="CD620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57" autoAdjust="0"/>
    <p:restoredTop sz="90452" autoAdjust="0"/>
  </p:normalViewPr>
  <p:slideViewPr>
    <p:cSldViewPr>
      <p:cViewPr>
        <p:scale>
          <a:sx n="80" d="100"/>
          <a:sy n="80" d="100"/>
        </p:scale>
        <p:origin x="-1434" y="-150"/>
      </p:cViewPr>
      <p:guideLst>
        <p:guide orient="horz" pos="2160"/>
        <p:guide pos="2880"/>
      </p:guideLst>
    </p:cSldViewPr>
  </p:slideViewPr>
  <p:notesTextViewPr>
    <p:cViewPr>
      <p:scale>
        <a:sx n="100" d="100"/>
        <a:sy n="100" d="100"/>
      </p:scale>
      <p:origin x="0" y="0"/>
    </p:cViewPr>
  </p:notesTextViewPr>
  <p:notesViewPr>
    <p:cSldViewPr>
      <p:cViewPr varScale="1">
        <p:scale>
          <a:sx n="69" d="100"/>
          <a:sy n="69" d="100"/>
        </p:scale>
        <p:origin x="-2838"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174382A-4E5E-4B14-A145-7120F6B66741}" type="datetimeFigureOut">
              <a:rPr lang="en-US" smtClean="0"/>
              <a:pPr/>
              <a:t>2/20/2012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D93BEFC-85FC-46D3-9CF2-959A081C75E4}" type="slidenum">
              <a:rPr lang="en-US" smtClean="0"/>
              <a:pPr/>
              <a:t>‹#›</a:t>
            </a:fld>
            <a:endParaRPr lang="en-US"/>
          </a:p>
        </p:txBody>
      </p:sp>
    </p:spTree>
    <p:extLst>
      <p:ext uri="{BB962C8B-B14F-4D97-AF65-F5344CB8AC3E}">
        <p14:creationId xmlns:p14="http://schemas.microsoft.com/office/powerpoint/2010/main" xmlns="" val="20962744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39B01E-D769-45DE-A5CF-658702359C5A}" type="datetimeFigureOut">
              <a:rPr lang="en-US" smtClean="0"/>
              <a:pPr/>
              <a:t>2/20/2012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FC258D-201B-43E2-8A9B-3DF7E95A7015}" type="slidenum">
              <a:rPr lang="en-US" smtClean="0"/>
              <a:pPr/>
              <a:t>‹#›</a:t>
            </a:fld>
            <a:endParaRPr lang="en-US"/>
          </a:p>
        </p:txBody>
      </p:sp>
    </p:spTree>
    <p:extLst>
      <p:ext uri="{BB962C8B-B14F-4D97-AF65-F5344CB8AC3E}">
        <p14:creationId xmlns:p14="http://schemas.microsoft.com/office/powerpoint/2010/main" xmlns="" val="445423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4FC258D-201B-43E2-8A9B-3DF7E95A7015}"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4FC258D-201B-43E2-8A9B-3DF7E95A7015}"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8" descr="first_slide.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685800" y="2590800"/>
            <a:ext cx="7772400" cy="1470025"/>
          </a:xfrm>
        </p:spPr>
        <p:txBody>
          <a:bodyPr/>
          <a:lstStyle>
            <a:lvl1pPr>
              <a:defRPr sz="4800" b="1">
                <a:solidFill>
                  <a:schemeClr val="tx1"/>
                </a:solidFill>
                <a:effectLst>
                  <a:outerShdw blurRad="38100" dist="38100" dir="2700000" algn="tl">
                    <a:srgbClr val="000000">
                      <a:alpha val="43137"/>
                    </a:srgbClr>
                  </a:outerShdw>
                </a:effectLst>
                <a:latin typeface="Stencil Std" pitchFamily="82"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4419600"/>
            <a:ext cx="64008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Date Placeholder 3"/>
          <p:cNvSpPr>
            <a:spLocks noGrp="1"/>
          </p:cNvSpPr>
          <p:nvPr>
            <p:ph type="dt" sz="half" idx="10"/>
          </p:nvPr>
        </p:nvSpPr>
        <p:spPr/>
        <p:txBody>
          <a:bodyPr/>
          <a:lstStyle>
            <a:lvl1pPr>
              <a:defRPr/>
            </a:lvl1pPr>
          </a:lstStyle>
          <a:p>
            <a:fld id="{79D9DD92-05B5-4C89-9BB2-BC126A4457BA}" type="datetimeFigureOut">
              <a:rPr lang="en-US" smtClean="0"/>
              <a:pPr/>
              <a:t>2/20/2012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9370A8F4-300A-4217-95D0-A5FD7B081F58}" type="slidenum">
              <a:rPr lang="en-US" smtClean="0"/>
              <a:pPr/>
              <a:t>‹#›</a:t>
            </a:fld>
            <a:endParaRPr lang="en-US"/>
          </a:p>
        </p:txBody>
      </p:sp>
      <p:pic>
        <p:nvPicPr>
          <p:cNvPr id="8" name="Picture 7" descr="logo1.png"/>
          <p:cNvPicPr>
            <a:picLocks noChangeAspect="1"/>
          </p:cNvPicPr>
          <p:nvPr/>
        </p:nvPicPr>
        <p:blipFill>
          <a:blip r:embed="rId3" cstate="print"/>
          <a:stretch>
            <a:fillRect/>
          </a:stretch>
        </p:blipFill>
        <p:spPr>
          <a:xfrm>
            <a:off x="4114800" y="1411990"/>
            <a:ext cx="2590800" cy="102641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9D9DD92-05B5-4C89-9BB2-BC126A4457BA}" type="datetimeFigureOut">
              <a:rPr lang="en-US" smtClean="0"/>
              <a:pPr/>
              <a:t>2/20/2012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70A8F4-300A-4217-95D0-A5FD7B081F5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9D9DD92-05B5-4C89-9BB2-BC126A4457BA}" type="datetimeFigureOut">
              <a:rPr lang="en-US" smtClean="0"/>
              <a:pPr/>
              <a:t>2/20/2012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70A8F4-300A-4217-95D0-A5FD7B081F5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Clr>
                <a:srgbClr val="DD7309"/>
              </a:buClr>
              <a:defRPr/>
            </a:lvl1pPr>
            <a:lvl2pPr>
              <a:buClr>
                <a:srgbClr val="E2960C"/>
              </a:buClr>
              <a:defRPr/>
            </a:lvl2pPr>
            <a:lvl3pPr>
              <a:buClr>
                <a:srgbClr val="DF7103"/>
              </a:buClr>
              <a:defRPr/>
            </a:lvl3pPr>
            <a:lvl4pPr>
              <a:buClr>
                <a:srgbClr val="D2A000"/>
              </a:buClr>
              <a:defRPr/>
            </a:lvl4pPr>
            <a:lvl5pPr>
              <a:buClr>
                <a:srgbClr val="FB8605"/>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79D9DD92-05B5-4C89-9BB2-BC126A4457BA}" type="datetimeFigureOut">
              <a:rPr lang="en-US" smtClean="0"/>
              <a:pPr/>
              <a:t>2/20/2012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70A8F4-300A-4217-95D0-A5FD7B081F5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79D9DD92-05B5-4C89-9BB2-BC126A4457BA}" type="datetimeFigureOut">
              <a:rPr lang="en-US" smtClean="0"/>
              <a:pPr/>
              <a:t>2/20/2012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70A8F4-300A-4217-95D0-A5FD7B081F5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79D9DD92-05B5-4C89-9BB2-BC126A4457BA}" type="datetimeFigureOut">
              <a:rPr lang="en-US" smtClean="0"/>
              <a:pPr/>
              <a:t>2/20/2012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9370A8F4-300A-4217-95D0-A5FD7B081F5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79D9DD92-05B5-4C89-9BB2-BC126A4457BA}" type="datetimeFigureOut">
              <a:rPr lang="en-US" smtClean="0"/>
              <a:pPr/>
              <a:t>2/20/2012</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9370A8F4-300A-4217-95D0-A5FD7B081F5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b="1">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79D9DD92-05B5-4C89-9BB2-BC126A4457BA}" type="datetimeFigureOut">
              <a:rPr lang="en-US" smtClean="0"/>
              <a:pPr/>
              <a:t>2/20/2012</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9370A8F4-300A-4217-95D0-A5FD7B081F5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79D9DD92-05B5-4C89-9BB2-BC126A4457BA}" type="datetimeFigureOut">
              <a:rPr lang="en-US" smtClean="0"/>
              <a:pPr/>
              <a:t>2/20/2012</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9370A8F4-300A-4217-95D0-A5FD7B081F5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79D9DD92-05B5-4C89-9BB2-BC126A4457BA}" type="datetimeFigureOut">
              <a:rPr lang="en-US" smtClean="0"/>
              <a:pPr/>
              <a:t>2/20/2012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9370A8F4-300A-4217-95D0-A5FD7B081F5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79D9DD92-05B5-4C89-9BB2-BC126A4457BA}" type="datetimeFigureOut">
              <a:rPr lang="en-US" smtClean="0"/>
              <a:pPr/>
              <a:t>2/20/2012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9370A8F4-300A-4217-95D0-A5FD7B081F5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7" descr="ppbg.jpg"/>
          <p:cNvPicPr>
            <a:picLocks noChangeAspect="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79D9DD92-05B5-4C89-9BB2-BC126A4457BA}" type="datetimeFigureOut">
              <a:rPr lang="en-US" smtClean="0"/>
              <a:pPr/>
              <a:t>2/20/2012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9370A8F4-300A-4217-95D0-A5FD7B081F5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fontAlgn="base" hangingPunct="1">
        <a:spcBef>
          <a:spcPct val="0"/>
        </a:spcBef>
        <a:spcAft>
          <a:spcPct val="0"/>
        </a:spcAft>
        <a:defRPr sz="4400" b="1" kern="1200">
          <a:solidFill>
            <a:schemeClr val="tx1"/>
          </a:solidFill>
          <a:effectLst>
            <a:outerShdw blurRad="38100" dist="38100" dir="2700000" algn="tl">
              <a:srgbClr val="000000">
                <a:alpha val="43137"/>
              </a:srgbClr>
            </a:outerShdw>
          </a:effectLst>
          <a:latin typeface="+mj-lt"/>
          <a:ea typeface="ＭＳ Ｐゴシック" pitchFamily="34" charset="-128"/>
          <a:cs typeface="+mj-cs"/>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9pPr>
    </p:titleStyle>
    <p:bodyStyle>
      <a:lvl1pPr marL="342900" indent="-342900" algn="l" defTabSz="457200" rtl="0" eaLnBrk="1" fontAlgn="base" hangingPunct="1">
        <a:spcBef>
          <a:spcPct val="20000"/>
        </a:spcBef>
        <a:spcAft>
          <a:spcPct val="0"/>
        </a:spcAft>
        <a:buClr>
          <a:schemeClr val="accent3">
            <a:lumMod val="50000"/>
          </a:schemeClr>
        </a:buClr>
        <a:buSzPct val="110000"/>
        <a:buFont typeface="Wingdings" pitchFamily="2" charset="2"/>
        <a:buChar char="§"/>
        <a:defRPr sz="3200" kern="1200">
          <a:solidFill>
            <a:schemeClr val="tx1"/>
          </a:solidFill>
          <a:latin typeface="+mn-lt"/>
          <a:ea typeface="ＭＳ Ｐゴシック" pitchFamily="34" charset="-128"/>
          <a:cs typeface="+mn-cs"/>
        </a:defRPr>
      </a:lvl1pPr>
      <a:lvl2pPr marL="742950" indent="-285750" algn="l" defTabSz="457200" rtl="0" eaLnBrk="1" fontAlgn="base" hangingPunct="1">
        <a:spcBef>
          <a:spcPct val="20000"/>
        </a:spcBef>
        <a:spcAft>
          <a:spcPct val="0"/>
        </a:spcAft>
        <a:buClr>
          <a:srgbClr val="5F923C"/>
        </a:buClr>
        <a:buSzPct val="100000"/>
        <a:buFont typeface="Wingdings" pitchFamily="2" charset="2"/>
        <a:buChar char="§"/>
        <a:defRPr sz="2800" kern="1200">
          <a:solidFill>
            <a:schemeClr val="tx1"/>
          </a:solidFill>
          <a:latin typeface="+mn-lt"/>
          <a:ea typeface="ＭＳ Ｐゴシック" pitchFamily="34" charset="-128"/>
          <a:cs typeface="+mn-cs"/>
        </a:defRPr>
      </a:lvl2pPr>
      <a:lvl3pPr marL="1143000" indent="-228600" algn="l" defTabSz="457200" rtl="0" eaLnBrk="1" fontAlgn="base" hangingPunct="1">
        <a:spcBef>
          <a:spcPct val="20000"/>
        </a:spcBef>
        <a:spcAft>
          <a:spcPct val="0"/>
        </a:spcAft>
        <a:buClr>
          <a:srgbClr val="487228"/>
        </a:buClr>
        <a:buSzPct val="100000"/>
        <a:buFont typeface="Wingdings" pitchFamily="2" charset="2"/>
        <a:buChar char="Ø"/>
        <a:defRPr sz="2400" kern="1200">
          <a:solidFill>
            <a:schemeClr val="tx1"/>
          </a:solidFill>
          <a:latin typeface="+mn-lt"/>
          <a:ea typeface="ＭＳ Ｐゴシック" pitchFamily="34" charset="-128"/>
          <a:cs typeface="+mn-cs"/>
        </a:defRPr>
      </a:lvl3pPr>
      <a:lvl4pPr marL="1600200" indent="-228600" algn="l" defTabSz="457200" rtl="0" eaLnBrk="1" fontAlgn="base" hangingPunct="1">
        <a:spcBef>
          <a:spcPct val="20000"/>
        </a:spcBef>
        <a:spcAft>
          <a:spcPct val="0"/>
        </a:spcAft>
        <a:buClr>
          <a:schemeClr val="accent3">
            <a:lumMod val="50000"/>
          </a:schemeClr>
        </a:buClr>
        <a:buFont typeface="Arial" pitchFamily="34" charset="0"/>
        <a:buChar char="–"/>
        <a:defRPr sz="2000" kern="1200">
          <a:solidFill>
            <a:schemeClr val="tx1"/>
          </a:solidFill>
          <a:latin typeface="+mn-lt"/>
          <a:ea typeface="ＭＳ Ｐゴシック" pitchFamily="34" charset="-128"/>
          <a:cs typeface="+mn-cs"/>
        </a:defRPr>
      </a:lvl4pPr>
      <a:lvl5pPr marL="2057400" indent="-228600" algn="l" defTabSz="457200" rtl="0" eaLnBrk="1" fontAlgn="base" hangingPunct="1">
        <a:spcBef>
          <a:spcPct val="20000"/>
        </a:spcBef>
        <a:spcAft>
          <a:spcPct val="0"/>
        </a:spcAft>
        <a:buClr>
          <a:schemeClr val="accent3">
            <a:lumMod val="50000"/>
          </a:schemeClr>
        </a:buClr>
        <a:buFont typeface="Arial" pitchFamily="34" charset="0"/>
        <a:buChar char="»"/>
        <a:defRPr sz="2000" kern="1200">
          <a:solidFill>
            <a:schemeClr val="tx1"/>
          </a:solidFill>
          <a:latin typeface="+mn-lt"/>
          <a:ea typeface="ＭＳ Ｐゴシック"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772400" cy="1828801"/>
          </a:xfrm>
        </p:spPr>
        <p:txBody>
          <a:bodyPr>
            <a:normAutofit/>
          </a:bodyPr>
          <a:lstStyle/>
          <a:p>
            <a:r>
              <a:rPr lang="en-US" dirty="0" smtClean="0">
                <a:latin typeface="Stencil" pitchFamily="82" charset="0"/>
              </a:rPr>
              <a:t>Stacks &amp;</a:t>
            </a:r>
            <a:br>
              <a:rPr lang="en-US" dirty="0" smtClean="0">
                <a:latin typeface="Stencil" pitchFamily="82" charset="0"/>
              </a:rPr>
            </a:br>
            <a:r>
              <a:rPr lang="en-US" dirty="0" smtClean="0">
                <a:latin typeface="Stencil" pitchFamily="82" charset="0"/>
              </a:rPr>
              <a:t>Their Applications</a:t>
            </a:r>
            <a:endParaRPr lang="en-US" dirty="0">
              <a:latin typeface="Stencil" pitchFamily="82" charset="0"/>
            </a:endParaRPr>
          </a:p>
        </p:txBody>
      </p:sp>
      <p:sp>
        <p:nvSpPr>
          <p:cNvPr id="3" name="Subtitle 2"/>
          <p:cNvSpPr>
            <a:spLocks noGrp="1"/>
          </p:cNvSpPr>
          <p:nvPr>
            <p:ph type="subTitle" idx="1"/>
          </p:nvPr>
        </p:nvSpPr>
        <p:spPr/>
        <p:txBody>
          <a:bodyPr/>
          <a:lstStyle/>
          <a:p>
            <a:r>
              <a:rPr lang="en-US" dirty="0" smtClean="0">
                <a:solidFill>
                  <a:schemeClr val="tx1">
                    <a:lumMod val="65000"/>
                    <a:lumOff val="35000"/>
                  </a:schemeClr>
                </a:solidFill>
              </a:rPr>
              <a:t>COP 3502</a:t>
            </a:r>
            <a:endParaRPr lang="en-US" dirty="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t>Stacks</a:t>
            </a:r>
            <a:endParaRPr lang="en-US" dirty="0"/>
          </a:p>
        </p:txBody>
      </p:sp>
      <p:sp>
        <p:nvSpPr>
          <p:cNvPr id="3" name="Content Placeholder 2"/>
          <p:cNvSpPr>
            <a:spLocks noGrp="1"/>
          </p:cNvSpPr>
          <p:nvPr>
            <p:ph idx="1"/>
          </p:nvPr>
        </p:nvSpPr>
        <p:spPr/>
        <p:txBody>
          <a:bodyPr/>
          <a:lstStyle/>
          <a:p>
            <a:r>
              <a:rPr lang="en-US" dirty="0" smtClean="0"/>
              <a:t>Stack Applications:</a:t>
            </a:r>
          </a:p>
          <a:p>
            <a:pPr lvl="1"/>
            <a:r>
              <a:rPr lang="en-US" dirty="0" smtClean="0"/>
              <a:t>Whenever we need a LIFO component to a system.</a:t>
            </a:r>
          </a:p>
          <a:p>
            <a:pPr lvl="1"/>
            <a:r>
              <a:rPr lang="en-US" dirty="0" smtClean="0"/>
              <a:t>There are several examples outside the scope of this class you will see in CS2</a:t>
            </a:r>
          </a:p>
          <a:p>
            <a:pPr lvl="2"/>
            <a:r>
              <a:rPr lang="en-US" dirty="0" smtClean="0"/>
              <a:t>(Depth First Search in a Graph)</a:t>
            </a:r>
            <a:endParaRPr lang="en-US" dirty="0" smtClean="0"/>
          </a:p>
          <a:p>
            <a:pPr lvl="1"/>
            <a:r>
              <a:rPr lang="en-US" dirty="0" smtClean="0"/>
              <a:t>For now, we’ll go over 2 classical examples</a:t>
            </a:r>
          </a:p>
          <a:p>
            <a:pPr lvl="2"/>
            <a:r>
              <a:rPr lang="en-US" dirty="0" smtClean="0"/>
              <a:t>Converting infix expressions to a postfix expression.</a:t>
            </a:r>
          </a:p>
          <a:p>
            <a:pPr lvl="2"/>
            <a:r>
              <a:rPr lang="en-US" dirty="0" smtClean="0"/>
              <a:t>Evaluating a postfix expression.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t>Stacks</a:t>
            </a:r>
            <a:endParaRPr lang="en-US" dirty="0"/>
          </a:p>
        </p:txBody>
      </p:sp>
      <p:sp>
        <p:nvSpPr>
          <p:cNvPr id="3" name="Content Placeholder 2"/>
          <p:cNvSpPr>
            <a:spLocks noGrp="1"/>
          </p:cNvSpPr>
          <p:nvPr>
            <p:ph idx="1"/>
          </p:nvPr>
        </p:nvSpPr>
        <p:spPr>
          <a:xfrm>
            <a:off x="152400" y="1371600"/>
            <a:ext cx="8534400" cy="4754563"/>
          </a:xfrm>
        </p:spPr>
        <p:txBody>
          <a:bodyPr>
            <a:normAutofit fontScale="92500" lnSpcReduction="10000"/>
          </a:bodyPr>
          <a:lstStyle/>
          <a:p>
            <a:r>
              <a:rPr lang="en-US" dirty="0" smtClean="0"/>
              <a:t>An Infix Arithmetic Expression:</a:t>
            </a:r>
          </a:p>
          <a:p>
            <a:pPr lvl="1"/>
            <a:r>
              <a:rPr lang="en-US" dirty="0" smtClean="0"/>
              <a:t>Consider the expression:  2 * 3 + 5 + 3 * 4</a:t>
            </a:r>
          </a:p>
          <a:p>
            <a:pPr lvl="1"/>
            <a:r>
              <a:rPr lang="en-US" dirty="0" smtClean="0"/>
              <a:t>We know how to evaluate this expression because we usually see it in this form.</a:t>
            </a:r>
          </a:p>
          <a:p>
            <a:pPr lvl="2"/>
            <a:r>
              <a:rPr lang="en-US" dirty="0" smtClean="0"/>
              <a:t> Multiply 2 * 3 = 6, store this in your head.</a:t>
            </a:r>
          </a:p>
          <a:p>
            <a:pPr lvl="2"/>
            <a:r>
              <a:rPr lang="en-US" dirty="0" smtClean="0"/>
              <a:t>Add 5, now store 11 in your head.</a:t>
            </a:r>
          </a:p>
          <a:p>
            <a:pPr lvl="2"/>
            <a:r>
              <a:rPr lang="en-US" dirty="0" smtClean="0"/>
              <a:t>Now multiply 3 * 4 = 12.</a:t>
            </a:r>
          </a:p>
          <a:p>
            <a:pPr lvl="2"/>
            <a:r>
              <a:rPr lang="en-US" dirty="0" smtClean="0"/>
              <a:t>Retrieve 11 and add to 12.</a:t>
            </a:r>
          </a:p>
          <a:p>
            <a:pPr lvl="1"/>
            <a:r>
              <a:rPr lang="en-US" dirty="0" smtClean="0"/>
              <a:t>This was easy because we know the rules of precedence for infix expressions.</a:t>
            </a:r>
          </a:p>
          <a:p>
            <a:pPr lvl="1"/>
            <a:r>
              <a:rPr lang="en-US" dirty="0" smtClean="0"/>
              <a:t>But what if we didn’t know these rules?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Stacks</a:t>
            </a:r>
            <a:endParaRPr lang="en-US" dirty="0"/>
          </a:p>
        </p:txBody>
      </p:sp>
      <p:sp>
        <p:nvSpPr>
          <p:cNvPr id="3" name="Content Placeholder 2"/>
          <p:cNvSpPr>
            <a:spLocks noGrp="1"/>
          </p:cNvSpPr>
          <p:nvPr>
            <p:ph idx="1"/>
          </p:nvPr>
        </p:nvSpPr>
        <p:spPr/>
        <p:txBody>
          <a:bodyPr/>
          <a:lstStyle/>
          <a:p>
            <a:r>
              <a:rPr lang="en-US" dirty="0" smtClean="0"/>
              <a:t>There are other ways of writing this expression:</a:t>
            </a:r>
          </a:p>
          <a:p>
            <a:pPr lvl="1"/>
            <a:r>
              <a:rPr lang="en-US" b="1" u="sng" dirty="0" smtClean="0">
                <a:solidFill>
                  <a:srgbClr val="0070C0"/>
                </a:solidFill>
              </a:rPr>
              <a:t>2 3 * 5 + 3 4 * +</a:t>
            </a:r>
            <a:r>
              <a:rPr lang="en-US" dirty="0" smtClean="0"/>
              <a:t>	</a:t>
            </a:r>
          </a:p>
          <a:p>
            <a:pPr lvl="1"/>
            <a:r>
              <a:rPr lang="en-US" dirty="0" smtClean="0"/>
              <a:t>is the Postfix form of:</a:t>
            </a:r>
          </a:p>
          <a:p>
            <a:pPr lvl="2"/>
            <a:r>
              <a:rPr lang="en-US" dirty="0" smtClean="0"/>
              <a:t>2 * 3 + 5 + 3 * 4</a:t>
            </a:r>
          </a:p>
          <a:p>
            <a:pPr lvl="1"/>
            <a:r>
              <a:rPr lang="en-US" dirty="0" smtClean="0"/>
              <a:t>And if you read from left to right, the operators are always in the correct evaluation order.</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lstStyle/>
          <a:p>
            <a:r>
              <a:rPr lang="en-US" dirty="0" smtClean="0"/>
              <a:t>Stacks</a:t>
            </a:r>
            <a:endParaRPr lang="en-US" dirty="0"/>
          </a:p>
        </p:txBody>
      </p:sp>
      <p:sp>
        <p:nvSpPr>
          <p:cNvPr id="3" name="Content Placeholder 2"/>
          <p:cNvSpPr>
            <a:spLocks noGrp="1"/>
          </p:cNvSpPr>
          <p:nvPr>
            <p:ph idx="1"/>
          </p:nvPr>
        </p:nvSpPr>
        <p:spPr/>
        <p:txBody>
          <a:bodyPr/>
          <a:lstStyle/>
          <a:p>
            <a:r>
              <a:rPr lang="en-US" dirty="0" smtClean="0"/>
              <a:t>So there are 3 types of notations for expressions</a:t>
            </a:r>
          </a:p>
          <a:p>
            <a:pPr lvl="1"/>
            <a:r>
              <a:rPr lang="en-US" dirty="0" smtClean="0"/>
              <a:t>Infix			(A + B)</a:t>
            </a:r>
          </a:p>
          <a:p>
            <a:pPr lvl="1"/>
            <a:r>
              <a:rPr lang="en-US" dirty="0" smtClean="0"/>
              <a:t>Postfix		(A B +)</a:t>
            </a:r>
          </a:p>
          <a:p>
            <a:pPr lvl="1"/>
            <a:r>
              <a:rPr lang="en-US" dirty="0" smtClean="0"/>
              <a:t>Prefix		(+ A B)</a:t>
            </a:r>
          </a:p>
          <a:p>
            <a:pPr lvl="1"/>
            <a:endParaRPr lang="en-US" dirty="0" smtClean="0"/>
          </a:p>
          <a:p>
            <a:r>
              <a:rPr lang="en-US" dirty="0" smtClean="0"/>
              <a:t>We’re just going to worry about Infix and Postfix.</a:t>
            </a:r>
          </a:p>
          <a:p>
            <a:pPr lvl="1"/>
            <a:r>
              <a:rPr lang="en-US" dirty="0" smtClean="0"/>
              <a:t>What does this have to do with Stacks??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Stacks</a:t>
            </a:r>
            <a:endParaRPr lang="en-US" dirty="0"/>
          </a:p>
        </p:txBody>
      </p:sp>
      <p:sp>
        <p:nvSpPr>
          <p:cNvPr id="3" name="Content Placeholder 2"/>
          <p:cNvSpPr>
            <a:spLocks noGrp="1"/>
          </p:cNvSpPr>
          <p:nvPr>
            <p:ph idx="1"/>
          </p:nvPr>
        </p:nvSpPr>
        <p:spPr/>
        <p:txBody>
          <a:bodyPr/>
          <a:lstStyle/>
          <a:p>
            <a:r>
              <a:rPr lang="en-US" dirty="0" smtClean="0"/>
              <a:t>We are going to use stacks to:</a:t>
            </a:r>
          </a:p>
          <a:p>
            <a:pPr marL="971550" lvl="1" indent="-514350">
              <a:buFont typeface="+mj-lt"/>
              <a:buAutoNum type="arabicParenR"/>
            </a:pPr>
            <a:r>
              <a:rPr lang="en-US" dirty="0" smtClean="0"/>
              <a:t>Evaluate postfix expressions</a:t>
            </a:r>
          </a:p>
          <a:p>
            <a:pPr marL="971550" lvl="1" indent="-514350">
              <a:buFont typeface="+mj-lt"/>
              <a:buAutoNum type="arabicParenR"/>
            </a:pPr>
            <a:r>
              <a:rPr lang="en-US" dirty="0" smtClean="0"/>
              <a:t>Convert infix expressions to a postfix expressions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lstStyle/>
          <a:p>
            <a:r>
              <a:rPr lang="en-US" dirty="0" smtClean="0"/>
              <a:t>Stacks</a:t>
            </a:r>
            <a:endParaRPr lang="en-US" dirty="0"/>
          </a:p>
        </p:txBody>
      </p:sp>
      <p:sp>
        <p:nvSpPr>
          <p:cNvPr id="3" name="Content Placeholder 2"/>
          <p:cNvSpPr>
            <a:spLocks noGrp="1"/>
          </p:cNvSpPr>
          <p:nvPr>
            <p:ph idx="1"/>
          </p:nvPr>
        </p:nvSpPr>
        <p:spPr>
          <a:xfrm>
            <a:off x="0" y="1295400"/>
            <a:ext cx="8686800" cy="4830763"/>
          </a:xfrm>
        </p:spPr>
        <p:txBody>
          <a:bodyPr>
            <a:normAutofit fontScale="92500"/>
          </a:bodyPr>
          <a:lstStyle/>
          <a:p>
            <a:r>
              <a:rPr lang="en-US" dirty="0" smtClean="0"/>
              <a:t>Evaluating a Postfix Expression (A B +)</a:t>
            </a:r>
          </a:p>
          <a:p>
            <a:pPr lvl="1"/>
            <a:r>
              <a:rPr lang="en-US" dirty="0" smtClean="0"/>
              <a:t>Consider the Postfix expression:</a:t>
            </a:r>
          </a:p>
          <a:p>
            <a:pPr lvl="2"/>
            <a:r>
              <a:rPr lang="en-US" dirty="0" smtClean="0"/>
              <a:t>2 3 * 5 + 3 4 * +</a:t>
            </a:r>
          </a:p>
          <a:p>
            <a:pPr lvl="1"/>
            <a:r>
              <a:rPr lang="en-US" b="1" u="sng" dirty="0" smtClean="0"/>
              <a:t>The Rules are:</a:t>
            </a:r>
          </a:p>
          <a:p>
            <a:pPr marL="1371600" lvl="2" indent="-514350">
              <a:buFont typeface="+mj-lt"/>
              <a:buAutoNum type="arabicParenR"/>
            </a:pPr>
            <a:r>
              <a:rPr lang="en-US" dirty="0" smtClean="0"/>
              <a:t>Each number gets pushed onto the stack.</a:t>
            </a:r>
          </a:p>
          <a:p>
            <a:pPr marL="1371600" lvl="2" indent="-514350">
              <a:buFont typeface="+mj-lt"/>
              <a:buAutoNum type="arabicParenR"/>
            </a:pPr>
            <a:r>
              <a:rPr lang="en-US" dirty="0" smtClean="0"/>
              <a:t>Whenever you get to an operator OP, </a:t>
            </a:r>
          </a:p>
          <a:p>
            <a:pPr marL="1828800" lvl="3" indent="-514350"/>
            <a:r>
              <a:rPr lang="en-US" dirty="0" smtClean="0"/>
              <a:t>you </a:t>
            </a:r>
            <a:r>
              <a:rPr lang="en-US" b="1" dirty="0" smtClean="0"/>
              <a:t>POP</a:t>
            </a:r>
            <a:r>
              <a:rPr lang="en-US" dirty="0" smtClean="0"/>
              <a:t> off the last two values off the stack,</a:t>
            </a:r>
            <a:r>
              <a:rPr lang="en-US" b="1" dirty="0" smtClean="0"/>
              <a:t> s1 </a:t>
            </a:r>
            <a:r>
              <a:rPr lang="en-US" dirty="0" smtClean="0"/>
              <a:t>and</a:t>
            </a:r>
            <a:r>
              <a:rPr lang="en-US" b="1" dirty="0" smtClean="0"/>
              <a:t> s2 </a:t>
            </a:r>
            <a:r>
              <a:rPr lang="en-US" dirty="0" smtClean="0"/>
              <a:t>respectively.  </a:t>
            </a:r>
          </a:p>
          <a:p>
            <a:pPr marL="1828800" lvl="3" indent="-514350"/>
            <a:r>
              <a:rPr lang="en-US" dirty="0" smtClean="0"/>
              <a:t>Then you </a:t>
            </a:r>
            <a:r>
              <a:rPr lang="en-US" b="1" dirty="0" smtClean="0"/>
              <a:t>PUSH</a:t>
            </a:r>
            <a:r>
              <a:rPr lang="en-US" dirty="0" smtClean="0"/>
              <a:t> value </a:t>
            </a:r>
            <a:r>
              <a:rPr lang="en-US" b="1" dirty="0" smtClean="0"/>
              <a:t>s2 OP s1 </a:t>
            </a:r>
            <a:r>
              <a:rPr lang="en-US" dirty="0" smtClean="0"/>
              <a:t>back onto the stack.</a:t>
            </a:r>
          </a:p>
          <a:p>
            <a:pPr marL="2286000" lvl="4" indent="-514350"/>
            <a:r>
              <a:rPr lang="en-US" dirty="0" smtClean="0"/>
              <a:t>(If there were not two values to pop off, the expression is not in valid Postfix notation)</a:t>
            </a:r>
          </a:p>
          <a:p>
            <a:pPr marL="1371600" lvl="2" indent="-514350">
              <a:buFont typeface="+mj-lt"/>
              <a:buAutoNum type="arabicParenR"/>
            </a:pPr>
            <a:r>
              <a:rPr lang="en-US" dirty="0" smtClean="0"/>
              <a:t>When you are done, you should have a single value left on the stack that the expression evaluates to.</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09600"/>
          </a:xfrm>
        </p:spPr>
        <p:txBody>
          <a:bodyPr/>
          <a:lstStyle/>
          <a:p>
            <a:pPr lvl="2"/>
            <a:r>
              <a:rPr lang="en-US" sz="6600" b="1" u="sng" dirty="0" smtClean="0">
                <a:solidFill>
                  <a:srgbClr val="7030A0"/>
                </a:solidFill>
              </a:rPr>
              <a:t>2</a:t>
            </a:r>
            <a:r>
              <a:rPr lang="en-US" sz="6000" b="1" dirty="0" smtClean="0">
                <a:solidFill>
                  <a:schemeClr val="accent6">
                    <a:lumMod val="50000"/>
                  </a:schemeClr>
                </a:solidFill>
              </a:rPr>
              <a:t>  </a:t>
            </a:r>
            <a:r>
              <a:rPr lang="en-US" sz="6000" b="1" dirty="0" smtClean="0"/>
              <a:t>3  *  5  +  3  4  *  +</a:t>
            </a:r>
            <a:endParaRPr lang="en-US" sz="6000" dirty="0"/>
          </a:p>
        </p:txBody>
      </p:sp>
      <p:sp>
        <p:nvSpPr>
          <p:cNvPr id="3" name="Content Placeholder 2"/>
          <p:cNvSpPr>
            <a:spLocks noGrp="1"/>
          </p:cNvSpPr>
          <p:nvPr>
            <p:ph idx="1"/>
          </p:nvPr>
        </p:nvSpPr>
        <p:spPr>
          <a:xfrm>
            <a:off x="-457200" y="1295400"/>
            <a:ext cx="4800600" cy="5562600"/>
          </a:xfrm>
        </p:spPr>
        <p:txBody>
          <a:bodyPr>
            <a:normAutofit fontScale="92500" lnSpcReduction="20000"/>
          </a:bodyPr>
          <a:lstStyle/>
          <a:p>
            <a:r>
              <a:rPr lang="en-US" b="1" u="sng" dirty="0" smtClean="0"/>
              <a:t>The Rules are:</a:t>
            </a:r>
          </a:p>
          <a:p>
            <a:pPr marL="971550" lvl="1" indent="-514350">
              <a:buFont typeface="+mj-lt"/>
              <a:buAutoNum type="arabicParenR"/>
            </a:pPr>
            <a:r>
              <a:rPr lang="en-US" b="1" dirty="0" smtClean="0">
                <a:solidFill>
                  <a:srgbClr val="7030A0"/>
                </a:solidFill>
              </a:rPr>
              <a:t>Each number gets </a:t>
            </a:r>
            <a:r>
              <a:rPr lang="en-US" b="1" dirty="0" err="1" smtClean="0">
                <a:solidFill>
                  <a:srgbClr val="7030A0"/>
                </a:solidFill>
              </a:rPr>
              <a:t>PUSHed</a:t>
            </a:r>
            <a:r>
              <a:rPr lang="en-US" b="1" dirty="0" smtClean="0">
                <a:solidFill>
                  <a:srgbClr val="7030A0"/>
                </a:solidFill>
              </a:rPr>
              <a:t> onto the stack.</a:t>
            </a:r>
          </a:p>
          <a:p>
            <a:pPr marL="971550" lvl="1" indent="-514350">
              <a:buFont typeface="+mj-lt"/>
              <a:buAutoNum type="arabicParenR"/>
            </a:pPr>
            <a:r>
              <a:rPr lang="en-US" dirty="0" smtClean="0"/>
              <a:t>Whenever you get to an operator </a:t>
            </a:r>
            <a:r>
              <a:rPr lang="en-US" b="1" dirty="0" smtClean="0"/>
              <a:t>OP</a:t>
            </a:r>
            <a:r>
              <a:rPr lang="en-US" dirty="0" smtClean="0"/>
              <a:t>, </a:t>
            </a:r>
          </a:p>
          <a:p>
            <a:pPr marL="1371600" lvl="2" indent="-514350"/>
            <a:r>
              <a:rPr lang="en-US" dirty="0" smtClean="0"/>
              <a:t>you </a:t>
            </a:r>
            <a:r>
              <a:rPr lang="en-US" b="1" dirty="0" smtClean="0"/>
              <a:t>POP</a:t>
            </a:r>
            <a:r>
              <a:rPr lang="en-US" dirty="0" smtClean="0"/>
              <a:t> off the last two values off the stack, </a:t>
            </a:r>
            <a:r>
              <a:rPr lang="en-US" b="1" dirty="0" smtClean="0"/>
              <a:t>s1</a:t>
            </a:r>
            <a:r>
              <a:rPr lang="en-US" dirty="0" smtClean="0"/>
              <a:t> and </a:t>
            </a:r>
            <a:r>
              <a:rPr lang="en-US" b="1" dirty="0" smtClean="0"/>
              <a:t>s2</a:t>
            </a:r>
            <a:r>
              <a:rPr lang="en-US" dirty="0" smtClean="0"/>
              <a:t> respectively.  </a:t>
            </a:r>
          </a:p>
          <a:p>
            <a:pPr marL="1371600" lvl="2" indent="-514350"/>
            <a:r>
              <a:rPr lang="en-US" dirty="0" smtClean="0"/>
              <a:t>Then you </a:t>
            </a:r>
            <a:r>
              <a:rPr lang="en-US" b="1" dirty="0" smtClean="0"/>
              <a:t>PUSH</a:t>
            </a:r>
            <a:r>
              <a:rPr lang="en-US" dirty="0" smtClean="0"/>
              <a:t> value </a:t>
            </a:r>
            <a:r>
              <a:rPr lang="en-US" b="1" dirty="0" smtClean="0"/>
              <a:t>s2 OP s1</a:t>
            </a:r>
            <a:r>
              <a:rPr lang="en-US" dirty="0" smtClean="0"/>
              <a:t> back onto the stack.</a:t>
            </a:r>
          </a:p>
          <a:p>
            <a:pPr marL="1828800" lvl="3" indent="-514350"/>
            <a:r>
              <a:rPr lang="en-US" dirty="0" smtClean="0"/>
              <a:t>(If there aren’t 2 values to pop, the expression is not valid Postfix)</a:t>
            </a:r>
          </a:p>
          <a:p>
            <a:pPr marL="971550" lvl="1" indent="-514350">
              <a:buFont typeface="+mj-lt"/>
              <a:buAutoNum type="arabicParenR"/>
            </a:pPr>
            <a:r>
              <a:rPr lang="en-US" dirty="0" smtClean="0"/>
              <a:t>When you are done, you should have a single value left on the stack that the expression evaluates to.</a:t>
            </a:r>
            <a:endParaRPr lang="en-US" dirty="0"/>
          </a:p>
        </p:txBody>
      </p:sp>
      <p:cxnSp>
        <p:nvCxnSpPr>
          <p:cNvPr id="7" name="Straight Connector 6"/>
          <p:cNvCxnSpPr/>
          <p:nvPr/>
        </p:nvCxnSpPr>
        <p:spPr>
          <a:xfrm>
            <a:off x="5791200" y="5410200"/>
            <a:ext cx="1447800" cy="0"/>
          </a:xfrm>
          <a:prstGeom prst="line">
            <a:avLst/>
          </a:prstGeom>
          <a:ln w="3810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7239000" y="3124200"/>
            <a:ext cx="0" cy="2286000"/>
          </a:xfrm>
          <a:prstGeom prst="line">
            <a:avLst/>
          </a:prstGeom>
          <a:ln w="3810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5791200" y="3124200"/>
            <a:ext cx="0" cy="2286000"/>
          </a:xfrm>
          <a:prstGeom prst="line">
            <a:avLst/>
          </a:prstGeom>
          <a:ln w="3810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5791200" y="4953000"/>
            <a:ext cx="1447800" cy="0"/>
          </a:xfrm>
          <a:prstGeom prst="line">
            <a:avLst/>
          </a:prstGeom>
          <a:ln w="38100">
            <a:solidFill>
              <a:srgbClr val="0070C0"/>
            </a:solidFill>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5791200" y="1676400"/>
            <a:ext cx="1905000" cy="584775"/>
          </a:xfrm>
          <a:prstGeom prst="rect">
            <a:avLst/>
          </a:prstGeom>
          <a:noFill/>
        </p:spPr>
        <p:txBody>
          <a:bodyPr wrap="square" rtlCol="0">
            <a:spAutoFit/>
          </a:bodyPr>
          <a:lstStyle/>
          <a:p>
            <a:r>
              <a:rPr lang="en-US" sz="3200" b="1" dirty="0" smtClean="0">
                <a:solidFill>
                  <a:srgbClr val="0070C0"/>
                </a:solidFill>
              </a:rPr>
              <a:t>PUSH(</a:t>
            </a:r>
            <a:r>
              <a:rPr lang="en-US" sz="3200" b="1" dirty="0" smtClean="0">
                <a:solidFill>
                  <a:srgbClr val="7030A0"/>
                </a:solidFill>
              </a:rPr>
              <a:t>2</a:t>
            </a:r>
            <a:r>
              <a:rPr lang="en-US" sz="3200" b="1" dirty="0" smtClean="0">
                <a:solidFill>
                  <a:srgbClr val="0070C0"/>
                </a:solidFill>
              </a:rPr>
              <a:t>)</a:t>
            </a:r>
            <a:endParaRPr lang="en-US" sz="3200" b="1" dirty="0">
              <a:solidFill>
                <a:srgbClr val="0070C0"/>
              </a:solidFill>
            </a:endParaRPr>
          </a:p>
        </p:txBody>
      </p:sp>
      <p:sp>
        <p:nvSpPr>
          <p:cNvPr id="15" name="TextBox 14"/>
          <p:cNvSpPr txBox="1"/>
          <p:nvPr/>
        </p:nvSpPr>
        <p:spPr>
          <a:xfrm>
            <a:off x="6286896" y="4876800"/>
            <a:ext cx="418704" cy="646331"/>
          </a:xfrm>
          <a:prstGeom prst="rect">
            <a:avLst/>
          </a:prstGeom>
          <a:noFill/>
          <a:ln>
            <a:noFill/>
          </a:ln>
        </p:spPr>
        <p:txBody>
          <a:bodyPr wrap="none" rtlCol="0">
            <a:spAutoFit/>
          </a:bodyPr>
          <a:lstStyle/>
          <a:p>
            <a:r>
              <a:rPr lang="en-US" sz="3600" b="1" dirty="0" smtClean="0">
                <a:solidFill>
                  <a:srgbClr val="7030A0"/>
                </a:solidFill>
              </a:rPr>
              <a:t>2</a:t>
            </a:r>
            <a:endParaRPr lang="en-US" sz="3600" b="1"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09600"/>
          </a:xfrm>
        </p:spPr>
        <p:txBody>
          <a:bodyPr/>
          <a:lstStyle/>
          <a:p>
            <a:pPr lvl="2"/>
            <a:r>
              <a:rPr lang="en-US" sz="6000" b="1" dirty="0" smtClean="0"/>
              <a:t>2  </a:t>
            </a:r>
            <a:r>
              <a:rPr lang="en-US" sz="6600" b="1" u="sng" dirty="0" smtClean="0">
                <a:solidFill>
                  <a:srgbClr val="7030A0"/>
                </a:solidFill>
              </a:rPr>
              <a:t>3</a:t>
            </a:r>
            <a:r>
              <a:rPr lang="en-US" sz="6000" b="1" dirty="0" smtClean="0"/>
              <a:t>  *  5  +  3  4  *  +</a:t>
            </a:r>
            <a:endParaRPr lang="en-US" sz="6000" dirty="0"/>
          </a:p>
        </p:txBody>
      </p:sp>
      <p:sp>
        <p:nvSpPr>
          <p:cNvPr id="3" name="Content Placeholder 2"/>
          <p:cNvSpPr>
            <a:spLocks noGrp="1"/>
          </p:cNvSpPr>
          <p:nvPr>
            <p:ph idx="1"/>
          </p:nvPr>
        </p:nvSpPr>
        <p:spPr>
          <a:xfrm>
            <a:off x="-457200" y="1295400"/>
            <a:ext cx="4800600" cy="5562600"/>
          </a:xfrm>
        </p:spPr>
        <p:txBody>
          <a:bodyPr>
            <a:normAutofit fontScale="92500" lnSpcReduction="20000"/>
          </a:bodyPr>
          <a:lstStyle/>
          <a:p>
            <a:r>
              <a:rPr lang="en-US" b="1" u="sng" dirty="0" smtClean="0"/>
              <a:t>The Rules are:</a:t>
            </a:r>
          </a:p>
          <a:p>
            <a:pPr marL="971550" lvl="1" indent="-514350">
              <a:buFont typeface="+mj-lt"/>
              <a:buAutoNum type="arabicParenR"/>
            </a:pPr>
            <a:r>
              <a:rPr lang="en-US" b="1" dirty="0" smtClean="0">
                <a:solidFill>
                  <a:srgbClr val="7030A0"/>
                </a:solidFill>
              </a:rPr>
              <a:t>Each number gets </a:t>
            </a:r>
            <a:r>
              <a:rPr lang="en-US" b="1" dirty="0" err="1" smtClean="0">
                <a:solidFill>
                  <a:srgbClr val="7030A0"/>
                </a:solidFill>
              </a:rPr>
              <a:t>PUSHed</a:t>
            </a:r>
            <a:r>
              <a:rPr lang="en-US" b="1" dirty="0" smtClean="0">
                <a:solidFill>
                  <a:srgbClr val="7030A0"/>
                </a:solidFill>
              </a:rPr>
              <a:t> onto the stack.</a:t>
            </a:r>
          </a:p>
          <a:p>
            <a:pPr marL="971550" lvl="1" indent="-514350">
              <a:buFont typeface="+mj-lt"/>
              <a:buAutoNum type="arabicParenR"/>
            </a:pPr>
            <a:r>
              <a:rPr lang="en-US" dirty="0" smtClean="0"/>
              <a:t>Whenever you get to an operator OP, </a:t>
            </a:r>
          </a:p>
          <a:p>
            <a:pPr marL="1371600" lvl="2" indent="-514350"/>
            <a:r>
              <a:rPr lang="en-US" dirty="0" smtClean="0"/>
              <a:t>you POP off the last two values off the stack, s1 and s2 respectively.  </a:t>
            </a:r>
          </a:p>
          <a:p>
            <a:pPr marL="1371600" lvl="2" indent="-514350"/>
            <a:r>
              <a:rPr lang="en-US" dirty="0" smtClean="0"/>
              <a:t>Then you PUSH value s2 OP s1 back onto the stack.</a:t>
            </a:r>
          </a:p>
          <a:p>
            <a:pPr marL="1828800" lvl="3" indent="-514350"/>
            <a:r>
              <a:rPr lang="en-US" dirty="0" smtClean="0"/>
              <a:t>(If there aren’t 2 values to pop, the expression is not valid Postfix)</a:t>
            </a:r>
          </a:p>
          <a:p>
            <a:pPr marL="971550" lvl="1" indent="-514350">
              <a:buFont typeface="+mj-lt"/>
              <a:buAutoNum type="arabicParenR"/>
            </a:pPr>
            <a:r>
              <a:rPr lang="en-US" dirty="0" smtClean="0"/>
              <a:t>When you are done, you should have a single value left on the stack that the expression evaluates to.</a:t>
            </a:r>
            <a:endParaRPr lang="en-US" dirty="0"/>
          </a:p>
        </p:txBody>
      </p:sp>
      <p:cxnSp>
        <p:nvCxnSpPr>
          <p:cNvPr id="7" name="Straight Connector 6"/>
          <p:cNvCxnSpPr/>
          <p:nvPr/>
        </p:nvCxnSpPr>
        <p:spPr>
          <a:xfrm>
            <a:off x="5791200" y="5410200"/>
            <a:ext cx="1447800" cy="0"/>
          </a:xfrm>
          <a:prstGeom prst="line">
            <a:avLst/>
          </a:prstGeom>
          <a:ln w="3810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7239000" y="3124200"/>
            <a:ext cx="0" cy="2286000"/>
          </a:xfrm>
          <a:prstGeom prst="line">
            <a:avLst/>
          </a:prstGeom>
          <a:ln w="3810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5791200" y="3124200"/>
            <a:ext cx="0" cy="2286000"/>
          </a:xfrm>
          <a:prstGeom prst="line">
            <a:avLst/>
          </a:prstGeom>
          <a:ln w="3810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5791200" y="4953000"/>
            <a:ext cx="1447800" cy="0"/>
          </a:xfrm>
          <a:prstGeom prst="line">
            <a:avLst/>
          </a:prstGeom>
          <a:ln w="38100">
            <a:solidFill>
              <a:srgbClr val="0070C0"/>
            </a:solidFill>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5791200" y="1676400"/>
            <a:ext cx="1905000" cy="584775"/>
          </a:xfrm>
          <a:prstGeom prst="rect">
            <a:avLst/>
          </a:prstGeom>
          <a:noFill/>
        </p:spPr>
        <p:txBody>
          <a:bodyPr wrap="square" rtlCol="0">
            <a:spAutoFit/>
          </a:bodyPr>
          <a:lstStyle/>
          <a:p>
            <a:r>
              <a:rPr lang="en-US" sz="3200" b="1" dirty="0" smtClean="0">
                <a:solidFill>
                  <a:srgbClr val="0070C0"/>
                </a:solidFill>
              </a:rPr>
              <a:t>PUSH(</a:t>
            </a:r>
            <a:r>
              <a:rPr lang="en-US" sz="3200" b="1" dirty="0" smtClean="0">
                <a:solidFill>
                  <a:srgbClr val="7030A0"/>
                </a:solidFill>
              </a:rPr>
              <a:t>3</a:t>
            </a:r>
            <a:r>
              <a:rPr lang="en-US" sz="3200" b="1" dirty="0" smtClean="0">
                <a:solidFill>
                  <a:srgbClr val="0070C0"/>
                </a:solidFill>
              </a:rPr>
              <a:t>)</a:t>
            </a:r>
            <a:endParaRPr lang="en-US" sz="3200" b="1" dirty="0">
              <a:solidFill>
                <a:srgbClr val="0070C0"/>
              </a:solidFill>
            </a:endParaRPr>
          </a:p>
        </p:txBody>
      </p:sp>
      <p:sp>
        <p:nvSpPr>
          <p:cNvPr id="15" name="TextBox 14"/>
          <p:cNvSpPr txBox="1"/>
          <p:nvPr/>
        </p:nvSpPr>
        <p:spPr>
          <a:xfrm>
            <a:off x="6286896" y="4876800"/>
            <a:ext cx="418704" cy="646331"/>
          </a:xfrm>
          <a:prstGeom prst="rect">
            <a:avLst/>
          </a:prstGeom>
          <a:noFill/>
        </p:spPr>
        <p:txBody>
          <a:bodyPr wrap="none" rtlCol="0">
            <a:spAutoFit/>
          </a:bodyPr>
          <a:lstStyle/>
          <a:p>
            <a:r>
              <a:rPr lang="en-US" sz="3600" b="1" dirty="0" smtClean="0">
                <a:solidFill>
                  <a:srgbClr val="7030A0"/>
                </a:solidFill>
              </a:rPr>
              <a:t>2</a:t>
            </a:r>
            <a:endParaRPr lang="en-US" sz="3600" b="1" dirty="0">
              <a:solidFill>
                <a:srgbClr val="7030A0"/>
              </a:solidFill>
            </a:endParaRPr>
          </a:p>
        </p:txBody>
      </p:sp>
      <p:cxnSp>
        <p:nvCxnSpPr>
          <p:cNvPr id="10" name="Straight Connector 9"/>
          <p:cNvCxnSpPr/>
          <p:nvPr/>
        </p:nvCxnSpPr>
        <p:spPr>
          <a:xfrm>
            <a:off x="5791200" y="4419600"/>
            <a:ext cx="1447800" cy="0"/>
          </a:xfrm>
          <a:prstGeom prst="line">
            <a:avLst/>
          </a:prstGeom>
          <a:ln w="38100">
            <a:solidFill>
              <a:srgbClr val="0070C0"/>
            </a:solidFill>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6286896" y="4343400"/>
            <a:ext cx="418704" cy="646331"/>
          </a:xfrm>
          <a:prstGeom prst="rect">
            <a:avLst/>
          </a:prstGeom>
          <a:noFill/>
        </p:spPr>
        <p:txBody>
          <a:bodyPr wrap="none" rtlCol="0">
            <a:spAutoFit/>
          </a:bodyPr>
          <a:lstStyle/>
          <a:p>
            <a:r>
              <a:rPr lang="en-US" sz="3600" b="1" dirty="0" smtClean="0">
                <a:solidFill>
                  <a:srgbClr val="7030A0"/>
                </a:solidFill>
              </a:rPr>
              <a:t>3</a:t>
            </a:r>
            <a:endParaRPr lang="en-US" sz="3600" b="1"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09600"/>
          </a:xfrm>
        </p:spPr>
        <p:txBody>
          <a:bodyPr/>
          <a:lstStyle/>
          <a:p>
            <a:pPr lvl="2"/>
            <a:r>
              <a:rPr lang="en-US" sz="6000" b="1" dirty="0" smtClean="0"/>
              <a:t>2  3 </a:t>
            </a:r>
            <a:r>
              <a:rPr lang="en-US" sz="6000" b="1" dirty="0" smtClean="0">
                <a:solidFill>
                  <a:srgbClr val="7030A0"/>
                </a:solidFill>
              </a:rPr>
              <a:t> </a:t>
            </a:r>
            <a:r>
              <a:rPr lang="en-US" sz="6600" b="1" u="sng" dirty="0" smtClean="0">
                <a:solidFill>
                  <a:srgbClr val="7030A0"/>
                </a:solidFill>
              </a:rPr>
              <a:t>*</a:t>
            </a:r>
            <a:r>
              <a:rPr lang="en-US" sz="6000" b="1" dirty="0" smtClean="0">
                <a:solidFill>
                  <a:srgbClr val="7030A0"/>
                </a:solidFill>
              </a:rPr>
              <a:t>  </a:t>
            </a:r>
            <a:r>
              <a:rPr lang="en-US" sz="6000" b="1" dirty="0" smtClean="0"/>
              <a:t>5  +  3  4  *  +</a:t>
            </a:r>
            <a:endParaRPr lang="en-US" sz="6000" dirty="0"/>
          </a:p>
        </p:txBody>
      </p:sp>
      <p:sp>
        <p:nvSpPr>
          <p:cNvPr id="3" name="Content Placeholder 2"/>
          <p:cNvSpPr>
            <a:spLocks noGrp="1"/>
          </p:cNvSpPr>
          <p:nvPr>
            <p:ph idx="1"/>
          </p:nvPr>
        </p:nvSpPr>
        <p:spPr>
          <a:xfrm>
            <a:off x="-457200" y="1295400"/>
            <a:ext cx="4800600" cy="5562600"/>
          </a:xfrm>
        </p:spPr>
        <p:txBody>
          <a:bodyPr>
            <a:normAutofit fontScale="92500" lnSpcReduction="20000"/>
          </a:bodyPr>
          <a:lstStyle/>
          <a:p>
            <a:r>
              <a:rPr lang="en-US" b="1" u="sng" dirty="0" smtClean="0"/>
              <a:t>The Rules are:</a:t>
            </a:r>
          </a:p>
          <a:p>
            <a:pPr marL="971550" lvl="1" indent="-514350">
              <a:buFont typeface="+mj-lt"/>
              <a:buAutoNum type="arabicParenR"/>
            </a:pPr>
            <a:r>
              <a:rPr lang="en-US" dirty="0" smtClean="0"/>
              <a:t>Each number gets pushed onto the stack.</a:t>
            </a:r>
          </a:p>
          <a:p>
            <a:pPr marL="971550" lvl="1" indent="-514350">
              <a:buFont typeface="+mj-lt"/>
              <a:buAutoNum type="arabicParenR"/>
            </a:pPr>
            <a:r>
              <a:rPr lang="en-US" b="1" dirty="0" smtClean="0">
                <a:solidFill>
                  <a:srgbClr val="7030A0"/>
                </a:solidFill>
              </a:rPr>
              <a:t>Whenever you get to an operator OP, </a:t>
            </a:r>
          </a:p>
          <a:p>
            <a:pPr marL="1371600" lvl="2" indent="-514350"/>
            <a:r>
              <a:rPr lang="en-US" b="1" dirty="0" smtClean="0">
                <a:solidFill>
                  <a:srgbClr val="7030A0"/>
                </a:solidFill>
              </a:rPr>
              <a:t>you POP off the last two values off the stack, s1 and s2 respectively.  </a:t>
            </a:r>
          </a:p>
          <a:p>
            <a:pPr marL="1371600" lvl="2" indent="-514350"/>
            <a:r>
              <a:rPr lang="en-US" b="1" dirty="0" smtClean="0">
                <a:solidFill>
                  <a:srgbClr val="7030A0"/>
                </a:solidFill>
              </a:rPr>
              <a:t>Then you PUSH value s2 OP s1 back onto the stack.</a:t>
            </a:r>
          </a:p>
          <a:p>
            <a:pPr marL="1828800" lvl="3" indent="-514350"/>
            <a:r>
              <a:rPr lang="en-US" dirty="0" smtClean="0"/>
              <a:t>(If there aren’t 2 values to pop, the expression is not valid Postfix)</a:t>
            </a:r>
          </a:p>
          <a:p>
            <a:pPr marL="971550" lvl="1" indent="-514350">
              <a:buFont typeface="+mj-lt"/>
              <a:buAutoNum type="arabicParenR"/>
            </a:pPr>
            <a:r>
              <a:rPr lang="en-US" dirty="0" smtClean="0"/>
              <a:t>When you are done, you should have a single value left on the stack that the expression evaluates to.</a:t>
            </a:r>
            <a:endParaRPr lang="en-US" dirty="0"/>
          </a:p>
        </p:txBody>
      </p:sp>
      <p:cxnSp>
        <p:nvCxnSpPr>
          <p:cNvPr id="7" name="Straight Connector 6"/>
          <p:cNvCxnSpPr/>
          <p:nvPr/>
        </p:nvCxnSpPr>
        <p:spPr>
          <a:xfrm>
            <a:off x="5791200" y="54102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7239000" y="31242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5791200" y="31242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5943600" y="1295400"/>
            <a:ext cx="2971800" cy="584775"/>
          </a:xfrm>
          <a:prstGeom prst="rect">
            <a:avLst/>
          </a:prstGeom>
          <a:noFill/>
        </p:spPr>
        <p:txBody>
          <a:bodyPr wrap="square" rtlCol="0">
            <a:spAutoFit/>
          </a:bodyPr>
          <a:lstStyle/>
          <a:p>
            <a:r>
              <a:rPr lang="en-US" sz="3200" b="1" dirty="0" smtClean="0">
                <a:solidFill>
                  <a:srgbClr val="0070C0"/>
                </a:solidFill>
              </a:rPr>
              <a:t>POP 	 s1 = </a:t>
            </a:r>
            <a:r>
              <a:rPr lang="en-US" sz="3200" b="1" dirty="0" smtClean="0">
                <a:solidFill>
                  <a:srgbClr val="7030A0"/>
                </a:solidFill>
              </a:rPr>
              <a:t>3</a:t>
            </a:r>
          </a:p>
        </p:txBody>
      </p:sp>
      <p:sp>
        <p:nvSpPr>
          <p:cNvPr id="15" name="TextBox 14"/>
          <p:cNvSpPr txBox="1"/>
          <p:nvPr/>
        </p:nvSpPr>
        <p:spPr>
          <a:xfrm>
            <a:off x="6286896" y="4876800"/>
            <a:ext cx="418704" cy="646331"/>
          </a:xfrm>
          <a:prstGeom prst="rect">
            <a:avLst/>
          </a:prstGeom>
          <a:noFill/>
        </p:spPr>
        <p:txBody>
          <a:bodyPr wrap="none" rtlCol="0">
            <a:spAutoFit/>
          </a:bodyPr>
          <a:lstStyle/>
          <a:p>
            <a:r>
              <a:rPr lang="en-US" sz="3600" b="1" dirty="0" smtClean="0">
                <a:solidFill>
                  <a:srgbClr val="7030A0"/>
                </a:solidFill>
              </a:rPr>
              <a:t>2</a:t>
            </a:r>
            <a:endParaRPr lang="en-US" sz="3600" b="1" dirty="0">
              <a:solidFill>
                <a:srgbClr val="7030A0"/>
              </a:solidFill>
            </a:endParaRPr>
          </a:p>
        </p:txBody>
      </p:sp>
      <p:cxnSp>
        <p:nvCxnSpPr>
          <p:cNvPr id="10" name="Straight Connector 9"/>
          <p:cNvCxnSpPr/>
          <p:nvPr/>
        </p:nvCxnSpPr>
        <p:spPr>
          <a:xfrm>
            <a:off x="5791200" y="44196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6286896" y="4343400"/>
            <a:ext cx="418704" cy="646331"/>
          </a:xfrm>
          <a:prstGeom prst="rect">
            <a:avLst/>
          </a:prstGeom>
          <a:noFill/>
        </p:spPr>
        <p:txBody>
          <a:bodyPr wrap="none" rtlCol="0">
            <a:spAutoFit/>
          </a:bodyPr>
          <a:lstStyle/>
          <a:p>
            <a:r>
              <a:rPr lang="en-US" sz="3600" b="1" dirty="0" smtClean="0">
                <a:solidFill>
                  <a:srgbClr val="7030A0"/>
                </a:solidFill>
              </a:rPr>
              <a:t>3</a:t>
            </a:r>
            <a:endParaRPr lang="en-US" sz="3600" b="1" dirty="0">
              <a:solidFill>
                <a:srgbClr val="7030A0"/>
              </a:solidFill>
            </a:endParaRPr>
          </a:p>
        </p:txBody>
      </p:sp>
      <p:sp>
        <p:nvSpPr>
          <p:cNvPr id="16" name="TextBox 15"/>
          <p:cNvSpPr txBox="1"/>
          <p:nvPr/>
        </p:nvSpPr>
        <p:spPr>
          <a:xfrm>
            <a:off x="6286896" y="4876800"/>
            <a:ext cx="418704" cy="646331"/>
          </a:xfrm>
          <a:prstGeom prst="rect">
            <a:avLst/>
          </a:prstGeom>
          <a:noFill/>
        </p:spPr>
        <p:txBody>
          <a:bodyPr wrap="none" rtlCol="0">
            <a:spAutoFit/>
          </a:bodyPr>
          <a:lstStyle/>
          <a:p>
            <a:r>
              <a:rPr lang="en-US" sz="3600" b="1" dirty="0" smtClean="0">
                <a:solidFill>
                  <a:srgbClr val="7030A0"/>
                </a:solidFill>
              </a:rPr>
              <a:t>6</a:t>
            </a:r>
            <a:endParaRPr lang="en-US" sz="3600" b="1" dirty="0">
              <a:solidFill>
                <a:srgbClr val="7030A0"/>
              </a:solidFill>
            </a:endParaRPr>
          </a:p>
        </p:txBody>
      </p:sp>
      <p:sp>
        <p:nvSpPr>
          <p:cNvPr id="17" name="TextBox 16"/>
          <p:cNvSpPr txBox="1"/>
          <p:nvPr/>
        </p:nvSpPr>
        <p:spPr>
          <a:xfrm>
            <a:off x="5943600" y="1752600"/>
            <a:ext cx="2971800" cy="584775"/>
          </a:xfrm>
          <a:prstGeom prst="rect">
            <a:avLst/>
          </a:prstGeom>
          <a:noFill/>
        </p:spPr>
        <p:txBody>
          <a:bodyPr wrap="square" rtlCol="0">
            <a:spAutoFit/>
          </a:bodyPr>
          <a:lstStyle/>
          <a:p>
            <a:r>
              <a:rPr lang="en-US" sz="3200" b="1" dirty="0" smtClean="0">
                <a:solidFill>
                  <a:srgbClr val="0070C0"/>
                </a:solidFill>
              </a:rPr>
              <a:t>POP   s2 = </a:t>
            </a:r>
            <a:r>
              <a:rPr lang="en-US" sz="3200" b="1" dirty="0" smtClean="0">
                <a:solidFill>
                  <a:srgbClr val="7030A0"/>
                </a:solidFill>
              </a:rPr>
              <a:t>2</a:t>
            </a:r>
          </a:p>
        </p:txBody>
      </p:sp>
      <p:sp>
        <p:nvSpPr>
          <p:cNvPr id="18" name="TextBox 17"/>
          <p:cNvSpPr txBox="1"/>
          <p:nvPr/>
        </p:nvSpPr>
        <p:spPr>
          <a:xfrm>
            <a:off x="5943600" y="2209800"/>
            <a:ext cx="2971800" cy="584775"/>
          </a:xfrm>
          <a:prstGeom prst="rect">
            <a:avLst/>
          </a:prstGeom>
          <a:noFill/>
        </p:spPr>
        <p:txBody>
          <a:bodyPr wrap="square" rtlCol="0">
            <a:spAutoFit/>
          </a:bodyPr>
          <a:lstStyle/>
          <a:p>
            <a:r>
              <a:rPr lang="en-US" sz="3200" b="1" dirty="0" smtClean="0">
                <a:solidFill>
                  <a:srgbClr val="0070C0"/>
                </a:solidFill>
              </a:rPr>
              <a:t>PUSH(</a:t>
            </a:r>
            <a:r>
              <a:rPr lang="en-US" sz="3200" b="1" dirty="0" smtClean="0">
                <a:solidFill>
                  <a:srgbClr val="7030A0"/>
                </a:solidFill>
              </a:rPr>
              <a:t>2 * 3 = 6</a:t>
            </a:r>
            <a:r>
              <a:rPr lang="en-US" sz="3200" b="1" dirty="0" smtClean="0">
                <a:solidFill>
                  <a:srgbClr val="0070C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13"/>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2" grpId="0"/>
      <p:bldP spid="16" grpId="0"/>
      <p:bldP spid="17" grpId="0"/>
      <p:bldP spid="1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09600"/>
          </a:xfrm>
        </p:spPr>
        <p:txBody>
          <a:bodyPr/>
          <a:lstStyle/>
          <a:p>
            <a:pPr lvl="2"/>
            <a:r>
              <a:rPr lang="en-US" sz="6000" b="1" dirty="0" smtClean="0"/>
              <a:t>2  3  *  </a:t>
            </a:r>
            <a:r>
              <a:rPr lang="en-US" sz="6600" b="1" u="sng" dirty="0" smtClean="0">
                <a:solidFill>
                  <a:srgbClr val="7030A0"/>
                </a:solidFill>
              </a:rPr>
              <a:t>5</a:t>
            </a:r>
            <a:r>
              <a:rPr lang="en-US" sz="6000" b="1" dirty="0" smtClean="0"/>
              <a:t>  +  3  4  *  +</a:t>
            </a:r>
            <a:endParaRPr lang="en-US" sz="6000" dirty="0"/>
          </a:p>
        </p:txBody>
      </p:sp>
      <p:sp>
        <p:nvSpPr>
          <p:cNvPr id="3" name="Content Placeholder 2"/>
          <p:cNvSpPr>
            <a:spLocks noGrp="1"/>
          </p:cNvSpPr>
          <p:nvPr>
            <p:ph idx="1"/>
          </p:nvPr>
        </p:nvSpPr>
        <p:spPr>
          <a:xfrm>
            <a:off x="-457200" y="1295400"/>
            <a:ext cx="4800600" cy="5562600"/>
          </a:xfrm>
        </p:spPr>
        <p:txBody>
          <a:bodyPr>
            <a:normAutofit fontScale="92500" lnSpcReduction="20000"/>
          </a:bodyPr>
          <a:lstStyle/>
          <a:p>
            <a:r>
              <a:rPr lang="en-US" b="1" u="sng" dirty="0" smtClean="0"/>
              <a:t>The Rules are:</a:t>
            </a:r>
          </a:p>
          <a:p>
            <a:pPr marL="971550" lvl="1" indent="-514350">
              <a:buFont typeface="+mj-lt"/>
              <a:buAutoNum type="arabicParenR"/>
            </a:pPr>
            <a:r>
              <a:rPr lang="en-US" b="1" dirty="0" smtClean="0">
                <a:solidFill>
                  <a:srgbClr val="7030A0"/>
                </a:solidFill>
              </a:rPr>
              <a:t>Each number gets pushed onto the stack.</a:t>
            </a:r>
          </a:p>
          <a:p>
            <a:pPr marL="971550" lvl="1" indent="-514350">
              <a:buFont typeface="+mj-lt"/>
              <a:buAutoNum type="arabicParenR"/>
            </a:pPr>
            <a:r>
              <a:rPr lang="en-US" dirty="0" smtClean="0"/>
              <a:t>Whenever you get to an operator OP, </a:t>
            </a:r>
          </a:p>
          <a:p>
            <a:pPr marL="1371600" lvl="2" indent="-514350"/>
            <a:r>
              <a:rPr lang="en-US" dirty="0" smtClean="0"/>
              <a:t>you POP off the last two values off the stack, s1 and s2 respectively.  </a:t>
            </a:r>
          </a:p>
          <a:p>
            <a:pPr marL="1371600" lvl="2" indent="-514350"/>
            <a:r>
              <a:rPr lang="en-US" dirty="0" smtClean="0"/>
              <a:t>Then you PUSH value s2 OP s1 back onto the stack.</a:t>
            </a:r>
          </a:p>
          <a:p>
            <a:pPr marL="1828800" lvl="3" indent="-514350"/>
            <a:r>
              <a:rPr lang="en-US" dirty="0" smtClean="0"/>
              <a:t>(If there aren’t 2 values to pop, the expression is not valid Postfix)</a:t>
            </a:r>
          </a:p>
          <a:p>
            <a:pPr marL="971550" lvl="1" indent="-514350">
              <a:buFont typeface="+mj-lt"/>
              <a:buAutoNum type="arabicParenR"/>
            </a:pPr>
            <a:r>
              <a:rPr lang="en-US" dirty="0" smtClean="0"/>
              <a:t>When you are done, you should have a single value left on the stack that the expression evaluates to.</a:t>
            </a:r>
            <a:endParaRPr lang="en-US" dirty="0"/>
          </a:p>
        </p:txBody>
      </p:sp>
      <p:cxnSp>
        <p:nvCxnSpPr>
          <p:cNvPr id="7" name="Straight Connector 6"/>
          <p:cNvCxnSpPr/>
          <p:nvPr/>
        </p:nvCxnSpPr>
        <p:spPr>
          <a:xfrm>
            <a:off x="5791200" y="54102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7239000" y="31242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5791200" y="31242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5791200" y="1600200"/>
            <a:ext cx="2971800" cy="584775"/>
          </a:xfrm>
          <a:prstGeom prst="rect">
            <a:avLst/>
          </a:prstGeom>
          <a:noFill/>
        </p:spPr>
        <p:txBody>
          <a:bodyPr wrap="square" rtlCol="0">
            <a:spAutoFit/>
          </a:bodyPr>
          <a:lstStyle/>
          <a:p>
            <a:r>
              <a:rPr lang="en-US" sz="3200" b="1" dirty="0" smtClean="0">
                <a:solidFill>
                  <a:srgbClr val="0070C0"/>
                </a:solidFill>
              </a:rPr>
              <a:t>PUSH(</a:t>
            </a:r>
            <a:r>
              <a:rPr lang="en-US" sz="3200" b="1" dirty="0" smtClean="0">
                <a:solidFill>
                  <a:srgbClr val="7030A0"/>
                </a:solidFill>
              </a:rPr>
              <a:t>5</a:t>
            </a:r>
            <a:r>
              <a:rPr lang="en-US" sz="3200" b="1" dirty="0" smtClean="0">
                <a:solidFill>
                  <a:srgbClr val="0070C0"/>
                </a:solidFill>
              </a:rPr>
              <a:t>)</a:t>
            </a:r>
          </a:p>
        </p:txBody>
      </p:sp>
      <p:sp>
        <p:nvSpPr>
          <p:cNvPr id="15" name="TextBox 14"/>
          <p:cNvSpPr txBox="1"/>
          <p:nvPr/>
        </p:nvSpPr>
        <p:spPr>
          <a:xfrm>
            <a:off x="6286896" y="4876800"/>
            <a:ext cx="418704" cy="646331"/>
          </a:xfrm>
          <a:prstGeom prst="rect">
            <a:avLst/>
          </a:prstGeom>
          <a:noFill/>
        </p:spPr>
        <p:txBody>
          <a:bodyPr wrap="none" rtlCol="0">
            <a:spAutoFit/>
          </a:bodyPr>
          <a:lstStyle/>
          <a:p>
            <a:r>
              <a:rPr lang="en-US" sz="3600" b="1" dirty="0" smtClean="0">
                <a:solidFill>
                  <a:srgbClr val="7030A0"/>
                </a:solidFill>
              </a:rPr>
              <a:t>6</a:t>
            </a:r>
            <a:endParaRPr lang="en-US" sz="3600" b="1" dirty="0">
              <a:solidFill>
                <a:srgbClr val="7030A0"/>
              </a:solidFill>
            </a:endParaRPr>
          </a:p>
        </p:txBody>
      </p:sp>
      <p:cxnSp>
        <p:nvCxnSpPr>
          <p:cNvPr id="10" name="Straight Connector 9"/>
          <p:cNvCxnSpPr/>
          <p:nvPr/>
        </p:nvCxnSpPr>
        <p:spPr>
          <a:xfrm>
            <a:off x="5791200" y="44196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6286896" y="4343400"/>
            <a:ext cx="418704" cy="646331"/>
          </a:xfrm>
          <a:prstGeom prst="rect">
            <a:avLst/>
          </a:prstGeom>
          <a:noFill/>
        </p:spPr>
        <p:txBody>
          <a:bodyPr wrap="none" rtlCol="0">
            <a:spAutoFit/>
          </a:bodyPr>
          <a:lstStyle/>
          <a:p>
            <a:r>
              <a:rPr lang="en-US" sz="3600" b="1" dirty="0" smtClean="0">
                <a:solidFill>
                  <a:srgbClr val="7030A0"/>
                </a:solidFill>
              </a:rPr>
              <a:t>5</a:t>
            </a:r>
            <a:endParaRPr lang="en-US" sz="3600" b="1"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Stacks</a:t>
            </a:r>
            <a:endParaRPr lang="en-US" dirty="0"/>
          </a:p>
        </p:txBody>
      </p:sp>
      <p:sp>
        <p:nvSpPr>
          <p:cNvPr id="3" name="Content Placeholder 2"/>
          <p:cNvSpPr>
            <a:spLocks noGrp="1"/>
          </p:cNvSpPr>
          <p:nvPr>
            <p:ph idx="1"/>
          </p:nvPr>
        </p:nvSpPr>
        <p:spPr>
          <a:xfrm>
            <a:off x="457200" y="1600200"/>
            <a:ext cx="5791200" cy="4525963"/>
          </a:xfrm>
        </p:spPr>
        <p:txBody>
          <a:bodyPr>
            <a:normAutofit fontScale="92500" lnSpcReduction="10000"/>
          </a:bodyPr>
          <a:lstStyle/>
          <a:p>
            <a:r>
              <a:rPr lang="en-US" dirty="0" smtClean="0"/>
              <a:t>A stack is a data structure that stores information arranged like a stack.</a:t>
            </a:r>
          </a:p>
          <a:p>
            <a:pPr lvl="1"/>
            <a:r>
              <a:rPr lang="en-US" dirty="0" smtClean="0"/>
              <a:t>We have seen stacks before when we used a stack to trace through recursive programs.</a:t>
            </a:r>
          </a:p>
          <a:p>
            <a:r>
              <a:rPr lang="en-US" dirty="0" smtClean="0"/>
              <a:t>The essential idea is that the last item placed into the stack is the first item removed from the stack</a:t>
            </a:r>
          </a:p>
          <a:p>
            <a:pPr lvl="1"/>
            <a:r>
              <a:rPr lang="en-US" dirty="0" smtClean="0"/>
              <a:t>Or LIFO(Last In, First Out) for short.</a:t>
            </a:r>
            <a:endParaRPr lang="en-US" dirty="0"/>
          </a:p>
        </p:txBody>
      </p:sp>
      <p:sp>
        <p:nvSpPr>
          <p:cNvPr id="4" name="Rectangle 3"/>
          <p:cNvSpPr/>
          <p:nvPr/>
        </p:nvSpPr>
        <p:spPr>
          <a:xfrm>
            <a:off x="6172200" y="4648200"/>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15</a:t>
            </a:r>
            <a:endParaRPr lang="en-US" sz="3200" b="1" dirty="0">
              <a:solidFill>
                <a:schemeClr val="tx1"/>
              </a:solidFill>
            </a:endParaRPr>
          </a:p>
        </p:txBody>
      </p:sp>
      <p:sp>
        <p:nvSpPr>
          <p:cNvPr id="5" name="Rectangle 4"/>
          <p:cNvSpPr/>
          <p:nvPr/>
        </p:nvSpPr>
        <p:spPr>
          <a:xfrm>
            <a:off x="6172200" y="4114800"/>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7</a:t>
            </a:r>
            <a:endParaRPr lang="en-US" sz="3200" b="1" dirty="0">
              <a:solidFill>
                <a:schemeClr val="tx1"/>
              </a:solidFill>
            </a:endParaRPr>
          </a:p>
        </p:txBody>
      </p:sp>
      <p:sp>
        <p:nvSpPr>
          <p:cNvPr id="6" name="Rectangle 5"/>
          <p:cNvSpPr/>
          <p:nvPr/>
        </p:nvSpPr>
        <p:spPr>
          <a:xfrm>
            <a:off x="6172200" y="3581400"/>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23</a:t>
            </a:r>
            <a:endParaRPr lang="en-US" sz="3200" b="1" dirty="0">
              <a:solidFill>
                <a:schemeClr val="tx1"/>
              </a:solidFill>
            </a:endParaRPr>
          </a:p>
        </p:txBody>
      </p:sp>
      <p:sp>
        <p:nvSpPr>
          <p:cNvPr id="7" name="Rectangle 6"/>
          <p:cNvSpPr/>
          <p:nvPr/>
        </p:nvSpPr>
        <p:spPr>
          <a:xfrm>
            <a:off x="6172200" y="3048000"/>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2</a:t>
            </a:r>
            <a:endParaRPr lang="en-US" sz="3200" b="1" dirty="0">
              <a:solidFill>
                <a:schemeClr val="tx1"/>
              </a:solidFill>
            </a:endParaRPr>
          </a:p>
        </p:txBody>
      </p:sp>
      <p:sp>
        <p:nvSpPr>
          <p:cNvPr id="10" name="TextBox 9"/>
          <p:cNvSpPr txBox="1"/>
          <p:nvPr/>
        </p:nvSpPr>
        <p:spPr>
          <a:xfrm>
            <a:off x="8271453" y="2996625"/>
            <a:ext cx="872547" cy="584775"/>
          </a:xfrm>
          <a:prstGeom prst="rect">
            <a:avLst/>
          </a:prstGeom>
          <a:noFill/>
        </p:spPr>
        <p:txBody>
          <a:bodyPr wrap="none" rtlCol="0">
            <a:spAutoFit/>
          </a:bodyPr>
          <a:lstStyle/>
          <a:p>
            <a:r>
              <a:rPr lang="en-US" sz="3200" b="1" dirty="0" smtClean="0"/>
              <a:t>TOP</a:t>
            </a:r>
            <a:endParaRPr lang="en-US" sz="3200" b="1" dirty="0"/>
          </a:p>
        </p:txBody>
      </p:sp>
      <p:cxnSp>
        <p:nvCxnSpPr>
          <p:cNvPr id="12" name="Straight Arrow Connector 11"/>
          <p:cNvCxnSpPr/>
          <p:nvPr/>
        </p:nvCxnSpPr>
        <p:spPr>
          <a:xfrm flipH="1">
            <a:off x="8001000" y="3301425"/>
            <a:ext cx="30480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7" name="Arc 16"/>
          <p:cNvSpPr/>
          <p:nvPr/>
        </p:nvSpPr>
        <p:spPr>
          <a:xfrm>
            <a:off x="5715000" y="2133600"/>
            <a:ext cx="1371600" cy="1371600"/>
          </a:xfrm>
          <a:prstGeom prst="arc">
            <a:avLst/>
          </a:prstGeom>
          <a:ln>
            <a:solidFill>
              <a:schemeClr val="tx1"/>
            </a:solidFill>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 name="Arc 17"/>
          <p:cNvSpPr/>
          <p:nvPr/>
        </p:nvSpPr>
        <p:spPr>
          <a:xfrm rot="14472166">
            <a:off x="7741838" y="1765995"/>
            <a:ext cx="1200151" cy="1683499"/>
          </a:xfrm>
          <a:prstGeom prst="arc">
            <a:avLst>
              <a:gd name="adj1" fmla="val 17082656"/>
              <a:gd name="adj2" fmla="val 0"/>
            </a:avLst>
          </a:prstGeom>
          <a:ln>
            <a:solidFill>
              <a:schemeClr val="tx1"/>
            </a:solidFill>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09600"/>
          </a:xfrm>
        </p:spPr>
        <p:txBody>
          <a:bodyPr/>
          <a:lstStyle/>
          <a:p>
            <a:pPr lvl="2"/>
            <a:r>
              <a:rPr lang="en-US" sz="6000" b="1" dirty="0" smtClean="0"/>
              <a:t>2  3  *  5 </a:t>
            </a:r>
            <a:r>
              <a:rPr lang="en-US" sz="6000" b="1" dirty="0" smtClean="0">
                <a:solidFill>
                  <a:srgbClr val="7030A0"/>
                </a:solidFill>
              </a:rPr>
              <a:t> </a:t>
            </a:r>
            <a:r>
              <a:rPr lang="en-US" sz="6600" b="1" u="sng" dirty="0" smtClean="0">
                <a:solidFill>
                  <a:srgbClr val="7030A0"/>
                </a:solidFill>
              </a:rPr>
              <a:t>+</a:t>
            </a:r>
            <a:r>
              <a:rPr lang="en-US" sz="6000" b="1" dirty="0" smtClean="0">
                <a:solidFill>
                  <a:srgbClr val="7030A0"/>
                </a:solidFill>
              </a:rPr>
              <a:t>  </a:t>
            </a:r>
            <a:r>
              <a:rPr lang="en-US" sz="6000" b="1" dirty="0" smtClean="0"/>
              <a:t>3  4  *  +</a:t>
            </a:r>
            <a:endParaRPr lang="en-US" sz="6000" dirty="0"/>
          </a:p>
        </p:txBody>
      </p:sp>
      <p:sp>
        <p:nvSpPr>
          <p:cNvPr id="3" name="Content Placeholder 2"/>
          <p:cNvSpPr>
            <a:spLocks noGrp="1"/>
          </p:cNvSpPr>
          <p:nvPr>
            <p:ph idx="1"/>
          </p:nvPr>
        </p:nvSpPr>
        <p:spPr>
          <a:xfrm>
            <a:off x="-457200" y="1295400"/>
            <a:ext cx="4800600" cy="5562600"/>
          </a:xfrm>
        </p:spPr>
        <p:txBody>
          <a:bodyPr>
            <a:normAutofit fontScale="92500" lnSpcReduction="20000"/>
          </a:bodyPr>
          <a:lstStyle/>
          <a:p>
            <a:r>
              <a:rPr lang="en-US" b="1" u="sng" dirty="0" smtClean="0"/>
              <a:t>The Rules are:</a:t>
            </a:r>
          </a:p>
          <a:p>
            <a:pPr marL="971550" lvl="1" indent="-514350">
              <a:buFont typeface="+mj-lt"/>
              <a:buAutoNum type="arabicParenR"/>
            </a:pPr>
            <a:r>
              <a:rPr lang="en-US" dirty="0" smtClean="0"/>
              <a:t>Each number gets pushed onto the stack.</a:t>
            </a:r>
          </a:p>
          <a:p>
            <a:pPr marL="971550" lvl="1" indent="-514350">
              <a:buFont typeface="+mj-lt"/>
              <a:buAutoNum type="arabicParenR"/>
            </a:pPr>
            <a:r>
              <a:rPr lang="en-US" b="1" dirty="0" smtClean="0">
                <a:solidFill>
                  <a:srgbClr val="7030A0"/>
                </a:solidFill>
              </a:rPr>
              <a:t>Whenever you get to an operator OP, </a:t>
            </a:r>
          </a:p>
          <a:p>
            <a:pPr marL="1371600" lvl="2" indent="-514350"/>
            <a:r>
              <a:rPr lang="en-US" b="1" dirty="0" smtClean="0">
                <a:solidFill>
                  <a:srgbClr val="7030A0"/>
                </a:solidFill>
              </a:rPr>
              <a:t>you POP off the last two values off the stack, s1 and s2 respectively.  </a:t>
            </a:r>
          </a:p>
          <a:p>
            <a:pPr marL="1371600" lvl="2" indent="-514350"/>
            <a:r>
              <a:rPr lang="en-US" b="1" dirty="0" smtClean="0">
                <a:solidFill>
                  <a:srgbClr val="7030A0"/>
                </a:solidFill>
              </a:rPr>
              <a:t>Then you PUSH value s2 OP s1 back onto the stack.</a:t>
            </a:r>
          </a:p>
          <a:p>
            <a:pPr marL="1828800" lvl="3" indent="-514350"/>
            <a:r>
              <a:rPr lang="en-US" b="1" dirty="0" smtClean="0">
                <a:solidFill>
                  <a:srgbClr val="7030A0"/>
                </a:solidFill>
              </a:rPr>
              <a:t>(If there aren’t 2 values to pop, the expression is not valid Postfix)</a:t>
            </a:r>
          </a:p>
          <a:p>
            <a:pPr marL="971550" lvl="1" indent="-514350">
              <a:buFont typeface="+mj-lt"/>
              <a:buAutoNum type="arabicParenR"/>
            </a:pPr>
            <a:r>
              <a:rPr lang="en-US" dirty="0" smtClean="0"/>
              <a:t>When you are done, you should have a single value left on the stack that the expression evaluates to.</a:t>
            </a:r>
            <a:endParaRPr lang="en-US" dirty="0"/>
          </a:p>
        </p:txBody>
      </p:sp>
      <p:cxnSp>
        <p:nvCxnSpPr>
          <p:cNvPr id="7" name="Straight Connector 6"/>
          <p:cNvCxnSpPr/>
          <p:nvPr/>
        </p:nvCxnSpPr>
        <p:spPr>
          <a:xfrm>
            <a:off x="5791200" y="54102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7239000" y="31242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5791200" y="31242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5791200" y="1600200"/>
            <a:ext cx="2971800" cy="584775"/>
          </a:xfrm>
          <a:prstGeom prst="rect">
            <a:avLst/>
          </a:prstGeom>
          <a:noFill/>
        </p:spPr>
        <p:txBody>
          <a:bodyPr wrap="square" rtlCol="0">
            <a:spAutoFit/>
          </a:bodyPr>
          <a:lstStyle/>
          <a:p>
            <a:r>
              <a:rPr lang="en-US" sz="3200" b="1" dirty="0" smtClean="0">
                <a:solidFill>
                  <a:srgbClr val="0070C0"/>
                </a:solidFill>
              </a:rPr>
              <a:t>POP 	  </a:t>
            </a:r>
            <a:r>
              <a:rPr lang="en-US" sz="3200" b="1" dirty="0" smtClean="0">
                <a:solidFill>
                  <a:srgbClr val="7030A0"/>
                </a:solidFill>
              </a:rPr>
              <a:t>s1 = 5</a:t>
            </a:r>
          </a:p>
        </p:txBody>
      </p:sp>
      <p:sp>
        <p:nvSpPr>
          <p:cNvPr id="15" name="TextBox 14"/>
          <p:cNvSpPr txBox="1"/>
          <p:nvPr/>
        </p:nvSpPr>
        <p:spPr>
          <a:xfrm>
            <a:off x="6286896" y="4876800"/>
            <a:ext cx="418704" cy="646331"/>
          </a:xfrm>
          <a:prstGeom prst="rect">
            <a:avLst/>
          </a:prstGeom>
          <a:noFill/>
        </p:spPr>
        <p:txBody>
          <a:bodyPr wrap="none" rtlCol="0">
            <a:spAutoFit/>
          </a:bodyPr>
          <a:lstStyle/>
          <a:p>
            <a:r>
              <a:rPr lang="en-US" sz="3600" b="1" dirty="0" smtClean="0">
                <a:solidFill>
                  <a:srgbClr val="7030A0"/>
                </a:solidFill>
              </a:rPr>
              <a:t>6</a:t>
            </a:r>
            <a:endParaRPr lang="en-US" sz="3600" b="1" dirty="0">
              <a:solidFill>
                <a:srgbClr val="7030A0"/>
              </a:solidFill>
            </a:endParaRPr>
          </a:p>
        </p:txBody>
      </p:sp>
      <p:cxnSp>
        <p:nvCxnSpPr>
          <p:cNvPr id="10" name="Straight Connector 9"/>
          <p:cNvCxnSpPr/>
          <p:nvPr/>
        </p:nvCxnSpPr>
        <p:spPr>
          <a:xfrm>
            <a:off x="5791200" y="44196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6286896" y="4343400"/>
            <a:ext cx="418704" cy="646331"/>
          </a:xfrm>
          <a:prstGeom prst="rect">
            <a:avLst/>
          </a:prstGeom>
          <a:noFill/>
        </p:spPr>
        <p:txBody>
          <a:bodyPr wrap="none" rtlCol="0">
            <a:spAutoFit/>
          </a:bodyPr>
          <a:lstStyle/>
          <a:p>
            <a:r>
              <a:rPr lang="en-US" sz="3600" b="1" dirty="0" smtClean="0">
                <a:solidFill>
                  <a:srgbClr val="7030A0"/>
                </a:solidFill>
              </a:rPr>
              <a:t>5</a:t>
            </a:r>
            <a:endParaRPr lang="en-US" sz="3600" b="1" dirty="0">
              <a:solidFill>
                <a:srgbClr val="7030A0"/>
              </a:solidFill>
            </a:endParaRPr>
          </a:p>
        </p:txBody>
      </p:sp>
      <p:sp>
        <p:nvSpPr>
          <p:cNvPr id="16" name="TextBox 15"/>
          <p:cNvSpPr txBox="1"/>
          <p:nvPr/>
        </p:nvSpPr>
        <p:spPr>
          <a:xfrm>
            <a:off x="6172200" y="4876800"/>
            <a:ext cx="652743" cy="646331"/>
          </a:xfrm>
          <a:prstGeom prst="rect">
            <a:avLst/>
          </a:prstGeom>
          <a:noFill/>
        </p:spPr>
        <p:txBody>
          <a:bodyPr wrap="none" rtlCol="0">
            <a:spAutoFit/>
          </a:bodyPr>
          <a:lstStyle/>
          <a:p>
            <a:r>
              <a:rPr lang="en-US" sz="3600" b="1" dirty="0" smtClean="0">
                <a:solidFill>
                  <a:srgbClr val="7030A0"/>
                </a:solidFill>
              </a:rPr>
              <a:t>11</a:t>
            </a:r>
            <a:endParaRPr lang="en-US" sz="3600" b="1" dirty="0">
              <a:solidFill>
                <a:srgbClr val="7030A0"/>
              </a:solidFill>
            </a:endParaRPr>
          </a:p>
        </p:txBody>
      </p:sp>
      <p:sp>
        <p:nvSpPr>
          <p:cNvPr id="17" name="TextBox 16"/>
          <p:cNvSpPr txBox="1"/>
          <p:nvPr/>
        </p:nvSpPr>
        <p:spPr>
          <a:xfrm>
            <a:off x="5791200" y="2057400"/>
            <a:ext cx="2971800" cy="584775"/>
          </a:xfrm>
          <a:prstGeom prst="rect">
            <a:avLst/>
          </a:prstGeom>
          <a:noFill/>
        </p:spPr>
        <p:txBody>
          <a:bodyPr wrap="square" rtlCol="0">
            <a:spAutoFit/>
          </a:bodyPr>
          <a:lstStyle/>
          <a:p>
            <a:r>
              <a:rPr lang="en-US" sz="3200" b="1" dirty="0" smtClean="0">
                <a:solidFill>
                  <a:srgbClr val="0070C0"/>
                </a:solidFill>
              </a:rPr>
              <a:t>POP  	  </a:t>
            </a:r>
            <a:r>
              <a:rPr lang="en-US" sz="3200" b="1" dirty="0" smtClean="0">
                <a:solidFill>
                  <a:srgbClr val="7030A0"/>
                </a:solidFill>
              </a:rPr>
              <a:t>s2 = 6</a:t>
            </a:r>
          </a:p>
        </p:txBody>
      </p:sp>
      <p:sp>
        <p:nvSpPr>
          <p:cNvPr id="18" name="TextBox 17"/>
          <p:cNvSpPr txBox="1"/>
          <p:nvPr/>
        </p:nvSpPr>
        <p:spPr>
          <a:xfrm>
            <a:off x="5791200" y="2514600"/>
            <a:ext cx="2971800" cy="584775"/>
          </a:xfrm>
          <a:prstGeom prst="rect">
            <a:avLst/>
          </a:prstGeom>
          <a:noFill/>
        </p:spPr>
        <p:txBody>
          <a:bodyPr wrap="square" rtlCol="0">
            <a:spAutoFit/>
          </a:bodyPr>
          <a:lstStyle/>
          <a:p>
            <a:r>
              <a:rPr lang="en-US" sz="3200" b="1" dirty="0" smtClean="0">
                <a:solidFill>
                  <a:srgbClr val="0070C0"/>
                </a:solidFill>
              </a:rPr>
              <a:t>PUSH(</a:t>
            </a:r>
            <a:r>
              <a:rPr lang="en-US" sz="3200" b="1" dirty="0" smtClean="0">
                <a:solidFill>
                  <a:srgbClr val="7030A0"/>
                </a:solidFill>
              </a:rPr>
              <a:t>6 + 5 = 11</a:t>
            </a:r>
            <a:r>
              <a:rPr lang="en-US" sz="3200" b="1" dirty="0" smtClean="0">
                <a:solidFill>
                  <a:srgbClr val="0070C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13"/>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2" grpId="0"/>
      <p:bldP spid="16" grpId="0"/>
      <p:bldP spid="17" grpId="0"/>
      <p:bldP spid="1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09600"/>
          </a:xfrm>
        </p:spPr>
        <p:txBody>
          <a:bodyPr/>
          <a:lstStyle/>
          <a:p>
            <a:pPr lvl="2"/>
            <a:r>
              <a:rPr lang="en-US" sz="6000" b="1" dirty="0" smtClean="0"/>
              <a:t>2  3  *  5  +  </a:t>
            </a:r>
            <a:r>
              <a:rPr lang="en-US" sz="6600" b="1" u="sng" dirty="0" smtClean="0">
                <a:solidFill>
                  <a:srgbClr val="7030A0"/>
                </a:solidFill>
              </a:rPr>
              <a:t>3</a:t>
            </a:r>
            <a:r>
              <a:rPr lang="en-US" sz="6000" b="1" dirty="0" smtClean="0"/>
              <a:t>  4  *  +</a:t>
            </a:r>
            <a:endParaRPr lang="en-US" sz="6000" dirty="0"/>
          </a:p>
        </p:txBody>
      </p:sp>
      <p:sp>
        <p:nvSpPr>
          <p:cNvPr id="3" name="Content Placeholder 2"/>
          <p:cNvSpPr>
            <a:spLocks noGrp="1"/>
          </p:cNvSpPr>
          <p:nvPr>
            <p:ph idx="1"/>
          </p:nvPr>
        </p:nvSpPr>
        <p:spPr>
          <a:xfrm>
            <a:off x="-457200" y="1295400"/>
            <a:ext cx="4800600" cy="5562600"/>
          </a:xfrm>
        </p:spPr>
        <p:txBody>
          <a:bodyPr>
            <a:normAutofit fontScale="92500" lnSpcReduction="20000"/>
          </a:bodyPr>
          <a:lstStyle/>
          <a:p>
            <a:r>
              <a:rPr lang="en-US" b="1" u="sng" dirty="0" smtClean="0"/>
              <a:t>The Rules are:</a:t>
            </a:r>
          </a:p>
          <a:p>
            <a:pPr marL="971550" lvl="1" indent="-514350">
              <a:buFont typeface="+mj-lt"/>
              <a:buAutoNum type="arabicParenR"/>
            </a:pPr>
            <a:r>
              <a:rPr lang="en-US" b="1" dirty="0" smtClean="0">
                <a:solidFill>
                  <a:srgbClr val="7030A0"/>
                </a:solidFill>
              </a:rPr>
              <a:t>Each number gets pushed onto the stack.</a:t>
            </a:r>
          </a:p>
          <a:p>
            <a:pPr marL="971550" lvl="1" indent="-514350">
              <a:buFont typeface="+mj-lt"/>
              <a:buAutoNum type="arabicParenR"/>
            </a:pPr>
            <a:r>
              <a:rPr lang="en-US" dirty="0" smtClean="0"/>
              <a:t>Whenever you get to an operator OP, </a:t>
            </a:r>
          </a:p>
          <a:p>
            <a:pPr marL="1371600" lvl="2" indent="-514350"/>
            <a:r>
              <a:rPr lang="en-US" dirty="0" smtClean="0"/>
              <a:t>you POP off the last two values off the stack, s1 and s2 respectively.  </a:t>
            </a:r>
          </a:p>
          <a:p>
            <a:pPr marL="1371600" lvl="2" indent="-514350"/>
            <a:r>
              <a:rPr lang="en-US" dirty="0" smtClean="0"/>
              <a:t>Then you PUSH value s2 OP s1 back onto the stack.</a:t>
            </a:r>
          </a:p>
          <a:p>
            <a:pPr marL="1828800" lvl="3" indent="-514350"/>
            <a:r>
              <a:rPr lang="en-US" dirty="0" smtClean="0"/>
              <a:t>(If there aren’t 2 values to pop, the expression is not valid Postfix)</a:t>
            </a:r>
          </a:p>
          <a:p>
            <a:pPr marL="971550" lvl="1" indent="-514350">
              <a:buFont typeface="+mj-lt"/>
              <a:buAutoNum type="arabicParenR"/>
            </a:pPr>
            <a:r>
              <a:rPr lang="en-US" dirty="0" smtClean="0"/>
              <a:t>When you are done, you should have a single value left on the stack that the expression evaluates to.</a:t>
            </a:r>
            <a:endParaRPr lang="en-US" dirty="0"/>
          </a:p>
        </p:txBody>
      </p:sp>
      <p:cxnSp>
        <p:nvCxnSpPr>
          <p:cNvPr id="7" name="Straight Connector 6"/>
          <p:cNvCxnSpPr/>
          <p:nvPr/>
        </p:nvCxnSpPr>
        <p:spPr>
          <a:xfrm>
            <a:off x="5791200" y="54102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7239000" y="31242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5791200" y="31242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5791200" y="1600200"/>
            <a:ext cx="2971800" cy="584775"/>
          </a:xfrm>
          <a:prstGeom prst="rect">
            <a:avLst/>
          </a:prstGeom>
          <a:noFill/>
        </p:spPr>
        <p:txBody>
          <a:bodyPr wrap="square" rtlCol="0">
            <a:spAutoFit/>
          </a:bodyPr>
          <a:lstStyle/>
          <a:p>
            <a:r>
              <a:rPr lang="en-US" sz="3200" b="1" dirty="0" smtClean="0">
                <a:solidFill>
                  <a:srgbClr val="0070C0"/>
                </a:solidFill>
              </a:rPr>
              <a:t>PUSH(</a:t>
            </a:r>
            <a:r>
              <a:rPr lang="en-US" sz="3200" b="1" dirty="0" smtClean="0">
                <a:solidFill>
                  <a:srgbClr val="7030A0"/>
                </a:solidFill>
              </a:rPr>
              <a:t>3</a:t>
            </a:r>
            <a:r>
              <a:rPr lang="en-US" sz="3200" b="1" dirty="0" smtClean="0">
                <a:solidFill>
                  <a:srgbClr val="0070C0"/>
                </a:solidFill>
              </a:rPr>
              <a:t>)</a:t>
            </a:r>
          </a:p>
        </p:txBody>
      </p:sp>
      <p:cxnSp>
        <p:nvCxnSpPr>
          <p:cNvPr id="10" name="Straight Connector 9"/>
          <p:cNvCxnSpPr/>
          <p:nvPr/>
        </p:nvCxnSpPr>
        <p:spPr>
          <a:xfrm>
            <a:off x="5791200" y="44196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6286896" y="4343400"/>
            <a:ext cx="418704" cy="646331"/>
          </a:xfrm>
          <a:prstGeom prst="rect">
            <a:avLst/>
          </a:prstGeom>
          <a:noFill/>
        </p:spPr>
        <p:txBody>
          <a:bodyPr wrap="none" rtlCol="0">
            <a:spAutoFit/>
          </a:bodyPr>
          <a:lstStyle/>
          <a:p>
            <a:r>
              <a:rPr lang="en-US" sz="3600" b="1" dirty="0" smtClean="0">
                <a:solidFill>
                  <a:srgbClr val="7030A0"/>
                </a:solidFill>
              </a:rPr>
              <a:t>3</a:t>
            </a:r>
            <a:endParaRPr lang="en-US" sz="3600" b="1" dirty="0">
              <a:solidFill>
                <a:srgbClr val="7030A0"/>
              </a:solidFill>
            </a:endParaRPr>
          </a:p>
        </p:txBody>
      </p:sp>
      <p:sp>
        <p:nvSpPr>
          <p:cNvPr id="16" name="TextBox 15"/>
          <p:cNvSpPr txBox="1"/>
          <p:nvPr/>
        </p:nvSpPr>
        <p:spPr>
          <a:xfrm>
            <a:off x="6172200" y="4876800"/>
            <a:ext cx="652743" cy="646331"/>
          </a:xfrm>
          <a:prstGeom prst="rect">
            <a:avLst/>
          </a:prstGeom>
          <a:noFill/>
        </p:spPr>
        <p:txBody>
          <a:bodyPr wrap="none" rtlCol="0">
            <a:spAutoFit/>
          </a:bodyPr>
          <a:lstStyle/>
          <a:p>
            <a:r>
              <a:rPr lang="en-US" sz="3600" b="1" dirty="0" smtClean="0">
                <a:solidFill>
                  <a:srgbClr val="7030A0"/>
                </a:solidFill>
              </a:rPr>
              <a:t>11</a:t>
            </a:r>
            <a:endParaRPr lang="en-US" sz="3600" b="1"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09600"/>
          </a:xfrm>
        </p:spPr>
        <p:txBody>
          <a:bodyPr/>
          <a:lstStyle/>
          <a:p>
            <a:pPr lvl="2"/>
            <a:r>
              <a:rPr lang="en-US" sz="6000" b="1" dirty="0" smtClean="0"/>
              <a:t>2  3  *  5  +  3  </a:t>
            </a:r>
            <a:r>
              <a:rPr lang="en-US" sz="6600" b="1" u="sng" dirty="0" smtClean="0">
                <a:solidFill>
                  <a:srgbClr val="7030A0"/>
                </a:solidFill>
              </a:rPr>
              <a:t>4</a:t>
            </a:r>
            <a:r>
              <a:rPr lang="en-US" sz="6000" b="1" dirty="0" smtClean="0"/>
              <a:t>  *  +</a:t>
            </a:r>
            <a:endParaRPr lang="en-US" sz="6000" dirty="0"/>
          </a:p>
        </p:txBody>
      </p:sp>
      <p:sp>
        <p:nvSpPr>
          <p:cNvPr id="3" name="Content Placeholder 2"/>
          <p:cNvSpPr>
            <a:spLocks noGrp="1"/>
          </p:cNvSpPr>
          <p:nvPr>
            <p:ph idx="1"/>
          </p:nvPr>
        </p:nvSpPr>
        <p:spPr>
          <a:xfrm>
            <a:off x="-457200" y="1295400"/>
            <a:ext cx="4800600" cy="5562600"/>
          </a:xfrm>
        </p:spPr>
        <p:txBody>
          <a:bodyPr>
            <a:normAutofit fontScale="92500" lnSpcReduction="20000"/>
          </a:bodyPr>
          <a:lstStyle/>
          <a:p>
            <a:r>
              <a:rPr lang="en-US" b="1" u="sng" dirty="0" smtClean="0"/>
              <a:t>The Rules are:</a:t>
            </a:r>
          </a:p>
          <a:p>
            <a:pPr marL="971550" lvl="1" indent="-514350">
              <a:buFont typeface="+mj-lt"/>
              <a:buAutoNum type="arabicParenR"/>
            </a:pPr>
            <a:r>
              <a:rPr lang="en-US" b="1" dirty="0" smtClean="0">
                <a:solidFill>
                  <a:srgbClr val="7030A0"/>
                </a:solidFill>
              </a:rPr>
              <a:t>Each number gets pushed onto the stack.</a:t>
            </a:r>
          </a:p>
          <a:p>
            <a:pPr marL="971550" lvl="1" indent="-514350">
              <a:buFont typeface="+mj-lt"/>
              <a:buAutoNum type="arabicParenR"/>
            </a:pPr>
            <a:r>
              <a:rPr lang="en-US" dirty="0" smtClean="0"/>
              <a:t>Whenever you get to an operator OP, </a:t>
            </a:r>
          </a:p>
          <a:p>
            <a:pPr marL="1371600" lvl="2" indent="-514350"/>
            <a:r>
              <a:rPr lang="en-US" dirty="0" smtClean="0"/>
              <a:t>you POP off the last two values off the stack, s1 and s2 respectively.  </a:t>
            </a:r>
          </a:p>
          <a:p>
            <a:pPr marL="1371600" lvl="2" indent="-514350"/>
            <a:r>
              <a:rPr lang="en-US" dirty="0" smtClean="0"/>
              <a:t>Then you PUSH value s2 OP s1 back onto the stack.</a:t>
            </a:r>
          </a:p>
          <a:p>
            <a:pPr marL="1828800" lvl="3" indent="-514350"/>
            <a:r>
              <a:rPr lang="en-US" dirty="0" smtClean="0"/>
              <a:t>(If there aren’t 2 values to pop, the expression is not valid Postfix)</a:t>
            </a:r>
          </a:p>
          <a:p>
            <a:pPr marL="971550" lvl="1" indent="-514350">
              <a:buFont typeface="+mj-lt"/>
              <a:buAutoNum type="arabicParenR"/>
            </a:pPr>
            <a:r>
              <a:rPr lang="en-US" dirty="0" smtClean="0"/>
              <a:t>When you are done, you should have a single value left on the stack that the expression evaluates to.</a:t>
            </a:r>
            <a:endParaRPr lang="en-US" dirty="0"/>
          </a:p>
        </p:txBody>
      </p:sp>
      <p:cxnSp>
        <p:nvCxnSpPr>
          <p:cNvPr id="7" name="Straight Connector 6"/>
          <p:cNvCxnSpPr/>
          <p:nvPr/>
        </p:nvCxnSpPr>
        <p:spPr>
          <a:xfrm>
            <a:off x="5791200" y="54102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7239000" y="31242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5791200" y="31242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5791200" y="1600200"/>
            <a:ext cx="2971800" cy="584775"/>
          </a:xfrm>
          <a:prstGeom prst="rect">
            <a:avLst/>
          </a:prstGeom>
          <a:noFill/>
        </p:spPr>
        <p:txBody>
          <a:bodyPr wrap="square" rtlCol="0">
            <a:spAutoFit/>
          </a:bodyPr>
          <a:lstStyle/>
          <a:p>
            <a:r>
              <a:rPr lang="en-US" sz="3200" b="1" dirty="0" smtClean="0">
                <a:solidFill>
                  <a:srgbClr val="0070C0"/>
                </a:solidFill>
              </a:rPr>
              <a:t>PUSH(</a:t>
            </a:r>
            <a:r>
              <a:rPr lang="en-US" sz="3200" b="1" dirty="0" smtClean="0">
                <a:solidFill>
                  <a:srgbClr val="7030A0"/>
                </a:solidFill>
              </a:rPr>
              <a:t>4</a:t>
            </a:r>
            <a:r>
              <a:rPr lang="en-US" sz="3200" b="1" dirty="0" smtClean="0">
                <a:solidFill>
                  <a:srgbClr val="0070C0"/>
                </a:solidFill>
              </a:rPr>
              <a:t>)</a:t>
            </a:r>
          </a:p>
        </p:txBody>
      </p:sp>
      <p:cxnSp>
        <p:nvCxnSpPr>
          <p:cNvPr id="10" name="Straight Connector 9"/>
          <p:cNvCxnSpPr/>
          <p:nvPr/>
        </p:nvCxnSpPr>
        <p:spPr>
          <a:xfrm>
            <a:off x="5791200" y="44196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6286896" y="4343400"/>
            <a:ext cx="418704" cy="646331"/>
          </a:xfrm>
          <a:prstGeom prst="rect">
            <a:avLst/>
          </a:prstGeom>
          <a:noFill/>
        </p:spPr>
        <p:txBody>
          <a:bodyPr wrap="none" rtlCol="0">
            <a:spAutoFit/>
          </a:bodyPr>
          <a:lstStyle/>
          <a:p>
            <a:r>
              <a:rPr lang="en-US" sz="3600" b="1" dirty="0" smtClean="0">
                <a:solidFill>
                  <a:srgbClr val="7030A0"/>
                </a:solidFill>
              </a:rPr>
              <a:t>3</a:t>
            </a:r>
            <a:endParaRPr lang="en-US" sz="3600" b="1" dirty="0">
              <a:solidFill>
                <a:srgbClr val="7030A0"/>
              </a:solidFill>
            </a:endParaRPr>
          </a:p>
        </p:txBody>
      </p:sp>
      <p:sp>
        <p:nvSpPr>
          <p:cNvPr id="16" name="TextBox 15"/>
          <p:cNvSpPr txBox="1"/>
          <p:nvPr/>
        </p:nvSpPr>
        <p:spPr>
          <a:xfrm>
            <a:off x="6172200" y="4876800"/>
            <a:ext cx="652743" cy="646331"/>
          </a:xfrm>
          <a:prstGeom prst="rect">
            <a:avLst/>
          </a:prstGeom>
          <a:noFill/>
        </p:spPr>
        <p:txBody>
          <a:bodyPr wrap="none" rtlCol="0">
            <a:spAutoFit/>
          </a:bodyPr>
          <a:lstStyle/>
          <a:p>
            <a:r>
              <a:rPr lang="en-US" sz="3600" b="1" dirty="0" smtClean="0">
                <a:solidFill>
                  <a:srgbClr val="7030A0"/>
                </a:solidFill>
              </a:rPr>
              <a:t>11</a:t>
            </a:r>
            <a:endParaRPr lang="en-US" sz="3600" b="1" dirty="0">
              <a:solidFill>
                <a:srgbClr val="7030A0"/>
              </a:solidFill>
            </a:endParaRPr>
          </a:p>
        </p:txBody>
      </p:sp>
      <p:cxnSp>
        <p:nvCxnSpPr>
          <p:cNvPr id="15" name="Straight Connector 14"/>
          <p:cNvCxnSpPr/>
          <p:nvPr/>
        </p:nvCxnSpPr>
        <p:spPr>
          <a:xfrm>
            <a:off x="5791200" y="38862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6286896" y="3810000"/>
            <a:ext cx="418704" cy="646331"/>
          </a:xfrm>
          <a:prstGeom prst="rect">
            <a:avLst/>
          </a:prstGeom>
          <a:noFill/>
        </p:spPr>
        <p:txBody>
          <a:bodyPr wrap="none" rtlCol="0">
            <a:spAutoFit/>
          </a:bodyPr>
          <a:lstStyle/>
          <a:p>
            <a:r>
              <a:rPr lang="en-US" sz="3600" b="1" dirty="0" smtClean="0">
                <a:solidFill>
                  <a:srgbClr val="7030A0"/>
                </a:solidFill>
              </a:rPr>
              <a:t>4</a:t>
            </a:r>
            <a:endParaRPr lang="en-US" sz="3600" b="1"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09600"/>
          </a:xfrm>
        </p:spPr>
        <p:txBody>
          <a:bodyPr/>
          <a:lstStyle/>
          <a:p>
            <a:pPr lvl="2"/>
            <a:r>
              <a:rPr lang="en-US" sz="6000" b="1" dirty="0" smtClean="0"/>
              <a:t>2  3  *  5  +  3  4  </a:t>
            </a:r>
            <a:r>
              <a:rPr lang="en-US" sz="6600" b="1" u="sng" dirty="0" smtClean="0">
                <a:solidFill>
                  <a:srgbClr val="7030A0"/>
                </a:solidFill>
              </a:rPr>
              <a:t>*</a:t>
            </a:r>
            <a:r>
              <a:rPr lang="en-US" sz="6000" b="1" dirty="0" smtClean="0"/>
              <a:t>  +</a:t>
            </a:r>
            <a:endParaRPr lang="en-US" sz="6000" dirty="0"/>
          </a:p>
        </p:txBody>
      </p:sp>
      <p:sp>
        <p:nvSpPr>
          <p:cNvPr id="3" name="Content Placeholder 2"/>
          <p:cNvSpPr>
            <a:spLocks noGrp="1"/>
          </p:cNvSpPr>
          <p:nvPr>
            <p:ph idx="1"/>
          </p:nvPr>
        </p:nvSpPr>
        <p:spPr>
          <a:xfrm>
            <a:off x="-457200" y="1295400"/>
            <a:ext cx="4800600" cy="5562600"/>
          </a:xfrm>
        </p:spPr>
        <p:txBody>
          <a:bodyPr>
            <a:normAutofit fontScale="92500" lnSpcReduction="20000"/>
          </a:bodyPr>
          <a:lstStyle/>
          <a:p>
            <a:r>
              <a:rPr lang="en-US" b="1" u="sng" dirty="0" smtClean="0"/>
              <a:t>The Rules are:</a:t>
            </a:r>
          </a:p>
          <a:p>
            <a:pPr marL="971550" lvl="1" indent="-514350">
              <a:buFont typeface="+mj-lt"/>
              <a:buAutoNum type="arabicParenR"/>
            </a:pPr>
            <a:r>
              <a:rPr lang="en-US" dirty="0" smtClean="0"/>
              <a:t>Each number gets pushed onto the stack.</a:t>
            </a:r>
          </a:p>
          <a:p>
            <a:pPr marL="971550" lvl="1" indent="-514350">
              <a:buFont typeface="+mj-lt"/>
              <a:buAutoNum type="arabicParenR"/>
            </a:pPr>
            <a:r>
              <a:rPr lang="en-US" b="1" dirty="0" smtClean="0">
                <a:solidFill>
                  <a:srgbClr val="7030A0"/>
                </a:solidFill>
              </a:rPr>
              <a:t>Whenever you get to an operator OP, </a:t>
            </a:r>
          </a:p>
          <a:p>
            <a:pPr marL="1371600" lvl="2" indent="-514350"/>
            <a:r>
              <a:rPr lang="en-US" b="1" dirty="0" smtClean="0">
                <a:solidFill>
                  <a:srgbClr val="7030A0"/>
                </a:solidFill>
              </a:rPr>
              <a:t>you POP off the last two values off the stack, s1 and s2 respectively.  </a:t>
            </a:r>
          </a:p>
          <a:p>
            <a:pPr marL="1371600" lvl="2" indent="-514350"/>
            <a:r>
              <a:rPr lang="en-US" b="1" dirty="0" smtClean="0">
                <a:solidFill>
                  <a:srgbClr val="7030A0"/>
                </a:solidFill>
              </a:rPr>
              <a:t>Then you PUSH value s2 OP s1 back onto the stack.</a:t>
            </a:r>
          </a:p>
          <a:p>
            <a:pPr marL="1828800" lvl="3" indent="-514350"/>
            <a:r>
              <a:rPr lang="en-US" b="1" dirty="0" smtClean="0">
                <a:solidFill>
                  <a:srgbClr val="7030A0"/>
                </a:solidFill>
              </a:rPr>
              <a:t>(If there aren’t 2 values to pop, the expression is not valid Postfix)</a:t>
            </a:r>
          </a:p>
          <a:p>
            <a:pPr marL="971550" lvl="1" indent="-514350">
              <a:buFont typeface="+mj-lt"/>
              <a:buAutoNum type="arabicParenR"/>
            </a:pPr>
            <a:r>
              <a:rPr lang="en-US" dirty="0" smtClean="0"/>
              <a:t>When you are done, you should have a single value left on the stack that the expression evaluates to.</a:t>
            </a:r>
            <a:endParaRPr lang="en-US" dirty="0"/>
          </a:p>
        </p:txBody>
      </p:sp>
      <p:cxnSp>
        <p:nvCxnSpPr>
          <p:cNvPr id="7" name="Straight Connector 6"/>
          <p:cNvCxnSpPr/>
          <p:nvPr/>
        </p:nvCxnSpPr>
        <p:spPr>
          <a:xfrm>
            <a:off x="5791200" y="54102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7239000" y="31242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5791200" y="31242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5791200" y="1600200"/>
            <a:ext cx="2971800" cy="584775"/>
          </a:xfrm>
          <a:prstGeom prst="rect">
            <a:avLst/>
          </a:prstGeom>
          <a:noFill/>
        </p:spPr>
        <p:txBody>
          <a:bodyPr wrap="square" rtlCol="0">
            <a:spAutoFit/>
          </a:bodyPr>
          <a:lstStyle/>
          <a:p>
            <a:r>
              <a:rPr lang="en-US" sz="3200" b="1" dirty="0" smtClean="0">
                <a:solidFill>
                  <a:srgbClr val="0070C0"/>
                </a:solidFill>
              </a:rPr>
              <a:t>POP	   </a:t>
            </a:r>
            <a:r>
              <a:rPr lang="en-US" sz="3200" b="1" dirty="0" smtClean="0">
                <a:solidFill>
                  <a:srgbClr val="7030A0"/>
                </a:solidFill>
              </a:rPr>
              <a:t>s1 = 4</a:t>
            </a:r>
          </a:p>
        </p:txBody>
      </p:sp>
      <p:cxnSp>
        <p:nvCxnSpPr>
          <p:cNvPr id="10" name="Straight Connector 9"/>
          <p:cNvCxnSpPr/>
          <p:nvPr/>
        </p:nvCxnSpPr>
        <p:spPr>
          <a:xfrm>
            <a:off x="5791200" y="44196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6286896" y="4343400"/>
            <a:ext cx="418704" cy="646331"/>
          </a:xfrm>
          <a:prstGeom prst="rect">
            <a:avLst/>
          </a:prstGeom>
          <a:noFill/>
        </p:spPr>
        <p:txBody>
          <a:bodyPr wrap="none" rtlCol="0">
            <a:spAutoFit/>
          </a:bodyPr>
          <a:lstStyle/>
          <a:p>
            <a:r>
              <a:rPr lang="en-US" sz="3600" b="1" dirty="0" smtClean="0">
                <a:solidFill>
                  <a:srgbClr val="7030A0"/>
                </a:solidFill>
              </a:rPr>
              <a:t>3</a:t>
            </a:r>
            <a:endParaRPr lang="en-US" sz="3600" b="1" dirty="0">
              <a:solidFill>
                <a:srgbClr val="7030A0"/>
              </a:solidFill>
            </a:endParaRPr>
          </a:p>
        </p:txBody>
      </p:sp>
      <p:sp>
        <p:nvSpPr>
          <p:cNvPr id="16" name="TextBox 15"/>
          <p:cNvSpPr txBox="1"/>
          <p:nvPr/>
        </p:nvSpPr>
        <p:spPr>
          <a:xfrm>
            <a:off x="6172200" y="4876800"/>
            <a:ext cx="652743" cy="646331"/>
          </a:xfrm>
          <a:prstGeom prst="rect">
            <a:avLst/>
          </a:prstGeom>
          <a:noFill/>
        </p:spPr>
        <p:txBody>
          <a:bodyPr wrap="none" rtlCol="0">
            <a:spAutoFit/>
          </a:bodyPr>
          <a:lstStyle/>
          <a:p>
            <a:r>
              <a:rPr lang="en-US" sz="3600" b="1" dirty="0" smtClean="0">
                <a:solidFill>
                  <a:srgbClr val="7030A0"/>
                </a:solidFill>
              </a:rPr>
              <a:t>11</a:t>
            </a:r>
            <a:endParaRPr lang="en-US" sz="3600" b="1" dirty="0">
              <a:solidFill>
                <a:srgbClr val="7030A0"/>
              </a:solidFill>
            </a:endParaRPr>
          </a:p>
        </p:txBody>
      </p:sp>
      <p:cxnSp>
        <p:nvCxnSpPr>
          <p:cNvPr id="15" name="Straight Connector 14"/>
          <p:cNvCxnSpPr/>
          <p:nvPr/>
        </p:nvCxnSpPr>
        <p:spPr>
          <a:xfrm>
            <a:off x="5791200" y="38862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6286896" y="3810000"/>
            <a:ext cx="418704" cy="646331"/>
          </a:xfrm>
          <a:prstGeom prst="rect">
            <a:avLst/>
          </a:prstGeom>
          <a:noFill/>
        </p:spPr>
        <p:txBody>
          <a:bodyPr wrap="none" rtlCol="0">
            <a:spAutoFit/>
          </a:bodyPr>
          <a:lstStyle/>
          <a:p>
            <a:r>
              <a:rPr lang="en-US" sz="3600" b="1" dirty="0" smtClean="0">
                <a:solidFill>
                  <a:srgbClr val="7030A0"/>
                </a:solidFill>
              </a:rPr>
              <a:t>4</a:t>
            </a:r>
            <a:endParaRPr lang="en-US" sz="3600" b="1" dirty="0">
              <a:solidFill>
                <a:srgbClr val="7030A0"/>
              </a:solidFill>
            </a:endParaRPr>
          </a:p>
        </p:txBody>
      </p:sp>
      <p:sp>
        <p:nvSpPr>
          <p:cNvPr id="18" name="TextBox 17"/>
          <p:cNvSpPr txBox="1"/>
          <p:nvPr/>
        </p:nvSpPr>
        <p:spPr>
          <a:xfrm>
            <a:off x="6172200" y="4343400"/>
            <a:ext cx="652743" cy="646331"/>
          </a:xfrm>
          <a:prstGeom prst="rect">
            <a:avLst/>
          </a:prstGeom>
          <a:noFill/>
        </p:spPr>
        <p:txBody>
          <a:bodyPr wrap="none" rtlCol="0">
            <a:spAutoFit/>
          </a:bodyPr>
          <a:lstStyle/>
          <a:p>
            <a:r>
              <a:rPr lang="en-US" sz="3600" b="1" dirty="0" smtClean="0">
                <a:solidFill>
                  <a:srgbClr val="7030A0"/>
                </a:solidFill>
              </a:rPr>
              <a:t>12</a:t>
            </a:r>
            <a:endParaRPr lang="en-US" sz="3600" b="1" dirty="0">
              <a:solidFill>
                <a:srgbClr val="7030A0"/>
              </a:solidFill>
            </a:endParaRPr>
          </a:p>
        </p:txBody>
      </p:sp>
      <p:sp>
        <p:nvSpPr>
          <p:cNvPr id="19" name="TextBox 18"/>
          <p:cNvSpPr txBox="1"/>
          <p:nvPr/>
        </p:nvSpPr>
        <p:spPr>
          <a:xfrm>
            <a:off x="5791200" y="2057400"/>
            <a:ext cx="2971800" cy="584775"/>
          </a:xfrm>
          <a:prstGeom prst="rect">
            <a:avLst/>
          </a:prstGeom>
          <a:noFill/>
        </p:spPr>
        <p:txBody>
          <a:bodyPr wrap="square" rtlCol="0">
            <a:spAutoFit/>
          </a:bodyPr>
          <a:lstStyle/>
          <a:p>
            <a:r>
              <a:rPr lang="en-US" sz="3200" b="1" dirty="0" smtClean="0">
                <a:solidFill>
                  <a:srgbClr val="0070C0"/>
                </a:solidFill>
              </a:rPr>
              <a:t>POP     </a:t>
            </a:r>
            <a:r>
              <a:rPr lang="en-US" sz="3200" b="1" dirty="0" smtClean="0">
                <a:solidFill>
                  <a:srgbClr val="7030A0"/>
                </a:solidFill>
              </a:rPr>
              <a:t>s2 = 3</a:t>
            </a:r>
          </a:p>
        </p:txBody>
      </p:sp>
      <p:sp>
        <p:nvSpPr>
          <p:cNvPr id="20" name="TextBox 19"/>
          <p:cNvSpPr txBox="1"/>
          <p:nvPr/>
        </p:nvSpPr>
        <p:spPr>
          <a:xfrm>
            <a:off x="5791200" y="2514600"/>
            <a:ext cx="2971800" cy="584775"/>
          </a:xfrm>
          <a:prstGeom prst="rect">
            <a:avLst/>
          </a:prstGeom>
          <a:noFill/>
        </p:spPr>
        <p:txBody>
          <a:bodyPr wrap="square" rtlCol="0">
            <a:spAutoFit/>
          </a:bodyPr>
          <a:lstStyle/>
          <a:p>
            <a:r>
              <a:rPr lang="en-US" sz="3200" b="1" dirty="0" smtClean="0">
                <a:solidFill>
                  <a:srgbClr val="0070C0"/>
                </a:solidFill>
              </a:rPr>
              <a:t>PUSH(</a:t>
            </a:r>
            <a:r>
              <a:rPr lang="en-US" sz="3200" b="1" dirty="0" smtClean="0">
                <a:solidFill>
                  <a:srgbClr val="7030A0"/>
                </a:solidFill>
              </a:rPr>
              <a:t>3 * 4 = 12</a:t>
            </a:r>
            <a:r>
              <a:rPr lang="en-US" sz="3200" b="1" dirty="0" smtClean="0">
                <a:solidFill>
                  <a:srgbClr val="0070C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1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2" grpId="0"/>
      <p:bldP spid="17" grpId="0"/>
      <p:bldP spid="18" grpId="0"/>
      <p:bldP spid="19" grpId="0"/>
      <p:bldP spid="2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09600"/>
          </a:xfrm>
        </p:spPr>
        <p:txBody>
          <a:bodyPr/>
          <a:lstStyle/>
          <a:p>
            <a:pPr lvl="2"/>
            <a:r>
              <a:rPr lang="en-US" sz="6000" b="1" dirty="0" smtClean="0"/>
              <a:t>2  3  *  5  +  3  4  *  </a:t>
            </a:r>
            <a:r>
              <a:rPr lang="en-US" sz="6600" b="1" u="sng" dirty="0" smtClean="0">
                <a:solidFill>
                  <a:srgbClr val="7030A0"/>
                </a:solidFill>
              </a:rPr>
              <a:t>+</a:t>
            </a:r>
            <a:endParaRPr lang="en-US" sz="6600" u="sng" dirty="0">
              <a:solidFill>
                <a:srgbClr val="7030A0"/>
              </a:solidFill>
            </a:endParaRPr>
          </a:p>
        </p:txBody>
      </p:sp>
      <p:sp>
        <p:nvSpPr>
          <p:cNvPr id="3" name="Content Placeholder 2"/>
          <p:cNvSpPr>
            <a:spLocks noGrp="1"/>
          </p:cNvSpPr>
          <p:nvPr>
            <p:ph idx="1"/>
          </p:nvPr>
        </p:nvSpPr>
        <p:spPr>
          <a:xfrm>
            <a:off x="-457200" y="1295400"/>
            <a:ext cx="4800600" cy="5562600"/>
          </a:xfrm>
        </p:spPr>
        <p:txBody>
          <a:bodyPr>
            <a:normAutofit fontScale="92500" lnSpcReduction="20000"/>
          </a:bodyPr>
          <a:lstStyle/>
          <a:p>
            <a:r>
              <a:rPr lang="en-US" b="1" u="sng" dirty="0" smtClean="0"/>
              <a:t>The Rules are:</a:t>
            </a:r>
          </a:p>
          <a:p>
            <a:pPr marL="971550" lvl="1" indent="-514350">
              <a:buFont typeface="+mj-lt"/>
              <a:buAutoNum type="arabicParenR"/>
            </a:pPr>
            <a:r>
              <a:rPr lang="en-US" dirty="0" smtClean="0"/>
              <a:t>Each number gets pushed onto the stack.</a:t>
            </a:r>
          </a:p>
          <a:p>
            <a:pPr marL="971550" lvl="1" indent="-514350">
              <a:buFont typeface="+mj-lt"/>
              <a:buAutoNum type="arabicParenR"/>
            </a:pPr>
            <a:r>
              <a:rPr lang="en-US" dirty="0" smtClean="0"/>
              <a:t>Whenever you get to an operator OP, </a:t>
            </a:r>
          </a:p>
          <a:p>
            <a:pPr marL="1371600" lvl="2" indent="-514350"/>
            <a:r>
              <a:rPr lang="en-US" dirty="0" smtClean="0"/>
              <a:t>you POP off the last two values off the stack, s1 and s2 respectively.  </a:t>
            </a:r>
          </a:p>
          <a:p>
            <a:pPr marL="1371600" lvl="2" indent="-514350"/>
            <a:r>
              <a:rPr lang="en-US" dirty="0" smtClean="0"/>
              <a:t>Then you PUSH value s2 OP s1 back onto the stack.</a:t>
            </a:r>
          </a:p>
          <a:p>
            <a:pPr marL="1828800" lvl="3" indent="-514350"/>
            <a:r>
              <a:rPr lang="en-US" dirty="0" smtClean="0"/>
              <a:t>(If there aren’t 2 values to pop, the expression is not valid Postfix)</a:t>
            </a:r>
          </a:p>
          <a:p>
            <a:pPr marL="971550" lvl="1" indent="-514350">
              <a:buFont typeface="+mj-lt"/>
              <a:buAutoNum type="arabicParenR"/>
            </a:pPr>
            <a:r>
              <a:rPr lang="en-US" dirty="0" smtClean="0"/>
              <a:t>When you are done, you should have a single value left on the stack that the expression evaluates to.</a:t>
            </a:r>
            <a:endParaRPr lang="en-US" dirty="0"/>
          </a:p>
        </p:txBody>
      </p:sp>
      <p:cxnSp>
        <p:nvCxnSpPr>
          <p:cNvPr id="7" name="Straight Connector 6"/>
          <p:cNvCxnSpPr/>
          <p:nvPr/>
        </p:nvCxnSpPr>
        <p:spPr>
          <a:xfrm>
            <a:off x="5791200" y="54102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7239000" y="31242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5791200" y="31242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5715000" y="1701225"/>
            <a:ext cx="3505200" cy="584775"/>
          </a:xfrm>
          <a:prstGeom prst="rect">
            <a:avLst/>
          </a:prstGeom>
          <a:noFill/>
        </p:spPr>
        <p:txBody>
          <a:bodyPr wrap="square" rtlCol="0">
            <a:spAutoFit/>
          </a:bodyPr>
          <a:lstStyle/>
          <a:p>
            <a:r>
              <a:rPr lang="en-US" sz="3200" b="1" dirty="0" smtClean="0">
                <a:solidFill>
                  <a:srgbClr val="0070C0"/>
                </a:solidFill>
              </a:rPr>
              <a:t>POP	   s1 = 12</a:t>
            </a:r>
          </a:p>
        </p:txBody>
      </p:sp>
      <p:cxnSp>
        <p:nvCxnSpPr>
          <p:cNvPr id="10" name="Straight Connector 9"/>
          <p:cNvCxnSpPr/>
          <p:nvPr/>
        </p:nvCxnSpPr>
        <p:spPr>
          <a:xfrm>
            <a:off x="5791200" y="44196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6172200" y="4876800"/>
            <a:ext cx="652743" cy="646331"/>
          </a:xfrm>
          <a:prstGeom prst="rect">
            <a:avLst/>
          </a:prstGeom>
          <a:noFill/>
        </p:spPr>
        <p:txBody>
          <a:bodyPr wrap="none" rtlCol="0">
            <a:spAutoFit/>
          </a:bodyPr>
          <a:lstStyle/>
          <a:p>
            <a:r>
              <a:rPr lang="en-US" sz="3600" b="1" dirty="0" smtClean="0">
                <a:solidFill>
                  <a:srgbClr val="7030A0"/>
                </a:solidFill>
              </a:rPr>
              <a:t>11</a:t>
            </a:r>
            <a:endParaRPr lang="en-US" sz="3600" b="1" dirty="0">
              <a:solidFill>
                <a:srgbClr val="7030A0"/>
              </a:solidFill>
            </a:endParaRPr>
          </a:p>
        </p:txBody>
      </p:sp>
      <p:sp>
        <p:nvSpPr>
          <p:cNvPr id="18" name="TextBox 17"/>
          <p:cNvSpPr txBox="1"/>
          <p:nvPr/>
        </p:nvSpPr>
        <p:spPr>
          <a:xfrm>
            <a:off x="6172200" y="4343400"/>
            <a:ext cx="652743" cy="646331"/>
          </a:xfrm>
          <a:prstGeom prst="rect">
            <a:avLst/>
          </a:prstGeom>
          <a:noFill/>
        </p:spPr>
        <p:txBody>
          <a:bodyPr wrap="none" rtlCol="0">
            <a:spAutoFit/>
          </a:bodyPr>
          <a:lstStyle/>
          <a:p>
            <a:r>
              <a:rPr lang="en-US" sz="3600" b="1" dirty="0" smtClean="0">
                <a:solidFill>
                  <a:srgbClr val="7030A0"/>
                </a:solidFill>
              </a:rPr>
              <a:t>12</a:t>
            </a:r>
            <a:endParaRPr lang="en-US" sz="3600" b="1" dirty="0">
              <a:solidFill>
                <a:srgbClr val="7030A0"/>
              </a:solidFill>
            </a:endParaRPr>
          </a:p>
        </p:txBody>
      </p:sp>
      <p:sp>
        <p:nvSpPr>
          <p:cNvPr id="19" name="TextBox 18"/>
          <p:cNvSpPr txBox="1"/>
          <p:nvPr/>
        </p:nvSpPr>
        <p:spPr>
          <a:xfrm>
            <a:off x="6172200" y="4876800"/>
            <a:ext cx="652743" cy="646331"/>
          </a:xfrm>
          <a:prstGeom prst="rect">
            <a:avLst/>
          </a:prstGeom>
          <a:noFill/>
        </p:spPr>
        <p:txBody>
          <a:bodyPr wrap="none" rtlCol="0">
            <a:spAutoFit/>
          </a:bodyPr>
          <a:lstStyle/>
          <a:p>
            <a:r>
              <a:rPr lang="en-US" sz="3600" b="1" dirty="0" smtClean="0">
                <a:solidFill>
                  <a:srgbClr val="7030A0"/>
                </a:solidFill>
              </a:rPr>
              <a:t>23</a:t>
            </a:r>
            <a:endParaRPr lang="en-US" sz="3600" b="1" dirty="0">
              <a:solidFill>
                <a:srgbClr val="7030A0"/>
              </a:solidFill>
            </a:endParaRPr>
          </a:p>
        </p:txBody>
      </p:sp>
      <p:sp>
        <p:nvSpPr>
          <p:cNvPr id="17" name="TextBox 16"/>
          <p:cNvSpPr txBox="1"/>
          <p:nvPr/>
        </p:nvSpPr>
        <p:spPr>
          <a:xfrm>
            <a:off x="5715000" y="2133600"/>
            <a:ext cx="3505200" cy="584775"/>
          </a:xfrm>
          <a:prstGeom prst="rect">
            <a:avLst/>
          </a:prstGeom>
          <a:noFill/>
        </p:spPr>
        <p:txBody>
          <a:bodyPr wrap="square" rtlCol="0">
            <a:spAutoFit/>
          </a:bodyPr>
          <a:lstStyle/>
          <a:p>
            <a:r>
              <a:rPr lang="en-US" sz="3200" b="1" dirty="0" smtClean="0">
                <a:solidFill>
                  <a:srgbClr val="0070C0"/>
                </a:solidFill>
              </a:rPr>
              <a:t>POP     s2 = 11</a:t>
            </a:r>
          </a:p>
        </p:txBody>
      </p:sp>
      <p:sp>
        <p:nvSpPr>
          <p:cNvPr id="21" name="TextBox 20"/>
          <p:cNvSpPr txBox="1"/>
          <p:nvPr/>
        </p:nvSpPr>
        <p:spPr>
          <a:xfrm>
            <a:off x="5715000" y="2539425"/>
            <a:ext cx="3413114" cy="584775"/>
          </a:xfrm>
          <a:prstGeom prst="rect">
            <a:avLst/>
          </a:prstGeom>
          <a:noFill/>
        </p:spPr>
        <p:txBody>
          <a:bodyPr wrap="square" rtlCol="0">
            <a:spAutoFit/>
          </a:bodyPr>
          <a:lstStyle/>
          <a:p>
            <a:r>
              <a:rPr lang="en-US" sz="3200" b="1" dirty="0" smtClean="0">
                <a:solidFill>
                  <a:srgbClr val="0070C0"/>
                </a:solidFill>
              </a:rPr>
              <a:t>PUSH(11 + 12 = 23)</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13"/>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18" grpId="0"/>
      <p:bldP spid="19" grpId="0"/>
      <p:bldP spid="17" grpId="0"/>
      <p:bldP spid="2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Stacks</a:t>
            </a:r>
            <a:endParaRPr lang="en-US" dirty="0"/>
          </a:p>
        </p:txBody>
      </p:sp>
      <p:sp>
        <p:nvSpPr>
          <p:cNvPr id="3" name="Content Placeholder 2"/>
          <p:cNvSpPr>
            <a:spLocks noGrp="1"/>
          </p:cNvSpPr>
          <p:nvPr>
            <p:ph idx="1"/>
          </p:nvPr>
        </p:nvSpPr>
        <p:spPr>
          <a:xfrm>
            <a:off x="0" y="1295401"/>
            <a:ext cx="9144000" cy="4343399"/>
          </a:xfrm>
        </p:spPr>
        <p:txBody>
          <a:bodyPr>
            <a:normAutofit fontScale="92500" lnSpcReduction="20000"/>
          </a:bodyPr>
          <a:lstStyle/>
          <a:p>
            <a:r>
              <a:rPr lang="en-US" dirty="0" smtClean="0"/>
              <a:t>So now we know how to evaluate a Postfix expression using a stack.</a:t>
            </a:r>
          </a:p>
          <a:p>
            <a:r>
              <a:rPr lang="en-US" dirty="0" smtClean="0"/>
              <a:t>NOW, we’re going to convert an Infix expression to Postfix using a stack.</a:t>
            </a:r>
          </a:p>
          <a:p>
            <a:pPr lvl="1"/>
            <a:r>
              <a:rPr lang="en-US" dirty="0" smtClean="0"/>
              <a:t>Before we get started, we need to know operator precedence:</a:t>
            </a:r>
          </a:p>
          <a:p>
            <a:pPr marL="971550" lvl="1" indent="-514350">
              <a:buFont typeface="+mj-lt"/>
              <a:buAutoNum type="arabicParenR"/>
            </a:pPr>
            <a:r>
              <a:rPr lang="en-US" dirty="0" smtClean="0"/>
              <a:t>(		In the expression, left </a:t>
            </a:r>
            <a:r>
              <a:rPr lang="en-US" dirty="0" err="1" smtClean="0"/>
              <a:t>paren</a:t>
            </a:r>
            <a:r>
              <a:rPr lang="en-US" dirty="0" smtClean="0"/>
              <a:t> has highest priority</a:t>
            </a:r>
          </a:p>
          <a:p>
            <a:pPr marL="971550" lvl="1" indent="-514350">
              <a:buFont typeface="+mj-lt"/>
              <a:buAutoNum type="arabicParenR"/>
            </a:pPr>
            <a:r>
              <a:rPr lang="en-US" dirty="0" smtClean="0"/>
              <a:t>* /  	Going from left to right whichever comes 1</a:t>
            </a:r>
            <a:r>
              <a:rPr lang="en-US" baseline="30000" dirty="0" smtClean="0"/>
              <a:t>st</a:t>
            </a:r>
            <a:r>
              <a:rPr lang="en-US" dirty="0" smtClean="0"/>
              <a:t> </a:t>
            </a:r>
          </a:p>
          <a:p>
            <a:pPr marL="971550" lvl="1" indent="-514350">
              <a:buFont typeface="+mj-lt"/>
              <a:buAutoNum type="arabicParenR"/>
            </a:pPr>
            <a:r>
              <a:rPr lang="en-US" dirty="0" smtClean="0"/>
              <a:t>+ - 	Going from left to right whichever comes 1</a:t>
            </a:r>
            <a:r>
              <a:rPr lang="en-US" baseline="30000" dirty="0" smtClean="0"/>
              <a:t>st</a:t>
            </a:r>
            <a:r>
              <a:rPr lang="en-US" dirty="0" smtClean="0"/>
              <a:t> </a:t>
            </a:r>
          </a:p>
          <a:p>
            <a:pPr marL="971550" lvl="1" indent="-514350">
              <a:buFont typeface="+mj-lt"/>
              <a:buAutoNum type="arabicParenR"/>
            </a:pPr>
            <a:r>
              <a:rPr lang="en-US" dirty="0" smtClean="0"/>
              <a:t>(		In the stack, the left parentheses has lowest priority</a:t>
            </a:r>
          </a:p>
          <a:p>
            <a:pPr marL="971550" lvl="1" indent="-514350">
              <a:buFont typeface="+mj-lt"/>
              <a:buAutoNum type="arabicParen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lstStyle/>
          <a:p>
            <a:r>
              <a:rPr lang="en-US" dirty="0" smtClean="0"/>
              <a:t>Stacks</a:t>
            </a:r>
            <a:endParaRPr lang="en-US" dirty="0"/>
          </a:p>
        </p:txBody>
      </p:sp>
      <p:sp>
        <p:nvSpPr>
          <p:cNvPr id="3" name="Content Placeholder 2"/>
          <p:cNvSpPr>
            <a:spLocks noGrp="1"/>
          </p:cNvSpPr>
          <p:nvPr>
            <p:ph idx="1"/>
          </p:nvPr>
        </p:nvSpPr>
        <p:spPr>
          <a:xfrm>
            <a:off x="0" y="1219200"/>
            <a:ext cx="8915400" cy="5638800"/>
          </a:xfrm>
        </p:spPr>
        <p:txBody>
          <a:bodyPr>
            <a:normAutofit fontScale="92500" lnSpcReduction="10000"/>
          </a:bodyPr>
          <a:lstStyle/>
          <a:p>
            <a:r>
              <a:rPr lang="en-US" dirty="0" smtClean="0"/>
              <a:t>Converting an Infix expression to a Postfix expression.</a:t>
            </a:r>
          </a:p>
          <a:p>
            <a:r>
              <a:rPr lang="en-US" dirty="0" smtClean="0"/>
              <a:t>Rules:</a:t>
            </a:r>
          </a:p>
          <a:p>
            <a:pPr marL="914400" lvl="1" indent="-514350">
              <a:buFont typeface="+mj-lt"/>
              <a:buAutoNum type="arabicParenR"/>
            </a:pPr>
            <a:r>
              <a:rPr lang="en-US" dirty="0" smtClean="0"/>
              <a:t>For all operands, automatically place them in the output expression.</a:t>
            </a:r>
          </a:p>
          <a:p>
            <a:pPr marL="914400" lvl="1" indent="-514350">
              <a:buFont typeface="+mj-lt"/>
              <a:buAutoNum type="arabicParenR"/>
            </a:pPr>
            <a:r>
              <a:rPr lang="en-US" dirty="0" smtClean="0"/>
              <a:t>For an operator (+, -, *, /, or a parenthesis)</a:t>
            </a:r>
          </a:p>
          <a:p>
            <a:pPr marL="1314450" lvl="2" indent="-514350"/>
            <a:r>
              <a:rPr lang="en-US" b="1" u="sng" dirty="0" smtClean="0"/>
              <a:t>IF the operator is an open parenthesis</a:t>
            </a:r>
            <a:r>
              <a:rPr lang="en-US" dirty="0" smtClean="0"/>
              <a:t>, push it onto the stack.</a:t>
            </a:r>
          </a:p>
          <a:p>
            <a:pPr marL="1314450" lvl="2" indent="-514350"/>
            <a:r>
              <a:rPr lang="en-US" b="1" u="sng" dirty="0" smtClean="0"/>
              <a:t>ELSE IF the operator is an arithmetic one</a:t>
            </a:r>
            <a:r>
              <a:rPr lang="en-US" dirty="0" smtClean="0"/>
              <a:t>, then do this:</a:t>
            </a:r>
          </a:p>
          <a:p>
            <a:pPr marL="1771650" lvl="3" indent="-514350"/>
            <a:r>
              <a:rPr lang="en-US" dirty="0" smtClean="0"/>
              <a:t>Continue popping off items off the stack  and placing them in the output expression until you hit an operator with lower precedence than the current operator or until you hit an open parenthesis. </a:t>
            </a:r>
          </a:p>
          <a:p>
            <a:pPr marL="1771650" lvl="3" indent="-514350"/>
            <a:r>
              <a:rPr lang="en-US" dirty="0" smtClean="0"/>
              <a:t>At this point, push the current operator onto the stack.</a:t>
            </a:r>
          </a:p>
          <a:p>
            <a:pPr marL="1314450" lvl="2" indent="-514350"/>
            <a:r>
              <a:rPr lang="en-US" b="1" u="sng" dirty="0" smtClean="0"/>
              <a:t>ELSE  </a:t>
            </a:r>
            <a:r>
              <a:rPr lang="en-US" dirty="0" smtClean="0"/>
              <a:t>Pop off all operators off the stack one by one, placing  them in the output expression until you hit the	first(matching) open parenthesis. When this occurs, pop off the open parenthesis and discard both ()s.</a:t>
            </a:r>
          </a:p>
          <a:p>
            <a:pPr marL="514350" indent="-514350">
              <a:buFont typeface="+mj-lt"/>
              <a:buAutoNum type="arabicParenR"/>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5943600" cy="5943600"/>
          </a:xfrm>
        </p:spPr>
        <p:txBody>
          <a:bodyPr>
            <a:normAutofit fontScale="92500" lnSpcReduction="20000"/>
          </a:bodyPr>
          <a:lstStyle/>
          <a:p>
            <a:pPr lvl="1"/>
            <a:r>
              <a:rPr lang="en-US" b="1" u="sng" dirty="0" smtClean="0"/>
              <a:t>Rules:</a:t>
            </a:r>
          </a:p>
          <a:p>
            <a:pPr marL="914400" lvl="1" indent="-514350">
              <a:buFont typeface="+mj-lt"/>
              <a:buAutoNum type="arabicParenR"/>
            </a:pPr>
            <a:r>
              <a:rPr lang="en-US" sz="2600" dirty="0" smtClean="0"/>
              <a:t>For all operands, automatically put in output expression.</a:t>
            </a:r>
          </a:p>
          <a:p>
            <a:pPr marL="914400" lvl="1" indent="-514350">
              <a:buFont typeface="+mj-lt"/>
              <a:buAutoNum type="arabicParenR"/>
            </a:pPr>
            <a:r>
              <a:rPr lang="en-US" sz="2600" b="1" dirty="0" smtClean="0">
                <a:solidFill>
                  <a:srgbClr val="0070C0"/>
                </a:solidFill>
              </a:rPr>
              <a:t>For an operator +, -, *, /, or (, )</a:t>
            </a:r>
          </a:p>
          <a:p>
            <a:pPr marL="1314450" lvl="2" indent="-514350"/>
            <a:r>
              <a:rPr lang="en-US" b="1" u="sng" dirty="0" smtClean="0">
                <a:solidFill>
                  <a:srgbClr val="0070C0"/>
                </a:solidFill>
              </a:rPr>
              <a:t>IF the operator is an open </a:t>
            </a:r>
            <a:r>
              <a:rPr lang="en-US" b="1" u="sng" dirty="0" err="1" smtClean="0">
                <a:solidFill>
                  <a:srgbClr val="0070C0"/>
                </a:solidFill>
              </a:rPr>
              <a:t>paren</a:t>
            </a:r>
            <a:r>
              <a:rPr lang="en-US" b="1" dirty="0" smtClean="0">
                <a:solidFill>
                  <a:srgbClr val="0070C0"/>
                </a:solidFill>
              </a:rPr>
              <a:t>, PUSH it.</a:t>
            </a:r>
          </a:p>
          <a:p>
            <a:pPr marL="1314450" lvl="2" indent="-514350"/>
            <a:r>
              <a:rPr lang="en-US" b="1" u="sng" dirty="0" smtClean="0"/>
              <a:t>ELSE IF the operator is an arithmetic one</a:t>
            </a:r>
            <a:r>
              <a:rPr lang="en-US" dirty="0" smtClean="0"/>
              <a:t>, then do this:</a:t>
            </a:r>
          </a:p>
          <a:p>
            <a:pPr marL="1771650" lvl="3" indent="-514350"/>
            <a:r>
              <a:rPr lang="en-US" dirty="0" smtClean="0"/>
              <a:t>Continue </a:t>
            </a:r>
            <a:r>
              <a:rPr lang="en-US" b="1" u="sng" dirty="0" err="1" smtClean="0"/>
              <a:t>POP</a:t>
            </a:r>
            <a:r>
              <a:rPr lang="en-US" dirty="0" err="1" smtClean="0"/>
              <a:t>ing</a:t>
            </a:r>
            <a:r>
              <a:rPr lang="en-US" dirty="0" smtClean="0"/>
              <a:t> items and placing them in the output until you hit an </a:t>
            </a:r>
            <a:r>
              <a:rPr lang="en-US" b="1" dirty="0" smtClean="0"/>
              <a:t>OP</a:t>
            </a:r>
            <a:r>
              <a:rPr lang="en-US" dirty="0" smtClean="0"/>
              <a:t> with </a:t>
            </a:r>
            <a:r>
              <a:rPr lang="en-US" sz="2600" b="1" dirty="0" smtClean="0"/>
              <a:t>&lt;</a:t>
            </a:r>
            <a:r>
              <a:rPr lang="en-US" dirty="0" smtClean="0"/>
              <a:t> precedence than the </a:t>
            </a:r>
            <a:r>
              <a:rPr lang="en-US" dirty="0" err="1" smtClean="0"/>
              <a:t>curr</a:t>
            </a:r>
            <a:r>
              <a:rPr lang="en-US" dirty="0" smtClean="0"/>
              <a:t> </a:t>
            </a:r>
            <a:r>
              <a:rPr lang="en-US" b="1" dirty="0" smtClean="0"/>
              <a:t>OP</a:t>
            </a:r>
            <a:r>
              <a:rPr lang="en-US" dirty="0" smtClean="0"/>
              <a:t> or until you hit an open paren. </a:t>
            </a:r>
          </a:p>
          <a:p>
            <a:pPr marL="1771650" lvl="3" indent="-514350"/>
            <a:r>
              <a:rPr lang="en-US" dirty="0" smtClean="0"/>
              <a:t>At this point, </a:t>
            </a:r>
            <a:r>
              <a:rPr lang="en-US" b="1" dirty="0" smtClean="0"/>
              <a:t>PUSH</a:t>
            </a:r>
            <a:r>
              <a:rPr lang="en-US" dirty="0" smtClean="0"/>
              <a:t> the </a:t>
            </a:r>
            <a:r>
              <a:rPr lang="en-US" dirty="0" err="1" smtClean="0"/>
              <a:t>curr</a:t>
            </a:r>
            <a:r>
              <a:rPr lang="en-US" dirty="0" smtClean="0"/>
              <a:t> </a:t>
            </a:r>
            <a:r>
              <a:rPr lang="en-US" b="1" dirty="0" smtClean="0"/>
              <a:t>OP</a:t>
            </a:r>
            <a:r>
              <a:rPr lang="en-US" dirty="0" smtClean="0"/>
              <a:t>.</a:t>
            </a:r>
          </a:p>
          <a:p>
            <a:pPr marL="1314450" lvl="2" indent="-514350"/>
            <a:r>
              <a:rPr lang="en-US" b="1" u="sng" dirty="0" smtClean="0"/>
              <a:t>ELSE  </a:t>
            </a:r>
            <a:r>
              <a:rPr lang="en-US" b="1" dirty="0" smtClean="0"/>
              <a:t>POP</a:t>
            </a:r>
            <a:r>
              <a:rPr lang="en-US" dirty="0" smtClean="0"/>
              <a:t> off all </a:t>
            </a:r>
            <a:r>
              <a:rPr lang="en-US" b="1" dirty="0" smtClean="0"/>
              <a:t>OPs</a:t>
            </a:r>
            <a:r>
              <a:rPr lang="en-US" dirty="0" smtClean="0"/>
              <a:t> off the stack 1 by 1, placing  them in the output expression until you hit the 1</a:t>
            </a:r>
            <a:r>
              <a:rPr lang="en-US" baseline="30000" dirty="0" smtClean="0"/>
              <a:t>st</a:t>
            </a:r>
            <a:r>
              <a:rPr lang="en-US" dirty="0" smtClean="0"/>
              <a:t> ) open paren. When this occurs, </a:t>
            </a:r>
            <a:r>
              <a:rPr lang="en-US" b="1" dirty="0" smtClean="0"/>
              <a:t>POP</a:t>
            </a:r>
            <a:r>
              <a:rPr lang="en-US" dirty="0" smtClean="0"/>
              <a:t> off the open </a:t>
            </a:r>
            <a:r>
              <a:rPr lang="en-US" dirty="0" err="1" smtClean="0"/>
              <a:t>paren</a:t>
            </a:r>
            <a:r>
              <a:rPr lang="en-US" dirty="0" smtClean="0"/>
              <a:t> and discard both ()s.</a:t>
            </a:r>
          </a:p>
          <a:p>
            <a:pPr marL="514350" indent="-514350">
              <a:buFont typeface="+mj-lt"/>
              <a:buAutoNum type="arabicParenR"/>
            </a:pPr>
            <a:endParaRPr lang="en-US" dirty="0"/>
          </a:p>
        </p:txBody>
      </p:sp>
      <p:sp>
        <p:nvSpPr>
          <p:cNvPr id="4" name="Title 1"/>
          <p:cNvSpPr>
            <a:spLocks noGrp="1"/>
          </p:cNvSpPr>
          <p:nvPr>
            <p:ph type="title"/>
          </p:nvPr>
        </p:nvSpPr>
        <p:spPr>
          <a:xfrm>
            <a:off x="685800" y="152400"/>
            <a:ext cx="8229600" cy="762000"/>
          </a:xfrm>
        </p:spPr>
        <p:txBody>
          <a:bodyPr/>
          <a:lstStyle/>
          <a:p>
            <a:r>
              <a:rPr lang="en-US" sz="6000" u="sng" dirty="0" smtClean="0">
                <a:solidFill>
                  <a:srgbClr val="FF0000"/>
                </a:solidFill>
              </a:rPr>
              <a:t>( </a:t>
            </a:r>
            <a:r>
              <a:rPr lang="en-US" sz="4800" dirty="0" smtClean="0"/>
              <a:t>7 * ( 6 + 3 ) + ( 2 – 3 ) + 1 )</a:t>
            </a:r>
            <a:endParaRPr lang="en-US" sz="4800" dirty="0"/>
          </a:p>
        </p:txBody>
      </p:sp>
      <p:cxnSp>
        <p:nvCxnSpPr>
          <p:cNvPr id="5" name="Straight Connector 4"/>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72390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57912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791200" y="44958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5943600" y="1676400"/>
            <a:ext cx="3505200" cy="584775"/>
          </a:xfrm>
          <a:prstGeom prst="rect">
            <a:avLst/>
          </a:prstGeom>
          <a:noFill/>
        </p:spPr>
        <p:txBody>
          <a:bodyPr wrap="square" rtlCol="0">
            <a:spAutoFit/>
          </a:bodyPr>
          <a:lstStyle/>
          <a:p>
            <a:r>
              <a:rPr lang="en-US" sz="3200" b="1" dirty="0" smtClean="0">
                <a:solidFill>
                  <a:srgbClr val="0070C0"/>
                </a:solidFill>
              </a:rPr>
              <a:t>PUSH </a:t>
            </a:r>
            <a:r>
              <a:rPr lang="en-US" sz="3200" b="1" dirty="0" smtClean="0"/>
              <a:t>(</a:t>
            </a:r>
          </a:p>
        </p:txBody>
      </p:sp>
      <p:cxnSp>
        <p:nvCxnSpPr>
          <p:cNvPr id="10" name="Straight Connector 9"/>
          <p:cNvCxnSpPr/>
          <p:nvPr/>
        </p:nvCxnSpPr>
        <p:spPr>
          <a:xfrm>
            <a:off x="5791200" y="39624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6300464" y="4419600"/>
            <a:ext cx="328936" cy="646331"/>
          </a:xfrm>
          <a:prstGeom prst="rect">
            <a:avLst/>
          </a:prstGeom>
          <a:noFill/>
        </p:spPr>
        <p:txBody>
          <a:bodyPr wrap="none" rtlCol="0">
            <a:spAutoFit/>
          </a:bodyPr>
          <a:lstStyle/>
          <a:p>
            <a:r>
              <a:rPr lang="en-US" sz="3600" b="1" dirty="0" smtClean="0"/>
              <a:t>(</a:t>
            </a:r>
            <a:endParaRPr lang="en-US" sz="3600" b="1" dirty="0"/>
          </a:p>
        </p:txBody>
      </p:sp>
      <p:cxnSp>
        <p:nvCxnSpPr>
          <p:cNvPr id="12" name="Straight Connector 11"/>
          <p:cNvCxnSpPr/>
          <p:nvPr/>
        </p:nvCxnSpPr>
        <p:spPr>
          <a:xfrm>
            <a:off x="5791200" y="3429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5105400" y="601980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  </a:t>
            </a:r>
            <a:endParaRPr lang="en-US" sz="2800" b="1" u="sng" dirty="0">
              <a:solidFill>
                <a:srgbClr val="FF0000"/>
              </a:solidFill>
            </a:endParaRPr>
          </a:p>
        </p:txBody>
      </p:sp>
      <p:sp>
        <p:nvSpPr>
          <p:cNvPr id="16" name="TextBox 15"/>
          <p:cNvSpPr txBox="1"/>
          <p:nvPr/>
        </p:nvSpPr>
        <p:spPr>
          <a:xfrm>
            <a:off x="5984119" y="4876800"/>
            <a:ext cx="1102481" cy="523220"/>
          </a:xfrm>
          <a:prstGeom prst="rect">
            <a:avLst/>
          </a:prstGeom>
          <a:noFill/>
        </p:spPr>
        <p:txBody>
          <a:bodyPr wrap="none" rtlCol="0">
            <a:spAutoFit/>
          </a:bodyPr>
          <a:lstStyle/>
          <a:p>
            <a:r>
              <a:rPr lang="en-US" sz="2800" b="1" dirty="0" smtClean="0">
                <a:solidFill>
                  <a:srgbClr val="0070C0"/>
                </a:solidFill>
              </a:rPr>
              <a:t>STACK</a:t>
            </a:r>
            <a:endParaRPr lang="en-US" sz="28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5943600" cy="5943600"/>
          </a:xfrm>
        </p:spPr>
        <p:txBody>
          <a:bodyPr>
            <a:normAutofit fontScale="92500" lnSpcReduction="20000"/>
          </a:bodyPr>
          <a:lstStyle/>
          <a:p>
            <a:pPr lvl="1"/>
            <a:r>
              <a:rPr lang="en-US" b="1" u="sng" dirty="0" smtClean="0"/>
              <a:t>Rules:</a:t>
            </a:r>
          </a:p>
          <a:p>
            <a:pPr marL="914400" lvl="1" indent="-514350">
              <a:buFont typeface="+mj-lt"/>
              <a:buAutoNum type="arabicParenR"/>
            </a:pPr>
            <a:r>
              <a:rPr lang="en-US" sz="2600" b="1" dirty="0" smtClean="0">
                <a:solidFill>
                  <a:srgbClr val="0070C0"/>
                </a:solidFill>
              </a:rPr>
              <a:t>For all operands, automatically put in output expression.</a:t>
            </a:r>
          </a:p>
          <a:p>
            <a:pPr marL="914400" lvl="1" indent="-514350">
              <a:buFont typeface="+mj-lt"/>
              <a:buAutoNum type="arabicParenR"/>
            </a:pPr>
            <a:r>
              <a:rPr lang="en-US" sz="2600" dirty="0" smtClean="0"/>
              <a:t>For an operator +, -, *, /, or (, )</a:t>
            </a:r>
          </a:p>
          <a:p>
            <a:pPr marL="1314450" lvl="2" indent="-514350"/>
            <a:r>
              <a:rPr lang="en-US" b="1" u="sng" dirty="0" smtClean="0"/>
              <a:t>IF the operator is an open </a:t>
            </a:r>
            <a:r>
              <a:rPr lang="en-US" b="1" u="sng" dirty="0" err="1" smtClean="0"/>
              <a:t>paren</a:t>
            </a:r>
            <a:r>
              <a:rPr lang="en-US" dirty="0" smtClean="0"/>
              <a:t>, PUSH it.</a:t>
            </a:r>
          </a:p>
          <a:p>
            <a:pPr marL="1314450" lvl="2" indent="-514350"/>
            <a:r>
              <a:rPr lang="en-US" b="1" u="sng" dirty="0" smtClean="0"/>
              <a:t>ELSE IF the operator is an arithmetic one</a:t>
            </a:r>
            <a:r>
              <a:rPr lang="en-US" dirty="0" smtClean="0"/>
              <a:t>, then do this:</a:t>
            </a:r>
          </a:p>
          <a:p>
            <a:pPr marL="1771650" lvl="3" indent="-514350"/>
            <a:r>
              <a:rPr lang="en-US" dirty="0" smtClean="0"/>
              <a:t>Continue </a:t>
            </a:r>
            <a:r>
              <a:rPr lang="en-US" b="1" u="sng" dirty="0" err="1" smtClean="0"/>
              <a:t>POP</a:t>
            </a:r>
            <a:r>
              <a:rPr lang="en-US" dirty="0" err="1" smtClean="0"/>
              <a:t>ing</a:t>
            </a:r>
            <a:r>
              <a:rPr lang="en-US" dirty="0" smtClean="0"/>
              <a:t> items and placing them in the output until you hit an </a:t>
            </a:r>
            <a:r>
              <a:rPr lang="en-US" b="1" dirty="0" smtClean="0"/>
              <a:t>OP</a:t>
            </a:r>
            <a:r>
              <a:rPr lang="en-US" dirty="0" smtClean="0"/>
              <a:t> with </a:t>
            </a:r>
            <a:r>
              <a:rPr lang="en-US" sz="2600" b="1" dirty="0" smtClean="0"/>
              <a:t>&lt;</a:t>
            </a:r>
            <a:r>
              <a:rPr lang="en-US" dirty="0" smtClean="0"/>
              <a:t> precedence than the </a:t>
            </a:r>
            <a:r>
              <a:rPr lang="en-US" dirty="0" err="1" smtClean="0"/>
              <a:t>curr</a:t>
            </a:r>
            <a:r>
              <a:rPr lang="en-US" dirty="0" smtClean="0"/>
              <a:t> </a:t>
            </a:r>
            <a:r>
              <a:rPr lang="en-US" b="1" dirty="0" smtClean="0"/>
              <a:t>OP</a:t>
            </a:r>
            <a:r>
              <a:rPr lang="en-US" dirty="0" smtClean="0"/>
              <a:t> or until you hit an open paren. </a:t>
            </a:r>
          </a:p>
          <a:p>
            <a:pPr marL="1771650" lvl="3" indent="-514350"/>
            <a:r>
              <a:rPr lang="en-US" dirty="0" smtClean="0"/>
              <a:t>At this point, </a:t>
            </a:r>
            <a:r>
              <a:rPr lang="en-US" b="1" dirty="0" smtClean="0"/>
              <a:t>PUSH</a:t>
            </a:r>
            <a:r>
              <a:rPr lang="en-US" dirty="0" smtClean="0"/>
              <a:t> the </a:t>
            </a:r>
            <a:r>
              <a:rPr lang="en-US" dirty="0" err="1" smtClean="0"/>
              <a:t>curr</a:t>
            </a:r>
            <a:r>
              <a:rPr lang="en-US" dirty="0" smtClean="0"/>
              <a:t> </a:t>
            </a:r>
            <a:r>
              <a:rPr lang="en-US" b="1" dirty="0" smtClean="0"/>
              <a:t>OP</a:t>
            </a:r>
            <a:r>
              <a:rPr lang="en-US" dirty="0" smtClean="0"/>
              <a:t>.</a:t>
            </a:r>
          </a:p>
          <a:p>
            <a:pPr marL="1314450" lvl="2" indent="-514350"/>
            <a:r>
              <a:rPr lang="en-US" b="1" u="sng" dirty="0" smtClean="0"/>
              <a:t>ELSE  </a:t>
            </a:r>
            <a:r>
              <a:rPr lang="en-US" b="1" dirty="0" smtClean="0"/>
              <a:t>POP</a:t>
            </a:r>
            <a:r>
              <a:rPr lang="en-US" dirty="0" smtClean="0"/>
              <a:t> off all </a:t>
            </a:r>
            <a:r>
              <a:rPr lang="en-US" b="1" dirty="0" smtClean="0"/>
              <a:t>OPs</a:t>
            </a:r>
            <a:r>
              <a:rPr lang="en-US" dirty="0" smtClean="0"/>
              <a:t> off the stack 1 by 1, placing  them in the output expression until you hit the 1</a:t>
            </a:r>
            <a:r>
              <a:rPr lang="en-US" baseline="30000" dirty="0" smtClean="0"/>
              <a:t>st</a:t>
            </a:r>
            <a:r>
              <a:rPr lang="en-US" dirty="0" smtClean="0"/>
              <a:t> ) open paren. When this occurs, </a:t>
            </a:r>
            <a:r>
              <a:rPr lang="en-US" b="1" dirty="0" smtClean="0"/>
              <a:t>POP</a:t>
            </a:r>
            <a:r>
              <a:rPr lang="en-US" dirty="0" smtClean="0"/>
              <a:t> off the open </a:t>
            </a:r>
            <a:r>
              <a:rPr lang="en-US" dirty="0" err="1" smtClean="0"/>
              <a:t>paren</a:t>
            </a:r>
            <a:r>
              <a:rPr lang="en-US" dirty="0" smtClean="0"/>
              <a:t> and discard both ()s.</a:t>
            </a:r>
          </a:p>
          <a:p>
            <a:pPr marL="514350" indent="-514350">
              <a:buFont typeface="+mj-lt"/>
              <a:buAutoNum type="arabicParenR"/>
            </a:pPr>
            <a:endParaRPr lang="en-US" dirty="0"/>
          </a:p>
        </p:txBody>
      </p:sp>
      <p:sp>
        <p:nvSpPr>
          <p:cNvPr id="4" name="Title 1"/>
          <p:cNvSpPr>
            <a:spLocks noGrp="1"/>
          </p:cNvSpPr>
          <p:nvPr>
            <p:ph type="title"/>
          </p:nvPr>
        </p:nvSpPr>
        <p:spPr>
          <a:xfrm>
            <a:off x="685800" y="152400"/>
            <a:ext cx="8229600" cy="762000"/>
          </a:xfrm>
        </p:spPr>
        <p:txBody>
          <a:bodyPr/>
          <a:lstStyle/>
          <a:p>
            <a:r>
              <a:rPr lang="en-US" sz="4800" dirty="0" smtClean="0"/>
              <a:t>( </a:t>
            </a:r>
            <a:r>
              <a:rPr lang="en-US" sz="5400" u="sng" dirty="0" smtClean="0">
                <a:solidFill>
                  <a:srgbClr val="FF0000"/>
                </a:solidFill>
              </a:rPr>
              <a:t>7</a:t>
            </a:r>
            <a:r>
              <a:rPr lang="en-US" sz="4800" dirty="0" smtClean="0"/>
              <a:t> * ( 6 + 3 ) + ( 2 – 3 ) + 1 )</a:t>
            </a:r>
            <a:endParaRPr lang="en-US" sz="4800" dirty="0"/>
          </a:p>
        </p:txBody>
      </p:sp>
      <p:cxnSp>
        <p:nvCxnSpPr>
          <p:cNvPr id="5" name="Straight Connector 4"/>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72390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57912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791200" y="44958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791200" y="39624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6300464" y="4419600"/>
            <a:ext cx="328936" cy="646331"/>
          </a:xfrm>
          <a:prstGeom prst="rect">
            <a:avLst/>
          </a:prstGeom>
          <a:noFill/>
        </p:spPr>
        <p:txBody>
          <a:bodyPr wrap="none" rtlCol="0">
            <a:spAutoFit/>
          </a:bodyPr>
          <a:lstStyle/>
          <a:p>
            <a:r>
              <a:rPr lang="en-US" sz="3600" b="1" dirty="0" smtClean="0"/>
              <a:t>(</a:t>
            </a:r>
            <a:endParaRPr lang="en-US" sz="3600" b="1" dirty="0"/>
          </a:p>
        </p:txBody>
      </p:sp>
      <p:cxnSp>
        <p:nvCxnSpPr>
          <p:cNvPr id="12" name="Straight Connector 11"/>
          <p:cNvCxnSpPr/>
          <p:nvPr/>
        </p:nvCxnSpPr>
        <p:spPr>
          <a:xfrm>
            <a:off x="5791200" y="3429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5105400" y="601980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a:t>
            </a:r>
            <a:r>
              <a:rPr lang="en-US" sz="2800" b="1" u="sng" dirty="0" smtClean="0">
                <a:solidFill>
                  <a:srgbClr val="FF0000"/>
                </a:solidFill>
              </a:rPr>
              <a:t>  </a:t>
            </a:r>
            <a:endParaRPr lang="en-US" sz="2800" b="1" u="sng" dirty="0">
              <a:solidFill>
                <a:srgbClr val="FF0000"/>
              </a:solidFill>
            </a:endParaRPr>
          </a:p>
        </p:txBody>
      </p:sp>
      <p:sp>
        <p:nvSpPr>
          <p:cNvPr id="16" name="TextBox 15"/>
          <p:cNvSpPr txBox="1"/>
          <p:nvPr/>
        </p:nvSpPr>
        <p:spPr>
          <a:xfrm>
            <a:off x="5984119" y="4876800"/>
            <a:ext cx="1102481" cy="523220"/>
          </a:xfrm>
          <a:prstGeom prst="rect">
            <a:avLst/>
          </a:prstGeom>
          <a:noFill/>
        </p:spPr>
        <p:txBody>
          <a:bodyPr wrap="none" rtlCol="0">
            <a:spAutoFit/>
          </a:bodyPr>
          <a:lstStyle/>
          <a:p>
            <a:r>
              <a:rPr lang="en-US" sz="2800" b="1" dirty="0" smtClean="0">
                <a:solidFill>
                  <a:srgbClr val="0070C0"/>
                </a:solidFill>
              </a:rPr>
              <a:t>STACK</a:t>
            </a:r>
            <a:endParaRPr lang="en-US" sz="2800" b="1" dirty="0">
              <a:solidFill>
                <a:srgbClr val="0070C0"/>
              </a:solidFill>
            </a:endParaRPr>
          </a:p>
        </p:txBody>
      </p:sp>
      <p:sp>
        <p:nvSpPr>
          <p:cNvPr id="13" name="TextBox 12"/>
          <p:cNvSpPr txBox="1"/>
          <p:nvPr/>
        </p:nvSpPr>
        <p:spPr>
          <a:xfrm>
            <a:off x="5105400" y="602998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a:t>
            </a:r>
            <a:r>
              <a:rPr lang="en-US" sz="2800" b="1" u="sng" dirty="0" smtClean="0">
                <a:solidFill>
                  <a:srgbClr val="FF0000"/>
                </a:solidFill>
              </a:rPr>
              <a:t>  </a:t>
            </a:r>
            <a:endParaRPr lang="en-US" sz="2800" b="1" u="sng"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5943600" cy="5943600"/>
          </a:xfrm>
        </p:spPr>
        <p:txBody>
          <a:bodyPr>
            <a:normAutofit fontScale="92500" lnSpcReduction="20000"/>
          </a:bodyPr>
          <a:lstStyle/>
          <a:p>
            <a:pPr lvl="1"/>
            <a:r>
              <a:rPr lang="en-US" b="1" u="sng" dirty="0" smtClean="0"/>
              <a:t>Rules:</a:t>
            </a:r>
          </a:p>
          <a:p>
            <a:pPr marL="914400" lvl="1" indent="-514350">
              <a:buFont typeface="+mj-lt"/>
              <a:buAutoNum type="arabicParenR"/>
            </a:pPr>
            <a:r>
              <a:rPr lang="en-US" sz="2600" dirty="0" smtClean="0"/>
              <a:t>For all operands, automatically put in output expression.</a:t>
            </a:r>
          </a:p>
          <a:p>
            <a:pPr marL="914400" lvl="1" indent="-514350">
              <a:buFont typeface="+mj-lt"/>
              <a:buAutoNum type="arabicParenR"/>
            </a:pPr>
            <a:r>
              <a:rPr lang="en-US" sz="2600" b="1" dirty="0" smtClean="0">
                <a:solidFill>
                  <a:srgbClr val="0070C0"/>
                </a:solidFill>
              </a:rPr>
              <a:t>For an operator +, -, *, /, or (, )</a:t>
            </a:r>
          </a:p>
          <a:p>
            <a:pPr marL="1314450" lvl="2" indent="-514350"/>
            <a:r>
              <a:rPr lang="en-US" b="1" u="sng" dirty="0" smtClean="0"/>
              <a:t>IF the operator is an open </a:t>
            </a:r>
            <a:r>
              <a:rPr lang="en-US" b="1" u="sng" dirty="0" err="1" smtClean="0"/>
              <a:t>paren</a:t>
            </a:r>
            <a:r>
              <a:rPr lang="en-US" dirty="0" smtClean="0"/>
              <a:t>, PUSH it.</a:t>
            </a:r>
          </a:p>
          <a:p>
            <a:pPr marL="1314450" lvl="2" indent="-514350"/>
            <a:r>
              <a:rPr lang="en-US" b="1" u="sng" dirty="0" smtClean="0">
                <a:solidFill>
                  <a:srgbClr val="0070C0"/>
                </a:solidFill>
              </a:rPr>
              <a:t>ELSE IF the operator is an arithmetic one</a:t>
            </a:r>
            <a:r>
              <a:rPr lang="en-US" dirty="0" smtClean="0">
                <a:solidFill>
                  <a:srgbClr val="0070C0"/>
                </a:solidFill>
              </a:rPr>
              <a:t>, then do this:</a:t>
            </a:r>
          </a:p>
          <a:p>
            <a:pPr marL="1771650" lvl="3" indent="-514350"/>
            <a:r>
              <a:rPr lang="en-US" dirty="0" smtClean="0">
                <a:solidFill>
                  <a:srgbClr val="0070C0"/>
                </a:solidFill>
              </a:rPr>
              <a:t>Continue </a:t>
            </a:r>
            <a:r>
              <a:rPr lang="en-US" b="1" u="sng" dirty="0" err="1" smtClean="0">
                <a:solidFill>
                  <a:srgbClr val="0070C0"/>
                </a:solidFill>
              </a:rPr>
              <a:t>POP</a:t>
            </a:r>
            <a:r>
              <a:rPr lang="en-US" dirty="0" err="1" smtClean="0">
                <a:solidFill>
                  <a:srgbClr val="0070C0"/>
                </a:solidFill>
              </a:rPr>
              <a:t>ing</a:t>
            </a:r>
            <a:r>
              <a:rPr lang="en-US" dirty="0" smtClean="0">
                <a:solidFill>
                  <a:srgbClr val="0070C0"/>
                </a:solidFill>
              </a:rPr>
              <a:t> items and placing them in the output until you hit an </a:t>
            </a:r>
            <a:r>
              <a:rPr lang="en-US" b="1" dirty="0" smtClean="0">
                <a:solidFill>
                  <a:srgbClr val="0070C0"/>
                </a:solidFill>
              </a:rPr>
              <a:t>OP</a:t>
            </a:r>
            <a:r>
              <a:rPr lang="en-US" dirty="0" smtClean="0">
                <a:solidFill>
                  <a:srgbClr val="0070C0"/>
                </a:solidFill>
              </a:rPr>
              <a:t> with </a:t>
            </a:r>
            <a:r>
              <a:rPr lang="en-US" sz="2600" b="1" dirty="0" smtClean="0">
                <a:solidFill>
                  <a:srgbClr val="0070C0"/>
                </a:solidFill>
              </a:rPr>
              <a:t>&lt;</a:t>
            </a:r>
            <a:r>
              <a:rPr lang="en-US" dirty="0" smtClean="0">
                <a:solidFill>
                  <a:srgbClr val="0070C0"/>
                </a:solidFill>
              </a:rPr>
              <a:t> precedence than the </a:t>
            </a:r>
            <a:r>
              <a:rPr lang="en-US" dirty="0" err="1" smtClean="0">
                <a:solidFill>
                  <a:srgbClr val="0070C0"/>
                </a:solidFill>
              </a:rPr>
              <a:t>curr</a:t>
            </a:r>
            <a:r>
              <a:rPr lang="en-US" dirty="0" smtClean="0">
                <a:solidFill>
                  <a:srgbClr val="0070C0"/>
                </a:solidFill>
              </a:rPr>
              <a:t> </a:t>
            </a:r>
            <a:r>
              <a:rPr lang="en-US" b="1" dirty="0" smtClean="0">
                <a:solidFill>
                  <a:srgbClr val="0070C0"/>
                </a:solidFill>
              </a:rPr>
              <a:t>OP</a:t>
            </a:r>
            <a:r>
              <a:rPr lang="en-US" dirty="0" smtClean="0">
                <a:solidFill>
                  <a:srgbClr val="0070C0"/>
                </a:solidFill>
              </a:rPr>
              <a:t> or until you hit an open paren. </a:t>
            </a:r>
          </a:p>
          <a:p>
            <a:pPr marL="1771650" lvl="3" indent="-514350"/>
            <a:r>
              <a:rPr lang="en-US" dirty="0" smtClean="0">
                <a:solidFill>
                  <a:srgbClr val="0070C0"/>
                </a:solidFill>
              </a:rPr>
              <a:t>At this point, </a:t>
            </a:r>
            <a:r>
              <a:rPr lang="en-US" b="1" dirty="0" smtClean="0">
                <a:solidFill>
                  <a:srgbClr val="0070C0"/>
                </a:solidFill>
              </a:rPr>
              <a:t>PUSH</a:t>
            </a:r>
            <a:r>
              <a:rPr lang="en-US" dirty="0" smtClean="0">
                <a:solidFill>
                  <a:srgbClr val="0070C0"/>
                </a:solidFill>
              </a:rPr>
              <a:t> the </a:t>
            </a:r>
            <a:r>
              <a:rPr lang="en-US" dirty="0" err="1" smtClean="0">
                <a:solidFill>
                  <a:srgbClr val="0070C0"/>
                </a:solidFill>
              </a:rPr>
              <a:t>curr</a:t>
            </a:r>
            <a:r>
              <a:rPr lang="en-US" dirty="0" smtClean="0">
                <a:solidFill>
                  <a:srgbClr val="0070C0"/>
                </a:solidFill>
              </a:rPr>
              <a:t> </a:t>
            </a:r>
            <a:r>
              <a:rPr lang="en-US" b="1" dirty="0" smtClean="0">
                <a:solidFill>
                  <a:srgbClr val="0070C0"/>
                </a:solidFill>
              </a:rPr>
              <a:t>OP</a:t>
            </a:r>
            <a:r>
              <a:rPr lang="en-US" dirty="0" smtClean="0">
                <a:solidFill>
                  <a:srgbClr val="0070C0"/>
                </a:solidFill>
              </a:rPr>
              <a:t>.</a:t>
            </a:r>
          </a:p>
          <a:p>
            <a:pPr marL="1314450" lvl="2" indent="-514350"/>
            <a:r>
              <a:rPr lang="en-US" b="1" u="sng" dirty="0" smtClean="0"/>
              <a:t>ELSE  </a:t>
            </a:r>
            <a:r>
              <a:rPr lang="en-US" b="1" dirty="0" smtClean="0"/>
              <a:t>POP</a:t>
            </a:r>
            <a:r>
              <a:rPr lang="en-US" dirty="0" smtClean="0"/>
              <a:t> off all </a:t>
            </a:r>
            <a:r>
              <a:rPr lang="en-US" b="1" dirty="0" smtClean="0"/>
              <a:t>OPs</a:t>
            </a:r>
            <a:r>
              <a:rPr lang="en-US" dirty="0" smtClean="0"/>
              <a:t> off the stack 1 by 1, placing  them in the output expression until you hit the 1</a:t>
            </a:r>
            <a:r>
              <a:rPr lang="en-US" baseline="30000" dirty="0" smtClean="0"/>
              <a:t>st</a:t>
            </a:r>
            <a:r>
              <a:rPr lang="en-US" dirty="0" smtClean="0"/>
              <a:t> ) open paren. When this occurs, </a:t>
            </a:r>
            <a:r>
              <a:rPr lang="en-US" b="1" dirty="0" smtClean="0"/>
              <a:t>POP</a:t>
            </a:r>
            <a:r>
              <a:rPr lang="en-US" dirty="0" smtClean="0"/>
              <a:t> off the open </a:t>
            </a:r>
            <a:r>
              <a:rPr lang="en-US" dirty="0" err="1" smtClean="0"/>
              <a:t>paren</a:t>
            </a:r>
            <a:r>
              <a:rPr lang="en-US" dirty="0" smtClean="0"/>
              <a:t> and discard both ()s.</a:t>
            </a:r>
          </a:p>
          <a:p>
            <a:pPr marL="514350" indent="-514350">
              <a:buFont typeface="+mj-lt"/>
              <a:buAutoNum type="arabicParenR"/>
            </a:pPr>
            <a:endParaRPr lang="en-US" dirty="0"/>
          </a:p>
        </p:txBody>
      </p:sp>
      <p:sp>
        <p:nvSpPr>
          <p:cNvPr id="4" name="Title 1"/>
          <p:cNvSpPr>
            <a:spLocks noGrp="1"/>
          </p:cNvSpPr>
          <p:nvPr>
            <p:ph type="title"/>
          </p:nvPr>
        </p:nvSpPr>
        <p:spPr>
          <a:xfrm>
            <a:off x="685800" y="152400"/>
            <a:ext cx="8229600" cy="762000"/>
          </a:xfrm>
        </p:spPr>
        <p:txBody>
          <a:bodyPr/>
          <a:lstStyle/>
          <a:p>
            <a:r>
              <a:rPr lang="en-US" sz="4800" dirty="0" smtClean="0"/>
              <a:t>( 7 </a:t>
            </a:r>
            <a:r>
              <a:rPr lang="en-US" sz="5400" u="sng" dirty="0" smtClean="0">
                <a:solidFill>
                  <a:srgbClr val="FF0000"/>
                </a:solidFill>
              </a:rPr>
              <a:t>*</a:t>
            </a:r>
            <a:r>
              <a:rPr lang="en-US" sz="4800" dirty="0" smtClean="0"/>
              <a:t> ( 6 + 3 ) + ( 2 – 3 ) + 1 )</a:t>
            </a:r>
            <a:endParaRPr lang="en-US" sz="4800" dirty="0"/>
          </a:p>
        </p:txBody>
      </p:sp>
      <p:cxnSp>
        <p:nvCxnSpPr>
          <p:cNvPr id="5" name="Straight Connector 4"/>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72390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57912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791200" y="44958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791200" y="39624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6300464" y="4419600"/>
            <a:ext cx="328936" cy="646331"/>
          </a:xfrm>
          <a:prstGeom prst="rect">
            <a:avLst/>
          </a:prstGeom>
          <a:noFill/>
        </p:spPr>
        <p:txBody>
          <a:bodyPr wrap="none" rtlCol="0">
            <a:spAutoFit/>
          </a:bodyPr>
          <a:lstStyle/>
          <a:p>
            <a:r>
              <a:rPr lang="en-US" sz="3600" b="1" dirty="0" smtClean="0"/>
              <a:t>(</a:t>
            </a:r>
            <a:endParaRPr lang="en-US" sz="3600" b="1" dirty="0"/>
          </a:p>
        </p:txBody>
      </p:sp>
      <p:cxnSp>
        <p:nvCxnSpPr>
          <p:cNvPr id="12" name="Straight Connector 11"/>
          <p:cNvCxnSpPr/>
          <p:nvPr/>
        </p:nvCxnSpPr>
        <p:spPr>
          <a:xfrm>
            <a:off x="5791200" y="3429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5105400" y="601980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a:t>
            </a:r>
            <a:r>
              <a:rPr lang="en-US" sz="2800" b="1" u="sng" dirty="0" smtClean="0">
                <a:solidFill>
                  <a:srgbClr val="FF0000"/>
                </a:solidFill>
              </a:rPr>
              <a:t>  </a:t>
            </a:r>
            <a:endParaRPr lang="en-US" sz="2800" b="1" u="sng" dirty="0">
              <a:solidFill>
                <a:srgbClr val="FF0000"/>
              </a:solidFill>
            </a:endParaRPr>
          </a:p>
        </p:txBody>
      </p:sp>
      <p:sp>
        <p:nvSpPr>
          <p:cNvPr id="16" name="TextBox 15"/>
          <p:cNvSpPr txBox="1"/>
          <p:nvPr/>
        </p:nvSpPr>
        <p:spPr>
          <a:xfrm>
            <a:off x="5984119" y="4876800"/>
            <a:ext cx="1102481" cy="523220"/>
          </a:xfrm>
          <a:prstGeom prst="rect">
            <a:avLst/>
          </a:prstGeom>
          <a:noFill/>
        </p:spPr>
        <p:txBody>
          <a:bodyPr wrap="none" rtlCol="0">
            <a:spAutoFit/>
          </a:bodyPr>
          <a:lstStyle/>
          <a:p>
            <a:r>
              <a:rPr lang="en-US" sz="2800" b="1" dirty="0" smtClean="0">
                <a:solidFill>
                  <a:srgbClr val="0070C0"/>
                </a:solidFill>
              </a:rPr>
              <a:t>STACK</a:t>
            </a:r>
            <a:endParaRPr lang="en-US" sz="2800" b="1" dirty="0">
              <a:solidFill>
                <a:srgbClr val="0070C0"/>
              </a:solidFill>
            </a:endParaRPr>
          </a:p>
        </p:txBody>
      </p:sp>
      <p:sp>
        <p:nvSpPr>
          <p:cNvPr id="13" name="TextBox 12"/>
          <p:cNvSpPr txBox="1"/>
          <p:nvPr/>
        </p:nvSpPr>
        <p:spPr>
          <a:xfrm>
            <a:off x="5943600" y="1676400"/>
            <a:ext cx="3505200" cy="584775"/>
          </a:xfrm>
          <a:prstGeom prst="rect">
            <a:avLst/>
          </a:prstGeom>
          <a:noFill/>
        </p:spPr>
        <p:txBody>
          <a:bodyPr wrap="square" rtlCol="0">
            <a:spAutoFit/>
          </a:bodyPr>
          <a:lstStyle/>
          <a:p>
            <a:r>
              <a:rPr lang="en-US" sz="3200" b="1" dirty="0" smtClean="0">
                <a:solidFill>
                  <a:srgbClr val="0070C0"/>
                </a:solidFill>
              </a:rPr>
              <a:t>PUSH *</a:t>
            </a:r>
          </a:p>
        </p:txBody>
      </p:sp>
      <p:sp>
        <p:nvSpPr>
          <p:cNvPr id="14" name="TextBox 13"/>
          <p:cNvSpPr txBox="1"/>
          <p:nvPr/>
        </p:nvSpPr>
        <p:spPr>
          <a:xfrm>
            <a:off x="6324600" y="3962400"/>
            <a:ext cx="413896" cy="646331"/>
          </a:xfrm>
          <a:prstGeom prst="rect">
            <a:avLst/>
          </a:prstGeom>
          <a:noFill/>
        </p:spPr>
        <p:txBody>
          <a:bodyPr wrap="none" rtlCol="0">
            <a:spAutoFit/>
          </a:bodyPr>
          <a:lstStyle/>
          <a:p>
            <a:r>
              <a:rPr lang="en-US" sz="3600" b="1" dirty="0" smtClean="0"/>
              <a:t>*</a:t>
            </a: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Stacks</a:t>
            </a:r>
            <a:endParaRPr lang="en-US" dirty="0"/>
          </a:p>
        </p:txBody>
      </p:sp>
      <p:sp>
        <p:nvSpPr>
          <p:cNvPr id="3" name="Content Placeholder 2"/>
          <p:cNvSpPr>
            <a:spLocks noGrp="1"/>
          </p:cNvSpPr>
          <p:nvPr>
            <p:ph idx="1"/>
          </p:nvPr>
        </p:nvSpPr>
        <p:spPr>
          <a:xfrm>
            <a:off x="457200" y="1600200"/>
            <a:ext cx="4876800" cy="4525963"/>
          </a:xfrm>
        </p:spPr>
        <p:txBody>
          <a:bodyPr/>
          <a:lstStyle/>
          <a:p>
            <a:r>
              <a:rPr lang="en-US" dirty="0" smtClean="0"/>
              <a:t>There are two operations that modify the contents of a stack:</a:t>
            </a:r>
          </a:p>
          <a:p>
            <a:pPr lvl="1"/>
            <a:r>
              <a:rPr lang="en-US" b="1" dirty="0" smtClean="0"/>
              <a:t>Push</a:t>
            </a:r>
            <a:r>
              <a:rPr lang="en-US" dirty="0" smtClean="0"/>
              <a:t> – inserts some data onto the stack.</a:t>
            </a:r>
          </a:p>
          <a:p>
            <a:pPr lvl="1"/>
            <a:r>
              <a:rPr lang="en-US" b="1" dirty="0" smtClean="0"/>
              <a:t>Pop</a:t>
            </a:r>
            <a:r>
              <a:rPr lang="en-US" dirty="0" smtClean="0"/>
              <a:t> – that extracts the top-most element from the stack.</a:t>
            </a:r>
            <a:endParaRPr lang="en-US" dirty="0"/>
          </a:p>
        </p:txBody>
      </p:sp>
      <p:sp>
        <p:nvSpPr>
          <p:cNvPr id="4" name="TextBox 3"/>
          <p:cNvSpPr txBox="1"/>
          <p:nvPr/>
        </p:nvSpPr>
        <p:spPr>
          <a:xfrm>
            <a:off x="5334000" y="1905000"/>
            <a:ext cx="1124026" cy="584775"/>
          </a:xfrm>
          <a:prstGeom prst="rect">
            <a:avLst/>
          </a:prstGeom>
          <a:noFill/>
        </p:spPr>
        <p:txBody>
          <a:bodyPr wrap="none" rtlCol="0">
            <a:spAutoFit/>
          </a:bodyPr>
          <a:lstStyle/>
          <a:p>
            <a:r>
              <a:rPr lang="en-US" sz="3200" b="1" dirty="0" smtClean="0"/>
              <a:t>PUSH</a:t>
            </a:r>
            <a:endParaRPr lang="en-US" sz="3200" b="1" dirty="0"/>
          </a:p>
        </p:txBody>
      </p:sp>
      <p:sp>
        <p:nvSpPr>
          <p:cNvPr id="5" name="TextBox 4"/>
          <p:cNvSpPr txBox="1"/>
          <p:nvPr/>
        </p:nvSpPr>
        <p:spPr>
          <a:xfrm>
            <a:off x="8077200" y="1905000"/>
            <a:ext cx="898003" cy="584775"/>
          </a:xfrm>
          <a:prstGeom prst="rect">
            <a:avLst/>
          </a:prstGeom>
          <a:noFill/>
        </p:spPr>
        <p:txBody>
          <a:bodyPr wrap="none" rtlCol="0">
            <a:spAutoFit/>
          </a:bodyPr>
          <a:lstStyle/>
          <a:p>
            <a:r>
              <a:rPr lang="en-US" sz="3200" b="1" dirty="0" smtClean="0"/>
              <a:t>POP</a:t>
            </a:r>
            <a:endParaRPr lang="en-US" sz="3200" b="1" dirty="0"/>
          </a:p>
        </p:txBody>
      </p:sp>
      <p:sp>
        <p:nvSpPr>
          <p:cNvPr id="6" name="Rectangle 5"/>
          <p:cNvSpPr/>
          <p:nvPr/>
        </p:nvSpPr>
        <p:spPr>
          <a:xfrm>
            <a:off x="6172200" y="4648200"/>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15</a:t>
            </a:r>
            <a:endParaRPr lang="en-US" sz="3200" b="1" dirty="0">
              <a:solidFill>
                <a:schemeClr val="tx1"/>
              </a:solidFill>
            </a:endParaRPr>
          </a:p>
        </p:txBody>
      </p:sp>
      <p:sp>
        <p:nvSpPr>
          <p:cNvPr id="7" name="Rectangle 6"/>
          <p:cNvSpPr/>
          <p:nvPr/>
        </p:nvSpPr>
        <p:spPr>
          <a:xfrm>
            <a:off x="6172200" y="4114800"/>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7</a:t>
            </a:r>
            <a:endParaRPr lang="en-US" sz="3200" b="1" dirty="0">
              <a:solidFill>
                <a:schemeClr val="tx1"/>
              </a:solidFill>
            </a:endParaRPr>
          </a:p>
        </p:txBody>
      </p:sp>
      <p:sp>
        <p:nvSpPr>
          <p:cNvPr id="8" name="Rectangle 7"/>
          <p:cNvSpPr/>
          <p:nvPr/>
        </p:nvSpPr>
        <p:spPr>
          <a:xfrm>
            <a:off x="6172200" y="3581400"/>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23</a:t>
            </a:r>
            <a:endParaRPr lang="en-US" sz="3200" b="1" dirty="0">
              <a:solidFill>
                <a:schemeClr val="tx1"/>
              </a:solidFill>
            </a:endParaRPr>
          </a:p>
        </p:txBody>
      </p:sp>
      <p:sp>
        <p:nvSpPr>
          <p:cNvPr id="9" name="Rectangle 8"/>
          <p:cNvSpPr/>
          <p:nvPr/>
        </p:nvSpPr>
        <p:spPr>
          <a:xfrm>
            <a:off x="6172200" y="3048000"/>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2</a:t>
            </a:r>
            <a:endParaRPr lang="en-US" sz="3200" b="1" dirty="0">
              <a:solidFill>
                <a:schemeClr val="tx1"/>
              </a:solidFill>
            </a:endParaRPr>
          </a:p>
        </p:txBody>
      </p:sp>
      <p:sp>
        <p:nvSpPr>
          <p:cNvPr id="10" name="TextBox 9"/>
          <p:cNvSpPr txBox="1"/>
          <p:nvPr/>
        </p:nvSpPr>
        <p:spPr>
          <a:xfrm>
            <a:off x="8271453" y="2996625"/>
            <a:ext cx="872547" cy="584775"/>
          </a:xfrm>
          <a:prstGeom prst="rect">
            <a:avLst/>
          </a:prstGeom>
          <a:noFill/>
        </p:spPr>
        <p:txBody>
          <a:bodyPr wrap="none" rtlCol="0">
            <a:spAutoFit/>
          </a:bodyPr>
          <a:lstStyle/>
          <a:p>
            <a:r>
              <a:rPr lang="en-US" sz="3200" b="1" dirty="0" smtClean="0"/>
              <a:t>TOP</a:t>
            </a:r>
            <a:endParaRPr lang="en-US" sz="3200" b="1" dirty="0"/>
          </a:p>
        </p:txBody>
      </p:sp>
      <p:cxnSp>
        <p:nvCxnSpPr>
          <p:cNvPr id="11" name="Straight Arrow Connector 10"/>
          <p:cNvCxnSpPr/>
          <p:nvPr/>
        </p:nvCxnSpPr>
        <p:spPr>
          <a:xfrm flipH="1">
            <a:off x="8001000" y="3301425"/>
            <a:ext cx="30480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2" name="Arc 11"/>
          <p:cNvSpPr/>
          <p:nvPr/>
        </p:nvSpPr>
        <p:spPr>
          <a:xfrm>
            <a:off x="5715000" y="2133600"/>
            <a:ext cx="1371600" cy="1371600"/>
          </a:xfrm>
          <a:prstGeom prst="arc">
            <a:avLst/>
          </a:prstGeom>
          <a:ln>
            <a:solidFill>
              <a:schemeClr val="tx1"/>
            </a:solidFill>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Arc 12"/>
          <p:cNvSpPr/>
          <p:nvPr/>
        </p:nvSpPr>
        <p:spPr>
          <a:xfrm rot="14472166">
            <a:off x="7741838" y="1765995"/>
            <a:ext cx="1200151" cy="1683499"/>
          </a:xfrm>
          <a:prstGeom prst="arc">
            <a:avLst>
              <a:gd name="adj1" fmla="val 17082656"/>
              <a:gd name="adj2" fmla="val 0"/>
            </a:avLst>
          </a:prstGeom>
          <a:ln>
            <a:solidFill>
              <a:schemeClr val="tx1"/>
            </a:solidFill>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5943600" cy="5943600"/>
          </a:xfrm>
        </p:spPr>
        <p:txBody>
          <a:bodyPr>
            <a:normAutofit fontScale="92500" lnSpcReduction="20000"/>
          </a:bodyPr>
          <a:lstStyle/>
          <a:p>
            <a:pPr lvl="1"/>
            <a:r>
              <a:rPr lang="en-US" b="1" u="sng" dirty="0" smtClean="0"/>
              <a:t>Rules:</a:t>
            </a:r>
          </a:p>
          <a:p>
            <a:pPr marL="914400" lvl="1" indent="-514350">
              <a:buFont typeface="+mj-lt"/>
              <a:buAutoNum type="arabicParenR"/>
            </a:pPr>
            <a:r>
              <a:rPr lang="en-US" sz="2600" dirty="0" smtClean="0"/>
              <a:t>For all operands, automatically put in output expression.</a:t>
            </a:r>
          </a:p>
          <a:p>
            <a:pPr marL="914400" lvl="1" indent="-514350">
              <a:buFont typeface="+mj-lt"/>
              <a:buAutoNum type="arabicParenR"/>
            </a:pPr>
            <a:r>
              <a:rPr lang="en-US" sz="2600" b="1" dirty="0" smtClean="0">
                <a:solidFill>
                  <a:srgbClr val="0070C0"/>
                </a:solidFill>
              </a:rPr>
              <a:t>For an operator +, -, *, /, or (, )</a:t>
            </a:r>
          </a:p>
          <a:p>
            <a:pPr marL="1314450" lvl="2" indent="-514350"/>
            <a:r>
              <a:rPr lang="en-US" b="1" u="sng" dirty="0" smtClean="0">
                <a:solidFill>
                  <a:srgbClr val="0070C0"/>
                </a:solidFill>
              </a:rPr>
              <a:t>IF the operator is an open </a:t>
            </a:r>
            <a:r>
              <a:rPr lang="en-US" b="1" u="sng" dirty="0" err="1" smtClean="0">
                <a:solidFill>
                  <a:srgbClr val="0070C0"/>
                </a:solidFill>
              </a:rPr>
              <a:t>paren</a:t>
            </a:r>
            <a:r>
              <a:rPr lang="en-US" b="1" dirty="0" smtClean="0">
                <a:solidFill>
                  <a:srgbClr val="0070C0"/>
                </a:solidFill>
              </a:rPr>
              <a:t>, PUSH it.</a:t>
            </a:r>
          </a:p>
          <a:p>
            <a:pPr marL="1314450" lvl="2" indent="-514350"/>
            <a:r>
              <a:rPr lang="en-US" b="1" u="sng" dirty="0" smtClean="0"/>
              <a:t>ELSE IF the operator is an arithmetic one</a:t>
            </a:r>
            <a:r>
              <a:rPr lang="en-US" dirty="0" smtClean="0"/>
              <a:t>, then do this:</a:t>
            </a:r>
          </a:p>
          <a:p>
            <a:pPr marL="1771650" lvl="3" indent="-514350"/>
            <a:r>
              <a:rPr lang="en-US" dirty="0" smtClean="0"/>
              <a:t>Continue </a:t>
            </a:r>
            <a:r>
              <a:rPr lang="en-US" b="1" u="sng" dirty="0" err="1" smtClean="0"/>
              <a:t>POP</a:t>
            </a:r>
            <a:r>
              <a:rPr lang="en-US" dirty="0" err="1" smtClean="0"/>
              <a:t>ing</a:t>
            </a:r>
            <a:r>
              <a:rPr lang="en-US" dirty="0" smtClean="0"/>
              <a:t> items and placing them in the output until you hit an </a:t>
            </a:r>
            <a:r>
              <a:rPr lang="en-US" b="1" dirty="0" smtClean="0"/>
              <a:t>OP</a:t>
            </a:r>
            <a:r>
              <a:rPr lang="en-US" dirty="0" smtClean="0"/>
              <a:t> with </a:t>
            </a:r>
            <a:r>
              <a:rPr lang="en-US" sz="2600" b="1" dirty="0" smtClean="0"/>
              <a:t>&lt;</a:t>
            </a:r>
            <a:r>
              <a:rPr lang="en-US" dirty="0" smtClean="0"/>
              <a:t> precedence than the </a:t>
            </a:r>
            <a:r>
              <a:rPr lang="en-US" dirty="0" err="1" smtClean="0"/>
              <a:t>curr</a:t>
            </a:r>
            <a:r>
              <a:rPr lang="en-US" dirty="0" smtClean="0"/>
              <a:t> </a:t>
            </a:r>
            <a:r>
              <a:rPr lang="en-US" b="1" dirty="0" smtClean="0"/>
              <a:t>OP</a:t>
            </a:r>
            <a:r>
              <a:rPr lang="en-US" dirty="0" smtClean="0"/>
              <a:t> or until you hit an open paren. </a:t>
            </a:r>
          </a:p>
          <a:p>
            <a:pPr marL="1771650" lvl="3" indent="-514350"/>
            <a:r>
              <a:rPr lang="en-US" dirty="0" smtClean="0"/>
              <a:t>At this point, </a:t>
            </a:r>
            <a:r>
              <a:rPr lang="en-US" b="1" dirty="0" smtClean="0"/>
              <a:t>PUSH</a:t>
            </a:r>
            <a:r>
              <a:rPr lang="en-US" dirty="0" smtClean="0"/>
              <a:t> the </a:t>
            </a:r>
            <a:r>
              <a:rPr lang="en-US" dirty="0" err="1" smtClean="0"/>
              <a:t>curr</a:t>
            </a:r>
            <a:r>
              <a:rPr lang="en-US" dirty="0" smtClean="0"/>
              <a:t> </a:t>
            </a:r>
            <a:r>
              <a:rPr lang="en-US" b="1" dirty="0" smtClean="0"/>
              <a:t>OP</a:t>
            </a:r>
            <a:r>
              <a:rPr lang="en-US" dirty="0" smtClean="0"/>
              <a:t>.</a:t>
            </a:r>
          </a:p>
          <a:p>
            <a:pPr marL="1314450" lvl="2" indent="-514350"/>
            <a:r>
              <a:rPr lang="en-US" b="1" u="sng" dirty="0" smtClean="0"/>
              <a:t>ELSE  </a:t>
            </a:r>
            <a:r>
              <a:rPr lang="en-US" b="1" dirty="0" smtClean="0"/>
              <a:t>POP</a:t>
            </a:r>
            <a:r>
              <a:rPr lang="en-US" dirty="0" smtClean="0"/>
              <a:t> off all </a:t>
            </a:r>
            <a:r>
              <a:rPr lang="en-US" b="1" dirty="0" smtClean="0"/>
              <a:t>OPs</a:t>
            </a:r>
            <a:r>
              <a:rPr lang="en-US" dirty="0" smtClean="0"/>
              <a:t> off the stack 1 by 1, placing  them in the output expression until you hit the 1</a:t>
            </a:r>
            <a:r>
              <a:rPr lang="en-US" baseline="30000" dirty="0" smtClean="0"/>
              <a:t>st</a:t>
            </a:r>
            <a:r>
              <a:rPr lang="en-US" dirty="0" smtClean="0"/>
              <a:t> ) open paren. When this occurs, </a:t>
            </a:r>
            <a:r>
              <a:rPr lang="en-US" b="1" dirty="0" smtClean="0"/>
              <a:t>POP</a:t>
            </a:r>
            <a:r>
              <a:rPr lang="en-US" dirty="0" smtClean="0"/>
              <a:t> off the open </a:t>
            </a:r>
            <a:r>
              <a:rPr lang="en-US" dirty="0" err="1" smtClean="0"/>
              <a:t>paren</a:t>
            </a:r>
            <a:r>
              <a:rPr lang="en-US" dirty="0" smtClean="0"/>
              <a:t> and discard both ()s.</a:t>
            </a:r>
          </a:p>
          <a:p>
            <a:pPr marL="514350" indent="-514350">
              <a:buFont typeface="+mj-lt"/>
              <a:buAutoNum type="arabicParenR"/>
            </a:pPr>
            <a:endParaRPr lang="en-US" dirty="0"/>
          </a:p>
        </p:txBody>
      </p:sp>
      <p:sp>
        <p:nvSpPr>
          <p:cNvPr id="4" name="Title 1"/>
          <p:cNvSpPr>
            <a:spLocks noGrp="1"/>
          </p:cNvSpPr>
          <p:nvPr>
            <p:ph type="title"/>
          </p:nvPr>
        </p:nvSpPr>
        <p:spPr>
          <a:xfrm>
            <a:off x="685800" y="152400"/>
            <a:ext cx="8229600" cy="762000"/>
          </a:xfrm>
        </p:spPr>
        <p:txBody>
          <a:bodyPr/>
          <a:lstStyle/>
          <a:p>
            <a:r>
              <a:rPr lang="en-US" sz="4800" dirty="0" smtClean="0"/>
              <a:t>( 7 * </a:t>
            </a:r>
            <a:r>
              <a:rPr lang="en-US" sz="5400" u="sng" dirty="0" smtClean="0">
                <a:solidFill>
                  <a:srgbClr val="FF0000"/>
                </a:solidFill>
              </a:rPr>
              <a:t>(</a:t>
            </a:r>
            <a:r>
              <a:rPr lang="en-US" sz="4800" dirty="0" smtClean="0"/>
              <a:t> 6 + 3 ) + ( 2 – 3 ) + 1 )</a:t>
            </a:r>
            <a:endParaRPr lang="en-US" sz="4800" dirty="0"/>
          </a:p>
        </p:txBody>
      </p:sp>
      <p:cxnSp>
        <p:nvCxnSpPr>
          <p:cNvPr id="5" name="Straight Connector 4"/>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72390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57912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791200" y="44958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791200" y="39624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6300464" y="4419600"/>
            <a:ext cx="328936" cy="646331"/>
          </a:xfrm>
          <a:prstGeom prst="rect">
            <a:avLst/>
          </a:prstGeom>
          <a:noFill/>
        </p:spPr>
        <p:txBody>
          <a:bodyPr wrap="none" rtlCol="0">
            <a:spAutoFit/>
          </a:bodyPr>
          <a:lstStyle/>
          <a:p>
            <a:r>
              <a:rPr lang="en-US" sz="3600" b="1" dirty="0" smtClean="0"/>
              <a:t>(</a:t>
            </a:r>
            <a:endParaRPr lang="en-US" sz="3600" b="1" dirty="0"/>
          </a:p>
        </p:txBody>
      </p:sp>
      <p:cxnSp>
        <p:nvCxnSpPr>
          <p:cNvPr id="12" name="Straight Connector 11"/>
          <p:cNvCxnSpPr/>
          <p:nvPr/>
        </p:nvCxnSpPr>
        <p:spPr>
          <a:xfrm>
            <a:off x="5791200" y="3429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5105400" y="601980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a:t>
            </a:r>
            <a:r>
              <a:rPr lang="en-US" sz="2800" b="1" u="sng" dirty="0" smtClean="0">
                <a:solidFill>
                  <a:srgbClr val="FF0000"/>
                </a:solidFill>
              </a:rPr>
              <a:t>  </a:t>
            </a:r>
            <a:endParaRPr lang="en-US" sz="2800" b="1" u="sng" dirty="0">
              <a:solidFill>
                <a:srgbClr val="FF0000"/>
              </a:solidFill>
            </a:endParaRPr>
          </a:p>
        </p:txBody>
      </p:sp>
      <p:sp>
        <p:nvSpPr>
          <p:cNvPr id="16" name="TextBox 15"/>
          <p:cNvSpPr txBox="1"/>
          <p:nvPr/>
        </p:nvSpPr>
        <p:spPr>
          <a:xfrm>
            <a:off x="5984119" y="4876800"/>
            <a:ext cx="1102481" cy="523220"/>
          </a:xfrm>
          <a:prstGeom prst="rect">
            <a:avLst/>
          </a:prstGeom>
          <a:noFill/>
        </p:spPr>
        <p:txBody>
          <a:bodyPr wrap="none" rtlCol="0">
            <a:spAutoFit/>
          </a:bodyPr>
          <a:lstStyle/>
          <a:p>
            <a:r>
              <a:rPr lang="en-US" sz="2800" b="1" dirty="0" smtClean="0">
                <a:solidFill>
                  <a:srgbClr val="0070C0"/>
                </a:solidFill>
              </a:rPr>
              <a:t>STACK</a:t>
            </a:r>
            <a:endParaRPr lang="en-US" sz="2800" b="1" dirty="0">
              <a:solidFill>
                <a:srgbClr val="0070C0"/>
              </a:solidFill>
            </a:endParaRPr>
          </a:p>
        </p:txBody>
      </p:sp>
      <p:sp>
        <p:nvSpPr>
          <p:cNvPr id="13" name="TextBox 12"/>
          <p:cNvSpPr txBox="1"/>
          <p:nvPr/>
        </p:nvSpPr>
        <p:spPr>
          <a:xfrm>
            <a:off x="5943600" y="1676400"/>
            <a:ext cx="3505200" cy="584775"/>
          </a:xfrm>
          <a:prstGeom prst="rect">
            <a:avLst/>
          </a:prstGeom>
          <a:noFill/>
        </p:spPr>
        <p:txBody>
          <a:bodyPr wrap="square" rtlCol="0">
            <a:spAutoFit/>
          </a:bodyPr>
          <a:lstStyle/>
          <a:p>
            <a:r>
              <a:rPr lang="en-US" sz="3200" b="1" dirty="0" smtClean="0">
                <a:solidFill>
                  <a:srgbClr val="0070C0"/>
                </a:solidFill>
              </a:rPr>
              <a:t>PUSH (</a:t>
            </a:r>
          </a:p>
        </p:txBody>
      </p:sp>
      <p:sp>
        <p:nvSpPr>
          <p:cNvPr id="14" name="TextBox 13"/>
          <p:cNvSpPr txBox="1"/>
          <p:nvPr/>
        </p:nvSpPr>
        <p:spPr>
          <a:xfrm>
            <a:off x="6324600" y="3962400"/>
            <a:ext cx="413896" cy="646331"/>
          </a:xfrm>
          <a:prstGeom prst="rect">
            <a:avLst/>
          </a:prstGeom>
          <a:noFill/>
        </p:spPr>
        <p:txBody>
          <a:bodyPr wrap="none" rtlCol="0">
            <a:spAutoFit/>
          </a:bodyPr>
          <a:lstStyle/>
          <a:p>
            <a:r>
              <a:rPr lang="en-US" sz="3600" b="1" dirty="0" smtClean="0"/>
              <a:t>*</a:t>
            </a:r>
            <a:endParaRPr lang="en-US" sz="3600" b="1" dirty="0"/>
          </a:p>
        </p:txBody>
      </p:sp>
      <p:sp>
        <p:nvSpPr>
          <p:cNvPr id="17" name="TextBox 16"/>
          <p:cNvSpPr txBox="1"/>
          <p:nvPr/>
        </p:nvSpPr>
        <p:spPr>
          <a:xfrm>
            <a:off x="6376664" y="3352800"/>
            <a:ext cx="328936" cy="646331"/>
          </a:xfrm>
          <a:prstGeom prst="rect">
            <a:avLst/>
          </a:prstGeom>
          <a:noFill/>
        </p:spPr>
        <p:txBody>
          <a:bodyPr wrap="none" rtlCol="0">
            <a:spAutoFit/>
          </a:bodyPr>
          <a:lstStyle/>
          <a:p>
            <a:r>
              <a:rPr lang="en-US" sz="3600" b="1" dirty="0" smtClean="0"/>
              <a:t>(</a:t>
            </a: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5943600" cy="5943600"/>
          </a:xfrm>
        </p:spPr>
        <p:txBody>
          <a:bodyPr>
            <a:normAutofit fontScale="92500" lnSpcReduction="20000"/>
          </a:bodyPr>
          <a:lstStyle/>
          <a:p>
            <a:pPr lvl="1"/>
            <a:r>
              <a:rPr lang="en-US" b="1" u="sng" dirty="0" smtClean="0"/>
              <a:t>Rules:</a:t>
            </a:r>
          </a:p>
          <a:p>
            <a:pPr marL="914400" lvl="1" indent="-514350">
              <a:buFont typeface="+mj-lt"/>
              <a:buAutoNum type="arabicParenR"/>
            </a:pPr>
            <a:r>
              <a:rPr lang="en-US" sz="2600" b="1" dirty="0" smtClean="0">
                <a:solidFill>
                  <a:srgbClr val="0070C0"/>
                </a:solidFill>
              </a:rPr>
              <a:t>For all operands, automatically put in output expression.</a:t>
            </a:r>
          </a:p>
          <a:p>
            <a:pPr marL="914400" lvl="1" indent="-514350">
              <a:buFont typeface="+mj-lt"/>
              <a:buAutoNum type="arabicParenR"/>
            </a:pPr>
            <a:r>
              <a:rPr lang="en-US" sz="2600" dirty="0" smtClean="0"/>
              <a:t>For an operator +, -, *, /, or (, )</a:t>
            </a:r>
          </a:p>
          <a:p>
            <a:pPr marL="1314450" lvl="2" indent="-514350"/>
            <a:r>
              <a:rPr lang="en-US" b="1" u="sng" dirty="0" smtClean="0"/>
              <a:t>IF the operator is an open </a:t>
            </a:r>
            <a:r>
              <a:rPr lang="en-US" b="1" u="sng" dirty="0" err="1" smtClean="0"/>
              <a:t>paren</a:t>
            </a:r>
            <a:r>
              <a:rPr lang="en-US" dirty="0" smtClean="0"/>
              <a:t>, PUSH it.</a:t>
            </a:r>
          </a:p>
          <a:p>
            <a:pPr marL="1314450" lvl="2" indent="-514350"/>
            <a:r>
              <a:rPr lang="en-US" b="1" u="sng" dirty="0" smtClean="0"/>
              <a:t>ELSE IF the operator is an arithmetic one</a:t>
            </a:r>
            <a:r>
              <a:rPr lang="en-US" dirty="0" smtClean="0"/>
              <a:t>, then do this:</a:t>
            </a:r>
          </a:p>
          <a:p>
            <a:pPr marL="1771650" lvl="3" indent="-514350"/>
            <a:r>
              <a:rPr lang="en-US" dirty="0" smtClean="0"/>
              <a:t>Continue </a:t>
            </a:r>
            <a:r>
              <a:rPr lang="en-US" b="1" u="sng" dirty="0" err="1" smtClean="0"/>
              <a:t>POP</a:t>
            </a:r>
            <a:r>
              <a:rPr lang="en-US" dirty="0" err="1" smtClean="0"/>
              <a:t>ing</a:t>
            </a:r>
            <a:r>
              <a:rPr lang="en-US" dirty="0" smtClean="0"/>
              <a:t> items and placing them in the output until you hit an </a:t>
            </a:r>
            <a:r>
              <a:rPr lang="en-US" b="1" dirty="0" smtClean="0"/>
              <a:t>OP</a:t>
            </a:r>
            <a:r>
              <a:rPr lang="en-US" dirty="0" smtClean="0"/>
              <a:t> with </a:t>
            </a:r>
            <a:r>
              <a:rPr lang="en-US" sz="2600" b="1" dirty="0" smtClean="0"/>
              <a:t>&lt;</a:t>
            </a:r>
            <a:r>
              <a:rPr lang="en-US" dirty="0" smtClean="0"/>
              <a:t> precedence than the </a:t>
            </a:r>
            <a:r>
              <a:rPr lang="en-US" dirty="0" err="1" smtClean="0"/>
              <a:t>curr</a:t>
            </a:r>
            <a:r>
              <a:rPr lang="en-US" dirty="0" smtClean="0"/>
              <a:t> </a:t>
            </a:r>
            <a:r>
              <a:rPr lang="en-US" b="1" dirty="0" smtClean="0"/>
              <a:t>OP</a:t>
            </a:r>
            <a:r>
              <a:rPr lang="en-US" dirty="0" smtClean="0"/>
              <a:t> or until you hit an open paren. </a:t>
            </a:r>
          </a:p>
          <a:p>
            <a:pPr marL="1771650" lvl="3" indent="-514350"/>
            <a:r>
              <a:rPr lang="en-US" dirty="0" smtClean="0"/>
              <a:t>At this point, </a:t>
            </a:r>
            <a:r>
              <a:rPr lang="en-US" b="1" dirty="0" smtClean="0"/>
              <a:t>PUSH</a:t>
            </a:r>
            <a:r>
              <a:rPr lang="en-US" dirty="0" smtClean="0"/>
              <a:t> the </a:t>
            </a:r>
            <a:r>
              <a:rPr lang="en-US" dirty="0" err="1" smtClean="0"/>
              <a:t>curr</a:t>
            </a:r>
            <a:r>
              <a:rPr lang="en-US" dirty="0" smtClean="0"/>
              <a:t> </a:t>
            </a:r>
            <a:r>
              <a:rPr lang="en-US" b="1" dirty="0" smtClean="0"/>
              <a:t>OP</a:t>
            </a:r>
            <a:r>
              <a:rPr lang="en-US" dirty="0" smtClean="0"/>
              <a:t>.</a:t>
            </a:r>
          </a:p>
          <a:p>
            <a:pPr marL="1314450" lvl="2" indent="-514350"/>
            <a:r>
              <a:rPr lang="en-US" b="1" u="sng" dirty="0" smtClean="0"/>
              <a:t>ELSE  </a:t>
            </a:r>
            <a:r>
              <a:rPr lang="en-US" b="1" dirty="0" smtClean="0"/>
              <a:t>POP</a:t>
            </a:r>
            <a:r>
              <a:rPr lang="en-US" dirty="0" smtClean="0"/>
              <a:t> off all </a:t>
            </a:r>
            <a:r>
              <a:rPr lang="en-US" b="1" dirty="0" smtClean="0"/>
              <a:t>OPs</a:t>
            </a:r>
            <a:r>
              <a:rPr lang="en-US" dirty="0" smtClean="0"/>
              <a:t> off the stack 1 by 1, placing  them in the output expression until you hit the 1</a:t>
            </a:r>
            <a:r>
              <a:rPr lang="en-US" baseline="30000" dirty="0" smtClean="0"/>
              <a:t>st</a:t>
            </a:r>
            <a:r>
              <a:rPr lang="en-US" dirty="0" smtClean="0"/>
              <a:t> ) open paren. When this occurs, </a:t>
            </a:r>
            <a:r>
              <a:rPr lang="en-US" b="1" dirty="0" smtClean="0"/>
              <a:t>POP</a:t>
            </a:r>
            <a:r>
              <a:rPr lang="en-US" dirty="0" smtClean="0"/>
              <a:t> off the open </a:t>
            </a:r>
            <a:r>
              <a:rPr lang="en-US" dirty="0" err="1" smtClean="0"/>
              <a:t>paren</a:t>
            </a:r>
            <a:r>
              <a:rPr lang="en-US" dirty="0" smtClean="0"/>
              <a:t> and discard both ()s.</a:t>
            </a:r>
          </a:p>
          <a:p>
            <a:pPr marL="514350" indent="-514350">
              <a:buFont typeface="+mj-lt"/>
              <a:buAutoNum type="arabicParenR"/>
            </a:pPr>
            <a:endParaRPr lang="en-US" dirty="0"/>
          </a:p>
        </p:txBody>
      </p:sp>
      <p:sp>
        <p:nvSpPr>
          <p:cNvPr id="4" name="Title 1"/>
          <p:cNvSpPr>
            <a:spLocks noGrp="1"/>
          </p:cNvSpPr>
          <p:nvPr>
            <p:ph type="title"/>
          </p:nvPr>
        </p:nvSpPr>
        <p:spPr>
          <a:xfrm>
            <a:off x="685800" y="152400"/>
            <a:ext cx="8229600" cy="762000"/>
          </a:xfrm>
        </p:spPr>
        <p:txBody>
          <a:bodyPr/>
          <a:lstStyle/>
          <a:p>
            <a:r>
              <a:rPr lang="en-US" sz="4800" dirty="0" smtClean="0"/>
              <a:t>( 7 * </a:t>
            </a:r>
            <a:r>
              <a:rPr lang="en-US" sz="5400" dirty="0" smtClean="0"/>
              <a:t>(</a:t>
            </a:r>
            <a:r>
              <a:rPr lang="en-US" sz="4800" dirty="0" smtClean="0"/>
              <a:t> </a:t>
            </a:r>
            <a:r>
              <a:rPr lang="en-US" sz="4800" dirty="0" smtClean="0">
                <a:solidFill>
                  <a:srgbClr val="FF0000"/>
                </a:solidFill>
              </a:rPr>
              <a:t>6</a:t>
            </a:r>
            <a:r>
              <a:rPr lang="en-US" sz="4800" dirty="0" smtClean="0"/>
              <a:t> + 3 ) + ( 2 – 3 ) + 1 )</a:t>
            </a:r>
            <a:endParaRPr lang="en-US" sz="4800" dirty="0"/>
          </a:p>
        </p:txBody>
      </p:sp>
      <p:cxnSp>
        <p:nvCxnSpPr>
          <p:cNvPr id="5" name="Straight Connector 4"/>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72390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57912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791200" y="44958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791200" y="39624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6300464" y="4419600"/>
            <a:ext cx="328936" cy="646331"/>
          </a:xfrm>
          <a:prstGeom prst="rect">
            <a:avLst/>
          </a:prstGeom>
          <a:noFill/>
        </p:spPr>
        <p:txBody>
          <a:bodyPr wrap="none" rtlCol="0">
            <a:spAutoFit/>
          </a:bodyPr>
          <a:lstStyle/>
          <a:p>
            <a:r>
              <a:rPr lang="en-US" sz="3600" b="1" dirty="0" smtClean="0"/>
              <a:t>(</a:t>
            </a:r>
            <a:endParaRPr lang="en-US" sz="3600" b="1" dirty="0"/>
          </a:p>
        </p:txBody>
      </p:sp>
      <p:cxnSp>
        <p:nvCxnSpPr>
          <p:cNvPr id="12" name="Straight Connector 11"/>
          <p:cNvCxnSpPr/>
          <p:nvPr/>
        </p:nvCxnSpPr>
        <p:spPr>
          <a:xfrm>
            <a:off x="5791200" y="3429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5105400" y="601980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a:t>
            </a:r>
            <a:r>
              <a:rPr lang="en-US" sz="2800" b="1" u="sng" dirty="0" smtClean="0">
                <a:solidFill>
                  <a:srgbClr val="FF0000"/>
                </a:solidFill>
              </a:rPr>
              <a:t>  </a:t>
            </a:r>
            <a:endParaRPr lang="en-US" sz="2800" b="1" u="sng" dirty="0">
              <a:solidFill>
                <a:srgbClr val="FF0000"/>
              </a:solidFill>
            </a:endParaRPr>
          </a:p>
        </p:txBody>
      </p:sp>
      <p:sp>
        <p:nvSpPr>
          <p:cNvPr id="16" name="TextBox 15"/>
          <p:cNvSpPr txBox="1"/>
          <p:nvPr/>
        </p:nvSpPr>
        <p:spPr>
          <a:xfrm>
            <a:off x="5984119" y="4876800"/>
            <a:ext cx="1102481" cy="523220"/>
          </a:xfrm>
          <a:prstGeom prst="rect">
            <a:avLst/>
          </a:prstGeom>
          <a:noFill/>
        </p:spPr>
        <p:txBody>
          <a:bodyPr wrap="none" rtlCol="0">
            <a:spAutoFit/>
          </a:bodyPr>
          <a:lstStyle/>
          <a:p>
            <a:r>
              <a:rPr lang="en-US" sz="2800" b="1" dirty="0" smtClean="0">
                <a:solidFill>
                  <a:srgbClr val="0070C0"/>
                </a:solidFill>
              </a:rPr>
              <a:t>STACK</a:t>
            </a:r>
            <a:endParaRPr lang="en-US" sz="2800" b="1" dirty="0">
              <a:solidFill>
                <a:srgbClr val="0070C0"/>
              </a:solidFill>
            </a:endParaRPr>
          </a:p>
        </p:txBody>
      </p:sp>
      <p:sp>
        <p:nvSpPr>
          <p:cNvPr id="14" name="TextBox 13"/>
          <p:cNvSpPr txBox="1"/>
          <p:nvPr/>
        </p:nvSpPr>
        <p:spPr>
          <a:xfrm>
            <a:off x="6324600" y="3962400"/>
            <a:ext cx="413896" cy="646331"/>
          </a:xfrm>
          <a:prstGeom prst="rect">
            <a:avLst/>
          </a:prstGeom>
          <a:noFill/>
        </p:spPr>
        <p:txBody>
          <a:bodyPr wrap="none" rtlCol="0">
            <a:spAutoFit/>
          </a:bodyPr>
          <a:lstStyle/>
          <a:p>
            <a:r>
              <a:rPr lang="en-US" sz="3600" b="1" dirty="0" smtClean="0"/>
              <a:t>*</a:t>
            </a:r>
            <a:endParaRPr lang="en-US" sz="3600" b="1" dirty="0"/>
          </a:p>
        </p:txBody>
      </p:sp>
      <p:sp>
        <p:nvSpPr>
          <p:cNvPr id="17" name="TextBox 16"/>
          <p:cNvSpPr txBox="1"/>
          <p:nvPr/>
        </p:nvSpPr>
        <p:spPr>
          <a:xfrm>
            <a:off x="6376664" y="3352800"/>
            <a:ext cx="328936" cy="646331"/>
          </a:xfrm>
          <a:prstGeom prst="rect">
            <a:avLst/>
          </a:prstGeom>
          <a:noFill/>
        </p:spPr>
        <p:txBody>
          <a:bodyPr wrap="none" rtlCol="0">
            <a:spAutoFit/>
          </a:bodyPr>
          <a:lstStyle/>
          <a:p>
            <a:r>
              <a:rPr lang="en-US" sz="3600" b="1" dirty="0" smtClean="0"/>
              <a:t>(</a:t>
            </a:r>
            <a:endParaRPr lang="en-US" sz="3600" b="1" dirty="0"/>
          </a:p>
        </p:txBody>
      </p:sp>
      <p:sp>
        <p:nvSpPr>
          <p:cNvPr id="18" name="TextBox 17"/>
          <p:cNvSpPr txBox="1"/>
          <p:nvPr/>
        </p:nvSpPr>
        <p:spPr>
          <a:xfrm>
            <a:off x="5105400" y="602998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a:t>
            </a:r>
            <a:r>
              <a:rPr lang="en-US" sz="2800" b="1" u="sng" dirty="0" smtClean="0">
                <a:solidFill>
                  <a:srgbClr val="FF0000"/>
                </a:solidFill>
              </a:rPr>
              <a:t>  </a:t>
            </a:r>
            <a:endParaRPr lang="en-US" sz="2800" b="1" u="sng"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5943600" cy="5943600"/>
          </a:xfrm>
        </p:spPr>
        <p:txBody>
          <a:bodyPr>
            <a:normAutofit fontScale="92500" lnSpcReduction="20000"/>
          </a:bodyPr>
          <a:lstStyle/>
          <a:p>
            <a:pPr lvl="1"/>
            <a:r>
              <a:rPr lang="en-US" b="1" u="sng" dirty="0" smtClean="0"/>
              <a:t>Rules:</a:t>
            </a:r>
          </a:p>
          <a:p>
            <a:pPr marL="914400" lvl="1" indent="-514350">
              <a:buFont typeface="+mj-lt"/>
              <a:buAutoNum type="arabicParenR"/>
            </a:pPr>
            <a:r>
              <a:rPr lang="en-US" sz="2600" dirty="0" smtClean="0"/>
              <a:t>For all operands, automatically put in output expression.</a:t>
            </a:r>
          </a:p>
          <a:p>
            <a:pPr marL="914400" lvl="1" indent="-514350">
              <a:buFont typeface="+mj-lt"/>
              <a:buAutoNum type="arabicParenR"/>
            </a:pPr>
            <a:r>
              <a:rPr lang="en-US" sz="2600" b="1" dirty="0" smtClean="0">
                <a:solidFill>
                  <a:srgbClr val="0070C0"/>
                </a:solidFill>
              </a:rPr>
              <a:t>For an operator +, -, *, /, or (, )</a:t>
            </a:r>
          </a:p>
          <a:p>
            <a:pPr marL="1314450" lvl="2" indent="-514350"/>
            <a:r>
              <a:rPr lang="en-US" b="1" u="sng" dirty="0" smtClean="0"/>
              <a:t>IF the operator is an open </a:t>
            </a:r>
            <a:r>
              <a:rPr lang="en-US" b="1" u="sng" dirty="0" err="1" smtClean="0"/>
              <a:t>paren</a:t>
            </a:r>
            <a:r>
              <a:rPr lang="en-US" dirty="0" smtClean="0"/>
              <a:t>, PUSH it.</a:t>
            </a:r>
          </a:p>
          <a:p>
            <a:pPr marL="1314450" lvl="2" indent="-514350"/>
            <a:r>
              <a:rPr lang="en-US" b="1" u="sng" dirty="0" smtClean="0">
                <a:solidFill>
                  <a:srgbClr val="0070C0"/>
                </a:solidFill>
              </a:rPr>
              <a:t>ELSE IF the operator is an arithmetic one</a:t>
            </a:r>
            <a:r>
              <a:rPr lang="en-US" dirty="0" smtClean="0">
                <a:solidFill>
                  <a:srgbClr val="0070C0"/>
                </a:solidFill>
              </a:rPr>
              <a:t>, then do this:</a:t>
            </a:r>
          </a:p>
          <a:p>
            <a:pPr marL="1771650" lvl="3" indent="-514350"/>
            <a:r>
              <a:rPr lang="en-US" dirty="0" smtClean="0">
                <a:solidFill>
                  <a:srgbClr val="0070C0"/>
                </a:solidFill>
              </a:rPr>
              <a:t>Continue </a:t>
            </a:r>
            <a:r>
              <a:rPr lang="en-US" b="1" u="sng" dirty="0" err="1" smtClean="0">
                <a:solidFill>
                  <a:srgbClr val="0070C0"/>
                </a:solidFill>
              </a:rPr>
              <a:t>POP</a:t>
            </a:r>
            <a:r>
              <a:rPr lang="en-US" dirty="0" err="1" smtClean="0">
                <a:solidFill>
                  <a:srgbClr val="0070C0"/>
                </a:solidFill>
              </a:rPr>
              <a:t>ing</a:t>
            </a:r>
            <a:r>
              <a:rPr lang="en-US" dirty="0" smtClean="0">
                <a:solidFill>
                  <a:srgbClr val="0070C0"/>
                </a:solidFill>
              </a:rPr>
              <a:t> items and placing them in the output until you hit an </a:t>
            </a:r>
            <a:r>
              <a:rPr lang="en-US" b="1" dirty="0" smtClean="0">
                <a:solidFill>
                  <a:srgbClr val="0070C0"/>
                </a:solidFill>
              </a:rPr>
              <a:t>OP</a:t>
            </a:r>
            <a:r>
              <a:rPr lang="en-US" dirty="0" smtClean="0">
                <a:solidFill>
                  <a:srgbClr val="0070C0"/>
                </a:solidFill>
              </a:rPr>
              <a:t> with </a:t>
            </a:r>
            <a:r>
              <a:rPr lang="en-US" sz="2600" b="1" dirty="0" smtClean="0">
                <a:solidFill>
                  <a:srgbClr val="0070C0"/>
                </a:solidFill>
              </a:rPr>
              <a:t>&lt;</a:t>
            </a:r>
            <a:r>
              <a:rPr lang="en-US" dirty="0" smtClean="0">
                <a:solidFill>
                  <a:srgbClr val="0070C0"/>
                </a:solidFill>
              </a:rPr>
              <a:t> precedence than the </a:t>
            </a:r>
            <a:r>
              <a:rPr lang="en-US" dirty="0" err="1" smtClean="0">
                <a:solidFill>
                  <a:srgbClr val="0070C0"/>
                </a:solidFill>
              </a:rPr>
              <a:t>curr</a:t>
            </a:r>
            <a:r>
              <a:rPr lang="en-US" dirty="0" smtClean="0">
                <a:solidFill>
                  <a:srgbClr val="0070C0"/>
                </a:solidFill>
              </a:rPr>
              <a:t> </a:t>
            </a:r>
            <a:r>
              <a:rPr lang="en-US" b="1" dirty="0" smtClean="0">
                <a:solidFill>
                  <a:srgbClr val="0070C0"/>
                </a:solidFill>
              </a:rPr>
              <a:t>OP</a:t>
            </a:r>
            <a:r>
              <a:rPr lang="en-US" dirty="0" smtClean="0">
                <a:solidFill>
                  <a:srgbClr val="0070C0"/>
                </a:solidFill>
              </a:rPr>
              <a:t> or until you hit an open paren. </a:t>
            </a:r>
          </a:p>
          <a:p>
            <a:pPr marL="1771650" lvl="3" indent="-514350"/>
            <a:r>
              <a:rPr lang="en-US" dirty="0" smtClean="0">
                <a:solidFill>
                  <a:srgbClr val="0070C0"/>
                </a:solidFill>
              </a:rPr>
              <a:t>At this point, </a:t>
            </a:r>
            <a:r>
              <a:rPr lang="en-US" b="1" dirty="0" smtClean="0">
                <a:solidFill>
                  <a:srgbClr val="0070C0"/>
                </a:solidFill>
              </a:rPr>
              <a:t>PUSH</a:t>
            </a:r>
            <a:r>
              <a:rPr lang="en-US" dirty="0" smtClean="0">
                <a:solidFill>
                  <a:srgbClr val="0070C0"/>
                </a:solidFill>
              </a:rPr>
              <a:t> the </a:t>
            </a:r>
            <a:r>
              <a:rPr lang="en-US" dirty="0" err="1" smtClean="0">
                <a:solidFill>
                  <a:srgbClr val="0070C0"/>
                </a:solidFill>
              </a:rPr>
              <a:t>curr</a:t>
            </a:r>
            <a:r>
              <a:rPr lang="en-US" dirty="0" smtClean="0">
                <a:solidFill>
                  <a:srgbClr val="0070C0"/>
                </a:solidFill>
              </a:rPr>
              <a:t> </a:t>
            </a:r>
            <a:r>
              <a:rPr lang="en-US" b="1" dirty="0" smtClean="0">
                <a:solidFill>
                  <a:srgbClr val="0070C0"/>
                </a:solidFill>
              </a:rPr>
              <a:t>OP</a:t>
            </a:r>
            <a:r>
              <a:rPr lang="en-US" dirty="0" smtClean="0">
                <a:solidFill>
                  <a:srgbClr val="0070C0"/>
                </a:solidFill>
              </a:rPr>
              <a:t>.</a:t>
            </a:r>
          </a:p>
          <a:p>
            <a:pPr marL="1314450" lvl="2" indent="-514350"/>
            <a:r>
              <a:rPr lang="en-US" b="1" u="sng" dirty="0" smtClean="0"/>
              <a:t>ELSE  </a:t>
            </a:r>
            <a:r>
              <a:rPr lang="en-US" b="1" dirty="0" smtClean="0"/>
              <a:t>POP</a:t>
            </a:r>
            <a:r>
              <a:rPr lang="en-US" dirty="0" smtClean="0"/>
              <a:t> off all </a:t>
            </a:r>
            <a:r>
              <a:rPr lang="en-US" b="1" dirty="0" smtClean="0"/>
              <a:t>OPs</a:t>
            </a:r>
            <a:r>
              <a:rPr lang="en-US" dirty="0" smtClean="0"/>
              <a:t> off the stack 1 by 1, placing  them in the output expression until you hit the 1</a:t>
            </a:r>
            <a:r>
              <a:rPr lang="en-US" baseline="30000" dirty="0" smtClean="0"/>
              <a:t>st</a:t>
            </a:r>
            <a:r>
              <a:rPr lang="en-US" dirty="0" smtClean="0"/>
              <a:t> ) open paren. When this occurs, </a:t>
            </a:r>
            <a:r>
              <a:rPr lang="en-US" b="1" dirty="0" smtClean="0"/>
              <a:t>POP</a:t>
            </a:r>
            <a:r>
              <a:rPr lang="en-US" dirty="0" smtClean="0"/>
              <a:t> off the open </a:t>
            </a:r>
            <a:r>
              <a:rPr lang="en-US" dirty="0" err="1" smtClean="0"/>
              <a:t>paren</a:t>
            </a:r>
            <a:r>
              <a:rPr lang="en-US" dirty="0" smtClean="0"/>
              <a:t> and discard both ()s.</a:t>
            </a:r>
          </a:p>
          <a:p>
            <a:pPr marL="514350" indent="-514350">
              <a:buFont typeface="+mj-lt"/>
              <a:buAutoNum type="arabicParenR"/>
            </a:pPr>
            <a:endParaRPr lang="en-US" dirty="0"/>
          </a:p>
        </p:txBody>
      </p:sp>
      <p:sp>
        <p:nvSpPr>
          <p:cNvPr id="4" name="Title 1"/>
          <p:cNvSpPr>
            <a:spLocks noGrp="1"/>
          </p:cNvSpPr>
          <p:nvPr>
            <p:ph type="title"/>
          </p:nvPr>
        </p:nvSpPr>
        <p:spPr>
          <a:xfrm>
            <a:off x="685800" y="152400"/>
            <a:ext cx="8229600" cy="762000"/>
          </a:xfrm>
        </p:spPr>
        <p:txBody>
          <a:bodyPr/>
          <a:lstStyle/>
          <a:p>
            <a:r>
              <a:rPr lang="en-US" sz="4800" dirty="0" smtClean="0"/>
              <a:t>( 7 * </a:t>
            </a:r>
            <a:r>
              <a:rPr lang="en-US" sz="5400" dirty="0" smtClean="0"/>
              <a:t>(</a:t>
            </a:r>
            <a:r>
              <a:rPr lang="en-US" sz="4800" dirty="0" smtClean="0"/>
              <a:t> 6 </a:t>
            </a:r>
            <a:r>
              <a:rPr lang="en-US" sz="4800" dirty="0" smtClean="0">
                <a:solidFill>
                  <a:srgbClr val="FF0000"/>
                </a:solidFill>
              </a:rPr>
              <a:t>+</a:t>
            </a:r>
            <a:r>
              <a:rPr lang="en-US" sz="4800" dirty="0" smtClean="0"/>
              <a:t> 3 ) + ( 2 – 3 ) + 1 )</a:t>
            </a:r>
            <a:endParaRPr lang="en-US" sz="4800" dirty="0"/>
          </a:p>
        </p:txBody>
      </p:sp>
      <p:cxnSp>
        <p:nvCxnSpPr>
          <p:cNvPr id="5" name="Straight Connector 4"/>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72390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57912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791200" y="44958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791200" y="39624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6300464" y="4419600"/>
            <a:ext cx="328936" cy="646331"/>
          </a:xfrm>
          <a:prstGeom prst="rect">
            <a:avLst/>
          </a:prstGeom>
          <a:noFill/>
        </p:spPr>
        <p:txBody>
          <a:bodyPr wrap="none" rtlCol="0">
            <a:spAutoFit/>
          </a:bodyPr>
          <a:lstStyle/>
          <a:p>
            <a:r>
              <a:rPr lang="en-US" sz="3600" b="1" dirty="0" smtClean="0"/>
              <a:t>(</a:t>
            </a:r>
            <a:endParaRPr lang="en-US" sz="3600" b="1" dirty="0"/>
          </a:p>
        </p:txBody>
      </p:sp>
      <p:cxnSp>
        <p:nvCxnSpPr>
          <p:cNvPr id="12" name="Straight Connector 11"/>
          <p:cNvCxnSpPr/>
          <p:nvPr/>
        </p:nvCxnSpPr>
        <p:spPr>
          <a:xfrm>
            <a:off x="5791200" y="3429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5105400" y="601980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a:t>
            </a:r>
            <a:r>
              <a:rPr lang="en-US" sz="2800" b="1" u="sng" dirty="0" smtClean="0">
                <a:solidFill>
                  <a:srgbClr val="FF0000"/>
                </a:solidFill>
              </a:rPr>
              <a:t>  </a:t>
            </a:r>
            <a:endParaRPr lang="en-US" sz="2800" b="1" u="sng" dirty="0">
              <a:solidFill>
                <a:srgbClr val="FF0000"/>
              </a:solidFill>
            </a:endParaRPr>
          </a:p>
        </p:txBody>
      </p:sp>
      <p:sp>
        <p:nvSpPr>
          <p:cNvPr id="16" name="TextBox 15"/>
          <p:cNvSpPr txBox="1"/>
          <p:nvPr/>
        </p:nvSpPr>
        <p:spPr>
          <a:xfrm>
            <a:off x="5984119" y="4876800"/>
            <a:ext cx="1102481" cy="523220"/>
          </a:xfrm>
          <a:prstGeom prst="rect">
            <a:avLst/>
          </a:prstGeom>
          <a:noFill/>
        </p:spPr>
        <p:txBody>
          <a:bodyPr wrap="none" rtlCol="0">
            <a:spAutoFit/>
          </a:bodyPr>
          <a:lstStyle/>
          <a:p>
            <a:r>
              <a:rPr lang="en-US" sz="2800" b="1" dirty="0" smtClean="0">
                <a:solidFill>
                  <a:srgbClr val="0070C0"/>
                </a:solidFill>
              </a:rPr>
              <a:t>STACK</a:t>
            </a:r>
            <a:endParaRPr lang="en-US" sz="2800" b="1" dirty="0">
              <a:solidFill>
                <a:srgbClr val="0070C0"/>
              </a:solidFill>
            </a:endParaRPr>
          </a:p>
        </p:txBody>
      </p:sp>
      <p:sp>
        <p:nvSpPr>
          <p:cNvPr id="14" name="TextBox 13"/>
          <p:cNvSpPr txBox="1"/>
          <p:nvPr/>
        </p:nvSpPr>
        <p:spPr>
          <a:xfrm>
            <a:off x="6324600" y="3962400"/>
            <a:ext cx="413896" cy="646331"/>
          </a:xfrm>
          <a:prstGeom prst="rect">
            <a:avLst/>
          </a:prstGeom>
          <a:noFill/>
        </p:spPr>
        <p:txBody>
          <a:bodyPr wrap="none" rtlCol="0">
            <a:spAutoFit/>
          </a:bodyPr>
          <a:lstStyle/>
          <a:p>
            <a:r>
              <a:rPr lang="en-US" sz="3600" b="1" dirty="0" smtClean="0"/>
              <a:t>*</a:t>
            </a:r>
            <a:endParaRPr lang="en-US" sz="3600" b="1" dirty="0"/>
          </a:p>
        </p:txBody>
      </p:sp>
      <p:sp>
        <p:nvSpPr>
          <p:cNvPr id="17" name="TextBox 16"/>
          <p:cNvSpPr txBox="1"/>
          <p:nvPr/>
        </p:nvSpPr>
        <p:spPr>
          <a:xfrm>
            <a:off x="6376664" y="3352800"/>
            <a:ext cx="328936" cy="646331"/>
          </a:xfrm>
          <a:prstGeom prst="rect">
            <a:avLst/>
          </a:prstGeom>
          <a:noFill/>
        </p:spPr>
        <p:txBody>
          <a:bodyPr wrap="none" rtlCol="0">
            <a:spAutoFit/>
          </a:bodyPr>
          <a:lstStyle/>
          <a:p>
            <a:r>
              <a:rPr lang="en-US" sz="3600" b="1" dirty="0" smtClean="0"/>
              <a:t>(</a:t>
            </a:r>
            <a:endParaRPr lang="en-US" sz="3600" b="1" dirty="0"/>
          </a:p>
        </p:txBody>
      </p:sp>
      <p:sp>
        <p:nvSpPr>
          <p:cNvPr id="18" name="TextBox 17"/>
          <p:cNvSpPr txBox="1"/>
          <p:nvPr/>
        </p:nvSpPr>
        <p:spPr>
          <a:xfrm>
            <a:off x="5943600" y="1676400"/>
            <a:ext cx="3505200" cy="584775"/>
          </a:xfrm>
          <a:prstGeom prst="rect">
            <a:avLst/>
          </a:prstGeom>
          <a:noFill/>
        </p:spPr>
        <p:txBody>
          <a:bodyPr wrap="square" rtlCol="0">
            <a:spAutoFit/>
          </a:bodyPr>
          <a:lstStyle/>
          <a:p>
            <a:r>
              <a:rPr lang="en-US" sz="3200" b="1" dirty="0" smtClean="0">
                <a:solidFill>
                  <a:srgbClr val="0070C0"/>
                </a:solidFill>
              </a:rPr>
              <a:t>PUSH +</a:t>
            </a:r>
          </a:p>
        </p:txBody>
      </p:sp>
      <p:cxnSp>
        <p:nvCxnSpPr>
          <p:cNvPr id="19" name="Straight Connector 18"/>
          <p:cNvCxnSpPr/>
          <p:nvPr/>
        </p:nvCxnSpPr>
        <p:spPr>
          <a:xfrm>
            <a:off x="5791200" y="2935069"/>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6376664" y="2858869"/>
            <a:ext cx="413896" cy="646331"/>
          </a:xfrm>
          <a:prstGeom prst="rect">
            <a:avLst/>
          </a:prstGeom>
          <a:noFill/>
        </p:spPr>
        <p:txBody>
          <a:bodyPr wrap="none" rtlCol="0">
            <a:spAutoFit/>
          </a:bodyPr>
          <a:lstStyle/>
          <a:p>
            <a:r>
              <a:rPr lang="en-US" sz="3600" b="1" dirty="0" smtClean="0"/>
              <a:t>+</a:t>
            </a: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5943600" cy="5943600"/>
          </a:xfrm>
        </p:spPr>
        <p:txBody>
          <a:bodyPr>
            <a:normAutofit fontScale="92500" lnSpcReduction="20000"/>
          </a:bodyPr>
          <a:lstStyle/>
          <a:p>
            <a:pPr lvl="1"/>
            <a:r>
              <a:rPr lang="en-US" b="1" u="sng" dirty="0" smtClean="0"/>
              <a:t>Rules:</a:t>
            </a:r>
          </a:p>
          <a:p>
            <a:pPr marL="914400" lvl="1" indent="-514350">
              <a:buFont typeface="+mj-lt"/>
              <a:buAutoNum type="arabicParenR"/>
            </a:pPr>
            <a:r>
              <a:rPr lang="en-US" sz="2600" b="1" dirty="0" smtClean="0">
                <a:solidFill>
                  <a:srgbClr val="0070C0"/>
                </a:solidFill>
              </a:rPr>
              <a:t>For all operands, automatically put in output expression.</a:t>
            </a:r>
          </a:p>
          <a:p>
            <a:pPr marL="914400" lvl="1" indent="-514350">
              <a:buFont typeface="+mj-lt"/>
              <a:buAutoNum type="arabicParenR"/>
            </a:pPr>
            <a:r>
              <a:rPr lang="en-US" sz="2600" dirty="0" smtClean="0"/>
              <a:t>For an operator +, -, *, /, or (, )</a:t>
            </a:r>
          </a:p>
          <a:p>
            <a:pPr marL="1314450" lvl="2" indent="-514350"/>
            <a:r>
              <a:rPr lang="en-US" b="1" u="sng" dirty="0" smtClean="0"/>
              <a:t>IF the operator is an open </a:t>
            </a:r>
            <a:r>
              <a:rPr lang="en-US" b="1" u="sng" dirty="0" err="1" smtClean="0"/>
              <a:t>paren</a:t>
            </a:r>
            <a:r>
              <a:rPr lang="en-US" dirty="0" smtClean="0"/>
              <a:t>, PUSH it.</a:t>
            </a:r>
          </a:p>
          <a:p>
            <a:pPr marL="1314450" lvl="2" indent="-514350"/>
            <a:r>
              <a:rPr lang="en-US" b="1" u="sng" dirty="0" smtClean="0"/>
              <a:t>ELSE IF the operator is an arithmetic one</a:t>
            </a:r>
            <a:r>
              <a:rPr lang="en-US" dirty="0" smtClean="0"/>
              <a:t>, then do this:</a:t>
            </a:r>
          </a:p>
          <a:p>
            <a:pPr marL="1771650" lvl="3" indent="-514350"/>
            <a:r>
              <a:rPr lang="en-US" dirty="0" smtClean="0"/>
              <a:t>Continue </a:t>
            </a:r>
            <a:r>
              <a:rPr lang="en-US" b="1" u="sng" dirty="0" err="1" smtClean="0"/>
              <a:t>POP</a:t>
            </a:r>
            <a:r>
              <a:rPr lang="en-US" dirty="0" err="1" smtClean="0"/>
              <a:t>ing</a:t>
            </a:r>
            <a:r>
              <a:rPr lang="en-US" dirty="0" smtClean="0"/>
              <a:t> items and placing them in the output until you hit an </a:t>
            </a:r>
            <a:r>
              <a:rPr lang="en-US" b="1" dirty="0" smtClean="0"/>
              <a:t>OP</a:t>
            </a:r>
            <a:r>
              <a:rPr lang="en-US" dirty="0" smtClean="0"/>
              <a:t> with </a:t>
            </a:r>
            <a:r>
              <a:rPr lang="en-US" sz="2600" b="1" dirty="0" smtClean="0"/>
              <a:t>&lt;</a:t>
            </a:r>
            <a:r>
              <a:rPr lang="en-US" dirty="0" smtClean="0"/>
              <a:t> precedence than the </a:t>
            </a:r>
            <a:r>
              <a:rPr lang="en-US" dirty="0" err="1" smtClean="0"/>
              <a:t>curr</a:t>
            </a:r>
            <a:r>
              <a:rPr lang="en-US" dirty="0" smtClean="0"/>
              <a:t> </a:t>
            </a:r>
            <a:r>
              <a:rPr lang="en-US" b="1" dirty="0" smtClean="0"/>
              <a:t>OP</a:t>
            </a:r>
            <a:r>
              <a:rPr lang="en-US" dirty="0" smtClean="0"/>
              <a:t> or until you hit an open paren. </a:t>
            </a:r>
          </a:p>
          <a:p>
            <a:pPr marL="1771650" lvl="3" indent="-514350"/>
            <a:r>
              <a:rPr lang="en-US" dirty="0" smtClean="0"/>
              <a:t>At this point, </a:t>
            </a:r>
            <a:r>
              <a:rPr lang="en-US" b="1" dirty="0" smtClean="0"/>
              <a:t>PUSH</a:t>
            </a:r>
            <a:r>
              <a:rPr lang="en-US" dirty="0" smtClean="0"/>
              <a:t> the </a:t>
            </a:r>
            <a:r>
              <a:rPr lang="en-US" dirty="0" err="1" smtClean="0"/>
              <a:t>curr</a:t>
            </a:r>
            <a:r>
              <a:rPr lang="en-US" dirty="0" smtClean="0"/>
              <a:t> </a:t>
            </a:r>
            <a:r>
              <a:rPr lang="en-US" b="1" dirty="0" smtClean="0"/>
              <a:t>OP</a:t>
            </a:r>
            <a:r>
              <a:rPr lang="en-US" dirty="0" smtClean="0"/>
              <a:t>.</a:t>
            </a:r>
          </a:p>
          <a:p>
            <a:pPr marL="1314450" lvl="2" indent="-514350"/>
            <a:r>
              <a:rPr lang="en-US" b="1" u="sng" dirty="0" smtClean="0"/>
              <a:t>ELSE  </a:t>
            </a:r>
            <a:r>
              <a:rPr lang="en-US" b="1" dirty="0" smtClean="0"/>
              <a:t>POP</a:t>
            </a:r>
            <a:r>
              <a:rPr lang="en-US" dirty="0" smtClean="0"/>
              <a:t> off all </a:t>
            </a:r>
            <a:r>
              <a:rPr lang="en-US" b="1" dirty="0" smtClean="0"/>
              <a:t>OPs</a:t>
            </a:r>
            <a:r>
              <a:rPr lang="en-US" dirty="0" smtClean="0"/>
              <a:t> off the stack 1 by 1, placing  them in the output expression until you hit the 1</a:t>
            </a:r>
            <a:r>
              <a:rPr lang="en-US" baseline="30000" dirty="0" smtClean="0"/>
              <a:t>st</a:t>
            </a:r>
            <a:r>
              <a:rPr lang="en-US" dirty="0" smtClean="0"/>
              <a:t> ) open paren. When this occurs, </a:t>
            </a:r>
            <a:r>
              <a:rPr lang="en-US" b="1" dirty="0" smtClean="0"/>
              <a:t>POP</a:t>
            </a:r>
            <a:r>
              <a:rPr lang="en-US" dirty="0" smtClean="0"/>
              <a:t> off the open </a:t>
            </a:r>
            <a:r>
              <a:rPr lang="en-US" dirty="0" err="1" smtClean="0"/>
              <a:t>paren</a:t>
            </a:r>
            <a:r>
              <a:rPr lang="en-US" dirty="0" smtClean="0"/>
              <a:t> and discard both ()s.</a:t>
            </a:r>
          </a:p>
          <a:p>
            <a:pPr marL="514350" indent="-514350">
              <a:buFont typeface="+mj-lt"/>
              <a:buAutoNum type="arabicParenR"/>
            </a:pPr>
            <a:endParaRPr lang="en-US" dirty="0"/>
          </a:p>
        </p:txBody>
      </p:sp>
      <p:sp>
        <p:nvSpPr>
          <p:cNvPr id="4" name="Title 1"/>
          <p:cNvSpPr>
            <a:spLocks noGrp="1"/>
          </p:cNvSpPr>
          <p:nvPr>
            <p:ph type="title"/>
          </p:nvPr>
        </p:nvSpPr>
        <p:spPr>
          <a:xfrm>
            <a:off x="685800" y="152400"/>
            <a:ext cx="8229600" cy="762000"/>
          </a:xfrm>
        </p:spPr>
        <p:txBody>
          <a:bodyPr/>
          <a:lstStyle/>
          <a:p>
            <a:r>
              <a:rPr lang="en-US" sz="4800" dirty="0" smtClean="0"/>
              <a:t>( 7 * </a:t>
            </a:r>
            <a:r>
              <a:rPr lang="en-US" sz="5400" dirty="0" smtClean="0"/>
              <a:t>(</a:t>
            </a:r>
            <a:r>
              <a:rPr lang="en-US" sz="4800" dirty="0" smtClean="0"/>
              <a:t> 6 + </a:t>
            </a:r>
            <a:r>
              <a:rPr lang="en-US" sz="4800" dirty="0" smtClean="0">
                <a:solidFill>
                  <a:srgbClr val="FF0000"/>
                </a:solidFill>
              </a:rPr>
              <a:t>3</a:t>
            </a:r>
            <a:r>
              <a:rPr lang="en-US" sz="4800" dirty="0" smtClean="0"/>
              <a:t> ) + ( 2 – 3 ) + 1 )</a:t>
            </a:r>
            <a:endParaRPr lang="en-US" sz="4800" dirty="0"/>
          </a:p>
        </p:txBody>
      </p:sp>
      <p:cxnSp>
        <p:nvCxnSpPr>
          <p:cNvPr id="5" name="Straight Connector 4"/>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72390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57912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791200" y="44958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791200" y="39624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6300464" y="4419600"/>
            <a:ext cx="328936" cy="646331"/>
          </a:xfrm>
          <a:prstGeom prst="rect">
            <a:avLst/>
          </a:prstGeom>
          <a:noFill/>
        </p:spPr>
        <p:txBody>
          <a:bodyPr wrap="none" rtlCol="0">
            <a:spAutoFit/>
          </a:bodyPr>
          <a:lstStyle/>
          <a:p>
            <a:r>
              <a:rPr lang="en-US" sz="3600" b="1" dirty="0" smtClean="0"/>
              <a:t>(</a:t>
            </a:r>
            <a:endParaRPr lang="en-US" sz="3600" b="1" dirty="0"/>
          </a:p>
        </p:txBody>
      </p:sp>
      <p:cxnSp>
        <p:nvCxnSpPr>
          <p:cNvPr id="12" name="Straight Connector 11"/>
          <p:cNvCxnSpPr/>
          <p:nvPr/>
        </p:nvCxnSpPr>
        <p:spPr>
          <a:xfrm>
            <a:off x="5791200" y="3429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5105400" y="594360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 </a:t>
            </a:r>
            <a:r>
              <a:rPr lang="en-US" sz="2800" b="1" u="sng" dirty="0" smtClean="0">
                <a:solidFill>
                  <a:srgbClr val="FF0000"/>
                </a:solidFill>
              </a:rPr>
              <a:t>  </a:t>
            </a:r>
            <a:endParaRPr lang="en-US" sz="2800" b="1" u="sng" dirty="0">
              <a:solidFill>
                <a:srgbClr val="FF0000"/>
              </a:solidFill>
            </a:endParaRPr>
          </a:p>
        </p:txBody>
      </p:sp>
      <p:sp>
        <p:nvSpPr>
          <p:cNvPr id="16" name="TextBox 15"/>
          <p:cNvSpPr txBox="1"/>
          <p:nvPr/>
        </p:nvSpPr>
        <p:spPr>
          <a:xfrm>
            <a:off x="5984119" y="4876800"/>
            <a:ext cx="1102481" cy="523220"/>
          </a:xfrm>
          <a:prstGeom prst="rect">
            <a:avLst/>
          </a:prstGeom>
          <a:noFill/>
        </p:spPr>
        <p:txBody>
          <a:bodyPr wrap="none" rtlCol="0">
            <a:spAutoFit/>
          </a:bodyPr>
          <a:lstStyle/>
          <a:p>
            <a:r>
              <a:rPr lang="en-US" sz="2800" b="1" dirty="0" smtClean="0">
                <a:solidFill>
                  <a:srgbClr val="0070C0"/>
                </a:solidFill>
              </a:rPr>
              <a:t>STACK</a:t>
            </a:r>
            <a:endParaRPr lang="en-US" sz="2800" b="1" dirty="0">
              <a:solidFill>
                <a:srgbClr val="0070C0"/>
              </a:solidFill>
            </a:endParaRPr>
          </a:p>
        </p:txBody>
      </p:sp>
      <p:sp>
        <p:nvSpPr>
          <p:cNvPr id="14" name="TextBox 13"/>
          <p:cNvSpPr txBox="1"/>
          <p:nvPr/>
        </p:nvSpPr>
        <p:spPr>
          <a:xfrm>
            <a:off x="6324600" y="3962400"/>
            <a:ext cx="413896" cy="646331"/>
          </a:xfrm>
          <a:prstGeom prst="rect">
            <a:avLst/>
          </a:prstGeom>
          <a:noFill/>
        </p:spPr>
        <p:txBody>
          <a:bodyPr wrap="none" rtlCol="0">
            <a:spAutoFit/>
          </a:bodyPr>
          <a:lstStyle/>
          <a:p>
            <a:r>
              <a:rPr lang="en-US" sz="3600" b="1" dirty="0" smtClean="0"/>
              <a:t>*</a:t>
            </a:r>
            <a:endParaRPr lang="en-US" sz="3600" b="1" dirty="0"/>
          </a:p>
        </p:txBody>
      </p:sp>
      <p:sp>
        <p:nvSpPr>
          <p:cNvPr id="17" name="TextBox 16"/>
          <p:cNvSpPr txBox="1"/>
          <p:nvPr/>
        </p:nvSpPr>
        <p:spPr>
          <a:xfrm>
            <a:off x="6376664" y="3352800"/>
            <a:ext cx="328936" cy="646331"/>
          </a:xfrm>
          <a:prstGeom prst="rect">
            <a:avLst/>
          </a:prstGeom>
          <a:noFill/>
        </p:spPr>
        <p:txBody>
          <a:bodyPr wrap="none" rtlCol="0">
            <a:spAutoFit/>
          </a:bodyPr>
          <a:lstStyle/>
          <a:p>
            <a:r>
              <a:rPr lang="en-US" sz="3600" b="1" dirty="0" smtClean="0"/>
              <a:t>(</a:t>
            </a:r>
            <a:endParaRPr lang="en-US" sz="3600" b="1" dirty="0"/>
          </a:p>
        </p:txBody>
      </p:sp>
      <p:cxnSp>
        <p:nvCxnSpPr>
          <p:cNvPr id="19" name="Straight Connector 18"/>
          <p:cNvCxnSpPr/>
          <p:nvPr/>
        </p:nvCxnSpPr>
        <p:spPr>
          <a:xfrm>
            <a:off x="5791200" y="2935069"/>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6376664" y="2858869"/>
            <a:ext cx="413896" cy="646331"/>
          </a:xfrm>
          <a:prstGeom prst="rect">
            <a:avLst/>
          </a:prstGeom>
          <a:noFill/>
        </p:spPr>
        <p:txBody>
          <a:bodyPr wrap="none" rtlCol="0">
            <a:spAutoFit/>
          </a:bodyPr>
          <a:lstStyle/>
          <a:p>
            <a:r>
              <a:rPr lang="en-US" sz="3600" b="1" dirty="0" smtClean="0"/>
              <a:t>+</a:t>
            </a:r>
            <a:endParaRPr lang="en-US" sz="3600" b="1" dirty="0"/>
          </a:p>
        </p:txBody>
      </p:sp>
      <p:sp>
        <p:nvSpPr>
          <p:cNvPr id="18" name="TextBox 17"/>
          <p:cNvSpPr txBox="1"/>
          <p:nvPr/>
        </p:nvSpPr>
        <p:spPr>
          <a:xfrm>
            <a:off x="5105400" y="595378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7 6 3</a:t>
            </a:r>
            <a:r>
              <a:rPr lang="en-US" sz="2800" b="1" u="sng" dirty="0" smtClean="0">
                <a:solidFill>
                  <a:srgbClr val="FF0000"/>
                </a:solidFill>
              </a:rPr>
              <a:t>  </a:t>
            </a:r>
            <a:endParaRPr lang="en-US" sz="2800" b="1" u="sng"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5943600" cy="5943600"/>
          </a:xfrm>
        </p:spPr>
        <p:txBody>
          <a:bodyPr>
            <a:normAutofit fontScale="92500" lnSpcReduction="20000"/>
          </a:bodyPr>
          <a:lstStyle/>
          <a:p>
            <a:pPr lvl="1"/>
            <a:r>
              <a:rPr lang="en-US" b="1" u="sng" dirty="0" smtClean="0"/>
              <a:t>Rules:</a:t>
            </a:r>
          </a:p>
          <a:p>
            <a:pPr marL="914400" lvl="1" indent="-514350">
              <a:buFont typeface="+mj-lt"/>
              <a:buAutoNum type="arabicParenR"/>
            </a:pPr>
            <a:r>
              <a:rPr lang="en-US" sz="2600" dirty="0" smtClean="0"/>
              <a:t>For all operands, automatically put in output expression.</a:t>
            </a:r>
          </a:p>
          <a:p>
            <a:pPr marL="914400" lvl="1" indent="-514350">
              <a:buFont typeface="+mj-lt"/>
              <a:buAutoNum type="arabicParenR"/>
            </a:pPr>
            <a:r>
              <a:rPr lang="en-US" sz="2600" b="1" dirty="0" smtClean="0">
                <a:solidFill>
                  <a:srgbClr val="0070C0"/>
                </a:solidFill>
              </a:rPr>
              <a:t>For an operator +, -, *, /, or (, )</a:t>
            </a:r>
          </a:p>
          <a:p>
            <a:pPr marL="1314450" lvl="2" indent="-514350"/>
            <a:r>
              <a:rPr lang="en-US" b="1" u="sng" dirty="0" smtClean="0"/>
              <a:t>IF the operator is an open </a:t>
            </a:r>
            <a:r>
              <a:rPr lang="en-US" b="1" u="sng" dirty="0" err="1" smtClean="0"/>
              <a:t>paren</a:t>
            </a:r>
            <a:r>
              <a:rPr lang="en-US" dirty="0" smtClean="0"/>
              <a:t>, PUSH it.</a:t>
            </a:r>
          </a:p>
          <a:p>
            <a:pPr marL="1314450" lvl="2" indent="-514350"/>
            <a:r>
              <a:rPr lang="en-US" b="1" u="sng" dirty="0" smtClean="0"/>
              <a:t>ELSE IF the operator is an arithmetic one</a:t>
            </a:r>
            <a:r>
              <a:rPr lang="en-US" dirty="0" smtClean="0"/>
              <a:t>, then do this:</a:t>
            </a:r>
          </a:p>
          <a:p>
            <a:pPr marL="1771650" lvl="3" indent="-514350"/>
            <a:r>
              <a:rPr lang="en-US" dirty="0" smtClean="0"/>
              <a:t>Continue </a:t>
            </a:r>
            <a:r>
              <a:rPr lang="en-US" b="1" u="sng" dirty="0" err="1" smtClean="0"/>
              <a:t>POP</a:t>
            </a:r>
            <a:r>
              <a:rPr lang="en-US" dirty="0" err="1" smtClean="0"/>
              <a:t>ing</a:t>
            </a:r>
            <a:r>
              <a:rPr lang="en-US" dirty="0" smtClean="0"/>
              <a:t> items and placing them in the output until you hit an </a:t>
            </a:r>
            <a:r>
              <a:rPr lang="en-US" b="1" dirty="0" smtClean="0"/>
              <a:t>OP</a:t>
            </a:r>
            <a:r>
              <a:rPr lang="en-US" dirty="0" smtClean="0"/>
              <a:t> with </a:t>
            </a:r>
            <a:r>
              <a:rPr lang="en-US" sz="2600" b="1" dirty="0" smtClean="0"/>
              <a:t>&lt;</a:t>
            </a:r>
            <a:r>
              <a:rPr lang="en-US" dirty="0" smtClean="0"/>
              <a:t> precedence than the </a:t>
            </a:r>
            <a:r>
              <a:rPr lang="en-US" dirty="0" err="1" smtClean="0"/>
              <a:t>curr</a:t>
            </a:r>
            <a:r>
              <a:rPr lang="en-US" dirty="0" smtClean="0"/>
              <a:t> </a:t>
            </a:r>
            <a:r>
              <a:rPr lang="en-US" b="1" dirty="0" smtClean="0"/>
              <a:t>OP</a:t>
            </a:r>
            <a:r>
              <a:rPr lang="en-US" dirty="0" smtClean="0"/>
              <a:t> or until you hit an open paren. </a:t>
            </a:r>
          </a:p>
          <a:p>
            <a:pPr marL="1771650" lvl="3" indent="-514350"/>
            <a:r>
              <a:rPr lang="en-US" dirty="0" smtClean="0"/>
              <a:t>At this point, </a:t>
            </a:r>
            <a:r>
              <a:rPr lang="en-US" b="1" dirty="0" smtClean="0"/>
              <a:t>PUSH</a:t>
            </a:r>
            <a:r>
              <a:rPr lang="en-US" dirty="0" smtClean="0"/>
              <a:t> the </a:t>
            </a:r>
            <a:r>
              <a:rPr lang="en-US" dirty="0" err="1" smtClean="0"/>
              <a:t>curr</a:t>
            </a:r>
            <a:r>
              <a:rPr lang="en-US" dirty="0" smtClean="0"/>
              <a:t> </a:t>
            </a:r>
            <a:r>
              <a:rPr lang="en-US" b="1" dirty="0" smtClean="0"/>
              <a:t>OP</a:t>
            </a:r>
            <a:r>
              <a:rPr lang="en-US" dirty="0" smtClean="0"/>
              <a:t>.</a:t>
            </a:r>
          </a:p>
          <a:p>
            <a:pPr marL="1314450" lvl="2" indent="-514350"/>
            <a:r>
              <a:rPr lang="en-US" b="1" u="sng" dirty="0" smtClean="0">
                <a:solidFill>
                  <a:srgbClr val="0070C0"/>
                </a:solidFill>
              </a:rPr>
              <a:t>ELSE  </a:t>
            </a:r>
            <a:r>
              <a:rPr lang="en-US" b="1" dirty="0" smtClean="0">
                <a:solidFill>
                  <a:srgbClr val="0070C0"/>
                </a:solidFill>
              </a:rPr>
              <a:t>POP</a:t>
            </a:r>
            <a:r>
              <a:rPr lang="en-US" dirty="0" smtClean="0">
                <a:solidFill>
                  <a:srgbClr val="0070C0"/>
                </a:solidFill>
              </a:rPr>
              <a:t> off all </a:t>
            </a:r>
            <a:r>
              <a:rPr lang="en-US" b="1" dirty="0" smtClean="0">
                <a:solidFill>
                  <a:srgbClr val="0070C0"/>
                </a:solidFill>
              </a:rPr>
              <a:t>OPs</a:t>
            </a:r>
            <a:r>
              <a:rPr lang="en-US" dirty="0" smtClean="0">
                <a:solidFill>
                  <a:srgbClr val="0070C0"/>
                </a:solidFill>
              </a:rPr>
              <a:t> off the stack 1 by 1, placing  them in the output expression until you hit the 1</a:t>
            </a:r>
            <a:r>
              <a:rPr lang="en-US" baseline="30000" dirty="0" smtClean="0">
                <a:solidFill>
                  <a:srgbClr val="0070C0"/>
                </a:solidFill>
              </a:rPr>
              <a:t>st</a:t>
            </a:r>
            <a:r>
              <a:rPr lang="en-US" dirty="0" smtClean="0">
                <a:solidFill>
                  <a:srgbClr val="0070C0"/>
                </a:solidFill>
              </a:rPr>
              <a:t> ) open paren. When this occurs, </a:t>
            </a:r>
            <a:r>
              <a:rPr lang="en-US" b="1" dirty="0" smtClean="0">
                <a:solidFill>
                  <a:srgbClr val="0070C0"/>
                </a:solidFill>
              </a:rPr>
              <a:t>POP</a:t>
            </a:r>
            <a:r>
              <a:rPr lang="en-US" dirty="0" smtClean="0">
                <a:solidFill>
                  <a:srgbClr val="0070C0"/>
                </a:solidFill>
              </a:rPr>
              <a:t> off the open </a:t>
            </a:r>
            <a:r>
              <a:rPr lang="en-US" dirty="0" err="1" smtClean="0">
                <a:solidFill>
                  <a:srgbClr val="0070C0"/>
                </a:solidFill>
              </a:rPr>
              <a:t>paren</a:t>
            </a:r>
            <a:r>
              <a:rPr lang="en-US" dirty="0" smtClean="0">
                <a:solidFill>
                  <a:srgbClr val="0070C0"/>
                </a:solidFill>
              </a:rPr>
              <a:t> and discard both ()s.</a:t>
            </a:r>
          </a:p>
          <a:p>
            <a:pPr marL="514350" indent="-514350">
              <a:buFont typeface="+mj-lt"/>
              <a:buAutoNum type="arabicParenR"/>
            </a:pPr>
            <a:endParaRPr lang="en-US" dirty="0"/>
          </a:p>
        </p:txBody>
      </p:sp>
      <p:sp>
        <p:nvSpPr>
          <p:cNvPr id="4" name="Title 1"/>
          <p:cNvSpPr>
            <a:spLocks noGrp="1"/>
          </p:cNvSpPr>
          <p:nvPr>
            <p:ph type="title"/>
          </p:nvPr>
        </p:nvSpPr>
        <p:spPr>
          <a:xfrm>
            <a:off x="685800" y="152400"/>
            <a:ext cx="8229600" cy="762000"/>
          </a:xfrm>
        </p:spPr>
        <p:txBody>
          <a:bodyPr/>
          <a:lstStyle/>
          <a:p>
            <a:r>
              <a:rPr lang="en-US" sz="4800" dirty="0" smtClean="0"/>
              <a:t>( 7 * </a:t>
            </a:r>
            <a:r>
              <a:rPr lang="en-US" sz="5400" dirty="0" smtClean="0"/>
              <a:t>(</a:t>
            </a:r>
            <a:r>
              <a:rPr lang="en-US" sz="4800" dirty="0" smtClean="0"/>
              <a:t> 6 + 3 </a:t>
            </a:r>
            <a:r>
              <a:rPr lang="en-US" sz="4800" dirty="0" smtClean="0">
                <a:solidFill>
                  <a:srgbClr val="FF0000"/>
                </a:solidFill>
              </a:rPr>
              <a:t>)</a:t>
            </a:r>
            <a:r>
              <a:rPr lang="en-US" sz="4800" dirty="0" smtClean="0"/>
              <a:t> + ( 2 – 3 ) + 1 )</a:t>
            </a:r>
            <a:endParaRPr lang="en-US" sz="4800" dirty="0"/>
          </a:p>
        </p:txBody>
      </p:sp>
      <p:cxnSp>
        <p:nvCxnSpPr>
          <p:cNvPr id="5" name="Straight Connector 4"/>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72390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57912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791200" y="44958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791200" y="39624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6300464" y="4419600"/>
            <a:ext cx="328936" cy="646331"/>
          </a:xfrm>
          <a:prstGeom prst="rect">
            <a:avLst/>
          </a:prstGeom>
          <a:noFill/>
        </p:spPr>
        <p:txBody>
          <a:bodyPr wrap="none" rtlCol="0">
            <a:spAutoFit/>
          </a:bodyPr>
          <a:lstStyle/>
          <a:p>
            <a:r>
              <a:rPr lang="en-US" sz="3600" b="1" dirty="0" smtClean="0"/>
              <a:t>(</a:t>
            </a:r>
            <a:endParaRPr lang="en-US" sz="3600" b="1" dirty="0"/>
          </a:p>
        </p:txBody>
      </p:sp>
      <p:cxnSp>
        <p:nvCxnSpPr>
          <p:cNvPr id="12" name="Straight Connector 11"/>
          <p:cNvCxnSpPr/>
          <p:nvPr/>
        </p:nvCxnSpPr>
        <p:spPr>
          <a:xfrm>
            <a:off x="5791200" y="3429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5105400" y="594360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7 6 3 </a:t>
            </a:r>
            <a:r>
              <a:rPr lang="en-US" sz="2800" b="1" u="sng" dirty="0" smtClean="0">
                <a:solidFill>
                  <a:srgbClr val="FF0000"/>
                </a:solidFill>
              </a:rPr>
              <a:t>  </a:t>
            </a:r>
            <a:endParaRPr lang="en-US" sz="2800" b="1" u="sng" dirty="0">
              <a:solidFill>
                <a:srgbClr val="FF0000"/>
              </a:solidFill>
            </a:endParaRPr>
          </a:p>
        </p:txBody>
      </p:sp>
      <p:sp>
        <p:nvSpPr>
          <p:cNvPr id="16" name="TextBox 15"/>
          <p:cNvSpPr txBox="1"/>
          <p:nvPr/>
        </p:nvSpPr>
        <p:spPr>
          <a:xfrm>
            <a:off x="5984119" y="4876800"/>
            <a:ext cx="1102481" cy="523220"/>
          </a:xfrm>
          <a:prstGeom prst="rect">
            <a:avLst/>
          </a:prstGeom>
          <a:noFill/>
        </p:spPr>
        <p:txBody>
          <a:bodyPr wrap="none" rtlCol="0">
            <a:spAutoFit/>
          </a:bodyPr>
          <a:lstStyle/>
          <a:p>
            <a:r>
              <a:rPr lang="en-US" sz="2800" b="1" dirty="0" smtClean="0">
                <a:solidFill>
                  <a:srgbClr val="0070C0"/>
                </a:solidFill>
              </a:rPr>
              <a:t>STACK</a:t>
            </a:r>
            <a:endParaRPr lang="en-US" sz="2800" b="1" dirty="0">
              <a:solidFill>
                <a:srgbClr val="0070C0"/>
              </a:solidFill>
            </a:endParaRPr>
          </a:p>
        </p:txBody>
      </p:sp>
      <p:sp>
        <p:nvSpPr>
          <p:cNvPr id="14" name="TextBox 13"/>
          <p:cNvSpPr txBox="1"/>
          <p:nvPr/>
        </p:nvSpPr>
        <p:spPr>
          <a:xfrm>
            <a:off x="6324600" y="3962400"/>
            <a:ext cx="413896" cy="646331"/>
          </a:xfrm>
          <a:prstGeom prst="rect">
            <a:avLst/>
          </a:prstGeom>
          <a:noFill/>
        </p:spPr>
        <p:txBody>
          <a:bodyPr wrap="none" rtlCol="0">
            <a:spAutoFit/>
          </a:bodyPr>
          <a:lstStyle/>
          <a:p>
            <a:r>
              <a:rPr lang="en-US" sz="3600" b="1" dirty="0" smtClean="0"/>
              <a:t>*</a:t>
            </a:r>
            <a:endParaRPr lang="en-US" sz="3600" b="1" dirty="0"/>
          </a:p>
        </p:txBody>
      </p:sp>
      <p:sp>
        <p:nvSpPr>
          <p:cNvPr id="17" name="TextBox 16"/>
          <p:cNvSpPr txBox="1"/>
          <p:nvPr/>
        </p:nvSpPr>
        <p:spPr>
          <a:xfrm>
            <a:off x="6376664" y="3352800"/>
            <a:ext cx="328936" cy="646331"/>
          </a:xfrm>
          <a:prstGeom prst="rect">
            <a:avLst/>
          </a:prstGeom>
          <a:noFill/>
        </p:spPr>
        <p:txBody>
          <a:bodyPr wrap="none" rtlCol="0">
            <a:spAutoFit/>
          </a:bodyPr>
          <a:lstStyle/>
          <a:p>
            <a:r>
              <a:rPr lang="en-US" sz="3600" b="1" dirty="0" smtClean="0"/>
              <a:t>(</a:t>
            </a:r>
            <a:endParaRPr lang="en-US" sz="3600" b="1" dirty="0"/>
          </a:p>
        </p:txBody>
      </p:sp>
      <p:cxnSp>
        <p:nvCxnSpPr>
          <p:cNvPr id="19" name="Straight Connector 18"/>
          <p:cNvCxnSpPr/>
          <p:nvPr/>
        </p:nvCxnSpPr>
        <p:spPr>
          <a:xfrm>
            <a:off x="5791200" y="2935069"/>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6376664" y="2858869"/>
            <a:ext cx="413896" cy="646331"/>
          </a:xfrm>
          <a:prstGeom prst="rect">
            <a:avLst/>
          </a:prstGeom>
          <a:noFill/>
        </p:spPr>
        <p:txBody>
          <a:bodyPr wrap="none" rtlCol="0">
            <a:spAutoFit/>
          </a:bodyPr>
          <a:lstStyle/>
          <a:p>
            <a:r>
              <a:rPr lang="en-US" sz="3600" b="1" dirty="0" smtClean="0"/>
              <a:t>+</a:t>
            </a:r>
            <a:endParaRPr lang="en-US" sz="3600" b="1" dirty="0"/>
          </a:p>
        </p:txBody>
      </p:sp>
      <p:sp>
        <p:nvSpPr>
          <p:cNvPr id="18" name="TextBox 17"/>
          <p:cNvSpPr txBox="1"/>
          <p:nvPr/>
        </p:nvSpPr>
        <p:spPr>
          <a:xfrm>
            <a:off x="6019800" y="1371600"/>
            <a:ext cx="3505200" cy="584775"/>
          </a:xfrm>
          <a:prstGeom prst="rect">
            <a:avLst/>
          </a:prstGeom>
          <a:noFill/>
        </p:spPr>
        <p:txBody>
          <a:bodyPr wrap="square" rtlCol="0">
            <a:spAutoFit/>
          </a:bodyPr>
          <a:lstStyle/>
          <a:p>
            <a:r>
              <a:rPr lang="en-US" sz="3200" b="1" dirty="0" smtClean="0">
                <a:solidFill>
                  <a:srgbClr val="0070C0"/>
                </a:solidFill>
              </a:rPr>
              <a:t>POP +</a:t>
            </a:r>
          </a:p>
        </p:txBody>
      </p:sp>
      <p:sp>
        <p:nvSpPr>
          <p:cNvPr id="21" name="TextBox 20"/>
          <p:cNvSpPr txBox="1"/>
          <p:nvPr/>
        </p:nvSpPr>
        <p:spPr>
          <a:xfrm>
            <a:off x="5181600" y="595378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 3 +</a:t>
            </a:r>
            <a:r>
              <a:rPr lang="en-US" sz="2800" b="1" u="sng" dirty="0" smtClean="0">
                <a:solidFill>
                  <a:srgbClr val="FF0000"/>
                </a:solidFill>
              </a:rPr>
              <a:t>  </a:t>
            </a:r>
            <a:endParaRPr lang="en-US" sz="2800" b="1" u="sng" dirty="0">
              <a:solidFill>
                <a:srgbClr val="FF0000"/>
              </a:solidFill>
            </a:endParaRPr>
          </a:p>
        </p:txBody>
      </p:sp>
      <p:sp>
        <p:nvSpPr>
          <p:cNvPr id="22" name="TextBox 21"/>
          <p:cNvSpPr txBox="1"/>
          <p:nvPr/>
        </p:nvSpPr>
        <p:spPr>
          <a:xfrm>
            <a:off x="6019800" y="1777425"/>
            <a:ext cx="3505200" cy="584775"/>
          </a:xfrm>
          <a:prstGeom prst="rect">
            <a:avLst/>
          </a:prstGeom>
          <a:noFill/>
        </p:spPr>
        <p:txBody>
          <a:bodyPr wrap="square" rtlCol="0">
            <a:spAutoFit/>
          </a:bodyPr>
          <a:lstStyle/>
          <a:p>
            <a:r>
              <a:rPr lang="en-US" sz="3200" b="1" dirty="0" smtClean="0">
                <a:solidFill>
                  <a:srgbClr val="0070C0"/>
                </a:solidFill>
              </a:rPr>
              <a:t>POP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0" grpId="0"/>
      <p:bldP spid="18" grpId="0"/>
      <p:bldP spid="21" grpId="0" animBg="1"/>
      <p:bldP spid="2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5943600" cy="5943600"/>
          </a:xfrm>
        </p:spPr>
        <p:txBody>
          <a:bodyPr>
            <a:normAutofit fontScale="92500" lnSpcReduction="20000"/>
          </a:bodyPr>
          <a:lstStyle/>
          <a:p>
            <a:pPr lvl="1"/>
            <a:r>
              <a:rPr lang="en-US" b="1" u="sng" dirty="0" smtClean="0"/>
              <a:t>Rules:</a:t>
            </a:r>
          </a:p>
          <a:p>
            <a:pPr marL="914400" lvl="1" indent="-514350">
              <a:buFont typeface="+mj-lt"/>
              <a:buAutoNum type="arabicParenR"/>
            </a:pPr>
            <a:r>
              <a:rPr lang="en-US" sz="2600" dirty="0" smtClean="0"/>
              <a:t>For all operands, automatically put in output expression.</a:t>
            </a:r>
          </a:p>
          <a:p>
            <a:pPr marL="914400" lvl="1" indent="-514350">
              <a:buFont typeface="+mj-lt"/>
              <a:buAutoNum type="arabicParenR"/>
            </a:pPr>
            <a:r>
              <a:rPr lang="en-US" sz="2600" b="1" dirty="0" smtClean="0">
                <a:solidFill>
                  <a:srgbClr val="0070C0"/>
                </a:solidFill>
              </a:rPr>
              <a:t>For an operator +, -, *, /, or (, )</a:t>
            </a:r>
          </a:p>
          <a:p>
            <a:pPr marL="1314450" lvl="2" indent="-514350"/>
            <a:r>
              <a:rPr lang="en-US" b="1" u="sng" dirty="0" smtClean="0"/>
              <a:t>IF the operator is an open </a:t>
            </a:r>
            <a:r>
              <a:rPr lang="en-US" b="1" u="sng" dirty="0" err="1" smtClean="0"/>
              <a:t>paren</a:t>
            </a:r>
            <a:r>
              <a:rPr lang="en-US" dirty="0" smtClean="0"/>
              <a:t>, PUSH it.</a:t>
            </a:r>
          </a:p>
          <a:p>
            <a:pPr marL="1314450" lvl="2" indent="-514350"/>
            <a:r>
              <a:rPr lang="en-US" b="1" u="sng" dirty="0" smtClean="0">
                <a:solidFill>
                  <a:srgbClr val="0070C0"/>
                </a:solidFill>
              </a:rPr>
              <a:t>ELSE IF the operator is an arithmetic one</a:t>
            </a:r>
            <a:r>
              <a:rPr lang="en-US" dirty="0" smtClean="0">
                <a:solidFill>
                  <a:srgbClr val="0070C0"/>
                </a:solidFill>
              </a:rPr>
              <a:t>, then do this:</a:t>
            </a:r>
          </a:p>
          <a:p>
            <a:pPr marL="1771650" lvl="3" indent="-514350"/>
            <a:r>
              <a:rPr lang="en-US" dirty="0" smtClean="0">
                <a:solidFill>
                  <a:srgbClr val="0070C0"/>
                </a:solidFill>
              </a:rPr>
              <a:t>Continue </a:t>
            </a:r>
            <a:r>
              <a:rPr lang="en-US" b="1" u="sng" dirty="0" err="1" smtClean="0">
                <a:solidFill>
                  <a:srgbClr val="0070C0"/>
                </a:solidFill>
              </a:rPr>
              <a:t>POP</a:t>
            </a:r>
            <a:r>
              <a:rPr lang="en-US" dirty="0" err="1" smtClean="0">
                <a:solidFill>
                  <a:srgbClr val="0070C0"/>
                </a:solidFill>
              </a:rPr>
              <a:t>ing</a:t>
            </a:r>
            <a:r>
              <a:rPr lang="en-US" dirty="0" smtClean="0">
                <a:solidFill>
                  <a:srgbClr val="0070C0"/>
                </a:solidFill>
              </a:rPr>
              <a:t> items and placing them in the output until you hit an </a:t>
            </a:r>
            <a:r>
              <a:rPr lang="en-US" b="1" dirty="0" smtClean="0">
                <a:solidFill>
                  <a:srgbClr val="0070C0"/>
                </a:solidFill>
              </a:rPr>
              <a:t>OP</a:t>
            </a:r>
            <a:r>
              <a:rPr lang="en-US" dirty="0" smtClean="0">
                <a:solidFill>
                  <a:srgbClr val="0070C0"/>
                </a:solidFill>
              </a:rPr>
              <a:t> with </a:t>
            </a:r>
            <a:r>
              <a:rPr lang="en-US" sz="2600" b="1" dirty="0" smtClean="0">
                <a:solidFill>
                  <a:srgbClr val="0070C0"/>
                </a:solidFill>
              </a:rPr>
              <a:t>&lt;</a:t>
            </a:r>
            <a:r>
              <a:rPr lang="en-US" dirty="0" smtClean="0">
                <a:solidFill>
                  <a:srgbClr val="0070C0"/>
                </a:solidFill>
              </a:rPr>
              <a:t> precedence than the </a:t>
            </a:r>
            <a:r>
              <a:rPr lang="en-US" dirty="0" err="1" smtClean="0">
                <a:solidFill>
                  <a:srgbClr val="0070C0"/>
                </a:solidFill>
              </a:rPr>
              <a:t>curr</a:t>
            </a:r>
            <a:r>
              <a:rPr lang="en-US" dirty="0" smtClean="0">
                <a:solidFill>
                  <a:srgbClr val="0070C0"/>
                </a:solidFill>
              </a:rPr>
              <a:t> </a:t>
            </a:r>
            <a:r>
              <a:rPr lang="en-US" b="1" dirty="0" smtClean="0">
                <a:solidFill>
                  <a:srgbClr val="0070C0"/>
                </a:solidFill>
              </a:rPr>
              <a:t>OP</a:t>
            </a:r>
            <a:r>
              <a:rPr lang="en-US" dirty="0" smtClean="0">
                <a:solidFill>
                  <a:srgbClr val="0070C0"/>
                </a:solidFill>
              </a:rPr>
              <a:t> or until you hit an open paren. </a:t>
            </a:r>
          </a:p>
          <a:p>
            <a:pPr marL="1771650" lvl="3" indent="-514350"/>
            <a:r>
              <a:rPr lang="en-US" dirty="0" smtClean="0">
                <a:solidFill>
                  <a:srgbClr val="0070C0"/>
                </a:solidFill>
              </a:rPr>
              <a:t>At this point, </a:t>
            </a:r>
            <a:r>
              <a:rPr lang="en-US" b="1" dirty="0" smtClean="0">
                <a:solidFill>
                  <a:srgbClr val="0070C0"/>
                </a:solidFill>
              </a:rPr>
              <a:t>PUSH</a:t>
            </a:r>
            <a:r>
              <a:rPr lang="en-US" dirty="0" smtClean="0">
                <a:solidFill>
                  <a:srgbClr val="0070C0"/>
                </a:solidFill>
              </a:rPr>
              <a:t> the </a:t>
            </a:r>
            <a:r>
              <a:rPr lang="en-US" dirty="0" err="1" smtClean="0">
                <a:solidFill>
                  <a:srgbClr val="0070C0"/>
                </a:solidFill>
              </a:rPr>
              <a:t>curr</a:t>
            </a:r>
            <a:r>
              <a:rPr lang="en-US" dirty="0" smtClean="0">
                <a:solidFill>
                  <a:srgbClr val="0070C0"/>
                </a:solidFill>
              </a:rPr>
              <a:t> </a:t>
            </a:r>
            <a:r>
              <a:rPr lang="en-US" b="1" dirty="0" smtClean="0">
                <a:solidFill>
                  <a:srgbClr val="0070C0"/>
                </a:solidFill>
              </a:rPr>
              <a:t>OP</a:t>
            </a:r>
            <a:r>
              <a:rPr lang="en-US" dirty="0" smtClean="0">
                <a:solidFill>
                  <a:srgbClr val="0070C0"/>
                </a:solidFill>
              </a:rPr>
              <a:t>.</a:t>
            </a:r>
          </a:p>
          <a:p>
            <a:pPr marL="1314450" lvl="2" indent="-514350"/>
            <a:r>
              <a:rPr lang="en-US" b="1" u="sng" dirty="0" smtClean="0"/>
              <a:t>ELSE  </a:t>
            </a:r>
            <a:r>
              <a:rPr lang="en-US" b="1" dirty="0" smtClean="0"/>
              <a:t>POP</a:t>
            </a:r>
            <a:r>
              <a:rPr lang="en-US" dirty="0" smtClean="0"/>
              <a:t> off all </a:t>
            </a:r>
            <a:r>
              <a:rPr lang="en-US" b="1" dirty="0" smtClean="0"/>
              <a:t>OPs</a:t>
            </a:r>
            <a:r>
              <a:rPr lang="en-US" dirty="0" smtClean="0"/>
              <a:t> off the stack 1 by 1, placing  them in the output expression until you hit the 1</a:t>
            </a:r>
            <a:r>
              <a:rPr lang="en-US" baseline="30000" dirty="0" smtClean="0"/>
              <a:t>st</a:t>
            </a:r>
            <a:r>
              <a:rPr lang="en-US" dirty="0" smtClean="0"/>
              <a:t> ) open paren. When this occurs, </a:t>
            </a:r>
            <a:r>
              <a:rPr lang="en-US" b="1" dirty="0" smtClean="0"/>
              <a:t>POP</a:t>
            </a:r>
            <a:r>
              <a:rPr lang="en-US" dirty="0" smtClean="0"/>
              <a:t> off the open </a:t>
            </a:r>
            <a:r>
              <a:rPr lang="en-US" dirty="0" err="1" smtClean="0"/>
              <a:t>paren</a:t>
            </a:r>
            <a:r>
              <a:rPr lang="en-US" dirty="0" smtClean="0"/>
              <a:t> and discard both ()s.</a:t>
            </a:r>
          </a:p>
          <a:p>
            <a:pPr marL="514350" indent="-514350">
              <a:buFont typeface="+mj-lt"/>
              <a:buAutoNum type="arabicParenR"/>
            </a:pPr>
            <a:endParaRPr lang="en-US" dirty="0"/>
          </a:p>
        </p:txBody>
      </p:sp>
      <p:sp>
        <p:nvSpPr>
          <p:cNvPr id="4" name="Title 1"/>
          <p:cNvSpPr>
            <a:spLocks noGrp="1"/>
          </p:cNvSpPr>
          <p:nvPr>
            <p:ph type="title"/>
          </p:nvPr>
        </p:nvSpPr>
        <p:spPr>
          <a:xfrm>
            <a:off x="685800" y="152400"/>
            <a:ext cx="8229600" cy="762000"/>
          </a:xfrm>
        </p:spPr>
        <p:txBody>
          <a:bodyPr/>
          <a:lstStyle/>
          <a:p>
            <a:r>
              <a:rPr lang="en-US" sz="4800" dirty="0" smtClean="0"/>
              <a:t>( 7 * </a:t>
            </a:r>
            <a:r>
              <a:rPr lang="en-US" sz="5400" dirty="0" smtClean="0"/>
              <a:t>(</a:t>
            </a:r>
            <a:r>
              <a:rPr lang="en-US" sz="4800" dirty="0" smtClean="0"/>
              <a:t> 6 + 3 ) </a:t>
            </a:r>
            <a:r>
              <a:rPr lang="en-US" sz="4800" dirty="0" smtClean="0">
                <a:solidFill>
                  <a:srgbClr val="FF0000"/>
                </a:solidFill>
              </a:rPr>
              <a:t>+</a:t>
            </a:r>
            <a:r>
              <a:rPr lang="en-US" sz="4800" dirty="0" smtClean="0"/>
              <a:t> ( 2 – 3 ) + 1 )</a:t>
            </a:r>
            <a:endParaRPr lang="en-US" sz="4800" dirty="0"/>
          </a:p>
        </p:txBody>
      </p:sp>
      <p:cxnSp>
        <p:nvCxnSpPr>
          <p:cNvPr id="5" name="Straight Connector 4"/>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72390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57912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791200" y="44958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791200" y="39624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6300464" y="4419600"/>
            <a:ext cx="328936" cy="646331"/>
          </a:xfrm>
          <a:prstGeom prst="rect">
            <a:avLst/>
          </a:prstGeom>
          <a:noFill/>
        </p:spPr>
        <p:txBody>
          <a:bodyPr wrap="none" rtlCol="0">
            <a:spAutoFit/>
          </a:bodyPr>
          <a:lstStyle/>
          <a:p>
            <a:r>
              <a:rPr lang="en-US" sz="3600" b="1" dirty="0" smtClean="0"/>
              <a:t>(</a:t>
            </a:r>
            <a:endParaRPr lang="en-US" sz="3600" b="1" dirty="0"/>
          </a:p>
        </p:txBody>
      </p:sp>
      <p:cxnSp>
        <p:nvCxnSpPr>
          <p:cNvPr id="12" name="Straight Connector 11"/>
          <p:cNvCxnSpPr/>
          <p:nvPr/>
        </p:nvCxnSpPr>
        <p:spPr>
          <a:xfrm>
            <a:off x="5791200" y="3429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5105400" y="594360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 3 + </a:t>
            </a:r>
            <a:r>
              <a:rPr lang="en-US" sz="2800" b="1" u="sng" dirty="0" smtClean="0">
                <a:solidFill>
                  <a:srgbClr val="FF0000"/>
                </a:solidFill>
              </a:rPr>
              <a:t>  </a:t>
            </a:r>
            <a:endParaRPr lang="en-US" sz="2800" b="1" u="sng" dirty="0">
              <a:solidFill>
                <a:srgbClr val="FF0000"/>
              </a:solidFill>
            </a:endParaRPr>
          </a:p>
        </p:txBody>
      </p:sp>
      <p:sp>
        <p:nvSpPr>
          <p:cNvPr id="16" name="TextBox 15"/>
          <p:cNvSpPr txBox="1"/>
          <p:nvPr/>
        </p:nvSpPr>
        <p:spPr>
          <a:xfrm>
            <a:off x="5984119" y="4876800"/>
            <a:ext cx="1102481" cy="523220"/>
          </a:xfrm>
          <a:prstGeom prst="rect">
            <a:avLst/>
          </a:prstGeom>
          <a:noFill/>
        </p:spPr>
        <p:txBody>
          <a:bodyPr wrap="none" rtlCol="0">
            <a:spAutoFit/>
          </a:bodyPr>
          <a:lstStyle/>
          <a:p>
            <a:r>
              <a:rPr lang="en-US" sz="2800" b="1" dirty="0" smtClean="0">
                <a:solidFill>
                  <a:srgbClr val="0070C0"/>
                </a:solidFill>
              </a:rPr>
              <a:t>STACK</a:t>
            </a:r>
            <a:endParaRPr lang="en-US" sz="2800" b="1" dirty="0">
              <a:solidFill>
                <a:srgbClr val="0070C0"/>
              </a:solidFill>
            </a:endParaRPr>
          </a:p>
        </p:txBody>
      </p:sp>
      <p:sp>
        <p:nvSpPr>
          <p:cNvPr id="14" name="TextBox 13"/>
          <p:cNvSpPr txBox="1"/>
          <p:nvPr/>
        </p:nvSpPr>
        <p:spPr>
          <a:xfrm>
            <a:off x="6324600" y="3962400"/>
            <a:ext cx="413896" cy="646331"/>
          </a:xfrm>
          <a:prstGeom prst="rect">
            <a:avLst/>
          </a:prstGeom>
          <a:noFill/>
        </p:spPr>
        <p:txBody>
          <a:bodyPr wrap="none" rtlCol="0">
            <a:spAutoFit/>
          </a:bodyPr>
          <a:lstStyle/>
          <a:p>
            <a:r>
              <a:rPr lang="en-US" sz="3600" b="1" dirty="0" smtClean="0"/>
              <a:t>*</a:t>
            </a:r>
            <a:endParaRPr lang="en-US" sz="3600" b="1" dirty="0"/>
          </a:p>
        </p:txBody>
      </p:sp>
      <p:cxnSp>
        <p:nvCxnSpPr>
          <p:cNvPr id="19" name="Straight Connector 18"/>
          <p:cNvCxnSpPr/>
          <p:nvPr/>
        </p:nvCxnSpPr>
        <p:spPr>
          <a:xfrm>
            <a:off x="5791200" y="2935069"/>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5943600" y="1295400"/>
            <a:ext cx="3505200" cy="584775"/>
          </a:xfrm>
          <a:prstGeom prst="rect">
            <a:avLst/>
          </a:prstGeom>
          <a:noFill/>
        </p:spPr>
        <p:txBody>
          <a:bodyPr wrap="square" rtlCol="0">
            <a:spAutoFit/>
          </a:bodyPr>
          <a:lstStyle/>
          <a:p>
            <a:r>
              <a:rPr lang="en-US" sz="3200" b="1" dirty="0" smtClean="0">
                <a:solidFill>
                  <a:srgbClr val="0070C0"/>
                </a:solidFill>
              </a:rPr>
              <a:t>POP *</a:t>
            </a:r>
          </a:p>
        </p:txBody>
      </p:sp>
      <p:sp>
        <p:nvSpPr>
          <p:cNvPr id="21" name="TextBox 20"/>
          <p:cNvSpPr txBox="1"/>
          <p:nvPr/>
        </p:nvSpPr>
        <p:spPr>
          <a:xfrm>
            <a:off x="5029200" y="595378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 3 + *</a:t>
            </a:r>
            <a:r>
              <a:rPr lang="en-US" sz="2800" b="1" u="sng" dirty="0" smtClean="0">
                <a:solidFill>
                  <a:srgbClr val="FF0000"/>
                </a:solidFill>
              </a:rPr>
              <a:t>  </a:t>
            </a:r>
            <a:endParaRPr lang="en-US" sz="2800" b="1" u="sng" dirty="0">
              <a:solidFill>
                <a:srgbClr val="FF0000"/>
              </a:solidFill>
            </a:endParaRPr>
          </a:p>
        </p:txBody>
      </p:sp>
      <p:sp>
        <p:nvSpPr>
          <p:cNvPr id="22" name="TextBox 21"/>
          <p:cNvSpPr txBox="1"/>
          <p:nvPr/>
        </p:nvSpPr>
        <p:spPr>
          <a:xfrm>
            <a:off x="5943600" y="1701225"/>
            <a:ext cx="3505200" cy="584775"/>
          </a:xfrm>
          <a:prstGeom prst="rect">
            <a:avLst/>
          </a:prstGeom>
          <a:noFill/>
        </p:spPr>
        <p:txBody>
          <a:bodyPr wrap="square" rtlCol="0">
            <a:spAutoFit/>
          </a:bodyPr>
          <a:lstStyle/>
          <a:p>
            <a:r>
              <a:rPr lang="en-US" sz="3200" b="1" dirty="0" smtClean="0">
                <a:solidFill>
                  <a:srgbClr val="0070C0"/>
                </a:solidFill>
              </a:rPr>
              <a:t>PUSH +</a:t>
            </a:r>
          </a:p>
        </p:txBody>
      </p:sp>
      <p:sp>
        <p:nvSpPr>
          <p:cNvPr id="23" name="TextBox 22"/>
          <p:cNvSpPr txBox="1"/>
          <p:nvPr/>
        </p:nvSpPr>
        <p:spPr>
          <a:xfrm>
            <a:off x="6324600" y="3849469"/>
            <a:ext cx="413896" cy="646331"/>
          </a:xfrm>
          <a:prstGeom prst="rect">
            <a:avLst/>
          </a:prstGeom>
          <a:noFill/>
        </p:spPr>
        <p:txBody>
          <a:bodyPr wrap="none" rtlCol="0">
            <a:spAutoFit/>
          </a:bodyPr>
          <a:lstStyle/>
          <a:p>
            <a:r>
              <a:rPr lang="en-US" sz="3600" b="1" dirty="0" smtClean="0"/>
              <a:t>+</a:t>
            </a: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8" grpId="0"/>
      <p:bldP spid="21" grpId="0" animBg="1"/>
      <p:bldP spid="22" grpId="0"/>
      <p:bldP spid="2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5943600" cy="5943600"/>
          </a:xfrm>
        </p:spPr>
        <p:txBody>
          <a:bodyPr>
            <a:normAutofit fontScale="92500" lnSpcReduction="20000"/>
          </a:bodyPr>
          <a:lstStyle/>
          <a:p>
            <a:pPr lvl="1"/>
            <a:r>
              <a:rPr lang="en-US" b="1" u="sng" dirty="0" smtClean="0"/>
              <a:t>Rules:</a:t>
            </a:r>
          </a:p>
          <a:p>
            <a:pPr marL="914400" lvl="1" indent="-514350">
              <a:buFont typeface="+mj-lt"/>
              <a:buAutoNum type="arabicParenR"/>
            </a:pPr>
            <a:r>
              <a:rPr lang="en-US" sz="2600" dirty="0" smtClean="0"/>
              <a:t>For all operands, automatically put in output expression.</a:t>
            </a:r>
          </a:p>
          <a:p>
            <a:pPr marL="914400" lvl="1" indent="-514350">
              <a:buFont typeface="+mj-lt"/>
              <a:buAutoNum type="arabicParenR"/>
            </a:pPr>
            <a:r>
              <a:rPr lang="en-US" sz="2600" b="1" dirty="0" smtClean="0">
                <a:solidFill>
                  <a:srgbClr val="0070C0"/>
                </a:solidFill>
              </a:rPr>
              <a:t>For an operator +, -, *, /, or (, )</a:t>
            </a:r>
          </a:p>
          <a:p>
            <a:pPr marL="1314450" lvl="2" indent="-514350"/>
            <a:r>
              <a:rPr lang="en-US" b="1" u="sng" dirty="0" smtClean="0">
                <a:solidFill>
                  <a:srgbClr val="0070C0"/>
                </a:solidFill>
              </a:rPr>
              <a:t>IF the operator is an open </a:t>
            </a:r>
            <a:r>
              <a:rPr lang="en-US" b="1" u="sng" dirty="0" err="1" smtClean="0">
                <a:solidFill>
                  <a:srgbClr val="0070C0"/>
                </a:solidFill>
              </a:rPr>
              <a:t>paren</a:t>
            </a:r>
            <a:r>
              <a:rPr lang="en-US" b="1" dirty="0" smtClean="0">
                <a:solidFill>
                  <a:srgbClr val="0070C0"/>
                </a:solidFill>
              </a:rPr>
              <a:t>, PUSH it.</a:t>
            </a:r>
          </a:p>
          <a:p>
            <a:pPr marL="1314450" lvl="2" indent="-514350"/>
            <a:r>
              <a:rPr lang="en-US" b="1" u="sng" dirty="0" smtClean="0"/>
              <a:t>ELSE IF the operator is an arithmetic one</a:t>
            </a:r>
            <a:r>
              <a:rPr lang="en-US" dirty="0" smtClean="0"/>
              <a:t>, then do this:</a:t>
            </a:r>
          </a:p>
          <a:p>
            <a:pPr marL="1771650" lvl="3" indent="-514350"/>
            <a:r>
              <a:rPr lang="en-US" dirty="0" smtClean="0"/>
              <a:t>Continue </a:t>
            </a:r>
            <a:r>
              <a:rPr lang="en-US" b="1" u="sng" dirty="0" err="1" smtClean="0"/>
              <a:t>POP</a:t>
            </a:r>
            <a:r>
              <a:rPr lang="en-US" dirty="0" err="1" smtClean="0"/>
              <a:t>ing</a:t>
            </a:r>
            <a:r>
              <a:rPr lang="en-US" dirty="0" smtClean="0"/>
              <a:t> items and placing them in the output until you hit an </a:t>
            </a:r>
            <a:r>
              <a:rPr lang="en-US" b="1" dirty="0" smtClean="0"/>
              <a:t>OP</a:t>
            </a:r>
            <a:r>
              <a:rPr lang="en-US" dirty="0" smtClean="0"/>
              <a:t> with </a:t>
            </a:r>
            <a:r>
              <a:rPr lang="en-US" sz="2600" b="1" dirty="0" smtClean="0"/>
              <a:t>&lt;</a:t>
            </a:r>
            <a:r>
              <a:rPr lang="en-US" dirty="0" smtClean="0"/>
              <a:t> precedence than the </a:t>
            </a:r>
            <a:r>
              <a:rPr lang="en-US" dirty="0" err="1" smtClean="0"/>
              <a:t>curr</a:t>
            </a:r>
            <a:r>
              <a:rPr lang="en-US" dirty="0" smtClean="0"/>
              <a:t> </a:t>
            </a:r>
            <a:r>
              <a:rPr lang="en-US" b="1" dirty="0" smtClean="0"/>
              <a:t>OP</a:t>
            </a:r>
            <a:r>
              <a:rPr lang="en-US" dirty="0" smtClean="0"/>
              <a:t> or until you hit an open paren. </a:t>
            </a:r>
          </a:p>
          <a:p>
            <a:pPr marL="1771650" lvl="3" indent="-514350"/>
            <a:r>
              <a:rPr lang="en-US" dirty="0" smtClean="0"/>
              <a:t>At this point, </a:t>
            </a:r>
            <a:r>
              <a:rPr lang="en-US" b="1" dirty="0" smtClean="0"/>
              <a:t>PUSH</a:t>
            </a:r>
            <a:r>
              <a:rPr lang="en-US" dirty="0" smtClean="0"/>
              <a:t> the </a:t>
            </a:r>
            <a:r>
              <a:rPr lang="en-US" dirty="0" err="1" smtClean="0"/>
              <a:t>curr</a:t>
            </a:r>
            <a:r>
              <a:rPr lang="en-US" dirty="0" smtClean="0"/>
              <a:t> </a:t>
            </a:r>
            <a:r>
              <a:rPr lang="en-US" b="1" dirty="0" smtClean="0"/>
              <a:t>OP</a:t>
            </a:r>
            <a:r>
              <a:rPr lang="en-US" dirty="0" smtClean="0"/>
              <a:t>.</a:t>
            </a:r>
          </a:p>
          <a:p>
            <a:pPr marL="1314450" lvl="2" indent="-514350"/>
            <a:r>
              <a:rPr lang="en-US" b="1" u="sng" dirty="0" smtClean="0"/>
              <a:t>ELSE  </a:t>
            </a:r>
            <a:r>
              <a:rPr lang="en-US" b="1" dirty="0" smtClean="0"/>
              <a:t>POP</a:t>
            </a:r>
            <a:r>
              <a:rPr lang="en-US" dirty="0" smtClean="0"/>
              <a:t> off all </a:t>
            </a:r>
            <a:r>
              <a:rPr lang="en-US" b="1" dirty="0" smtClean="0"/>
              <a:t>OPs</a:t>
            </a:r>
            <a:r>
              <a:rPr lang="en-US" dirty="0" smtClean="0"/>
              <a:t> off the stack 1 by 1, placing  them in the output expression until you hit the 1</a:t>
            </a:r>
            <a:r>
              <a:rPr lang="en-US" baseline="30000" dirty="0" smtClean="0"/>
              <a:t>st</a:t>
            </a:r>
            <a:r>
              <a:rPr lang="en-US" dirty="0" smtClean="0"/>
              <a:t> ) open paren. When this occurs, </a:t>
            </a:r>
            <a:r>
              <a:rPr lang="en-US" b="1" dirty="0" smtClean="0"/>
              <a:t>POP</a:t>
            </a:r>
            <a:r>
              <a:rPr lang="en-US" dirty="0" smtClean="0"/>
              <a:t> off the open </a:t>
            </a:r>
            <a:r>
              <a:rPr lang="en-US" dirty="0" err="1" smtClean="0"/>
              <a:t>paren</a:t>
            </a:r>
            <a:r>
              <a:rPr lang="en-US" dirty="0" smtClean="0"/>
              <a:t> and discard both ()s.</a:t>
            </a:r>
          </a:p>
          <a:p>
            <a:pPr marL="514350" indent="-514350">
              <a:buFont typeface="+mj-lt"/>
              <a:buAutoNum type="arabicParenR"/>
            </a:pPr>
            <a:endParaRPr lang="en-US" dirty="0"/>
          </a:p>
        </p:txBody>
      </p:sp>
      <p:sp>
        <p:nvSpPr>
          <p:cNvPr id="4" name="Title 1"/>
          <p:cNvSpPr>
            <a:spLocks noGrp="1"/>
          </p:cNvSpPr>
          <p:nvPr>
            <p:ph type="title"/>
          </p:nvPr>
        </p:nvSpPr>
        <p:spPr>
          <a:xfrm>
            <a:off x="685800" y="152400"/>
            <a:ext cx="8229600" cy="762000"/>
          </a:xfrm>
        </p:spPr>
        <p:txBody>
          <a:bodyPr/>
          <a:lstStyle/>
          <a:p>
            <a:r>
              <a:rPr lang="en-US" sz="4800" dirty="0" smtClean="0"/>
              <a:t>( 7 * </a:t>
            </a:r>
            <a:r>
              <a:rPr lang="en-US" sz="5400" dirty="0" smtClean="0"/>
              <a:t>(</a:t>
            </a:r>
            <a:r>
              <a:rPr lang="en-US" sz="4800" dirty="0" smtClean="0"/>
              <a:t> 6 + 3 ) +</a:t>
            </a:r>
            <a:r>
              <a:rPr lang="en-US" sz="4800" dirty="0" smtClean="0">
                <a:solidFill>
                  <a:srgbClr val="FF0000"/>
                </a:solidFill>
              </a:rPr>
              <a:t> ( </a:t>
            </a:r>
            <a:r>
              <a:rPr lang="en-US" sz="4800" dirty="0" smtClean="0"/>
              <a:t>2 – 3 ) + 1 )</a:t>
            </a:r>
            <a:endParaRPr lang="en-US" sz="4800" dirty="0"/>
          </a:p>
        </p:txBody>
      </p:sp>
      <p:cxnSp>
        <p:nvCxnSpPr>
          <p:cNvPr id="5" name="Straight Connector 4"/>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72390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57912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791200" y="44958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791200" y="39624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6300464" y="4419600"/>
            <a:ext cx="328936" cy="646331"/>
          </a:xfrm>
          <a:prstGeom prst="rect">
            <a:avLst/>
          </a:prstGeom>
          <a:noFill/>
        </p:spPr>
        <p:txBody>
          <a:bodyPr wrap="none" rtlCol="0">
            <a:spAutoFit/>
          </a:bodyPr>
          <a:lstStyle/>
          <a:p>
            <a:r>
              <a:rPr lang="en-US" sz="3600" b="1" dirty="0" smtClean="0"/>
              <a:t>(</a:t>
            </a:r>
            <a:endParaRPr lang="en-US" sz="3600" b="1" dirty="0"/>
          </a:p>
        </p:txBody>
      </p:sp>
      <p:cxnSp>
        <p:nvCxnSpPr>
          <p:cNvPr id="12" name="Straight Connector 11"/>
          <p:cNvCxnSpPr/>
          <p:nvPr/>
        </p:nvCxnSpPr>
        <p:spPr>
          <a:xfrm>
            <a:off x="5791200" y="3429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5105400" y="594360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 3 + </a:t>
            </a:r>
            <a:r>
              <a:rPr lang="en-US" sz="2800" b="1" u="sng" dirty="0" smtClean="0">
                <a:solidFill>
                  <a:srgbClr val="FF0000"/>
                </a:solidFill>
              </a:rPr>
              <a:t>  </a:t>
            </a:r>
            <a:endParaRPr lang="en-US" sz="2800" b="1" u="sng" dirty="0">
              <a:solidFill>
                <a:srgbClr val="FF0000"/>
              </a:solidFill>
            </a:endParaRPr>
          </a:p>
        </p:txBody>
      </p:sp>
      <p:sp>
        <p:nvSpPr>
          <p:cNvPr id="16" name="TextBox 15"/>
          <p:cNvSpPr txBox="1"/>
          <p:nvPr/>
        </p:nvSpPr>
        <p:spPr>
          <a:xfrm>
            <a:off x="5984119" y="4876800"/>
            <a:ext cx="1102481" cy="523220"/>
          </a:xfrm>
          <a:prstGeom prst="rect">
            <a:avLst/>
          </a:prstGeom>
          <a:noFill/>
        </p:spPr>
        <p:txBody>
          <a:bodyPr wrap="none" rtlCol="0">
            <a:spAutoFit/>
          </a:bodyPr>
          <a:lstStyle/>
          <a:p>
            <a:r>
              <a:rPr lang="en-US" sz="2800" b="1" dirty="0" smtClean="0">
                <a:solidFill>
                  <a:srgbClr val="0070C0"/>
                </a:solidFill>
              </a:rPr>
              <a:t>STACK</a:t>
            </a:r>
            <a:endParaRPr lang="en-US" sz="2800" b="1" dirty="0">
              <a:solidFill>
                <a:srgbClr val="0070C0"/>
              </a:solidFill>
            </a:endParaRPr>
          </a:p>
        </p:txBody>
      </p:sp>
      <p:cxnSp>
        <p:nvCxnSpPr>
          <p:cNvPr id="19" name="Straight Connector 18"/>
          <p:cNvCxnSpPr/>
          <p:nvPr/>
        </p:nvCxnSpPr>
        <p:spPr>
          <a:xfrm>
            <a:off x="5791200" y="2935069"/>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5029200" y="595378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 3 + *</a:t>
            </a:r>
            <a:r>
              <a:rPr lang="en-US" sz="2800" b="1" u="sng" dirty="0" smtClean="0">
                <a:solidFill>
                  <a:srgbClr val="FF0000"/>
                </a:solidFill>
              </a:rPr>
              <a:t>  </a:t>
            </a:r>
            <a:endParaRPr lang="en-US" sz="2800" b="1" u="sng" dirty="0">
              <a:solidFill>
                <a:srgbClr val="FF0000"/>
              </a:solidFill>
            </a:endParaRPr>
          </a:p>
        </p:txBody>
      </p:sp>
      <p:sp>
        <p:nvSpPr>
          <p:cNvPr id="22" name="TextBox 21"/>
          <p:cNvSpPr txBox="1"/>
          <p:nvPr/>
        </p:nvSpPr>
        <p:spPr>
          <a:xfrm>
            <a:off x="5943600" y="1701225"/>
            <a:ext cx="3505200" cy="584775"/>
          </a:xfrm>
          <a:prstGeom prst="rect">
            <a:avLst/>
          </a:prstGeom>
          <a:noFill/>
        </p:spPr>
        <p:txBody>
          <a:bodyPr wrap="square" rtlCol="0">
            <a:spAutoFit/>
          </a:bodyPr>
          <a:lstStyle/>
          <a:p>
            <a:r>
              <a:rPr lang="en-US" sz="3200" b="1" dirty="0" smtClean="0">
                <a:solidFill>
                  <a:srgbClr val="0070C0"/>
                </a:solidFill>
              </a:rPr>
              <a:t>PUSH (</a:t>
            </a:r>
          </a:p>
        </p:txBody>
      </p:sp>
      <p:sp>
        <p:nvSpPr>
          <p:cNvPr id="23" name="TextBox 22"/>
          <p:cNvSpPr txBox="1"/>
          <p:nvPr/>
        </p:nvSpPr>
        <p:spPr>
          <a:xfrm>
            <a:off x="6324600" y="3849469"/>
            <a:ext cx="413896" cy="646331"/>
          </a:xfrm>
          <a:prstGeom prst="rect">
            <a:avLst/>
          </a:prstGeom>
          <a:noFill/>
        </p:spPr>
        <p:txBody>
          <a:bodyPr wrap="none" rtlCol="0">
            <a:spAutoFit/>
          </a:bodyPr>
          <a:lstStyle/>
          <a:p>
            <a:r>
              <a:rPr lang="en-US" sz="3600" b="1" dirty="0" smtClean="0"/>
              <a:t>+</a:t>
            </a:r>
            <a:endParaRPr lang="en-US" sz="3600" b="1" dirty="0"/>
          </a:p>
        </p:txBody>
      </p:sp>
      <p:sp>
        <p:nvSpPr>
          <p:cNvPr id="20" name="TextBox 19"/>
          <p:cNvSpPr txBox="1"/>
          <p:nvPr/>
        </p:nvSpPr>
        <p:spPr>
          <a:xfrm>
            <a:off x="6324600" y="3352800"/>
            <a:ext cx="328936" cy="646331"/>
          </a:xfrm>
          <a:prstGeom prst="rect">
            <a:avLst/>
          </a:prstGeom>
          <a:noFill/>
        </p:spPr>
        <p:txBody>
          <a:bodyPr wrap="none" rtlCol="0">
            <a:spAutoFit/>
          </a:bodyPr>
          <a:lstStyle/>
          <a:p>
            <a:r>
              <a:rPr lang="en-US" sz="3600" b="1" dirty="0" smtClean="0"/>
              <a:t>(</a:t>
            </a: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5943600" cy="5943600"/>
          </a:xfrm>
        </p:spPr>
        <p:txBody>
          <a:bodyPr>
            <a:normAutofit fontScale="92500" lnSpcReduction="20000"/>
          </a:bodyPr>
          <a:lstStyle/>
          <a:p>
            <a:pPr lvl="1"/>
            <a:r>
              <a:rPr lang="en-US" b="1" u="sng" dirty="0" smtClean="0"/>
              <a:t>Rules:</a:t>
            </a:r>
          </a:p>
          <a:p>
            <a:pPr marL="914400" lvl="1" indent="-514350">
              <a:buFont typeface="+mj-lt"/>
              <a:buAutoNum type="arabicParenR"/>
            </a:pPr>
            <a:r>
              <a:rPr lang="en-US" sz="2600" b="1" dirty="0" smtClean="0">
                <a:solidFill>
                  <a:srgbClr val="0070C0"/>
                </a:solidFill>
              </a:rPr>
              <a:t>For all operands, automatically put in output expression.</a:t>
            </a:r>
          </a:p>
          <a:p>
            <a:pPr marL="914400" lvl="1" indent="-514350">
              <a:buFont typeface="+mj-lt"/>
              <a:buAutoNum type="arabicParenR"/>
            </a:pPr>
            <a:r>
              <a:rPr lang="en-US" sz="2600" dirty="0" smtClean="0"/>
              <a:t>For an operator +, -, *, /, or (, )</a:t>
            </a:r>
          </a:p>
          <a:p>
            <a:pPr marL="1314450" lvl="2" indent="-514350"/>
            <a:r>
              <a:rPr lang="en-US" b="1" u="sng" dirty="0" smtClean="0"/>
              <a:t>IF the operator is an open </a:t>
            </a:r>
            <a:r>
              <a:rPr lang="en-US" b="1" u="sng" dirty="0" err="1" smtClean="0"/>
              <a:t>paren</a:t>
            </a:r>
            <a:r>
              <a:rPr lang="en-US" dirty="0" smtClean="0"/>
              <a:t>, PUSH it.</a:t>
            </a:r>
          </a:p>
          <a:p>
            <a:pPr marL="1314450" lvl="2" indent="-514350"/>
            <a:r>
              <a:rPr lang="en-US" b="1" u="sng" dirty="0" smtClean="0"/>
              <a:t>ELSE IF the operator is an arithmetic one</a:t>
            </a:r>
            <a:r>
              <a:rPr lang="en-US" dirty="0" smtClean="0"/>
              <a:t>, then do this:</a:t>
            </a:r>
          </a:p>
          <a:p>
            <a:pPr marL="1771650" lvl="3" indent="-514350"/>
            <a:r>
              <a:rPr lang="en-US" dirty="0" smtClean="0"/>
              <a:t>Continue </a:t>
            </a:r>
            <a:r>
              <a:rPr lang="en-US" b="1" u="sng" dirty="0" err="1" smtClean="0"/>
              <a:t>POP</a:t>
            </a:r>
            <a:r>
              <a:rPr lang="en-US" dirty="0" err="1" smtClean="0"/>
              <a:t>ing</a:t>
            </a:r>
            <a:r>
              <a:rPr lang="en-US" dirty="0" smtClean="0"/>
              <a:t> items and placing them in the output until you hit an </a:t>
            </a:r>
            <a:r>
              <a:rPr lang="en-US" b="1" dirty="0" smtClean="0"/>
              <a:t>OP</a:t>
            </a:r>
            <a:r>
              <a:rPr lang="en-US" dirty="0" smtClean="0"/>
              <a:t> with </a:t>
            </a:r>
            <a:r>
              <a:rPr lang="en-US" sz="2600" b="1" dirty="0" smtClean="0"/>
              <a:t>&lt;</a:t>
            </a:r>
            <a:r>
              <a:rPr lang="en-US" dirty="0" smtClean="0"/>
              <a:t> precedence than the </a:t>
            </a:r>
            <a:r>
              <a:rPr lang="en-US" dirty="0" err="1" smtClean="0"/>
              <a:t>curr</a:t>
            </a:r>
            <a:r>
              <a:rPr lang="en-US" dirty="0" smtClean="0"/>
              <a:t> </a:t>
            </a:r>
            <a:r>
              <a:rPr lang="en-US" b="1" dirty="0" smtClean="0"/>
              <a:t>OP</a:t>
            </a:r>
            <a:r>
              <a:rPr lang="en-US" dirty="0" smtClean="0"/>
              <a:t> or until you hit an open paren. </a:t>
            </a:r>
          </a:p>
          <a:p>
            <a:pPr marL="1771650" lvl="3" indent="-514350"/>
            <a:r>
              <a:rPr lang="en-US" dirty="0" smtClean="0"/>
              <a:t>At this point, </a:t>
            </a:r>
            <a:r>
              <a:rPr lang="en-US" b="1" dirty="0" smtClean="0"/>
              <a:t>PUSH</a:t>
            </a:r>
            <a:r>
              <a:rPr lang="en-US" dirty="0" smtClean="0"/>
              <a:t> the </a:t>
            </a:r>
            <a:r>
              <a:rPr lang="en-US" dirty="0" err="1" smtClean="0"/>
              <a:t>curr</a:t>
            </a:r>
            <a:r>
              <a:rPr lang="en-US" dirty="0" smtClean="0"/>
              <a:t> </a:t>
            </a:r>
            <a:r>
              <a:rPr lang="en-US" b="1" dirty="0" smtClean="0"/>
              <a:t>OP</a:t>
            </a:r>
            <a:r>
              <a:rPr lang="en-US" dirty="0" smtClean="0"/>
              <a:t>.</a:t>
            </a:r>
          </a:p>
          <a:p>
            <a:pPr marL="1314450" lvl="2" indent="-514350"/>
            <a:r>
              <a:rPr lang="en-US" b="1" u="sng" dirty="0" smtClean="0"/>
              <a:t>ELSE  </a:t>
            </a:r>
            <a:r>
              <a:rPr lang="en-US" b="1" dirty="0" smtClean="0"/>
              <a:t>POP</a:t>
            </a:r>
            <a:r>
              <a:rPr lang="en-US" dirty="0" smtClean="0"/>
              <a:t> off all </a:t>
            </a:r>
            <a:r>
              <a:rPr lang="en-US" b="1" dirty="0" smtClean="0"/>
              <a:t>OPs</a:t>
            </a:r>
            <a:r>
              <a:rPr lang="en-US" dirty="0" smtClean="0"/>
              <a:t> off the stack 1 by 1, placing  them in the output expression until you hit the 1</a:t>
            </a:r>
            <a:r>
              <a:rPr lang="en-US" baseline="30000" dirty="0" smtClean="0"/>
              <a:t>st</a:t>
            </a:r>
            <a:r>
              <a:rPr lang="en-US" dirty="0" smtClean="0"/>
              <a:t> ) open paren. When this occurs, </a:t>
            </a:r>
            <a:r>
              <a:rPr lang="en-US" b="1" dirty="0" smtClean="0"/>
              <a:t>POP</a:t>
            </a:r>
            <a:r>
              <a:rPr lang="en-US" dirty="0" smtClean="0"/>
              <a:t> off the open </a:t>
            </a:r>
            <a:r>
              <a:rPr lang="en-US" dirty="0" err="1" smtClean="0"/>
              <a:t>paren</a:t>
            </a:r>
            <a:r>
              <a:rPr lang="en-US" dirty="0" smtClean="0"/>
              <a:t> and discard both ()s.</a:t>
            </a:r>
          </a:p>
          <a:p>
            <a:pPr marL="514350" indent="-514350">
              <a:buFont typeface="+mj-lt"/>
              <a:buAutoNum type="arabicParenR"/>
            </a:pPr>
            <a:endParaRPr lang="en-US" dirty="0"/>
          </a:p>
        </p:txBody>
      </p:sp>
      <p:sp>
        <p:nvSpPr>
          <p:cNvPr id="4" name="Title 1"/>
          <p:cNvSpPr>
            <a:spLocks noGrp="1"/>
          </p:cNvSpPr>
          <p:nvPr>
            <p:ph type="title"/>
          </p:nvPr>
        </p:nvSpPr>
        <p:spPr>
          <a:xfrm>
            <a:off x="685800" y="152400"/>
            <a:ext cx="8229600" cy="762000"/>
          </a:xfrm>
        </p:spPr>
        <p:txBody>
          <a:bodyPr/>
          <a:lstStyle/>
          <a:p>
            <a:r>
              <a:rPr lang="en-US" sz="4800" dirty="0" smtClean="0"/>
              <a:t>( 7 * </a:t>
            </a:r>
            <a:r>
              <a:rPr lang="en-US" sz="5400" dirty="0" smtClean="0"/>
              <a:t>(</a:t>
            </a:r>
            <a:r>
              <a:rPr lang="en-US" sz="4800" dirty="0" smtClean="0"/>
              <a:t> 6 + 3 ) +</a:t>
            </a:r>
            <a:r>
              <a:rPr lang="en-US" sz="4800" dirty="0" smtClean="0">
                <a:solidFill>
                  <a:srgbClr val="FF0000"/>
                </a:solidFill>
              </a:rPr>
              <a:t> </a:t>
            </a:r>
            <a:r>
              <a:rPr lang="en-US" sz="4800" dirty="0" smtClean="0"/>
              <a:t>(</a:t>
            </a:r>
            <a:r>
              <a:rPr lang="en-US" sz="4800" dirty="0" smtClean="0">
                <a:solidFill>
                  <a:srgbClr val="FF0000"/>
                </a:solidFill>
              </a:rPr>
              <a:t> 2</a:t>
            </a:r>
            <a:r>
              <a:rPr lang="en-US" sz="4800" dirty="0" smtClean="0"/>
              <a:t> – 3 ) + 1 )</a:t>
            </a:r>
            <a:endParaRPr lang="en-US" sz="4800" dirty="0"/>
          </a:p>
        </p:txBody>
      </p:sp>
      <p:cxnSp>
        <p:nvCxnSpPr>
          <p:cNvPr id="5" name="Straight Connector 4"/>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72390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57912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791200" y="44958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791200" y="39624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6300464" y="4419600"/>
            <a:ext cx="328936" cy="646331"/>
          </a:xfrm>
          <a:prstGeom prst="rect">
            <a:avLst/>
          </a:prstGeom>
          <a:noFill/>
        </p:spPr>
        <p:txBody>
          <a:bodyPr wrap="none" rtlCol="0">
            <a:spAutoFit/>
          </a:bodyPr>
          <a:lstStyle/>
          <a:p>
            <a:r>
              <a:rPr lang="en-US" sz="3600" b="1" dirty="0" smtClean="0"/>
              <a:t>(</a:t>
            </a:r>
            <a:endParaRPr lang="en-US" sz="3600" b="1" dirty="0"/>
          </a:p>
        </p:txBody>
      </p:sp>
      <p:cxnSp>
        <p:nvCxnSpPr>
          <p:cNvPr id="12" name="Straight Connector 11"/>
          <p:cNvCxnSpPr/>
          <p:nvPr/>
        </p:nvCxnSpPr>
        <p:spPr>
          <a:xfrm>
            <a:off x="5791200" y="3429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5105400" y="594360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 3 + * </a:t>
            </a:r>
            <a:r>
              <a:rPr lang="en-US" sz="2800" b="1" u="sng" dirty="0" smtClean="0">
                <a:solidFill>
                  <a:srgbClr val="FF0000"/>
                </a:solidFill>
              </a:rPr>
              <a:t>  </a:t>
            </a:r>
            <a:endParaRPr lang="en-US" sz="2800" b="1" u="sng" dirty="0">
              <a:solidFill>
                <a:srgbClr val="FF0000"/>
              </a:solidFill>
            </a:endParaRPr>
          </a:p>
        </p:txBody>
      </p:sp>
      <p:sp>
        <p:nvSpPr>
          <p:cNvPr id="16" name="TextBox 15"/>
          <p:cNvSpPr txBox="1"/>
          <p:nvPr/>
        </p:nvSpPr>
        <p:spPr>
          <a:xfrm>
            <a:off x="5984119" y="4876800"/>
            <a:ext cx="1102481" cy="523220"/>
          </a:xfrm>
          <a:prstGeom prst="rect">
            <a:avLst/>
          </a:prstGeom>
          <a:noFill/>
        </p:spPr>
        <p:txBody>
          <a:bodyPr wrap="none" rtlCol="0">
            <a:spAutoFit/>
          </a:bodyPr>
          <a:lstStyle/>
          <a:p>
            <a:r>
              <a:rPr lang="en-US" sz="2800" b="1" dirty="0" smtClean="0">
                <a:solidFill>
                  <a:srgbClr val="0070C0"/>
                </a:solidFill>
              </a:rPr>
              <a:t>STACK</a:t>
            </a:r>
            <a:endParaRPr lang="en-US" sz="2800" b="1" dirty="0">
              <a:solidFill>
                <a:srgbClr val="0070C0"/>
              </a:solidFill>
            </a:endParaRPr>
          </a:p>
        </p:txBody>
      </p:sp>
      <p:cxnSp>
        <p:nvCxnSpPr>
          <p:cNvPr id="19" name="Straight Connector 18"/>
          <p:cNvCxnSpPr/>
          <p:nvPr/>
        </p:nvCxnSpPr>
        <p:spPr>
          <a:xfrm>
            <a:off x="5791200" y="2935069"/>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5105400" y="594360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 3 + * 2</a:t>
            </a:r>
            <a:r>
              <a:rPr lang="en-US" sz="2800" b="1" u="sng" dirty="0" smtClean="0">
                <a:solidFill>
                  <a:srgbClr val="FF0000"/>
                </a:solidFill>
              </a:rPr>
              <a:t>  </a:t>
            </a:r>
            <a:endParaRPr lang="en-US" sz="2800" b="1" u="sng" dirty="0">
              <a:solidFill>
                <a:srgbClr val="FF0000"/>
              </a:solidFill>
            </a:endParaRPr>
          </a:p>
        </p:txBody>
      </p:sp>
      <p:sp>
        <p:nvSpPr>
          <p:cNvPr id="23" name="TextBox 22"/>
          <p:cNvSpPr txBox="1"/>
          <p:nvPr/>
        </p:nvSpPr>
        <p:spPr>
          <a:xfrm>
            <a:off x="6324600" y="3849469"/>
            <a:ext cx="413896" cy="646331"/>
          </a:xfrm>
          <a:prstGeom prst="rect">
            <a:avLst/>
          </a:prstGeom>
          <a:noFill/>
        </p:spPr>
        <p:txBody>
          <a:bodyPr wrap="none" rtlCol="0">
            <a:spAutoFit/>
          </a:bodyPr>
          <a:lstStyle/>
          <a:p>
            <a:r>
              <a:rPr lang="en-US" sz="3600" b="1" dirty="0" smtClean="0"/>
              <a:t>+</a:t>
            </a:r>
            <a:endParaRPr lang="en-US" sz="3600" b="1" dirty="0"/>
          </a:p>
        </p:txBody>
      </p:sp>
      <p:sp>
        <p:nvSpPr>
          <p:cNvPr id="20" name="TextBox 19"/>
          <p:cNvSpPr txBox="1"/>
          <p:nvPr/>
        </p:nvSpPr>
        <p:spPr>
          <a:xfrm>
            <a:off x="6324600" y="3352800"/>
            <a:ext cx="328936" cy="646331"/>
          </a:xfrm>
          <a:prstGeom prst="rect">
            <a:avLst/>
          </a:prstGeom>
          <a:noFill/>
        </p:spPr>
        <p:txBody>
          <a:bodyPr wrap="none" rtlCol="0">
            <a:spAutoFit/>
          </a:bodyPr>
          <a:lstStyle/>
          <a:p>
            <a:r>
              <a:rPr lang="en-US" sz="3600" b="1" dirty="0" smtClean="0"/>
              <a:t>(</a:t>
            </a: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5943600" cy="5943600"/>
          </a:xfrm>
        </p:spPr>
        <p:txBody>
          <a:bodyPr>
            <a:normAutofit fontScale="92500" lnSpcReduction="20000"/>
          </a:bodyPr>
          <a:lstStyle/>
          <a:p>
            <a:pPr lvl="1"/>
            <a:r>
              <a:rPr lang="en-US" b="1" u="sng" dirty="0" smtClean="0"/>
              <a:t>Rules:</a:t>
            </a:r>
          </a:p>
          <a:p>
            <a:pPr marL="914400" lvl="1" indent="-514350">
              <a:buFont typeface="+mj-lt"/>
              <a:buAutoNum type="arabicParenR"/>
            </a:pPr>
            <a:r>
              <a:rPr lang="en-US" sz="2600" dirty="0" smtClean="0"/>
              <a:t>For all operands, automatically put in output expression.</a:t>
            </a:r>
          </a:p>
          <a:p>
            <a:pPr marL="914400" lvl="1" indent="-514350">
              <a:buFont typeface="+mj-lt"/>
              <a:buAutoNum type="arabicParenR"/>
            </a:pPr>
            <a:r>
              <a:rPr lang="en-US" sz="2600" dirty="0" smtClean="0"/>
              <a:t>For an operator +, -, *, /, or (, )</a:t>
            </a:r>
          </a:p>
          <a:p>
            <a:pPr marL="1314450" lvl="2" indent="-514350"/>
            <a:r>
              <a:rPr lang="en-US" b="1" u="sng" dirty="0" smtClean="0"/>
              <a:t>IF the operator is an open </a:t>
            </a:r>
            <a:r>
              <a:rPr lang="en-US" b="1" u="sng" dirty="0" err="1" smtClean="0"/>
              <a:t>paren</a:t>
            </a:r>
            <a:r>
              <a:rPr lang="en-US" dirty="0" smtClean="0"/>
              <a:t>, PUSH it.</a:t>
            </a:r>
          </a:p>
          <a:p>
            <a:pPr marL="1314450" lvl="2" indent="-514350"/>
            <a:r>
              <a:rPr lang="en-US" b="1" u="sng" dirty="0" smtClean="0"/>
              <a:t>ELSE IF the operator is an arithmetic one</a:t>
            </a:r>
            <a:r>
              <a:rPr lang="en-US" dirty="0" smtClean="0"/>
              <a:t>, then do this:</a:t>
            </a:r>
          </a:p>
          <a:p>
            <a:pPr marL="1771650" lvl="3" indent="-514350"/>
            <a:r>
              <a:rPr lang="en-US" dirty="0" smtClean="0"/>
              <a:t>Continue </a:t>
            </a:r>
            <a:r>
              <a:rPr lang="en-US" b="1" u="sng" dirty="0" err="1" smtClean="0"/>
              <a:t>POP</a:t>
            </a:r>
            <a:r>
              <a:rPr lang="en-US" dirty="0" err="1" smtClean="0"/>
              <a:t>ing</a:t>
            </a:r>
            <a:r>
              <a:rPr lang="en-US" dirty="0" smtClean="0"/>
              <a:t> items and placing them in the output until you hit an </a:t>
            </a:r>
            <a:r>
              <a:rPr lang="en-US" b="1" dirty="0" smtClean="0"/>
              <a:t>OP</a:t>
            </a:r>
            <a:r>
              <a:rPr lang="en-US" dirty="0" smtClean="0"/>
              <a:t> with </a:t>
            </a:r>
            <a:r>
              <a:rPr lang="en-US" sz="2600" b="1" dirty="0" smtClean="0"/>
              <a:t>&lt;</a:t>
            </a:r>
            <a:r>
              <a:rPr lang="en-US" dirty="0" smtClean="0"/>
              <a:t> precedence than the </a:t>
            </a:r>
            <a:r>
              <a:rPr lang="en-US" dirty="0" err="1" smtClean="0"/>
              <a:t>curr</a:t>
            </a:r>
            <a:r>
              <a:rPr lang="en-US" dirty="0" smtClean="0"/>
              <a:t> </a:t>
            </a:r>
            <a:r>
              <a:rPr lang="en-US" b="1" dirty="0" smtClean="0"/>
              <a:t>OP</a:t>
            </a:r>
            <a:r>
              <a:rPr lang="en-US" dirty="0" smtClean="0"/>
              <a:t> or until you hit an open paren. </a:t>
            </a:r>
          </a:p>
          <a:p>
            <a:pPr marL="1771650" lvl="3" indent="-514350"/>
            <a:r>
              <a:rPr lang="en-US" dirty="0" smtClean="0"/>
              <a:t>At this point, </a:t>
            </a:r>
            <a:r>
              <a:rPr lang="en-US" b="1" dirty="0" smtClean="0"/>
              <a:t>PUSH</a:t>
            </a:r>
            <a:r>
              <a:rPr lang="en-US" dirty="0" smtClean="0"/>
              <a:t> the </a:t>
            </a:r>
            <a:r>
              <a:rPr lang="en-US" dirty="0" err="1" smtClean="0"/>
              <a:t>curr</a:t>
            </a:r>
            <a:r>
              <a:rPr lang="en-US" dirty="0" smtClean="0"/>
              <a:t> </a:t>
            </a:r>
            <a:r>
              <a:rPr lang="en-US" b="1" dirty="0" smtClean="0"/>
              <a:t>OP</a:t>
            </a:r>
            <a:r>
              <a:rPr lang="en-US" dirty="0" smtClean="0"/>
              <a:t>.</a:t>
            </a:r>
          </a:p>
          <a:p>
            <a:pPr marL="1314450" lvl="2" indent="-514350"/>
            <a:r>
              <a:rPr lang="en-US" b="1" u="sng" dirty="0" smtClean="0"/>
              <a:t>ELSE  </a:t>
            </a:r>
            <a:r>
              <a:rPr lang="en-US" b="1" dirty="0" smtClean="0"/>
              <a:t>POP</a:t>
            </a:r>
            <a:r>
              <a:rPr lang="en-US" dirty="0" smtClean="0"/>
              <a:t> off all </a:t>
            </a:r>
            <a:r>
              <a:rPr lang="en-US" b="1" dirty="0" smtClean="0"/>
              <a:t>OPs</a:t>
            </a:r>
            <a:r>
              <a:rPr lang="en-US" dirty="0" smtClean="0"/>
              <a:t> off the stack 1 by 1, placing  them in the output expression until you hit the 1</a:t>
            </a:r>
            <a:r>
              <a:rPr lang="en-US" baseline="30000" dirty="0" smtClean="0"/>
              <a:t>st</a:t>
            </a:r>
            <a:r>
              <a:rPr lang="en-US" dirty="0" smtClean="0"/>
              <a:t> ) open paren. When this occurs, </a:t>
            </a:r>
            <a:r>
              <a:rPr lang="en-US" b="1" dirty="0" smtClean="0"/>
              <a:t>POP</a:t>
            </a:r>
            <a:r>
              <a:rPr lang="en-US" dirty="0" smtClean="0"/>
              <a:t> off the open </a:t>
            </a:r>
            <a:r>
              <a:rPr lang="en-US" dirty="0" err="1" smtClean="0"/>
              <a:t>paren</a:t>
            </a:r>
            <a:r>
              <a:rPr lang="en-US" dirty="0" smtClean="0"/>
              <a:t> and discard both ()s.</a:t>
            </a:r>
          </a:p>
          <a:p>
            <a:pPr marL="514350" indent="-514350">
              <a:buFont typeface="+mj-lt"/>
              <a:buAutoNum type="arabicParenR"/>
            </a:pPr>
            <a:endParaRPr lang="en-US" dirty="0"/>
          </a:p>
        </p:txBody>
      </p:sp>
      <p:sp>
        <p:nvSpPr>
          <p:cNvPr id="4" name="Title 1"/>
          <p:cNvSpPr>
            <a:spLocks noGrp="1"/>
          </p:cNvSpPr>
          <p:nvPr>
            <p:ph type="title"/>
          </p:nvPr>
        </p:nvSpPr>
        <p:spPr>
          <a:xfrm>
            <a:off x="685800" y="152400"/>
            <a:ext cx="8229600" cy="762000"/>
          </a:xfrm>
        </p:spPr>
        <p:txBody>
          <a:bodyPr/>
          <a:lstStyle/>
          <a:p>
            <a:r>
              <a:rPr lang="en-US" sz="4800" dirty="0" smtClean="0"/>
              <a:t>( 7 * </a:t>
            </a:r>
            <a:r>
              <a:rPr lang="en-US" sz="5400" dirty="0" smtClean="0"/>
              <a:t>(</a:t>
            </a:r>
            <a:r>
              <a:rPr lang="en-US" sz="4800" dirty="0" smtClean="0"/>
              <a:t> 6 + 3 ) +</a:t>
            </a:r>
            <a:r>
              <a:rPr lang="en-US" sz="4800" dirty="0" smtClean="0">
                <a:solidFill>
                  <a:srgbClr val="FF0000"/>
                </a:solidFill>
              </a:rPr>
              <a:t> </a:t>
            </a:r>
            <a:r>
              <a:rPr lang="en-US" sz="4800" dirty="0" smtClean="0"/>
              <a:t>(</a:t>
            </a:r>
            <a:r>
              <a:rPr lang="en-US" sz="4800" dirty="0" smtClean="0">
                <a:solidFill>
                  <a:srgbClr val="FF0000"/>
                </a:solidFill>
              </a:rPr>
              <a:t> </a:t>
            </a:r>
            <a:r>
              <a:rPr lang="en-US" sz="4800" dirty="0" smtClean="0"/>
              <a:t>2 </a:t>
            </a:r>
            <a:r>
              <a:rPr lang="en-US" sz="4800" dirty="0" smtClean="0">
                <a:solidFill>
                  <a:srgbClr val="FF0000"/>
                </a:solidFill>
              </a:rPr>
              <a:t>–</a:t>
            </a:r>
            <a:r>
              <a:rPr lang="en-US" sz="4800" dirty="0" smtClean="0"/>
              <a:t> 3 ) + 1 )</a:t>
            </a:r>
            <a:endParaRPr lang="en-US" sz="4800" dirty="0"/>
          </a:p>
        </p:txBody>
      </p:sp>
      <p:cxnSp>
        <p:nvCxnSpPr>
          <p:cNvPr id="5" name="Straight Connector 4"/>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72390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57912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791200" y="44958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791200" y="39624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6300464" y="4419600"/>
            <a:ext cx="328936" cy="646331"/>
          </a:xfrm>
          <a:prstGeom prst="rect">
            <a:avLst/>
          </a:prstGeom>
          <a:noFill/>
        </p:spPr>
        <p:txBody>
          <a:bodyPr wrap="none" rtlCol="0">
            <a:spAutoFit/>
          </a:bodyPr>
          <a:lstStyle/>
          <a:p>
            <a:r>
              <a:rPr lang="en-US" sz="3600" b="1" dirty="0" smtClean="0"/>
              <a:t>(</a:t>
            </a:r>
            <a:endParaRPr lang="en-US" sz="3600" b="1" dirty="0"/>
          </a:p>
        </p:txBody>
      </p:sp>
      <p:cxnSp>
        <p:nvCxnSpPr>
          <p:cNvPr id="12" name="Straight Connector 11"/>
          <p:cNvCxnSpPr/>
          <p:nvPr/>
        </p:nvCxnSpPr>
        <p:spPr>
          <a:xfrm>
            <a:off x="5791200" y="3429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5105400" y="594360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 3 + * </a:t>
            </a:r>
            <a:r>
              <a:rPr lang="en-US" sz="2800" b="1" u="sng" dirty="0" smtClean="0">
                <a:solidFill>
                  <a:srgbClr val="FF0000"/>
                </a:solidFill>
              </a:rPr>
              <a:t>  </a:t>
            </a:r>
            <a:endParaRPr lang="en-US" sz="2800" b="1" u="sng" dirty="0">
              <a:solidFill>
                <a:srgbClr val="FF0000"/>
              </a:solidFill>
            </a:endParaRPr>
          </a:p>
        </p:txBody>
      </p:sp>
      <p:sp>
        <p:nvSpPr>
          <p:cNvPr id="16" name="TextBox 15"/>
          <p:cNvSpPr txBox="1"/>
          <p:nvPr/>
        </p:nvSpPr>
        <p:spPr>
          <a:xfrm>
            <a:off x="5984119" y="4876800"/>
            <a:ext cx="1102481" cy="523220"/>
          </a:xfrm>
          <a:prstGeom prst="rect">
            <a:avLst/>
          </a:prstGeom>
          <a:noFill/>
        </p:spPr>
        <p:txBody>
          <a:bodyPr wrap="none" rtlCol="0">
            <a:spAutoFit/>
          </a:bodyPr>
          <a:lstStyle/>
          <a:p>
            <a:r>
              <a:rPr lang="en-US" sz="2800" b="1" dirty="0" smtClean="0">
                <a:solidFill>
                  <a:srgbClr val="0070C0"/>
                </a:solidFill>
              </a:rPr>
              <a:t>STACK</a:t>
            </a:r>
            <a:endParaRPr lang="en-US" sz="2800" b="1" dirty="0">
              <a:solidFill>
                <a:srgbClr val="0070C0"/>
              </a:solidFill>
            </a:endParaRPr>
          </a:p>
        </p:txBody>
      </p:sp>
      <p:cxnSp>
        <p:nvCxnSpPr>
          <p:cNvPr id="19" name="Straight Connector 18"/>
          <p:cNvCxnSpPr/>
          <p:nvPr/>
        </p:nvCxnSpPr>
        <p:spPr>
          <a:xfrm>
            <a:off x="5791200" y="2935069"/>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5105400" y="594360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 3 + * 2</a:t>
            </a:r>
            <a:r>
              <a:rPr lang="en-US" sz="2800" b="1" u="sng" dirty="0" smtClean="0">
                <a:solidFill>
                  <a:srgbClr val="FF0000"/>
                </a:solidFill>
              </a:rPr>
              <a:t>  </a:t>
            </a:r>
            <a:endParaRPr lang="en-US" sz="2800" b="1" u="sng" dirty="0">
              <a:solidFill>
                <a:srgbClr val="FF0000"/>
              </a:solidFill>
            </a:endParaRPr>
          </a:p>
        </p:txBody>
      </p:sp>
      <p:sp>
        <p:nvSpPr>
          <p:cNvPr id="23" name="TextBox 22"/>
          <p:cNvSpPr txBox="1"/>
          <p:nvPr/>
        </p:nvSpPr>
        <p:spPr>
          <a:xfrm>
            <a:off x="6324600" y="3849469"/>
            <a:ext cx="413896" cy="646331"/>
          </a:xfrm>
          <a:prstGeom prst="rect">
            <a:avLst/>
          </a:prstGeom>
          <a:noFill/>
        </p:spPr>
        <p:txBody>
          <a:bodyPr wrap="none" rtlCol="0">
            <a:spAutoFit/>
          </a:bodyPr>
          <a:lstStyle/>
          <a:p>
            <a:r>
              <a:rPr lang="en-US" sz="3600" b="1" dirty="0" smtClean="0"/>
              <a:t>+</a:t>
            </a:r>
            <a:endParaRPr lang="en-US" sz="3600" b="1" dirty="0"/>
          </a:p>
        </p:txBody>
      </p:sp>
      <p:sp>
        <p:nvSpPr>
          <p:cNvPr id="20" name="TextBox 19"/>
          <p:cNvSpPr txBox="1"/>
          <p:nvPr/>
        </p:nvSpPr>
        <p:spPr>
          <a:xfrm>
            <a:off x="6324600" y="3352800"/>
            <a:ext cx="328936" cy="646331"/>
          </a:xfrm>
          <a:prstGeom prst="rect">
            <a:avLst/>
          </a:prstGeom>
          <a:noFill/>
        </p:spPr>
        <p:txBody>
          <a:bodyPr wrap="none" rtlCol="0">
            <a:spAutoFit/>
          </a:bodyPr>
          <a:lstStyle/>
          <a:p>
            <a:r>
              <a:rPr lang="en-US" sz="3600" b="1" dirty="0" smtClean="0"/>
              <a:t>(</a:t>
            </a:r>
            <a:endParaRPr lang="en-US" sz="3600" b="1" dirty="0"/>
          </a:p>
        </p:txBody>
      </p:sp>
      <p:sp>
        <p:nvSpPr>
          <p:cNvPr id="17" name="TextBox 16"/>
          <p:cNvSpPr txBox="1"/>
          <p:nvPr/>
        </p:nvSpPr>
        <p:spPr>
          <a:xfrm>
            <a:off x="5943600" y="1701225"/>
            <a:ext cx="3505200" cy="584775"/>
          </a:xfrm>
          <a:prstGeom prst="rect">
            <a:avLst/>
          </a:prstGeom>
          <a:noFill/>
        </p:spPr>
        <p:txBody>
          <a:bodyPr wrap="square" rtlCol="0">
            <a:spAutoFit/>
          </a:bodyPr>
          <a:lstStyle/>
          <a:p>
            <a:r>
              <a:rPr lang="en-US" sz="3200" b="1" dirty="0" smtClean="0">
                <a:solidFill>
                  <a:srgbClr val="0070C0"/>
                </a:solidFill>
              </a:rPr>
              <a:t>PUSH –  </a:t>
            </a:r>
          </a:p>
        </p:txBody>
      </p:sp>
      <p:sp>
        <p:nvSpPr>
          <p:cNvPr id="18" name="TextBox 17"/>
          <p:cNvSpPr txBox="1"/>
          <p:nvPr/>
        </p:nvSpPr>
        <p:spPr>
          <a:xfrm>
            <a:off x="6207719" y="2819400"/>
            <a:ext cx="726481" cy="646331"/>
          </a:xfrm>
          <a:prstGeom prst="rect">
            <a:avLst/>
          </a:prstGeom>
          <a:noFill/>
        </p:spPr>
        <p:txBody>
          <a:bodyPr wrap="none" rtlCol="0">
            <a:spAutoFit/>
          </a:bodyPr>
          <a:lstStyle/>
          <a:p>
            <a:r>
              <a:rPr lang="en-US" sz="3600" b="1" dirty="0" smtClean="0"/>
              <a:t> –  </a:t>
            </a: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5943600" cy="5943600"/>
          </a:xfrm>
        </p:spPr>
        <p:txBody>
          <a:bodyPr>
            <a:normAutofit fontScale="92500" lnSpcReduction="20000"/>
          </a:bodyPr>
          <a:lstStyle/>
          <a:p>
            <a:pPr lvl="1"/>
            <a:r>
              <a:rPr lang="en-US" b="1" u="sng" dirty="0" smtClean="0"/>
              <a:t>Rules:</a:t>
            </a:r>
          </a:p>
          <a:p>
            <a:pPr marL="914400" lvl="1" indent="-514350">
              <a:buFont typeface="+mj-lt"/>
              <a:buAutoNum type="arabicParenR"/>
            </a:pPr>
            <a:r>
              <a:rPr lang="en-US" sz="2600" dirty="0" smtClean="0"/>
              <a:t>For all operands, automatically put in output expression.</a:t>
            </a:r>
          </a:p>
          <a:p>
            <a:pPr marL="914400" lvl="1" indent="-514350">
              <a:buFont typeface="+mj-lt"/>
              <a:buAutoNum type="arabicParenR"/>
            </a:pPr>
            <a:r>
              <a:rPr lang="en-US" sz="2600" dirty="0" smtClean="0"/>
              <a:t>For an operator +, -, *, /, or (, )</a:t>
            </a:r>
          </a:p>
          <a:p>
            <a:pPr marL="1314450" lvl="2" indent="-514350"/>
            <a:r>
              <a:rPr lang="en-US" b="1" u="sng" dirty="0" smtClean="0"/>
              <a:t>IF the operator is an open </a:t>
            </a:r>
            <a:r>
              <a:rPr lang="en-US" b="1" u="sng" dirty="0" err="1" smtClean="0"/>
              <a:t>paren</a:t>
            </a:r>
            <a:r>
              <a:rPr lang="en-US" dirty="0" smtClean="0"/>
              <a:t>, PUSH it.</a:t>
            </a:r>
          </a:p>
          <a:p>
            <a:pPr marL="1314450" lvl="2" indent="-514350"/>
            <a:r>
              <a:rPr lang="en-US" b="1" u="sng" dirty="0" smtClean="0"/>
              <a:t>ELSE IF the operator is an arithmetic one</a:t>
            </a:r>
            <a:r>
              <a:rPr lang="en-US" dirty="0" smtClean="0"/>
              <a:t>, then do this:</a:t>
            </a:r>
          </a:p>
          <a:p>
            <a:pPr marL="1771650" lvl="3" indent="-514350"/>
            <a:r>
              <a:rPr lang="en-US" dirty="0" smtClean="0"/>
              <a:t>Continue </a:t>
            </a:r>
            <a:r>
              <a:rPr lang="en-US" b="1" u="sng" dirty="0" err="1" smtClean="0"/>
              <a:t>POP</a:t>
            </a:r>
            <a:r>
              <a:rPr lang="en-US" dirty="0" err="1" smtClean="0"/>
              <a:t>ing</a:t>
            </a:r>
            <a:r>
              <a:rPr lang="en-US" dirty="0" smtClean="0"/>
              <a:t> items and placing them in the output until you hit an </a:t>
            </a:r>
            <a:r>
              <a:rPr lang="en-US" b="1" dirty="0" smtClean="0"/>
              <a:t>OP</a:t>
            </a:r>
            <a:r>
              <a:rPr lang="en-US" dirty="0" smtClean="0"/>
              <a:t> with </a:t>
            </a:r>
            <a:r>
              <a:rPr lang="en-US" sz="2600" b="1" dirty="0" smtClean="0"/>
              <a:t>&lt;</a:t>
            </a:r>
            <a:r>
              <a:rPr lang="en-US" dirty="0" smtClean="0"/>
              <a:t> precedence than the </a:t>
            </a:r>
            <a:r>
              <a:rPr lang="en-US" dirty="0" err="1" smtClean="0"/>
              <a:t>curr</a:t>
            </a:r>
            <a:r>
              <a:rPr lang="en-US" dirty="0" smtClean="0"/>
              <a:t> </a:t>
            </a:r>
            <a:r>
              <a:rPr lang="en-US" b="1" dirty="0" smtClean="0"/>
              <a:t>OP</a:t>
            </a:r>
            <a:r>
              <a:rPr lang="en-US" dirty="0" smtClean="0"/>
              <a:t> or until you hit an open paren. </a:t>
            </a:r>
          </a:p>
          <a:p>
            <a:pPr marL="1771650" lvl="3" indent="-514350"/>
            <a:r>
              <a:rPr lang="en-US" dirty="0" smtClean="0"/>
              <a:t>At this point, </a:t>
            </a:r>
            <a:r>
              <a:rPr lang="en-US" b="1" dirty="0" smtClean="0"/>
              <a:t>PUSH</a:t>
            </a:r>
            <a:r>
              <a:rPr lang="en-US" dirty="0" smtClean="0"/>
              <a:t> the </a:t>
            </a:r>
            <a:r>
              <a:rPr lang="en-US" dirty="0" err="1" smtClean="0"/>
              <a:t>curr</a:t>
            </a:r>
            <a:r>
              <a:rPr lang="en-US" dirty="0" smtClean="0"/>
              <a:t> </a:t>
            </a:r>
            <a:r>
              <a:rPr lang="en-US" b="1" dirty="0" smtClean="0"/>
              <a:t>OP</a:t>
            </a:r>
            <a:r>
              <a:rPr lang="en-US" dirty="0" smtClean="0"/>
              <a:t>.</a:t>
            </a:r>
          </a:p>
          <a:p>
            <a:pPr marL="1314450" lvl="2" indent="-514350"/>
            <a:r>
              <a:rPr lang="en-US" b="1" u="sng" dirty="0" smtClean="0"/>
              <a:t>ELSE  </a:t>
            </a:r>
            <a:r>
              <a:rPr lang="en-US" b="1" dirty="0" smtClean="0"/>
              <a:t>POP</a:t>
            </a:r>
            <a:r>
              <a:rPr lang="en-US" dirty="0" smtClean="0"/>
              <a:t> off all </a:t>
            </a:r>
            <a:r>
              <a:rPr lang="en-US" b="1" dirty="0" smtClean="0"/>
              <a:t>OPs</a:t>
            </a:r>
            <a:r>
              <a:rPr lang="en-US" dirty="0" smtClean="0"/>
              <a:t> off the stack 1 by 1, placing  them in the output expression until you hit the 1</a:t>
            </a:r>
            <a:r>
              <a:rPr lang="en-US" baseline="30000" dirty="0" smtClean="0"/>
              <a:t>st</a:t>
            </a:r>
            <a:r>
              <a:rPr lang="en-US" dirty="0" smtClean="0"/>
              <a:t> ) open paren. When this occurs, </a:t>
            </a:r>
            <a:r>
              <a:rPr lang="en-US" b="1" dirty="0" smtClean="0"/>
              <a:t>POP</a:t>
            </a:r>
            <a:r>
              <a:rPr lang="en-US" dirty="0" smtClean="0"/>
              <a:t> off the open </a:t>
            </a:r>
            <a:r>
              <a:rPr lang="en-US" dirty="0" err="1" smtClean="0"/>
              <a:t>paren</a:t>
            </a:r>
            <a:r>
              <a:rPr lang="en-US" dirty="0" smtClean="0"/>
              <a:t> and discard both ()s.</a:t>
            </a:r>
          </a:p>
          <a:p>
            <a:pPr marL="514350" indent="-514350">
              <a:buFont typeface="+mj-lt"/>
              <a:buAutoNum type="arabicParenR"/>
            </a:pPr>
            <a:endParaRPr lang="en-US" dirty="0"/>
          </a:p>
        </p:txBody>
      </p:sp>
      <p:sp>
        <p:nvSpPr>
          <p:cNvPr id="4" name="Title 1"/>
          <p:cNvSpPr>
            <a:spLocks noGrp="1"/>
          </p:cNvSpPr>
          <p:nvPr>
            <p:ph type="title"/>
          </p:nvPr>
        </p:nvSpPr>
        <p:spPr>
          <a:xfrm>
            <a:off x="685800" y="152400"/>
            <a:ext cx="8229600" cy="762000"/>
          </a:xfrm>
        </p:spPr>
        <p:txBody>
          <a:bodyPr/>
          <a:lstStyle/>
          <a:p>
            <a:r>
              <a:rPr lang="en-US" sz="4800" dirty="0" smtClean="0"/>
              <a:t>( 7 * </a:t>
            </a:r>
            <a:r>
              <a:rPr lang="en-US" sz="5400" dirty="0" smtClean="0"/>
              <a:t>(</a:t>
            </a:r>
            <a:r>
              <a:rPr lang="en-US" sz="4800" dirty="0" smtClean="0"/>
              <a:t> 6 + 3 ) +</a:t>
            </a:r>
            <a:r>
              <a:rPr lang="en-US" sz="4800" dirty="0" smtClean="0">
                <a:solidFill>
                  <a:srgbClr val="FF0000"/>
                </a:solidFill>
              </a:rPr>
              <a:t> </a:t>
            </a:r>
            <a:r>
              <a:rPr lang="en-US" sz="4800" dirty="0" smtClean="0"/>
              <a:t>(</a:t>
            </a:r>
            <a:r>
              <a:rPr lang="en-US" sz="4800" dirty="0" smtClean="0">
                <a:solidFill>
                  <a:srgbClr val="FF0000"/>
                </a:solidFill>
              </a:rPr>
              <a:t> </a:t>
            </a:r>
            <a:r>
              <a:rPr lang="en-US" sz="4800" dirty="0" smtClean="0"/>
              <a:t>2 – </a:t>
            </a:r>
            <a:r>
              <a:rPr lang="en-US" sz="4800" dirty="0" smtClean="0">
                <a:solidFill>
                  <a:srgbClr val="FF0000"/>
                </a:solidFill>
              </a:rPr>
              <a:t>3</a:t>
            </a:r>
            <a:r>
              <a:rPr lang="en-US" sz="4800" dirty="0" smtClean="0"/>
              <a:t> ) + 1 )</a:t>
            </a:r>
            <a:endParaRPr lang="en-US" sz="4800" dirty="0"/>
          </a:p>
        </p:txBody>
      </p:sp>
      <p:cxnSp>
        <p:nvCxnSpPr>
          <p:cNvPr id="5" name="Straight Connector 4"/>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72390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57912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791200" y="44958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791200" y="39624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6300464" y="4419600"/>
            <a:ext cx="328936" cy="646331"/>
          </a:xfrm>
          <a:prstGeom prst="rect">
            <a:avLst/>
          </a:prstGeom>
          <a:noFill/>
        </p:spPr>
        <p:txBody>
          <a:bodyPr wrap="none" rtlCol="0">
            <a:spAutoFit/>
          </a:bodyPr>
          <a:lstStyle/>
          <a:p>
            <a:r>
              <a:rPr lang="en-US" sz="3600" b="1" dirty="0" smtClean="0"/>
              <a:t>(</a:t>
            </a:r>
            <a:endParaRPr lang="en-US" sz="3600" b="1" dirty="0"/>
          </a:p>
        </p:txBody>
      </p:sp>
      <p:cxnSp>
        <p:nvCxnSpPr>
          <p:cNvPr id="12" name="Straight Connector 11"/>
          <p:cNvCxnSpPr/>
          <p:nvPr/>
        </p:nvCxnSpPr>
        <p:spPr>
          <a:xfrm>
            <a:off x="5791200" y="3429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5105400" y="594360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 3 + * 2 </a:t>
            </a:r>
            <a:r>
              <a:rPr lang="en-US" sz="2800" b="1" u="sng" dirty="0" smtClean="0">
                <a:solidFill>
                  <a:srgbClr val="FF0000"/>
                </a:solidFill>
              </a:rPr>
              <a:t>  </a:t>
            </a:r>
            <a:endParaRPr lang="en-US" sz="2800" b="1" u="sng" dirty="0">
              <a:solidFill>
                <a:srgbClr val="FF0000"/>
              </a:solidFill>
            </a:endParaRPr>
          </a:p>
        </p:txBody>
      </p:sp>
      <p:sp>
        <p:nvSpPr>
          <p:cNvPr id="16" name="TextBox 15"/>
          <p:cNvSpPr txBox="1"/>
          <p:nvPr/>
        </p:nvSpPr>
        <p:spPr>
          <a:xfrm>
            <a:off x="5984119" y="4876800"/>
            <a:ext cx="1102481" cy="523220"/>
          </a:xfrm>
          <a:prstGeom prst="rect">
            <a:avLst/>
          </a:prstGeom>
          <a:noFill/>
        </p:spPr>
        <p:txBody>
          <a:bodyPr wrap="none" rtlCol="0">
            <a:spAutoFit/>
          </a:bodyPr>
          <a:lstStyle/>
          <a:p>
            <a:r>
              <a:rPr lang="en-US" sz="2800" b="1" dirty="0" smtClean="0">
                <a:solidFill>
                  <a:srgbClr val="0070C0"/>
                </a:solidFill>
              </a:rPr>
              <a:t>STACK</a:t>
            </a:r>
            <a:endParaRPr lang="en-US" sz="2800" b="1" dirty="0">
              <a:solidFill>
                <a:srgbClr val="0070C0"/>
              </a:solidFill>
            </a:endParaRPr>
          </a:p>
        </p:txBody>
      </p:sp>
      <p:cxnSp>
        <p:nvCxnSpPr>
          <p:cNvPr id="19" name="Straight Connector 18"/>
          <p:cNvCxnSpPr/>
          <p:nvPr/>
        </p:nvCxnSpPr>
        <p:spPr>
          <a:xfrm>
            <a:off x="5791200" y="2935069"/>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5105400" y="594360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 3 + * 2 3</a:t>
            </a:r>
            <a:r>
              <a:rPr lang="en-US" sz="2800" b="1" u="sng" dirty="0" smtClean="0">
                <a:solidFill>
                  <a:srgbClr val="FF0000"/>
                </a:solidFill>
              </a:rPr>
              <a:t>  </a:t>
            </a:r>
            <a:endParaRPr lang="en-US" sz="2800" b="1" u="sng" dirty="0">
              <a:solidFill>
                <a:srgbClr val="FF0000"/>
              </a:solidFill>
            </a:endParaRPr>
          </a:p>
        </p:txBody>
      </p:sp>
      <p:sp>
        <p:nvSpPr>
          <p:cNvPr id="23" name="TextBox 22"/>
          <p:cNvSpPr txBox="1"/>
          <p:nvPr/>
        </p:nvSpPr>
        <p:spPr>
          <a:xfrm>
            <a:off x="6324600" y="3849469"/>
            <a:ext cx="413896" cy="646331"/>
          </a:xfrm>
          <a:prstGeom prst="rect">
            <a:avLst/>
          </a:prstGeom>
          <a:noFill/>
        </p:spPr>
        <p:txBody>
          <a:bodyPr wrap="none" rtlCol="0">
            <a:spAutoFit/>
          </a:bodyPr>
          <a:lstStyle/>
          <a:p>
            <a:r>
              <a:rPr lang="en-US" sz="3600" b="1" dirty="0" smtClean="0"/>
              <a:t>+</a:t>
            </a:r>
            <a:endParaRPr lang="en-US" sz="3600" b="1" dirty="0"/>
          </a:p>
        </p:txBody>
      </p:sp>
      <p:sp>
        <p:nvSpPr>
          <p:cNvPr id="20" name="TextBox 19"/>
          <p:cNvSpPr txBox="1"/>
          <p:nvPr/>
        </p:nvSpPr>
        <p:spPr>
          <a:xfrm>
            <a:off x="6324600" y="3352800"/>
            <a:ext cx="328936" cy="646331"/>
          </a:xfrm>
          <a:prstGeom prst="rect">
            <a:avLst/>
          </a:prstGeom>
          <a:noFill/>
        </p:spPr>
        <p:txBody>
          <a:bodyPr wrap="none" rtlCol="0">
            <a:spAutoFit/>
          </a:bodyPr>
          <a:lstStyle/>
          <a:p>
            <a:r>
              <a:rPr lang="en-US" sz="3600" b="1" dirty="0" smtClean="0"/>
              <a:t>(</a:t>
            </a:r>
            <a:endParaRPr lang="en-US" sz="3600" b="1" dirty="0"/>
          </a:p>
        </p:txBody>
      </p:sp>
      <p:sp>
        <p:nvSpPr>
          <p:cNvPr id="18" name="TextBox 17"/>
          <p:cNvSpPr txBox="1"/>
          <p:nvPr/>
        </p:nvSpPr>
        <p:spPr>
          <a:xfrm>
            <a:off x="6207719" y="2819400"/>
            <a:ext cx="726481" cy="646331"/>
          </a:xfrm>
          <a:prstGeom prst="rect">
            <a:avLst/>
          </a:prstGeom>
          <a:noFill/>
        </p:spPr>
        <p:txBody>
          <a:bodyPr wrap="none" rtlCol="0">
            <a:spAutoFit/>
          </a:bodyPr>
          <a:lstStyle/>
          <a:p>
            <a:r>
              <a:rPr lang="en-US" sz="3600" b="1" dirty="0" smtClean="0"/>
              <a:t> –  </a:t>
            </a: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 Data Type</a:t>
            </a:r>
            <a:endParaRPr lang="en-US" dirty="0"/>
          </a:p>
        </p:txBody>
      </p:sp>
      <p:sp>
        <p:nvSpPr>
          <p:cNvPr id="3" name="Content Placeholder 2"/>
          <p:cNvSpPr>
            <a:spLocks noGrp="1"/>
          </p:cNvSpPr>
          <p:nvPr>
            <p:ph idx="1"/>
          </p:nvPr>
        </p:nvSpPr>
        <p:spPr>
          <a:xfrm>
            <a:off x="0" y="1371600"/>
            <a:ext cx="8686800" cy="4754563"/>
          </a:xfrm>
        </p:spPr>
        <p:txBody>
          <a:bodyPr>
            <a:normAutofit fontScale="92500" lnSpcReduction="10000"/>
          </a:bodyPr>
          <a:lstStyle/>
          <a:p>
            <a:r>
              <a:rPr lang="en-US" dirty="0" smtClean="0"/>
              <a:t>Side Note:  What is an Abstract Data Type (in C)?</a:t>
            </a:r>
          </a:p>
          <a:p>
            <a:pPr lvl="1"/>
            <a:r>
              <a:rPr lang="en-US" dirty="0" smtClean="0"/>
              <a:t>An abstract data type is something that is not built into the language.</a:t>
            </a:r>
          </a:p>
          <a:p>
            <a:pPr lvl="2"/>
            <a:r>
              <a:rPr lang="en-US" dirty="0" smtClean="0"/>
              <a:t>So </a:t>
            </a:r>
            <a:r>
              <a:rPr lang="en-US" dirty="0" err="1" smtClean="0"/>
              <a:t>int</a:t>
            </a:r>
            <a:r>
              <a:rPr lang="en-US" dirty="0" smtClean="0"/>
              <a:t> and double are built-in types in the C language.</a:t>
            </a:r>
          </a:p>
          <a:p>
            <a:pPr lvl="1"/>
            <a:r>
              <a:rPr lang="en-US" dirty="0" smtClean="0"/>
              <a:t>An Abstract Data Type is something we “build”</a:t>
            </a:r>
          </a:p>
          <a:p>
            <a:pPr lvl="2"/>
            <a:r>
              <a:rPr lang="en-US" dirty="0" smtClean="0"/>
              <a:t>and is often defined in terms of its behavior</a:t>
            </a:r>
          </a:p>
          <a:p>
            <a:pPr lvl="1"/>
            <a:r>
              <a:rPr lang="en-US" dirty="0" smtClean="0"/>
              <a:t>Definition from Wikipedia:</a:t>
            </a:r>
          </a:p>
          <a:p>
            <a:pPr lvl="2"/>
            <a:r>
              <a:rPr lang="en-US" dirty="0" smtClean="0"/>
              <a:t>An abstract data type is defined indirectly, only by the operations that may be performed on it (i.e. behavior).</a:t>
            </a:r>
          </a:p>
          <a:p>
            <a:pPr lvl="1"/>
            <a:r>
              <a:rPr lang="en-US" dirty="0" smtClean="0"/>
              <a:t>So example of ADT’s we’ve seen so far are:</a:t>
            </a:r>
          </a:p>
          <a:p>
            <a:pPr lvl="2"/>
            <a:r>
              <a:rPr lang="en-US" dirty="0" smtClean="0"/>
              <a:t>Linked Lists, Doubly Linked Lists, Circularly Linked Lists</a:t>
            </a:r>
          </a:p>
          <a:p>
            <a:pPr lvl="2"/>
            <a:r>
              <a:rPr lang="en-US" dirty="0" smtClean="0"/>
              <a:t>And now Stacks</a:t>
            </a:r>
          </a:p>
          <a:p>
            <a:pPr lvl="2"/>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5943600" cy="5943600"/>
          </a:xfrm>
        </p:spPr>
        <p:txBody>
          <a:bodyPr>
            <a:normAutofit fontScale="92500" lnSpcReduction="20000"/>
          </a:bodyPr>
          <a:lstStyle/>
          <a:p>
            <a:pPr lvl="1"/>
            <a:r>
              <a:rPr lang="en-US" b="1" u="sng" dirty="0" smtClean="0"/>
              <a:t>Rules:</a:t>
            </a:r>
          </a:p>
          <a:p>
            <a:pPr marL="914400" lvl="1" indent="-514350">
              <a:buFont typeface="+mj-lt"/>
              <a:buAutoNum type="arabicParenR"/>
            </a:pPr>
            <a:r>
              <a:rPr lang="en-US" sz="2600" dirty="0" smtClean="0"/>
              <a:t>For all operands, automatically put in output expression.</a:t>
            </a:r>
          </a:p>
          <a:p>
            <a:pPr marL="914400" lvl="1" indent="-514350">
              <a:buFont typeface="+mj-lt"/>
              <a:buAutoNum type="arabicParenR"/>
            </a:pPr>
            <a:r>
              <a:rPr lang="en-US" sz="2600" dirty="0" smtClean="0"/>
              <a:t>For an operator +, -, *, /, or (, )</a:t>
            </a:r>
          </a:p>
          <a:p>
            <a:pPr marL="1314450" lvl="2" indent="-514350"/>
            <a:r>
              <a:rPr lang="en-US" b="1" u="sng" dirty="0" smtClean="0"/>
              <a:t>IF the operator is an open </a:t>
            </a:r>
            <a:r>
              <a:rPr lang="en-US" b="1" u="sng" dirty="0" err="1" smtClean="0"/>
              <a:t>paren</a:t>
            </a:r>
            <a:r>
              <a:rPr lang="en-US" dirty="0" smtClean="0"/>
              <a:t>, PUSH it.</a:t>
            </a:r>
          </a:p>
          <a:p>
            <a:pPr marL="1314450" lvl="2" indent="-514350"/>
            <a:r>
              <a:rPr lang="en-US" b="1" u="sng" dirty="0" smtClean="0"/>
              <a:t>ELSE IF the operator is an arithmetic one</a:t>
            </a:r>
            <a:r>
              <a:rPr lang="en-US" dirty="0" smtClean="0"/>
              <a:t>, then do this:</a:t>
            </a:r>
          </a:p>
          <a:p>
            <a:pPr marL="1771650" lvl="3" indent="-514350"/>
            <a:r>
              <a:rPr lang="en-US" dirty="0" smtClean="0"/>
              <a:t>Continue </a:t>
            </a:r>
            <a:r>
              <a:rPr lang="en-US" b="1" u="sng" dirty="0" err="1" smtClean="0"/>
              <a:t>POP</a:t>
            </a:r>
            <a:r>
              <a:rPr lang="en-US" dirty="0" err="1" smtClean="0"/>
              <a:t>ing</a:t>
            </a:r>
            <a:r>
              <a:rPr lang="en-US" dirty="0" smtClean="0"/>
              <a:t> items and placing them in the output until you hit an </a:t>
            </a:r>
            <a:r>
              <a:rPr lang="en-US" b="1" dirty="0" smtClean="0"/>
              <a:t>OP</a:t>
            </a:r>
            <a:r>
              <a:rPr lang="en-US" dirty="0" smtClean="0"/>
              <a:t> with </a:t>
            </a:r>
            <a:r>
              <a:rPr lang="en-US" sz="2600" b="1" dirty="0" smtClean="0"/>
              <a:t>&lt;</a:t>
            </a:r>
            <a:r>
              <a:rPr lang="en-US" dirty="0" smtClean="0"/>
              <a:t> precedence than the </a:t>
            </a:r>
            <a:r>
              <a:rPr lang="en-US" dirty="0" err="1" smtClean="0"/>
              <a:t>curr</a:t>
            </a:r>
            <a:r>
              <a:rPr lang="en-US" dirty="0" smtClean="0"/>
              <a:t> </a:t>
            </a:r>
            <a:r>
              <a:rPr lang="en-US" b="1" dirty="0" smtClean="0"/>
              <a:t>OP</a:t>
            </a:r>
            <a:r>
              <a:rPr lang="en-US" dirty="0" smtClean="0"/>
              <a:t> or until you hit an open paren. </a:t>
            </a:r>
          </a:p>
          <a:p>
            <a:pPr marL="1771650" lvl="3" indent="-514350"/>
            <a:r>
              <a:rPr lang="en-US" dirty="0" smtClean="0"/>
              <a:t>At this point, </a:t>
            </a:r>
            <a:r>
              <a:rPr lang="en-US" b="1" dirty="0" smtClean="0"/>
              <a:t>PUSH</a:t>
            </a:r>
            <a:r>
              <a:rPr lang="en-US" dirty="0" smtClean="0"/>
              <a:t> the </a:t>
            </a:r>
            <a:r>
              <a:rPr lang="en-US" dirty="0" err="1" smtClean="0"/>
              <a:t>curr</a:t>
            </a:r>
            <a:r>
              <a:rPr lang="en-US" dirty="0" smtClean="0"/>
              <a:t> </a:t>
            </a:r>
            <a:r>
              <a:rPr lang="en-US" b="1" dirty="0" smtClean="0"/>
              <a:t>OP</a:t>
            </a:r>
            <a:r>
              <a:rPr lang="en-US" dirty="0" smtClean="0"/>
              <a:t>.</a:t>
            </a:r>
          </a:p>
          <a:p>
            <a:pPr marL="1314450" lvl="2" indent="-514350"/>
            <a:r>
              <a:rPr lang="en-US" b="1" u="sng" dirty="0" smtClean="0"/>
              <a:t>ELSE  </a:t>
            </a:r>
            <a:r>
              <a:rPr lang="en-US" b="1" dirty="0" smtClean="0"/>
              <a:t>POP</a:t>
            </a:r>
            <a:r>
              <a:rPr lang="en-US" dirty="0" smtClean="0"/>
              <a:t> off all </a:t>
            </a:r>
            <a:r>
              <a:rPr lang="en-US" b="1" dirty="0" smtClean="0"/>
              <a:t>OPs</a:t>
            </a:r>
            <a:r>
              <a:rPr lang="en-US" dirty="0" smtClean="0"/>
              <a:t> off the stack 1 by 1, placing  them in the output expression until you hit the 1</a:t>
            </a:r>
            <a:r>
              <a:rPr lang="en-US" baseline="30000" dirty="0" smtClean="0"/>
              <a:t>st</a:t>
            </a:r>
            <a:r>
              <a:rPr lang="en-US" dirty="0" smtClean="0"/>
              <a:t> ) open paren. When this occurs, </a:t>
            </a:r>
            <a:r>
              <a:rPr lang="en-US" b="1" dirty="0" smtClean="0"/>
              <a:t>POP</a:t>
            </a:r>
            <a:r>
              <a:rPr lang="en-US" dirty="0" smtClean="0"/>
              <a:t> off the open </a:t>
            </a:r>
            <a:r>
              <a:rPr lang="en-US" dirty="0" err="1" smtClean="0"/>
              <a:t>paren</a:t>
            </a:r>
            <a:r>
              <a:rPr lang="en-US" dirty="0" smtClean="0"/>
              <a:t> and discard both ()s.</a:t>
            </a:r>
          </a:p>
          <a:p>
            <a:pPr marL="514350" indent="-514350">
              <a:buFont typeface="+mj-lt"/>
              <a:buAutoNum type="arabicParenR"/>
            </a:pPr>
            <a:endParaRPr lang="en-US" dirty="0"/>
          </a:p>
        </p:txBody>
      </p:sp>
      <p:sp>
        <p:nvSpPr>
          <p:cNvPr id="4" name="Title 1"/>
          <p:cNvSpPr>
            <a:spLocks noGrp="1"/>
          </p:cNvSpPr>
          <p:nvPr>
            <p:ph type="title"/>
          </p:nvPr>
        </p:nvSpPr>
        <p:spPr>
          <a:xfrm>
            <a:off x="685800" y="152400"/>
            <a:ext cx="8229600" cy="762000"/>
          </a:xfrm>
        </p:spPr>
        <p:txBody>
          <a:bodyPr/>
          <a:lstStyle/>
          <a:p>
            <a:r>
              <a:rPr lang="en-US" sz="4800" dirty="0" smtClean="0"/>
              <a:t>( 7 * </a:t>
            </a:r>
            <a:r>
              <a:rPr lang="en-US" sz="5400" dirty="0" smtClean="0"/>
              <a:t>(</a:t>
            </a:r>
            <a:r>
              <a:rPr lang="en-US" sz="4800" dirty="0" smtClean="0"/>
              <a:t> 6 + 3 ) +</a:t>
            </a:r>
            <a:r>
              <a:rPr lang="en-US" sz="4800" dirty="0" smtClean="0">
                <a:solidFill>
                  <a:srgbClr val="FF0000"/>
                </a:solidFill>
              </a:rPr>
              <a:t> </a:t>
            </a:r>
            <a:r>
              <a:rPr lang="en-US" sz="4800" dirty="0" smtClean="0"/>
              <a:t>(</a:t>
            </a:r>
            <a:r>
              <a:rPr lang="en-US" sz="4800" dirty="0" smtClean="0">
                <a:solidFill>
                  <a:srgbClr val="FF0000"/>
                </a:solidFill>
              </a:rPr>
              <a:t> </a:t>
            </a:r>
            <a:r>
              <a:rPr lang="en-US" sz="4800" dirty="0" smtClean="0"/>
              <a:t>2 – 3 </a:t>
            </a:r>
            <a:r>
              <a:rPr lang="en-US" sz="4800" dirty="0" smtClean="0">
                <a:solidFill>
                  <a:srgbClr val="FF0000"/>
                </a:solidFill>
              </a:rPr>
              <a:t>)</a:t>
            </a:r>
            <a:r>
              <a:rPr lang="en-US" sz="4800" dirty="0" smtClean="0"/>
              <a:t> + 1 )</a:t>
            </a:r>
            <a:endParaRPr lang="en-US" sz="4800" dirty="0"/>
          </a:p>
        </p:txBody>
      </p:sp>
      <p:cxnSp>
        <p:nvCxnSpPr>
          <p:cNvPr id="5" name="Straight Connector 4"/>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72390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57912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791200" y="44958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791200" y="39624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6300464" y="4419600"/>
            <a:ext cx="328936" cy="646331"/>
          </a:xfrm>
          <a:prstGeom prst="rect">
            <a:avLst/>
          </a:prstGeom>
          <a:noFill/>
        </p:spPr>
        <p:txBody>
          <a:bodyPr wrap="none" rtlCol="0">
            <a:spAutoFit/>
          </a:bodyPr>
          <a:lstStyle/>
          <a:p>
            <a:r>
              <a:rPr lang="en-US" sz="3600" b="1" dirty="0" smtClean="0"/>
              <a:t>(</a:t>
            </a:r>
            <a:endParaRPr lang="en-US" sz="3600" b="1" dirty="0"/>
          </a:p>
        </p:txBody>
      </p:sp>
      <p:cxnSp>
        <p:nvCxnSpPr>
          <p:cNvPr id="12" name="Straight Connector 11"/>
          <p:cNvCxnSpPr/>
          <p:nvPr/>
        </p:nvCxnSpPr>
        <p:spPr>
          <a:xfrm>
            <a:off x="5791200" y="3429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5105400" y="594360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 3 + * 2 3 </a:t>
            </a:r>
            <a:r>
              <a:rPr lang="en-US" sz="2800" b="1" u="sng" dirty="0" smtClean="0">
                <a:solidFill>
                  <a:srgbClr val="FF0000"/>
                </a:solidFill>
              </a:rPr>
              <a:t>  </a:t>
            </a:r>
            <a:endParaRPr lang="en-US" sz="2800" b="1" u="sng" dirty="0">
              <a:solidFill>
                <a:srgbClr val="FF0000"/>
              </a:solidFill>
            </a:endParaRPr>
          </a:p>
        </p:txBody>
      </p:sp>
      <p:sp>
        <p:nvSpPr>
          <p:cNvPr id="16" name="TextBox 15"/>
          <p:cNvSpPr txBox="1"/>
          <p:nvPr/>
        </p:nvSpPr>
        <p:spPr>
          <a:xfrm>
            <a:off x="5984119" y="4876800"/>
            <a:ext cx="1102481" cy="523220"/>
          </a:xfrm>
          <a:prstGeom prst="rect">
            <a:avLst/>
          </a:prstGeom>
          <a:noFill/>
        </p:spPr>
        <p:txBody>
          <a:bodyPr wrap="none" rtlCol="0">
            <a:spAutoFit/>
          </a:bodyPr>
          <a:lstStyle/>
          <a:p>
            <a:r>
              <a:rPr lang="en-US" sz="2800" b="1" dirty="0" smtClean="0">
                <a:solidFill>
                  <a:srgbClr val="0070C0"/>
                </a:solidFill>
              </a:rPr>
              <a:t>STACK</a:t>
            </a:r>
            <a:endParaRPr lang="en-US" sz="2800" b="1" dirty="0">
              <a:solidFill>
                <a:srgbClr val="0070C0"/>
              </a:solidFill>
            </a:endParaRPr>
          </a:p>
        </p:txBody>
      </p:sp>
      <p:cxnSp>
        <p:nvCxnSpPr>
          <p:cNvPr id="19" name="Straight Connector 18"/>
          <p:cNvCxnSpPr/>
          <p:nvPr/>
        </p:nvCxnSpPr>
        <p:spPr>
          <a:xfrm>
            <a:off x="5791200" y="2935069"/>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5105400" y="587758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 3 + * 2 3 –  </a:t>
            </a:r>
            <a:r>
              <a:rPr lang="en-US" sz="2800" b="1" u="sng" dirty="0" smtClean="0">
                <a:solidFill>
                  <a:srgbClr val="FF0000"/>
                </a:solidFill>
              </a:rPr>
              <a:t>  </a:t>
            </a:r>
            <a:endParaRPr lang="en-US" sz="2800" b="1" u="sng" dirty="0">
              <a:solidFill>
                <a:srgbClr val="FF0000"/>
              </a:solidFill>
            </a:endParaRPr>
          </a:p>
        </p:txBody>
      </p:sp>
      <p:sp>
        <p:nvSpPr>
          <p:cNvPr id="23" name="TextBox 22"/>
          <p:cNvSpPr txBox="1"/>
          <p:nvPr/>
        </p:nvSpPr>
        <p:spPr>
          <a:xfrm>
            <a:off x="6324600" y="3849469"/>
            <a:ext cx="413896" cy="646331"/>
          </a:xfrm>
          <a:prstGeom prst="rect">
            <a:avLst/>
          </a:prstGeom>
          <a:noFill/>
        </p:spPr>
        <p:txBody>
          <a:bodyPr wrap="none" rtlCol="0">
            <a:spAutoFit/>
          </a:bodyPr>
          <a:lstStyle/>
          <a:p>
            <a:r>
              <a:rPr lang="en-US" sz="3600" b="1" dirty="0" smtClean="0"/>
              <a:t>+</a:t>
            </a:r>
            <a:endParaRPr lang="en-US" sz="3600" b="1" dirty="0"/>
          </a:p>
        </p:txBody>
      </p:sp>
      <p:sp>
        <p:nvSpPr>
          <p:cNvPr id="20" name="TextBox 19"/>
          <p:cNvSpPr txBox="1"/>
          <p:nvPr/>
        </p:nvSpPr>
        <p:spPr>
          <a:xfrm>
            <a:off x="6324600" y="3352800"/>
            <a:ext cx="328936" cy="646331"/>
          </a:xfrm>
          <a:prstGeom prst="rect">
            <a:avLst/>
          </a:prstGeom>
          <a:noFill/>
        </p:spPr>
        <p:txBody>
          <a:bodyPr wrap="none" rtlCol="0">
            <a:spAutoFit/>
          </a:bodyPr>
          <a:lstStyle/>
          <a:p>
            <a:r>
              <a:rPr lang="en-US" sz="3600" b="1" dirty="0" smtClean="0"/>
              <a:t>(</a:t>
            </a:r>
            <a:endParaRPr lang="en-US" sz="3600" b="1" dirty="0"/>
          </a:p>
        </p:txBody>
      </p:sp>
      <p:sp>
        <p:nvSpPr>
          <p:cNvPr id="18" name="TextBox 17"/>
          <p:cNvSpPr txBox="1"/>
          <p:nvPr/>
        </p:nvSpPr>
        <p:spPr>
          <a:xfrm>
            <a:off x="6207719" y="2819400"/>
            <a:ext cx="726481" cy="646331"/>
          </a:xfrm>
          <a:prstGeom prst="rect">
            <a:avLst/>
          </a:prstGeom>
          <a:noFill/>
        </p:spPr>
        <p:txBody>
          <a:bodyPr wrap="none" rtlCol="0">
            <a:spAutoFit/>
          </a:bodyPr>
          <a:lstStyle/>
          <a:p>
            <a:r>
              <a:rPr lang="en-US" sz="3600" b="1" dirty="0" smtClean="0"/>
              <a:t> –  </a:t>
            </a:r>
            <a:endParaRPr lang="en-US" sz="3600" b="1" dirty="0"/>
          </a:p>
        </p:txBody>
      </p:sp>
      <p:sp>
        <p:nvSpPr>
          <p:cNvPr id="22" name="TextBox 21"/>
          <p:cNvSpPr txBox="1"/>
          <p:nvPr/>
        </p:nvSpPr>
        <p:spPr>
          <a:xfrm>
            <a:off x="5867400" y="1295400"/>
            <a:ext cx="3505200" cy="584775"/>
          </a:xfrm>
          <a:prstGeom prst="rect">
            <a:avLst/>
          </a:prstGeom>
          <a:noFill/>
        </p:spPr>
        <p:txBody>
          <a:bodyPr wrap="square" rtlCol="0">
            <a:spAutoFit/>
          </a:bodyPr>
          <a:lstStyle/>
          <a:p>
            <a:r>
              <a:rPr lang="en-US" sz="3200" b="1" dirty="0" smtClean="0">
                <a:solidFill>
                  <a:srgbClr val="0070C0"/>
                </a:solidFill>
              </a:rPr>
              <a:t>POP –  </a:t>
            </a:r>
          </a:p>
        </p:txBody>
      </p:sp>
      <p:sp>
        <p:nvSpPr>
          <p:cNvPr id="24" name="TextBox 23"/>
          <p:cNvSpPr txBox="1"/>
          <p:nvPr/>
        </p:nvSpPr>
        <p:spPr>
          <a:xfrm>
            <a:off x="5867400" y="1701225"/>
            <a:ext cx="3505200" cy="584775"/>
          </a:xfrm>
          <a:prstGeom prst="rect">
            <a:avLst/>
          </a:prstGeom>
          <a:noFill/>
        </p:spPr>
        <p:txBody>
          <a:bodyPr wrap="square" rtlCol="0">
            <a:spAutoFit/>
          </a:bodyPr>
          <a:lstStyle/>
          <a:p>
            <a:r>
              <a:rPr lang="en-US" sz="3200" b="1" dirty="0" smtClean="0">
                <a:solidFill>
                  <a:srgbClr val="0070C0"/>
                </a:solidFill>
              </a:rPr>
              <a:t>POP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0" grpId="0"/>
      <p:bldP spid="18" grpId="0"/>
      <p:bldP spid="22" grpId="0"/>
      <p:bldP spid="2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5943600" cy="5943600"/>
          </a:xfrm>
        </p:spPr>
        <p:txBody>
          <a:bodyPr>
            <a:normAutofit fontScale="92500" lnSpcReduction="20000"/>
          </a:bodyPr>
          <a:lstStyle/>
          <a:p>
            <a:pPr lvl="1"/>
            <a:r>
              <a:rPr lang="en-US" b="1" u="sng" dirty="0" smtClean="0"/>
              <a:t>Rules:</a:t>
            </a:r>
          </a:p>
          <a:p>
            <a:pPr marL="914400" lvl="1" indent="-514350">
              <a:buFont typeface="+mj-lt"/>
              <a:buAutoNum type="arabicParenR"/>
            </a:pPr>
            <a:r>
              <a:rPr lang="en-US" sz="2600" dirty="0" smtClean="0"/>
              <a:t>For all operands, automatically put in output expression.</a:t>
            </a:r>
          </a:p>
          <a:p>
            <a:pPr marL="914400" lvl="1" indent="-514350">
              <a:buFont typeface="+mj-lt"/>
              <a:buAutoNum type="arabicParenR"/>
            </a:pPr>
            <a:r>
              <a:rPr lang="en-US" sz="2600" dirty="0" smtClean="0"/>
              <a:t>For an operator +, -, *, /, or (, )</a:t>
            </a:r>
          </a:p>
          <a:p>
            <a:pPr marL="1314450" lvl="2" indent="-514350"/>
            <a:r>
              <a:rPr lang="en-US" b="1" u="sng" dirty="0" smtClean="0"/>
              <a:t>IF the operator is an open </a:t>
            </a:r>
            <a:r>
              <a:rPr lang="en-US" b="1" u="sng" dirty="0" err="1" smtClean="0"/>
              <a:t>paren</a:t>
            </a:r>
            <a:r>
              <a:rPr lang="en-US" dirty="0" smtClean="0"/>
              <a:t>, PUSH it.</a:t>
            </a:r>
          </a:p>
          <a:p>
            <a:pPr marL="1314450" lvl="2" indent="-514350"/>
            <a:r>
              <a:rPr lang="en-US" b="1" u="sng" dirty="0" smtClean="0"/>
              <a:t>ELSE IF the operator is an arithmetic one</a:t>
            </a:r>
            <a:r>
              <a:rPr lang="en-US" dirty="0" smtClean="0"/>
              <a:t>, then do this:</a:t>
            </a:r>
          </a:p>
          <a:p>
            <a:pPr marL="1771650" lvl="3" indent="-514350"/>
            <a:r>
              <a:rPr lang="en-US" dirty="0" smtClean="0"/>
              <a:t>Continue </a:t>
            </a:r>
            <a:r>
              <a:rPr lang="en-US" b="1" u="sng" dirty="0" err="1" smtClean="0"/>
              <a:t>POP</a:t>
            </a:r>
            <a:r>
              <a:rPr lang="en-US" dirty="0" err="1" smtClean="0"/>
              <a:t>ing</a:t>
            </a:r>
            <a:r>
              <a:rPr lang="en-US" dirty="0" smtClean="0"/>
              <a:t> items and placing them in the output until you hit an </a:t>
            </a:r>
            <a:r>
              <a:rPr lang="en-US" b="1" dirty="0" smtClean="0"/>
              <a:t>OP</a:t>
            </a:r>
            <a:r>
              <a:rPr lang="en-US" dirty="0" smtClean="0"/>
              <a:t> with </a:t>
            </a:r>
            <a:r>
              <a:rPr lang="en-US" sz="2600" b="1" dirty="0" smtClean="0"/>
              <a:t>&lt;</a:t>
            </a:r>
            <a:r>
              <a:rPr lang="en-US" dirty="0" smtClean="0"/>
              <a:t> precedence than the </a:t>
            </a:r>
            <a:r>
              <a:rPr lang="en-US" dirty="0" err="1" smtClean="0"/>
              <a:t>curr</a:t>
            </a:r>
            <a:r>
              <a:rPr lang="en-US" dirty="0" smtClean="0"/>
              <a:t> </a:t>
            </a:r>
            <a:r>
              <a:rPr lang="en-US" b="1" dirty="0" smtClean="0"/>
              <a:t>OP</a:t>
            </a:r>
            <a:r>
              <a:rPr lang="en-US" dirty="0" smtClean="0"/>
              <a:t> or until you hit an open paren. </a:t>
            </a:r>
          </a:p>
          <a:p>
            <a:pPr marL="1771650" lvl="3" indent="-514350"/>
            <a:r>
              <a:rPr lang="en-US" dirty="0" smtClean="0"/>
              <a:t>At this point, </a:t>
            </a:r>
            <a:r>
              <a:rPr lang="en-US" b="1" dirty="0" smtClean="0"/>
              <a:t>PUSH</a:t>
            </a:r>
            <a:r>
              <a:rPr lang="en-US" dirty="0" smtClean="0"/>
              <a:t> the </a:t>
            </a:r>
            <a:r>
              <a:rPr lang="en-US" dirty="0" err="1" smtClean="0"/>
              <a:t>curr</a:t>
            </a:r>
            <a:r>
              <a:rPr lang="en-US" dirty="0" smtClean="0"/>
              <a:t> </a:t>
            </a:r>
            <a:r>
              <a:rPr lang="en-US" b="1" dirty="0" smtClean="0"/>
              <a:t>OP</a:t>
            </a:r>
            <a:r>
              <a:rPr lang="en-US" dirty="0" smtClean="0"/>
              <a:t>.</a:t>
            </a:r>
          </a:p>
          <a:p>
            <a:pPr marL="1314450" lvl="2" indent="-514350"/>
            <a:r>
              <a:rPr lang="en-US" b="1" u="sng" dirty="0" smtClean="0"/>
              <a:t>ELSE  </a:t>
            </a:r>
            <a:r>
              <a:rPr lang="en-US" b="1" dirty="0" smtClean="0"/>
              <a:t>POP</a:t>
            </a:r>
            <a:r>
              <a:rPr lang="en-US" dirty="0" smtClean="0"/>
              <a:t> off all </a:t>
            </a:r>
            <a:r>
              <a:rPr lang="en-US" b="1" dirty="0" smtClean="0"/>
              <a:t>OPs</a:t>
            </a:r>
            <a:r>
              <a:rPr lang="en-US" dirty="0" smtClean="0"/>
              <a:t> off the stack 1 by 1, placing  them in the output expression until you hit the 1</a:t>
            </a:r>
            <a:r>
              <a:rPr lang="en-US" baseline="30000" dirty="0" smtClean="0"/>
              <a:t>st</a:t>
            </a:r>
            <a:r>
              <a:rPr lang="en-US" dirty="0" smtClean="0"/>
              <a:t> ) open paren. When this occurs, </a:t>
            </a:r>
            <a:r>
              <a:rPr lang="en-US" b="1" dirty="0" smtClean="0"/>
              <a:t>POP</a:t>
            </a:r>
            <a:r>
              <a:rPr lang="en-US" dirty="0" smtClean="0"/>
              <a:t> off the open </a:t>
            </a:r>
            <a:r>
              <a:rPr lang="en-US" dirty="0" err="1" smtClean="0"/>
              <a:t>paren</a:t>
            </a:r>
            <a:r>
              <a:rPr lang="en-US" dirty="0" smtClean="0"/>
              <a:t> and discard both ()s.</a:t>
            </a:r>
          </a:p>
          <a:p>
            <a:pPr marL="514350" indent="-514350">
              <a:buFont typeface="+mj-lt"/>
              <a:buAutoNum type="arabicParenR"/>
            </a:pPr>
            <a:endParaRPr lang="en-US" dirty="0"/>
          </a:p>
        </p:txBody>
      </p:sp>
      <p:sp>
        <p:nvSpPr>
          <p:cNvPr id="4" name="Title 1"/>
          <p:cNvSpPr>
            <a:spLocks noGrp="1"/>
          </p:cNvSpPr>
          <p:nvPr>
            <p:ph type="title"/>
          </p:nvPr>
        </p:nvSpPr>
        <p:spPr>
          <a:xfrm>
            <a:off x="685800" y="152400"/>
            <a:ext cx="8229600" cy="762000"/>
          </a:xfrm>
        </p:spPr>
        <p:txBody>
          <a:bodyPr/>
          <a:lstStyle/>
          <a:p>
            <a:r>
              <a:rPr lang="en-US" sz="4800" dirty="0" smtClean="0"/>
              <a:t>( 7 * </a:t>
            </a:r>
            <a:r>
              <a:rPr lang="en-US" sz="5400" dirty="0" smtClean="0"/>
              <a:t>(</a:t>
            </a:r>
            <a:r>
              <a:rPr lang="en-US" sz="4800" dirty="0" smtClean="0"/>
              <a:t> 6 + 3 ) +</a:t>
            </a:r>
            <a:r>
              <a:rPr lang="en-US" sz="4800" dirty="0" smtClean="0">
                <a:solidFill>
                  <a:srgbClr val="FF0000"/>
                </a:solidFill>
              </a:rPr>
              <a:t> </a:t>
            </a:r>
            <a:r>
              <a:rPr lang="en-US" sz="4800" dirty="0" smtClean="0"/>
              <a:t>(</a:t>
            </a:r>
            <a:r>
              <a:rPr lang="en-US" sz="4800" dirty="0" smtClean="0">
                <a:solidFill>
                  <a:srgbClr val="FF0000"/>
                </a:solidFill>
              </a:rPr>
              <a:t> </a:t>
            </a:r>
            <a:r>
              <a:rPr lang="en-US" sz="4800" dirty="0" smtClean="0"/>
              <a:t>2 – 3 ) </a:t>
            </a:r>
            <a:r>
              <a:rPr lang="en-US" sz="4800" dirty="0" smtClean="0">
                <a:solidFill>
                  <a:srgbClr val="FF0000"/>
                </a:solidFill>
              </a:rPr>
              <a:t>+</a:t>
            </a:r>
            <a:r>
              <a:rPr lang="en-US" sz="4800" dirty="0" smtClean="0"/>
              <a:t> 1 )</a:t>
            </a:r>
            <a:endParaRPr lang="en-US" sz="4800" dirty="0"/>
          </a:p>
        </p:txBody>
      </p:sp>
      <p:cxnSp>
        <p:nvCxnSpPr>
          <p:cNvPr id="5" name="Straight Connector 4"/>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72390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57912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791200" y="44958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791200" y="39624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6300464" y="4419600"/>
            <a:ext cx="328936" cy="646331"/>
          </a:xfrm>
          <a:prstGeom prst="rect">
            <a:avLst/>
          </a:prstGeom>
          <a:noFill/>
        </p:spPr>
        <p:txBody>
          <a:bodyPr wrap="none" rtlCol="0">
            <a:spAutoFit/>
          </a:bodyPr>
          <a:lstStyle/>
          <a:p>
            <a:r>
              <a:rPr lang="en-US" sz="3600" b="1" dirty="0" smtClean="0"/>
              <a:t>(</a:t>
            </a:r>
            <a:endParaRPr lang="en-US" sz="3600" b="1" dirty="0"/>
          </a:p>
        </p:txBody>
      </p:sp>
      <p:cxnSp>
        <p:nvCxnSpPr>
          <p:cNvPr id="12" name="Straight Connector 11"/>
          <p:cNvCxnSpPr/>
          <p:nvPr/>
        </p:nvCxnSpPr>
        <p:spPr>
          <a:xfrm>
            <a:off x="5791200" y="3429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5105400" y="594360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 3 + * 2 3 –   </a:t>
            </a:r>
            <a:r>
              <a:rPr lang="en-US" sz="2800" b="1" u="sng" dirty="0" smtClean="0">
                <a:solidFill>
                  <a:srgbClr val="FF0000"/>
                </a:solidFill>
              </a:rPr>
              <a:t>  </a:t>
            </a:r>
            <a:endParaRPr lang="en-US" sz="2800" b="1" u="sng" dirty="0">
              <a:solidFill>
                <a:srgbClr val="FF0000"/>
              </a:solidFill>
            </a:endParaRPr>
          </a:p>
        </p:txBody>
      </p:sp>
      <p:sp>
        <p:nvSpPr>
          <p:cNvPr id="16" name="TextBox 15"/>
          <p:cNvSpPr txBox="1"/>
          <p:nvPr/>
        </p:nvSpPr>
        <p:spPr>
          <a:xfrm>
            <a:off x="5984119" y="4876800"/>
            <a:ext cx="1102481" cy="523220"/>
          </a:xfrm>
          <a:prstGeom prst="rect">
            <a:avLst/>
          </a:prstGeom>
          <a:noFill/>
        </p:spPr>
        <p:txBody>
          <a:bodyPr wrap="none" rtlCol="0">
            <a:spAutoFit/>
          </a:bodyPr>
          <a:lstStyle/>
          <a:p>
            <a:r>
              <a:rPr lang="en-US" sz="2800" b="1" dirty="0" smtClean="0">
                <a:solidFill>
                  <a:srgbClr val="0070C0"/>
                </a:solidFill>
              </a:rPr>
              <a:t>STACK</a:t>
            </a:r>
            <a:endParaRPr lang="en-US" sz="2800" b="1" dirty="0">
              <a:solidFill>
                <a:srgbClr val="0070C0"/>
              </a:solidFill>
            </a:endParaRPr>
          </a:p>
        </p:txBody>
      </p:sp>
      <p:cxnSp>
        <p:nvCxnSpPr>
          <p:cNvPr id="19" name="Straight Connector 18"/>
          <p:cNvCxnSpPr/>
          <p:nvPr/>
        </p:nvCxnSpPr>
        <p:spPr>
          <a:xfrm>
            <a:off x="5791200" y="2935069"/>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5105400" y="587758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 3 + * 2 3 – +  </a:t>
            </a:r>
            <a:r>
              <a:rPr lang="en-US" sz="2800" b="1" u="sng" dirty="0" smtClean="0">
                <a:solidFill>
                  <a:srgbClr val="FF0000"/>
                </a:solidFill>
              </a:rPr>
              <a:t>  </a:t>
            </a:r>
            <a:endParaRPr lang="en-US" sz="2800" b="1" u="sng" dirty="0">
              <a:solidFill>
                <a:srgbClr val="FF0000"/>
              </a:solidFill>
            </a:endParaRPr>
          </a:p>
        </p:txBody>
      </p:sp>
      <p:sp>
        <p:nvSpPr>
          <p:cNvPr id="23" name="TextBox 22"/>
          <p:cNvSpPr txBox="1"/>
          <p:nvPr/>
        </p:nvSpPr>
        <p:spPr>
          <a:xfrm>
            <a:off x="6324600" y="3849469"/>
            <a:ext cx="413896" cy="646331"/>
          </a:xfrm>
          <a:prstGeom prst="rect">
            <a:avLst/>
          </a:prstGeom>
          <a:noFill/>
        </p:spPr>
        <p:txBody>
          <a:bodyPr wrap="none" rtlCol="0">
            <a:spAutoFit/>
          </a:bodyPr>
          <a:lstStyle/>
          <a:p>
            <a:r>
              <a:rPr lang="en-US" sz="3600" b="1" dirty="0" smtClean="0"/>
              <a:t>+</a:t>
            </a:r>
            <a:endParaRPr lang="en-US" sz="3600" b="1" dirty="0"/>
          </a:p>
        </p:txBody>
      </p:sp>
      <p:sp>
        <p:nvSpPr>
          <p:cNvPr id="22" name="TextBox 21"/>
          <p:cNvSpPr txBox="1"/>
          <p:nvPr/>
        </p:nvSpPr>
        <p:spPr>
          <a:xfrm>
            <a:off x="5867400" y="1295400"/>
            <a:ext cx="3505200" cy="584775"/>
          </a:xfrm>
          <a:prstGeom prst="rect">
            <a:avLst/>
          </a:prstGeom>
          <a:noFill/>
        </p:spPr>
        <p:txBody>
          <a:bodyPr wrap="square" rtlCol="0">
            <a:spAutoFit/>
          </a:bodyPr>
          <a:lstStyle/>
          <a:p>
            <a:r>
              <a:rPr lang="en-US" sz="3200" b="1" dirty="0" smtClean="0">
                <a:solidFill>
                  <a:srgbClr val="0070C0"/>
                </a:solidFill>
              </a:rPr>
              <a:t>POP +  </a:t>
            </a:r>
          </a:p>
        </p:txBody>
      </p:sp>
      <p:sp>
        <p:nvSpPr>
          <p:cNvPr id="24" name="TextBox 23"/>
          <p:cNvSpPr txBox="1"/>
          <p:nvPr/>
        </p:nvSpPr>
        <p:spPr>
          <a:xfrm>
            <a:off x="5867400" y="1701225"/>
            <a:ext cx="3505200" cy="584775"/>
          </a:xfrm>
          <a:prstGeom prst="rect">
            <a:avLst/>
          </a:prstGeom>
          <a:noFill/>
        </p:spPr>
        <p:txBody>
          <a:bodyPr wrap="square" rtlCol="0">
            <a:spAutoFit/>
          </a:bodyPr>
          <a:lstStyle/>
          <a:p>
            <a:r>
              <a:rPr lang="en-US" sz="3200" b="1" dirty="0" smtClean="0">
                <a:solidFill>
                  <a:srgbClr val="0070C0"/>
                </a:solidFill>
              </a:rPr>
              <a:t>PUSH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p:bldP spid="23" grpId="1"/>
      <p:bldP spid="22" grpId="0"/>
      <p:bldP spid="2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5943600" cy="5943600"/>
          </a:xfrm>
        </p:spPr>
        <p:txBody>
          <a:bodyPr>
            <a:normAutofit fontScale="92500" lnSpcReduction="20000"/>
          </a:bodyPr>
          <a:lstStyle/>
          <a:p>
            <a:pPr lvl="1"/>
            <a:r>
              <a:rPr lang="en-US" b="1" u="sng" dirty="0" smtClean="0"/>
              <a:t>Rules:</a:t>
            </a:r>
          </a:p>
          <a:p>
            <a:pPr marL="914400" lvl="1" indent="-514350">
              <a:buFont typeface="+mj-lt"/>
              <a:buAutoNum type="arabicParenR"/>
            </a:pPr>
            <a:r>
              <a:rPr lang="en-US" sz="2600" dirty="0" smtClean="0"/>
              <a:t>For all operands, automatically put in output expression.</a:t>
            </a:r>
          </a:p>
          <a:p>
            <a:pPr marL="914400" lvl="1" indent="-514350">
              <a:buFont typeface="+mj-lt"/>
              <a:buAutoNum type="arabicParenR"/>
            </a:pPr>
            <a:r>
              <a:rPr lang="en-US" sz="2600" dirty="0" smtClean="0"/>
              <a:t>For an operator +, -, *, /, or (, )</a:t>
            </a:r>
          </a:p>
          <a:p>
            <a:pPr marL="1314450" lvl="2" indent="-514350"/>
            <a:r>
              <a:rPr lang="en-US" b="1" u="sng" dirty="0" smtClean="0"/>
              <a:t>IF the operator is an open </a:t>
            </a:r>
            <a:r>
              <a:rPr lang="en-US" b="1" u="sng" dirty="0" err="1" smtClean="0"/>
              <a:t>paren</a:t>
            </a:r>
            <a:r>
              <a:rPr lang="en-US" dirty="0" smtClean="0"/>
              <a:t>, PUSH it.</a:t>
            </a:r>
          </a:p>
          <a:p>
            <a:pPr marL="1314450" lvl="2" indent="-514350"/>
            <a:r>
              <a:rPr lang="en-US" b="1" u="sng" dirty="0" smtClean="0"/>
              <a:t>ELSE IF the operator is an arithmetic one</a:t>
            </a:r>
            <a:r>
              <a:rPr lang="en-US" dirty="0" smtClean="0"/>
              <a:t>, then do this:</a:t>
            </a:r>
          </a:p>
          <a:p>
            <a:pPr marL="1771650" lvl="3" indent="-514350"/>
            <a:r>
              <a:rPr lang="en-US" dirty="0" smtClean="0"/>
              <a:t>Continue </a:t>
            </a:r>
            <a:r>
              <a:rPr lang="en-US" b="1" u="sng" dirty="0" err="1" smtClean="0"/>
              <a:t>POP</a:t>
            </a:r>
            <a:r>
              <a:rPr lang="en-US" dirty="0" err="1" smtClean="0"/>
              <a:t>ing</a:t>
            </a:r>
            <a:r>
              <a:rPr lang="en-US" dirty="0" smtClean="0"/>
              <a:t> items and placing them in the output until you hit an </a:t>
            </a:r>
            <a:r>
              <a:rPr lang="en-US" b="1" dirty="0" smtClean="0"/>
              <a:t>OP</a:t>
            </a:r>
            <a:r>
              <a:rPr lang="en-US" dirty="0" smtClean="0"/>
              <a:t> with </a:t>
            </a:r>
            <a:r>
              <a:rPr lang="en-US" sz="2600" b="1" dirty="0" smtClean="0"/>
              <a:t>&lt;</a:t>
            </a:r>
            <a:r>
              <a:rPr lang="en-US" dirty="0" smtClean="0"/>
              <a:t> precedence than the </a:t>
            </a:r>
            <a:r>
              <a:rPr lang="en-US" dirty="0" err="1" smtClean="0"/>
              <a:t>curr</a:t>
            </a:r>
            <a:r>
              <a:rPr lang="en-US" dirty="0" smtClean="0"/>
              <a:t> </a:t>
            </a:r>
            <a:r>
              <a:rPr lang="en-US" b="1" dirty="0" smtClean="0"/>
              <a:t>OP</a:t>
            </a:r>
            <a:r>
              <a:rPr lang="en-US" dirty="0" smtClean="0"/>
              <a:t> or until you hit an open paren. </a:t>
            </a:r>
          </a:p>
          <a:p>
            <a:pPr marL="1771650" lvl="3" indent="-514350"/>
            <a:r>
              <a:rPr lang="en-US" dirty="0" smtClean="0"/>
              <a:t>At this point, </a:t>
            </a:r>
            <a:r>
              <a:rPr lang="en-US" b="1" dirty="0" smtClean="0"/>
              <a:t>PUSH</a:t>
            </a:r>
            <a:r>
              <a:rPr lang="en-US" dirty="0" smtClean="0"/>
              <a:t> the </a:t>
            </a:r>
            <a:r>
              <a:rPr lang="en-US" dirty="0" err="1" smtClean="0"/>
              <a:t>curr</a:t>
            </a:r>
            <a:r>
              <a:rPr lang="en-US" dirty="0" smtClean="0"/>
              <a:t> </a:t>
            </a:r>
            <a:r>
              <a:rPr lang="en-US" b="1" dirty="0" smtClean="0"/>
              <a:t>OP</a:t>
            </a:r>
            <a:r>
              <a:rPr lang="en-US" dirty="0" smtClean="0"/>
              <a:t>.</a:t>
            </a:r>
          </a:p>
          <a:p>
            <a:pPr marL="1314450" lvl="2" indent="-514350"/>
            <a:r>
              <a:rPr lang="en-US" b="1" u="sng" dirty="0" smtClean="0"/>
              <a:t>ELSE  </a:t>
            </a:r>
            <a:r>
              <a:rPr lang="en-US" b="1" dirty="0" smtClean="0"/>
              <a:t>POP</a:t>
            </a:r>
            <a:r>
              <a:rPr lang="en-US" dirty="0" smtClean="0"/>
              <a:t> off all </a:t>
            </a:r>
            <a:r>
              <a:rPr lang="en-US" b="1" dirty="0" smtClean="0"/>
              <a:t>OPs</a:t>
            </a:r>
            <a:r>
              <a:rPr lang="en-US" dirty="0" smtClean="0"/>
              <a:t> off the stack 1 by 1, placing  them in the output expression until you hit the 1</a:t>
            </a:r>
            <a:r>
              <a:rPr lang="en-US" baseline="30000" dirty="0" smtClean="0"/>
              <a:t>st</a:t>
            </a:r>
            <a:r>
              <a:rPr lang="en-US" dirty="0" smtClean="0"/>
              <a:t> ) open paren. When this occurs, </a:t>
            </a:r>
            <a:r>
              <a:rPr lang="en-US" b="1" dirty="0" smtClean="0"/>
              <a:t>POP</a:t>
            </a:r>
            <a:r>
              <a:rPr lang="en-US" dirty="0" smtClean="0"/>
              <a:t> off the open </a:t>
            </a:r>
            <a:r>
              <a:rPr lang="en-US" dirty="0" err="1" smtClean="0"/>
              <a:t>paren</a:t>
            </a:r>
            <a:r>
              <a:rPr lang="en-US" dirty="0" smtClean="0"/>
              <a:t> and discard both ()s.</a:t>
            </a:r>
          </a:p>
          <a:p>
            <a:pPr marL="514350" indent="-514350">
              <a:buFont typeface="+mj-lt"/>
              <a:buAutoNum type="arabicParenR"/>
            </a:pPr>
            <a:endParaRPr lang="en-US" dirty="0"/>
          </a:p>
        </p:txBody>
      </p:sp>
      <p:sp>
        <p:nvSpPr>
          <p:cNvPr id="4" name="Title 1"/>
          <p:cNvSpPr>
            <a:spLocks noGrp="1"/>
          </p:cNvSpPr>
          <p:nvPr>
            <p:ph type="title"/>
          </p:nvPr>
        </p:nvSpPr>
        <p:spPr>
          <a:xfrm>
            <a:off x="685800" y="152400"/>
            <a:ext cx="8229600" cy="762000"/>
          </a:xfrm>
        </p:spPr>
        <p:txBody>
          <a:bodyPr/>
          <a:lstStyle/>
          <a:p>
            <a:r>
              <a:rPr lang="en-US" sz="4800" dirty="0" smtClean="0"/>
              <a:t>( 7 * </a:t>
            </a:r>
            <a:r>
              <a:rPr lang="en-US" sz="5400" dirty="0" smtClean="0"/>
              <a:t>(</a:t>
            </a:r>
            <a:r>
              <a:rPr lang="en-US" sz="4800" dirty="0" smtClean="0"/>
              <a:t> 6 + 3 ) +</a:t>
            </a:r>
            <a:r>
              <a:rPr lang="en-US" sz="4800" dirty="0" smtClean="0">
                <a:solidFill>
                  <a:srgbClr val="FF0000"/>
                </a:solidFill>
              </a:rPr>
              <a:t> </a:t>
            </a:r>
            <a:r>
              <a:rPr lang="en-US" sz="4800" dirty="0" smtClean="0"/>
              <a:t>(</a:t>
            </a:r>
            <a:r>
              <a:rPr lang="en-US" sz="4800" dirty="0" smtClean="0">
                <a:solidFill>
                  <a:srgbClr val="FF0000"/>
                </a:solidFill>
              </a:rPr>
              <a:t> </a:t>
            </a:r>
            <a:r>
              <a:rPr lang="en-US" sz="4800" dirty="0" smtClean="0"/>
              <a:t>2 – 3 ) + </a:t>
            </a:r>
            <a:r>
              <a:rPr lang="en-US" sz="4800" dirty="0" smtClean="0">
                <a:solidFill>
                  <a:srgbClr val="FF0000"/>
                </a:solidFill>
              </a:rPr>
              <a:t>1</a:t>
            </a:r>
            <a:r>
              <a:rPr lang="en-US" sz="4800" dirty="0" smtClean="0"/>
              <a:t> )</a:t>
            </a:r>
            <a:endParaRPr lang="en-US" sz="4800" dirty="0"/>
          </a:p>
        </p:txBody>
      </p:sp>
      <p:cxnSp>
        <p:nvCxnSpPr>
          <p:cNvPr id="5" name="Straight Connector 4"/>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72390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57912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791200" y="44958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791200" y="39624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6300464" y="4419600"/>
            <a:ext cx="328936" cy="646331"/>
          </a:xfrm>
          <a:prstGeom prst="rect">
            <a:avLst/>
          </a:prstGeom>
          <a:noFill/>
        </p:spPr>
        <p:txBody>
          <a:bodyPr wrap="none" rtlCol="0">
            <a:spAutoFit/>
          </a:bodyPr>
          <a:lstStyle/>
          <a:p>
            <a:r>
              <a:rPr lang="en-US" sz="3600" b="1" dirty="0" smtClean="0"/>
              <a:t>(</a:t>
            </a:r>
            <a:endParaRPr lang="en-US" sz="3600" b="1" dirty="0"/>
          </a:p>
        </p:txBody>
      </p:sp>
      <p:cxnSp>
        <p:nvCxnSpPr>
          <p:cNvPr id="12" name="Straight Connector 11"/>
          <p:cNvCxnSpPr/>
          <p:nvPr/>
        </p:nvCxnSpPr>
        <p:spPr>
          <a:xfrm>
            <a:off x="5791200" y="3429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5105400" y="594360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 3 + * 2 3 – +   </a:t>
            </a:r>
            <a:r>
              <a:rPr lang="en-US" sz="2800" b="1" u="sng" dirty="0" smtClean="0">
                <a:solidFill>
                  <a:srgbClr val="FF0000"/>
                </a:solidFill>
              </a:rPr>
              <a:t>  </a:t>
            </a:r>
            <a:endParaRPr lang="en-US" sz="2800" b="1" u="sng" dirty="0">
              <a:solidFill>
                <a:srgbClr val="FF0000"/>
              </a:solidFill>
            </a:endParaRPr>
          </a:p>
        </p:txBody>
      </p:sp>
      <p:sp>
        <p:nvSpPr>
          <p:cNvPr id="16" name="TextBox 15"/>
          <p:cNvSpPr txBox="1"/>
          <p:nvPr/>
        </p:nvSpPr>
        <p:spPr>
          <a:xfrm>
            <a:off x="5984119" y="4876800"/>
            <a:ext cx="1102481" cy="523220"/>
          </a:xfrm>
          <a:prstGeom prst="rect">
            <a:avLst/>
          </a:prstGeom>
          <a:noFill/>
        </p:spPr>
        <p:txBody>
          <a:bodyPr wrap="none" rtlCol="0">
            <a:spAutoFit/>
          </a:bodyPr>
          <a:lstStyle/>
          <a:p>
            <a:r>
              <a:rPr lang="en-US" sz="2800" b="1" dirty="0" smtClean="0">
                <a:solidFill>
                  <a:srgbClr val="0070C0"/>
                </a:solidFill>
              </a:rPr>
              <a:t>STACK</a:t>
            </a:r>
            <a:endParaRPr lang="en-US" sz="2800" b="1" dirty="0">
              <a:solidFill>
                <a:srgbClr val="0070C0"/>
              </a:solidFill>
            </a:endParaRPr>
          </a:p>
        </p:txBody>
      </p:sp>
      <p:cxnSp>
        <p:nvCxnSpPr>
          <p:cNvPr id="19" name="Straight Connector 18"/>
          <p:cNvCxnSpPr/>
          <p:nvPr/>
        </p:nvCxnSpPr>
        <p:spPr>
          <a:xfrm>
            <a:off x="5791200" y="2935069"/>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5105400" y="595378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 3 + * 2 3 – + 1  </a:t>
            </a:r>
            <a:r>
              <a:rPr lang="en-US" sz="2800" b="1" u="sng" dirty="0" smtClean="0">
                <a:solidFill>
                  <a:srgbClr val="FF0000"/>
                </a:solidFill>
              </a:rPr>
              <a:t>  </a:t>
            </a:r>
            <a:endParaRPr lang="en-US" sz="2800" b="1" u="sng" dirty="0">
              <a:solidFill>
                <a:srgbClr val="FF0000"/>
              </a:solidFill>
            </a:endParaRPr>
          </a:p>
        </p:txBody>
      </p:sp>
      <p:sp>
        <p:nvSpPr>
          <p:cNvPr id="23" name="TextBox 22"/>
          <p:cNvSpPr txBox="1"/>
          <p:nvPr/>
        </p:nvSpPr>
        <p:spPr>
          <a:xfrm>
            <a:off x="6324600" y="3849469"/>
            <a:ext cx="413896" cy="646331"/>
          </a:xfrm>
          <a:prstGeom prst="rect">
            <a:avLst/>
          </a:prstGeom>
          <a:noFill/>
        </p:spPr>
        <p:txBody>
          <a:bodyPr wrap="none" rtlCol="0">
            <a:spAutoFit/>
          </a:bodyPr>
          <a:lstStyle/>
          <a:p>
            <a:r>
              <a:rPr lang="en-US" sz="3600" b="1" dirty="0" smtClean="0"/>
              <a:t>+</a:t>
            </a: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5943600" cy="5943600"/>
          </a:xfrm>
        </p:spPr>
        <p:txBody>
          <a:bodyPr>
            <a:normAutofit fontScale="92500" lnSpcReduction="20000"/>
          </a:bodyPr>
          <a:lstStyle/>
          <a:p>
            <a:pPr lvl="1"/>
            <a:r>
              <a:rPr lang="en-US" b="1" u="sng" dirty="0" smtClean="0"/>
              <a:t>Rules:</a:t>
            </a:r>
          </a:p>
          <a:p>
            <a:pPr marL="914400" lvl="1" indent="-514350">
              <a:buFont typeface="+mj-lt"/>
              <a:buAutoNum type="arabicParenR"/>
            </a:pPr>
            <a:r>
              <a:rPr lang="en-US" sz="2600" dirty="0" smtClean="0"/>
              <a:t>For all operands, automatically put in output expression.</a:t>
            </a:r>
          </a:p>
          <a:p>
            <a:pPr marL="914400" lvl="1" indent="-514350">
              <a:buFont typeface="+mj-lt"/>
              <a:buAutoNum type="arabicParenR"/>
            </a:pPr>
            <a:r>
              <a:rPr lang="en-US" sz="2600" dirty="0" smtClean="0"/>
              <a:t>For an operator +, -, *, /, or (, )</a:t>
            </a:r>
          </a:p>
          <a:p>
            <a:pPr marL="1314450" lvl="2" indent="-514350"/>
            <a:r>
              <a:rPr lang="en-US" b="1" u="sng" dirty="0" smtClean="0"/>
              <a:t>IF the operator is an open </a:t>
            </a:r>
            <a:r>
              <a:rPr lang="en-US" b="1" u="sng" dirty="0" err="1" smtClean="0"/>
              <a:t>paren</a:t>
            </a:r>
            <a:r>
              <a:rPr lang="en-US" dirty="0" smtClean="0"/>
              <a:t>, PUSH it.</a:t>
            </a:r>
          </a:p>
          <a:p>
            <a:pPr marL="1314450" lvl="2" indent="-514350"/>
            <a:r>
              <a:rPr lang="en-US" b="1" u="sng" dirty="0" smtClean="0"/>
              <a:t>ELSE IF the operator is an arithmetic one</a:t>
            </a:r>
            <a:r>
              <a:rPr lang="en-US" dirty="0" smtClean="0"/>
              <a:t>, then do this:</a:t>
            </a:r>
          </a:p>
          <a:p>
            <a:pPr marL="1771650" lvl="3" indent="-514350"/>
            <a:r>
              <a:rPr lang="en-US" dirty="0" smtClean="0"/>
              <a:t>Continue </a:t>
            </a:r>
            <a:r>
              <a:rPr lang="en-US" b="1" u="sng" dirty="0" err="1" smtClean="0"/>
              <a:t>POP</a:t>
            </a:r>
            <a:r>
              <a:rPr lang="en-US" dirty="0" err="1" smtClean="0"/>
              <a:t>ing</a:t>
            </a:r>
            <a:r>
              <a:rPr lang="en-US" dirty="0" smtClean="0"/>
              <a:t> items and placing them in the output until you hit an </a:t>
            </a:r>
            <a:r>
              <a:rPr lang="en-US" b="1" dirty="0" smtClean="0"/>
              <a:t>OP</a:t>
            </a:r>
            <a:r>
              <a:rPr lang="en-US" dirty="0" smtClean="0"/>
              <a:t> with </a:t>
            </a:r>
            <a:r>
              <a:rPr lang="en-US" sz="2600" b="1" dirty="0" smtClean="0"/>
              <a:t>&lt;</a:t>
            </a:r>
            <a:r>
              <a:rPr lang="en-US" dirty="0" smtClean="0"/>
              <a:t> precedence than the </a:t>
            </a:r>
            <a:r>
              <a:rPr lang="en-US" dirty="0" err="1" smtClean="0"/>
              <a:t>curr</a:t>
            </a:r>
            <a:r>
              <a:rPr lang="en-US" dirty="0" smtClean="0"/>
              <a:t> </a:t>
            </a:r>
            <a:r>
              <a:rPr lang="en-US" b="1" dirty="0" smtClean="0"/>
              <a:t>OP</a:t>
            </a:r>
            <a:r>
              <a:rPr lang="en-US" dirty="0" smtClean="0"/>
              <a:t> or until you hit an open paren. </a:t>
            </a:r>
          </a:p>
          <a:p>
            <a:pPr marL="1771650" lvl="3" indent="-514350"/>
            <a:r>
              <a:rPr lang="en-US" dirty="0" smtClean="0"/>
              <a:t>At this point, </a:t>
            </a:r>
            <a:r>
              <a:rPr lang="en-US" b="1" dirty="0" smtClean="0"/>
              <a:t>PUSH</a:t>
            </a:r>
            <a:r>
              <a:rPr lang="en-US" dirty="0" smtClean="0"/>
              <a:t> the </a:t>
            </a:r>
            <a:r>
              <a:rPr lang="en-US" dirty="0" err="1" smtClean="0"/>
              <a:t>curr</a:t>
            </a:r>
            <a:r>
              <a:rPr lang="en-US" dirty="0" smtClean="0"/>
              <a:t> </a:t>
            </a:r>
            <a:r>
              <a:rPr lang="en-US" b="1" dirty="0" smtClean="0"/>
              <a:t>OP</a:t>
            </a:r>
            <a:r>
              <a:rPr lang="en-US" dirty="0" smtClean="0"/>
              <a:t>.</a:t>
            </a:r>
          </a:p>
          <a:p>
            <a:pPr marL="1314450" lvl="2" indent="-514350"/>
            <a:r>
              <a:rPr lang="en-US" b="1" u="sng" dirty="0" smtClean="0"/>
              <a:t>ELSE  </a:t>
            </a:r>
            <a:r>
              <a:rPr lang="en-US" b="1" dirty="0" smtClean="0"/>
              <a:t>POP</a:t>
            </a:r>
            <a:r>
              <a:rPr lang="en-US" dirty="0" smtClean="0"/>
              <a:t> off all </a:t>
            </a:r>
            <a:r>
              <a:rPr lang="en-US" b="1" dirty="0" smtClean="0"/>
              <a:t>OPs</a:t>
            </a:r>
            <a:r>
              <a:rPr lang="en-US" dirty="0" smtClean="0"/>
              <a:t> off the stack 1 by 1, placing  them in the output expression until you hit the 1</a:t>
            </a:r>
            <a:r>
              <a:rPr lang="en-US" baseline="30000" dirty="0" smtClean="0"/>
              <a:t>st</a:t>
            </a:r>
            <a:r>
              <a:rPr lang="en-US" dirty="0" smtClean="0"/>
              <a:t> ) open paren. When this occurs, </a:t>
            </a:r>
            <a:r>
              <a:rPr lang="en-US" b="1" dirty="0" smtClean="0"/>
              <a:t>POP</a:t>
            </a:r>
            <a:r>
              <a:rPr lang="en-US" dirty="0" smtClean="0"/>
              <a:t> off the open </a:t>
            </a:r>
            <a:r>
              <a:rPr lang="en-US" dirty="0" err="1" smtClean="0"/>
              <a:t>paren</a:t>
            </a:r>
            <a:r>
              <a:rPr lang="en-US" dirty="0" smtClean="0"/>
              <a:t> and discard both ()s.</a:t>
            </a:r>
          </a:p>
          <a:p>
            <a:pPr marL="514350" indent="-514350">
              <a:buFont typeface="+mj-lt"/>
              <a:buAutoNum type="arabicParenR"/>
            </a:pPr>
            <a:endParaRPr lang="en-US" dirty="0"/>
          </a:p>
        </p:txBody>
      </p:sp>
      <p:sp>
        <p:nvSpPr>
          <p:cNvPr id="4" name="Title 1"/>
          <p:cNvSpPr>
            <a:spLocks noGrp="1"/>
          </p:cNvSpPr>
          <p:nvPr>
            <p:ph type="title"/>
          </p:nvPr>
        </p:nvSpPr>
        <p:spPr>
          <a:xfrm>
            <a:off x="685800" y="152400"/>
            <a:ext cx="8229600" cy="762000"/>
          </a:xfrm>
        </p:spPr>
        <p:txBody>
          <a:bodyPr/>
          <a:lstStyle/>
          <a:p>
            <a:r>
              <a:rPr lang="en-US" sz="4800" dirty="0" smtClean="0"/>
              <a:t>( 7 * </a:t>
            </a:r>
            <a:r>
              <a:rPr lang="en-US" sz="5400" dirty="0" smtClean="0"/>
              <a:t>(</a:t>
            </a:r>
            <a:r>
              <a:rPr lang="en-US" sz="4800" dirty="0" smtClean="0"/>
              <a:t> 6 + 3 ) +</a:t>
            </a:r>
            <a:r>
              <a:rPr lang="en-US" sz="4800" dirty="0" smtClean="0">
                <a:solidFill>
                  <a:srgbClr val="FF0000"/>
                </a:solidFill>
              </a:rPr>
              <a:t> </a:t>
            </a:r>
            <a:r>
              <a:rPr lang="en-US" sz="4800" dirty="0" smtClean="0"/>
              <a:t>(</a:t>
            </a:r>
            <a:r>
              <a:rPr lang="en-US" sz="4800" dirty="0" smtClean="0">
                <a:solidFill>
                  <a:srgbClr val="FF0000"/>
                </a:solidFill>
              </a:rPr>
              <a:t> </a:t>
            </a:r>
            <a:r>
              <a:rPr lang="en-US" sz="4800" dirty="0" smtClean="0"/>
              <a:t>2 – 3 ) + 1 </a:t>
            </a:r>
            <a:r>
              <a:rPr lang="en-US" sz="4800" dirty="0" smtClean="0">
                <a:solidFill>
                  <a:srgbClr val="FF0000"/>
                </a:solidFill>
              </a:rPr>
              <a:t>)</a:t>
            </a:r>
            <a:endParaRPr lang="en-US" sz="4800" dirty="0"/>
          </a:p>
        </p:txBody>
      </p:sp>
      <p:cxnSp>
        <p:nvCxnSpPr>
          <p:cNvPr id="5" name="Straight Connector 4"/>
          <p:cNvCxnSpPr/>
          <p:nvPr/>
        </p:nvCxnSpPr>
        <p:spPr>
          <a:xfrm>
            <a:off x="5791200" y="4953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72390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5791200" y="2667000"/>
            <a:ext cx="0" cy="228600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791200" y="44958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791200" y="39624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6300464" y="4419600"/>
            <a:ext cx="328936" cy="646331"/>
          </a:xfrm>
          <a:prstGeom prst="rect">
            <a:avLst/>
          </a:prstGeom>
          <a:noFill/>
        </p:spPr>
        <p:txBody>
          <a:bodyPr wrap="none" rtlCol="0">
            <a:spAutoFit/>
          </a:bodyPr>
          <a:lstStyle/>
          <a:p>
            <a:r>
              <a:rPr lang="en-US" sz="3600" b="1" dirty="0" smtClean="0"/>
              <a:t>(</a:t>
            </a:r>
            <a:endParaRPr lang="en-US" sz="3600" b="1" dirty="0"/>
          </a:p>
        </p:txBody>
      </p:sp>
      <p:cxnSp>
        <p:nvCxnSpPr>
          <p:cNvPr id="12" name="Straight Connector 11"/>
          <p:cNvCxnSpPr/>
          <p:nvPr/>
        </p:nvCxnSpPr>
        <p:spPr>
          <a:xfrm>
            <a:off x="5791200" y="3429000"/>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4876800" y="5943600"/>
            <a:ext cx="4038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 3 + * 2 3 – + 1   </a:t>
            </a:r>
            <a:r>
              <a:rPr lang="en-US" sz="2800" b="1" u="sng" dirty="0" smtClean="0">
                <a:solidFill>
                  <a:srgbClr val="FF0000"/>
                </a:solidFill>
              </a:rPr>
              <a:t>  </a:t>
            </a:r>
            <a:endParaRPr lang="en-US" sz="2800" b="1" u="sng" dirty="0">
              <a:solidFill>
                <a:srgbClr val="FF0000"/>
              </a:solidFill>
            </a:endParaRPr>
          </a:p>
        </p:txBody>
      </p:sp>
      <p:sp>
        <p:nvSpPr>
          <p:cNvPr id="16" name="TextBox 15"/>
          <p:cNvSpPr txBox="1"/>
          <p:nvPr/>
        </p:nvSpPr>
        <p:spPr>
          <a:xfrm>
            <a:off x="5984119" y="4876800"/>
            <a:ext cx="1102481" cy="523220"/>
          </a:xfrm>
          <a:prstGeom prst="rect">
            <a:avLst/>
          </a:prstGeom>
          <a:noFill/>
        </p:spPr>
        <p:txBody>
          <a:bodyPr wrap="none" rtlCol="0">
            <a:spAutoFit/>
          </a:bodyPr>
          <a:lstStyle/>
          <a:p>
            <a:r>
              <a:rPr lang="en-US" sz="2800" b="1" dirty="0" smtClean="0">
                <a:solidFill>
                  <a:srgbClr val="0070C0"/>
                </a:solidFill>
              </a:rPr>
              <a:t>STACK</a:t>
            </a:r>
            <a:endParaRPr lang="en-US" sz="2800" b="1" dirty="0">
              <a:solidFill>
                <a:srgbClr val="0070C0"/>
              </a:solidFill>
            </a:endParaRPr>
          </a:p>
        </p:txBody>
      </p:sp>
      <p:cxnSp>
        <p:nvCxnSpPr>
          <p:cNvPr id="19" name="Straight Connector 18"/>
          <p:cNvCxnSpPr/>
          <p:nvPr/>
        </p:nvCxnSpPr>
        <p:spPr>
          <a:xfrm>
            <a:off x="5791200" y="2935069"/>
            <a:ext cx="1447800" cy="0"/>
          </a:xfrm>
          <a:prstGeom prst="line">
            <a:avLst/>
          </a:prstGeom>
          <a:ln w="31750">
            <a:solidFill>
              <a:srgbClr val="0070C0"/>
            </a:solidFill>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4876800" y="5943600"/>
            <a:ext cx="4419600" cy="523220"/>
          </a:xfrm>
          <a:prstGeom prst="rect">
            <a:avLst/>
          </a:prstGeom>
          <a:solidFill>
            <a:schemeClr val="bg1"/>
          </a:solidFill>
        </p:spPr>
        <p:txBody>
          <a:bodyPr wrap="square" rtlCol="0">
            <a:spAutoFit/>
          </a:bodyPr>
          <a:lstStyle/>
          <a:p>
            <a:r>
              <a:rPr lang="en-US" sz="2800" b="1" u="sng" dirty="0" smtClean="0">
                <a:solidFill>
                  <a:srgbClr val="FF0000"/>
                </a:solidFill>
              </a:rPr>
              <a:t>Output:</a:t>
            </a:r>
            <a:r>
              <a:rPr lang="en-US" sz="2800" b="1" dirty="0" smtClean="0">
                <a:solidFill>
                  <a:srgbClr val="FF0000"/>
                </a:solidFill>
              </a:rPr>
              <a:t>  7 6 3 + * 2 3 – + 1 +  </a:t>
            </a:r>
            <a:r>
              <a:rPr lang="en-US" sz="2800" b="1" u="sng" dirty="0" smtClean="0">
                <a:solidFill>
                  <a:srgbClr val="FF0000"/>
                </a:solidFill>
              </a:rPr>
              <a:t>  </a:t>
            </a:r>
            <a:endParaRPr lang="en-US" sz="2800" b="1" u="sng" dirty="0">
              <a:solidFill>
                <a:srgbClr val="FF0000"/>
              </a:solidFill>
            </a:endParaRPr>
          </a:p>
        </p:txBody>
      </p:sp>
      <p:sp>
        <p:nvSpPr>
          <p:cNvPr id="23" name="TextBox 22"/>
          <p:cNvSpPr txBox="1"/>
          <p:nvPr/>
        </p:nvSpPr>
        <p:spPr>
          <a:xfrm>
            <a:off x="6324600" y="3849469"/>
            <a:ext cx="413896" cy="646331"/>
          </a:xfrm>
          <a:prstGeom prst="rect">
            <a:avLst/>
          </a:prstGeom>
          <a:noFill/>
        </p:spPr>
        <p:txBody>
          <a:bodyPr wrap="none" rtlCol="0">
            <a:spAutoFit/>
          </a:bodyPr>
          <a:lstStyle/>
          <a:p>
            <a:r>
              <a:rPr lang="en-US" sz="3600" b="1" dirty="0" smtClean="0"/>
              <a:t>+</a:t>
            </a:r>
            <a:endParaRPr lang="en-US" sz="3600" b="1" dirty="0"/>
          </a:p>
        </p:txBody>
      </p:sp>
      <p:sp>
        <p:nvSpPr>
          <p:cNvPr id="17" name="TextBox 16"/>
          <p:cNvSpPr txBox="1"/>
          <p:nvPr/>
        </p:nvSpPr>
        <p:spPr>
          <a:xfrm>
            <a:off x="5867400" y="1295400"/>
            <a:ext cx="3505200" cy="584775"/>
          </a:xfrm>
          <a:prstGeom prst="rect">
            <a:avLst/>
          </a:prstGeom>
          <a:noFill/>
        </p:spPr>
        <p:txBody>
          <a:bodyPr wrap="square" rtlCol="0">
            <a:spAutoFit/>
          </a:bodyPr>
          <a:lstStyle/>
          <a:p>
            <a:r>
              <a:rPr lang="en-US" sz="3200" b="1" dirty="0" smtClean="0">
                <a:solidFill>
                  <a:srgbClr val="0070C0"/>
                </a:solidFill>
              </a:rPr>
              <a:t>POP +  </a:t>
            </a:r>
          </a:p>
        </p:txBody>
      </p:sp>
      <p:sp>
        <p:nvSpPr>
          <p:cNvPr id="18" name="TextBox 17"/>
          <p:cNvSpPr txBox="1"/>
          <p:nvPr/>
        </p:nvSpPr>
        <p:spPr>
          <a:xfrm>
            <a:off x="5867400" y="1701225"/>
            <a:ext cx="3505200" cy="584775"/>
          </a:xfrm>
          <a:prstGeom prst="rect">
            <a:avLst/>
          </a:prstGeom>
          <a:noFill/>
        </p:spPr>
        <p:txBody>
          <a:bodyPr wrap="square" rtlCol="0">
            <a:spAutoFit/>
          </a:bodyPr>
          <a:lstStyle/>
          <a:p>
            <a:r>
              <a:rPr lang="en-US" sz="3200" b="1" dirty="0" smtClean="0">
                <a:solidFill>
                  <a:srgbClr val="0070C0"/>
                </a:solidFill>
              </a:rPr>
              <a:t>POP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1" grpId="0" animBg="1"/>
      <p:bldP spid="23" grpId="0"/>
      <p:bldP spid="17" grpId="0"/>
      <p:bldP spid="1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Converting Infix to Postfix</a:t>
            </a:r>
            <a:endParaRPr lang="en-US" dirty="0"/>
          </a:p>
        </p:txBody>
      </p:sp>
      <p:sp>
        <p:nvSpPr>
          <p:cNvPr id="3" name="Content Placeholder 2"/>
          <p:cNvSpPr>
            <a:spLocks noGrp="1"/>
          </p:cNvSpPr>
          <p:nvPr>
            <p:ph idx="1"/>
          </p:nvPr>
        </p:nvSpPr>
        <p:spPr>
          <a:xfrm>
            <a:off x="228600" y="1295400"/>
            <a:ext cx="8534400" cy="5181600"/>
          </a:xfrm>
        </p:spPr>
        <p:txBody>
          <a:bodyPr>
            <a:normAutofit lnSpcReduction="10000"/>
          </a:bodyPr>
          <a:lstStyle/>
          <a:p>
            <a:r>
              <a:rPr lang="en-US" dirty="0" smtClean="0"/>
              <a:t>Given the Infix expression:</a:t>
            </a:r>
          </a:p>
          <a:p>
            <a:pPr lvl="1"/>
            <a:r>
              <a:rPr lang="en-US" b="1" dirty="0" smtClean="0"/>
              <a:t>( 7 * </a:t>
            </a:r>
            <a:r>
              <a:rPr lang="en-US" sz="3200" b="1" dirty="0" smtClean="0"/>
              <a:t>(</a:t>
            </a:r>
            <a:r>
              <a:rPr lang="en-US" b="1" dirty="0" smtClean="0"/>
              <a:t> 6 + 3 ) + ( 2 – 3 ) + 1 )</a:t>
            </a:r>
          </a:p>
          <a:p>
            <a:r>
              <a:rPr lang="en-US" dirty="0" smtClean="0"/>
              <a:t>Our final Postfix expression was this:</a:t>
            </a:r>
          </a:p>
          <a:p>
            <a:pPr lvl="1"/>
            <a:r>
              <a:rPr lang="en-US" b="1" u="sng" dirty="0" smtClean="0">
                <a:solidFill>
                  <a:srgbClr val="FF0000"/>
                </a:solidFill>
              </a:rPr>
              <a:t>7 6 3 + * 2 3 – + 1 +</a:t>
            </a:r>
          </a:p>
          <a:p>
            <a:pPr lvl="1"/>
            <a:endParaRPr lang="en-US" b="1" dirty="0" smtClean="0">
              <a:solidFill>
                <a:srgbClr val="FF0000"/>
              </a:solidFill>
            </a:endParaRPr>
          </a:p>
          <a:p>
            <a:r>
              <a:rPr lang="en-US" dirty="0" smtClean="0"/>
              <a:t>We can check if this is correct by evaluating the Postfix expression like we did before.</a:t>
            </a:r>
          </a:p>
          <a:p>
            <a:pPr lvl="1"/>
            <a:r>
              <a:rPr lang="en-US" dirty="0" smtClean="0"/>
              <a:t>Let’s do that on the board…</a:t>
            </a:r>
          </a:p>
          <a:p>
            <a:pPr lvl="1"/>
            <a:r>
              <a:rPr lang="en-US" dirty="0" smtClean="0"/>
              <a:t>We should get </a:t>
            </a:r>
            <a:r>
              <a:rPr lang="en-US" b="1" dirty="0" smtClean="0"/>
              <a:t>( 7 * </a:t>
            </a:r>
            <a:r>
              <a:rPr lang="en-US" sz="3200" b="1" dirty="0" smtClean="0"/>
              <a:t>(</a:t>
            </a:r>
            <a:r>
              <a:rPr lang="en-US" b="1" dirty="0" smtClean="0"/>
              <a:t> 6 + 3 ) + ( 2 – 3 ) + 1 ) = </a:t>
            </a:r>
          </a:p>
          <a:p>
            <a:pPr lvl="2"/>
            <a:r>
              <a:rPr lang="en-US" b="1" dirty="0" smtClean="0"/>
              <a:t>62</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229600" cy="685800"/>
          </a:xfrm>
        </p:spPr>
        <p:txBody>
          <a:bodyPr/>
          <a:lstStyle/>
          <a:p>
            <a:r>
              <a:rPr lang="en-US" dirty="0" smtClean="0"/>
              <a:t>Infix to Postfix</a:t>
            </a:r>
            <a:endParaRPr lang="en-US" dirty="0"/>
          </a:p>
        </p:txBody>
      </p:sp>
      <p:sp>
        <p:nvSpPr>
          <p:cNvPr id="3" name="Content Placeholder 2"/>
          <p:cNvSpPr>
            <a:spLocks noGrp="1"/>
          </p:cNvSpPr>
          <p:nvPr>
            <p:ph idx="1"/>
          </p:nvPr>
        </p:nvSpPr>
        <p:spPr>
          <a:xfrm>
            <a:off x="5562600" y="1371600"/>
            <a:ext cx="3581400" cy="3124199"/>
          </a:xfrm>
        </p:spPr>
        <p:txBody>
          <a:bodyPr/>
          <a:lstStyle/>
          <a:p>
            <a:r>
              <a:rPr lang="en-US" b="1" dirty="0" smtClean="0">
                <a:solidFill>
                  <a:srgbClr val="7030A0"/>
                </a:solidFill>
              </a:rPr>
              <a:t>Try this example:</a:t>
            </a:r>
          </a:p>
          <a:p>
            <a:pPr lvl="1"/>
            <a:r>
              <a:rPr lang="en-US" sz="3200" b="1" u="sng" dirty="0" smtClean="0">
                <a:solidFill>
                  <a:srgbClr val="7030A0"/>
                </a:solidFill>
              </a:rPr>
              <a:t>5 * 3 + 2 + 6 * 4</a:t>
            </a:r>
          </a:p>
          <a:p>
            <a:pPr lvl="1"/>
            <a:endParaRPr lang="en-US" sz="3200" b="1" u="sng" dirty="0" smtClean="0">
              <a:solidFill>
                <a:srgbClr val="7030A0"/>
              </a:solidFill>
            </a:endParaRPr>
          </a:p>
          <a:p>
            <a:pPr lvl="1"/>
            <a:r>
              <a:rPr lang="en-US" b="1" dirty="0" smtClean="0">
                <a:solidFill>
                  <a:srgbClr val="7030A0"/>
                </a:solidFill>
              </a:rPr>
              <a:t>Don’t forget to check your answer!</a:t>
            </a:r>
            <a:endParaRPr lang="en-US" b="1" dirty="0">
              <a:solidFill>
                <a:srgbClr val="7030A0"/>
              </a:solidFill>
            </a:endParaRPr>
          </a:p>
        </p:txBody>
      </p:sp>
      <p:sp>
        <p:nvSpPr>
          <p:cNvPr id="4" name="Content Placeholder 2"/>
          <p:cNvSpPr txBox="1">
            <a:spLocks/>
          </p:cNvSpPr>
          <p:nvPr/>
        </p:nvSpPr>
        <p:spPr bwMode="auto">
          <a:xfrm>
            <a:off x="-533400" y="1219200"/>
            <a:ext cx="5943600" cy="5943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92500" lnSpcReduction="20000"/>
          </a:bodyPr>
          <a:lstStyle/>
          <a:p>
            <a:pPr marL="742950" marR="0" lvl="1" indent="-285750" algn="l" defTabSz="457200" rtl="0" eaLnBrk="1" fontAlgn="base" latinLnBrk="0" hangingPunct="1">
              <a:lnSpc>
                <a:spcPct val="100000"/>
              </a:lnSpc>
              <a:spcBef>
                <a:spcPct val="20000"/>
              </a:spcBef>
              <a:spcAft>
                <a:spcPct val="0"/>
              </a:spcAft>
              <a:buClr>
                <a:srgbClr val="E2960C"/>
              </a:buClr>
              <a:buSzPct val="100000"/>
              <a:buFont typeface="Wingdings" pitchFamily="2" charset="2"/>
              <a:buChar char="§"/>
              <a:tabLst/>
              <a:defRPr/>
            </a:pPr>
            <a:r>
              <a:rPr kumimoji="0" lang="en-US" sz="2800" b="1" i="0" u="sng" strike="noStrike" kern="1200" cap="none" spc="0" normalizeH="0" baseline="0" noProof="0" dirty="0" smtClean="0">
                <a:ln>
                  <a:noFill/>
                </a:ln>
                <a:solidFill>
                  <a:schemeClr val="tx1"/>
                </a:solidFill>
                <a:effectLst/>
                <a:uLnTx/>
                <a:uFillTx/>
                <a:latin typeface="+mn-lt"/>
                <a:ea typeface="ＭＳ Ｐゴシック" pitchFamily="34" charset="-128"/>
                <a:cs typeface="+mn-cs"/>
              </a:rPr>
              <a:t>Rules:</a:t>
            </a:r>
          </a:p>
          <a:p>
            <a:pPr marL="914400" marR="0" lvl="1" indent="-514350" algn="l" defTabSz="457200" rtl="0" eaLnBrk="1" fontAlgn="base" latinLnBrk="0" hangingPunct="1">
              <a:lnSpc>
                <a:spcPct val="100000"/>
              </a:lnSpc>
              <a:spcBef>
                <a:spcPct val="20000"/>
              </a:spcBef>
              <a:spcAft>
                <a:spcPct val="0"/>
              </a:spcAft>
              <a:buClr>
                <a:srgbClr val="E2960C"/>
              </a:buClr>
              <a:buSzPct val="100000"/>
              <a:buFont typeface="+mj-lt"/>
              <a:buAutoNum type="arabicParenR"/>
              <a:tabLst/>
              <a:defRPr/>
            </a:pP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For all operands, automatically put in output expression.</a:t>
            </a:r>
          </a:p>
          <a:p>
            <a:pPr marL="914400" marR="0" lvl="1" indent="-514350" algn="l" defTabSz="457200" rtl="0" eaLnBrk="1" fontAlgn="base" latinLnBrk="0" hangingPunct="1">
              <a:lnSpc>
                <a:spcPct val="100000"/>
              </a:lnSpc>
              <a:spcBef>
                <a:spcPct val="20000"/>
              </a:spcBef>
              <a:spcAft>
                <a:spcPct val="0"/>
              </a:spcAft>
              <a:buClr>
                <a:srgbClr val="E2960C"/>
              </a:buClr>
              <a:buSzPct val="100000"/>
              <a:buFont typeface="+mj-lt"/>
              <a:buAutoNum type="arabicParenR"/>
              <a:tabLst/>
              <a:defRPr/>
            </a:pP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For an operator +, -, *, /, or (, )</a:t>
            </a:r>
          </a:p>
          <a:p>
            <a:pPr marL="1314450" marR="0" lvl="2" indent="-514350" algn="l" defTabSz="457200" rtl="0" eaLnBrk="1" fontAlgn="base" latinLnBrk="0" hangingPunct="1">
              <a:lnSpc>
                <a:spcPct val="100000"/>
              </a:lnSpc>
              <a:spcBef>
                <a:spcPct val="20000"/>
              </a:spcBef>
              <a:spcAft>
                <a:spcPct val="0"/>
              </a:spcAft>
              <a:buClr>
                <a:srgbClr val="DF7103"/>
              </a:buClr>
              <a:buSzPct val="100000"/>
              <a:buFont typeface="Wingdings" pitchFamily="2" charset="2"/>
              <a:buChar char="Ø"/>
              <a:tabLst/>
              <a:defRPr/>
            </a:pPr>
            <a:r>
              <a:rPr kumimoji="0" lang="en-US" sz="2400" b="1" i="0" u="sng" strike="noStrike" kern="1200" cap="none" spc="0" normalizeH="0" baseline="0" noProof="0" dirty="0" smtClean="0">
                <a:ln>
                  <a:noFill/>
                </a:ln>
                <a:solidFill>
                  <a:schemeClr val="tx1"/>
                </a:solidFill>
                <a:effectLst/>
                <a:uLnTx/>
                <a:uFillTx/>
                <a:latin typeface="+mn-lt"/>
                <a:ea typeface="ＭＳ Ｐゴシック" pitchFamily="34" charset="-128"/>
                <a:cs typeface="+mn-cs"/>
              </a:rPr>
              <a:t>IF the operator is an open </a:t>
            </a:r>
            <a:r>
              <a:rPr kumimoji="0" lang="en-US" sz="2400" b="1" i="0" u="sng" strike="noStrike" kern="1200" cap="none" spc="0" normalizeH="0" baseline="0" noProof="0" dirty="0" err="1" smtClean="0">
                <a:ln>
                  <a:noFill/>
                </a:ln>
                <a:solidFill>
                  <a:schemeClr val="tx1"/>
                </a:solidFill>
                <a:effectLst/>
                <a:uLnTx/>
                <a:uFillTx/>
                <a:latin typeface="+mn-lt"/>
                <a:ea typeface="ＭＳ Ｐゴシック" pitchFamily="34" charset="-128"/>
                <a:cs typeface="+mn-cs"/>
              </a:rPr>
              <a:t>paren</a:t>
            </a:r>
            <a:r>
              <a:rPr kumimoji="0" lang="en-US"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PUSH it.</a:t>
            </a:r>
          </a:p>
          <a:p>
            <a:pPr marL="1314450" marR="0" lvl="2" indent="-514350" algn="l" defTabSz="457200" rtl="0" eaLnBrk="1" fontAlgn="base" latinLnBrk="0" hangingPunct="1">
              <a:lnSpc>
                <a:spcPct val="100000"/>
              </a:lnSpc>
              <a:spcBef>
                <a:spcPct val="20000"/>
              </a:spcBef>
              <a:spcAft>
                <a:spcPct val="0"/>
              </a:spcAft>
              <a:buClr>
                <a:srgbClr val="DF7103"/>
              </a:buClr>
              <a:buSzPct val="100000"/>
              <a:buFont typeface="Wingdings" pitchFamily="2" charset="2"/>
              <a:buChar char="Ø"/>
              <a:tabLst/>
              <a:defRPr/>
            </a:pPr>
            <a:r>
              <a:rPr kumimoji="0" lang="en-US" sz="2400" b="1" i="0" u="sng" strike="noStrike" kern="1200" cap="none" spc="0" normalizeH="0" baseline="0" noProof="0" dirty="0" smtClean="0">
                <a:ln>
                  <a:noFill/>
                </a:ln>
                <a:solidFill>
                  <a:schemeClr val="tx1"/>
                </a:solidFill>
                <a:effectLst/>
                <a:uLnTx/>
                <a:uFillTx/>
                <a:latin typeface="+mn-lt"/>
                <a:ea typeface="ＭＳ Ｐゴシック" pitchFamily="34" charset="-128"/>
                <a:cs typeface="+mn-cs"/>
              </a:rPr>
              <a:t>ELSE IF the operator is an arithmetic one</a:t>
            </a:r>
            <a:r>
              <a:rPr kumimoji="0" lang="en-US"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then do this:</a:t>
            </a:r>
          </a:p>
          <a:p>
            <a:pPr marL="1771650" marR="0" lvl="3" indent="-514350" algn="l" defTabSz="457200" rtl="0" eaLnBrk="1" fontAlgn="base" latinLnBrk="0" hangingPunct="1">
              <a:lnSpc>
                <a:spcPct val="100000"/>
              </a:lnSpc>
              <a:spcBef>
                <a:spcPct val="20000"/>
              </a:spcBef>
              <a:spcAft>
                <a:spcPct val="0"/>
              </a:spcAft>
              <a:buClr>
                <a:srgbClr val="D2A000"/>
              </a:buClr>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Continue </a:t>
            </a:r>
            <a:r>
              <a:rPr kumimoji="0" lang="en-US" sz="2000" b="1" i="0" u="sng" strike="noStrike" kern="1200" cap="none" spc="0" normalizeH="0" baseline="0" noProof="0" dirty="0" err="1" smtClean="0">
                <a:ln>
                  <a:noFill/>
                </a:ln>
                <a:solidFill>
                  <a:schemeClr val="tx1"/>
                </a:solidFill>
                <a:effectLst/>
                <a:uLnTx/>
                <a:uFillTx/>
                <a:latin typeface="+mn-lt"/>
                <a:ea typeface="ＭＳ Ｐゴシック" pitchFamily="34" charset="-128"/>
                <a:cs typeface="+mn-cs"/>
              </a:rPr>
              <a:t>POP</a:t>
            </a:r>
            <a:r>
              <a:rPr kumimoji="0" lang="en-US" sz="20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mn-cs"/>
              </a:rPr>
              <a:t>ing</a:t>
            </a:r>
            <a:r>
              <a:rPr kumimoji="0" lang="en-US" sz="20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items and placing them in the output until you hit an </a:t>
            </a:r>
            <a:r>
              <a:rPr kumimoji="0" lang="en-US" sz="20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OP</a:t>
            </a:r>
            <a:r>
              <a:rPr kumimoji="0" lang="en-US" sz="20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with </a:t>
            </a:r>
            <a:r>
              <a:rPr kumimoji="0" lang="en-US" sz="26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&lt;</a:t>
            </a:r>
            <a:r>
              <a:rPr kumimoji="0" lang="en-US" sz="20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precedence than the </a:t>
            </a:r>
            <a:r>
              <a:rPr kumimoji="0" lang="en-US" sz="20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mn-cs"/>
              </a:rPr>
              <a:t>curr</a:t>
            </a:r>
            <a:r>
              <a:rPr kumimoji="0" lang="en-US" sz="20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a:t>
            </a:r>
            <a:r>
              <a:rPr kumimoji="0" lang="en-US" sz="20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OP</a:t>
            </a:r>
            <a:r>
              <a:rPr kumimoji="0" lang="en-US" sz="20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or until you hit an open paren. </a:t>
            </a:r>
          </a:p>
          <a:p>
            <a:pPr marL="1771650" marR="0" lvl="3" indent="-514350" algn="l" defTabSz="457200" rtl="0" eaLnBrk="1" fontAlgn="base" latinLnBrk="0" hangingPunct="1">
              <a:lnSpc>
                <a:spcPct val="100000"/>
              </a:lnSpc>
              <a:spcBef>
                <a:spcPct val="20000"/>
              </a:spcBef>
              <a:spcAft>
                <a:spcPct val="0"/>
              </a:spcAft>
              <a:buClr>
                <a:srgbClr val="D2A000"/>
              </a:buClr>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At this point, </a:t>
            </a:r>
            <a:r>
              <a:rPr kumimoji="0" lang="en-US" sz="20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PUSH</a:t>
            </a:r>
            <a:r>
              <a:rPr kumimoji="0" lang="en-US" sz="20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the </a:t>
            </a:r>
            <a:r>
              <a:rPr kumimoji="0" lang="en-US" sz="20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mn-cs"/>
              </a:rPr>
              <a:t>curr</a:t>
            </a:r>
            <a:r>
              <a:rPr kumimoji="0" lang="en-US" sz="20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a:t>
            </a:r>
            <a:r>
              <a:rPr kumimoji="0" lang="en-US" sz="20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OP</a:t>
            </a:r>
            <a:r>
              <a:rPr kumimoji="0" lang="en-US" sz="20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a:t>
            </a:r>
          </a:p>
          <a:p>
            <a:pPr marL="1314450" marR="0" lvl="2" indent="-514350" algn="l" defTabSz="457200" rtl="0" eaLnBrk="1" fontAlgn="base" latinLnBrk="0" hangingPunct="1">
              <a:lnSpc>
                <a:spcPct val="100000"/>
              </a:lnSpc>
              <a:spcBef>
                <a:spcPct val="20000"/>
              </a:spcBef>
              <a:spcAft>
                <a:spcPct val="0"/>
              </a:spcAft>
              <a:buClr>
                <a:srgbClr val="DF7103"/>
              </a:buClr>
              <a:buSzPct val="100000"/>
              <a:buFont typeface="Wingdings" pitchFamily="2" charset="2"/>
              <a:buChar char="Ø"/>
              <a:tabLst/>
              <a:defRPr/>
            </a:pPr>
            <a:r>
              <a:rPr kumimoji="0" lang="en-US" sz="2400" b="1" i="0" u="sng" strike="noStrike" kern="1200" cap="none" spc="0" normalizeH="0" baseline="0" noProof="0" dirty="0" smtClean="0">
                <a:ln>
                  <a:noFill/>
                </a:ln>
                <a:solidFill>
                  <a:schemeClr val="tx1"/>
                </a:solidFill>
                <a:effectLst/>
                <a:uLnTx/>
                <a:uFillTx/>
                <a:latin typeface="+mn-lt"/>
                <a:ea typeface="ＭＳ Ｐゴシック" pitchFamily="34" charset="-128"/>
                <a:cs typeface="+mn-cs"/>
              </a:rPr>
              <a:t>ELSE  </a:t>
            </a:r>
            <a:r>
              <a:rPr kumimoji="0" lang="en-US" sz="2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POP</a:t>
            </a:r>
            <a:r>
              <a:rPr kumimoji="0" lang="en-US"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off all </a:t>
            </a:r>
            <a:r>
              <a:rPr kumimoji="0" lang="en-US" sz="2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OPs</a:t>
            </a:r>
            <a:r>
              <a:rPr kumimoji="0" lang="en-US"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off the stack 1 by 1, placing  them in the output expression until you hit the 1</a:t>
            </a:r>
            <a:r>
              <a:rPr kumimoji="0" lang="en-US" sz="2400" b="0" i="0" u="none" strike="noStrike" kern="1200" cap="none" spc="0" normalizeH="0" baseline="30000" noProof="0" dirty="0" smtClean="0">
                <a:ln>
                  <a:noFill/>
                </a:ln>
                <a:solidFill>
                  <a:schemeClr val="tx1"/>
                </a:solidFill>
                <a:effectLst/>
                <a:uLnTx/>
                <a:uFillTx/>
                <a:latin typeface="+mn-lt"/>
                <a:ea typeface="ＭＳ Ｐゴシック" pitchFamily="34" charset="-128"/>
                <a:cs typeface="+mn-cs"/>
              </a:rPr>
              <a:t>st</a:t>
            </a:r>
            <a:r>
              <a:rPr kumimoji="0" lang="en-US"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 open paren. When this occurs, </a:t>
            </a:r>
            <a:r>
              <a:rPr kumimoji="0" lang="en-US" sz="2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POP</a:t>
            </a:r>
            <a:r>
              <a:rPr kumimoji="0" lang="en-US"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off the open </a:t>
            </a:r>
            <a:r>
              <a:rPr kumimoji="0" lang="en-US" sz="24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mn-cs"/>
              </a:rPr>
              <a:t>paren</a:t>
            </a:r>
            <a:r>
              <a:rPr kumimoji="0" lang="en-US"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and discard both ()s.</a:t>
            </a:r>
          </a:p>
          <a:p>
            <a:pPr marL="514350" marR="0" lvl="0" indent="-514350" algn="l" defTabSz="457200" rtl="0" eaLnBrk="1" fontAlgn="base" latinLnBrk="0" hangingPunct="1">
              <a:lnSpc>
                <a:spcPct val="100000"/>
              </a:lnSpc>
              <a:spcBef>
                <a:spcPct val="20000"/>
              </a:spcBef>
              <a:spcAft>
                <a:spcPct val="0"/>
              </a:spcAft>
              <a:buClr>
                <a:srgbClr val="DD7309"/>
              </a:buClr>
              <a:buSzPct val="110000"/>
              <a:buFont typeface="+mj-lt"/>
              <a:buAutoNum type="arabicParenR"/>
              <a:tabLst/>
              <a:defRPr/>
            </a:pPr>
            <a:endParaRPr kumimoji="0" lang="en-US" sz="3200" b="0" i="0" u="none" strike="noStrike" kern="1200" cap="none" spc="0" normalizeH="0" baseline="0" noProof="0" dirty="0">
              <a:ln>
                <a:noFill/>
              </a:ln>
              <a:solidFill>
                <a:schemeClr val="tx1"/>
              </a:solidFill>
              <a:effectLst/>
              <a:uLnTx/>
              <a:uFillTx/>
              <a:latin typeface="+mn-lt"/>
              <a:ea typeface="ＭＳ Ｐゴシック" pitchFamily="34" charset="-128"/>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Stacks:</a:t>
            </a:r>
          </a:p>
          <a:p>
            <a:pPr lvl="1"/>
            <a:r>
              <a:rPr lang="en-US" dirty="0" smtClean="0"/>
              <a:t>Stacks are an Abstract Data Type</a:t>
            </a:r>
          </a:p>
          <a:p>
            <a:pPr lvl="2"/>
            <a:r>
              <a:rPr lang="en-US" dirty="0" smtClean="0"/>
              <a:t>They are NOT built into C</a:t>
            </a:r>
          </a:p>
          <a:p>
            <a:pPr lvl="1"/>
            <a:r>
              <a:rPr lang="en-US" dirty="0" smtClean="0"/>
              <a:t>So we must define them and their behaviors</a:t>
            </a:r>
          </a:p>
          <a:p>
            <a:r>
              <a:rPr lang="en-US" dirty="0" smtClean="0"/>
              <a:t>Stack behavior:</a:t>
            </a:r>
          </a:p>
          <a:p>
            <a:pPr lvl="1"/>
            <a:r>
              <a:rPr lang="en-US" dirty="0" smtClean="0"/>
              <a:t>A data structure that stores information in the form of a stack.</a:t>
            </a:r>
          </a:p>
          <a:p>
            <a:pPr lvl="2"/>
            <a:r>
              <a:rPr lang="en-US" dirty="0" smtClean="0"/>
              <a:t>Contains any number of elements of the same type.</a:t>
            </a:r>
          </a:p>
          <a:p>
            <a:pPr lvl="1"/>
            <a:r>
              <a:rPr lang="en-US" dirty="0" smtClean="0"/>
              <a:t>Access policy:</a:t>
            </a:r>
          </a:p>
          <a:p>
            <a:pPr lvl="2"/>
            <a:r>
              <a:rPr lang="en-US" dirty="0" smtClean="0"/>
              <a:t>The last item placed on the stack is the first item removed from the stack.</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lstStyle/>
          <a:p>
            <a:r>
              <a:rPr lang="en-US" dirty="0" smtClean="0"/>
              <a:t>Stacks</a:t>
            </a:r>
            <a:endParaRPr lang="en-US" dirty="0"/>
          </a:p>
        </p:txBody>
      </p:sp>
      <p:sp>
        <p:nvSpPr>
          <p:cNvPr id="3" name="Content Placeholder 2"/>
          <p:cNvSpPr>
            <a:spLocks noGrp="1"/>
          </p:cNvSpPr>
          <p:nvPr>
            <p:ph idx="1"/>
          </p:nvPr>
        </p:nvSpPr>
        <p:spPr>
          <a:xfrm>
            <a:off x="0" y="1143001"/>
            <a:ext cx="8686800" cy="1447800"/>
          </a:xfrm>
        </p:spPr>
        <p:txBody>
          <a:bodyPr>
            <a:normAutofit lnSpcReduction="10000"/>
          </a:bodyPr>
          <a:lstStyle/>
          <a:p>
            <a:r>
              <a:rPr lang="en-US" dirty="0" smtClean="0"/>
              <a:t>Stacks:</a:t>
            </a:r>
          </a:p>
          <a:p>
            <a:pPr lvl="1"/>
            <a:r>
              <a:rPr lang="en-US" dirty="0" smtClean="0"/>
              <a:t>Basic Operations:  PUSH and POP</a:t>
            </a:r>
          </a:p>
          <a:p>
            <a:pPr lvl="2"/>
            <a:r>
              <a:rPr lang="en-US" dirty="0" smtClean="0"/>
              <a:t>PUSH – PUSH an item on the top of the stack.</a:t>
            </a:r>
          </a:p>
          <a:p>
            <a:pPr lvl="2"/>
            <a:endParaRPr lang="en-US" dirty="0" smtClean="0"/>
          </a:p>
          <a:p>
            <a:pPr lvl="2"/>
            <a:endParaRPr lang="en-US" dirty="0" smtClean="0"/>
          </a:p>
        </p:txBody>
      </p:sp>
      <p:sp>
        <p:nvSpPr>
          <p:cNvPr id="4" name="TextBox 3"/>
          <p:cNvSpPr txBox="1"/>
          <p:nvPr/>
        </p:nvSpPr>
        <p:spPr>
          <a:xfrm>
            <a:off x="0" y="2667000"/>
            <a:ext cx="1124026" cy="584775"/>
          </a:xfrm>
          <a:prstGeom prst="rect">
            <a:avLst/>
          </a:prstGeom>
          <a:noFill/>
        </p:spPr>
        <p:txBody>
          <a:bodyPr wrap="none" rtlCol="0">
            <a:spAutoFit/>
          </a:bodyPr>
          <a:lstStyle/>
          <a:p>
            <a:r>
              <a:rPr lang="en-US" sz="3200" b="1" dirty="0" smtClean="0"/>
              <a:t>PUSH</a:t>
            </a:r>
            <a:endParaRPr lang="en-US" sz="3200" b="1" dirty="0"/>
          </a:p>
        </p:txBody>
      </p:sp>
      <p:sp>
        <p:nvSpPr>
          <p:cNvPr id="6" name="Rectangle 5"/>
          <p:cNvSpPr/>
          <p:nvPr/>
        </p:nvSpPr>
        <p:spPr>
          <a:xfrm>
            <a:off x="1447800" y="5638800"/>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15</a:t>
            </a:r>
            <a:endParaRPr lang="en-US" sz="3200" b="1" dirty="0">
              <a:solidFill>
                <a:schemeClr val="tx1"/>
              </a:solidFill>
            </a:endParaRPr>
          </a:p>
        </p:txBody>
      </p:sp>
      <p:sp>
        <p:nvSpPr>
          <p:cNvPr id="7" name="Rectangle 6"/>
          <p:cNvSpPr/>
          <p:nvPr/>
        </p:nvSpPr>
        <p:spPr>
          <a:xfrm>
            <a:off x="1447800" y="5105400"/>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7</a:t>
            </a:r>
            <a:endParaRPr lang="en-US" sz="3200" b="1" dirty="0">
              <a:solidFill>
                <a:schemeClr val="tx1"/>
              </a:solidFill>
            </a:endParaRPr>
          </a:p>
        </p:txBody>
      </p:sp>
      <p:sp>
        <p:nvSpPr>
          <p:cNvPr id="8" name="Rectangle 7"/>
          <p:cNvSpPr/>
          <p:nvPr/>
        </p:nvSpPr>
        <p:spPr>
          <a:xfrm>
            <a:off x="1447800" y="4572000"/>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23</a:t>
            </a:r>
            <a:endParaRPr lang="en-US" sz="3200" b="1" dirty="0">
              <a:solidFill>
                <a:schemeClr val="tx1"/>
              </a:solidFill>
            </a:endParaRPr>
          </a:p>
        </p:txBody>
      </p:sp>
      <p:sp>
        <p:nvSpPr>
          <p:cNvPr id="9" name="Rectangle 8"/>
          <p:cNvSpPr/>
          <p:nvPr/>
        </p:nvSpPr>
        <p:spPr>
          <a:xfrm>
            <a:off x="1447800" y="4038600"/>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2</a:t>
            </a:r>
            <a:endParaRPr lang="en-US" sz="3200" b="1" dirty="0">
              <a:solidFill>
                <a:schemeClr val="tx1"/>
              </a:solidFill>
            </a:endParaRPr>
          </a:p>
        </p:txBody>
      </p:sp>
      <p:sp>
        <p:nvSpPr>
          <p:cNvPr id="10" name="TextBox 9"/>
          <p:cNvSpPr txBox="1"/>
          <p:nvPr/>
        </p:nvSpPr>
        <p:spPr>
          <a:xfrm>
            <a:off x="3928053" y="3962400"/>
            <a:ext cx="872547" cy="584775"/>
          </a:xfrm>
          <a:prstGeom prst="rect">
            <a:avLst/>
          </a:prstGeom>
          <a:noFill/>
        </p:spPr>
        <p:txBody>
          <a:bodyPr wrap="none" rtlCol="0">
            <a:spAutoFit/>
          </a:bodyPr>
          <a:lstStyle/>
          <a:p>
            <a:r>
              <a:rPr lang="en-US" sz="3200" b="1" dirty="0" smtClean="0"/>
              <a:t>TOP</a:t>
            </a:r>
            <a:endParaRPr lang="en-US" sz="3200" b="1" dirty="0"/>
          </a:p>
        </p:txBody>
      </p:sp>
      <p:cxnSp>
        <p:nvCxnSpPr>
          <p:cNvPr id="11" name="Straight Arrow Connector 10"/>
          <p:cNvCxnSpPr/>
          <p:nvPr/>
        </p:nvCxnSpPr>
        <p:spPr>
          <a:xfrm flipH="1">
            <a:off x="3276600" y="4279613"/>
            <a:ext cx="651453" cy="1241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1143000" y="2743200"/>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19</a:t>
            </a:r>
            <a:endParaRPr lang="en-US" sz="3200" b="1" dirty="0">
              <a:solidFill>
                <a:schemeClr val="tx1"/>
              </a:solidFill>
            </a:endParaRPr>
          </a:p>
        </p:txBody>
      </p:sp>
      <p:sp>
        <p:nvSpPr>
          <p:cNvPr id="18" name="Arc 17"/>
          <p:cNvSpPr/>
          <p:nvPr/>
        </p:nvSpPr>
        <p:spPr>
          <a:xfrm>
            <a:off x="990600" y="3200400"/>
            <a:ext cx="1371600" cy="1371600"/>
          </a:xfrm>
          <a:prstGeom prst="arc">
            <a:avLst/>
          </a:prstGeom>
          <a:ln>
            <a:solidFill>
              <a:schemeClr val="tx1"/>
            </a:solidFill>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 name="Rectangle 19"/>
          <p:cNvSpPr/>
          <p:nvPr/>
        </p:nvSpPr>
        <p:spPr>
          <a:xfrm>
            <a:off x="5562600" y="5690175"/>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15</a:t>
            </a:r>
            <a:endParaRPr lang="en-US" sz="3200" b="1" dirty="0">
              <a:solidFill>
                <a:schemeClr val="tx1"/>
              </a:solidFill>
            </a:endParaRPr>
          </a:p>
        </p:txBody>
      </p:sp>
      <p:sp>
        <p:nvSpPr>
          <p:cNvPr id="21" name="Rectangle 20"/>
          <p:cNvSpPr/>
          <p:nvPr/>
        </p:nvSpPr>
        <p:spPr>
          <a:xfrm>
            <a:off x="5562600" y="5156775"/>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7</a:t>
            </a:r>
            <a:endParaRPr lang="en-US" sz="3200" b="1" dirty="0">
              <a:solidFill>
                <a:schemeClr val="tx1"/>
              </a:solidFill>
            </a:endParaRPr>
          </a:p>
        </p:txBody>
      </p:sp>
      <p:sp>
        <p:nvSpPr>
          <p:cNvPr id="22" name="Rectangle 21"/>
          <p:cNvSpPr/>
          <p:nvPr/>
        </p:nvSpPr>
        <p:spPr>
          <a:xfrm>
            <a:off x="5562600" y="4623375"/>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23</a:t>
            </a:r>
            <a:endParaRPr lang="en-US" sz="3200" b="1" dirty="0">
              <a:solidFill>
                <a:schemeClr val="tx1"/>
              </a:solidFill>
            </a:endParaRPr>
          </a:p>
        </p:txBody>
      </p:sp>
      <p:sp>
        <p:nvSpPr>
          <p:cNvPr id="23" name="Rectangle 22"/>
          <p:cNvSpPr/>
          <p:nvPr/>
        </p:nvSpPr>
        <p:spPr>
          <a:xfrm>
            <a:off x="5562600" y="4089975"/>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2</a:t>
            </a:r>
            <a:endParaRPr lang="en-US" sz="3200" b="1" dirty="0">
              <a:solidFill>
                <a:schemeClr val="tx1"/>
              </a:solidFill>
            </a:endParaRPr>
          </a:p>
        </p:txBody>
      </p:sp>
      <p:sp>
        <p:nvSpPr>
          <p:cNvPr id="26" name="Rectangle 25"/>
          <p:cNvSpPr/>
          <p:nvPr/>
        </p:nvSpPr>
        <p:spPr>
          <a:xfrm>
            <a:off x="5562600" y="3556575"/>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19</a:t>
            </a:r>
            <a:endParaRPr lang="en-US" sz="3200" b="1" dirty="0">
              <a:solidFill>
                <a:schemeClr val="tx1"/>
              </a:solidFill>
            </a:endParaRPr>
          </a:p>
        </p:txBody>
      </p:sp>
      <p:sp>
        <p:nvSpPr>
          <p:cNvPr id="28" name="TextBox 27"/>
          <p:cNvSpPr txBox="1"/>
          <p:nvPr/>
        </p:nvSpPr>
        <p:spPr>
          <a:xfrm>
            <a:off x="8042853" y="3505200"/>
            <a:ext cx="872547" cy="584775"/>
          </a:xfrm>
          <a:prstGeom prst="rect">
            <a:avLst/>
          </a:prstGeom>
          <a:noFill/>
        </p:spPr>
        <p:txBody>
          <a:bodyPr wrap="none" rtlCol="0">
            <a:spAutoFit/>
          </a:bodyPr>
          <a:lstStyle/>
          <a:p>
            <a:r>
              <a:rPr lang="en-US" sz="3200" b="1" dirty="0" smtClean="0"/>
              <a:t>TOP</a:t>
            </a:r>
            <a:endParaRPr lang="en-US" sz="3200" b="1" dirty="0"/>
          </a:p>
        </p:txBody>
      </p:sp>
      <p:cxnSp>
        <p:nvCxnSpPr>
          <p:cNvPr id="29" name="Straight Arrow Connector 28"/>
          <p:cNvCxnSpPr>
            <a:stCxn id="28" idx="1"/>
          </p:cNvCxnSpPr>
          <p:nvPr/>
        </p:nvCxnSpPr>
        <p:spPr>
          <a:xfrm flipH="1">
            <a:off x="7391400" y="3797588"/>
            <a:ext cx="651453" cy="1241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685800" y="6248400"/>
            <a:ext cx="4018472" cy="461665"/>
          </a:xfrm>
          <a:prstGeom prst="rect">
            <a:avLst/>
          </a:prstGeom>
          <a:noFill/>
        </p:spPr>
        <p:txBody>
          <a:bodyPr wrap="none" rtlCol="0">
            <a:spAutoFit/>
          </a:bodyPr>
          <a:lstStyle/>
          <a:p>
            <a:r>
              <a:rPr lang="en-US" sz="2400" b="1" dirty="0" smtClean="0">
                <a:solidFill>
                  <a:srgbClr val="C00000"/>
                </a:solidFill>
              </a:rPr>
              <a:t>(Stack before Push Operation)</a:t>
            </a:r>
            <a:endParaRPr lang="en-US" sz="2400" b="1" dirty="0">
              <a:solidFill>
                <a:srgbClr val="C00000"/>
              </a:solidFill>
            </a:endParaRPr>
          </a:p>
        </p:txBody>
      </p:sp>
      <p:sp>
        <p:nvSpPr>
          <p:cNvPr id="31" name="TextBox 30"/>
          <p:cNvSpPr txBox="1"/>
          <p:nvPr/>
        </p:nvSpPr>
        <p:spPr>
          <a:xfrm>
            <a:off x="4800600" y="6248400"/>
            <a:ext cx="3789371" cy="461665"/>
          </a:xfrm>
          <a:prstGeom prst="rect">
            <a:avLst/>
          </a:prstGeom>
          <a:noFill/>
        </p:spPr>
        <p:txBody>
          <a:bodyPr wrap="none" rtlCol="0">
            <a:spAutoFit/>
          </a:bodyPr>
          <a:lstStyle/>
          <a:p>
            <a:r>
              <a:rPr lang="en-US" sz="2400" b="1" dirty="0" smtClean="0">
                <a:solidFill>
                  <a:srgbClr val="C00000"/>
                </a:solidFill>
              </a:rPr>
              <a:t>(Stack after Push Operation)</a:t>
            </a:r>
            <a:endParaRPr lang="en-US" sz="24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7" grpId="0" animBg="1"/>
      <p:bldP spid="18" grpId="0" animBg="1"/>
      <p:bldP spid="20" grpId="0" animBg="1"/>
      <p:bldP spid="21" grpId="0" animBg="1"/>
      <p:bldP spid="22" grpId="0" animBg="1"/>
      <p:bldP spid="23" grpId="0" animBg="1"/>
      <p:bldP spid="26" grpId="0" animBg="1"/>
      <p:bldP spid="28" grpId="0"/>
      <p:bldP spid="3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Stacks</a:t>
            </a:r>
            <a:endParaRPr lang="en-US" dirty="0"/>
          </a:p>
        </p:txBody>
      </p:sp>
      <p:sp>
        <p:nvSpPr>
          <p:cNvPr id="3" name="Content Placeholder 2"/>
          <p:cNvSpPr>
            <a:spLocks noGrp="1"/>
          </p:cNvSpPr>
          <p:nvPr>
            <p:ph idx="1"/>
          </p:nvPr>
        </p:nvSpPr>
        <p:spPr>
          <a:xfrm>
            <a:off x="0" y="1143001"/>
            <a:ext cx="8686800" cy="1447800"/>
          </a:xfrm>
        </p:spPr>
        <p:txBody>
          <a:bodyPr>
            <a:normAutofit lnSpcReduction="10000"/>
          </a:bodyPr>
          <a:lstStyle/>
          <a:p>
            <a:r>
              <a:rPr lang="en-US" dirty="0" smtClean="0"/>
              <a:t>Stacks:</a:t>
            </a:r>
          </a:p>
          <a:p>
            <a:pPr lvl="1"/>
            <a:r>
              <a:rPr lang="en-US" dirty="0" smtClean="0"/>
              <a:t>Basic Operations:  PUSH and POP</a:t>
            </a:r>
          </a:p>
          <a:p>
            <a:pPr lvl="2"/>
            <a:r>
              <a:rPr lang="en-US" dirty="0" smtClean="0"/>
              <a:t>POP – POP off the item in the stack and return it.</a:t>
            </a:r>
          </a:p>
          <a:p>
            <a:pPr lvl="2"/>
            <a:endParaRPr lang="en-US" dirty="0" smtClean="0"/>
          </a:p>
        </p:txBody>
      </p:sp>
      <p:sp>
        <p:nvSpPr>
          <p:cNvPr id="5" name="TextBox 4"/>
          <p:cNvSpPr txBox="1"/>
          <p:nvPr/>
        </p:nvSpPr>
        <p:spPr>
          <a:xfrm>
            <a:off x="3048000" y="2667000"/>
            <a:ext cx="898003" cy="584775"/>
          </a:xfrm>
          <a:prstGeom prst="rect">
            <a:avLst/>
          </a:prstGeom>
          <a:noFill/>
        </p:spPr>
        <p:txBody>
          <a:bodyPr wrap="none" rtlCol="0">
            <a:spAutoFit/>
          </a:bodyPr>
          <a:lstStyle/>
          <a:p>
            <a:r>
              <a:rPr lang="en-US" sz="3200" b="1" dirty="0" smtClean="0"/>
              <a:t>POP</a:t>
            </a:r>
            <a:endParaRPr lang="en-US" sz="3200" b="1" dirty="0"/>
          </a:p>
        </p:txBody>
      </p:sp>
      <p:sp>
        <p:nvSpPr>
          <p:cNvPr id="6" name="Rectangle 5"/>
          <p:cNvSpPr/>
          <p:nvPr/>
        </p:nvSpPr>
        <p:spPr>
          <a:xfrm>
            <a:off x="1143000" y="5596489"/>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15</a:t>
            </a:r>
            <a:endParaRPr lang="en-US" sz="3200" b="1" dirty="0">
              <a:solidFill>
                <a:schemeClr val="tx1"/>
              </a:solidFill>
            </a:endParaRPr>
          </a:p>
        </p:txBody>
      </p:sp>
      <p:sp>
        <p:nvSpPr>
          <p:cNvPr id="7" name="Rectangle 6"/>
          <p:cNvSpPr/>
          <p:nvPr/>
        </p:nvSpPr>
        <p:spPr>
          <a:xfrm>
            <a:off x="1143000" y="5063089"/>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7</a:t>
            </a:r>
            <a:endParaRPr lang="en-US" sz="3200" b="1" dirty="0">
              <a:solidFill>
                <a:schemeClr val="tx1"/>
              </a:solidFill>
            </a:endParaRPr>
          </a:p>
        </p:txBody>
      </p:sp>
      <p:sp>
        <p:nvSpPr>
          <p:cNvPr id="8" name="Rectangle 7"/>
          <p:cNvSpPr/>
          <p:nvPr/>
        </p:nvSpPr>
        <p:spPr>
          <a:xfrm>
            <a:off x="1143000" y="4529689"/>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23</a:t>
            </a:r>
            <a:endParaRPr lang="en-US" sz="3200" b="1" dirty="0">
              <a:solidFill>
                <a:schemeClr val="tx1"/>
              </a:solidFill>
            </a:endParaRPr>
          </a:p>
        </p:txBody>
      </p:sp>
      <p:sp>
        <p:nvSpPr>
          <p:cNvPr id="9" name="Rectangle 8"/>
          <p:cNvSpPr/>
          <p:nvPr/>
        </p:nvSpPr>
        <p:spPr>
          <a:xfrm>
            <a:off x="1143000" y="3996289"/>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2</a:t>
            </a:r>
            <a:endParaRPr lang="en-US" sz="3200" b="1" dirty="0">
              <a:solidFill>
                <a:schemeClr val="tx1"/>
              </a:solidFill>
            </a:endParaRPr>
          </a:p>
        </p:txBody>
      </p:sp>
      <p:sp>
        <p:nvSpPr>
          <p:cNvPr id="14" name="Rectangle 13"/>
          <p:cNvSpPr/>
          <p:nvPr/>
        </p:nvSpPr>
        <p:spPr>
          <a:xfrm>
            <a:off x="1143000" y="3462889"/>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19</a:t>
            </a:r>
            <a:endParaRPr lang="en-US" sz="3200" b="1" dirty="0">
              <a:solidFill>
                <a:schemeClr val="tx1"/>
              </a:solidFill>
            </a:endParaRPr>
          </a:p>
        </p:txBody>
      </p:sp>
      <p:sp>
        <p:nvSpPr>
          <p:cNvPr id="15" name="Arc 14"/>
          <p:cNvSpPr/>
          <p:nvPr/>
        </p:nvSpPr>
        <p:spPr>
          <a:xfrm rot="14472166">
            <a:off x="2712638" y="2527995"/>
            <a:ext cx="1200151" cy="1683499"/>
          </a:xfrm>
          <a:prstGeom prst="arc">
            <a:avLst>
              <a:gd name="adj1" fmla="val 17082656"/>
              <a:gd name="adj2" fmla="val 0"/>
            </a:avLst>
          </a:prstGeom>
          <a:ln>
            <a:solidFill>
              <a:schemeClr val="tx1"/>
            </a:solidFill>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TextBox 15"/>
          <p:cNvSpPr txBox="1"/>
          <p:nvPr/>
        </p:nvSpPr>
        <p:spPr>
          <a:xfrm>
            <a:off x="3623253" y="3462889"/>
            <a:ext cx="872547" cy="584775"/>
          </a:xfrm>
          <a:prstGeom prst="rect">
            <a:avLst/>
          </a:prstGeom>
          <a:noFill/>
        </p:spPr>
        <p:txBody>
          <a:bodyPr wrap="none" rtlCol="0">
            <a:spAutoFit/>
          </a:bodyPr>
          <a:lstStyle/>
          <a:p>
            <a:r>
              <a:rPr lang="en-US" sz="3200" b="1" dirty="0" smtClean="0"/>
              <a:t>TOP</a:t>
            </a:r>
            <a:endParaRPr lang="en-US" sz="3200" b="1" dirty="0"/>
          </a:p>
        </p:txBody>
      </p:sp>
      <p:cxnSp>
        <p:nvCxnSpPr>
          <p:cNvPr id="17" name="Straight Arrow Connector 16"/>
          <p:cNvCxnSpPr>
            <a:stCxn id="16" idx="1"/>
          </p:cNvCxnSpPr>
          <p:nvPr/>
        </p:nvCxnSpPr>
        <p:spPr>
          <a:xfrm flipH="1">
            <a:off x="2971800" y="3755277"/>
            <a:ext cx="651453" cy="1241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8" name="Rectangle 17"/>
          <p:cNvSpPr/>
          <p:nvPr/>
        </p:nvSpPr>
        <p:spPr>
          <a:xfrm>
            <a:off x="5181600" y="5562600"/>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15</a:t>
            </a:r>
            <a:endParaRPr lang="en-US" sz="3200" b="1" dirty="0">
              <a:solidFill>
                <a:schemeClr val="tx1"/>
              </a:solidFill>
            </a:endParaRPr>
          </a:p>
        </p:txBody>
      </p:sp>
      <p:sp>
        <p:nvSpPr>
          <p:cNvPr id="19" name="Rectangle 18"/>
          <p:cNvSpPr/>
          <p:nvPr/>
        </p:nvSpPr>
        <p:spPr>
          <a:xfrm>
            <a:off x="5181600" y="5029200"/>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7</a:t>
            </a:r>
            <a:endParaRPr lang="en-US" sz="3200" b="1" dirty="0">
              <a:solidFill>
                <a:schemeClr val="tx1"/>
              </a:solidFill>
            </a:endParaRPr>
          </a:p>
        </p:txBody>
      </p:sp>
      <p:sp>
        <p:nvSpPr>
          <p:cNvPr id="20" name="Rectangle 19"/>
          <p:cNvSpPr/>
          <p:nvPr/>
        </p:nvSpPr>
        <p:spPr>
          <a:xfrm>
            <a:off x="5181600" y="4495800"/>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23</a:t>
            </a:r>
            <a:endParaRPr lang="en-US" sz="3200" b="1" dirty="0">
              <a:solidFill>
                <a:schemeClr val="tx1"/>
              </a:solidFill>
            </a:endParaRPr>
          </a:p>
        </p:txBody>
      </p:sp>
      <p:sp>
        <p:nvSpPr>
          <p:cNvPr id="21" name="Rectangle 20"/>
          <p:cNvSpPr/>
          <p:nvPr/>
        </p:nvSpPr>
        <p:spPr>
          <a:xfrm>
            <a:off x="5181600" y="3962400"/>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2</a:t>
            </a:r>
            <a:endParaRPr lang="en-US" sz="3200" b="1" dirty="0">
              <a:solidFill>
                <a:schemeClr val="tx1"/>
              </a:solidFill>
            </a:endParaRPr>
          </a:p>
        </p:txBody>
      </p:sp>
      <p:sp>
        <p:nvSpPr>
          <p:cNvPr id="22" name="TextBox 21"/>
          <p:cNvSpPr txBox="1"/>
          <p:nvPr/>
        </p:nvSpPr>
        <p:spPr>
          <a:xfrm>
            <a:off x="7661853" y="3886200"/>
            <a:ext cx="872547" cy="584775"/>
          </a:xfrm>
          <a:prstGeom prst="rect">
            <a:avLst/>
          </a:prstGeom>
          <a:noFill/>
        </p:spPr>
        <p:txBody>
          <a:bodyPr wrap="none" rtlCol="0">
            <a:spAutoFit/>
          </a:bodyPr>
          <a:lstStyle/>
          <a:p>
            <a:r>
              <a:rPr lang="en-US" sz="3200" b="1" dirty="0" smtClean="0"/>
              <a:t>TOP</a:t>
            </a:r>
            <a:endParaRPr lang="en-US" sz="3200" b="1" dirty="0"/>
          </a:p>
        </p:txBody>
      </p:sp>
      <p:cxnSp>
        <p:nvCxnSpPr>
          <p:cNvPr id="23" name="Straight Arrow Connector 22"/>
          <p:cNvCxnSpPr/>
          <p:nvPr/>
        </p:nvCxnSpPr>
        <p:spPr>
          <a:xfrm flipH="1">
            <a:off x="7010400" y="4203413"/>
            <a:ext cx="651453" cy="1241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4568598" y="6172200"/>
            <a:ext cx="3661002" cy="461665"/>
          </a:xfrm>
          <a:prstGeom prst="rect">
            <a:avLst/>
          </a:prstGeom>
          <a:noFill/>
        </p:spPr>
        <p:txBody>
          <a:bodyPr wrap="none" rtlCol="0">
            <a:spAutoFit/>
          </a:bodyPr>
          <a:lstStyle/>
          <a:p>
            <a:r>
              <a:rPr lang="en-US" sz="2400" b="1" dirty="0" smtClean="0">
                <a:solidFill>
                  <a:srgbClr val="C00000"/>
                </a:solidFill>
              </a:rPr>
              <a:t>(Stack after Pop Operation)</a:t>
            </a:r>
            <a:endParaRPr lang="en-US" sz="2400" b="1" dirty="0">
              <a:solidFill>
                <a:srgbClr val="C00000"/>
              </a:solidFill>
            </a:endParaRPr>
          </a:p>
        </p:txBody>
      </p:sp>
      <p:sp>
        <p:nvSpPr>
          <p:cNvPr id="25" name="TextBox 24"/>
          <p:cNvSpPr txBox="1"/>
          <p:nvPr/>
        </p:nvSpPr>
        <p:spPr>
          <a:xfrm>
            <a:off x="0" y="6172200"/>
            <a:ext cx="3882088" cy="461665"/>
          </a:xfrm>
          <a:prstGeom prst="rect">
            <a:avLst/>
          </a:prstGeom>
          <a:noFill/>
        </p:spPr>
        <p:txBody>
          <a:bodyPr wrap="none" rtlCol="0">
            <a:spAutoFit/>
          </a:bodyPr>
          <a:lstStyle/>
          <a:p>
            <a:r>
              <a:rPr lang="en-US" sz="2400" b="1" dirty="0" smtClean="0">
                <a:solidFill>
                  <a:srgbClr val="C00000"/>
                </a:solidFill>
              </a:rPr>
              <a:t>(Stack before Pop Operation)</a:t>
            </a:r>
            <a:endParaRPr lang="en-US" sz="2400" b="1" dirty="0">
              <a:solidFill>
                <a:srgbClr val="C00000"/>
              </a:solidFill>
            </a:endParaRPr>
          </a:p>
        </p:txBody>
      </p:sp>
      <p:sp>
        <p:nvSpPr>
          <p:cNvPr id="26" name="Rectangle 25"/>
          <p:cNvSpPr/>
          <p:nvPr/>
        </p:nvSpPr>
        <p:spPr>
          <a:xfrm>
            <a:off x="7086600" y="2819400"/>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19</a:t>
            </a:r>
            <a:endParaRPr lang="en-US" sz="3200" b="1" dirty="0">
              <a:solidFill>
                <a:schemeClr val="tx1"/>
              </a:solidFill>
            </a:endParaRPr>
          </a:p>
        </p:txBody>
      </p:sp>
      <p:sp>
        <p:nvSpPr>
          <p:cNvPr id="27" name="TextBox 26"/>
          <p:cNvSpPr txBox="1"/>
          <p:nvPr/>
        </p:nvSpPr>
        <p:spPr>
          <a:xfrm>
            <a:off x="5029200" y="2895600"/>
            <a:ext cx="2143151" cy="400110"/>
          </a:xfrm>
          <a:prstGeom prst="rect">
            <a:avLst/>
          </a:prstGeom>
          <a:noFill/>
        </p:spPr>
        <p:txBody>
          <a:bodyPr wrap="none" rtlCol="0">
            <a:spAutoFit/>
          </a:bodyPr>
          <a:lstStyle/>
          <a:p>
            <a:r>
              <a:rPr lang="en-US" sz="2000" b="1" u="sng" dirty="0" smtClean="0"/>
              <a:t>Element removed:</a:t>
            </a:r>
            <a:endParaRPr lang="en-US" sz="2000" b="1"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5" grpId="0" animBg="1"/>
      <p:bldP spid="18" grpId="0" animBg="1"/>
      <p:bldP spid="19" grpId="0" animBg="1"/>
      <p:bldP spid="20" grpId="0" animBg="1"/>
      <p:bldP spid="21" grpId="0" animBg="1"/>
      <p:bldP spid="22" grpId="0"/>
      <p:bldP spid="24" grpId="0"/>
      <p:bldP spid="26" grpId="0" animBg="1"/>
      <p:bldP spid="2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Stacks</a:t>
            </a:r>
            <a:endParaRPr lang="en-US" dirty="0"/>
          </a:p>
        </p:txBody>
      </p:sp>
      <p:sp>
        <p:nvSpPr>
          <p:cNvPr id="3" name="Content Placeholder 2"/>
          <p:cNvSpPr>
            <a:spLocks noGrp="1"/>
          </p:cNvSpPr>
          <p:nvPr>
            <p:ph idx="1"/>
          </p:nvPr>
        </p:nvSpPr>
        <p:spPr/>
        <p:txBody>
          <a:bodyPr/>
          <a:lstStyle/>
          <a:p>
            <a:r>
              <a:rPr lang="en-US" dirty="0" smtClean="0"/>
              <a:t>Stacks:</a:t>
            </a:r>
          </a:p>
          <a:p>
            <a:pPr lvl="1"/>
            <a:r>
              <a:rPr lang="en-US" dirty="0" smtClean="0"/>
              <a:t>Other useful operations:</a:t>
            </a:r>
          </a:p>
          <a:p>
            <a:pPr lvl="2"/>
            <a:r>
              <a:rPr lang="en-US" b="1" u="sng" dirty="0" smtClean="0">
                <a:solidFill>
                  <a:srgbClr val="7030A0"/>
                </a:solidFill>
              </a:rPr>
              <a:t>empty </a:t>
            </a:r>
            <a:r>
              <a:rPr lang="en-US" dirty="0" smtClean="0"/>
              <a:t>– typically implemented as a </a:t>
            </a:r>
            <a:r>
              <a:rPr lang="en-US" dirty="0" err="1" smtClean="0"/>
              <a:t>boolean</a:t>
            </a:r>
            <a:r>
              <a:rPr lang="en-US" dirty="0" smtClean="0"/>
              <a:t> function that returns true if no items are in the stack.</a:t>
            </a:r>
          </a:p>
          <a:p>
            <a:pPr lvl="2"/>
            <a:r>
              <a:rPr lang="en-US" b="1" u="sng" dirty="0" smtClean="0">
                <a:solidFill>
                  <a:srgbClr val="7030A0"/>
                </a:solidFill>
              </a:rPr>
              <a:t>full </a:t>
            </a:r>
            <a:r>
              <a:rPr lang="en-US" dirty="0" smtClean="0"/>
              <a:t>– returns true if no more items can be added to the stack.  </a:t>
            </a:r>
          </a:p>
          <a:p>
            <a:pPr lvl="3"/>
            <a:r>
              <a:rPr lang="en-US" dirty="0" smtClean="0"/>
              <a:t>In theory a stack should never be full, but any actual implementation has a limit on the # of elements it can store.</a:t>
            </a:r>
          </a:p>
          <a:p>
            <a:pPr lvl="2"/>
            <a:r>
              <a:rPr lang="en-US" b="1" u="sng" dirty="0" smtClean="0">
                <a:solidFill>
                  <a:srgbClr val="7030A0"/>
                </a:solidFill>
              </a:rPr>
              <a:t>top </a:t>
            </a:r>
            <a:r>
              <a:rPr lang="en-US" dirty="0" smtClean="0"/>
              <a:t>– simply returns the value stored at the top of the stack without popping it off the stack.</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Stacks</a:t>
            </a:r>
            <a:endParaRPr lang="en-US" dirty="0"/>
          </a:p>
        </p:txBody>
      </p:sp>
      <p:sp>
        <p:nvSpPr>
          <p:cNvPr id="3" name="Content Placeholder 2"/>
          <p:cNvSpPr>
            <a:spLocks noGrp="1"/>
          </p:cNvSpPr>
          <p:nvPr>
            <p:ph idx="1"/>
          </p:nvPr>
        </p:nvSpPr>
        <p:spPr/>
        <p:txBody>
          <a:bodyPr/>
          <a:lstStyle/>
          <a:p>
            <a:r>
              <a:rPr lang="en-US" dirty="0" smtClean="0"/>
              <a:t>Simple Example:</a:t>
            </a:r>
          </a:p>
          <a:p>
            <a:pPr lvl="1"/>
            <a:r>
              <a:rPr lang="en-US" dirty="0" smtClean="0"/>
              <a:t>PUSH(7)</a:t>
            </a:r>
          </a:p>
          <a:p>
            <a:pPr lvl="1"/>
            <a:r>
              <a:rPr lang="en-US" dirty="0" smtClean="0"/>
              <a:t>PUSH(3)</a:t>
            </a:r>
          </a:p>
          <a:p>
            <a:pPr lvl="1"/>
            <a:r>
              <a:rPr lang="en-US" dirty="0" smtClean="0"/>
              <a:t>PUSH(2)</a:t>
            </a:r>
          </a:p>
          <a:p>
            <a:pPr lvl="1"/>
            <a:r>
              <a:rPr lang="en-US" dirty="0" smtClean="0"/>
              <a:t>POP</a:t>
            </a:r>
          </a:p>
          <a:p>
            <a:pPr lvl="1"/>
            <a:r>
              <a:rPr lang="en-US" dirty="0" smtClean="0"/>
              <a:t>POP</a:t>
            </a:r>
          </a:p>
          <a:p>
            <a:pPr lvl="1"/>
            <a:r>
              <a:rPr lang="en-US" dirty="0" smtClean="0"/>
              <a:t>PUSH(5)</a:t>
            </a:r>
          </a:p>
          <a:p>
            <a:pPr lvl="1"/>
            <a:r>
              <a:rPr lang="en-US" dirty="0" smtClean="0"/>
              <a:t>POP</a:t>
            </a:r>
            <a:endParaRPr lang="en-US" dirty="0"/>
          </a:p>
        </p:txBody>
      </p:sp>
      <p:sp>
        <p:nvSpPr>
          <p:cNvPr id="4" name="Rectangle 3"/>
          <p:cNvSpPr/>
          <p:nvPr/>
        </p:nvSpPr>
        <p:spPr>
          <a:xfrm>
            <a:off x="5334000" y="3886200"/>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7</a:t>
            </a:r>
            <a:endParaRPr lang="en-US" sz="3200" b="1" dirty="0">
              <a:solidFill>
                <a:schemeClr val="tx1"/>
              </a:solidFill>
            </a:endParaRPr>
          </a:p>
        </p:txBody>
      </p:sp>
      <p:sp>
        <p:nvSpPr>
          <p:cNvPr id="5" name="Rectangle 4"/>
          <p:cNvSpPr/>
          <p:nvPr/>
        </p:nvSpPr>
        <p:spPr>
          <a:xfrm>
            <a:off x="5334000" y="3352800"/>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3</a:t>
            </a:r>
            <a:endParaRPr lang="en-US" sz="3200" b="1" dirty="0">
              <a:solidFill>
                <a:schemeClr val="tx1"/>
              </a:solidFill>
            </a:endParaRPr>
          </a:p>
        </p:txBody>
      </p:sp>
      <p:sp>
        <p:nvSpPr>
          <p:cNvPr id="6" name="Rectangle 5"/>
          <p:cNvSpPr/>
          <p:nvPr/>
        </p:nvSpPr>
        <p:spPr>
          <a:xfrm>
            <a:off x="5334000" y="2819400"/>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2</a:t>
            </a:r>
            <a:endParaRPr lang="en-US" sz="3200" b="1" dirty="0">
              <a:solidFill>
                <a:schemeClr val="tx1"/>
              </a:solidFill>
            </a:endParaRPr>
          </a:p>
        </p:txBody>
      </p:sp>
      <p:sp>
        <p:nvSpPr>
          <p:cNvPr id="12" name="Rectangle 11"/>
          <p:cNvSpPr/>
          <p:nvPr/>
        </p:nvSpPr>
        <p:spPr>
          <a:xfrm>
            <a:off x="5334000" y="3301425"/>
            <a:ext cx="1981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chemeClr val="tx1"/>
                </a:solidFill>
              </a:rPr>
              <a:t>5</a:t>
            </a:r>
            <a:endParaRPr lang="en-US" sz="32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1" nodeType="clickEffect">
                                  <p:stCondLst>
                                    <p:cond delay="0"/>
                                  </p:stCondLst>
                                  <p:childTnLst>
                                    <p:set>
                                      <p:cBhvr>
                                        <p:cTn id="58"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5" grpId="1" animBg="1"/>
      <p:bldP spid="6" grpId="0" animBg="1"/>
      <p:bldP spid="6" grpId="1" animBg="1"/>
      <p:bldP spid="12" grpId="0" animBg="1"/>
      <p:bldP spid="12" grpId="1" animBg="1"/>
    </p:bldLst>
  </p:timing>
</p:sld>
</file>

<file path=ppt/theme/theme1.xml><?xml version="1.0" encoding="utf-8"?>
<a:theme xmlns:a="http://schemas.openxmlformats.org/drawingml/2006/main" name="ucf_STRIPES_yello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ucf_STRIPES_yellow</Template>
  <TotalTime>12679</TotalTime>
  <Words>4878</Words>
  <Application>Microsoft Office PowerPoint</Application>
  <PresentationFormat>On-screen Show (4:3)</PresentationFormat>
  <Paragraphs>570</Paragraphs>
  <Slides>45</Slides>
  <Notes>2</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ucf_STRIPES_yellow</vt:lpstr>
      <vt:lpstr>Stacks &amp; Their Applications</vt:lpstr>
      <vt:lpstr>Stacks</vt:lpstr>
      <vt:lpstr>Stacks</vt:lpstr>
      <vt:lpstr>Abstract Data Type</vt:lpstr>
      <vt:lpstr>Stacks</vt:lpstr>
      <vt:lpstr>Stacks</vt:lpstr>
      <vt:lpstr>Stacks</vt:lpstr>
      <vt:lpstr>Stacks</vt:lpstr>
      <vt:lpstr>Stacks</vt:lpstr>
      <vt:lpstr>Stacks</vt:lpstr>
      <vt:lpstr>Stacks</vt:lpstr>
      <vt:lpstr>Stacks</vt:lpstr>
      <vt:lpstr>Stacks</vt:lpstr>
      <vt:lpstr>Stacks</vt:lpstr>
      <vt:lpstr>Stacks</vt:lpstr>
      <vt:lpstr>2  3  *  5  +  3  4  *  +</vt:lpstr>
      <vt:lpstr>2  3  *  5  +  3  4  *  +</vt:lpstr>
      <vt:lpstr>2  3  *  5  +  3  4  *  +</vt:lpstr>
      <vt:lpstr>2  3  *  5  +  3  4  *  +</vt:lpstr>
      <vt:lpstr>2  3  *  5  +  3  4  *  +</vt:lpstr>
      <vt:lpstr>2  3  *  5  +  3  4  *  +</vt:lpstr>
      <vt:lpstr>2  3  *  5  +  3  4  *  +</vt:lpstr>
      <vt:lpstr>2  3  *  5  +  3  4  *  +</vt:lpstr>
      <vt:lpstr>2  3  *  5  +  3  4  *  +</vt:lpstr>
      <vt:lpstr>Stacks</vt:lpstr>
      <vt:lpstr>Stacks</vt:lpstr>
      <vt:lpstr>( 7 * ( 6 + 3 ) + ( 2 – 3 ) + 1 )</vt:lpstr>
      <vt:lpstr>( 7 * ( 6 + 3 ) + ( 2 – 3 ) + 1 )</vt:lpstr>
      <vt:lpstr>( 7 * ( 6 + 3 ) + ( 2 – 3 ) + 1 )</vt:lpstr>
      <vt:lpstr>( 7 * ( 6 + 3 ) + ( 2 – 3 ) + 1 )</vt:lpstr>
      <vt:lpstr>( 7 * ( 6 + 3 ) + ( 2 – 3 ) + 1 )</vt:lpstr>
      <vt:lpstr>( 7 * ( 6 + 3 ) + ( 2 – 3 ) + 1 )</vt:lpstr>
      <vt:lpstr>( 7 * ( 6 + 3 ) + ( 2 – 3 ) + 1 )</vt:lpstr>
      <vt:lpstr>( 7 * ( 6 + 3 ) + ( 2 – 3 ) + 1 )</vt:lpstr>
      <vt:lpstr>( 7 * ( 6 + 3 ) + ( 2 – 3 ) + 1 )</vt:lpstr>
      <vt:lpstr>( 7 * ( 6 + 3 ) + ( 2 – 3 ) + 1 )</vt:lpstr>
      <vt:lpstr>( 7 * ( 6 + 3 ) + ( 2 – 3 ) + 1 )</vt:lpstr>
      <vt:lpstr>( 7 * ( 6 + 3 ) + ( 2 – 3 ) + 1 )</vt:lpstr>
      <vt:lpstr>( 7 * ( 6 + 3 ) + ( 2 – 3 ) + 1 )</vt:lpstr>
      <vt:lpstr>( 7 * ( 6 + 3 ) + ( 2 – 3 ) + 1 )</vt:lpstr>
      <vt:lpstr>( 7 * ( 6 + 3 ) + ( 2 – 3 ) + 1 )</vt:lpstr>
      <vt:lpstr>( 7 * ( 6 + 3 ) + ( 2 – 3 ) + 1 )</vt:lpstr>
      <vt:lpstr>( 7 * ( 6 + 3 ) + ( 2 – 3 ) + 1 )</vt:lpstr>
      <vt:lpstr>Converting Infix to Postfix</vt:lpstr>
      <vt:lpstr>Infix to Postfix</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Sarah</dc:creator>
  <cp:lastModifiedBy>Sarah</cp:lastModifiedBy>
  <cp:revision>294</cp:revision>
  <dcterms:created xsi:type="dcterms:W3CDTF">2011-06-06T20:26:19Z</dcterms:created>
  <dcterms:modified xsi:type="dcterms:W3CDTF">2012-02-21T04:59:49Z</dcterms:modified>
</cp:coreProperties>
</file>