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56" r:id="rId2"/>
    <p:sldId id="274" r:id="rId3"/>
    <p:sldId id="275" r:id="rId4"/>
    <p:sldId id="278" r:id="rId5"/>
    <p:sldId id="277" r:id="rId6"/>
    <p:sldId id="279" r:id="rId7"/>
    <p:sldId id="276" r:id="rId8"/>
    <p:sldId id="280" r:id="rId9"/>
    <p:sldId id="281" r:id="rId10"/>
    <p:sldId id="282" r:id="rId11"/>
    <p:sldId id="285" r:id="rId12"/>
    <p:sldId id="293" r:id="rId13"/>
    <p:sldId id="287" r:id="rId14"/>
    <p:sldId id="288" r:id="rId15"/>
    <p:sldId id="289" r:id="rId16"/>
    <p:sldId id="294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02" r:id="rId25"/>
    <p:sldId id="303" r:id="rId26"/>
    <p:sldId id="304" r:id="rId27"/>
    <p:sldId id="305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933"/>
    <a:srgbClr val="FF00FF"/>
    <a:srgbClr val="224A9A"/>
    <a:srgbClr val="8CAE0E"/>
    <a:srgbClr val="9A226F"/>
    <a:srgbClr val="04B87C"/>
    <a:srgbClr val="934BC9"/>
    <a:srgbClr val="CE4508"/>
    <a:srgbClr val="CE4F08"/>
    <a:srgbClr val="CD620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57" autoAdjust="0"/>
    <p:restoredTop sz="90452" autoAdjust="0"/>
  </p:normalViewPr>
  <p:slideViewPr>
    <p:cSldViewPr>
      <p:cViewPr>
        <p:scale>
          <a:sx n="80" d="100"/>
          <a:sy n="80" d="100"/>
        </p:scale>
        <p:origin x="-143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2838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4382A-4E5E-4B14-A145-7120F6B66741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3BEFC-85FC-46D3-9CF2-959A081C75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6274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9B01E-D769-45DE-A5CF-658702359C5A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FC258D-201B-43E2-8A9B-3DF7E95A70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5423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first_slid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90800"/>
            <a:ext cx="7772400" cy="1470025"/>
          </a:xfrm>
        </p:spPr>
        <p:txBody>
          <a:bodyPr/>
          <a:lstStyle>
            <a:lvl1pPr>
              <a:defRPr sz="4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 Std" pitchFamily="8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219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logo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14800" y="1411990"/>
            <a:ext cx="2590800" cy="10264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DD7309"/>
              </a:buClr>
              <a:defRPr/>
            </a:lvl1pPr>
            <a:lvl2pPr>
              <a:buClr>
                <a:srgbClr val="E2960C"/>
              </a:buClr>
              <a:defRPr/>
            </a:lvl2pPr>
            <a:lvl3pPr>
              <a:buClr>
                <a:srgbClr val="DF7103"/>
              </a:buClr>
              <a:defRPr/>
            </a:lvl3pPr>
            <a:lvl4pPr>
              <a:buClr>
                <a:srgbClr val="D2A000"/>
              </a:buClr>
              <a:defRPr/>
            </a:lvl4pPr>
            <a:lvl5pPr>
              <a:buClr>
                <a:srgbClr val="FB8605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pbg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79D9DD92-05B5-4C89-9BB2-BC126A4457BA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ＭＳ Ｐゴシック" pitchFamily="34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SzPct val="110000"/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5F923C"/>
        </a:buClr>
        <a:buSzPct val="100000"/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487228"/>
        </a:buClr>
        <a:buSzPct val="100000"/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90801"/>
            <a:ext cx="7772400" cy="1676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Stencil" pitchFamily="82" charset="0"/>
              </a:rPr>
              <a:t>Recurrence </a:t>
            </a:r>
            <a:br>
              <a:rPr lang="en-US" dirty="0" smtClean="0">
                <a:latin typeface="Stencil" pitchFamily="82" charset="0"/>
              </a:rPr>
            </a:br>
            <a:r>
              <a:rPr lang="en-US" dirty="0" smtClean="0">
                <a:latin typeface="Stencil" pitchFamily="82" charset="0"/>
              </a:rPr>
              <a:t>Relations</a:t>
            </a:r>
            <a:endParaRPr lang="en-US" dirty="0">
              <a:latin typeface="Stencil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COP 3502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smtClean="0"/>
              <a:t>Recurrence 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457200" y="1143000"/>
            <a:ext cx="9525000" cy="3657599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Solve for the closed form solution of:</a:t>
            </a:r>
          </a:p>
          <a:p>
            <a:pPr lvl="2"/>
            <a:r>
              <a:rPr lang="en-US" dirty="0" smtClean="0"/>
              <a:t>T(n) = T(n-1) + 2</a:t>
            </a:r>
          </a:p>
          <a:p>
            <a:pPr lvl="2"/>
            <a:r>
              <a:rPr lang="en-US" dirty="0" smtClean="0"/>
              <a:t>T(1) = 1</a:t>
            </a:r>
          </a:p>
          <a:p>
            <a:pPr lvl="1"/>
            <a:r>
              <a:rPr lang="en-US" dirty="0" smtClean="0"/>
              <a:t>We are going to use the iteration technique.</a:t>
            </a:r>
          </a:p>
          <a:p>
            <a:pPr lvl="2"/>
            <a:r>
              <a:rPr lang="en-US" dirty="0" smtClean="0"/>
              <a:t>First, we will recursively solve T(n-1) and plug that back into the equation,</a:t>
            </a:r>
          </a:p>
          <a:p>
            <a:pPr lvl="2"/>
            <a:r>
              <a:rPr lang="en-US" dirty="0" smtClean="0"/>
              <a:t>And we will continue doing this until we see a pattern.</a:t>
            </a:r>
          </a:p>
          <a:p>
            <a:pPr lvl="3"/>
            <a:r>
              <a:rPr lang="en-US" dirty="0" smtClean="0"/>
              <a:t>I</a:t>
            </a:r>
            <a:r>
              <a:rPr lang="en-US" b="1" i="1" dirty="0" smtClean="0"/>
              <a:t>terating</a:t>
            </a:r>
            <a:r>
              <a:rPr lang="en-US" dirty="0" smtClean="0"/>
              <a:t>, which is why this is called the iteration technique.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57400" y="4734342"/>
            <a:ext cx="5282215" cy="2123658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n) {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if (n == 1)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return 1;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return n * factorial(n-1);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2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81000" y="304800"/>
            <a:ext cx="9525000" cy="3657599"/>
          </a:xfrm>
        </p:spPr>
        <p:txBody>
          <a:bodyPr>
            <a:normAutofit/>
          </a:bodyPr>
          <a:lstStyle/>
          <a:p>
            <a:pPr lvl="1"/>
            <a:r>
              <a:rPr lang="en-US" b="1" u="sng" dirty="0" smtClean="0"/>
              <a:t>Use the iteration technique to solve for the closed form solution of (Solved in class):</a:t>
            </a:r>
          </a:p>
          <a:p>
            <a:pPr lvl="2"/>
            <a:r>
              <a:rPr lang="en-US" b="1" u="sng" dirty="0" smtClean="0">
                <a:solidFill>
                  <a:srgbClr val="00B0F0"/>
                </a:solidFill>
              </a:rPr>
              <a:t>T(n) = T(n-1) + 2					T(1) =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81000" y="304800"/>
            <a:ext cx="9525000" cy="3657599"/>
          </a:xfrm>
        </p:spPr>
        <p:txBody>
          <a:bodyPr>
            <a:normAutofit/>
          </a:bodyPr>
          <a:lstStyle/>
          <a:p>
            <a:pPr lvl="1"/>
            <a:r>
              <a:rPr lang="en-US" b="1" u="sng" dirty="0" smtClean="0"/>
              <a:t>Use the iteration technique to solve for the closed form solution of (Solved in class):</a:t>
            </a:r>
          </a:p>
          <a:p>
            <a:pPr lvl="2"/>
            <a:r>
              <a:rPr lang="en-US" b="1" u="sng" dirty="0" smtClean="0">
                <a:solidFill>
                  <a:srgbClr val="00B0F0"/>
                </a:solidFill>
              </a:rPr>
              <a:t>T(n) = T(n-1) + 2					T(1) =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39762"/>
          </a:xfrm>
        </p:spPr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266699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If we look at the Towers of Hanoi recursive algorithm, </a:t>
            </a:r>
          </a:p>
          <a:p>
            <a:pPr lvl="1"/>
            <a:r>
              <a:rPr lang="en-US" dirty="0" smtClean="0"/>
              <a:t>we can come up with the following recurrence relation for the # of operations: </a:t>
            </a:r>
          </a:p>
          <a:p>
            <a:pPr lvl="2"/>
            <a:r>
              <a:rPr lang="en-US" dirty="0" smtClean="0"/>
              <a:t>(where again T(n) is the number operations for an input size of n)</a:t>
            </a:r>
          </a:p>
          <a:p>
            <a:pPr lvl="1"/>
            <a:r>
              <a:rPr lang="en-US" b="1" dirty="0" smtClean="0"/>
              <a:t>T(n) = T(n-1) + 1 + T(n-1)	and 	T(1) = 1</a:t>
            </a:r>
          </a:p>
          <a:p>
            <a:pPr lvl="1"/>
            <a:r>
              <a:rPr lang="en-US" dirty="0" smtClean="0"/>
              <a:t>Simplifying:  </a:t>
            </a:r>
            <a:r>
              <a:rPr lang="en-US" b="1" u="sng" dirty="0" smtClean="0">
                <a:solidFill>
                  <a:srgbClr val="0070C0"/>
                </a:solidFill>
              </a:rPr>
              <a:t>T(n) = 2T(n-1) + 1	and  	T(1) = 1</a:t>
            </a:r>
            <a:endParaRPr lang="en-US" b="1" u="sng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533400" y="3718679"/>
            <a:ext cx="9677400" cy="313932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lvl="2"/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doHanoi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n, char start, char finish, char temp) {</a:t>
            </a:r>
          </a:p>
          <a:p>
            <a:pPr lvl="2"/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if (n==1) {</a:t>
            </a:r>
          </a:p>
          <a:p>
            <a:pPr lvl="2"/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(“Move Disk from %c to %c\n”, start, finish);</a:t>
            </a:r>
          </a:p>
          <a:p>
            <a:pPr lvl="2"/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lvl="2"/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else {</a:t>
            </a:r>
          </a:p>
          <a:p>
            <a:pPr lvl="2"/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doHanoi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(n-1, start, temp, finish);</a:t>
            </a:r>
          </a:p>
          <a:p>
            <a:pPr lvl="2"/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(“Move Disk from %c to %c\n, start finish);</a:t>
            </a:r>
          </a:p>
          <a:p>
            <a:pPr lvl="2"/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doHanoi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(n-1, temp, finish, start);</a:t>
            </a:r>
          </a:p>
          <a:p>
            <a:pPr lvl="2"/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lvl="2"/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81000" y="304800"/>
            <a:ext cx="9525000" cy="3657599"/>
          </a:xfrm>
        </p:spPr>
        <p:txBody>
          <a:bodyPr>
            <a:normAutofit/>
          </a:bodyPr>
          <a:lstStyle/>
          <a:p>
            <a:pPr lvl="1"/>
            <a:r>
              <a:rPr lang="en-US" b="1" u="sng" dirty="0" smtClean="0"/>
              <a:t>Use the iteration technique to solve for the closed form solution of (Solved in class):</a:t>
            </a:r>
          </a:p>
          <a:p>
            <a:pPr lvl="2"/>
            <a:r>
              <a:rPr lang="en-US" b="1" u="sng" dirty="0" smtClean="0">
                <a:solidFill>
                  <a:srgbClr val="7030A0"/>
                </a:solidFill>
              </a:rPr>
              <a:t>T(n) = 2T(n-1) + 1	and  	T(1) =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81000" y="304800"/>
            <a:ext cx="9525000" cy="3657599"/>
          </a:xfrm>
        </p:spPr>
        <p:txBody>
          <a:bodyPr>
            <a:normAutofit/>
          </a:bodyPr>
          <a:lstStyle/>
          <a:p>
            <a:pPr lvl="1"/>
            <a:r>
              <a:rPr lang="en-US" b="1" u="sng" dirty="0" smtClean="0"/>
              <a:t>Use the iteration technique to solve for the closed form solution of (Solved in class):</a:t>
            </a:r>
          </a:p>
          <a:p>
            <a:pPr lvl="2"/>
            <a:r>
              <a:rPr lang="en-US" b="1" u="sng" dirty="0" smtClean="0">
                <a:solidFill>
                  <a:srgbClr val="7030A0"/>
                </a:solidFill>
              </a:rPr>
              <a:t>T(n) = 2T(n-1) + 1	and  	T(1) =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Recursive Binary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1"/>
            <a:ext cx="8229600" cy="2133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If we look at the Binary Search recursive algorithm, </a:t>
            </a:r>
          </a:p>
          <a:p>
            <a:pPr lvl="1"/>
            <a:r>
              <a:rPr lang="en-US" dirty="0" smtClean="0"/>
              <a:t>we can come up with the following recurrence relation for the # of operations: </a:t>
            </a:r>
          </a:p>
          <a:p>
            <a:pPr lvl="2"/>
            <a:r>
              <a:rPr lang="en-US" b="1" dirty="0" smtClean="0"/>
              <a:t>(where again T(n) is the number operations for an input size of n)</a:t>
            </a:r>
          </a:p>
          <a:p>
            <a:pPr lvl="1"/>
            <a:r>
              <a:rPr lang="en-US" b="1" u="sng" dirty="0" smtClean="0">
                <a:solidFill>
                  <a:srgbClr val="00B050"/>
                </a:solidFill>
              </a:rPr>
              <a:t>T(n) = T(n/2) + 1	and 	T(1) = 1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3164681"/>
            <a:ext cx="7848600" cy="369331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binsearch</a:t>
            </a:r>
            <a:r>
              <a:rPr lang="en-US" b="1" dirty="0" smtClean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 *values, </a:t>
            </a:r>
            <a:r>
              <a:rPr lang="en-US" b="1" dirty="0" err="1" smtClean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 low, </a:t>
            </a:r>
            <a:r>
              <a:rPr lang="en-US" b="1" dirty="0" err="1" smtClean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 high, </a:t>
            </a:r>
            <a:r>
              <a:rPr lang="en-US" b="1" dirty="0" err="1" smtClean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 smtClean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 smtClean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 mid;</a:t>
            </a:r>
            <a:endParaRPr lang="en-US" b="1" dirty="0">
              <a:solidFill>
                <a:schemeClr val="bg1">
                  <a:lumMod val="8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   if (low &lt;= high){</a:t>
            </a:r>
          </a:p>
          <a:p>
            <a:r>
              <a:rPr lang="en-US" b="1" dirty="0" smtClean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	mid = (</a:t>
            </a:r>
            <a:r>
              <a:rPr lang="en-US" b="1" dirty="0" err="1" smtClean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low+high</a:t>
            </a:r>
            <a:r>
              <a:rPr lang="en-US" b="1" dirty="0" smtClean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)/2;</a:t>
            </a:r>
          </a:p>
          <a:p>
            <a:r>
              <a:rPr lang="en-US" b="1" dirty="0" smtClean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	if (</a:t>
            </a:r>
            <a:r>
              <a:rPr lang="en-US" b="1" dirty="0" err="1" smtClean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 smtClean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 == values[mid])</a:t>
            </a:r>
          </a:p>
          <a:p>
            <a:r>
              <a:rPr lang="en-US" b="1" dirty="0" smtClean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	    return 1; </a:t>
            </a:r>
          </a:p>
          <a:p>
            <a:r>
              <a:rPr lang="en-US" b="1" dirty="0" smtClean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	else if (</a:t>
            </a:r>
            <a:r>
              <a:rPr lang="en-US" b="1" dirty="0" err="1" smtClean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 smtClean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 &gt; values[mid])</a:t>
            </a:r>
          </a:p>
          <a:p>
            <a:r>
              <a:rPr lang="en-US" b="1" dirty="0" smtClean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	    return </a:t>
            </a:r>
            <a:r>
              <a:rPr lang="en-US" b="1" dirty="0" err="1" smtClean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binsearch</a:t>
            </a:r>
            <a:r>
              <a:rPr lang="en-US" b="1" dirty="0" smtClean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(values, mid+1, high, </a:t>
            </a:r>
            <a:r>
              <a:rPr lang="en-US" b="1" dirty="0" err="1" smtClean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 smtClean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b="1" dirty="0" smtClean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	else</a:t>
            </a:r>
          </a:p>
          <a:p>
            <a:r>
              <a:rPr lang="en-US" b="1" dirty="0" smtClean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	    return </a:t>
            </a:r>
            <a:r>
              <a:rPr lang="en-US" b="1" dirty="0" err="1" smtClean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binsearch</a:t>
            </a:r>
            <a:r>
              <a:rPr lang="en-US" b="1" dirty="0" smtClean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(values, low, mid-1, </a:t>
            </a:r>
            <a:r>
              <a:rPr lang="en-US" b="1" dirty="0" err="1" smtClean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 smtClean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 smtClean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b="1" dirty="0" smtClean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    return 0;	</a:t>
            </a:r>
          </a:p>
          <a:p>
            <a:r>
              <a:rPr lang="en-US" b="1" dirty="0" smtClean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chemeClr val="bg1">
                  <a:lumMod val="8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81000" y="304800"/>
            <a:ext cx="9525000" cy="3657599"/>
          </a:xfrm>
        </p:spPr>
        <p:txBody>
          <a:bodyPr>
            <a:normAutofit/>
          </a:bodyPr>
          <a:lstStyle/>
          <a:p>
            <a:pPr lvl="1"/>
            <a:r>
              <a:rPr lang="en-US" b="1" u="sng" dirty="0" smtClean="0"/>
              <a:t>Use the iteration technique to solve for the closed form solution of (Solved in class):</a:t>
            </a:r>
          </a:p>
          <a:p>
            <a:pPr lvl="2"/>
            <a:r>
              <a:rPr lang="en-US" b="1" u="sng" dirty="0" smtClean="0">
                <a:solidFill>
                  <a:srgbClr val="00B050"/>
                </a:solidFill>
              </a:rPr>
              <a:t>T(n) = T(n/2) + 1		and 	T(1) =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81000" y="304800"/>
            <a:ext cx="9525000" cy="3657599"/>
          </a:xfrm>
        </p:spPr>
        <p:txBody>
          <a:bodyPr>
            <a:normAutofit/>
          </a:bodyPr>
          <a:lstStyle/>
          <a:p>
            <a:pPr lvl="1"/>
            <a:r>
              <a:rPr lang="en-US" b="1" u="sng" dirty="0" smtClean="0"/>
              <a:t>Use the iteration technique to solve for the closed form solution of (Solved in class):</a:t>
            </a:r>
          </a:p>
          <a:p>
            <a:pPr lvl="2"/>
            <a:r>
              <a:rPr lang="en-US" b="1" u="sng" dirty="0" smtClean="0">
                <a:solidFill>
                  <a:srgbClr val="00B050"/>
                </a:solidFill>
              </a:rPr>
              <a:t>T(n) = T(n/2) + 1		and 	T(1) =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Exponentiation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1"/>
            <a:ext cx="8229600" cy="2133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If we look at the Power recursive algorithm, </a:t>
            </a:r>
          </a:p>
          <a:p>
            <a:pPr lvl="1"/>
            <a:r>
              <a:rPr lang="en-US" dirty="0" smtClean="0"/>
              <a:t>we can come up with the following recurrence relation for the # of operations: </a:t>
            </a:r>
          </a:p>
          <a:p>
            <a:pPr lvl="2"/>
            <a:r>
              <a:rPr lang="en-US" b="1" dirty="0" smtClean="0"/>
              <a:t>(where </a:t>
            </a:r>
            <a:r>
              <a:rPr lang="en-US" b="1" i="1" u="sng" dirty="0" smtClean="0">
                <a:solidFill>
                  <a:srgbClr val="7030A0"/>
                </a:solidFill>
              </a:rPr>
              <a:t>T(exp) </a:t>
            </a:r>
            <a:r>
              <a:rPr lang="en-US" b="1" dirty="0" smtClean="0"/>
              <a:t>is the number operations for an input size of </a:t>
            </a:r>
            <a:r>
              <a:rPr lang="en-US" b="1" i="1" u="sng" dirty="0" smtClean="0">
                <a:solidFill>
                  <a:srgbClr val="7030A0"/>
                </a:solidFill>
              </a:rPr>
              <a:t>exp</a:t>
            </a:r>
            <a:r>
              <a:rPr lang="en-US" b="1" dirty="0" smtClean="0"/>
              <a:t>)</a:t>
            </a:r>
          </a:p>
          <a:p>
            <a:pPr lvl="1"/>
            <a:r>
              <a:rPr lang="en-US" b="1" u="sng" dirty="0" smtClean="0">
                <a:solidFill>
                  <a:srgbClr val="7030A0"/>
                </a:solidFill>
              </a:rPr>
              <a:t>T(exp) = T(exp - 1) + 1		and 	T(1) = 1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3505200"/>
            <a:ext cx="7239000" cy="203132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Power(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base,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exp) {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if (exp == 1)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    return base;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else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    return (base*Power(base, exp – 1);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Recurrence 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In mathematics, a </a:t>
            </a:r>
            <a:r>
              <a:rPr lang="en-US" b="1" u="sng" dirty="0" smtClean="0"/>
              <a:t>recurrence relation </a:t>
            </a:r>
            <a:r>
              <a:rPr lang="en-US" dirty="0" smtClean="0"/>
              <a:t>is an equation that recursively defines a sequence.</a:t>
            </a:r>
          </a:p>
          <a:p>
            <a:pPr lvl="1"/>
            <a:r>
              <a:rPr lang="en-US" dirty="0" smtClean="0"/>
              <a:t>For example, a mathematical recurrence relation for the Fibonacci Numbers is:</a:t>
            </a:r>
          </a:p>
          <a:p>
            <a:pPr lvl="2"/>
            <a:r>
              <a:rPr lang="en-US" b="1" dirty="0" smtClean="0"/>
              <a:t>F</a:t>
            </a:r>
            <a:r>
              <a:rPr lang="en-US" b="1" baseline="-25000" dirty="0" smtClean="0"/>
              <a:t>n</a:t>
            </a:r>
            <a:r>
              <a:rPr lang="en-US" b="1" dirty="0" smtClean="0"/>
              <a:t> = F</a:t>
            </a:r>
            <a:r>
              <a:rPr lang="en-US" b="1" baseline="-25000" dirty="0" smtClean="0"/>
              <a:t>n-1</a:t>
            </a:r>
            <a:r>
              <a:rPr lang="en-US" b="1" dirty="0" smtClean="0"/>
              <a:t> +F</a:t>
            </a:r>
            <a:r>
              <a:rPr lang="en-US" b="1" baseline="-25000" dirty="0" smtClean="0"/>
              <a:t>n-2</a:t>
            </a:r>
          </a:p>
          <a:p>
            <a:pPr lvl="2"/>
            <a:r>
              <a:rPr lang="en-US" dirty="0" smtClean="0"/>
              <a:t>With base cases:</a:t>
            </a:r>
          </a:p>
          <a:p>
            <a:pPr lvl="3"/>
            <a:r>
              <a:rPr lang="en-US" b="1" dirty="0" smtClean="0"/>
              <a:t>F</a:t>
            </a:r>
            <a:r>
              <a:rPr lang="en-US" b="1" baseline="-25000" dirty="0" smtClean="0"/>
              <a:t>2</a:t>
            </a:r>
            <a:r>
              <a:rPr lang="en-US" b="1" dirty="0" smtClean="0"/>
              <a:t> = 1</a:t>
            </a:r>
          </a:p>
          <a:p>
            <a:pPr lvl="3"/>
            <a:r>
              <a:rPr lang="en-US" b="1" dirty="0" smtClean="0"/>
              <a:t>F</a:t>
            </a:r>
            <a:r>
              <a:rPr lang="en-US" b="1" baseline="-25000" dirty="0" smtClean="0"/>
              <a:t>1</a:t>
            </a:r>
            <a:r>
              <a:rPr lang="en-US" b="1" dirty="0" smtClean="0"/>
              <a:t> = 1</a:t>
            </a:r>
          </a:p>
          <a:p>
            <a:pPr lvl="2"/>
            <a:r>
              <a:rPr lang="en-US" dirty="0" smtClean="0"/>
              <a:t>With that we can determine the 5</a:t>
            </a:r>
            <a:r>
              <a:rPr lang="en-US" baseline="30000" dirty="0" smtClean="0"/>
              <a:t>th</a:t>
            </a:r>
            <a:r>
              <a:rPr lang="en-US" dirty="0" smtClean="0"/>
              <a:t> Fibonacci number:</a:t>
            </a:r>
          </a:p>
          <a:p>
            <a:pPr lvl="3"/>
            <a:r>
              <a:rPr lang="en-US" b="1" dirty="0" smtClean="0"/>
              <a:t>F</a:t>
            </a:r>
            <a:r>
              <a:rPr lang="en-US" b="1" baseline="-25000" dirty="0" smtClean="0"/>
              <a:t>5</a:t>
            </a:r>
            <a:r>
              <a:rPr lang="en-US" b="1" dirty="0" smtClean="0"/>
              <a:t> = F</a:t>
            </a:r>
            <a:r>
              <a:rPr lang="en-US" b="1" baseline="-25000" dirty="0" smtClean="0"/>
              <a:t>4</a:t>
            </a:r>
            <a:r>
              <a:rPr lang="en-US" b="1" dirty="0" smtClean="0"/>
              <a:t> + F</a:t>
            </a:r>
            <a:r>
              <a:rPr lang="en-US" b="1" baseline="-25000" dirty="0" smtClean="0"/>
              <a:t>3</a:t>
            </a:r>
          </a:p>
          <a:p>
            <a:pPr lvl="3"/>
            <a:r>
              <a:rPr lang="en-US" b="1" dirty="0" smtClean="0"/>
              <a:t>F</a:t>
            </a:r>
            <a:r>
              <a:rPr lang="en-US" b="1" baseline="-25000" dirty="0" smtClean="0"/>
              <a:t>4</a:t>
            </a:r>
            <a:r>
              <a:rPr lang="en-US" b="1" dirty="0" smtClean="0"/>
              <a:t> = F</a:t>
            </a:r>
            <a:r>
              <a:rPr lang="en-US" b="1" baseline="-25000" dirty="0" smtClean="0"/>
              <a:t>3</a:t>
            </a:r>
            <a:r>
              <a:rPr lang="en-US" b="1" dirty="0" smtClean="0"/>
              <a:t> + F</a:t>
            </a:r>
            <a:r>
              <a:rPr lang="en-US" b="1" baseline="-25000" dirty="0" smtClean="0"/>
              <a:t>2</a:t>
            </a:r>
            <a:r>
              <a:rPr lang="en-US" b="1" dirty="0" smtClean="0"/>
              <a:t> </a:t>
            </a:r>
          </a:p>
          <a:p>
            <a:pPr lvl="3"/>
            <a:r>
              <a:rPr lang="en-US" b="1" dirty="0" smtClean="0"/>
              <a:t>F</a:t>
            </a:r>
            <a:r>
              <a:rPr lang="en-US" b="1" baseline="-25000" dirty="0" smtClean="0"/>
              <a:t>3</a:t>
            </a:r>
            <a:r>
              <a:rPr lang="en-US" b="1" dirty="0" smtClean="0"/>
              <a:t> = F</a:t>
            </a:r>
            <a:r>
              <a:rPr lang="en-US" b="1" baseline="-25000" dirty="0" smtClean="0"/>
              <a:t>2</a:t>
            </a:r>
            <a:r>
              <a:rPr lang="en-US" b="1" dirty="0" smtClean="0"/>
              <a:t> + F</a:t>
            </a:r>
            <a:r>
              <a:rPr lang="en-US" b="1" baseline="-25000" dirty="0" smtClean="0"/>
              <a:t>1</a:t>
            </a:r>
            <a:endParaRPr lang="en-US" b="1" baseline="-25000" dirty="0"/>
          </a:p>
        </p:txBody>
      </p:sp>
      <p:sp>
        <p:nvSpPr>
          <p:cNvPr id="4" name="TextBox 3"/>
          <p:cNvSpPr txBox="1"/>
          <p:nvPr/>
        </p:nvSpPr>
        <p:spPr>
          <a:xfrm>
            <a:off x="2968332" y="6019800"/>
            <a:ext cx="12474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 smtClean="0">
                <a:solidFill>
                  <a:srgbClr val="FF0000"/>
                </a:solidFill>
              </a:rPr>
              <a:t>= 1 + 1 = 2</a:t>
            </a:r>
            <a:endParaRPr lang="en-US" sz="2000" b="1" u="sng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71800" y="5638800"/>
            <a:ext cx="12474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 smtClean="0">
                <a:solidFill>
                  <a:srgbClr val="FF0000"/>
                </a:solidFill>
              </a:rPr>
              <a:t>= 2 + 1 = 3</a:t>
            </a:r>
            <a:endParaRPr lang="en-US" sz="2000" b="1" u="sng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71800" y="5257800"/>
            <a:ext cx="12474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 smtClean="0">
                <a:solidFill>
                  <a:srgbClr val="FF0000"/>
                </a:solidFill>
              </a:rPr>
              <a:t>= 3 + 2 = 5</a:t>
            </a:r>
            <a:endParaRPr lang="en-US" sz="2000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81000" y="304800"/>
            <a:ext cx="9525000" cy="3657599"/>
          </a:xfrm>
        </p:spPr>
        <p:txBody>
          <a:bodyPr>
            <a:normAutofit/>
          </a:bodyPr>
          <a:lstStyle/>
          <a:p>
            <a:pPr lvl="1"/>
            <a:r>
              <a:rPr lang="en-US" b="1" u="sng" dirty="0" smtClean="0"/>
              <a:t>Use the iteration technique to solve for the closed form solution of (Solved in class):</a:t>
            </a:r>
          </a:p>
          <a:p>
            <a:pPr lvl="2"/>
            <a:r>
              <a:rPr lang="en-US" b="1" u="sng" dirty="0" smtClean="0">
                <a:solidFill>
                  <a:srgbClr val="7030A0"/>
                </a:solidFill>
              </a:rPr>
              <a:t>T(exp) = T(exp - 1) + 1		and 	T(1) =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81000" y="304800"/>
            <a:ext cx="9525000" cy="3657599"/>
          </a:xfrm>
        </p:spPr>
        <p:txBody>
          <a:bodyPr>
            <a:normAutofit/>
          </a:bodyPr>
          <a:lstStyle/>
          <a:p>
            <a:pPr lvl="1"/>
            <a:r>
              <a:rPr lang="en-US" b="1" u="sng" dirty="0" smtClean="0"/>
              <a:t>Use the iteration technique to solve for the closed form solution of (Solved in class):</a:t>
            </a:r>
          </a:p>
          <a:p>
            <a:pPr lvl="2"/>
            <a:r>
              <a:rPr lang="en-US" b="1" u="sng" dirty="0" smtClean="0">
                <a:solidFill>
                  <a:srgbClr val="7030A0"/>
                </a:solidFill>
              </a:rPr>
              <a:t>T(exp) = T(exp - 1) + 1		and 	T(1) =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Fast Exponentiation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8686800" cy="2667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If we look at the Fast Exponentiation recursive algorithm, </a:t>
            </a:r>
          </a:p>
          <a:p>
            <a:pPr lvl="1"/>
            <a:r>
              <a:rPr lang="en-US" dirty="0" smtClean="0"/>
              <a:t>How do we come up with a recurrence relation for the # of operations? </a:t>
            </a:r>
          </a:p>
          <a:p>
            <a:pPr lvl="2"/>
            <a:r>
              <a:rPr lang="en-US" b="1" dirty="0" smtClean="0"/>
              <a:t>(where </a:t>
            </a:r>
            <a:r>
              <a:rPr lang="en-US" b="1" i="1" u="sng" dirty="0" smtClean="0">
                <a:solidFill>
                  <a:srgbClr val="7030A0"/>
                </a:solidFill>
              </a:rPr>
              <a:t>T(exp) </a:t>
            </a:r>
            <a:r>
              <a:rPr lang="en-US" b="1" dirty="0" smtClean="0"/>
              <a:t>is the number operations for an input size of </a:t>
            </a:r>
            <a:r>
              <a:rPr lang="en-US" b="1" i="1" u="sng" dirty="0" smtClean="0">
                <a:solidFill>
                  <a:srgbClr val="7030A0"/>
                </a:solidFill>
              </a:rPr>
              <a:t>exp</a:t>
            </a:r>
            <a:r>
              <a:rPr lang="en-US" b="1" dirty="0" smtClean="0"/>
              <a:t>)</a:t>
            </a:r>
          </a:p>
          <a:p>
            <a:pPr lvl="1"/>
            <a:r>
              <a:rPr lang="en-US" dirty="0" smtClean="0"/>
              <a:t>This one is a little more difficult because we do something different if exp is even, or exp is odd.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3687901"/>
            <a:ext cx="7772400" cy="317009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PowerNew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base,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exp) {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if (exp == 0)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return 1;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else if (exp == 1)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return base;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else if (exp%2 == 0)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return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PowerNew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(base*base, exp/2);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else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return base*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PowerNew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(base, exp-1);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Fast Exponentiation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81000" y="914400"/>
            <a:ext cx="8686800" cy="2667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If we look at the Fast Exponentiation recursive algorithm, </a:t>
            </a:r>
          </a:p>
          <a:p>
            <a:pPr lvl="1"/>
            <a:r>
              <a:rPr lang="en-US" dirty="0" smtClean="0"/>
              <a:t>When exp is even we have:</a:t>
            </a:r>
          </a:p>
          <a:p>
            <a:pPr lvl="2"/>
            <a:r>
              <a:rPr lang="en-US" dirty="0" smtClean="0"/>
              <a:t>T(exp) = T(exp/2) + 1</a:t>
            </a:r>
          </a:p>
          <a:p>
            <a:pPr lvl="1"/>
            <a:r>
              <a:rPr lang="en-US" dirty="0" smtClean="0"/>
              <a:t>When exp is odd</a:t>
            </a:r>
          </a:p>
          <a:p>
            <a:pPr lvl="2"/>
            <a:r>
              <a:rPr lang="en-US" dirty="0" smtClean="0"/>
              <a:t>T(exp) = T(exp – 1) + 1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3687901"/>
            <a:ext cx="7772400" cy="317009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PowerNew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base,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exp) {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if (exp == 0)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return 1;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else if (exp == 1)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return base;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else if (exp%2 == 0)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return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PowerNew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(base*base, exp/2);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else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return base*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PowerNew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(base, exp-1);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67200" y="3028890"/>
            <a:ext cx="41617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0070C0"/>
                </a:solidFill>
              </a:rPr>
              <a:t>And this step changes exp to be even!</a:t>
            </a:r>
            <a:endParaRPr lang="en-US" sz="2000" b="1" i="1" dirty="0">
              <a:solidFill>
                <a:srgbClr val="0070C0"/>
              </a:solidFill>
            </a:endParaRPr>
          </a:p>
        </p:txBody>
      </p:sp>
      <p:cxnSp>
        <p:nvCxnSpPr>
          <p:cNvPr id="8" name="Straight Arrow Connector 7"/>
          <p:cNvCxnSpPr>
            <a:stCxn id="5" idx="1"/>
          </p:cNvCxnSpPr>
          <p:nvPr/>
        </p:nvCxnSpPr>
        <p:spPr>
          <a:xfrm flipH="1" flipV="1">
            <a:off x="3810000" y="3181291"/>
            <a:ext cx="457200" cy="476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640844" y="1828800"/>
            <a:ext cx="45031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So roughly speaking we have this:</a:t>
            </a:r>
          </a:p>
          <a:p>
            <a:r>
              <a:rPr lang="en-US" sz="2400" b="1" i="1" dirty="0" smtClean="0">
                <a:solidFill>
                  <a:srgbClr val="0070C0"/>
                </a:solidFill>
              </a:rPr>
              <a:t>T(exp) &lt;= T(exp/2) + 2</a:t>
            </a:r>
            <a:endParaRPr lang="en-US" sz="2400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81000" y="304800"/>
            <a:ext cx="9525000" cy="6553200"/>
          </a:xfrm>
        </p:spPr>
        <p:txBody>
          <a:bodyPr>
            <a:normAutofit/>
          </a:bodyPr>
          <a:lstStyle/>
          <a:p>
            <a:pPr lvl="1"/>
            <a:r>
              <a:rPr lang="en-US" b="1" u="sng" dirty="0" smtClean="0"/>
              <a:t>Use the iteration technique to solve for the closed form solution of</a:t>
            </a:r>
          </a:p>
          <a:p>
            <a:pPr lvl="2"/>
            <a:r>
              <a:rPr lang="en-US" b="1" u="sng" dirty="0" smtClean="0">
                <a:solidFill>
                  <a:srgbClr val="7030A0"/>
                </a:solidFill>
              </a:rPr>
              <a:t>T(exp) &lt;= T(exp/2) + 2</a:t>
            </a:r>
          </a:p>
          <a:p>
            <a:pPr lvl="2"/>
            <a:endParaRPr lang="en-US" b="1" u="sng" dirty="0" smtClean="0">
              <a:solidFill>
                <a:srgbClr val="7030A0"/>
              </a:solidFill>
            </a:endParaRPr>
          </a:p>
          <a:p>
            <a:pPr lvl="2"/>
            <a:r>
              <a:rPr lang="en-US" dirty="0" smtClean="0"/>
              <a:t>Hopefully we notice that this almost identical to the binary search recurrence relation:</a:t>
            </a:r>
          </a:p>
          <a:p>
            <a:pPr lvl="3"/>
            <a:r>
              <a:rPr lang="en-US" sz="2200" b="1" dirty="0" smtClean="0"/>
              <a:t>T(n) = T(n/2) + 1 (Except we would have an extra +1 at the end)</a:t>
            </a:r>
          </a:p>
          <a:p>
            <a:pPr lvl="2"/>
            <a:endParaRPr lang="en-US" sz="2600" dirty="0" smtClean="0"/>
          </a:p>
          <a:p>
            <a:pPr lvl="2"/>
            <a:r>
              <a:rPr lang="en-US" sz="2600" dirty="0" smtClean="0"/>
              <a:t>So we would end up with:</a:t>
            </a:r>
          </a:p>
          <a:p>
            <a:pPr lvl="3"/>
            <a:r>
              <a:rPr lang="en-US" sz="2200" b="1" u="sng" dirty="0" smtClean="0"/>
              <a:t>T(n) = log</a:t>
            </a:r>
            <a:r>
              <a:rPr lang="en-US" sz="2200" b="1" u="sng" baseline="-25000" dirty="0" smtClean="0"/>
              <a:t>2</a:t>
            </a:r>
            <a:r>
              <a:rPr lang="en-US" sz="2200" b="1" u="sng" dirty="0" smtClean="0"/>
              <a:t>n + 2</a:t>
            </a:r>
          </a:p>
          <a:p>
            <a:pPr lvl="3"/>
            <a:r>
              <a:rPr lang="en-US" sz="2200" b="1" u="sng" dirty="0" smtClean="0"/>
              <a:t>O(log n)</a:t>
            </a:r>
          </a:p>
          <a:p>
            <a:pPr lvl="3"/>
            <a:endParaRPr lang="en-US" sz="2200" b="1" u="sng" dirty="0" smtClean="0"/>
          </a:p>
          <a:p>
            <a:pPr lvl="2"/>
            <a:r>
              <a:rPr lang="en-US" sz="2600" dirty="0" smtClean="0"/>
              <a:t>So if exp = 10</a:t>
            </a:r>
            <a:r>
              <a:rPr lang="en-US" sz="2600" baseline="30000" dirty="0" smtClean="0"/>
              <a:t>20</a:t>
            </a:r>
            <a:r>
              <a:rPr lang="en-US" sz="2600" dirty="0" smtClean="0"/>
              <a:t>, we would do on the order of </a:t>
            </a:r>
            <a:r>
              <a:rPr lang="en-US" sz="2600" dirty="0" err="1" smtClean="0"/>
              <a:t>lg</a:t>
            </a:r>
            <a:r>
              <a:rPr lang="en-US" sz="2600" dirty="0" smtClean="0"/>
              <a:t> 10</a:t>
            </a:r>
            <a:r>
              <a:rPr lang="en-US" sz="2600" baseline="30000" dirty="0" smtClean="0"/>
              <a:t>20</a:t>
            </a:r>
            <a:r>
              <a:rPr lang="en-US" sz="2600" dirty="0" smtClean="0"/>
              <a:t> operations which is around 66.</a:t>
            </a:r>
          </a:p>
          <a:p>
            <a:pPr lvl="2"/>
            <a:r>
              <a:rPr lang="en-US" sz="2600" dirty="0" smtClean="0"/>
              <a:t>As opposed to 100 billion </a:t>
            </a:r>
            <a:r>
              <a:rPr lang="en-US" sz="2600" dirty="0" err="1" smtClean="0"/>
              <a:t>billion</a:t>
            </a:r>
            <a:r>
              <a:rPr lang="en-US" sz="2600" dirty="0" smtClean="0"/>
              <a:t> operations.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/>
              <a:t>Pitfalls of Big-O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458200" cy="5334000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dirty="0" smtClean="0"/>
              <a:t>Not useful for small input sizes</a:t>
            </a:r>
          </a:p>
          <a:p>
            <a:pPr marL="914400" lvl="1" indent="-514350"/>
            <a:r>
              <a:rPr lang="en-US" dirty="0" smtClean="0"/>
              <a:t>Because the constants and smaller terms will matter.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Omission of the constants can be misleading</a:t>
            </a:r>
          </a:p>
          <a:p>
            <a:pPr marL="914400" lvl="1" indent="-514350"/>
            <a:r>
              <a:rPr lang="en-US" dirty="0" smtClean="0"/>
              <a:t>For example, </a:t>
            </a:r>
            <a:r>
              <a:rPr lang="en-US" b="1" u="sng" dirty="0" smtClean="0">
                <a:solidFill>
                  <a:srgbClr val="0070C0"/>
                </a:solidFill>
              </a:rPr>
              <a:t>2N log N </a:t>
            </a:r>
            <a:r>
              <a:rPr lang="en-US" dirty="0" smtClean="0"/>
              <a:t>and </a:t>
            </a:r>
            <a:r>
              <a:rPr lang="en-US" b="1" u="sng" dirty="0" smtClean="0">
                <a:solidFill>
                  <a:srgbClr val="0070C0"/>
                </a:solidFill>
              </a:rPr>
              <a:t>1000 N</a:t>
            </a:r>
            <a:endParaRPr lang="en-US" dirty="0" smtClean="0"/>
          </a:p>
          <a:p>
            <a:pPr marL="1314450" lvl="2" indent="-514350"/>
            <a:r>
              <a:rPr lang="en-US" dirty="0" smtClean="0"/>
              <a:t>Even though its growth rate is larger, the 1</a:t>
            </a:r>
            <a:r>
              <a:rPr lang="en-US" baseline="30000" dirty="0" smtClean="0"/>
              <a:t>st</a:t>
            </a:r>
            <a:r>
              <a:rPr lang="en-US" dirty="0" smtClean="0"/>
              <a:t> function is probably better.  Because the 1000 constant could be memory accesses or disk accesses.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Assumes an infinite amount of memory</a:t>
            </a:r>
          </a:p>
          <a:p>
            <a:pPr marL="914400" lvl="1" indent="-514350"/>
            <a:r>
              <a:rPr lang="en-US" dirty="0" smtClean="0"/>
              <a:t>Not trivial when using large data sets.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Accurate analysis relies on clever observations to optimize the algorithm.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/>
          <a:lstStyle/>
          <a:p>
            <a:r>
              <a:rPr lang="en-US" dirty="0" smtClean="0"/>
              <a:t>Master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6868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There is a general plug n chug formula for recurrence relations as well</a:t>
            </a:r>
          </a:p>
          <a:p>
            <a:pPr lvl="1"/>
            <a:r>
              <a:rPr lang="en-US" dirty="0" smtClean="0"/>
              <a:t>Good for checking your answers after using the iterative method (since you’ll have to use the iterative method on the exam)</a:t>
            </a:r>
          </a:p>
          <a:p>
            <a:pPr lvl="1"/>
            <a:endParaRPr lang="en-US" dirty="0" smtClean="0"/>
          </a:p>
          <a:p>
            <a:pPr lvl="1"/>
            <a:r>
              <a:rPr lang="en-US" b="1" dirty="0" smtClean="0"/>
              <a:t>If T(n) = </a:t>
            </a:r>
            <a:r>
              <a:rPr lang="en-US" b="1" i="1" dirty="0" smtClean="0">
                <a:solidFill>
                  <a:srgbClr val="00B050"/>
                </a:solidFill>
              </a:rPr>
              <a:t>A</a:t>
            </a:r>
            <a:r>
              <a:rPr lang="en-US" b="1" dirty="0" smtClean="0"/>
              <a:t>T(n/</a:t>
            </a:r>
            <a:r>
              <a:rPr lang="en-US" b="1" i="1" dirty="0" smtClean="0">
                <a:solidFill>
                  <a:srgbClr val="00B050"/>
                </a:solidFill>
              </a:rPr>
              <a:t>B</a:t>
            </a:r>
            <a:r>
              <a:rPr lang="en-US" b="1" dirty="0" smtClean="0"/>
              <a:t>) + O(</a:t>
            </a:r>
            <a:r>
              <a:rPr lang="en-US" b="1" dirty="0" err="1" smtClean="0"/>
              <a:t>n</a:t>
            </a:r>
            <a:r>
              <a:rPr lang="en-US" b="1" i="1" baseline="30000" dirty="0" err="1" smtClean="0">
                <a:solidFill>
                  <a:srgbClr val="00B050"/>
                </a:solidFill>
              </a:rPr>
              <a:t>k</a:t>
            </a:r>
            <a:r>
              <a:rPr lang="en-US" b="1" dirty="0" smtClean="0"/>
              <a:t>), where </a:t>
            </a:r>
            <a:r>
              <a:rPr lang="en-US" b="1" i="1" dirty="0" err="1" smtClean="0">
                <a:solidFill>
                  <a:srgbClr val="00B050"/>
                </a:solidFill>
              </a:rPr>
              <a:t>A</a:t>
            </a:r>
            <a:r>
              <a:rPr lang="en-US" b="1" dirty="0" err="1" smtClean="0"/>
              <a:t>,</a:t>
            </a:r>
            <a:r>
              <a:rPr lang="en-US" b="1" i="1" dirty="0" err="1" smtClean="0">
                <a:solidFill>
                  <a:srgbClr val="00B050"/>
                </a:solidFill>
              </a:rPr>
              <a:t>B</a:t>
            </a:r>
            <a:r>
              <a:rPr lang="en-US" b="1" dirty="0" err="1" smtClean="0"/>
              <a:t>,</a:t>
            </a:r>
            <a:r>
              <a:rPr lang="en-US" b="1" i="1" dirty="0" err="1" smtClean="0">
                <a:solidFill>
                  <a:srgbClr val="00B050"/>
                </a:solidFill>
              </a:rPr>
              <a:t>k</a:t>
            </a:r>
            <a:r>
              <a:rPr lang="en-US" b="1" dirty="0" smtClean="0"/>
              <a:t> are constants:</a:t>
            </a:r>
          </a:p>
          <a:p>
            <a:pPr lvl="1"/>
            <a:endParaRPr lang="en-US" b="1" dirty="0" smtClean="0"/>
          </a:p>
          <a:p>
            <a:pPr lvl="1"/>
            <a:r>
              <a:rPr lang="en-US" b="1" dirty="0" smtClean="0"/>
              <a:t>Then T(n) = 			O(n </a:t>
            </a:r>
            <a:r>
              <a:rPr lang="en-US" b="1" baseline="30000" dirty="0" err="1" smtClean="0"/>
              <a:t>log</a:t>
            </a:r>
            <a:r>
              <a:rPr lang="en-US" b="1" i="1" baseline="16000" dirty="0" err="1" smtClean="0">
                <a:solidFill>
                  <a:srgbClr val="00B050"/>
                </a:solidFill>
              </a:rPr>
              <a:t>B</a:t>
            </a:r>
            <a:r>
              <a:rPr lang="en-US" b="1" i="1" baseline="30000" dirty="0" err="1" smtClean="0">
                <a:solidFill>
                  <a:srgbClr val="00B050"/>
                </a:solidFill>
              </a:rPr>
              <a:t>A</a:t>
            </a:r>
            <a:r>
              <a:rPr lang="en-US" b="1" dirty="0" smtClean="0"/>
              <a:t>) 			if </a:t>
            </a:r>
            <a:r>
              <a:rPr lang="en-US" b="1" i="1" dirty="0" smtClean="0">
                <a:solidFill>
                  <a:srgbClr val="00B050"/>
                </a:solidFill>
              </a:rPr>
              <a:t>A</a:t>
            </a:r>
            <a:r>
              <a:rPr lang="en-US" b="1" dirty="0" smtClean="0"/>
              <a:t> &gt; </a:t>
            </a:r>
            <a:r>
              <a:rPr lang="en-US" b="1" i="1" dirty="0" err="1" smtClean="0">
                <a:solidFill>
                  <a:srgbClr val="00B050"/>
                </a:solidFill>
              </a:rPr>
              <a:t>B</a:t>
            </a:r>
            <a:r>
              <a:rPr lang="en-US" b="1" i="1" baseline="30000" dirty="0" err="1" smtClean="0">
                <a:solidFill>
                  <a:srgbClr val="00B050"/>
                </a:solidFill>
              </a:rPr>
              <a:t>k</a:t>
            </a:r>
            <a:endParaRPr lang="en-US" b="1" i="1" baseline="30000" dirty="0" smtClean="0">
              <a:solidFill>
                <a:srgbClr val="00B050"/>
              </a:solidFill>
            </a:endParaRPr>
          </a:p>
          <a:p>
            <a:pPr lvl="1">
              <a:buNone/>
            </a:pPr>
            <a:r>
              <a:rPr lang="en-US" b="1" dirty="0" smtClean="0"/>
              <a:t>								O(</a:t>
            </a:r>
            <a:r>
              <a:rPr lang="en-US" b="1" dirty="0" err="1" smtClean="0"/>
              <a:t>n</a:t>
            </a:r>
            <a:r>
              <a:rPr lang="en-US" b="1" i="1" baseline="30000" dirty="0" err="1" smtClean="0">
                <a:solidFill>
                  <a:srgbClr val="00B050"/>
                </a:solidFill>
              </a:rPr>
              <a:t>k</a:t>
            </a:r>
            <a:r>
              <a:rPr lang="en-US" b="1" baseline="30000" dirty="0" smtClean="0"/>
              <a:t> </a:t>
            </a:r>
            <a:r>
              <a:rPr lang="en-US" b="1" dirty="0" smtClean="0"/>
              <a:t>log n)		if </a:t>
            </a:r>
            <a:r>
              <a:rPr lang="en-US" b="1" i="1" dirty="0" smtClean="0">
                <a:solidFill>
                  <a:srgbClr val="00B050"/>
                </a:solidFill>
              </a:rPr>
              <a:t>A</a:t>
            </a:r>
            <a:r>
              <a:rPr lang="en-US" b="1" dirty="0" smtClean="0"/>
              <a:t> = </a:t>
            </a:r>
            <a:r>
              <a:rPr lang="en-US" b="1" i="1" dirty="0" err="1" smtClean="0">
                <a:solidFill>
                  <a:srgbClr val="00B050"/>
                </a:solidFill>
              </a:rPr>
              <a:t>B</a:t>
            </a:r>
            <a:r>
              <a:rPr lang="en-US" b="1" i="1" baseline="30000" dirty="0" err="1" smtClean="0">
                <a:solidFill>
                  <a:srgbClr val="00B050"/>
                </a:solidFill>
              </a:rPr>
              <a:t>k</a:t>
            </a:r>
            <a:endParaRPr lang="en-US" b="1" i="1" baseline="30000" dirty="0" smtClean="0">
              <a:solidFill>
                <a:srgbClr val="00B050"/>
              </a:solidFill>
            </a:endParaRPr>
          </a:p>
          <a:p>
            <a:pPr lvl="1">
              <a:buNone/>
            </a:pPr>
            <a:r>
              <a:rPr lang="en-US" b="1" dirty="0" smtClean="0"/>
              <a:t>								O(</a:t>
            </a:r>
            <a:r>
              <a:rPr lang="en-US" b="1" dirty="0" err="1" smtClean="0"/>
              <a:t>n</a:t>
            </a:r>
            <a:r>
              <a:rPr lang="en-US" b="1" i="1" baseline="30000" dirty="0" err="1" smtClean="0">
                <a:solidFill>
                  <a:srgbClr val="00B050"/>
                </a:solidFill>
              </a:rPr>
              <a:t>k</a:t>
            </a:r>
            <a:r>
              <a:rPr lang="en-US" b="1" dirty="0" smtClean="0"/>
              <a:t>) 				if </a:t>
            </a:r>
            <a:r>
              <a:rPr lang="en-US" b="1" i="1" dirty="0" smtClean="0">
                <a:solidFill>
                  <a:srgbClr val="00B050"/>
                </a:solidFill>
              </a:rPr>
              <a:t>A</a:t>
            </a:r>
            <a:r>
              <a:rPr lang="en-US" b="1" dirty="0" smtClean="0"/>
              <a:t> &lt; </a:t>
            </a:r>
            <a:r>
              <a:rPr lang="en-US" b="1" i="1" dirty="0" err="1" smtClean="0">
                <a:solidFill>
                  <a:srgbClr val="00B050"/>
                </a:solidFill>
              </a:rPr>
              <a:t>B</a:t>
            </a:r>
            <a:r>
              <a:rPr lang="en-US" b="1" i="1" baseline="30000" dirty="0" err="1" smtClean="0">
                <a:solidFill>
                  <a:srgbClr val="00B050"/>
                </a:solidFill>
              </a:rPr>
              <a:t>k</a:t>
            </a:r>
            <a:endParaRPr lang="en-US" b="1" i="1" baseline="30000" dirty="0" smtClean="0">
              <a:solidFill>
                <a:srgbClr val="00B050"/>
              </a:solidFill>
            </a:endParaRP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Is the Big-O run-time.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r>
              <a:rPr lang="en-US" dirty="0" smtClean="0"/>
              <a:t>Master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>
            <a:normAutofit fontScale="85000" lnSpcReduction="20000"/>
          </a:bodyPr>
          <a:lstStyle/>
          <a:p>
            <a:pPr lvl="1"/>
            <a:endParaRPr lang="en-US" dirty="0" smtClean="0"/>
          </a:p>
          <a:p>
            <a:pPr lvl="1"/>
            <a:r>
              <a:rPr lang="en-US" b="1" dirty="0" smtClean="0"/>
              <a:t>T(n) = </a:t>
            </a:r>
            <a:r>
              <a:rPr lang="en-US" b="1" i="1" dirty="0" smtClean="0">
                <a:solidFill>
                  <a:srgbClr val="00B050"/>
                </a:solidFill>
              </a:rPr>
              <a:t>A</a:t>
            </a:r>
            <a:r>
              <a:rPr lang="en-US" b="1" dirty="0" smtClean="0"/>
              <a:t>T(n/</a:t>
            </a:r>
            <a:r>
              <a:rPr lang="en-US" b="1" i="1" dirty="0" smtClean="0">
                <a:solidFill>
                  <a:srgbClr val="00B050"/>
                </a:solidFill>
              </a:rPr>
              <a:t>B</a:t>
            </a:r>
            <a:r>
              <a:rPr lang="en-US" b="1" dirty="0" smtClean="0"/>
              <a:t>) + O(</a:t>
            </a:r>
            <a:r>
              <a:rPr lang="en-US" b="1" dirty="0" err="1" smtClean="0"/>
              <a:t>n</a:t>
            </a:r>
            <a:r>
              <a:rPr lang="en-US" b="1" i="1" baseline="30000" dirty="0" err="1" smtClean="0">
                <a:solidFill>
                  <a:srgbClr val="00B050"/>
                </a:solidFill>
              </a:rPr>
              <a:t>k</a:t>
            </a:r>
            <a:r>
              <a:rPr lang="en-US" b="1" dirty="0" smtClean="0"/>
              <a:t>), where </a:t>
            </a:r>
            <a:r>
              <a:rPr lang="en-US" b="1" i="1" dirty="0" err="1" smtClean="0">
                <a:solidFill>
                  <a:srgbClr val="00B050"/>
                </a:solidFill>
              </a:rPr>
              <a:t>A</a:t>
            </a:r>
            <a:r>
              <a:rPr lang="en-US" b="1" dirty="0" err="1" smtClean="0"/>
              <a:t>,</a:t>
            </a:r>
            <a:r>
              <a:rPr lang="en-US" b="1" i="1" dirty="0" err="1" smtClean="0">
                <a:solidFill>
                  <a:srgbClr val="00B050"/>
                </a:solidFill>
              </a:rPr>
              <a:t>B</a:t>
            </a:r>
            <a:r>
              <a:rPr lang="en-US" b="1" dirty="0" err="1" smtClean="0"/>
              <a:t>,</a:t>
            </a:r>
            <a:r>
              <a:rPr lang="en-US" b="1" i="1" dirty="0" err="1" smtClean="0">
                <a:solidFill>
                  <a:srgbClr val="00B050"/>
                </a:solidFill>
              </a:rPr>
              <a:t>k</a:t>
            </a:r>
            <a:r>
              <a:rPr lang="en-US" b="1" dirty="0" smtClean="0"/>
              <a:t> are constants:</a:t>
            </a:r>
          </a:p>
          <a:p>
            <a:pPr lvl="1"/>
            <a:endParaRPr lang="en-US" b="1" dirty="0" smtClean="0"/>
          </a:p>
          <a:p>
            <a:pPr lvl="1"/>
            <a:r>
              <a:rPr lang="en-US" b="1" dirty="0" smtClean="0"/>
              <a:t>T(n) = 			O(n </a:t>
            </a:r>
            <a:r>
              <a:rPr lang="en-US" b="1" baseline="30000" dirty="0" err="1" smtClean="0"/>
              <a:t>log</a:t>
            </a:r>
            <a:r>
              <a:rPr lang="en-US" b="1" i="1" baseline="16000" dirty="0" err="1" smtClean="0">
                <a:solidFill>
                  <a:srgbClr val="00B050"/>
                </a:solidFill>
              </a:rPr>
              <a:t>B</a:t>
            </a:r>
            <a:r>
              <a:rPr lang="en-US" b="1" i="1" baseline="30000" dirty="0" err="1" smtClean="0">
                <a:solidFill>
                  <a:srgbClr val="00B050"/>
                </a:solidFill>
              </a:rPr>
              <a:t>A</a:t>
            </a:r>
            <a:r>
              <a:rPr lang="en-US" b="1" dirty="0" smtClean="0"/>
              <a:t>) 			if </a:t>
            </a:r>
            <a:r>
              <a:rPr lang="en-US" b="1" i="1" dirty="0" smtClean="0">
                <a:solidFill>
                  <a:srgbClr val="00B050"/>
                </a:solidFill>
              </a:rPr>
              <a:t>A</a:t>
            </a:r>
            <a:r>
              <a:rPr lang="en-US" b="1" dirty="0" smtClean="0"/>
              <a:t> &gt; </a:t>
            </a:r>
            <a:r>
              <a:rPr lang="en-US" b="1" i="1" dirty="0" err="1" smtClean="0">
                <a:solidFill>
                  <a:srgbClr val="00B050"/>
                </a:solidFill>
              </a:rPr>
              <a:t>B</a:t>
            </a:r>
            <a:r>
              <a:rPr lang="en-US" b="1" i="1" baseline="30000" dirty="0" err="1" smtClean="0">
                <a:solidFill>
                  <a:srgbClr val="00B050"/>
                </a:solidFill>
              </a:rPr>
              <a:t>k</a:t>
            </a:r>
            <a:endParaRPr lang="en-US" b="1" i="1" baseline="30000" dirty="0" smtClean="0">
              <a:solidFill>
                <a:srgbClr val="00B050"/>
              </a:solidFill>
            </a:endParaRPr>
          </a:p>
          <a:p>
            <a:pPr lvl="1">
              <a:buNone/>
            </a:pPr>
            <a:r>
              <a:rPr lang="en-US" b="1" dirty="0" smtClean="0"/>
              <a:t>						O(</a:t>
            </a:r>
            <a:r>
              <a:rPr lang="en-US" b="1" dirty="0" err="1" smtClean="0"/>
              <a:t>n</a:t>
            </a:r>
            <a:r>
              <a:rPr lang="en-US" b="1" i="1" baseline="30000" dirty="0" err="1" smtClean="0">
                <a:solidFill>
                  <a:srgbClr val="00B050"/>
                </a:solidFill>
              </a:rPr>
              <a:t>k</a:t>
            </a:r>
            <a:r>
              <a:rPr lang="en-US" b="1" baseline="30000" dirty="0" smtClean="0"/>
              <a:t> </a:t>
            </a:r>
            <a:r>
              <a:rPr lang="en-US" b="1" dirty="0" smtClean="0"/>
              <a:t>log n)	</a:t>
            </a:r>
            <a:r>
              <a:rPr lang="en-US" b="1" smtClean="0"/>
              <a:t>		if </a:t>
            </a:r>
            <a:r>
              <a:rPr lang="en-US" b="1" i="1" dirty="0" smtClean="0">
                <a:solidFill>
                  <a:srgbClr val="00B050"/>
                </a:solidFill>
              </a:rPr>
              <a:t>A</a:t>
            </a:r>
            <a:r>
              <a:rPr lang="en-US" b="1" dirty="0" smtClean="0"/>
              <a:t> = </a:t>
            </a:r>
            <a:r>
              <a:rPr lang="en-US" b="1" i="1" dirty="0" err="1" smtClean="0">
                <a:solidFill>
                  <a:srgbClr val="00B050"/>
                </a:solidFill>
              </a:rPr>
              <a:t>B</a:t>
            </a:r>
            <a:r>
              <a:rPr lang="en-US" b="1" i="1" baseline="30000" dirty="0" err="1" smtClean="0">
                <a:solidFill>
                  <a:srgbClr val="00B050"/>
                </a:solidFill>
              </a:rPr>
              <a:t>k</a:t>
            </a:r>
            <a:endParaRPr lang="en-US" b="1" i="1" baseline="30000" dirty="0" smtClean="0">
              <a:solidFill>
                <a:srgbClr val="00B050"/>
              </a:solidFill>
            </a:endParaRPr>
          </a:p>
          <a:p>
            <a:pPr lvl="1">
              <a:buNone/>
            </a:pPr>
            <a:r>
              <a:rPr lang="en-US" b="1" dirty="0" smtClean="0"/>
              <a:t>						O(</a:t>
            </a:r>
            <a:r>
              <a:rPr lang="en-US" b="1" dirty="0" err="1" smtClean="0"/>
              <a:t>n</a:t>
            </a:r>
            <a:r>
              <a:rPr lang="en-US" b="1" i="1" baseline="30000" dirty="0" err="1" smtClean="0">
                <a:solidFill>
                  <a:srgbClr val="00B050"/>
                </a:solidFill>
              </a:rPr>
              <a:t>k</a:t>
            </a:r>
            <a:r>
              <a:rPr lang="en-US" b="1" dirty="0" smtClean="0"/>
              <a:t>) 				if </a:t>
            </a:r>
            <a:r>
              <a:rPr lang="en-US" b="1" i="1" dirty="0" smtClean="0">
                <a:solidFill>
                  <a:srgbClr val="00B050"/>
                </a:solidFill>
              </a:rPr>
              <a:t>A</a:t>
            </a:r>
            <a:r>
              <a:rPr lang="en-US" b="1" dirty="0" smtClean="0"/>
              <a:t> &lt; </a:t>
            </a:r>
            <a:r>
              <a:rPr lang="en-US" b="1" i="1" dirty="0" err="1" smtClean="0">
                <a:solidFill>
                  <a:srgbClr val="00B050"/>
                </a:solidFill>
              </a:rPr>
              <a:t>B</a:t>
            </a:r>
            <a:r>
              <a:rPr lang="en-US" b="1" i="1" baseline="30000" dirty="0" err="1" smtClean="0">
                <a:solidFill>
                  <a:srgbClr val="00B050"/>
                </a:solidFill>
              </a:rPr>
              <a:t>k</a:t>
            </a:r>
            <a:endParaRPr lang="en-US" b="1" i="1" baseline="30000" dirty="0" smtClean="0">
              <a:solidFill>
                <a:srgbClr val="00B050"/>
              </a:solidFill>
            </a:endParaRPr>
          </a:p>
          <a:p>
            <a:pPr lvl="1">
              <a:buNone/>
            </a:pPr>
            <a:endParaRPr lang="en-US" b="1" i="1" baseline="30000" dirty="0" smtClean="0">
              <a:solidFill>
                <a:srgbClr val="00B050"/>
              </a:solidFill>
            </a:endParaRPr>
          </a:p>
          <a:p>
            <a:r>
              <a:rPr lang="en-US" b="1" u="sng" dirty="0" smtClean="0"/>
              <a:t>Some examples:</a:t>
            </a:r>
          </a:p>
          <a:p>
            <a:endParaRPr lang="en-US" b="1" u="sng" dirty="0" smtClean="0"/>
          </a:p>
          <a:p>
            <a:pPr>
              <a:buNone/>
            </a:pPr>
            <a:r>
              <a:rPr lang="en-US" b="1" u="sng" dirty="0" smtClean="0"/>
              <a:t>Recurrence Rel.</a:t>
            </a:r>
            <a:r>
              <a:rPr lang="en-US" b="1" dirty="0" smtClean="0"/>
              <a:t>					</a:t>
            </a:r>
            <a:r>
              <a:rPr lang="en-US" b="1" u="sng" dirty="0" smtClean="0"/>
              <a:t>Case</a:t>
            </a:r>
            <a:r>
              <a:rPr lang="en-US" b="1" dirty="0" smtClean="0"/>
              <a:t>			</a:t>
            </a:r>
            <a:r>
              <a:rPr lang="en-US" b="1" u="sng" dirty="0" smtClean="0"/>
              <a:t>Answer</a:t>
            </a:r>
            <a:endParaRPr lang="en-US" sz="2400" dirty="0" smtClean="0"/>
          </a:p>
          <a:p>
            <a:pPr>
              <a:buNone/>
            </a:pPr>
            <a:r>
              <a:rPr lang="en-US" dirty="0" smtClean="0"/>
              <a:t>T(n) = 3T(n/2) + O(n</a:t>
            </a:r>
            <a:r>
              <a:rPr lang="en-US" baseline="30000" dirty="0" smtClean="0"/>
              <a:t>2</a:t>
            </a:r>
            <a:r>
              <a:rPr lang="en-US" dirty="0" smtClean="0"/>
              <a:t>)			3				O(n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  <a:endParaRPr lang="en-US" sz="2400" dirty="0" smtClean="0"/>
          </a:p>
          <a:p>
            <a:pPr>
              <a:buNone/>
            </a:pPr>
            <a:r>
              <a:rPr lang="en-US" dirty="0" smtClean="0"/>
              <a:t>T(n) = 4T(n/2) + O(n</a:t>
            </a:r>
            <a:r>
              <a:rPr lang="en-US" baseline="30000" dirty="0" smtClean="0"/>
              <a:t>2</a:t>
            </a:r>
            <a:r>
              <a:rPr lang="en-US" dirty="0" smtClean="0"/>
              <a:t>)			2				O(n</a:t>
            </a:r>
            <a:r>
              <a:rPr lang="en-US" baseline="30000" dirty="0" smtClean="0"/>
              <a:t>2</a:t>
            </a:r>
            <a:r>
              <a:rPr lang="en-US" dirty="0" smtClean="0"/>
              <a:t>log n)</a:t>
            </a:r>
            <a:endParaRPr lang="en-US" sz="2400" dirty="0" smtClean="0"/>
          </a:p>
          <a:p>
            <a:pPr>
              <a:buNone/>
            </a:pPr>
            <a:r>
              <a:rPr lang="en-US" dirty="0" smtClean="0"/>
              <a:t>T(n) = 9T(n/2) + O(n</a:t>
            </a:r>
            <a:r>
              <a:rPr lang="en-US" baseline="30000" dirty="0" smtClean="0"/>
              <a:t>3</a:t>
            </a:r>
            <a:r>
              <a:rPr lang="en-US" dirty="0" smtClean="0"/>
              <a:t>)			1				O(n^(log</a:t>
            </a:r>
            <a:r>
              <a:rPr lang="en-US" baseline="-25000" dirty="0" smtClean="0"/>
              <a:t>2</a:t>
            </a:r>
            <a:r>
              <a:rPr lang="en-US" dirty="0" smtClean="0"/>
              <a:t>9))</a:t>
            </a:r>
            <a:endParaRPr lang="en-US" sz="2400" dirty="0" smtClean="0"/>
          </a:p>
          <a:p>
            <a:pPr>
              <a:buNone/>
            </a:pPr>
            <a:r>
              <a:rPr lang="en-US" dirty="0" smtClean="0"/>
              <a:t>T(n) = 6T(n/3) + O(n</a:t>
            </a:r>
            <a:r>
              <a:rPr lang="en-US" baseline="30000" dirty="0" smtClean="0"/>
              <a:t>2</a:t>
            </a:r>
            <a:r>
              <a:rPr lang="en-US" dirty="0" smtClean="0"/>
              <a:t>)			3				O(n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  <a:endParaRPr lang="en-US" sz="2400" dirty="0" smtClean="0"/>
          </a:p>
          <a:p>
            <a:pPr>
              <a:buNone/>
            </a:pPr>
            <a:r>
              <a:rPr lang="en-US" dirty="0" smtClean="0"/>
              <a:t>T(n) = 5T(n/5) + O(n)			2				O(</a:t>
            </a:r>
            <a:r>
              <a:rPr lang="en-US" dirty="0" err="1" smtClean="0"/>
              <a:t>nlog</a:t>
            </a:r>
            <a:r>
              <a:rPr lang="en-US" dirty="0" smtClean="0"/>
              <a:t> n)</a:t>
            </a:r>
            <a:endParaRPr lang="en-US" sz="2400" dirty="0" smtClean="0"/>
          </a:p>
          <a:p>
            <a:pPr lvl="1">
              <a:buNone/>
            </a:pP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0" y="4495800"/>
            <a:ext cx="5334000" cy="2362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10000" y="4953000"/>
            <a:ext cx="5334000" cy="1905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810000" y="5410200"/>
            <a:ext cx="5334000" cy="1447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0" y="5791200"/>
            <a:ext cx="5334000" cy="1066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10000" y="6172200"/>
            <a:ext cx="5334000" cy="685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smtClean="0"/>
              <a:t>Recurrence 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686800" cy="48307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What we are going to use Recurrence Relations for in this class is to solve for the run-time of a recursive algorithm.</a:t>
            </a:r>
          </a:p>
          <a:p>
            <a:pPr lvl="1"/>
            <a:r>
              <a:rPr lang="en-US" dirty="0" smtClean="0"/>
              <a:t>Notice we haven’t looked at the run-time of any recursive algorithms yet,</a:t>
            </a:r>
          </a:p>
          <a:p>
            <a:pPr lvl="1"/>
            <a:r>
              <a:rPr lang="en-US" dirty="0" smtClean="0"/>
              <a:t>We have only analyzed iterative algorithms, </a:t>
            </a:r>
          </a:p>
          <a:p>
            <a:pPr lvl="2"/>
            <a:r>
              <a:rPr lang="en-US" dirty="0" smtClean="0"/>
              <a:t>Where we can either approximate the runtime just by looking at it, </a:t>
            </a:r>
          </a:p>
          <a:p>
            <a:pPr lvl="2"/>
            <a:r>
              <a:rPr lang="en-US" dirty="0" smtClean="0"/>
              <a:t>or by using summations as a tool to solve for the run-time.</a:t>
            </a:r>
          </a:p>
          <a:p>
            <a:pPr lvl="1"/>
            <a:r>
              <a:rPr lang="en-US" dirty="0" smtClean="0"/>
              <a:t>Recurrence relations will be the mathematical tool that allows us to analyze recursive algorithms.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Recursion?</a:t>
            </a:r>
          </a:p>
          <a:p>
            <a:pPr lvl="1"/>
            <a:r>
              <a:rPr lang="en-US" dirty="0" smtClean="0"/>
              <a:t>A problem-solving strategy that solves large problems by reducing them to smaller problems of the same form.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smtClean="0"/>
              <a:t>Recursion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410200"/>
          </a:xfrm>
        </p:spPr>
        <p:txBody>
          <a:bodyPr>
            <a:normAutofit lnSpcReduction="10000"/>
          </a:bodyPr>
          <a:lstStyle/>
          <a:p>
            <a:r>
              <a:rPr lang="en-US" sz="3000" dirty="0" smtClean="0"/>
              <a:t>An example is the recursive algorithm for finding the factorial of an input number n.</a:t>
            </a:r>
          </a:p>
          <a:p>
            <a:pPr lvl="1"/>
            <a:r>
              <a:rPr lang="en-US" dirty="0" smtClean="0"/>
              <a:t>Where 4! </a:t>
            </a:r>
          </a:p>
          <a:p>
            <a:pPr lvl="2"/>
            <a:r>
              <a:rPr lang="en-US" dirty="0" smtClean="0"/>
              <a:t>= 4*3*2*1 = 24</a:t>
            </a:r>
          </a:p>
          <a:p>
            <a:pPr lvl="1"/>
            <a:r>
              <a:rPr lang="en-US" dirty="0" smtClean="0"/>
              <a:t>Note that each factorial is related to the factorial of the next smaller integer:</a:t>
            </a:r>
          </a:p>
          <a:p>
            <a:pPr lvl="2"/>
            <a:r>
              <a:rPr lang="en-US" dirty="0" smtClean="0"/>
              <a:t>n! = n * (n-1)!</a:t>
            </a:r>
          </a:p>
          <a:p>
            <a:pPr lvl="2"/>
            <a:r>
              <a:rPr lang="en-US" dirty="0" smtClean="0"/>
              <a:t>So, 4! = 4 * (3-1)! = 4 * 3!</a:t>
            </a:r>
          </a:p>
          <a:p>
            <a:pPr lvl="2"/>
            <a:r>
              <a:rPr lang="en-US" dirty="0" smtClean="0"/>
              <a:t>We stop at 1! = 1</a:t>
            </a:r>
          </a:p>
          <a:p>
            <a:pPr lvl="1"/>
            <a:r>
              <a:rPr lang="en-US" dirty="0" smtClean="0"/>
              <a:t>In mathematics, we would define:</a:t>
            </a:r>
          </a:p>
          <a:p>
            <a:pPr lvl="2"/>
            <a:r>
              <a:rPr lang="en-US" dirty="0" smtClean="0"/>
              <a:t>n! = n * (n-1)!		if n &gt; 1</a:t>
            </a:r>
          </a:p>
          <a:p>
            <a:pPr lvl="2"/>
            <a:r>
              <a:rPr lang="en-US" dirty="0" smtClean="0"/>
              <a:t>n! = 1				if n =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smtClean="0"/>
              <a:t>Recursion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1828800"/>
          </a:xfrm>
        </p:spPr>
        <p:txBody>
          <a:bodyPr>
            <a:normAutofit lnSpcReduction="10000"/>
          </a:bodyPr>
          <a:lstStyle/>
          <a:p>
            <a:r>
              <a:rPr lang="en-US" sz="3000" dirty="0" smtClean="0"/>
              <a:t>The recursive algorithm for finding the factorial of an input number n.</a:t>
            </a:r>
          </a:p>
          <a:p>
            <a:pPr lvl="1"/>
            <a:r>
              <a:rPr lang="en-US" dirty="0" smtClean="0"/>
              <a:t>Where 4! </a:t>
            </a:r>
          </a:p>
          <a:p>
            <a:pPr lvl="2"/>
            <a:r>
              <a:rPr lang="en-US" dirty="0" smtClean="0"/>
              <a:t>= 4*3*2*1 = 24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61785" y="1676400"/>
            <a:ext cx="5282215" cy="2123658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n) {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if (n == 1)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return 1;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return n * factorial(n-1);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2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95400" y="5638800"/>
            <a:ext cx="1454757" cy="40011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factorial(4) :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2895600" y="5638800"/>
            <a:ext cx="2487156" cy="40011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return 4 * factorial(3);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2895600" y="5105400"/>
            <a:ext cx="2487156" cy="40011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return 3 * factorial(2);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295400" y="5105400"/>
            <a:ext cx="1454757" cy="40011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factorial(3) :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2895600" y="4572000"/>
            <a:ext cx="2487156" cy="40011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return 2 * factorial(1);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1295400" y="4572000"/>
            <a:ext cx="1454757" cy="40011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factorial(2) :</a:t>
            </a:r>
            <a:endParaRPr lang="en-US" sz="2000" dirty="0"/>
          </a:p>
        </p:txBody>
      </p:sp>
      <p:sp>
        <p:nvSpPr>
          <p:cNvPr id="13" name="Down Arrow 12"/>
          <p:cNvSpPr/>
          <p:nvPr/>
        </p:nvSpPr>
        <p:spPr>
          <a:xfrm rot="10800000" flipV="1">
            <a:off x="5410200" y="4114800"/>
            <a:ext cx="381000" cy="18288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4" name="TextBox 13"/>
          <p:cNvSpPr txBox="1"/>
          <p:nvPr/>
        </p:nvSpPr>
        <p:spPr>
          <a:xfrm>
            <a:off x="3200400" y="6153090"/>
            <a:ext cx="10879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Stack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794314" y="4572000"/>
            <a:ext cx="1139886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2 * 1 = 2</a:t>
            </a:r>
            <a:endParaRPr lang="en-US" sz="2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791200" y="5086290"/>
            <a:ext cx="1143000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3 * 2 = 6</a:t>
            </a:r>
            <a:endParaRPr lang="en-US" sz="2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791199" y="5619690"/>
            <a:ext cx="1230923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4 * 6 = 24</a:t>
            </a:r>
            <a:endParaRPr lang="en-US" sz="20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1295401" y="4095690"/>
            <a:ext cx="1447800" cy="40011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factorial(1) :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2895600" y="4095690"/>
            <a:ext cx="1100045" cy="40011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return 1;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5791200" y="4038600"/>
            <a:ext cx="362896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1</a:t>
            </a:r>
            <a:endParaRPr lang="en-US" sz="2000" b="1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914400" y="6172200"/>
            <a:ext cx="6477000" cy="0"/>
          </a:xfrm>
          <a:prstGeom prst="line">
            <a:avLst/>
          </a:prstGeom>
          <a:ln w="60325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/>
      <p:bldP spid="15" grpId="0" animBg="1"/>
      <p:bldP spid="16" grpId="0" animBg="1"/>
      <p:bldP spid="17" grpId="0" animBg="1"/>
      <p:bldP spid="19" grpId="0" animBg="1"/>
      <p:bldP spid="20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smtClean="0"/>
              <a:t>Recurrence 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1"/>
            <a:ext cx="8686800" cy="3048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Let’s determine the run-time of factorial,</a:t>
            </a:r>
          </a:p>
          <a:p>
            <a:pPr lvl="1"/>
            <a:r>
              <a:rPr lang="en-US" dirty="0" smtClean="0"/>
              <a:t>Using Recurrence Relations</a:t>
            </a:r>
          </a:p>
          <a:p>
            <a:r>
              <a:rPr lang="en-US" dirty="0" smtClean="0"/>
              <a:t>We can see that the total number of operations to execute factorial for input size n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The sum of the 2 operations (the ‘*’ and the ‘-’)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Plus the number of operations needed to execute the function for n-1.</a:t>
            </a:r>
          </a:p>
          <a:p>
            <a:pPr marL="971550" lvl="1" indent="-514350"/>
            <a:r>
              <a:rPr lang="en-US" dirty="0" smtClean="0"/>
              <a:t>OR if it’s the base case just one operation to return.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57400" y="4419600"/>
            <a:ext cx="5282215" cy="2123658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n) {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if (n == 1)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return 1;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return n * factorial(n-1);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2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smtClean="0"/>
              <a:t>Recurrence 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1"/>
            <a:ext cx="8686800" cy="350519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We will define T(n) as the number of operations executed in the algorithm for input size n.</a:t>
            </a:r>
          </a:p>
          <a:p>
            <a:pPr lvl="1"/>
            <a:r>
              <a:rPr lang="en-US" dirty="0" smtClean="0"/>
              <a:t>So T(n) can be expressed as the sum of:</a:t>
            </a:r>
          </a:p>
          <a:p>
            <a:pPr lvl="2"/>
            <a:r>
              <a:rPr lang="en-US" dirty="0" smtClean="0"/>
              <a:t>T(n-1)</a:t>
            </a:r>
          </a:p>
          <a:p>
            <a:pPr lvl="2"/>
            <a:r>
              <a:rPr lang="en-US" dirty="0" smtClean="0"/>
              <a:t>plus the 2 arithmetic operations</a:t>
            </a:r>
          </a:p>
          <a:p>
            <a:pPr lvl="1"/>
            <a:r>
              <a:rPr lang="en-US" dirty="0" smtClean="0"/>
              <a:t>This gives us the following Recurrence Relation:</a:t>
            </a:r>
          </a:p>
          <a:p>
            <a:pPr lvl="2"/>
            <a:r>
              <a:rPr lang="en-US" dirty="0" smtClean="0"/>
              <a:t>T(n) = T(n-1) + 2</a:t>
            </a:r>
          </a:p>
          <a:p>
            <a:pPr lvl="2"/>
            <a:r>
              <a:rPr lang="en-US" dirty="0" smtClean="0"/>
              <a:t>T(1) = 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57400" y="4648200"/>
            <a:ext cx="5282215" cy="2123658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n) {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if (n == 1)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return 1;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return n * factorial(n-1);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2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smtClean="0"/>
              <a:t>Recurrence 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457200" y="1066800"/>
            <a:ext cx="9525000" cy="3809999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dirty="0" smtClean="0"/>
              <a:t>So we’ve come up with a Recurrence Relation, that defines the number of operations in factorial:</a:t>
            </a:r>
          </a:p>
          <a:p>
            <a:pPr lvl="2"/>
            <a:r>
              <a:rPr lang="en-US" dirty="0" smtClean="0"/>
              <a:t>T(n) = T(n-1) + 2</a:t>
            </a:r>
          </a:p>
          <a:p>
            <a:pPr lvl="2"/>
            <a:r>
              <a:rPr lang="en-US" dirty="0" smtClean="0"/>
              <a:t>T(1) = 1</a:t>
            </a:r>
          </a:p>
          <a:p>
            <a:pPr lvl="1"/>
            <a:r>
              <a:rPr lang="en-US" dirty="0" smtClean="0"/>
              <a:t>BUT this isn’t in terms of n, it’s in terms of T(n-1),</a:t>
            </a:r>
          </a:p>
          <a:p>
            <a:pPr lvl="2"/>
            <a:r>
              <a:rPr lang="en-US" dirty="0" smtClean="0"/>
              <a:t>So what we want to do is remove all of the T(…)’s from the right side of the equation.</a:t>
            </a:r>
          </a:p>
          <a:p>
            <a:pPr lvl="2"/>
            <a:r>
              <a:rPr lang="en-US" dirty="0" smtClean="0"/>
              <a:t>This will give us the </a:t>
            </a:r>
            <a:r>
              <a:rPr lang="en-US" b="1" u="sng" dirty="0" smtClean="0">
                <a:solidFill>
                  <a:srgbClr val="7030A0"/>
                </a:solidFill>
              </a:rPr>
              <a:t>“closed form” </a:t>
            </a:r>
            <a:r>
              <a:rPr lang="en-US" dirty="0" smtClean="0"/>
              <a:t>and we will have solved for the number of operations in terms of n</a:t>
            </a:r>
          </a:p>
          <a:p>
            <a:pPr lvl="2"/>
            <a:r>
              <a:rPr lang="en-US" dirty="0" smtClean="0"/>
              <a:t>AND THEN, we can determine the Big-O Run-Time! 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57400" y="4734342"/>
            <a:ext cx="5282215" cy="2123658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n) {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if (n == 1)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return 1;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return n * factorial(n-1);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2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ucf_STRIPES_yell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ucf_STRIPES_yellow</Template>
  <TotalTime>12005</TotalTime>
  <Words>1568</Words>
  <Application>Microsoft Office PowerPoint</Application>
  <PresentationFormat>On-screen Show (4:3)</PresentationFormat>
  <Paragraphs>259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ucf_STRIPES_yellow</vt:lpstr>
      <vt:lpstr>Recurrence  Relations</vt:lpstr>
      <vt:lpstr>Recurrence Relation</vt:lpstr>
      <vt:lpstr>Recurrence Relations</vt:lpstr>
      <vt:lpstr>Recursion Review</vt:lpstr>
      <vt:lpstr>Recursion Review</vt:lpstr>
      <vt:lpstr>Recursion Review</vt:lpstr>
      <vt:lpstr>Recurrence Relations</vt:lpstr>
      <vt:lpstr>Recurrence Relations</vt:lpstr>
      <vt:lpstr>Recurrence Relations</vt:lpstr>
      <vt:lpstr>Recurrence Relations</vt:lpstr>
      <vt:lpstr>Slide 11</vt:lpstr>
      <vt:lpstr>Slide 12</vt:lpstr>
      <vt:lpstr>Towers of Hanoi</vt:lpstr>
      <vt:lpstr>Slide 14</vt:lpstr>
      <vt:lpstr>Slide 15</vt:lpstr>
      <vt:lpstr>Recursive Binary Search</vt:lpstr>
      <vt:lpstr>Slide 17</vt:lpstr>
      <vt:lpstr>Slide 18</vt:lpstr>
      <vt:lpstr>Exponentiation</vt:lpstr>
      <vt:lpstr>Slide 20</vt:lpstr>
      <vt:lpstr>Slide 21</vt:lpstr>
      <vt:lpstr>Fast Exponentiation</vt:lpstr>
      <vt:lpstr>Fast Exponentiation</vt:lpstr>
      <vt:lpstr>Slide 24</vt:lpstr>
      <vt:lpstr>Pitfalls of Big-O Notation</vt:lpstr>
      <vt:lpstr>Master Theorem</vt:lpstr>
      <vt:lpstr>Master Theorem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Sarah</dc:creator>
  <cp:lastModifiedBy>Sarah</cp:lastModifiedBy>
  <cp:revision>282</cp:revision>
  <dcterms:created xsi:type="dcterms:W3CDTF">2011-06-06T20:26:19Z</dcterms:created>
  <dcterms:modified xsi:type="dcterms:W3CDTF">2012-02-14T05:22:36Z</dcterms:modified>
</cp:coreProperties>
</file>