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3" r:id="rId3"/>
    <p:sldId id="258" r:id="rId4"/>
    <p:sldId id="259" r:id="rId5"/>
    <p:sldId id="261" r:id="rId6"/>
    <p:sldId id="262" r:id="rId7"/>
    <p:sldId id="263" r:id="rId8"/>
    <p:sldId id="257" r:id="rId9"/>
    <p:sldId id="264" r:id="rId10"/>
    <p:sldId id="265" r:id="rId11"/>
    <p:sldId id="266" r:id="rId12"/>
    <p:sldId id="267" r:id="rId13"/>
    <p:sldId id="271" r:id="rId14"/>
    <p:sldId id="269" r:id="rId15"/>
    <p:sldId id="272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33"/>
    <a:srgbClr val="FF00FF"/>
    <a:srgbClr val="224A9A"/>
    <a:srgbClr val="8CAE0E"/>
    <a:srgbClr val="9A226F"/>
    <a:srgbClr val="04B87C"/>
    <a:srgbClr val="934BC9"/>
    <a:srgbClr val="CE4508"/>
    <a:srgbClr val="CE4F08"/>
    <a:srgbClr val="CD620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0452" autoAdjust="0"/>
  </p:normalViewPr>
  <p:slideViewPr>
    <p:cSldViewPr>
      <p:cViewPr>
        <p:scale>
          <a:sx n="80" d="100"/>
          <a:sy n="80" d="100"/>
        </p:scale>
        <p:origin x="-143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Stencil" pitchFamily="82" charset="0"/>
              </a:rPr>
              <a:t>Sorted list matching </a:t>
            </a:r>
            <a:br>
              <a:rPr lang="en-US" dirty="0" smtClean="0">
                <a:latin typeface="Stencil" pitchFamily="82" charset="0"/>
              </a:rPr>
            </a:br>
            <a:r>
              <a:rPr lang="en-US" dirty="0" smtClean="0">
                <a:latin typeface="Stencil" pitchFamily="82" charset="0"/>
              </a:rPr>
              <a:t>&amp;</a:t>
            </a:r>
            <a:br>
              <a:rPr lang="en-US" dirty="0" smtClean="0">
                <a:latin typeface="Stencil" pitchFamily="82" charset="0"/>
              </a:rPr>
            </a:br>
            <a:r>
              <a:rPr lang="en-US" dirty="0" smtClean="0">
                <a:latin typeface="Stencil" pitchFamily="82" charset="0"/>
              </a:rPr>
              <a:t>Experimental run-Time 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 smtClean="0"/>
              <a:t>Experimental Run-Time –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2964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Consider the following table of data obtained from running an instance of an algorithm assumed to be cubic.  </a:t>
            </a:r>
          </a:p>
          <a:p>
            <a:pPr lvl="1"/>
            <a:r>
              <a:rPr lang="en-US" dirty="0" smtClean="0"/>
              <a:t>Decide if the Big-Oh estimate, O(N</a:t>
            </a:r>
            <a:r>
              <a:rPr lang="en-US" baseline="30000" dirty="0" smtClean="0"/>
              <a:t>3</a:t>
            </a:r>
            <a:r>
              <a:rPr lang="en-US" dirty="0" smtClean="0"/>
              <a:t>) is accurate.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T(N)/F(N) = 0.017058/(100*100*100) = 1.0758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-8</a:t>
            </a:r>
            <a:endParaRPr lang="en-US" dirty="0" smtClean="0"/>
          </a:p>
          <a:p>
            <a:pPr lvl="1"/>
            <a:r>
              <a:rPr lang="en-US" dirty="0" smtClean="0"/>
              <a:t>T(N)/F(N) = 17.058/(1000*1000*1000) = 1.0758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-8</a:t>
            </a:r>
            <a:endParaRPr lang="en-US" dirty="0" smtClean="0"/>
          </a:p>
          <a:p>
            <a:pPr lvl="1"/>
            <a:r>
              <a:rPr lang="en-US" dirty="0" smtClean="0"/>
              <a:t>T(N)/F(N) = 2132.2464/(5000*5000*5000) = 1.0757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-8</a:t>
            </a:r>
            <a:endParaRPr lang="en-US" dirty="0" smtClean="0"/>
          </a:p>
          <a:p>
            <a:pPr lvl="1"/>
            <a:r>
              <a:rPr lang="en-US" dirty="0" smtClean="0"/>
              <a:t>T(N)/F(N) = 17057.971/(10000*10000*10000) = 1.0757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-8</a:t>
            </a:r>
            <a:endParaRPr lang="en-US" dirty="0" smtClean="0"/>
          </a:p>
          <a:p>
            <a:pPr lvl="1"/>
            <a:r>
              <a:rPr lang="en-US" dirty="0" smtClean="0"/>
              <a:t>T(N)/F(N) = 2132246.375/(50000*50000*50000) = 1.0757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-8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410200" y="2819400"/>
            <a:ext cx="3531929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The calculated values converge 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to a positive constant 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(1.0757 </a:t>
            </a:r>
            <a:r>
              <a:rPr lang="en-US" sz="2000" b="1" dirty="0" smtClean="0">
                <a:solidFill>
                  <a:srgbClr val="7030A0"/>
                </a:solidFill>
                <a:sym typeface="Symbol"/>
              </a:rPr>
              <a:t></a:t>
            </a:r>
            <a:r>
              <a:rPr lang="en-US" sz="2000" b="1" dirty="0" smtClean="0">
                <a:solidFill>
                  <a:srgbClr val="7030A0"/>
                </a:solidFill>
              </a:rPr>
              <a:t> 10</a:t>
            </a:r>
            <a:r>
              <a:rPr lang="en-US" sz="2000" b="1" baseline="30000" dirty="0" smtClean="0">
                <a:solidFill>
                  <a:srgbClr val="7030A0"/>
                </a:solidFill>
              </a:rPr>
              <a:t>-8</a:t>
            </a:r>
            <a:r>
              <a:rPr lang="en-US" sz="2000" b="1" dirty="0" smtClean="0">
                <a:solidFill>
                  <a:srgbClr val="7030A0"/>
                </a:solidFill>
              </a:rPr>
              <a:t>) 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–  so the estimate of O(n</a:t>
            </a:r>
            <a:r>
              <a:rPr lang="en-US" sz="2000" b="1" baseline="30000" dirty="0" smtClean="0">
                <a:solidFill>
                  <a:srgbClr val="7030A0"/>
                </a:solidFill>
              </a:rPr>
              <a:t>3</a:t>
            </a:r>
            <a:r>
              <a:rPr lang="en-US" sz="2000" b="1" dirty="0" smtClean="0">
                <a:solidFill>
                  <a:srgbClr val="7030A0"/>
                </a:solidFill>
              </a:rPr>
              <a:t>) 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    is a good estimate. 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362200"/>
          <a:ext cx="3939903" cy="2194560"/>
        </p:xfrm>
        <a:graphic>
          <a:graphicData uri="http://schemas.openxmlformats.org/drawingml/2006/table">
            <a:tbl>
              <a:tblPr/>
              <a:tblGrid>
                <a:gridCol w="701721"/>
                <a:gridCol w="975360"/>
                <a:gridCol w="2262822"/>
              </a:tblGrid>
              <a:tr h="3268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T(N)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0.017058 ms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17.058 ms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5000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2132.2464 ms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10000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17057.971 ms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50000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2132246.375 ms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 rot="2278591">
            <a:off x="8005672" y="3793652"/>
            <a:ext cx="467566" cy="166208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09600"/>
          </a:xfrm>
        </p:spPr>
        <p:txBody>
          <a:bodyPr/>
          <a:lstStyle/>
          <a:p>
            <a:r>
              <a:rPr lang="en-US" dirty="0" smtClean="0"/>
              <a:t>Experimental Run-Time – Example 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990600"/>
            <a:ext cx="86868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the following table of data obtained from running an instance of an algorithm assumed to be quadratic.  </a:t>
            </a:r>
          </a:p>
          <a:p>
            <a:pPr lvl="1"/>
            <a:r>
              <a:rPr lang="en-US" dirty="0" smtClean="0"/>
              <a:t>Decide if the Big-Oh estimate, O(N</a:t>
            </a:r>
            <a:r>
              <a:rPr lang="en-US" baseline="30000" dirty="0" smtClean="0"/>
              <a:t>2</a:t>
            </a:r>
            <a:r>
              <a:rPr lang="en-US" dirty="0" smtClean="0"/>
              <a:t>) is accurate.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T(N)/F(N) = 0.00012/(100 * 100) = 1.6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-8</a:t>
            </a:r>
            <a:endParaRPr lang="en-US" dirty="0" smtClean="0"/>
          </a:p>
          <a:p>
            <a:pPr lvl="2"/>
            <a:r>
              <a:rPr lang="en-US" dirty="0" smtClean="0"/>
              <a:t>T(N)/F(N) = 0.03389/(1000 * 1000) = 3.389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-8</a:t>
            </a:r>
            <a:endParaRPr lang="en-US" dirty="0" smtClean="0"/>
          </a:p>
          <a:p>
            <a:pPr lvl="2"/>
            <a:r>
              <a:rPr lang="en-US" dirty="0" smtClean="0"/>
              <a:t>T(N)/F(N) = 10.6478/(10000 * 10000) = 1.064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-7</a:t>
            </a:r>
            <a:endParaRPr lang="en-US" dirty="0" smtClean="0"/>
          </a:p>
          <a:p>
            <a:pPr lvl="2"/>
            <a:r>
              <a:rPr lang="en-US" dirty="0" smtClean="0"/>
              <a:t>T(N)/F(N) = 2970.0177/(100000 * 100000) = 2.970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-7</a:t>
            </a:r>
            <a:endParaRPr lang="en-US" dirty="0" smtClean="0"/>
          </a:p>
          <a:p>
            <a:pPr lvl="2"/>
            <a:r>
              <a:rPr lang="en-US" dirty="0" smtClean="0"/>
              <a:t>T(N)/F(N) = 938521.971/(1000000 * 1000000) =9.385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10</a:t>
            </a:r>
            <a:r>
              <a:rPr lang="en-US" baseline="30000" dirty="0" smtClean="0"/>
              <a:t>-7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498596" y="3581400"/>
            <a:ext cx="26454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The values diverge, 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so O(n</a:t>
            </a:r>
            <a:r>
              <a:rPr lang="en-US" sz="2400" baseline="30000" dirty="0" smtClean="0">
                <a:solidFill>
                  <a:srgbClr val="7030A0"/>
                </a:solidFill>
              </a:rPr>
              <a:t>2</a:t>
            </a:r>
            <a:r>
              <a:rPr lang="en-US" sz="2400" dirty="0" smtClean="0">
                <a:solidFill>
                  <a:srgbClr val="7030A0"/>
                </a:solidFill>
              </a:rPr>
              <a:t>) is an </a:t>
            </a:r>
          </a:p>
          <a:p>
            <a:r>
              <a:rPr lang="en-US" sz="2400" b="1" i="1" dirty="0" smtClean="0">
                <a:solidFill>
                  <a:srgbClr val="7030A0"/>
                </a:solidFill>
              </a:rPr>
              <a:t>underestimate.</a:t>
            </a:r>
          </a:p>
        </p:txBody>
      </p:sp>
      <p:sp>
        <p:nvSpPr>
          <p:cNvPr id="8" name="Down Arrow 7"/>
          <p:cNvSpPr/>
          <p:nvPr/>
        </p:nvSpPr>
        <p:spPr>
          <a:xfrm rot="2348175">
            <a:off x="7624617" y="4788819"/>
            <a:ext cx="533400" cy="103672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95400" y="2667000"/>
          <a:ext cx="4094480" cy="2042160"/>
        </p:xfrm>
        <a:graphic>
          <a:graphicData uri="http://schemas.openxmlformats.org/drawingml/2006/table">
            <a:tbl>
              <a:tblPr/>
              <a:tblGrid>
                <a:gridCol w="703898"/>
                <a:gridCol w="1280160"/>
                <a:gridCol w="2110422"/>
              </a:tblGrid>
              <a:tr h="2762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T(N)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0.00012 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0.03389 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10000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10.6478 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100000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latin typeface="Times New Roman"/>
                          <a:ea typeface="Times New Roman"/>
                          <a:cs typeface="Times New Roman"/>
                        </a:rPr>
                        <a:t>2970.0177 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latin typeface="Times New Roman"/>
                          <a:ea typeface="Times New Roman"/>
                          <a:cs typeface="Times New Roman"/>
                        </a:rPr>
                        <a:t>1000000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latin typeface="Times New Roman"/>
                          <a:ea typeface="Times New Roman"/>
                          <a:cs typeface="Times New Roman"/>
                        </a:rPr>
                        <a:t>938521.971 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Array Sum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6106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Let’s say we have 2 sorted lists of integers,</a:t>
            </a:r>
          </a:p>
          <a:p>
            <a:pPr lvl="1"/>
            <a:r>
              <a:rPr lang="en-US" dirty="0" smtClean="0"/>
              <a:t>And we want to know if we can find a number in the 1</a:t>
            </a:r>
            <a:r>
              <a:rPr lang="en-US" baseline="30000" dirty="0" smtClean="0"/>
              <a:t>st</a:t>
            </a:r>
            <a:r>
              <a:rPr lang="en-US" dirty="0" smtClean="0"/>
              <a:t> array when summed with a number in the 2</a:t>
            </a:r>
            <a:r>
              <a:rPr lang="en-US" baseline="30000" dirty="0" smtClean="0"/>
              <a:t>nd</a:t>
            </a:r>
            <a:r>
              <a:rPr lang="en-US" dirty="0" smtClean="0"/>
              <a:t> array gives us our target value.</a:t>
            </a:r>
          </a:p>
          <a:p>
            <a:pPr lvl="1"/>
            <a:r>
              <a:rPr lang="en-US" dirty="0" smtClean="0"/>
              <a:t>This is similar to the sorted list matching algorithm we talked about earlier, there are 3 solutions:</a:t>
            </a:r>
          </a:p>
          <a:p>
            <a:pPr lvl="1"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Brute force look at each value in each array and see if the target sum is found </a:t>
            </a:r>
          </a:p>
          <a:p>
            <a:pPr marL="1371600" lvl="2" indent="-514350"/>
            <a:r>
              <a:rPr lang="en-US" b="1" dirty="0" smtClean="0"/>
              <a:t>– O(n</a:t>
            </a:r>
            <a:r>
              <a:rPr lang="en-US" b="1" baseline="30000" dirty="0" smtClean="0"/>
              <a:t>2</a:t>
            </a:r>
            <a:r>
              <a:rPr lang="en-US" b="1" dirty="0" smtClean="0"/>
              <a:t>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Look at each value in the 1</a:t>
            </a:r>
            <a:r>
              <a:rPr lang="en-US" baseline="30000" dirty="0" smtClean="0"/>
              <a:t>st</a:t>
            </a:r>
            <a:r>
              <a:rPr lang="en-US" dirty="0" smtClean="0"/>
              <a:t> array (number1) and binary search for target –number1 in the 2</a:t>
            </a:r>
            <a:r>
              <a:rPr lang="en-US" baseline="30000" dirty="0" smtClean="0"/>
              <a:t>nd</a:t>
            </a:r>
            <a:r>
              <a:rPr lang="en-US" dirty="0" smtClean="0"/>
              <a:t> array.</a:t>
            </a:r>
          </a:p>
          <a:p>
            <a:pPr marL="1371600" lvl="2" indent="-514350"/>
            <a:r>
              <a:rPr lang="en-US" b="1" dirty="0" smtClean="0"/>
              <a:t>O(n </a:t>
            </a:r>
            <a:r>
              <a:rPr lang="en-US" b="1" dirty="0" err="1" smtClean="0"/>
              <a:t>logn</a:t>
            </a:r>
            <a:r>
              <a:rPr lang="en-US" b="1" dirty="0" smtClean="0"/>
              <a:t>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 smarter algorithm – O(n), where we only need to look at each value in each array once.</a:t>
            </a:r>
          </a:p>
          <a:p>
            <a:pPr marL="1371600" lvl="2" indent="-514350"/>
            <a:r>
              <a:rPr lang="en-US" b="1" dirty="0" smtClean="0"/>
              <a:t>O(n)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dirty="0" smtClean="0"/>
              <a:t>Linear Array Sum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66700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Linear Algorithm:	</a:t>
            </a:r>
          </a:p>
          <a:p>
            <a:pPr lvl="1"/>
            <a:r>
              <a:rPr lang="en-US" dirty="0" smtClean="0"/>
              <a:t>Target = 82</a:t>
            </a:r>
          </a:p>
          <a:p>
            <a:pPr lvl="2"/>
            <a:r>
              <a:rPr lang="en-US" dirty="0" smtClean="0"/>
              <a:t>We start 2 markers, 1 at the bottom of Array1, the other at the top of Array2</a:t>
            </a:r>
          </a:p>
          <a:p>
            <a:pPr lvl="2"/>
            <a:r>
              <a:rPr lang="en-US" dirty="0" smtClean="0"/>
              <a:t>Then if the sum of the values &lt; Target, move marker 1 up, otherwise more marker 2 down, until we find the target sum.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40386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54102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962400"/>
            <a:ext cx="1183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Array 1:</a:t>
            </a:r>
            <a:endParaRPr lang="en-US" sz="24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334000"/>
            <a:ext cx="1183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Array 2:</a:t>
            </a:r>
            <a:endParaRPr lang="en-US" sz="2400" b="1" u="sng" dirty="0"/>
          </a:p>
        </p:txBody>
      </p:sp>
      <p:sp>
        <p:nvSpPr>
          <p:cNvPr id="10" name="Up Arrow 9"/>
          <p:cNvSpPr/>
          <p:nvPr/>
        </p:nvSpPr>
        <p:spPr>
          <a:xfrm>
            <a:off x="1600200" y="4495800"/>
            <a:ext cx="381000" cy="5334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7162800" y="5867400"/>
            <a:ext cx="381000" cy="6096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6477000" y="5867400"/>
            <a:ext cx="381000" cy="6096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5867400" y="5867400"/>
            <a:ext cx="381000" cy="6096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5257800" y="5867400"/>
            <a:ext cx="381000" cy="6096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4648200" y="5867400"/>
            <a:ext cx="381000" cy="6096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2209800" y="4495800"/>
            <a:ext cx="381000" cy="5334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2819400" y="4495800"/>
            <a:ext cx="381000" cy="5334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3429000" y="4495800"/>
            <a:ext cx="381000" cy="5334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4038600" y="4495800"/>
            <a:ext cx="381000" cy="533400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29200" y="4724400"/>
            <a:ext cx="32004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Sum = Target, Done!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>
            <a:noAutofit/>
          </a:bodyPr>
          <a:lstStyle/>
          <a:p>
            <a:r>
              <a:rPr lang="en-US" sz="3600" dirty="0" smtClean="0"/>
              <a:t>Determine if the Experimental Run-Time matches the Theoretical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143000"/>
            <a:ext cx="5410200" cy="5334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Brute Force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ArraySum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Alg.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O(n</a:t>
            </a:r>
            <a:r>
              <a:rPr lang="en-US" b="1" baseline="30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Binary Search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</a:rPr>
              <a:t>ArraySum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Alg.</a:t>
            </a:r>
          </a:p>
          <a:p>
            <a:pPr lvl="1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O(n log 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Linear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ArraySum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Alg.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O(n)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295400"/>
          <a:ext cx="3200400" cy="1600200"/>
        </p:xfrm>
        <a:graphic>
          <a:graphicData uri="http://schemas.openxmlformats.org/drawingml/2006/table">
            <a:tbl>
              <a:tblPr/>
              <a:tblGrid>
                <a:gridCol w="810314"/>
                <a:gridCol w="1390276"/>
                <a:gridCol w="999810"/>
              </a:tblGrid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T(N)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37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149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593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3200400"/>
          <a:ext cx="3200399" cy="1463040"/>
        </p:xfrm>
        <a:graphic>
          <a:graphicData uri="http://schemas.openxmlformats.org/drawingml/2006/table">
            <a:tbl>
              <a:tblPr/>
              <a:tblGrid>
                <a:gridCol w="748570"/>
                <a:gridCol w="1284340"/>
                <a:gridCol w="1167489"/>
              </a:tblGrid>
              <a:tr h="3268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T(N)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0.01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0.023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0.048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4876800"/>
          <a:ext cx="3152503" cy="1463040"/>
        </p:xfrm>
        <a:graphic>
          <a:graphicData uri="http://schemas.openxmlformats.org/drawingml/2006/table">
            <a:tbl>
              <a:tblPr/>
              <a:tblGrid>
                <a:gridCol w="737367"/>
                <a:gridCol w="1265119"/>
                <a:gridCol w="1150017"/>
              </a:tblGrid>
              <a:tr h="3268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T(N)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0.001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0.001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0.002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>
            <a:noAutofit/>
          </a:bodyPr>
          <a:lstStyle/>
          <a:p>
            <a:r>
              <a:rPr lang="en-US" sz="3600" dirty="0" smtClean="0"/>
              <a:t>Determine if the Experimental Run-Time matches the Theoretical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1371600"/>
          <a:ext cx="5235166" cy="1600200"/>
        </p:xfrm>
        <a:graphic>
          <a:graphicData uri="http://schemas.openxmlformats.org/drawingml/2006/table">
            <a:tbl>
              <a:tblPr/>
              <a:tblGrid>
                <a:gridCol w="649213"/>
                <a:gridCol w="1203960"/>
                <a:gridCol w="801035"/>
                <a:gridCol w="1280160"/>
                <a:gridCol w="1300798"/>
              </a:tblGrid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T(N)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F(N)</a:t>
                      </a:r>
                      <a:r>
                        <a:rPr lang="en-US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= N</a:t>
                      </a:r>
                      <a:r>
                        <a:rPr lang="en-US" sz="2000" b="1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b="1" baseline="30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baseline="0" smtClean="0">
                          <a:latin typeface="Times New Roman"/>
                          <a:ea typeface="Times New Roman"/>
                          <a:cs typeface="Times New Roman"/>
                        </a:rPr>
                        <a:t>T(N)/F(N)</a:t>
                      </a:r>
                      <a:endParaRPr lang="en-US" sz="2000" b="1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37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r>
                        <a:rPr lang="en-US" sz="24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baseline="30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3.7 x 10</a:t>
                      </a:r>
                      <a:r>
                        <a:rPr lang="en-US" sz="24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-7</a:t>
                      </a:r>
                      <a:endParaRPr lang="en-US" sz="2400" baseline="30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149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200,000</a:t>
                      </a:r>
                      <a:r>
                        <a:rPr lang="en-US" sz="24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baseline="30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3.7 x 10</a:t>
                      </a:r>
                      <a:r>
                        <a:rPr lang="en-US" sz="24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-7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593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400,000</a:t>
                      </a:r>
                      <a:r>
                        <a:rPr lang="en-US" sz="24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baseline="30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3.7 x 10</a:t>
                      </a:r>
                      <a:r>
                        <a:rPr lang="en-US" sz="24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-7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" y="3200400"/>
          <a:ext cx="5762625" cy="1463040"/>
        </p:xfrm>
        <a:graphic>
          <a:graphicData uri="http://schemas.openxmlformats.org/drawingml/2006/table">
            <a:tbl>
              <a:tblPr/>
              <a:tblGrid>
                <a:gridCol w="703898"/>
                <a:gridCol w="1203960"/>
                <a:gridCol w="1094422"/>
                <a:gridCol w="1575435"/>
                <a:gridCol w="1184910"/>
              </a:tblGrid>
              <a:tr h="3268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T(N)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F(N) = N </a:t>
                      </a:r>
                      <a:r>
                        <a:rPr lang="en-US" sz="1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logN</a:t>
                      </a:r>
                      <a:endParaRPr lang="en-US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T(N)/F(N)</a:t>
                      </a:r>
                      <a:endParaRPr lang="en-US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0.01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0.023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0.048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" y="4876800"/>
          <a:ext cx="5436212" cy="1463040"/>
        </p:xfrm>
        <a:graphic>
          <a:graphicData uri="http://schemas.openxmlformats.org/drawingml/2006/table">
            <a:tbl>
              <a:tblPr/>
              <a:tblGrid>
                <a:gridCol w="703898"/>
                <a:gridCol w="1203960"/>
                <a:gridCol w="1094422"/>
                <a:gridCol w="1164272"/>
                <a:gridCol w="1269660"/>
              </a:tblGrid>
              <a:tr h="3268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T(N)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F(N) = N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T(N)/F(N)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0.001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0.001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0.002 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147923" y="1524000"/>
            <a:ext cx="29960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Since T(N)/F(N) converges </a:t>
            </a:r>
          </a:p>
          <a:p>
            <a:r>
              <a:rPr lang="en-US" sz="2000" b="1" dirty="0" smtClean="0"/>
              <a:t>to a value,</a:t>
            </a:r>
          </a:p>
          <a:p>
            <a:r>
              <a:rPr lang="en-US" sz="2000" b="1" dirty="0" smtClean="0"/>
              <a:t>We know O(F(N)) </a:t>
            </a:r>
          </a:p>
          <a:p>
            <a:r>
              <a:rPr lang="en-US" sz="2000" b="1" dirty="0" smtClean="0"/>
              <a:t>was an accurate analysis.</a:t>
            </a:r>
            <a:endParaRPr lang="en-US" sz="2000" b="1" dirty="0"/>
          </a:p>
        </p:txBody>
      </p:sp>
      <p:sp>
        <p:nvSpPr>
          <p:cNvPr id="10" name="Left Arrow 9"/>
          <p:cNvSpPr/>
          <p:nvPr/>
        </p:nvSpPr>
        <p:spPr>
          <a:xfrm>
            <a:off x="5562600" y="2286000"/>
            <a:ext cx="6096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56529" y="3429000"/>
            <a:ext cx="28350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I’ll leave it as an exercise</a:t>
            </a:r>
          </a:p>
          <a:p>
            <a:r>
              <a:rPr lang="en-US" sz="2000" b="1" dirty="0" smtClean="0"/>
              <a:t>to determine if the other</a:t>
            </a:r>
          </a:p>
          <a:p>
            <a:r>
              <a:rPr lang="en-US" sz="2000" b="1" dirty="0" smtClean="0"/>
              <a:t>timing results verify the </a:t>
            </a:r>
          </a:p>
          <a:p>
            <a:r>
              <a:rPr lang="en-US" sz="2000" b="1" dirty="0" smtClean="0"/>
              <a:t>theoretical analysis.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Experimental Run-Time </a:t>
            </a:r>
            <a:br>
              <a:rPr lang="en-US" dirty="0" smtClean="0"/>
            </a:br>
            <a:r>
              <a:rPr lang="en-US" dirty="0" smtClean="0"/>
              <a:t>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following table, you have to determine what O(F(N)) would be, you are also given that it is either log n, n, or n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657600"/>
          <a:ext cx="3939903" cy="2194560"/>
        </p:xfrm>
        <a:graphic>
          <a:graphicData uri="http://schemas.openxmlformats.org/drawingml/2006/table">
            <a:tbl>
              <a:tblPr/>
              <a:tblGrid>
                <a:gridCol w="701721"/>
                <a:gridCol w="975360"/>
                <a:gridCol w="2262822"/>
              </a:tblGrid>
              <a:tr h="3268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T(N)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0.11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0.43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1.72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6.88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27.54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Tracing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an example from a previous foundation exam:</a:t>
            </a:r>
          </a:p>
          <a:p>
            <a:pPr lvl="1"/>
            <a:r>
              <a:rPr lang="en-US" b="1" u="sng" dirty="0" smtClean="0"/>
              <a:t>Question:  </a:t>
            </a:r>
            <a:r>
              <a:rPr lang="en-US" dirty="0" smtClean="0"/>
              <a:t>Find the value of </a:t>
            </a:r>
            <a:r>
              <a:rPr lang="en-US" b="1" i="1" dirty="0" smtClean="0"/>
              <a:t>x</a:t>
            </a:r>
            <a:r>
              <a:rPr lang="en-US" dirty="0" smtClean="0"/>
              <a:t> in terms of </a:t>
            </a:r>
            <a:r>
              <a:rPr lang="en-US" b="1" i="1" dirty="0" smtClean="0"/>
              <a:t>n</a:t>
            </a:r>
            <a:r>
              <a:rPr lang="en-US" dirty="0" smtClean="0"/>
              <a:t> after the following code segment below has executed.</a:t>
            </a:r>
          </a:p>
          <a:p>
            <a:pPr lvl="2"/>
            <a:r>
              <a:rPr lang="en-US" dirty="0" smtClean="0"/>
              <a:t>You may assume that n is a positive even integer.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114800"/>
            <a:ext cx="6452407" cy="2308324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= 0;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&lt;= n*(8*n+8);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 {</a:t>
            </a:r>
            <a:b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for (j = n/2; j &lt;=n; j++) {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x = x + (n – j);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4572000"/>
            <a:ext cx="232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C00000"/>
                </a:solidFill>
              </a:rPr>
              <a:t>Solved on the board</a:t>
            </a:r>
            <a:endParaRPr lang="en-US" sz="2000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Sorted List Matching Problem – Approach #1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Let’s compare 3 different solutions to this problem and their runtimes.</a:t>
            </a:r>
          </a:p>
          <a:p>
            <a:pPr lvl="1"/>
            <a:r>
              <a:rPr lang="en-US" b="1" u="sng" dirty="0" smtClean="0"/>
              <a:t>Problem:  </a:t>
            </a:r>
            <a:r>
              <a:rPr lang="en-US" dirty="0" smtClean="0"/>
              <a:t>Given 2 sorted lists of names, output the names common to both lists.</a:t>
            </a:r>
          </a:p>
          <a:p>
            <a:pPr lvl="1"/>
            <a:r>
              <a:rPr lang="en-US" b="1" i="1" dirty="0" smtClean="0"/>
              <a:t>Obvious – Brute Force - </a:t>
            </a:r>
            <a:r>
              <a:rPr lang="en-US" dirty="0" smtClean="0"/>
              <a:t> way to do this:</a:t>
            </a:r>
          </a:p>
          <a:p>
            <a:pPr lvl="2"/>
            <a:r>
              <a:rPr lang="en-US" dirty="0" smtClean="0"/>
              <a:t>For each name on list #1:</a:t>
            </a:r>
            <a:endParaRPr lang="en-US" dirty="0"/>
          </a:p>
          <a:p>
            <a:pPr marL="1314450" lvl="2" indent="-514350">
              <a:buFont typeface="+mj-lt"/>
              <a:buAutoNum type="arabicParenR"/>
            </a:pPr>
            <a:r>
              <a:rPr lang="en-US" dirty="0" smtClean="0"/>
              <a:t>Search for the current name in list #2.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dirty="0" smtClean="0"/>
              <a:t>If the name is found, output it.</a:t>
            </a:r>
          </a:p>
          <a:p>
            <a:endParaRPr lang="en-US" dirty="0" smtClean="0"/>
          </a:p>
          <a:p>
            <a:r>
              <a:rPr lang="en-US" dirty="0" smtClean="0"/>
              <a:t>This isn’t leveraging the fact that we know the list is sorted, </a:t>
            </a:r>
          </a:p>
          <a:p>
            <a:pPr lvl="1"/>
            <a:r>
              <a:rPr lang="en-US" dirty="0" smtClean="0"/>
              <a:t>it would take O(n) to do (1) and (2), </a:t>
            </a:r>
          </a:p>
          <a:p>
            <a:pPr lvl="1"/>
            <a:r>
              <a:rPr lang="en-US" dirty="0" smtClean="0"/>
              <a:t>multiplied by the n names in list#1 gives a total of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Sorted List Matching Problem – Approach #2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143000"/>
            <a:ext cx="87630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Let’s use the fact that the lists are sorted!</a:t>
            </a:r>
          </a:p>
          <a:p>
            <a:pPr lvl="1"/>
            <a:r>
              <a:rPr lang="en-US" dirty="0" smtClean="0"/>
              <a:t>For each name on list #1: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dirty="0" smtClean="0"/>
              <a:t>Search for the current name in list #2.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dirty="0" smtClean="0"/>
              <a:t>If the name is found, output it.</a:t>
            </a:r>
          </a:p>
          <a:p>
            <a:r>
              <a:rPr lang="en-US" dirty="0" smtClean="0"/>
              <a:t>For step (1) use a binary search.</a:t>
            </a:r>
          </a:p>
          <a:p>
            <a:pPr lvl="1"/>
            <a:r>
              <a:rPr lang="en-US" dirty="0" smtClean="0"/>
              <a:t>We know that this takes </a:t>
            </a:r>
          </a:p>
          <a:p>
            <a:pPr lvl="2"/>
            <a:r>
              <a:rPr lang="en-US" dirty="0" smtClean="0"/>
              <a:t>O(log n) time.  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Since we need to do this N times for each name in the first list,</a:t>
            </a:r>
          </a:p>
          <a:p>
            <a:pPr lvl="1"/>
            <a:r>
              <a:rPr lang="en-US" dirty="0" smtClean="0"/>
              <a:t>Our total run time would be?</a:t>
            </a:r>
          </a:p>
          <a:p>
            <a:pPr lvl="1"/>
            <a:r>
              <a:rPr lang="en-US" dirty="0" smtClean="0"/>
              <a:t>O(N log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Sorted List Matching Problem – Approach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Can we do better?</a:t>
            </a:r>
          </a:p>
          <a:p>
            <a:pPr lvl="1"/>
            <a:r>
              <a:rPr lang="en-US" dirty="0" smtClean="0"/>
              <a:t>We still haven’t used the fact that list #1 is sorted!</a:t>
            </a:r>
          </a:p>
          <a:p>
            <a:pPr lvl="1"/>
            <a:r>
              <a:rPr lang="en-US" dirty="0" smtClean="0"/>
              <a:t>Can we exploit this fact so that we don’t have to do a full binary search for each name?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u="sng" dirty="0" smtClean="0"/>
              <a:t>List #1	</a:t>
            </a:r>
            <a:r>
              <a:rPr lang="en-US" dirty="0" smtClean="0"/>
              <a:t>			</a:t>
            </a:r>
            <a:r>
              <a:rPr lang="en-US" u="sng" dirty="0" smtClean="0"/>
              <a:t>List #2</a:t>
            </a:r>
          </a:p>
          <a:p>
            <a:pPr>
              <a:buNone/>
            </a:pPr>
            <a:r>
              <a:rPr lang="en-US" dirty="0" smtClean="0"/>
              <a:t>			Albert				</a:t>
            </a:r>
            <a:r>
              <a:rPr lang="en-US" dirty="0" err="1" smtClean="0"/>
              <a:t>Cari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Brandon			Carolyn</a:t>
            </a:r>
          </a:p>
          <a:p>
            <a:pPr>
              <a:buNone/>
            </a:pPr>
            <a:r>
              <a:rPr lang="en-US" dirty="0" smtClean="0"/>
              <a:t>			Carolyn				Chris</a:t>
            </a:r>
          </a:p>
          <a:p>
            <a:pPr>
              <a:buNone/>
            </a:pPr>
            <a:r>
              <a:rPr lang="en-US" dirty="0" smtClean="0"/>
              <a:t>			Dan					Fred</a:t>
            </a:r>
          </a:p>
          <a:p>
            <a:pPr>
              <a:buNone/>
            </a:pPr>
            <a:r>
              <a:rPr lang="en-US" dirty="0" smtClean="0"/>
              <a:t>			Elton					Graham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400" y="3733800"/>
            <a:ext cx="1524000" cy="457200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3733800"/>
            <a:ext cx="1371600" cy="457200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4267200"/>
            <a:ext cx="1524000" cy="457200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95400" y="4800600"/>
            <a:ext cx="1524000" cy="457200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38600" y="4267200"/>
            <a:ext cx="1371600" cy="457200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Sorted List Matching Problem – Approach #3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8686800" cy="4830763"/>
          </a:xfrm>
        </p:spPr>
        <p:txBody>
          <a:bodyPr/>
          <a:lstStyle/>
          <a:p>
            <a:r>
              <a:rPr lang="en-US" dirty="0" smtClean="0"/>
              <a:t>Formal Version of the algorithm: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Start 2 “markers”, one for each list, at the beginning of both lists.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Repeat the following until one marker has reached the end of its list:</a:t>
            </a:r>
          </a:p>
          <a:p>
            <a:pPr marL="1188720" lvl="2" indent="-514350">
              <a:buFont typeface="+mj-lt"/>
              <a:buAutoNum type="alphaLcParenR"/>
            </a:pPr>
            <a:r>
              <a:rPr lang="en-US" dirty="0" smtClean="0"/>
              <a:t>Compare the two names that the markers are pointing at.</a:t>
            </a:r>
          </a:p>
          <a:p>
            <a:pPr marL="1188720" lvl="2" indent="-514350">
              <a:buFont typeface="+mj-lt"/>
              <a:buAutoNum type="alphaLcParenR"/>
            </a:pPr>
            <a:r>
              <a:rPr lang="en-US" dirty="0" smtClean="0"/>
              <a:t>If they are equal, output the name and advance BOTH markers one spot.</a:t>
            </a:r>
          </a:p>
          <a:p>
            <a:pPr marL="1188720" lvl="2" indent="-514350"/>
            <a:r>
              <a:rPr lang="en-US" dirty="0" smtClean="0"/>
              <a:t>If they are NOT equal, simply advance the marker pointing to the name that comes earlier alphabetically one spot.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0"/>
            <a:ext cx="929640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Sorted List Matching Problem – Approach #3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1"/>
            <a:ext cx="9144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Algorithm Run-Time Analysis</a:t>
            </a:r>
          </a:p>
          <a:p>
            <a:pPr lvl="1"/>
            <a:r>
              <a:rPr lang="en-US" dirty="0" smtClean="0"/>
              <a:t>For each loop iteration, we advance at least one marker.</a:t>
            </a:r>
          </a:p>
          <a:p>
            <a:pPr lvl="1"/>
            <a:r>
              <a:rPr lang="en-US" dirty="0" smtClean="0"/>
              <a:t>The max number of iterations then , would be the total number of names on both list2, 2N.</a:t>
            </a:r>
          </a:p>
          <a:p>
            <a:pPr lvl="1"/>
            <a:r>
              <a:rPr lang="en-US" dirty="0" smtClean="0"/>
              <a:t>For each iteration, we are doing a constant amount of work.</a:t>
            </a:r>
          </a:p>
          <a:p>
            <a:pPr lvl="2"/>
            <a:r>
              <a:rPr lang="en-US" dirty="0" smtClean="0"/>
              <a:t>Essentially a comparison, and/or outputting a name.</a:t>
            </a:r>
          </a:p>
          <a:p>
            <a:pPr lvl="1"/>
            <a:r>
              <a:rPr lang="en-US" dirty="0" smtClean="0"/>
              <a:t>Thus, our algorithm runs in O(N) time – an improvement.</a:t>
            </a:r>
          </a:p>
          <a:p>
            <a:endParaRPr lang="en-US" dirty="0" smtClean="0"/>
          </a:p>
          <a:p>
            <a:r>
              <a:rPr lang="en-US" dirty="0" smtClean="0"/>
              <a:t>Can we do better?</a:t>
            </a:r>
          </a:p>
          <a:p>
            <a:pPr lvl="1"/>
            <a:r>
              <a:rPr lang="en-US" dirty="0" smtClean="0"/>
              <a:t>No, because we need to at least read each name in both lists, if we skip names, on BOTH lists we cannot deduce whether we could have matches or not.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Run-Time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5344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We can verify our algorithm analysis through running actual code</a:t>
            </a:r>
          </a:p>
          <a:p>
            <a:pPr lvl="1"/>
            <a:r>
              <a:rPr lang="en-US" dirty="0" smtClean="0"/>
              <a:t>By comparing the experimental running time of a piece of code for different input sizes to the theoretical run-time.</a:t>
            </a:r>
          </a:p>
          <a:p>
            <a:r>
              <a:rPr lang="en-US" dirty="0" smtClean="0"/>
              <a:t>Assume T(N) is the experimental running time of a piece of code,</a:t>
            </a:r>
          </a:p>
          <a:p>
            <a:pPr lvl="1"/>
            <a:r>
              <a:rPr lang="en-US" dirty="0" smtClean="0"/>
              <a:t>We’d like to see if T(N) is proportional to F(N) within a constant,</a:t>
            </a:r>
          </a:p>
          <a:p>
            <a:pPr lvl="2"/>
            <a:r>
              <a:rPr lang="en-US" dirty="0" smtClean="0"/>
              <a:t>Where we’ve previously determined the algorithm to be O(F(N))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Run-Time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91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One way to see if O(F(n)) is an accurate algorithmic analysis,</a:t>
            </a:r>
          </a:p>
          <a:p>
            <a:pPr lvl="1"/>
            <a:r>
              <a:rPr lang="en-US" dirty="0" smtClean="0"/>
              <a:t>Is to compute T(N)/F(N) for a range of different values for N</a:t>
            </a:r>
          </a:p>
          <a:p>
            <a:pPr lvl="2"/>
            <a:r>
              <a:rPr lang="en-US" dirty="0" smtClean="0"/>
              <a:t>Commonly spaced out by a factor of 2.</a:t>
            </a:r>
          </a:p>
          <a:p>
            <a:pPr lvl="1"/>
            <a:r>
              <a:rPr lang="en-US" dirty="0" smtClean="0"/>
              <a:t>If the values for T(N)/F(N) stay relatively constant,</a:t>
            </a:r>
          </a:p>
          <a:p>
            <a:pPr lvl="2"/>
            <a:r>
              <a:rPr lang="en-US" dirty="0" smtClean="0"/>
              <a:t>then our guess for the running time O(F(N)) was good.</a:t>
            </a:r>
          </a:p>
          <a:p>
            <a:pPr lvl="1"/>
            <a:r>
              <a:rPr lang="en-US" dirty="0" smtClean="0"/>
              <a:t>Otherwise, if these T(N)/F(N) values, converge to 0</a:t>
            </a:r>
          </a:p>
          <a:p>
            <a:pPr lvl="2"/>
            <a:r>
              <a:rPr lang="en-US" dirty="0" smtClean="0"/>
              <a:t>our run-time is more accurately described by a function smaller than F(N).</a:t>
            </a:r>
          </a:p>
          <a:p>
            <a:pPr lvl="1"/>
            <a:r>
              <a:rPr lang="en-US" dirty="0" smtClean="0"/>
              <a:t>And vice versa for if T(N)/F(N) diverges to infinity,</a:t>
            </a:r>
          </a:p>
          <a:p>
            <a:pPr lvl="2"/>
            <a:r>
              <a:rPr lang="en-US" dirty="0" smtClean="0"/>
              <a:t>then our run-time is a function BIGGER than F(N).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11706</TotalTime>
  <Words>1446</Words>
  <Application>Microsoft Office PowerPoint</Application>
  <PresentationFormat>On-screen Show (4:3)</PresentationFormat>
  <Paragraphs>313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ucf_STRIPES_yellow</vt:lpstr>
      <vt:lpstr>Sorted list matching  &amp; Experimental run-Time </vt:lpstr>
      <vt:lpstr>Code Tracing Example</vt:lpstr>
      <vt:lpstr>Sorted List Matching Problem – Approach #1</vt:lpstr>
      <vt:lpstr>Sorted List Matching Problem – Approach #2</vt:lpstr>
      <vt:lpstr>Sorted List Matching Problem – Approach #3</vt:lpstr>
      <vt:lpstr>Sorted List Matching Problem – Approach #3</vt:lpstr>
      <vt:lpstr>Sorted List Matching Problem – Approach #3</vt:lpstr>
      <vt:lpstr>Experimental Run-Time</vt:lpstr>
      <vt:lpstr>Experimental Run-Time</vt:lpstr>
      <vt:lpstr>Experimental Run-Time – Example 1</vt:lpstr>
      <vt:lpstr>Experimental Run-Time – Example 2</vt:lpstr>
      <vt:lpstr>Array Sum Algorithm</vt:lpstr>
      <vt:lpstr>Linear Array Sum Algorithm</vt:lpstr>
      <vt:lpstr>Determine if the Experimental Run-Time matches the Theoretical</vt:lpstr>
      <vt:lpstr>Determine if the Experimental Run-Time matches the Theoretical</vt:lpstr>
      <vt:lpstr>Experimental Run-Time  Practice Problem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248</cp:revision>
  <dcterms:created xsi:type="dcterms:W3CDTF">2011-06-06T20:26:19Z</dcterms:created>
  <dcterms:modified xsi:type="dcterms:W3CDTF">2012-02-02T03:30:41Z</dcterms:modified>
</cp:coreProperties>
</file>