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428" r:id="rId3"/>
    <p:sldId id="429" r:id="rId4"/>
    <p:sldId id="430" r:id="rId5"/>
    <p:sldId id="431" r:id="rId6"/>
    <p:sldId id="460" r:id="rId7"/>
    <p:sldId id="440" r:id="rId8"/>
    <p:sldId id="433" r:id="rId9"/>
    <p:sldId id="441" r:id="rId10"/>
    <p:sldId id="442" r:id="rId11"/>
    <p:sldId id="443" r:id="rId12"/>
    <p:sldId id="444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34" r:id="rId23"/>
    <p:sldId id="445" r:id="rId24"/>
    <p:sldId id="446" r:id="rId25"/>
    <p:sldId id="447" r:id="rId26"/>
    <p:sldId id="436" r:id="rId27"/>
    <p:sldId id="435" r:id="rId28"/>
    <p:sldId id="437" r:id="rId29"/>
    <p:sldId id="448" r:id="rId30"/>
    <p:sldId id="438" r:id="rId31"/>
    <p:sldId id="458" r:id="rId32"/>
    <p:sldId id="45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E44D0A"/>
    <a:srgbClr val="7FA3CF"/>
    <a:srgbClr val="FF9933"/>
    <a:srgbClr val="00589A"/>
    <a:srgbClr val="E62D08"/>
    <a:srgbClr val="FFB66D"/>
    <a:srgbClr val="FFFFDD"/>
    <a:srgbClr val="FFFF79"/>
    <a:srgbClr val="2C77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80" d="100"/>
          <a:sy n="80" d="100"/>
        </p:scale>
        <p:origin x="-324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Intro to Algorithm analysis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F(n) is O[g(n)] if there exists positive integers c and N, such that f(n) &lt;= c*g(n) for all n&gt;=N.</a:t>
            </a:r>
          </a:p>
          <a:p>
            <a:pPr lvl="2"/>
            <a:r>
              <a:rPr lang="en-US" dirty="0" smtClean="0"/>
              <a:t>Does there exist some c that would make the following statement true?</a:t>
            </a:r>
          </a:p>
          <a:p>
            <a:pPr lvl="2"/>
            <a:r>
              <a:rPr lang="en-US" dirty="0" smtClean="0"/>
              <a:t>f(n) &lt;= c*g(n)</a:t>
            </a:r>
          </a:p>
          <a:p>
            <a:pPr lvl="2"/>
            <a:r>
              <a:rPr lang="en-US" dirty="0" smtClean="0"/>
              <a:t>OR for our example:  4n</a:t>
            </a:r>
            <a:r>
              <a:rPr lang="en-US" baseline="30000" dirty="0" smtClean="0"/>
              <a:t>2</a:t>
            </a:r>
            <a:r>
              <a:rPr lang="en-US" dirty="0" smtClean="0"/>
              <a:t> + 3n + 10 &lt;= c*n</a:t>
            </a:r>
            <a:r>
              <a:rPr lang="en-US" baseline="30000" dirty="0" smtClean="0"/>
              <a:t>2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If there does exist this c, then f(n) is O(g(n))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F(n) is O[g(n)] if there exists positive integers c and N, such that f(n) &lt;= c*g(n) for all n&gt;=N.</a:t>
            </a:r>
          </a:p>
          <a:p>
            <a:pPr lvl="2"/>
            <a:r>
              <a:rPr lang="en-US" dirty="0" smtClean="0"/>
              <a:t>Does there exist some c that would make the following statement true?</a:t>
            </a:r>
          </a:p>
          <a:p>
            <a:pPr lvl="2"/>
            <a:r>
              <a:rPr lang="en-US" dirty="0" smtClean="0"/>
              <a:t>4n</a:t>
            </a:r>
            <a:r>
              <a:rPr lang="en-US" baseline="30000" dirty="0" smtClean="0"/>
              <a:t>2</a:t>
            </a:r>
            <a:r>
              <a:rPr lang="en-US" dirty="0" smtClean="0"/>
              <a:t> + 3n + 10 &lt;= c*n</a:t>
            </a:r>
            <a:r>
              <a:rPr lang="en-US" baseline="30000" dirty="0" smtClean="0"/>
              <a:t>2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Clearly c = 4 will not work:</a:t>
            </a:r>
          </a:p>
          <a:p>
            <a:pPr lvl="2"/>
            <a:r>
              <a:rPr lang="en-US" dirty="0" smtClean="0"/>
              <a:t>4n</a:t>
            </a:r>
            <a:r>
              <a:rPr lang="en-US" baseline="30000" dirty="0" smtClean="0"/>
              <a:t>2</a:t>
            </a:r>
            <a:r>
              <a:rPr lang="en-US" dirty="0" smtClean="0"/>
              <a:t> + 3n + 10 &lt;= 4n</a:t>
            </a:r>
            <a:r>
              <a:rPr lang="en-US" baseline="30000" dirty="0" smtClean="0"/>
              <a:t>2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Will c = 5 work?</a:t>
            </a:r>
          </a:p>
          <a:p>
            <a:pPr lvl="2"/>
            <a:r>
              <a:rPr lang="en-US" dirty="0" smtClean="0"/>
              <a:t>4n</a:t>
            </a:r>
            <a:r>
              <a:rPr lang="en-US" baseline="30000" dirty="0" smtClean="0"/>
              <a:t>2</a:t>
            </a:r>
            <a:r>
              <a:rPr lang="en-US" dirty="0" smtClean="0"/>
              <a:t> + 3n + 10 &lt;= 5n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2"/>
            <a:r>
              <a:rPr lang="en-US" dirty="0" smtClean="0"/>
              <a:t>Let’s plug in different values of n to check…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F(n) is O[g(n)] if there exists positive integers c and N, such that f(n) &lt;= c*g(n) for all n&gt;=N.</a:t>
            </a:r>
          </a:p>
          <a:p>
            <a:pPr lvl="2"/>
            <a:r>
              <a:rPr lang="en-US" dirty="0" smtClean="0"/>
              <a:t>Does c = 5, make the following statement true?</a:t>
            </a:r>
          </a:p>
          <a:p>
            <a:pPr lvl="2"/>
            <a:r>
              <a:rPr lang="en-US" dirty="0" smtClean="0"/>
              <a:t>4n</a:t>
            </a:r>
            <a:r>
              <a:rPr lang="en-US" baseline="30000" dirty="0" smtClean="0"/>
              <a:t>2</a:t>
            </a:r>
            <a:r>
              <a:rPr lang="en-US" dirty="0" smtClean="0"/>
              <a:t> + 3n + 10 &lt;= 5n</a:t>
            </a:r>
            <a:r>
              <a:rPr lang="en-US" baseline="30000" dirty="0" smtClean="0"/>
              <a:t>2  </a:t>
            </a:r>
            <a:r>
              <a:rPr lang="en-US" dirty="0" smtClean="0"/>
              <a:t>??</a:t>
            </a:r>
          </a:p>
          <a:p>
            <a:pPr lvl="2"/>
            <a:r>
              <a:rPr lang="en-US" dirty="0" smtClean="0"/>
              <a:t>Let’s plug in different values of n to check…</a:t>
            </a:r>
          </a:p>
          <a:p>
            <a:pPr lvl="2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962400"/>
          <a:ext cx="442150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05"/>
                <a:gridCol w="2309495"/>
                <a:gridCol w="17545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4n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+ 3n + 10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4(1) + 3(1) + 10 =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5(1) =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4(4) + 3(2) + 10 =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5(4) = 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4(9) + 3(3) + 10 =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5(9) = 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4(16) + 3(4) + 10 = 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5(16) = 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4(25) + 3(5) + 10 = 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5(25) = 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4(36) + 3(6) + 10 = 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6(36) = 216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reeform 4"/>
          <p:cNvSpPr/>
          <p:nvPr/>
        </p:nvSpPr>
        <p:spPr>
          <a:xfrm>
            <a:off x="4800600" y="5486400"/>
            <a:ext cx="381000" cy="762000"/>
          </a:xfrm>
          <a:custGeom>
            <a:avLst/>
            <a:gdLst>
              <a:gd name="connsiteX0" fmla="*/ 0 w 700644"/>
              <a:gd name="connsiteY0" fmla="*/ 558141 h 1090551"/>
              <a:gd name="connsiteX1" fmla="*/ 178130 w 700644"/>
              <a:gd name="connsiteY1" fmla="*/ 997528 h 1090551"/>
              <a:gd name="connsiteX2" fmla="*/ 700644 w 700644"/>
              <a:gd name="connsiteY2" fmla="*/ 0 h 1090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0644" h="1090551">
                <a:moveTo>
                  <a:pt x="0" y="558141"/>
                </a:moveTo>
                <a:cubicBezTo>
                  <a:pt x="30678" y="824346"/>
                  <a:pt x="61356" y="1090551"/>
                  <a:pt x="178130" y="997528"/>
                </a:cubicBezTo>
                <a:cubicBezTo>
                  <a:pt x="294904" y="904505"/>
                  <a:pt x="589808" y="191985"/>
                  <a:pt x="700644" y="0"/>
                </a:cubicBezTo>
              </a:path>
            </a:pathLst>
          </a:custGeom>
          <a:ln w="920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0" y="4180344"/>
            <a:ext cx="426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For c = 5, if n &gt;= </a:t>
            </a:r>
            <a:r>
              <a:rPr lang="en-US" sz="2800" b="1" dirty="0" smtClean="0"/>
              <a:t>5,</a:t>
            </a:r>
            <a:endParaRPr lang="en-US" sz="2800" b="1" dirty="0" smtClean="0"/>
          </a:p>
          <a:p>
            <a:r>
              <a:rPr lang="en-US" sz="2800" u="sng" dirty="0" smtClean="0"/>
              <a:t>4n</a:t>
            </a:r>
            <a:r>
              <a:rPr lang="en-US" sz="2800" u="sng" baseline="30000" dirty="0" smtClean="0"/>
              <a:t>2</a:t>
            </a:r>
            <a:r>
              <a:rPr lang="en-US" sz="2800" u="sng" dirty="0" smtClean="0"/>
              <a:t> + 3n + 10 </a:t>
            </a:r>
            <a:r>
              <a:rPr lang="en-US" sz="2800" b="1" dirty="0" smtClean="0"/>
              <a:t>&lt;= </a:t>
            </a:r>
            <a:r>
              <a:rPr lang="en-US" sz="2800" dirty="0" smtClean="0"/>
              <a:t>c*n</a:t>
            </a:r>
            <a:r>
              <a:rPr lang="en-US" sz="2800" baseline="30000" dirty="0" smtClean="0"/>
              <a:t>2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Therefore,  </a:t>
            </a:r>
            <a:r>
              <a:rPr lang="en-US" sz="2800" u="sng" dirty="0" smtClean="0"/>
              <a:t>4n</a:t>
            </a:r>
            <a:r>
              <a:rPr lang="en-US" sz="2800" u="sng" baseline="30000" dirty="0" smtClean="0"/>
              <a:t>2</a:t>
            </a:r>
            <a:r>
              <a:rPr lang="en-US" sz="2800" u="sng" dirty="0" smtClean="0"/>
              <a:t> + 3n + 10</a:t>
            </a:r>
            <a:r>
              <a:rPr lang="en-US" sz="2800" b="1" u="sng" dirty="0" smtClean="0"/>
              <a:t> </a:t>
            </a:r>
          </a:p>
          <a:p>
            <a:r>
              <a:rPr lang="en-US" sz="2800" b="1" dirty="0" smtClean="0"/>
              <a:t>is O(n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)</a:t>
            </a:r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4038600"/>
            <a:ext cx="287335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For c = 5, if n &gt;= </a:t>
            </a:r>
            <a:r>
              <a:rPr lang="en-US" sz="2800" b="1" dirty="0" smtClean="0"/>
              <a:t>5,</a:t>
            </a:r>
            <a:endParaRPr lang="en-US" sz="2800" b="1" dirty="0" smtClean="0"/>
          </a:p>
          <a:p>
            <a:r>
              <a:rPr lang="en-US" sz="2800" b="1" dirty="0" smtClean="0"/>
              <a:t>f(n) &lt;= c*g(n)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Therefore, </a:t>
            </a:r>
          </a:p>
          <a:p>
            <a:r>
              <a:rPr lang="en-US" sz="2800" b="1" dirty="0" smtClean="0"/>
              <a:t>f(n) is O(g(n))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F(n) is O[g(n)] if there exists positive integers c and N, such that f(n) &lt;= c*g(n) for all n&gt;=N.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In Summary,</a:t>
            </a:r>
          </a:p>
          <a:p>
            <a:pPr lvl="1"/>
            <a:r>
              <a:rPr lang="en-US" dirty="0" smtClean="0"/>
              <a:t>O[g(n)] tells us that c*g(n) is an upper bound on f(n).</a:t>
            </a:r>
          </a:p>
          <a:p>
            <a:pPr lvl="2"/>
            <a:r>
              <a:rPr lang="en-US" dirty="0" smtClean="0"/>
              <a:t>c*g(n) is an upper bound on the running time of the algorithm,</a:t>
            </a:r>
          </a:p>
          <a:p>
            <a:pPr lvl="2"/>
            <a:r>
              <a:rPr lang="en-US" dirty="0" smtClean="0"/>
              <a:t>where the number of operations is, at worst, proportional to g(n) for large values of 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basic examples:</a:t>
            </a:r>
          </a:p>
          <a:p>
            <a:pPr lvl="1"/>
            <a:r>
              <a:rPr lang="en-US" dirty="0" smtClean="0"/>
              <a:t>What is the Big-O of the following functions: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f(n) = 4n</a:t>
            </a:r>
            <a:r>
              <a:rPr lang="en-US" baseline="30000" dirty="0" smtClean="0"/>
              <a:t>2</a:t>
            </a:r>
            <a:r>
              <a:rPr lang="en-US" dirty="0" smtClean="0"/>
              <a:t> + 3n + 10</a:t>
            </a:r>
          </a:p>
          <a:p>
            <a:pPr marL="1371600" lvl="2" indent="-514350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f(n) = 76,756n</a:t>
            </a:r>
            <a:r>
              <a:rPr lang="en-US" baseline="30000" dirty="0" smtClean="0"/>
              <a:t>2</a:t>
            </a:r>
            <a:r>
              <a:rPr lang="en-US" dirty="0" smtClean="0"/>
              <a:t> + 427,913,100n, + 700</a:t>
            </a:r>
          </a:p>
          <a:p>
            <a:pPr marL="1371600" lvl="2" indent="-514350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754n</a:t>
            </a:r>
            <a:r>
              <a:rPr lang="en-US" baseline="30000" dirty="0" smtClean="0"/>
              <a:t>8</a:t>
            </a:r>
            <a:r>
              <a:rPr lang="en-US" dirty="0" smtClean="0"/>
              <a:t> – 62n</a:t>
            </a:r>
            <a:r>
              <a:rPr lang="en-US" baseline="30000" dirty="0" smtClean="0"/>
              <a:t>5</a:t>
            </a:r>
            <a:r>
              <a:rPr lang="en-US" dirty="0" smtClean="0"/>
              <a:t> – 71562n</a:t>
            </a:r>
            <a:r>
              <a:rPr lang="en-US" baseline="30000" dirty="0" smtClean="0"/>
              <a:t>3</a:t>
            </a:r>
            <a:r>
              <a:rPr lang="en-US" dirty="0" smtClean="0"/>
              <a:t> + 3n</a:t>
            </a:r>
            <a:r>
              <a:rPr lang="en-US" baseline="30000" dirty="0" smtClean="0"/>
              <a:t>2</a:t>
            </a:r>
            <a:r>
              <a:rPr lang="en-US" dirty="0" smtClean="0"/>
              <a:t> – 5</a:t>
            </a:r>
          </a:p>
          <a:p>
            <a:pPr marL="1371600" lvl="2" indent="-514350"/>
            <a:r>
              <a:rPr lang="en-US" dirty="0" smtClean="0"/>
              <a:t>O(n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f(n) = 42n</a:t>
            </a:r>
            <a:r>
              <a:rPr lang="en-US" baseline="30000" dirty="0" smtClean="0"/>
              <a:t>4</a:t>
            </a:r>
            <a:r>
              <a:rPr lang="en-US" dirty="0" smtClean="0"/>
              <a:t>*(12n</a:t>
            </a:r>
            <a:r>
              <a:rPr lang="en-US" baseline="30000" dirty="0" smtClean="0"/>
              <a:t>6</a:t>
            </a:r>
            <a:r>
              <a:rPr lang="en-US" dirty="0" smtClean="0"/>
              <a:t> – 73n</a:t>
            </a:r>
            <a:r>
              <a:rPr lang="en-US" baseline="30000" dirty="0" smtClean="0"/>
              <a:t>2</a:t>
            </a:r>
            <a:r>
              <a:rPr lang="en-US" dirty="0" smtClean="0"/>
              <a:t> + 11)</a:t>
            </a:r>
          </a:p>
          <a:p>
            <a:pPr marL="1371600" lvl="2" indent="-514350"/>
            <a:r>
              <a:rPr lang="en-US" dirty="0" smtClean="0"/>
              <a:t>O(n</a:t>
            </a:r>
            <a:r>
              <a:rPr lang="en-US" baseline="30000" dirty="0" smtClean="0"/>
              <a:t>10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f(n) = 75n*</a:t>
            </a:r>
            <a:r>
              <a:rPr lang="en-US" dirty="0" err="1" smtClean="0"/>
              <a:t>logn</a:t>
            </a:r>
            <a:r>
              <a:rPr lang="en-US" dirty="0" smtClean="0"/>
              <a:t> – 415</a:t>
            </a:r>
          </a:p>
          <a:p>
            <a:pPr marL="1371600" lvl="2" indent="-514350"/>
            <a:r>
              <a:rPr lang="en-US" dirty="0" smtClean="0"/>
              <a:t>O(n</a:t>
            </a:r>
            <a:r>
              <a:rPr lang="en-US" baseline="30000" dirty="0" smtClean="0"/>
              <a:t>*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9144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Quick Example of Analyzing Code:</a:t>
            </a:r>
          </a:p>
          <a:p>
            <a:pPr lvl="1"/>
            <a:r>
              <a:rPr lang="en-US" dirty="0" smtClean="0"/>
              <a:t>(This is to demonstrate how to use Big-O, we’ll do more of this next time.)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4648200" cy="246221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(k=1; k&lt;=n/2; k++)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sum = sum + 5;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(j=1; j&lt;=n*n; j++)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delta = delta + 1;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648200" y="1676400"/>
            <a:ext cx="2743200" cy="1143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times does this loop run?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953000" y="3048000"/>
            <a:ext cx="2743200" cy="1143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times does this loop run?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Sun 6"/>
          <p:cNvSpPr/>
          <p:nvPr/>
        </p:nvSpPr>
        <p:spPr>
          <a:xfrm>
            <a:off x="7239000" y="1752600"/>
            <a:ext cx="1905000" cy="1066800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n/2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Sun 7"/>
          <p:cNvSpPr/>
          <p:nvPr/>
        </p:nvSpPr>
        <p:spPr>
          <a:xfrm>
            <a:off x="7239000" y="3429000"/>
            <a:ext cx="1905000" cy="1066800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en-US" sz="2400" b="1" baseline="30000" dirty="0" smtClean="0">
                <a:solidFill>
                  <a:schemeClr val="tx1"/>
                </a:solidFill>
              </a:rPr>
              <a:t>2</a:t>
            </a:r>
            <a:endParaRPr lang="en-US" sz="2400" b="1" baseline="30000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657600" y="2514600"/>
            <a:ext cx="1676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10" name="Left Arrow 9"/>
          <p:cNvSpPr/>
          <p:nvPr/>
        </p:nvSpPr>
        <p:spPr>
          <a:xfrm>
            <a:off x="3657600" y="3810000"/>
            <a:ext cx="1676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0" y="44958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So we get:</a:t>
            </a:r>
          </a:p>
          <a:p>
            <a:pPr marL="800100" lvl="1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1 operation * n/2 iterations AND</a:t>
            </a:r>
          </a:p>
          <a:p>
            <a:pPr marL="800100" lvl="1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1 operation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* n</a:t>
            </a:r>
            <a:r>
              <a:rPr kumimoji="0" lang="en-US" sz="2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2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operations</a:t>
            </a:r>
          </a:p>
          <a:p>
            <a:pPr marL="342900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</a:pPr>
            <a:r>
              <a:rPr lang="en-US" sz="2200" baseline="0" dirty="0" smtClean="0">
                <a:ea typeface="ＭＳ Ｐゴシック" pitchFamily="34" charset="-128"/>
              </a:rPr>
              <a:t>Since</a:t>
            </a:r>
            <a:r>
              <a:rPr lang="en-US" sz="2200" dirty="0" smtClean="0">
                <a:ea typeface="ＭＳ Ｐゴシック" pitchFamily="34" charset="-128"/>
              </a:rPr>
              <a:t> the loops aren’t nested we can just add to get:  n</a:t>
            </a:r>
            <a:r>
              <a:rPr lang="en-US" sz="2200" baseline="30000" dirty="0" smtClean="0">
                <a:ea typeface="ＭＳ Ｐゴシック" pitchFamily="34" charset="-128"/>
              </a:rPr>
              <a:t>2</a:t>
            </a:r>
            <a:r>
              <a:rPr lang="en-US" sz="2200" dirty="0" smtClean="0">
                <a:ea typeface="ＭＳ Ｐゴシック" pitchFamily="34" charset="-128"/>
              </a:rPr>
              <a:t> + n/2 operations</a:t>
            </a:r>
          </a:p>
          <a:p>
            <a:pPr marL="342900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What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is this Big-O?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6096000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O(n</a:t>
            </a:r>
            <a:r>
              <a:rPr lang="en-US" sz="2400" b="1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76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Common orders (listed from slowest to fastest growth)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0" y="2286000"/>
          <a:ext cx="3810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Function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Constant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log 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Logarithmic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Linear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 log 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Poly-Log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Quadratic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Cubic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4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Exponential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n!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Factorial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O(1) </a:t>
            </a:r>
            <a:r>
              <a:rPr lang="en-US" dirty="0" smtClean="0"/>
              <a:t>or “Order One”: </a:t>
            </a:r>
            <a:r>
              <a:rPr lang="en-US" b="1" u="sng" dirty="0" smtClean="0"/>
              <a:t>Constant Time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/>
              <a:t>NOT</a:t>
            </a:r>
            <a:r>
              <a:rPr lang="en-US" dirty="0" smtClean="0"/>
              <a:t> mean that it only takes one operation</a:t>
            </a:r>
          </a:p>
          <a:p>
            <a:pPr lvl="1"/>
            <a:r>
              <a:rPr lang="en-US" b="1" i="1" dirty="0" smtClean="0"/>
              <a:t>DOES</a:t>
            </a:r>
            <a:r>
              <a:rPr lang="en-US" dirty="0" smtClean="0"/>
              <a:t> mean that the amount of work doesn’t change as n gets bigger</a:t>
            </a:r>
          </a:p>
          <a:p>
            <a:pPr lvl="1"/>
            <a:r>
              <a:rPr lang="en-US" dirty="0" smtClean="0"/>
              <a:t>“constant work”</a:t>
            </a:r>
          </a:p>
          <a:p>
            <a:pPr lvl="1"/>
            <a:r>
              <a:rPr lang="en-US" dirty="0" smtClean="0"/>
              <a:t>An example would be inserting an element into the front of a linked list</a:t>
            </a:r>
          </a:p>
          <a:p>
            <a:pPr lvl="2"/>
            <a:r>
              <a:rPr lang="en-US" dirty="0" smtClean="0"/>
              <a:t>No matter how big the list is, it’s a constant number of operations.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O(n) </a:t>
            </a:r>
            <a:r>
              <a:rPr lang="en-US" dirty="0" smtClean="0"/>
              <a:t>or </a:t>
            </a:r>
            <a:r>
              <a:rPr lang="en-US" b="1" u="sng" dirty="0" smtClean="0"/>
              <a:t>Order n:  Linear time</a:t>
            </a:r>
          </a:p>
          <a:p>
            <a:pPr lvl="1"/>
            <a:r>
              <a:rPr lang="en-US" dirty="0" smtClean="0"/>
              <a:t>Does </a:t>
            </a:r>
            <a:r>
              <a:rPr lang="en-US" b="1" i="1" dirty="0" smtClean="0"/>
              <a:t>NOT</a:t>
            </a:r>
            <a:r>
              <a:rPr lang="en-US" dirty="0" smtClean="0"/>
              <a:t> mean that it takes n operations</a:t>
            </a:r>
          </a:p>
          <a:p>
            <a:pPr lvl="2"/>
            <a:r>
              <a:rPr lang="en-US" dirty="0" smtClean="0"/>
              <a:t>it may take 7n + 5 operations</a:t>
            </a:r>
          </a:p>
          <a:p>
            <a:pPr lvl="1"/>
            <a:r>
              <a:rPr lang="en-US" b="1" i="1" dirty="0" smtClean="0"/>
              <a:t>DOES</a:t>
            </a:r>
            <a:r>
              <a:rPr lang="en-US" dirty="0" smtClean="0"/>
              <a:t> mean that the amount of actual work is proportional to the input size n</a:t>
            </a:r>
          </a:p>
          <a:p>
            <a:pPr lvl="1"/>
            <a:r>
              <a:rPr lang="en-US" dirty="0" smtClean="0"/>
              <a:t>Example, if the input size doubles, the running time also doubles</a:t>
            </a:r>
          </a:p>
          <a:p>
            <a:pPr lvl="1"/>
            <a:r>
              <a:rPr lang="en-US" dirty="0" smtClean="0"/>
              <a:t>“work grows at a linear rate”</a:t>
            </a:r>
          </a:p>
          <a:p>
            <a:pPr lvl="1"/>
            <a:r>
              <a:rPr lang="en-US" dirty="0" smtClean="0"/>
              <a:t>An example, inserting an element at the END of a linked list,</a:t>
            </a:r>
          </a:p>
          <a:p>
            <a:pPr lvl="2"/>
            <a:r>
              <a:rPr lang="en-US" dirty="0" smtClean="0"/>
              <a:t>We have to traverse to the end of the linked list which requires us to move an </a:t>
            </a:r>
            <a:r>
              <a:rPr lang="en-US" dirty="0" err="1" smtClean="0"/>
              <a:t>iterator</a:t>
            </a:r>
            <a:r>
              <a:rPr lang="en-US" dirty="0" smtClean="0"/>
              <a:t> approximately n times and then do a constant number of operations once we get there.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O(n log n)</a:t>
            </a:r>
          </a:p>
          <a:p>
            <a:pPr lvl="1"/>
            <a:r>
              <a:rPr lang="en-US" dirty="0" smtClean="0"/>
              <a:t>Only slightly worse than O(n) time</a:t>
            </a:r>
          </a:p>
          <a:p>
            <a:pPr lvl="2"/>
            <a:r>
              <a:rPr lang="en-US" dirty="0" smtClean="0"/>
              <a:t>O(n log n) will be much less than O(n2)</a:t>
            </a:r>
          </a:p>
          <a:p>
            <a:pPr lvl="2"/>
            <a:r>
              <a:rPr lang="en-US" dirty="0" smtClean="0"/>
              <a:t>This is the running time for the better sorting algorithms we will go over later in the semester.</a:t>
            </a:r>
          </a:p>
          <a:p>
            <a:r>
              <a:rPr lang="en-US" b="1" u="sng" dirty="0" smtClean="0"/>
              <a:t>O(log n) </a:t>
            </a:r>
            <a:r>
              <a:rPr lang="en-US" dirty="0" smtClean="0"/>
              <a:t>or “Order log n”:  Logarithmic time</a:t>
            </a:r>
          </a:p>
          <a:p>
            <a:pPr lvl="1"/>
            <a:r>
              <a:rPr lang="en-US" dirty="0" smtClean="0"/>
              <a:t>Any algorithm that halves the data remaining to be processed on each iteration of a loop will be an O(log n) algorithm.</a:t>
            </a:r>
          </a:p>
          <a:p>
            <a:pPr lvl="1"/>
            <a:r>
              <a:rPr lang="en-US" dirty="0" smtClean="0"/>
              <a:t>For example, binary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looked at a few number of algorithms in class so far</a:t>
            </a:r>
          </a:p>
          <a:p>
            <a:pPr lvl="1"/>
            <a:r>
              <a:rPr lang="en-US" dirty="0" smtClean="0"/>
              <a:t>But we haven’t looked at how to judge the efficiency or speed of an algorithm, </a:t>
            </a:r>
          </a:p>
          <a:p>
            <a:pPr lvl="2"/>
            <a:r>
              <a:rPr lang="en-US" dirty="0" smtClean="0"/>
              <a:t>which is one of the goals of this class.</a:t>
            </a:r>
          </a:p>
          <a:p>
            <a:r>
              <a:rPr lang="en-US" dirty="0" smtClean="0"/>
              <a:t>We will use order notation to approximate 2 things about algorithms:</a:t>
            </a:r>
          </a:p>
          <a:p>
            <a:pPr lvl="1"/>
            <a:r>
              <a:rPr lang="en-US" dirty="0" smtClean="0"/>
              <a:t>How much time they take</a:t>
            </a:r>
          </a:p>
          <a:p>
            <a:pPr lvl="1"/>
            <a:r>
              <a:rPr lang="en-US" dirty="0" smtClean="0"/>
              <a:t>How much memory (space) they 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O(n</a:t>
            </a:r>
            <a:r>
              <a:rPr lang="en-US" b="1" u="sng" baseline="30000" dirty="0" smtClean="0"/>
              <a:t>2</a:t>
            </a:r>
            <a:r>
              <a:rPr lang="en-US" b="1" u="sng" dirty="0" smtClean="0"/>
              <a:t>) </a:t>
            </a:r>
            <a:r>
              <a:rPr lang="en-US" dirty="0" smtClean="0"/>
              <a:t>or</a:t>
            </a:r>
            <a:r>
              <a:rPr lang="en-US" b="1" u="sng" dirty="0" smtClean="0"/>
              <a:t> “Order n</a:t>
            </a:r>
            <a:r>
              <a:rPr lang="en-US" b="1" u="sng" baseline="30000" dirty="0" smtClean="0"/>
              <a:t>2</a:t>
            </a:r>
            <a:r>
              <a:rPr lang="en-US" b="1" u="sng" dirty="0" smtClean="0"/>
              <a:t>”</a:t>
            </a:r>
            <a:r>
              <a:rPr lang="en-US" dirty="0" smtClean="0"/>
              <a:t>:  </a:t>
            </a:r>
            <a:r>
              <a:rPr lang="en-US" b="1" u="sng" dirty="0" smtClean="0"/>
              <a:t>Quadratic time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lvl="2"/>
            <a:r>
              <a:rPr lang="en-US" dirty="0" smtClean="0"/>
              <a:t>for (j = 0; j &lt; n; j++)		This would be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a constant number of operations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O(2</a:t>
            </a:r>
            <a:r>
              <a:rPr lang="en-US" baseline="30000" dirty="0" smtClean="0"/>
              <a:t>n</a:t>
            </a:r>
            <a:r>
              <a:rPr lang="en-US" dirty="0" smtClean="0"/>
              <a:t>) or “Order 2</a:t>
            </a:r>
            <a:r>
              <a:rPr lang="en-US" baseline="30000" dirty="0" smtClean="0"/>
              <a:t>n</a:t>
            </a:r>
            <a:r>
              <a:rPr lang="en-US" dirty="0" smtClean="0"/>
              <a:t>”:  Exponential time</a:t>
            </a:r>
          </a:p>
          <a:p>
            <a:pPr lvl="1"/>
            <a:r>
              <a:rPr lang="en-US" dirty="0" smtClean="0"/>
              <a:t>Input size bigger than 40 or 50 become unmanageable, more theoretical than practical interest.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O(n!):  worse than exponential!</a:t>
            </a:r>
          </a:p>
          <a:p>
            <a:pPr lvl="1"/>
            <a:r>
              <a:rPr lang="en-US" dirty="0" smtClean="0"/>
              <a:t>Input sizes bigger than 10 will take a long time.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 and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When we are talking about the running time of an algorithm,</a:t>
            </a:r>
          </a:p>
          <a:p>
            <a:pPr lvl="1"/>
            <a:r>
              <a:rPr lang="en-US" dirty="0" smtClean="0"/>
              <a:t>you’ll notice that depending on the input – a program may run more quickly or slowly.</a:t>
            </a:r>
          </a:p>
          <a:p>
            <a:r>
              <a:rPr lang="en-US" dirty="0" smtClean="0"/>
              <a:t>For example, Insertion sort </a:t>
            </a:r>
          </a:p>
          <a:p>
            <a:pPr lvl="1"/>
            <a:r>
              <a:rPr lang="en-US" dirty="0" smtClean="0"/>
              <a:t>(which we haven’t gone over yet…)</a:t>
            </a:r>
          </a:p>
          <a:p>
            <a:pPr lvl="1"/>
            <a:r>
              <a:rPr lang="en-US" dirty="0" smtClean="0"/>
              <a:t>will run much for quickly for an already sorted list of numbers</a:t>
            </a:r>
          </a:p>
          <a:p>
            <a:pPr lvl="1"/>
            <a:r>
              <a:rPr lang="en-US" dirty="0" smtClean="0"/>
              <a:t>than if we give it a list of numbers in descending order.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 and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So, when we analyze the running times of algorithms</a:t>
            </a:r>
          </a:p>
          <a:p>
            <a:pPr lvl="1"/>
            <a:r>
              <a:rPr lang="en-US" dirty="0" smtClean="0"/>
              <a:t>we must acknowledge the fact that these running times may vary based on the actual type of input to the algorithm, not just the size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our analysis we are typically concerned with 2 things: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What is the worst possible running time an algorithm can achieve, given any input</a:t>
            </a:r>
          </a:p>
          <a:p>
            <a:pPr marL="1371600" lvl="2" indent="-457200">
              <a:buNone/>
            </a:pPr>
            <a:r>
              <a:rPr lang="en-US" dirty="0" smtClean="0"/>
              <a:t>AND</a:t>
            </a:r>
          </a:p>
          <a:p>
            <a:pPr marL="1371600" lvl="2" indent="-457200">
              <a:buFont typeface="+mj-lt"/>
              <a:buAutoNum type="arabicParenR" startAt="2"/>
            </a:pPr>
            <a:r>
              <a:rPr lang="en-US" dirty="0" smtClean="0"/>
              <a:t>What is the average, or expected running time of an algorithm, averaged over all possible inputs.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 and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In our analysis we are typically concerned with 2 things: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What is the worst possible running time an algorithm can achieve, given any input</a:t>
            </a:r>
          </a:p>
          <a:p>
            <a:pPr marL="1371600" lvl="2" indent="-457200">
              <a:buNone/>
            </a:pPr>
            <a:r>
              <a:rPr lang="en-US" dirty="0" smtClean="0"/>
              <a:t>AND</a:t>
            </a:r>
          </a:p>
          <a:p>
            <a:pPr marL="1828800" lvl="3" indent="-457200">
              <a:buFont typeface="+mj-lt"/>
              <a:buAutoNum type="arabicParenR" startAt="2"/>
            </a:pPr>
            <a:r>
              <a:rPr lang="en-US" dirty="0" smtClean="0"/>
              <a:t>What is the average, or expected running time of an algorithm, averaged over all possible inputs.</a:t>
            </a:r>
          </a:p>
          <a:p>
            <a:pPr marL="971550" lvl="1" indent="-457200"/>
            <a:r>
              <a:rPr lang="en-US" dirty="0" smtClean="0"/>
              <a:t>As you might imagine, #2 is very useful but might be difficult to compute.</a:t>
            </a:r>
          </a:p>
          <a:p>
            <a:pPr marL="971550" lvl="1" indent="-457200"/>
            <a:r>
              <a:rPr lang="en-US" dirty="0" smtClean="0"/>
              <a:t>For #1, you usually have to figure out what input will cause the algorithm to act most inefficiently</a:t>
            </a:r>
          </a:p>
          <a:p>
            <a:pPr marL="1371600" lvl="2" indent="-457200"/>
            <a:r>
              <a:rPr lang="en-US" dirty="0" smtClean="0"/>
              <a:t>For example, a descending list in insertion sort.</a:t>
            </a:r>
          </a:p>
          <a:p>
            <a:pPr marL="1371600" lvl="2" indent="-457200"/>
            <a:r>
              <a:rPr lang="en-US" dirty="0" smtClean="0"/>
              <a:t>Then, simply calculate how long the algorithm would take to run based on that worst-case input.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 and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1295400"/>
            <a:ext cx="9067800" cy="48307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However, if we can show that</a:t>
            </a:r>
          </a:p>
          <a:p>
            <a:pPr lvl="2"/>
            <a:r>
              <a:rPr lang="en-US" dirty="0" smtClean="0"/>
              <a:t>The Best Case – (i.e. the fastest possible running of an algorithm on any input)</a:t>
            </a:r>
          </a:p>
          <a:p>
            <a:pPr lvl="2"/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The Worst Case</a:t>
            </a:r>
          </a:p>
          <a:p>
            <a:pPr lvl="2"/>
            <a:r>
              <a:rPr lang="en-US" dirty="0" smtClean="0"/>
              <a:t>Are the same big-O bound, </a:t>
            </a:r>
          </a:p>
          <a:p>
            <a:pPr lvl="2"/>
            <a:r>
              <a:rPr lang="en-US" dirty="0" smtClean="0"/>
              <a:t>THEN we know the average case is that big-O bound.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 and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computing the average case running time</a:t>
            </a:r>
          </a:p>
          <a:p>
            <a:pPr lvl="1"/>
            <a:r>
              <a:rPr lang="en-US" dirty="0" smtClean="0"/>
              <a:t>We may assume that all inputs are random, or equally likely</a:t>
            </a:r>
          </a:p>
          <a:p>
            <a:pPr lvl="1"/>
            <a:r>
              <a:rPr lang="en-US" dirty="0" smtClean="0"/>
              <a:t>However,</a:t>
            </a:r>
          </a:p>
          <a:p>
            <a:pPr lvl="2"/>
            <a:r>
              <a:rPr lang="en-US" dirty="0" smtClean="0"/>
              <a:t>This may not always be the case</a:t>
            </a:r>
          </a:p>
          <a:p>
            <a:pPr lvl="2"/>
            <a:r>
              <a:rPr lang="en-US" dirty="0" smtClean="0"/>
              <a:t>For example, if the user is given a menu of several choices, it may be the case that some choices are chosen far more frequently than others.</a:t>
            </a:r>
          </a:p>
          <a:p>
            <a:pPr lvl="1"/>
            <a:r>
              <a:rPr lang="en-US" dirty="0" smtClean="0"/>
              <a:t>In this case,</a:t>
            </a:r>
          </a:p>
          <a:p>
            <a:pPr lvl="2"/>
            <a:r>
              <a:rPr lang="en-US" dirty="0" smtClean="0"/>
              <a:t>assuming that each case is chosen equally may not give you an accurate average case running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/>
          <a:lstStyle/>
          <a:p>
            <a:r>
              <a:rPr lang="en-US" sz="4000" dirty="0" smtClean="0"/>
              <a:t>Using Order Notation to Estimate Time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say you are told:</a:t>
            </a:r>
          </a:p>
          <a:p>
            <a:pPr lvl="1"/>
            <a:r>
              <a:rPr lang="en-US" dirty="0" smtClean="0"/>
              <a:t>Algorithm A runs in O(n) time,</a:t>
            </a:r>
          </a:p>
          <a:p>
            <a:pPr lvl="1"/>
            <a:r>
              <a:rPr lang="en-US" dirty="0" smtClean="0"/>
              <a:t>and for an input size of 10, the algorithm runs in 2 </a:t>
            </a:r>
            <a:r>
              <a:rPr lang="en-US" dirty="0" err="1" smtClean="0"/>
              <a:t>ms.</a:t>
            </a:r>
            <a:endParaRPr lang="en-US" dirty="0" smtClean="0"/>
          </a:p>
          <a:p>
            <a:pPr lvl="1"/>
            <a:r>
              <a:rPr lang="en-US" dirty="0" smtClean="0"/>
              <a:t>Then, you can expect it to take 100ms to run on an input size of 500.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in general, if you know an algorithm is O(f(n)),</a:t>
            </a:r>
          </a:p>
          <a:p>
            <a:pPr lvl="1"/>
            <a:r>
              <a:rPr lang="en-US" dirty="0" smtClean="0"/>
              <a:t>Assume that the exact running time is c*f(n), where c is some constant</a:t>
            </a:r>
          </a:p>
          <a:p>
            <a:pPr lvl="1"/>
            <a:r>
              <a:rPr lang="en-US" dirty="0" smtClean="0"/>
              <a:t>Then given an input size and a running time, you should be able solve for 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49069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Algorithm A runs in O(n</a:t>
            </a:r>
            <a:r>
              <a:rPr lang="en-US" baseline="30000" dirty="0" smtClean="0"/>
              <a:t>2</a:t>
            </a:r>
            <a:r>
              <a:rPr lang="en-US" dirty="0" smtClean="0"/>
              <a:t>) time, and for an input size of 4, the algorithm runs in 10 </a:t>
            </a:r>
            <a:r>
              <a:rPr lang="en-US" dirty="0" err="1" smtClean="0"/>
              <a:t>ms.</a:t>
            </a:r>
            <a:endParaRPr lang="en-US" dirty="0" smtClean="0"/>
          </a:p>
          <a:p>
            <a:pPr marL="914400" lvl="1" indent="-514350"/>
            <a:r>
              <a:rPr lang="en-US" dirty="0" smtClean="0"/>
              <a:t>How long can you expect it to take to run on an input size of 16</a:t>
            </a:r>
            <a:r>
              <a:rPr lang="en-US" dirty="0" smtClean="0"/>
              <a:t>?</a:t>
            </a:r>
          </a:p>
          <a:p>
            <a:pPr marL="1314450" lvl="2" indent="-514350"/>
            <a:r>
              <a:rPr lang="en-US" dirty="0" smtClean="0"/>
              <a:t>Given O(f(n)), we know  </a:t>
            </a:r>
            <a:r>
              <a:rPr lang="en-US" dirty="0" smtClean="0">
                <a:sym typeface="Wingdings" pitchFamily="2" charset="2"/>
              </a:rPr>
              <a:t>  c*f(n) = time in ms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So we’re given f(n) = n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and n = 4, and time = 10ms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So we can solve for c:  c*4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= 10ms, c = 10/16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Now in the second part, n = 16 and we want to find the time, now we can plug in c: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(10/16)*16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= 160 ms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Algorithm A runs in O(log</a:t>
            </a:r>
            <a:r>
              <a:rPr lang="en-US" baseline="-25000" dirty="0" smtClean="0"/>
              <a:t>2</a:t>
            </a:r>
            <a:r>
              <a:rPr lang="en-US" dirty="0" smtClean="0"/>
              <a:t>n) time, and for an input size of 16, the algorithm runs in 28 </a:t>
            </a:r>
            <a:r>
              <a:rPr lang="en-US" dirty="0" err="1" smtClean="0"/>
              <a:t>ms.</a:t>
            </a:r>
            <a:endParaRPr lang="en-US" dirty="0" smtClean="0"/>
          </a:p>
          <a:p>
            <a:pPr marL="914400" lvl="1" indent="-514350"/>
            <a:r>
              <a:rPr lang="en-US" dirty="0" smtClean="0"/>
              <a:t>How long can you expect it to take to run on an input size of 64</a:t>
            </a:r>
            <a:r>
              <a:rPr lang="en-US" dirty="0" smtClean="0"/>
              <a:t>?</a:t>
            </a:r>
          </a:p>
          <a:p>
            <a:pPr marL="914400" lvl="1" indent="-514350"/>
            <a:r>
              <a:rPr lang="en-US" dirty="0" smtClean="0"/>
              <a:t>C*log</a:t>
            </a:r>
            <a:r>
              <a:rPr lang="en-US" baseline="-25000" dirty="0" smtClean="0"/>
              <a:t>2</a:t>
            </a:r>
            <a:r>
              <a:rPr lang="en-US" dirty="0" smtClean="0"/>
              <a:t>(16) = 28ms  </a:t>
            </a:r>
            <a:r>
              <a:rPr lang="en-US" dirty="0" smtClean="0">
                <a:sym typeface="Wingdings" pitchFamily="2" charset="2"/>
              </a:rPr>
              <a:t>  4c = 28ms  c = 7</a:t>
            </a:r>
          </a:p>
          <a:p>
            <a:pPr marL="914400" lvl="1" indent="-514350"/>
            <a:endParaRPr lang="en-US" dirty="0" smtClean="0">
              <a:sym typeface="Wingdings" pitchFamily="2" charset="2"/>
            </a:endParaRP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If n = 64, let’s solve for time: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7*log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64 = time ms</a:t>
            </a:r>
          </a:p>
          <a:p>
            <a:pPr marL="1314450" lvl="2" indent="-514350"/>
            <a:r>
              <a:rPr lang="en-US" dirty="0" smtClean="0">
                <a:sym typeface="Wingdings" pitchFamily="2" charset="2"/>
              </a:rPr>
              <a:t>7*6 = 42 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first thing to realize is that it will be nearly </a:t>
            </a:r>
            <a:r>
              <a:rPr lang="en-US" b="1" u="sng" dirty="0" smtClean="0"/>
              <a:t>impossible</a:t>
            </a:r>
            <a:r>
              <a:rPr lang="en-US" dirty="0" smtClean="0"/>
              <a:t> to exactly figure out how much time an algorithm will take on a particular computer.</a:t>
            </a:r>
          </a:p>
          <a:p>
            <a:pPr lvl="1"/>
            <a:r>
              <a:rPr lang="en-US" dirty="0" smtClean="0"/>
              <a:t>Each algorithm instruction gets translated into smaller machine instructions</a:t>
            </a:r>
          </a:p>
          <a:p>
            <a:pPr lvl="2"/>
            <a:r>
              <a:rPr lang="en-US" dirty="0" smtClean="0"/>
              <a:t>Each of which take various amounts of time to execute on different computers.</a:t>
            </a:r>
          </a:p>
          <a:p>
            <a:pPr lvl="1"/>
            <a:r>
              <a:rPr lang="en-US" dirty="0" smtClean="0"/>
              <a:t>Also, we want to judge the algorithms independent of their specific implementation </a:t>
            </a:r>
          </a:p>
          <a:p>
            <a:pPr lvl="2"/>
            <a:r>
              <a:rPr lang="en-US" dirty="0" smtClean="0"/>
              <a:t>An algorithm’s run time can be language independent</a:t>
            </a:r>
          </a:p>
          <a:p>
            <a:r>
              <a:rPr lang="en-US" dirty="0" smtClean="0"/>
              <a:t>Therefore, rather than figuring out an algorithm’s exact running time</a:t>
            </a:r>
          </a:p>
          <a:p>
            <a:pPr lvl="1"/>
            <a:r>
              <a:rPr lang="en-US" b="1" u="sng" dirty="0" smtClean="0"/>
              <a:t>We will only want an approximation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Reasonable </a:t>
            </a:r>
            <a:r>
              <a:rPr lang="en-US" dirty="0" err="1" smtClean="0"/>
              <a:t>vs</a:t>
            </a:r>
            <a:r>
              <a:rPr lang="en-US" dirty="0" smtClean="0"/>
              <a:t> Unreasonable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10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One thing we can use order notation for is </a:t>
            </a:r>
          </a:p>
          <a:p>
            <a:pPr lvl="1"/>
            <a:r>
              <a:rPr lang="en-US" dirty="0" smtClean="0"/>
              <a:t>to decide whether or not an algorithm can be implemented in practice and run in a reasonable amount of time.</a:t>
            </a:r>
          </a:p>
          <a:p>
            <a:pPr lvl="1"/>
            <a:r>
              <a:rPr lang="en-US" dirty="0" smtClean="0"/>
              <a:t>In a very general sense,</a:t>
            </a:r>
          </a:p>
          <a:p>
            <a:pPr lvl="2"/>
            <a:r>
              <a:rPr lang="en-US" dirty="0" smtClean="0"/>
              <a:t>algorithms that run in polynomial time with respect to the input, are considered to be REASONABLE.</a:t>
            </a:r>
          </a:p>
          <a:p>
            <a:pPr lvl="3"/>
            <a:r>
              <a:rPr lang="en-US" dirty="0" smtClean="0"/>
              <a:t>So this would include any algorithm that runs in O(</a:t>
            </a:r>
            <a:r>
              <a:rPr lang="en-US" dirty="0" err="1" smtClean="0"/>
              <a:t>n</a:t>
            </a:r>
            <a:r>
              <a:rPr lang="en-US" baseline="30000" dirty="0" err="1" smtClean="0"/>
              <a:t>k</a:t>
            </a:r>
            <a:r>
              <a:rPr lang="en-US" dirty="0" smtClean="0"/>
              <a:t>) time, where k is some constant.</a:t>
            </a:r>
          </a:p>
          <a:p>
            <a:pPr lvl="3"/>
            <a:r>
              <a:rPr lang="en-US" dirty="0" smtClean="0"/>
              <a:t>In most everyday problems, k is never more than 3 or so</a:t>
            </a:r>
          </a:p>
          <a:p>
            <a:pPr lvl="3"/>
            <a:r>
              <a:rPr lang="en-US" dirty="0" smtClean="0"/>
              <a:t>While O(n</a:t>
            </a:r>
            <a:r>
              <a:rPr lang="en-US" baseline="30000" dirty="0" smtClean="0"/>
              <a:t>3</a:t>
            </a:r>
            <a:r>
              <a:rPr lang="en-US" dirty="0" smtClean="0"/>
              <a:t>) algorithms are quite slow for larger input sizes, they will still finish in a reasonable amount of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Reasonable </a:t>
            </a:r>
            <a:r>
              <a:rPr lang="en-US" dirty="0" err="1" smtClean="0"/>
              <a:t>vs</a:t>
            </a:r>
            <a:r>
              <a:rPr lang="en-US" dirty="0" smtClean="0"/>
              <a:t> Unreasonable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there are mathematical functions that are “larger” than polynomials.</a:t>
            </a:r>
          </a:p>
          <a:p>
            <a:pPr lvl="1"/>
            <a:r>
              <a:rPr lang="en-US" dirty="0" smtClean="0"/>
              <a:t>In particular, exponential functions grow much more quickly than polynomials.</a:t>
            </a:r>
          </a:p>
          <a:p>
            <a:pPr lvl="2"/>
            <a:r>
              <a:rPr lang="en-US" dirty="0" smtClean="0"/>
              <a:t>Exponential, meaning it runs in O(</a:t>
            </a:r>
            <a:r>
              <a:rPr lang="en-US" dirty="0" err="1" smtClean="0"/>
              <a:t>c</a:t>
            </a:r>
            <a:r>
              <a:rPr lang="en-US" baseline="30000" dirty="0" err="1" smtClean="0"/>
              <a:t>n</a:t>
            </a:r>
            <a:r>
              <a:rPr lang="en-US" dirty="0" smtClean="0"/>
              <a:t>) time, where c is some constant.</a:t>
            </a:r>
          </a:p>
          <a:p>
            <a:pPr lvl="3"/>
            <a:r>
              <a:rPr lang="en-US" dirty="0" smtClean="0"/>
              <a:t>It is considered to be an UNREASONABLE algorithm.</a:t>
            </a:r>
          </a:p>
          <a:p>
            <a:pPr lvl="3"/>
            <a:r>
              <a:rPr lang="en-US" dirty="0" smtClean="0"/>
              <a:t>Running such an algorithm would take too much time for any substantial value of n.</a:t>
            </a:r>
          </a:p>
          <a:p>
            <a:pPr lvl="3"/>
            <a:r>
              <a:rPr lang="en-US" dirty="0" smtClean="0"/>
              <a:t>For example, consider computing 2</a:t>
            </a:r>
            <a:r>
              <a:rPr lang="en-US" baseline="30000" dirty="0" smtClean="0"/>
              <a:t>100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Reasonable </a:t>
            </a:r>
            <a:r>
              <a:rPr lang="en-US" dirty="0" err="1" smtClean="0"/>
              <a:t>vs</a:t>
            </a:r>
            <a:r>
              <a:rPr lang="en-US" dirty="0" smtClean="0"/>
              <a:t> Unreasonable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Often times, exhaustive search algorithms are UNREASONABLE.</a:t>
            </a:r>
          </a:p>
          <a:p>
            <a:pPr lvl="1"/>
            <a:r>
              <a:rPr lang="en-US" dirty="0" smtClean="0"/>
              <a:t>In a chess game, one way for a computer player to choose a move is to map out all possible moves by the computer and the opponent, several moves into the future.</a:t>
            </a:r>
          </a:p>
          <a:p>
            <a:pPr lvl="2"/>
            <a:r>
              <a:rPr lang="en-US" dirty="0" smtClean="0"/>
              <a:t>Then by judging which would lead to a better board position, the computer would choose the best move.</a:t>
            </a:r>
          </a:p>
          <a:p>
            <a:pPr lvl="3"/>
            <a:r>
              <a:rPr lang="en-US" dirty="0" smtClean="0"/>
              <a:t>Unfortunately, there are too many board positions to consider them all</a:t>
            </a:r>
          </a:p>
          <a:p>
            <a:pPr lvl="3"/>
            <a:r>
              <a:rPr lang="en-US" dirty="0" smtClean="0"/>
              <a:t>So such an algorithm would be unreasonable.</a:t>
            </a:r>
          </a:p>
          <a:p>
            <a:pPr lvl="3"/>
            <a:r>
              <a:rPr lang="en-US" dirty="0" smtClean="0"/>
              <a:t>(Most computer chess programs only search a few possible moves, not all of them.  And only consider a few of the opponents responses.)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type of approximation we will be looking for is a </a:t>
            </a:r>
            <a:r>
              <a:rPr lang="en-US" b="1" dirty="0" smtClean="0"/>
              <a:t>Big-O</a:t>
            </a:r>
            <a:r>
              <a:rPr lang="en-US" dirty="0" smtClean="0"/>
              <a:t> approximation</a:t>
            </a:r>
          </a:p>
          <a:p>
            <a:pPr lvl="1"/>
            <a:r>
              <a:rPr lang="en-US" dirty="0" smtClean="0"/>
              <a:t>A type of order notation</a:t>
            </a:r>
          </a:p>
          <a:p>
            <a:pPr lvl="1"/>
            <a:r>
              <a:rPr lang="en-US" dirty="0" smtClean="0"/>
              <a:t>Used to describe the limiting behavior of a function, when the argument approaches a large value.</a:t>
            </a:r>
          </a:p>
          <a:p>
            <a:pPr lvl="1"/>
            <a:r>
              <a:rPr lang="en-US" dirty="0" smtClean="0"/>
              <a:t>In simpler terms a Big-O approximation is: </a:t>
            </a:r>
          </a:p>
          <a:p>
            <a:pPr lvl="2"/>
            <a:r>
              <a:rPr lang="en-US" b="1" u="sng" dirty="0" smtClean="0"/>
              <a:t>An Upper bound on the growth rate of a function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Lower bound, and </a:t>
            </a:r>
            <a:r>
              <a:rPr lang="en-US" dirty="0" err="1" smtClean="0"/>
              <a:t>upper&amp;lower</a:t>
            </a:r>
            <a:r>
              <a:rPr lang="en-US" dirty="0" smtClean="0"/>
              <a:t> bounds, and more involved proofs will be discussed in CS2.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6868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Each statement and each comparison in C takes some constant time.</a:t>
            </a:r>
          </a:p>
          <a:p>
            <a:r>
              <a:rPr lang="en-US" dirty="0" smtClean="0"/>
              <a:t>Time and space complexity will be a function of:</a:t>
            </a:r>
          </a:p>
          <a:p>
            <a:pPr lvl="1"/>
            <a:r>
              <a:rPr lang="en-US" dirty="0" smtClean="0"/>
              <a:t>The input size (usually referred to as </a:t>
            </a:r>
            <a:r>
              <a:rPr lang="en-US" b="1" i="1" u="sng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Since we are going for an </a:t>
            </a:r>
            <a:r>
              <a:rPr lang="en-US" b="1" i="1" dirty="0" smtClean="0"/>
              <a:t>approximation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we will make the following two simplifications in counting the # of steps an algorithm takes: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Eliminate any term whose contribution to the total ceases to be significant as n becomes large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Eliminate constant factors.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219200"/>
            <a:ext cx="8686800" cy="5029200"/>
          </a:xfrm>
        </p:spPr>
        <p:txBody>
          <a:bodyPr>
            <a:normAutofit/>
          </a:bodyPr>
          <a:lstStyle/>
          <a:p>
            <a:pPr marL="971550" lvl="1" indent="-514350"/>
            <a:r>
              <a:rPr lang="en-US" dirty="0" smtClean="0"/>
              <a:t>Thus, if we count the # of steps an algorithm takes is 4</a:t>
            </a:r>
            <a:r>
              <a:rPr lang="en-US" b="1" dirty="0" smtClean="0"/>
              <a:t>n</a:t>
            </a:r>
            <a:r>
              <a:rPr lang="en-US" baseline="30000" dirty="0" smtClean="0"/>
              <a:t>2 </a:t>
            </a:r>
            <a:r>
              <a:rPr lang="en-US" dirty="0" smtClean="0"/>
              <a:t>+ 3</a:t>
            </a:r>
            <a:r>
              <a:rPr lang="en-US" b="1" dirty="0" smtClean="0"/>
              <a:t>n</a:t>
            </a:r>
            <a:r>
              <a:rPr lang="en-US" dirty="0" smtClean="0"/>
              <a:t> - 5, then we will: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Ignore 3</a:t>
            </a:r>
            <a:r>
              <a:rPr lang="en-US" b="1" dirty="0" smtClean="0"/>
              <a:t>n</a:t>
            </a:r>
            <a:r>
              <a:rPr lang="en-US" dirty="0" smtClean="0"/>
              <a:t>-5 because that accounts for a small number of steps as </a:t>
            </a:r>
            <a:r>
              <a:rPr lang="en-US" b="1" i="1" dirty="0" smtClean="0"/>
              <a:t>n</a:t>
            </a:r>
            <a:r>
              <a:rPr lang="en-US" dirty="0" smtClean="0"/>
              <a:t> gets large (</a:t>
            </a:r>
            <a:r>
              <a:rPr lang="en-US" dirty="0" err="1" smtClean="0"/>
              <a:t>waaay</a:t>
            </a:r>
            <a:r>
              <a:rPr lang="en-US" dirty="0" smtClean="0"/>
              <a:t> less than </a:t>
            </a:r>
            <a:r>
              <a:rPr lang="en-US" b="1" dirty="0" smtClean="0"/>
              <a:t>n</a:t>
            </a:r>
            <a:r>
              <a:rPr lang="en-US" b="1" baseline="30000" dirty="0" smtClean="0"/>
              <a:t>2</a:t>
            </a:r>
            <a:r>
              <a:rPr lang="en-US" dirty="0" smtClean="0"/>
              <a:t>)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Eliminate the constant factor of 4 in front of the </a:t>
            </a:r>
            <a:r>
              <a:rPr lang="en-US" b="1" dirty="0" smtClean="0"/>
              <a:t>n</a:t>
            </a:r>
            <a:r>
              <a:rPr lang="en-US" b="1" baseline="30000" dirty="0" smtClean="0"/>
              <a:t>2</a:t>
            </a:r>
            <a:r>
              <a:rPr lang="en-US" dirty="0" smtClean="0"/>
              <a:t> term.</a:t>
            </a:r>
          </a:p>
          <a:p>
            <a:pPr marL="1371600" lvl="2" indent="-514350"/>
            <a:r>
              <a:rPr lang="en-US" dirty="0" smtClean="0"/>
              <a:t>In doing so, we conclude that the algorithm takes </a:t>
            </a:r>
            <a:r>
              <a:rPr lang="en-US" b="1" u="sng" dirty="0" smtClean="0"/>
              <a:t>O(n</a:t>
            </a:r>
            <a:r>
              <a:rPr lang="en-US" b="1" u="sng" baseline="30000" dirty="0" smtClean="0"/>
              <a:t>2</a:t>
            </a:r>
            <a:r>
              <a:rPr lang="en-US" b="1" u="sng" dirty="0" smtClean="0"/>
              <a:t>) </a:t>
            </a:r>
            <a:r>
              <a:rPr lang="en-US" dirty="0" smtClean="0"/>
              <a:t>steps.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2192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Only consider the most significant </a:t>
            </a:r>
            <a:r>
              <a:rPr lang="en-US" b="1" i="1" dirty="0" smtClean="0"/>
              <a:t>term</a:t>
            </a:r>
          </a:p>
          <a:p>
            <a:pPr lvl="1"/>
            <a:r>
              <a:rPr lang="en-US" b="1" i="1" dirty="0" smtClean="0"/>
              <a:t>So for :  </a:t>
            </a:r>
            <a:r>
              <a:rPr lang="en-US" dirty="0" smtClean="0"/>
              <a:t>4</a:t>
            </a:r>
            <a:r>
              <a:rPr lang="en-US" b="1" dirty="0" smtClean="0"/>
              <a:t>n</a:t>
            </a:r>
            <a:r>
              <a:rPr lang="en-US" baseline="30000" dirty="0" smtClean="0"/>
              <a:t>2 </a:t>
            </a:r>
            <a:r>
              <a:rPr lang="en-US" dirty="0" smtClean="0"/>
              <a:t>+ 3</a:t>
            </a:r>
            <a:r>
              <a:rPr lang="en-US" b="1" dirty="0" smtClean="0"/>
              <a:t>n</a:t>
            </a:r>
            <a:r>
              <a:rPr lang="en-US" dirty="0" smtClean="0"/>
              <a:t> – 5, we only look at 4n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Then, we get rid of the constant 4*</a:t>
            </a:r>
          </a:p>
          <a:p>
            <a:pPr lvl="1"/>
            <a:r>
              <a:rPr lang="en-US" dirty="0" smtClean="0"/>
              <a:t>And we get </a:t>
            </a:r>
            <a:r>
              <a:rPr lang="en-US" b="1" u="sng" dirty="0" smtClean="0"/>
              <a:t>O(n</a:t>
            </a:r>
            <a:r>
              <a:rPr lang="en-US" b="1" u="sng" baseline="30000" dirty="0" smtClean="0"/>
              <a:t>2</a:t>
            </a:r>
            <a:r>
              <a:rPr lang="en-US" b="1" u="sng" dirty="0" smtClean="0"/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514600" y="1905000"/>
            <a:ext cx="12192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334000"/>
          </a:xfrm>
        </p:spPr>
        <p:txBody>
          <a:bodyPr/>
          <a:lstStyle/>
          <a:p>
            <a:r>
              <a:rPr lang="en-US" dirty="0" smtClean="0"/>
              <a:t>Why can we do this?</a:t>
            </a:r>
          </a:p>
          <a:p>
            <a:pPr lvl="1"/>
            <a:r>
              <a:rPr lang="en-US" dirty="0" smtClean="0"/>
              <a:t>Because as n gets very large, the most significant term far outweighs the less significant terms and the constants.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3505200"/>
          <a:ext cx="6253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  <a:gridCol w="114808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4n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40,000,000,000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4,000,000,000,000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F(n) is O[g(n)] if there exists positive integers c and N, such that f(n) &lt;= c*g(n) for all n&gt;=N.</a:t>
            </a:r>
          </a:p>
          <a:p>
            <a:pPr lvl="2"/>
            <a:r>
              <a:rPr lang="en-US" dirty="0" smtClean="0"/>
              <a:t>Think about the 2 functions we just had:</a:t>
            </a:r>
          </a:p>
          <a:p>
            <a:pPr lvl="3"/>
            <a:r>
              <a:rPr lang="en-US" dirty="0" smtClean="0"/>
              <a:t>f(n) = 4n</a:t>
            </a:r>
            <a:r>
              <a:rPr lang="en-US" baseline="30000" dirty="0" smtClean="0"/>
              <a:t>2</a:t>
            </a:r>
            <a:r>
              <a:rPr lang="en-US" dirty="0" smtClean="0"/>
              <a:t> + 3n + 10, and g(n) = n</a:t>
            </a:r>
            <a:r>
              <a:rPr lang="en-US" baseline="30000" dirty="0" smtClean="0"/>
              <a:t>2</a:t>
            </a:r>
          </a:p>
          <a:p>
            <a:pPr lvl="3"/>
            <a:r>
              <a:rPr lang="en-US" dirty="0" smtClean="0"/>
              <a:t>We agreed that O(4n</a:t>
            </a:r>
            <a:r>
              <a:rPr lang="en-US" baseline="30000" dirty="0" smtClean="0"/>
              <a:t>2</a:t>
            </a:r>
            <a:r>
              <a:rPr lang="en-US" dirty="0" smtClean="0"/>
              <a:t> + 3n + 10)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Which means we agreed that the order of f(n) is O(g(n))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So then what we were actually saying is…</a:t>
            </a:r>
          </a:p>
          <a:p>
            <a:pPr lvl="2"/>
            <a:r>
              <a:rPr lang="en-US" dirty="0" smtClean="0"/>
              <a:t>f(n) is big-O of g(n), if there is a c (c is a constant)</a:t>
            </a:r>
          </a:p>
          <a:p>
            <a:pPr lvl="2"/>
            <a:r>
              <a:rPr lang="en-US" dirty="0" smtClean="0"/>
              <a:t>Such that f(n) is not larger than c*g(n) for sufficiently large values of n (greater than N)</a:t>
            </a:r>
          </a:p>
          <a:p>
            <a:pPr lvl="1"/>
            <a:r>
              <a:rPr lang="en-US" dirty="0" smtClean="0"/>
              <a:t>Let’s see if we can determine c and 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10613</TotalTime>
  <Words>2629</Words>
  <Application>Microsoft Office PowerPoint</Application>
  <PresentationFormat>On-screen Show (4:3)</PresentationFormat>
  <Paragraphs>331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ucf_STRIPES_yellow</vt:lpstr>
      <vt:lpstr>Intro to Algorithm analysis</vt:lpstr>
      <vt:lpstr>Algorithm Analysis</vt:lpstr>
      <vt:lpstr>Algorithm Analysis</vt:lpstr>
      <vt:lpstr>Algorithm Analysis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Big-O Notation</vt:lpstr>
      <vt:lpstr>Big-O Notation</vt:lpstr>
      <vt:lpstr>Big-O Notation</vt:lpstr>
      <vt:lpstr>Big-O Notation</vt:lpstr>
      <vt:lpstr>Big-O Notation</vt:lpstr>
      <vt:lpstr>Big O Notation</vt:lpstr>
      <vt:lpstr>Big O Notation</vt:lpstr>
      <vt:lpstr>Average Case and Worst Case</vt:lpstr>
      <vt:lpstr>Average Case and Worst Case</vt:lpstr>
      <vt:lpstr>Average Case and Worst Case</vt:lpstr>
      <vt:lpstr>Average Case and Worst Case</vt:lpstr>
      <vt:lpstr>Average Case and Worst Case</vt:lpstr>
      <vt:lpstr>Using Order Notation to Estimate Time</vt:lpstr>
      <vt:lpstr>Practice Problems</vt:lpstr>
      <vt:lpstr>Practice Problems</vt:lpstr>
      <vt:lpstr>Reasonable vs Unreasonable Algorithms</vt:lpstr>
      <vt:lpstr>Reasonable vs Unreasonable Algorithms</vt:lpstr>
      <vt:lpstr>Reasonable vs Unreasonable Algorithms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183</cp:revision>
  <dcterms:created xsi:type="dcterms:W3CDTF">2011-06-06T20:26:19Z</dcterms:created>
  <dcterms:modified xsi:type="dcterms:W3CDTF">2011-09-19T17:15:50Z</dcterms:modified>
</cp:coreProperties>
</file>