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453" r:id="rId3"/>
    <p:sldId id="452" r:id="rId4"/>
    <p:sldId id="454" r:id="rId5"/>
    <p:sldId id="456" r:id="rId6"/>
    <p:sldId id="457" r:id="rId7"/>
    <p:sldId id="458" r:id="rId8"/>
    <p:sldId id="455" r:id="rId9"/>
    <p:sldId id="459" r:id="rId10"/>
    <p:sldId id="460" r:id="rId11"/>
    <p:sldId id="461" r:id="rId12"/>
    <p:sldId id="462" r:id="rId13"/>
    <p:sldId id="463" r:id="rId14"/>
    <p:sldId id="464" r:id="rId15"/>
    <p:sldId id="46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24A9A"/>
    <a:srgbClr val="8CAE0E"/>
    <a:srgbClr val="9A226F"/>
    <a:srgbClr val="04B87C"/>
    <a:srgbClr val="FF00FF"/>
    <a:srgbClr val="934BC9"/>
    <a:srgbClr val="CE4508"/>
    <a:srgbClr val="CE4F08"/>
    <a:srgbClr val="CD6209"/>
    <a:srgbClr val="E44D0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57" autoAdjust="0"/>
    <p:restoredTop sz="90452" autoAdjust="0"/>
  </p:normalViewPr>
  <p:slideViewPr>
    <p:cSldViewPr>
      <p:cViewPr>
        <p:scale>
          <a:sx n="80" d="100"/>
          <a:sy n="80" d="100"/>
        </p:scale>
        <p:origin x="-348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38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4382A-4E5E-4B14-A145-7120F6B66741}" type="datetimeFigureOut">
              <a:rPr lang="en-US" smtClean="0"/>
              <a:pPr/>
              <a:t>1/30/2012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3BEFC-85FC-46D3-9CF2-959A081C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96274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9B01E-D769-45DE-A5CF-658702359C5A}" type="datetimeFigureOut">
              <a:rPr lang="en-US" smtClean="0"/>
              <a:pPr/>
              <a:t>1/30/2012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C258D-201B-43E2-8A9B-3DF7E95A70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5423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first_slid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/>
          <a:lstStyle>
            <a:lvl1pPr>
              <a:defRPr sz="4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 Std" pitchFamily="8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219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1/30/2012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logo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4800" y="1411990"/>
            <a:ext cx="2590800" cy="10264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DD7309"/>
              </a:buClr>
              <a:defRPr/>
            </a:lvl1pPr>
            <a:lvl2pPr>
              <a:buClr>
                <a:srgbClr val="E2960C"/>
              </a:buClr>
              <a:defRPr/>
            </a:lvl2pPr>
            <a:lvl3pPr>
              <a:buClr>
                <a:srgbClr val="DF7103"/>
              </a:buClr>
              <a:defRPr/>
            </a:lvl3pPr>
            <a:lvl4pPr>
              <a:buClr>
                <a:srgbClr val="D2A000"/>
              </a:buClr>
              <a:defRPr/>
            </a:lvl4pPr>
            <a:lvl5pPr>
              <a:buClr>
                <a:srgbClr val="FB8605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1/30/2012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1/30/2012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1/30/2012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1/30/2012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1/30/2012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1/30/2012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bg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9D9DD92-05B5-4C89-9BB2-BC126A4457BA}" type="datetimeFigureOut">
              <a:rPr lang="en-US" smtClean="0"/>
              <a:pPr/>
              <a:t>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ＭＳ Ｐゴシック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SzPct val="110000"/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5F923C"/>
        </a:buClr>
        <a:buSzPct val="100000"/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487228"/>
        </a:buClr>
        <a:buSzPct val="100000"/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Stencil" pitchFamily="82" charset="0"/>
              </a:rPr>
              <a:t>Intro to Algorithm analysis</a:t>
            </a:r>
            <a:endParaRPr lang="en-US" dirty="0">
              <a:latin typeface="Stencil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COP 3502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0"/>
            <a:ext cx="9144000" cy="2438400"/>
          </a:xfrm>
        </p:spPr>
        <p:txBody>
          <a:bodyPr>
            <a:normAutofit lnSpcReduction="10000"/>
          </a:bodyPr>
          <a:lstStyle/>
          <a:p>
            <a:r>
              <a:rPr lang="en-US" sz="2400" b="1" dirty="0" smtClean="0"/>
              <a:t>All we did in this example is reset j to 0 at the beginning of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loop iteration. </a:t>
            </a:r>
          </a:p>
          <a:p>
            <a:pPr lvl="1"/>
            <a:r>
              <a:rPr lang="en-US" sz="2000" b="1" dirty="0" smtClean="0"/>
              <a:t>Now, j can range from 0 to n for EACH value of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</a:t>
            </a:r>
          </a:p>
          <a:p>
            <a:pPr lvl="1"/>
            <a:r>
              <a:rPr lang="en-US" sz="2000" b="1" dirty="0" smtClean="0"/>
              <a:t>(similar to example #1), </a:t>
            </a:r>
          </a:p>
          <a:p>
            <a:pPr lvl="1"/>
            <a:r>
              <a:rPr lang="en-US" sz="2000" b="1" dirty="0" smtClean="0"/>
              <a:t>so the run-time is</a:t>
            </a:r>
            <a:endParaRPr lang="en-US" sz="2000" dirty="0" smtClean="0"/>
          </a:p>
          <a:p>
            <a:pPr lvl="1"/>
            <a:r>
              <a:rPr lang="en-US" sz="3200" b="1" u="sng" dirty="0" smtClean="0">
                <a:solidFill>
                  <a:srgbClr val="FF0000"/>
                </a:solidFill>
                <a:sym typeface="Wingdings" pitchFamily="2" charset="2"/>
              </a:rPr>
              <a:t>O(n</a:t>
            </a:r>
            <a:r>
              <a:rPr lang="en-US" sz="3200" b="1" u="sng" baseline="30000" dirty="0" smtClean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sz="3200" b="1" u="sng" dirty="0" smtClean="0">
                <a:solidFill>
                  <a:srgbClr val="FF0000"/>
                </a:solidFill>
                <a:sym typeface="Wingdings" pitchFamily="2" charset="2"/>
              </a:rPr>
              <a:t>)</a:t>
            </a:r>
            <a:endParaRPr lang="en-US" sz="3200" b="1" u="sng" dirty="0" smtClean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838200"/>
            <a:ext cx="7467600" cy="378565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func5(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** array,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n) {</a:t>
            </a:r>
            <a:endParaRPr lang="en-US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=0, j=0;</a:t>
            </a:r>
            <a:endParaRPr lang="en-US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while (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&lt; n) {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j=0;</a:t>
            </a:r>
            <a:endParaRPr lang="en-US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while (j &lt; n &amp;&amp; array[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][j] == 1)</a:t>
            </a:r>
            <a:endParaRPr lang="en-US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j++;</a:t>
            </a:r>
            <a:endParaRPr lang="en-US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++;</a:t>
            </a:r>
            <a:endParaRPr lang="en-US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}</a:t>
            </a:r>
            <a:endParaRPr lang="en-US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return j;</a:t>
            </a:r>
            <a:endParaRPr lang="en-US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4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Left Arrow 6"/>
          <p:cNvSpPr/>
          <p:nvPr/>
        </p:nvSpPr>
        <p:spPr>
          <a:xfrm>
            <a:off x="2743200" y="2743200"/>
            <a:ext cx="1066800" cy="3810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9" name="Left Arrow 8"/>
          <p:cNvSpPr/>
          <p:nvPr/>
        </p:nvSpPr>
        <p:spPr>
          <a:xfrm>
            <a:off x="2743200" y="3124200"/>
            <a:ext cx="1066800" cy="3810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533400" y="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Analysis of Code Segments:  </a:t>
            </a:r>
            <a:r>
              <a:rPr kumimoji="0" lang="en-US" sz="4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EX 5</a:t>
            </a:r>
            <a:endParaRPr kumimoji="0" lang="en-US" sz="4400" b="1" i="0" u="sng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ＭＳ Ｐゴシック" pitchFamily="34" charset="-128"/>
              <a:cs typeface="+mj-cs"/>
            </a:endParaRPr>
          </a:p>
        </p:txBody>
      </p:sp>
      <p:sp>
        <p:nvSpPr>
          <p:cNvPr id="11" name="Left Arrow 10"/>
          <p:cNvSpPr/>
          <p:nvPr/>
        </p:nvSpPr>
        <p:spPr>
          <a:xfrm>
            <a:off x="2743200" y="1981200"/>
            <a:ext cx="1066800" cy="381000"/>
          </a:xfrm>
          <a:prstGeom prst="lef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038600"/>
            <a:ext cx="5638800" cy="2971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amount of times the inner loop runs is dependent on </a:t>
            </a:r>
            <a:r>
              <a:rPr lang="en-US" sz="2400" b="1" i="1" dirty="0" err="1" smtClean="0"/>
              <a:t>i</a:t>
            </a:r>
            <a:endParaRPr lang="en-US" sz="2400" b="1" i="1" dirty="0" smtClean="0"/>
          </a:p>
          <a:p>
            <a:pPr lvl="1"/>
            <a:r>
              <a:rPr lang="en-US" sz="2000" dirty="0" smtClean="0"/>
              <a:t>The table shows how</a:t>
            </a:r>
            <a:r>
              <a:rPr lang="en-US" sz="2000" b="1" i="1" dirty="0" smtClean="0"/>
              <a:t> j </a:t>
            </a:r>
            <a:r>
              <a:rPr lang="en-US" sz="2000" dirty="0" smtClean="0"/>
              <a:t>changes w/respect to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i</a:t>
            </a:r>
            <a:endParaRPr lang="en-US" sz="2000" b="1" i="1" dirty="0" smtClean="0"/>
          </a:p>
          <a:p>
            <a:pPr lvl="1"/>
            <a:r>
              <a:rPr lang="en-US" sz="2000" dirty="0" smtClean="0"/>
              <a:t>The # of times the inner loop runs is the sum:</a:t>
            </a:r>
          </a:p>
          <a:p>
            <a:pPr lvl="1"/>
            <a:r>
              <a:rPr lang="en-US" sz="2000" b="1" dirty="0" smtClean="0"/>
              <a:t>0 + 1 + 2 + 3 + … + (n-1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= (n-1)n/2 = 0.5n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- 0.5n</a:t>
            </a:r>
          </a:p>
          <a:p>
            <a:pPr lvl="1"/>
            <a:r>
              <a:rPr lang="en-US" sz="2000" dirty="0" smtClean="0"/>
              <a:t>So the run time is?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838200"/>
            <a:ext cx="6248400" cy="313932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func6(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array[],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n) {</a:t>
            </a:r>
            <a:endParaRPr lang="en-US" sz="22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i,j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sum=0;</a:t>
            </a:r>
            <a:endParaRPr lang="en-US" sz="22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for (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&lt;n;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++) {</a:t>
            </a:r>
            <a:endParaRPr lang="en-US" sz="22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for (j=i+1; j&lt;n; j++)</a:t>
            </a:r>
            <a:endParaRPr lang="en-US" sz="22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if (array[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 &gt; array[j])</a:t>
            </a:r>
            <a:endParaRPr lang="en-US" sz="22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sum++;</a:t>
            </a:r>
            <a:endParaRPr lang="en-US" sz="22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}</a:t>
            </a:r>
            <a:endParaRPr lang="en-US" sz="22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return sum;</a:t>
            </a:r>
            <a:endParaRPr lang="en-US" sz="22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533400" y="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Analysis of Code Segments:  </a:t>
            </a:r>
            <a:r>
              <a:rPr kumimoji="0" lang="en-US" sz="4400" b="1" i="0" u="sng" strike="noStrike" kern="1200" cap="none" spc="0" normalizeH="0" baseline="0" noProof="0" dirty="0" smtClean="0">
                <a:ln>
                  <a:noFill/>
                </a:ln>
                <a:solidFill>
                  <a:srgbClr val="9A22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EX 6</a:t>
            </a:r>
            <a:endParaRPr kumimoji="0" lang="en-US" sz="4400" b="1" i="0" u="sng" strike="noStrike" kern="1200" cap="none" spc="0" normalizeH="0" baseline="0" noProof="0" dirty="0">
              <a:ln>
                <a:noFill/>
              </a:ln>
              <a:solidFill>
                <a:srgbClr val="9A22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ＭＳ Ｐゴシック" pitchFamily="34" charset="-128"/>
              <a:cs typeface="+mj-cs"/>
            </a:endParaRPr>
          </a:p>
        </p:txBody>
      </p:sp>
      <p:sp>
        <p:nvSpPr>
          <p:cNvPr id="8" name="Left Arrow 7"/>
          <p:cNvSpPr/>
          <p:nvPr/>
        </p:nvSpPr>
        <p:spPr>
          <a:xfrm rot="10800000">
            <a:off x="381000" y="2362200"/>
            <a:ext cx="1066800" cy="6858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400800" y="1066800"/>
          <a:ext cx="25614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655"/>
                <a:gridCol w="1275080"/>
                <a:gridCol w="744665"/>
              </a:tblGrid>
              <a:tr h="36449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  <a:latin typeface="Baskerville Old Face" pitchFamily="18" charset="0"/>
                        </a:rPr>
                        <a:t>i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Baskerville Old Face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Baskerville Old Face" pitchFamily="18" charset="0"/>
                        </a:rPr>
                        <a:t>j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Baskerville Old Face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Baskerville Old Face" pitchFamily="18" charset="0"/>
                        </a:rPr>
                        <a:t>value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Baskerville Old Face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6449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1,2,3,…,n-1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n-1</a:t>
                      </a:r>
                      <a:endParaRPr lang="en-US" b="1" dirty="0"/>
                    </a:p>
                  </a:txBody>
                  <a:tcPr/>
                </a:tc>
              </a:tr>
              <a:tr h="36449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2,3,4,…,n-1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n-2</a:t>
                      </a:r>
                      <a:endParaRPr lang="en-US" b="1" dirty="0"/>
                    </a:p>
                  </a:txBody>
                  <a:tcPr/>
                </a:tc>
              </a:tr>
              <a:tr h="36449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3,4,5,…,n-1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n-3</a:t>
                      </a:r>
                      <a:endParaRPr lang="en-US" b="1" dirty="0"/>
                    </a:p>
                  </a:txBody>
                  <a:tcPr/>
                </a:tc>
              </a:tr>
              <a:tr h="36449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…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6449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n-1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nothing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5943600" y="4114800"/>
            <a:ext cx="3200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D7309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Common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Summation: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D7309"/>
              </a:buClr>
              <a:buSzPct val="110000"/>
              <a:buFont typeface="Wingdings" pitchFamily="2" charset="2"/>
              <a:buChar char="§"/>
              <a:tabLst/>
              <a:defRPr/>
            </a:pPr>
            <a:endParaRPr lang="en-US" sz="2000" dirty="0" smtClean="0">
              <a:ea typeface="ＭＳ Ｐゴシック" pitchFamily="34" charset="-128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D7309"/>
              </a:buClr>
              <a:buSzPct val="110000"/>
              <a:buFont typeface="Wingdings" pitchFamily="2" charset="2"/>
              <a:buChar char="§"/>
              <a:tabLst/>
              <a:defRPr/>
            </a:pP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D7309"/>
              </a:buClr>
              <a:buSzPct val="110000"/>
              <a:buFont typeface="Wingdings" pitchFamily="2" charset="2"/>
              <a:buChar char="§"/>
              <a:tabLst/>
              <a:defRPr/>
            </a:pPr>
            <a:endParaRPr lang="en-US" sz="2000" dirty="0" smtClean="0">
              <a:ea typeface="ＭＳ Ｐゴシック" pitchFamily="34" charset="-128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D7309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lang="en-US" sz="2000" dirty="0" smtClean="0">
                <a:ea typeface="ＭＳ Ｐゴシック" pitchFamily="34" charset="-128"/>
              </a:rPr>
              <a:t>What we have: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D7309"/>
              </a:buClr>
              <a:buSzPct val="110000"/>
              <a:buFont typeface="Wingdings" pitchFamily="2" charset="2"/>
              <a:buChar char="§"/>
              <a:tabLst/>
              <a:defRPr/>
            </a:pP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D7309"/>
              </a:buClr>
              <a:buSzPct val="110000"/>
              <a:buFont typeface="Wingdings" pitchFamily="2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3200" y="4419600"/>
            <a:ext cx="1990725" cy="96202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419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0" y="5867400"/>
            <a:ext cx="2019300" cy="99060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57600" y="6172200"/>
            <a:ext cx="9653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O(n</a:t>
            </a:r>
            <a:r>
              <a:rPr lang="en-US" sz="2800" b="1" u="sng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u="sng" dirty="0" smtClean="0">
                <a:solidFill>
                  <a:srgbClr val="FF0000"/>
                </a:solidFill>
              </a:rPr>
              <a:t>)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6400800" y="1066800"/>
          <a:ext cx="25614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655"/>
                <a:gridCol w="1275080"/>
                <a:gridCol w="744665"/>
              </a:tblGrid>
              <a:tr h="36449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  <a:latin typeface="Baskerville Old Face" pitchFamily="18" charset="0"/>
                        </a:rPr>
                        <a:t>i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Baskerville Old Face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Baskerville Old Face" pitchFamily="18" charset="0"/>
                        </a:rPr>
                        <a:t>j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Baskerville Old Face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Baskerville Old Face" pitchFamily="18" charset="0"/>
                        </a:rPr>
                        <a:t>value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Baskerville Old Face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6449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1,2,3,…,n-1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n-1</a:t>
                      </a:r>
                      <a:endParaRPr lang="en-US" b="1" dirty="0"/>
                    </a:p>
                  </a:txBody>
                  <a:tcPr/>
                </a:tc>
              </a:tr>
              <a:tr h="36449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2,3,4,…,n-1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n-2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6400800" y="1066800"/>
          <a:ext cx="2561400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655"/>
                <a:gridCol w="1275080"/>
                <a:gridCol w="744665"/>
              </a:tblGrid>
              <a:tr h="36449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  <a:latin typeface="Baskerville Old Face" pitchFamily="18" charset="0"/>
                        </a:rPr>
                        <a:t>i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Baskerville Old Face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Baskerville Old Face" pitchFamily="18" charset="0"/>
                        </a:rPr>
                        <a:t>j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Baskerville Old Face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Baskerville Old Face" pitchFamily="18" charset="0"/>
                        </a:rPr>
                        <a:t>value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Baskerville Old Face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6449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1,2,3,…,n-1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n-1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6400800" y="1066800"/>
          <a:ext cx="2561400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655"/>
                <a:gridCol w="1275080"/>
                <a:gridCol w="744665"/>
              </a:tblGrid>
              <a:tr h="36449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  <a:latin typeface="Baskerville Old Face" pitchFamily="18" charset="0"/>
                        </a:rPr>
                        <a:t>i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Baskerville Old Face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Baskerville Old Face" pitchFamily="18" charset="0"/>
                        </a:rPr>
                        <a:t>j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Baskerville Old Face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Baskerville Old Face" pitchFamily="18" charset="0"/>
                        </a:rPr>
                        <a:t>value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Baskerville Old Face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6449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1,2,3,…,n-1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n-1</a:t>
                      </a:r>
                      <a:endParaRPr lang="en-US" b="1" dirty="0"/>
                    </a:p>
                  </a:txBody>
                  <a:tcPr/>
                </a:tc>
              </a:tr>
              <a:tr h="36449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2,3,4,…,n-1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n-2</a:t>
                      </a:r>
                      <a:endParaRPr lang="en-US" b="1" dirty="0"/>
                    </a:p>
                  </a:txBody>
                  <a:tcPr/>
                </a:tc>
              </a:tr>
              <a:tr h="36449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3,4,5,…,n-1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n-3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038600"/>
            <a:ext cx="8229600" cy="2971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This runtime is in terms of </a:t>
            </a:r>
            <a:r>
              <a:rPr lang="en-US" sz="2400" b="1" i="1" dirty="0" err="1" smtClean="0"/>
              <a:t>sizea</a:t>
            </a:r>
            <a:r>
              <a:rPr lang="en-US" sz="2400" dirty="0" smtClean="0"/>
              <a:t> and </a:t>
            </a:r>
            <a:r>
              <a:rPr lang="en-US" sz="2400" b="1" i="1" dirty="0" err="1" smtClean="0"/>
              <a:t>sizeb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Clearly, similar to Example #1, we simply multiply the # of terms in the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loop by the number of terms in the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loop. </a:t>
            </a:r>
          </a:p>
          <a:p>
            <a:r>
              <a:rPr lang="en-US" sz="2400" dirty="0" smtClean="0"/>
              <a:t>Here, this is simply </a:t>
            </a:r>
            <a:r>
              <a:rPr lang="en-US" sz="2400" b="1" i="1" dirty="0" err="1" smtClean="0"/>
              <a:t>sizea</a:t>
            </a:r>
            <a:r>
              <a:rPr lang="en-US" sz="2400" b="1" i="1" dirty="0" smtClean="0"/>
              <a:t>*</a:t>
            </a:r>
            <a:r>
              <a:rPr lang="en-US" sz="2400" b="1" i="1" dirty="0" err="1" smtClean="0"/>
              <a:t>sizeb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So the runtime is?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838200"/>
            <a:ext cx="9144000" cy="304698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f7(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a[],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sizea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b[],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sizeb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{</a:t>
            </a:r>
            <a:endParaRPr lang="en-US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j;</a:t>
            </a:r>
            <a:endParaRPr lang="en-US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for (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sizea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++)</a:t>
            </a:r>
            <a:endParaRPr lang="en-US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for (j=0; j&lt;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sizeb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 j++)</a:t>
            </a:r>
            <a:endParaRPr lang="en-US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if (a[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 == b[j])</a:t>
            </a:r>
            <a:endParaRPr lang="en-US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return 1;</a:t>
            </a:r>
            <a:endParaRPr lang="en-US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return 0;</a:t>
            </a:r>
            <a:endParaRPr lang="en-US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 </a:t>
            </a:r>
            <a:endParaRPr lang="en-US" sz="24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533400" y="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Analysis of Code Segments:  </a:t>
            </a:r>
            <a:r>
              <a:rPr kumimoji="0" lang="en-US" sz="4400" b="1" i="0" u="sng" strike="noStrike" kern="1200" cap="none" spc="0" normalizeH="0" baseline="0" noProof="0" dirty="0" smtClean="0">
                <a:ln>
                  <a:noFill/>
                </a:ln>
                <a:solidFill>
                  <a:srgbClr val="224A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EX 7</a:t>
            </a:r>
            <a:endParaRPr kumimoji="0" lang="en-US" sz="4400" b="1" i="0" u="sng" strike="noStrike" kern="1200" cap="none" spc="0" normalizeH="0" baseline="0" noProof="0" dirty="0">
              <a:ln>
                <a:noFill/>
              </a:ln>
              <a:solidFill>
                <a:srgbClr val="224A9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ＭＳ Ｐゴシック" pitchFamily="34" charset="-128"/>
              <a:cs typeface="+mj-cs"/>
            </a:endParaRPr>
          </a:p>
        </p:txBody>
      </p:sp>
      <p:sp>
        <p:nvSpPr>
          <p:cNvPr id="8" name="Left Arrow 7"/>
          <p:cNvSpPr/>
          <p:nvPr/>
        </p:nvSpPr>
        <p:spPr>
          <a:xfrm>
            <a:off x="4876800" y="2438400"/>
            <a:ext cx="1066800" cy="6858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419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95600" y="5791200"/>
            <a:ext cx="22969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O(</a:t>
            </a:r>
            <a:r>
              <a:rPr lang="en-US" sz="2800" b="1" u="sng" dirty="0" err="1" smtClean="0">
                <a:solidFill>
                  <a:srgbClr val="FF0000"/>
                </a:solidFill>
              </a:rPr>
              <a:t>sizea</a:t>
            </a:r>
            <a:r>
              <a:rPr lang="en-US" sz="2800" b="1" u="sng" dirty="0" smtClean="0">
                <a:solidFill>
                  <a:srgbClr val="FF0000"/>
                </a:solidFill>
              </a:rPr>
              <a:t>*</a:t>
            </a:r>
            <a:r>
              <a:rPr lang="en-US" sz="2800" b="1" u="sng" dirty="0" err="1" smtClean="0">
                <a:solidFill>
                  <a:srgbClr val="FF0000"/>
                </a:solidFill>
              </a:rPr>
              <a:t>sizeb</a:t>
            </a:r>
            <a:r>
              <a:rPr lang="en-US" sz="2800" b="1" u="sng" dirty="0" smtClean="0">
                <a:solidFill>
                  <a:srgbClr val="FF0000"/>
                </a:solidFill>
              </a:rPr>
              <a:t>)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038600"/>
            <a:ext cx="8229600" cy="2971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This runtime is in terms of </a:t>
            </a:r>
            <a:r>
              <a:rPr lang="en-US" sz="2400" b="1" i="1" dirty="0" err="1" smtClean="0"/>
              <a:t>sizea</a:t>
            </a:r>
            <a:r>
              <a:rPr lang="en-US" sz="2400" dirty="0" smtClean="0"/>
              <a:t> and </a:t>
            </a:r>
            <a:r>
              <a:rPr lang="en-US" sz="2400" b="1" i="1" dirty="0" err="1" smtClean="0"/>
              <a:t>sizeb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Clearly, similar to Example #1, we simply multiply the # of terms in the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loop by the number of terms in the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loop. </a:t>
            </a:r>
          </a:p>
          <a:p>
            <a:r>
              <a:rPr lang="en-US" sz="2400" dirty="0" smtClean="0"/>
              <a:t>Here, this is simply </a:t>
            </a:r>
            <a:r>
              <a:rPr lang="en-US" sz="2400" b="1" i="1" dirty="0" err="1" smtClean="0"/>
              <a:t>sizea</a:t>
            </a:r>
            <a:r>
              <a:rPr lang="en-US" sz="2400" b="1" i="1" dirty="0" smtClean="0"/>
              <a:t>*</a:t>
            </a:r>
            <a:r>
              <a:rPr lang="en-US" sz="2400" b="1" i="1" dirty="0" err="1" smtClean="0"/>
              <a:t>sizeb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So the runtime is?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838200"/>
            <a:ext cx="9144000" cy="304698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f7(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a[],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sizea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b[],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sizeb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{</a:t>
            </a:r>
            <a:endParaRPr lang="en-US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j;</a:t>
            </a:r>
            <a:endParaRPr lang="en-US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for (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sizea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++)</a:t>
            </a:r>
            <a:endParaRPr lang="en-US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for (j=0; j&lt;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sizeb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 j++)</a:t>
            </a:r>
            <a:endParaRPr lang="en-US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if (a[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 == b[j])</a:t>
            </a:r>
            <a:endParaRPr lang="en-US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return 1;</a:t>
            </a:r>
            <a:endParaRPr lang="en-US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return 0;</a:t>
            </a:r>
            <a:endParaRPr lang="en-US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 </a:t>
            </a:r>
            <a:endParaRPr lang="en-US" sz="24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533400" y="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Analysis of Code Segments:  </a:t>
            </a:r>
            <a:r>
              <a:rPr kumimoji="0" lang="en-US" sz="4400" b="1" i="0" u="sng" strike="noStrike" kern="1200" cap="none" spc="0" normalizeH="0" baseline="0" noProof="0" dirty="0" smtClean="0">
                <a:ln>
                  <a:noFill/>
                </a:ln>
                <a:solidFill>
                  <a:srgbClr val="224A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EX 7</a:t>
            </a:r>
            <a:endParaRPr kumimoji="0" lang="en-US" sz="4400" b="1" i="0" u="sng" strike="noStrike" kern="1200" cap="none" spc="0" normalizeH="0" baseline="0" noProof="0" dirty="0">
              <a:ln>
                <a:noFill/>
              </a:ln>
              <a:solidFill>
                <a:srgbClr val="224A9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ＭＳ Ｐゴシック" pitchFamily="34" charset="-128"/>
              <a:cs typeface="+mj-cs"/>
            </a:endParaRPr>
          </a:p>
        </p:txBody>
      </p:sp>
      <p:sp>
        <p:nvSpPr>
          <p:cNvPr id="8" name="Left Arrow 7"/>
          <p:cNvSpPr/>
          <p:nvPr/>
        </p:nvSpPr>
        <p:spPr>
          <a:xfrm>
            <a:off x="4876800" y="2438400"/>
            <a:ext cx="1066800" cy="6858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419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95600" y="5791200"/>
            <a:ext cx="22969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O(</a:t>
            </a:r>
            <a:r>
              <a:rPr lang="en-US" sz="2800" b="1" u="sng" dirty="0" err="1" smtClean="0">
                <a:solidFill>
                  <a:srgbClr val="FF0000"/>
                </a:solidFill>
              </a:rPr>
              <a:t>sizea</a:t>
            </a:r>
            <a:r>
              <a:rPr lang="en-US" sz="2800" b="1" u="sng" dirty="0" smtClean="0">
                <a:solidFill>
                  <a:srgbClr val="FF0000"/>
                </a:solidFill>
              </a:rPr>
              <a:t>*</a:t>
            </a:r>
            <a:r>
              <a:rPr lang="en-US" sz="2800" b="1" u="sng" dirty="0" err="1" smtClean="0">
                <a:solidFill>
                  <a:srgbClr val="FF0000"/>
                </a:solidFill>
              </a:rPr>
              <a:t>sizeb</a:t>
            </a:r>
            <a:r>
              <a:rPr lang="en-US" sz="2800" b="1" u="sng" dirty="0" smtClean="0">
                <a:solidFill>
                  <a:srgbClr val="FF0000"/>
                </a:solidFill>
              </a:rPr>
              <a:t>)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038600"/>
            <a:ext cx="9144000" cy="2971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As previously discussed, a </a:t>
            </a:r>
            <a:r>
              <a:rPr lang="en-US" sz="2400" b="1" u="sng" dirty="0" smtClean="0"/>
              <a:t>single binary search </a:t>
            </a:r>
            <a:r>
              <a:rPr lang="en-US" sz="2400" dirty="0" smtClean="0"/>
              <a:t>runs in </a:t>
            </a:r>
            <a:r>
              <a:rPr lang="en-US" sz="2400" b="1" i="1" dirty="0" smtClean="0"/>
              <a:t>O(</a:t>
            </a:r>
            <a:r>
              <a:rPr lang="en-US" sz="2400" b="1" i="1" dirty="0" err="1" smtClean="0"/>
              <a:t>lg</a:t>
            </a:r>
            <a:r>
              <a:rPr lang="en-US" sz="2400" b="1" i="1" dirty="0" smtClean="0"/>
              <a:t> n)</a:t>
            </a:r>
          </a:p>
          <a:p>
            <a:pPr lvl="1"/>
            <a:r>
              <a:rPr lang="en-US" sz="2200" dirty="0" smtClean="0"/>
              <a:t>where </a:t>
            </a:r>
            <a:r>
              <a:rPr lang="en-US" sz="2200" b="1" i="1" dirty="0" smtClean="0"/>
              <a:t>n</a:t>
            </a:r>
            <a:r>
              <a:rPr lang="en-US" sz="2200" dirty="0" smtClean="0"/>
              <a:t> represents the number of items in the original list you’re searching.</a:t>
            </a:r>
          </a:p>
          <a:p>
            <a:r>
              <a:rPr lang="en-US" sz="2400" dirty="0" smtClean="0"/>
              <a:t>In this particular case, the runtime is?</a:t>
            </a:r>
          </a:p>
          <a:p>
            <a:pPr lvl="1"/>
            <a:r>
              <a:rPr lang="en-US" sz="2200" dirty="0" smtClean="0"/>
              <a:t>since we run our binary search on </a:t>
            </a:r>
            <a:r>
              <a:rPr lang="en-US" sz="2200" b="1" i="1" dirty="0" err="1" smtClean="0"/>
              <a:t>sizeb</a:t>
            </a:r>
            <a:r>
              <a:rPr lang="en-US" sz="2200" dirty="0" smtClean="0"/>
              <a:t> items exactly </a:t>
            </a:r>
            <a:r>
              <a:rPr lang="en-US" sz="2200" b="1" i="1" dirty="0" err="1" smtClean="0"/>
              <a:t>sizea</a:t>
            </a:r>
            <a:r>
              <a:rPr lang="en-US" sz="2200" dirty="0" smtClean="0"/>
              <a:t> times.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838200"/>
            <a:ext cx="9144000" cy="313932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f8(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a[],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sizea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b[],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sizeb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{</a:t>
            </a:r>
            <a:endParaRPr lang="en-US" sz="22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j;</a:t>
            </a:r>
            <a:endParaRPr lang="en-US" sz="22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 </a:t>
            </a:r>
            <a:endParaRPr lang="en-US" sz="22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for (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sizea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++) {</a:t>
            </a:r>
            <a:endParaRPr lang="en-US" sz="22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if (</a:t>
            </a:r>
            <a:r>
              <a:rPr lang="en-US" sz="22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binSearch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(b,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sizeb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a[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]))</a:t>
            </a:r>
            <a:endParaRPr lang="en-US" sz="22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return 1;</a:t>
            </a:r>
            <a:endParaRPr lang="en-US" sz="22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}</a:t>
            </a:r>
            <a:endParaRPr lang="en-US" sz="22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return 0;</a:t>
            </a:r>
            <a:endParaRPr lang="en-US" sz="22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 </a:t>
            </a:r>
            <a:endParaRPr lang="en-US" sz="2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533400" y="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Analysis of Code Segments:  </a:t>
            </a:r>
            <a:r>
              <a:rPr kumimoji="0" lang="en-US" sz="4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EX 8</a:t>
            </a:r>
            <a:endParaRPr kumimoji="0" lang="en-US" sz="4400" b="1" i="0" u="sng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ＭＳ Ｐゴシック" pitchFamily="34" charset="-128"/>
              <a:cs typeface="+mj-cs"/>
            </a:endParaRPr>
          </a:p>
        </p:txBody>
      </p:sp>
      <p:sp>
        <p:nvSpPr>
          <p:cNvPr id="8" name="Left Arrow 7"/>
          <p:cNvSpPr/>
          <p:nvPr/>
        </p:nvSpPr>
        <p:spPr>
          <a:xfrm>
            <a:off x="6172200" y="2057400"/>
            <a:ext cx="1066800" cy="6858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419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81600" y="5105400"/>
            <a:ext cx="27794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O(</a:t>
            </a:r>
            <a:r>
              <a:rPr lang="en-US" sz="2800" b="1" u="sng" dirty="0" err="1" smtClean="0">
                <a:solidFill>
                  <a:srgbClr val="FF0000"/>
                </a:solidFill>
              </a:rPr>
              <a:t>sizea</a:t>
            </a:r>
            <a:r>
              <a:rPr lang="en-US" sz="2800" b="1" u="sng" dirty="0" smtClean="0">
                <a:solidFill>
                  <a:srgbClr val="FF0000"/>
                </a:solidFill>
              </a:rPr>
              <a:t>*</a:t>
            </a:r>
            <a:r>
              <a:rPr lang="en-US" sz="2800" b="1" u="sng" dirty="0" err="1" smtClean="0">
                <a:solidFill>
                  <a:srgbClr val="FF0000"/>
                </a:solidFill>
              </a:rPr>
              <a:t>lg</a:t>
            </a:r>
            <a:r>
              <a:rPr lang="en-US" sz="2800" b="1" u="sng" dirty="0" smtClean="0">
                <a:solidFill>
                  <a:srgbClr val="FF0000"/>
                </a:solidFill>
              </a:rPr>
              <a:t>(</a:t>
            </a:r>
            <a:r>
              <a:rPr lang="en-US" sz="2800" b="1" u="sng" dirty="0" err="1" smtClean="0">
                <a:solidFill>
                  <a:srgbClr val="FF0000"/>
                </a:solidFill>
              </a:rPr>
              <a:t>sizeb</a:t>
            </a:r>
            <a:r>
              <a:rPr lang="en-US" sz="2800" b="1" u="sng" dirty="0" smtClean="0">
                <a:solidFill>
                  <a:srgbClr val="FF0000"/>
                </a:solidFill>
              </a:rPr>
              <a:t>))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038600"/>
            <a:ext cx="9144000" cy="29718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In this particular case, the runtime is?</a:t>
            </a:r>
          </a:p>
          <a:p>
            <a:pPr lvl="1"/>
            <a:r>
              <a:rPr lang="en-US" sz="2200" dirty="0" smtClean="0"/>
              <a:t>since we run our binary search on </a:t>
            </a:r>
            <a:r>
              <a:rPr lang="en-US" sz="2200" b="1" i="1" dirty="0" err="1" smtClean="0"/>
              <a:t>sizeb</a:t>
            </a:r>
            <a:r>
              <a:rPr lang="en-US" sz="2200" dirty="0" smtClean="0"/>
              <a:t> items exactly </a:t>
            </a:r>
            <a:r>
              <a:rPr lang="en-US" sz="2200" b="1" i="1" dirty="0" err="1" smtClean="0"/>
              <a:t>sizea</a:t>
            </a:r>
            <a:r>
              <a:rPr lang="en-US" sz="2200" dirty="0" smtClean="0"/>
              <a:t> times.</a:t>
            </a:r>
          </a:p>
          <a:p>
            <a:r>
              <a:rPr lang="en-US" sz="2600" b="1" i="1" u="sng" dirty="0" smtClean="0"/>
              <a:t>Notice:</a:t>
            </a:r>
            <a:r>
              <a:rPr lang="en-US" sz="2600" dirty="0" smtClean="0"/>
              <a:t> </a:t>
            </a:r>
          </a:p>
          <a:p>
            <a:pPr lvl="1"/>
            <a:r>
              <a:rPr lang="en-US" sz="2200" dirty="0" smtClean="0"/>
              <a:t>that </a:t>
            </a:r>
            <a:r>
              <a:rPr lang="en-US" sz="2400" dirty="0" smtClean="0"/>
              <a:t>the runtime for this algorithm changes greatly if we switch the order of the arrays.  Consider the 2 following examples: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400" b="1" i="1" dirty="0" err="1" smtClean="0"/>
              <a:t>sizea</a:t>
            </a:r>
            <a:r>
              <a:rPr lang="en-US" sz="2400" b="1" i="1" dirty="0" smtClean="0"/>
              <a:t> </a:t>
            </a:r>
            <a:r>
              <a:rPr lang="en-US" sz="2400" dirty="0" smtClean="0"/>
              <a:t>= 1000000, </a:t>
            </a:r>
            <a:r>
              <a:rPr lang="en-US" sz="2400" b="1" i="1" dirty="0" err="1" smtClean="0"/>
              <a:t>sizeb</a:t>
            </a:r>
            <a:r>
              <a:rPr lang="en-US" sz="2400" b="1" i="1" dirty="0" smtClean="0"/>
              <a:t> </a:t>
            </a:r>
            <a:r>
              <a:rPr lang="en-US" sz="2400" dirty="0" smtClean="0"/>
              <a:t>= 10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400" b="1" i="1" dirty="0" err="1" smtClean="0"/>
              <a:t>sizea</a:t>
            </a:r>
            <a:r>
              <a:rPr lang="en-US" sz="2400" b="1" i="1" dirty="0" smtClean="0"/>
              <a:t> </a:t>
            </a:r>
            <a:r>
              <a:rPr lang="en-US" sz="2400" dirty="0" smtClean="0"/>
              <a:t>= 10,            </a:t>
            </a:r>
            <a:r>
              <a:rPr lang="en-US" sz="2400" b="1" i="1" dirty="0" err="1" smtClean="0"/>
              <a:t>sizeb</a:t>
            </a:r>
            <a:r>
              <a:rPr lang="en-US" sz="2400" b="1" i="1" dirty="0" smtClean="0"/>
              <a:t> </a:t>
            </a:r>
            <a:r>
              <a:rPr lang="en-US" sz="2400" dirty="0" smtClean="0"/>
              <a:t>= 1000000</a:t>
            </a:r>
            <a:endParaRPr lang="en-US" sz="26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838200"/>
            <a:ext cx="9144000" cy="313932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f8(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a[],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sizea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b[],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sizeb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{</a:t>
            </a:r>
            <a:endParaRPr lang="en-US" sz="22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j;</a:t>
            </a:r>
            <a:endParaRPr lang="en-US" sz="22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 </a:t>
            </a:r>
            <a:endParaRPr lang="en-US" sz="22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for (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sizea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++) {</a:t>
            </a:r>
            <a:endParaRPr lang="en-US" sz="22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if (</a:t>
            </a:r>
            <a:r>
              <a:rPr lang="en-US" sz="22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binSearch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(b,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sizeb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a[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]))</a:t>
            </a:r>
            <a:endParaRPr lang="en-US" sz="22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return 1;</a:t>
            </a:r>
            <a:endParaRPr lang="en-US" sz="22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}</a:t>
            </a:r>
            <a:endParaRPr lang="en-US" sz="22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return 0;</a:t>
            </a:r>
            <a:endParaRPr lang="en-US" sz="22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 </a:t>
            </a:r>
            <a:endParaRPr lang="en-US" sz="2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533400" y="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Analysis of Code Segments:  </a:t>
            </a:r>
            <a:r>
              <a:rPr kumimoji="0" lang="en-US" sz="4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EX 8</a:t>
            </a:r>
            <a:endParaRPr kumimoji="0" lang="en-US" sz="4400" b="1" i="0" u="sng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ＭＳ Ｐゴシック" pitchFamily="34" charset="-128"/>
              <a:cs typeface="+mj-cs"/>
            </a:endParaRPr>
          </a:p>
        </p:txBody>
      </p:sp>
      <p:sp>
        <p:nvSpPr>
          <p:cNvPr id="8" name="Left Arrow 7"/>
          <p:cNvSpPr/>
          <p:nvPr/>
        </p:nvSpPr>
        <p:spPr>
          <a:xfrm>
            <a:off x="6172200" y="2057400"/>
            <a:ext cx="1066800" cy="6858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419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57800" y="4038600"/>
            <a:ext cx="27794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O(</a:t>
            </a:r>
            <a:r>
              <a:rPr lang="en-US" sz="2800" b="1" u="sng" dirty="0" err="1" smtClean="0">
                <a:solidFill>
                  <a:srgbClr val="FF0000"/>
                </a:solidFill>
              </a:rPr>
              <a:t>sizea</a:t>
            </a:r>
            <a:r>
              <a:rPr lang="en-US" sz="2800" b="1" u="sng" dirty="0" smtClean="0">
                <a:solidFill>
                  <a:srgbClr val="FF0000"/>
                </a:solidFill>
              </a:rPr>
              <a:t>*</a:t>
            </a:r>
            <a:r>
              <a:rPr lang="en-US" sz="2800" b="1" u="sng" dirty="0" err="1" smtClean="0">
                <a:solidFill>
                  <a:srgbClr val="FF0000"/>
                </a:solidFill>
              </a:rPr>
              <a:t>lg</a:t>
            </a:r>
            <a:r>
              <a:rPr lang="en-US" sz="2800" b="1" u="sng" dirty="0" smtClean="0">
                <a:solidFill>
                  <a:srgbClr val="FF0000"/>
                </a:solidFill>
              </a:rPr>
              <a:t>(</a:t>
            </a:r>
            <a:r>
              <a:rPr lang="en-US" sz="2800" b="1" u="sng" dirty="0" err="1" smtClean="0">
                <a:solidFill>
                  <a:srgbClr val="FF0000"/>
                </a:solidFill>
              </a:rPr>
              <a:t>sizeb</a:t>
            </a:r>
            <a:r>
              <a:rPr lang="en-US" sz="2800" b="1" u="sng" dirty="0" smtClean="0">
                <a:solidFill>
                  <a:srgbClr val="FF0000"/>
                </a:solidFill>
              </a:rPr>
              <a:t>))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10200" y="5943600"/>
            <a:ext cx="28602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chemeClr val="accent5">
                    <a:lumMod val="75000"/>
                  </a:schemeClr>
                </a:solidFill>
              </a:rPr>
              <a:t>sizea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</a:rPr>
              <a:t>*</a:t>
            </a:r>
            <a:r>
              <a:rPr lang="en-US" sz="2000" b="1" dirty="0" err="1" smtClean="0">
                <a:solidFill>
                  <a:schemeClr val="accent5">
                    <a:lumMod val="75000"/>
                  </a:schemeClr>
                </a:solidFill>
              </a:rPr>
              <a:t>lg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2000" b="1" dirty="0" err="1" smtClean="0">
                <a:solidFill>
                  <a:schemeClr val="accent5">
                    <a:lumMod val="75000"/>
                  </a:schemeClr>
                </a:solidFill>
              </a:rPr>
              <a:t>sizeb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</a:rPr>
              <a:t>) ~ 3320000</a:t>
            </a:r>
            <a:endParaRPr lang="en-US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10200" y="6324600"/>
            <a:ext cx="23408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chemeClr val="accent5">
                    <a:lumMod val="75000"/>
                  </a:schemeClr>
                </a:solidFill>
              </a:rPr>
              <a:t>sizea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</a:rPr>
              <a:t>*</a:t>
            </a:r>
            <a:r>
              <a:rPr lang="en-US" sz="2000" b="1" dirty="0" err="1" smtClean="0">
                <a:solidFill>
                  <a:schemeClr val="accent5">
                    <a:lumMod val="75000"/>
                  </a:schemeClr>
                </a:solidFill>
              </a:rPr>
              <a:t>lg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2000" b="1" dirty="0" err="1" smtClean="0">
                <a:solidFill>
                  <a:schemeClr val="accent5">
                    <a:lumMod val="75000"/>
                  </a:schemeClr>
                </a:solidFill>
              </a:rPr>
              <a:t>sizeb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</a:rPr>
              <a:t>) ~ 300</a:t>
            </a:r>
            <a:endParaRPr lang="en-US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Code Segments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of the following examples illustrates how to determine the Big-O run time of a segment of code or a function. </a:t>
            </a:r>
          </a:p>
          <a:p>
            <a:pPr lvl="1"/>
            <a:r>
              <a:rPr lang="en-US" dirty="0" smtClean="0"/>
              <a:t>Each of these functions will be analyzed for their runtime in terms of the variable n. </a:t>
            </a:r>
          </a:p>
          <a:p>
            <a:pPr lvl="1"/>
            <a:r>
              <a:rPr lang="en-US" dirty="0" smtClean="0"/>
              <a:t>Keep in mind that run-time may be dependent on more than one input variable.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838200"/>
          </a:xfrm>
        </p:spPr>
        <p:txBody>
          <a:bodyPr/>
          <a:lstStyle/>
          <a:p>
            <a:r>
              <a:rPr lang="en-US" dirty="0" smtClean="0"/>
              <a:t>Analysis of Code Segments:  </a:t>
            </a:r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</a:rPr>
              <a:t>EX 1</a:t>
            </a:r>
            <a:endParaRPr lang="en-US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343400"/>
            <a:ext cx="6019800" cy="2514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This is a straight-forward function to analyze</a:t>
            </a:r>
          </a:p>
          <a:p>
            <a:pPr lvl="1"/>
            <a:r>
              <a:rPr lang="en-US" dirty="0" smtClean="0"/>
              <a:t>We only care about the simple ops in terms of n, remember any constant # of simple steps counts as 1.</a:t>
            </a:r>
          </a:p>
          <a:p>
            <a:pPr lvl="1"/>
            <a:r>
              <a:rPr lang="en-US" dirty="0" smtClean="0"/>
              <a:t>Let’s make a chart for the different values of (</a:t>
            </a:r>
            <a:r>
              <a:rPr lang="en-US" dirty="0" err="1" smtClean="0"/>
              <a:t>i,j</a:t>
            </a:r>
            <a:r>
              <a:rPr lang="en-US" dirty="0" smtClean="0"/>
              <a:t>), since for each change in </a:t>
            </a:r>
            <a:r>
              <a:rPr lang="en-US" dirty="0" err="1" smtClean="0"/>
              <a:t>i,j</a:t>
            </a:r>
            <a:r>
              <a:rPr lang="en-US" dirty="0" smtClean="0"/>
              <a:t> we do a constant amount of work.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838200"/>
            <a:ext cx="6019800" cy="34163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func1(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n) {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x = 0;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for (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&lt;= n;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++){</a:t>
            </a:r>
            <a:b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for (j = 1; j &lt;=n; j++) {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x++;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return x;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Left Arrow 4"/>
          <p:cNvSpPr/>
          <p:nvPr/>
        </p:nvSpPr>
        <p:spPr>
          <a:xfrm>
            <a:off x="3352800" y="2362200"/>
            <a:ext cx="2514600" cy="3810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1 operation</a:t>
            </a:r>
            <a:endParaRPr lang="en-US" sz="20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477000" y="914400"/>
          <a:ext cx="2133600" cy="570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1066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u="none" dirty="0" err="1" smtClean="0">
                          <a:solidFill>
                            <a:schemeClr val="tx1"/>
                          </a:solidFill>
                          <a:latin typeface="Baskerville Old Face" pitchFamily="18" charset="0"/>
                        </a:rPr>
                        <a:t>i</a:t>
                      </a:r>
                      <a:endParaRPr lang="en-US" sz="2800" b="1" i="1" u="none" dirty="0">
                        <a:solidFill>
                          <a:schemeClr val="tx1"/>
                        </a:solidFill>
                        <a:latin typeface="Baskerville Old Face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u="none" dirty="0" smtClean="0">
                          <a:solidFill>
                            <a:schemeClr val="tx1"/>
                          </a:solidFill>
                          <a:latin typeface="Baskerville Old Face" pitchFamily="18" charset="0"/>
                        </a:rPr>
                        <a:t>j</a:t>
                      </a:r>
                      <a:endParaRPr lang="en-US" sz="2800" b="1" i="1" u="none" dirty="0">
                        <a:solidFill>
                          <a:schemeClr val="tx1"/>
                        </a:solidFill>
                        <a:latin typeface="Baskerville Old Face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477000" y="914400"/>
          <a:ext cx="2133600" cy="237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1066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u="none" dirty="0" err="1" smtClean="0">
                          <a:solidFill>
                            <a:schemeClr val="tx1"/>
                          </a:solidFill>
                          <a:latin typeface="Baskerville Old Face" pitchFamily="18" charset="0"/>
                        </a:rPr>
                        <a:t>i</a:t>
                      </a:r>
                      <a:endParaRPr lang="en-US" sz="2800" b="1" i="1" u="none" dirty="0">
                        <a:solidFill>
                          <a:schemeClr val="tx1"/>
                        </a:solidFill>
                        <a:latin typeface="Baskerville Old Face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u="none" dirty="0" smtClean="0">
                          <a:solidFill>
                            <a:schemeClr val="tx1"/>
                          </a:solidFill>
                          <a:latin typeface="Baskerville Old Face" pitchFamily="18" charset="0"/>
                        </a:rPr>
                        <a:t>j</a:t>
                      </a:r>
                      <a:endParaRPr lang="en-US" sz="2800" b="1" i="1" u="none" dirty="0">
                        <a:solidFill>
                          <a:schemeClr val="tx1"/>
                        </a:solidFill>
                        <a:latin typeface="Baskerville Old Face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477000" y="914400"/>
          <a:ext cx="2133600" cy="422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1066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u="none" dirty="0" err="1" smtClean="0">
                          <a:solidFill>
                            <a:schemeClr val="tx1"/>
                          </a:solidFill>
                          <a:latin typeface="Baskerville Old Face" pitchFamily="18" charset="0"/>
                        </a:rPr>
                        <a:t>i</a:t>
                      </a:r>
                      <a:endParaRPr lang="en-US" sz="2800" b="1" i="1" u="none" dirty="0">
                        <a:solidFill>
                          <a:schemeClr val="tx1"/>
                        </a:solidFill>
                        <a:latin typeface="Baskerville Old Face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u="none" dirty="0" smtClean="0">
                          <a:solidFill>
                            <a:schemeClr val="tx1"/>
                          </a:solidFill>
                          <a:latin typeface="Baskerville Old Face" pitchFamily="18" charset="0"/>
                        </a:rPr>
                        <a:t>j</a:t>
                      </a:r>
                      <a:endParaRPr lang="en-US" sz="2800" b="1" i="1" u="none" dirty="0">
                        <a:solidFill>
                          <a:schemeClr val="tx1"/>
                        </a:solidFill>
                        <a:latin typeface="Baskerville Old Face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343400"/>
            <a:ext cx="6019800" cy="2514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So for each value of </a:t>
            </a:r>
            <a:r>
              <a:rPr lang="en-US" sz="2800" b="1" i="1" dirty="0" err="1" smtClean="0"/>
              <a:t>i</a:t>
            </a:r>
            <a:r>
              <a:rPr lang="en-US" sz="2800" dirty="0" smtClean="0"/>
              <a:t>, we do </a:t>
            </a:r>
            <a:r>
              <a:rPr lang="en-US" sz="2800" b="1" i="1" dirty="0" smtClean="0"/>
              <a:t>n</a:t>
            </a:r>
            <a:r>
              <a:rPr lang="en-US" sz="2800" dirty="0" smtClean="0"/>
              <a:t> steps.</a:t>
            </a:r>
          </a:p>
          <a:p>
            <a:r>
              <a:rPr lang="en-US" sz="2800" b="1" i="1" dirty="0" smtClean="0"/>
              <a:t>n </a:t>
            </a:r>
            <a:r>
              <a:rPr lang="en-US" sz="2800" dirty="0" smtClean="0"/>
              <a:t>+</a:t>
            </a:r>
            <a:r>
              <a:rPr lang="en-US" sz="2800" b="1" i="1" dirty="0" smtClean="0"/>
              <a:t> n </a:t>
            </a:r>
            <a:r>
              <a:rPr lang="en-US" sz="2800" dirty="0" smtClean="0"/>
              <a:t>+</a:t>
            </a:r>
            <a:r>
              <a:rPr lang="en-US" sz="2800" b="1" i="1" dirty="0" smtClean="0"/>
              <a:t> n </a:t>
            </a:r>
            <a:r>
              <a:rPr lang="en-US" sz="2800" dirty="0" smtClean="0"/>
              <a:t>+…+</a:t>
            </a:r>
            <a:r>
              <a:rPr lang="en-US" sz="2800" b="1" i="1" dirty="0" smtClean="0"/>
              <a:t> n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= </a:t>
            </a:r>
            <a:r>
              <a:rPr lang="en-US" sz="2800" b="1" i="1" dirty="0" smtClean="0"/>
              <a:t>n </a:t>
            </a:r>
            <a:r>
              <a:rPr lang="en-US" sz="2800" dirty="0" smtClean="0"/>
              <a:t>*</a:t>
            </a:r>
            <a:r>
              <a:rPr lang="en-US" sz="2800" b="1" i="1" dirty="0" smtClean="0"/>
              <a:t> n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= </a:t>
            </a:r>
            <a:r>
              <a:rPr lang="en-US" sz="2800" b="1" dirty="0" smtClean="0"/>
              <a:t>O(</a:t>
            </a:r>
            <a:r>
              <a:rPr lang="en-US" sz="2800" b="1" i="1" dirty="0" smtClean="0"/>
              <a:t>n </a:t>
            </a:r>
            <a:r>
              <a:rPr lang="en-US" sz="2800" b="1" baseline="30000" dirty="0" smtClean="0"/>
              <a:t>2</a:t>
            </a:r>
            <a:r>
              <a:rPr lang="en-US" sz="2800" b="1" dirty="0" smtClean="0"/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838200"/>
            <a:ext cx="6019800" cy="34163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func1(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n) {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x = 0;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for (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&lt;= n;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++){</a:t>
            </a:r>
            <a:b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for (j = 1; j &lt;=n; j++) {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x++;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return x;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Left Arrow 4"/>
          <p:cNvSpPr/>
          <p:nvPr/>
        </p:nvSpPr>
        <p:spPr>
          <a:xfrm>
            <a:off x="3352800" y="2362200"/>
            <a:ext cx="2514600" cy="3810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1 operation</a:t>
            </a:r>
            <a:endParaRPr lang="en-US" sz="20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477000" y="914400"/>
          <a:ext cx="2133600" cy="570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1066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u="none" dirty="0" err="1" smtClean="0">
                          <a:solidFill>
                            <a:schemeClr val="tx1"/>
                          </a:solidFill>
                          <a:latin typeface="Baskerville Old Face" pitchFamily="18" charset="0"/>
                        </a:rPr>
                        <a:t>i</a:t>
                      </a:r>
                      <a:endParaRPr lang="en-US" sz="2800" b="1" i="1" u="none" dirty="0">
                        <a:solidFill>
                          <a:schemeClr val="tx1"/>
                        </a:solidFill>
                        <a:latin typeface="Baskerville Old Face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u="none" dirty="0" smtClean="0">
                          <a:solidFill>
                            <a:schemeClr val="tx1"/>
                          </a:solidFill>
                          <a:latin typeface="Baskerville Old Face" pitchFamily="18" charset="0"/>
                        </a:rPr>
                        <a:t>j</a:t>
                      </a:r>
                      <a:endParaRPr lang="en-US" sz="2800" b="1" i="1" u="none" dirty="0">
                        <a:solidFill>
                          <a:schemeClr val="tx1"/>
                        </a:solidFill>
                        <a:latin typeface="Baskerville Old Face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477000" y="914400"/>
          <a:ext cx="2133600" cy="237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1066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u="none" dirty="0" err="1" smtClean="0">
                          <a:solidFill>
                            <a:schemeClr val="tx1"/>
                          </a:solidFill>
                          <a:latin typeface="Baskerville Old Face" pitchFamily="18" charset="0"/>
                        </a:rPr>
                        <a:t>i</a:t>
                      </a:r>
                      <a:endParaRPr lang="en-US" sz="2800" b="1" i="1" u="none" dirty="0">
                        <a:solidFill>
                          <a:schemeClr val="tx1"/>
                        </a:solidFill>
                        <a:latin typeface="Baskerville Old Face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u="none" dirty="0" smtClean="0">
                          <a:solidFill>
                            <a:schemeClr val="tx1"/>
                          </a:solidFill>
                          <a:latin typeface="Baskerville Old Face" pitchFamily="18" charset="0"/>
                        </a:rPr>
                        <a:t>j</a:t>
                      </a:r>
                      <a:endParaRPr lang="en-US" sz="2800" b="1" i="1" u="none" dirty="0">
                        <a:solidFill>
                          <a:schemeClr val="tx1"/>
                        </a:solidFill>
                        <a:latin typeface="Baskerville Old Face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477000" y="914400"/>
          <a:ext cx="2133600" cy="422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1066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u="none" dirty="0" err="1" smtClean="0">
                          <a:solidFill>
                            <a:schemeClr val="tx1"/>
                          </a:solidFill>
                          <a:latin typeface="Baskerville Old Face" pitchFamily="18" charset="0"/>
                        </a:rPr>
                        <a:t>i</a:t>
                      </a:r>
                      <a:endParaRPr lang="en-US" sz="2800" b="1" i="1" u="none" dirty="0">
                        <a:solidFill>
                          <a:schemeClr val="tx1"/>
                        </a:solidFill>
                        <a:latin typeface="Baskerville Old Face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u="none" dirty="0" smtClean="0">
                          <a:solidFill>
                            <a:schemeClr val="tx1"/>
                          </a:solidFill>
                          <a:latin typeface="Baskerville Old Face" pitchFamily="18" charset="0"/>
                        </a:rPr>
                        <a:t>j</a:t>
                      </a:r>
                      <a:endParaRPr lang="en-US" sz="2800" b="1" i="1" u="none" dirty="0">
                        <a:solidFill>
                          <a:schemeClr val="tx1"/>
                        </a:solidFill>
                        <a:latin typeface="Baskerville Old Face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itle 1"/>
          <p:cNvSpPr txBox="1">
            <a:spLocks/>
          </p:cNvSpPr>
          <p:nvPr/>
        </p:nvSpPr>
        <p:spPr bwMode="auto">
          <a:xfrm>
            <a:off x="533400" y="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Analysis of Code Segments:  </a:t>
            </a:r>
            <a:r>
              <a:rPr kumimoji="0" lang="en-US" sz="4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EX 1</a:t>
            </a:r>
            <a:endParaRPr kumimoji="0" lang="en-US" sz="4400" b="1" i="0" u="sng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ＭＳ Ｐゴシック" pitchFamily="34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86200"/>
            <a:ext cx="9144000" cy="2971800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In this situation, the first for loop runs n times, so we do </a:t>
            </a:r>
            <a:r>
              <a:rPr lang="en-US" sz="2800" b="1" i="1" dirty="0" smtClean="0"/>
              <a:t>n</a:t>
            </a:r>
            <a:r>
              <a:rPr lang="en-US" sz="2800" dirty="0" smtClean="0"/>
              <a:t> steps. </a:t>
            </a:r>
          </a:p>
          <a:p>
            <a:r>
              <a:rPr lang="en-US" sz="2800" dirty="0" smtClean="0"/>
              <a:t>After it finishes, we run the second for loop which also runs </a:t>
            </a:r>
            <a:r>
              <a:rPr lang="en-US" sz="2800" b="1" i="1" dirty="0" smtClean="0"/>
              <a:t>n</a:t>
            </a:r>
            <a:r>
              <a:rPr lang="en-US" sz="2800" dirty="0" smtClean="0"/>
              <a:t> times.</a:t>
            </a:r>
          </a:p>
          <a:p>
            <a:r>
              <a:rPr lang="en-US" sz="2800" dirty="0" smtClean="0"/>
              <a:t> Our total runtime is on the order of</a:t>
            </a:r>
            <a:r>
              <a:rPr lang="en-US" sz="2800" b="1" i="1" dirty="0" smtClean="0"/>
              <a:t> n</a:t>
            </a:r>
            <a:r>
              <a:rPr lang="en-US" sz="2800" dirty="0" smtClean="0"/>
              <a:t>+</a:t>
            </a:r>
            <a:r>
              <a:rPr lang="en-US" sz="2800" b="1" i="1" dirty="0" smtClean="0"/>
              <a:t> n</a:t>
            </a:r>
            <a:r>
              <a:rPr lang="en-US" sz="2800" dirty="0" smtClean="0"/>
              <a:t> = 2</a:t>
            </a:r>
            <a:r>
              <a:rPr lang="en-US" sz="2800" b="1" i="1" dirty="0" smtClean="0"/>
              <a:t> n</a:t>
            </a:r>
            <a:r>
              <a:rPr lang="en-US" sz="2800" dirty="0" smtClean="0"/>
              <a:t>. </a:t>
            </a:r>
          </a:p>
          <a:p>
            <a:pPr lvl="1"/>
            <a:r>
              <a:rPr lang="en-US" sz="2400" dirty="0" smtClean="0"/>
              <a:t>In order notation, we drop all leading constants, so our runtime is </a:t>
            </a:r>
          </a:p>
          <a:p>
            <a:pPr lvl="1"/>
            <a:r>
              <a:rPr lang="en-US" sz="3500" b="1" u="sng" dirty="0" smtClean="0">
                <a:solidFill>
                  <a:srgbClr val="FF0000"/>
                </a:solidFill>
              </a:rPr>
              <a:t>O(</a:t>
            </a:r>
            <a:r>
              <a:rPr lang="en-US" sz="3500" b="1" i="1" u="sng" dirty="0" smtClean="0">
                <a:solidFill>
                  <a:srgbClr val="FF0000"/>
                </a:solidFill>
              </a:rPr>
              <a:t>n</a:t>
            </a:r>
            <a:r>
              <a:rPr lang="en-US" sz="3500" b="1" u="sng" dirty="0" smtClean="0">
                <a:solidFill>
                  <a:srgbClr val="FF0000"/>
                </a:solidFill>
              </a:rPr>
              <a:t> )</a:t>
            </a:r>
            <a:endParaRPr lang="en-US" sz="3500" b="1" u="sng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838200"/>
            <a:ext cx="6019800" cy="304698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func2(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n) {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x = 0;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&lt;= n;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++) 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x++;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&lt;=n;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++) 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x++;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return x;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 </a:t>
            </a:r>
            <a:endParaRPr lang="en-US" sz="24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3200400" y="2743200"/>
            <a:ext cx="2514600" cy="3810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1 operation</a:t>
            </a:r>
            <a:endParaRPr lang="en-US" sz="2000" b="1" dirty="0"/>
          </a:p>
        </p:txBody>
      </p:sp>
      <p:sp>
        <p:nvSpPr>
          <p:cNvPr id="10" name="Left Arrow 9"/>
          <p:cNvSpPr/>
          <p:nvPr/>
        </p:nvSpPr>
        <p:spPr>
          <a:xfrm>
            <a:off x="3200400" y="1981200"/>
            <a:ext cx="2514600" cy="3810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1 operation</a:t>
            </a:r>
            <a:endParaRPr lang="en-US" sz="2000" b="1" dirty="0"/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533400" y="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Analysis of Code Segments:  </a:t>
            </a:r>
            <a:r>
              <a:rPr kumimoji="0" lang="en-US" sz="4400" b="1" i="0" u="sng" strike="noStrike" kern="1200" cap="none" spc="0" normalizeH="0" baseline="0" noProof="0" dirty="0" smtClean="0">
                <a:ln>
                  <a:noFill/>
                </a:ln>
                <a:solidFill>
                  <a:srgbClr val="934BC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EX 2</a:t>
            </a:r>
            <a:endParaRPr kumimoji="0" lang="en-US" sz="4400" b="1" i="0" u="sng" strike="noStrike" kern="1200" cap="none" spc="0" normalizeH="0" baseline="0" noProof="0" dirty="0">
              <a:ln>
                <a:noFill/>
              </a:ln>
              <a:solidFill>
                <a:srgbClr val="934BC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ＭＳ Ｐゴシック" pitchFamily="34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352800"/>
            <a:ext cx="9144000" cy="3505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Since n is changing, let </a:t>
            </a:r>
            <a:r>
              <a:rPr lang="en-US" sz="2800" b="1" i="1" dirty="0" err="1" smtClean="0"/>
              <a:t>origN</a:t>
            </a:r>
            <a:r>
              <a:rPr lang="en-US" sz="2800" dirty="0" smtClean="0"/>
              <a:t> be the original value of the variable </a:t>
            </a:r>
            <a:r>
              <a:rPr lang="en-US" sz="2800" b="1" i="1" dirty="0" smtClean="0"/>
              <a:t>n</a:t>
            </a:r>
            <a:r>
              <a:rPr lang="en-US" sz="2800" dirty="0" smtClean="0"/>
              <a:t> in the function.</a:t>
            </a:r>
          </a:p>
          <a:p>
            <a:pPr lvl="1"/>
            <a:r>
              <a:rPr lang="en-US" sz="2400" dirty="0" smtClean="0"/>
              <a:t>The </a:t>
            </a:r>
            <a:r>
              <a:rPr lang="en-US" sz="2400" b="1" dirty="0" smtClean="0"/>
              <a:t>1</a:t>
            </a:r>
            <a:r>
              <a:rPr lang="en-US" sz="2400" b="1" baseline="30000" dirty="0" smtClean="0"/>
              <a:t>st</a:t>
            </a:r>
            <a:r>
              <a:rPr lang="en-US" sz="2400" dirty="0" smtClean="0"/>
              <a:t> time through the loop,  </a:t>
            </a:r>
            <a:r>
              <a:rPr lang="en-US" sz="2400" b="1" i="1" dirty="0" smtClean="0"/>
              <a:t>n</a:t>
            </a:r>
            <a:r>
              <a:rPr lang="en-US" sz="2400" dirty="0" smtClean="0"/>
              <a:t> gets set to </a:t>
            </a:r>
            <a:r>
              <a:rPr lang="en-US" sz="2400" b="1" dirty="0" err="1" smtClean="0"/>
              <a:t>origN</a:t>
            </a:r>
            <a:r>
              <a:rPr lang="en-US" sz="2400" b="1" dirty="0" smtClean="0"/>
              <a:t>/2</a:t>
            </a:r>
            <a:endParaRPr lang="en-US" sz="2400" dirty="0" smtClean="0"/>
          </a:p>
          <a:p>
            <a:pPr lvl="1"/>
            <a:r>
              <a:rPr lang="en-US" sz="2400" dirty="0" smtClean="0"/>
              <a:t>The </a:t>
            </a:r>
            <a:r>
              <a:rPr lang="en-US" sz="2400" b="1" dirty="0" smtClean="0"/>
              <a:t>2</a:t>
            </a:r>
            <a:r>
              <a:rPr lang="en-US" sz="2400" b="1" baseline="30000" dirty="0" smtClean="0"/>
              <a:t>nd</a:t>
            </a:r>
            <a:r>
              <a:rPr lang="en-US" sz="2400" b="1" dirty="0" smtClean="0"/>
              <a:t> </a:t>
            </a:r>
            <a:r>
              <a:rPr lang="en-US" sz="2400" dirty="0" smtClean="0"/>
              <a:t>time through the loop, </a:t>
            </a:r>
            <a:r>
              <a:rPr lang="en-US" sz="2400" b="1" i="1" dirty="0" smtClean="0"/>
              <a:t>n</a:t>
            </a:r>
            <a:r>
              <a:rPr lang="en-US" sz="2400" dirty="0" smtClean="0"/>
              <a:t> gets set to </a:t>
            </a:r>
            <a:r>
              <a:rPr lang="en-US" sz="2400" b="1" dirty="0" err="1" smtClean="0"/>
              <a:t>origN</a:t>
            </a:r>
            <a:r>
              <a:rPr lang="en-US" sz="2400" b="1" dirty="0" smtClean="0"/>
              <a:t>/4</a:t>
            </a:r>
            <a:endParaRPr lang="en-US" sz="2400" dirty="0" smtClean="0"/>
          </a:p>
          <a:p>
            <a:pPr lvl="1"/>
            <a:r>
              <a:rPr lang="en-US" sz="2400" dirty="0" smtClean="0"/>
              <a:t>The</a:t>
            </a:r>
            <a:r>
              <a:rPr lang="en-US" sz="2400" b="1" dirty="0" smtClean="0"/>
              <a:t> 3</a:t>
            </a:r>
            <a:r>
              <a:rPr lang="en-US" sz="2400" b="1" baseline="30000" dirty="0" smtClean="0"/>
              <a:t>rd</a:t>
            </a:r>
            <a:r>
              <a:rPr lang="en-US" sz="2400" b="1" dirty="0" smtClean="0"/>
              <a:t> </a:t>
            </a:r>
            <a:r>
              <a:rPr lang="en-US" sz="2400" dirty="0" smtClean="0"/>
              <a:t>time through the loop,  </a:t>
            </a:r>
            <a:r>
              <a:rPr lang="en-US" sz="2400" b="1" i="1" dirty="0" smtClean="0"/>
              <a:t>n</a:t>
            </a:r>
            <a:r>
              <a:rPr lang="en-US" sz="2400" dirty="0" smtClean="0"/>
              <a:t> gets set to </a:t>
            </a:r>
            <a:r>
              <a:rPr lang="en-US" sz="2400" b="1" dirty="0" err="1" smtClean="0"/>
              <a:t>origN</a:t>
            </a:r>
            <a:r>
              <a:rPr lang="en-US" sz="2400" b="1" dirty="0" smtClean="0"/>
              <a:t>/8</a:t>
            </a:r>
            <a:endParaRPr lang="en-US" sz="2400" dirty="0" smtClean="0"/>
          </a:p>
          <a:p>
            <a:pPr lvl="1"/>
            <a:r>
              <a:rPr lang="en-US" sz="2400" dirty="0" smtClean="0"/>
              <a:t>In general, </a:t>
            </a:r>
            <a:r>
              <a:rPr lang="en-US" sz="2400" b="1" dirty="0" smtClean="0"/>
              <a:t>after k loops</a:t>
            </a:r>
            <a:r>
              <a:rPr lang="en-US" sz="2400" dirty="0" smtClean="0"/>
              <a:t>,             </a:t>
            </a:r>
            <a:r>
              <a:rPr lang="en-US" sz="2400" b="1" i="1" dirty="0" smtClean="0"/>
              <a:t>n </a:t>
            </a:r>
            <a:r>
              <a:rPr lang="en-US" sz="2400" dirty="0" smtClean="0"/>
              <a:t>get set to </a:t>
            </a:r>
            <a:r>
              <a:rPr lang="en-US" sz="2400" b="1" u="sng" dirty="0" err="1" smtClean="0"/>
              <a:t>origN</a:t>
            </a:r>
            <a:r>
              <a:rPr lang="en-US" sz="2400" b="1" u="sng" dirty="0" smtClean="0"/>
              <a:t>/2</a:t>
            </a:r>
            <a:r>
              <a:rPr lang="en-US" sz="2400" b="1" u="sng" baseline="30000" dirty="0" smtClean="0"/>
              <a:t>k</a:t>
            </a:r>
            <a:endParaRPr lang="en-US" sz="2400" b="1" u="sng" dirty="0" smtClean="0"/>
          </a:p>
          <a:p>
            <a:r>
              <a:rPr lang="en-US" sz="2800" dirty="0" smtClean="0"/>
              <a:t>So the algorithm ends when</a:t>
            </a:r>
            <a:r>
              <a:rPr lang="en-US" sz="2800" b="1" u="sng" dirty="0" smtClean="0"/>
              <a:t> </a:t>
            </a:r>
            <a:r>
              <a:rPr lang="en-US" sz="2800" b="1" u="sng" dirty="0" err="1" smtClean="0"/>
              <a:t>origN</a:t>
            </a:r>
            <a:r>
              <a:rPr lang="en-US" sz="2800" b="1" u="sng" dirty="0" smtClean="0"/>
              <a:t>/2</a:t>
            </a:r>
            <a:r>
              <a:rPr lang="en-US" sz="2800" b="1" u="sng" baseline="30000" dirty="0" smtClean="0"/>
              <a:t>k</a:t>
            </a:r>
            <a:r>
              <a:rPr lang="en-US" sz="2800" b="1" u="sng" dirty="0" smtClean="0"/>
              <a:t> = 1</a:t>
            </a:r>
            <a:r>
              <a:rPr lang="en-US" sz="2800" i="1" u="sng" dirty="0" smtClean="0"/>
              <a:t> </a:t>
            </a:r>
            <a:r>
              <a:rPr lang="en-US" sz="2800" dirty="0" smtClean="0"/>
              <a:t>approximately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838200"/>
            <a:ext cx="6019800" cy="230832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func3(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n) {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while (n&gt;0) {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(“%d”, n%2);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n = n/2;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    </a:t>
            </a:r>
            <a:endParaRPr lang="en-US" sz="24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Left Arrow 9"/>
          <p:cNvSpPr/>
          <p:nvPr/>
        </p:nvSpPr>
        <p:spPr>
          <a:xfrm>
            <a:off x="4114800" y="1981200"/>
            <a:ext cx="2133600" cy="3810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1 operation</a:t>
            </a:r>
            <a:endParaRPr lang="en-US" sz="2000" b="1" dirty="0"/>
          </a:p>
        </p:txBody>
      </p:sp>
      <p:sp>
        <p:nvSpPr>
          <p:cNvPr id="7" name="Left Arrow 6"/>
          <p:cNvSpPr/>
          <p:nvPr/>
        </p:nvSpPr>
        <p:spPr>
          <a:xfrm>
            <a:off x="4114800" y="1600200"/>
            <a:ext cx="2057400" cy="3810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1 operation</a:t>
            </a:r>
            <a:endParaRPr lang="en-US" sz="2000" b="1" dirty="0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33400" y="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Analysis of Code Segments:  </a:t>
            </a:r>
            <a:r>
              <a:rPr kumimoji="0" lang="en-US" sz="4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EX 3</a:t>
            </a:r>
            <a:endParaRPr kumimoji="0" lang="en-US" sz="4400" b="1" i="0" u="sng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ＭＳ Ｐゴシック" pitchFamily="34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352800"/>
            <a:ext cx="9144000" cy="35052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So the algorithm ends when</a:t>
            </a:r>
            <a:r>
              <a:rPr lang="en-US" sz="2800" b="1" u="sng" dirty="0" smtClean="0"/>
              <a:t> </a:t>
            </a:r>
            <a:r>
              <a:rPr lang="en-US" sz="2800" b="1" u="sng" dirty="0" err="1" smtClean="0"/>
              <a:t>origN</a:t>
            </a:r>
            <a:r>
              <a:rPr lang="en-US" sz="2800" b="1" u="sng" dirty="0" smtClean="0"/>
              <a:t>/2</a:t>
            </a:r>
            <a:r>
              <a:rPr lang="en-US" sz="2800" b="1" u="sng" baseline="30000" dirty="0" smtClean="0"/>
              <a:t>k</a:t>
            </a:r>
            <a:r>
              <a:rPr lang="en-US" sz="2800" b="1" u="sng" dirty="0" smtClean="0"/>
              <a:t> = 1</a:t>
            </a:r>
            <a:r>
              <a:rPr lang="en-US" sz="2800" i="1" u="sng" dirty="0" smtClean="0"/>
              <a:t> </a:t>
            </a:r>
            <a:r>
              <a:rPr lang="en-US" sz="2800" dirty="0" smtClean="0"/>
              <a:t>approximately</a:t>
            </a:r>
          </a:p>
          <a:p>
            <a:pPr lvl="1"/>
            <a:r>
              <a:rPr lang="en-US" sz="2400" dirty="0" smtClean="0"/>
              <a:t>(where </a:t>
            </a:r>
            <a:r>
              <a:rPr lang="en-US" sz="2400" b="1" i="1" dirty="0" smtClean="0"/>
              <a:t>k</a:t>
            </a:r>
            <a:r>
              <a:rPr lang="en-US" sz="2400" dirty="0" smtClean="0"/>
              <a:t> is the number of steps)</a:t>
            </a:r>
          </a:p>
          <a:p>
            <a:pPr lvl="1"/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err="1" smtClean="0">
                <a:sym typeface="Wingdings" pitchFamily="2" charset="2"/>
              </a:rPr>
              <a:t>origN</a:t>
            </a:r>
            <a:r>
              <a:rPr lang="en-US" sz="2400" dirty="0" smtClean="0">
                <a:sym typeface="Wingdings" pitchFamily="2" charset="2"/>
              </a:rPr>
              <a:t> = 2</a:t>
            </a:r>
            <a:r>
              <a:rPr lang="en-US" sz="2400" baseline="30000" dirty="0" smtClean="0">
                <a:sym typeface="Wingdings" pitchFamily="2" charset="2"/>
              </a:rPr>
              <a:t>k</a:t>
            </a:r>
          </a:p>
          <a:p>
            <a:pPr lvl="1"/>
            <a:r>
              <a:rPr lang="en-US" sz="2400" dirty="0" smtClean="0">
                <a:sym typeface="Wingdings" pitchFamily="2" charset="2"/>
              </a:rPr>
              <a:t>take log of both sides </a:t>
            </a:r>
          </a:p>
          <a:p>
            <a:pPr lvl="1"/>
            <a:r>
              <a:rPr lang="en-US" sz="2400" dirty="0" smtClean="0">
                <a:sym typeface="Wingdings" pitchFamily="2" charset="2"/>
              </a:rPr>
              <a:t>  log</a:t>
            </a:r>
            <a:r>
              <a:rPr lang="en-US" sz="2400" baseline="-25000" dirty="0" smtClean="0">
                <a:sym typeface="Wingdings" pitchFamily="2" charset="2"/>
              </a:rPr>
              <a:t>2</a:t>
            </a:r>
            <a:r>
              <a:rPr lang="en-US" sz="2400" dirty="0" smtClean="0">
                <a:sym typeface="Wingdings" pitchFamily="2" charset="2"/>
              </a:rPr>
              <a:t>(</a:t>
            </a:r>
            <a:r>
              <a:rPr lang="en-US" sz="2400" dirty="0" err="1" smtClean="0">
                <a:sym typeface="Wingdings" pitchFamily="2" charset="2"/>
              </a:rPr>
              <a:t>origN</a:t>
            </a:r>
            <a:r>
              <a:rPr lang="en-US" sz="2400" dirty="0" smtClean="0">
                <a:sym typeface="Wingdings" pitchFamily="2" charset="2"/>
              </a:rPr>
              <a:t>) = log</a:t>
            </a:r>
            <a:r>
              <a:rPr lang="en-US" sz="2400" baseline="-25000" dirty="0" smtClean="0">
                <a:sym typeface="Wingdings" pitchFamily="2" charset="2"/>
              </a:rPr>
              <a:t>2</a:t>
            </a:r>
            <a:r>
              <a:rPr lang="en-US" sz="2400" dirty="0" smtClean="0">
                <a:sym typeface="Wingdings" pitchFamily="2" charset="2"/>
              </a:rPr>
              <a:t>(2</a:t>
            </a:r>
            <a:r>
              <a:rPr lang="en-US" sz="2400" baseline="30000" dirty="0" smtClean="0">
                <a:sym typeface="Wingdings" pitchFamily="2" charset="2"/>
              </a:rPr>
              <a:t>k</a:t>
            </a:r>
            <a:r>
              <a:rPr lang="en-US" sz="2400" dirty="0" smtClean="0">
                <a:sym typeface="Wingdings" pitchFamily="2" charset="2"/>
              </a:rPr>
              <a:t>) </a:t>
            </a:r>
          </a:p>
          <a:p>
            <a:pPr lvl="1"/>
            <a:r>
              <a:rPr lang="en-US" sz="2400" dirty="0" smtClean="0">
                <a:sym typeface="Wingdings" pitchFamily="2" charset="2"/>
              </a:rPr>
              <a:t> log</a:t>
            </a:r>
            <a:r>
              <a:rPr lang="en-US" sz="2400" baseline="-25000" dirty="0" smtClean="0">
                <a:sym typeface="Wingdings" pitchFamily="2" charset="2"/>
              </a:rPr>
              <a:t>2</a:t>
            </a:r>
            <a:r>
              <a:rPr lang="en-US" sz="2400" dirty="0" smtClean="0">
                <a:sym typeface="Wingdings" pitchFamily="2" charset="2"/>
              </a:rPr>
              <a:t>(</a:t>
            </a:r>
            <a:r>
              <a:rPr lang="en-US" sz="2400" dirty="0" err="1" smtClean="0">
                <a:sym typeface="Wingdings" pitchFamily="2" charset="2"/>
              </a:rPr>
              <a:t>origN</a:t>
            </a:r>
            <a:r>
              <a:rPr lang="en-US" sz="2400" dirty="0" smtClean="0">
                <a:sym typeface="Wingdings" pitchFamily="2" charset="2"/>
              </a:rPr>
              <a:t>) = k</a:t>
            </a:r>
          </a:p>
          <a:p>
            <a:pPr lvl="1"/>
            <a:r>
              <a:rPr lang="en-US" sz="2400" dirty="0" smtClean="0">
                <a:sym typeface="Wingdings" pitchFamily="2" charset="2"/>
              </a:rPr>
              <a:t>So the runtime of this function is</a:t>
            </a:r>
          </a:p>
          <a:p>
            <a:pPr lvl="1"/>
            <a:r>
              <a:rPr lang="en-US" sz="3200" b="1" u="sng" dirty="0" smtClean="0">
                <a:solidFill>
                  <a:srgbClr val="FF0000"/>
                </a:solidFill>
                <a:sym typeface="Wingdings" pitchFamily="2" charset="2"/>
              </a:rPr>
              <a:t>O(</a:t>
            </a:r>
            <a:r>
              <a:rPr lang="en-US" sz="3200" b="1" u="sng" dirty="0" err="1" smtClean="0">
                <a:solidFill>
                  <a:srgbClr val="FF0000"/>
                </a:solidFill>
                <a:sym typeface="Wingdings" pitchFamily="2" charset="2"/>
              </a:rPr>
              <a:t>lg</a:t>
            </a:r>
            <a:r>
              <a:rPr lang="en-US" sz="3200" b="1" u="sng" dirty="0" smtClean="0">
                <a:solidFill>
                  <a:srgbClr val="FF0000"/>
                </a:solidFill>
                <a:sym typeface="Wingdings" pitchFamily="2" charset="2"/>
              </a:rPr>
              <a:t> n)</a:t>
            </a:r>
            <a:endParaRPr lang="en-US" sz="3200" b="1" u="sng" dirty="0" smtClean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838200"/>
            <a:ext cx="6019800" cy="230832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func3(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n) {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while (n&gt;0) {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(“%d”, n%2);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n = n/2;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    </a:t>
            </a:r>
            <a:endParaRPr lang="en-US" sz="24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Left Arrow 9"/>
          <p:cNvSpPr/>
          <p:nvPr/>
        </p:nvSpPr>
        <p:spPr>
          <a:xfrm>
            <a:off x="4114800" y="1981200"/>
            <a:ext cx="2133600" cy="3810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1 operation</a:t>
            </a:r>
            <a:endParaRPr lang="en-US" sz="2000" b="1" dirty="0"/>
          </a:p>
        </p:txBody>
      </p:sp>
      <p:sp>
        <p:nvSpPr>
          <p:cNvPr id="7" name="Left Arrow 6"/>
          <p:cNvSpPr/>
          <p:nvPr/>
        </p:nvSpPr>
        <p:spPr>
          <a:xfrm>
            <a:off x="4114800" y="1600200"/>
            <a:ext cx="2057400" cy="3810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1 operation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4038600"/>
            <a:ext cx="3581400" cy="2308324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Note: </a:t>
            </a:r>
          </a:p>
          <a:p>
            <a:r>
              <a:rPr lang="en-US" b="1" dirty="0" smtClean="0"/>
              <a:t>When we use logs in run-time, </a:t>
            </a:r>
          </a:p>
          <a:p>
            <a:r>
              <a:rPr lang="en-US" b="1" dirty="0" smtClean="0"/>
              <a:t>we omit the base, </a:t>
            </a:r>
          </a:p>
          <a:p>
            <a:r>
              <a:rPr lang="en-US" b="1" dirty="0" smtClean="0"/>
              <a:t>since for all log functions with different </a:t>
            </a:r>
          </a:p>
          <a:p>
            <a:r>
              <a:rPr lang="en-US" b="1" dirty="0" smtClean="0"/>
              <a:t>bases greater than 1, </a:t>
            </a:r>
          </a:p>
          <a:p>
            <a:r>
              <a:rPr lang="en-US" b="1" dirty="0" smtClean="0"/>
              <a:t>they are all equivalent </a:t>
            </a:r>
          </a:p>
          <a:p>
            <a:r>
              <a:rPr lang="en-US" b="1" dirty="0" smtClean="0"/>
              <a:t>with respect to order notation.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895600" y="6096000"/>
            <a:ext cx="2438400" cy="4572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 bwMode="auto">
          <a:xfrm>
            <a:off x="533400" y="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Analysis of Code Segments:  </a:t>
            </a:r>
            <a:r>
              <a:rPr kumimoji="0" lang="en-US" sz="4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EX 3</a:t>
            </a:r>
            <a:endParaRPr kumimoji="0" lang="en-US" sz="4400" b="1" i="0" u="sng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ＭＳ Ｐゴシック" pitchFamily="34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dirty="0" smtClean="0"/>
              <a:t>Logarithms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u="sng" dirty="0" err="1" smtClean="0"/>
              <a:t>Sidenote</a:t>
            </a:r>
            <a:r>
              <a:rPr lang="en-US" b="1" u="sng" dirty="0" smtClean="0"/>
              <a:t>:</a:t>
            </a:r>
          </a:p>
          <a:p>
            <a:pPr lvl="1"/>
            <a:r>
              <a:rPr lang="en-US" dirty="0" smtClean="0"/>
              <a:t>We never use bases for logarithms in O-notation</a:t>
            </a:r>
          </a:p>
          <a:p>
            <a:pPr lvl="1"/>
            <a:r>
              <a:rPr lang="en-US" dirty="0" smtClean="0"/>
              <a:t>This is because changing bases of logs just involves multiplying by a suitable constant</a:t>
            </a:r>
          </a:p>
          <a:p>
            <a:pPr lvl="2"/>
            <a:r>
              <a:rPr lang="en-US" dirty="0" smtClean="0"/>
              <a:t>and we don’t care about constant of proportionality for O-notation!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For example:</a:t>
            </a:r>
          </a:p>
          <a:p>
            <a:pPr lvl="1"/>
            <a:r>
              <a:rPr lang="en-US" dirty="0" smtClean="0"/>
              <a:t>If we have log</a:t>
            </a:r>
            <a:r>
              <a:rPr lang="en-US" baseline="-25000" dirty="0" smtClean="0"/>
              <a:t>10</a:t>
            </a:r>
            <a:r>
              <a:rPr lang="en-US" dirty="0" smtClean="0"/>
              <a:t>n and we want it in terms of log</a:t>
            </a:r>
            <a:r>
              <a:rPr lang="en-US" baseline="-25000" dirty="0" smtClean="0"/>
              <a:t>2</a:t>
            </a:r>
            <a:r>
              <a:rPr lang="en-US" dirty="0" smtClean="0"/>
              <a:t>n</a:t>
            </a:r>
          </a:p>
          <a:p>
            <a:pPr lvl="2"/>
            <a:r>
              <a:rPr lang="en-US" dirty="0" smtClean="0"/>
              <a:t>We know log</a:t>
            </a:r>
            <a:r>
              <a:rPr lang="en-US" baseline="-25000" dirty="0" smtClean="0"/>
              <a:t>10</a:t>
            </a:r>
            <a:r>
              <a:rPr lang="en-US" dirty="0" smtClean="0"/>
              <a:t>n = log</a:t>
            </a:r>
            <a:r>
              <a:rPr lang="en-US" baseline="-25000" dirty="0" smtClean="0"/>
              <a:t>2</a:t>
            </a:r>
            <a:r>
              <a:rPr lang="en-US" dirty="0" smtClean="0"/>
              <a:t>n/log</a:t>
            </a:r>
            <a:r>
              <a:rPr lang="en-US" baseline="-25000" dirty="0" smtClean="0"/>
              <a:t>2</a:t>
            </a:r>
            <a:r>
              <a:rPr lang="en-US" dirty="0" smtClean="0"/>
              <a:t>10</a:t>
            </a:r>
          </a:p>
          <a:p>
            <a:pPr lvl="2"/>
            <a:r>
              <a:rPr lang="en-US" dirty="0" smtClean="0"/>
              <a:t>Where 1/log</a:t>
            </a:r>
            <a:r>
              <a:rPr lang="en-US" baseline="-25000" dirty="0" smtClean="0"/>
              <a:t>2</a:t>
            </a:r>
            <a:r>
              <a:rPr lang="en-US" dirty="0" smtClean="0"/>
              <a:t>10 = 0.3010</a:t>
            </a:r>
          </a:p>
          <a:p>
            <a:pPr lvl="2"/>
            <a:r>
              <a:rPr lang="en-US" dirty="0" smtClean="0"/>
              <a:t>Then we get log</a:t>
            </a:r>
            <a:r>
              <a:rPr lang="en-US" baseline="-25000" dirty="0" smtClean="0"/>
              <a:t>10</a:t>
            </a:r>
            <a:r>
              <a:rPr lang="en-US" dirty="0" smtClean="0"/>
              <a:t>n = 0.3010 x log</a:t>
            </a:r>
            <a:r>
              <a:rPr lang="en-US" baseline="-25000" dirty="0" smtClean="0"/>
              <a:t>2</a:t>
            </a:r>
            <a:r>
              <a:rPr lang="en-US" dirty="0" smtClean="0"/>
              <a:t>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267200"/>
            <a:ext cx="9144000" cy="25908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In this function, </a:t>
            </a:r>
            <a:r>
              <a:rPr lang="en-US" sz="2400" dirty="0" err="1" smtClean="0"/>
              <a:t>i</a:t>
            </a:r>
            <a:r>
              <a:rPr lang="en-US" sz="2400" dirty="0" smtClean="0"/>
              <a:t> and j can increase, but they can never decrease. </a:t>
            </a:r>
          </a:p>
          <a:p>
            <a:pPr lvl="1"/>
            <a:r>
              <a:rPr lang="en-US" sz="2000" dirty="0" smtClean="0"/>
              <a:t>Furthermore, the code will stop when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i</a:t>
            </a:r>
            <a:r>
              <a:rPr lang="en-US" sz="2000" b="1" i="1" dirty="0" smtClean="0"/>
              <a:t> </a:t>
            </a:r>
            <a:r>
              <a:rPr lang="en-US" sz="2000" dirty="0" smtClean="0"/>
              <a:t>gets to</a:t>
            </a:r>
            <a:r>
              <a:rPr lang="en-US" sz="2000" b="1" i="1" dirty="0" smtClean="0"/>
              <a:t> n</a:t>
            </a:r>
            <a:r>
              <a:rPr lang="en-US" sz="2000" dirty="0" smtClean="0"/>
              <a:t>. </a:t>
            </a:r>
          </a:p>
          <a:p>
            <a:pPr lvl="1"/>
            <a:r>
              <a:rPr lang="en-US" sz="2000" dirty="0" smtClean="0"/>
              <a:t>Thus, the statement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i</a:t>
            </a:r>
            <a:r>
              <a:rPr lang="en-US" sz="2000" b="1" i="1" dirty="0" smtClean="0"/>
              <a:t>++ </a:t>
            </a:r>
            <a:r>
              <a:rPr lang="en-US" sz="2000" dirty="0" smtClean="0"/>
              <a:t>can never run more than </a:t>
            </a:r>
            <a:r>
              <a:rPr lang="en-US" sz="2000" b="1" i="1" dirty="0" smtClean="0"/>
              <a:t>n</a:t>
            </a:r>
            <a:r>
              <a:rPr lang="en-US" sz="2000" dirty="0" smtClean="0"/>
              <a:t> times and the statement </a:t>
            </a:r>
            <a:r>
              <a:rPr lang="en-US" sz="2000" b="1" i="1" dirty="0" smtClean="0"/>
              <a:t>j++ </a:t>
            </a:r>
            <a:r>
              <a:rPr lang="en-US" sz="2000" dirty="0" smtClean="0"/>
              <a:t>can never run more than </a:t>
            </a:r>
            <a:r>
              <a:rPr lang="en-US" sz="2000" b="1" i="1" dirty="0" smtClean="0"/>
              <a:t>n </a:t>
            </a:r>
            <a:r>
              <a:rPr lang="en-US" sz="2000" dirty="0" smtClean="0"/>
              <a:t>times. </a:t>
            </a:r>
          </a:p>
          <a:p>
            <a:pPr lvl="1"/>
            <a:r>
              <a:rPr lang="en-US" sz="2000" dirty="0" smtClean="0"/>
              <a:t>Thus, the most number of times these two critical statements can run is </a:t>
            </a:r>
            <a:r>
              <a:rPr lang="en-US" sz="2000" b="1" i="1" dirty="0" smtClean="0"/>
              <a:t>2n</a:t>
            </a:r>
            <a:r>
              <a:rPr lang="en-US" sz="2000" dirty="0" smtClean="0"/>
              <a:t>. </a:t>
            </a:r>
          </a:p>
          <a:p>
            <a:pPr lvl="1"/>
            <a:r>
              <a:rPr lang="en-US" sz="2000" dirty="0" smtClean="0"/>
              <a:t>It follows that the runtime of this segment of code is</a:t>
            </a:r>
          </a:p>
          <a:p>
            <a:pPr lvl="1"/>
            <a:r>
              <a:rPr lang="en-US" sz="3200" b="1" u="sng" dirty="0" smtClean="0">
                <a:solidFill>
                  <a:srgbClr val="FF0000"/>
                </a:solidFill>
                <a:sym typeface="Wingdings" pitchFamily="2" charset="2"/>
              </a:rPr>
              <a:t>O(n)</a:t>
            </a:r>
            <a:endParaRPr lang="en-US" sz="3200" b="1" u="sng" dirty="0" smtClean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838200"/>
            <a:ext cx="7467600" cy="34163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func4(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** array,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n) {</a:t>
            </a:r>
            <a:endParaRPr lang="en-US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=0, j=0;</a:t>
            </a:r>
            <a:endParaRPr lang="en-US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while (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&lt; n) {</a:t>
            </a:r>
            <a:endParaRPr lang="en-US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while (j &lt; n &amp;&amp; array[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][j] == 1)</a:t>
            </a:r>
            <a:endParaRPr lang="en-US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j++;</a:t>
            </a:r>
            <a:endParaRPr lang="en-US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++;</a:t>
            </a:r>
            <a:endParaRPr lang="en-US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}</a:t>
            </a:r>
            <a:endParaRPr lang="en-US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return j;</a:t>
            </a:r>
            <a:endParaRPr lang="en-US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4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Left Arrow 6"/>
          <p:cNvSpPr/>
          <p:nvPr/>
        </p:nvSpPr>
        <p:spPr>
          <a:xfrm>
            <a:off x="2819400" y="2286000"/>
            <a:ext cx="2057400" cy="3810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9" name="Left Arrow 8"/>
          <p:cNvSpPr/>
          <p:nvPr/>
        </p:nvSpPr>
        <p:spPr>
          <a:xfrm>
            <a:off x="2819400" y="2667000"/>
            <a:ext cx="2057400" cy="3810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533400" y="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Analysis of Code Segments:  </a:t>
            </a:r>
            <a:r>
              <a:rPr kumimoji="0" lang="en-US" sz="44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+mj-cs"/>
              </a:rPr>
              <a:t>EX 4</a:t>
            </a:r>
            <a:endParaRPr kumimoji="0" lang="en-US" sz="4400" b="1" i="0" u="sng" strike="noStrike" kern="1200" cap="none" spc="0" normalizeH="0" baseline="0" noProof="0" dirty="0">
              <a:ln>
                <a:noFill/>
              </a:ln>
              <a:solidFill>
                <a:srgbClr val="FF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ＭＳ Ｐゴシック" pitchFamily="34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theme/theme1.xml><?xml version="1.0" encoding="utf-8"?>
<a:theme xmlns:a="http://schemas.openxmlformats.org/drawingml/2006/main" name="ucf_STRIPES_yel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ucf_STRIPES_yellow</Template>
  <TotalTime>11184</TotalTime>
  <Words>1604</Words>
  <Application>Microsoft Office PowerPoint</Application>
  <PresentationFormat>On-screen Show (4:3)</PresentationFormat>
  <Paragraphs>386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ucf_STRIPES_yellow</vt:lpstr>
      <vt:lpstr>Intro to Algorithm analysis</vt:lpstr>
      <vt:lpstr>Analysis of Code Segments</vt:lpstr>
      <vt:lpstr>Analysis of Code Segments:  EX 1</vt:lpstr>
      <vt:lpstr>Slide 4</vt:lpstr>
      <vt:lpstr>Slide 5</vt:lpstr>
      <vt:lpstr>Slide 6</vt:lpstr>
      <vt:lpstr>Slide 7</vt:lpstr>
      <vt:lpstr>Logarithms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Sarah</dc:creator>
  <cp:lastModifiedBy>Sarah</cp:lastModifiedBy>
  <cp:revision>210</cp:revision>
  <dcterms:created xsi:type="dcterms:W3CDTF">2011-06-06T20:26:19Z</dcterms:created>
  <dcterms:modified xsi:type="dcterms:W3CDTF">2012-01-31T02:59:57Z</dcterms:modified>
</cp:coreProperties>
</file>