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453" r:id="rId3"/>
    <p:sldId id="452" r:id="rId4"/>
    <p:sldId id="454" r:id="rId5"/>
    <p:sldId id="456" r:id="rId6"/>
    <p:sldId id="457" r:id="rId7"/>
    <p:sldId id="458" r:id="rId8"/>
    <p:sldId id="455" r:id="rId9"/>
    <p:sldId id="459" r:id="rId10"/>
    <p:sldId id="460" r:id="rId11"/>
    <p:sldId id="461" r:id="rId12"/>
    <p:sldId id="462" r:id="rId13"/>
    <p:sldId id="463" r:id="rId14"/>
    <p:sldId id="464" r:id="rId15"/>
    <p:sldId id="4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24A9A"/>
    <a:srgbClr val="8CAE0E"/>
    <a:srgbClr val="9A226F"/>
    <a:srgbClr val="04B87C"/>
    <a:srgbClr val="FF00FF"/>
    <a:srgbClr val="934BC9"/>
    <a:srgbClr val="CE4508"/>
    <a:srgbClr val="CE4F08"/>
    <a:srgbClr val="CD6209"/>
    <a:srgbClr val="E44D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0452" autoAdjust="0"/>
  </p:normalViewPr>
  <p:slideViewPr>
    <p:cSldViewPr>
      <p:cViewPr>
        <p:scale>
          <a:sx n="80" d="100"/>
          <a:sy n="80" d="100"/>
        </p:scale>
        <p:origin x="-34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Intro to Algorithm analysis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0"/>
            <a:ext cx="9144000" cy="24384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All we did in this example is reset j to 0 at the beginning of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loop iteration. </a:t>
            </a:r>
          </a:p>
          <a:p>
            <a:pPr lvl="1"/>
            <a:r>
              <a:rPr lang="en-US" sz="2000" b="1" dirty="0" smtClean="0"/>
              <a:t>Now, j can range from 0 to n for EACH value of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</a:p>
          <a:p>
            <a:pPr lvl="1"/>
            <a:r>
              <a:rPr lang="en-US" sz="2000" b="1" dirty="0" smtClean="0"/>
              <a:t>(similar to example #1), </a:t>
            </a:r>
          </a:p>
          <a:p>
            <a:pPr lvl="1"/>
            <a:r>
              <a:rPr lang="en-US" sz="2000" b="1" dirty="0" smtClean="0"/>
              <a:t>so the run-time is</a:t>
            </a:r>
            <a:endParaRPr lang="en-US" sz="2000" dirty="0" smtClean="0"/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  <a:sym typeface="Wingdings" pitchFamily="2" charset="2"/>
              </a:rPr>
              <a:t>O(n</a:t>
            </a:r>
            <a:r>
              <a:rPr lang="en-US" sz="3200" b="1" u="sng" baseline="30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200" b="1" u="sng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3200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7467600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func5(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** array,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=0, j=0;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while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 n)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j=0;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while (j &lt; n &amp;&amp; array[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][j] == 1)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j++;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j;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2743200" y="2743200"/>
            <a:ext cx="10668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9" name="Left Arrow 8"/>
          <p:cNvSpPr/>
          <p:nvPr/>
        </p:nvSpPr>
        <p:spPr>
          <a:xfrm>
            <a:off x="2743200" y="3124200"/>
            <a:ext cx="10668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Analysis of Code Segments: 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EX 5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2743200" y="1981200"/>
            <a:ext cx="1066800" cy="38100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38600"/>
            <a:ext cx="5638800" cy="2971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amount of times the inner loop runs is dependent on </a:t>
            </a:r>
            <a:r>
              <a:rPr lang="en-US" sz="2400" b="1" i="1" dirty="0" err="1" smtClean="0"/>
              <a:t>i</a:t>
            </a:r>
            <a:endParaRPr lang="en-US" sz="2400" b="1" i="1" dirty="0" smtClean="0"/>
          </a:p>
          <a:p>
            <a:pPr lvl="1"/>
            <a:r>
              <a:rPr lang="en-US" sz="2000" dirty="0" smtClean="0"/>
              <a:t>The table shows how</a:t>
            </a:r>
            <a:r>
              <a:rPr lang="en-US" sz="2000" b="1" i="1" dirty="0" smtClean="0"/>
              <a:t> j </a:t>
            </a:r>
            <a:r>
              <a:rPr lang="en-US" sz="2000" dirty="0" smtClean="0"/>
              <a:t>changes w/respect to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</a:t>
            </a:r>
            <a:endParaRPr lang="en-US" sz="2000" b="1" i="1" dirty="0" smtClean="0"/>
          </a:p>
          <a:p>
            <a:pPr lvl="1"/>
            <a:r>
              <a:rPr lang="en-US" sz="2000" dirty="0" smtClean="0"/>
              <a:t>The # of times the inner loop runs is the sum:</a:t>
            </a:r>
          </a:p>
          <a:p>
            <a:pPr lvl="1"/>
            <a:r>
              <a:rPr lang="en-US" sz="2000" b="1" dirty="0" smtClean="0"/>
              <a:t>0 + 1 + 2 + 3 + … + (n-1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= (n-1)n/2 = 0.5n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- 0.5n</a:t>
            </a:r>
          </a:p>
          <a:p>
            <a:pPr lvl="1"/>
            <a:r>
              <a:rPr lang="en-US" sz="2000" dirty="0" smtClean="0"/>
              <a:t>So the run time 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6248400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func6(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array[],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sum=0;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 {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for (j=i+1; j&lt;n; j++)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if (array[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&gt; array[j])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sum++;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return sum;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Analysis of Code Segments: 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9A22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EX 6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9A22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8" name="Left Arrow 7"/>
          <p:cNvSpPr/>
          <p:nvPr/>
        </p:nvSpPr>
        <p:spPr>
          <a:xfrm rot="10800000">
            <a:off x="381000" y="2362200"/>
            <a:ext cx="1066800" cy="6858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400800" y="1066800"/>
          <a:ext cx="2561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55"/>
                <a:gridCol w="1275080"/>
                <a:gridCol w="744665"/>
              </a:tblGrid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j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value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1,2,3,…,n-1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n-1</a:t>
                      </a:r>
                      <a:endParaRPr lang="en-US" b="1" dirty="0"/>
                    </a:p>
                  </a:txBody>
                  <a:tcPr/>
                </a:tc>
              </a:tr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2,3,4,…,n-1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n-2</a:t>
                      </a:r>
                      <a:endParaRPr lang="en-US" b="1" dirty="0"/>
                    </a:p>
                  </a:txBody>
                  <a:tcPr/>
                </a:tc>
              </a:tr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3,4,5,…,n-1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n-3</a:t>
                      </a:r>
                      <a:endParaRPr lang="en-US" b="1" dirty="0"/>
                    </a:p>
                  </a:txBody>
                  <a:tcPr/>
                </a:tc>
              </a:tr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nothing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943600" y="4114800"/>
            <a:ext cx="320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Common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Summation: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  <a:tabLst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  <a:tabLst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lang="en-US" sz="2000" dirty="0" smtClean="0">
                <a:ea typeface="ＭＳ Ｐゴシック" pitchFamily="34" charset="-128"/>
              </a:rPr>
              <a:t>What we have: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4419600"/>
            <a:ext cx="1990725" cy="9620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5867400"/>
            <a:ext cx="2019300" cy="9906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6172200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O(n</a:t>
            </a:r>
            <a:r>
              <a:rPr lang="en-US" sz="2800" b="1" u="sng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u="sng" dirty="0" smtClean="0">
                <a:solidFill>
                  <a:srgbClr val="FF0000"/>
                </a:solidFill>
              </a:rPr>
              <a:t>)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400800" y="1066800"/>
          <a:ext cx="25614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55"/>
                <a:gridCol w="1275080"/>
                <a:gridCol w="744665"/>
              </a:tblGrid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j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value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1,2,3,…,n-1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n-1</a:t>
                      </a:r>
                      <a:endParaRPr lang="en-US" b="1" dirty="0"/>
                    </a:p>
                  </a:txBody>
                  <a:tcPr/>
                </a:tc>
              </a:tr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2,3,4,…,n-1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n-2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400800" y="1066800"/>
          <a:ext cx="2561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55"/>
                <a:gridCol w="1275080"/>
                <a:gridCol w="744665"/>
              </a:tblGrid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j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value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1,2,3,…,n-1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n-1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400800" y="1066800"/>
          <a:ext cx="25614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55"/>
                <a:gridCol w="1275080"/>
                <a:gridCol w="744665"/>
              </a:tblGrid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j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value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1,2,3,…,n-1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n-1</a:t>
                      </a:r>
                      <a:endParaRPr lang="en-US" b="1" dirty="0"/>
                    </a:p>
                  </a:txBody>
                  <a:tcPr/>
                </a:tc>
              </a:tr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2,3,4,…,n-1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n-2</a:t>
                      </a:r>
                      <a:endParaRPr lang="en-US" b="1" dirty="0"/>
                    </a:p>
                  </a:txBody>
                  <a:tcPr/>
                </a:tc>
              </a:tr>
              <a:tr h="3644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3,4,5,…,n-1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n-3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38600"/>
            <a:ext cx="8229600" cy="2971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runtime is in terms of </a:t>
            </a:r>
            <a:r>
              <a:rPr lang="en-US" sz="2400" b="1" i="1" dirty="0" err="1" smtClean="0"/>
              <a:t>sizea</a:t>
            </a:r>
            <a:r>
              <a:rPr lang="en-US" sz="2400" dirty="0" smtClean="0"/>
              <a:t> and </a:t>
            </a:r>
            <a:r>
              <a:rPr lang="en-US" sz="2400" b="1" i="1" dirty="0" err="1" smtClean="0"/>
              <a:t>sizeb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Clearly, similar to Example #1, we simply multiply the # of terms in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loop by the number of terms in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loop. </a:t>
            </a:r>
          </a:p>
          <a:p>
            <a:r>
              <a:rPr lang="en-US" sz="2400" dirty="0" smtClean="0"/>
              <a:t>Here, this is simply </a:t>
            </a:r>
            <a:r>
              <a:rPr lang="en-US" sz="2400" b="1" i="1" dirty="0" err="1" smtClean="0"/>
              <a:t>sizea</a:t>
            </a:r>
            <a:r>
              <a:rPr lang="en-US" sz="2400" b="1" i="1" dirty="0" smtClean="0"/>
              <a:t>*</a:t>
            </a:r>
            <a:r>
              <a:rPr lang="en-US" sz="2400" b="1" i="1" dirty="0" err="1" smtClean="0"/>
              <a:t>sizeb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So the runtime is?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9144000" cy="30469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f7(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sizea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b[],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sizeb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sizea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for (j=0; j&lt;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sizeb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j++)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if (a[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== b[j])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return 1;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0;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2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Analysis of Code Segments: 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224A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EX 7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224A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876800" y="2438400"/>
            <a:ext cx="1066800" cy="6858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5791200"/>
            <a:ext cx="2296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O(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sizea</a:t>
            </a:r>
            <a:r>
              <a:rPr lang="en-US" sz="2800" b="1" u="sng" dirty="0" smtClean="0">
                <a:solidFill>
                  <a:srgbClr val="FF0000"/>
                </a:solidFill>
              </a:rPr>
              <a:t>*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sizeb</a:t>
            </a:r>
            <a:r>
              <a:rPr lang="en-US" sz="2800" b="1" u="sng" dirty="0" smtClean="0">
                <a:solidFill>
                  <a:srgbClr val="FF0000"/>
                </a:solidFill>
              </a:rPr>
              <a:t>)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38600"/>
            <a:ext cx="8229600" cy="2971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runtime is in terms of </a:t>
            </a:r>
            <a:r>
              <a:rPr lang="en-US" sz="2400" b="1" i="1" dirty="0" err="1" smtClean="0"/>
              <a:t>sizea</a:t>
            </a:r>
            <a:r>
              <a:rPr lang="en-US" sz="2400" dirty="0" smtClean="0"/>
              <a:t> and </a:t>
            </a:r>
            <a:r>
              <a:rPr lang="en-US" sz="2400" b="1" i="1" dirty="0" err="1" smtClean="0"/>
              <a:t>sizeb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Clearly, similar to Example #1, we simply multiply the # of terms in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loop by the number of terms in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loop. </a:t>
            </a:r>
          </a:p>
          <a:p>
            <a:r>
              <a:rPr lang="en-US" sz="2400" dirty="0" smtClean="0"/>
              <a:t>Here, this is simply </a:t>
            </a:r>
            <a:r>
              <a:rPr lang="en-US" sz="2400" b="1" i="1" dirty="0" err="1" smtClean="0"/>
              <a:t>sizea</a:t>
            </a:r>
            <a:r>
              <a:rPr lang="en-US" sz="2400" b="1" i="1" dirty="0" smtClean="0"/>
              <a:t>*</a:t>
            </a:r>
            <a:r>
              <a:rPr lang="en-US" sz="2400" b="1" i="1" dirty="0" err="1" smtClean="0"/>
              <a:t>sizeb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So the runtime is?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9144000" cy="30469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f7(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sizea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b[],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sizeb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sizea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for (j=0; j&lt;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sizeb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j++)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if (a[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== b[j])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return 1;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0;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2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Analysis of Code Segments: 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224A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EX 7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224A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876800" y="2438400"/>
            <a:ext cx="1066800" cy="6858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5791200"/>
            <a:ext cx="2296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O(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sizea</a:t>
            </a:r>
            <a:r>
              <a:rPr lang="en-US" sz="2800" b="1" u="sng" dirty="0" smtClean="0">
                <a:solidFill>
                  <a:srgbClr val="FF0000"/>
                </a:solidFill>
              </a:rPr>
              <a:t>*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sizeb</a:t>
            </a:r>
            <a:r>
              <a:rPr lang="en-US" sz="2800" b="1" u="sng" dirty="0" smtClean="0">
                <a:solidFill>
                  <a:srgbClr val="FF0000"/>
                </a:solidFill>
              </a:rPr>
              <a:t>)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38600"/>
            <a:ext cx="9144000" cy="2971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previously discussed, a </a:t>
            </a:r>
            <a:r>
              <a:rPr lang="en-US" sz="2400" b="1" u="sng" dirty="0" smtClean="0"/>
              <a:t>single binary search </a:t>
            </a:r>
            <a:r>
              <a:rPr lang="en-US" sz="2400" dirty="0" smtClean="0"/>
              <a:t>runs in </a:t>
            </a:r>
            <a:r>
              <a:rPr lang="en-US" sz="2400" b="1" i="1" dirty="0" smtClean="0"/>
              <a:t>O(</a:t>
            </a:r>
            <a:r>
              <a:rPr lang="en-US" sz="2400" b="1" i="1" dirty="0" err="1" smtClean="0"/>
              <a:t>lg</a:t>
            </a:r>
            <a:r>
              <a:rPr lang="en-US" sz="2400" b="1" i="1" dirty="0" smtClean="0"/>
              <a:t> n)</a:t>
            </a:r>
          </a:p>
          <a:p>
            <a:pPr lvl="1"/>
            <a:r>
              <a:rPr lang="en-US" sz="2200" dirty="0" smtClean="0"/>
              <a:t>where </a:t>
            </a:r>
            <a:r>
              <a:rPr lang="en-US" sz="2200" b="1" i="1" dirty="0" smtClean="0"/>
              <a:t>n</a:t>
            </a:r>
            <a:r>
              <a:rPr lang="en-US" sz="2200" dirty="0" smtClean="0"/>
              <a:t> represents the number of items in the original list you’re searching.</a:t>
            </a:r>
          </a:p>
          <a:p>
            <a:r>
              <a:rPr lang="en-US" sz="2400" dirty="0" smtClean="0"/>
              <a:t>In this particular case, the runtime is?</a:t>
            </a:r>
          </a:p>
          <a:p>
            <a:pPr lvl="1"/>
            <a:r>
              <a:rPr lang="en-US" sz="2200" dirty="0" smtClean="0"/>
              <a:t>since we run our binary search on </a:t>
            </a:r>
            <a:r>
              <a:rPr lang="en-US" sz="2200" b="1" i="1" dirty="0" err="1" smtClean="0"/>
              <a:t>sizeb</a:t>
            </a:r>
            <a:r>
              <a:rPr lang="en-US" sz="2200" dirty="0" smtClean="0"/>
              <a:t> items exactly </a:t>
            </a:r>
            <a:r>
              <a:rPr lang="en-US" sz="2200" b="1" i="1" dirty="0" err="1" smtClean="0"/>
              <a:t>sizea</a:t>
            </a:r>
            <a:r>
              <a:rPr lang="en-US" sz="2200" dirty="0" smtClean="0"/>
              <a:t> times.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9144000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f8(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sizea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b[],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sizeb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j;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sizea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 {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sizeb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a[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]))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return 1;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0;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Analysis of Code Segments: 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EX 8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6172200" y="2057400"/>
            <a:ext cx="1066800" cy="6858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1600" y="5105400"/>
            <a:ext cx="2779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O(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sizea</a:t>
            </a:r>
            <a:r>
              <a:rPr lang="en-US" sz="2800" b="1" u="sng" dirty="0" smtClean="0">
                <a:solidFill>
                  <a:srgbClr val="FF0000"/>
                </a:solidFill>
              </a:rPr>
              <a:t>*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lg</a:t>
            </a:r>
            <a:r>
              <a:rPr lang="en-US" sz="2800" b="1" u="sng" dirty="0" smtClean="0">
                <a:solidFill>
                  <a:srgbClr val="FF0000"/>
                </a:solidFill>
              </a:rPr>
              <a:t>(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sizeb</a:t>
            </a:r>
            <a:r>
              <a:rPr lang="en-US" sz="2800" b="1" u="sng" dirty="0" smtClean="0">
                <a:solidFill>
                  <a:srgbClr val="FF0000"/>
                </a:solidFill>
              </a:rPr>
              <a:t>))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38600"/>
            <a:ext cx="9144000" cy="2971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 this particular case, the runtime is?</a:t>
            </a:r>
          </a:p>
          <a:p>
            <a:pPr lvl="1"/>
            <a:r>
              <a:rPr lang="en-US" sz="2200" dirty="0" smtClean="0"/>
              <a:t>since we run our binary search on </a:t>
            </a:r>
            <a:r>
              <a:rPr lang="en-US" sz="2200" b="1" i="1" dirty="0" err="1" smtClean="0"/>
              <a:t>sizeb</a:t>
            </a:r>
            <a:r>
              <a:rPr lang="en-US" sz="2200" dirty="0" smtClean="0"/>
              <a:t> items exactly </a:t>
            </a:r>
            <a:r>
              <a:rPr lang="en-US" sz="2200" b="1" i="1" dirty="0" err="1" smtClean="0"/>
              <a:t>sizea</a:t>
            </a:r>
            <a:r>
              <a:rPr lang="en-US" sz="2200" dirty="0" smtClean="0"/>
              <a:t> times.</a:t>
            </a:r>
          </a:p>
          <a:p>
            <a:r>
              <a:rPr lang="en-US" sz="2600" b="1" i="1" u="sng" dirty="0" smtClean="0"/>
              <a:t>Notice:</a:t>
            </a:r>
            <a:r>
              <a:rPr lang="en-US" sz="2600" dirty="0" smtClean="0"/>
              <a:t> </a:t>
            </a:r>
          </a:p>
          <a:p>
            <a:pPr lvl="1"/>
            <a:r>
              <a:rPr lang="en-US" sz="2200" dirty="0" smtClean="0"/>
              <a:t>that </a:t>
            </a:r>
            <a:r>
              <a:rPr lang="en-US" sz="2400" dirty="0" smtClean="0"/>
              <a:t>the runtime for this algorithm changes greatly if we switch the order of the arrays.  Consider the 2 following examples: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b="1" i="1" dirty="0" err="1" smtClean="0"/>
              <a:t>sizea</a:t>
            </a:r>
            <a:r>
              <a:rPr lang="en-US" sz="2400" b="1" i="1" dirty="0" smtClean="0"/>
              <a:t> </a:t>
            </a:r>
            <a:r>
              <a:rPr lang="en-US" sz="2400" dirty="0" smtClean="0"/>
              <a:t>= 1000000, </a:t>
            </a:r>
            <a:r>
              <a:rPr lang="en-US" sz="2400" b="1" i="1" dirty="0" err="1" smtClean="0"/>
              <a:t>sizeb</a:t>
            </a:r>
            <a:r>
              <a:rPr lang="en-US" sz="2400" b="1" i="1" dirty="0" smtClean="0"/>
              <a:t> </a:t>
            </a:r>
            <a:r>
              <a:rPr lang="en-US" sz="2400" dirty="0" smtClean="0"/>
              <a:t>= 10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b="1" i="1" dirty="0" err="1" smtClean="0"/>
              <a:t>sizea</a:t>
            </a:r>
            <a:r>
              <a:rPr lang="en-US" sz="2400" b="1" i="1" dirty="0" smtClean="0"/>
              <a:t> </a:t>
            </a:r>
            <a:r>
              <a:rPr lang="en-US" sz="2400" dirty="0" smtClean="0"/>
              <a:t>= 10,            </a:t>
            </a:r>
            <a:r>
              <a:rPr lang="en-US" sz="2400" b="1" i="1" dirty="0" err="1" smtClean="0"/>
              <a:t>sizeb</a:t>
            </a:r>
            <a:r>
              <a:rPr lang="en-US" sz="2400" b="1" i="1" dirty="0" smtClean="0"/>
              <a:t> </a:t>
            </a:r>
            <a:r>
              <a:rPr lang="en-US" sz="2400" dirty="0" smtClean="0"/>
              <a:t>= 1000000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9144000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f8(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sizea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b[],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sizeb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j;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sizea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 {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sizeb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a[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]))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return 1;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0;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Analysis of Code Segments: 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EX 8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6172200" y="2057400"/>
            <a:ext cx="1066800" cy="6858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4038600"/>
            <a:ext cx="2779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O(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sizea</a:t>
            </a:r>
            <a:r>
              <a:rPr lang="en-US" sz="2800" b="1" u="sng" dirty="0" smtClean="0">
                <a:solidFill>
                  <a:srgbClr val="FF0000"/>
                </a:solidFill>
              </a:rPr>
              <a:t>*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lg</a:t>
            </a:r>
            <a:r>
              <a:rPr lang="en-US" sz="2800" b="1" u="sng" dirty="0" smtClean="0">
                <a:solidFill>
                  <a:srgbClr val="FF0000"/>
                </a:solidFill>
              </a:rPr>
              <a:t>(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sizeb</a:t>
            </a:r>
            <a:r>
              <a:rPr lang="en-US" sz="2800" b="1" u="sng" dirty="0" smtClean="0">
                <a:solidFill>
                  <a:srgbClr val="FF0000"/>
                </a:solidFill>
              </a:rPr>
              <a:t>))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5943600"/>
            <a:ext cx="2860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sizea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*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lg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sizeb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) ~ 3320000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6324600"/>
            <a:ext cx="2340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sizea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*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lg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sizeb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) ~ 300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Code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the following examples illustrates how to determine the Big-O run time of a segment of code or a function. </a:t>
            </a:r>
          </a:p>
          <a:p>
            <a:pPr lvl="1"/>
            <a:r>
              <a:rPr lang="en-US" dirty="0" smtClean="0"/>
              <a:t>Each of these functions will be analyzed for their runtime in terms of the variable n. </a:t>
            </a:r>
          </a:p>
          <a:p>
            <a:pPr lvl="1"/>
            <a:r>
              <a:rPr lang="en-US" dirty="0" smtClean="0"/>
              <a:t>Keep in mind that run-time may be dependent on more than one input variable.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 of Code Segments: 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EX 1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43400"/>
            <a:ext cx="6019800" cy="251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a straight-forward function to analyze</a:t>
            </a:r>
          </a:p>
          <a:p>
            <a:pPr lvl="1"/>
            <a:r>
              <a:rPr lang="en-US" dirty="0" smtClean="0"/>
              <a:t>We only care about the simple ops in terms of n, remember any constant # of simple steps counts as 1.</a:t>
            </a:r>
          </a:p>
          <a:p>
            <a:pPr lvl="1"/>
            <a:r>
              <a:rPr lang="en-US" dirty="0" smtClean="0"/>
              <a:t>Let’s make a chart for the different values of (</a:t>
            </a:r>
            <a:r>
              <a:rPr lang="en-US" dirty="0" err="1" smtClean="0"/>
              <a:t>i,j</a:t>
            </a:r>
            <a:r>
              <a:rPr lang="en-US" dirty="0" smtClean="0"/>
              <a:t>), since for each change in </a:t>
            </a:r>
            <a:r>
              <a:rPr lang="en-US" dirty="0" err="1" smtClean="0"/>
              <a:t>i,j</a:t>
            </a:r>
            <a:r>
              <a:rPr lang="en-US" dirty="0" smtClean="0"/>
              <a:t> we do a constant amount of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6019800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func1(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x = 0;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++){</a:t>
            </a:r>
            <a:b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for (j = 1; j &lt;=n; j++)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x++;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x;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Left Arrow 4"/>
          <p:cNvSpPr/>
          <p:nvPr/>
        </p:nvSpPr>
        <p:spPr>
          <a:xfrm>
            <a:off x="3352800" y="2362200"/>
            <a:ext cx="25146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operation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77000" y="914400"/>
          <a:ext cx="2133600" cy="57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err="1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j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77000" y="914400"/>
          <a:ext cx="21336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err="1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j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477000" y="914400"/>
          <a:ext cx="2133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err="1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j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43400"/>
            <a:ext cx="6019800" cy="251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 for each value of </a:t>
            </a:r>
            <a:r>
              <a:rPr lang="en-US" sz="2800" b="1" i="1" dirty="0" err="1" smtClean="0"/>
              <a:t>i</a:t>
            </a:r>
            <a:r>
              <a:rPr lang="en-US" sz="2800" dirty="0" smtClean="0"/>
              <a:t>, we do </a:t>
            </a:r>
            <a:r>
              <a:rPr lang="en-US" sz="2800" b="1" i="1" dirty="0" smtClean="0"/>
              <a:t>n</a:t>
            </a:r>
            <a:r>
              <a:rPr lang="en-US" sz="2800" dirty="0" smtClean="0"/>
              <a:t> steps.</a:t>
            </a:r>
          </a:p>
          <a:p>
            <a:r>
              <a:rPr lang="en-US" sz="2800" b="1" i="1" dirty="0" smtClean="0"/>
              <a:t>n </a:t>
            </a:r>
            <a:r>
              <a:rPr lang="en-US" sz="2800" dirty="0" smtClean="0"/>
              <a:t>+</a:t>
            </a:r>
            <a:r>
              <a:rPr lang="en-US" sz="2800" b="1" i="1" dirty="0" smtClean="0"/>
              <a:t> n </a:t>
            </a:r>
            <a:r>
              <a:rPr lang="en-US" sz="2800" dirty="0" smtClean="0"/>
              <a:t>+</a:t>
            </a:r>
            <a:r>
              <a:rPr lang="en-US" sz="2800" b="1" i="1" dirty="0" smtClean="0"/>
              <a:t> n </a:t>
            </a:r>
            <a:r>
              <a:rPr lang="en-US" sz="2800" dirty="0" smtClean="0"/>
              <a:t>+…+</a:t>
            </a:r>
            <a:r>
              <a:rPr lang="en-US" sz="2800" b="1" i="1" dirty="0" smtClean="0"/>
              <a:t> 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= </a:t>
            </a:r>
            <a:r>
              <a:rPr lang="en-US" sz="2800" b="1" i="1" dirty="0" smtClean="0"/>
              <a:t>n </a:t>
            </a:r>
            <a:r>
              <a:rPr lang="en-US" sz="2800" dirty="0" smtClean="0"/>
              <a:t>*</a:t>
            </a:r>
            <a:r>
              <a:rPr lang="en-US" sz="2800" b="1" i="1" dirty="0" smtClean="0"/>
              <a:t> 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= </a:t>
            </a:r>
            <a:r>
              <a:rPr lang="en-US" sz="2800" b="1" dirty="0" smtClean="0"/>
              <a:t>O(</a:t>
            </a:r>
            <a:r>
              <a:rPr lang="en-US" sz="2800" b="1" i="1" dirty="0" smtClean="0"/>
              <a:t>n 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6019800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func1(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x = 0;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++){</a:t>
            </a:r>
            <a:b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for (j = 1; j &lt;=n; j++)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x++;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x;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Left Arrow 4"/>
          <p:cNvSpPr/>
          <p:nvPr/>
        </p:nvSpPr>
        <p:spPr>
          <a:xfrm>
            <a:off x="3352800" y="2362200"/>
            <a:ext cx="25146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operation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77000" y="914400"/>
          <a:ext cx="2133600" cy="57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err="1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j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77000" y="914400"/>
          <a:ext cx="21336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err="1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j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477000" y="914400"/>
          <a:ext cx="2133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err="1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u="none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j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5334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Analysis of Code Segments: 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EX 1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86200"/>
            <a:ext cx="9144000" cy="2971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In this situation, the first for loop runs n times, so we do </a:t>
            </a:r>
            <a:r>
              <a:rPr lang="en-US" sz="2800" b="1" i="1" dirty="0" smtClean="0"/>
              <a:t>n</a:t>
            </a:r>
            <a:r>
              <a:rPr lang="en-US" sz="2800" dirty="0" smtClean="0"/>
              <a:t> steps. </a:t>
            </a:r>
          </a:p>
          <a:p>
            <a:r>
              <a:rPr lang="en-US" sz="2800" dirty="0" smtClean="0"/>
              <a:t>After it finishes, we run the second for loop which also runs </a:t>
            </a:r>
            <a:r>
              <a:rPr lang="en-US" sz="2800" b="1" i="1" dirty="0" smtClean="0"/>
              <a:t>n</a:t>
            </a:r>
            <a:r>
              <a:rPr lang="en-US" sz="2800" dirty="0" smtClean="0"/>
              <a:t> times.</a:t>
            </a:r>
          </a:p>
          <a:p>
            <a:r>
              <a:rPr lang="en-US" sz="2800" dirty="0" smtClean="0"/>
              <a:t> Our total runtime is on the order of</a:t>
            </a:r>
            <a:r>
              <a:rPr lang="en-US" sz="2800" b="1" i="1" dirty="0" smtClean="0"/>
              <a:t> n</a:t>
            </a:r>
            <a:r>
              <a:rPr lang="en-US" sz="2800" dirty="0" smtClean="0"/>
              <a:t>+</a:t>
            </a:r>
            <a:r>
              <a:rPr lang="en-US" sz="2800" b="1" i="1" dirty="0" smtClean="0"/>
              <a:t> n</a:t>
            </a:r>
            <a:r>
              <a:rPr lang="en-US" sz="2800" dirty="0" smtClean="0"/>
              <a:t> = 2</a:t>
            </a:r>
            <a:r>
              <a:rPr lang="en-US" sz="2800" b="1" i="1" dirty="0" smtClean="0"/>
              <a:t> n</a:t>
            </a:r>
            <a:r>
              <a:rPr lang="en-US" sz="2800" dirty="0" smtClean="0"/>
              <a:t>. </a:t>
            </a:r>
          </a:p>
          <a:p>
            <a:pPr lvl="1"/>
            <a:r>
              <a:rPr lang="en-US" sz="2400" dirty="0" smtClean="0"/>
              <a:t>In order notation, we drop all leading constants, so our runtime is </a:t>
            </a:r>
          </a:p>
          <a:p>
            <a:pPr lvl="1"/>
            <a:r>
              <a:rPr lang="en-US" sz="3500" b="1" u="sng" dirty="0" smtClean="0">
                <a:solidFill>
                  <a:srgbClr val="FF0000"/>
                </a:solidFill>
              </a:rPr>
              <a:t>O(</a:t>
            </a:r>
            <a:r>
              <a:rPr lang="en-US" sz="3500" b="1" i="1" u="sng" dirty="0" smtClean="0">
                <a:solidFill>
                  <a:srgbClr val="FF0000"/>
                </a:solidFill>
              </a:rPr>
              <a:t>n</a:t>
            </a:r>
            <a:r>
              <a:rPr lang="en-US" sz="3500" b="1" u="sng" dirty="0" smtClean="0">
                <a:solidFill>
                  <a:srgbClr val="FF0000"/>
                </a:solidFill>
              </a:rPr>
              <a:t> )</a:t>
            </a:r>
            <a:endParaRPr lang="en-US" sz="35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6019800" cy="30469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func2(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x = 0;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x++;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&lt;=n;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x++;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return x;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3200400" y="2743200"/>
            <a:ext cx="25146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operation</a:t>
            </a:r>
            <a:endParaRPr lang="en-US" sz="2000" b="1" dirty="0"/>
          </a:p>
        </p:txBody>
      </p:sp>
      <p:sp>
        <p:nvSpPr>
          <p:cNvPr id="10" name="Left Arrow 9"/>
          <p:cNvSpPr/>
          <p:nvPr/>
        </p:nvSpPr>
        <p:spPr>
          <a:xfrm>
            <a:off x="3200400" y="1981200"/>
            <a:ext cx="25146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operation</a:t>
            </a:r>
            <a:endParaRPr lang="en-US" sz="20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334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Analysis of Code Segments: 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934B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EX 2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934B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9144000" cy="3505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Since n is changing, let </a:t>
            </a:r>
            <a:r>
              <a:rPr lang="en-US" sz="2800" b="1" i="1" dirty="0" err="1" smtClean="0"/>
              <a:t>origN</a:t>
            </a:r>
            <a:r>
              <a:rPr lang="en-US" sz="2800" dirty="0" smtClean="0"/>
              <a:t> be the original value of the variable </a:t>
            </a:r>
            <a:r>
              <a:rPr lang="en-US" sz="2800" b="1" i="1" dirty="0" smtClean="0"/>
              <a:t>n</a:t>
            </a:r>
            <a:r>
              <a:rPr lang="en-US" sz="2800" dirty="0" smtClean="0"/>
              <a:t> in the function.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b="1" dirty="0" smtClean="0"/>
              <a:t>1</a:t>
            </a:r>
            <a:r>
              <a:rPr lang="en-US" sz="2400" b="1" baseline="30000" dirty="0" smtClean="0"/>
              <a:t>st</a:t>
            </a:r>
            <a:r>
              <a:rPr lang="en-US" sz="2400" dirty="0" smtClean="0"/>
              <a:t> time through the loop,  </a:t>
            </a:r>
            <a:r>
              <a:rPr lang="en-US" sz="2400" b="1" i="1" dirty="0" smtClean="0"/>
              <a:t>n</a:t>
            </a:r>
            <a:r>
              <a:rPr lang="en-US" sz="2400" dirty="0" smtClean="0"/>
              <a:t> gets set to </a:t>
            </a:r>
            <a:r>
              <a:rPr lang="en-US" sz="2400" b="1" dirty="0" err="1" smtClean="0"/>
              <a:t>origN</a:t>
            </a:r>
            <a:r>
              <a:rPr lang="en-US" sz="2400" b="1" dirty="0" smtClean="0"/>
              <a:t>/2</a:t>
            </a:r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b="1" dirty="0" smtClean="0"/>
              <a:t>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 </a:t>
            </a:r>
            <a:r>
              <a:rPr lang="en-US" sz="2400" dirty="0" smtClean="0"/>
              <a:t>time through the loop, </a:t>
            </a:r>
            <a:r>
              <a:rPr lang="en-US" sz="2400" b="1" i="1" dirty="0" smtClean="0"/>
              <a:t>n</a:t>
            </a:r>
            <a:r>
              <a:rPr lang="en-US" sz="2400" dirty="0" smtClean="0"/>
              <a:t> gets set to </a:t>
            </a:r>
            <a:r>
              <a:rPr lang="en-US" sz="2400" b="1" dirty="0" err="1" smtClean="0"/>
              <a:t>origN</a:t>
            </a:r>
            <a:r>
              <a:rPr lang="en-US" sz="2400" b="1" dirty="0" smtClean="0"/>
              <a:t>/4</a:t>
            </a:r>
            <a:endParaRPr lang="en-US" sz="2400" dirty="0" smtClean="0"/>
          </a:p>
          <a:p>
            <a:pPr lvl="1"/>
            <a:r>
              <a:rPr lang="en-US" sz="2400" dirty="0" smtClean="0"/>
              <a:t>The</a:t>
            </a:r>
            <a:r>
              <a:rPr lang="en-US" sz="2400" b="1" dirty="0" smtClean="0"/>
              <a:t>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</a:t>
            </a:r>
            <a:r>
              <a:rPr lang="en-US" sz="2400" dirty="0" smtClean="0"/>
              <a:t>time through the loop,  </a:t>
            </a:r>
            <a:r>
              <a:rPr lang="en-US" sz="2400" b="1" i="1" dirty="0" smtClean="0"/>
              <a:t>n</a:t>
            </a:r>
            <a:r>
              <a:rPr lang="en-US" sz="2400" dirty="0" smtClean="0"/>
              <a:t> gets set to </a:t>
            </a:r>
            <a:r>
              <a:rPr lang="en-US" sz="2400" b="1" dirty="0" err="1" smtClean="0"/>
              <a:t>origN</a:t>
            </a:r>
            <a:r>
              <a:rPr lang="en-US" sz="2400" b="1" dirty="0" smtClean="0"/>
              <a:t>/8</a:t>
            </a:r>
            <a:endParaRPr lang="en-US" sz="2400" dirty="0" smtClean="0"/>
          </a:p>
          <a:p>
            <a:pPr lvl="1"/>
            <a:r>
              <a:rPr lang="en-US" sz="2400" dirty="0" smtClean="0"/>
              <a:t>In general, </a:t>
            </a:r>
            <a:r>
              <a:rPr lang="en-US" sz="2400" b="1" dirty="0" smtClean="0"/>
              <a:t>after k loops</a:t>
            </a:r>
            <a:r>
              <a:rPr lang="en-US" sz="2400" dirty="0" smtClean="0"/>
              <a:t>,             </a:t>
            </a:r>
            <a:r>
              <a:rPr lang="en-US" sz="2400" b="1" i="1" dirty="0" smtClean="0"/>
              <a:t>n </a:t>
            </a:r>
            <a:r>
              <a:rPr lang="en-US" sz="2400" dirty="0" smtClean="0"/>
              <a:t>get set to </a:t>
            </a:r>
            <a:r>
              <a:rPr lang="en-US" sz="2400" b="1" u="sng" dirty="0" err="1" smtClean="0"/>
              <a:t>origN</a:t>
            </a:r>
            <a:r>
              <a:rPr lang="en-US" sz="2400" b="1" u="sng" dirty="0" smtClean="0"/>
              <a:t>/2</a:t>
            </a:r>
            <a:r>
              <a:rPr lang="en-US" sz="2400" b="1" u="sng" baseline="30000" dirty="0" smtClean="0"/>
              <a:t>k</a:t>
            </a:r>
            <a:endParaRPr lang="en-US" sz="2400" b="1" u="sng" dirty="0" smtClean="0"/>
          </a:p>
          <a:p>
            <a:r>
              <a:rPr lang="en-US" sz="2800" dirty="0" smtClean="0"/>
              <a:t>So the algorithm ends when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origN</a:t>
            </a:r>
            <a:r>
              <a:rPr lang="en-US" sz="2800" b="1" u="sng" dirty="0" smtClean="0"/>
              <a:t>/2</a:t>
            </a:r>
            <a:r>
              <a:rPr lang="en-US" sz="2800" b="1" u="sng" baseline="30000" dirty="0" smtClean="0"/>
              <a:t>k</a:t>
            </a:r>
            <a:r>
              <a:rPr lang="en-US" sz="2800" b="1" u="sng" dirty="0" smtClean="0"/>
              <a:t> = 1</a:t>
            </a:r>
            <a:r>
              <a:rPr lang="en-US" sz="2800" i="1" u="sng" dirty="0" smtClean="0"/>
              <a:t> </a:t>
            </a:r>
            <a:r>
              <a:rPr lang="en-US" sz="2800" dirty="0" smtClean="0"/>
              <a:t>approximately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60198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func3(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while (n&gt;0)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(“%d”, n%2);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n = n/2;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   </a:t>
            </a:r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4114800" y="1981200"/>
            <a:ext cx="21336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operation</a:t>
            </a:r>
            <a:endParaRPr lang="en-US" sz="2000" b="1" dirty="0"/>
          </a:p>
        </p:txBody>
      </p:sp>
      <p:sp>
        <p:nvSpPr>
          <p:cNvPr id="7" name="Left Arrow 6"/>
          <p:cNvSpPr/>
          <p:nvPr/>
        </p:nvSpPr>
        <p:spPr>
          <a:xfrm>
            <a:off x="4114800" y="1600200"/>
            <a:ext cx="20574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operation</a:t>
            </a:r>
            <a:endParaRPr lang="en-US" sz="20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334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Analysis of Code Segments: 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EX 3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9144000" cy="3505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So the algorithm ends when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origN</a:t>
            </a:r>
            <a:r>
              <a:rPr lang="en-US" sz="2800" b="1" u="sng" dirty="0" smtClean="0"/>
              <a:t>/2</a:t>
            </a:r>
            <a:r>
              <a:rPr lang="en-US" sz="2800" b="1" u="sng" baseline="30000" dirty="0" smtClean="0"/>
              <a:t>k</a:t>
            </a:r>
            <a:r>
              <a:rPr lang="en-US" sz="2800" b="1" u="sng" dirty="0" smtClean="0"/>
              <a:t> = 1</a:t>
            </a:r>
            <a:r>
              <a:rPr lang="en-US" sz="2800" i="1" u="sng" dirty="0" smtClean="0"/>
              <a:t> </a:t>
            </a:r>
            <a:r>
              <a:rPr lang="en-US" sz="2800" dirty="0" smtClean="0"/>
              <a:t>approximately</a:t>
            </a:r>
          </a:p>
          <a:p>
            <a:pPr lvl="1"/>
            <a:r>
              <a:rPr lang="en-US" sz="2400" dirty="0" smtClean="0"/>
              <a:t>(where </a:t>
            </a:r>
            <a:r>
              <a:rPr lang="en-US" sz="2400" b="1" i="1" dirty="0" smtClean="0"/>
              <a:t>k</a:t>
            </a:r>
            <a:r>
              <a:rPr lang="en-US" sz="2400" dirty="0" smtClean="0"/>
              <a:t> is the number of steps)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origN</a:t>
            </a:r>
            <a:r>
              <a:rPr lang="en-US" sz="2400" dirty="0" smtClean="0">
                <a:sym typeface="Wingdings" pitchFamily="2" charset="2"/>
              </a:rPr>
              <a:t> = 2</a:t>
            </a:r>
            <a:r>
              <a:rPr lang="en-US" sz="2400" baseline="30000" dirty="0" smtClean="0">
                <a:sym typeface="Wingdings" pitchFamily="2" charset="2"/>
              </a:rPr>
              <a:t>k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take log of both sides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  log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origN</a:t>
            </a:r>
            <a:r>
              <a:rPr lang="en-US" sz="2400" dirty="0" smtClean="0">
                <a:sym typeface="Wingdings" pitchFamily="2" charset="2"/>
              </a:rPr>
              <a:t>) = log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(2</a:t>
            </a:r>
            <a:r>
              <a:rPr lang="en-US" sz="2400" baseline="30000" dirty="0" smtClean="0">
                <a:sym typeface="Wingdings" pitchFamily="2" charset="2"/>
              </a:rPr>
              <a:t>k</a:t>
            </a:r>
            <a:r>
              <a:rPr lang="en-US" sz="2400" dirty="0" smtClean="0">
                <a:sym typeface="Wingdings" pitchFamily="2" charset="2"/>
              </a:rPr>
              <a:t>)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 log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origN</a:t>
            </a:r>
            <a:r>
              <a:rPr lang="en-US" sz="2400" dirty="0" smtClean="0">
                <a:sym typeface="Wingdings" pitchFamily="2" charset="2"/>
              </a:rPr>
              <a:t>) = k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So the runtime of this function is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  <a:sym typeface="Wingdings" pitchFamily="2" charset="2"/>
              </a:rPr>
              <a:t>O(</a:t>
            </a:r>
            <a:r>
              <a:rPr lang="en-US" sz="3200" b="1" u="sng" dirty="0" err="1" smtClean="0">
                <a:solidFill>
                  <a:srgbClr val="FF0000"/>
                </a:solidFill>
                <a:sym typeface="Wingdings" pitchFamily="2" charset="2"/>
              </a:rPr>
              <a:t>lg</a:t>
            </a:r>
            <a:r>
              <a:rPr lang="en-US" sz="3200" b="1" u="sng" dirty="0" smtClean="0">
                <a:solidFill>
                  <a:srgbClr val="FF0000"/>
                </a:solidFill>
                <a:sym typeface="Wingdings" pitchFamily="2" charset="2"/>
              </a:rPr>
              <a:t> n)</a:t>
            </a:r>
            <a:endParaRPr lang="en-US" sz="3200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60198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func3(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while (n&gt;0)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(“%d”, n%2);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n = n/2;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   </a:t>
            </a:r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4114800" y="1981200"/>
            <a:ext cx="21336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operation</a:t>
            </a:r>
            <a:endParaRPr lang="en-US" sz="2000" b="1" dirty="0"/>
          </a:p>
        </p:txBody>
      </p:sp>
      <p:sp>
        <p:nvSpPr>
          <p:cNvPr id="7" name="Left Arrow 6"/>
          <p:cNvSpPr/>
          <p:nvPr/>
        </p:nvSpPr>
        <p:spPr>
          <a:xfrm>
            <a:off x="4114800" y="1600200"/>
            <a:ext cx="20574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operation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4038600"/>
            <a:ext cx="3581400" cy="230832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Note: </a:t>
            </a:r>
          </a:p>
          <a:p>
            <a:r>
              <a:rPr lang="en-US" b="1" dirty="0" smtClean="0"/>
              <a:t>When we use logs in run-time, </a:t>
            </a:r>
          </a:p>
          <a:p>
            <a:r>
              <a:rPr lang="en-US" b="1" dirty="0" smtClean="0"/>
              <a:t>we omit the base, </a:t>
            </a:r>
          </a:p>
          <a:p>
            <a:r>
              <a:rPr lang="en-US" b="1" dirty="0" smtClean="0"/>
              <a:t>since for all log functions with different </a:t>
            </a:r>
          </a:p>
          <a:p>
            <a:r>
              <a:rPr lang="en-US" b="1" dirty="0" smtClean="0"/>
              <a:t>bases greater than 1, </a:t>
            </a:r>
          </a:p>
          <a:p>
            <a:r>
              <a:rPr lang="en-US" b="1" dirty="0" smtClean="0"/>
              <a:t>they are all equivalent </a:t>
            </a:r>
          </a:p>
          <a:p>
            <a:r>
              <a:rPr lang="en-US" b="1" dirty="0" smtClean="0"/>
              <a:t>with respect to order notation.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00" y="6096000"/>
            <a:ext cx="2438400" cy="4572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 bwMode="auto">
          <a:xfrm>
            <a:off x="5334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Analysis of Code Segments: 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EX 3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err="1" smtClean="0"/>
              <a:t>Sidenote</a:t>
            </a:r>
            <a:r>
              <a:rPr lang="en-US" b="1" u="sng" dirty="0" smtClean="0"/>
              <a:t>:</a:t>
            </a:r>
          </a:p>
          <a:p>
            <a:pPr lvl="1"/>
            <a:r>
              <a:rPr lang="en-US" dirty="0" smtClean="0"/>
              <a:t>We never use bases for logarithms in O-notation</a:t>
            </a:r>
          </a:p>
          <a:p>
            <a:pPr lvl="1"/>
            <a:r>
              <a:rPr lang="en-US" dirty="0" smtClean="0"/>
              <a:t>This is because changing bases of logs just involves multiplying by a suitable constant</a:t>
            </a:r>
          </a:p>
          <a:p>
            <a:pPr lvl="2"/>
            <a:r>
              <a:rPr lang="en-US" dirty="0" smtClean="0"/>
              <a:t>and we don’t care about constant of proportionality for O-notation!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If we have log</a:t>
            </a:r>
            <a:r>
              <a:rPr lang="en-US" baseline="-25000" dirty="0" smtClean="0"/>
              <a:t>10</a:t>
            </a:r>
            <a:r>
              <a:rPr lang="en-US" dirty="0" smtClean="0"/>
              <a:t>n and we want it in terms of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lvl="2"/>
            <a:r>
              <a:rPr lang="en-US" dirty="0" smtClean="0"/>
              <a:t>We know log</a:t>
            </a:r>
            <a:r>
              <a:rPr lang="en-US" baseline="-25000" dirty="0" smtClean="0"/>
              <a:t>10</a:t>
            </a:r>
            <a:r>
              <a:rPr lang="en-US" dirty="0" smtClean="0"/>
              <a:t>n = log</a:t>
            </a:r>
            <a:r>
              <a:rPr lang="en-US" baseline="-25000" dirty="0" smtClean="0"/>
              <a:t>2</a:t>
            </a:r>
            <a:r>
              <a:rPr lang="en-US" dirty="0" smtClean="0"/>
              <a:t>n/log</a:t>
            </a:r>
            <a:r>
              <a:rPr lang="en-US" baseline="-25000" dirty="0" smtClean="0"/>
              <a:t>2</a:t>
            </a:r>
            <a:r>
              <a:rPr lang="en-US" dirty="0" smtClean="0"/>
              <a:t>10</a:t>
            </a:r>
          </a:p>
          <a:p>
            <a:pPr lvl="2"/>
            <a:r>
              <a:rPr lang="en-US" dirty="0" smtClean="0"/>
              <a:t>Where 1/log</a:t>
            </a:r>
            <a:r>
              <a:rPr lang="en-US" baseline="-25000" dirty="0" smtClean="0"/>
              <a:t>2</a:t>
            </a:r>
            <a:r>
              <a:rPr lang="en-US" dirty="0" smtClean="0"/>
              <a:t>10 = 0.3010</a:t>
            </a:r>
          </a:p>
          <a:p>
            <a:pPr lvl="2"/>
            <a:r>
              <a:rPr lang="en-US" dirty="0" smtClean="0"/>
              <a:t>Then we get log</a:t>
            </a:r>
            <a:r>
              <a:rPr lang="en-US" baseline="-25000" dirty="0" smtClean="0"/>
              <a:t>10</a:t>
            </a:r>
            <a:r>
              <a:rPr lang="en-US" dirty="0" smtClean="0"/>
              <a:t>n = 0.3010 x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9144000" cy="2590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 this function, </a:t>
            </a:r>
            <a:r>
              <a:rPr lang="en-US" sz="2400" dirty="0" err="1" smtClean="0"/>
              <a:t>i</a:t>
            </a:r>
            <a:r>
              <a:rPr lang="en-US" sz="2400" dirty="0" smtClean="0"/>
              <a:t> and j can increase, but they can never decrease. </a:t>
            </a:r>
          </a:p>
          <a:p>
            <a:pPr lvl="1"/>
            <a:r>
              <a:rPr lang="en-US" sz="2000" dirty="0" smtClean="0"/>
              <a:t>Furthermore, the code will stop when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</a:t>
            </a:r>
            <a:r>
              <a:rPr lang="en-US" sz="2000" b="1" i="1" dirty="0" smtClean="0"/>
              <a:t> </a:t>
            </a:r>
            <a:r>
              <a:rPr lang="en-US" sz="2000" dirty="0" smtClean="0"/>
              <a:t>gets to</a:t>
            </a:r>
            <a:r>
              <a:rPr lang="en-US" sz="2000" b="1" i="1" dirty="0" smtClean="0"/>
              <a:t> n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dirty="0" smtClean="0"/>
              <a:t>Thus, the statement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</a:t>
            </a:r>
            <a:r>
              <a:rPr lang="en-US" sz="2000" b="1" i="1" dirty="0" smtClean="0"/>
              <a:t>++ </a:t>
            </a:r>
            <a:r>
              <a:rPr lang="en-US" sz="2000" dirty="0" smtClean="0"/>
              <a:t>can never run more than </a:t>
            </a:r>
            <a:r>
              <a:rPr lang="en-US" sz="2000" b="1" i="1" dirty="0" smtClean="0"/>
              <a:t>n</a:t>
            </a:r>
            <a:r>
              <a:rPr lang="en-US" sz="2000" dirty="0" smtClean="0"/>
              <a:t> times and the statement </a:t>
            </a:r>
            <a:r>
              <a:rPr lang="en-US" sz="2000" b="1" i="1" dirty="0" smtClean="0"/>
              <a:t>j++ </a:t>
            </a:r>
            <a:r>
              <a:rPr lang="en-US" sz="2000" dirty="0" smtClean="0"/>
              <a:t>can never run more than </a:t>
            </a:r>
            <a:r>
              <a:rPr lang="en-US" sz="2000" b="1" i="1" dirty="0" smtClean="0"/>
              <a:t>n </a:t>
            </a:r>
            <a:r>
              <a:rPr lang="en-US" sz="2000" dirty="0" smtClean="0"/>
              <a:t>times. </a:t>
            </a:r>
          </a:p>
          <a:p>
            <a:pPr lvl="1"/>
            <a:r>
              <a:rPr lang="en-US" sz="2000" dirty="0" smtClean="0"/>
              <a:t>Thus, the most number of times these two critical statements can run is </a:t>
            </a:r>
            <a:r>
              <a:rPr lang="en-US" sz="2000" b="1" i="1" dirty="0" smtClean="0"/>
              <a:t>2n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dirty="0" smtClean="0"/>
              <a:t>It follows that the runtime of this segment of code is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  <a:sym typeface="Wingdings" pitchFamily="2" charset="2"/>
              </a:rPr>
              <a:t>O(n)</a:t>
            </a:r>
            <a:endParaRPr lang="en-US" sz="3200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7467600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func4(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** array,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=0, j=0;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while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 n) {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while (j &lt; n &amp;&amp; array[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][j] == 1)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j++;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j;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2819400" y="2286000"/>
            <a:ext cx="20574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9" name="Left Arrow 8"/>
          <p:cNvSpPr/>
          <p:nvPr/>
        </p:nvSpPr>
        <p:spPr>
          <a:xfrm>
            <a:off x="2819400" y="2667000"/>
            <a:ext cx="20574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334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Analysis of Code Segments: 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EX 4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11184</TotalTime>
  <Words>1604</Words>
  <Application>Microsoft Office PowerPoint</Application>
  <PresentationFormat>On-screen Show (4:3)</PresentationFormat>
  <Paragraphs>386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ucf_STRIPES_yellow</vt:lpstr>
      <vt:lpstr>Intro to Algorithm analysis</vt:lpstr>
      <vt:lpstr>Analysis of Code Segments</vt:lpstr>
      <vt:lpstr>Analysis of Code Segments:  EX 1</vt:lpstr>
      <vt:lpstr>Slide 4</vt:lpstr>
      <vt:lpstr>Slide 5</vt:lpstr>
      <vt:lpstr>Slide 6</vt:lpstr>
      <vt:lpstr>Slide 7</vt:lpstr>
      <vt:lpstr>Logarithms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210</cp:revision>
  <dcterms:created xsi:type="dcterms:W3CDTF">2011-06-06T20:26:19Z</dcterms:created>
  <dcterms:modified xsi:type="dcterms:W3CDTF">2012-01-31T02:59:57Z</dcterms:modified>
</cp:coreProperties>
</file>