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handoutMasterIdLst>
    <p:handoutMasterId r:id="rId37"/>
  </p:handoutMasterIdLst>
  <p:sldIdLst>
    <p:sldId id="256" r:id="rId2"/>
    <p:sldId id="289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257" r:id="rId16"/>
    <p:sldId id="258" r:id="rId17"/>
    <p:sldId id="259" r:id="rId18"/>
    <p:sldId id="260" r:id="rId19"/>
    <p:sldId id="261" r:id="rId20"/>
    <p:sldId id="263" r:id="rId21"/>
    <p:sldId id="264" r:id="rId22"/>
    <p:sldId id="265" r:id="rId23"/>
    <p:sldId id="267" r:id="rId24"/>
    <p:sldId id="268" r:id="rId25"/>
    <p:sldId id="269" r:id="rId26"/>
    <p:sldId id="266" r:id="rId27"/>
    <p:sldId id="270" r:id="rId28"/>
    <p:sldId id="272" r:id="rId29"/>
    <p:sldId id="273" r:id="rId30"/>
    <p:sldId id="284" r:id="rId31"/>
    <p:sldId id="286" r:id="rId32"/>
    <p:sldId id="287" r:id="rId33"/>
    <p:sldId id="288" r:id="rId34"/>
    <p:sldId id="262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B66D"/>
    <a:srgbClr val="FFFFDD"/>
    <a:srgbClr val="FFFF79"/>
    <a:srgbClr val="2C778C"/>
    <a:srgbClr val="E44D0A"/>
    <a:srgbClr val="FFFFB7"/>
    <a:srgbClr val="C94409"/>
    <a:srgbClr val="E62D0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402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838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4382A-4E5E-4B14-A145-7120F6B66741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3BEFC-85FC-46D3-9CF2-959A081C7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96274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9B01E-D769-45DE-A5CF-658702359C5A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FC258D-201B-43E2-8A9B-3DF7E95A70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5423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first_slid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7772400" cy="1470025"/>
          </a:xfrm>
        </p:spPr>
        <p:txBody>
          <a:bodyPr/>
          <a:lstStyle>
            <a:lvl1pPr>
              <a:defRPr sz="4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 Std" pitchFamily="8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219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logo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14800" y="1411990"/>
            <a:ext cx="2590800" cy="10264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DD7309"/>
              </a:buClr>
              <a:defRPr/>
            </a:lvl1pPr>
            <a:lvl2pPr>
              <a:buClr>
                <a:srgbClr val="E2960C"/>
              </a:buClr>
              <a:defRPr/>
            </a:lvl2pPr>
            <a:lvl3pPr>
              <a:buClr>
                <a:srgbClr val="DF7103"/>
              </a:buClr>
              <a:defRPr/>
            </a:lvl3pPr>
            <a:lvl4pPr>
              <a:buClr>
                <a:srgbClr val="D2A000"/>
              </a:buClr>
              <a:defRPr/>
            </a:lvl4pPr>
            <a:lvl5pPr>
              <a:buClr>
                <a:srgbClr val="FB8605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pbg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79D9DD92-05B5-4C89-9BB2-BC126A4457BA}" type="datetimeFigureOut">
              <a:rPr lang="en-US" smtClean="0"/>
              <a:pPr/>
              <a:t>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ＭＳ Ｐゴシック" pitchFamily="34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SzPct val="110000"/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5F923C"/>
        </a:buClr>
        <a:buSzPct val="100000"/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487228"/>
        </a:buClr>
        <a:buSzPct val="100000"/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Stencil" pitchFamily="82" charset="0"/>
              </a:rPr>
              <a:t>More Recursion:</a:t>
            </a:r>
            <a:br>
              <a:rPr lang="en-US" dirty="0" smtClean="0">
                <a:latin typeface="Stencil" pitchFamily="82" charset="0"/>
              </a:rPr>
            </a:br>
            <a:r>
              <a:rPr lang="en-US" dirty="0" smtClean="0">
                <a:latin typeface="Stencil" pitchFamily="82" charset="0"/>
              </a:rPr>
              <a:t>Permutations and Towers of Hanoi</a:t>
            </a:r>
            <a:endParaRPr lang="en-US" dirty="0">
              <a:latin typeface="Stencil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COP 3502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ounded Rectangle 24"/>
          <p:cNvSpPr/>
          <p:nvPr/>
        </p:nvSpPr>
        <p:spPr>
          <a:xfrm>
            <a:off x="4800600" y="6400800"/>
            <a:ext cx="3962400" cy="2286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Start 	      Temp 	        Finish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5486400" y="5410200"/>
            <a:ext cx="152400" cy="9906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6705600" y="5410200"/>
            <a:ext cx="152400" cy="9906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7924800" y="5410200"/>
            <a:ext cx="152400" cy="9906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7543800" y="5943600"/>
            <a:ext cx="990600" cy="228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7391400" y="6172200"/>
            <a:ext cx="1295400" cy="2286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7696200" y="5715000"/>
            <a:ext cx="685800" cy="2286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76200" y="1219200"/>
            <a:ext cx="3733800" cy="2286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Start 	      Temp 	        Finish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762000" y="76200"/>
            <a:ext cx="152400" cy="11430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1981200" y="76200"/>
            <a:ext cx="152400" cy="11430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3124200" y="76200"/>
            <a:ext cx="152400" cy="11430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381000" y="762000"/>
            <a:ext cx="990600" cy="228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228600" y="990600"/>
            <a:ext cx="1295400" cy="2286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533400" y="533400"/>
            <a:ext cx="685800" cy="2286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4800600" y="1219200"/>
            <a:ext cx="3733800" cy="2286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Start 	      Temp 	        Finish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5486400" y="381000"/>
            <a:ext cx="152400" cy="8382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6705600" y="381000"/>
            <a:ext cx="152400" cy="8382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7848600" y="381000"/>
            <a:ext cx="152400" cy="8382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5105400" y="762000"/>
            <a:ext cx="990600" cy="228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/>
          <p:cNvSpPr/>
          <p:nvPr/>
        </p:nvSpPr>
        <p:spPr>
          <a:xfrm>
            <a:off x="4953000" y="990600"/>
            <a:ext cx="1295400" cy="2286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7620000" y="990600"/>
            <a:ext cx="685800" cy="2286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4800600" y="2667000"/>
            <a:ext cx="3733800" cy="2286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Start 	      Temp 	        Finish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5486400" y="1828800"/>
            <a:ext cx="152400" cy="8382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ed Rectangle 41"/>
          <p:cNvSpPr/>
          <p:nvPr/>
        </p:nvSpPr>
        <p:spPr>
          <a:xfrm>
            <a:off x="6705600" y="1828800"/>
            <a:ext cx="152400" cy="8382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7848600" y="1828800"/>
            <a:ext cx="152400" cy="8382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43"/>
          <p:cNvSpPr/>
          <p:nvPr/>
        </p:nvSpPr>
        <p:spPr>
          <a:xfrm>
            <a:off x="6324600" y="2438400"/>
            <a:ext cx="990600" cy="228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ounded Rectangle 44"/>
          <p:cNvSpPr/>
          <p:nvPr/>
        </p:nvSpPr>
        <p:spPr>
          <a:xfrm>
            <a:off x="4953000" y="2438400"/>
            <a:ext cx="1295400" cy="2286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ounded Rectangle 45"/>
          <p:cNvSpPr/>
          <p:nvPr/>
        </p:nvSpPr>
        <p:spPr>
          <a:xfrm>
            <a:off x="6477000" y="2209800"/>
            <a:ext cx="685800" cy="2286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ounded Rectangle 47"/>
          <p:cNvSpPr/>
          <p:nvPr/>
        </p:nvSpPr>
        <p:spPr>
          <a:xfrm>
            <a:off x="152400" y="2667000"/>
            <a:ext cx="3733800" cy="2286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Start 	      Temp 	        Finish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838200" y="1828800"/>
            <a:ext cx="152400" cy="8382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ounded Rectangle 49"/>
          <p:cNvSpPr/>
          <p:nvPr/>
        </p:nvSpPr>
        <p:spPr>
          <a:xfrm>
            <a:off x="2057400" y="1828800"/>
            <a:ext cx="152400" cy="8382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3200400" y="1828800"/>
            <a:ext cx="152400" cy="8382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1676400" y="2438400"/>
            <a:ext cx="990600" cy="228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ounded Rectangle 52"/>
          <p:cNvSpPr/>
          <p:nvPr/>
        </p:nvSpPr>
        <p:spPr>
          <a:xfrm>
            <a:off x="304800" y="2438400"/>
            <a:ext cx="1295400" cy="2286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>
            <a:off x="2971800" y="2438400"/>
            <a:ext cx="685800" cy="2286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>
            <a:off x="152400" y="4343400"/>
            <a:ext cx="3962400" cy="2286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Start 	      Temp 	        Finish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838200" y="3505200"/>
            <a:ext cx="152400" cy="8382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ounded Rectangle 56"/>
          <p:cNvSpPr/>
          <p:nvPr/>
        </p:nvSpPr>
        <p:spPr>
          <a:xfrm>
            <a:off x="2057400" y="3505200"/>
            <a:ext cx="152400" cy="8382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ounded Rectangle 57"/>
          <p:cNvSpPr/>
          <p:nvPr/>
        </p:nvSpPr>
        <p:spPr>
          <a:xfrm>
            <a:off x="3276600" y="3505200"/>
            <a:ext cx="152400" cy="8382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ounded Rectangle 58"/>
          <p:cNvSpPr/>
          <p:nvPr/>
        </p:nvSpPr>
        <p:spPr>
          <a:xfrm>
            <a:off x="1676400" y="4114800"/>
            <a:ext cx="990600" cy="228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ounded Rectangle 59"/>
          <p:cNvSpPr/>
          <p:nvPr/>
        </p:nvSpPr>
        <p:spPr>
          <a:xfrm>
            <a:off x="2743200" y="4114800"/>
            <a:ext cx="1295400" cy="2286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ounded Rectangle 60"/>
          <p:cNvSpPr/>
          <p:nvPr/>
        </p:nvSpPr>
        <p:spPr>
          <a:xfrm>
            <a:off x="1828800" y="3886200"/>
            <a:ext cx="685800" cy="2286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ounded Rectangle 61"/>
          <p:cNvSpPr/>
          <p:nvPr/>
        </p:nvSpPr>
        <p:spPr>
          <a:xfrm>
            <a:off x="4724400" y="4343400"/>
            <a:ext cx="3810000" cy="2286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Start 	    Temp 	        Finish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5257800" y="3505200"/>
            <a:ext cx="152400" cy="8382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ounded Rectangle 63"/>
          <p:cNvSpPr/>
          <p:nvPr/>
        </p:nvSpPr>
        <p:spPr>
          <a:xfrm>
            <a:off x="6477000" y="3505200"/>
            <a:ext cx="152400" cy="8382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ounded Rectangle 64"/>
          <p:cNvSpPr/>
          <p:nvPr/>
        </p:nvSpPr>
        <p:spPr>
          <a:xfrm>
            <a:off x="7696200" y="3505200"/>
            <a:ext cx="152400" cy="8382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ounded Rectangle 65"/>
          <p:cNvSpPr/>
          <p:nvPr/>
        </p:nvSpPr>
        <p:spPr>
          <a:xfrm>
            <a:off x="6096000" y="4114800"/>
            <a:ext cx="990600" cy="228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ounded Rectangle 66"/>
          <p:cNvSpPr/>
          <p:nvPr/>
        </p:nvSpPr>
        <p:spPr>
          <a:xfrm>
            <a:off x="7162800" y="4114800"/>
            <a:ext cx="1295400" cy="2286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ounded Rectangle 67"/>
          <p:cNvSpPr/>
          <p:nvPr/>
        </p:nvSpPr>
        <p:spPr>
          <a:xfrm>
            <a:off x="4953000" y="4114800"/>
            <a:ext cx="685800" cy="2286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ounded Rectangle 68"/>
          <p:cNvSpPr/>
          <p:nvPr/>
        </p:nvSpPr>
        <p:spPr>
          <a:xfrm>
            <a:off x="228600" y="6400800"/>
            <a:ext cx="3810000" cy="2286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Start 	    Temp 	        Finish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0" name="Rounded Rectangle 69"/>
          <p:cNvSpPr/>
          <p:nvPr/>
        </p:nvSpPr>
        <p:spPr>
          <a:xfrm>
            <a:off x="762000" y="5562600"/>
            <a:ext cx="152400" cy="8382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ounded Rectangle 70"/>
          <p:cNvSpPr/>
          <p:nvPr/>
        </p:nvSpPr>
        <p:spPr>
          <a:xfrm>
            <a:off x="1981200" y="5562600"/>
            <a:ext cx="152400" cy="8382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ounded Rectangle 71"/>
          <p:cNvSpPr/>
          <p:nvPr/>
        </p:nvSpPr>
        <p:spPr>
          <a:xfrm>
            <a:off x="3200400" y="5562600"/>
            <a:ext cx="152400" cy="8382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ounded Rectangle 72"/>
          <p:cNvSpPr/>
          <p:nvPr/>
        </p:nvSpPr>
        <p:spPr>
          <a:xfrm>
            <a:off x="2819400" y="5943600"/>
            <a:ext cx="990600" cy="228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ounded Rectangle 73"/>
          <p:cNvSpPr/>
          <p:nvPr/>
        </p:nvSpPr>
        <p:spPr>
          <a:xfrm>
            <a:off x="2667000" y="6172200"/>
            <a:ext cx="1295400" cy="2286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ounded Rectangle 74"/>
          <p:cNvSpPr/>
          <p:nvPr/>
        </p:nvSpPr>
        <p:spPr>
          <a:xfrm>
            <a:off x="457200" y="6172200"/>
            <a:ext cx="685800" cy="2286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4724400" y="304800"/>
            <a:ext cx="4924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Algerian" pitchFamily="82" charset="0"/>
              </a:rPr>
              <a:t>1</a:t>
            </a:r>
            <a:endParaRPr lang="en-US" sz="4000" dirty="0">
              <a:latin typeface="Algerian" pitchFamily="82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800600" y="1524000"/>
            <a:ext cx="4924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Algerian" pitchFamily="82" charset="0"/>
              </a:rPr>
              <a:t>3</a:t>
            </a:r>
            <a:endParaRPr lang="en-US" sz="4000" dirty="0">
              <a:latin typeface="Algerian" pitchFamily="82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800600" y="2971800"/>
            <a:ext cx="4924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Algerian" pitchFamily="82" charset="0"/>
              </a:rPr>
              <a:t>5</a:t>
            </a:r>
            <a:endParaRPr lang="en-US" sz="4000" dirty="0">
              <a:latin typeface="Algerian" pitchFamily="82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52400" y="1600200"/>
            <a:ext cx="4924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Algerian" pitchFamily="82" charset="0"/>
              </a:rPr>
              <a:t>2</a:t>
            </a:r>
            <a:endParaRPr lang="en-US" sz="4000" dirty="0">
              <a:latin typeface="Algerian" pitchFamily="82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228600" y="3200400"/>
            <a:ext cx="4924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Algerian" pitchFamily="82" charset="0"/>
              </a:rPr>
              <a:t>4</a:t>
            </a:r>
            <a:endParaRPr lang="en-US" sz="4000" dirty="0">
              <a:latin typeface="Algerian" pitchFamily="82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876800" y="4953000"/>
            <a:ext cx="4924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Algerian" pitchFamily="82" charset="0"/>
              </a:rPr>
              <a:t>7</a:t>
            </a:r>
            <a:endParaRPr lang="en-US" sz="4000" dirty="0">
              <a:latin typeface="Algerian" pitchFamily="82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28600" y="4800600"/>
            <a:ext cx="4924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Algerian" pitchFamily="82" charset="0"/>
              </a:rPr>
              <a:t>6</a:t>
            </a:r>
            <a:endParaRPr lang="en-US" sz="4000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33" grpId="0" animBg="1"/>
      <p:bldP spid="40" grpId="0" animBg="1"/>
      <p:bldP spid="48" grpId="0" animBg="1"/>
      <p:bldP spid="55" grpId="0" animBg="1"/>
      <p:bldP spid="62" grpId="0" animBg="1"/>
      <p:bldP spid="6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 – 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Number of Steps:</a:t>
            </a:r>
          </a:p>
          <a:p>
            <a:pPr lvl="1"/>
            <a:r>
              <a:rPr lang="en-US" dirty="0" smtClean="0"/>
              <a:t>3 disks required 7 steps</a:t>
            </a:r>
          </a:p>
          <a:p>
            <a:pPr lvl="1"/>
            <a:r>
              <a:rPr lang="en-US" dirty="0" smtClean="0"/>
              <a:t>4 disks would </a:t>
            </a:r>
            <a:r>
              <a:rPr lang="en-US" dirty="0" err="1" smtClean="0"/>
              <a:t>requre</a:t>
            </a:r>
            <a:r>
              <a:rPr lang="en-US" dirty="0" smtClean="0"/>
              <a:t> 15 steps</a:t>
            </a:r>
          </a:p>
          <a:p>
            <a:pPr lvl="1"/>
            <a:r>
              <a:rPr lang="en-US" dirty="0" smtClean="0"/>
              <a:t>We get n disks would require </a:t>
            </a:r>
            <a:r>
              <a:rPr lang="en-US" b="1" dirty="0" smtClean="0"/>
              <a:t>2</a:t>
            </a:r>
            <a:r>
              <a:rPr lang="en-US" b="1" baseline="30000" dirty="0" smtClean="0"/>
              <a:t>n </a:t>
            </a:r>
            <a:r>
              <a:rPr lang="en-US" b="1" dirty="0" smtClean="0"/>
              <a:t>- 1</a:t>
            </a:r>
            <a:r>
              <a:rPr lang="en-US" dirty="0" smtClean="0"/>
              <a:t> steps</a:t>
            </a:r>
          </a:p>
          <a:p>
            <a:pPr lvl="2"/>
            <a:r>
              <a:rPr lang="en-US" dirty="0" smtClean="0"/>
              <a:t>HUGE number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ounded Rectangle 24"/>
          <p:cNvSpPr/>
          <p:nvPr/>
        </p:nvSpPr>
        <p:spPr>
          <a:xfrm>
            <a:off x="4800600" y="6400800"/>
            <a:ext cx="3962400" cy="2286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Start 	      Temp 	        Finish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5486400" y="5410200"/>
            <a:ext cx="152400" cy="9906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6705600" y="5410200"/>
            <a:ext cx="152400" cy="9906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7924800" y="5410200"/>
            <a:ext cx="152400" cy="9906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7543800" y="5943600"/>
            <a:ext cx="990600" cy="228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7391400" y="6172200"/>
            <a:ext cx="1295400" cy="2286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7696200" y="5715000"/>
            <a:ext cx="685800" cy="2286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76200" y="1219200"/>
            <a:ext cx="3733800" cy="2286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Start 	      Temp 	        Finish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762000" y="76200"/>
            <a:ext cx="152400" cy="11430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1981200" y="76200"/>
            <a:ext cx="152400" cy="11430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3124200" y="76200"/>
            <a:ext cx="152400" cy="11430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381000" y="762000"/>
            <a:ext cx="990600" cy="228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228600" y="990600"/>
            <a:ext cx="1295400" cy="2286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533400" y="533400"/>
            <a:ext cx="685800" cy="2286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4800600" y="1219200"/>
            <a:ext cx="3733800" cy="2286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Start 	      Temp 	        Finish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5486400" y="381000"/>
            <a:ext cx="152400" cy="8382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6705600" y="381000"/>
            <a:ext cx="152400" cy="8382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7848600" y="381000"/>
            <a:ext cx="152400" cy="8382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5105400" y="762000"/>
            <a:ext cx="990600" cy="228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/>
          <p:cNvSpPr/>
          <p:nvPr/>
        </p:nvSpPr>
        <p:spPr>
          <a:xfrm>
            <a:off x="4953000" y="990600"/>
            <a:ext cx="1295400" cy="2286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7620000" y="990600"/>
            <a:ext cx="685800" cy="2286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4800600" y="2667000"/>
            <a:ext cx="3733800" cy="2286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Start 	      Temp 	        Finish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5486400" y="1828800"/>
            <a:ext cx="152400" cy="8382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ed Rectangle 41"/>
          <p:cNvSpPr/>
          <p:nvPr/>
        </p:nvSpPr>
        <p:spPr>
          <a:xfrm>
            <a:off x="6705600" y="1828800"/>
            <a:ext cx="152400" cy="8382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7848600" y="1828800"/>
            <a:ext cx="152400" cy="8382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43"/>
          <p:cNvSpPr/>
          <p:nvPr/>
        </p:nvSpPr>
        <p:spPr>
          <a:xfrm>
            <a:off x="6324600" y="2438400"/>
            <a:ext cx="990600" cy="228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ounded Rectangle 44"/>
          <p:cNvSpPr/>
          <p:nvPr/>
        </p:nvSpPr>
        <p:spPr>
          <a:xfrm>
            <a:off x="4953000" y="2438400"/>
            <a:ext cx="1295400" cy="2286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ounded Rectangle 45"/>
          <p:cNvSpPr/>
          <p:nvPr/>
        </p:nvSpPr>
        <p:spPr>
          <a:xfrm>
            <a:off x="6477000" y="2209800"/>
            <a:ext cx="685800" cy="2286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ounded Rectangle 47"/>
          <p:cNvSpPr/>
          <p:nvPr/>
        </p:nvSpPr>
        <p:spPr>
          <a:xfrm>
            <a:off x="152400" y="2667000"/>
            <a:ext cx="3733800" cy="2286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Start 	      Temp 	        Finish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838200" y="1828800"/>
            <a:ext cx="152400" cy="8382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ounded Rectangle 49"/>
          <p:cNvSpPr/>
          <p:nvPr/>
        </p:nvSpPr>
        <p:spPr>
          <a:xfrm>
            <a:off x="2057400" y="1828800"/>
            <a:ext cx="152400" cy="8382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3200400" y="1828800"/>
            <a:ext cx="152400" cy="8382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1676400" y="2438400"/>
            <a:ext cx="990600" cy="228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ounded Rectangle 52"/>
          <p:cNvSpPr/>
          <p:nvPr/>
        </p:nvSpPr>
        <p:spPr>
          <a:xfrm>
            <a:off x="304800" y="2438400"/>
            <a:ext cx="1295400" cy="2286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>
            <a:off x="2971800" y="2438400"/>
            <a:ext cx="685800" cy="2286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>
            <a:off x="152400" y="4343400"/>
            <a:ext cx="3962400" cy="2286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Start 	      Temp 	        Finish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838200" y="3505200"/>
            <a:ext cx="152400" cy="8382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ounded Rectangle 56"/>
          <p:cNvSpPr/>
          <p:nvPr/>
        </p:nvSpPr>
        <p:spPr>
          <a:xfrm>
            <a:off x="2057400" y="3505200"/>
            <a:ext cx="152400" cy="8382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ounded Rectangle 57"/>
          <p:cNvSpPr/>
          <p:nvPr/>
        </p:nvSpPr>
        <p:spPr>
          <a:xfrm>
            <a:off x="3276600" y="3505200"/>
            <a:ext cx="152400" cy="8382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ounded Rectangle 58"/>
          <p:cNvSpPr/>
          <p:nvPr/>
        </p:nvSpPr>
        <p:spPr>
          <a:xfrm>
            <a:off x="1676400" y="4114800"/>
            <a:ext cx="990600" cy="228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ounded Rectangle 59"/>
          <p:cNvSpPr/>
          <p:nvPr/>
        </p:nvSpPr>
        <p:spPr>
          <a:xfrm>
            <a:off x="2743200" y="4114800"/>
            <a:ext cx="1295400" cy="2286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ounded Rectangle 60"/>
          <p:cNvSpPr/>
          <p:nvPr/>
        </p:nvSpPr>
        <p:spPr>
          <a:xfrm>
            <a:off x="1828800" y="3886200"/>
            <a:ext cx="685800" cy="2286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ounded Rectangle 61"/>
          <p:cNvSpPr/>
          <p:nvPr/>
        </p:nvSpPr>
        <p:spPr>
          <a:xfrm>
            <a:off x="4724400" y="4343400"/>
            <a:ext cx="3810000" cy="2286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Start 	    Temp 	        Finish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5257800" y="3505200"/>
            <a:ext cx="152400" cy="8382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ounded Rectangle 63"/>
          <p:cNvSpPr/>
          <p:nvPr/>
        </p:nvSpPr>
        <p:spPr>
          <a:xfrm>
            <a:off x="6477000" y="3505200"/>
            <a:ext cx="152400" cy="8382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ounded Rectangle 64"/>
          <p:cNvSpPr/>
          <p:nvPr/>
        </p:nvSpPr>
        <p:spPr>
          <a:xfrm>
            <a:off x="7696200" y="3505200"/>
            <a:ext cx="152400" cy="8382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ounded Rectangle 65"/>
          <p:cNvSpPr/>
          <p:nvPr/>
        </p:nvSpPr>
        <p:spPr>
          <a:xfrm>
            <a:off x="6096000" y="4114800"/>
            <a:ext cx="990600" cy="228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ounded Rectangle 66"/>
          <p:cNvSpPr/>
          <p:nvPr/>
        </p:nvSpPr>
        <p:spPr>
          <a:xfrm>
            <a:off x="7162800" y="4114800"/>
            <a:ext cx="1295400" cy="2286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ounded Rectangle 67"/>
          <p:cNvSpPr/>
          <p:nvPr/>
        </p:nvSpPr>
        <p:spPr>
          <a:xfrm>
            <a:off x="4953000" y="4114800"/>
            <a:ext cx="685800" cy="2286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ounded Rectangle 68"/>
          <p:cNvSpPr/>
          <p:nvPr/>
        </p:nvSpPr>
        <p:spPr>
          <a:xfrm>
            <a:off x="228600" y="6400800"/>
            <a:ext cx="3810000" cy="2286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Start 	    Temp 	        Finish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0" name="Rounded Rectangle 69"/>
          <p:cNvSpPr/>
          <p:nvPr/>
        </p:nvSpPr>
        <p:spPr>
          <a:xfrm>
            <a:off x="762000" y="5562600"/>
            <a:ext cx="152400" cy="8382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ounded Rectangle 70"/>
          <p:cNvSpPr/>
          <p:nvPr/>
        </p:nvSpPr>
        <p:spPr>
          <a:xfrm>
            <a:off x="1981200" y="5562600"/>
            <a:ext cx="152400" cy="8382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ounded Rectangle 71"/>
          <p:cNvSpPr/>
          <p:nvPr/>
        </p:nvSpPr>
        <p:spPr>
          <a:xfrm>
            <a:off x="3200400" y="5562600"/>
            <a:ext cx="152400" cy="8382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ounded Rectangle 72"/>
          <p:cNvSpPr/>
          <p:nvPr/>
        </p:nvSpPr>
        <p:spPr>
          <a:xfrm>
            <a:off x="2819400" y="5943600"/>
            <a:ext cx="990600" cy="228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ounded Rectangle 73"/>
          <p:cNvSpPr/>
          <p:nvPr/>
        </p:nvSpPr>
        <p:spPr>
          <a:xfrm>
            <a:off x="2667000" y="6172200"/>
            <a:ext cx="1295400" cy="2286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ounded Rectangle 74"/>
          <p:cNvSpPr/>
          <p:nvPr/>
        </p:nvSpPr>
        <p:spPr>
          <a:xfrm>
            <a:off x="457200" y="6172200"/>
            <a:ext cx="685800" cy="2286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4724400" y="304800"/>
            <a:ext cx="4924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Algerian" pitchFamily="82" charset="0"/>
              </a:rPr>
              <a:t>1</a:t>
            </a:r>
            <a:endParaRPr lang="en-US" sz="4000" dirty="0">
              <a:latin typeface="Algerian" pitchFamily="82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800600" y="1524000"/>
            <a:ext cx="4924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Algerian" pitchFamily="82" charset="0"/>
              </a:rPr>
              <a:t>3</a:t>
            </a:r>
            <a:endParaRPr lang="en-US" sz="4000" dirty="0">
              <a:latin typeface="Algerian" pitchFamily="82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800600" y="2971800"/>
            <a:ext cx="4924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Algerian" pitchFamily="82" charset="0"/>
              </a:rPr>
              <a:t>5</a:t>
            </a:r>
            <a:endParaRPr lang="en-US" sz="4000" dirty="0">
              <a:latin typeface="Algerian" pitchFamily="82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52400" y="1600200"/>
            <a:ext cx="4924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Algerian" pitchFamily="82" charset="0"/>
              </a:rPr>
              <a:t>2</a:t>
            </a:r>
            <a:endParaRPr lang="en-US" sz="4000" dirty="0">
              <a:latin typeface="Algerian" pitchFamily="82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228600" y="3200400"/>
            <a:ext cx="4924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Algerian" pitchFamily="82" charset="0"/>
              </a:rPr>
              <a:t>4</a:t>
            </a:r>
            <a:endParaRPr lang="en-US" sz="4000" dirty="0">
              <a:latin typeface="Algerian" pitchFamily="82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876800" y="4953000"/>
            <a:ext cx="4924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Algerian" pitchFamily="82" charset="0"/>
              </a:rPr>
              <a:t>7</a:t>
            </a:r>
            <a:endParaRPr lang="en-US" sz="4000" dirty="0">
              <a:latin typeface="Algerian" pitchFamily="82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28600" y="4800600"/>
            <a:ext cx="4924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Algerian" pitchFamily="82" charset="0"/>
              </a:rPr>
              <a:t>6</a:t>
            </a:r>
            <a:endParaRPr lang="en-US" sz="4000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533400" y="3642479"/>
            <a:ext cx="9677400" cy="313932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lvl="2"/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doHanoi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n, char start, char finish, char temp) {</a:t>
            </a:r>
          </a:p>
          <a:p>
            <a:pPr lvl="2"/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if (n==1) {</a:t>
            </a:r>
          </a:p>
          <a:p>
            <a:pPr lvl="2"/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(“Move Disk from %c to %c\n”, start, finish);</a:t>
            </a:r>
          </a:p>
          <a:p>
            <a:pPr lvl="2"/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lvl="2"/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else {</a:t>
            </a:r>
          </a:p>
          <a:p>
            <a:pPr lvl="2"/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doHanoi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(n-1, start, temp, finish);</a:t>
            </a:r>
          </a:p>
          <a:p>
            <a:pPr lvl="2"/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(“Move Disk from %c to %c\n, start finish);</a:t>
            </a:r>
          </a:p>
          <a:p>
            <a:pPr lvl="2"/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doHanoi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(n-1, temp, finish, start);</a:t>
            </a:r>
          </a:p>
          <a:p>
            <a:pPr lvl="2"/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lvl="2"/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76200" y="1219200"/>
            <a:ext cx="3733800" cy="2286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Start 	      Temp 	        Finish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62000" y="76200"/>
            <a:ext cx="152400" cy="11430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981200" y="76200"/>
            <a:ext cx="152400" cy="11430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124200" y="76200"/>
            <a:ext cx="152400" cy="11430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81000" y="762000"/>
            <a:ext cx="990600" cy="228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228600" y="990600"/>
            <a:ext cx="1295400" cy="2286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533400" y="533400"/>
            <a:ext cx="685800" cy="2286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4800600" y="1143000"/>
            <a:ext cx="3733800" cy="2286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Start 	      Temp 	        Finish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486400" y="304800"/>
            <a:ext cx="152400" cy="8382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6705600" y="304800"/>
            <a:ext cx="152400" cy="8382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7848600" y="304800"/>
            <a:ext cx="152400" cy="8382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6324600" y="914400"/>
            <a:ext cx="990600" cy="228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4953000" y="914400"/>
            <a:ext cx="1295400" cy="2286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6477000" y="685800"/>
            <a:ext cx="685800" cy="2286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800600" y="0"/>
            <a:ext cx="4924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Algerian" pitchFamily="82" charset="0"/>
              </a:rPr>
              <a:t>3</a:t>
            </a:r>
            <a:endParaRPr lang="en-US" sz="4000" dirty="0">
              <a:latin typeface="Algerian" pitchFamily="82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28600" y="3048000"/>
            <a:ext cx="3962400" cy="2286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Start 	      Temp 	        Finish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914400" y="2209800"/>
            <a:ext cx="152400" cy="8382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2133600" y="2209800"/>
            <a:ext cx="152400" cy="8382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3352800" y="2209800"/>
            <a:ext cx="152400" cy="8382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1752600" y="2819400"/>
            <a:ext cx="990600" cy="228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2819400" y="2819400"/>
            <a:ext cx="1295400" cy="2286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1905000" y="2590800"/>
            <a:ext cx="685800" cy="2286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04800" y="1905000"/>
            <a:ext cx="4924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Algerian" pitchFamily="82" charset="0"/>
              </a:rPr>
              <a:t>4</a:t>
            </a:r>
            <a:endParaRPr lang="en-US" sz="4000" dirty="0">
              <a:latin typeface="Algerian" pitchFamily="82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76800" y="3124200"/>
            <a:ext cx="3962400" cy="2286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Start 	      Temp 	        Finish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5562600" y="2133600"/>
            <a:ext cx="152400" cy="9906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6781800" y="2133600"/>
            <a:ext cx="152400" cy="9906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8001000" y="2133600"/>
            <a:ext cx="152400" cy="9906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7620000" y="2667000"/>
            <a:ext cx="990600" cy="228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7467600" y="2895600"/>
            <a:ext cx="1295400" cy="2286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7772400" y="2438400"/>
            <a:ext cx="685800" cy="2286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4953000" y="1676400"/>
            <a:ext cx="4924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Algerian" pitchFamily="82" charset="0"/>
              </a:rPr>
              <a:t>7</a:t>
            </a:r>
            <a:endParaRPr lang="en-US" sz="4000" dirty="0">
              <a:latin typeface="Algerian" pitchFamily="82" charset="0"/>
            </a:endParaRPr>
          </a:p>
        </p:txBody>
      </p:sp>
      <p:sp>
        <p:nvSpPr>
          <p:cNvPr id="36" name="Right Arrow 35"/>
          <p:cNvSpPr/>
          <p:nvPr/>
        </p:nvSpPr>
        <p:spPr>
          <a:xfrm>
            <a:off x="3505200" y="228600"/>
            <a:ext cx="1447800" cy="9906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Rec</a:t>
            </a:r>
            <a:r>
              <a:rPr lang="en-US" dirty="0" smtClean="0"/>
              <a:t> call to get here:</a:t>
            </a:r>
            <a:endParaRPr lang="en-US" dirty="0"/>
          </a:p>
        </p:txBody>
      </p:sp>
      <p:sp>
        <p:nvSpPr>
          <p:cNvPr id="37" name="Right Arrow 36"/>
          <p:cNvSpPr/>
          <p:nvPr/>
        </p:nvSpPr>
        <p:spPr>
          <a:xfrm>
            <a:off x="3810000" y="1981200"/>
            <a:ext cx="1447800" cy="9906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Rec</a:t>
            </a:r>
            <a:r>
              <a:rPr lang="en-US" dirty="0" smtClean="0"/>
              <a:t> call to get here: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066800" y="1752600"/>
            <a:ext cx="15240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Single move, just print.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/>
      <p:bldP spid="36" grpId="0" animBg="1"/>
      <p:bldP spid="37" grpId="0" animBg="1"/>
      <p:bldP spid="3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533400" y="2514600"/>
            <a:ext cx="9677400" cy="39703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lvl="2"/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// Function Prototype</a:t>
            </a:r>
          </a:p>
          <a:p>
            <a:pPr lvl="2"/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doHanoi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n, char start, char finish, char temp);</a:t>
            </a:r>
          </a:p>
          <a:p>
            <a:pPr lvl="2"/>
            <a:endParaRPr lang="en-US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void main() {</a:t>
            </a:r>
          </a:p>
          <a:p>
            <a:pPr lvl="2"/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disk;</a:t>
            </a:r>
          </a:p>
          <a:p>
            <a:pPr lvl="2"/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moves;</a:t>
            </a:r>
          </a:p>
          <a:p>
            <a:pPr lvl="2"/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(“Enter the # of disks you want to play with:”);</a:t>
            </a:r>
          </a:p>
          <a:p>
            <a:pPr lvl="2"/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(%d”, &amp;disk);</a:t>
            </a:r>
          </a:p>
          <a:p>
            <a:pPr lvl="2"/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Print out the # of moves required</a:t>
            </a:r>
          </a:p>
          <a:p>
            <a:pPr lvl="2"/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moves =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(2, disk)-1;</a:t>
            </a:r>
          </a:p>
          <a:p>
            <a:pPr lvl="2"/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(“\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nThe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# of moves required is = %d \n”, moves);</a:t>
            </a:r>
          </a:p>
          <a:p>
            <a:pPr lvl="2"/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Show the moves using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doHanoi</a:t>
            </a:r>
            <a:endParaRPr lang="en-US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doHanoi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(disk, ‘A’, ‘C’, ‘B’);</a:t>
            </a:r>
          </a:p>
          <a:p>
            <a:pPr lvl="2"/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Permutations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permutation problem is as follows:</a:t>
            </a:r>
          </a:p>
          <a:p>
            <a:pPr lvl="1"/>
            <a:r>
              <a:rPr lang="en-US" dirty="0" smtClean="0"/>
              <a:t>Given a list of items, list all the possible orderings of those items.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For example, here are all the permutations of CAT:</a:t>
            </a:r>
          </a:p>
          <a:p>
            <a:pPr lvl="2"/>
            <a:r>
              <a:rPr lang="en-US" dirty="0" smtClean="0"/>
              <a:t>CAT</a:t>
            </a:r>
          </a:p>
          <a:p>
            <a:pPr lvl="2"/>
            <a:r>
              <a:rPr lang="en-US" dirty="0" smtClean="0"/>
              <a:t>CTA</a:t>
            </a:r>
          </a:p>
          <a:p>
            <a:pPr lvl="2"/>
            <a:r>
              <a:rPr lang="en-US" dirty="0" smtClean="0"/>
              <a:t>ACT</a:t>
            </a:r>
          </a:p>
          <a:p>
            <a:pPr lvl="2"/>
            <a:r>
              <a:rPr lang="en-US" dirty="0" smtClean="0"/>
              <a:t>ATC</a:t>
            </a:r>
          </a:p>
          <a:p>
            <a:pPr lvl="2"/>
            <a:r>
              <a:rPr lang="en-US" dirty="0" smtClean="0"/>
              <a:t>TAC</a:t>
            </a:r>
          </a:p>
          <a:p>
            <a:pPr lvl="2"/>
            <a:r>
              <a:rPr lang="en-US" dirty="0" smtClean="0"/>
              <a:t>TCA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Permutations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several different permutation algorithms, </a:t>
            </a:r>
          </a:p>
          <a:p>
            <a:pPr lvl="1"/>
            <a:r>
              <a:rPr lang="en-US" dirty="0" smtClean="0"/>
              <a:t>but since we’re focusing on recursion in this course, a recursive algorithm will be presented.</a:t>
            </a:r>
          </a:p>
          <a:p>
            <a:pPr lvl="1"/>
            <a:r>
              <a:rPr lang="en-US" dirty="0" smtClean="0"/>
              <a:t>(Feel free to come up with or research an iterative algorithm on your own)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Permutation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idea is as follows:</a:t>
            </a:r>
          </a:p>
          <a:p>
            <a:pPr lvl="1"/>
            <a:r>
              <a:rPr lang="en-US" dirty="0" smtClean="0"/>
              <a:t>In order to list all the permutations of CAT, we can split our work into three groups of permutations:</a:t>
            </a:r>
          </a:p>
          <a:p>
            <a:pPr marL="1371600" lvl="2" indent="-457200">
              <a:buFont typeface="+mj-lt"/>
              <a:buAutoNum type="arabicParenR"/>
            </a:pPr>
            <a:r>
              <a:rPr lang="en-US" dirty="0" smtClean="0"/>
              <a:t>Permutations that start with C.</a:t>
            </a:r>
          </a:p>
          <a:p>
            <a:pPr marL="1371600" lvl="2" indent="-457200">
              <a:buFont typeface="+mj-lt"/>
              <a:buAutoNum type="arabicParenR"/>
            </a:pPr>
            <a:r>
              <a:rPr lang="en-US" dirty="0" smtClean="0"/>
              <a:t>Permutations that start with A.</a:t>
            </a:r>
          </a:p>
          <a:p>
            <a:pPr marL="1371600" lvl="2" indent="-457200">
              <a:buFont typeface="+mj-lt"/>
              <a:buAutoNum type="arabicParenR"/>
            </a:pPr>
            <a:r>
              <a:rPr lang="en-US" dirty="0" smtClean="0"/>
              <a:t>Permutations that start with T.</a:t>
            </a:r>
          </a:p>
          <a:p>
            <a:pPr marL="971550" lvl="1" indent="-457200"/>
            <a:endParaRPr lang="en-US" dirty="0" smtClean="0"/>
          </a:p>
          <a:p>
            <a:pPr marL="971550" lvl="1" indent="-457200"/>
            <a:r>
              <a:rPr lang="en-US" dirty="0" smtClean="0"/>
              <a:t>The recursion comes in here:</a:t>
            </a:r>
          </a:p>
          <a:p>
            <a:pPr marL="1371600" lvl="2" indent="-457200"/>
            <a:r>
              <a:rPr lang="en-US" dirty="0" smtClean="0"/>
              <a:t>When we list all permutations that start with C, they are nothing but strings formed by attaching C to the front of ALL permutations of “AT”.</a:t>
            </a:r>
          </a:p>
          <a:p>
            <a:pPr marL="1371600" lvl="2" indent="-457200"/>
            <a:r>
              <a:rPr lang="en-US" dirty="0" smtClean="0"/>
              <a:t>This is nothing but another permutation problem!!!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Permutation </a:t>
            </a:r>
            <a:r>
              <a:rPr lang="en-US" dirty="0" err="1" smtClean="0"/>
              <a:t>Algorith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Number of recursive calls</a:t>
            </a:r>
          </a:p>
          <a:p>
            <a:pPr lvl="1"/>
            <a:r>
              <a:rPr lang="en-US" dirty="0" smtClean="0"/>
              <a:t>Often when recursion is taught, a rule of thumb is:</a:t>
            </a:r>
          </a:p>
          <a:p>
            <a:pPr lvl="2"/>
            <a:r>
              <a:rPr lang="en-US" dirty="0" smtClean="0"/>
              <a:t>“recursive functions don’t have loops”</a:t>
            </a:r>
          </a:p>
          <a:p>
            <a:pPr lvl="1"/>
            <a:r>
              <a:rPr lang="en-US" dirty="0" smtClean="0"/>
              <a:t>Unfortunately, this rule of thumb is not always true!</a:t>
            </a:r>
          </a:p>
          <a:p>
            <a:pPr lvl="2"/>
            <a:r>
              <a:rPr lang="en-US" dirty="0" smtClean="0"/>
              <a:t>An exception to this rule is the permutation algorithm.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Permutation </a:t>
            </a:r>
            <a:r>
              <a:rPr lang="en-US" dirty="0" err="1" smtClean="0"/>
              <a:t>Algorith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Number of recursive calls</a:t>
            </a:r>
          </a:p>
          <a:p>
            <a:pPr lvl="1"/>
            <a:r>
              <a:rPr lang="en-US" dirty="0" smtClean="0"/>
              <a:t>The problem is the number of recursive calls is variable.</a:t>
            </a:r>
          </a:p>
          <a:p>
            <a:pPr lvl="1"/>
            <a:r>
              <a:rPr lang="en-US" dirty="0" smtClean="0"/>
              <a:t>In the CAT example</a:t>
            </a:r>
          </a:p>
          <a:p>
            <a:pPr lvl="2"/>
            <a:r>
              <a:rPr lang="en-US" dirty="0" smtClean="0"/>
              <a:t>3 recursive calls were needed</a:t>
            </a:r>
          </a:p>
          <a:p>
            <a:pPr lvl="1"/>
            <a:r>
              <a:rPr lang="en-US" dirty="0" smtClean="0"/>
              <a:t>BUT, what if we were permuting the letters in the word, “COMPUTER”?</a:t>
            </a:r>
          </a:p>
          <a:p>
            <a:pPr lvl="2"/>
            <a:r>
              <a:rPr lang="en-US" dirty="0" smtClean="0"/>
              <a:t>Then 8 recursive calls (1 for each possible starting letter) would be needed.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Stencil" pitchFamily="82" charset="0"/>
              </a:rPr>
              <a:t>Towers of Hanoi</a:t>
            </a:r>
            <a:endParaRPr lang="en-US" dirty="0">
              <a:latin typeface="Stencil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COP 3502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Permutation </a:t>
            </a:r>
            <a:r>
              <a:rPr lang="en-US" dirty="0" err="1" smtClean="0"/>
              <a:t>Algorith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Number of recursive calls</a:t>
            </a:r>
          </a:p>
          <a:p>
            <a:pPr lvl="1"/>
            <a:r>
              <a:rPr lang="en-US" dirty="0" smtClean="0"/>
              <a:t>In other words…</a:t>
            </a:r>
          </a:p>
          <a:p>
            <a:pPr lvl="1"/>
            <a:r>
              <a:rPr lang="en-US" dirty="0" smtClean="0"/>
              <a:t>We need a loop in the algorithm</a:t>
            </a:r>
          </a:p>
          <a:p>
            <a:pPr lvl="2"/>
            <a:r>
              <a:rPr lang="en-US" dirty="0" smtClean="0"/>
              <a:t>for (each possible starting letter)</a:t>
            </a:r>
          </a:p>
          <a:p>
            <a:pPr lvl="3"/>
            <a:r>
              <a:rPr lang="en-US" dirty="0" smtClean="0"/>
              <a:t>list all permutations that start with that letter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What is the terminating condition?</a:t>
            </a:r>
          </a:p>
          <a:p>
            <a:pPr lvl="2"/>
            <a:r>
              <a:rPr lang="en-US" dirty="0" smtClean="0"/>
              <a:t>Permuting either 0 or 1 element.</a:t>
            </a:r>
          </a:p>
          <a:p>
            <a:pPr lvl="3"/>
            <a:r>
              <a:rPr lang="en-US" dirty="0" smtClean="0"/>
              <a:t>In these cases there’s nothing to permute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In our code, we will use 0 as our terminating condition.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Permutation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Permutation algorithm:</a:t>
            </a:r>
          </a:p>
          <a:p>
            <a:pPr lvl="1"/>
            <a:r>
              <a:rPr lang="en-US" dirty="0" smtClean="0"/>
              <a:t>As we have seen in previous examples</a:t>
            </a:r>
          </a:p>
          <a:p>
            <a:pPr lvl="2"/>
            <a:r>
              <a:rPr lang="en-US" dirty="0" smtClean="0"/>
              <a:t>some recursive functions take in an extra parameter compared to their iterative implementation</a:t>
            </a:r>
          </a:p>
          <a:p>
            <a:pPr lvl="2"/>
            <a:r>
              <a:rPr lang="en-US" dirty="0" smtClean="0"/>
              <a:t>This is usually used to keep track of the number of iterations left until the base case.</a:t>
            </a:r>
          </a:p>
          <a:p>
            <a:pPr lvl="1"/>
            <a:r>
              <a:rPr lang="en-US" dirty="0" smtClean="0"/>
              <a:t>This is the case for our permutation algorithm</a:t>
            </a:r>
          </a:p>
          <a:p>
            <a:pPr lvl="2"/>
            <a:r>
              <a:rPr lang="en-US" dirty="0" smtClean="0"/>
              <a:t>Shown in the following function…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Permutation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495800"/>
            <a:ext cx="8229600" cy="1173163"/>
          </a:xfrm>
        </p:spPr>
        <p:txBody>
          <a:bodyPr/>
          <a:lstStyle/>
          <a:p>
            <a:r>
              <a:rPr lang="en-US" dirty="0" smtClean="0"/>
              <a:t>So k refers to the </a:t>
            </a:r>
            <a:r>
              <a:rPr lang="en-US" b="1" u="sng" dirty="0" smtClean="0"/>
              <a:t>first k characters that are fixed in their original positions.</a:t>
            </a:r>
            <a:endParaRPr lang="en-US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295400"/>
            <a:ext cx="7848600" cy="286232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Pre-condition: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is a valid C String, and k 	      //			is non-negative and &lt;= the              //		       length of str.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Post-conditions: 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All of the permutations of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with //			the first k characters fixed in 	 //			their original positions are 	 //			printed.  Namely, if n is the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lenth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//			of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then (n-k)! permutations are //			printed.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RecursivePermute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(char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k);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Permutation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495800"/>
            <a:ext cx="8229600" cy="2209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So we terminate when k is equal to the length of the string, </a:t>
            </a:r>
            <a:r>
              <a:rPr lang="en-US" dirty="0" err="1" smtClean="0"/>
              <a:t>str</a:t>
            </a:r>
            <a:endParaRPr lang="en-US" dirty="0" smtClean="0"/>
          </a:p>
          <a:p>
            <a:pPr lvl="1"/>
            <a:r>
              <a:rPr lang="en-US" b="1" u="sng" dirty="0" smtClean="0"/>
              <a:t>This means:</a:t>
            </a:r>
          </a:p>
          <a:p>
            <a:pPr lvl="2"/>
            <a:r>
              <a:rPr lang="en-US" b="1" u="sng" dirty="0" smtClean="0"/>
              <a:t>If k is equal to the length of the actual string, and all k values are fixed, there’s nothing left to permute</a:t>
            </a:r>
          </a:p>
          <a:p>
            <a:pPr lvl="2"/>
            <a:r>
              <a:rPr lang="en-US" dirty="0" smtClean="0"/>
              <a:t>So we just print out that permutation</a:t>
            </a:r>
          </a:p>
          <a:p>
            <a:pPr lvl="2"/>
            <a:endParaRPr lang="en-US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295400"/>
            <a:ext cx="7848600" cy="286232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Pre-condition: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is a valid C String, and k 	      //			is non-negative and &lt;= the              //		       length of str.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Post-conditions: 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All of the permutations of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with //			the first k characters fixed in 	 //			their original positions are 	 //			printed.  Namely, if n is the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lenth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//			of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then (n-k)! permutations are //			printed.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RecursivePermute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(char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k);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Permutation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495800"/>
            <a:ext cx="8229600" cy="2209800"/>
          </a:xfrm>
        </p:spPr>
        <p:txBody>
          <a:bodyPr>
            <a:normAutofit/>
          </a:bodyPr>
          <a:lstStyle/>
          <a:p>
            <a:r>
              <a:rPr lang="en-US" dirty="0" smtClean="0"/>
              <a:t>If we do NOT terminate:</a:t>
            </a:r>
          </a:p>
          <a:p>
            <a:pPr lvl="1"/>
            <a:r>
              <a:rPr lang="en-US" dirty="0" smtClean="0"/>
              <a:t>We want a loop that tries each character at index k.</a:t>
            </a:r>
          </a:p>
          <a:p>
            <a:pPr lvl="2"/>
            <a:endParaRPr lang="en-US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295400"/>
            <a:ext cx="7848600" cy="286232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Pre-condition: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is a valid C String, and k 	      //			is non-negative and &lt;= the              //		       length of str.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Post-conditions: 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All of the permutations of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with //			the first k characters fixed in 	 //			their original positions are 	 //			printed.  Namely, if n is the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lenth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//			of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then (n-k)! permutations are //			printed.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RecursivePermute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(char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k);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762000"/>
          </a:xfrm>
        </p:spPr>
        <p:txBody>
          <a:bodyPr/>
          <a:lstStyle/>
          <a:p>
            <a:r>
              <a:rPr lang="en-US" dirty="0" smtClean="0"/>
              <a:t>Recursive Permutation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r>
              <a:rPr lang="en-US" dirty="0" smtClean="0"/>
              <a:t>The recursive algorithm: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225689"/>
            <a:ext cx="7696200" cy="563231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RecursivePermute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(char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k) {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j;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Base-case:  All fixed, so Print!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if (k ==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))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pringf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(“%s\n”,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else {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// Try each letter in spot j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for (j=k; j&lt;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); j++) {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	// Place next letter in spot k.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ExchangeCharacters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k, j);</a:t>
            </a:r>
          </a:p>
          <a:p>
            <a:endParaRPr lang="en-US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	//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Pring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all with spot k fixed.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RecursivePermute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k+1);</a:t>
            </a:r>
          </a:p>
          <a:p>
            <a:endParaRPr lang="en-US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	// Put the old char back.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ExchangeCharacters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j, k);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}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Permutation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main loop within the recursive algorithm: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How do we get the different characters in the first position? </a:t>
            </a:r>
          </a:p>
          <a:p>
            <a:pPr lvl="1"/>
            <a:r>
              <a:rPr lang="en-US" dirty="0" smtClean="0"/>
              <a:t>(The ‘C’, ‘A’, ‘T’ , in our CAT example)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2209800"/>
            <a:ext cx="5867400" cy="147732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for (j=k; j&lt;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); j++) {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ExchangeCharacters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k, j);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RecursivePermute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k+1);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ExchangeCharacters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j, k);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Permutation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main loop within the recursive algorithm: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 smtClean="0"/>
              <a:t>ExchangeCharacters</a:t>
            </a:r>
            <a:r>
              <a:rPr lang="en-US" dirty="0" smtClean="0"/>
              <a:t> function:</a:t>
            </a:r>
          </a:p>
          <a:p>
            <a:pPr lvl="1"/>
            <a:r>
              <a:rPr lang="en-US" dirty="0" smtClean="0"/>
              <a:t>Takes in </a:t>
            </a:r>
            <a:r>
              <a:rPr lang="en-US" dirty="0" err="1" smtClean="0"/>
              <a:t>str</a:t>
            </a:r>
            <a:r>
              <a:rPr lang="en-US" dirty="0" smtClean="0"/>
              <a:t>, and swaps 2 characters within that string (at index k and index j)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2209800"/>
            <a:ext cx="5867400" cy="147732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for (j=k; j&lt;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); j++) {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ExchangeCharacters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k, j);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RecursivePermute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k+1);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ExchangeCharacters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j, k);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Permutation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function will swap the characters for us,</a:t>
            </a:r>
          </a:p>
          <a:p>
            <a:pPr lvl="1"/>
            <a:r>
              <a:rPr lang="en-US" dirty="0" smtClean="0"/>
              <a:t>Letting each character have a turn at being the 1</a:t>
            </a:r>
            <a:r>
              <a:rPr lang="en-US" baseline="30000" dirty="0" smtClean="0"/>
              <a:t>st</a:t>
            </a:r>
            <a:r>
              <a:rPr lang="en-US" dirty="0" smtClean="0"/>
              <a:t> character in the sub-string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3429000"/>
            <a:ext cx="7467600" cy="258532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// Pre-condition: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is a valid C String and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i,j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are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     valid indices to that string.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// Post-condition:  The characters at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and j, will 			be swapped in str.</a:t>
            </a:r>
          </a:p>
          <a:p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ExchangeCharacters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(char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j) {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char temp =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[j];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[j] = temp;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Permutation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main loop within the recursive algorithm: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So after we swap positions, we swap back so we can continue looping through the rest of the possible characters at position k.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2209800"/>
            <a:ext cx="5867400" cy="147732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for (j=k; j&lt;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); j++) {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ExchangeCharacters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k, j);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RecursivePermute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k+1);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ExchangeCharacters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j, k);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Recursion – 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3429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Towers of Hanoi</a:t>
            </a:r>
          </a:p>
          <a:p>
            <a:pPr lvl="1"/>
            <a:r>
              <a:rPr lang="en-US" dirty="0" smtClean="0"/>
              <a:t>Is a mathematical puzzle that has a classic recursive solution that we are going to examine.</a:t>
            </a:r>
          </a:p>
          <a:p>
            <a:pPr lvl="1"/>
            <a:r>
              <a:rPr lang="en-US" dirty="0" smtClean="0"/>
              <a:t>The puzzle was invented by the French mathematician </a:t>
            </a:r>
            <a:r>
              <a:rPr lang="en-US" dirty="0" err="1" smtClean="0"/>
              <a:t>Edouard</a:t>
            </a:r>
            <a:r>
              <a:rPr lang="en-US" dirty="0" smtClean="0"/>
              <a:t> Lucas, based upon a legend:</a:t>
            </a:r>
          </a:p>
          <a:p>
            <a:pPr lvl="2"/>
            <a:r>
              <a:rPr lang="en-US" dirty="0" smtClean="0"/>
              <a:t>In an Indian temple there contains three posts surrounded by 64 golden disks.</a:t>
            </a:r>
          </a:p>
          <a:p>
            <a:pPr lvl="2"/>
            <a:r>
              <a:rPr lang="en-US" dirty="0" smtClean="0"/>
              <a:t>The monks have been moving the disks according to the puzzle rules since the beginning of time.</a:t>
            </a:r>
          </a:p>
          <a:p>
            <a:pPr lvl="2"/>
            <a:r>
              <a:rPr lang="en-US" dirty="0" smtClean="0"/>
              <a:t>And according to the legend, when the last move of the puzzle is completed, the world will end.</a:t>
            </a:r>
          </a:p>
          <a:p>
            <a:pPr lvl="2"/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590800" y="6400800"/>
            <a:ext cx="3733800" cy="2286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3276600" y="4724400"/>
            <a:ext cx="152400" cy="16764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419600" y="4724400"/>
            <a:ext cx="152400" cy="16764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638800" y="4724400"/>
            <a:ext cx="152400" cy="16764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2895600" y="5943600"/>
            <a:ext cx="990600" cy="228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2743200" y="6172200"/>
            <a:ext cx="1295400" cy="2286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3048000" y="5715000"/>
            <a:ext cx="685800" cy="2286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Permutation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67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Recursive Permutation code in detail:</a:t>
            </a:r>
          </a:p>
          <a:p>
            <a:pPr lvl="1"/>
            <a:r>
              <a:rPr lang="en-US" dirty="0" smtClean="0"/>
              <a:t>2 parameters to the function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The string we want to permute (for example “CAT”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And the integer k</a:t>
            </a:r>
          </a:p>
          <a:p>
            <a:pPr marL="1371600" lvl="2" indent="-514350"/>
            <a:r>
              <a:rPr lang="en-US" dirty="0" smtClean="0"/>
              <a:t>Represents the first k characters that are FIXED at their spots.</a:t>
            </a:r>
          </a:p>
          <a:p>
            <a:pPr marL="1371600" lvl="2" indent="-514350"/>
            <a:r>
              <a:rPr lang="en-US" dirty="0" smtClean="0"/>
              <a:t>Nothing left to permute so we print.</a:t>
            </a:r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219200" y="4495800"/>
            <a:ext cx="6477000" cy="203132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RecursivePermute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(char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k) {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j;</a:t>
            </a:r>
          </a:p>
          <a:p>
            <a:endParaRPr lang="en-US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Base-case:  All positions are fixed,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		 Nothing to permute.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if (k ==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))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(“%s\n”,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Permutation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67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Recursive Permutation code in detail:</a:t>
            </a:r>
          </a:p>
          <a:p>
            <a:pPr lvl="1"/>
            <a:r>
              <a:rPr lang="en-US" dirty="0" smtClean="0"/>
              <a:t>Let’s use “CAT” as our example</a:t>
            </a:r>
          </a:p>
          <a:p>
            <a:pPr lvl="1"/>
            <a:r>
              <a:rPr lang="en-US" dirty="0" smtClean="0"/>
              <a:t>Originally we call:  </a:t>
            </a:r>
            <a:r>
              <a:rPr lang="en-US" dirty="0" err="1" smtClean="0"/>
              <a:t>RecursivePermute</a:t>
            </a:r>
            <a:r>
              <a:rPr lang="en-US" dirty="0" smtClean="0"/>
              <a:t>(“CAT”, 0)</a:t>
            </a:r>
          </a:p>
          <a:p>
            <a:pPr lvl="1"/>
            <a:r>
              <a:rPr lang="en-US" dirty="0" smtClean="0"/>
              <a:t>Since k == 0, ZERO characters are fixed, so we don’t print yet.</a:t>
            </a:r>
          </a:p>
          <a:p>
            <a:pPr lvl="2"/>
            <a:r>
              <a:rPr lang="en-US" dirty="0" smtClean="0"/>
              <a:t>We move to the else case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19200" y="4495800"/>
            <a:ext cx="6477000" cy="203132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RecursivePermute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(char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k) {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j;</a:t>
            </a:r>
          </a:p>
          <a:p>
            <a:endParaRPr lang="en-US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Base-case:  All positions are fixed,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		 Nothing to permute.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if (k ==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))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(“%s\n”,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4191000"/>
            <a:ext cx="6477000" cy="258532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RecursivePermute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(char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k) {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// PREVIOUS CODE</a:t>
            </a:r>
          </a:p>
          <a:p>
            <a:endParaRPr lang="en-US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else {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// Try each letter in spot j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for (j=k; j&lt;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); j++) {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	// …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}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}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Permutation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67000"/>
          </a:xfrm>
        </p:spPr>
        <p:txBody>
          <a:bodyPr>
            <a:normAutofit/>
          </a:bodyPr>
          <a:lstStyle/>
          <a:p>
            <a:r>
              <a:rPr lang="en-US" dirty="0" smtClean="0"/>
              <a:t>Recursive Permutation code in detail:</a:t>
            </a:r>
          </a:p>
          <a:p>
            <a:pPr lvl="1"/>
            <a:r>
              <a:rPr lang="en-US" dirty="0" smtClean="0"/>
              <a:t>ALL other cases (NON-base cases):</a:t>
            </a:r>
          </a:p>
          <a:p>
            <a:pPr lvl="2"/>
            <a:r>
              <a:rPr lang="en-US" dirty="0" smtClean="0"/>
              <a:t>Call this for loop</a:t>
            </a:r>
          </a:p>
          <a:p>
            <a:pPr lvl="2"/>
            <a:r>
              <a:rPr lang="en-US" dirty="0" smtClean="0"/>
              <a:t>Iterates the number of times EQUAL to the number of possible characters that can go into index k.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95400" y="4038600"/>
            <a:ext cx="7162800" cy="258532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lvl="2"/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// Try each letter in spot j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for (j=k; j&lt;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); j++) {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// Place next letter in spot k.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ExchangeCharacters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k, j);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// Print all perms with spot k fixed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RecursivePermuite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k+1);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// Put the old char back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ExchangeCharacters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j, k);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Permutation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438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Recursive Permutation code in detail:</a:t>
            </a:r>
          </a:p>
          <a:p>
            <a:pPr lvl="1"/>
            <a:r>
              <a:rPr lang="en-US" dirty="0" smtClean="0"/>
              <a:t>ALL other cases (NON-base cases):</a:t>
            </a:r>
          </a:p>
          <a:p>
            <a:pPr lvl="2"/>
            <a:r>
              <a:rPr lang="en-US" dirty="0" smtClean="0"/>
              <a:t>So it would try:</a:t>
            </a:r>
          </a:p>
          <a:p>
            <a:pPr lvl="3"/>
            <a:r>
              <a:rPr lang="en-US" dirty="0" smtClean="0"/>
              <a:t>Permutations that start with C</a:t>
            </a:r>
          </a:p>
          <a:p>
            <a:pPr lvl="3"/>
            <a:r>
              <a:rPr lang="en-US" dirty="0" smtClean="0"/>
              <a:t>Permutations that start with A</a:t>
            </a:r>
          </a:p>
          <a:p>
            <a:pPr lvl="3"/>
            <a:r>
              <a:rPr lang="en-US" dirty="0" smtClean="0"/>
              <a:t>Permutations that start with T</a:t>
            </a:r>
          </a:p>
          <a:p>
            <a:pPr lvl="3"/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295400" y="4038600"/>
            <a:ext cx="7162800" cy="258532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lvl="2"/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// Try each letter in spot j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for (j=k; j&lt;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); j++) {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// Place next letter in spot k.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ExchangeCharacters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k, j);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// Print all perms with spot k fixed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RecursivePermuite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k+1);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// Put the old char back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ExchangeCharacters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j, k);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33800" y="76200"/>
            <a:ext cx="16002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Rec</a:t>
            </a:r>
            <a:r>
              <a:rPr lang="en-US" b="1" dirty="0" smtClean="0">
                <a:solidFill>
                  <a:schemeClr val="tx1"/>
                </a:solidFill>
              </a:rPr>
              <a:t> (CAT, 0)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1524000"/>
            <a:ext cx="12954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Rec</a:t>
            </a:r>
            <a:r>
              <a:rPr lang="en-US" b="1" dirty="0" smtClean="0">
                <a:solidFill>
                  <a:schemeClr val="tx1"/>
                </a:solidFill>
              </a:rPr>
              <a:t> (CAT, 1)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667000"/>
            <a:ext cx="13716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Rec</a:t>
            </a:r>
            <a:r>
              <a:rPr lang="en-US" b="1" dirty="0" smtClean="0">
                <a:solidFill>
                  <a:schemeClr val="tx1"/>
                </a:solidFill>
              </a:rPr>
              <a:t> (CAT, 2)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810000"/>
            <a:ext cx="12954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Rec</a:t>
            </a:r>
            <a:r>
              <a:rPr lang="en-US" b="1" dirty="0" smtClean="0">
                <a:solidFill>
                  <a:schemeClr val="tx1"/>
                </a:solidFill>
              </a:rPr>
              <a:t> (CAT, 3)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0" y="1524000"/>
            <a:ext cx="14478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Rec</a:t>
            </a:r>
            <a:r>
              <a:rPr lang="en-US" b="1" dirty="0" smtClean="0">
                <a:solidFill>
                  <a:schemeClr val="tx1"/>
                </a:solidFill>
              </a:rPr>
              <a:t> (ACT, 0)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0" y="4419600"/>
            <a:ext cx="1295400" cy="4572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(“CAT”)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76200" y="2133600"/>
            <a:ext cx="1295400" cy="228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Ex (CAT, 1,1)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600200" y="2133600"/>
            <a:ext cx="1295400" cy="228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Ex (CAT, 1,2)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524000" y="2667000"/>
            <a:ext cx="14478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Rec</a:t>
            </a:r>
            <a:r>
              <a:rPr lang="en-US" b="1" dirty="0" smtClean="0">
                <a:solidFill>
                  <a:schemeClr val="tx1"/>
                </a:solidFill>
              </a:rPr>
              <a:t> (CTA, 2)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0" y="3276600"/>
            <a:ext cx="1295400" cy="228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Ex (CAT, 2,2)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676400" y="990600"/>
            <a:ext cx="1295400" cy="228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Ex (CAT, 0,0)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600200" y="3276600"/>
            <a:ext cx="1295400" cy="228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Ex (CTA, 2,2)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524000" y="3810000"/>
            <a:ext cx="13716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Rec</a:t>
            </a:r>
            <a:r>
              <a:rPr lang="en-US" b="1" dirty="0" smtClean="0">
                <a:solidFill>
                  <a:schemeClr val="tx1"/>
                </a:solidFill>
              </a:rPr>
              <a:t> (CTA, 3)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1524000" y="4419600"/>
            <a:ext cx="1295400" cy="4572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(“CTA”)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3886200" y="990600"/>
            <a:ext cx="1295400" cy="228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Ex (CAT, 0,1)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934200" y="990600"/>
            <a:ext cx="1295400" cy="228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Ex (CAT, 0,2)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124200" y="2667000"/>
            <a:ext cx="13716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Rec</a:t>
            </a:r>
            <a:r>
              <a:rPr lang="en-US" b="1" dirty="0" smtClean="0">
                <a:solidFill>
                  <a:schemeClr val="tx1"/>
                </a:solidFill>
              </a:rPr>
              <a:t> (ACT, 2)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200400" y="3810000"/>
            <a:ext cx="12954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Rec</a:t>
            </a:r>
            <a:r>
              <a:rPr lang="en-US" b="1" dirty="0" smtClean="0">
                <a:solidFill>
                  <a:schemeClr val="tx1"/>
                </a:solidFill>
              </a:rPr>
              <a:t> (ACT, 3)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3124200" y="4419600"/>
            <a:ext cx="1371600" cy="4572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(“ACT”)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124200" y="2133600"/>
            <a:ext cx="1295400" cy="228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Ex (ACT, 1,1)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4724400" y="2133600"/>
            <a:ext cx="1295400" cy="228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Ex (ACT, 1,2)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724400" y="2667000"/>
            <a:ext cx="12954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Rec</a:t>
            </a:r>
            <a:r>
              <a:rPr lang="en-US" b="1" dirty="0" smtClean="0">
                <a:solidFill>
                  <a:schemeClr val="tx1"/>
                </a:solidFill>
              </a:rPr>
              <a:t> (ATC, 2)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3200400" y="3276600"/>
            <a:ext cx="1295400" cy="228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Ex (ACT, 2,2)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4724400" y="3276600"/>
            <a:ext cx="1295400" cy="228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Ex (ATC, 2,2)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724400" y="3810000"/>
            <a:ext cx="13716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Rec</a:t>
            </a:r>
            <a:r>
              <a:rPr lang="en-US" b="1" dirty="0" smtClean="0">
                <a:solidFill>
                  <a:schemeClr val="tx1"/>
                </a:solidFill>
              </a:rPr>
              <a:t> (ATC, 3)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4800600" y="4419600"/>
            <a:ext cx="1371600" cy="4572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(“ATC”)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010400" y="1524000"/>
            <a:ext cx="14478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Rec</a:t>
            </a:r>
            <a:r>
              <a:rPr lang="en-US" b="1" dirty="0" smtClean="0">
                <a:solidFill>
                  <a:schemeClr val="tx1"/>
                </a:solidFill>
              </a:rPr>
              <a:t> (TAC, 0)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/>
          <p:cNvCxnSpPr>
            <a:stCxn id="20" idx="2"/>
            <a:endCxn id="5" idx="0"/>
          </p:cNvCxnSpPr>
          <p:nvPr/>
        </p:nvCxnSpPr>
        <p:spPr>
          <a:xfrm rot="5400000">
            <a:off x="1714500" y="914400"/>
            <a:ext cx="304800" cy="914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5" idx="2"/>
            <a:endCxn id="15" idx="0"/>
          </p:cNvCxnSpPr>
          <p:nvPr/>
        </p:nvCxnSpPr>
        <p:spPr>
          <a:xfrm rot="5400000">
            <a:off x="914400" y="1638300"/>
            <a:ext cx="304800" cy="685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5" idx="2"/>
            <a:endCxn id="6" idx="0"/>
          </p:cNvCxnSpPr>
          <p:nvPr/>
        </p:nvCxnSpPr>
        <p:spPr>
          <a:xfrm rot="5400000">
            <a:off x="552450" y="2495550"/>
            <a:ext cx="304800" cy="381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6" idx="2"/>
            <a:endCxn id="19" idx="0"/>
          </p:cNvCxnSpPr>
          <p:nvPr/>
        </p:nvCxnSpPr>
        <p:spPr>
          <a:xfrm rot="5400000">
            <a:off x="514350" y="3105150"/>
            <a:ext cx="304800" cy="381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9" idx="2"/>
            <a:endCxn id="7" idx="0"/>
          </p:cNvCxnSpPr>
          <p:nvPr/>
        </p:nvCxnSpPr>
        <p:spPr>
          <a:xfrm rot="5400000">
            <a:off x="495300" y="3657600"/>
            <a:ext cx="304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5" idx="2"/>
            <a:endCxn id="17" idx="0"/>
          </p:cNvCxnSpPr>
          <p:nvPr/>
        </p:nvCxnSpPr>
        <p:spPr>
          <a:xfrm rot="16200000" flipH="1">
            <a:off x="1676400" y="1562100"/>
            <a:ext cx="304800" cy="838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4" idx="2"/>
            <a:endCxn id="20" idx="0"/>
          </p:cNvCxnSpPr>
          <p:nvPr/>
        </p:nvCxnSpPr>
        <p:spPr>
          <a:xfrm rot="5400000">
            <a:off x="3162300" y="-381000"/>
            <a:ext cx="533400" cy="2209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4" idx="2"/>
            <a:endCxn id="24" idx="0"/>
          </p:cNvCxnSpPr>
          <p:nvPr/>
        </p:nvCxnSpPr>
        <p:spPr>
          <a:xfrm rot="5400000">
            <a:off x="4267200" y="723900"/>
            <a:ext cx="533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4" idx="2"/>
            <a:endCxn id="25" idx="0"/>
          </p:cNvCxnSpPr>
          <p:nvPr/>
        </p:nvCxnSpPr>
        <p:spPr>
          <a:xfrm rot="16200000" flipH="1">
            <a:off x="5791200" y="-800100"/>
            <a:ext cx="533400" cy="3048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6248400" y="2667000"/>
            <a:ext cx="13716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Rec</a:t>
            </a:r>
            <a:r>
              <a:rPr lang="en-US" b="1" dirty="0" smtClean="0">
                <a:solidFill>
                  <a:schemeClr val="tx1"/>
                </a:solidFill>
              </a:rPr>
              <a:t> (TAC, 2)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324600" y="3810000"/>
            <a:ext cx="12954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Rec</a:t>
            </a:r>
            <a:r>
              <a:rPr lang="en-US" b="1" dirty="0" smtClean="0">
                <a:solidFill>
                  <a:schemeClr val="tx1"/>
                </a:solidFill>
              </a:rPr>
              <a:t> (TAC, 3)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3" name="Oval 62"/>
          <p:cNvSpPr/>
          <p:nvPr/>
        </p:nvSpPr>
        <p:spPr>
          <a:xfrm>
            <a:off x="6248400" y="4419600"/>
            <a:ext cx="1371600" cy="4572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(“TAC”)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6248400" y="2133600"/>
            <a:ext cx="1295400" cy="228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Ex (TAC, 1,1)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7772400" y="2133600"/>
            <a:ext cx="1295400" cy="228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Ex (TAC, 1,2)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7772400" y="2667000"/>
            <a:ext cx="13716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Rec</a:t>
            </a:r>
            <a:r>
              <a:rPr lang="en-US" b="1" dirty="0" smtClean="0">
                <a:solidFill>
                  <a:schemeClr val="tx1"/>
                </a:solidFill>
              </a:rPr>
              <a:t> (TCA, 2)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6324600" y="3276600"/>
            <a:ext cx="1295400" cy="228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Ex (TAC, 2,2)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68" name="Rounded Rectangle 67"/>
          <p:cNvSpPr/>
          <p:nvPr/>
        </p:nvSpPr>
        <p:spPr>
          <a:xfrm>
            <a:off x="7772400" y="3276600"/>
            <a:ext cx="1295400" cy="228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Ex (TCA, 2,2)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7772400" y="3810000"/>
            <a:ext cx="13716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Rec</a:t>
            </a:r>
            <a:r>
              <a:rPr lang="en-US" b="1" dirty="0" smtClean="0">
                <a:solidFill>
                  <a:schemeClr val="tx1"/>
                </a:solidFill>
              </a:rPr>
              <a:t> (TCA, 3)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0" name="Oval 69"/>
          <p:cNvSpPr/>
          <p:nvPr/>
        </p:nvSpPr>
        <p:spPr>
          <a:xfrm>
            <a:off x="7772400" y="4419600"/>
            <a:ext cx="1371600" cy="4572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(“TCA”)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72" name="Straight Connector 71"/>
          <p:cNvCxnSpPr>
            <a:stCxn id="7" idx="2"/>
            <a:endCxn id="13" idx="0"/>
          </p:cNvCxnSpPr>
          <p:nvPr/>
        </p:nvCxnSpPr>
        <p:spPr>
          <a:xfrm rot="5400000">
            <a:off x="495300" y="4267200"/>
            <a:ext cx="304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17" idx="2"/>
            <a:endCxn id="18" idx="0"/>
          </p:cNvCxnSpPr>
          <p:nvPr/>
        </p:nvCxnSpPr>
        <p:spPr>
          <a:xfrm rot="5400000">
            <a:off x="2095500" y="2514600"/>
            <a:ext cx="304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18" idx="2"/>
            <a:endCxn id="21" idx="0"/>
          </p:cNvCxnSpPr>
          <p:nvPr/>
        </p:nvCxnSpPr>
        <p:spPr>
          <a:xfrm rot="5400000">
            <a:off x="2095500" y="3124200"/>
            <a:ext cx="304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21" idx="2"/>
            <a:endCxn id="22" idx="0"/>
          </p:cNvCxnSpPr>
          <p:nvPr/>
        </p:nvCxnSpPr>
        <p:spPr>
          <a:xfrm rot="5400000">
            <a:off x="2076450" y="3638550"/>
            <a:ext cx="304800" cy="381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22" idx="2"/>
            <a:endCxn id="23" idx="0"/>
          </p:cNvCxnSpPr>
          <p:nvPr/>
        </p:nvCxnSpPr>
        <p:spPr>
          <a:xfrm rot="5400000">
            <a:off x="2038350" y="4248150"/>
            <a:ext cx="304800" cy="381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8" idx="2"/>
            <a:endCxn id="29" idx="0"/>
          </p:cNvCxnSpPr>
          <p:nvPr/>
        </p:nvCxnSpPr>
        <p:spPr>
          <a:xfrm rot="5400000">
            <a:off x="4000500" y="1600200"/>
            <a:ext cx="304800" cy="76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8" idx="2"/>
            <a:endCxn id="30" idx="0"/>
          </p:cNvCxnSpPr>
          <p:nvPr/>
        </p:nvCxnSpPr>
        <p:spPr>
          <a:xfrm rot="16200000" flipH="1">
            <a:off x="4800600" y="1562100"/>
            <a:ext cx="304800" cy="838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24" idx="2"/>
            <a:endCxn id="8" idx="0"/>
          </p:cNvCxnSpPr>
          <p:nvPr/>
        </p:nvCxnSpPr>
        <p:spPr>
          <a:xfrm rot="5400000">
            <a:off x="4381500" y="1371600"/>
            <a:ext cx="304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29" idx="2"/>
            <a:endCxn id="26" idx="0"/>
          </p:cNvCxnSpPr>
          <p:nvPr/>
        </p:nvCxnSpPr>
        <p:spPr>
          <a:xfrm rot="16200000" flipH="1">
            <a:off x="3638550" y="2495550"/>
            <a:ext cx="304800" cy="381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26" idx="2"/>
            <a:endCxn id="32" idx="0"/>
          </p:cNvCxnSpPr>
          <p:nvPr/>
        </p:nvCxnSpPr>
        <p:spPr>
          <a:xfrm rot="16200000" flipH="1">
            <a:off x="3676650" y="3105150"/>
            <a:ext cx="304800" cy="381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32" idx="2"/>
            <a:endCxn id="27" idx="0"/>
          </p:cNvCxnSpPr>
          <p:nvPr/>
        </p:nvCxnSpPr>
        <p:spPr>
          <a:xfrm rot="5400000">
            <a:off x="3695700" y="3657600"/>
            <a:ext cx="304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stCxn id="27" idx="2"/>
            <a:endCxn id="28" idx="0"/>
          </p:cNvCxnSpPr>
          <p:nvPr/>
        </p:nvCxnSpPr>
        <p:spPr>
          <a:xfrm rot="5400000">
            <a:off x="3676650" y="4248150"/>
            <a:ext cx="304800" cy="381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30" idx="2"/>
            <a:endCxn id="31" idx="0"/>
          </p:cNvCxnSpPr>
          <p:nvPr/>
        </p:nvCxnSpPr>
        <p:spPr>
          <a:xfrm rot="5400000">
            <a:off x="5219700" y="2514600"/>
            <a:ext cx="304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31" idx="2"/>
            <a:endCxn id="33" idx="0"/>
          </p:cNvCxnSpPr>
          <p:nvPr/>
        </p:nvCxnSpPr>
        <p:spPr>
          <a:xfrm rot="5400000">
            <a:off x="5219700" y="3124200"/>
            <a:ext cx="304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33" idx="2"/>
            <a:endCxn id="34" idx="0"/>
          </p:cNvCxnSpPr>
          <p:nvPr/>
        </p:nvCxnSpPr>
        <p:spPr>
          <a:xfrm rot="16200000" flipH="1">
            <a:off x="5238750" y="3638550"/>
            <a:ext cx="304800" cy="381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34" idx="2"/>
            <a:endCxn id="35" idx="0"/>
          </p:cNvCxnSpPr>
          <p:nvPr/>
        </p:nvCxnSpPr>
        <p:spPr>
          <a:xfrm rot="16200000" flipH="1">
            <a:off x="5295900" y="4229100"/>
            <a:ext cx="304800" cy="76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25" idx="2"/>
            <a:endCxn id="36" idx="0"/>
          </p:cNvCxnSpPr>
          <p:nvPr/>
        </p:nvCxnSpPr>
        <p:spPr>
          <a:xfrm rot="16200000" flipH="1">
            <a:off x="7505700" y="1295400"/>
            <a:ext cx="30480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36" idx="2"/>
            <a:endCxn id="64" idx="0"/>
          </p:cNvCxnSpPr>
          <p:nvPr/>
        </p:nvCxnSpPr>
        <p:spPr>
          <a:xfrm rot="5400000">
            <a:off x="7162800" y="1562100"/>
            <a:ext cx="304800" cy="838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64" idx="2"/>
            <a:endCxn id="61" idx="0"/>
          </p:cNvCxnSpPr>
          <p:nvPr/>
        </p:nvCxnSpPr>
        <p:spPr>
          <a:xfrm rot="16200000" flipH="1">
            <a:off x="6762750" y="2495550"/>
            <a:ext cx="304800" cy="381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61" idx="2"/>
            <a:endCxn id="67" idx="0"/>
          </p:cNvCxnSpPr>
          <p:nvPr/>
        </p:nvCxnSpPr>
        <p:spPr>
          <a:xfrm rot="16200000" flipH="1">
            <a:off x="6800850" y="3105150"/>
            <a:ext cx="304800" cy="381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67" idx="2"/>
            <a:endCxn id="62" idx="0"/>
          </p:cNvCxnSpPr>
          <p:nvPr/>
        </p:nvCxnSpPr>
        <p:spPr>
          <a:xfrm rot="5400000">
            <a:off x="6819900" y="3657600"/>
            <a:ext cx="304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62" idx="2"/>
            <a:endCxn id="63" idx="0"/>
          </p:cNvCxnSpPr>
          <p:nvPr/>
        </p:nvCxnSpPr>
        <p:spPr>
          <a:xfrm rot="5400000">
            <a:off x="6800850" y="4248150"/>
            <a:ext cx="304800" cy="381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>
            <a:stCxn id="36" idx="2"/>
            <a:endCxn id="65" idx="0"/>
          </p:cNvCxnSpPr>
          <p:nvPr/>
        </p:nvCxnSpPr>
        <p:spPr>
          <a:xfrm rot="16200000" flipH="1">
            <a:off x="7924800" y="1638300"/>
            <a:ext cx="304800" cy="685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65" idx="2"/>
            <a:endCxn id="66" idx="0"/>
          </p:cNvCxnSpPr>
          <p:nvPr/>
        </p:nvCxnSpPr>
        <p:spPr>
          <a:xfrm rot="16200000" flipH="1">
            <a:off x="8286750" y="2495550"/>
            <a:ext cx="304800" cy="381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>
            <a:stCxn id="66" idx="2"/>
            <a:endCxn id="68" idx="0"/>
          </p:cNvCxnSpPr>
          <p:nvPr/>
        </p:nvCxnSpPr>
        <p:spPr>
          <a:xfrm rot="5400000">
            <a:off x="8286750" y="3105150"/>
            <a:ext cx="304800" cy="381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stCxn id="68" idx="2"/>
            <a:endCxn id="69" idx="0"/>
          </p:cNvCxnSpPr>
          <p:nvPr/>
        </p:nvCxnSpPr>
        <p:spPr>
          <a:xfrm rot="16200000" flipH="1">
            <a:off x="8286750" y="3638550"/>
            <a:ext cx="304800" cy="381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stCxn id="69" idx="2"/>
            <a:endCxn id="70" idx="0"/>
          </p:cNvCxnSpPr>
          <p:nvPr/>
        </p:nvCxnSpPr>
        <p:spPr>
          <a:xfrm rot="5400000">
            <a:off x="8305800" y="4267200"/>
            <a:ext cx="304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1066800" y="5181600"/>
            <a:ext cx="7162800" cy="147732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for (j=k; j&lt;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); j++) {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ExchangeCharacters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k, j);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RecursivePermute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k+1);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ExchangeCharacters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j, k);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3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Recursion – 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3429000"/>
          </a:xfrm>
        </p:spPr>
        <p:txBody>
          <a:bodyPr>
            <a:normAutofit/>
          </a:bodyPr>
          <a:lstStyle/>
          <a:p>
            <a:r>
              <a:rPr lang="en-US" dirty="0" smtClean="0"/>
              <a:t>The Towers of Hanoi</a:t>
            </a:r>
          </a:p>
          <a:p>
            <a:pPr lvl="1"/>
            <a:r>
              <a:rPr lang="en-US" dirty="0" smtClean="0"/>
              <a:t>The goal is to move all disks from Tower#1 to Tower#3.</a:t>
            </a:r>
          </a:p>
          <a:p>
            <a:pPr lvl="1"/>
            <a:r>
              <a:rPr lang="en-US" dirty="0" smtClean="0"/>
              <a:t>The rules are:</a:t>
            </a:r>
          </a:p>
          <a:p>
            <a:pPr lvl="2"/>
            <a:r>
              <a:rPr lang="en-US" dirty="0" smtClean="0"/>
              <a:t>You can only move ONE disk at a time</a:t>
            </a:r>
          </a:p>
          <a:p>
            <a:pPr lvl="2"/>
            <a:r>
              <a:rPr lang="en-US" dirty="0" smtClean="0"/>
              <a:t>And you can NEVER put a bigger disk on top of a smaller disk.</a:t>
            </a:r>
          </a:p>
          <a:p>
            <a:pPr lvl="2"/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590800" y="6400800"/>
            <a:ext cx="3733800" cy="2286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3276600" y="4724400"/>
            <a:ext cx="152400" cy="16764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419600" y="4724400"/>
            <a:ext cx="152400" cy="16764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638800" y="4724400"/>
            <a:ext cx="152400" cy="16764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2895600" y="5943600"/>
            <a:ext cx="990600" cy="228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2743200" y="6172200"/>
            <a:ext cx="1295400" cy="2286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3048000" y="5715000"/>
            <a:ext cx="685800" cy="2286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Recursion – 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3429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Towers of Hanoi</a:t>
            </a:r>
          </a:p>
          <a:p>
            <a:pPr lvl="1"/>
            <a:r>
              <a:rPr lang="en-US" dirty="0" smtClean="0"/>
              <a:t>Coming up with a Recursive Solution:</a:t>
            </a:r>
          </a:p>
          <a:p>
            <a:pPr lvl="2"/>
            <a:r>
              <a:rPr lang="en-US" dirty="0" smtClean="0"/>
              <a:t>Clearly an tower with more than 1 disk must be moved in pieces.</a:t>
            </a:r>
          </a:p>
          <a:p>
            <a:pPr lvl="2"/>
            <a:r>
              <a:rPr lang="en-US" dirty="0" smtClean="0"/>
              <a:t>We know that the bottom disk needs to moved to the destination tower.</a:t>
            </a:r>
          </a:p>
          <a:p>
            <a:pPr lvl="3"/>
            <a:r>
              <a:rPr lang="en-US" dirty="0" smtClean="0"/>
              <a:t>In order to do that we need to move all disks above the bottom disk to the intermediate tower.</a:t>
            </a:r>
          </a:p>
          <a:p>
            <a:pPr lvl="3"/>
            <a:r>
              <a:rPr lang="en-US" dirty="0" smtClean="0"/>
              <a:t>This leads to our recursive solution!</a:t>
            </a:r>
          </a:p>
          <a:p>
            <a:pPr lvl="2"/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590800" y="6400800"/>
            <a:ext cx="3733800" cy="2286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3276600" y="4724400"/>
            <a:ext cx="152400" cy="16764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419600" y="4724400"/>
            <a:ext cx="152400" cy="16764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638800" y="4724400"/>
            <a:ext cx="152400" cy="16764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2895600" y="5943600"/>
            <a:ext cx="990600" cy="228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2743200" y="6172200"/>
            <a:ext cx="1295400" cy="2286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3048000" y="5715000"/>
            <a:ext cx="685800" cy="2286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Recursion – 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3429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Towers of Hanoi</a:t>
            </a:r>
          </a:p>
          <a:p>
            <a:pPr lvl="1"/>
            <a:r>
              <a:rPr lang="en-US" dirty="0" smtClean="0"/>
              <a:t>Solution:</a:t>
            </a:r>
          </a:p>
          <a:p>
            <a:pPr lvl="2"/>
            <a:r>
              <a:rPr lang="en-US" dirty="0" smtClean="0"/>
              <a:t>Regardless of the number of disks, we know we have to do the following steps:</a:t>
            </a:r>
          </a:p>
          <a:p>
            <a:pPr lvl="3"/>
            <a:r>
              <a:rPr lang="en-US" dirty="0" smtClean="0"/>
              <a:t>The bottom disk needs to be moved to the destination tower</a:t>
            </a:r>
          </a:p>
          <a:p>
            <a:pPr marL="1828800" lvl="3" indent="-457200">
              <a:buFont typeface="+mj-lt"/>
              <a:buAutoNum type="arabicParenR"/>
            </a:pPr>
            <a:r>
              <a:rPr lang="en-US" dirty="0" smtClean="0"/>
              <a:t>So step 1 must be to move all disks above the bottom disk to the intermediate tower.</a:t>
            </a:r>
          </a:p>
          <a:p>
            <a:pPr marL="1828800" lvl="3" indent="-457200">
              <a:buFont typeface="+mj-lt"/>
              <a:buAutoNum type="arabicParenR"/>
            </a:pPr>
            <a:r>
              <a:rPr lang="en-US" dirty="0" smtClean="0"/>
              <a:t>In step 2, the bottom disk can now be moved to the destination tower.</a:t>
            </a:r>
          </a:p>
          <a:p>
            <a:pPr marL="1828800" lvl="3" indent="-457200">
              <a:buFont typeface="+mj-lt"/>
              <a:buAutoNum type="arabicParenR"/>
            </a:pPr>
            <a:r>
              <a:rPr lang="en-US" dirty="0" smtClean="0"/>
              <a:t>In step 3, the disks that were initially above the bottom disk must now be put back on top of the destination tower.</a:t>
            </a:r>
          </a:p>
          <a:p>
            <a:pPr lvl="2"/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590800" y="6400800"/>
            <a:ext cx="3733800" cy="2286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3276600" y="4724400"/>
            <a:ext cx="152400" cy="16764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419600" y="4724400"/>
            <a:ext cx="152400" cy="16764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638800" y="4724400"/>
            <a:ext cx="152400" cy="16764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2895600" y="5943600"/>
            <a:ext cx="990600" cy="228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2743200" y="6172200"/>
            <a:ext cx="1295400" cy="2286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3048000" y="5715000"/>
            <a:ext cx="685800" cy="2286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Recursion – 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3505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Towers of Hanoi</a:t>
            </a:r>
          </a:p>
          <a:p>
            <a:pPr lvl="1"/>
            <a:r>
              <a:rPr lang="en-US" dirty="0" smtClean="0"/>
              <a:t>Let’s look at the problem with only 3 disks.</a:t>
            </a:r>
          </a:p>
          <a:p>
            <a:pPr lvl="1"/>
            <a:r>
              <a:rPr lang="en-US" dirty="0" smtClean="0"/>
              <a:t>Solution:</a:t>
            </a:r>
          </a:p>
          <a:p>
            <a:pPr lvl="2"/>
            <a:r>
              <a:rPr lang="en-US" dirty="0" smtClean="0"/>
              <a:t>Step 1:</a:t>
            </a:r>
          </a:p>
          <a:p>
            <a:pPr lvl="3"/>
            <a:r>
              <a:rPr lang="en-US" dirty="0" smtClean="0"/>
              <a:t>Move top 2 disks to temp </a:t>
            </a:r>
          </a:p>
          <a:p>
            <a:pPr lvl="4"/>
            <a:r>
              <a:rPr lang="en-US" dirty="0" smtClean="0"/>
              <a:t>we would have to solve this recursively, since we can only move 2 disks at a time.</a:t>
            </a:r>
          </a:p>
          <a:p>
            <a:pPr lvl="4"/>
            <a:r>
              <a:rPr lang="en-US" dirty="0" smtClean="0"/>
              <a:t>We’re going to assume that we know how to do the 2 disk problem (since this is solved recursively), and continue to the next step.</a:t>
            </a:r>
          </a:p>
          <a:p>
            <a:pPr lvl="3"/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76200" y="6400800"/>
            <a:ext cx="3733800" cy="2286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Start 	      Temp 	        Finish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62000" y="4724400"/>
            <a:ext cx="152400" cy="16764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981200" y="4724400"/>
            <a:ext cx="152400" cy="16764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124200" y="4724400"/>
            <a:ext cx="152400" cy="16764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81000" y="5943600"/>
            <a:ext cx="990600" cy="228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228600" y="6172200"/>
            <a:ext cx="1295400" cy="2286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33400" y="5715000"/>
            <a:ext cx="685800" cy="2286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4800600" y="6400800"/>
            <a:ext cx="3733800" cy="2286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Start 	      Temp 	        Finish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486400" y="4724400"/>
            <a:ext cx="152400" cy="16764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6705600" y="4724400"/>
            <a:ext cx="152400" cy="16764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7848600" y="4724400"/>
            <a:ext cx="152400" cy="16764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6324600" y="6172200"/>
            <a:ext cx="990600" cy="228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4953000" y="6172200"/>
            <a:ext cx="1295400" cy="2286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6477000" y="5943600"/>
            <a:ext cx="685800" cy="2286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Recursion – 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3505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Towers of Hanoi</a:t>
            </a:r>
          </a:p>
          <a:p>
            <a:pPr lvl="1"/>
            <a:r>
              <a:rPr lang="en-US" dirty="0" smtClean="0"/>
              <a:t>Let’s look at the problem with only 3 disks.</a:t>
            </a:r>
          </a:p>
          <a:p>
            <a:pPr lvl="1"/>
            <a:r>
              <a:rPr lang="en-US" dirty="0" smtClean="0"/>
              <a:t>Solution:</a:t>
            </a:r>
          </a:p>
          <a:p>
            <a:pPr lvl="2"/>
            <a:r>
              <a:rPr lang="en-US" dirty="0" smtClean="0"/>
              <a:t>Step 2:</a:t>
            </a:r>
          </a:p>
          <a:p>
            <a:pPr lvl="3"/>
            <a:r>
              <a:rPr lang="en-US" dirty="0" smtClean="0"/>
              <a:t>Move the last single disk from start to finish</a:t>
            </a:r>
          </a:p>
          <a:p>
            <a:pPr lvl="3"/>
            <a:r>
              <a:rPr lang="en-US" dirty="0" smtClean="0"/>
              <a:t>Moving a single disk does not use recursion, and does not use the temp tower.</a:t>
            </a:r>
          </a:p>
          <a:p>
            <a:pPr lvl="3"/>
            <a:r>
              <a:rPr lang="en-US" dirty="0" smtClean="0"/>
              <a:t>(In our program, a single disk move is represented with a print statement.)</a:t>
            </a:r>
          </a:p>
          <a:p>
            <a:pPr lvl="3"/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4800600" y="6400800"/>
            <a:ext cx="3962400" cy="2286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Start 	      Temp 	        Finish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486400" y="4724400"/>
            <a:ext cx="152400" cy="16764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6705600" y="4724400"/>
            <a:ext cx="152400" cy="16764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7924800" y="4724400"/>
            <a:ext cx="152400" cy="16764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6324600" y="6172200"/>
            <a:ext cx="990600" cy="228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7391400" y="6172200"/>
            <a:ext cx="1295400" cy="2286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6477000" y="5943600"/>
            <a:ext cx="685800" cy="2286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457200" y="6400800"/>
            <a:ext cx="3962400" cy="2286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Start 	      Temp 	        Finish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143000" y="4724400"/>
            <a:ext cx="152400" cy="16764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2362200" y="4724400"/>
            <a:ext cx="152400" cy="16764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3581400" y="4724400"/>
            <a:ext cx="152400" cy="16764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1981200" y="6172200"/>
            <a:ext cx="990600" cy="228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609600" y="6172200"/>
            <a:ext cx="1295400" cy="2286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2133600" y="5943600"/>
            <a:ext cx="685800" cy="2286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Recursion – 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3505200"/>
          </a:xfrm>
        </p:spPr>
        <p:txBody>
          <a:bodyPr>
            <a:normAutofit/>
          </a:bodyPr>
          <a:lstStyle/>
          <a:p>
            <a:r>
              <a:rPr lang="en-US" dirty="0" smtClean="0"/>
              <a:t>The Towers of Hanoi</a:t>
            </a:r>
          </a:p>
          <a:p>
            <a:pPr lvl="1"/>
            <a:r>
              <a:rPr lang="en-US" dirty="0" smtClean="0"/>
              <a:t>Let’s look at the problem with only 3 disks.</a:t>
            </a:r>
          </a:p>
          <a:p>
            <a:pPr lvl="1"/>
            <a:r>
              <a:rPr lang="en-US" dirty="0" smtClean="0"/>
              <a:t>Solution:</a:t>
            </a:r>
          </a:p>
          <a:p>
            <a:pPr lvl="2"/>
            <a:r>
              <a:rPr lang="en-US" dirty="0" smtClean="0"/>
              <a:t>Step 3:</a:t>
            </a:r>
          </a:p>
          <a:p>
            <a:pPr lvl="3"/>
            <a:r>
              <a:rPr lang="en-US" dirty="0" smtClean="0"/>
              <a:t>Last step – Move the 2 disks from Temp to Finish</a:t>
            </a:r>
          </a:p>
          <a:p>
            <a:pPr lvl="4"/>
            <a:r>
              <a:rPr lang="en-US" dirty="0" smtClean="0"/>
              <a:t>This would be done recursively.</a:t>
            </a:r>
          </a:p>
          <a:p>
            <a:pPr lvl="3"/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304800" y="6400800"/>
            <a:ext cx="3962400" cy="2286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Start 	      Temp 	        Finish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990600" y="4724400"/>
            <a:ext cx="152400" cy="16764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2209800" y="4724400"/>
            <a:ext cx="152400" cy="16764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3429000" y="4724400"/>
            <a:ext cx="152400" cy="16764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1828800" y="6172200"/>
            <a:ext cx="990600" cy="228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2895600" y="6172200"/>
            <a:ext cx="1295400" cy="2286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1981200" y="5943600"/>
            <a:ext cx="685800" cy="2286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4800600" y="6400800"/>
            <a:ext cx="3962400" cy="2286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Start 	      Temp 	        Finish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5486400" y="4724400"/>
            <a:ext cx="152400" cy="16764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6705600" y="4724400"/>
            <a:ext cx="152400" cy="16764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7924800" y="4724400"/>
            <a:ext cx="152400" cy="1676400"/>
          </a:xfrm>
          <a:prstGeom prst="roundRect">
            <a:avLst/>
          </a:prstGeom>
          <a:solidFill>
            <a:srgbClr val="FFB66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7543800" y="5943600"/>
            <a:ext cx="990600" cy="228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7391400" y="6172200"/>
            <a:ext cx="1295400" cy="2286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7696200" y="5715000"/>
            <a:ext cx="685800" cy="2286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theme/theme1.xml><?xml version="1.0" encoding="utf-8"?>
<a:theme xmlns:a="http://schemas.openxmlformats.org/drawingml/2006/main" name="ucf_STRIPES_yel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ucf_STRIPES_yellow</Template>
  <TotalTime>6777</TotalTime>
  <Words>1771</Words>
  <Application>Microsoft Office PowerPoint</Application>
  <PresentationFormat>On-screen Show (4:3)</PresentationFormat>
  <Paragraphs>387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ucf_STRIPES_yellow</vt:lpstr>
      <vt:lpstr>More Recursion: Permutations and Towers of Hanoi</vt:lpstr>
      <vt:lpstr>Towers of Hanoi</vt:lpstr>
      <vt:lpstr>Recursion – Towers of Hanoi</vt:lpstr>
      <vt:lpstr>Recursion – Towers of Hanoi</vt:lpstr>
      <vt:lpstr>Recursion – Towers of Hanoi</vt:lpstr>
      <vt:lpstr>Recursion – Towers of Hanoi</vt:lpstr>
      <vt:lpstr>Recursion – Towers of Hanoi</vt:lpstr>
      <vt:lpstr>Recursion – Towers of Hanoi</vt:lpstr>
      <vt:lpstr>Recursion – Towers of Hanoi</vt:lpstr>
      <vt:lpstr>Slide 10</vt:lpstr>
      <vt:lpstr>Recursion – Towers of Hanoi</vt:lpstr>
      <vt:lpstr>Slide 12</vt:lpstr>
      <vt:lpstr>Slide 13</vt:lpstr>
      <vt:lpstr>Slide 14</vt:lpstr>
      <vt:lpstr>Permutations</vt:lpstr>
      <vt:lpstr>Permutations </vt:lpstr>
      <vt:lpstr>Recursive Permutation Algorithm</vt:lpstr>
      <vt:lpstr>Recursive Permutation Algorith</vt:lpstr>
      <vt:lpstr>Recursive Permutation Algorith</vt:lpstr>
      <vt:lpstr>Recursive Permutation Algorith</vt:lpstr>
      <vt:lpstr>Recursive Permutation Algorithm</vt:lpstr>
      <vt:lpstr>Recursive Permutation Algorithm</vt:lpstr>
      <vt:lpstr>Recursive Permutation Algorithm</vt:lpstr>
      <vt:lpstr>Recursive Permutation Algorithm</vt:lpstr>
      <vt:lpstr>Recursive Permutation Algorithm</vt:lpstr>
      <vt:lpstr>Recursive Permutation Algorithm</vt:lpstr>
      <vt:lpstr>Recursive Permutation Algorithm</vt:lpstr>
      <vt:lpstr>Recursive Permutation Algorithm</vt:lpstr>
      <vt:lpstr>Recursive Permutation Algorithm</vt:lpstr>
      <vt:lpstr>Recursive Permutation Algorithm</vt:lpstr>
      <vt:lpstr>Recursive Permutation Algorithm</vt:lpstr>
      <vt:lpstr>Recursive Permutation Algorithm</vt:lpstr>
      <vt:lpstr>Recursive Permutation Algorithm</vt:lpstr>
      <vt:lpstr>Slide 34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Sarah</dc:creator>
  <cp:lastModifiedBy>Sarah</cp:lastModifiedBy>
  <cp:revision>50</cp:revision>
  <dcterms:created xsi:type="dcterms:W3CDTF">2011-06-06T20:26:19Z</dcterms:created>
  <dcterms:modified xsi:type="dcterms:W3CDTF">2012-01-26T13:38:21Z</dcterms:modified>
</cp:coreProperties>
</file>