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5" r:id="rId3"/>
    <p:sldId id="296" r:id="rId4"/>
    <p:sldId id="297" r:id="rId5"/>
    <p:sldId id="298" r:id="rId6"/>
    <p:sldId id="310" r:id="rId7"/>
    <p:sldId id="299" r:id="rId8"/>
    <p:sldId id="301" r:id="rId9"/>
    <p:sldId id="300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B66D"/>
    <a:srgbClr val="FFFFDD"/>
    <a:srgbClr val="FFFF79"/>
    <a:srgbClr val="2C778C"/>
    <a:srgbClr val="E44D0A"/>
    <a:srgbClr val="FFFFB7"/>
    <a:srgbClr val="C94409"/>
    <a:srgbClr val="E62D0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9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4382A-4E5E-4B14-A145-7120F6B66741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3BEFC-85FC-46D3-9CF2-959A081C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627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9B01E-D769-45DE-A5CF-658702359C5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C258D-201B-43E2-8A9B-3DF7E95A70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542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first_slid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>
              <a:defRPr sz="4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 Std" pitchFamily="8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1411990"/>
            <a:ext cx="2590800" cy="1026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DD7309"/>
              </a:buClr>
              <a:defRPr/>
            </a:lvl1pPr>
            <a:lvl2pPr>
              <a:buClr>
                <a:srgbClr val="E2960C"/>
              </a:buClr>
              <a:defRPr/>
            </a:lvl2pPr>
            <a:lvl3pPr>
              <a:buClr>
                <a:srgbClr val="DF7103"/>
              </a:buClr>
              <a:defRPr/>
            </a:lvl3pPr>
            <a:lvl4pPr>
              <a:buClr>
                <a:srgbClr val="D2A000"/>
              </a:buClr>
              <a:defRPr/>
            </a:lvl4pPr>
            <a:lvl5pPr>
              <a:buClr>
                <a:srgbClr val="FB8605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bg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ＭＳ Ｐゴシック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SzPct val="11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5F923C"/>
        </a:buClr>
        <a:buSzPct val="10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487228"/>
        </a:buClr>
        <a:buSzPct val="10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en.wikipedia.org/wiki/File:Recursive_Flood_Fill_4_(aka).gi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Stencil" pitchFamily="82" charset="0"/>
              </a:rPr>
              <a:t>More Recursion:</a:t>
            </a:r>
            <a:br>
              <a:rPr lang="en-US" dirty="0" smtClean="0">
                <a:latin typeface="Stencil" pitchFamily="82" charset="0"/>
              </a:rPr>
            </a:br>
            <a:r>
              <a:rPr lang="en-US" dirty="0" smtClean="0">
                <a:latin typeface="Stencil" pitchFamily="82" charset="0"/>
              </a:rPr>
              <a:t>Flood Fill &amp; Exponentiation</a:t>
            </a:r>
            <a:endParaRPr lang="en-US" dirty="0"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 3502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5800"/>
          </a:xfrm>
        </p:spPr>
        <p:txBody>
          <a:bodyPr/>
          <a:lstStyle/>
          <a:p>
            <a:r>
              <a:rPr lang="en-US" dirty="0" smtClean="0"/>
              <a:t>An example of an application that uses very large exponents is data encryption</a:t>
            </a:r>
          </a:p>
          <a:p>
            <a:pPr lvl="1"/>
            <a:r>
              <a:rPr lang="en-US" dirty="0" smtClean="0"/>
              <a:t>One method for encryption of data (such as credit card numbers) involves modular exponentiation, with very large exponents.</a:t>
            </a:r>
          </a:p>
          <a:p>
            <a:pPr lvl="2"/>
            <a:r>
              <a:rPr lang="en-US" dirty="0" smtClean="0"/>
              <a:t>Using the original recursive Power, it would take thousands of years just to do a single calculation.</a:t>
            </a:r>
          </a:p>
          <a:p>
            <a:pPr lvl="2"/>
            <a:r>
              <a:rPr lang="en-US" dirty="0" smtClean="0"/>
              <a:t>Luckily, with one very simple observation, the algorithm can take a second or two with these large numbers.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Fast 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6868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key idea is that IF the exponent is even, we can exploit the following formula:</a:t>
            </a:r>
          </a:p>
          <a:p>
            <a:pPr lvl="1"/>
            <a:r>
              <a:rPr lang="en-US" b="1" dirty="0" smtClean="0"/>
              <a:t>b</a:t>
            </a:r>
            <a:r>
              <a:rPr lang="en-US" b="1" baseline="30000" dirty="0" smtClean="0"/>
              <a:t>e</a:t>
            </a:r>
            <a:r>
              <a:rPr lang="en-US" b="1" dirty="0" smtClean="0"/>
              <a:t> = (b</a:t>
            </a:r>
            <a:r>
              <a:rPr lang="en-US" b="1" baseline="30000" dirty="0" smtClean="0"/>
              <a:t>e/2</a:t>
            </a:r>
            <a:r>
              <a:rPr lang="en-US" b="1" dirty="0" smtClean="0"/>
              <a:t>)x(b</a:t>
            </a:r>
            <a:r>
              <a:rPr lang="en-US" b="1" baseline="30000" dirty="0" smtClean="0"/>
              <a:t>e/2</a:t>
            </a:r>
            <a:r>
              <a:rPr lang="en-US" b="1" dirty="0" smtClean="0"/>
              <a:t>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For example, 2</a:t>
            </a:r>
            <a:r>
              <a:rPr lang="en-US" baseline="30000" dirty="0" smtClean="0"/>
              <a:t>8</a:t>
            </a:r>
            <a:r>
              <a:rPr lang="en-US" dirty="0" smtClean="0"/>
              <a:t> = 2</a:t>
            </a:r>
            <a:r>
              <a:rPr lang="en-US" baseline="30000" dirty="0" smtClean="0"/>
              <a:t>4</a:t>
            </a:r>
            <a:r>
              <a:rPr lang="en-US" dirty="0" smtClean="0"/>
              <a:t>*2</a:t>
            </a:r>
            <a:r>
              <a:rPr lang="en-US" baseline="30000" dirty="0" smtClean="0"/>
              <a:t>4</a:t>
            </a:r>
          </a:p>
          <a:p>
            <a:pPr lvl="2"/>
            <a:r>
              <a:rPr lang="en-US" dirty="0" smtClean="0"/>
              <a:t>Now, if we know 2</a:t>
            </a:r>
            <a:r>
              <a:rPr lang="en-US" baseline="30000" dirty="0" smtClean="0"/>
              <a:t>4</a:t>
            </a:r>
            <a:r>
              <a:rPr lang="en-US" dirty="0" smtClean="0"/>
              <a:t> we can calculate 2</a:t>
            </a:r>
            <a:r>
              <a:rPr lang="en-US" baseline="30000" dirty="0" smtClean="0"/>
              <a:t>8</a:t>
            </a:r>
            <a:r>
              <a:rPr lang="en-US" dirty="0" smtClean="0"/>
              <a:t> with a single multiplication.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4</a:t>
            </a:r>
            <a:r>
              <a:rPr lang="en-US" dirty="0" smtClean="0"/>
              <a:t> = 2</a:t>
            </a:r>
            <a:r>
              <a:rPr lang="en-US" baseline="30000" dirty="0" smtClean="0"/>
              <a:t>2</a:t>
            </a:r>
            <a:r>
              <a:rPr lang="en-US" dirty="0" smtClean="0"/>
              <a:t>*2</a:t>
            </a:r>
            <a:r>
              <a:rPr lang="en-US" baseline="30000" dirty="0" smtClean="0"/>
              <a:t>2</a:t>
            </a:r>
          </a:p>
          <a:p>
            <a:pPr lvl="2"/>
            <a:r>
              <a:rPr lang="en-US" dirty="0" smtClean="0"/>
              <a:t>And 2</a:t>
            </a:r>
            <a:r>
              <a:rPr lang="en-US" baseline="30000" dirty="0" smtClean="0"/>
              <a:t>2</a:t>
            </a:r>
            <a:r>
              <a:rPr lang="en-US" dirty="0" smtClean="0"/>
              <a:t> =2*2</a:t>
            </a:r>
          </a:p>
          <a:p>
            <a:pPr lvl="1"/>
            <a:r>
              <a:rPr lang="en-US" dirty="0" smtClean="0"/>
              <a:t>Now we can return:</a:t>
            </a:r>
          </a:p>
          <a:p>
            <a:pPr lvl="2"/>
            <a:r>
              <a:rPr lang="en-US" dirty="0" smtClean="0"/>
              <a:t>2*2 = 4, 4*4 = 16, 16*16 = 256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This required only 3 multiplications, instead of 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Fast 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key idea is that IF the exponent is even, we can exploit the following formula:</a:t>
            </a:r>
          </a:p>
          <a:p>
            <a:pPr lvl="1"/>
            <a:r>
              <a:rPr lang="en-US" b="1" dirty="0" smtClean="0"/>
              <a:t>b</a:t>
            </a:r>
            <a:r>
              <a:rPr lang="en-US" b="1" baseline="30000" dirty="0" smtClean="0"/>
              <a:t>e</a:t>
            </a:r>
            <a:r>
              <a:rPr lang="en-US" b="1" dirty="0" smtClean="0"/>
              <a:t> = (b</a:t>
            </a:r>
            <a:r>
              <a:rPr lang="en-US" b="1" baseline="30000" dirty="0" smtClean="0"/>
              <a:t>e/2</a:t>
            </a:r>
            <a:r>
              <a:rPr lang="en-US" b="1" dirty="0" smtClean="0"/>
              <a:t>)x(b</a:t>
            </a:r>
            <a:r>
              <a:rPr lang="en-US" b="1" baseline="30000" dirty="0" smtClean="0"/>
              <a:t>e/2</a:t>
            </a:r>
            <a:r>
              <a:rPr lang="en-US" b="1" dirty="0" smtClean="0"/>
              <a:t>)</a:t>
            </a:r>
          </a:p>
          <a:p>
            <a:pPr lvl="1"/>
            <a:r>
              <a:rPr lang="en-US" dirty="0" smtClean="0"/>
              <a:t>So, In order to find, 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smtClean="0"/>
              <a:t> we find 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baseline="30000" dirty="0" smtClean="0"/>
              <a:t>/2</a:t>
            </a:r>
          </a:p>
          <a:p>
            <a:pPr lvl="2"/>
            <a:r>
              <a:rPr lang="en-US" dirty="0" smtClean="0"/>
              <a:t>Half of the original amount</a:t>
            </a:r>
          </a:p>
          <a:p>
            <a:pPr lvl="1"/>
            <a:r>
              <a:rPr lang="en-US" dirty="0" smtClean="0"/>
              <a:t>And then to find 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baseline="30000" dirty="0" smtClean="0"/>
              <a:t>/2</a:t>
            </a:r>
            <a:r>
              <a:rPr lang="en-US" dirty="0" smtClean="0"/>
              <a:t>, we find 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baseline="30000" dirty="0" smtClean="0"/>
              <a:t>/4</a:t>
            </a:r>
          </a:p>
          <a:p>
            <a:pPr lvl="2"/>
            <a:r>
              <a:rPr lang="en-US" dirty="0" smtClean="0"/>
              <a:t>Again, Half of 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baseline="30000" dirty="0" smtClean="0"/>
              <a:t>/2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So if we are reducing the number of multiplications we have to make in half each time, what might the run time be?</a:t>
            </a:r>
          </a:p>
          <a:p>
            <a:pPr lvl="2"/>
            <a:r>
              <a:rPr lang="en-US" dirty="0" smtClean="0"/>
              <a:t>Log n multiplications</a:t>
            </a:r>
          </a:p>
          <a:p>
            <a:pPr lvl="2"/>
            <a:r>
              <a:rPr lang="en-US" dirty="0" smtClean="0"/>
              <a:t>Which is much better than the original n multiplications.</a:t>
            </a:r>
          </a:p>
          <a:p>
            <a:pPr lvl="1"/>
            <a:r>
              <a:rPr lang="en-US" dirty="0" smtClean="0"/>
              <a:t>But this only works if n is even…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Fast 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key idea is that IF the exponent is even, we can exploit the following formula:</a:t>
            </a:r>
          </a:p>
          <a:p>
            <a:pPr lvl="1"/>
            <a:r>
              <a:rPr lang="en-US" b="1" dirty="0" smtClean="0"/>
              <a:t>b</a:t>
            </a:r>
            <a:r>
              <a:rPr lang="en-US" b="1" baseline="30000" dirty="0" smtClean="0"/>
              <a:t>e</a:t>
            </a:r>
            <a:r>
              <a:rPr lang="en-US" b="1" dirty="0" smtClean="0"/>
              <a:t> = (b</a:t>
            </a:r>
            <a:r>
              <a:rPr lang="en-US" b="1" baseline="30000" dirty="0" smtClean="0"/>
              <a:t>e/2</a:t>
            </a:r>
            <a:r>
              <a:rPr lang="en-US" b="1" dirty="0" smtClean="0"/>
              <a:t>)x(b</a:t>
            </a:r>
            <a:r>
              <a:rPr lang="en-US" b="1" baseline="30000" dirty="0" smtClean="0"/>
              <a:t>e/2</a:t>
            </a:r>
            <a:r>
              <a:rPr lang="en-US" b="1" dirty="0" smtClean="0"/>
              <a:t>)</a:t>
            </a:r>
          </a:p>
          <a:p>
            <a:pPr lvl="1"/>
            <a:r>
              <a:rPr lang="en-US" dirty="0" smtClean="0"/>
              <a:t>Since n is an integer, we have to rely on integer division which rounds down to the closest integer.</a:t>
            </a:r>
          </a:p>
          <a:p>
            <a:pPr lvl="1"/>
            <a:r>
              <a:rPr lang="en-US" dirty="0" smtClean="0"/>
              <a:t>What if n is odd?</a:t>
            </a:r>
          </a:p>
          <a:p>
            <a:pPr lvl="2"/>
            <a:r>
              <a:rPr lang="en-US" b="1" dirty="0" err="1" smtClean="0"/>
              <a:t>b</a:t>
            </a:r>
            <a:r>
              <a:rPr lang="en-US" b="1" baseline="30000" dirty="0" err="1" smtClean="0"/>
              <a:t>n</a:t>
            </a:r>
            <a:r>
              <a:rPr lang="en-US" b="1" baseline="30000" dirty="0" smtClean="0"/>
              <a:t> </a:t>
            </a:r>
            <a:r>
              <a:rPr lang="en-US" b="1" dirty="0" smtClean="0"/>
              <a:t>= </a:t>
            </a:r>
            <a:r>
              <a:rPr lang="en-US" b="1" dirty="0" err="1" smtClean="0"/>
              <a:t>b</a:t>
            </a:r>
            <a:r>
              <a:rPr lang="en-US" b="1" baseline="30000" dirty="0" err="1" smtClean="0"/>
              <a:t>n</a:t>
            </a:r>
            <a:r>
              <a:rPr lang="en-US" b="1" baseline="30000" dirty="0" smtClean="0"/>
              <a:t>/2</a:t>
            </a:r>
            <a:r>
              <a:rPr lang="en-US" b="1" dirty="0" smtClean="0"/>
              <a:t>*</a:t>
            </a:r>
            <a:r>
              <a:rPr lang="en-US" b="1" dirty="0" err="1" smtClean="0"/>
              <a:t>b</a:t>
            </a:r>
            <a:r>
              <a:rPr lang="en-US" b="1" baseline="30000" dirty="0" err="1" smtClean="0"/>
              <a:t>n</a:t>
            </a:r>
            <a:r>
              <a:rPr lang="en-US" b="1" baseline="30000" dirty="0" smtClean="0"/>
              <a:t>/2</a:t>
            </a:r>
            <a:r>
              <a:rPr lang="en-US" b="1" dirty="0" smtClean="0"/>
              <a:t>*b</a:t>
            </a:r>
          </a:p>
          <a:p>
            <a:pPr lvl="2"/>
            <a:r>
              <a:rPr lang="en-US" dirty="0" smtClean="0"/>
              <a:t>So </a:t>
            </a:r>
            <a:r>
              <a:rPr lang="en-US" b="1" dirty="0" smtClean="0"/>
              <a:t>2</a:t>
            </a:r>
            <a:r>
              <a:rPr lang="en-US" b="1" baseline="30000" dirty="0" smtClean="0"/>
              <a:t>9</a:t>
            </a:r>
            <a:r>
              <a:rPr lang="en-US" b="1" dirty="0" smtClean="0"/>
              <a:t> = 2</a:t>
            </a:r>
            <a:r>
              <a:rPr lang="en-US" b="1" baseline="30000" dirty="0" smtClean="0"/>
              <a:t>4</a:t>
            </a:r>
            <a:r>
              <a:rPr lang="en-US" b="1" dirty="0" smtClean="0"/>
              <a:t>*2</a:t>
            </a:r>
            <a:r>
              <a:rPr lang="en-US" b="1" baseline="30000" dirty="0" smtClean="0"/>
              <a:t>4</a:t>
            </a:r>
            <a:r>
              <a:rPr lang="en-US" b="1" dirty="0" smtClean="0"/>
              <a:t>*2 </a:t>
            </a:r>
          </a:p>
          <a:p>
            <a:pPr lvl="1"/>
            <a:r>
              <a:rPr lang="en-US" dirty="0" smtClean="0"/>
              <a:t>Which gives us the following formula to base our recursive algorithm on:</a:t>
            </a:r>
          </a:p>
          <a:p>
            <a:pPr lvl="2"/>
            <a:r>
              <a:rPr lang="en-US" b="1" dirty="0" err="1" smtClean="0"/>
              <a:t>b</a:t>
            </a:r>
            <a:r>
              <a:rPr lang="en-US" b="1" baseline="30000" dirty="0" err="1" smtClean="0"/>
              <a:t>n</a:t>
            </a:r>
            <a:r>
              <a:rPr lang="en-US" b="1" dirty="0" smtClean="0"/>
              <a:t> = 		</a:t>
            </a:r>
            <a:r>
              <a:rPr lang="en-US" b="1" dirty="0" err="1" smtClean="0"/>
              <a:t>b</a:t>
            </a:r>
            <a:r>
              <a:rPr lang="en-US" b="1" baseline="30000" dirty="0" err="1" smtClean="0"/>
              <a:t>n</a:t>
            </a:r>
            <a:r>
              <a:rPr lang="en-US" b="1" baseline="30000" dirty="0" smtClean="0"/>
              <a:t>/2</a:t>
            </a:r>
            <a:r>
              <a:rPr lang="en-US" b="1" dirty="0" smtClean="0"/>
              <a:t>*</a:t>
            </a:r>
            <a:r>
              <a:rPr lang="en-US" b="1" dirty="0" err="1" smtClean="0"/>
              <a:t>b</a:t>
            </a:r>
            <a:r>
              <a:rPr lang="en-US" b="1" baseline="30000" dirty="0" err="1" smtClean="0"/>
              <a:t>n</a:t>
            </a:r>
            <a:r>
              <a:rPr lang="en-US" b="1" baseline="30000" dirty="0" smtClean="0"/>
              <a:t>/2</a:t>
            </a:r>
            <a:r>
              <a:rPr lang="en-US" b="1" dirty="0" smtClean="0"/>
              <a:t> 		if n is even</a:t>
            </a:r>
          </a:p>
          <a:p>
            <a:pPr lvl="2">
              <a:buNone/>
            </a:pPr>
            <a:r>
              <a:rPr lang="en-US" b="1" dirty="0" smtClean="0"/>
              <a:t>         	 	</a:t>
            </a:r>
            <a:r>
              <a:rPr lang="en-US" b="1" dirty="0" err="1" smtClean="0"/>
              <a:t>b</a:t>
            </a:r>
            <a:r>
              <a:rPr lang="en-US" b="1" baseline="30000" dirty="0" err="1" smtClean="0"/>
              <a:t>n</a:t>
            </a:r>
            <a:r>
              <a:rPr lang="en-US" b="1" baseline="30000" dirty="0" smtClean="0"/>
              <a:t>/2</a:t>
            </a:r>
            <a:r>
              <a:rPr lang="en-US" b="1" dirty="0" smtClean="0"/>
              <a:t>*</a:t>
            </a:r>
            <a:r>
              <a:rPr lang="en-US" b="1" dirty="0" err="1" smtClean="0"/>
              <a:t>b</a:t>
            </a:r>
            <a:r>
              <a:rPr lang="en-US" b="1" baseline="30000" dirty="0" err="1" smtClean="0"/>
              <a:t>n</a:t>
            </a:r>
            <a:r>
              <a:rPr lang="en-US" b="1" baseline="30000" dirty="0" smtClean="0"/>
              <a:t>/2</a:t>
            </a:r>
            <a:r>
              <a:rPr lang="en-US" b="1" dirty="0" smtClean="0"/>
              <a:t>*b 	if n is odd</a:t>
            </a:r>
          </a:p>
        </p:txBody>
      </p:sp>
      <p:sp>
        <p:nvSpPr>
          <p:cNvPr id="4" name="Left Brace 3"/>
          <p:cNvSpPr/>
          <p:nvPr/>
        </p:nvSpPr>
        <p:spPr>
          <a:xfrm>
            <a:off x="1905000" y="5715000"/>
            <a:ext cx="381000" cy="838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is the code, notice it uses the same base case as the previous Power function: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276600"/>
            <a:ext cx="7772400" cy="31700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PowerNew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base,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exp)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if (exp == 0)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return 1;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 if (exp == 1)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return base;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 if (exp%2 == 0)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PowerNew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(base*base, exp/2);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return base*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PowerNew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(base, exp-1);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Fast 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r>
              <a:rPr lang="en-US" dirty="0" smtClean="0"/>
              <a:t>Here is the code for Fast Exponentiation using Mod: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Even using mod, the stack is overflowed quickly, so this solution needs to be translated to an iterative solution.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600200"/>
            <a:ext cx="8001000" cy="378565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modPow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base,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exp,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n)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base =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base%n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if (exp == 0)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return 1;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 if (exp == 1)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return base;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 if (exp%2 == 0)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modPow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(base*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base%n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exp/2, n);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return base*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modePow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(base, exp-1, n)%n;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Print a String in reverse order:</a:t>
            </a:r>
          </a:p>
          <a:p>
            <a:r>
              <a:rPr lang="en-US" dirty="0" smtClean="0"/>
              <a:t>For example, if we want to print  “HELLO” backwards,</a:t>
            </a:r>
          </a:p>
          <a:p>
            <a:pPr lvl="1"/>
            <a:r>
              <a:rPr lang="en-US" dirty="0" smtClean="0"/>
              <a:t>we first print:  “O”, then we print “HELL” backwards… this is where the recursion comes in!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See if you can come up with a solution for this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recursive function that:</a:t>
            </a:r>
          </a:p>
          <a:p>
            <a:pPr lvl="1"/>
            <a:r>
              <a:rPr lang="en-US" dirty="0" smtClean="0"/>
              <a:t>Takes in 2 non-negative integers</a:t>
            </a:r>
          </a:p>
          <a:p>
            <a:pPr lvl="1"/>
            <a:r>
              <a:rPr lang="en-US" dirty="0" smtClean="0"/>
              <a:t>Returns the product</a:t>
            </a:r>
          </a:p>
          <a:p>
            <a:pPr lvl="2"/>
            <a:r>
              <a:rPr lang="en-US" dirty="0" smtClean="0"/>
              <a:t>Does NOT use multiplication to get the answer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So if the parameters are 6 and 4</a:t>
            </a:r>
          </a:p>
          <a:p>
            <a:pPr lvl="2"/>
            <a:r>
              <a:rPr lang="en-US" dirty="0" smtClean="0"/>
              <a:t>We get 24</a:t>
            </a:r>
          </a:p>
          <a:p>
            <a:pPr lvl="2"/>
            <a:r>
              <a:rPr lang="en-US" dirty="0" smtClean="0"/>
              <a:t>Not using multiplication, we would have to do 6+6+6+6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Flood Fill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5943600" cy="4525963"/>
          </a:xfrm>
        </p:spPr>
        <p:txBody>
          <a:bodyPr/>
          <a:lstStyle/>
          <a:p>
            <a:r>
              <a:rPr lang="en-US" dirty="0" smtClean="0"/>
              <a:t>A Flood Fill is a name given to the following basic idea:</a:t>
            </a:r>
          </a:p>
          <a:p>
            <a:pPr lvl="1"/>
            <a:r>
              <a:rPr lang="en-US" dirty="0" smtClean="0"/>
              <a:t>In a space (typically 2-D, or 3-D) with an initial starting square, fill in all the adjacent squares with some value or item.</a:t>
            </a:r>
          </a:p>
          <a:p>
            <a:pPr lvl="2"/>
            <a:r>
              <a:rPr lang="en-US" dirty="0" smtClean="0"/>
              <a:t>Until some boundary is hit.</a:t>
            </a:r>
          </a:p>
          <a:p>
            <a:pPr lvl="2"/>
            <a:r>
              <a:rPr lang="en-US" dirty="0" smtClean="0"/>
              <a:t>For example, the paint bucket in MS Paint is an example of flood fill.</a:t>
            </a:r>
            <a:endParaRPr lang="en-US" dirty="0"/>
          </a:p>
        </p:txBody>
      </p:sp>
      <p:pic>
        <p:nvPicPr>
          <p:cNvPr id="4" name="Picture 2" descr="http://upload.wikimedia.org/wikipedia/commons/7/7e/Recursive_Flood_Fill_4_%28aka%29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1981200"/>
            <a:ext cx="1371600" cy="13716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324600" y="3429000"/>
            <a:ext cx="2647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 of a Recursive</a:t>
            </a:r>
          </a:p>
          <a:p>
            <a:r>
              <a:rPr lang="en-US" dirty="0" smtClean="0"/>
              <a:t>Flood Fill with 4 directions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Flood </a:t>
            </a:r>
            <a:r>
              <a:rPr lang="en-US" smtClean="0"/>
              <a:t>Fill Algorithm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458200" cy="2667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Imagine you want to fill in a “lake” with the ~ character. </a:t>
            </a:r>
          </a:p>
          <a:p>
            <a:pPr lvl="1"/>
            <a:r>
              <a:rPr lang="en-US" dirty="0" smtClean="0"/>
              <a:t>We’d like to write a function that takes in one spot in the lake (the coordinates to that spot in the grid)</a:t>
            </a:r>
          </a:p>
          <a:p>
            <a:pPr lvl="1"/>
            <a:r>
              <a:rPr lang="en-US" dirty="0" smtClean="0"/>
              <a:t>In the example, you can see we don’t want to just replace all “_” with “~”, because we just want to fill the contiguous area.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8904" y="4048642"/>
            <a:ext cx="2209800" cy="2809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02704" y="4038600"/>
            <a:ext cx="2164896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Flood Fill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2895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Depending on how the </a:t>
            </a:r>
            <a:r>
              <a:rPr lang="en-US" dirty="0" err="1" smtClean="0"/>
              <a:t>floodfill</a:t>
            </a:r>
            <a:r>
              <a:rPr lang="en-US" dirty="0" smtClean="0"/>
              <a:t> should occur</a:t>
            </a:r>
          </a:p>
          <a:p>
            <a:pPr lvl="1"/>
            <a:r>
              <a:rPr lang="en-US" dirty="0" smtClean="0"/>
              <a:t>Do we just fill in each square above, below, left, and right</a:t>
            </a:r>
          </a:p>
          <a:p>
            <a:pPr lvl="1"/>
            <a:r>
              <a:rPr lang="en-US" dirty="0" smtClean="0"/>
              <a:t>OR do we ALSO fill in the diagonals</a:t>
            </a:r>
          </a:p>
          <a:p>
            <a:r>
              <a:rPr lang="en-US" dirty="0" smtClean="0"/>
              <a:t>The basic idea behind a recursive function, is shown in </a:t>
            </a:r>
            <a:r>
              <a:rPr lang="en-US" dirty="0" err="1" smtClean="0"/>
              <a:t>pseudocode</a:t>
            </a:r>
            <a:r>
              <a:rPr lang="en-US" dirty="0" smtClean="0"/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4267200"/>
            <a:ext cx="7391400" cy="230832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FloodFill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(char grid[][SIZE],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y)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grid[x][y] = FILL_CHARACTER;</a:t>
            </a:r>
          </a:p>
          <a:p>
            <a:endParaRPr lang="en-US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for (each adjacent location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to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is inbounds and not filled)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FloodFill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(grid,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j);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Flood Fill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2895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When we actually write the code,</a:t>
            </a:r>
          </a:p>
          <a:p>
            <a:pPr lvl="1"/>
            <a:r>
              <a:rPr lang="en-US" dirty="0" smtClean="0"/>
              <a:t>We may either choose a loop to go through the adjacent locations, or simply spell them out.</a:t>
            </a:r>
          </a:p>
          <a:p>
            <a:pPr lvl="1"/>
            <a:r>
              <a:rPr lang="en-US" dirty="0" smtClean="0"/>
              <a:t>If there are 8 locations (using the diagonal) a loop is better.</a:t>
            </a:r>
          </a:p>
          <a:p>
            <a:pPr lvl="1"/>
            <a:r>
              <a:rPr lang="en-US" dirty="0" smtClean="0"/>
              <a:t>If there are 4 or fewer (North, South, East, West)</a:t>
            </a:r>
          </a:p>
          <a:p>
            <a:pPr lvl="2"/>
            <a:r>
              <a:rPr lang="en-US" dirty="0" smtClean="0"/>
              <a:t>It might make more sense to write each recursive call separately.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4397276"/>
            <a:ext cx="7391400" cy="230832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FloodFill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(char grid[][SIZE],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y)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grid[x][y] = FILL_CHARACTER;</a:t>
            </a:r>
          </a:p>
          <a:p>
            <a:endParaRPr lang="en-US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for (each adjacent location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to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is inbounds and not filled)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FloodFill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(grid,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j);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Structure of Recursive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are 2 general constructs of recursive functions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2743200"/>
            <a:ext cx="4267200" cy="286232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termination condition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DO FINAL ACTION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else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Take 1 step closer to             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____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terminating condition</a:t>
            </a:r>
          </a:p>
          <a:p>
            <a:endParaRPr lang="en-US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Call function RECURSIVELY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____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on smaller sub-problem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24400" y="2743200"/>
            <a:ext cx="4267200" cy="203132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!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termination condition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___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Take 1 step closer to             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____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terminating condition</a:t>
            </a:r>
          </a:p>
          <a:p>
            <a:endParaRPr lang="en-US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Call function RECURSIVELY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____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on smaller sub-problem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6019800"/>
            <a:ext cx="3657600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Typically, functions that return values use this construct.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5181600"/>
            <a:ext cx="3657600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While void recursive function use the this construct.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67200" y="60198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Note:  These are not the ONLY layouts of recursive programs, just common ones.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6" idx="0"/>
            <a:endCxn id="4" idx="2"/>
          </p:cNvCxnSpPr>
          <p:nvPr/>
        </p:nvCxnSpPr>
        <p:spPr>
          <a:xfrm rot="5400000" flipH="1" flipV="1">
            <a:off x="2078861" y="5812661"/>
            <a:ext cx="41427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0"/>
            <a:endCxn id="5" idx="2"/>
          </p:cNvCxnSpPr>
          <p:nvPr/>
        </p:nvCxnSpPr>
        <p:spPr>
          <a:xfrm rot="5400000" flipH="1" flipV="1">
            <a:off x="6654463" y="4978063"/>
            <a:ext cx="40707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Flood Fill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Implementation shown in class…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Stencil" pitchFamily="82" charset="0"/>
              </a:rPr>
              <a:t>Fast Exponentiation</a:t>
            </a:r>
            <a:endParaRPr lang="en-US" dirty="0"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 3502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199"/>
          </a:xfrm>
        </p:spPr>
        <p:txBody>
          <a:bodyPr/>
          <a:lstStyle/>
          <a:p>
            <a:r>
              <a:rPr lang="en-US" dirty="0" smtClean="0"/>
              <a:t>On the first lecture on recursion we discussed the Power function:</a:t>
            </a:r>
          </a:p>
          <a:p>
            <a:pPr lvl="1"/>
            <a:r>
              <a:rPr lang="en-US" dirty="0" smtClean="0"/>
              <a:t>But this is slow for very large exponents.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3630811"/>
            <a:ext cx="7239000" cy="276998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// Pre-conditions:  exponent is &gt;= to 0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// Post-conditions: returns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baseline="300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exponent</a:t>
            </a:r>
            <a:endParaRPr lang="en-US" b="1" baseline="300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baseline="300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Power(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base,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exponent)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if (exponent == 0)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    return 1;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    return (base*Power(base, exponent – 1);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cf_STRIPES_yel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ucf_STRIPES_yellow</Template>
  <TotalTime>8248</TotalTime>
  <Words>962</Words>
  <Application>Microsoft Office PowerPoint</Application>
  <PresentationFormat>On-screen Show (4:3)</PresentationFormat>
  <Paragraphs>163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ucf_STRIPES_yellow</vt:lpstr>
      <vt:lpstr>More Recursion: Flood Fill &amp; Exponentiation</vt:lpstr>
      <vt:lpstr>Recursive Flood Fill Algorithm</vt:lpstr>
      <vt:lpstr>Recursive Flood Fill Algorithm</vt:lpstr>
      <vt:lpstr>Recursive Flood Fill Algorithm</vt:lpstr>
      <vt:lpstr>Recursive Flood Fill Algorithm</vt:lpstr>
      <vt:lpstr>General Structure of Recursive Functions</vt:lpstr>
      <vt:lpstr>Recursive Flood Fill Algorithm</vt:lpstr>
      <vt:lpstr>Fast Exponentiation</vt:lpstr>
      <vt:lpstr>Fast Exponentiation</vt:lpstr>
      <vt:lpstr>Fast Exponentiation</vt:lpstr>
      <vt:lpstr>Fast Exponentiation</vt:lpstr>
      <vt:lpstr>Fast Exponentiation</vt:lpstr>
      <vt:lpstr>Fast Exponentiation</vt:lpstr>
      <vt:lpstr>Fast Exponentiation</vt:lpstr>
      <vt:lpstr>Fast Exponentiation</vt:lpstr>
      <vt:lpstr>Practice Problem</vt:lpstr>
      <vt:lpstr>Practice Problem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</dc:creator>
  <cp:lastModifiedBy>Sarah</cp:lastModifiedBy>
  <cp:revision>84</cp:revision>
  <dcterms:created xsi:type="dcterms:W3CDTF">2011-06-06T20:26:19Z</dcterms:created>
  <dcterms:modified xsi:type="dcterms:W3CDTF">2012-01-26T13:37:57Z</dcterms:modified>
</cp:coreProperties>
</file>