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handoutMasterIdLst>
    <p:handoutMasterId r:id="rId20"/>
  </p:handoutMasterIdLst>
  <p:sldIdLst>
    <p:sldId id="256" r:id="rId2"/>
    <p:sldId id="295" r:id="rId3"/>
    <p:sldId id="296" r:id="rId4"/>
    <p:sldId id="297" r:id="rId5"/>
    <p:sldId id="298" r:id="rId6"/>
    <p:sldId id="310" r:id="rId7"/>
    <p:sldId id="299" r:id="rId8"/>
    <p:sldId id="301" r:id="rId9"/>
    <p:sldId id="300" r:id="rId10"/>
    <p:sldId id="303" r:id="rId11"/>
    <p:sldId id="304" r:id="rId12"/>
    <p:sldId id="305" r:id="rId13"/>
    <p:sldId id="306" r:id="rId14"/>
    <p:sldId id="307" r:id="rId15"/>
    <p:sldId id="308" r:id="rId16"/>
    <p:sldId id="309" r:id="rId17"/>
    <p:sldId id="311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33"/>
    <a:srgbClr val="FFB66D"/>
    <a:srgbClr val="FFFFDD"/>
    <a:srgbClr val="FFFF79"/>
    <a:srgbClr val="2C778C"/>
    <a:srgbClr val="E44D0A"/>
    <a:srgbClr val="FFFFB7"/>
    <a:srgbClr val="C94409"/>
    <a:srgbClr val="E62D08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97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9" d="100"/>
          <a:sy n="69" d="100"/>
        </p:scale>
        <p:origin x="-2838" y="-108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74382A-4E5E-4B14-A145-7120F6B66741}" type="datetimeFigureOut">
              <a:rPr lang="en-US" smtClean="0"/>
              <a:pPr/>
              <a:t>1/25/2012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93BEFC-85FC-46D3-9CF2-959A081C75E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962744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39B01E-D769-45DE-A5CF-658702359C5A}" type="datetimeFigureOut">
              <a:rPr lang="en-US" smtClean="0"/>
              <a:pPr/>
              <a:t>1/25/2012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FC258D-201B-43E2-8A9B-3DF7E95A701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454233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first_slide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590800"/>
            <a:ext cx="7772400" cy="1470025"/>
          </a:xfrm>
        </p:spPr>
        <p:txBody>
          <a:bodyPr/>
          <a:lstStyle>
            <a:lvl1pPr>
              <a:defRPr sz="4800" b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tencil Std" pitchFamily="82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419600"/>
            <a:ext cx="6400800" cy="12192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9D9DD92-05B5-4C89-9BB2-BC126A4457BA}" type="datetimeFigureOut">
              <a:rPr lang="en-US" smtClean="0"/>
              <a:pPr/>
              <a:t>1/25/2012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70A8F4-300A-4217-95D0-A5FD7B081F58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 descr="logo1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114800" y="1411990"/>
            <a:ext cx="2590800" cy="102641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9D9DD92-05B5-4C89-9BB2-BC126A4457BA}" type="datetimeFigureOut">
              <a:rPr lang="en-US" smtClean="0"/>
              <a:pPr/>
              <a:t>1/25/2012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70A8F4-300A-4217-95D0-A5FD7B081F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9D9DD92-05B5-4C89-9BB2-BC126A4457BA}" type="datetimeFigureOut">
              <a:rPr lang="en-US" smtClean="0"/>
              <a:pPr/>
              <a:t>1/25/2012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70A8F4-300A-4217-95D0-A5FD7B081F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rgbClr val="DD7309"/>
              </a:buClr>
              <a:defRPr/>
            </a:lvl1pPr>
            <a:lvl2pPr>
              <a:buClr>
                <a:srgbClr val="E2960C"/>
              </a:buClr>
              <a:defRPr/>
            </a:lvl2pPr>
            <a:lvl3pPr>
              <a:buClr>
                <a:srgbClr val="DF7103"/>
              </a:buClr>
              <a:defRPr/>
            </a:lvl3pPr>
            <a:lvl4pPr>
              <a:buClr>
                <a:srgbClr val="D2A000"/>
              </a:buClr>
              <a:defRPr/>
            </a:lvl4pPr>
            <a:lvl5pPr>
              <a:buClr>
                <a:srgbClr val="FB8605"/>
              </a:buCl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9D9DD92-05B5-4C89-9BB2-BC126A4457BA}" type="datetimeFigureOut">
              <a:rPr lang="en-US" smtClean="0"/>
              <a:pPr/>
              <a:t>1/25/2012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70A8F4-300A-4217-95D0-A5FD7B081F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9D9DD92-05B5-4C89-9BB2-BC126A4457BA}" type="datetimeFigureOut">
              <a:rPr lang="en-US" smtClean="0"/>
              <a:pPr/>
              <a:t>1/25/2012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70A8F4-300A-4217-95D0-A5FD7B081F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9D9DD92-05B5-4C89-9BB2-BC126A4457BA}" type="datetimeFigureOut">
              <a:rPr lang="en-US" smtClean="0"/>
              <a:pPr/>
              <a:t>1/25/2012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70A8F4-300A-4217-95D0-A5FD7B081F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9D9DD92-05B5-4C89-9BB2-BC126A4457BA}" type="datetimeFigureOut">
              <a:rPr lang="en-US" smtClean="0"/>
              <a:pPr/>
              <a:t>1/25/2012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70A8F4-300A-4217-95D0-A5FD7B081F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9D9DD92-05B5-4C89-9BB2-BC126A4457BA}" type="datetimeFigureOut">
              <a:rPr lang="en-US" smtClean="0"/>
              <a:pPr/>
              <a:t>1/25/2012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70A8F4-300A-4217-95D0-A5FD7B081F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9D9DD92-05B5-4C89-9BB2-BC126A4457BA}" type="datetimeFigureOut">
              <a:rPr lang="en-US" smtClean="0"/>
              <a:pPr/>
              <a:t>1/25/2012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70A8F4-300A-4217-95D0-A5FD7B081F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9D9DD92-05B5-4C89-9BB2-BC126A4457BA}" type="datetimeFigureOut">
              <a:rPr lang="en-US" smtClean="0"/>
              <a:pPr/>
              <a:t>1/25/2012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70A8F4-300A-4217-95D0-A5FD7B081F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9D9DD92-05B5-4C89-9BB2-BC126A4457BA}" type="datetimeFigureOut">
              <a:rPr lang="en-US" smtClean="0"/>
              <a:pPr/>
              <a:t>1/25/2012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70A8F4-300A-4217-95D0-A5FD7B081F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 descr="ppbg.jpg"/>
          <p:cNvPicPr>
            <a:picLocks noChangeAspect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79D9DD92-05B5-4C89-9BB2-BC126A4457BA}" type="datetimeFigureOut">
              <a:rPr lang="en-US" smtClean="0"/>
              <a:pPr/>
              <a:t>1/25/2012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9370A8F4-300A-4217-95D0-A5FD7B081F5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b="1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ＭＳ Ｐゴシック" pitchFamily="34" charset="-128"/>
          <a:cs typeface="+mj-cs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Clr>
          <a:schemeClr val="accent3">
            <a:lumMod val="50000"/>
          </a:schemeClr>
        </a:buClr>
        <a:buSzPct val="110000"/>
        <a:buFont typeface="Wingdings" pitchFamily="2" charset="2"/>
        <a:buChar char="§"/>
        <a:defRPr sz="32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Clr>
          <a:srgbClr val="5F923C"/>
        </a:buClr>
        <a:buSzPct val="100000"/>
        <a:buFont typeface="Wingdings" pitchFamily="2" charset="2"/>
        <a:buChar char="§"/>
        <a:defRPr sz="28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Clr>
          <a:srgbClr val="487228"/>
        </a:buClr>
        <a:buSzPct val="100000"/>
        <a:buFont typeface="Wingdings" pitchFamily="2" charset="2"/>
        <a:buChar char="Ø"/>
        <a:defRPr sz="24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Clr>
          <a:schemeClr val="accent3">
            <a:lumMod val="50000"/>
          </a:schemeClr>
        </a:buClr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Clr>
          <a:schemeClr val="accent3">
            <a:lumMod val="50000"/>
          </a:schemeClr>
        </a:buClr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hyperlink" Target="http://en.wikipedia.org/wiki/File:Recursive_Flood_Fill_4_(aka).gif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Stencil" pitchFamily="82" charset="0"/>
              </a:rPr>
              <a:t>More Recursion:</a:t>
            </a:r>
            <a:br>
              <a:rPr lang="en-US" dirty="0" smtClean="0">
                <a:latin typeface="Stencil" pitchFamily="82" charset="0"/>
              </a:rPr>
            </a:br>
            <a:r>
              <a:rPr lang="en-US" dirty="0" smtClean="0">
                <a:latin typeface="Stencil" pitchFamily="82" charset="0"/>
              </a:rPr>
              <a:t>Flood Fill &amp; Exponentiation</a:t>
            </a:r>
            <a:endParaRPr lang="en-US" dirty="0">
              <a:latin typeface="Stencil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COP 3502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Fast Exponentiation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495800"/>
          </a:xfrm>
        </p:spPr>
        <p:txBody>
          <a:bodyPr/>
          <a:lstStyle/>
          <a:p>
            <a:r>
              <a:rPr lang="en-US" dirty="0" smtClean="0"/>
              <a:t>An example of an application that uses very large exponents is data encryption</a:t>
            </a:r>
          </a:p>
          <a:p>
            <a:pPr lvl="1"/>
            <a:r>
              <a:rPr lang="en-US" dirty="0" smtClean="0"/>
              <a:t>One method for encryption of data (such as credit card numbers) involves modular exponentiation, with very large exponents.</a:t>
            </a:r>
          </a:p>
          <a:p>
            <a:pPr lvl="2"/>
            <a:r>
              <a:rPr lang="en-US" dirty="0" smtClean="0"/>
              <a:t>Using the original recursive Power, it would take thousands of years just to do a single calculation.</a:t>
            </a:r>
          </a:p>
          <a:p>
            <a:pPr lvl="2"/>
            <a:r>
              <a:rPr lang="en-US" dirty="0" smtClean="0"/>
              <a:t>Luckily, with one very simple observation, the algorithm can take a second or two with these large numbers.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Fast Exponentiation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8686800" cy="54102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The key idea is that IF the exponent is even, we can exploit the following formula:</a:t>
            </a:r>
          </a:p>
          <a:p>
            <a:pPr lvl="1"/>
            <a:r>
              <a:rPr lang="en-US" b="1" dirty="0" smtClean="0"/>
              <a:t>b</a:t>
            </a:r>
            <a:r>
              <a:rPr lang="en-US" b="1" baseline="30000" dirty="0" smtClean="0"/>
              <a:t>e</a:t>
            </a:r>
            <a:r>
              <a:rPr lang="en-US" b="1" dirty="0" smtClean="0"/>
              <a:t> = (b</a:t>
            </a:r>
            <a:r>
              <a:rPr lang="en-US" b="1" baseline="30000" dirty="0" smtClean="0"/>
              <a:t>e/2</a:t>
            </a:r>
            <a:r>
              <a:rPr lang="en-US" b="1" dirty="0" smtClean="0"/>
              <a:t>)x(b</a:t>
            </a:r>
            <a:r>
              <a:rPr lang="en-US" b="1" baseline="30000" dirty="0" smtClean="0"/>
              <a:t>e/2</a:t>
            </a:r>
            <a:r>
              <a:rPr lang="en-US" b="1" dirty="0" smtClean="0"/>
              <a:t>)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For example, 2</a:t>
            </a:r>
            <a:r>
              <a:rPr lang="en-US" baseline="30000" dirty="0" smtClean="0"/>
              <a:t>8</a:t>
            </a:r>
            <a:r>
              <a:rPr lang="en-US" dirty="0" smtClean="0"/>
              <a:t> = 2</a:t>
            </a:r>
            <a:r>
              <a:rPr lang="en-US" baseline="30000" dirty="0" smtClean="0"/>
              <a:t>4</a:t>
            </a:r>
            <a:r>
              <a:rPr lang="en-US" dirty="0" smtClean="0"/>
              <a:t>*2</a:t>
            </a:r>
            <a:r>
              <a:rPr lang="en-US" baseline="30000" dirty="0" smtClean="0"/>
              <a:t>4</a:t>
            </a:r>
          </a:p>
          <a:p>
            <a:pPr lvl="2"/>
            <a:r>
              <a:rPr lang="en-US" dirty="0" smtClean="0"/>
              <a:t>Now, if we know 2</a:t>
            </a:r>
            <a:r>
              <a:rPr lang="en-US" baseline="30000" dirty="0" smtClean="0"/>
              <a:t>4</a:t>
            </a:r>
            <a:r>
              <a:rPr lang="en-US" dirty="0" smtClean="0"/>
              <a:t> we can calculate 2</a:t>
            </a:r>
            <a:r>
              <a:rPr lang="en-US" baseline="30000" dirty="0" smtClean="0"/>
              <a:t>8</a:t>
            </a:r>
            <a:r>
              <a:rPr lang="en-US" dirty="0" smtClean="0"/>
              <a:t> with a single multiplication.</a:t>
            </a:r>
          </a:p>
          <a:p>
            <a:pPr lvl="2"/>
            <a:r>
              <a:rPr lang="en-US" dirty="0" smtClean="0"/>
              <a:t>2</a:t>
            </a:r>
            <a:r>
              <a:rPr lang="en-US" baseline="30000" dirty="0" smtClean="0"/>
              <a:t>4</a:t>
            </a:r>
            <a:r>
              <a:rPr lang="en-US" dirty="0" smtClean="0"/>
              <a:t> = 2</a:t>
            </a:r>
            <a:r>
              <a:rPr lang="en-US" baseline="30000" dirty="0" smtClean="0"/>
              <a:t>2</a:t>
            </a:r>
            <a:r>
              <a:rPr lang="en-US" dirty="0" smtClean="0"/>
              <a:t>*2</a:t>
            </a:r>
            <a:r>
              <a:rPr lang="en-US" baseline="30000" dirty="0" smtClean="0"/>
              <a:t>2</a:t>
            </a:r>
          </a:p>
          <a:p>
            <a:pPr lvl="2"/>
            <a:r>
              <a:rPr lang="en-US" dirty="0" smtClean="0"/>
              <a:t>And 2</a:t>
            </a:r>
            <a:r>
              <a:rPr lang="en-US" baseline="30000" dirty="0" smtClean="0"/>
              <a:t>2</a:t>
            </a:r>
            <a:r>
              <a:rPr lang="en-US" dirty="0" smtClean="0"/>
              <a:t> =2*2</a:t>
            </a:r>
          </a:p>
          <a:p>
            <a:pPr lvl="1"/>
            <a:r>
              <a:rPr lang="en-US" dirty="0" smtClean="0"/>
              <a:t>Now we can return:</a:t>
            </a:r>
          </a:p>
          <a:p>
            <a:pPr lvl="2"/>
            <a:r>
              <a:rPr lang="en-US" dirty="0" smtClean="0"/>
              <a:t>2*2 = 4, 4*4 = 16, 16*16 = 256</a:t>
            </a:r>
          </a:p>
          <a:p>
            <a:pPr lvl="2"/>
            <a:endParaRPr lang="en-US" dirty="0" smtClean="0"/>
          </a:p>
          <a:p>
            <a:pPr lvl="2"/>
            <a:r>
              <a:rPr lang="en-US" dirty="0" smtClean="0"/>
              <a:t>This required only 3 multiplications, instead of 7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Fast Exponentiation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9144000" cy="54864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The key idea is that IF the exponent is even, we can exploit the following formula:</a:t>
            </a:r>
          </a:p>
          <a:p>
            <a:pPr lvl="1"/>
            <a:r>
              <a:rPr lang="en-US" b="1" dirty="0" smtClean="0"/>
              <a:t>b</a:t>
            </a:r>
            <a:r>
              <a:rPr lang="en-US" b="1" baseline="30000" dirty="0" smtClean="0"/>
              <a:t>e</a:t>
            </a:r>
            <a:r>
              <a:rPr lang="en-US" b="1" dirty="0" smtClean="0"/>
              <a:t> = (b</a:t>
            </a:r>
            <a:r>
              <a:rPr lang="en-US" b="1" baseline="30000" dirty="0" smtClean="0"/>
              <a:t>e/2</a:t>
            </a:r>
            <a:r>
              <a:rPr lang="en-US" b="1" dirty="0" smtClean="0"/>
              <a:t>)x(b</a:t>
            </a:r>
            <a:r>
              <a:rPr lang="en-US" b="1" baseline="30000" dirty="0" smtClean="0"/>
              <a:t>e/2</a:t>
            </a:r>
            <a:r>
              <a:rPr lang="en-US" b="1" dirty="0" smtClean="0"/>
              <a:t>)</a:t>
            </a:r>
          </a:p>
          <a:p>
            <a:pPr lvl="1"/>
            <a:r>
              <a:rPr lang="en-US" dirty="0" smtClean="0"/>
              <a:t>So, In order to find, </a:t>
            </a:r>
            <a:r>
              <a:rPr lang="en-US" dirty="0" err="1" smtClean="0"/>
              <a:t>b</a:t>
            </a:r>
            <a:r>
              <a:rPr lang="en-US" baseline="30000" dirty="0" err="1" smtClean="0"/>
              <a:t>n</a:t>
            </a:r>
            <a:r>
              <a:rPr lang="en-US" dirty="0" smtClean="0"/>
              <a:t> we find </a:t>
            </a:r>
            <a:r>
              <a:rPr lang="en-US" dirty="0" err="1" smtClean="0"/>
              <a:t>b</a:t>
            </a:r>
            <a:r>
              <a:rPr lang="en-US" baseline="30000" dirty="0" err="1" smtClean="0"/>
              <a:t>n</a:t>
            </a:r>
            <a:r>
              <a:rPr lang="en-US" baseline="30000" dirty="0" smtClean="0"/>
              <a:t>/2</a:t>
            </a:r>
          </a:p>
          <a:p>
            <a:pPr lvl="2"/>
            <a:r>
              <a:rPr lang="en-US" dirty="0" smtClean="0"/>
              <a:t>Half of the original amount</a:t>
            </a:r>
          </a:p>
          <a:p>
            <a:pPr lvl="1"/>
            <a:r>
              <a:rPr lang="en-US" dirty="0" smtClean="0"/>
              <a:t>And then to find </a:t>
            </a:r>
            <a:r>
              <a:rPr lang="en-US" dirty="0" err="1" smtClean="0"/>
              <a:t>b</a:t>
            </a:r>
            <a:r>
              <a:rPr lang="en-US" baseline="30000" dirty="0" err="1" smtClean="0"/>
              <a:t>n</a:t>
            </a:r>
            <a:r>
              <a:rPr lang="en-US" baseline="30000" dirty="0" smtClean="0"/>
              <a:t>/2</a:t>
            </a:r>
            <a:r>
              <a:rPr lang="en-US" dirty="0" smtClean="0"/>
              <a:t>, we find </a:t>
            </a:r>
            <a:r>
              <a:rPr lang="en-US" dirty="0" err="1" smtClean="0"/>
              <a:t>b</a:t>
            </a:r>
            <a:r>
              <a:rPr lang="en-US" baseline="30000" dirty="0" err="1" smtClean="0"/>
              <a:t>n</a:t>
            </a:r>
            <a:r>
              <a:rPr lang="en-US" baseline="30000" dirty="0" smtClean="0"/>
              <a:t>/4</a:t>
            </a:r>
          </a:p>
          <a:p>
            <a:pPr lvl="2"/>
            <a:r>
              <a:rPr lang="en-US" dirty="0" smtClean="0"/>
              <a:t>Again, Half of </a:t>
            </a:r>
            <a:r>
              <a:rPr lang="en-US" dirty="0" err="1" smtClean="0"/>
              <a:t>b</a:t>
            </a:r>
            <a:r>
              <a:rPr lang="en-US" baseline="30000" dirty="0" err="1" smtClean="0"/>
              <a:t>n</a:t>
            </a:r>
            <a:r>
              <a:rPr lang="en-US" baseline="30000" dirty="0" smtClean="0"/>
              <a:t>/2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So if we are reducing the number of multiplications we have to make in half each time, what might the run time be?</a:t>
            </a:r>
          </a:p>
          <a:p>
            <a:pPr lvl="2"/>
            <a:r>
              <a:rPr lang="en-US" dirty="0" smtClean="0"/>
              <a:t>Log n multiplications</a:t>
            </a:r>
          </a:p>
          <a:p>
            <a:pPr lvl="2"/>
            <a:r>
              <a:rPr lang="en-US" dirty="0" smtClean="0"/>
              <a:t>Which is much better than the original n multiplications.</a:t>
            </a:r>
          </a:p>
          <a:p>
            <a:pPr lvl="1"/>
            <a:r>
              <a:rPr lang="en-US" dirty="0" smtClean="0"/>
              <a:t>But this only works if n is even…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Fast Exponentiation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9144000" cy="55626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The key idea is that IF the exponent is even, we can exploit the following formula:</a:t>
            </a:r>
          </a:p>
          <a:p>
            <a:pPr lvl="1"/>
            <a:r>
              <a:rPr lang="en-US" b="1" dirty="0" smtClean="0"/>
              <a:t>b</a:t>
            </a:r>
            <a:r>
              <a:rPr lang="en-US" b="1" baseline="30000" dirty="0" smtClean="0"/>
              <a:t>e</a:t>
            </a:r>
            <a:r>
              <a:rPr lang="en-US" b="1" dirty="0" smtClean="0"/>
              <a:t> = (b</a:t>
            </a:r>
            <a:r>
              <a:rPr lang="en-US" b="1" baseline="30000" dirty="0" smtClean="0"/>
              <a:t>e/2</a:t>
            </a:r>
            <a:r>
              <a:rPr lang="en-US" b="1" dirty="0" smtClean="0"/>
              <a:t>)x(b</a:t>
            </a:r>
            <a:r>
              <a:rPr lang="en-US" b="1" baseline="30000" dirty="0" smtClean="0"/>
              <a:t>e/2</a:t>
            </a:r>
            <a:r>
              <a:rPr lang="en-US" b="1" dirty="0" smtClean="0"/>
              <a:t>)</a:t>
            </a:r>
          </a:p>
          <a:p>
            <a:pPr lvl="1"/>
            <a:r>
              <a:rPr lang="en-US" dirty="0" smtClean="0"/>
              <a:t>Since n is an integer, we have to rely on integer division which rounds down to the closest integer.</a:t>
            </a:r>
          </a:p>
          <a:p>
            <a:pPr lvl="1"/>
            <a:r>
              <a:rPr lang="en-US" dirty="0" smtClean="0"/>
              <a:t>What if n is odd?</a:t>
            </a:r>
          </a:p>
          <a:p>
            <a:pPr lvl="2"/>
            <a:r>
              <a:rPr lang="en-US" b="1" dirty="0" err="1" smtClean="0"/>
              <a:t>b</a:t>
            </a:r>
            <a:r>
              <a:rPr lang="en-US" b="1" baseline="30000" dirty="0" err="1" smtClean="0"/>
              <a:t>n</a:t>
            </a:r>
            <a:r>
              <a:rPr lang="en-US" b="1" baseline="30000" dirty="0" smtClean="0"/>
              <a:t> </a:t>
            </a:r>
            <a:r>
              <a:rPr lang="en-US" b="1" dirty="0" smtClean="0"/>
              <a:t>= </a:t>
            </a:r>
            <a:r>
              <a:rPr lang="en-US" b="1" dirty="0" err="1" smtClean="0"/>
              <a:t>b</a:t>
            </a:r>
            <a:r>
              <a:rPr lang="en-US" b="1" baseline="30000" dirty="0" err="1" smtClean="0"/>
              <a:t>n</a:t>
            </a:r>
            <a:r>
              <a:rPr lang="en-US" b="1" baseline="30000" dirty="0" smtClean="0"/>
              <a:t>/2</a:t>
            </a:r>
            <a:r>
              <a:rPr lang="en-US" b="1" dirty="0" smtClean="0"/>
              <a:t>*</a:t>
            </a:r>
            <a:r>
              <a:rPr lang="en-US" b="1" dirty="0" err="1" smtClean="0"/>
              <a:t>b</a:t>
            </a:r>
            <a:r>
              <a:rPr lang="en-US" b="1" baseline="30000" dirty="0" err="1" smtClean="0"/>
              <a:t>n</a:t>
            </a:r>
            <a:r>
              <a:rPr lang="en-US" b="1" baseline="30000" dirty="0" smtClean="0"/>
              <a:t>/2</a:t>
            </a:r>
            <a:r>
              <a:rPr lang="en-US" b="1" dirty="0" smtClean="0"/>
              <a:t>*b</a:t>
            </a:r>
          </a:p>
          <a:p>
            <a:pPr lvl="2"/>
            <a:r>
              <a:rPr lang="en-US" dirty="0" smtClean="0"/>
              <a:t>So </a:t>
            </a:r>
            <a:r>
              <a:rPr lang="en-US" b="1" dirty="0" smtClean="0"/>
              <a:t>2</a:t>
            </a:r>
            <a:r>
              <a:rPr lang="en-US" b="1" baseline="30000" dirty="0" smtClean="0"/>
              <a:t>9</a:t>
            </a:r>
            <a:r>
              <a:rPr lang="en-US" b="1" dirty="0" smtClean="0"/>
              <a:t> = 2</a:t>
            </a:r>
            <a:r>
              <a:rPr lang="en-US" b="1" baseline="30000" dirty="0" smtClean="0"/>
              <a:t>4</a:t>
            </a:r>
            <a:r>
              <a:rPr lang="en-US" b="1" dirty="0" smtClean="0"/>
              <a:t>*2</a:t>
            </a:r>
            <a:r>
              <a:rPr lang="en-US" b="1" baseline="30000" dirty="0" smtClean="0"/>
              <a:t>4</a:t>
            </a:r>
            <a:r>
              <a:rPr lang="en-US" b="1" dirty="0" smtClean="0"/>
              <a:t>*2 </a:t>
            </a:r>
          </a:p>
          <a:p>
            <a:pPr lvl="1"/>
            <a:r>
              <a:rPr lang="en-US" dirty="0" smtClean="0"/>
              <a:t>Which gives us the following formula to base our recursive algorithm on:</a:t>
            </a:r>
          </a:p>
          <a:p>
            <a:pPr lvl="2"/>
            <a:r>
              <a:rPr lang="en-US" b="1" dirty="0" err="1" smtClean="0"/>
              <a:t>b</a:t>
            </a:r>
            <a:r>
              <a:rPr lang="en-US" b="1" baseline="30000" dirty="0" err="1" smtClean="0"/>
              <a:t>n</a:t>
            </a:r>
            <a:r>
              <a:rPr lang="en-US" b="1" dirty="0" smtClean="0"/>
              <a:t> = 		</a:t>
            </a:r>
            <a:r>
              <a:rPr lang="en-US" b="1" dirty="0" err="1" smtClean="0"/>
              <a:t>b</a:t>
            </a:r>
            <a:r>
              <a:rPr lang="en-US" b="1" baseline="30000" dirty="0" err="1" smtClean="0"/>
              <a:t>n</a:t>
            </a:r>
            <a:r>
              <a:rPr lang="en-US" b="1" baseline="30000" dirty="0" smtClean="0"/>
              <a:t>/2</a:t>
            </a:r>
            <a:r>
              <a:rPr lang="en-US" b="1" dirty="0" smtClean="0"/>
              <a:t>*</a:t>
            </a:r>
            <a:r>
              <a:rPr lang="en-US" b="1" dirty="0" err="1" smtClean="0"/>
              <a:t>b</a:t>
            </a:r>
            <a:r>
              <a:rPr lang="en-US" b="1" baseline="30000" dirty="0" err="1" smtClean="0"/>
              <a:t>n</a:t>
            </a:r>
            <a:r>
              <a:rPr lang="en-US" b="1" baseline="30000" dirty="0" smtClean="0"/>
              <a:t>/2</a:t>
            </a:r>
            <a:r>
              <a:rPr lang="en-US" b="1" dirty="0" smtClean="0"/>
              <a:t> 		if n is even</a:t>
            </a:r>
          </a:p>
          <a:p>
            <a:pPr lvl="2">
              <a:buNone/>
            </a:pPr>
            <a:r>
              <a:rPr lang="en-US" b="1" dirty="0" smtClean="0"/>
              <a:t>         	 	</a:t>
            </a:r>
            <a:r>
              <a:rPr lang="en-US" b="1" dirty="0" err="1" smtClean="0"/>
              <a:t>b</a:t>
            </a:r>
            <a:r>
              <a:rPr lang="en-US" b="1" baseline="30000" dirty="0" err="1" smtClean="0"/>
              <a:t>n</a:t>
            </a:r>
            <a:r>
              <a:rPr lang="en-US" b="1" baseline="30000" dirty="0" smtClean="0"/>
              <a:t>/2</a:t>
            </a:r>
            <a:r>
              <a:rPr lang="en-US" b="1" dirty="0" smtClean="0"/>
              <a:t>*</a:t>
            </a:r>
            <a:r>
              <a:rPr lang="en-US" b="1" dirty="0" err="1" smtClean="0"/>
              <a:t>b</a:t>
            </a:r>
            <a:r>
              <a:rPr lang="en-US" b="1" baseline="30000" dirty="0" err="1" smtClean="0"/>
              <a:t>n</a:t>
            </a:r>
            <a:r>
              <a:rPr lang="en-US" b="1" baseline="30000" dirty="0" smtClean="0"/>
              <a:t>/2</a:t>
            </a:r>
            <a:r>
              <a:rPr lang="en-US" b="1" dirty="0" smtClean="0"/>
              <a:t>*b 	if n is odd</a:t>
            </a:r>
          </a:p>
        </p:txBody>
      </p:sp>
      <p:sp>
        <p:nvSpPr>
          <p:cNvPr id="4" name="Left Brace 3"/>
          <p:cNvSpPr/>
          <p:nvPr/>
        </p:nvSpPr>
        <p:spPr>
          <a:xfrm>
            <a:off x="1905000" y="5715000"/>
            <a:ext cx="381000" cy="838200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Fast Exponentiation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Here is the code, notice it uses the same base case as the previous Power function: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85800" y="3276600"/>
            <a:ext cx="7772400" cy="3170099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PowerNew</a:t>
            </a:r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base, </a:t>
            </a:r>
            <a:r>
              <a:rPr lang="en-US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exp) {</a:t>
            </a:r>
          </a:p>
          <a:p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if (exp == 0)</a:t>
            </a:r>
          </a:p>
          <a:p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	return 1;</a:t>
            </a:r>
          </a:p>
          <a:p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else if (exp == 1)</a:t>
            </a:r>
          </a:p>
          <a:p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	return base;</a:t>
            </a:r>
          </a:p>
          <a:p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else if (exp%2 == 0)</a:t>
            </a:r>
          </a:p>
          <a:p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	return </a:t>
            </a:r>
            <a:r>
              <a:rPr lang="en-US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PowerNew</a:t>
            </a:r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(base*base, exp/2);</a:t>
            </a:r>
          </a:p>
          <a:p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else</a:t>
            </a:r>
          </a:p>
          <a:p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	return base*</a:t>
            </a:r>
            <a:r>
              <a:rPr lang="en-US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PowerNew</a:t>
            </a:r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(base, exp-1);</a:t>
            </a:r>
          </a:p>
          <a:p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Fast Exponentiation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9144000" cy="5791200"/>
          </a:xfrm>
        </p:spPr>
        <p:txBody>
          <a:bodyPr/>
          <a:lstStyle/>
          <a:p>
            <a:r>
              <a:rPr lang="en-US" dirty="0" smtClean="0"/>
              <a:t>Here is the code for Fast Exponentiation using Mod: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Even using mod, the stack is overflowed quickly, so this solution needs to be translated to an iterative solution.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33400" y="1600200"/>
            <a:ext cx="8001000" cy="378565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modPow</a:t>
            </a:r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base, </a:t>
            </a:r>
            <a:r>
              <a:rPr lang="en-US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exp, </a:t>
            </a:r>
            <a:r>
              <a:rPr lang="en-US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n) {</a:t>
            </a:r>
          </a:p>
          <a:p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base = </a:t>
            </a:r>
            <a:r>
              <a:rPr lang="en-US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base%n</a:t>
            </a:r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endParaRPr lang="en-US" sz="2000" b="1" dirty="0" smtClean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if (exp == 0)</a:t>
            </a:r>
          </a:p>
          <a:p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	return 1;</a:t>
            </a:r>
          </a:p>
          <a:p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else if (exp == 1)</a:t>
            </a:r>
          </a:p>
          <a:p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	return base;</a:t>
            </a:r>
          </a:p>
          <a:p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else if (exp%2 == 0)</a:t>
            </a:r>
          </a:p>
          <a:p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	return </a:t>
            </a:r>
            <a:r>
              <a:rPr lang="en-US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modPow</a:t>
            </a:r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(base*</a:t>
            </a:r>
            <a:r>
              <a:rPr lang="en-US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base%n</a:t>
            </a:r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, exp/2, n);</a:t>
            </a:r>
          </a:p>
          <a:p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else</a:t>
            </a:r>
          </a:p>
          <a:p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	return base*</a:t>
            </a:r>
            <a:r>
              <a:rPr lang="en-US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modePow</a:t>
            </a:r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(base, exp-1, n)%n;</a:t>
            </a:r>
          </a:p>
          <a:p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Print a String in reverse order:</a:t>
            </a:r>
          </a:p>
          <a:p>
            <a:r>
              <a:rPr lang="en-US" dirty="0" smtClean="0"/>
              <a:t>For example, if we want to print  “HELLO” backwards,</a:t>
            </a:r>
          </a:p>
          <a:p>
            <a:pPr lvl="1"/>
            <a:r>
              <a:rPr lang="en-US" dirty="0" smtClean="0"/>
              <a:t>we first print:  “O”, then we print “HELL” backwards… this is where the recursion comes in!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See if you can come up with a solution for this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Write a recursive function that:</a:t>
            </a:r>
          </a:p>
          <a:p>
            <a:pPr lvl="1"/>
            <a:r>
              <a:rPr lang="en-US" dirty="0" smtClean="0"/>
              <a:t>Takes in 2 non-negative integers</a:t>
            </a:r>
          </a:p>
          <a:p>
            <a:pPr lvl="1"/>
            <a:r>
              <a:rPr lang="en-US" dirty="0" smtClean="0"/>
              <a:t>Returns the product</a:t>
            </a:r>
          </a:p>
          <a:p>
            <a:pPr lvl="2"/>
            <a:r>
              <a:rPr lang="en-US" dirty="0" smtClean="0"/>
              <a:t>Does NOT use multiplication to get the answer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So if the parameters are 6 and 4</a:t>
            </a:r>
          </a:p>
          <a:p>
            <a:pPr lvl="2"/>
            <a:r>
              <a:rPr lang="en-US" dirty="0" smtClean="0"/>
              <a:t>We get 24</a:t>
            </a:r>
          </a:p>
          <a:p>
            <a:pPr lvl="2"/>
            <a:r>
              <a:rPr lang="en-US" dirty="0" smtClean="0"/>
              <a:t>Not using multiplication, we would have to do 6+6+6+6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Recursive Flood Fill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371600"/>
            <a:ext cx="5943600" cy="4525963"/>
          </a:xfrm>
        </p:spPr>
        <p:txBody>
          <a:bodyPr/>
          <a:lstStyle/>
          <a:p>
            <a:r>
              <a:rPr lang="en-US" dirty="0" smtClean="0"/>
              <a:t>A Flood Fill is a name given to the following basic idea:</a:t>
            </a:r>
          </a:p>
          <a:p>
            <a:pPr lvl="1"/>
            <a:r>
              <a:rPr lang="en-US" dirty="0" smtClean="0"/>
              <a:t>In a space (typically 2-D, or 3-D) with an initial starting square, fill in all the adjacent squares with some value or item.</a:t>
            </a:r>
          </a:p>
          <a:p>
            <a:pPr lvl="2"/>
            <a:r>
              <a:rPr lang="en-US" dirty="0" smtClean="0"/>
              <a:t>Until some boundary is hit.</a:t>
            </a:r>
          </a:p>
          <a:p>
            <a:pPr lvl="2"/>
            <a:r>
              <a:rPr lang="en-US" dirty="0" smtClean="0"/>
              <a:t>For example, the paint bucket in MS Paint is an example of flood fill.</a:t>
            </a:r>
            <a:endParaRPr lang="en-US" dirty="0"/>
          </a:p>
        </p:txBody>
      </p:sp>
      <p:pic>
        <p:nvPicPr>
          <p:cNvPr id="4" name="Picture 2" descr="http://upload.wikimedia.org/wikipedia/commons/7/7e/Recursive_Flood_Fill_4_%28aka%29.gif">
            <a:hlinkClick r:id="rId2"/>
          </p:cNvPr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86600" y="1981200"/>
            <a:ext cx="1371600" cy="1371601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6324600" y="3429000"/>
            <a:ext cx="264707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Example of a Recursive</a:t>
            </a:r>
          </a:p>
          <a:p>
            <a:r>
              <a:rPr lang="en-US" dirty="0" smtClean="0"/>
              <a:t>Flood Fill with 4 directions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Recursive Flood </a:t>
            </a:r>
            <a:r>
              <a:rPr lang="en-US" smtClean="0"/>
              <a:t>Fill Algorithm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8458200" cy="26670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Imagine you want to fill in a “lake” with the ~ character. </a:t>
            </a:r>
          </a:p>
          <a:p>
            <a:pPr lvl="1"/>
            <a:r>
              <a:rPr lang="en-US" dirty="0" smtClean="0"/>
              <a:t>We’d like to write a function that takes in one spot in the lake (the coordinates to that spot in the grid)</a:t>
            </a:r>
          </a:p>
          <a:p>
            <a:pPr lvl="1"/>
            <a:r>
              <a:rPr lang="en-US" dirty="0" smtClean="0"/>
              <a:t>In the example, you can see we don’t want to just replace all “_” with “~”, because we just want to fill the contiguous area.</a:t>
            </a:r>
            <a:endParaRPr lang="en-US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68904" y="4048642"/>
            <a:ext cx="2209800" cy="28093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02704" y="4038600"/>
            <a:ext cx="2164896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Recursive Flood Fill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1"/>
            <a:ext cx="8229600" cy="28956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Depending on how the </a:t>
            </a:r>
            <a:r>
              <a:rPr lang="en-US" dirty="0" err="1" smtClean="0"/>
              <a:t>floodfill</a:t>
            </a:r>
            <a:r>
              <a:rPr lang="en-US" dirty="0" smtClean="0"/>
              <a:t> should occur</a:t>
            </a:r>
          </a:p>
          <a:p>
            <a:pPr lvl="1"/>
            <a:r>
              <a:rPr lang="en-US" dirty="0" smtClean="0"/>
              <a:t>Do we just fill in each square above, below, left, and right</a:t>
            </a:r>
          </a:p>
          <a:p>
            <a:pPr lvl="1"/>
            <a:r>
              <a:rPr lang="en-US" dirty="0" smtClean="0"/>
              <a:t>OR do we ALSO fill in the diagonals</a:t>
            </a:r>
          </a:p>
          <a:p>
            <a:r>
              <a:rPr lang="en-US" dirty="0" smtClean="0"/>
              <a:t>The basic idea behind a recursive function, is shown in </a:t>
            </a:r>
            <a:r>
              <a:rPr lang="en-US" dirty="0" err="1" smtClean="0"/>
              <a:t>pseudocode</a:t>
            </a:r>
            <a:r>
              <a:rPr lang="en-US" dirty="0" smtClean="0"/>
              <a:t>: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62000" y="4267200"/>
            <a:ext cx="7391400" cy="230832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FloodFill</a:t>
            </a:r>
            <a:r>
              <a:rPr lang="en-US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(char grid[][SIZE], </a:t>
            </a:r>
            <a:r>
              <a:rPr lang="en-US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x, </a:t>
            </a:r>
            <a:r>
              <a:rPr lang="en-US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y) {</a:t>
            </a:r>
          </a:p>
          <a:p>
            <a:r>
              <a:rPr lang="en-US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grid[x][y] = FILL_CHARACTER;</a:t>
            </a:r>
          </a:p>
          <a:p>
            <a:endParaRPr lang="en-US" b="1" dirty="0" smtClean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for (each adjacent location </a:t>
            </a:r>
            <a:r>
              <a:rPr lang="en-US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i,j</a:t>
            </a:r>
            <a:r>
              <a:rPr lang="en-US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to </a:t>
            </a:r>
            <a:r>
              <a:rPr lang="en-US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x,y</a:t>
            </a:r>
            <a:r>
              <a:rPr lang="en-US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) {</a:t>
            </a:r>
          </a:p>
          <a:p>
            <a:r>
              <a:rPr lang="en-US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	if (</a:t>
            </a:r>
            <a:r>
              <a:rPr lang="en-US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i,j</a:t>
            </a:r>
            <a:r>
              <a:rPr lang="en-US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is inbounds and not filled)</a:t>
            </a:r>
          </a:p>
          <a:p>
            <a:r>
              <a:rPr lang="en-US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FloodFill</a:t>
            </a:r>
            <a:r>
              <a:rPr lang="en-US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(grid, </a:t>
            </a:r>
            <a:r>
              <a:rPr lang="en-US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, j);</a:t>
            </a:r>
          </a:p>
          <a:p>
            <a:r>
              <a:rPr lang="en-US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}</a:t>
            </a:r>
          </a:p>
          <a:p>
            <a:r>
              <a:rPr lang="en-US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Recursive Flood Fill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1"/>
            <a:ext cx="8229600" cy="28956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When we actually write the code,</a:t>
            </a:r>
          </a:p>
          <a:p>
            <a:pPr lvl="1"/>
            <a:r>
              <a:rPr lang="en-US" dirty="0" smtClean="0"/>
              <a:t>We may either choose a loop to go through the adjacent locations, or simply spell them out.</a:t>
            </a:r>
          </a:p>
          <a:p>
            <a:pPr lvl="1"/>
            <a:r>
              <a:rPr lang="en-US" dirty="0" smtClean="0"/>
              <a:t>If there are 8 locations (using the diagonal) a loop is better.</a:t>
            </a:r>
          </a:p>
          <a:p>
            <a:pPr lvl="1"/>
            <a:r>
              <a:rPr lang="en-US" dirty="0" smtClean="0"/>
              <a:t>If there are 4 or fewer (North, South, East, West)</a:t>
            </a:r>
          </a:p>
          <a:p>
            <a:pPr lvl="2"/>
            <a:r>
              <a:rPr lang="en-US" dirty="0" smtClean="0"/>
              <a:t>It might make more sense to write each recursive call separately.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62000" y="4397276"/>
            <a:ext cx="7391400" cy="230832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FloodFill</a:t>
            </a:r>
            <a:r>
              <a:rPr lang="en-US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(char grid[][SIZE], </a:t>
            </a:r>
            <a:r>
              <a:rPr lang="en-US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x, </a:t>
            </a:r>
            <a:r>
              <a:rPr lang="en-US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y) {</a:t>
            </a:r>
          </a:p>
          <a:p>
            <a:r>
              <a:rPr lang="en-US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grid[x][y] = FILL_CHARACTER;</a:t>
            </a:r>
          </a:p>
          <a:p>
            <a:endParaRPr lang="en-US" b="1" dirty="0" smtClean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for (each adjacent location </a:t>
            </a:r>
            <a:r>
              <a:rPr lang="en-US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i,j</a:t>
            </a:r>
            <a:r>
              <a:rPr lang="en-US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to </a:t>
            </a:r>
            <a:r>
              <a:rPr lang="en-US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x,y</a:t>
            </a:r>
            <a:r>
              <a:rPr lang="en-US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) {</a:t>
            </a:r>
          </a:p>
          <a:p>
            <a:r>
              <a:rPr lang="en-US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	if (</a:t>
            </a:r>
            <a:r>
              <a:rPr lang="en-US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i,j</a:t>
            </a:r>
            <a:r>
              <a:rPr lang="en-US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is inbounds and not filled)</a:t>
            </a:r>
          </a:p>
          <a:p>
            <a:r>
              <a:rPr lang="en-US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FloodFill</a:t>
            </a:r>
            <a:r>
              <a:rPr lang="en-US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(grid, </a:t>
            </a:r>
            <a:r>
              <a:rPr lang="en-US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, j);</a:t>
            </a:r>
          </a:p>
          <a:p>
            <a:r>
              <a:rPr lang="en-US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}</a:t>
            </a:r>
          </a:p>
          <a:p>
            <a:r>
              <a:rPr lang="en-US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Structure of Recursive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Here are 2 general constructs of recursive functions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52400" y="2743200"/>
            <a:ext cx="4267200" cy="286232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if (</a:t>
            </a:r>
            <a:r>
              <a:rPr lang="en-US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termination condition</a:t>
            </a:r>
            <a:r>
              <a:rPr lang="en-US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) {</a:t>
            </a:r>
          </a:p>
          <a:p>
            <a:r>
              <a:rPr lang="en-US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DO FINAL ACTION</a:t>
            </a:r>
          </a:p>
          <a:p>
            <a:r>
              <a:rPr lang="en-US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r>
              <a:rPr lang="en-US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else {</a:t>
            </a:r>
          </a:p>
          <a:p>
            <a:r>
              <a:rPr lang="en-US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Take 1 step closer to                                        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____</a:t>
            </a:r>
            <a:r>
              <a:rPr lang="en-US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terminating condition</a:t>
            </a:r>
          </a:p>
          <a:p>
            <a:endParaRPr lang="en-US" b="1" dirty="0" smtClean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Call function RECURSIVELY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____</a:t>
            </a:r>
            <a:r>
              <a:rPr lang="en-US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on smaller sub-problem</a:t>
            </a:r>
          </a:p>
          <a:p>
            <a:r>
              <a:rPr lang="en-US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724400" y="2743200"/>
            <a:ext cx="4267200" cy="2031325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if (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!</a:t>
            </a:r>
            <a:r>
              <a:rPr lang="en-US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termination condition</a:t>
            </a:r>
            <a:r>
              <a:rPr lang="en-US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) {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___</a:t>
            </a:r>
            <a:r>
              <a:rPr lang="en-US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Take 1 step closer to                                        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____</a:t>
            </a:r>
            <a:r>
              <a:rPr lang="en-US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terminating condition</a:t>
            </a:r>
          </a:p>
          <a:p>
            <a:endParaRPr lang="en-US" b="1" dirty="0" smtClean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Call function RECURSIVELY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____</a:t>
            </a:r>
            <a:r>
              <a:rPr lang="en-US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on smaller sub-problem</a:t>
            </a:r>
          </a:p>
          <a:p>
            <a:r>
              <a:rPr lang="en-US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7200" y="6019800"/>
            <a:ext cx="3657600" cy="64633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Typically, functions that return values use this construct.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029200" y="5181600"/>
            <a:ext cx="3657600" cy="64633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While void recursive function use the this construct.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267200" y="6019800"/>
            <a:ext cx="4191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Note:  These are not the ONLY layouts of recursive programs, just common ones.</a:t>
            </a:r>
            <a:endParaRPr lang="en-US" b="1" dirty="0">
              <a:solidFill>
                <a:srgbClr val="FF0000"/>
              </a:solidFill>
            </a:endParaRPr>
          </a:p>
        </p:txBody>
      </p:sp>
      <p:cxnSp>
        <p:nvCxnSpPr>
          <p:cNvPr id="10" name="Straight Arrow Connector 9"/>
          <p:cNvCxnSpPr>
            <a:stCxn id="6" idx="0"/>
            <a:endCxn id="4" idx="2"/>
          </p:cNvCxnSpPr>
          <p:nvPr/>
        </p:nvCxnSpPr>
        <p:spPr>
          <a:xfrm rot="5400000" flipH="1" flipV="1">
            <a:off x="2078861" y="5812661"/>
            <a:ext cx="414278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7" idx="0"/>
            <a:endCxn id="5" idx="2"/>
          </p:cNvCxnSpPr>
          <p:nvPr/>
        </p:nvCxnSpPr>
        <p:spPr>
          <a:xfrm rot="5400000" flipH="1" flipV="1">
            <a:off x="6654463" y="4978063"/>
            <a:ext cx="407075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Recursive Flood Fill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Implementation shown in class…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Stencil" pitchFamily="82" charset="0"/>
              </a:rPr>
              <a:t>Fast Exponentiation</a:t>
            </a:r>
            <a:endParaRPr lang="en-US" dirty="0">
              <a:latin typeface="Stencil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COP 3502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Fast Exponentiation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981199"/>
          </a:xfrm>
        </p:spPr>
        <p:txBody>
          <a:bodyPr/>
          <a:lstStyle/>
          <a:p>
            <a:r>
              <a:rPr lang="en-US" dirty="0" smtClean="0"/>
              <a:t>On the first lecture on recursion we discussed the Power function:</a:t>
            </a:r>
          </a:p>
          <a:p>
            <a:pPr lvl="1"/>
            <a:r>
              <a:rPr lang="en-US" dirty="0" smtClean="0"/>
              <a:t>But this is slow for very large exponents.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62000" y="3630811"/>
            <a:ext cx="7239000" cy="2769989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// Pre-conditions:  exponent is &gt;= to 0</a:t>
            </a:r>
          </a:p>
          <a:p>
            <a:r>
              <a:rPr lang="en-US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// Post-conditions: returns </a:t>
            </a:r>
            <a:r>
              <a:rPr lang="en-US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base</a:t>
            </a:r>
            <a:r>
              <a:rPr lang="en-US" b="1" baseline="30000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exponent</a:t>
            </a:r>
            <a:endParaRPr lang="en-US" b="1" baseline="30000" dirty="0" smtClean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endParaRPr lang="en-US" b="1" baseline="30000" dirty="0" smtClean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Power(</a:t>
            </a:r>
            <a:r>
              <a:rPr lang="en-US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base, </a:t>
            </a:r>
            <a:r>
              <a:rPr lang="en-US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exponent) {</a:t>
            </a:r>
          </a:p>
          <a:p>
            <a:r>
              <a:rPr lang="en-US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</a:t>
            </a:r>
          </a:p>
          <a:p>
            <a:r>
              <a:rPr lang="en-US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if (exponent == 0)</a:t>
            </a:r>
          </a:p>
          <a:p>
            <a:r>
              <a:rPr lang="en-US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    return 1;</a:t>
            </a:r>
          </a:p>
          <a:p>
            <a:r>
              <a:rPr lang="en-US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else</a:t>
            </a:r>
          </a:p>
          <a:p>
            <a:r>
              <a:rPr lang="en-US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    return (base*Power(base, exponent – 1);</a:t>
            </a:r>
          </a:p>
          <a:p>
            <a:r>
              <a:rPr lang="en-US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ucf_STRIPES_yellow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ucf_STRIPES_yellow</Template>
  <TotalTime>8248</TotalTime>
  <Words>962</Words>
  <Application>Microsoft Office PowerPoint</Application>
  <PresentationFormat>On-screen Show (4:3)</PresentationFormat>
  <Paragraphs>163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ucf_STRIPES_yellow</vt:lpstr>
      <vt:lpstr>More Recursion: Flood Fill &amp; Exponentiation</vt:lpstr>
      <vt:lpstr>Recursive Flood Fill Algorithm</vt:lpstr>
      <vt:lpstr>Recursive Flood Fill Algorithm</vt:lpstr>
      <vt:lpstr>Recursive Flood Fill Algorithm</vt:lpstr>
      <vt:lpstr>Recursive Flood Fill Algorithm</vt:lpstr>
      <vt:lpstr>General Structure of Recursive Functions</vt:lpstr>
      <vt:lpstr>Recursive Flood Fill Algorithm</vt:lpstr>
      <vt:lpstr>Fast Exponentiation</vt:lpstr>
      <vt:lpstr>Fast Exponentiation</vt:lpstr>
      <vt:lpstr>Fast Exponentiation</vt:lpstr>
      <vt:lpstr>Fast Exponentiation</vt:lpstr>
      <vt:lpstr>Fast Exponentiation</vt:lpstr>
      <vt:lpstr>Fast Exponentiation</vt:lpstr>
      <vt:lpstr>Fast Exponentiation</vt:lpstr>
      <vt:lpstr>Fast Exponentiation</vt:lpstr>
      <vt:lpstr>Practice Problem</vt:lpstr>
      <vt:lpstr>Practice Problem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Sarah</dc:creator>
  <cp:lastModifiedBy>Sarah</cp:lastModifiedBy>
  <cp:revision>84</cp:revision>
  <dcterms:created xsi:type="dcterms:W3CDTF">2011-06-06T20:26:19Z</dcterms:created>
  <dcterms:modified xsi:type="dcterms:W3CDTF">2012-01-26T13:37:57Z</dcterms:modified>
</cp:coreProperties>
</file>