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2" r:id="rId11"/>
    <p:sldId id="257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89" r:id="rId22"/>
    <p:sldId id="290" r:id="rId23"/>
    <p:sldId id="291" r:id="rId24"/>
    <p:sldId id="273" r:id="rId25"/>
    <p:sldId id="274" r:id="rId26"/>
    <p:sldId id="275" r:id="rId27"/>
    <p:sldId id="277" r:id="rId28"/>
    <p:sldId id="278" r:id="rId29"/>
    <p:sldId id="279" r:id="rId30"/>
    <p:sldId id="293" r:id="rId31"/>
    <p:sldId id="294" r:id="rId32"/>
    <p:sldId id="295" r:id="rId33"/>
    <p:sldId id="28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D"/>
    <a:srgbClr val="FFFF79"/>
    <a:srgbClr val="2C778C"/>
    <a:srgbClr val="E44D0A"/>
    <a:srgbClr val="FFFFB7"/>
    <a:srgbClr val="C94409"/>
    <a:srgbClr val="E62D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5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Linear </a:t>
            </a:r>
            <a:r>
              <a:rPr lang="en-US" dirty="0" err="1" smtClean="0">
                <a:latin typeface="Stencil" pitchFamily="82" charset="0"/>
              </a:rPr>
              <a:t>vs</a:t>
            </a:r>
            <a:r>
              <a:rPr lang="en-US" dirty="0" smtClean="0">
                <a:latin typeface="Stencil" pitchFamily="82" charset="0"/>
              </a:rPr>
              <a:t> Binary Search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2057400"/>
          </a:xfrm>
        </p:spPr>
        <p:txBody>
          <a:bodyPr/>
          <a:lstStyle/>
          <a:p>
            <a:r>
              <a:rPr lang="en-US" dirty="0" smtClean="0"/>
              <a:t>Write a recursive function that:</a:t>
            </a:r>
          </a:p>
          <a:p>
            <a:pPr lvl="1"/>
            <a:r>
              <a:rPr lang="en-US" dirty="0" smtClean="0"/>
              <a:t>Takes in 2 non-negative integers</a:t>
            </a:r>
          </a:p>
          <a:p>
            <a:pPr lvl="1"/>
            <a:r>
              <a:rPr lang="en-US" dirty="0" smtClean="0"/>
              <a:t>Returns the product</a:t>
            </a:r>
          </a:p>
          <a:p>
            <a:pPr lvl="2"/>
            <a:r>
              <a:rPr lang="en-US" dirty="0" smtClean="0"/>
              <a:t>Does NOT use multiplication to get the answer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572000"/>
            <a:ext cx="78486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Multiply(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first,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second)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if (( second == 0 ) || ( first = 0))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return (first + Multiply(first, second – 1));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r>
              <a:rPr lang="en-US" dirty="0" smtClean="0"/>
              <a:t>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2971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C Programming, we looked at the problem of finding a specified value in an array.</a:t>
            </a:r>
          </a:p>
          <a:p>
            <a:pPr lvl="1"/>
            <a:r>
              <a:rPr lang="en-US" dirty="0" smtClean="0"/>
              <a:t>The basic strategy was:</a:t>
            </a:r>
          </a:p>
          <a:p>
            <a:pPr lvl="2"/>
            <a:r>
              <a:rPr lang="en-US" dirty="0" smtClean="0"/>
              <a:t>Look at each value in the array and compare to x</a:t>
            </a:r>
          </a:p>
          <a:p>
            <a:pPr lvl="3"/>
            <a:r>
              <a:rPr lang="en-US" dirty="0" smtClean="0"/>
              <a:t>If we see that value, return true</a:t>
            </a:r>
          </a:p>
          <a:p>
            <a:pPr lvl="3"/>
            <a:r>
              <a:rPr lang="en-US" dirty="0" smtClean="0"/>
              <a:t>else keep looking</a:t>
            </a:r>
          </a:p>
          <a:p>
            <a:pPr lvl="3"/>
            <a:r>
              <a:rPr lang="en-US" dirty="0" smtClean="0"/>
              <a:t>If we’re done looking through the array and still haven’t found it, return false.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267200"/>
            <a:ext cx="63246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search(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if (array[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== value)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return 1;        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r>
              <a:rPr lang="en-US" dirty="0" smtClean="0"/>
              <a:t>Linear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2971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an unsorted array, this algorithm is optimal.</a:t>
            </a:r>
          </a:p>
          <a:p>
            <a:pPr lvl="1"/>
            <a:r>
              <a:rPr lang="en-US" dirty="0" smtClean="0"/>
              <a:t>There’s no way you can definitively say that a value isn’t in the array unless you look at every single spot.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 we might ask the question, could we find an item in an array faster if it were already sorted?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267200"/>
            <a:ext cx="63246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search(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if (array[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== value)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return 1;        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game you probably played when you were little:</a:t>
            </a:r>
          </a:p>
          <a:p>
            <a:pPr lvl="2"/>
            <a:r>
              <a:rPr lang="en-US" dirty="0" smtClean="0"/>
              <a:t>I have a secret number in between 1 and 100, make a guess and I’ll tell you whether your guess is too high or too low. </a:t>
            </a:r>
          </a:p>
          <a:p>
            <a:pPr lvl="2"/>
            <a:r>
              <a:rPr lang="en-US" dirty="0" smtClean="0"/>
              <a:t>Then you guess again, and continue guessing until you guess right.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What would a good strategy for this game be?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divide your search space in half each time, </a:t>
            </a:r>
          </a:p>
          <a:p>
            <a:pPr lvl="1"/>
            <a:r>
              <a:rPr lang="en-US" dirty="0" smtClean="0"/>
              <a:t>you won’t run the risk of searching ¾ of the list each time.</a:t>
            </a:r>
          </a:p>
          <a:p>
            <a:pPr lvl="1"/>
            <a:r>
              <a:rPr lang="en-US" dirty="0" smtClean="0"/>
              <a:t>For instance, if you pick 75 for your number, and you get the response “too high”, </a:t>
            </a:r>
          </a:p>
          <a:p>
            <a:pPr lvl="1"/>
            <a:r>
              <a:rPr lang="en-US" dirty="0" smtClean="0"/>
              <a:t>Then your number is anywhere from 1-74…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generally the best strategy is:</a:t>
            </a:r>
          </a:p>
          <a:p>
            <a:pPr lvl="1"/>
            <a:r>
              <a:rPr lang="en-US" dirty="0" smtClean="0"/>
              <a:t>Always guess the number that is halfway between the lowest possible value in your search range and the highest possible value in your search range.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How can we adapt this strategy to work for search for a given value in an array?</a:t>
            </a:r>
          </a:p>
          <a:p>
            <a:r>
              <a:rPr lang="en-US" dirty="0" smtClean="0"/>
              <a:t>Given the array: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Search for 19</a:t>
            </a:r>
          </a:p>
          <a:p>
            <a:pPr lvl="1"/>
            <a:r>
              <a:rPr lang="en-US" dirty="0" smtClean="0"/>
              <a:t>Where is halfway in between?</a:t>
            </a:r>
          </a:p>
          <a:p>
            <a:pPr lvl="1"/>
            <a:r>
              <a:rPr lang="en-US" dirty="0" smtClean="0"/>
              <a:t>One guess would be (118+2) / 2 = 60</a:t>
            </a:r>
          </a:p>
          <a:p>
            <a:pPr lvl="2"/>
            <a:r>
              <a:rPr lang="en-US" dirty="0" smtClean="0"/>
              <a:t>But 60 isn’t in the list and the closest value to 60 is 41 almost at the end of the list.</a:t>
            </a:r>
          </a:p>
          <a:p>
            <a:pPr lvl="1"/>
            <a:r>
              <a:rPr lang="en-US" dirty="0" smtClean="0"/>
              <a:t>We want the middle INDEX of the array.</a:t>
            </a:r>
          </a:p>
          <a:p>
            <a:pPr lvl="2"/>
            <a:r>
              <a:rPr lang="en-US" dirty="0" smtClean="0"/>
              <a:t>In this case:  The lowest index is 0, the highest is 8, so the middle index is 4!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971800"/>
          <a:ext cx="57912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  <a:gridCol w="533400"/>
                <a:gridCol w="609600"/>
                <a:gridCol w="609600"/>
                <a:gridCol w="533400"/>
                <a:gridCol w="533400"/>
                <a:gridCol w="533400"/>
                <a:gridCol w="609600"/>
                <a:gridCol w="5334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4572000" y="2101334"/>
            <a:ext cx="457200" cy="87046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MID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362200" y="2209800"/>
            <a:ext cx="457200" cy="7620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LOW</a:t>
            </a:r>
            <a:endParaRPr lang="en-US" sz="1400" b="1" dirty="0">
              <a:latin typeface="Arial Black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858000" y="2209800"/>
            <a:ext cx="457200" cy="7620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HI</a:t>
            </a:r>
            <a:endParaRPr lang="en-US" sz="1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Searching for 19: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we ask,</a:t>
            </a:r>
          </a:p>
          <a:p>
            <a:pPr lvl="1"/>
            <a:r>
              <a:rPr lang="en-US" dirty="0" smtClean="0"/>
              <a:t>Is 19 greater than, or less than, the number at index 4?</a:t>
            </a:r>
          </a:p>
          <a:p>
            <a:pPr lvl="2"/>
            <a:r>
              <a:rPr lang="en-US" dirty="0" smtClean="0"/>
              <a:t>It is Less than, so now we only want to search from index 0 to index 3.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667000"/>
          <a:ext cx="57912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  <a:gridCol w="533400"/>
                <a:gridCol w="609600"/>
                <a:gridCol w="609600"/>
                <a:gridCol w="533400"/>
                <a:gridCol w="533400"/>
                <a:gridCol w="533400"/>
                <a:gridCol w="609600"/>
                <a:gridCol w="5334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4267200" y="1828800"/>
            <a:ext cx="457200" cy="87046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MID</a:t>
            </a:r>
            <a:endParaRPr lang="en-US" sz="1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Searching for 19: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middle of 0 and 3 is 1 ( since (3+0)/2 = 1)</a:t>
            </a:r>
          </a:p>
          <a:p>
            <a:pPr lvl="1"/>
            <a:r>
              <a:rPr lang="en-US" dirty="0" smtClean="0"/>
              <a:t>So we look at array[1]</a:t>
            </a:r>
          </a:p>
          <a:p>
            <a:pPr lvl="1"/>
            <a:r>
              <a:rPr lang="en-US" dirty="0" smtClean="0"/>
              <a:t>And ask is 19 greater than or less than 6?</a:t>
            </a:r>
          </a:p>
          <a:p>
            <a:pPr lvl="2"/>
            <a:r>
              <a:rPr lang="en-US" dirty="0" smtClean="0"/>
              <a:t>Since it’s greater than 6, we next search halfway between 2 and 3, which is (2+3)/2 = 2</a:t>
            </a:r>
          </a:p>
          <a:p>
            <a:pPr lvl="2"/>
            <a:r>
              <a:rPr lang="en-US" dirty="0" smtClean="0"/>
              <a:t>At index 2, we find 19!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667000"/>
          <a:ext cx="57912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  <a:gridCol w="533400"/>
                <a:gridCol w="609600"/>
                <a:gridCol w="609600"/>
                <a:gridCol w="533400"/>
                <a:gridCol w="533400"/>
                <a:gridCol w="533400"/>
                <a:gridCol w="609600"/>
                <a:gridCol w="5334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33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37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38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41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118</a:t>
                      </a:r>
                      <a:endParaRPr lang="en-US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 rot="16200000">
            <a:off x="5447921" y="1028320"/>
            <a:ext cx="534161" cy="243839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14110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Don’t care about these anymore!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590800" y="1828800"/>
            <a:ext cx="457200" cy="87046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MID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1970315" y="1828800"/>
            <a:ext cx="457200" cy="8382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LOW</a:t>
            </a:r>
            <a:endParaRPr lang="en-US" sz="1400" b="1" dirty="0">
              <a:latin typeface="Arial Black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733800" y="1828800"/>
            <a:ext cx="457200" cy="8382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HI</a:t>
            </a:r>
            <a:endParaRPr lang="en-US" sz="1400" b="1" dirty="0">
              <a:latin typeface="Arial Black" pitchFamily="34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3200400" y="1828800"/>
            <a:ext cx="457200" cy="8382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LOW</a:t>
            </a:r>
            <a:endParaRPr lang="en-US" sz="1400" b="1" dirty="0">
              <a:latin typeface="Arial Black" pitchFamily="34" charset="0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3211286" y="1828800"/>
            <a:ext cx="457200" cy="87046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MID</a:t>
            </a:r>
            <a:endParaRPr lang="en-US" sz="1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401744"/>
            <a:ext cx="8229600" cy="2773363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13165099"/>
              </p:ext>
            </p:extLst>
          </p:nvPr>
        </p:nvGraphicFramePr>
        <p:xfrm>
          <a:off x="1295400" y="1937266"/>
          <a:ext cx="57912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  <a:gridCol w="533400"/>
                <a:gridCol w="609600"/>
                <a:gridCol w="609600"/>
                <a:gridCol w="533400"/>
                <a:gridCol w="533400"/>
                <a:gridCol w="533400"/>
                <a:gridCol w="609600"/>
                <a:gridCol w="533400"/>
                <a:gridCol w="53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1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>
            <a:off x="4343400" y="1066800"/>
            <a:ext cx="457200" cy="87046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MID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133600" y="1175266"/>
            <a:ext cx="457200" cy="7620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LOW</a:t>
            </a:r>
            <a:endParaRPr lang="en-US" sz="1400" b="1" dirty="0">
              <a:latin typeface="Arial Black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6629400" y="1175266"/>
            <a:ext cx="457200" cy="762000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 Black" pitchFamily="34" charset="0"/>
              </a:rPr>
              <a:t>HI</a:t>
            </a:r>
            <a:endParaRPr lang="en-US" sz="1400" b="1" dirty="0"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9700" y="2895600"/>
            <a:ext cx="6324600" cy="403187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 = 0, high = n – 1;</a:t>
            </a:r>
          </a:p>
          <a:p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while (low &lt;= high) {</a:t>
            </a: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 = (low + high)/2;</a:t>
            </a:r>
          </a:p>
          <a:p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(value &lt; array[mid])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high = mid – 1;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 if (value &gt; array[mid])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low = mid + 1;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1;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44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r>
              <a:rPr lang="en-US" dirty="0" smtClean="0"/>
              <a:t>Efficiency of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Now, let’s analyze how many comparisons (guesses) are necessary when running this algorithm on an array of </a:t>
            </a:r>
            <a:r>
              <a:rPr lang="en-US" b="1" i="1" dirty="0" smtClean="0"/>
              <a:t>n</a:t>
            </a:r>
            <a:r>
              <a:rPr lang="en-US" dirty="0" smtClean="0"/>
              <a:t> items.</a:t>
            </a:r>
          </a:p>
          <a:p>
            <a:endParaRPr lang="en-US" dirty="0"/>
          </a:p>
          <a:p>
            <a:r>
              <a:rPr lang="en-US" dirty="0" smtClean="0"/>
              <a:t>First, let’s try </a:t>
            </a:r>
            <a:r>
              <a:rPr lang="en-US" b="1" i="1" dirty="0" smtClean="0"/>
              <a:t>n</a:t>
            </a:r>
            <a:r>
              <a:rPr lang="en-US" dirty="0" smtClean="0"/>
              <a:t> </a:t>
            </a:r>
            <a:r>
              <a:rPr lang="en-US" b="1" i="1" dirty="0" smtClean="0"/>
              <a:t>= 100</a:t>
            </a:r>
            <a:r>
              <a:rPr lang="en-US" b="1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After 1 guess, we have 50 items left,</a:t>
            </a:r>
          </a:p>
          <a:p>
            <a:pPr lvl="2"/>
            <a:r>
              <a:rPr lang="en-US" dirty="0" smtClean="0"/>
              <a:t>After 2 guesses, we have 25 items left,</a:t>
            </a:r>
          </a:p>
          <a:p>
            <a:pPr lvl="2"/>
            <a:r>
              <a:rPr lang="en-US" dirty="0" smtClean="0"/>
              <a:t>After 3 guesses, we have 12 items left,</a:t>
            </a:r>
          </a:p>
          <a:p>
            <a:pPr lvl="2"/>
            <a:r>
              <a:rPr lang="en-US" dirty="0" smtClean="0"/>
              <a:t>After 4 guesses, we have  6 items left,</a:t>
            </a:r>
          </a:p>
          <a:p>
            <a:pPr lvl="2"/>
            <a:r>
              <a:rPr lang="en-US" dirty="0" smtClean="0"/>
              <a:t>After 5 guesses, we have  3 items left,</a:t>
            </a:r>
          </a:p>
          <a:p>
            <a:pPr lvl="2"/>
            <a:r>
              <a:rPr lang="en-US" dirty="0" smtClean="0"/>
              <a:t>After 6 guesses, we have  1 item left,</a:t>
            </a:r>
          </a:p>
          <a:p>
            <a:pPr lvl="2"/>
            <a:r>
              <a:rPr lang="en-US" dirty="0" smtClean="0"/>
              <a:t>After 7 guesses, we have  0 items left.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The reason we have to list that last iteration is because the number of items left represent the number of other possible values to search.</a:t>
            </a:r>
          </a:p>
          <a:p>
            <a:pPr lvl="2"/>
            <a:r>
              <a:rPr lang="en-US" dirty="0" smtClean="0"/>
              <a:t>We need to reduce this number to 0!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895600"/>
            <a:ext cx="37698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note that when n is odd, </a:t>
            </a:r>
          </a:p>
          <a:p>
            <a:r>
              <a:rPr lang="en-US" dirty="0" smtClean="0"/>
              <a:t>such as when n = 25, </a:t>
            </a:r>
          </a:p>
          <a:p>
            <a:r>
              <a:rPr lang="en-US" dirty="0" smtClean="0"/>
              <a:t>We search the middle element #13,</a:t>
            </a:r>
          </a:p>
          <a:p>
            <a:r>
              <a:rPr lang="en-US" dirty="0" smtClean="0"/>
              <a:t>There are 12 elements smaller than it </a:t>
            </a:r>
          </a:p>
          <a:p>
            <a:r>
              <a:rPr lang="en-US" dirty="0" smtClean="0"/>
              <a:t>and 12 larger,</a:t>
            </a:r>
          </a:p>
          <a:p>
            <a:r>
              <a:rPr lang="en-US" dirty="0" smtClean="0"/>
              <a:t>So the number of items left is </a:t>
            </a:r>
          </a:p>
          <a:p>
            <a:r>
              <a:rPr lang="en-US" dirty="0" smtClean="0"/>
              <a:t>slightly less than 1/2.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1239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is recursion?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52400"/>
            <a:ext cx="7239000" cy="276998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Pre-conditions:  exponent is &gt;= to 0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Post-conditions: returns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b="1" baseline="30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exponent</a:t>
            </a:r>
            <a:endParaRPr lang="en-US" b="1" baseline="300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baseline="300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Power(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base,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exponent)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(exponent == 0)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1;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(base*Power(base, exponent – 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398533"/>
            <a:ext cx="1326453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Power(5,2) 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5398533"/>
            <a:ext cx="2194255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return 5 * Power(5,1)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0"/>
            <a:endCxn id="14" idx="2"/>
          </p:cNvCxnSpPr>
          <p:nvPr/>
        </p:nvCxnSpPr>
        <p:spPr>
          <a:xfrm rot="5400000" flipH="1" flipV="1">
            <a:off x="3128077" y="5272584"/>
            <a:ext cx="152400" cy="99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38600" y="4876801"/>
            <a:ext cx="2194255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return 5 * Power(5,0)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4876801"/>
            <a:ext cx="1326453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Power(5,1) 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4343401"/>
            <a:ext cx="946669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return 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48200" y="4343401"/>
            <a:ext cx="1326453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Power(5,0) :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3" idx="0"/>
            <a:endCxn id="16" idx="2"/>
          </p:cNvCxnSpPr>
          <p:nvPr/>
        </p:nvCxnSpPr>
        <p:spPr>
          <a:xfrm rot="5400000" flipH="1" flipV="1">
            <a:off x="5141543" y="4706918"/>
            <a:ext cx="164068" cy="1756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 rot="10800000" flipV="1">
            <a:off x="7162800" y="4202668"/>
            <a:ext cx="381000" cy="1752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800" y="6059269"/>
            <a:ext cx="2757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Stack trace back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to the original function call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96200" y="4267200"/>
            <a:ext cx="3016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96200" y="4812268"/>
            <a:ext cx="9906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* 1 = 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696200" y="5334000"/>
            <a:ext cx="1066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5* 5 = 25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0" y="2971800"/>
            <a:ext cx="8991600" cy="114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 convince you that this works, let’s look at an example:</a:t>
            </a:r>
          </a:p>
          <a:p>
            <a:pPr lvl="1"/>
            <a:r>
              <a:rPr lang="en-US" dirty="0" smtClean="0"/>
              <a:t>Power(5,2):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04800" y="6019800"/>
            <a:ext cx="5029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81200" y="6019800"/>
            <a:ext cx="758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  <p:bldP spid="14" grpId="0" animBg="1"/>
      <p:bldP spid="15" grpId="0" animBg="1"/>
      <p:bldP spid="16" grpId="0" animBg="1"/>
      <p:bldP spid="24" grpId="0" animBg="1"/>
      <p:bldP spid="25" grpId="0"/>
      <p:bldP spid="26" grpId="0" animBg="1"/>
      <p:bldP spid="27" grpId="0" animBg="1"/>
      <p:bldP spid="28" grpId="0" animBg="1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Binary Search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In the general case we get something like: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1 guess</a:t>
                </a:r>
                <a:r>
                  <a:rPr lang="en-US" dirty="0"/>
                  <a:t>, we have </a:t>
                </a:r>
                <a:r>
                  <a:rPr lang="en-US" dirty="0" smtClean="0"/>
                  <a:t>    </a:t>
                </a:r>
                <a:r>
                  <a:rPr lang="en-US" b="1" dirty="0" smtClean="0"/>
                  <a:t>n/2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2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n/4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3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n/8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 smtClean="0"/>
                  <a:t>…</a:t>
                </a:r>
                <a:endParaRPr lang="en-US" dirty="0"/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 smtClean="0"/>
                  <a:t>k </a:t>
                </a:r>
                <a:r>
                  <a:rPr lang="en-US" b="1" dirty="0"/>
                  <a:t>guesses</a:t>
                </a:r>
                <a:r>
                  <a:rPr lang="en-US" dirty="0"/>
                  <a:t>, we have  </a:t>
                </a:r>
                <a:r>
                  <a:rPr lang="en-US" b="1" dirty="0" smtClean="0"/>
                  <a:t>n/2</a:t>
                </a:r>
                <a:r>
                  <a:rPr lang="en-US" b="1" baseline="30000" dirty="0" smtClean="0"/>
                  <a:t>k</a:t>
                </a:r>
                <a:r>
                  <a:rPr lang="en-US" b="1" dirty="0" smtClean="0"/>
                  <a:t> </a:t>
                </a:r>
                <a:r>
                  <a:rPr lang="en-US" b="1" dirty="0"/>
                  <a:t>items </a:t>
                </a:r>
                <a:r>
                  <a:rPr lang="en-US" dirty="0"/>
                  <a:t>left</a:t>
                </a:r>
                <a:r>
                  <a:rPr lang="en-US" dirty="0" smtClean="0"/>
                  <a:t>,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 smtClean="0"/>
                  <a:t>If we can find the value that makes this fraction 1, then we know that in one more guess we’ll narrow down the item:</a:t>
                </a:r>
              </a:p>
              <a:p>
                <a:pPr lvl="2"/>
                <a:r>
                  <a:rPr lang="en-US" sz="3400" b="1" dirty="0"/>
                  <a:t> </a:t>
                </a:r>
                <a:r>
                  <a:rPr lang="en-US" sz="3400" b="1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400" b="1" i="1" smtClean="0">
                            <a:latin typeface="Cambria Math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en-US" sz="3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sz="3400" b="1" i="1" smtClean="0">
                                <a:latin typeface="Cambria Math"/>
                              </a:rPr>
                              <m:t>𝒌</m:t>
                            </m:r>
                          </m:sup>
                        </m:sSup>
                      </m:den>
                    </m:f>
                    <m:r>
                      <a:rPr lang="en-US" sz="3400" b="1" i="1" smtClean="0">
                        <a:latin typeface="Cambria Math"/>
                      </a:rPr>
                      <m:t>=</m:t>
                    </m:r>
                    <m:r>
                      <a:rPr lang="en-US" sz="3400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en-US" sz="3400" b="1" i="1" dirty="0" smtClean="0"/>
                  <a:t>, now we just solve for k  (the # of guesses)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n = 2</a:t>
                </a:r>
                <a:r>
                  <a:rPr lang="en-US" sz="3400" b="1" i="1" baseline="30000" dirty="0" smtClean="0">
                    <a:latin typeface="Cambria Math" pitchFamily="18" charset="0"/>
                    <a:ea typeface="Cambria Math" pitchFamily="18" charset="0"/>
                  </a:rPr>
                  <a:t>k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k = log</a:t>
                </a:r>
                <a:r>
                  <a:rPr lang="en-US" sz="34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n</a:t>
                </a:r>
              </a:p>
              <a:p>
                <a:pPr lvl="2"/>
                <a:endParaRPr lang="en-US" sz="2800" i="1" dirty="0">
                  <a:latin typeface="Cambria Math" pitchFamily="18" charset="0"/>
                  <a:ea typeface="Cambria Math" pitchFamily="18" charset="0"/>
                </a:endParaRPr>
              </a:p>
              <a:p>
                <a:pPr lvl="1"/>
                <a:r>
                  <a:rPr lang="en-US" sz="3200" dirty="0" smtClean="0">
                    <a:ea typeface="Cambria Math" pitchFamily="18" charset="0"/>
                  </a:rPr>
                  <a:t>This means that a binary search roughly takes 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log</a:t>
                </a:r>
                <a:r>
                  <a:rPr lang="en-US" sz="32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n </a:t>
                </a:r>
                <a:r>
                  <a:rPr lang="en-US" sz="3200" b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200" dirty="0" smtClean="0">
                    <a:latin typeface="Cambria Math" pitchFamily="18" charset="0"/>
                    <a:ea typeface="Cambria Math" pitchFamily="18" charset="0"/>
                  </a:rPr>
                  <a:t>comparisons when search for a value in a sorted array of n items.</a:t>
                </a:r>
              </a:p>
              <a:p>
                <a:pPr lvl="2"/>
                <a:r>
                  <a:rPr lang="en-US" sz="2900" b="1" dirty="0" smtClean="0">
                    <a:ea typeface="Cambria Math" pitchFamily="18" charset="0"/>
                  </a:rPr>
                  <a:t>This is much </a:t>
                </a:r>
                <a:r>
                  <a:rPr lang="en-US" sz="2900" b="1" dirty="0" err="1" smtClean="0">
                    <a:ea typeface="Cambria Math" pitchFamily="18" charset="0"/>
                  </a:rPr>
                  <a:t>much</a:t>
                </a:r>
                <a:r>
                  <a:rPr lang="en-US" sz="2900" b="1" dirty="0" smtClean="0">
                    <a:ea typeface="Cambria Math" pitchFamily="18" charset="0"/>
                  </a:rPr>
                  <a:t> faster than searching linearly!</a:t>
                </a:r>
                <a:endParaRPr lang="en-US" sz="2900" b="1" dirty="0"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  <a:blipFill rotWithShape="1">
                <a:blip r:embed="rId2" cstate="print"/>
                <a:stretch>
                  <a:fillRect l="-963" t="-2171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28600" y="2971800"/>
            <a:ext cx="8686800" cy="3733800"/>
          </a:xfrm>
          <a:prstGeom prst="rect">
            <a:avLst/>
          </a:prstGeom>
          <a:solidFill>
            <a:srgbClr val="FFFF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25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Binary Search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In the general case we get something like: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1 guess</a:t>
                </a:r>
                <a:r>
                  <a:rPr lang="en-US" dirty="0"/>
                  <a:t>, we have </a:t>
                </a:r>
                <a:r>
                  <a:rPr lang="en-US" dirty="0" smtClean="0"/>
                  <a:t>    </a:t>
                </a:r>
                <a:r>
                  <a:rPr lang="en-US" b="1" dirty="0" smtClean="0"/>
                  <a:t>n/2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2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n/4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3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n/8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 smtClean="0"/>
                  <a:t>…</a:t>
                </a:r>
                <a:endParaRPr lang="en-US" dirty="0"/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 smtClean="0"/>
                  <a:t>k </a:t>
                </a:r>
                <a:r>
                  <a:rPr lang="en-US" b="1" dirty="0"/>
                  <a:t>guesses</a:t>
                </a:r>
                <a:r>
                  <a:rPr lang="en-US" dirty="0"/>
                  <a:t>, we have  </a:t>
                </a:r>
                <a:r>
                  <a:rPr lang="en-US" b="1" dirty="0" smtClean="0"/>
                  <a:t>n/2</a:t>
                </a:r>
                <a:r>
                  <a:rPr lang="en-US" b="1" baseline="30000" dirty="0" smtClean="0"/>
                  <a:t>k</a:t>
                </a:r>
                <a:r>
                  <a:rPr lang="en-US" b="1" dirty="0" smtClean="0"/>
                  <a:t> </a:t>
                </a:r>
                <a:r>
                  <a:rPr lang="en-US" b="1" dirty="0"/>
                  <a:t>items </a:t>
                </a:r>
                <a:r>
                  <a:rPr lang="en-US" dirty="0"/>
                  <a:t>left</a:t>
                </a:r>
                <a:r>
                  <a:rPr lang="en-US" dirty="0" smtClean="0"/>
                  <a:t>,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 smtClean="0"/>
                  <a:t>If we can find the value that makes this fraction 1, then we know that in one more guess we’ll narrow down the item:</a:t>
                </a:r>
              </a:p>
              <a:p>
                <a:pPr lvl="2"/>
                <a:r>
                  <a:rPr lang="en-US" sz="3400" b="1" dirty="0"/>
                  <a:t> </a:t>
                </a:r>
                <a:r>
                  <a:rPr lang="en-US" sz="3400" b="1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400" b="1" i="1" smtClean="0">
                            <a:latin typeface="Cambria Math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en-US" sz="3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sz="3400" b="1" i="1" smtClean="0">
                                <a:latin typeface="Cambria Math"/>
                              </a:rPr>
                              <m:t>𝒌</m:t>
                            </m:r>
                          </m:sup>
                        </m:sSup>
                      </m:den>
                    </m:f>
                    <m:r>
                      <a:rPr lang="en-US" sz="3400" b="1" i="1" smtClean="0">
                        <a:latin typeface="Cambria Math"/>
                      </a:rPr>
                      <m:t>=</m:t>
                    </m:r>
                    <m:r>
                      <a:rPr lang="en-US" sz="3400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en-US" sz="3400" b="1" i="1" dirty="0" smtClean="0"/>
                  <a:t>, now we just solve for k  (the # of guesses)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n = 2</a:t>
                </a:r>
                <a:r>
                  <a:rPr lang="en-US" sz="3400" b="1" i="1" baseline="30000" dirty="0" smtClean="0">
                    <a:latin typeface="Cambria Math" pitchFamily="18" charset="0"/>
                    <a:ea typeface="Cambria Math" pitchFamily="18" charset="0"/>
                  </a:rPr>
                  <a:t>k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k = log</a:t>
                </a:r>
                <a:r>
                  <a:rPr lang="en-US" sz="34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n</a:t>
                </a:r>
              </a:p>
              <a:p>
                <a:pPr lvl="2"/>
                <a:endParaRPr lang="en-US" sz="2800" i="1" dirty="0">
                  <a:latin typeface="Cambria Math" pitchFamily="18" charset="0"/>
                  <a:ea typeface="Cambria Math" pitchFamily="18" charset="0"/>
                </a:endParaRPr>
              </a:p>
              <a:p>
                <a:pPr lvl="1"/>
                <a:r>
                  <a:rPr lang="en-US" sz="3200" dirty="0" smtClean="0">
                    <a:ea typeface="Cambria Math" pitchFamily="18" charset="0"/>
                  </a:rPr>
                  <a:t>This means that a binary search roughly takes 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log</a:t>
                </a:r>
                <a:r>
                  <a:rPr lang="en-US" sz="32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n </a:t>
                </a:r>
                <a:r>
                  <a:rPr lang="en-US" sz="3200" b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200" dirty="0" smtClean="0">
                    <a:latin typeface="Cambria Math" pitchFamily="18" charset="0"/>
                    <a:ea typeface="Cambria Math" pitchFamily="18" charset="0"/>
                  </a:rPr>
                  <a:t>comparisons when search for a value in a sorted array of n items.</a:t>
                </a:r>
              </a:p>
              <a:p>
                <a:pPr lvl="2"/>
                <a:r>
                  <a:rPr lang="en-US" sz="2900" b="1" dirty="0" smtClean="0">
                    <a:ea typeface="Cambria Math" pitchFamily="18" charset="0"/>
                  </a:rPr>
                  <a:t>This is much </a:t>
                </a:r>
                <a:r>
                  <a:rPr lang="en-US" sz="2900" b="1" dirty="0" err="1" smtClean="0">
                    <a:ea typeface="Cambria Math" pitchFamily="18" charset="0"/>
                  </a:rPr>
                  <a:t>much</a:t>
                </a:r>
                <a:r>
                  <a:rPr lang="en-US" sz="2900" b="1" dirty="0" smtClean="0">
                    <a:ea typeface="Cambria Math" pitchFamily="18" charset="0"/>
                  </a:rPr>
                  <a:t> faster than searching linearly!</a:t>
                </a:r>
                <a:endParaRPr lang="en-US" sz="2900" b="1" dirty="0"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  <a:blipFill rotWithShape="1">
                <a:blip r:embed="rId2" cstate="print"/>
                <a:stretch>
                  <a:fillRect l="-963" t="-2171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8600" y="4343400"/>
            <a:ext cx="8686800" cy="2362200"/>
          </a:xfrm>
          <a:prstGeom prst="rect">
            <a:avLst/>
          </a:prstGeom>
          <a:solidFill>
            <a:srgbClr val="FFFF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25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Binary Search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In the general case we get something like: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1 guess</a:t>
                </a:r>
                <a:r>
                  <a:rPr lang="en-US" dirty="0"/>
                  <a:t>, we have </a:t>
                </a:r>
                <a:r>
                  <a:rPr lang="en-US" dirty="0" smtClean="0"/>
                  <a:t>    </a:t>
                </a:r>
                <a:r>
                  <a:rPr lang="en-US" b="1" dirty="0" smtClean="0"/>
                  <a:t>n/2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2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n/4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3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n/8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 smtClean="0"/>
                  <a:t>…</a:t>
                </a:r>
                <a:endParaRPr lang="en-US" dirty="0"/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 smtClean="0"/>
                  <a:t>k </a:t>
                </a:r>
                <a:r>
                  <a:rPr lang="en-US" b="1" dirty="0"/>
                  <a:t>guesses</a:t>
                </a:r>
                <a:r>
                  <a:rPr lang="en-US" dirty="0"/>
                  <a:t>, we have  </a:t>
                </a:r>
                <a:r>
                  <a:rPr lang="en-US" b="1" dirty="0" smtClean="0"/>
                  <a:t>n/2</a:t>
                </a:r>
                <a:r>
                  <a:rPr lang="en-US" b="1" baseline="30000" dirty="0" smtClean="0"/>
                  <a:t>k</a:t>
                </a:r>
                <a:r>
                  <a:rPr lang="en-US" b="1" dirty="0" smtClean="0"/>
                  <a:t> </a:t>
                </a:r>
                <a:r>
                  <a:rPr lang="en-US" b="1" dirty="0"/>
                  <a:t>items </a:t>
                </a:r>
                <a:r>
                  <a:rPr lang="en-US" dirty="0"/>
                  <a:t>left</a:t>
                </a:r>
                <a:r>
                  <a:rPr lang="en-US" dirty="0" smtClean="0"/>
                  <a:t>,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 smtClean="0"/>
                  <a:t>If we can find the value that makes this fraction 1, then we know that in one more guess we’ll narrow down the item:</a:t>
                </a:r>
              </a:p>
              <a:p>
                <a:pPr lvl="2"/>
                <a:r>
                  <a:rPr lang="en-US" sz="3400" b="1" dirty="0"/>
                  <a:t> </a:t>
                </a:r>
                <a:r>
                  <a:rPr lang="en-US" sz="3400" b="1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400" b="1" i="1" smtClean="0">
                            <a:latin typeface="Cambria Math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en-US" sz="3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sz="3400" b="1" i="1" smtClean="0">
                                <a:latin typeface="Cambria Math"/>
                              </a:rPr>
                              <m:t>𝒌</m:t>
                            </m:r>
                          </m:sup>
                        </m:sSup>
                      </m:den>
                    </m:f>
                    <m:r>
                      <a:rPr lang="en-US" sz="3400" b="1" i="1" smtClean="0">
                        <a:latin typeface="Cambria Math"/>
                      </a:rPr>
                      <m:t>=</m:t>
                    </m:r>
                    <m:r>
                      <a:rPr lang="en-US" sz="3400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en-US" sz="3400" b="1" i="1" dirty="0" smtClean="0"/>
                  <a:t>, now we just solve for k  (the # of guesses)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n = 2</a:t>
                </a:r>
                <a:r>
                  <a:rPr lang="en-US" sz="3400" b="1" i="1" baseline="30000" dirty="0" smtClean="0">
                    <a:latin typeface="Cambria Math" pitchFamily="18" charset="0"/>
                    <a:ea typeface="Cambria Math" pitchFamily="18" charset="0"/>
                  </a:rPr>
                  <a:t>k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k = log</a:t>
                </a:r>
                <a:r>
                  <a:rPr lang="en-US" sz="34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n</a:t>
                </a:r>
              </a:p>
              <a:p>
                <a:pPr lvl="2"/>
                <a:endParaRPr lang="en-US" sz="2800" i="1" dirty="0">
                  <a:latin typeface="Cambria Math" pitchFamily="18" charset="0"/>
                  <a:ea typeface="Cambria Math" pitchFamily="18" charset="0"/>
                </a:endParaRPr>
              </a:p>
              <a:p>
                <a:pPr lvl="1"/>
                <a:r>
                  <a:rPr lang="en-US" sz="3200" dirty="0" smtClean="0">
                    <a:ea typeface="Cambria Math" pitchFamily="18" charset="0"/>
                  </a:rPr>
                  <a:t>This means that a binary search roughly takes 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log</a:t>
                </a:r>
                <a:r>
                  <a:rPr lang="en-US" sz="32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n </a:t>
                </a:r>
                <a:r>
                  <a:rPr lang="en-US" sz="3200" b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200" dirty="0" smtClean="0">
                    <a:latin typeface="Cambria Math" pitchFamily="18" charset="0"/>
                    <a:ea typeface="Cambria Math" pitchFamily="18" charset="0"/>
                  </a:rPr>
                  <a:t>comparisons when search for a value in a sorted array of n items.</a:t>
                </a:r>
              </a:p>
              <a:p>
                <a:pPr lvl="2"/>
                <a:r>
                  <a:rPr lang="en-US" sz="2900" b="1" dirty="0" smtClean="0">
                    <a:ea typeface="Cambria Math" pitchFamily="18" charset="0"/>
                  </a:rPr>
                  <a:t>This is much </a:t>
                </a:r>
                <a:r>
                  <a:rPr lang="en-US" sz="2900" b="1" dirty="0" err="1" smtClean="0">
                    <a:ea typeface="Cambria Math" pitchFamily="18" charset="0"/>
                  </a:rPr>
                  <a:t>much</a:t>
                </a:r>
                <a:r>
                  <a:rPr lang="en-US" sz="2900" b="1" dirty="0" smtClean="0">
                    <a:ea typeface="Cambria Math" pitchFamily="18" charset="0"/>
                  </a:rPr>
                  <a:t> faster than searching linearly!</a:t>
                </a:r>
                <a:endParaRPr lang="en-US" sz="2900" b="1" dirty="0"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  <a:blipFill rotWithShape="1">
                <a:blip r:embed="rId2" cstate="print"/>
                <a:stretch>
                  <a:fillRect l="-963" t="-2171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28600" y="4953000"/>
            <a:ext cx="8686800" cy="1752600"/>
          </a:xfrm>
          <a:prstGeom prst="rect">
            <a:avLst/>
          </a:prstGeom>
          <a:solidFill>
            <a:srgbClr val="FFFF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25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Binary Search</a:t>
            </a:r>
            <a:endParaRPr lang="en-US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In the general case we get something like: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1 guess</a:t>
                </a:r>
                <a:r>
                  <a:rPr lang="en-US" dirty="0"/>
                  <a:t>, we have </a:t>
                </a:r>
                <a:r>
                  <a:rPr lang="en-US" dirty="0" smtClean="0"/>
                  <a:t>    </a:t>
                </a:r>
                <a:r>
                  <a:rPr lang="en-US" b="1" dirty="0" smtClean="0"/>
                  <a:t>n/2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2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n/4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/>
                  <a:t>3 guesses</a:t>
                </a:r>
                <a:r>
                  <a:rPr lang="en-US" dirty="0"/>
                  <a:t>, we have </a:t>
                </a:r>
                <a:r>
                  <a:rPr lang="en-US" b="1" dirty="0" smtClean="0"/>
                  <a:t>n/8 </a:t>
                </a:r>
                <a:r>
                  <a:rPr lang="en-US" b="1" dirty="0"/>
                  <a:t>items </a:t>
                </a:r>
                <a:r>
                  <a:rPr lang="en-US" dirty="0"/>
                  <a:t>left,</a:t>
                </a:r>
              </a:p>
              <a:p>
                <a:pPr lvl="2"/>
                <a:r>
                  <a:rPr lang="en-US" dirty="0" smtClean="0"/>
                  <a:t>…</a:t>
                </a:r>
                <a:endParaRPr lang="en-US" dirty="0"/>
              </a:p>
              <a:p>
                <a:pPr lvl="2"/>
                <a:r>
                  <a:rPr lang="en-US" dirty="0"/>
                  <a:t>After </a:t>
                </a:r>
                <a:r>
                  <a:rPr lang="en-US" b="1" dirty="0" smtClean="0"/>
                  <a:t>k </a:t>
                </a:r>
                <a:r>
                  <a:rPr lang="en-US" b="1" dirty="0"/>
                  <a:t>guesses</a:t>
                </a:r>
                <a:r>
                  <a:rPr lang="en-US" dirty="0"/>
                  <a:t>, we have  </a:t>
                </a:r>
                <a:r>
                  <a:rPr lang="en-US" b="1" dirty="0" smtClean="0"/>
                  <a:t>n/2</a:t>
                </a:r>
                <a:r>
                  <a:rPr lang="en-US" b="1" baseline="30000" dirty="0" smtClean="0"/>
                  <a:t>k</a:t>
                </a:r>
                <a:r>
                  <a:rPr lang="en-US" b="1" dirty="0" smtClean="0"/>
                  <a:t> </a:t>
                </a:r>
                <a:r>
                  <a:rPr lang="en-US" b="1" dirty="0"/>
                  <a:t>items </a:t>
                </a:r>
                <a:r>
                  <a:rPr lang="en-US" dirty="0"/>
                  <a:t>left</a:t>
                </a:r>
                <a:r>
                  <a:rPr lang="en-US" dirty="0" smtClean="0"/>
                  <a:t>,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 smtClean="0"/>
                  <a:t>If we can find the value that makes this fraction 1, then we know that in one more guess we’ll narrow down the item:</a:t>
                </a:r>
              </a:p>
              <a:p>
                <a:pPr lvl="2"/>
                <a:r>
                  <a:rPr lang="en-US" sz="3400" b="1" dirty="0"/>
                  <a:t> </a:t>
                </a:r>
                <a:r>
                  <a:rPr lang="en-US" sz="3400" b="1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400" b="1" i="1" smtClean="0">
                            <a:latin typeface="Cambria Math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en-US" sz="3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400" b="1" i="1" smtClean="0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sz="3400" b="1" i="1" smtClean="0">
                                <a:latin typeface="Cambria Math"/>
                              </a:rPr>
                              <m:t>𝒌</m:t>
                            </m:r>
                          </m:sup>
                        </m:sSup>
                      </m:den>
                    </m:f>
                    <m:r>
                      <a:rPr lang="en-US" sz="3400" b="1" i="1" smtClean="0">
                        <a:latin typeface="Cambria Math"/>
                      </a:rPr>
                      <m:t>=</m:t>
                    </m:r>
                    <m:r>
                      <a:rPr lang="en-US" sz="3400" b="1" i="1" smtClean="0">
                        <a:latin typeface="Cambria Math"/>
                      </a:rPr>
                      <m:t>𝟏</m:t>
                    </m:r>
                  </m:oMath>
                </a14:m>
                <a:r>
                  <a:rPr lang="en-US" sz="3400" b="1" i="1" dirty="0" smtClean="0"/>
                  <a:t>, now we just solve for k  (the # of guesses)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n = 2</a:t>
                </a:r>
                <a:r>
                  <a:rPr lang="en-US" sz="3400" b="1" i="1" baseline="30000" dirty="0" smtClean="0">
                    <a:latin typeface="Cambria Math" pitchFamily="18" charset="0"/>
                    <a:ea typeface="Cambria Math" pitchFamily="18" charset="0"/>
                  </a:rPr>
                  <a:t>k</a:t>
                </a:r>
              </a:p>
              <a:p>
                <a:pPr lvl="2"/>
                <a:r>
                  <a:rPr lang="en-US" sz="3400" b="1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 k = log</a:t>
                </a:r>
                <a:r>
                  <a:rPr lang="en-US" sz="34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400" b="1" i="1" dirty="0" smtClean="0">
                    <a:latin typeface="Cambria Math" pitchFamily="18" charset="0"/>
                    <a:ea typeface="Cambria Math" pitchFamily="18" charset="0"/>
                  </a:rPr>
                  <a:t>n</a:t>
                </a:r>
              </a:p>
              <a:p>
                <a:pPr lvl="2"/>
                <a:endParaRPr lang="en-US" sz="2800" i="1" dirty="0">
                  <a:latin typeface="Cambria Math" pitchFamily="18" charset="0"/>
                  <a:ea typeface="Cambria Math" pitchFamily="18" charset="0"/>
                </a:endParaRPr>
              </a:p>
              <a:p>
                <a:pPr lvl="1"/>
                <a:r>
                  <a:rPr lang="en-US" sz="3200" dirty="0" smtClean="0">
                    <a:ea typeface="Cambria Math" pitchFamily="18" charset="0"/>
                  </a:rPr>
                  <a:t>This means that a binary search roughly takes 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log</a:t>
                </a:r>
                <a:r>
                  <a:rPr lang="en-US" sz="3200" b="1" i="1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en-US" sz="3200" b="1" i="1" dirty="0" smtClean="0">
                    <a:latin typeface="Cambria Math" pitchFamily="18" charset="0"/>
                    <a:ea typeface="Cambria Math" pitchFamily="18" charset="0"/>
                  </a:rPr>
                  <a:t>n </a:t>
                </a:r>
                <a:r>
                  <a:rPr lang="en-US" sz="3200" b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3200" dirty="0" smtClean="0">
                    <a:latin typeface="Cambria Math" pitchFamily="18" charset="0"/>
                    <a:ea typeface="Cambria Math" pitchFamily="18" charset="0"/>
                  </a:rPr>
                  <a:t>comparisons when search for a value in a sorted array of n items.</a:t>
                </a:r>
              </a:p>
              <a:p>
                <a:pPr lvl="2"/>
                <a:r>
                  <a:rPr lang="en-US" sz="2900" b="1" dirty="0" smtClean="0">
                    <a:ea typeface="Cambria Math" pitchFamily="18" charset="0"/>
                  </a:rPr>
                  <a:t>This is much </a:t>
                </a:r>
                <a:r>
                  <a:rPr lang="en-US" sz="2900" b="1" dirty="0" err="1" smtClean="0">
                    <a:ea typeface="Cambria Math" pitchFamily="18" charset="0"/>
                  </a:rPr>
                  <a:t>much</a:t>
                </a:r>
                <a:r>
                  <a:rPr lang="en-US" sz="2900" b="1" dirty="0" smtClean="0">
                    <a:ea typeface="Cambria Math" pitchFamily="18" charset="0"/>
                  </a:rPr>
                  <a:t> faster than searching linearly!</a:t>
                </a:r>
                <a:endParaRPr lang="en-US" sz="2900" b="1" dirty="0"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334000"/>
              </a:xfrm>
              <a:blipFill rotWithShape="1">
                <a:blip r:embed="rId2" cstate="print"/>
                <a:stretch>
                  <a:fillRect l="-963" t="-2171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1325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look at a comparison of a linear search to a logarithmic search: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3409376"/>
              </p:ext>
            </p:extLst>
          </p:nvPr>
        </p:nvGraphicFramePr>
        <p:xfrm>
          <a:off x="1371600" y="2819400"/>
          <a:ext cx="6096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log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65536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1048576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33554432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1073741824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035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Recursion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05000"/>
          </a:xfrm>
        </p:spPr>
        <p:txBody>
          <a:bodyPr/>
          <a:lstStyle/>
          <a:p>
            <a:r>
              <a:rPr lang="en-US" dirty="0" smtClean="0"/>
              <a:t>The iterative code is not the easiest to read, if we look at the recursive code</a:t>
            </a:r>
          </a:p>
          <a:p>
            <a:pPr lvl="1"/>
            <a:r>
              <a:rPr lang="en-US" dirty="0" smtClean="0"/>
              <a:t>It’s MUCH easier to read and understand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657600"/>
            <a:ext cx="78486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(!terminating condition){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657600"/>
            <a:ext cx="78486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(!terminating condition){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0;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need a stopping case:</a:t>
            </a:r>
          </a:p>
          <a:p>
            <a:pPr marL="1143000" marR="0" lvl="2" indent="-228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7103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have to STOP the recursion at some point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D7309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Stopping cases:</a:t>
            </a:r>
          </a:p>
          <a:p>
            <a:pPr marL="971550" marR="0" lvl="1" indent="-5143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2960C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found the number!</a:t>
            </a:r>
          </a:p>
          <a:p>
            <a:pPr marL="971550" marR="0" lvl="1" indent="-5143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2960C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Or we have reduced our search range to nothing – the number wasn’t found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  <a:sym typeface="Wingdings" pitchFamily="2" charset="2"/>
              </a:rPr>
              <a:t>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1371600" marR="0" lvl="2" indent="-5143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7103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??  The search range would be empty when low &gt; high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657600"/>
            <a:ext cx="78486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low &lt;= 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mid =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low+high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== values[mid])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    return 1; 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0;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658612"/>
            <a:ext cx="7848600" cy="30469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low &lt;= 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mid =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low+high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==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1; </a:t>
            </a:r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Otherwise recursively search here</a:t>
            </a:r>
          </a:p>
          <a:p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564791"/>
            <a:ext cx="7848600" cy="32932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low &lt;= 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mid =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low+high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==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1; </a:t>
            </a:r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&gt;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// Do something else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Do something</a:t>
            </a:r>
            <a:endParaRPr lang="en-US" sz="16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0;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allAtOnce" animBg="1"/>
      <p:bldP spid="9" grpId="0" build="allAtOnce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24000"/>
          </a:xfrm>
        </p:spPr>
        <p:txBody>
          <a:bodyPr/>
          <a:lstStyle/>
          <a:p>
            <a:r>
              <a:rPr lang="en-US" dirty="0" smtClean="0"/>
              <a:t>What are our recursive calls going to be?</a:t>
            </a:r>
          </a:p>
          <a:p>
            <a:pPr lvl="1"/>
            <a:r>
              <a:rPr lang="en-US" dirty="0" smtClean="0"/>
              <a:t>We need to change what low and high are</a:t>
            </a:r>
          </a:p>
          <a:p>
            <a:pPr lvl="1"/>
            <a:r>
              <a:rPr lang="en-US" dirty="0" smtClean="0"/>
              <a:t>So we get the following: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76600"/>
            <a:ext cx="7848600" cy="32932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low &lt;= 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mid =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low+high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==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1; </a:t>
            </a:r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&gt;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return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(values, mid+1,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(values, low, mid-1,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0;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276600"/>
            <a:ext cx="7848600" cy="32932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*values,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low,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high,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low &lt;= 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mid =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low+high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==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1; </a:t>
            </a:r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if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&gt; values[mid])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   // Do something else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// Do something</a:t>
            </a:r>
            <a:endParaRPr lang="en-US" sz="16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0;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Binary Search Code summary (using recursion):</a:t>
            </a:r>
          </a:p>
          <a:p>
            <a:pPr lvl="1"/>
            <a:r>
              <a:rPr lang="en-US" dirty="0" smtClean="0"/>
              <a:t>If the value is found, </a:t>
            </a:r>
          </a:p>
          <a:p>
            <a:pPr lvl="2"/>
            <a:r>
              <a:rPr lang="en-US" dirty="0" smtClean="0"/>
              <a:t>return 1</a:t>
            </a:r>
          </a:p>
          <a:p>
            <a:pPr lvl="1"/>
            <a:r>
              <a:rPr lang="en-US" dirty="0" smtClean="0"/>
              <a:t>Otherwise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&gt; values[mid])</a:t>
            </a:r>
          </a:p>
          <a:p>
            <a:pPr lvl="3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Recursively call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to the right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searchVal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values[mid])</a:t>
            </a:r>
          </a:p>
          <a:p>
            <a:pPr lvl="3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Recursively call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to the left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low is ever greater than high</a:t>
            </a:r>
          </a:p>
          <a:p>
            <a:pPr lvl="2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 value is not in the array return 0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Why use recursion?</a:t>
            </a:r>
          </a:p>
          <a:p>
            <a:pPr lvl="1"/>
            <a:r>
              <a:rPr lang="en-US" dirty="0" smtClean="0"/>
              <a:t>Some solutions are naturally recursive.</a:t>
            </a:r>
          </a:p>
          <a:p>
            <a:pPr lvl="2"/>
            <a:r>
              <a:rPr lang="en-US" dirty="0" smtClean="0"/>
              <a:t>In these cases there might be less code for a recursive solution, and it might be easier to read and understand.</a:t>
            </a:r>
          </a:p>
          <a:p>
            <a:endParaRPr lang="en-US" dirty="0" smtClean="0"/>
          </a:p>
          <a:p>
            <a:r>
              <a:rPr lang="en-US" dirty="0" smtClean="0"/>
              <a:t>Why NOT user recursion?</a:t>
            </a:r>
          </a:p>
          <a:p>
            <a:pPr lvl="1"/>
            <a:r>
              <a:rPr lang="en-US" dirty="0" smtClean="0"/>
              <a:t>Every problem that can be solved with recursion can be solved iteratively.</a:t>
            </a:r>
          </a:p>
          <a:p>
            <a:pPr lvl="1"/>
            <a:r>
              <a:rPr lang="en-US" dirty="0" smtClean="0"/>
              <a:t>Recursive calls take up memory and CPU time</a:t>
            </a:r>
          </a:p>
          <a:p>
            <a:pPr lvl="2"/>
            <a:r>
              <a:rPr lang="en-US" dirty="0" smtClean="0"/>
              <a:t>Exponential Complexity – calling the Fib function uses 2</a:t>
            </a:r>
            <a:r>
              <a:rPr lang="en-US" baseline="30000" dirty="0" smtClean="0"/>
              <a:t>n</a:t>
            </a:r>
            <a:r>
              <a:rPr lang="en-US" dirty="0" smtClean="0"/>
              <a:t> function calls.</a:t>
            </a:r>
          </a:p>
          <a:p>
            <a:pPr lvl="1"/>
            <a:r>
              <a:rPr lang="en-US" dirty="0" smtClean="0"/>
              <a:t>Consider time and space complexity.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Recursion – behind the scenes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Every time we </a:t>
            </a:r>
            <a:r>
              <a:rPr lang="en-US" sz="2400" dirty="0" err="1" smtClean="0"/>
              <a:t>recurse</a:t>
            </a:r>
            <a:r>
              <a:rPr lang="en-US" sz="2400" dirty="0" smtClean="0"/>
              <a:t>, we are doing another function call, this results in manipulating the run-time stack in memory, passing parameters, and transferring control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So recursion costs us both in time and memory usage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Recursion?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Recursive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54526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elegant – easier to read:</a:t>
            </a:r>
          </a:p>
          <a:p>
            <a:r>
              <a:rPr lang="en-US" dirty="0" smtClean="0"/>
              <a:t>But we aren’t seeing the stack manipulations which require:</a:t>
            </a:r>
          </a:p>
          <a:p>
            <a:pPr lvl="1"/>
            <a:r>
              <a:rPr lang="en-US" dirty="0" smtClean="0"/>
              <a:t> pushing a new n,</a:t>
            </a:r>
          </a:p>
          <a:p>
            <a:pPr lvl="1"/>
            <a:r>
              <a:rPr lang="en-US" dirty="0" smtClean="0"/>
              <a:t>space for the function’s return value, and updating the stack pointer register</a:t>
            </a:r>
          </a:p>
          <a:p>
            <a:pPr lvl="1"/>
            <a:r>
              <a:rPr lang="en-US" dirty="0" smtClean="0"/>
              <a:t>and popping off the return value and n when done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Iterative Solution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133600"/>
            <a:ext cx="32766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n==1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return 1; </a:t>
            </a:r>
            <a:endParaRPr lang="en-US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n*fact(n-1);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2133600"/>
            <a:ext cx="32766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result = 1;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while (n &gt; 1) {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result *= n--;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	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Recursion?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If recursion is harder to understand and less efficient, why use it?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It leads to elegant solutions – less code, less need for local variables, etc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If we can define a function mathematically, the solution is easy to codify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Some problems require recursion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Tree traversals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Graph traversals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Search problems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Some sorting algorithms (</a:t>
            </a:r>
            <a:r>
              <a:rPr lang="en-US" sz="2000" dirty="0" err="1" smtClean="0"/>
              <a:t>quicksort</a:t>
            </a:r>
            <a:r>
              <a:rPr lang="en-US" sz="2000" dirty="0" smtClean="0"/>
              <a:t>, </a:t>
            </a:r>
            <a:r>
              <a:rPr lang="en-US" sz="2000" dirty="0" err="1" smtClean="0"/>
              <a:t>mergesort</a:t>
            </a:r>
            <a:r>
              <a:rPr lang="en-US" sz="2000" dirty="0" smtClean="0"/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Note:  this is not strictly speaking true, we can accomplish a solution without recursion by using iteration and a stack, but in effect we would be simulating recursion, so why not use it?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 some cases, an algorithm with a recursive solution leads to a lesser computational complexity than an algorithm without recursion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Compare Insertion Sort to Merge Sort for example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that:</a:t>
            </a:r>
          </a:p>
          <a:p>
            <a:pPr lvl="1"/>
            <a:r>
              <a:rPr lang="en-US" dirty="0" smtClean="0"/>
              <a:t>Takes in 2 non-negative integers</a:t>
            </a:r>
          </a:p>
          <a:p>
            <a:pPr lvl="1"/>
            <a:r>
              <a:rPr lang="en-US" dirty="0" smtClean="0"/>
              <a:t>Returns the product</a:t>
            </a:r>
          </a:p>
          <a:p>
            <a:pPr lvl="2"/>
            <a:r>
              <a:rPr lang="en-US" dirty="0" smtClean="0"/>
              <a:t>Does NOT use multiplication to get the answer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if the parameters are 6 and 4</a:t>
            </a:r>
          </a:p>
          <a:p>
            <a:pPr lvl="2"/>
            <a:r>
              <a:rPr lang="en-US" dirty="0" smtClean="0"/>
              <a:t>We get 24</a:t>
            </a:r>
          </a:p>
          <a:p>
            <a:pPr lvl="2"/>
            <a:r>
              <a:rPr lang="en-US" dirty="0" smtClean="0"/>
              <a:t>Not using multiplication, we would have to do 6+6+6+6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Recursion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/>
          <a:lstStyle/>
          <a:p>
            <a:r>
              <a:rPr lang="en-US" dirty="0" smtClean="0"/>
              <a:t>Let’s do another example problem – Fibonacci Sequence</a:t>
            </a:r>
          </a:p>
          <a:p>
            <a:pPr lvl="1"/>
            <a:r>
              <a:rPr lang="en-US" dirty="0" smtClean="0"/>
              <a:t>1, 1, 2, 3, 5, 8, 13, 21,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Let’s create a function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we return the nth Fibonacci number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Fib(1) = 1, Fib(2) = 1, Fib(3) = 2, Fib(4) = 3, Fib(5) = 5, …</a:t>
            </a:r>
          </a:p>
          <a:p>
            <a:r>
              <a:rPr lang="en-US" dirty="0" smtClean="0">
                <a:cs typeface="Courier New" pitchFamily="49" charset="0"/>
              </a:rPr>
              <a:t>What would our base (or stopping) cases be?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943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1, 1, 2, 3, 5, 8, 13, 21, 34, 55, 89, 144, …</a:t>
            </a:r>
          </a:p>
          <a:p>
            <a:endParaRPr lang="en-US" dirty="0" smtClean="0"/>
          </a:p>
          <a:p>
            <a:r>
              <a:rPr lang="en-US" dirty="0" smtClean="0"/>
              <a:t>Base (stopping) cases:</a:t>
            </a:r>
          </a:p>
          <a:p>
            <a:pPr lvl="1"/>
            <a:r>
              <a:rPr lang="en-US" dirty="0" smtClean="0"/>
              <a:t>Fib(1) = 1</a:t>
            </a:r>
          </a:p>
          <a:p>
            <a:pPr lvl="1"/>
            <a:r>
              <a:rPr lang="en-US" dirty="0" smtClean="0"/>
              <a:t>Fib(2) = 1,</a:t>
            </a:r>
          </a:p>
          <a:p>
            <a:r>
              <a:rPr lang="en-US" dirty="0" smtClean="0"/>
              <a:t>Then for the rest of the cases:  Fib(n) = ?</a:t>
            </a:r>
          </a:p>
          <a:p>
            <a:pPr lvl="1"/>
            <a:r>
              <a:rPr lang="en-US" dirty="0" smtClean="0"/>
              <a:t>Fib(n) = Fib(n-1) + Fib(n-2), for n&gt;2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Fib(9) = ?</a:t>
            </a:r>
          </a:p>
          <a:p>
            <a:pPr lvl="1"/>
            <a:r>
              <a:rPr lang="en-US" dirty="0" smtClean="0"/>
              <a:t>Fib(8) + Fib(7) = 21 + 13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-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if we can program the </a:t>
            </a:r>
            <a:r>
              <a:rPr lang="en-US" smtClean="0"/>
              <a:t>Fibonacci example…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-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Let’s say we called </a:t>
            </a:r>
            <a:r>
              <a:rPr lang="en-US" dirty="0" err="1" smtClean="0"/>
              <a:t>Fibo</a:t>
            </a:r>
            <a:r>
              <a:rPr lang="en-US" dirty="0" smtClean="0"/>
              <a:t>(5), we can visualize the calls to </a:t>
            </a:r>
            <a:r>
              <a:rPr lang="en-US" dirty="0" err="1" smtClean="0"/>
              <a:t>Fibo</a:t>
            </a:r>
            <a:r>
              <a:rPr lang="en-US" dirty="0" smtClean="0"/>
              <a:t> on the stack as a tree: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31058" y="2971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(5)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3733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(4)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78858" y="3733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(3)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(3)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642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930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646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(1)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5410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(1)</a:t>
            </a:r>
            <a:endParaRPr lang="en-US" sz="2400" b="1" dirty="0"/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rot="5400000">
            <a:off x="3888433" y="2751603"/>
            <a:ext cx="300335" cy="16640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>
          <a:xfrm rot="16200000" flipH="1">
            <a:off x="5444362" y="2859732"/>
            <a:ext cx="300335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7" idx="0"/>
          </p:cNvCxnSpPr>
          <p:nvPr/>
        </p:nvCxnSpPr>
        <p:spPr>
          <a:xfrm rot="5400000">
            <a:off x="2484904" y="3926532"/>
            <a:ext cx="452735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8" idx="0"/>
          </p:cNvCxnSpPr>
          <p:nvPr/>
        </p:nvCxnSpPr>
        <p:spPr>
          <a:xfrm rot="16200000" flipH="1">
            <a:off x="3278833" y="4123203"/>
            <a:ext cx="452735" cy="597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  <a:endCxn id="9" idx="0"/>
          </p:cNvCxnSpPr>
          <p:nvPr/>
        </p:nvCxnSpPr>
        <p:spPr>
          <a:xfrm rot="5400000">
            <a:off x="5749162" y="4078932"/>
            <a:ext cx="452735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10" idx="0"/>
          </p:cNvCxnSpPr>
          <p:nvPr/>
        </p:nvCxnSpPr>
        <p:spPr>
          <a:xfrm rot="16200000" flipH="1">
            <a:off x="6434962" y="4078932"/>
            <a:ext cx="452735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1" idx="0"/>
          </p:cNvCxnSpPr>
          <p:nvPr/>
        </p:nvCxnSpPr>
        <p:spPr>
          <a:xfrm rot="5400000">
            <a:off x="1646704" y="4840932"/>
            <a:ext cx="300335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2" idx="0"/>
          </p:cNvCxnSpPr>
          <p:nvPr/>
        </p:nvCxnSpPr>
        <p:spPr>
          <a:xfrm rot="16200000" flipH="1">
            <a:off x="2294404" y="5031432"/>
            <a:ext cx="300335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-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Let’s say we called </a:t>
            </a:r>
            <a:r>
              <a:rPr lang="en-US" dirty="0" err="1" smtClean="0"/>
              <a:t>Fibo</a:t>
            </a:r>
            <a:r>
              <a:rPr lang="en-US" dirty="0" smtClean="0"/>
              <a:t>(5), we can visualize the calls to </a:t>
            </a:r>
            <a:r>
              <a:rPr lang="en-US" dirty="0" err="1" smtClean="0"/>
              <a:t>Fibo</a:t>
            </a:r>
            <a:r>
              <a:rPr lang="en-US" dirty="0" smtClean="0"/>
              <a:t> on the stack as a tree: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31058" y="2971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(5)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3733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(4)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78858" y="3733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(3)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(3)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642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930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646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(1)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5410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(1)</a:t>
            </a:r>
            <a:endParaRPr lang="en-US" sz="2400" b="1" dirty="0"/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rot="5400000">
            <a:off x="3888433" y="2751603"/>
            <a:ext cx="300335" cy="16640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>
          <a:xfrm rot="16200000" flipH="1">
            <a:off x="5444362" y="2859732"/>
            <a:ext cx="300335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7" idx="0"/>
          </p:cNvCxnSpPr>
          <p:nvPr/>
        </p:nvCxnSpPr>
        <p:spPr>
          <a:xfrm rot="5400000">
            <a:off x="2484904" y="3926532"/>
            <a:ext cx="452735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8" idx="0"/>
          </p:cNvCxnSpPr>
          <p:nvPr/>
        </p:nvCxnSpPr>
        <p:spPr>
          <a:xfrm rot="16200000" flipH="1">
            <a:off x="3278833" y="4123203"/>
            <a:ext cx="452735" cy="597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  <a:endCxn id="9" idx="0"/>
          </p:cNvCxnSpPr>
          <p:nvPr/>
        </p:nvCxnSpPr>
        <p:spPr>
          <a:xfrm rot="5400000">
            <a:off x="5749162" y="4078932"/>
            <a:ext cx="452735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10" idx="0"/>
          </p:cNvCxnSpPr>
          <p:nvPr/>
        </p:nvCxnSpPr>
        <p:spPr>
          <a:xfrm rot="16200000" flipH="1">
            <a:off x="6434962" y="4078932"/>
            <a:ext cx="452735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1" idx="0"/>
          </p:cNvCxnSpPr>
          <p:nvPr/>
        </p:nvCxnSpPr>
        <p:spPr>
          <a:xfrm rot="5400000">
            <a:off x="1646704" y="4840932"/>
            <a:ext cx="300335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2" idx="0"/>
          </p:cNvCxnSpPr>
          <p:nvPr/>
        </p:nvCxnSpPr>
        <p:spPr>
          <a:xfrm rot="16200000" flipH="1">
            <a:off x="2294404" y="5031432"/>
            <a:ext cx="300335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-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/>
          <a:lstStyle/>
          <a:p>
            <a:r>
              <a:rPr lang="en-US" dirty="0" smtClean="0"/>
              <a:t>Let’s say we called </a:t>
            </a:r>
            <a:r>
              <a:rPr lang="en-US" dirty="0" err="1" smtClean="0"/>
              <a:t>Fibo</a:t>
            </a:r>
            <a:r>
              <a:rPr lang="en-US" dirty="0" smtClean="0"/>
              <a:t>(5), we can visualize the calls to </a:t>
            </a:r>
            <a:r>
              <a:rPr lang="en-US" dirty="0" err="1" smtClean="0"/>
              <a:t>Fibo</a:t>
            </a:r>
            <a:r>
              <a:rPr lang="en-US" dirty="0" smtClean="0"/>
              <a:t> on the stack as a tree: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31058" y="2971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(5)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3733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(4)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78858" y="37338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(3)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(3)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642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930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64658" y="4648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(1)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(2)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5410200"/>
            <a:ext cx="10791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Fibo</a:t>
            </a:r>
            <a:r>
              <a:rPr lang="en-US" sz="2400" b="1" dirty="0" smtClean="0"/>
              <a:t>(1)</a:t>
            </a:r>
            <a:endParaRPr lang="en-US" sz="2400" b="1" dirty="0"/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rot="5400000">
            <a:off x="3888433" y="2751603"/>
            <a:ext cx="300335" cy="16640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>
          <a:xfrm rot="16200000" flipH="1">
            <a:off x="5444362" y="2859732"/>
            <a:ext cx="300335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  <a:endCxn id="7" idx="0"/>
          </p:cNvCxnSpPr>
          <p:nvPr/>
        </p:nvCxnSpPr>
        <p:spPr>
          <a:xfrm rot="5400000">
            <a:off x="2484904" y="3926532"/>
            <a:ext cx="452735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8" idx="0"/>
          </p:cNvCxnSpPr>
          <p:nvPr/>
        </p:nvCxnSpPr>
        <p:spPr>
          <a:xfrm rot="16200000" flipH="1">
            <a:off x="3278833" y="4123203"/>
            <a:ext cx="452735" cy="597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2"/>
            <a:endCxn id="9" idx="0"/>
          </p:cNvCxnSpPr>
          <p:nvPr/>
        </p:nvCxnSpPr>
        <p:spPr>
          <a:xfrm rot="5400000">
            <a:off x="5749162" y="4078932"/>
            <a:ext cx="452735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10" idx="0"/>
          </p:cNvCxnSpPr>
          <p:nvPr/>
        </p:nvCxnSpPr>
        <p:spPr>
          <a:xfrm rot="16200000" flipH="1">
            <a:off x="6434962" y="4078932"/>
            <a:ext cx="452735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1" idx="0"/>
          </p:cNvCxnSpPr>
          <p:nvPr/>
        </p:nvCxnSpPr>
        <p:spPr>
          <a:xfrm rot="5400000">
            <a:off x="1646704" y="4840932"/>
            <a:ext cx="300335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2" idx="0"/>
          </p:cNvCxnSpPr>
          <p:nvPr/>
        </p:nvCxnSpPr>
        <p:spPr>
          <a:xfrm rot="16200000" flipH="1">
            <a:off x="2294404" y="5031432"/>
            <a:ext cx="300335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1058" y="2971800"/>
            <a:ext cx="109677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3+2=5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67000" y="3733800"/>
            <a:ext cx="109677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2+1=3 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778858" y="3733800"/>
            <a:ext cx="123463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1+1=2 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676400" y="4648200"/>
            <a:ext cx="116570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1+1=2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264258" y="4648201"/>
            <a:ext cx="115534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1     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093058" y="4648200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  1      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64658" y="4648200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   1     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838200" y="5410200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   1     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133600" y="5410200"/>
            <a:ext cx="10983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    1      </a:t>
            </a:r>
            <a:endParaRPr lang="en-US" sz="2400" b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3897250" y="2747140"/>
            <a:ext cx="300335" cy="1664058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5487643" y="2820804"/>
            <a:ext cx="300335" cy="1516729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510953" y="3939300"/>
            <a:ext cx="452735" cy="956136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3270818" y="4135570"/>
            <a:ext cx="452735" cy="563595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2"/>
            <a:endCxn id="30" idx="0"/>
          </p:cNvCxnSpPr>
          <p:nvPr/>
        </p:nvCxnSpPr>
        <p:spPr>
          <a:xfrm rot="5400000">
            <a:off x="5792844" y="4044868"/>
            <a:ext cx="452735" cy="753928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2"/>
            <a:endCxn id="31" idx="0"/>
          </p:cNvCxnSpPr>
          <p:nvPr/>
        </p:nvCxnSpPr>
        <p:spPr>
          <a:xfrm rot="16200000" flipH="1">
            <a:off x="6478644" y="4112996"/>
            <a:ext cx="452735" cy="617672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623702" y="4819637"/>
            <a:ext cx="300335" cy="871863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2271401" y="5043799"/>
            <a:ext cx="300335" cy="423537"/>
          </a:xfrm>
          <a:prstGeom prst="straightConnector1">
            <a:avLst/>
          </a:prstGeom>
          <a:ln w="38100">
            <a:solidFill>
              <a:schemeClr val="tx2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1" grpId="0" animBg="1"/>
      <p:bldP spid="23" grpId="0" animBg="1"/>
      <p:bldP spid="25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5716</TotalTime>
  <Words>2126</Words>
  <Application>Microsoft Office PowerPoint</Application>
  <PresentationFormat>On-screen Show (4:3)</PresentationFormat>
  <Paragraphs>509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ucf_STRIPES_yellow</vt:lpstr>
      <vt:lpstr>Linear vs Binary Search</vt:lpstr>
      <vt:lpstr>What is recursion?</vt:lpstr>
      <vt:lpstr>Recursion</vt:lpstr>
      <vt:lpstr>Recursion Example</vt:lpstr>
      <vt:lpstr>Fibonacci</vt:lpstr>
      <vt:lpstr>Recursion - Fibonacci</vt:lpstr>
      <vt:lpstr>Recursion - Fibonacci</vt:lpstr>
      <vt:lpstr>Recursion - Fibonacci</vt:lpstr>
      <vt:lpstr>Recursion - Fibonacci</vt:lpstr>
      <vt:lpstr>Practice Problem</vt:lpstr>
      <vt:lpstr>Linear Search</vt:lpstr>
      <vt:lpstr>Linear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Efficiency of Binary Search</vt:lpstr>
      <vt:lpstr>Efficiency of Binary Search</vt:lpstr>
      <vt:lpstr>Efficiency of Binary Search</vt:lpstr>
      <vt:lpstr>Efficiency of Binary Search</vt:lpstr>
      <vt:lpstr>Efficiency of Binary Search</vt:lpstr>
      <vt:lpstr>Efficiency of Binary Search</vt:lpstr>
      <vt:lpstr>Recursion</vt:lpstr>
      <vt:lpstr>Recursive Binary Search</vt:lpstr>
      <vt:lpstr>Recursive Binary Search</vt:lpstr>
      <vt:lpstr>Recursive Binary Search</vt:lpstr>
      <vt:lpstr>Recursive Binary Search</vt:lpstr>
      <vt:lpstr>Why Recursion?</vt:lpstr>
      <vt:lpstr>Why Recursion?</vt:lpstr>
      <vt:lpstr>Why Recursion?</vt:lpstr>
      <vt:lpstr>Practice Problem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39</cp:revision>
  <dcterms:created xsi:type="dcterms:W3CDTF">2011-06-06T20:26:19Z</dcterms:created>
  <dcterms:modified xsi:type="dcterms:W3CDTF">2012-01-26T16:25:40Z</dcterms:modified>
</cp:coreProperties>
</file>