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427" r:id="rId3"/>
    <p:sldId id="437" r:id="rId4"/>
    <p:sldId id="358" r:id="rId5"/>
    <p:sldId id="414" r:id="rId6"/>
    <p:sldId id="417" r:id="rId7"/>
    <p:sldId id="418" r:id="rId8"/>
    <p:sldId id="419" r:id="rId9"/>
    <p:sldId id="420" r:id="rId10"/>
    <p:sldId id="421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23" r:id="rId19"/>
    <p:sldId id="435" r:id="rId20"/>
    <p:sldId id="424" r:id="rId21"/>
    <p:sldId id="425" r:id="rId22"/>
    <p:sldId id="426" r:id="rId23"/>
    <p:sldId id="429" r:id="rId24"/>
    <p:sldId id="428" r:id="rId25"/>
    <p:sldId id="430" r:id="rId26"/>
    <p:sldId id="431" r:id="rId27"/>
    <p:sldId id="432" r:id="rId28"/>
    <p:sldId id="436" r:id="rId29"/>
    <p:sldId id="433" r:id="rId30"/>
    <p:sldId id="43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E44D0A"/>
    <a:srgbClr val="7FA3CF"/>
    <a:srgbClr val="FF9933"/>
    <a:srgbClr val="00589A"/>
    <a:srgbClr val="E62D08"/>
    <a:srgbClr val="FFB66D"/>
    <a:srgbClr val="FFFFDD"/>
    <a:srgbClr val="FFFF79"/>
    <a:srgbClr val="2C77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70" d="100"/>
          <a:sy n="70" d="100"/>
        </p:scale>
        <p:origin x="-69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Linked List Variations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524000"/>
            <a:ext cx="8763000" cy="40934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Create the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the new node’s next to itself (circular!)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If the list is empty, return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0"/>
            <a:ext cx="3505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524000"/>
            <a:ext cx="8763000" cy="470898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the new node’s next to itself (circular!)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If the list is empty, return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0"/>
            <a:ext cx="3505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763000" cy="50167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If the list is empty, return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0"/>
            <a:ext cx="3505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763000" cy="53245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If the list is empty, return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763000" cy="563231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If the list is empty, return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temp-&gt;next = tail-&gt;next;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763000" cy="59400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If the list is empty, return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temp-&gt;next = tail-&gt;next;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tail-&gt;next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763000" cy="59400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If the list is empty, return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temp-&gt;next = tail-&gt;next;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tail-&gt;next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763000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AddFront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Set the new node’s next to itself (circular!)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If the list is empty, return new node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temp-&gt;next = tail-&gt;next;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tail-&gt;next = temp;</a:t>
            </a:r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end of the list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return tail;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Inserting a node at the </a:t>
            </a:r>
            <a:r>
              <a:rPr lang="en-US" b="1" i="1" dirty="0" smtClean="0"/>
              <a:t>End</a:t>
            </a:r>
            <a:r>
              <a:rPr lang="en-US" dirty="0" smtClean="0"/>
              <a:t> of a Circular Linked List</a:t>
            </a:r>
          </a:p>
          <a:p>
            <a:pPr lvl="1"/>
            <a:r>
              <a:rPr lang="en-US" dirty="0" smtClean="0"/>
              <a:t>The new node will be placed just after the tail node </a:t>
            </a:r>
          </a:p>
          <a:p>
            <a:pPr lvl="2"/>
            <a:r>
              <a:rPr lang="en-US" dirty="0" smtClean="0"/>
              <a:t>(which is the last node in the list)</a:t>
            </a:r>
          </a:p>
          <a:p>
            <a:pPr lvl="1"/>
            <a:r>
              <a:rPr lang="en-US" dirty="0" smtClean="0"/>
              <a:t>So again the new node will be inserted between the tail node and the front node.</a:t>
            </a:r>
          </a:p>
          <a:p>
            <a:pPr lvl="1"/>
            <a:r>
              <a:rPr lang="en-US" dirty="0" smtClean="0"/>
              <a:t>The only difference with </a:t>
            </a:r>
            <a:r>
              <a:rPr lang="en-US" dirty="0" err="1" smtClean="0"/>
              <a:t>AddFront</a:t>
            </a:r>
            <a:r>
              <a:rPr lang="en-US" dirty="0" smtClean="0"/>
              <a:t>, is that now we need to change where tail points after we add the node.</a:t>
            </a:r>
          </a:p>
          <a:p>
            <a:pPr lvl="2"/>
            <a:r>
              <a:rPr lang="en-US" dirty="0" smtClean="0"/>
              <a:t>That’s the only difference, so the code is pretty similar.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876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305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24765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210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52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0391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838200" y="54102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4" idx="1"/>
          </p:cNvCxnSpPr>
          <p:nvPr/>
        </p:nvCxnSpPr>
        <p:spPr>
          <a:xfrm>
            <a:off x="32004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029200" y="59817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69342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874292" y="60925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5400000">
            <a:off x="4076700" y="4762500"/>
            <a:ext cx="381000" cy="1371600"/>
          </a:xfrm>
          <a:prstGeom prst="leftBrace">
            <a:avLst>
              <a:gd name="adj1" fmla="val 8333"/>
              <a:gd name="adj2" fmla="val 48881"/>
            </a:avLst>
          </a:prstGeom>
          <a:ln>
            <a:solidFill>
              <a:srgbClr val="E44D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49530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front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2977032">
            <a:off x="2651126" y="5234188"/>
            <a:ext cx="914400" cy="381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52600" y="4343400"/>
            <a:ext cx="1415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We want to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insert here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914400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95400"/>
            <a:ext cx="8763000" cy="563231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AddEnd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tail,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Create the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node *temp = (node*)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(node));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temp-&gt;data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the new node’s next to itself (circular!)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temp-&gt;next = temp;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If the list is empty, return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(tail == NULL) return temp;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our new node’s next to the front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temp-&gt;next = tail-&gt;next;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Set tail’s next to our new node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tail-&gt;next = temp;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Return the </a:t>
            </a:r>
            <a:r>
              <a:rPr lang="en-US" sz="2000" b="1" i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end of the list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u="sng" dirty="0" smtClean="0">
                <a:solidFill>
                  <a:srgbClr val="00B050"/>
                </a:solidFill>
                <a:uFill>
                  <a:solidFill>
                    <a:srgbClr val="FFFF00"/>
                  </a:solidFill>
                </a:uFill>
                <a:latin typeface="Courier New" pitchFamily="49" charset="0"/>
                <a:cs typeface="Courier New" pitchFamily="49" charset="0"/>
              </a:rPr>
              <a:t>return temp;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0"/>
            <a:ext cx="35052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3048000" y="5791200"/>
            <a:ext cx="2819400" cy="1219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48524" y="6027003"/>
            <a:ext cx="245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The only line of code 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that’s different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Linked List 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1600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Write a recursive function that deletes every other node in the linked list pointed to by the input parameter </a:t>
            </a:r>
            <a:r>
              <a:rPr lang="en-US" i="1" dirty="0" smtClean="0"/>
              <a:t>head</a:t>
            </a:r>
            <a:r>
              <a:rPr lang="en-US" dirty="0" smtClean="0"/>
              <a:t>.  (Specifically, the 2</a:t>
            </a:r>
            <a:r>
              <a:rPr lang="en-US" baseline="30000" dirty="0" smtClean="0"/>
              <a:t>nd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etc. nodes are deleted)  </a:t>
            </a:r>
          </a:p>
          <a:p>
            <a:pPr lvl="1"/>
            <a:r>
              <a:rPr lang="en-US" dirty="0" smtClean="0"/>
              <a:t>From Fall 2009 Foundation Exam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965371"/>
            <a:ext cx="9144000" cy="38164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delEveryOther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head){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(head == NULL || head-&gt;next == NULL) return;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node *temp = head-&gt;next;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head-&gt;next = temp-&gt;next;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	free(temp);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delEveryOther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(head-&gt;next);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686800" cy="4906963"/>
          </a:xfrm>
        </p:spPr>
        <p:txBody>
          <a:bodyPr/>
          <a:lstStyle/>
          <a:p>
            <a:r>
              <a:rPr lang="en-US" dirty="0" smtClean="0"/>
              <a:t>Deleting the First Node in a Circular Linked List</a:t>
            </a:r>
          </a:p>
          <a:p>
            <a:pPr lvl="1"/>
            <a:r>
              <a:rPr lang="en-US" dirty="0" smtClean="0"/>
              <a:t>The first node can be deleted by simply replacing the next field of tail node with the next filed of the first node:</a:t>
            </a:r>
          </a:p>
          <a:p>
            <a:pPr lvl="2"/>
            <a:r>
              <a:rPr lang="en-US" dirty="0" smtClean="0"/>
              <a:t>temp = tail-&gt;next;  // This is the front</a:t>
            </a:r>
          </a:p>
          <a:p>
            <a:pPr lvl="2"/>
            <a:r>
              <a:rPr lang="en-US" dirty="0" smtClean="0"/>
              <a:t>tail-&gt;next = temp-&gt;next;  // This is the node after front</a:t>
            </a:r>
          </a:p>
          <a:p>
            <a:pPr lvl="2"/>
            <a:r>
              <a:rPr lang="en-US" dirty="0" smtClean="0"/>
              <a:t>free(temp);</a:t>
            </a:r>
          </a:p>
          <a:p>
            <a:pPr lvl="2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791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9530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305300" y="5791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5791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2476500" y="5791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5791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210300" y="5791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5200" y="5791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039100" y="5791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838200" y="54864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4" idx="1"/>
          </p:cNvCxnSpPr>
          <p:nvPr/>
        </p:nvCxnSpPr>
        <p:spPr>
          <a:xfrm>
            <a:off x="3200400" y="60579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029200" y="60579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6934200" y="60579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874292" y="61687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5400000">
            <a:off x="4076700" y="4838700"/>
            <a:ext cx="381000" cy="1371600"/>
          </a:xfrm>
          <a:prstGeom prst="leftBrace">
            <a:avLst>
              <a:gd name="adj1" fmla="val 8333"/>
              <a:gd name="adj2" fmla="val 48881"/>
            </a:avLst>
          </a:prstGeom>
          <a:ln>
            <a:solidFill>
              <a:srgbClr val="E44D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50292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front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05200" y="51054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temp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>
            <a:off x="3962400" y="5638800"/>
            <a:ext cx="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2770496" y="4697105"/>
            <a:ext cx="2975211" cy="1212376"/>
          </a:xfrm>
          <a:custGeom>
            <a:avLst/>
            <a:gdLst>
              <a:gd name="connsiteX0" fmla="*/ 0 w 2975211"/>
              <a:gd name="connsiteY0" fmla="*/ 1144137 h 1212376"/>
              <a:gd name="connsiteX1" fmla="*/ 1460310 w 2975211"/>
              <a:gd name="connsiteY1" fmla="*/ 11373 h 1212376"/>
              <a:gd name="connsiteX2" fmla="*/ 2975211 w 2975211"/>
              <a:gd name="connsiteY2" fmla="*/ 1212376 h 121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5211" h="1212376">
                <a:moveTo>
                  <a:pt x="0" y="1144137"/>
                </a:moveTo>
                <a:cubicBezTo>
                  <a:pt x="482221" y="572068"/>
                  <a:pt x="964442" y="0"/>
                  <a:pt x="1460310" y="11373"/>
                </a:cubicBezTo>
                <a:cubicBezTo>
                  <a:pt x="1956178" y="22746"/>
                  <a:pt x="2654489" y="1078173"/>
                  <a:pt x="2975211" y="1212376"/>
                </a:cubicBezTo>
              </a:path>
            </a:pathLst>
          </a:custGeom>
          <a:ln w="31750"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/>
      <p:bldP spid="22" grpId="0" animBg="1"/>
      <p:bldP spid="22" grpId="1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10600" cy="5105400"/>
          </a:xfrm>
        </p:spPr>
        <p:txBody>
          <a:bodyPr/>
          <a:lstStyle/>
          <a:p>
            <a:r>
              <a:rPr lang="en-US" dirty="0" smtClean="0"/>
              <a:t>Deleting the Last Node in a Circular Linked List</a:t>
            </a:r>
          </a:p>
          <a:p>
            <a:pPr lvl="1"/>
            <a:r>
              <a:rPr lang="en-US" dirty="0" smtClean="0"/>
              <a:t>This is a little more complicated</a:t>
            </a:r>
          </a:p>
          <a:p>
            <a:pPr lvl="2"/>
            <a:r>
              <a:rPr lang="en-US" dirty="0" smtClean="0"/>
              <a:t>The list has to be traversed to reach the second to last node.</a:t>
            </a:r>
          </a:p>
          <a:p>
            <a:pPr lvl="2"/>
            <a:r>
              <a:rPr lang="en-US" dirty="0" smtClean="0"/>
              <a:t>This had to become the tail node, and its next field has to point to the first node.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876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305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24765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210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52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0391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838200" y="54102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4" idx="1"/>
          </p:cNvCxnSpPr>
          <p:nvPr/>
        </p:nvCxnSpPr>
        <p:spPr>
          <a:xfrm>
            <a:off x="32004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029200" y="59817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69342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874292" y="60925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352800" y="44196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>
            <a:off x="3810000" y="4953000"/>
            <a:ext cx="0" cy="8382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3810000" y="4953000"/>
            <a:ext cx="2057400" cy="7620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2"/>
          </p:cNvCxnSpPr>
          <p:nvPr/>
        </p:nvCxnSpPr>
        <p:spPr>
          <a:xfrm>
            <a:off x="3810000" y="4953000"/>
            <a:ext cx="3886200" cy="7620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3886200" y="6096000"/>
            <a:ext cx="46584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162800" y="4495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>
            <a:off x="7620000" y="5029200"/>
            <a:ext cx="152400" cy="685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7" grpId="0" animBg="1"/>
      <p:bldP spid="22" grpId="0" animBg="1"/>
      <p:bldP spid="22" grpId="1" animBg="1"/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Doubly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791200"/>
          </a:xfrm>
        </p:spPr>
        <p:txBody>
          <a:bodyPr/>
          <a:lstStyle/>
          <a:p>
            <a:r>
              <a:rPr lang="en-US" dirty="0" smtClean="0"/>
              <a:t>Doubly Linked List Node: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DoublyLinkedList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Each node in the list contains a reference to both:</a:t>
            </a:r>
          </a:p>
          <a:p>
            <a:pPr lvl="2"/>
            <a:r>
              <a:rPr lang="en-US" dirty="0" smtClean="0"/>
              <a:t> the node which immediately precedes it AND </a:t>
            </a:r>
          </a:p>
          <a:p>
            <a:pPr lvl="2"/>
            <a:r>
              <a:rPr lang="en-US" dirty="0" smtClean="0"/>
              <a:t>to the node which follows it in the list.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35814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1066800" y="3848100"/>
            <a:ext cx="8382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7338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2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910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530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44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626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3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0198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7818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5532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914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4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8486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0104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820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1816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3528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44958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524000" y="44958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915400" y="4267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8915400" y="4267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610600" y="44196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334000" y="914400"/>
            <a:ext cx="35052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52600" y="4724400"/>
            <a:ext cx="18743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7030A0"/>
                </a:solidFill>
              </a:rPr>
              <a:t>prev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data </a:t>
            </a:r>
            <a:r>
              <a:rPr lang="en-US" sz="2200" b="1" dirty="0" smtClean="0">
                <a:solidFill>
                  <a:srgbClr val="00B050"/>
                </a:solidFill>
              </a:rPr>
              <a:t>next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05000" y="4267200"/>
            <a:ext cx="4572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895600" y="4267200"/>
            <a:ext cx="4572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23622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1242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8956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676400" y="4648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05000" y="1702713"/>
            <a:ext cx="16891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752600" y="2286000"/>
            <a:ext cx="200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7030A0"/>
                </a:solidFill>
              </a:rPr>
              <a:t>prev</a:t>
            </a:r>
            <a:r>
              <a:rPr lang="en-US" sz="2200" b="1" dirty="0" smtClean="0"/>
              <a:t>  </a:t>
            </a:r>
            <a:r>
              <a:rPr lang="en-US" sz="2200" b="1" dirty="0" smtClean="0">
                <a:solidFill>
                  <a:srgbClr val="0070C0"/>
                </a:solidFill>
              </a:rPr>
              <a:t>data  </a:t>
            </a:r>
            <a:r>
              <a:rPr lang="en-US" sz="2200" b="1" dirty="0" smtClean="0">
                <a:solidFill>
                  <a:srgbClr val="00B050"/>
                </a:solidFill>
              </a:rPr>
              <a:t>next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905000" y="1702713"/>
            <a:ext cx="533400" cy="609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48000" y="1702713"/>
            <a:ext cx="5334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>
            <a:off x="2438400" y="170271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352800" y="1855113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48000" y="170271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1524000" y="2159913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2" grpId="0" animBg="1"/>
      <p:bldP spid="26" grpId="0" animBg="1"/>
      <p:bldP spid="30" grpId="0" animBg="1"/>
      <p:bldP spid="59" grpId="0"/>
      <p:bldP spid="61" grpId="0" animBg="1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Doubly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5334000"/>
          </a:xfrm>
        </p:spPr>
        <p:txBody>
          <a:bodyPr/>
          <a:lstStyle/>
          <a:p>
            <a:r>
              <a:rPr lang="en-US" dirty="0" err="1" smtClean="0"/>
              <a:t>DoublyLinkedList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Advantages:</a:t>
            </a:r>
          </a:p>
          <a:p>
            <a:pPr lvl="2"/>
            <a:r>
              <a:rPr lang="en-US" dirty="0" smtClean="0"/>
              <a:t>Allows searching in BOTH directions</a:t>
            </a:r>
          </a:p>
          <a:p>
            <a:pPr lvl="2"/>
            <a:r>
              <a:rPr lang="en-US" dirty="0" smtClean="0"/>
              <a:t>Insertion and Deletion can be easily done with a single pointer.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35814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1066800" y="3848100"/>
            <a:ext cx="8382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7338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2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910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530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244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626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3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0198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7818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5532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91400" y="42672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4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8486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0104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820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1816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352800" y="46482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24000" y="44958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524000" y="44958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915400" y="4267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8915400" y="4267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610600" y="44196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10200" y="685800"/>
            <a:ext cx="35052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52600" y="4724400"/>
            <a:ext cx="18743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7030A0"/>
                </a:solidFill>
              </a:rPr>
              <a:t>prev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data </a:t>
            </a:r>
            <a:r>
              <a:rPr lang="en-US" sz="2200" b="1" dirty="0" smtClean="0">
                <a:solidFill>
                  <a:srgbClr val="00B050"/>
                </a:solidFill>
              </a:rPr>
              <a:t>next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05000" y="4267200"/>
            <a:ext cx="4572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895600" y="4267200"/>
            <a:ext cx="4572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23622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124200" y="4419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8956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676400" y="4648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Doubly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229600" cy="2362200"/>
          </a:xfrm>
        </p:spPr>
        <p:txBody>
          <a:bodyPr/>
          <a:lstStyle/>
          <a:p>
            <a:r>
              <a:rPr lang="en-US" dirty="0" smtClean="0"/>
              <a:t>Circular Doubly Linked List</a:t>
            </a:r>
          </a:p>
          <a:p>
            <a:pPr lvl="1"/>
            <a:r>
              <a:rPr lang="en-US" dirty="0" smtClean="0"/>
              <a:t>Same as a circular doubly linked list</a:t>
            </a:r>
          </a:p>
          <a:p>
            <a:pPr lvl="1"/>
            <a:r>
              <a:rPr lang="en-US" dirty="0" smtClean="0"/>
              <a:t>BUT the nodes in the list are doubly linked, so the last node connects to the front AND the first node connects to the last.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3622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3048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914400" y="2628900"/>
            <a:ext cx="8382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81400" y="3048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2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0386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800600" y="32004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5720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410200" y="3048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3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8674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9400" y="32004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008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239000" y="3048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4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6962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858000" y="34290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2296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029200" y="34290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200400" y="34290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334000" y="914400"/>
            <a:ext cx="3505200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600200" y="3505200"/>
            <a:ext cx="18743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7030A0"/>
                </a:solidFill>
              </a:rPr>
              <a:t>prev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data </a:t>
            </a:r>
            <a:r>
              <a:rPr lang="en-US" sz="2200" b="1" dirty="0" smtClean="0">
                <a:solidFill>
                  <a:srgbClr val="00B050"/>
                </a:solidFill>
              </a:rPr>
              <a:t>next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52600" y="3048000"/>
            <a:ext cx="4572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743200" y="3048000"/>
            <a:ext cx="4572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22098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971800" y="32004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43200" y="3048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1585415" y="2725003"/>
            <a:ext cx="7799695" cy="509516"/>
          </a:xfrm>
          <a:custGeom>
            <a:avLst/>
            <a:gdLst>
              <a:gd name="connsiteX0" fmla="*/ 284328 w 7799695"/>
              <a:gd name="connsiteY0" fmla="*/ 509516 h 509516"/>
              <a:gd name="connsiteX1" fmla="*/ 120555 w 7799695"/>
              <a:gd name="connsiteY1" fmla="*/ 154675 h 509516"/>
              <a:gd name="connsiteX2" fmla="*/ 1007660 w 7799695"/>
              <a:gd name="connsiteY2" fmla="*/ 45493 h 509516"/>
              <a:gd name="connsiteX3" fmla="*/ 2631743 w 7799695"/>
              <a:gd name="connsiteY3" fmla="*/ 59140 h 509516"/>
              <a:gd name="connsiteX4" fmla="*/ 7080913 w 7799695"/>
              <a:gd name="connsiteY4" fmla="*/ 72788 h 509516"/>
              <a:gd name="connsiteX5" fmla="*/ 6944436 w 7799695"/>
              <a:gd name="connsiteY5" fmla="*/ 495869 h 509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99695" h="509516">
                <a:moveTo>
                  <a:pt x="284328" y="509516"/>
                </a:moveTo>
                <a:cubicBezTo>
                  <a:pt x="142164" y="370764"/>
                  <a:pt x="0" y="232012"/>
                  <a:pt x="120555" y="154675"/>
                </a:cubicBezTo>
                <a:cubicBezTo>
                  <a:pt x="241110" y="77338"/>
                  <a:pt x="589129" y="61415"/>
                  <a:pt x="1007660" y="45493"/>
                </a:cubicBezTo>
                <a:cubicBezTo>
                  <a:pt x="1426191" y="29571"/>
                  <a:pt x="2631743" y="59140"/>
                  <a:pt x="2631743" y="59140"/>
                </a:cubicBezTo>
                <a:cubicBezTo>
                  <a:pt x="3643952" y="63689"/>
                  <a:pt x="6362131" y="0"/>
                  <a:pt x="7080913" y="72788"/>
                </a:cubicBezTo>
                <a:cubicBezTo>
                  <a:pt x="7799695" y="145576"/>
                  <a:pt x="6976281" y="400335"/>
                  <a:pt x="6944436" y="495869"/>
                </a:cubicBezTo>
              </a:path>
            </a:pathLst>
          </a:custGeom>
          <a:ln w="31750"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 rot="10800000">
            <a:off x="914400" y="3429000"/>
            <a:ext cx="7799695" cy="609600"/>
          </a:xfrm>
          <a:custGeom>
            <a:avLst/>
            <a:gdLst>
              <a:gd name="connsiteX0" fmla="*/ 284328 w 7799695"/>
              <a:gd name="connsiteY0" fmla="*/ 509516 h 509516"/>
              <a:gd name="connsiteX1" fmla="*/ 120555 w 7799695"/>
              <a:gd name="connsiteY1" fmla="*/ 154675 h 509516"/>
              <a:gd name="connsiteX2" fmla="*/ 1007660 w 7799695"/>
              <a:gd name="connsiteY2" fmla="*/ 45493 h 509516"/>
              <a:gd name="connsiteX3" fmla="*/ 2631743 w 7799695"/>
              <a:gd name="connsiteY3" fmla="*/ 59140 h 509516"/>
              <a:gd name="connsiteX4" fmla="*/ 7080913 w 7799695"/>
              <a:gd name="connsiteY4" fmla="*/ 72788 h 509516"/>
              <a:gd name="connsiteX5" fmla="*/ 6944436 w 7799695"/>
              <a:gd name="connsiteY5" fmla="*/ 495869 h 509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99695" h="509516">
                <a:moveTo>
                  <a:pt x="284328" y="509516"/>
                </a:moveTo>
                <a:cubicBezTo>
                  <a:pt x="142164" y="370764"/>
                  <a:pt x="0" y="232012"/>
                  <a:pt x="120555" y="154675"/>
                </a:cubicBezTo>
                <a:cubicBezTo>
                  <a:pt x="241110" y="77338"/>
                  <a:pt x="589129" y="61415"/>
                  <a:pt x="1007660" y="45493"/>
                </a:cubicBezTo>
                <a:cubicBezTo>
                  <a:pt x="1426191" y="29571"/>
                  <a:pt x="2631743" y="59140"/>
                  <a:pt x="2631743" y="59140"/>
                </a:cubicBezTo>
                <a:cubicBezTo>
                  <a:pt x="3643952" y="63689"/>
                  <a:pt x="6362131" y="0"/>
                  <a:pt x="7080913" y="72788"/>
                </a:cubicBezTo>
                <a:cubicBezTo>
                  <a:pt x="7799695" y="145576"/>
                  <a:pt x="6976281" y="400335"/>
                  <a:pt x="6944436" y="495869"/>
                </a:cubicBezTo>
              </a:path>
            </a:pathLst>
          </a:custGeom>
          <a:ln w="31750"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/>
          <p:cNvSpPr/>
          <p:nvPr/>
        </p:nvSpPr>
        <p:spPr>
          <a:xfrm rot="-7620000">
            <a:off x="8458200" y="3002401"/>
            <a:ext cx="228600" cy="304800"/>
          </a:xfrm>
          <a:prstGeom prst="triangl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 rot="3600000">
            <a:off x="1675033" y="3299387"/>
            <a:ext cx="228600" cy="304800"/>
          </a:xfrm>
          <a:prstGeom prst="triangl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Doubly Linked List -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81400"/>
            <a:ext cx="8305800" cy="3276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Code:</a:t>
            </a:r>
          </a:p>
          <a:p>
            <a:pPr lvl="1"/>
            <a:r>
              <a:rPr lang="en-US" dirty="0" smtClean="0"/>
              <a:t>temp-&gt;</a:t>
            </a:r>
            <a:r>
              <a:rPr lang="en-US" dirty="0" err="1" smtClean="0"/>
              <a:t>prev</a:t>
            </a:r>
            <a:r>
              <a:rPr lang="en-US" dirty="0" smtClean="0"/>
              <a:t> = </a:t>
            </a:r>
            <a:r>
              <a:rPr lang="en-US" dirty="0" err="1" smtClean="0"/>
              <a:t>curr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temp-&gt;next = 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  <a:p>
            <a:pPr lvl="1"/>
            <a:r>
              <a:rPr lang="en-US" dirty="0" err="1" smtClean="0"/>
              <a:t>curr</a:t>
            </a:r>
            <a:r>
              <a:rPr lang="en-US" dirty="0" smtClean="0"/>
              <a:t>-&gt;next-&gt;</a:t>
            </a:r>
            <a:r>
              <a:rPr lang="en-US" dirty="0" err="1" smtClean="0"/>
              <a:t>prev</a:t>
            </a:r>
            <a:r>
              <a:rPr lang="en-US" dirty="0" smtClean="0"/>
              <a:t> = temp;</a:t>
            </a:r>
          </a:p>
          <a:p>
            <a:pPr lvl="1"/>
            <a:r>
              <a:rPr lang="en-US" dirty="0" err="1" smtClean="0"/>
              <a:t>curr</a:t>
            </a:r>
            <a:r>
              <a:rPr lang="en-US" dirty="0" smtClean="0"/>
              <a:t>-&gt;next = temp;</a:t>
            </a:r>
          </a:p>
          <a:p>
            <a:r>
              <a:rPr lang="en-US" dirty="0" smtClean="0"/>
              <a:t>Disadvantage of Doubly Linked Lists:</a:t>
            </a:r>
          </a:p>
          <a:p>
            <a:pPr lvl="1"/>
            <a:r>
              <a:rPr lang="en-US" dirty="0" smtClean="0"/>
              <a:t>extra space for extra link fields</a:t>
            </a:r>
          </a:p>
          <a:p>
            <a:pPr lvl="1"/>
            <a:r>
              <a:rPr lang="en-US" dirty="0" smtClean="0"/>
              <a:t>maintaining the extra link during insertion and deletion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1336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609600" y="2667000"/>
            <a:ext cx="5334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19400" y="28194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2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2971800"/>
            <a:ext cx="1447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86400" y="28194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4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05600" y="29718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770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315200" y="28194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5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7724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81800" y="32004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058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267200" y="3200400"/>
            <a:ext cx="1295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438400" y="32004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9600" y="30480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09600" y="30480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839200" y="28194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839200" y="28194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534400" y="29718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4478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209800" y="29718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2819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2000" y="3200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ight Arrow 34"/>
          <p:cNvSpPr/>
          <p:nvPr/>
        </p:nvSpPr>
        <p:spPr>
          <a:xfrm rot="2977032">
            <a:off x="4693776" y="2442548"/>
            <a:ext cx="565365" cy="381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86200" y="1730514"/>
            <a:ext cx="1415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We want to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insert here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91000" y="20574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3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648200" y="2057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81600" y="2057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438400" y="19050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2"/>
          </p:cNvCxnSpPr>
          <p:nvPr/>
        </p:nvCxnSpPr>
        <p:spPr>
          <a:xfrm>
            <a:off x="2895600" y="2438400"/>
            <a:ext cx="1524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3657601" y="2176818"/>
            <a:ext cx="682388" cy="794982"/>
          </a:xfrm>
          <a:custGeom>
            <a:avLst/>
            <a:gdLst>
              <a:gd name="connsiteX0" fmla="*/ 245660 w 655093"/>
              <a:gd name="connsiteY0" fmla="*/ 709683 h 709683"/>
              <a:gd name="connsiteX1" fmla="*/ 68239 w 655093"/>
              <a:gd name="connsiteY1" fmla="*/ 218364 h 709683"/>
              <a:gd name="connsiteX2" fmla="*/ 655093 w 655093"/>
              <a:gd name="connsiteY2" fmla="*/ 0 h 70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093" h="709683">
                <a:moveTo>
                  <a:pt x="245660" y="709683"/>
                </a:moveTo>
                <a:cubicBezTo>
                  <a:pt x="122830" y="523164"/>
                  <a:pt x="0" y="336645"/>
                  <a:pt x="68239" y="218364"/>
                </a:cubicBezTo>
                <a:cubicBezTo>
                  <a:pt x="136478" y="100084"/>
                  <a:pt x="395785" y="50042"/>
                  <a:pt x="655093" y="0"/>
                </a:cubicBezTo>
              </a:path>
            </a:pathLst>
          </a:custGeom>
          <a:ln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3971498" y="2477069"/>
            <a:ext cx="300251" cy="668740"/>
          </a:xfrm>
          <a:custGeom>
            <a:avLst/>
            <a:gdLst>
              <a:gd name="connsiteX0" fmla="*/ 300251 w 300251"/>
              <a:gd name="connsiteY0" fmla="*/ 0 h 668740"/>
              <a:gd name="connsiteX1" fmla="*/ 13648 w 300251"/>
              <a:gd name="connsiteY1" fmla="*/ 191068 h 668740"/>
              <a:gd name="connsiteX2" fmla="*/ 218365 w 300251"/>
              <a:gd name="connsiteY2" fmla="*/ 668740 h 66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251" h="668740">
                <a:moveTo>
                  <a:pt x="300251" y="0"/>
                </a:moveTo>
                <a:cubicBezTo>
                  <a:pt x="163773" y="39805"/>
                  <a:pt x="27296" y="79611"/>
                  <a:pt x="13648" y="191068"/>
                </a:cubicBezTo>
                <a:cubicBezTo>
                  <a:pt x="0" y="302525"/>
                  <a:pt x="184246" y="598227"/>
                  <a:pt x="218365" y="668740"/>
                </a:cubicBezTo>
              </a:path>
            </a:pathLst>
          </a:custGeom>
          <a:ln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404513" y="2204113"/>
            <a:ext cx="627798" cy="916675"/>
          </a:xfrm>
          <a:custGeom>
            <a:avLst/>
            <a:gdLst>
              <a:gd name="connsiteX0" fmla="*/ 0 w 627798"/>
              <a:gd name="connsiteY0" fmla="*/ 0 h 916675"/>
              <a:gd name="connsiteX1" fmla="*/ 559559 w 627798"/>
              <a:gd name="connsiteY1" fmla="*/ 163774 h 916675"/>
              <a:gd name="connsiteX2" fmla="*/ 409433 w 627798"/>
              <a:gd name="connsiteY2" fmla="*/ 777923 h 91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7798" h="916675">
                <a:moveTo>
                  <a:pt x="0" y="0"/>
                </a:moveTo>
                <a:cubicBezTo>
                  <a:pt x="245660" y="17060"/>
                  <a:pt x="491320" y="34120"/>
                  <a:pt x="559559" y="163774"/>
                </a:cubicBezTo>
                <a:cubicBezTo>
                  <a:pt x="627798" y="293428"/>
                  <a:pt x="452651" y="916675"/>
                  <a:pt x="409433" y="777923"/>
                </a:cubicBezTo>
              </a:path>
            </a:pathLst>
          </a:custGeom>
          <a:ln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459104" y="2463421"/>
            <a:ext cx="286604" cy="750627"/>
          </a:xfrm>
          <a:custGeom>
            <a:avLst/>
            <a:gdLst>
              <a:gd name="connsiteX0" fmla="*/ 163774 w 286604"/>
              <a:gd name="connsiteY0" fmla="*/ 750627 h 750627"/>
              <a:gd name="connsiteX1" fmla="*/ 259308 w 286604"/>
              <a:gd name="connsiteY1" fmla="*/ 286603 h 750627"/>
              <a:gd name="connsiteX2" fmla="*/ 0 w 286604"/>
              <a:gd name="connsiteY2" fmla="*/ 0 h 750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6604" h="750627">
                <a:moveTo>
                  <a:pt x="163774" y="750627"/>
                </a:moveTo>
                <a:cubicBezTo>
                  <a:pt x="225189" y="581167"/>
                  <a:pt x="286604" y="411707"/>
                  <a:pt x="259308" y="286603"/>
                </a:cubicBezTo>
                <a:cubicBezTo>
                  <a:pt x="232012" y="161499"/>
                  <a:pt x="116006" y="80749"/>
                  <a:pt x="0" y="0"/>
                </a:cubicBezTo>
              </a:path>
            </a:pathLst>
          </a:custGeom>
          <a:ln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886200" y="1066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temp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4" idx="2"/>
          </p:cNvCxnSpPr>
          <p:nvPr/>
        </p:nvCxnSpPr>
        <p:spPr>
          <a:xfrm>
            <a:off x="4343400" y="1600200"/>
            <a:ext cx="1524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42" grpId="1" animBg="1"/>
      <p:bldP spid="49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/>
          <a:lstStyle/>
          <a:p>
            <a:r>
              <a:rPr lang="en-US" dirty="0" smtClean="0"/>
              <a:t>Doubly Linked List -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686800" cy="2773363"/>
          </a:xfrm>
        </p:spPr>
        <p:txBody>
          <a:bodyPr/>
          <a:lstStyle/>
          <a:p>
            <a:r>
              <a:rPr lang="en-US" dirty="0" smtClean="0"/>
              <a:t>Code:</a:t>
            </a:r>
          </a:p>
          <a:p>
            <a:pPr lvl="1"/>
            <a:r>
              <a:rPr lang="en-US" dirty="0" err="1" smtClean="0"/>
              <a:t>curr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-&gt;next = 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  <a:p>
            <a:pPr lvl="1"/>
            <a:r>
              <a:rPr lang="en-US" dirty="0" err="1" smtClean="0"/>
              <a:t>curr</a:t>
            </a:r>
            <a:r>
              <a:rPr lang="en-US" dirty="0" smtClean="0"/>
              <a:t>-&gt;next-&gt;</a:t>
            </a:r>
            <a:r>
              <a:rPr lang="en-US" dirty="0" err="1" smtClean="0"/>
              <a:t>prev</a:t>
            </a:r>
            <a:r>
              <a:rPr lang="en-US" dirty="0" smtClean="0"/>
              <a:t> = </a:t>
            </a:r>
            <a:r>
              <a:rPr lang="en-US" dirty="0" err="1" smtClean="0"/>
              <a:t>curr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free(</a:t>
            </a:r>
            <a:r>
              <a:rPr lang="en-US" dirty="0" err="1" smtClean="0"/>
              <a:t>curr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(Assuming </a:t>
            </a:r>
            <a:r>
              <a:rPr lang="en-US" dirty="0" err="1" smtClean="0"/>
              <a:t>curr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 and </a:t>
            </a:r>
            <a:r>
              <a:rPr lang="en-US" dirty="0" err="1" smtClean="0"/>
              <a:t>curr</a:t>
            </a:r>
            <a:r>
              <a:rPr lang="en-US" dirty="0" smtClean="0"/>
              <a:t>-&gt;next are NOT NULL)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447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133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1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914400" y="1714500"/>
            <a:ext cx="304800" cy="4191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2133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2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90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91000" y="2286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624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105400" y="2133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3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5626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24600" y="2286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39000" y="2133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4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6962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553200" y="25146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296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419600" y="25146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590800" y="2514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2000" y="2362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62000" y="23622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763000" y="21336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763000" y="21336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458200" y="2286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6002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362200" y="22860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33600" y="2133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4400" y="25146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638800" y="1676400"/>
            <a:ext cx="1524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4203510" y="1423917"/>
            <a:ext cx="3207224" cy="814316"/>
          </a:xfrm>
          <a:custGeom>
            <a:avLst/>
            <a:gdLst>
              <a:gd name="connsiteX0" fmla="*/ 0 w 3207224"/>
              <a:gd name="connsiteY0" fmla="*/ 814316 h 814316"/>
              <a:gd name="connsiteX1" fmla="*/ 928048 w 3207224"/>
              <a:gd name="connsiteY1" fmla="*/ 9098 h 814316"/>
              <a:gd name="connsiteX2" fmla="*/ 3207224 w 3207224"/>
              <a:gd name="connsiteY2" fmla="*/ 759725 h 81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7224" h="814316">
                <a:moveTo>
                  <a:pt x="0" y="814316"/>
                </a:moveTo>
                <a:cubicBezTo>
                  <a:pt x="196755" y="416256"/>
                  <a:pt x="393511" y="18197"/>
                  <a:pt x="928048" y="9098"/>
                </a:cubicBezTo>
                <a:cubicBezTo>
                  <a:pt x="1462585" y="0"/>
                  <a:pt x="2334904" y="379862"/>
                  <a:pt x="3207224" y="759725"/>
                </a:cubicBezTo>
              </a:path>
            </a:pathLst>
          </a:custGeom>
          <a:ln w="31750">
            <a:solidFill>
              <a:srgbClr val="FF00FF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181600" y="11430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curr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230806" y="2579427"/>
            <a:ext cx="3070746" cy="495868"/>
          </a:xfrm>
          <a:custGeom>
            <a:avLst/>
            <a:gdLst>
              <a:gd name="connsiteX0" fmla="*/ 3070746 w 3070746"/>
              <a:gd name="connsiteY0" fmla="*/ 27295 h 495868"/>
              <a:gd name="connsiteX1" fmla="*/ 1583140 w 3070746"/>
              <a:gd name="connsiteY1" fmla="*/ 491319 h 495868"/>
              <a:gd name="connsiteX2" fmla="*/ 0 w 3070746"/>
              <a:gd name="connsiteY2" fmla="*/ 0 h 49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0746" h="495868">
                <a:moveTo>
                  <a:pt x="3070746" y="27295"/>
                </a:moveTo>
                <a:cubicBezTo>
                  <a:pt x="2582838" y="261581"/>
                  <a:pt x="2094931" y="495868"/>
                  <a:pt x="1583140" y="491319"/>
                </a:cubicBezTo>
                <a:cubicBezTo>
                  <a:pt x="1071349" y="486770"/>
                  <a:pt x="535674" y="243385"/>
                  <a:pt x="0" y="0"/>
                </a:cubicBezTo>
              </a:path>
            </a:pathLst>
          </a:custGeom>
          <a:ln w="31750">
            <a:solidFill>
              <a:srgbClr val="FF00FF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8" grpId="0" animBg="1"/>
      <p:bldP spid="49" grpId="0" animBg="1"/>
      <p:bldP spid="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A Linked List of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/>
          <a:lstStyle/>
          <a:p>
            <a:r>
              <a:rPr lang="en-US" dirty="0" smtClean="0"/>
              <a:t>Linked Lists can be part of more complicated data structures.</a:t>
            </a:r>
          </a:p>
          <a:p>
            <a:pPr lvl="1"/>
            <a:r>
              <a:rPr lang="en-US" dirty="0" smtClean="0"/>
              <a:t>Consider the situation where we have a linked list of musical artists</a:t>
            </a:r>
          </a:p>
          <a:p>
            <a:pPr lvl="1"/>
            <a:r>
              <a:rPr lang="en-US" dirty="0" smtClean="0"/>
              <a:t>It might also make sense that each artist has a linked list of songs (or albums) stored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33400"/>
            <a:ext cx="1828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5334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457200" y="457200"/>
            <a:ext cx="152400" cy="4191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7" idx="1"/>
          </p:cNvCxnSpPr>
          <p:nvPr/>
        </p:nvCxnSpPr>
        <p:spPr>
          <a:xfrm>
            <a:off x="2286000" y="8763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19400" y="533400"/>
            <a:ext cx="1524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886200" y="5334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30" idx="1"/>
          </p:cNvCxnSpPr>
          <p:nvPr/>
        </p:nvCxnSpPr>
        <p:spPr>
          <a:xfrm>
            <a:off x="4114800" y="8763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24400" y="533400"/>
            <a:ext cx="1676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096000" y="5334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457200"/>
            <a:ext cx="1137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Michael</a:t>
            </a:r>
          </a:p>
          <a:p>
            <a:pPr algn="ctr"/>
            <a:r>
              <a:rPr lang="en-US" sz="2200" b="1" dirty="0" smtClean="0"/>
              <a:t>Jackson</a:t>
            </a:r>
            <a:endParaRPr lang="en-US" sz="2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69721" y="685800"/>
            <a:ext cx="5116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U2</a:t>
            </a:r>
            <a:endParaRPr lang="en-US" sz="2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724400" y="685800"/>
            <a:ext cx="13147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Madonna</a:t>
            </a:r>
            <a:endParaRPr lang="en-US" sz="2200" b="1" dirty="0"/>
          </a:p>
        </p:txBody>
      </p:sp>
      <p:cxnSp>
        <p:nvCxnSpPr>
          <p:cNvPr id="50" name="Straight Arrow Connector 49"/>
          <p:cNvCxnSpPr>
            <a:endCxn id="51" idx="1"/>
          </p:cNvCxnSpPr>
          <p:nvPr/>
        </p:nvCxnSpPr>
        <p:spPr>
          <a:xfrm>
            <a:off x="6248400" y="8763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858000" y="533400"/>
            <a:ext cx="1676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8229600" y="5334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858000" y="685800"/>
            <a:ext cx="10642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/>
              <a:t>Weezer</a:t>
            </a:r>
            <a:endParaRPr lang="en-US" sz="2200" b="1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8686800" y="7620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8686800" y="7620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8382000" y="914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09600" y="1219200"/>
            <a:ext cx="18288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</a:rPr>
              <a:t>cdList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819400" y="1219200"/>
            <a:ext cx="1524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</a:rPr>
              <a:t>cdList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724400" y="1219200"/>
            <a:ext cx="1676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</a:rPr>
              <a:t>cdList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58000" y="1219200"/>
            <a:ext cx="1676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</a:rPr>
              <a:t>cdList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90600" y="1905000"/>
            <a:ext cx="11430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Beat It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90600" y="22860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48000" y="1905000"/>
            <a:ext cx="11430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One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048000" y="22860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029200" y="1905000"/>
            <a:ext cx="11430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Cherish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029200" y="22860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162800" y="1905000"/>
            <a:ext cx="11430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Buddy Holly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162800" y="24384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29200" y="2819400"/>
            <a:ext cx="11430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Like a Prayer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029200" y="33528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162800" y="2895600"/>
            <a:ext cx="11430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Say it </a:t>
            </a:r>
            <a:r>
              <a:rPr lang="en-US" sz="2000" b="1" dirty="0" err="1" smtClean="0">
                <a:solidFill>
                  <a:schemeClr val="tx1"/>
                </a:solidFill>
              </a:rPr>
              <a:t>aint</a:t>
            </a:r>
            <a:r>
              <a:rPr lang="en-US" sz="2000" b="1" dirty="0" smtClean="0">
                <a:solidFill>
                  <a:schemeClr val="tx1"/>
                </a:solidFill>
              </a:rPr>
              <a:t> so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162800" y="34290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48000" y="2819400"/>
            <a:ext cx="1143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Sweetest Thing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48000" y="3276600"/>
            <a:ext cx="1143000" cy="2503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90600" y="2819400"/>
            <a:ext cx="11430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Thriller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990600" y="32004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990600" y="3733800"/>
            <a:ext cx="11430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Billy Jean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90600" y="4267200"/>
            <a:ext cx="11430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086600" y="3886200"/>
            <a:ext cx="12954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086600" y="4267200"/>
            <a:ext cx="1295400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82" name="Straight Arrow Connector 81"/>
          <p:cNvCxnSpPr>
            <a:stCxn id="57" idx="2"/>
            <a:endCxn id="61" idx="0"/>
          </p:cNvCxnSpPr>
          <p:nvPr/>
        </p:nvCxnSpPr>
        <p:spPr>
          <a:xfrm>
            <a:off x="1524000" y="1600200"/>
            <a:ext cx="3810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2" idx="2"/>
            <a:endCxn id="75" idx="0"/>
          </p:cNvCxnSpPr>
          <p:nvPr/>
        </p:nvCxnSpPr>
        <p:spPr>
          <a:xfrm>
            <a:off x="1562100" y="25146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76" idx="2"/>
            <a:endCxn id="77" idx="0"/>
          </p:cNvCxnSpPr>
          <p:nvPr/>
        </p:nvCxnSpPr>
        <p:spPr>
          <a:xfrm>
            <a:off x="1562100" y="3429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4" idx="2"/>
            <a:endCxn id="73" idx="0"/>
          </p:cNvCxnSpPr>
          <p:nvPr/>
        </p:nvCxnSpPr>
        <p:spPr>
          <a:xfrm>
            <a:off x="3619500" y="25146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8" idx="2"/>
            <a:endCxn id="63" idx="0"/>
          </p:cNvCxnSpPr>
          <p:nvPr/>
        </p:nvCxnSpPr>
        <p:spPr>
          <a:xfrm>
            <a:off x="3581400" y="1600200"/>
            <a:ext cx="3810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59" idx="2"/>
            <a:endCxn id="65" idx="0"/>
          </p:cNvCxnSpPr>
          <p:nvPr/>
        </p:nvCxnSpPr>
        <p:spPr>
          <a:xfrm>
            <a:off x="5562600" y="1600200"/>
            <a:ext cx="3810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66" idx="2"/>
            <a:endCxn id="69" idx="0"/>
          </p:cNvCxnSpPr>
          <p:nvPr/>
        </p:nvCxnSpPr>
        <p:spPr>
          <a:xfrm>
            <a:off x="5600700" y="25146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60" idx="2"/>
            <a:endCxn id="67" idx="0"/>
          </p:cNvCxnSpPr>
          <p:nvPr/>
        </p:nvCxnSpPr>
        <p:spPr>
          <a:xfrm>
            <a:off x="7696200" y="1600200"/>
            <a:ext cx="3810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68" idx="2"/>
            <a:endCxn id="71" idx="0"/>
          </p:cNvCxnSpPr>
          <p:nvPr/>
        </p:nvCxnSpPr>
        <p:spPr>
          <a:xfrm>
            <a:off x="7734300" y="2667000"/>
            <a:ext cx="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72" idx="2"/>
            <a:endCxn id="80" idx="0"/>
          </p:cNvCxnSpPr>
          <p:nvPr/>
        </p:nvCxnSpPr>
        <p:spPr>
          <a:xfrm>
            <a:off x="7734300" y="3657600"/>
            <a:ext cx="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>
            <a:off x="7505700" y="45339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7581900" y="45339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 flipH="1">
            <a:off x="7581900" y="45339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1333500" y="45339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1409700" y="45339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5400000" flipH="1">
            <a:off x="1409700" y="45339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8600" y="5334000"/>
            <a:ext cx="38100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CDNode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char title[50];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CDNode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19600" y="4876800"/>
            <a:ext cx="44196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ArtistNode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char first[30];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char last[30];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CDNode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cdList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ArtistNode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390900" y="36195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3467100" y="36195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>
            <a:off x="3467100" y="36195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5372100" y="36957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5448300" y="36957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>
            <a:off x="5448300" y="3695700"/>
            <a:ext cx="2286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343400" cy="715962"/>
          </a:xfrm>
        </p:spPr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229600" cy="4525963"/>
          </a:xfrm>
        </p:spPr>
        <p:txBody>
          <a:bodyPr/>
          <a:lstStyle/>
          <a:p>
            <a:r>
              <a:rPr lang="en-US" dirty="0" smtClean="0"/>
              <a:t>Write a function which accepts a linear linked list J and converts it to a circular linked list.</a:t>
            </a:r>
          </a:p>
          <a:p>
            <a:pPr lvl="1"/>
            <a:r>
              <a:rPr lang="en-US" dirty="0" smtClean="0"/>
              <a:t>Note this means:  J is a pointer to the front of the list.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0"/>
            <a:ext cx="3505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352800"/>
            <a:ext cx="7391400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 *convert (node *J) {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Linked List 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1600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Write an iterative function that deletes every other node in the linked list pointed to by the input parameter </a:t>
            </a:r>
            <a:r>
              <a:rPr lang="en-US" i="1" dirty="0" smtClean="0"/>
              <a:t>head</a:t>
            </a:r>
            <a:r>
              <a:rPr lang="en-US" dirty="0" smtClean="0"/>
              <a:t>.  (Specifically, the 2</a:t>
            </a:r>
            <a:r>
              <a:rPr lang="en-US" baseline="30000" dirty="0" smtClean="0"/>
              <a:t>nd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etc. nodes are deleted)  </a:t>
            </a:r>
          </a:p>
          <a:p>
            <a:pPr lvl="1"/>
            <a:r>
              <a:rPr lang="en-US" dirty="0" smtClean="0"/>
              <a:t>From Fall 2009 Foundation Exam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965371"/>
            <a:ext cx="9144000" cy="34778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delEveryOther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*head) {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!= NULL &amp;&amp;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 != NULL) {			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ll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 temp =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 = temp-&gt;next;					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=temp-&gt;next;	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free(temp);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343400" cy="715962"/>
          </a:xfrm>
        </p:spPr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8839200" cy="182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Write a function which accepts a linear linked list J and converts it to a circular linked list. </a:t>
            </a:r>
          </a:p>
          <a:p>
            <a:pPr lvl="1"/>
            <a:r>
              <a:rPr lang="en-US" dirty="0" smtClean="0"/>
              <a:t>(Question on the Summer 2010 Foundation Exam)</a:t>
            </a:r>
          </a:p>
          <a:p>
            <a:pPr lvl="1"/>
            <a:r>
              <a:rPr lang="en-US" dirty="0" smtClean="0"/>
              <a:t>Note this means:  J is a pointer to the front of the list.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0"/>
            <a:ext cx="3505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*next;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380125"/>
            <a:ext cx="5562600" cy="34778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 *convert (node *J)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(J == NULL)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return NULL; 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J; // 1 pt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 != NULL)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-&gt;next;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 = J;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3 basic types of linked lists:</a:t>
            </a:r>
          </a:p>
          <a:p>
            <a:pPr lvl="1"/>
            <a:r>
              <a:rPr lang="en-US" dirty="0" smtClean="0"/>
              <a:t>Singly-linked lists</a:t>
            </a:r>
          </a:p>
          <a:p>
            <a:pPr lvl="1"/>
            <a:r>
              <a:rPr lang="en-US" dirty="0" smtClean="0"/>
              <a:t>Doubly-Linked Lists</a:t>
            </a:r>
          </a:p>
          <a:p>
            <a:pPr lvl="1"/>
            <a:r>
              <a:rPr lang="en-US" dirty="0" smtClean="0"/>
              <a:t>Circularly-Linked Lists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can also have a linked lists of linked lists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Circularly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Singly Linked List: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Circularly-Linked List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338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4196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5" idx="0"/>
            <a:endCxn id="5" idx="2"/>
          </p:cNvCxnSpPr>
          <p:nvPr/>
        </p:nvCxnSpPr>
        <p:spPr>
          <a:xfrm>
            <a:off x="44577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9050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1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41" name="Straight Connector 40"/>
          <p:cNvCxnSpPr>
            <a:stCxn id="40" idx="0"/>
            <a:endCxn id="40" idx="2"/>
          </p:cNvCxnSpPr>
          <p:nvPr/>
        </p:nvCxnSpPr>
        <p:spPr>
          <a:xfrm>
            <a:off x="26289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6388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>
            <a:stCxn id="42" idx="0"/>
            <a:endCxn id="42" idx="2"/>
          </p:cNvCxnSpPr>
          <p:nvPr/>
        </p:nvCxnSpPr>
        <p:spPr>
          <a:xfrm>
            <a:off x="63627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4676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>
            <a:stCxn id="44" idx="0"/>
            <a:endCxn id="44" idx="2"/>
          </p:cNvCxnSpPr>
          <p:nvPr/>
        </p:nvCxnSpPr>
        <p:spPr>
          <a:xfrm>
            <a:off x="81915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9" idx="2"/>
            <a:endCxn id="40" idx="1"/>
          </p:cNvCxnSpPr>
          <p:nvPr/>
        </p:nvCxnSpPr>
        <p:spPr>
          <a:xfrm>
            <a:off x="990600" y="49530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0" idx="3"/>
            <a:endCxn id="5" idx="1"/>
          </p:cNvCxnSpPr>
          <p:nvPr/>
        </p:nvCxnSpPr>
        <p:spPr>
          <a:xfrm>
            <a:off x="33528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" idx="3"/>
            <a:endCxn id="42" idx="1"/>
          </p:cNvCxnSpPr>
          <p:nvPr/>
        </p:nvCxnSpPr>
        <p:spPr>
          <a:xfrm>
            <a:off x="5181600" y="55245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3"/>
            <a:endCxn id="44" idx="1"/>
          </p:cNvCxnSpPr>
          <p:nvPr/>
        </p:nvCxnSpPr>
        <p:spPr>
          <a:xfrm>
            <a:off x="70866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733800" y="2590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33400" y="20574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head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58" name="Straight Connector 57"/>
          <p:cNvCxnSpPr>
            <a:stCxn id="56" idx="0"/>
            <a:endCxn id="56" idx="2"/>
          </p:cNvCxnSpPr>
          <p:nvPr/>
        </p:nvCxnSpPr>
        <p:spPr>
          <a:xfrm>
            <a:off x="4457700" y="2590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905000" y="2590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1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60" name="Straight Connector 59"/>
          <p:cNvCxnSpPr>
            <a:stCxn id="59" idx="0"/>
            <a:endCxn id="59" idx="2"/>
          </p:cNvCxnSpPr>
          <p:nvPr/>
        </p:nvCxnSpPr>
        <p:spPr>
          <a:xfrm>
            <a:off x="2628900" y="2590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638800" y="2590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>
            <a:stCxn id="61" idx="0"/>
            <a:endCxn id="61" idx="2"/>
          </p:cNvCxnSpPr>
          <p:nvPr/>
        </p:nvCxnSpPr>
        <p:spPr>
          <a:xfrm>
            <a:off x="6362700" y="2590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7467600" y="2590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4       NULL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3" idx="0"/>
            <a:endCxn id="63" idx="2"/>
          </p:cNvCxnSpPr>
          <p:nvPr/>
        </p:nvCxnSpPr>
        <p:spPr>
          <a:xfrm>
            <a:off x="8191500" y="2590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7" idx="2"/>
            <a:endCxn id="59" idx="1"/>
          </p:cNvCxnSpPr>
          <p:nvPr/>
        </p:nvCxnSpPr>
        <p:spPr>
          <a:xfrm>
            <a:off x="990600" y="2590800"/>
            <a:ext cx="914400" cy="2667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9" idx="3"/>
            <a:endCxn id="56" idx="1"/>
          </p:cNvCxnSpPr>
          <p:nvPr/>
        </p:nvCxnSpPr>
        <p:spPr>
          <a:xfrm>
            <a:off x="3352800" y="2857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6" idx="3"/>
            <a:endCxn id="61" idx="1"/>
          </p:cNvCxnSpPr>
          <p:nvPr/>
        </p:nvCxnSpPr>
        <p:spPr>
          <a:xfrm>
            <a:off x="5181600" y="28575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1" idx="3"/>
            <a:endCxn id="63" idx="1"/>
          </p:cNvCxnSpPr>
          <p:nvPr/>
        </p:nvCxnSpPr>
        <p:spPr>
          <a:xfrm>
            <a:off x="7086600" y="2857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2026692" y="56353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Circularly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Why use a Circularly Linked List?</a:t>
            </a:r>
          </a:p>
          <a:p>
            <a:pPr lvl="1"/>
            <a:r>
              <a:rPr lang="en-US" dirty="0" smtClean="0"/>
              <a:t>It may be a natural option for lists that are naturally circular, such as the corners of a polygon</a:t>
            </a:r>
          </a:p>
          <a:p>
            <a:pPr lvl="1"/>
            <a:r>
              <a:rPr lang="en-US" dirty="0" smtClean="0"/>
              <a:t>OR you may wish to have a queue, where you want easy access to the front and end of your list.</a:t>
            </a:r>
          </a:p>
          <a:p>
            <a:pPr lvl="2"/>
            <a:r>
              <a:rPr lang="en-US" dirty="0" smtClean="0"/>
              <a:t>For this reason, most circularly linked lists are implemented as follows: </a:t>
            </a:r>
          </a:p>
          <a:p>
            <a:pPr lvl="3"/>
            <a:r>
              <a:rPr lang="en-US" dirty="0" smtClean="0"/>
              <a:t>With a pointer to the end of the list (tail), we can easily get to the front of the list (tail-&gt;next)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505200" y="5562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4800" y="47244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31" idx="0"/>
            <a:endCxn id="31" idx="2"/>
          </p:cNvCxnSpPr>
          <p:nvPr/>
        </p:nvCxnSpPr>
        <p:spPr>
          <a:xfrm>
            <a:off x="4229100" y="5562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676400" y="5562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35" name="Straight Connector 34"/>
          <p:cNvCxnSpPr>
            <a:stCxn id="34" idx="0"/>
            <a:endCxn id="34" idx="2"/>
          </p:cNvCxnSpPr>
          <p:nvPr/>
        </p:nvCxnSpPr>
        <p:spPr>
          <a:xfrm>
            <a:off x="2400300" y="5562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410200" y="5562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36" idx="0"/>
            <a:endCxn id="36" idx="2"/>
          </p:cNvCxnSpPr>
          <p:nvPr/>
        </p:nvCxnSpPr>
        <p:spPr>
          <a:xfrm>
            <a:off x="6134100" y="5562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239000" y="5562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38" idx="0"/>
            <a:endCxn id="38" idx="2"/>
          </p:cNvCxnSpPr>
          <p:nvPr/>
        </p:nvCxnSpPr>
        <p:spPr>
          <a:xfrm>
            <a:off x="7962900" y="5562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2"/>
            <a:endCxn id="34" idx="1"/>
          </p:cNvCxnSpPr>
          <p:nvPr/>
        </p:nvCxnSpPr>
        <p:spPr>
          <a:xfrm>
            <a:off x="762000" y="52578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3"/>
            <a:endCxn id="31" idx="1"/>
          </p:cNvCxnSpPr>
          <p:nvPr/>
        </p:nvCxnSpPr>
        <p:spPr>
          <a:xfrm>
            <a:off x="3124200" y="58293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1" idx="3"/>
            <a:endCxn id="36" idx="1"/>
          </p:cNvCxnSpPr>
          <p:nvPr/>
        </p:nvCxnSpPr>
        <p:spPr>
          <a:xfrm>
            <a:off x="4953000" y="58293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6" idx="3"/>
            <a:endCxn id="38" idx="1"/>
          </p:cNvCxnSpPr>
          <p:nvPr/>
        </p:nvCxnSpPr>
        <p:spPr>
          <a:xfrm>
            <a:off x="6858000" y="58293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Freeform 53"/>
          <p:cNvSpPr/>
          <p:nvPr/>
        </p:nvSpPr>
        <p:spPr>
          <a:xfrm>
            <a:off x="1798092" y="59401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inserting to the front of a circular linked list:</a:t>
            </a:r>
          </a:p>
          <a:p>
            <a:pPr lvl="1"/>
            <a:r>
              <a:rPr lang="en-US" dirty="0" smtClean="0"/>
              <a:t>The first node is the node next to the tail node</a:t>
            </a:r>
          </a:p>
          <a:p>
            <a:pPr lvl="1"/>
            <a:r>
              <a:rPr lang="en-US" dirty="0" smtClean="0"/>
              <a:t>We want to insert the new node between the tail node and the first node.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876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305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24765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210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52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0391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838200" y="5410200"/>
            <a:ext cx="9144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4" idx="1"/>
          </p:cNvCxnSpPr>
          <p:nvPr/>
        </p:nvCxnSpPr>
        <p:spPr>
          <a:xfrm>
            <a:off x="32004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029200" y="59817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69342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874292" y="6092589"/>
            <a:ext cx="6639636" cy="613011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5400000">
            <a:off x="4076700" y="4762500"/>
            <a:ext cx="381000" cy="1371600"/>
          </a:xfrm>
          <a:prstGeom prst="leftBrace">
            <a:avLst>
              <a:gd name="adj1" fmla="val 8333"/>
              <a:gd name="adj2" fmla="val 48881"/>
            </a:avLst>
          </a:prstGeom>
          <a:ln>
            <a:solidFill>
              <a:srgbClr val="E44D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49530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front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2977032">
            <a:off x="2651126" y="5234188"/>
            <a:ext cx="914400" cy="381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52600" y="4343400"/>
            <a:ext cx="1415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We want to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insert here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1"/>
            <a:ext cx="9144000" cy="2285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Create a new node in memory, set its data to </a:t>
            </a:r>
            <a:r>
              <a:rPr lang="en-US" dirty="0" err="1" smtClean="0"/>
              <a:t>val</a:t>
            </a:r>
            <a:endParaRPr lang="en-US" dirty="0" smtClean="0"/>
          </a:p>
          <a:p>
            <a:pPr lvl="1"/>
            <a:r>
              <a:rPr lang="en-US" dirty="0" smtClean="0"/>
              <a:t>Make the node point to itself</a:t>
            </a:r>
          </a:p>
          <a:p>
            <a:pPr lvl="1"/>
            <a:r>
              <a:rPr lang="en-US" dirty="0" smtClean="0"/>
              <a:t>if tail is empty, then return this node, it’s the only one in the list</a:t>
            </a:r>
          </a:p>
          <a:p>
            <a:pPr lvl="1"/>
            <a:r>
              <a:rPr lang="en-US" dirty="0" smtClean="0"/>
              <a:t>If it’s not the only node, then it’s next is tail-&gt;next</a:t>
            </a:r>
          </a:p>
          <a:p>
            <a:pPr lvl="1"/>
            <a:r>
              <a:rPr lang="en-US" dirty="0" smtClean="0"/>
              <a:t>and tail-&gt;next should now point to the new node.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4876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305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430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18669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2103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315200" y="57150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039100" y="57150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1"/>
          </p:cNvCxnSpPr>
          <p:nvPr/>
        </p:nvCxnSpPr>
        <p:spPr>
          <a:xfrm>
            <a:off x="533400" y="5410200"/>
            <a:ext cx="609600" cy="5715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4" idx="1"/>
          </p:cNvCxnSpPr>
          <p:nvPr/>
        </p:nvCxnSpPr>
        <p:spPr>
          <a:xfrm>
            <a:off x="2590800" y="59817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029200" y="5981700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6934200" y="59817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447800" y="6172200"/>
            <a:ext cx="7066128" cy="533400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5400000">
            <a:off x="4076700" y="4762500"/>
            <a:ext cx="381000" cy="1371600"/>
          </a:xfrm>
          <a:prstGeom prst="leftBrace">
            <a:avLst>
              <a:gd name="adj1" fmla="val 8333"/>
              <a:gd name="adj2" fmla="val 48881"/>
            </a:avLst>
          </a:prstGeom>
          <a:ln>
            <a:solidFill>
              <a:srgbClr val="E44D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49530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front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2977032">
            <a:off x="2651126" y="5234188"/>
            <a:ext cx="914400" cy="381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524000" y="4572000"/>
            <a:ext cx="1415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We want to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insert here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33600" y="36576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6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2" idx="0"/>
            <a:endCxn id="22" idx="2"/>
          </p:cNvCxnSpPr>
          <p:nvPr/>
        </p:nvCxnSpPr>
        <p:spPr>
          <a:xfrm>
            <a:off x="2857500" y="3657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34290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temp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4" idx="3"/>
            <a:endCxn id="22" idx="1"/>
          </p:cNvCxnSpPr>
          <p:nvPr/>
        </p:nvCxnSpPr>
        <p:spPr>
          <a:xfrm>
            <a:off x="1600200" y="3695700"/>
            <a:ext cx="5334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2259842" y="4042012"/>
            <a:ext cx="1633182" cy="453788"/>
          </a:xfrm>
          <a:custGeom>
            <a:avLst/>
            <a:gdLst>
              <a:gd name="connsiteX0" fmla="*/ 1173707 w 1633182"/>
              <a:gd name="connsiteY0" fmla="*/ 0 h 682388"/>
              <a:gd name="connsiteX1" fmla="*/ 1610436 w 1633182"/>
              <a:gd name="connsiteY1" fmla="*/ 122830 h 682388"/>
              <a:gd name="connsiteX2" fmla="*/ 1310185 w 1633182"/>
              <a:gd name="connsiteY2" fmla="*/ 573206 h 682388"/>
              <a:gd name="connsiteX3" fmla="*/ 218364 w 1633182"/>
              <a:gd name="connsiteY3" fmla="*/ 614149 h 682388"/>
              <a:gd name="connsiteX4" fmla="*/ 0 w 1633182"/>
              <a:gd name="connsiteY4" fmla="*/ 163773 h 68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3182" h="682388">
                <a:moveTo>
                  <a:pt x="1173707" y="0"/>
                </a:moveTo>
                <a:cubicBezTo>
                  <a:pt x="1380698" y="13648"/>
                  <a:pt x="1587690" y="27296"/>
                  <a:pt x="1610436" y="122830"/>
                </a:cubicBezTo>
                <a:cubicBezTo>
                  <a:pt x="1633182" y="218364"/>
                  <a:pt x="1542197" y="491320"/>
                  <a:pt x="1310185" y="573206"/>
                </a:cubicBezTo>
                <a:cubicBezTo>
                  <a:pt x="1078173" y="655092"/>
                  <a:pt x="436728" y="682388"/>
                  <a:pt x="218364" y="614149"/>
                </a:cubicBezTo>
                <a:cubicBezTo>
                  <a:pt x="0" y="545910"/>
                  <a:pt x="27296" y="238836"/>
                  <a:pt x="0" y="163773"/>
                </a:cubicBezTo>
              </a:path>
            </a:pathLst>
          </a:custGeom>
          <a:ln w="31750">
            <a:solidFill>
              <a:srgbClr val="FF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22" idx="3"/>
          </p:cNvCxnSpPr>
          <p:nvPr/>
        </p:nvCxnSpPr>
        <p:spPr>
          <a:xfrm>
            <a:off x="3581400" y="3924300"/>
            <a:ext cx="228600" cy="1866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</p:cNvCxnSpPr>
          <p:nvPr/>
        </p:nvCxnSpPr>
        <p:spPr>
          <a:xfrm flipV="1">
            <a:off x="2590800" y="4191000"/>
            <a:ext cx="152400" cy="17907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 animBg="1"/>
      <p:bldP spid="24" grpId="0" animBg="1"/>
      <p:bldP spid="28" grpId="0" animBg="1"/>
      <p:bldP spid="2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/>
          <a:lstStyle/>
          <a:p>
            <a:r>
              <a:rPr lang="en-US" dirty="0" smtClean="0"/>
              <a:t>Circularly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1"/>
            <a:ext cx="9144000" cy="29717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Create a new node in memory, set its data to </a:t>
            </a:r>
            <a:r>
              <a:rPr lang="en-US" dirty="0" err="1" smtClean="0"/>
              <a:t>val</a:t>
            </a:r>
            <a:endParaRPr lang="en-US" dirty="0" smtClean="0"/>
          </a:p>
          <a:p>
            <a:pPr lvl="1"/>
            <a:r>
              <a:rPr lang="en-US" dirty="0" smtClean="0"/>
              <a:t>Make the node point to itself</a:t>
            </a:r>
          </a:p>
          <a:p>
            <a:pPr lvl="1"/>
            <a:r>
              <a:rPr lang="en-US" dirty="0" smtClean="0"/>
              <a:t>if tail is empty, then return this node, it’s the only one in the list</a:t>
            </a:r>
          </a:p>
          <a:p>
            <a:pPr lvl="1"/>
            <a:r>
              <a:rPr lang="en-US" dirty="0" smtClean="0"/>
              <a:t>If it’s not the only node, then it’s next is tail-&gt;next</a:t>
            </a:r>
          </a:p>
          <a:p>
            <a:pPr lvl="1"/>
            <a:r>
              <a:rPr lang="en-US" dirty="0" smtClean="0"/>
              <a:t>and tail-&gt;next should now point to the new node.</a:t>
            </a:r>
          </a:p>
          <a:p>
            <a:r>
              <a:rPr lang="en-US" b="1" i="1" u="sng" dirty="0" smtClean="0">
                <a:solidFill>
                  <a:srgbClr val="7030A0"/>
                </a:solidFill>
              </a:rPr>
              <a:t>Resulting List:</a:t>
            </a:r>
            <a:endParaRPr lang="en-US" b="1" i="1" u="sng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862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	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114800"/>
            <a:ext cx="914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tail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>
            <a:off x="46101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86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4       </a:t>
            </a:r>
            <a:r>
              <a:rPr lang="en-US" sz="2000" b="1" dirty="0" smtClean="0">
                <a:solidFill>
                  <a:srgbClr val="7FA3CF"/>
                </a:solidFill>
              </a:rPr>
              <a:t>  	 </a:t>
            </a:r>
            <a:endParaRPr lang="en-US" sz="2000" b="1" dirty="0">
              <a:solidFill>
                <a:srgbClr val="7FA3CF"/>
              </a:solidFill>
            </a:endParaRPr>
          </a:p>
        </p:txBody>
      </p:sp>
      <p:cxnSp>
        <p:nvCxnSpPr>
          <p:cNvPr id="8" name="Straight Connector 7"/>
          <p:cNvCxnSpPr>
            <a:stCxn id="7" idx="0"/>
            <a:endCxn id="7" idx="2"/>
          </p:cNvCxnSpPr>
          <p:nvPr/>
        </p:nvCxnSpPr>
        <p:spPr>
          <a:xfrm>
            <a:off x="9525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2       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9" idx="0"/>
            <a:endCxn id="9" idx="2"/>
          </p:cNvCxnSpPr>
          <p:nvPr/>
        </p:nvCxnSpPr>
        <p:spPr>
          <a:xfrm>
            <a:off x="64389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5438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3 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>
            <a:off x="82677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457200" y="4648200"/>
            <a:ext cx="228600" cy="68580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2" idx="3"/>
            <a:endCxn id="4" idx="1"/>
          </p:cNvCxnSpPr>
          <p:nvPr/>
        </p:nvCxnSpPr>
        <p:spPr>
          <a:xfrm>
            <a:off x="35052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9" idx="1"/>
          </p:cNvCxnSpPr>
          <p:nvPr/>
        </p:nvCxnSpPr>
        <p:spPr>
          <a:xfrm>
            <a:off x="53340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1" idx="1"/>
          </p:cNvCxnSpPr>
          <p:nvPr/>
        </p:nvCxnSpPr>
        <p:spPr>
          <a:xfrm>
            <a:off x="71628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33400" y="5638800"/>
            <a:ext cx="7980528" cy="685800"/>
          </a:xfrm>
          <a:custGeom>
            <a:avLst/>
            <a:gdLst>
              <a:gd name="connsiteX0" fmla="*/ 6639636 w 6639636"/>
              <a:gd name="connsiteY0" fmla="*/ 0 h 1496705"/>
              <a:gd name="connsiteX1" fmla="*/ 5656998 w 6639636"/>
              <a:gd name="connsiteY1" fmla="*/ 1160060 h 1496705"/>
              <a:gd name="connsiteX2" fmla="*/ 921224 w 6639636"/>
              <a:gd name="connsiteY2" fmla="*/ 1323833 h 1496705"/>
              <a:gd name="connsiteX3" fmla="*/ 129654 w 6639636"/>
              <a:gd name="connsiteY3" fmla="*/ 122830 h 149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9636" h="1496705">
                <a:moveTo>
                  <a:pt x="6639636" y="0"/>
                </a:moveTo>
                <a:cubicBezTo>
                  <a:pt x="6624851" y="469710"/>
                  <a:pt x="6610067" y="939421"/>
                  <a:pt x="5656998" y="1160060"/>
                </a:cubicBezTo>
                <a:cubicBezTo>
                  <a:pt x="4703929" y="1380699"/>
                  <a:pt x="1842448" y="1496705"/>
                  <a:pt x="921224" y="1323833"/>
                </a:cubicBezTo>
                <a:cubicBezTo>
                  <a:pt x="0" y="1150961"/>
                  <a:pt x="204717" y="252484"/>
                  <a:pt x="129654" y="122830"/>
                </a:cubicBezTo>
              </a:path>
            </a:pathLst>
          </a:cu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5400000">
            <a:off x="2628900" y="4305300"/>
            <a:ext cx="381000" cy="1371600"/>
          </a:xfrm>
          <a:prstGeom prst="leftBrace">
            <a:avLst>
              <a:gd name="adj1" fmla="val 8333"/>
              <a:gd name="adj2" fmla="val 48881"/>
            </a:avLst>
          </a:prstGeom>
          <a:ln>
            <a:solidFill>
              <a:srgbClr val="E44D0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44958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front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57400" y="5257800"/>
            <a:ext cx="1447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6      	 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2" idx="0"/>
            <a:endCxn id="22" idx="2"/>
          </p:cNvCxnSpPr>
          <p:nvPr/>
        </p:nvCxnSpPr>
        <p:spPr>
          <a:xfrm>
            <a:off x="2781300" y="52578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  <a:endCxn id="22" idx="1"/>
          </p:cNvCxnSpPr>
          <p:nvPr/>
        </p:nvCxnSpPr>
        <p:spPr>
          <a:xfrm>
            <a:off x="1676400" y="55245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10443</TotalTime>
  <Words>2378</Words>
  <Application>Microsoft Office PowerPoint</Application>
  <PresentationFormat>On-screen Show (4:3)</PresentationFormat>
  <Paragraphs>485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ucf_STRIPES_yellow</vt:lpstr>
      <vt:lpstr>Linked List Variations</vt:lpstr>
      <vt:lpstr>Linked List Practice Problem</vt:lpstr>
      <vt:lpstr>Linked List Practice Problem</vt:lpstr>
      <vt:lpstr>Linked List Variations</vt:lpstr>
      <vt:lpstr>Circularly Linked Lists</vt:lpstr>
      <vt:lpstr>Circularly Linked Lists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Circularly Linked List</vt:lpstr>
      <vt:lpstr>Doubly Linked List</vt:lpstr>
      <vt:lpstr>Doubly Linked List</vt:lpstr>
      <vt:lpstr>Doubly Linked List</vt:lpstr>
      <vt:lpstr>Doubly Linked List - Insertion</vt:lpstr>
      <vt:lpstr>Doubly Linked List - Deletion</vt:lpstr>
      <vt:lpstr>A Linked List of Linked Lists</vt:lpstr>
      <vt:lpstr>Slide 28</vt:lpstr>
      <vt:lpstr>Practice Problem</vt:lpstr>
      <vt:lpstr>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154</cp:revision>
  <dcterms:created xsi:type="dcterms:W3CDTF">2011-06-06T20:26:19Z</dcterms:created>
  <dcterms:modified xsi:type="dcterms:W3CDTF">2012-01-17T15:27:56Z</dcterms:modified>
</cp:coreProperties>
</file>