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8"/>
  </p:notesMasterIdLst>
  <p:handoutMasterIdLst>
    <p:handoutMasterId r:id="rId39"/>
  </p:handoutMasterIdLst>
  <p:sldIdLst>
    <p:sldId id="256" r:id="rId2"/>
    <p:sldId id="358" r:id="rId3"/>
    <p:sldId id="359" r:id="rId4"/>
    <p:sldId id="360" r:id="rId5"/>
    <p:sldId id="375" r:id="rId6"/>
    <p:sldId id="377" r:id="rId7"/>
    <p:sldId id="378" r:id="rId8"/>
    <p:sldId id="379" r:id="rId9"/>
    <p:sldId id="401" r:id="rId10"/>
    <p:sldId id="400" r:id="rId11"/>
    <p:sldId id="402" r:id="rId12"/>
    <p:sldId id="376" r:id="rId13"/>
    <p:sldId id="381" r:id="rId14"/>
    <p:sldId id="383" r:id="rId15"/>
    <p:sldId id="384" r:id="rId16"/>
    <p:sldId id="388" r:id="rId17"/>
    <p:sldId id="385" r:id="rId18"/>
    <p:sldId id="389" r:id="rId19"/>
    <p:sldId id="390" r:id="rId20"/>
    <p:sldId id="391" r:id="rId21"/>
    <p:sldId id="392" r:id="rId22"/>
    <p:sldId id="393" r:id="rId23"/>
    <p:sldId id="394" r:id="rId24"/>
    <p:sldId id="396" r:id="rId25"/>
    <p:sldId id="395" r:id="rId26"/>
    <p:sldId id="397" r:id="rId27"/>
    <p:sldId id="408" r:id="rId28"/>
    <p:sldId id="398" r:id="rId29"/>
    <p:sldId id="409" r:id="rId30"/>
    <p:sldId id="410" r:id="rId31"/>
    <p:sldId id="399" r:id="rId32"/>
    <p:sldId id="403" r:id="rId33"/>
    <p:sldId id="406" r:id="rId34"/>
    <p:sldId id="407" r:id="rId35"/>
    <p:sldId id="411" r:id="rId36"/>
    <p:sldId id="412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00FF"/>
    <a:srgbClr val="FF9933"/>
    <a:srgbClr val="00589A"/>
    <a:srgbClr val="E62D08"/>
    <a:srgbClr val="E44D0A"/>
    <a:srgbClr val="FFB66D"/>
    <a:srgbClr val="FFFFDD"/>
    <a:srgbClr val="FFFF79"/>
    <a:srgbClr val="2C778C"/>
    <a:srgbClr val="FFFFB7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857" autoAdjust="0"/>
    <p:restoredTop sz="90452" autoAdjust="0"/>
  </p:normalViewPr>
  <p:slideViewPr>
    <p:cSldViewPr>
      <p:cViewPr>
        <p:scale>
          <a:sx n="70" d="100"/>
          <a:sy n="70" d="100"/>
        </p:scale>
        <p:origin x="-696" y="-6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-2838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74382A-4E5E-4B14-A145-7120F6B66741}" type="datetimeFigureOut">
              <a:rPr lang="en-US" smtClean="0"/>
              <a:pPr/>
              <a:t>1/17/2012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93BEFC-85FC-46D3-9CF2-959A081C75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962744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39B01E-D769-45DE-A5CF-658702359C5A}" type="datetimeFigureOut">
              <a:rPr lang="en-US" smtClean="0"/>
              <a:pPr/>
              <a:t>1/17/2012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FC258D-201B-43E2-8A9B-3DF7E95A70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45423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first_slide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90800"/>
            <a:ext cx="7772400" cy="1470025"/>
          </a:xfrm>
        </p:spPr>
        <p:txBody>
          <a:bodyPr/>
          <a:lstStyle>
            <a:lvl1pPr>
              <a:defRPr sz="48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tencil Std" pitchFamily="8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19600"/>
            <a:ext cx="6400800" cy="1219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1/17/2012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logo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14800" y="1411990"/>
            <a:ext cx="2590800" cy="102641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DD7309"/>
              </a:buClr>
              <a:defRPr/>
            </a:lvl1pPr>
            <a:lvl2pPr>
              <a:buClr>
                <a:srgbClr val="E2960C"/>
              </a:buClr>
              <a:defRPr/>
            </a:lvl2pPr>
            <a:lvl3pPr>
              <a:buClr>
                <a:srgbClr val="DF7103"/>
              </a:buClr>
              <a:defRPr/>
            </a:lvl3pPr>
            <a:lvl4pPr>
              <a:buClr>
                <a:srgbClr val="D2A000"/>
              </a:buClr>
              <a:defRPr/>
            </a:lvl4pPr>
            <a:lvl5pPr>
              <a:buClr>
                <a:srgbClr val="FB8605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1/17/2012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1/17/2012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1/17/2012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1/17/2012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1/17/2012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1/17/2012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ppbg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79D9DD92-05B5-4C89-9BB2-BC126A4457BA}" type="datetimeFigureOut">
              <a:rPr lang="en-US" smtClean="0"/>
              <a:pPr/>
              <a:t>1/17/2012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ＭＳ Ｐゴシック" pitchFamily="34" charset="-128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Clr>
          <a:schemeClr val="accent3">
            <a:lumMod val="50000"/>
          </a:schemeClr>
        </a:buClr>
        <a:buSzPct val="110000"/>
        <a:buFont typeface="Wingdings" pitchFamily="2" charset="2"/>
        <a:buChar char="§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Clr>
          <a:srgbClr val="5F923C"/>
        </a:buClr>
        <a:buSzPct val="100000"/>
        <a:buFont typeface="Wingdings" pitchFamily="2" charset="2"/>
        <a:buChar char="§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487228"/>
        </a:buClr>
        <a:buSzPct val="100000"/>
        <a:buFont typeface="Wingdings" pitchFamily="2" charset="2"/>
        <a:buChar char="Ø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Clr>
          <a:schemeClr val="accent3">
            <a:lumMod val="50000"/>
          </a:schemeClr>
        </a:buClr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Clr>
          <a:schemeClr val="accent3">
            <a:lumMod val="50000"/>
          </a:schemeClr>
        </a:buClr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Stencil" pitchFamily="82" charset="0"/>
              </a:rPr>
              <a:t>Linked List Operations</a:t>
            </a:r>
            <a:endParaRPr lang="en-US" dirty="0">
              <a:latin typeface="Stencil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COP 3502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2162"/>
          </a:xfrm>
        </p:spPr>
        <p:txBody>
          <a:bodyPr/>
          <a:lstStyle/>
          <a:p>
            <a:r>
              <a:rPr lang="en-US" dirty="0" smtClean="0"/>
              <a:t>Linked Lists:  Insert In Order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5638800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Case 3/4)  </a:t>
            </a:r>
            <a:r>
              <a:rPr lang="en-US" dirty="0" smtClean="0"/>
              <a:t>Insert the element in the middle or end of our list.</a:t>
            </a:r>
          </a:p>
          <a:p>
            <a:pPr marL="1314450" lvl="2" indent="-514350"/>
            <a:r>
              <a:rPr lang="en-US" dirty="0" smtClean="0"/>
              <a:t>In this case we need to traverse the list while our element is less than the </a:t>
            </a:r>
            <a:r>
              <a:rPr lang="en-US" dirty="0" err="1" smtClean="0"/>
              <a:t>curr</a:t>
            </a:r>
            <a:r>
              <a:rPr lang="en-US" dirty="0" smtClean="0"/>
              <a:t> element.</a:t>
            </a:r>
          </a:p>
          <a:p>
            <a:pPr marL="1314450" lvl="2" indent="-514350"/>
            <a:r>
              <a:rPr lang="en-US" dirty="0" smtClean="0"/>
              <a:t>Then we add the element after the </a:t>
            </a:r>
            <a:r>
              <a:rPr lang="en-US" dirty="0" err="1" smtClean="0"/>
              <a:t>curr</a:t>
            </a:r>
            <a:r>
              <a:rPr lang="en-US" dirty="0" smtClean="0"/>
              <a:t> and before </a:t>
            </a:r>
          </a:p>
          <a:p>
            <a:pPr marL="1314450" lvl="2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curr</a:t>
            </a:r>
            <a:r>
              <a:rPr lang="en-US" dirty="0" smtClean="0"/>
              <a:t>-&gt;next;</a:t>
            </a:r>
          </a:p>
        </p:txBody>
      </p:sp>
      <p:sp>
        <p:nvSpPr>
          <p:cNvPr id="4" name="Rectangle 3"/>
          <p:cNvSpPr/>
          <p:nvPr/>
        </p:nvSpPr>
        <p:spPr>
          <a:xfrm>
            <a:off x="158687" y="4643735"/>
            <a:ext cx="1289113" cy="38546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 	           </a:t>
            </a:r>
            <a:endParaRPr lang="en-US" sz="3200" b="1" dirty="0">
              <a:solidFill>
                <a:schemeClr val="tx1"/>
              </a:solidFill>
            </a:endParaRPr>
          </a:p>
        </p:txBody>
      </p:sp>
      <p:cxnSp>
        <p:nvCxnSpPr>
          <p:cNvPr id="5" name="Straight Connector 4"/>
          <p:cNvCxnSpPr>
            <a:stCxn id="4" idx="0"/>
            <a:endCxn id="4" idx="2"/>
          </p:cNvCxnSpPr>
          <p:nvPr/>
        </p:nvCxnSpPr>
        <p:spPr>
          <a:xfrm rot="16200000" flipH="1">
            <a:off x="610511" y="4836467"/>
            <a:ext cx="38546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429000" y="4653915"/>
            <a:ext cx="1237222" cy="38546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	           </a:t>
            </a:r>
            <a:endParaRPr lang="en-US" sz="3200" b="1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/>
          <p:cNvCxnSpPr>
            <a:stCxn id="6" idx="0"/>
            <a:endCxn id="6" idx="2"/>
          </p:cNvCxnSpPr>
          <p:nvPr/>
        </p:nvCxnSpPr>
        <p:spPr>
          <a:xfrm rot="16200000" flipH="1">
            <a:off x="3854878" y="4846647"/>
            <a:ext cx="38546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1883571" y="4648200"/>
            <a:ext cx="11430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	           </a:t>
            </a:r>
            <a:endParaRPr lang="en-US" sz="3200" b="1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/>
          <p:cNvCxnSpPr>
            <a:stCxn id="8" idx="0"/>
            <a:endCxn id="8" idx="2"/>
          </p:cNvCxnSpPr>
          <p:nvPr/>
        </p:nvCxnSpPr>
        <p:spPr>
          <a:xfrm rot="16200000" flipH="1">
            <a:off x="2264571" y="4838700"/>
            <a:ext cx="381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02791" y="4572000"/>
            <a:ext cx="2736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1</a:t>
            </a:r>
            <a:endParaRPr lang="en-US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034941" y="4572000"/>
            <a:ext cx="2296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2</a:t>
            </a:r>
            <a:endParaRPr lang="en-US" sz="2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599422" y="4582180"/>
            <a:ext cx="2461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3</a:t>
            </a:r>
            <a:endParaRPr lang="en-US" sz="2800" b="1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066800" y="4876800"/>
            <a:ext cx="8382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2667000" y="4837092"/>
            <a:ext cx="7620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0" y="3881735"/>
            <a:ext cx="71613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0" y="3881735"/>
            <a:ext cx="8226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head</a:t>
            </a:r>
            <a:endParaRPr lang="en-US" sz="2400" b="1" dirty="0"/>
          </a:p>
        </p:txBody>
      </p:sp>
      <p:cxnSp>
        <p:nvCxnSpPr>
          <p:cNvPr id="17" name="Straight Arrow Connector 16"/>
          <p:cNvCxnSpPr>
            <a:stCxn id="16" idx="2"/>
          </p:cNvCxnSpPr>
          <p:nvPr/>
        </p:nvCxnSpPr>
        <p:spPr>
          <a:xfrm rot="16200000" flipH="1">
            <a:off x="243765" y="4510965"/>
            <a:ext cx="381000" cy="45869"/>
          </a:xfrm>
          <a:prstGeom prst="straightConnector1">
            <a:avLst/>
          </a:prstGeom>
          <a:ln w="38100">
            <a:solidFill>
              <a:schemeClr val="tx1"/>
            </a:solidFill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7060793" y="4653916"/>
            <a:ext cx="1447800" cy="38546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	           </a:t>
            </a:r>
            <a:endParaRPr lang="en-US" sz="3200" b="1" dirty="0">
              <a:solidFill>
                <a:schemeClr val="tx1"/>
              </a:solidFill>
            </a:endParaRPr>
          </a:p>
        </p:txBody>
      </p:sp>
      <p:cxnSp>
        <p:nvCxnSpPr>
          <p:cNvPr id="19" name="Straight Connector 18"/>
          <p:cNvCxnSpPr>
            <a:stCxn id="18" idx="0"/>
            <a:endCxn id="18" idx="2"/>
          </p:cNvCxnSpPr>
          <p:nvPr/>
        </p:nvCxnSpPr>
        <p:spPr>
          <a:xfrm rot="16200000" flipH="1">
            <a:off x="7591960" y="4846648"/>
            <a:ext cx="38546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7210027" y="4582180"/>
            <a:ext cx="2880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5</a:t>
            </a:r>
            <a:endParaRPr lang="en-US" sz="28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7822793" y="4648200"/>
            <a:ext cx="7878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NULL</a:t>
            </a:r>
            <a:endParaRPr lang="en-US" sz="2000" b="1" dirty="0"/>
          </a:p>
        </p:txBody>
      </p:sp>
      <p:cxnSp>
        <p:nvCxnSpPr>
          <p:cNvPr id="22" name="Straight Arrow Connector 21"/>
          <p:cNvCxnSpPr>
            <a:endCxn id="30" idx="0"/>
          </p:cNvCxnSpPr>
          <p:nvPr/>
        </p:nvCxnSpPr>
        <p:spPr>
          <a:xfrm rot="16200000" flipH="1">
            <a:off x="3798986" y="5305307"/>
            <a:ext cx="1335108" cy="398678"/>
          </a:xfrm>
          <a:prstGeom prst="straightConnector1">
            <a:avLst/>
          </a:prstGeom>
          <a:ln w="38100">
            <a:solidFill>
              <a:schemeClr val="tx1"/>
            </a:solidFill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4297551" y="6205836"/>
            <a:ext cx="1676400" cy="38993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4</a:t>
            </a:r>
            <a:r>
              <a:rPr lang="en-US" sz="2400" b="1" dirty="0" smtClean="0">
                <a:solidFill>
                  <a:schemeClr val="tx1"/>
                </a:solidFill>
              </a:rPr>
              <a:t>	</a:t>
            </a:r>
            <a:r>
              <a:rPr lang="en-US" sz="2000" b="1" dirty="0" smtClean="0">
                <a:solidFill>
                  <a:schemeClr val="tx1"/>
                </a:solidFill>
              </a:rPr>
              <a:t>NULL</a:t>
            </a:r>
            <a:endParaRPr lang="en-US" sz="2000" b="1" dirty="0">
              <a:solidFill>
                <a:schemeClr val="tx1"/>
              </a:solidFill>
            </a:endParaRPr>
          </a:p>
        </p:txBody>
      </p:sp>
      <p:cxnSp>
        <p:nvCxnSpPr>
          <p:cNvPr id="26" name="Straight Connector 25"/>
          <p:cNvCxnSpPr>
            <a:stCxn id="25" idx="0"/>
            <a:endCxn id="25" idx="2"/>
          </p:cNvCxnSpPr>
          <p:nvPr/>
        </p:nvCxnSpPr>
        <p:spPr>
          <a:xfrm rot="16200000" flipH="1">
            <a:off x="4940786" y="6400801"/>
            <a:ext cx="38993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3027247" y="6172200"/>
            <a:ext cx="813749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3027247" y="6172200"/>
            <a:ext cx="8589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temp</a:t>
            </a:r>
            <a:endParaRPr lang="en-US" sz="2400" b="1" dirty="0"/>
          </a:p>
        </p:txBody>
      </p:sp>
      <p:cxnSp>
        <p:nvCxnSpPr>
          <p:cNvPr id="29" name="Straight Arrow Connector 28"/>
          <p:cNvCxnSpPr>
            <a:stCxn id="28" idx="3"/>
            <a:endCxn id="25" idx="1"/>
          </p:cNvCxnSpPr>
          <p:nvPr/>
        </p:nvCxnSpPr>
        <p:spPr>
          <a:xfrm flipV="1">
            <a:off x="3886200" y="6400801"/>
            <a:ext cx="411351" cy="2232"/>
          </a:xfrm>
          <a:prstGeom prst="straightConnector1">
            <a:avLst/>
          </a:prstGeom>
          <a:ln w="38100">
            <a:solidFill>
              <a:schemeClr val="tx1"/>
            </a:solidFill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495800" y="617220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4</a:t>
            </a:r>
            <a:endParaRPr lang="en-US" sz="2400" b="1" dirty="0"/>
          </a:p>
        </p:txBody>
      </p:sp>
      <p:sp>
        <p:nvSpPr>
          <p:cNvPr id="34" name="Rectangle 33"/>
          <p:cNvSpPr/>
          <p:nvPr/>
        </p:nvSpPr>
        <p:spPr>
          <a:xfrm>
            <a:off x="1447800" y="3881735"/>
            <a:ext cx="71613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1447800" y="3881735"/>
            <a:ext cx="6960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/>
              <a:t>curr</a:t>
            </a:r>
            <a:endParaRPr lang="en-US" sz="2400" b="1" dirty="0"/>
          </a:p>
        </p:txBody>
      </p:sp>
      <p:cxnSp>
        <p:nvCxnSpPr>
          <p:cNvPr id="36" name="Straight Arrow Connector 35"/>
          <p:cNvCxnSpPr>
            <a:stCxn id="35" idx="2"/>
          </p:cNvCxnSpPr>
          <p:nvPr/>
        </p:nvCxnSpPr>
        <p:spPr>
          <a:xfrm rot="16200000" flipH="1">
            <a:off x="2536206" y="3603006"/>
            <a:ext cx="381000" cy="1861788"/>
          </a:xfrm>
          <a:prstGeom prst="straightConnector1">
            <a:avLst/>
          </a:prstGeom>
          <a:ln w="38100">
            <a:solidFill>
              <a:schemeClr val="tx1"/>
            </a:solidFill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6705600" y="3733800"/>
            <a:ext cx="71613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6705600" y="3733800"/>
            <a:ext cx="7545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save</a:t>
            </a:r>
            <a:endParaRPr lang="en-US" sz="2400" b="1" dirty="0"/>
          </a:p>
        </p:txBody>
      </p:sp>
      <p:cxnSp>
        <p:nvCxnSpPr>
          <p:cNvPr id="37" name="Straight Arrow Connector 36"/>
          <p:cNvCxnSpPr>
            <a:stCxn id="44" idx="2"/>
          </p:cNvCxnSpPr>
          <p:nvPr/>
        </p:nvCxnSpPr>
        <p:spPr>
          <a:xfrm rot="16200000" flipH="1">
            <a:off x="6934558" y="4343757"/>
            <a:ext cx="528935" cy="232349"/>
          </a:xfrm>
          <a:prstGeom prst="straightConnector1">
            <a:avLst/>
          </a:prstGeom>
          <a:ln w="38100">
            <a:solidFill>
              <a:schemeClr val="tx1"/>
            </a:solidFill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5181600" y="6248400"/>
            <a:ext cx="762000" cy="304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Arrow Connector 39"/>
          <p:cNvCxnSpPr>
            <a:stCxn id="39" idx="3"/>
          </p:cNvCxnSpPr>
          <p:nvPr/>
        </p:nvCxnSpPr>
        <p:spPr>
          <a:xfrm flipV="1">
            <a:off x="5943600" y="5105400"/>
            <a:ext cx="1295400" cy="1295400"/>
          </a:xfrm>
          <a:prstGeom prst="straightConnector1">
            <a:avLst/>
          </a:prstGeom>
          <a:ln w="38100">
            <a:solidFill>
              <a:schemeClr val="tx1"/>
            </a:solidFill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2162"/>
          </a:xfrm>
        </p:spPr>
        <p:txBody>
          <a:bodyPr/>
          <a:lstStyle/>
          <a:p>
            <a:r>
              <a:rPr lang="en-US" dirty="0" smtClean="0"/>
              <a:t>Linked Lists:  Insert In Order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5638800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Case 3/4)  </a:t>
            </a:r>
            <a:r>
              <a:rPr lang="en-US" dirty="0" smtClean="0"/>
              <a:t>Insert the element in the middle or end of our list.</a:t>
            </a:r>
          </a:p>
          <a:p>
            <a:pPr marL="1314450" lvl="2" indent="-514350"/>
            <a:r>
              <a:rPr lang="en-US" dirty="0" smtClean="0"/>
              <a:t>In this case we need to traverse the list while our element is less than the </a:t>
            </a:r>
            <a:r>
              <a:rPr lang="en-US" dirty="0" err="1" smtClean="0"/>
              <a:t>curr</a:t>
            </a:r>
            <a:r>
              <a:rPr lang="en-US" dirty="0" smtClean="0"/>
              <a:t> element.</a:t>
            </a:r>
          </a:p>
          <a:p>
            <a:pPr marL="1314450" lvl="2" indent="-514350"/>
            <a:r>
              <a:rPr lang="en-US" dirty="0" smtClean="0"/>
              <a:t>Then we add the element after the </a:t>
            </a:r>
            <a:r>
              <a:rPr lang="en-US" dirty="0" err="1" smtClean="0"/>
              <a:t>curr</a:t>
            </a:r>
            <a:r>
              <a:rPr lang="en-US" dirty="0" smtClean="0"/>
              <a:t> and before </a:t>
            </a:r>
          </a:p>
          <a:p>
            <a:pPr marL="1314450" lvl="2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curr</a:t>
            </a:r>
            <a:r>
              <a:rPr lang="en-US" dirty="0" smtClean="0"/>
              <a:t>-&gt;next;</a:t>
            </a:r>
          </a:p>
        </p:txBody>
      </p:sp>
      <p:sp>
        <p:nvSpPr>
          <p:cNvPr id="4" name="Rectangle 3"/>
          <p:cNvSpPr/>
          <p:nvPr/>
        </p:nvSpPr>
        <p:spPr>
          <a:xfrm>
            <a:off x="158687" y="4643735"/>
            <a:ext cx="1289113" cy="38546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 	           </a:t>
            </a:r>
            <a:endParaRPr lang="en-US" sz="3200" b="1" dirty="0">
              <a:solidFill>
                <a:schemeClr val="tx1"/>
              </a:solidFill>
            </a:endParaRPr>
          </a:p>
        </p:txBody>
      </p:sp>
      <p:cxnSp>
        <p:nvCxnSpPr>
          <p:cNvPr id="5" name="Straight Connector 4"/>
          <p:cNvCxnSpPr>
            <a:stCxn id="4" idx="0"/>
            <a:endCxn id="4" idx="2"/>
          </p:cNvCxnSpPr>
          <p:nvPr/>
        </p:nvCxnSpPr>
        <p:spPr>
          <a:xfrm rot="16200000" flipH="1">
            <a:off x="610511" y="4836467"/>
            <a:ext cx="38546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429000" y="4653915"/>
            <a:ext cx="1237222" cy="38546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	           </a:t>
            </a:r>
            <a:endParaRPr lang="en-US" sz="3200" b="1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/>
          <p:cNvCxnSpPr>
            <a:stCxn id="6" idx="0"/>
            <a:endCxn id="6" idx="2"/>
          </p:cNvCxnSpPr>
          <p:nvPr/>
        </p:nvCxnSpPr>
        <p:spPr>
          <a:xfrm rot="16200000" flipH="1">
            <a:off x="3854878" y="4846647"/>
            <a:ext cx="38546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1883571" y="4648200"/>
            <a:ext cx="11430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	           </a:t>
            </a:r>
            <a:endParaRPr lang="en-US" sz="3200" b="1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/>
          <p:cNvCxnSpPr>
            <a:stCxn id="8" idx="0"/>
            <a:endCxn id="8" idx="2"/>
          </p:cNvCxnSpPr>
          <p:nvPr/>
        </p:nvCxnSpPr>
        <p:spPr>
          <a:xfrm rot="16200000" flipH="1">
            <a:off x="2264571" y="4838700"/>
            <a:ext cx="381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02791" y="4572000"/>
            <a:ext cx="2736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1</a:t>
            </a:r>
            <a:endParaRPr lang="en-US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034941" y="4572000"/>
            <a:ext cx="2296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2</a:t>
            </a:r>
            <a:endParaRPr lang="en-US" sz="2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599422" y="4582180"/>
            <a:ext cx="2461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3</a:t>
            </a:r>
            <a:endParaRPr lang="en-US" sz="2800" b="1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066800" y="4876800"/>
            <a:ext cx="8382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2667000" y="4837092"/>
            <a:ext cx="7620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0" y="3881735"/>
            <a:ext cx="71613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0" y="3881735"/>
            <a:ext cx="8226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head</a:t>
            </a:r>
            <a:endParaRPr lang="en-US" sz="2400" b="1" dirty="0"/>
          </a:p>
        </p:txBody>
      </p:sp>
      <p:cxnSp>
        <p:nvCxnSpPr>
          <p:cNvPr id="17" name="Straight Arrow Connector 16"/>
          <p:cNvCxnSpPr>
            <a:stCxn id="16" idx="2"/>
          </p:cNvCxnSpPr>
          <p:nvPr/>
        </p:nvCxnSpPr>
        <p:spPr>
          <a:xfrm rot="16200000" flipH="1">
            <a:off x="243765" y="4510965"/>
            <a:ext cx="381000" cy="45869"/>
          </a:xfrm>
          <a:prstGeom prst="straightConnector1">
            <a:avLst/>
          </a:prstGeom>
          <a:ln w="38100">
            <a:solidFill>
              <a:schemeClr val="tx1"/>
            </a:solidFill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7060793" y="4653916"/>
            <a:ext cx="1447800" cy="38546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	           </a:t>
            </a:r>
            <a:endParaRPr lang="en-US" sz="3200" b="1" dirty="0">
              <a:solidFill>
                <a:schemeClr val="tx1"/>
              </a:solidFill>
            </a:endParaRPr>
          </a:p>
        </p:txBody>
      </p:sp>
      <p:cxnSp>
        <p:nvCxnSpPr>
          <p:cNvPr id="19" name="Straight Connector 18"/>
          <p:cNvCxnSpPr>
            <a:stCxn id="18" idx="0"/>
            <a:endCxn id="18" idx="2"/>
          </p:cNvCxnSpPr>
          <p:nvPr/>
        </p:nvCxnSpPr>
        <p:spPr>
          <a:xfrm rot="16200000" flipH="1">
            <a:off x="7591960" y="4846648"/>
            <a:ext cx="38546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7210027" y="4582180"/>
            <a:ext cx="2880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5</a:t>
            </a:r>
            <a:endParaRPr lang="en-US" sz="28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7822793" y="4648200"/>
            <a:ext cx="7878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NULL</a:t>
            </a:r>
            <a:endParaRPr lang="en-US" sz="2000" b="1" dirty="0"/>
          </a:p>
        </p:txBody>
      </p:sp>
      <p:sp>
        <p:nvSpPr>
          <p:cNvPr id="25" name="Rectangle 24"/>
          <p:cNvSpPr/>
          <p:nvPr/>
        </p:nvSpPr>
        <p:spPr>
          <a:xfrm>
            <a:off x="4953000" y="4648200"/>
            <a:ext cx="1676400" cy="38993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4</a:t>
            </a:r>
            <a:r>
              <a:rPr lang="en-US" sz="2400" b="1" dirty="0" smtClean="0">
                <a:solidFill>
                  <a:schemeClr val="tx1"/>
                </a:solidFill>
              </a:rPr>
              <a:t>	</a:t>
            </a:r>
            <a:endParaRPr lang="en-US" sz="2000" b="1" dirty="0">
              <a:solidFill>
                <a:schemeClr val="tx1"/>
              </a:solidFill>
            </a:endParaRPr>
          </a:p>
        </p:txBody>
      </p:sp>
      <p:cxnSp>
        <p:nvCxnSpPr>
          <p:cNvPr id="26" name="Straight Connector 25"/>
          <p:cNvCxnSpPr>
            <a:stCxn id="25" idx="0"/>
            <a:endCxn id="25" idx="2"/>
          </p:cNvCxnSpPr>
          <p:nvPr/>
        </p:nvCxnSpPr>
        <p:spPr>
          <a:xfrm rot="16200000" flipH="1">
            <a:off x="5596235" y="4843165"/>
            <a:ext cx="38993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endCxn id="25" idx="1"/>
          </p:cNvCxnSpPr>
          <p:nvPr/>
        </p:nvCxnSpPr>
        <p:spPr>
          <a:xfrm>
            <a:off x="4495800" y="4800600"/>
            <a:ext cx="457200" cy="42565"/>
          </a:xfrm>
          <a:prstGeom prst="straightConnector1">
            <a:avLst/>
          </a:prstGeom>
          <a:ln w="38100">
            <a:solidFill>
              <a:schemeClr val="tx1"/>
            </a:solidFill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151249" y="461456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4</a:t>
            </a:r>
            <a:endParaRPr lang="en-US" sz="2400" b="1" dirty="0"/>
          </a:p>
        </p:txBody>
      </p:sp>
      <p:cxnSp>
        <p:nvCxnSpPr>
          <p:cNvPr id="40" name="Straight Arrow Connector 39"/>
          <p:cNvCxnSpPr>
            <a:endCxn id="18" idx="1"/>
          </p:cNvCxnSpPr>
          <p:nvPr/>
        </p:nvCxnSpPr>
        <p:spPr>
          <a:xfrm>
            <a:off x="6599049" y="4843164"/>
            <a:ext cx="461744" cy="3485"/>
          </a:xfrm>
          <a:prstGeom prst="straightConnector1">
            <a:avLst/>
          </a:prstGeom>
          <a:ln w="38100">
            <a:solidFill>
              <a:schemeClr val="tx1"/>
            </a:solidFill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914400"/>
            <a:ext cx="9144000" cy="483209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node*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InsertInorder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(node *head,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num) {  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// Create the new node</a:t>
            </a:r>
          </a:p>
          <a:p>
            <a:endParaRPr lang="en-US" sz="22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// Case 1: Inserting into an empty list.   </a:t>
            </a:r>
          </a:p>
          <a:p>
            <a:endParaRPr lang="en-US" sz="22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// Case 2: Element is &lt; the front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// Case 3/4: Insert element in the middle/end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// Use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to traverse to the right spot 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// to insert temp.  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// Save the node to temp should point to.  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// Insert temp.  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// Return a pointer to the front of the list.  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2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9144000" cy="550920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node*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InsertInorder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(node *head,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num) {  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Create the new node</a:t>
            </a:r>
          </a:p>
          <a:p>
            <a:r>
              <a:rPr lang="en-US" sz="2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node *temp = (node*)</a:t>
            </a:r>
            <a:r>
              <a:rPr lang="en-US" sz="22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2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2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(node));  	</a:t>
            </a:r>
          </a:p>
          <a:p>
            <a:r>
              <a:rPr lang="en-US" sz="2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temp-&gt;data = num;  </a:t>
            </a:r>
          </a:p>
          <a:p>
            <a:r>
              <a:rPr lang="en-US" sz="2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temp-&gt;next = NULL;  </a:t>
            </a:r>
          </a:p>
          <a:p>
            <a:endParaRPr lang="en-US" sz="22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// Case 1: Inserting into an empty list.  </a:t>
            </a:r>
          </a:p>
          <a:p>
            <a:endParaRPr lang="en-US" sz="22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// Case 2: Element is &lt; the front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// Case 3/4: Insert element in the middle/end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// Use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to traverse to the right spot 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// to insert temp.  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// Save the node to temp should point to.  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// Insert temp.  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// Return a pointer to the front of the list.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9144000" cy="584775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node*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InsertInorder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(node *head,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num) {  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Create the new node</a:t>
            </a:r>
          </a:p>
          <a:p>
            <a:r>
              <a:rPr lang="en-US" sz="2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node *temp = (node*)</a:t>
            </a:r>
            <a:r>
              <a:rPr lang="en-US" sz="22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2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2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(node));  	</a:t>
            </a:r>
          </a:p>
          <a:p>
            <a:r>
              <a:rPr lang="en-US" sz="2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temp-&gt;data = num;  </a:t>
            </a:r>
          </a:p>
          <a:p>
            <a:r>
              <a:rPr lang="en-US" sz="2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temp-&gt;next = NULL;  </a:t>
            </a:r>
          </a:p>
          <a:p>
            <a:endParaRPr lang="en-US" sz="22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// Case 1: Inserting into an empty list.  </a:t>
            </a:r>
          </a:p>
          <a:p>
            <a:r>
              <a:rPr lang="en-US" sz="22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	if (front == NULL)    return temp;  </a:t>
            </a:r>
          </a:p>
          <a:p>
            <a:endParaRPr lang="en-US" sz="22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// Case 2: Element is &lt; the front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// Case 3/4: Insert element in the middle/end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// Use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to traverse to the right spot 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// to insert temp.  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// Save the node to temp should point to.  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// Insert temp.  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// Return a pointer to the front of the list.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9144000" cy="720197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node*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InsertInorder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(node *head,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num) {  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Create the new node</a:t>
            </a:r>
          </a:p>
          <a:p>
            <a:r>
              <a:rPr lang="en-US" sz="2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node *temp = (node*)</a:t>
            </a:r>
            <a:r>
              <a:rPr lang="en-US" sz="22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2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2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(node));  	</a:t>
            </a:r>
          </a:p>
          <a:p>
            <a:r>
              <a:rPr lang="en-US" sz="2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temp-&gt;data = num;  </a:t>
            </a:r>
          </a:p>
          <a:p>
            <a:r>
              <a:rPr lang="en-US" sz="2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temp-&gt;next = NULL;  </a:t>
            </a:r>
          </a:p>
          <a:p>
            <a:endParaRPr lang="en-US" sz="22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// Case 1: Inserting into an empty list.  </a:t>
            </a:r>
          </a:p>
          <a:p>
            <a:r>
              <a:rPr lang="en-US" sz="22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	if (front == NULL)    return temp;  </a:t>
            </a:r>
          </a:p>
          <a:p>
            <a:endParaRPr lang="en-US" sz="22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Case 2: Element is &lt; the front</a:t>
            </a:r>
          </a:p>
          <a:p>
            <a:r>
              <a:rPr lang="en-US" sz="22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	if (num &lt; front-&gt;data) {    </a:t>
            </a:r>
          </a:p>
          <a:p>
            <a:r>
              <a:rPr lang="en-US" sz="22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		temp-&gt;next = front;    </a:t>
            </a:r>
          </a:p>
          <a:p>
            <a:r>
              <a:rPr lang="en-US" sz="22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		return temp;  </a:t>
            </a:r>
          </a:p>
          <a:p>
            <a:r>
              <a:rPr lang="en-US" sz="22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// Case 3/4: Insert element in the middle/end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// Use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to traverse to the right spot 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// to insert temp.  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// Save the node to temp should point to.  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// Insert temp.  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// Return a pointer to the front of the list.  </a:t>
            </a:r>
          </a:p>
          <a:p>
            <a:endParaRPr lang="en-US" sz="22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9144000" cy="415498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node*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InsertInorder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(node *head,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num) {  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Create the new node</a:t>
            </a:r>
            <a:endParaRPr lang="en-US" sz="22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// Case 1: Inserting into an empty list.  </a:t>
            </a:r>
            <a:endParaRPr lang="en-US" sz="22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Case 2: Element is &lt; the front</a:t>
            </a:r>
          </a:p>
          <a:p>
            <a:endParaRPr lang="en-US" sz="22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// Case 3/4: Insert element in the middle/end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// Use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to traverse to the right spot 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// to insert temp.  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// Save the node to temp should point to.  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// Insert temp.  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// Return a pointer to the front of the list.  </a:t>
            </a:r>
          </a:p>
          <a:p>
            <a:endParaRPr lang="en-US" sz="22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9144000" cy="584775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node*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InsertInorder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(node *head,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num) {  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Create the new node</a:t>
            </a:r>
            <a:endParaRPr lang="en-US" sz="22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// Case 1: Inserting into an empty list.  </a:t>
            </a:r>
            <a:endParaRPr lang="en-US" sz="22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Case 2:</a:t>
            </a:r>
          </a:p>
          <a:p>
            <a:endParaRPr lang="en-US" sz="22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Case 3/4: Insert element in the middle/end</a:t>
            </a:r>
          </a:p>
          <a:p>
            <a:r>
              <a:rPr lang="en-US" sz="22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	// Use </a:t>
            </a:r>
            <a:r>
              <a:rPr lang="en-US" sz="22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2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to traverse to the right spot </a:t>
            </a:r>
          </a:p>
          <a:p>
            <a:r>
              <a:rPr lang="en-US" sz="22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	// to insert temp.</a:t>
            </a:r>
          </a:p>
          <a:p>
            <a:r>
              <a:rPr lang="en-US" sz="22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	node *</a:t>
            </a:r>
            <a:r>
              <a:rPr lang="en-US" sz="22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2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= head;</a:t>
            </a:r>
          </a:p>
          <a:p>
            <a:r>
              <a:rPr lang="en-US" sz="22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	while(</a:t>
            </a:r>
            <a:r>
              <a:rPr lang="en-US" sz="22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2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-&gt;next != NULL &amp;&amp; </a:t>
            </a:r>
          </a:p>
          <a:p>
            <a:r>
              <a:rPr lang="en-US" sz="22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		 </a:t>
            </a:r>
            <a:r>
              <a:rPr lang="en-US" sz="22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2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-&gt;data &lt; temp-&gt;data) </a:t>
            </a:r>
          </a:p>
          <a:p>
            <a:r>
              <a:rPr lang="en-US" sz="22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2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2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2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2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-&gt;next;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// Save the node to temp should point to.  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// Insert temp.  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// Return a pointer to the front of the list.  </a:t>
            </a:r>
          </a:p>
          <a:p>
            <a:endParaRPr lang="en-US" sz="22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9144000" cy="618630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node*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InsertInorder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(node *head,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num) {  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Create the new node</a:t>
            </a:r>
            <a:endParaRPr lang="en-US" sz="22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// Case 1: Inserting into an empty list.  </a:t>
            </a:r>
            <a:endParaRPr lang="en-US" sz="22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Case 2: Element is &lt; the front</a:t>
            </a:r>
          </a:p>
          <a:p>
            <a:endParaRPr lang="en-US" sz="22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Case 3/4: Insert element in the middle/end</a:t>
            </a:r>
          </a:p>
          <a:p>
            <a:r>
              <a:rPr lang="en-US" sz="22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	// Use </a:t>
            </a:r>
            <a:r>
              <a:rPr lang="en-US" sz="22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2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to traverse to the right spot </a:t>
            </a:r>
          </a:p>
          <a:p>
            <a:r>
              <a:rPr lang="en-US" sz="22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	// to insert temp.</a:t>
            </a:r>
          </a:p>
          <a:p>
            <a:r>
              <a:rPr lang="en-US" sz="22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	node *</a:t>
            </a:r>
            <a:r>
              <a:rPr lang="en-US" sz="22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2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= head;</a:t>
            </a:r>
          </a:p>
          <a:p>
            <a:r>
              <a:rPr lang="en-US" sz="22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	while(</a:t>
            </a:r>
            <a:r>
              <a:rPr lang="en-US" sz="22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2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-&gt;next != NULL &amp;&amp; </a:t>
            </a:r>
          </a:p>
          <a:p>
            <a:r>
              <a:rPr lang="en-US" sz="22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		 </a:t>
            </a:r>
            <a:r>
              <a:rPr lang="en-US" sz="22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2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-&gt;data &lt; temp-&gt;data) </a:t>
            </a:r>
          </a:p>
          <a:p>
            <a:r>
              <a:rPr lang="en-US" sz="22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2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2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2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2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-&gt;next;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// Save the node to temp should point to.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2200" b="1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node *save = </a:t>
            </a:r>
            <a:r>
              <a:rPr lang="en-US" sz="2200" b="1" dirty="0" err="1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200" b="1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-&gt;next;  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// Insert temp.  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// Return a pointer to the front of the list.  </a:t>
            </a:r>
          </a:p>
          <a:p>
            <a:endParaRPr lang="en-US" sz="22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9144000" cy="686341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node*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InsertInorder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(node *head,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num) {  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Create the new node</a:t>
            </a:r>
            <a:endParaRPr lang="en-US" sz="22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// Case 1: Inserting into an empty list.  </a:t>
            </a:r>
            <a:endParaRPr lang="en-US" sz="22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Case 2: Element is &lt; the front</a:t>
            </a:r>
          </a:p>
          <a:p>
            <a:endParaRPr lang="en-US" sz="22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Case 3/4: Insert element in the middle/end</a:t>
            </a:r>
          </a:p>
          <a:p>
            <a:r>
              <a:rPr lang="en-US" sz="22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	// Use </a:t>
            </a:r>
            <a:r>
              <a:rPr lang="en-US" sz="22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2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to traverse to the right spot </a:t>
            </a:r>
          </a:p>
          <a:p>
            <a:r>
              <a:rPr lang="en-US" sz="22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	// to insert temp.</a:t>
            </a:r>
          </a:p>
          <a:p>
            <a:r>
              <a:rPr lang="en-US" sz="22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	node *</a:t>
            </a:r>
            <a:r>
              <a:rPr lang="en-US" sz="22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2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= head;</a:t>
            </a:r>
          </a:p>
          <a:p>
            <a:r>
              <a:rPr lang="en-US" sz="22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	while(</a:t>
            </a:r>
            <a:r>
              <a:rPr lang="en-US" sz="22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2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-&gt;next != NULL &amp;&amp; </a:t>
            </a:r>
          </a:p>
          <a:p>
            <a:r>
              <a:rPr lang="en-US" sz="22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		 </a:t>
            </a:r>
            <a:r>
              <a:rPr lang="en-US" sz="22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2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-&gt;data &lt; temp-&gt;data) </a:t>
            </a:r>
          </a:p>
          <a:p>
            <a:r>
              <a:rPr lang="en-US" sz="22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2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2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2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2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-&gt;next;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// Save the node to temp should point to.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2200" b="1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node *save = </a:t>
            </a:r>
            <a:r>
              <a:rPr lang="en-US" sz="2200" b="1" dirty="0" err="1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200" b="1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-&gt;next;  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Insert temp.</a:t>
            </a:r>
          </a:p>
          <a:p>
            <a:r>
              <a:rPr lang="en-US" sz="2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-&gt;next = temp;</a:t>
            </a:r>
          </a:p>
          <a:p>
            <a:r>
              <a:rPr lang="en-US" sz="2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temp-&gt;next = save;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// Return a pointer to the front of the list.  </a:t>
            </a:r>
          </a:p>
          <a:p>
            <a:endParaRPr lang="en-US" sz="22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Linked List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There are several basic operations that need to be performed on linked lists: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Adding a node.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Deleting a node.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Searching for a node.</a:t>
            </a:r>
          </a:p>
          <a:p>
            <a:pPr marL="971550" lvl="1" indent="-514350"/>
            <a:r>
              <a:rPr lang="en-US" dirty="0" smtClean="0"/>
              <a:t>We will build functions to perform these operations.</a:t>
            </a:r>
          </a:p>
          <a:p>
            <a:pPr marL="571500" indent="-514350"/>
            <a:r>
              <a:rPr lang="en-US" dirty="0" smtClean="0"/>
              <a:t>There are of course many other operations you could do:</a:t>
            </a:r>
          </a:p>
          <a:p>
            <a:pPr marL="971550" lvl="1" indent="-514350"/>
            <a:r>
              <a:rPr lang="en-US" dirty="0" smtClean="0"/>
              <a:t>Counting nodes, modifying nodes, reversing the list, and more.</a:t>
            </a:r>
          </a:p>
          <a:p>
            <a:pPr marL="971550" lvl="1" indent="-514350"/>
            <a:r>
              <a:rPr lang="en-US" dirty="0" smtClean="0"/>
              <a:t>We can also build functions for these.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9144000" cy="720197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node*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InsertInorder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(node *head,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num) {  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Create the new node</a:t>
            </a:r>
            <a:endParaRPr lang="en-US" sz="22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// Case 1: Inserting into an empty list.  </a:t>
            </a:r>
            <a:endParaRPr lang="en-US" sz="22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Case 2: Element is &lt; the front</a:t>
            </a:r>
          </a:p>
          <a:p>
            <a:endParaRPr lang="en-US" sz="22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Case 3/4: Insert element in the middle/end</a:t>
            </a:r>
          </a:p>
          <a:p>
            <a:r>
              <a:rPr lang="en-US" sz="22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	// Use </a:t>
            </a:r>
            <a:r>
              <a:rPr lang="en-US" sz="22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2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to traverse to the right spot </a:t>
            </a:r>
          </a:p>
          <a:p>
            <a:r>
              <a:rPr lang="en-US" sz="22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	// to insert temp.</a:t>
            </a:r>
          </a:p>
          <a:p>
            <a:r>
              <a:rPr lang="en-US" sz="22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	node *</a:t>
            </a:r>
            <a:r>
              <a:rPr lang="en-US" sz="22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2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= head;</a:t>
            </a:r>
          </a:p>
          <a:p>
            <a:r>
              <a:rPr lang="en-US" sz="22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	while(</a:t>
            </a:r>
            <a:r>
              <a:rPr lang="en-US" sz="22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2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-&gt;next != NULL &amp;&amp; </a:t>
            </a:r>
          </a:p>
          <a:p>
            <a:r>
              <a:rPr lang="en-US" sz="22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		 </a:t>
            </a:r>
            <a:r>
              <a:rPr lang="en-US" sz="22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2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-&gt;data &lt; temp-&gt;data) </a:t>
            </a:r>
          </a:p>
          <a:p>
            <a:r>
              <a:rPr lang="en-US" sz="22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2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2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2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2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-&gt;next;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// Save the node to temp should point to.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2200" b="1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node *save = </a:t>
            </a:r>
            <a:r>
              <a:rPr lang="en-US" sz="2200" b="1" dirty="0" err="1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200" b="1" dirty="0" smtClean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-&gt;next;  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Insert temp.</a:t>
            </a:r>
          </a:p>
          <a:p>
            <a:r>
              <a:rPr lang="en-US" sz="2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-&gt;next = temp;</a:t>
            </a:r>
          </a:p>
          <a:p>
            <a:r>
              <a:rPr lang="en-US" sz="2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temp-&gt;next = save;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// Return a pointer to the front of the list.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return head;  </a:t>
            </a:r>
          </a:p>
          <a:p>
            <a:r>
              <a:rPr lang="en-US" sz="22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2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Deleting Nodes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General Approach: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Search for the node you want to delete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If found, delete the node from the list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To delete, you must make sure:</a:t>
            </a:r>
          </a:p>
          <a:p>
            <a:pPr marL="1371600" lvl="2" indent="-514350"/>
            <a:r>
              <a:rPr lang="en-US" dirty="0" smtClean="0"/>
              <a:t>The </a:t>
            </a:r>
            <a:r>
              <a:rPr lang="en-US" b="1" u="sng" dirty="0" smtClean="0"/>
              <a:t>predecessor</a:t>
            </a:r>
            <a:r>
              <a:rPr lang="en-US" dirty="0" smtClean="0"/>
              <a:t> of the deleted node points to the deleted node’s </a:t>
            </a:r>
            <a:r>
              <a:rPr lang="en-US" b="1" u="sng" dirty="0" smtClean="0"/>
              <a:t>successor</a:t>
            </a:r>
            <a:endParaRPr lang="en-US" dirty="0" smtClean="0"/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Finally, free the node</a:t>
            </a:r>
          </a:p>
          <a:p>
            <a:pPr marL="1371600" lvl="2" indent="-514350"/>
            <a:r>
              <a:rPr lang="en-US" dirty="0" smtClean="0"/>
              <a:t>e.g. the node is physically removed from the heap memory.</a:t>
            </a:r>
          </a:p>
          <a:p>
            <a:pPr marL="1371600" lvl="2" indent="-514350"/>
            <a:endParaRPr lang="en-US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Deleting Nodes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4 cases we need to deal with: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Delete the 1</a:t>
            </a:r>
            <a:r>
              <a:rPr lang="en-US" baseline="30000" dirty="0" smtClean="0"/>
              <a:t>st</a:t>
            </a:r>
            <a:r>
              <a:rPr lang="en-US" dirty="0" smtClean="0"/>
              <a:t> node of a list.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Delete any middle node of a list (not the first or the last)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Delete the last node of the list.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We delete the ONLY node in the list.</a:t>
            </a:r>
          </a:p>
          <a:p>
            <a:pPr marL="1371600" lvl="2" indent="-514350"/>
            <a:r>
              <a:rPr lang="en-US" dirty="0" smtClean="0"/>
              <a:t>The resulting list is then empty.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Deleting Nodes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229600" cy="4525963"/>
          </a:xfrm>
        </p:spPr>
        <p:txBody>
          <a:bodyPr/>
          <a:lstStyle/>
          <a:p>
            <a:r>
              <a:rPr lang="en-US" dirty="0" smtClean="0"/>
              <a:t>Case 1)  Delete the 1</a:t>
            </a:r>
            <a:r>
              <a:rPr lang="en-US" baseline="30000" dirty="0" smtClean="0"/>
              <a:t>st</a:t>
            </a:r>
            <a:r>
              <a:rPr lang="en-US" dirty="0" smtClean="0"/>
              <a:t> node of a list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377887" y="3805535"/>
            <a:ext cx="1730991" cy="38546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 	           </a:t>
            </a:r>
            <a:endParaRPr lang="en-US" sz="3200" b="1" dirty="0">
              <a:solidFill>
                <a:schemeClr val="tx1"/>
              </a:solidFill>
            </a:endParaRPr>
          </a:p>
        </p:txBody>
      </p:sp>
      <p:cxnSp>
        <p:nvCxnSpPr>
          <p:cNvPr id="5" name="Straight Connector 4"/>
          <p:cNvCxnSpPr>
            <a:stCxn id="4" idx="0"/>
            <a:endCxn id="4" idx="2"/>
          </p:cNvCxnSpPr>
          <p:nvPr/>
        </p:nvCxnSpPr>
        <p:spPr>
          <a:xfrm rot="16200000" flipH="1">
            <a:off x="2050650" y="3998267"/>
            <a:ext cx="38546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6001778" y="3805535"/>
            <a:ext cx="1846822" cy="38546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	           </a:t>
            </a:r>
            <a:endParaRPr lang="en-US" sz="3200" b="1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/>
          <p:cNvCxnSpPr>
            <a:stCxn id="6" idx="0"/>
            <a:endCxn id="6" idx="2"/>
          </p:cNvCxnSpPr>
          <p:nvPr/>
        </p:nvCxnSpPr>
        <p:spPr>
          <a:xfrm rot="16200000" flipH="1">
            <a:off x="6732456" y="3998267"/>
            <a:ext cx="38546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3657600" y="3810000"/>
            <a:ext cx="18288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	           </a:t>
            </a:r>
            <a:endParaRPr lang="en-US" sz="3200" b="1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/>
          <p:cNvCxnSpPr>
            <a:stCxn id="8" idx="0"/>
            <a:endCxn id="8" idx="2"/>
          </p:cNvCxnSpPr>
          <p:nvPr/>
        </p:nvCxnSpPr>
        <p:spPr>
          <a:xfrm rot="16200000" flipH="1">
            <a:off x="4381500" y="4000500"/>
            <a:ext cx="381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621991" y="373380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1</a:t>
            </a:r>
            <a:endParaRPr lang="en-US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938879" y="373380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2</a:t>
            </a:r>
            <a:endParaRPr lang="en-US" sz="2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244085" y="382018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3</a:t>
            </a:r>
            <a:endParaRPr lang="en-US" sz="28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956166" y="3853330"/>
            <a:ext cx="8402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NULL</a:t>
            </a:r>
            <a:endParaRPr lang="en-US" sz="2400" b="1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2840829" y="4038600"/>
            <a:ext cx="8382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5239778" y="4075092"/>
            <a:ext cx="7620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457200" y="2819400"/>
            <a:ext cx="71613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57200" y="2819400"/>
            <a:ext cx="8226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head</a:t>
            </a:r>
            <a:endParaRPr lang="en-US" sz="2400" b="1" dirty="0"/>
          </a:p>
        </p:txBody>
      </p:sp>
      <p:cxnSp>
        <p:nvCxnSpPr>
          <p:cNvPr id="18" name="Straight Arrow Connector 17"/>
          <p:cNvCxnSpPr>
            <a:stCxn id="17" idx="2"/>
          </p:cNvCxnSpPr>
          <p:nvPr/>
        </p:nvCxnSpPr>
        <p:spPr>
          <a:xfrm rot="16200000" flipH="1">
            <a:off x="855598" y="3293997"/>
            <a:ext cx="528935" cy="503069"/>
          </a:xfrm>
          <a:prstGeom prst="straightConnector1">
            <a:avLst/>
          </a:prstGeom>
          <a:ln w="38100">
            <a:solidFill>
              <a:schemeClr val="tx1"/>
            </a:solidFill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ight Brace 18"/>
          <p:cNvSpPr/>
          <p:nvPr/>
        </p:nvSpPr>
        <p:spPr>
          <a:xfrm rot="16200000">
            <a:off x="2171700" y="2781300"/>
            <a:ext cx="342900" cy="1333500"/>
          </a:xfrm>
          <a:prstGeom prst="rightBrac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1295400" y="2514600"/>
            <a:ext cx="215911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Want to delete </a:t>
            </a:r>
          </a:p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this node: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077978" y="5862935"/>
            <a:ext cx="1846822" cy="38546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	           </a:t>
            </a:r>
            <a:endParaRPr lang="en-US" sz="3200" b="1" dirty="0">
              <a:solidFill>
                <a:schemeClr val="tx1"/>
              </a:solidFill>
            </a:endParaRPr>
          </a:p>
        </p:txBody>
      </p:sp>
      <p:cxnSp>
        <p:nvCxnSpPr>
          <p:cNvPr id="25" name="Straight Connector 24"/>
          <p:cNvCxnSpPr>
            <a:stCxn id="24" idx="0"/>
            <a:endCxn id="24" idx="2"/>
          </p:cNvCxnSpPr>
          <p:nvPr/>
        </p:nvCxnSpPr>
        <p:spPr>
          <a:xfrm rot="16200000" flipH="1">
            <a:off x="6808656" y="6055667"/>
            <a:ext cx="38546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3733800" y="5867400"/>
            <a:ext cx="18288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	           </a:t>
            </a:r>
            <a:endParaRPr lang="en-US" sz="3200" b="1" dirty="0">
              <a:solidFill>
                <a:schemeClr val="tx1"/>
              </a:solidFill>
            </a:endParaRPr>
          </a:p>
        </p:txBody>
      </p:sp>
      <p:cxnSp>
        <p:nvCxnSpPr>
          <p:cNvPr id="27" name="Straight Connector 26"/>
          <p:cNvCxnSpPr>
            <a:stCxn id="26" idx="0"/>
            <a:endCxn id="26" idx="2"/>
          </p:cNvCxnSpPr>
          <p:nvPr/>
        </p:nvCxnSpPr>
        <p:spPr>
          <a:xfrm rot="16200000" flipH="1">
            <a:off x="4457700" y="6057900"/>
            <a:ext cx="381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015079" y="579120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2</a:t>
            </a:r>
            <a:endParaRPr lang="en-US" sz="28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6320285" y="587758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3</a:t>
            </a:r>
            <a:endParaRPr lang="en-US" sz="28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7032366" y="5910730"/>
            <a:ext cx="8402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NULL</a:t>
            </a:r>
            <a:endParaRPr lang="en-US" sz="2400" b="1" dirty="0"/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5315978" y="6132492"/>
            <a:ext cx="7620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533400" y="4876800"/>
            <a:ext cx="71613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533400" y="4876800"/>
            <a:ext cx="8226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head</a:t>
            </a:r>
            <a:endParaRPr lang="en-US" sz="2400" b="1" dirty="0"/>
          </a:p>
        </p:txBody>
      </p:sp>
      <p:cxnSp>
        <p:nvCxnSpPr>
          <p:cNvPr id="36" name="Straight Arrow Connector 35"/>
          <p:cNvCxnSpPr>
            <a:stCxn id="35" idx="2"/>
          </p:cNvCxnSpPr>
          <p:nvPr/>
        </p:nvCxnSpPr>
        <p:spPr>
          <a:xfrm rot="16200000" flipH="1">
            <a:off x="2074798" y="4208397"/>
            <a:ext cx="528935" cy="2789069"/>
          </a:xfrm>
          <a:prstGeom prst="straightConnector1">
            <a:avLst/>
          </a:prstGeom>
          <a:ln w="38100">
            <a:solidFill>
              <a:schemeClr val="tx1"/>
            </a:solidFill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133600" y="5029200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Resulting List: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6" grpId="0" animBg="1"/>
      <p:bldP spid="29" grpId="0"/>
      <p:bldP spid="30" grpId="0"/>
      <p:bldP spid="31" grpId="0"/>
      <p:bldP spid="34" grpId="0" animBg="1"/>
      <p:bldP spid="35" grpId="0"/>
      <p:bldP spid="3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914400"/>
          </a:xfrm>
        </p:spPr>
        <p:txBody>
          <a:bodyPr/>
          <a:lstStyle/>
          <a:p>
            <a:r>
              <a:rPr lang="en-US" dirty="0" smtClean="0"/>
              <a:t>Deleting Nodes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229600" cy="4525963"/>
          </a:xfrm>
        </p:spPr>
        <p:txBody>
          <a:bodyPr/>
          <a:lstStyle/>
          <a:p>
            <a:r>
              <a:rPr lang="en-US" dirty="0" smtClean="0"/>
              <a:t>Case 1)  Delete the 1</a:t>
            </a:r>
            <a:r>
              <a:rPr lang="en-US" baseline="30000" dirty="0" smtClean="0"/>
              <a:t>st</a:t>
            </a:r>
            <a:r>
              <a:rPr lang="en-US" dirty="0" smtClean="0"/>
              <a:t> node of a list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377887" y="2586335"/>
            <a:ext cx="1730991" cy="38546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 	           </a:t>
            </a:r>
            <a:endParaRPr lang="en-US" sz="3200" b="1" dirty="0">
              <a:solidFill>
                <a:schemeClr val="tx1"/>
              </a:solidFill>
            </a:endParaRPr>
          </a:p>
        </p:txBody>
      </p:sp>
      <p:cxnSp>
        <p:nvCxnSpPr>
          <p:cNvPr id="5" name="Straight Connector 4"/>
          <p:cNvCxnSpPr>
            <a:stCxn id="4" idx="0"/>
            <a:endCxn id="4" idx="2"/>
          </p:cNvCxnSpPr>
          <p:nvPr/>
        </p:nvCxnSpPr>
        <p:spPr>
          <a:xfrm rot="16200000" flipH="1">
            <a:off x="2050650" y="2779067"/>
            <a:ext cx="38546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6001778" y="2586335"/>
            <a:ext cx="1846822" cy="38546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	           </a:t>
            </a:r>
            <a:endParaRPr lang="en-US" sz="3200" b="1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/>
          <p:cNvCxnSpPr>
            <a:stCxn id="6" idx="0"/>
            <a:endCxn id="6" idx="2"/>
          </p:cNvCxnSpPr>
          <p:nvPr/>
        </p:nvCxnSpPr>
        <p:spPr>
          <a:xfrm rot="16200000" flipH="1">
            <a:off x="6732456" y="2779067"/>
            <a:ext cx="38546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3657600" y="2590800"/>
            <a:ext cx="18288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	           </a:t>
            </a:r>
            <a:endParaRPr lang="en-US" sz="3200" b="1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/>
          <p:cNvCxnSpPr>
            <a:stCxn id="8" idx="0"/>
            <a:endCxn id="8" idx="2"/>
          </p:cNvCxnSpPr>
          <p:nvPr/>
        </p:nvCxnSpPr>
        <p:spPr>
          <a:xfrm rot="16200000" flipH="1">
            <a:off x="4381500" y="2781300"/>
            <a:ext cx="381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621991" y="251460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1</a:t>
            </a:r>
            <a:endParaRPr lang="en-US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938879" y="251460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2</a:t>
            </a:r>
            <a:endParaRPr lang="en-US" sz="2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244085" y="260098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3</a:t>
            </a:r>
            <a:endParaRPr lang="en-US" sz="28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956166" y="2634130"/>
            <a:ext cx="8402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NULL</a:t>
            </a:r>
            <a:endParaRPr lang="en-US" sz="2400" b="1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2840829" y="2819400"/>
            <a:ext cx="8382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5239778" y="2855892"/>
            <a:ext cx="7620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381000" y="1981200"/>
            <a:ext cx="71613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81000" y="1976735"/>
            <a:ext cx="8226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head</a:t>
            </a:r>
            <a:endParaRPr lang="en-US" sz="2400" b="1" dirty="0"/>
          </a:p>
        </p:txBody>
      </p:sp>
      <p:cxnSp>
        <p:nvCxnSpPr>
          <p:cNvPr id="18" name="Straight Arrow Connector 17"/>
          <p:cNvCxnSpPr>
            <a:stCxn id="17" idx="2"/>
            <a:endCxn id="4" idx="1"/>
          </p:cNvCxnSpPr>
          <p:nvPr/>
        </p:nvCxnSpPr>
        <p:spPr>
          <a:xfrm rot="16200000" flipH="1">
            <a:off x="914775" y="2315956"/>
            <a:ext cx="340668" cy="585556"/>
          </a:xfrm>
          <a:prstGeom prst="straightConnector1">
            <a:avLst/>
          </a:prstGeom>
          <a:ln w="38100">
            <a:solidFill>
              <a:schemeClr val="tx1"/>
            </a:solidFill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ight Brace 18"/>
          <p:cNvSpPr/>
          <p:nvPr/>
        </p:nvSpPr>
        <p:spPr>
          <a:xfrm rot="16200000">
            <a:off x="2171700" y="1600200"/>
            <a:ext cx="342900" cy="1333500"/>
          </a:xfrm>
          <a:prstGeom prst="rightBrac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1295400" y="1371600"/>
            <a:ext cx="215911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Want to delete </a:t>
            </a:r>
          </a:p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this node: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077978" y="6243935"/>
            <a:ext cx="1846822" cy="38546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	           </a:t>
            </a:r>
            <a:endParaRPr lang="en-US" sz="3200" b="1" dirty="0">
              <a:solidFill>
                <a:schemeClr val="tx1"/>
              </a:solidFill>
            </a:endParaRPr>
          </a:p>
        </p:txBody>
      </p:sp>
      <p:cxnSp>
        <p:nvCxnSpPr>
          <p:cNvPr id="25" name="Straight Connector 24"/>
          <p:cNvCxnSpPr>
            <a:stCxn id="24" idx="0"/>
            <a:endCxn id="24" idx="2"/>
          </p:cNvCxnSpPr>
          <p:nvPr/>
        </p:nvCxnSpPr>
        <p:spPr>
          <a:xfrm rot="16200000" flipH="1">
            <a:off x="6808656" y="6436667"/>
            <a:ext cx="38546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3733800" y="6248400"/>
            <a:ext cx="18288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	           </a:t>
            </a:r>
            <a:endParaRPr lang="en-US" sz="3200" b="1" dirty="0">
              <a:solidFill>
                <a:schemeClr val="tx1"/>
              </a:solidFill>
            </a:endParaRPr>
          </a:p>
        </p:txBody>
      </p:sp>
      <p:cxnSp>
        <p:nvCxnSpPr>
          <p:cNvPr id="27" name="Straight Connector 26"/>
          <p:cNvCxnSpPr>
            <a:stCxn id="26" idx="0"/>
            <a:endCxn id="26" idx="2"/>
          </p:cNvCxnSpPr>
          <p:nvPr/>
        </p:nvCxnSpPr>
        <p:spPr>
          <a:xfrm rot="16200000" flipH="1">
            <a:off x="4457700" y="6438900"/>
            <a:ext cx="381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015079" y="617220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2</a:t>
            </a:r>
            <a:endParaRPr lang="en-US" sz="28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6320285" y="625858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3</a:t>
            </a:r>
            <a:endParaRPr lang="en-US" sz="28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7032366" y="6291730"/>
            <a:ext cx="8402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NULL</a:t>
            </a:r>
            <a:endParaRPr lang="en-US" sz="2400" b="1" dirty="0"/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5315978" y="6513492"/>
            <a:ext cx="7620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533400" y="6167735"/>
            <a:ext cx="71613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533400" y="6167735"/>
            <a:ext cx="8226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head</a:t>
            </a:r>
            <a:endParaRPr lang="en-US" sz="2400" b="1" dirty="0"/>
          </a:p>
        </p:txBody>
      </p:sp>
      <p:cxnSp>
        <p:nvCxnSpPr>
          <p:cNvPr id="36" name="Straight Arrow Connector 35"/>
          <p:cNvCxnSpPr>
            <a:endCxn id="26" idx="1"/>
          </p:cNvCxnSpPr>
          <p:nvPr/>
        </p:nvCxnSpPr>
        <p:spPr>
          <a:xfrm>
            <a:off x="1219200" y="6400800"/>
            <a:ext cx="2514600" cy="38100"/>
          </a:xfrm>
          <a:prstGeom prst="straightConnector1">
            <a:avLst/>
          </a:prstGeom>
          <a:ln w="38100">
            <a:solidFill>
              <a:schemeClr val="tx1"/>
            </a:solidFill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-762000" y="5715000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Resulting List: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1377887" y="4415135"/>
            <a:ext cx="1730991" cy="38546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 	           </a:t>
            </a:r>
            <a:endParaRPr lang="en-US" sz="3200" b="1" dirty="0">
              <a:solidFill>
                <a:schemeClr val="tx1"/>
              </a:solidFill>
            </a:endParaRPr>
          </a:p>
        </p:txBody>
      </p:sp>
      <p:cxnSp>
        <p:nvCxnSpPr>
          <p:cNvPr id="39" name="Straight Connector 38"/>
          <p:cNvCxnSpPr>
            <a:stCxn id="37" idx="0"/>
            <a:endCxn id="37" idx="2"/>
          </p:cNvCxnSpPr>
          <p:nvPr/>
        </p:nvCxnSpPr>
        <p:spPr>
          <a:xfrm rot="16200000" flipH="1">
            <a:off x="2050650" y="4607867"/>
            <a:ext cx="38546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6001778" y="4415135"/>
            <a:ext cx="1846822" cy="38546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	           </a:t>
            </a:r>
            <a:endParaRPr lang="en-US" sz="3200" b="1" dirty="0">
              <a:solidFill>
                <a:schemeClr val="tx1"/>
              </a:solidFill>
            </a:endParaRPr>
          </a:p>
        </p:txBody>
      </p:sp>
      <p:cxnSp>
        <p:nvCxnSpPr>
          <p:cNvPr id="41" name="Straight Connector 40"/>
          <p:cNvCxnSpPr>
            <a:stCxn id="40" idx="0"/>
            <a:endCxn id="40" idx="2"/>
          </p:cNvCxnSpPr>
          <p:nvPr/>
        </p:nvCxnSpPr>
        <p:spPr>
          <a:xfrm rot="16200000" flipH="1">
            <a:off x="6732456" y="4607867"/>
            <a:ext cx="38546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3657600" y="4419600"/>
            <a:ext cx="18288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	           </a:t>
            </a:r>
            <a:endParaRPr lang="en-US" sz="3200" b="1" dirty="0">
              <a:solidFill>
                <a:schemeClr val="tx1"/>
              </a:solidFill>
            </a:endParaRPr>
          </a:p>
        </p:txBody>
      </p:sp>
      <p:cxnSp>
        <p:nvCxnSpPr>
          <p:cNvPr id="43" name="Straight Connector 42"/>
          <p:cNvCxnSpPr>
            <a:stCxn id="42" idx="0"/>
            <a:endCxn id="42" idx="2"/>
          </p:cNvCxnSpPr>
          <p:nvPr/>
        </p:nvCxnSpPr>
        <p:spPr>
          <a:xfrm rot="16200000" flipH="1">
            <a:off x="4381500" y="4610100"/>
            <a:ext cx="381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1621991" y="434340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1</a:t>
            </a:r>
            <a:endParaRPr lang="en-US" sz="28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3938879" y="434340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2</a:t>
            </a:r>
            <a:endParaRPr lang="en-US" sz="2800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6244085" y="442978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3</a:t>
            </a:r>
            <a:endParaRPr lang="en-US" sz="2800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6956166" y="4462930"/>
            <a:ext cx="8402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NULL</a:t>
            </a:r>
            <a:endParaRPr lang="en-US" sz="2400" b="1" dirty="0"/>
          </a:p>
        </p:txBody>
      </p:sp>
      <p:cxnSp>
        <p:nvCxnSpPr>
          <p:cNvPr id="48" name="Straight Arrow Connector 47"/>
          <p:cNvCxnSpPr/>
          <p:nvPr/>
        </p:nvCxnSpPr>
        <p:spPr>
          <a:xfrm>
            <a:off x="2840829" y="4648200"/>
            <a:ext cx="8382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5239778" y="4684692"/>
            <a:ext cx="7620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304800" y="3657600"/>
            <a:ext cx="71613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304800" y="3657600"/>
            <a:ext cx="8226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head</a:t>
            </a:r>
            <a:endParaRPr lang="en-US" sz="2400" b="1" dirty="0"/>
          </a:p>
        </p:txBody>
      </p:sp>
      <p:cxnSp>
        <p:nvCxnSpPr>
          <p:cNvPr id="52" name="Straight Arrow Connector 51"/>
          <p:cNvCxnSpPr>
            <a:stCxn id="51" idx="2"/>
            <a:endCxn id="37" idx="1"/>
          </p:cNvCxnSpPr>
          <p:nvPr/>
        </p:nvCxnSpPr>
        <p:spPr>
          <a:xfrm>
            <a:off x="716131" y="4119265"/>
            <a:ext cx="661756" cy="488603"/>
          </a:xfrm>
          <a:prstGeom prst="straightConnector1">
            <a:avLst/>
          </a:prstGeom>
          <a:ln w="38100">
            <a:solidFill>
              <a:schemeClr val="tx1"/>
            </a:solidFill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1447800" y="5105400"/>
            <a:ext cx="71613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1371600" y="5105400"/>
            <a:ext cx="8226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del</a:t>
            </a:r>
            <a:endParaRPr lang="en-US" sz="2400" b="1" dirty="0"/>
          </a:p>
        </p:txBody>
      </p:sp>
      <p:cxnSp>
        <p:nvCxnSpPr>
          <p:cNvPr id="57" name="Straight Arrow Connector 56"/>
          <p:cNvCxnSpPr>
            <a:stCxn id="56" idx="0"/>
          </p:cNvCxnSpPr>
          <p:nvPr/>
        </p:nvCxnSpPr>
        <p:spPr>
          <a:xfrm flipV="1">
            <a:off x="1782931" y="4724400"/>
            <a:ext cx="45869" cy="381000"/>
          </a:xfrm>
          <a:prstGeom prst="straightConnector1">
            <a:avLst/>
          </a:prstGeom>
          <a:ln w="38100">
            <a:solidFill>
              <a:schemeClr val="tx1"/>
            </a:solidFill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5410200" y="3048000"/>
            <a:ext cx="33185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node *del = head;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5412518" y="3352800"/>
            <a:ext cx="35028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head = head-&gt;next;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free(del);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65" name="Straight Arrow Connector 64"/>
          <p:cNvCxnSpPr>
            <a:endCxn id="42" idx="1"/>
          </p:cNvCxnSpPr>
          <p:nvPr/>
        </p:nvCxnSpPr>
        <p:spPr>
          <a:xfrm>
            <a:off x="914400" y="3886200"/>
            <a:ext cx="2743200" cy="723900"/>
          </a:xfrm>
          <a:prstGeom prst="straightConnector1">
            <a:avLst/>
          </a:prstGeom>
          <a:ln w="38100">
            <a:solidFill>
              <a:srgbClr val="FF00FF"/>
            </a:solidFill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6" grpId="0" animBg="1"/>
      <p:bldP spid="29" grpId="0"/>
      <p:bldP spid="30" grpId="0"/>
      <p:bldP spid="31" grpId="0"/>
      <p:bldP spid="34" grpId="0" animBg="1"/>
      <p:bldP spid="35" grpId="0"/>
      <p:bldP spid="38" grpId="0"/>
      <p:bldP spid="37" grpId="0" animBg="1"/>
      <p:bldP spid="40" grpId="0" animBg="1"/>
      <p:bldP spid="42" grpId="0" animBg="1"/>
      <p:bldP spid="44" grpId="0"/>
      <p:bldP spid="45" grpId="0"/>
      <p:bldP spid="46" grpId="0"/>
      <p:bldP spid="47" grpId="0"/>
      <p:bldP spid="50" grpId="0" animBg="1"/>
      <p:bldP spid="51" grpId="0"/>
      <p:bldP spid="55" grpId="0" animBg="1"/>
      <p:bldP spid="56" grpId="0"/>
      <p:bldP spid="60" grpId="0"/>
      <p:bldP spid="5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Deleting Nodes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r>
              <a:rPr lang="en-US" dirty="0" smtClean="0"/>
              <a:t>Case 2)  Delete the middle node of a list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73087" y="3348335"/>
            <a:ext cx="1730991" cy="38546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 	           </a:t>
            </a:r>
            <a:endParaRPr lang="en-US" sz="3200" b="1" dirty="0">
              <a:solidFill>
                <a:schemeClr val="tx1"/>
              </a:solidFill>
            </a:endParaRPr>
          </a:p>
        </p:txBody>
      </p:sp>
      <p:cxnSp>
        <p:nvCxnSpPr>
          <p:cNvPr id="5" name="Straight Connector 4"/>
          <p:cNvCxnSpPr>
            <a:stCxn id="4" idx="0"/>
            <a:endCxn id="4" idx="2"/>
          </p:cNvCxnSpPr>
          <p:nvPr/>
        </p:nvCxnSpPr>
        <p:spPr>
          <a:xfrm rot="16200000" flipH="1">
            <a:off x="1745850" y="3541067"/>
            <a:ext cx="38546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5696978" y="3348335"/>
            <a:ext cx="1846822" cy="38546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	           </a:t>
            </a:r>
            <a:endParaRPr lang="en-US" sz="3200" b="1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/>
          <p:cNvCxnSpPr>
            <a:stCxn id="6" idx="0"/>
            <a:endCxn id="6" idx="2"/>
          </p:cNvCxnSpPr>
          <p:nvPr/>
        </p:nvCxnSpPr>
        <p:spPr>
          <a:xfrm rot="16200000" flipH="1">
            <a:off x="6427656" y="3541067"/>
            <a:ext cx="38546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3352800" y="3352800"/>
            <a:ext cx="18288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	           </a:t>
            </a:r>
            <a:endParaRPr lang="en-US" sz="3200" b="1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/>
          <p:cNvCxnSpPr>
            <a:stCxn id="8" idx="0"/>
            <a:endCxn id="8" idx="2"/>
          </p:cNvCxnSpPr>
          <p:nvPr/>
        </p:nvCxnSpPr>
        <p:spPr>
          <a:xfrm rot="16200000" flipH="1">
            <a:off x="4076700" y="3543300"/>
            <a:ext cx="381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317191" y="327660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1</a:t>
            </a:r>
            <a:endParaRPr lang="en-US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634079" y="327660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2</a:t>
            </a:r>
            <a:endParaRPr lang="en-US" sz="2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939285" y="336298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3</a:t>
            </a:r>
            <a:endParaRPr lang="en-US" sz="28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651366" y="3396130"/>
            <a:ext cx="8402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NULL</a:t>
            </a:r>
            <a:endParaRPr lang="en-US" sz="2400" b="1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2536029" y="3581400"/>
            <a:ext cx="8382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934978" y="3617892"/>
            <a:ext cx="7620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152400" y="2895600"/>
            <a:ext cx="71613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52400" y="2895600"/>
            <a:ext cx="8226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head</a:t>
            </a:r>
            <a:endParaRPr lang="en-US" sz="2400" b="1" dirty="0"/>
          </a:p>
        </p:txBody>
      </p:sp>
      <p:cxnSp>
        <p:nvCxnSpPr>
          <p:cNvPr id="18" name="Straight Arrow Connector 17"/>
          <p:cNvCxnSpPr>
            <a:stCxn id="17" idx="2"/>
            <a:endCxn id="4" idx="1"/>
          </p:cNvCxnSpPr>
          <p:nvPr/>
        </p:nvCxnSpPr>
        <p:spPr>
          <a:xfrm rot="16200000" flipH="1">
            <a:off x="726508" y="3194488"/>
            <a:ext cx="183803" cy="509356"/>
          </a:xfrm>
          <a:prstGeom prst="straightConnector1">
            <a:avLst/>
          </a:prstGeom>
          <a:ln w="38100">
            <a:solidFill>
              <a:schemeClr val="tx1"/>
            </a:solidFill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ight Brace 18"/>
          <p:cNvSpPr/>
          <p:nvPr/>
        </p:nvSpPr>
        <p:spPr>
          <a:xfrm rot="16200000">
            <a:off x="4076700" y="2324100"/>
            <a:ext cx="342900" cy="1333500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352800" y="2057400"/>
            <a:ext cx="211718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Want to delete </a:t>
            </a:r>
          </a:p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this node: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33400"/>
          </a:xfrm>
        </p:spPr>
        <p:txBody>
          <a:bodyPr/>
          <a:lstStyle/>
          <a:p>
            <a:r>
              <a:rPr lang="en-US" dirty="0" smtClean="0"/>
              <a:t>Deleting Nodes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8229600" cy="4525963"/>
          </a:xfrm>
        </p:spPr>
        <p:txBody>
          <a:bodyPr/>
          <a:lstStyle/>
          <a:p>
            <a:r>
              <a:rPr lang="en-US" dirty="0" smtClean="0"/>
              <a:t>Case 2)  Delete the middle node of a list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73087" y="2357735"/>
            <a:ext cx="1730991" cy="38546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 	           </a:t>
            </a:r>
            <a:endParaRPr lang="en-US" sz="3200" b="1" dirty="0">
              <a:solidFill>
                <a:schemeClr val="tx1"/>
              </a:solidFill>
            </a:endParaRPr>
          </a:p>
        </p:txBody>
      </p:sp>
      <p:cxnSp>
        <p:nvCxnSpPr>
          <p:cNvPr id="5" name="Straight Connector 4"/>
          <p:cNvCxnSpPr>
            <a:stCxn id="4" idx="0"/>
            <a:endCxn id="4" idx="2"/>
          </p:cNvCxnSpPr>
          <p:nvPr/>
        </p:nvCxnSpPr>
        <p:spPr>
          <a:xfrm rot="16200000" flipH="1">
            <a:off x="1745850" y="2550467"/>
            <a:ext cx="38546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5696978" y="2357735"/>
            <a:ext cx="1846822" cy="38546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	           </a:t>
            </a:r>
            <a:endParaRPr lang="en-US" sz="3200" b="1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/>
          <p:cNvCxnSpPr>
            <a:stCxn id="6" idx="0"/>
            <a:endCxn id="6" idx="2"/>
          </p:cNvCxnSpPr>
          <p:nvPr/>
        </p:nvCxnSpPr>
        <p:spPr>
          <a:xfrm rot="16200000" flipH="1">
            <a:off x="6427656" y="2550467"/>
            <a:ext cx="38546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3352800" y="2362200"/>
            <a:ext cx="18288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	           </a:t>
            </a:r>
            <a:endParaRPr lang="en-US" sz="3200" b="1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/>
          <p:cNvCxnSpPr>
            <a:stCxn id="8" idx="0"/>
            <a:endCxn id="8" idx="2"/>
          </p:cNvCxnSpPr>
          <p:nvPr/>
        </p:nvCxnSpPr>
        <p:spPr>
          <a:xfrm rot="16200000" flipH="1">
            <a:off x="4076700" y="2552700"/>
            <a:ext cx="381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317191" y="228600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1</a:t>
            </a:r>
            <a:endParaRPr lang="en-US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634079" y="228600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2</a:t>
            </a:r>
            <a:endParaRPr lang="en-US" sz="2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939285" y="237238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3</a:t>
            </a:r>
            <a:endParaRPr lang="en-US" sz="28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651366" y="2405530"/>
            <a:ext cx="8402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NULL</a:t>
            </a:r>
            <a:endParaRPr lang="en-US" sz="2400" b="1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2536029" y="2590800"/>
            <a:ext cx="8382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934978" y="2627292"/>
            <a:ext cx="7620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152400" y="1905000"/>
            <a:ext cx="71613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52400" y="1905000"/>
            <a:ext cx="8226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head</a:t>
            </a:r>
            <a:endParaRPr lang="en-US" sz="2400" b="1" dirty="0"/>
          </a:p>
        </p:txBody>
      </p:sp>
      <p:cxnSp>
        <p:nvCxnSpPr>
          <p:cNvPr id="18" name="Straight Arrow Connector 17"/>
          <p:cNvCxnSpPr>
            <a:stCxn id="17" idx="2"/>
            <a:endCxn id="4" idx="1"/>
          </p:cNvCxnSpPr>
          <p:nvPr/>
        </p:nvCxnSpPr>
        <p:spPr>
          <a:xfrm rot="16200000" flipH="1">
            <a:off x="726508" y="2203888"/>
            <a:ext cx="183803" cy="509356"/>
          </a:xfrm>
          <a:prstGeom prst="straightConnector1">
            <a:avLst/>
          </a:prstGeom>
          <a:ln w="38100">
            <a:solidFill>
              <a:schemeClr val="tx1"/>
            </a:solidFill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2209800" y="1447800"/>
            <a:ext cx="71613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2209800" y="1447800"/>
            <a:ext cx="6960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/>
              <a:t>curr</a:t>
            </a:r>
            <a:endParaRPr lang="en-US" sz="2400" b="1" dirty="0"/>
          </a:p>
        </p:txBody>
      </p:sp>
      <p:cxnSp>
        <p:nvCxnSpPr>
          <p:cNvPr id="23" name="Straight Arrow Connector 22"/>
          <p:cNvCxnSpPr>
            <a:stCxn id="22" idx="2"/>
            <a:endCxn id="4" idx="0"/>
          </p:cNvCxnSpPr>
          <p:nvPr/>
        </p:nvCxnSpPr>
        <p:spPr>
          <a:xfrm rot="5400000">
            <a:off x="2024063" y="1823986"/>
            <a:ext cx="448270" cy="619229"/>
          </a:xfrm>
          <a:prstGeom prst="straightConnector1">
            <a:avLst/>
          </a:prstGeom>
          <a:ln w="38100">
            <a:solidFill>
              <a:schemeClr val="tx1"/>
            </a:solidFill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3505200" y="1447800"/>
            <a:ext cx="71613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3505200" y="1447800"/>
            <a:ext cx="5806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del</a:t>
            </a:r>
            <a:endParaRPr lang="en-US" sz="2400" b="1" dirty="0"/>
          </a:p>
        </p:txBody>
      </p:sp>
      <p:cxnSp>
        <p:nvCxnSpPr>
          <p:cNvPr id="27" name="Straight Arrow Connector 26"/>
          <p:cNvCxnSpPr>
            <a:stCxn id="26" idx="2"/>
          </p:cNvCxnSpPr>
          <p:nvPr/>
        </p:nvCxnSpPr>
        <p:spPr>
          <a:xfrm rot="16200000" flipH="1">
            <a:off x="3538285" y="2166684"/>
            <a:ext cx="528935" cy="14496"/>
          </a:xfrm>
          <a:prstGeom prst="straightConnector1">
            <a:avLst/>
          </a:prstGeom>
          <a:ln w="38100">
            <a:solidFill>
              <a:schemeClr val="tx1"/>
            </a:solidFill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04800" y="2779216"/>
            <a:ext cx="82296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node *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= head;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// Traverse the list until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-&gt;next ==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val</a:t>
            </a: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while (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-&gt;next != NULL) {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if (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-&gt;next-&gt;data ==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	node *del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-&gt;next;				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-&gt;next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-&gt;next-&gt;next;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	free(del);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	return head;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-&gt;next;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8229600" cy="4525963"/>
          </a:xfrm>
        </p:spPr>
        <p:txBody>
          <a:bodyPr/>
          <a:lstStyle/>
          <a:p>
            <a:r>
              <a:rPr lang="en-US" b="1" dirty="0" smtClean="0"/>
              <a:t>Case 2)  Delete the middle node of a list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1073087" y="1748135"/>
            <a:ext cx="1730991" cy="38546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 	           </a:t>
            </a:r>
            <a:endParaRPr lang="en-US" sz="3200" b="1" dirty="0">
              <a:solidFill>
                <a:schemeClr val="tx1"/>
              </a:solidFill>
            </a:endParaRPr>
          </a:p>
        </p:txBody>
      </p:sp>
      <p:cxnSp>
        <p:nvCxnSpPr>
          <p:cNvPr id="5" name="Straight Connector 4"/>
          <p:cNvCxnSpPr>
            <a:stCxn id="4" idx="0"/>
            <a:endCxn id="4" idx="2"/>
          </p:cNvCxnSpPr>
          <p:nvPr/>
        </p:nvCxnSpPr>
        <p:spPr>
          <a:xfrm rot="16200000" flipH="1">
            <a:off x="1745850" y="1940867"/>
            <a:ext cx="38546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5696978" y="1748135"/>
            <a:ext cx="1846822" cy="38546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	           </a:t>
            </a:r>
            <a:endParaRPr lang="en-US" sz="3200" b="1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/>
          <p:cNvCxnSpPr>
            <a:stCxn id="6" idx="0"/>
            <a:endCxn id="6" idx="2"/>
          </p:cNvCxnSpPr>
          <p:nvPr/>
        </p:nvCxnSpPr>
        <p:spPr>
          <a:xfrm rot="16200000" flipH="1">
            <a:off x="6427656" y="1940867"/>
            <a:ext cx="38546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3352800" y="1752600"/>
            <a:ext cx="18288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	           </a:t>
            </a:r>
            <a:endParaRPr lang="en-US" sz="3200" b="1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/>
          <p:cNvCxnSpPr>
            <a:stCxn id="8" idx="0"/>
            <a:endCxn id="8" idx="2"/>
          </p:cNvCxnSpPr>
          <p:nvPr/>
        </p:nvCxnSpPr>
        <p:spPr>
          <a:xfrm rot="16200000" flipH="1">
            <a:off x="4076700" y="1943100"/>
            <a:ext cx="381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317191" y="167640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1</a:t>
            </a:r>
            <a:endParaRPr lang="en-US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634079" y="167640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2</a:t>
            </a:r>
            <a:endParaRPr lang="en-US" sz="2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939285" y="176278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3</a:t>
            </a:r>
            <a:endParaRPr lang="en-US" sz="28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651366" y="1795930"/>
            <a:ext cx="8402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NULL</a:t>
            </a:r>
            <a:endParaRPr lang="en-US" sz="2400" b="1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4934978" y="2017692"/>
            <a:ext cx="7620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152400" y="1295400"/>
            <a:ext cx="71613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52400" y="1295400"/>
            <a:ext cx="8226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head</a:t>
            </a:r>
            <a:endParaRPr lang="en-US" sz="2400" b="1" dirty="0"/>
          </a:p>
        </p:txBody>
      </p:sp>
      <p:cxnSp>
        <p:nvCxnSpPr>
          <p:cNvPr id="18" name="Straight Arrow Connector 17"/>
          <p:cNvCxnSpPr>
            <a:stCxn id="17" idx="2"/>
            <a:endCxn id="4" idx="1"/>
          </p:cNvCxnSpPr>
          <p:nvPr/>
        </p:nvCxnSpPr>
        <p:spPr>
          <a:xfrm rot="16200000" flipH="1">
            <a:off x="726508" y="1594288"/>
            <a:ext cx="183803" cy="509356"/>
          </a:xfrm>
          <a:prstGeom prst="straightConnector1">
            <a:avLst/>
          </a:prstGeom>
          <a:ln w="38100">
            <a:solidFill>
              <a:schemeClr val="tx1"/>
            </a:solidFill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2209800" y="838200"/>
            <a:ext cx="71613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2209800" y="838200"/>
            <a:ext cx="6960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/>
              <a:t>curr</a:t>
            </a:r>
            <a:endParaRPr lang="en-US" sz="2400" b="1" dirty="0"/>
          </a:p>
        </p:txBody>
      </p:sp>
      <p:cxnSp>
        <p:nvCxnSpPr>
          <p:cNvPr id="23" name="Straight Arrow Connector 22"/>
          <p:cNvCxnSpPr>
            <a:stCxn id="22" idx="2"/>
            <a:endCxn id="4" idx="0"/>
          </p:cNvCxnSpPr>
          <p:nvPr/>
        </p:nvCxnSpPr>
        <p:spPr>
          <a:xfrm rot="5400000">
            <a:off x="2024063" y="1214386"/>
            <a:ext cx="448270" cy="619229"/>
          </a:xfrm>
          <a:prstGeom prst="straightConnector1">
            <a:avLst/>
          </a:prstGeom>
          <a:ln w="38100">
            <a:solidFill>
              <a:schemeClr val="tx1"/>
            </a:solidFill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3505200" y="2286000"/>
            <a:ext cx="71613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3505200" y="2286000"/>
            <a:ext cx="5806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del</a:t>
            </a:r>
            <a:endParaRPr lang="en-US" sz="2400" b="1" dirty="0"/>
          </a:p>
        </p:txBody>
      </p:sp>
      <p:cxnSp>
        <p:nvCxnSpPr>
          <p:cNvPr id="27" name="Straight Arrow Connector 26"/>
          <p:cNvCxnSpPr/>
          <p:nvPr/>
        </p:nvCxnSpPr>
        <p:spPr>
          <a:xfrm flipH="1" flipV="1">
            <a:off x="3810000" y="2057400"/>
            <a:ext cx="3" cy="304803"/>
          </a:xfrm>
          <a:prstGeom prst="straightConnector1">
            <a:avLst/>
          </a:prstGeom>
          <a:ln w="38100">
            <a:solidFill>
              <a:schemeClr val="tx1"/>
            </a:solidFill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04800" y="2779216"/>
            <a:ext cx="82296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node *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= head;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// Traverse the list until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-&gt;next ==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val</a:t>
            </a: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while (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-&gt;next != NULL) {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if (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-&gt;next-&gt;data ==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	node *del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-&gt;next;				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-&gt;next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-&gt;next-&gt;next;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	free(del);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	return head;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-&gt;next;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3" name="Freeform 32"/>
          <p:cNvSpPr/>
          <p:nvPr/>
        </p:nvSpPr>
        <p:spPr>
          <a:xfrm>
            <a:off x="2634018" y="1198728"/>
            <a:ext cx="3275463" cy="630072"/>
          </a:xfrm>
          <a:custGeom>
            <a:avLst/>
            <a:gdLst>
              <a:gd name="connsiteX0" fmla="*/ 0 w 3275463"/>
              <a:gd name="connsiteY0" fmla="*/ 616424 h 630072"/>
              <a:gd name="connsiteX1" fmla="*/ 1555845 w 3275463"/>
              <a:gd name="connsiteY1" fmla="*/ 2275 h 630072"/>
              <a:gd name="connsiteX2" fmla="*/ 3275463 w 3275463"/>
              <a:gd name="connsiteY2" fmla="*/ 630072 h 6300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75463" h="630072">
                <a:moveTo>
                  <a:pt x="0" y="616424"/>
                </a:moveTo>
                <a:cubicBezTo>
                  <a:pt x="504967" y="308212"/>
                  <a:pt x="1009935" y="0"/>
                  <a:pt x="1555845" y="2275"/>
                </a:cubicBezTo>
                <a:cubicBezTo>
                  <a:pt x="2101755" y="4550"/>
                  <a:pt x="3018430" y="514066"/>
                  <a:pt x="3275463" y="630072"/>
                </a:cubicBezTo>
              </a:path>
            </a:pathLst>
          </a:custGeom>
          <a:ln>
            <a:solidFill>
              <a:srgbClr val="FF00FF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33400"/>
          </a:xfrm>
        </p:spPr>
        <p:txBody>
          <a:bodyPr/>
          <a:lstStyle/>
          <a:p>
            <a:r>
              <a:rPr lang="en-US" dirty="0" smtClean="0"/>
              <a:t>Deleting Nodes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8229600" cy="4525963"/>
          </a:xfrm>
        </p:spPr>
        <p:txBody>
          <a:bodyPr/>
          <a:lstStyle/>
          <a:p>
            <a:r>
              <a:rPr lang="en-US" dirty="0" smtClean="0"/>
              <a:t>Case 3)  Delete the last node of a list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73087" y="2357735"/>
            <a:ext cx="1730991" cy="38546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 	           </a:t>
            </a:r>
            <a:endParaRPr lang="en-US" sz="3200" b="1" dirty="0">
              <a:solidFill>
                <a:schemeClr val="tx1"/>
              </a:solidFill>
            </a:endParaRPr>
          </a:p>
        </p:txBody>
      </p:sp>
      <p:cxnSp>
        <p:nvCxnSpPr>
          <p:cNvPr id="5" name="Straight Connector 4"/>
          <p:cNvCxnSpPr>
            <a:stCxn id="4" idx="0"/>
            <a:endCxn id="4" idx="2"/>
          </p:cNvCxnSpPr>
          <p:nvPr/>
        </p:nvCxnSpPr>
        <p:spPr>
          <a:xfrm rot="16200000" flipH="1">
            <a:off x="1745850" y="2550467"/>
            <a:ext cx="38546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5696978" y="2357735"/>
            <a:ext cx="1846822" cy="38546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	           </a:t>
            </a:r>
            <a:endParaRPr lang="en-US" sz="3200" b="1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/>
          <p:cNvCxnSpPr>
            <a:stCxn id="6" idx="0"/>
            <a:endCxn id="6" idx="2"/>
          </p:cNvCxnSpPr>
          <p:nvPr/>
        </p:nvCxnSpPr>
        <p:spPr>
          <a:xfrm rot="16200000" flipH="1">
            <a:off x="6427656" y="2550467"/>
            <a:ext cx="38546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3352800" y="2362200"/>
            <a:ext cx="18288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	           </a:t>
            </a:r>
            <a:endParaRPr lang="en-US" sz="3200" b="1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/>
          <p:cNvCxnSpPr>
            <a:stCxn id="8" idx="0"/>
            <a:endCxn id="8" idx="2"/>
          </p:cNvCxnSpPr>
          <p:nvPr/>
        </p:nvCxnSpPr>
        <p:spPr>
          <a:xfrm rot="16200000" flipH="1">
            <a:off x="4076700" y="2552700"/>
            <a:ext cx="381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317191" y="228600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1</a:t>
            </a:r>
            <a:endParaRPr lang="en-US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634079" y="228600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2</a:t>
            </a:r>
            <a:endParaRPr lang="en-US" sz="2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939285" y="237238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3</a:t>
            </a:r>
            <a:endParaRPr lang="en-US" sz="28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651366" y="2405530"/>
            <a:ext cx="8402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NULL</a:t>
            </a:r>
            <a:endParaRPr lang="en-US" sz="2400" b="1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2536029" y="2590800"/>
            <a:ext cx="8382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934978" y="2627292"/>
            <a:ext cx="7620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152400" y="1905000"/>
            <a:ext cx="71613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52400" y="1905000"/>
            <a:ext cx="8226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head</a:t>
            </a:r>
            <a:endParaRPr lang="en-US" sz="2400" b="1" dirty="0"/>
          </a:p>
        </p:txBody>
      </p:sp>
      <p:cxnSp>
        <p:nvCxnSpPr>
          <p:cNvPr id="18" name="Straight Arrow Connector 17"/>
          <p:cNvCxnSpPr>
            <a:stCxn id="17" idx="2"/>
            <a:endCxn id="4" idx="1"/>
          </p:cNvCxnSpPr>
          <p:nvPr/>
        </p:nvCxnSpPr>
        <p:spPr>
          <a:xfrm rot="16200000" flipH="1">
            <a:off x="726508" y="2203888"/>
            <a:ext cx="183803" cy="509356"/>
          </a:xfrm>
          <a:prstGeom prst="straightConnector1">
            <a:avLst/>
          </a:prstGeom>
          <a:ln w="38100">
            <a:solidFill>
              <a:schemeClr val="tx1"/>
            </a:solidFill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4572000" y="1447800"/>
            <a:ext cx="71613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572000" y="1447800"/>
            <a:ext cx="6960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/>
              <a:t>curr</a:t>
            </a:r>
            <a:endParaRPr lang="en-US" sz="2400" b="1" dirty="0"/>
          </a:p>
        </p:txBody>
      </p:sp>
      <p:cxnSp>
        <p:nvCxnSpPr>
          <p:cNvPr id="23" name="Straight Arrow Connector 22"/>
          <p:cNvCxnSpPr>
            <a:stCxn id="22" idx="2"/>
          </p:cNvCxnSpPr>
          <p:nvPr/>
        </p:nvCxnSpPr>
        <p:spPr>
          <a:xfrm rot="5400000">
            <a:off x="4252939" y="1618926"/>
            <a:ext cx="376535" cy="957612"/>
          </a:xfrm>
          <a:prstGeom prst="straightConnector1">
            <a:avLst/>
          </a:prstGeom>
          <a:ln w="38100">
            <a:solidFill>
              <a:schemeClr val="tx1"/>
            </a:solidFill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04800" y="2779216"/>
            <a:ext cx="82296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node *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= head;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// Traverse the list until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-&gt;next ==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val</a:t>
            </a: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while (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-&gt;next != NULL) {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if (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-&gt;next-&gt;data ==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	node *del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-&gt;next;				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-&gt;next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-&gt;next-&gt;next;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	free(del);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	return head;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-&gt;next;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2" name="Right Brace 31"/>
          <p:cNvSpPr/>
          <p:nvPr/>
        </p:nvSpPr>
        <p:spPr>
          <a:xfrm rot="16200000">
            <a:off x="6972300" y="1485900"/>
            <a:ext cx="342900" cy="1333500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6248400" y="1219200"/>
            <a:ext cx="211718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Want to delete </a:t>
            </a:r>
          </a:p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this node: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8229600" cy="4525963"/>
          </a:xfrm>
        </p:spPr>
        <p:txBody>
          <a:bodyPr/>
          <a:lstStyle/>
          <a:p>
            <a:r>
              <a:rPr lang="en-US" b="1" dirty="0" smtClean="0"/>
              <a:t>Case 3)  Delete the last node of a list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1073087" y="1671935"/>
            <a:ext cx="1730991" cy="38546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 	           </a:t>
            </a:r>
            <a:endParaRPr lang="en-US" sz="3200" b="1" dirty="0">
              <a:solidFill>
                <a:schemeClr val="tx1"/>
              </a:solidFill>
            </a:endParaRPr>
          </a:p>
        </p:txBody>
      </p:sp>
      <p:cxnSp>
        <p:nvCxnSpPr>
          <p:cNvPr id="5" name="Straight Connector 4"/>
          <p:cNvCxnSpPr>
            <a:stCxn id="4" idx="0"/>
            <a:endCxn id="4" idx="2"/>
          </p:cNvCxnSpPr>
          <p:nvPr/>
        </p:nvCxnSpPr>
        <p:spPr>
          <a:xfrm rot="16200000" flipH="1">
            <a:off x="1745850" y="1864667"/>
            <a:ext cx="38546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5696978" y="1671935"/>
            <a:ext cx="1846822" cy="38546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	           </a:t>
            </a:r>
            <a:endParaRPr lang="en-US" sz="3200" b="1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/>
          <p:cNvCxnSpPr>
            <a:stCxn id="6" idx="0"/>
            <a:endCxn id="6" idx="2"/>
          </p:cNvCxnSpPr>
          <p:nvPr/>
        </p:nvCxnSpPr>
        <p:spPr>
          <a:xfrm rot="16200000" flipH="1">
            <a:off x="6427656" y="1864667"/>
            <a:ext cx="38546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3352800" y="1676400"/>
            <a:ext cx="18288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	           </a:t>
            </a:r>
            <a:endParaRPr lang="en-US" sz="3200" b="1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/>
          <p:cNvCxnSpPr>
            <a:stCxn id="8" idx="0"/>
            <a:endCxn id="8" idx="2"/>
          </p:cNvCxnSpPr>
          <p:nvPr/>
        </p:nvCxnSpPr>
        <p:spPr>
          <a:xfrm rot="16200000" flipH="1">
            <a:off x="4076700" y="1866900"/>
            <a:ext cx="381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317191" y="160020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1</a:t>
            </a:r>
            <a:endParaRPr lang="en-US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634079" y="160020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2</a:t>
            </a:r>
            <a:endParaRPr lang="en-US" sz="2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939285" y="168658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3</a:t>
            </a:r>
            <a:endParaRPr lang="en-US" sz="28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7770305" y="1676400"/>
            <a:ext cx="840295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NULL</a:t>
            </a:r>
            <a:endParaRPr lang="en-US" sz="2400" b="1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2536029" y="1905000"/>
            <a:ext cx="8382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152400" y="1219200"/>
            <a:ext cx="71613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52400" y="1219200"/>
            <a:ext cx="8226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head</a:t>
            </a:r>
            <a:endParaRPr lang="en-US" sz="2400" b="1" dirty="0"/>
          </a:p>
        </p:txBody>
      </p:sp>
      <p:cxnSp>
        <p:nvCxnSpPr>
          <p:cNvPr id="18" name="Straight Arrow Connector 17"/>
          <p:cNvCxnSpPr>
            <a:stCxn id="17" idx="2"/>
            <a:endCxn id="4" idx="1"/>
          </p:cNvCxnSpPr>
          <p:nvPr/>
        </p:nvCxnSpPr>
        <p:spPr>
          <a:xfrm rot="16200000" flipH="1">
            <a:off x="726508" y="1518088"/>
            <a:ext cx="183803" cy="509356"/>
          </a:xfrm>
          <a:prstGeom prst="straightConnector1">
            <a:avLst/>
          </a:prstGeom>
          <a:ln w="38100">
            <a:solidFill>
              <a:schemeClr val="tx1"/>
            </a:solidFill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4572000" y="762000"/>
            <a:ext cx="71613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572000" y="762000"/>
            <a:ext cx="6960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/>
              <a:t>curr</a:t>
            </a:r>
            <a:endParaRPr lang="en-US" sz="2400" b="1" dirty="0"/>
          </a:p>
        </p:txBody>
      </p:sp>
      <p:cxnSp>
        <p:nvCxnSpPr>
          <p:cNvPr id="23" name="Straight Arrow Connector 22"/>
          <p:cNvCxnSpPr>
            <a:stCxn id="22" idx="2"/>
          </p:cNvCxnSpPr>
          <p:nvPr/>
        </p:nvCxnSpPr>
        <p:spPr>
          <a:xfrm rot="5400000">
            <a:off x="4252939" y="933126"/>
            <a:ext cx="376535" cy="957612"/>
          </a:xfrm>
          <a:prstGeom prst="straightConnector1">
            <a:avLst/>
          </a:prstGeom>
          <a:ln w="38100">
            <a:solidFill>
              <a:schemeClr val="tx1"/>
            </a:solidFill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04800" y="2779216"/>
            <a:ext cx="82296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node *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= head;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// Traverse the list until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-&gt;next ==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val</a:t>
            </a: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while (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-&gt;next != NULL) {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if (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-&gt;next-&gt;data ==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	node *del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-&gt;next;				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-&gt;next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-&gt;next-&gt;next;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	free(del);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	return head;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-&gt;next;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6" name="Freeform 25"/>
          <p:cNvSpPr/>
          <p:nvPr/>
        </p:nvSpPr>
        <p:spPr>
          <a:xfrm>
            <a:off x="4926842" y="1273792"/>
            <a:ext cx="3070746" cy="473121"/>
          </a:xfrm>
          <a:custGeom>
            <a:avLst/>
            <a:gdLst>
              <a:gd name="connsiteX0" fmla="*/ 0 w 3070746"/>
              <a:gd name="connsiteY0" fmla="*/ 473121 h 473121"/>
              <a:gd name="connsiteX1" fmla="*/ 1637731 w 3070746"/>
              <a:gd name="connsiteY1" fmla="*/ 9098 h 473121"/>
              <a:gd name="connsiteX2" fmla="*/ 3070746 w 3070746"/>
              <a:gd name="connsiteY2" fmla="*/ 418530 h 473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70746" h="473121">
                <a:moveTo>
                  <a:pt x="0" y="473121"/>
                </a:moveTo>
                <a:cubicBezTo>
                  <a:pt x="562970" y="245658"/>
                  <a:pt x="1125940" y="18196"/>
                  <a:pt x="1637731" y="9098"/>
                </a:cubicBezTo>
                <a:cubicBezTo>
                  <a:pt x="2149522" y="0"/>
                  <a:pt x="2831910" y="341193"/>
                  <a:pt x="3070746" y="418530"/>
                </a:cubicBezTo>
              </a:path>
            </a:pathLst>
          </a:custGeom>
          <a:ln>
            <a:solidFill>
              <a:srgbClr val="FF00FF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5791200" y="2286000"/>
            <a:ext cx="71613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5791200" y="2286000"/>
            <a:ext cx="5806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del</a:t>
            </a:r>
            <a:endParaRPr lang="en-US" sz="2400" b="1" dirty="0"/>
          </a:p>
        </p:txBody>
      </p:sp>
      <p:cxnSp>
        <p:nvCxnSpPr>
          <p:cNvPr id="29" name="Straight Arrow Connector 28"/>
          <p:cNvCxnSpPr/>
          <p:nvPr/>
        </p:nvCxnSpPr>
        <p:spPr>
          <a:xfrm flipH="1" flipV="1">
            <a:off x="6096000" y="2057400"/>
            <a:ext cx="3" cy="304803"/>
          </a:xfrm>
          <a:prstGeom prst="straightConnector1">
            <a:avLst/>
          </a:prstGeom>
          <a:ln w="38100">
            <a:solidFill>
              <a:schemeClr val="tx1"/>
            </a:solidFill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7239000" y="1905000"/>
            <a:ext cx="609600" cy="0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Linked List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Design</a:t>
            </a:r>
          </a:p>
          <a:p>
            <a:pPr lvl="1"/>
            <a:r>
              <a:rPr lang="en-US" dirty="0" smtClean="0"/>
              <a:t>Functions that change the contents of lists (i.e. insertion and deletion) will return the head pointer.</a:t>
            </a:r>
          </a:p>
          <a:p>
            <a:pPr lvl="2"/>
            <a:r>
              <a:rPr lang="en-US" dirty="0" smtClean="0"/>
              <a:t>For, example:  head = </a:t>
            </a:r>
            <a:r>
              <a:rPr lang="en-US" dirty="0" err="1" smtClean="0"/>
              <a:t>insertNode</a:t>
            </a:r>
            <a:r>
              <a:rPr lang="en-US" dirty="0" smtClean="0"/>
              <a:t>(head, 12);</a:t>
            </a:r>
          </a:p>
          <a:p>
            <a:pPr lvl="2"/>
            <a:r>
              <a:rPr lang="en-US" dirty="0" smtClean="0"/>
              <a:t>Why must we return the head pointer?</a:t>
            </a:r>
          </a:p>
          <a:p>
            <a:pPr lvl="3"/>
            <a:r>
              <a:rPr lang="en-US" dirty="0" smtClean="0"/>
              <a:t>If the first node in the list has changed inside the </a:t>
            </a:r>
            <a:r>
              <a:rPr lang="en-US" dirty="0" err="1" smtClean="0"/>
              <a:t>insertNode</a:t>
            </a:r>
            <a:r>
              <a:rPr lang="en-US" dirty="0" smtClean="0"/>
              <a:t> function we need our head pointer to reflect these changes.</a:t>
            </a:r>
          </a:p>
          <a:p>
            <a:pPr lvl="3"/>
            <a:r>
              <a:rPr lang="en-US" dirty="0" smtClean="0"/>
              <a:t>If the head pointer doesn’t change within the function, then head is just reset to its original address.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8229600" cy="4525963"/>
          </a:xfrm>
        </p:spPr>
        <p:txBody>
          <a:bodyPr/>
          <a:lstStyle/>
          <a:p>
            <a:r>
              <a:rPr lang="en-US" b="1" dirty="0" smtClean="0"/>
              <a:t>Case 3)  Delete the last node of a list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1073087" y="1671935"/>
            <a:ext cx="1730991" cy="38546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 	           </a:t>
            </a:r>
            <a:endParaRPr lang="en-US" sz="3200" b="1" dirty="0">
              <a:solidFill>
                <a:schemeClr val="tx1"/>
              </a:solidFill>
            </a:endParaRPr>
          </a:p>
        </p:txBody>
      </p:sp>
      <p:cxnSp>
        <p:nvCxnSpPr>
          <p:cNvPr id="5" name="Straight Connector 4"/>
          <p:cNvCxnSpPr>
            <a:stCxn id="4" idx="0"/>
            <a:endCxn id="4" idx="2"/>
          </p:cNvCxnSpPr>
          <p:nvPr/>
        </p:nvCxnSpPr>
        <p:spPr>
          <a:xfrm rot="16200000" flipH="1">
            <a:off x="1745850" y="1864667"/>
            <a:ext cx="38546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3352800" y="1676400"/>
            <a:ext cx="18288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	           </a:t>
            </a:r>
            <a:endParaRPr lang="en-US" sz="3200" b="1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/>
          <p:cNvCxnSpPr>
            <a:stCxn id="8" idx="0"/>
            <a:endCxn id="8" idx="2"/>
          </p:cNvCxnSpPr>
          <p:nvPr/>
        </p:nvCxnSpPr>
        <p:spPr>
          <a:xfrm rot="16200000" flipH="1">
            <a:off x="4076700" y="1866900"/>
            <a:ext cx="381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317191" y="160020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1</a:t>
            </a:r>
            <a:endParaRPr lang="en-US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634079" y="160020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2</a:t>
            </a:r>
            <a:endParaRPr lang="en-US" sz="28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7770305" y="1676400"/>
            <a:ext cx="840295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NULL</a:t>
            </a:r>
            <a:endParaRPr lang="en-US" sz="2400" b="1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2536029" y="1905000"/>
            <a:ext cx="8382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152400" y="1219200"/>
            <a:ext cx="71613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52400" y="1219200"/>
            <a:ext cx="8226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head</a:t>
            </a:r>
            <a:endParaRPr lang="en-US" sz="2400" b="1" dirty="0"/>
          </a:p>
        </p:txBody>
      </p:sp>
      <p:cxnSp>
        <p:nvCxnSpPr>
          <p:cNvPr id="18" name="Straight Arrow Connector 17"/>
          <p:cNvCxnSpPr>
            <a:stCxn id="17" idx="2"/>
            <a:endCxn id="4" idx="1"/>
          </p:cNvCxnSpPr>
          <p:nvPr/>
        </p:nvCxnSpPr>
        <p:spPr>
          <a:xfrm rot="16200000" flipH="1">
            <a:off x="726508" y="1518088"/>
            <a:ext cx="183803" cy="509356"/>
          </a:xfrm>
          <a:prstGeom prst="straightConnector1">
            <a:avLst/>
          </a:prstGeom>
          <a:ln w="38100">
            <a:solidFill>
              <a:schemeClr val="tx1"/>
            </a:solidFill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4572000" y="762000"/>
            <a:ext cx="71613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572000" y="762000"/>
            <a:ext cx="6960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/>
              <a:t>curr</a:t>
            </a:r>
            <a:endParaRPr lang="en-US" sz="2400" b="1" dirty="0"/>
          </a:p>
        </p:txBody>
      </p:sp>
      <p:cxnSp>
        <p:nvCxnSpPr>
          <p:cNvPr id="23" name="Straight Arrow Connector 22"/>
          <p:cNvCxnSpPr>
            <a:stCxn id="22" idx="2"/>
          </p:cNvCxnSpPr>
          <p:nvPr/>
        </p:nvCxnSpPr>
        <p:spPr>
          <a:xfrm rot="5400000">
            <a:off x="4252939" y="933126"/>
            <a:ext cx="376535" cy="957612"/>
          </a:xfrm>
          <a:prstGeom prst="straightConnector1">
            <a:avLst/>
          </a:prstGeom>
          <a:ln w="38100">
            <a:solidFill>
              <a:schemeClr val="tx1"/>
            </a:solidFill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04800" y="2779216"/>
            <a:ext cx="82296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node *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= head;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// Traverse the list until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-&gt;next ==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val</a:t>
            </a: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while (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-&gt;next != NULL) {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if (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-&gt;next-&gt;data ==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	node *del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-&gt;next;				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-&gt;next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-&gt;next-&gt;next;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	free(del);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	return head;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-&gt;next;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6" name="Freeform 25"/>
          <p:cNvSpPr/>
          <p:nvPr/>
        </p:nvSpPr>
        <p:spPr>
          <a:xfrm>
            <a:off x="4926842" y="1273792"/>
            <a:ext cx="3070746" cy="473121"/>
          </a:xfrm>
          <a:custGeom>
            <a:avLst/>
            <a:gdLst>
              <a:gd name="connsiteX0" fmla="*/ 0 w 3070746"/>
              <a:gd name="connsiteY0" fmla="*/ 473121 h 473121"/>
              <a:gd name="connsiteX1" fmla="*/ 1637731 w 3070746"/>
              <a:gd name="connsiteY1" fmla="*/ 9098 h 473121"/>
              <a:gd name="connsiteX2" fmla="*/ 3070746 w 3070746"/>
              <a:gd name="connsiteY2" fmla="*/ 418530 h 473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70746" h="473121">
                <a:moveTo>
                  <a:pt x="0" y="473121"/>
                </a:moveTo>
                <a:cubicBezTo>
                  <a:pt x="562970" y="245658"/>
                  <a:pt x="1125940" y="18196"/>
                  <a:pt x="1637731" y="9098"/>
                </a:cubicBezTo>
                <a:cubicBezTo>
                  <a:pt x="2149522" y="0"/>
                  <a:pt x="2831910" y="341193"/>
                  <a:pt x="3070746" y="418530"/>
                </a:cubicBezTo>
              </a:path>
            </a:pathLst>
          </a:custGeom>
          <a:ln>
            <a:solidFill>
              <a:srgbClr val="FF00FF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33400"/>
          </a:xfrm>
        </p:spPr>
        <p:txBody>
          <a:bodyPr/>
          <a:lstStyle/>
          <a:p>
            <a:r>
              <a:rPr lang="en-US" dirty="0" smtClean="0"/>
              <a:t>Deleting Nodes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8229600" cy="4525963"/>
          </a:xfrm>
        </p:spPr>
        <p:txBody>
          <a:bodyPr/>
          <a:lstStyle/>
          <a:p>
            <a:r>
              <a:rPr lang="en-US" dirty="0" smtClean="0"/>
              <a:t>Case 4)  Delete the ONLY node of a list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206687" y="2738735"/>
            <a:ext cx="1730991" cy="38546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3200" b="1" dirty="0" smtClean="0">
                <a:solidFill>
                  <a:schemeClr val="tx1"/>
                </a:solidFill>
              </a:rPr>
              <a:t> 	</a:t>
            </a:r>
            <a:endParaRPr lang="en-US" sz="2400" b="1" dirty="0">
              <a:solidFill>
                <a:schemeClr val="tx1"/>
              </a:solidFill>
            </a:endParaRPr>
          </a:p>
        </p:txBody>
      </p:sp>
      <p:cxnSp>
        <p:nvCxnSpPr>
          <p:cNvPr id="5" name="Straight Connector 4"/>
          <p:cNvCxnSpPr>
            <a:stCxn id="4" idx="0"/>
            <a:endCxn id="4" idx="2"/>
          </p:cNvCxnSpPr>
          <p:nvPr/>
        </p:nvCxnSpPr>
        <p:spPr>
          <a:xfrm rot="16200000" flipH="1">
            <a:off x="3879450" y="2931467"/>
            <a:ext cx="38546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450791" y="266700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1</a:t>
            </a:r>
            <a:endParaRPr lang="en-US" sz="2800" b="1" dirty="0"/>
          </a:p>
        </p:txBody>
      </p:sp>
      <p:sp>
        <p:nvSpPr>
          <p:cNvPr id="16" name="Rectangle 15"/>
          <p:cNvSpPr/>
          <p:nvPr/>
        </p:nvSpPr>
        <p:spPr>
          <a:xfrm>
            <a:off x="2286000" y="2286000"/>
            <a:ext cx="71613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286000" y="2286000"/>
            <a:ext cx="8226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head</a:t>
            </a:r>
            <a:endParaRPr lang="en-US" sz="2400" b="1" dirty="0"/>
          </a:p>
        </p:txBody>
      </p:sp>
      <p:cxnSp>
        <p:nvCxnSpPr>
          <p:cNvPr id="18" name="Straight Arrow Connector 17"/>
          <p:cNvCxnSpPr>
            <a:stCxn id="17" idx="2"/>
            <a:endCxn id="4" idx="1"/>
          </p:cNvCxnSpPr>
          <p:nvPr/>
        </p:nvCxnSpPr>
        <p:spPr>
          <a:xfrm rot="16200000" flipH="1">
            <a:off x="2860108" y="2584888"/>
            <a:ext cx="183803" cy="509356"/>
          </a:xfrm>
          <a:prstGeom prst="straightConnector1">
            <a:avLst/>
          </a:prstGeom>
          <a:ln w="38100">
            <a:solidFill>
              <a:schemeClr val="tx1"/>
            </a:solidFill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04800" y="4114800"/>
            <a:ext cx="822960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// We want to: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free(head);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return NULL;</a:t>
            </a:r>
          </a:p>
          <a:p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800" b="1" dirty="0" smtClean="0">
                <a:latin typeface="Calibri" pitchFamily="34" charset="0"/>
                <a:cs typeface="Calibri" pitchFamily="34" charset="0"/>
              </a:rPr>
              <a:t>But this will fit in with case #1;</a:t>
            </a:r>
            <a:endParaRPr lang="en-US" sz="28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" name="Right Brace 31"/>
          <p:cNvSpPr/>
          <p:nvPr/>
        </p:nvSpPr>
        <p:spPr>
          <a:xfrm rot="16200000">
            <a:off x="3848100" y="1943100"/>
            <a:ext cx="342900" cy="1333500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3124200" y="1676400"/>
            <a:ext cx="211718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Want to delete </a:t>
            </a:r>
          </a:p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this node: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191000" y="2743200"/>
            <a:ext cx="683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NULL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609600"/>
            <a:ext cx="9144000" cy="415498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node* delete(node *head,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num) {  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if (head == NULL) return head;</a:t>
            </a:r>
          </a:p>
          <a:p>
            <a:endParaRPr lang="en-US" sz="22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// Case 1/4: Delete 1</a:t>
            </a:r>
            <a:r>
              <a:rPr lang="en-US" sz="2200" b="1" baseline="300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node, or ONLY node </a:t>
            </a:r>
          </a:p>
          <a:p>
            <a:endParaRPr lang="en-US" sz="22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// Case 2/3: Delete middle/last node</a:t>
            </a:r>
          </a:p>
          <a:p>
            <a:endParaRPr lang="en-US" sz="22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// Loop until you find node to delete</a:t>
            </a:r>
          </a:p>
          <a:p>
            <a:endParaRPr lang="en-US" sz="22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// We didn’t find it, so return original head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return head;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2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609600"/>
            <a:ext cx="9144000" cy="618630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node* delete(node *head,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num) {  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if (head == NULL) return head;</a:t>
            </a:r>
          </a:p>
          <a:p>
            <a:endParaRPr lang="en-US" sz="22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2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// Case 1/4: Delete 1</a:t>
            </a:r>
            <a:r>
              <a:rPr lang="en-US" sz="2200" b="1" baseline="30000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st</a:t>
            </a:r>
            <a:r>
              <a:rPr lang="en-US" sz="22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node, or ONLY node </a:t>
            </a:r>
          </a:p>
          <a:p>
            <a:r>
              <a:rPr lang="en-US" sz="22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  node *</a:t>
            </a:r>
            <a:r>
              <a:rPr lang="en-US" sz="22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2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= head;</a:t>
            </a:r>
          </a:p>
          <a:p>
            <a:r>
              <a:rPr lang="en-US" sz="22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  if (</a:t>
            </a:r>
            <a:r>
              <a:rPr lang="en-US" sz="22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2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-&gt;</a:t>
            </a:r>
            <a:r>
              <a:rPr lang="en-US" sz="22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data == num) {      </a:t>
            </a:r>
          </a:p>
          <a:p>
            <a:r>
              <a:rPr lang="en-US" sz="22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	   node *temp = </a:t>
            </a:r>
            <a:r>
              <a:rPr lang="en-US" sz="22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2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-&gt;next;      </a:t>
            </a:r>
          </a:p>
          <a:p>
            <a:r>
              <a:rPr lang="en-US" sz="22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	   free(</a:t>
            </a:r>
            <a:r>
              <a:rPr lang="en-US" sz="22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2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);      </a:t>
            </a:r>
          </a:p>
          <a:p>
            <a:r>
              <a:rPr lang="en-US" sz="22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	   return temp;    </a:t>
            </a:r>
          </a:p>
          <a:p>
            <a:r>
              <a:rPr lang="en-US" sz="22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  }    </a:t>
            </a:r>
          </a:p>
          <a:p>
            <a:endParaRPr lang="en-US" sz="22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// Case 2/3: Delete middle/last node</a:t>
            </a:r>
          </a:p>
          <a:p>
            <a:endParaRPr lang="en-US" sz="22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// Loop until you find node to delete</a:t>
            </a:r>
          </a:p>
          <a:p>
            <a:endParaRPr lang="en-US" sz="22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// We didn’t find it, so return original head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return head;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2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720197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node* delete(node *head,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num) {  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if (head == NULL) return head;</a:t>
            </a:r>
          </a:p>
          <a:p>
            <a:endParaRPr lang="en-US" sz="22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2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// Case 1/4: Delete 1</a:t>
            </a:r>
            <a:r>
              <a:rPr lang="en-US" sz="2200" b="1" baseline="30000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st</a:t>
            </a:r>
            <a:r>
              <a:rPr lang="en-US" sz="22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node, or ONLY node 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2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// …</a:t>
            </a:r>
          </a:p>
          <a:p>
            <a:endParaRPr lang="en-US" sz="22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Case 2/3: Delete middle/last node</a:t>
            </a:r>
          </a:p>
          <a:p>
            <a:r>
              <a:rPr lang="en-US" sz="2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// Loop until you find node to delete</a:t>
            </a:r>
          </a:p>
          <a:p>
            <a:r>
              <a:rPr lang="en-US" sz="2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node *</a:t>
            </a:r>
            <a:r>
              <a:rPr lang="en-US" sz="22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= head;</a:t>
            </a:r>
          </a:p>
          <a:p>
            <a:r>
              <a:rPr lang="en-US" sz="2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while (</a:t>
            </a:r>
            <a:r>
              <a:rPr lang="en-US" sz="22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&gt;next != NULL) {      </a:t>
            </a:r>
          </a:p>
          <a:p>
            <a:r>
              <a:rPr lang="en-US" sz="2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   if (</a:t>
            </a:r>
            <a:r>
              <a:rPr lang="en-US" sz="22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-&gt;next-&gt;data == num) {        </a:t>
            </a:r>
          </a:p>
          <a:p>
            <a:r>
              <a:rPr lang="en-US" sz="2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      node *del = </a:t>
            </a:r>
            <a:r>
              <a:rPr lang="en-US" sz="22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-&gt; next;        </a:t>
            </a:r>
          </a:p>
          <a:p>
            <a:r>
              <a:rPr lang="en-US" sz="2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      </a:t>
            </a:r>
            <a:r>
              <a:rPr lang="en-US" sz="22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&gt;next = </a:t>
            </a:r>
            <a:r>
              <a:rPr lang="en-US" sz="22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-&gt;next-&gt;next;        	      free(del);           </a:t>
            </a:r>
          </a:p>
          <a:p>
            <a:r>
              <a:rPr lang="en-US" sz="2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      return front;      </a:t>
            </a:r>
          </a:p>
          <a:p>
            <a:r>
              <a:rPr lang="en-US" sz="2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   }      </a:t>
            </a:r>
          </a:p>
          <a:p>
            <a:r>
              <a:rPr lang="en-US" sz="2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   </a:t>
            </a:r>
            <a:r>
              <a:rPr lang="en-US" sz="22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2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200" b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-&gt;next</a:t>
            </a:r>
            <a:r>
              <a:rPr lang="en-US" sz="2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;    </a:t>
            </a:r>
          </a:p>
          <a:p>
            <a:r>
              <a:rPr lang="en-US" sz="2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}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// We didn’t find it, so return original head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return head;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2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Deleting the Entire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head = </a:t>
            </a:r>
            <a:r>
              <a:rPr lang="en-US" dirty="0" err="1" smtClean="0"/>
              <a:t>freeList</a:t>
            </a:r>
            <a:r>
              <a:rPr lang="en-US" dirty="0" smtClean="0"/>
              <a:t>(head);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2362200"/>
            <a:ext cx="9144000" cy="313932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node*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freeList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(node *head) {  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node *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= head;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while (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!= NULL) {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node *temp =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curr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-&gt;next;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free(temp);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}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return NULL;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2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Linked List Practice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</a:t>
            </a:r>
            <a:r>
              <a:rPr lang="en-US" smtClean="0"/>
              <a:t>a recursive </a:t>
            </a:r>
            <a:r>
              <a:rPr lang="en-US" dirty="0" smtClean="0"/>
              <a:t>function that deletes every other node in the linked list pointed to by the input parameter </a:t>
            </a:r>
            <a:r>
              <a:rPr lang="en-US" i="1" dirty="0" smtClean="0"/>
              <a:t>head</a:t>
            </a:r>
            <a:r>
              <a:rPr lang="en-US" dirty="0" smtClean="0"/>
              <a:t>.  (Specifically, the 2</a:t>
            </a:r>
            <a:r>
              <a:rPr lang="en-US" baseline="30000" dirty="0" smtClean="0"/>
              <a:t>nd</a:t>
            </a:r>
            <a:r>
              <a:rPr lang="en-US" dirty="0" smtClean="0"/>
              <a:t> 4</a:t>
            </a:r>
            <a:r>
              <a:rPr lang="en-US" baseline="30000" dirty="0" smtClean="0"/>
              <a:t>th</a:t>
            </a:r>
            <a:r>
              <a:rPr lang="en-US" dirty="0" smtClean="0"/>
              <a:t> 6</a:t>
            </a:r>
            <a:r>
              <a:rPr lang="en-US" baseline="30000" dirty="0" smtClean="0"/>
              <a:t>th</a:t>
            </a:r>
            <a:r>
              <a:rPr lang="en-US" dirty="0" smtClean="0"/>
              <a:t> etc. nodes are deleted)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3862387"/>
            <a:ext cx="9144000" cy="280076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delEveryOther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(node* head){</a:t>
            </a:r>
          </a:p>
          <a:p>
            <a:endParaRPr lang="en-US" sz="22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22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22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22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22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2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Linked List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Design</a:t>
            </a:r>
          </a:p>
          <a:p>
            <a:pPr lvl="1"/>
            <a:r>
              <a:rPr lang="en-US" dirty="0" smtClean="0"/>
              <a:t>Functions that do not change the contents of the list, return values according to their purpose.</a:t>
            </a:r>
          </a:p>
          <a:p>
            <a:pPr lvl="2"/>
            <a:r>
              <a:rPr lang="en-US" dirty="0" smtClean="0"/>
              <a:t>For example, if we want to search for a node and return 0 or 1 if it’s found.</a:t>
            </a:r>
          </a:p>
          <a:p>
            <a:pPr lvl="2"/>
            <a:r>
              <a:rPr lang="en-US" dirty="0" smtClean="0"/>
              <a:t>Or if we want to count the number of nodes in our list.</a:t>
            </a:r>
          </a:p>
          <a:p>
            <a:pPr lvl="1"/>
            <a:r>
              <a:rPr lang="en-US" dirty="0" smtClean="0"/>
              <a:t>And some functions that process the entire list are void, such as functions that print the list.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792162"/>
          </a:xfrm>
        </p:spPr>
        <p:txBody>
          <a:bodyPr/>
          <a:lstStyle/>
          <a:p>
            <a:r>
              <a:rPr lang="en-US" dirty="0" smtClean="0"/>
              <a:t>Linked Lists:  Insert In Order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>
            <a:normAutofit/>
          </a:bodyPr>
          <a:lstStyle/>
          <a:p>
            <a:r>
              <a:rPr lang="en-US" dirty="0" smtClean="0"/>
              <a:t>Let’s implement a function that will insert a node in order into our linked list.</a:t>
            </a:r>
          </a:p>
          <a:p>
            <a:pPr lvl="1"/>
            <a:r>
              <a:rPr lang="en-US" dirty="0" smtClean="0"/>
              <a:t>Useful if we want to keep a sorted list (useful for HW#2)</a:t>
            </a:r>
          </a:p>
          <a:p>
            <a:r>
              <a:rPr lang="en-US" dirty="0" smtClean="0"/>
              <a:t>The cases we will have to check for are:</a:t>
            </a:r>
          </a:p>
          <a:p>
            <a:pPr marL="914400" lvl="1" indent="-514350">
              <a:buFont typeface="+mj-lt"/>
              <a:buAutoNum type="arabicParenR"/>
            </a:pPr>
            <a:r>
              <a:rPr lang="en-US" dirty="0" smtClean="0"/>
              <a:t>The list is empty</a:t>
            </a:r>
          </a:p>
          <a:p>
            <a:pPr marL="914400" lvl="1" indent="-514350">
              <a:buFont typeface="+mj-lt"/>
              <a:buAutoNum type="arabicParenR"/>
            </a:pPr>
            <a:r>
              <a:rPr lang="en-US" dirty="0" smtClean="0"/>
              <a:t>The element is less than the first node</a:t>
            </a:r>
          </a:p>
          <a:p>
            <a:pPr marL="914400" lvl="1" indent="-514350">
              <a:buFont typeface="+mj-lt"/>
              <a:buAutoNum type="arabicParenR"/>
            </a:pPr>
            <a:r>
              <a:rPr lang="en-US" dirty="0" smtClean="0"/>
              <a:t>The element is inserted into the middle of our list</a:t>
            </a:r>
          </a:p>
          <a:p>
            <a:pPr marL="914400" lvl="1" indent="-514350">
              <a:buFont typeface="+mj-lt"/>
              <a:buAutoNum type="arabicParenR"/>
            </a:pPr>
            <a:r>
              <a:rPr lang="en-US" dirty="0" smtClean="0"/>
              <a:t>The element is inserted at the end of our list.</a:t>
            </a:r>
          </a:p>
          <a:p>
            <a:pPr marL="1314450" lvl="2" indent="-514350"/>
            <a:r>
              <a:rPr lang="en-US" dirty="0" smtClean="0"/>
              <a:t>We already know how to do cases 1,2, and 4!</a:t>
            </a:r>
          </a:p>
          <a:p>
            <a:pPr marL="1314450" lvl="2" indent="-514350"/>
            <a:r>
              <a:rPr lang="en-US" dirty="0" smtClean="0"/>
              <a:t>And really we’re going to merge case 3 and 4, so this should be pretty easy for us!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2162"/>
          </a:xfrm>
        </p:spPr>
        <p:txBody>
          <a:bodyPr/>
          <a:lstStyle/>
          <a:p>
            <a:r>
              <a:rPr lang="en-US" dirty="0" smtClean="0"/>
              <a:t>Linked Lists:  Insert In Order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Case 1)  </a:t>
            </a:r>
            <a:r>
              <a:rPr lang="en-US" dirty="0" smtClean="0"/>
              <a:t>The list is empty:</a:t>
            </a:r>
          </a:p>
          <a:p>
            <a:pPr marL="1314450" lvl="2" indent="-514350"/>
            <a:r>
              <a:rPr lang="en-US" dirty="0" smtClean="0"/>
              <a:t>Create the new node, and if the list is empty return the new node.</a:t>
            </a:r>
          </a:p>
          <a:p>
            <a:pPr marL="1314450" lvl="2" indent="-514350"/>
            <a:r>
              <a:rPr lang="en-US" dirty="0" smtClean="0"/>
              <a:t>Simple!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803861" y="3272135"/>
            <a:ext cx="846707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NULL</a:t>
            </a:r>
            <a:endParaRPr lang="en-US" sz="2400" b="1" dirty="0"/>
          </a:p>
        </p:txBody>
      </p:sp>
      <p:sp>
        <p:nvSpPr>
          <p:cNvPr id="5" name="Rectangle 4"/>
          <p:cNvSpPr/>
          <p:nvPr/>
        </p:nvSpPr>
        <p:spPr>
          <a:xfrm>
            <a:off x="1577266" y="3276600"/>
            <a:ext cx="71613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24000" y="3276600"/>
            <a:ext cx="8226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head</a:t>
            </a:r>
            <a:endParaRPr lang="en-US" sz="2400" b="1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270461" y="3505200"/>
            <a:ext cx="5334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871679" y="4114800"/>
            <a:ext cx="846707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NULL</a:t>
            </a:r>
            <a:endParaRPr lang="en-US" sz="2400" b="1" dirty="0"/>
          </a:p>
        </p:txBody>
      </p:sp>
      <p:cxnSp>
        <p:nvCxnSpPr>
          <p:cNvPr id="9" name="Straight Arrow Connector 8"/>
          <p:cNvCxnSpPr>
            <a:stCxn id="10" idx="3"/>
            <a:endCxn id="8" idx="1"/>
          </p:cNvCxnSpPr>
          <p:nvPr/>
        </p:nvCxnSpPr>
        <p:spPr>
          <a:xfrm>
            <a:off x="4490679" y="4338935"/>
            <a:ext cx="381000" cy="6698"/>
          </a:xfrm>
          <a:prstGeom prst="straightConnector1">
            <a:avLst/>
          </a:prstGeom>
          <a:ln w="38100">
            <a:solidFill>
              <a:schemeClr val="tx1"/>
            </a:solidFill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2814279" y="4110335"/>
            <a:ext cx="1676400" cy="4572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4</a:t>
            </a:r>
            <a:r>
              <a:rPr lang="en-US" sz="2400" b="1" dirty="0" smtClean="0">
                <a:solidFill>
                  <a:schemeClr val="tx1"/>
                </a:solidFill>
              </a:rPr>
              <a:t>	next</a:t>
            </a:r>
            <a:endParaRPr lang="en-US" sz="2400" b="1" dirty="0">
              <a:solidFill>
                <a:schemeClr val="tx1"/>
              </a:solidFill>
            </a:endParaRPr>
          </a:p>
        </p:txBody>
      </p:sp>
      <p:cxnSp>
        <p:nvCxnSpPr>
          <p:cNvPr id="11" name="Straight Connector 10"/>
          <p:cNvCxnSpPr>
            <a:stCxn id="10" idx="0"/>
            <a:endCxn id="10" idx="2"/>
          </p:cNvCxnSpPr>
          <p:nvPr/>
        </p:nvCxnSpPr>
        <p:spPr>
          <a:xfrm>
            <a:off x="3652479" y="4110335"/>
            <a:ext cx="0" cy="457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1569204" y="4114800"/>
            <a:ext cx="813749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524000" y="4114800"/>
            <a:ext cx="8589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temp</a:t>
            </a:r>
            <a:endParaRPr lang="en-US" sz="2400" b="1" dirty="0"/>
          </a:p>
        </p:txBody>
      </p:sp>
      <p:cxnSp>
        <p:nvCxnSpPr>
          <p:cNvPr id="14" name="Straight Arrow Connector 13"/>
          <p:cNvCxnSpPr>
            <a:stCxn id="13" idx="3"/>
            <a:endCxn id="10" idx="1"/>
          </p:cNvCxnSpPr>
          <p:nvPr/>
        </p:nvCxnSpPr>
        <p:spPr>
          <a:xfrm flipV="1">
            <a:off x="2382953" y="4338935"/>
            <a:ext cx="431326" cy="6698"/>
          </a:xfrm>
          <a:prstGeom prst="straightConnector1">
            <a:avLst/>
          </a:prstGeom>
          <a:ln w="38100">
            <a:solidFill>
              <a:schemeClr val="tx1"/>
            </a:solidFill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012528" y="4076699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7</a:t>
            </a:r>
            <a:endParaRPr lang="en-US" sz="24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4114800" y="5948065"/>
            <a:ext cx="846707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NULL</a:t>
            </a:r>
            <a:endParaRPr lang="en-US" sz="2400" b="1" dirty="0"/>
          </a:p>
        </p:txBody>
      </p:sp>
      <p:cxnSp>
        <p:nvCxnSpPr>
          <p:cNvPr id="17" name="Straight Arrow Connector 16"/>
          <p:cNvCxnSpPr>
            <a:stCxn id="18" idx="3"/>
            <a:endCxn id="16" idx="1"/>
          </p:cNvCxnSpPr>
          <p:nvPr/>
        </p:nvCxnSpPr>
        <p:spPr>
          <a:xfrm>
            <a:off x="3733800" y="6172200"/>
            <a:ext cx="381000" cy="6698"/>
          </a:xfrm>
          <a:prstGeom prst="straightConnector1">
            <a:avLst/>
          </a:prstGeom>
          <a:ln w="38100">
            <a:solidFill>
              <a:schemeClr val="tx1"/>
            </a:solidFill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2057400" y="5943600"/>
            <a:ext cx="1676400" cy="4572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4</a:t>
            </a:r>
            <a:r>
              <a:rPr lang="en-US" sz="2400" b="1" dirty="0" smtClean="0">
                <a:solidFill>
                  <a:schemeClr val="tx1"/>
                </a:solidFill>
              </a:rPr>
              <a:t>	next</a:t>
            </a:r>
            <a:endParaRPr lang="en-US" sz="2400" b="1" dirty="0">
              <a:solidFill>
                <a:schemeClr val="tx1"/>
              </a:solidFill>
            </a:endParaRPr>
          </a:p>
        </p:txBody>
      </p:sp>
      <p:cxnSp>
        <p:nvCxnSpPr>
          <p:cNvPr id="19" name="Straight Connector 18"/>
          <p:cNvCxnSpPr>
            <a:stCxn id="18" idx="0"/>
            <a:endCxn id="18" idx="2"/>
          </p:cNvCxnSpPr>
          <p:nvPr/>
        </p:nvCxnSpPr>
        <p:spPr>
          <a:xfrm>
            <a:off x="2895600" y="5943600"/>
            <a:ext cx="0" cy="457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1660902" y="5190530"/>
            <a:ext cx="813749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615698" y="5190530"/>
            <a:ext cx="8226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head</a:t>
            </a:r>
            <a:endParaRPr lang="en-US" sz="2400" b="1" dirty="0"/>
          </a:p>
        </p:txBody>
      </p:sp>
      <p:cxnSp>
        <p:nvCxnSpPr>
          <p:cNvPr id="22" name="Straight Arrow Connector 21"/>
          <p:cNvCxnSpPr>
            <a:stCxn id="20" idx="2"/>
          </p:cNvCxnSpPr>
          <p:nvPr/>
        </p:nvCxnSpPr>
        <p:spPr>
          <a:xfrm>
            <a:off x="2067777" y="5647730"/>
            <a:ext cx="187872" cy="295870"/>
          </a:xfrm>
          <a:prstGeom prst="straightConnector1">
            <a:avLst/>
          </a:prstGeom>
          <a:ln w="38100">
            <a:solidFill>
              <a:schemeClr val="tx1"/>
            </a:solidFill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255649" y="590996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7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2162"/>
          </a:xfrm>
        </p:spPr>
        <p:txBody>
          <a:bodyPr/>
          <a:lstStyle/>
          <a:p>
            <a:r>
              <a:rPr lang="en-US" dirty="0" smtClean="0"/>
              <a:t>Linked Lists:  Insert In Order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Case 2)  </a:t>
            </a:r>
            <a:r>
              <a:rPr lang="en-US" dirty="0" smtClean="0"/>
              <a:t>The element is &lt; the head:</a:t>
            </a:r>
          </a:p>
          <a:p>
            <a:pPr marL="1314450" lvl="2" indent="-514350"/>
            <a:r>
              <a:rPr lang="en-US" dirty="0" smtClean="0"/>
              <a:t>In this case we want to add the element to the front of the list</a:t>
            </a:r>
          </a:p>
          <a:p>
            <a:pPr marL="1314450" lvl="2" indent="-514350"/>
            <a:r>
              <a:rPr lang="en-US" dirty="0" smtClean="0"/>
              <a:t>We already know how to do this!</a:t>
            </a:r>
          </a:p>
          <a:p>
            <a:pPr marL="1314450" lvl="2" indent="-514350">
              <a:buFont typeface="+mj-lt"/>
              <a:buAutoNum type="arabicParenR"/>
            </a:pPr>
            <a:r>
              <a:rPr lang="en-US" dirty="0" smtClean="0"/>
              <a:t>Create the new node </a:t>
            </a:r>
          </a:p>
          <a:p>
            <a:pPr marL="1314450" lvl="2" indent="-514350">
              <a:buFont typeface="+mj-lt"/>
              <a:buAutoNum type="arabicParenR"/>
            </a:pPr>
            <a:r>
              <a:rPr lang="en-US" dirty="0" smtClean="0"/>
              <a:t>Set the new node’s next to head</a:t>
            </a:r>
          </a:p>
          <a:p>
            <a:pPr marL="1314450" lvl="2" indent="-514350">
              <a:buFont typeface="+mj-lt"/>
              <a:buAutoNum type="arabicParenR"/>
            </a:pPr>
            <a:r>
              <a:rPr lang="en-US" dirty="0" smtClean="0"/>
              <a:t>Return temp.</a:t>
            </a:r>
          </a:p>
        </p:txBody>
      </p:sp>
      <p:sp>
        <p:nvSpPr>
          <p:cNvPr id="5" name="Rectangle 4"/>
          <p:cNvSpPr/>
          <p:nvPr/>
        </p:nvSpPr>
        <p:spPr>
          <a:xfrm>
            <a:off x="381000" y="5638800"/>
            <a:ext cx="1676400" cy="4572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4</a:t>
            </a:r>
            <a:r>
              <a:rPr lang="en-US" sz="2400" b="1" dirty="0" smtClean="0">
                <a:solidFill>
                  <a:schemeClr val="tx1"/>
                </a:solidFill>
              </a:rPr>
              <a:t>	</a:t>
            </a:r>
            <a:endParaRPr lang="en-US" sz="2000" b="1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>
            <a:stCxn id="5" idx="0"/>
            <a:endCxn id="5" idx="2"/>
          </p:cNvCxnSpPr>
          <p:nvPr/>
        </p:nvCxnSpPr>
        <p:spPr>
          <a:xfrm>
            <a:off x="1219200" y="5638800"/>
            <a:ext cx="0" cy="457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45204" y="4872335"/>
            <a:ext cx="813749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0" y="4872335"/>
            <a:ext cx="8589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temp</a:t>
            </a:r>
            <a:endParaRPr lang="en-US" sz="2400" b="1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91377" y="5342930"/>
            <a:ext cx="187872" cy="295870"/>
          </a:xfrm>
          <a:prstGeom prst="straightConnector1">
            <a:avLst/>
          </a:prstGeom>
          <a:ln w="38100">
            <a:solidFill>
              <a:schemeClr val="tx1"/>
            </a:solidFill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79249" y="560516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4</a:t>
            </a:r>
            <a:endParaRPr lang="en-US" sz="2400" b="1" dirty="0"/>
          </a:p>
        </p:txBody>
      </p:sp>
      <p:sp>
        <p:nvSpPr>
          <p:cNvPr id="11" name="Rectangle 10"/>
          <p:cNvSpPr/>
          <p:nvPr/>
        </p:nvSpPr>
        <p:spPr>
          <a:xfrm>
            <a:off x="2520887" y="5710535"/>
            <a:ext cx="1730991" cy="38546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 	           </a:t>
            </a:r>
            <a:endParaRPr lang="en-US" sz="3200" b="1" dirty="0">
              <a:solidFill>
                <a:schemeClr val="tx1"/>
              </a:solidFill>
            </a:endParaRPr>
          </a:p>
        </p:txBody>
      </p:sp>
      <p:cxnSp>
        <p:nvCxnSpPr>
          <p:cNvPr id="12" name="Straight Connector 11"/>
          <p:cNvCxnSpPr>
            <a:stCxn id="11" idx="0"/>
            <a:endCxn id="11" idx="2"/>
          </p:cNvCxnSpPr>
          <p:nvPr/>
        </p:nvCxnSpPr>
        <p:spPr>
          <a:xfrm rot="16200000" flipH="1">
            <a:off x="3193650" y="5903267"/>
            <a:ext cx="38546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7144778" y="5710535"/>
            <a:ext cx="1846822" cy="38546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	           </a:t>
            </a:r>
            <a:endParaRPr lang="en-US" sz="3200" b="1" dirty="0">
              <a:solidFill>
                <a:schemeClr val="tx1"/>
              </a:solidFill>
            </a:endParaRPr>
          </a:p>
        </p:txBody>
      </p:sp>
      <p:cxnSp>
        <p:nvCxnSpPr>
          <p:cNvPr id="14" name="Straight Connector 13"/>
          <p:cNvCxnSpPr>
            <a:stCxn id="13" idx="0"/>
            <a:endCxn id="13" idx="2"/>
          </p:cNvCxnSpPr>
          <p:nvPr/>
        </p:nvCxnSpPr>
        <p:spPr>
          <a:xfrm rot="16200000" flipH="1">
            <a:off x="7875456" y="5903267"/>
            <a:ext cx="38546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4800600" y="5715000"/>
            <a:ext cx="18288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	           </a:t>
            </a:r>
            <a:endParaRPr lang="en-US" sz="3200" b="1" dirty="0">
              <a:solidFill>
                <a:schemeClr val="tx1"/>
              </a:solidFill>
            </a:endParaRPr>
          </a:p>
        </p:txBody>
      </p:sp>
      <p:cxnSp>
        <p:nvCxnSpPr>
          <p:cNvPr id="16" name="Straight Connector 15"/>
          <p:cNvCxnSpPr>
            <a:stCxn id="15" idx="0"/>
            <a:endCxn id="15" idx="2"/>
          </p:cNvCxnSpPr>
          <p:nvPr/>
        </p:nvCxnSpPr>
        <p:spPr>
          <a:xfrm rot="16200000" flipH="1">
            <a:off x="5524500" y="5905500"/>
            <a:ext cx="381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764991" y="563880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1</a:t>
            </a:r>
            <a:endParaRPr lang="en-US" sz="28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5081879" y="563880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2</a:t>
            </a:r>
            <a:endParaRPr lang="en-US" sz="28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7387085" y="572518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3</a:t>
            </a:r>
            <a:endParaRPr lang="en-US" sz="28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8099166" y="5758330"/>
            <a:ext cx="8402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NULL</a:t>
            </a:r>
            <a:endParaRPr lang="en-US" sz="2400" b="1" dirty="0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3983829" y="5943600"/>
            <a:ext cx="8382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6382778" y="5980092"/>
            <a:ext cx="7620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2362200" y="4800600"/>
            <a:ext cx="71613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2362200" y="4800600"/>
            <a:ext cx="8226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head</a:t>
            </a:r>
            <a:endParaRPr lang="en-US" sz="2400" b="1" dirty="0"/>
          </a:p>
        </p:txBody>
      </p:sp>
      <p:cxnSp>
        <p:nvCxnSpPr>
          <p:cNvPr id="25" name="Straight Arrow Connector 24"/>
          <p:cNvCxnSpPr>
            <a:stCxn id="24" idx="2"/>
          </p:cNvCxnSpPr>
          <p:nvPr/>
        </p:nvCxnSpPr>
        <p:spPr>
          <a:xfrm rot="16200000" flipH="1">
            <a:off x="2570098" y="5465697"/>
            <a:ext cx="452735" cy="45869"/>
          </a:xfrm>
          <a:prstGeom prst="straightConnector1">
            <a:avLst/>
          </a:prstGeom>
          <a:ln w="38100">
            <a:solidFill>
              <a:schemeClr val="tx1"/>
            </a:solidFill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1828800" y="5867400"/>
            <a:ext cx="609600" cy="6698"/>
          </a:xfrm>
          <a:prstGeom prst="straightConnector1">
            <a:avLst/>
          </a:prstGeom>
          <a:ln w="38100">
            <a:solidFill>
              <a:schemeClr val="tx1"/>
            </a:solidFill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2162"/>
          </a:xfrm>
        </p:spPr>
        <p:txBody>
          <a:bodyPr/>
          <a:lstStyle/>
          <a:p>
            <a:r>
              <a:rPr lang="en-US" dirty="0" smtClean="0"/>
              <a:t>Linked Lists:  Insert In Order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5638800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Case 3/4)  </a:t>
            </a:r>
            <a:r>
              <a:rPr lang="en-US" dirty="0" smtClean="0"/>
              <a:t>Insert the element in the middle or end of our list.</a:t>
            </a:r>
          </a:p>
          <a:p>
            <a:pPr marL="1314450" lvl="2" indent="-514350"/>
            <a:r>
              <a:rPr lang="en-US" dirty="0" smtClean="0"/>
              <a:t>In this case we need to traverse the list while our element is less than the </a:t>
            </a:r>
            <a:r>
              <a:rPr lang="en-US" dirty="0" err="1" smtClean="0"/>
              <a:t>curr</a:t>
            </a:r>
            <a:r>
              <a:rPr lang="en-US" dirty="0" smtClean="0"/>
              <a:t> element.</a:t>
            </a:r>
          </a:p>
          <a:p>
            <a:pPr marL="1314450" lvl="2" indent="-514350"/>
            <a:r>
              <a:rPr lang="en-US" dirty="0" smtClean="0"/>
              <a:t>Then we add the element after the </a:t>
            </a:r>
            <a:r>
              <a:rPr lang="en-US" dirty="0" err="1" smtClean="0"/>
              <a:t>curr</a:t>
            </a:r>
            <a:r>
              <a:rPr lang="en-US" dirty="0" smtClean="0"/>
              <a:t> and before </a:t>
            </a:r>
          </a:p>
          <a:p>
            <a:pPr marL="1314450" lvl="2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curr</a:t>
            </a:r>
            <a:r>
              <a:rPr lang="en-US" dirty="0" smtClean="0"/>
              <a:t>-&gt;next;</a:t>
            </a:r>
          </a:p>
        </p:txBody>
      </p:sp>
      <p:sp>
        <p:nvSpPr>
          <p:cNvPr id="4" name="Rectangle 3"/>
          <p:cNvSpPr/>
          <p:nvPr/>
        </p:nvSpPr>
        <p:spPr>
          <a:xfrm>
            <a:off x="158687" y="4643735"/>
            <a:ext cx="1289113" cy="38546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 	           </a:t>
            </a:r>
            <a:endParaRPr lang="en-US" sz="3200" b="1" dirty="0">
              <a:solidFill>
                <a:schemeClr val="tx1"/>
              </a:solidFill>
            </a:endParaRPr>
          </a:p>
        </p:txBody>
      </p:sp>
      <p:cxnSp>
        <p:nvCxnSpPr>
          <p:cNvPr id="5" name="Straight Connector 4"/>
          <p:cNvCxnSpPr>
            <a:stCxn id="4" idx="0"/>
            <a:endCxn id="4" idx="2"/>
          </p:cNvCxnSpPr>
          <p:nvPr/>
        </p:nvCxnSpPr>
        <p:spPr>
          <a:xfrm rot="16200000" flipH="1">
            <a:off x="610511" y="4836467"/>
            <a:ext cx="38546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429000" y="4653915"/>
            <a:ext cx="1237222" cy="38546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	           </a:t>
            </a:r>
            <a:endParaRPr lang="en-US" sz="3200" b="1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/>
          <p:cNvCxnSpPr>
            <a:stCxn id="6" idx="0"/>
            <a:endCxn id="6" idx="2"/>
          </p:cNvCxnSpPr>
          <p:nvPr/>
        </p:nvCxnSpPr>
        <p:spPr>
          <a:xfrm rot="16200000" flipH="1">
            <a:off x="3854878" y="4846647"/>
            <a:ext cx="38546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1883571" y="4648200"/>
            <a:ext cx="11430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	           </a:t>
            </a:r>
            <a:endParaRPr lang="en-US" sz="3200" b="1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/>
          <p:cNvCxnSpPr>
            <a:stCxn id="8" idx="0"/>
            <a:endCxn id="8" idx="2"/>
          </p:cNvCxnSpPr>
          <p:nvPr/>
        </p:nvCxnSpPr>
        <p:spPr>
          <a:xfrm rot="16200000" flipH="1">
            <a:off x="2264571" y="4838700"/>
            <a:ext cx="381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02791" y="4572000"/>
            <a:ext cx="2736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1</a:t>
            </a:r>
            <a:endParaRPr lang="en-US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034941" y="4572000"/>
            <a:ext cx="2296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2</a:t>
            </a:r>
            <a:endParaRPr lang="en-US" sz="2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599422" y="4582180"/>
            <a:ext cx="2461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3</a:t>
            </a:r>
            <a:endParaRPr lang="en-US" sz="2800" b="1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066800" y="4876800"/>
            <a:ext cx="8382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2667000" y="4837092"/>
            <a:ext cx="7620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0" y="3881735"/>
            <a:ext cx="71613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0" y="3881735"/>
            <a:ext cx="8226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head</a:t>
            </a:r>
            <a:endParaRPr lang="en-US" sz="2400" b="1" dirty="0"/>
          </a:p>
        </p:txBody>
      </p:sp>
      <p:cxnSp>
        <p:nvCxnSpPr>
          <p:cNvPr id="17" name="Straight Arrow Connector 16"/>
          <p:cNvCxnSpPr>
            <a:stCxn id="16" idx="2"/>
          </p:cNvCxnSpPr>
          <p:nvPr/>
        </p:nvCxnSpPr>
        <p:spPr>
          <a:xfrm rot="16200000" flipH="1">
            <a:off x="243765" y="4510965"/>
            <a:ext cx="381000" cy="45869"/>
          </a:xfrm>
          <a:prstGeom prst="straightConnector1">
            <a:avLst/>
          </a:prstGeom>
          <a:ln w="38100">
            <a:solidFill>
              <a:schemeClr val="tx1"/>
            </a:solidFill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7060793" y="4653916"/>
            <a:ext cx="1447800" cy="38546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	           </a:t>
            </a:r>
            <a:endParaRPr lang="en-US" sz="3200" b="1" dirty="0">
              <a:solidFill>
                <a:schemeClr val="tx1"/>
              </a:solidFill>
            </a:endParaRPr>
          </a:p>
        </p:txBody>
      </p:sp>
      <p:cxnSp>
        <p:nvCxnSpPr>
          <p:cNvPr id="19" name="Straight Connector 18"/>
          <p:cNvCxnSpPr>
            <a:stCxn id="18" idx="0"/>
            <a:endCxn id="18" idx="2"/>
          </p:cNvCxnSpPr>
          <p:nvPr/>
        </p:nvCxnSpPr>
        <p:spPr>
          <a:xfrm rot="16200000" flipH="1">
            <a:off x="7591960" y="4846648"/>
            <a:ext cx="38546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7210027" y="4582180"/>
            <a:ext cx="2880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5</a:t>
            </a:r>
            <a:endParaRPr lang="en-US" sz="28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7822793" y="4648200"/>
            <a:ext cx="7878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NULL</a:t>
            </a:r>
            <a:endParaRPr lang="en-US" sz="2000" b="1" dirty="0"/>
          </a:p>
        </p:txBody>
      </p:sp>
      <p:cxnSp>
        <p:nvCxnSpPr>
          <p:cNvPr id="22" name="Straight Arrow Connector 21"/>
          <p:cNvCxnSpPr>
            <a:endCxn id="18" idx="1"/>
          </p:cNvCxnSpPr>
          <p:nvPr/>
        </p:nvCxnSpPr>
        <p:spPr>
          <a:xfrm>
            <a:off x="4267201" y="4837092"/>
            <a:ext cx="2793592" cy="9557"/>
          </a:xfrm>
          <a:prstGeom prst="straightConnector1">
            <a:avLst/>
          </a:prstGeom>
          <a:ln w="38100">
            <a:solidFill>
              <a:schemeClr val="tx1"/>
            </a:solidFill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4297551" y="6205836"/>
            <a:ext cx="1676400" cy="38993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4</a:t>
            </a:r>
            <a:r>
              <a:rPr lang="en-US" sz="2400" b="1" dirty="0" smtClean="0">
                <a:solidFill>
                  <a:schemeClr val="tx1"/>
                </a:solidFill>
              </a:rPr>
              <a:t>	</a:t>
            </a:r>
            <a:r>
              <a:rPr lang="en-US" sz="2000" b="1" dirty="0" smtClean="0">
                <a:solidFill>
                  <a:schemeClr val="tx1"/>
                </a:solidFill>
              </a:rPr>
              <a:t>NULL</a:t>
            </a:r>
            <a:endParaRPr lang="en-US" sz="2000" b="1" dirty="0">
              <a:solidFill>
                <a:schemeClr val="tx1"/>
              </a:solidFill>
            </a:endParaRPr>
          </a:p>
        </p:txBody>
      </p:sp>
      <p:cxnSp>
        <p:nvCxnSpPr>
          <p:cNvPr id="26" name="Straight Connector 25"/>
          <p:cNvCxnSpPr>
            <a:stCxn id="25" idx="0"/>
            <a:endCxn id="25" idx="2"/>
          </p:cNvCxnSpPr>
          <p:nvPr/>
        </p:nvCxnSpPr>
        <p:spPr>
          <a:xfrm rot="16200000" flipH="1">
            <a:off x="4940786" y="6400801"/>
            <a:ext cx="38993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3027247" y="6172200"/>
            <a:ext cx="813749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3027247" y="6172200"/>
            <a:ext cx="8589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temp</a:t>
            </a:r>
            <a:endParaRPr lang="en-US" sz="2400" b="1" dirty="0"/>
          </a:p>
        </p:txBody>
      </p:sp>
      <p:cxnSp>
        <p:nvCxnSpPr>
          <p:cNvPr id="29" name="Straight Arrow Connector 28"/>
          <p:cNvCxnSpPr>
            <a:stCxn id="28" idx="3"/>
            <a:endCxn id="25" idx="1"/>
          </p:cNvCxnSpPr>
          <p:nvPr/>
        </p:nvCxnSpPr>
        <p:spPr>
          <a:xfrm flipV="1">
            <a:off x="3886200" y="6400801"/>
            <a:ext cx="411351" cy="2232"/>
          </a:xfrm>
          <a:prstGeom prst="straightConnector1">
            <a:avLst/>
          </a:prstGeom>
          <a:ln w="38100">
            <a:solidFill>
              <a:schemeClr val="tx1"/>
            </a:solidFill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495800" y="617220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4</a:t>
            </a:r>
            <a:endParaRPr lang="en-US" sz="2400" b="1" dirty="0"/>
          </a:p>
        </p:txBody>
      </p:sp>
      <p:sp>
        <p:nvSpPr>
          <p:cNvPr id="34" name="Rectangle 33"/>
          <p:cNvSpPr/>
          <p:nvPr/>
        </p:nvSpPr>
        <p:spPr>
          <a:xfrm>
            <a:off x="1447800" y="3881735"/>
            <a:ext cx="71613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1447800" y="3881735"/>
            <a:ext cx="6960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/>
              <a:t>curr</a:t>
            </a:r>
            <a:endParaRPr lang="en-US" sz="2400" b="1" dirty="0"/>
          </a:p>
        </p:txBody>
      </p:sp>
      <p:cxnSp>
        <p:nvCxnSpPr>
          <p:cNvPr id="36" name="Straight Arrow Connector 35"/>
          <p:cNvCxnSpPr>
            <a:stCxn id="35" idx="2"/>
          </p:cNvCxnSpPr>
          <p:nvPr/>
        </p:nvCxnSpPr>
        <p:spPr>
          <a:xfrm rot="16200000" flipH="1">
            <a:off x="2536206" y="3603006"/>
            <a:ext cx="381000" cy="1861788"/>
          </a:xfrm>
          <a:prstGeom prst="straightConnector1">
            <a:avLst/>
          </a:prstGeom>
          <a:ln w="38100">
            <a:solidFill>
              <a:schemeClr val="tx1"/>
            </a:solidFill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6705600" y="3733800"/>
            <a:ext cx="71613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6705600" y="3733800"/>
            <a:ext cx="7545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save</a:t>
            </a:r>
            <a:endParaRPr lang="en-US" sz="2400" b="1" dirty="0"/>
          </a:p>
        </p:txBody>
      </p:sp>
      <p:cxnSp>
        <p:nvCxnSpPr>
          <p:cNvPr id="37" name="Straight Arrow Connector 36"/>
          <p:cNvCxnSpPr>
            <a:stCxn id="44" idx="2"/>
          </p:cNvCxnSpPr>
          <p:nvPr/>
        </p:nvCxnSpPr>
        <p:spPr>
          <a:xfrm rot="16200000" flipH="1">
            <a:off x="6934558" y="4343757"/>
            <a:ext cx="528935" cy="232349"/>
          </a:xfrm>
          <a:prstGeom prst="straightConnector1">
            <a:avLst/>
          </a:prstGeom>
          <a:ln w="38100">
            <a:solidFill>
              <a:schemeClr val="tx1"/>
            </a:solidFill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2162"/>
          </a:xfrm>
        </p:spPr>
        <p:txBody>
          <a:bodyPr/>
          <a:lstStyle/>
          <a:p>
            <a:r>
              <a:rPr lang="en-US" dirty="0" smtClean="0"/>
              <a:t>Linked Lists:  Insert In Order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5638800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Case 3/4)  </a:t>
            </a:r>
            <a:r>
              <a:rPr lang="en-US" dirty="0" smtClean="0"/>
              <a:t>Insert the element in the middle or end of our list.</a:t>
            </a:r>
          </a:p>
          <a:p>
            <a:pPr marL="1314450" lvl="2" indent="-514350"/>
            <a:r>
              <a:rPr lang="en-US" dirty="0" smtClean="0"/>
              <a:t>In this case we need to traverse the list while our element is less than the </a:t>
            </a:r>
            <a:r>
              <a:rPr lang="en-US" dirty="0" err="1" smtClean="0"/>
              <a:t>curr</a:t>
            </a:r>
            <a:r>
              <a:rPr lang="en-US" dirty="0" smtClean="0"/>
              <a:t> element.</a:t>
            </a:r>
          </a:p>
          <a:p>
            <a:pPr marL="1314450" lvl="2" indent="-514350"/>
            <a:r>
              <a:rPr lang="en-US" dirty="0" smtClean="0"/>
              <a:t>Then we add the element after the </a:t>
            </a:r>
            <a:r>
              <a:rPr lang="en-US" dirty="0" err="1" smtClean="0"/>
              <a:t>curr</a:t>
            </a:r>
            <a:r>
              <a:rPr lang="en-US" dirty="0" smtClean="0"/>
              <a:t> and before </a:t>
            </a:r>
          </a:p>
          <a:p>
            <a:pPr marL="1314450" lvl="2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curr</a:t>
            </a:r>
            <a:r>
              <a:rPr lang="en-US" dirty="0" smtClean="0"/>
              <a:t>-&gt;next;</a:t>
            </a:r>
          </a:p>
        </p:txBody>
      </p:sp>
      <p:sp>
        <p:nvSpPr>
          <p:cNvPr id="4" name="Rectangle 3"/>
          <p:cNvSpPr/>
          <p:nvPr/>
        </p:nvSpPr>
        <p:spPr>
          <a:xfrm>
            <a:off x="158687" y="4643735"/>
            <a:ext cx="1289113" cy="38546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 	           </a:t>
            </a:r>
            <a:endParaRPr lang="en-US" sz="3200" b="1" dirty="0">
              <a:solidFill>
                <a:schemeClr val="tx1"/>
              </a:solidFill>
            </a:endParaRPr>
          </a:p>
        </p:txBody>
      </p:sp>
      <p:cxnSp>
        <p:nvCxnSpPr>
          <p:cNvPr id="5" name="Straight Connector 4"/>
          <p:cNvCxnSpPr>
            <a:stCxn id="4" idx="0"/>
            <a:endCxn id="4" idx="2"/>
          </p:cNvCxnSpPr>
          <p:nvPr/>
        </p:nvCxnSpPr>
        <p:spPr>
          <a:xfrm rot="16200000" flipH="1">
            <a:off x="610511" y="4836467"/>
            <a:ext cx="38546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429000" y="4653915"/>
            <a:ext cx="1237222" cy="38546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	           </a:t>
            </a:r>
            <a:endParaRPr lang="en-US" sz="3200" b="1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/>
          <p:cNvCxnSpPr>
            <a:stCxn id="6" idx="0"/>
            <a:endCxn id="6" idx="2"/>
          </p:cNvCxnSpPr>
          <p:nvPr/>
        </p:nvCxnSpPr>
        <p:spPr>
          <a:xfrm rot="16200000" flipH="1">
            <a:off x="3854878" y="4846647"/>
            <a:ext cx="38546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1883571" y="4648200"/>
            <a:ext cx="11430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	           </a:t>
            </a:r>
            <a:endParaRPr lang="en-US" sz="3200" b="1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/>
          <p:cNvCxnSpPr>
            <a:stCxn id="8" idx="0"/>
            <a:endCxn id="8" idx="2"/>
          </p:cNvCxnSpPr>
          <p:nvPr/>
        </p:nvCxnSpPr>
        <p:spPr>
          <a:xfrm rot="16200000" flipH="1">
            <a:off x="2264571" y="4838700"/>
            <a:ext cx="381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02791" y="4572000"/>
            <a:ext cx="2736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1</a:t>
            </a:r>
            <a:endParaRPr lang="en-US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034941" y="4572000"/>
            <a:ext cx="2296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2</a:t>
            </a:r>
            <a:endParaRPr lang="en-US" sz="2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599422" y="4582180"/>
            <a:ext cx="2461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3</a:t>
            </a:r>
            <a:endParaRPr lang="en-US" sz="2800" b="1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066800" y="4876800"/>
            <a:ext cx="8382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2667000" y="4837092"/>
            <a:ext cx="7620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0" y="3881735"/>
            <a:ext cx="71613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0" y="3881735"/>
            <a:ext cx="8226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head</a:t>
            </a:r>
            <a:endParaRPr lang="en-US" sz="2400" b="1" dirty="0"/>
          </a:p>
        </p:txBody>
      </p:sp>
      <p:cxnSp>
        <p:nvCxnSpPr>
          <p:cNvPr id="17" name="Straight Arrow Connector 16"/>
          <p:cNvCxnSpPr>
            <a:stCxn id="16" idx="2"/>
          </p:cNvCxnSpPr>
          <p:nvPr/>
        </p:nvCxnSpPr>
        <p:spPr>
          <a:xfrm rot="16200000" flipH="1">
            <a:off x="243765" y="4510965"/>
            <a:ext cx="381000" cy="45869"/>
          </a:xfrm>
          <a:prstGeom prst="straightConnector1">
            <a:avLst/>
          </a:prstGeom>
          <a:ln w="38100">
            <a:solidFill>
              <a:schemeClr val="tx1"/>
            </a:solidFill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7060793" y="4653916"/>
            <a:ext cx="1447800" cy="38546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	           </a:t>
            </a:r>
            <a:endParaRPr lang="en-US" sz="3200" b="1" dirty="0">
              <a:solidFill>
                <a:schemeClr val="tx1"/>
              </a:solidFill>
            </a:endParaRPr>
          </a:p>
        </p:txBody>
      </p:sp>
      <p:cxnSp>
        <p:nvCxnSpPr>
          <p:cNvPr id="19" name="Straight Connector 18"/>
          <p:cNvCxnSpPr>
            <a:stCxn id="18" idx="0"/>
            <a:endCxn id="18" idx="2"/>
          </p:cNvCxnSpPr>
          <p:nvPr/>
        </p:nvCxnSpPr>
        <p:spPr>
          <a:xfrm rot="16200000" flipH="1">
            <a:off x="7591960" y="4846648"/>
            <a:ext cx="38546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7210027" y="4582180"/>
            <a:ext cx="2880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5</a:t>
            </a:r>
            <a:endParaRPr lang="en-US" sz="28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7822793" y="4648200"/>
            <a:ext cx="7878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NULL</a:t>
            </a:r>
            <a:endParaRPr lang="en-US" sz="2000" b="1" dirty="0"/>
          </a:p>
        </p:txBody>
      </p:sp>
      <p:cxnSp>
        <p:nvCxnSpPr>
          <p:cNvPr id="22" name="Straight Arrow Connector 21"/>
          <p:cNvCxnSpPr>
            <a:endCxn id="30" idx="0"/>
          </p:cNvCxnSpPr>
          <p:nvPr/>
        </p:nvCxnSpPr>
        <p:spPr>
          <a:xfrm rot="16200000" flipH="1">
            <a:off x="3798986" y="5305307"/>
            <a:ext cx="1335108" cy="398678"/>
          </a:xfrm>
          <a:prstGeom prst="straightConnector1">
            <a:avLst/>
          </a:prstGeom>
          <a:ln w="38100">
            <a:solidFill>
              <a:schemeClr val="tx1"/>
            </a:solidFill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4297551" y="6205836"/>
            <a:ext cx="1676400" cy="38993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4</a:t>
            </a:r>
            <a:r>
              <a:rPr lang="en-US" sz="2400" b="1" dirty="0" smtClean="0">
                <a:solidFill>
                  <a:schemeClr val="tx1"/>
                </a:solidFill>
              </a:rPr>
              <a:t>	</a:t>
            </a:r>
            <a:r>
              <a:rPr lang="en-US" sz="2000" b="1" dirty="0" smtClean="0">
                <a:solidFill>
                  <a:schemeClr val="tx1"/>
                </a:solidFill>
              </a:rPr>
              <a:t>NULL</a:t>
            </a:r>
            <a:endParaRPr lang="en-US" sz="2000" b="1" dirty="0">
              <a:solidFill>
                <a:schemeClr val="tx1"/>
              </a:solidFill>
            </a:endParaRPr>
          </a:p>
        </p:txBody>
      </p:sp>
      <p:cxnSp>
        <p:nvCxnSpPr>
          <p:cNvPr id="26" name="Straight Connector 25"/>
          <p:cNvCxnSpPr>
            <a:stCxn id="25" idx="0"/>
            <a:endCxn id="25" idx="2"/>
          </p:cNvCxnSpPr>
          <p:nvPr/>
        </p:nvCxnSpPr>
        <p:spPr>
          <a:xfrm rot="16200000" flipH="1">
            <a:off x="4940786" y="6400801"/>
            <a:ext cx="38993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3027247" y="6172200"/>
            <a:ext cx="813749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3027247" y="6172200"/>
            <a:ext cx="8589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temp</a:t>
            </a:r>
            <a:endParaRPr lang="en-US" sz="2400" b="1" dirty="0"/>
          </a:p>
        </p:txBody>
      </p:sp>
      <p:cxnSp>
        <p:nvCxnSpPr>
          <p:cNvPr id="29" name="Straight Arrow Connector 28"/>
          <p:cNvCxnSpPr>
            <a:stCxn id="28" idx="3"/>
            <a:endCxn id="25" idx="1"/>
          </p:cNvCxnSpPr>
          <p:nvPr/>
        </p:nvCxnSpPr>
        <p:spPr>
          <a:xfrm flipV="1">
            <a:off x="3886200" y="6400801"/>
            <a:ext cx="411351" cy="2232"/>
          </a:xfrm>
          <a:prstGeom prst="straightConnector1">
            <a:avLst/>
          </a:prstGeom>
          <a:ln w="38100">
            <a:solidFill>
              <a:schemeClr val="tx1"/>
            </a:solidFill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495800" y="617220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4</a:t>
            </a:r>
            <a:endParaRPr lang="en-US" sz="2400" b="1" dirty="0"/>
          </a:p>
        </p:txBody>
      </p:sp>
      <p:sp>
        <p:nvSpPr>
          <p:cNvPr id="34" name="Rectangle 33"/>
          <p:cNvSpPr/>
          <p:nvPr/>
        </p:nvSpPr>
        <p:spPr>
          <a:xfrm>
            <a:off x="1447800" y="3881735"/>
            <a:ext cx="71613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1447800" y="3881735"/>
            <a:ext cx="6960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/>
              <a:t>curr</a:t>
            </a:r>
            <a:endParaRPr lang="en-US" sz="2400" b="1" dirty="0"/>
          </a:p>
        </p:txBody>
      </p:sp>
      <p:cxnSp>
        <p:nvCxnSpPr>
          <p:cNvPr id="36" name="Straight Arrow Connector 35"/>
          <p:cNvCxnSpPr>
            <a:stCxn id="35" idx="2"/>
          </p:cNvCxnSpPr>
          <p:nvPr/>
        </p:nvCxnSpPr>
        <p:spPr>
          <a:xfrm rot="16200000" flipH="1">
            <a:off x="2536206" y="3603006"/>
            <a:ext cx="381000" cy="1861788"/>
          </a:xfrm>
          <a:prstGeom prst="straightConnector1">
            <a:avLst/>
          </a:prstGeom>
          <a:ln w="38100">
            <a:solidFill>
              <a:schemeClr val="tx1"/>
            </a:solidFill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6705600" y="3733800"/>
            <a:ext cx="71613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6705600" y="3733800"/>
            <a:ext cx="7545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save</a:t>
            </a:r>
            <a:endParaRPr lang="en-US" sz="2400" b="1" dirty="0"/>
          </a:p>
        </p:txBody>
      </p:sp>
      <p:cxnSp>
        <p:nvCxnSpPr>
          <p:cNvPr id="37" name="Straight Arrow Connector 36"/>
          <p:cNvCxnSpPr>
            <a:stCxn id="44" idx="2"/>
          </p:cNvCxnSpPr>
          <p:nvPr/>
        </p:nvCxnSpPr>
        <p:spPr>
          <a:xfrm rot="16200000" flipH="1">
            <a:off x="6934558" y="4343757"/>
            <a:ext cx="528935" cy="232349"/>
          </a:xfrm>
          <a:prstGeom prst="straightConnector1">
            <a:avLst/>
          </a:prstGeom>
          <a:ln w="38100">
            <a:solidFill>
              <a:schemeClr val="tx1"/>
            </a:solidFill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cf_STRIPES_yello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ucf_STRIPES_yellow</Template>
  <TotalTime>9679</TotalTime>
  <Words>1573</Words>
  <Application>Microsoft Office PowerPoint</Application>
  <PresentationFormat>On-screen Show (4:3)</PresentationFormat>
  <Paragraphs>560</Paragraphs>
  <Slides>36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ucf_STRIPES_yellow</vt:lpstr>
      <vt:lpstr>Linked List Operations</vt:lpstr>
      <vt:lpstr>Linked List Operations</vt:lpstr>
      <vt:lpstr>Linked List Operations</vt:lpstr>
      <vt:lpstr>Linked List Operations</vt:lpstr>
      <vt:lpstr>Linked Lists:  Insert In Order</vt:lpstr>
      <vt:lpstr>Linked Lists:  Insert In Order</vt:lpstr>
      <vt:lpstr>Linked Lists:  Insert In Order</vt:lpstr>
      <vt:lpstr>Linked Lists:  Insert In Order</vt:lpstr>
      <vt:lpstr>Linked Lists:  Insert In Order</vt:lpstr>
      <vt:lpstr>Linked Lists:  Insert In Order</vt:lpstr>
      <vt:lpstr>Linked Lists:  Insert In Order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Deleting Nodes</vt:lpstr>
      <vt:lpstr>Deleting Nodes</vt:lpstr>
      <vt:lpstr>Deleting Nodes</vt:lpstr>
      <vt:lpstr>Deleting Nodes</vt:lpstr>
      <vt:lpstr>Deleting Nodes</vt:lpstr>
      <vt:lpstr>Deleting Nodes</vt:lpstr>
      <vt:lpstr>Slide 27</vt:lpstr>
      <vt:lpstr>Deleting Nodes</vt:lpstr>
      <vt:lpstr>Slide 29</vt:lpstr>
      <vt:lpstr>Slide 30</vt:lpstr>
      <vt:lpstr>Deleting Nodes</vt:lpstr>
      <vt:lpstr>Slide 32</vt:lpstr>
      <vt:lpstr>Slide 33</vt:lpstr>
      <vt:lpstr>Slide 34</vt:lpstr>
      <vt:lpstr>Deleting the Entire List</vt:lpstr>
      <vt:lpstr>Linked List Practice Problem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Sarah</dc:creator>
  <cp:lastModifiedBy>Sarah</cp:lastModifiedBy>
  <cp:revision>162</cp:revision>
  <dcterms:created xsi:type="dcterms:W3CDTF">2011-06-06T20:26:19Z</dcterms:created>
  <dcterms:modified xsi:type="dcterms:W3CDTF">2012-01-17T15:27:31Z</dcterms:modified>
</cp:coreProperties>
</file>