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handoutMasterIdLst>
    <p:handoutMasterId r:id="rId47"/>
  </p:handoutMasterIdLst>
  <p:sldIdLst>
    <p:sldId id="256" r:id="rId2"/>
    <p:sldId id="276" r:id="rId3"/>
    <p:sldId id="287" r:id="rId4"/>
    <p:sldId id="290" r:id="rId5"/>
    <p:sldId id="291" r:id="rId6"/>
    <p:sldId id="292" r:id="rId7"/>
    <p:sldId id="289" r:id="rId8"/>
    <p:sldId id="293" r:id="rId9"/>
    <p:sldId id="277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5" r:id="rId20"/>
    <p:sldId id="303" r:id="rId21"/>
    <p:sldId id="304" r:id="rId22"/>
    <p:sldId id="306" r:id="rId23"/>
    <p:sldId id="307" r:id="rId24"/>
    <p:sldId id="308" r:id="rId25"/>
    <p:sldId id="309" r:id="rId26"/>
    <p:sldId id="310" r:id="rId27"/>
    <p:sldId id="312" r:id="rId28"/>
    <p:sldId id="311" r:id="rId29"/>
    <p:sldId id="314" r:id="rId30"/>
    <p:sldId id="313" r:id="rId31"/>
    <p:sldId id="315" r:id="rId32"/>
    <p:sldId id="316" r:id="rId33"/>
    <p:sldId id="317" r:id="rId34"/>
    <p:sldId id="318" r:id="rId35"/>
    <p:sldId id="319" r:id="rId36"/>
    <p:sldId id="320" r:id="rId37"/>
    <p:sldId id="327" r:id="rId38"/>
    <p:sldId id="328" r:id="rId39"/>
    <p:sldId id="322" r:id="rId40"/>
    <p:sldId id="326" r:id="rId41"/>
    <p:sldId id="325" r:id="rId42"/>
    <p:sldId id="324" r:id="rId43"/>
    <p:sldId id="323" r:id="rId44"/>
    <p:sldId id="321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9E0FF"/>
    <a:srgbClr val="FF9933"/>
    <a:srgbClr val="FF00FF"/>
    <a:srgbClr val="224A9A"/>
    <a:srgbClr val="8CAE0E"/>
    <a:srgbClr val="9A226F"/>
    <a:srgbClr val="04B87C"/>
    <a:srgbClr val="934BC9"/>
    <a:srgbClr val="CE4508"/>
    <a:srgbClr val="CE4F0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7" autoAdjust="0"/>
    <p:restoredTop sz="90452" autoAdjust="0"/>
  </p:normalViewPr>
  <p:slideViewPr>
    <p:cSldViewPr>
      <p:cViewPr>
        <p:scale>
          <a:sx n="66" d="100"/>
          <a:sy n="66" d="100"/>
        </p:scale>
        <p:origin x="-1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3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4382A-4E5E-4B14-A145-7120F6B66741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3BEFC-85FC-46D3-9CF2-959A081C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6274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9B01E-D769-45DE-A5CF-658702359C5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C258D-201B-43E2-8A9B-3DF7E95A70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542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first_slid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>
            <a:lvl1pPr>
              <a:defRPr sz="4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 Std" pitchFamily="8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1411990"/>
            <a:ext cx="2590800" cy="1026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DD7309"/>
              </a:buClr>
              <a:defRPr/>
            </a:lvl1pPr>
            <a:lvl2pPr>
              <a:buClr>
                <a:srgbClr val="E2960C"/>
              </a:buClr>
              <a:defRPr/>
            </a:lvl2pPr>
            <a:lvl3pPr>
              <a:buClr>
                <a:srgbClr val="DF7103"/>
              </a:buClr>
              <a:defRPr/>
            </a:lvl3pPr>
            <a:lvl4pPr>
              <a:buClr>
                <a:srgbClr val="D2A000"/>
              </a:buClr>
              <a:defRPr/>
            </a:lvl4pPr>
            <a:lvl5pPr>
              <a:buClr>
                <a:srgbClr val="FB8605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bg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9D9DD92-05B5-4C89-9BB2-BC126A4457B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ＭＳ Ｐゴシック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SzPct val="11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5F923C"/>
        </a:buClr>
        <a:buSzPct val="10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487228"/>
        </a:buClr>
        <a:buSzPct val="10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82880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Stencil" pitchFamily="82" charset="0"/>
              </a:rPr>
              <a:t>Jeopardy</a:t>
            </a:r>
            <a:endParaRPr lang="en-US" dirty="0">
              <a:latin typeface="Stencil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COP 3502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purpose of a hash table?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Very fast search, insert, and delete times:  O(1) with a perfect hash function.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Hash Tables &amp; Heaps – Q2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two uses for Heaps given in class?</a:t>
            </a:r>
          </a:p>
          <a:p>
            <a:pPr lvl="1"/>
            <a:r>
              <a:rPr lang="en-US" dirty="0" smtClean="0"/>
              <a:t>Priority Queues and Heap Sort.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Hash Tables &amp; Heaps – Q3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resulting heap after Deleting the Minimum element from the following heap?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Hash Tables &amp; Heaps – Q4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  <p:pic>
        <p:nvPicPr>
          <p:cNvPr id="4" name="Picture 3" descr="J2-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2895600"/>
            <a:ext cx="4695825" cy="3171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resulting heap after Deleting the Minimum element from the following heap?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Hash Tables &amp; Heaps – Q4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  <p:pic>
        <p:nvPicPr>
          <p:cNvPr id="4" name="Picture 3" descr="J2-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1" y="2895601"/>
            <a:ext cx="4191000" cy="2830838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2209800" y="2895600"/>
            <a:ext cx="685800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286000" y="3048000"/>
            <a:ext cx="609600" cy="2097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urved Down Arrow 9"/>
          <p:cNvSpPr/>
          <p:nvPr/>
        </p:nvSpPr>
        <p:spPr>
          <a:xfrm rot="18678805">
            <a:off x="-204634" y="3446180"/>
            <a:ext cx="3271451" cy="851203"/>
          </a:xfrm>
          <a:prstGeom prst="curved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1" name="Picture 10" descr="J2-4_Soln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2971800"/>
            <a:ext cx="4174067" cy="2819400"/>
          </a:xfrm>
          <a:prstGeom prst="rect">
            <a:avLst/>
          </a:prstGeom>
        </p:spPr>
      </p:pic>
      <p:sp>
        <p:nvSpPr>
          <p:cNvPr id="14" name="Down Arrow 13"/>
          <p:cNvSpPr/>
          <p:nvPr/>
        </p:nvSpPr>
        <p:spPr>
          <a:xfrm>
            <a:off x="8534400" y="2743200"/>
            <a:ext cx="609600" cy="28956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Percolate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resulting heap after Deleting the Minimum element from the following heap?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Hash Tables &amp; Heaps – Q4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  <p:pic>
        <p:nvPicPr>
          <p:cNvPr id="12" name="Picture 11" descr="J2-4_Soln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62200" y="2971800"/>
            <a:ext cx="4695825" cy="3171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Big-O notation, what is the run-time of: </a:t>
            </a:r>
          </a:p>
          <a:p>
            <a:pPr lvl="1"/>
            <a:r>
              <a:rPr lang="en-US" dirty="0" smtClean="0"/>
              <a:t>(a) Inserting 10 items into an initially </a:t>
            </a:r>
            <a:r>
              <a:rPr lang="en-US" b="1" u="sng" dirty="0" smtClean="0"/>
              <a:t>empty</a:t>
            </a:r>
            <a:r>
              <a:rPr lang="en-US" dirty="0" smtClean="0"/>
              <a:t> binary heap </a:t>
            </a:r>
          </a:p>
          <a:p>
            <a:pPr lvl="1"/>
            <a:r>
              <a:rPr lang="en-US" dirty="0" smtClean="0"/>
              <a:t>(b) Inserting 10 items into a binary heap with </a:t>
            </a:r>
            <a:r>
              <a:rPr lang="en-US" b="1" i="1" u="sng" dirty="0" smtClean="0"/>
              <a:t>n</a:t>
            </a:r>
            <a:r>
              <a:rPr lang="en-US" u="sng" dirty="0" smtClean="0"/>
              <a:t> </a:t>
            </a:r>
            <a:r>
              <a:rPr lang="en-US" dirty="0" smtClean="0"/>
              <a:t>elements.</a:t>
            </a:r>
          </a:p>
          <a:p>
            <a:pPr lvl="1"/>
            <a:endParaRPr lang="en-US" dirty="0" smtClean="0"/>
          </a:p>
          <a:p>
            <a:pPr lvl="1"/>
            <a:r>
              <a:rPr lang="en-US" b="1" u="sng" dirty="0" smtClean="0"/>
              <a:t>O(1)</a:t>
            </a:r>
          </a:p>
          <a:p>
            <a:pPr lvl="1"/>
            <a:r>
              <a:rPr lang="en-US" b="1" u="sng" dirty="0" smtClean="0"/>
              <a:t>O(log n)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Hash Tables &amp; Heaps – Q5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Fill in the table to show the resulting array after each pass in Bubble Sort: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Sorting – Q1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2743200"/>
          <a:ext cx="8651283" cy="3017518"/>
        </p:xfrm>
        <a:graphic>
          <a:graphicData uri="http://schemas.openxmlformats.org/drawingml/2006/table">
            <a:tbl>
              <a:tblPr/>
              <a:tblGrid>
                <a:gridCol w="1183131"/>
                <a:gridCol w="933519"/>
                <a:gridCol w="933519"/>
                <a:gridCol w="933519"/>
                <a:gridCol w="933519"/>
                <a:gridCol w="933519"/>
                <a:gridCol w="933519"/>
                <a:gridCol w="933519"/>
                <a:gridCol w="933519"/>
              </a:tblGrid>
              <a:tr h="4310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Calibri"/>
                          <a:cs typeface="Times New Roman"/>
                        </a:rPr>
                        <a:t>Initial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Sorted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Fill in the table to show the resulting array after each pass in Bubble Sort: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Sorting – Q1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2743200"/>
          <a:ext cx="8651283" cy="3448592"/>
        </p:xfrm>
        <a:graphic>
          <a:graphicData uri="http://schemas.openxmlformats.org/drawingml/2006/table">
            <a:tbl>
              <a:tblPr/>
              <a:tblGrid>
                <a:gridCol w="1183131"/>
                <a:gridCol w="933519"/>
                <a:gridCol w="933519"/>
                <a:gridCol w="933519"/>
                <a:gridCol w="933519"/>
                <a:gridCol w="933519"/>
                <a:gridCol w="933519"/>
                <a:gridCol w="933519"/>
                <a:gridCol w="933519"/>
              </a:tblGrid>
              <a:tr h="4310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Calibri"/>
                          <a:cs typeface="Times New Roman"/>
                        </a:rPr>
                        <a:t>Initial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Sorted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755" marR="94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1"/>
            <a:ext cx="8458200" cy="137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Show the result of running Partition on the array below using the leftmost element as the pivot element.  Show the array after each swap.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Sorting – Q2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7399" y="3200400"/>
          <a:ext cx="8748001" cy="1905000"/>
        </p:xfrm>
        <a:graphic>
          <a:graphicData uri="http://schemas.openxmlformats.org/drawingml/2006/table">
            <a:tbl>
              <a:tblPr/>
              <a:tblGrid>
                <a:gridCol w="2040719"/>
                <a:gridCol w="839019"/>
                <a:gridCol w="839019"/>
                <a:gridCol w="839019"/>
                <a:gridCol w="838045"/>
                <a:gridCol w="838045"/>
                <a:gridCol w="838045"/>
                <a:gridCol w="838045"/>
                <a:gridCol w="838045"/>
              </a:tblGrid>
              <a:tr h="476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>
                          <a:latin typeface="Times New Roman"/>
                          <a:ea typeface="Calibri"/>
                          <a:cs typeface="Times New Roman"/>
                        </a:rPr>
                        <a:t>Initial</a:t>
                      </a:r>
                      <a:endParaRPr lang="en-US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>
                          <a:latin typeface="Times New Roman"/>
                          <a:ea typeface="Calibri"/>
                          <a:cs typeface="Times New Roman"/>
                        </a:rPr>
                        <a:t>Swap1</a:t>
                      </a:r>
                      <a:endParaRPr lang="en-US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>
                          <a:latin typeface="Times New Roman"/>
                          <a:ea typeface="Calibri"/>
                          <a:cs typeface="Times New Roman"/>
                        </a:rPr>
                        <a:t>Swap2</a:t>
                      </a:r>
                      <a:endParaRPr lang="en-US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>
                          <a:latin typeface="Times New Roman"/>
                          <a:ea typeface="Calibri"/>
                          <a:cs typeface="Times New Roman"/>
                        </a:rPr>
                        <a:t>Partitioned</a:t>
                      </a:r>
                      <a:endParaRPr lang="en-US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243" marR="105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1"/>
            <a:ext cx="8458200" cy="137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Show the result of running Partition on the array below using the leftmost element as the pivot element.  Show the array after each swap.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Sorting – Q2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" y="2895600"/>
          <a:ext cx="8926483" cy="1904272"/>
        </p:xfrm>
        <a:graphic>
          <a:graphicData uri="http://schemas.openxmlformats.org/drawingml/2006/table">
            <a:tbl>
              <a:tblPr/>
              <a:tblGrid>
                <a:gridCol w="2203299"/>
                <a:gridCol w="841008"/>
                <a:gridCol w="841008"/>
                <a:gridCol w="841008"/>
                <a:gridCol w="840032"/>
                <a:gridCol w="840032"/>
                <a:gridCol w="840032"/>
                <a:gridCol w="840032"/>
                <a:gridCol w="840032"/>
              </a:tblGrid>
              <a:tr h="476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dirty="0">
                          <a:latin typeface="Times New Roman"/>
                          <a:ea typeface="Calibri"/>
                          <a:cs typeface="Times New Roman"/>
                        </a:rPr>
                        <a:t>Initial</a:t>
                      </a:r>
                      <a:endParaRPr lang="en-US" sz="1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7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7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7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7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7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7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17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>
                          <a:latin typeface="Times New Roman"/>
                          <a:ea typeface="Calibri"/>
                          <a:cs typeface="Times New Roman"/>
                        </a:rPr>
                        <a:t>Swap1</a:t>
                      </a:r>
                      <a:endParaRPr lang="en-US" sz="17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7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7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7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 b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 b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 b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100" b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7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76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>
                          <a:latin typeface="Times New Roman"/>
                          <a:ea typeface="Calibri"/>
                          <a:cs typeface="Times New Roman"/>
                        </a:rPr>
                        <a:t>Swap2</a:t>
                      </a:r>
                      <a:endParaRPr lang="en-US" sz="17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7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7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7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7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7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7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17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7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>
                          <a:latin typeface="Times New Roman"/>
                          <a:ea typeface="Calibri"/>
                          <a:cs typeface="Times New Roman"/>
                        </a:rPr>
                        <a:t>Partitioned</a:t>
                      </a:r>
                      <a:endParaRPr lang="en-US" sz="17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7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7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7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7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7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7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17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7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493" marR="10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BSTs &amp; AVL Trees – Q1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Why would you use an AVL tree versus a Binary Search Tree?</a:t>
            </a:r>
          </a:p>
          <a:p>
            <a:pPr lvl="1"/>
            <a:r>
              <a:rPr lang="en-US" dirty="0" smtClean="0"/>
              <a:t>Faster Search/Insert/Delete in a balanced tree versus an unbalanced tree.</a:t>
            </a:r>
          </a:p>
          <a:p>
            <a:pPr lvl="1"/>
            <a:r>
              <a:rPr lang="en-US" dirty="0" smtClean="0"/>
              <a:t>In a balanced tree the Run-time of Search/Insert/Delete is O(log n)</a:t>
            </a:r>
          </a:p>
          <a:p>
            <a:pPr lvl="2"/>
            <a:r>
              <a:rPr lang="en-US" dirty="0" smtClean="0"/>
              <a:t>but if a branch becomes deep the Run-time approaches O(n).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458200" cy="13716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Fill in the table to show the array after each call to the Merge function in Merge Sort.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Sorting – Q3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71600" y="2667000"/>
          <a:ext cx="5895975" cy="3169920"/>
        </p:xfrm>
        <a:graphic>
          <a:graphicData uri="http://schemas.openxmlformats.org/drawingml/2006/table">
            <a:tbl>
              <a:tblPr/>
              <a:tblGrid>
                <a:gridCol w="1073785"/>
                <a:gridCol w="603250"/>
                <a:gridCol w="603250"/>
                <a:gridCol w="602615"/>
                <a:gridCol w="602615"/>
                <a:gridCol w="602615"/>
                <a:gridCol w="602615"/>
                <a:gridCol w="602615"/>
                <a:gridCol w="602615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u="sng" dirty="0">
                          <a:latin typeface="Times New Roman"/>
                          <a:ea typeface="Calibri"/>
                          <a:cs typeface="Times New Roman"/>
                        </a:rPr>
                        <a:t>Initial</a:t>
                      </a:r>
                      <a:endParaRPr lang="en-US" sz="1100" b="1" u="sng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u="sng" dirty="0">
                          <a:latin typeface="Times New Roman"/>
                          <a:ea typeface="Calibri"/>
                          <a:cs typeface="Times New Roman"/>
                        </a:rPr>
                        <a:t>Sorted</a:t>
                      </a:r>
                      <a:endParaRPr lang="en-US" sz="1100" b="1" u="sng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458200" cy="13716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Fill in the table to show the array after each call to the Merge function in Merge Sort.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Sorting – Q3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447800" y="2590800"/>
          <a:ext cx="5822950" cy="2926080"/>
        </p:xfrm>
        <a:graphic>
          <a:graphicData uri="http://schemas.openxmlformats.org/drawingml/2006/table">
            <a:tbl>
              <a:tblPr/>
              <a:tblGrid>
                <a:gridCol w="1000760"/>
                <a:gridCol w="603250"/>
                <a:gridCol w="603250"/>
                <a:gridCol w="602615"/>
                <a:gridCol w="602615"/>
                <a:gridCol w="602615"/>
                <a:gridCol w="602615"/>
                <a:gridCol w="602615"/>
                <a:gridCol w="602615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Initial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Sorted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458200" cy="39624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What is the Worst Case run-time of Insertion Sort, Selection Sort, and Bubble Sort respectively?</a:t>
            </a:r>
          </a:p>
          <a:p>
            <a:pPr lvl="0"/>
            <a:r>
              <a:rPr lang="en-US" dirty="0" smtClean="0"/>
              <a:t>What is the Best Case of each?</a:t>
            </a:r>
          </a:p>
          <a:p>
            <a:pPr lvl="1"/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 , O(n</a:t>
            </a:r>
            <a:r>
              <a:rPr lang="en-US" baseline="30000" dirty="0" smtClean="0"/>
              <a:t>2</a:t>
            </a:r>
            <a:r>
              <a:rPr lang="en-US" dirty="0" smtClean="0"/>
              <a:t>),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O(n) , O(n</a:t>
            </a:r>
            <a:r>
              <a:rPr lang="en-US" baseline="30000" dirty="0" smtClean="0"/>
              <a:t>2</a:t>
            </a:r>
            <a:r>
              <a:rPr lang="en-US" dirty="0" smtClean="0"/>
              <a:t>) ,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Sorting – Q4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458200" cy="39624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What is the Best Case and Worst Case for finding the </a:t>
            </a:r>
            <a:r>
              <a:rPr lang="en-US" dirty="0" err="1" smtClean="0"/>
              <a:t>kth</a:t>
            </a:r>
            <a:r>
              <a:rPr lang="en-US" dirty="0" smtClean="0"/>
              <a:t> smallest integer out of an unsorted array of n integers. (k &lt;= n)</a:t>
            </a:r>
          </a:p>
          <a:p>
            <a:pPr lvl="0"/>
            <a:endParaRPr lang="en-US" dirty="0" smtClean="0"/>
          </a:p>
          <a:p>
            <a:pPr lvl="1"/>
            <a:r>
              <a:rPr lang="en-US" dirty="0" smtClean="0"/>
              <a:t>Best Case:  O(n) , Worst Case: 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Sorting – Q5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458200" cy="39624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What is the acronym for describing the push and pop rules for Stacks and what does it stand for?</a:t>
            </a:r>
          </a:p>
          <a:p>
            <a:pPr lvl="0"/>
            <a:endParaRPr lang="en-US" dirty="0" smtClean="0"/>
          </a:p>
          <a:p>
            <a:pPr lvl="1"/>
            <a:r>
              <a:rPr lang="en-US" dirty="0" smtClean="0"/>
              <a:t>LIFO – Last In, First Out.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Stacks &amp; Queues – Q1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13716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Show the final contents of the Array-Implemented Queue, the index of front, and </a:t>
            </a:r>
            <a:r>
              <a:rPr lang="en-US" dirty="0" err="1" smtClean="0"/>
              <a:t>numElements</a:t>
            </a:r>
            <a:r>
              <a:rPr lang="en-US" dirty="0" smtClean="0"/>
              <a:t> – after running this code:</a:t>
            </a:r>
          </a:p>
          <a:p>
            <a:pPr lvl="0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Stacks &amp; Queues – Q2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  <p:pic>
        <p:nvPicPr>
          <p:cNvPr id="4" name="Picture 3" descr="J4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2667000"/>
            <a:ext cx="6014664" cy="40147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13716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Show the final contents of the Array-Implemented Queue, the index of front, and </a:t>
            </a:r>
            <a:r>
              <a:rPr lang="en-US" dirty="0" err="1" smtClean="0"/>
              <a:t>numElements</a:t>
            </a:r>
            <a:r>
              <a:rPr lang="en-US" dirty="0" smtClean="0"/>
              <a:t> – after running this code:</a:t>
            </a:r>
          </a:p>
          <a:p>
            <a:pPr lvl="0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Stacks &amp; Queues – Q2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  <p:pic>
        <p:nvPicPr>
          <p:cNvPr id="4" name="Picture 3" descr="J4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2819400"/>
            <a:ext cx="6849439" cy="4572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76400" y="60960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3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60960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8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2200" y="60960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6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0" y="60960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7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57600" y="60960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9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95800" y="30480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FRONT:</a:t>
            </a:r>
          </a:p>
          <a:p>
            <a:endParaRPr lang="en-US" sz="2400" dirty="0" smtClean="0"/>
          </a:p>
          <a:p>
            <a:r>
              <a:rPr lang="en-US" sz="2400" dirty="0" smtClean="0"/>
              <a:t>NUMELEMENTS: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638800" y="3048000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-1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29400" y="37338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0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72200" y="30480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0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34200" y="37338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76392" y="37338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81192" y="37338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3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90592" y="30480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95392" y="30480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685800" y="2895600"/>
            <a:ext cx="6858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685800" y="3200400"/>
            <a:ext cx="6858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685800" y="3581400"/>
            <a:ext cx="6858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685800" y="3886200"/>
            <a:ext cx="6858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>
            <a:off x="685800" y="4191000"/>
            <a:ext cx="6858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>
            <a:off x="685800" y="4495800"/>
            <a:ext cx="6858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Arrow 30"/>
          <p:cNvSpPr/>
          <p:nvPr/>
        </p:nvSpPr>
        <p:spPr>
          <a:xfrm>
            <a:off x="685800" y="4800600"/>
            <a:ext cx="6858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10" grpId="0"/>
      <p:bldP spid="16" grpId="0"/>
      <p:bldP spid="17" grpId="0"/>
      <p:bldP spid="18" grpId="0"/>
      <p:bldP spid="18" grpId="1"/>
      <p:bldP spid="18" grpId="2"/>
      <p:bldP spid="19" grpId="0"/>
      <p:bldP spid="19" grpId="1"/>
      <p:bldP spid="19" grpId="2"/>
      <p:bldP spid="23" grpId="0"/>
      <p:bldP spid="24" grpId="0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9530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What two implementations of Queue’s were used in HW #4?  What was each one used for?</a:t>
            </a:r>
          </a:p>
          <a:p>
            <a:pPr lvl="0"/>
            <a:endParaRPr lang="en-US" dirty="0" smtClean="0"/>
          </a:p>
          <a:p>
            <a:pPr lvl="1"/>
            <a:r>
              <a:rPr lang="en-US" dirty="0" smtClean="0"/>
              <a:t>Array implementation – Router</a:t>
            </a:r>
          </a:p>
          <a:p>
            <a:pPr lvl="1"/>
            <a:r>
              <a:rPr lang="en-US" dirty="0" smtClean="0"/>
              <a:t>Linked List implementation – each device’s request queue.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Stacks &amp; Queues – Q3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9530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What are the run-times of the following operations:</a:t>
            </a:r>
          </a:p>
          <a:p>
            <a:pPr lvl="1"/>
            <a:r>
              <a:rPr lang="en-US" dirty="0" smtClean="0"/>
              <a:t>Stacks: Push and Pop</a:t>
            </a:r>
          </a:p>
          <a:p>
            <a:pPr lvl="1"/>
            <a:r>
              <a:rPr lang="en-US" dirty="0" smtClean="0"/>
              <a:t>Queues:  </a:t>
            </a:r>
            <a:r>
              <a:rPr lang="en-US" dirty="0" err="1" smtClean="0"/>
              <a:t>Enqueue</a:t>
            </a:r>
            <a:r>
              <a:rPr lang="en-US" dirty="0" smtClean="0"/>
              <a:t>  and </a:t>
            </a:r>
            <a:r>
              <a:rPr lang="en-US" dirty="0" err="1" smtClean="0"/>
              <a:t>Dequeue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O(1) for all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Stacks &amp; Queues – Q4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9530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Convert the following infix expression to postfix:</a:t>
            </a:r>
          </a:p>
          <a:p>
            <a:pPr lvl="1"/>
            <a:r>
              <a:rPr lang="en-US" dirty="0" smtClean="0"/>
              <a:t>( A / ( B – C ) + D ) * ( E – F ) + G * H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  B  C –  /  D  +  E  F  –   *  G  H  *  +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Stacks &amp; Queues – Q5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BSTs &amp; AVL Trees – Q2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Show the state of the AVL tree after deleting node 48 and doing any necessary rebalancing:</a:t>
            </a:r>
            <a:endParaRPr lang="en-US" dirty="0"/>
          </a:p>
        </p:txBody>
      </p:sp>
      <p:pic>
        <p:nvPicPr>
          <p:cNvPr id="4" name="Picture 3" descr="J1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2286000"/>
            <a:ext cx="5595938" cy="3581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 – Q1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Big-O run-time of deleting one node from an AVL tree with </a:t>
            </a:r>
            <a:r>
              <a:rPr lang="en-US" b="1" i="1" dirty="0" smtClean="0"/>
              <a:t>n</a:t>
            </a:r>
            <a:r>
              <a:rPr lang="en-US" dirty="0" smtClean="0"/>
              <a:t> nodes?</a:t>
            </a:r>
          </a:p>
          <a:p>
            <a:r>
              <a:rPr lang="en-US" dirty="0" smtClean="0"/>
              <a:t>What is the Big-O run-time of deleting one node from an AVL tree with height </a:t>
            </a:r>
            <a:r>
              <a:rPr lang="en-US" b="1" i="1" dirty="0" smtClean="0"/>
              <a:t>h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O(</a:t>
            </a:r>
            <a:r>
              <a:rPr lang="en-US" b="1" dirty="0" smtClean="0"/>
              <a:t>log n</a:t>
            </a:r>
            <a:r>
              <a:rPr lang="en-US" dirty="0" smtClean="0"/>
              <a:t>) and O(</a:t>
            </a:r>
            <a:r>
              <a:rPr lang="en-US" b="1" dirty="0" smtClean="0"/>
              <a:t>h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 – Q2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Big-O solution to the following recurrence relation?</a:t>
            </a:r>
          </a:p>
          <a:p>
            <a:pPr lvl="1"/>
            <a:r>
              <a:rPr lang="en-US" b="1" i="1" dirty="0" smtClean="0"/>
              <a:t>T(n) = 2T(n/2) + n, assume T(1) = 1</a:t>
            </a:r>
          </a:p>
          <a:p>
            <a:pPr lvl="1"/>
            <a:endParaRPr lang="en-US" b="1" i="1" dirty="0" smtClean="0"/>
          </a:p>
          <a:p>
            <a:r>
              <a:rPr lang="en-US" b="1" dirty="0" smtClean="0"/>
              <a:t>O(n log 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 – Q3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Determine a simplified closed-form solution for the following summation in terms of n:</a:t>
            </a:r>
            <a:endParaRPr lang="en-US" dirty="0"/>
          </a:p>
        </p:txBody>
      </p:sp>
      <p:pic>
        <p:nvPicPr>
          <p:cNvPr id="4" name="Picture 3" descr="J5-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2819400"/>
            <a:ext cx="3289765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Algorithm Analysis – Q3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2895600" cy="4525963"/>
          </a:xfrm>
        </p:spPr>
        <p:txBody>
          <a:bodyPr/>
          <a:lstStyle/>
          <a:p>
            <a:pPr lvl="0"/>
            <a:r>
              <a:rPr lang="en-US" dirty="0" smtClean="0"/>
              <a:t>Determine a simplified closed-form solution for the following summation in terms of n:</a:t>
            </a:r>
            <a:endParaRPr lang="en-US" dirty="0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9523" y="899103"/>
            <a:ext cx="5904477" cy="5958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J5-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800600"/>
            <a:ext cx="3289765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 – Q4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What is the Big-O running time of the following segment of code, it terms of </a:t>
            </a:r>
            <a:r>
              <a:rPr lang="en-US" b="1" i="1" dirty="0" smtClean="0"/>
              <a:t>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3048000"/>
            <a:ext cx="5334000" cy="230832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= 1, b = n, sum = 0;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while (a &lt; b) {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sum++;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a = a*2;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b = b/2;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 – Q4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55626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What is the Big-O running time of the following segment of code, it terms of </a:t>
            </a:r>
            <a:r>
              <a:rPr lang="en-US" b="1" i="1" dirty="0" smtClean="0"/>
              <a:t>n</a:t>
            </a:r>
            <a:r>
              <a:rPr lang="en-US" dirty="0" smtClean="0"/>
              <a:t>.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Consider the ratio b/a.</a:t>
            </a:r>
          </a:p>
          <a:p>
            <a:pPr lvl="0"/>
            <a:r>
              <a:rPr lang="en-US" dirty="0" smtClean="0"/>
              <a:t>The loop stops when this ration is 1.  For each loop iteration the ratio decreases by a factor of 4.  Let k be the number of loop iterations total.  Then 1 = n/4</a:t>
            </a:r>
            <a:r>
              <a:rPr lang="en-US" baseline="30000" dirty="0" smtClean="0"/>
              <a:t>k</a:t>
            </a:r>
            <a:r>
              <a:rPr lang="en-US" dirty="0" smtClean="0"/>
              <a:t>.  Solving we get k = log</a:t>
            </a:r>
            <a:r>
              <a:rPr lang="en-US" baseline="-25000" dirty="0" smtClean="0"/>
              <a:t>4</a:t>
            </a:r>
            <a:r>
              <a:rPr lang="en-US" dirty="0" smtClean="0"/>
              <a:t>n. </a:t>
            </a:r>
            <a:r>
              <a:rPr lang="en-US" dirty="0" smtClean="0">
                <a:sym typeface="Wingdings" pitchFamily="2" charset="2"/>
              </a:rPr>
              <a:t> O(log n)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7400" y="2057400"/>
            <a:ext cx="5334000" cy="230832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= 1, b = n, sum = 0;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while (a &lt; b) {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sum++;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a = a*2;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b = b/2;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 – Q5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991600" cy="50292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If an O(n</a:t>
            </a:r>
            <a:r>
              <a:rPr lang="en-US" baseline="30000" dirty="0" smtClean="0"/>
              <a:t>2</a:t>
            </a:r>
            <a:r>
              <a:rPr lang="en-US" dirty="0" smtClean="0"/>
              <a:t>) algorithm takes 40 ms to complete with an input size of n = 20,000, how much time will it take to complete on an input size of n = 50,000?</a:t>
            </a:r>
          </a:p>
          <a:p>
            <a:pPr lvl="0"/>
            <a:endParaRPr lang="en-US" dirty="0" smtClean="0"/>
          </a:p>
          <a:p>
            <a:pPr lvl="1"/>
            <a:r>
              <a:rPr lang="en-US" dirty="0" smtClean="0"/>
              <a:t>c * n</a:t>
            </a:r>
            <a:r>
              <a:rPr lang="en-US" baseline="30000" dirty="0" smtClean="0"/>
              <a:t>2</a:t>
            </a:r>
            <a:r>
              <a:rPr lang="en-US" dirty="0" smtClean="0"/>
              <a:t> = 40ms, c = 40/20,000</a:t>
            </a:r>
            <a:r>
              <a:rPr lang="en-US" baseline="30000" dirty="0" smtClean="0"/>
              <a:t>2 </a:t>
            </a:r>
            <a:r>
              <a:rPr lang="en-US" dirty="0" smtClean="0"/>
              <a:t>= 40 / 400,000</a:t>
            </a:r>
          </a:p>
          <a:p>
            <a:pPr lvl="1"/>
            <a:endParaRPr lang="en-US" baseline="30000" dirty="0" smtClean="0"/>
          </a:p>
          <a:p>
            <a:pPr lvl="1"/>
            <a:r>
              <a:rPr lang="en-US" dirty="0" smtClean="0"/>
              <a:t>40 / 400,000 * (50,000</a:t>
            </a:r>
            <a:r>
              <a:rPr lang="en-US" baseline="30000" dirty="0" smtClean="0"/>
              <a:t>2</a:t>
            </a:r>
            <a:r>
              <a:rPr lang="en-US" dirty="0" smtClean="0"/>
              <a:t>) = 40 / 400,000 * (2,500,000) </a:t>
            </a:r>
          </a:p>
          <a:p>
            <a:pPr lvl="1"/>
            <a:r>
              <a:rPr lang="en-US" baseline="30000" dirty="0" smtClean="0"/>
              <a:t>                                                                       </a:t>
            </a:r>
            <a:r>
              <a:rPr lang="en-US" dirty="0" smtClean="0"/>
              <a:t>= 10 * 25 =  250 ms</a:t>
            </a:r>
            <a:endParaRPr lang="en-US" baseline="30000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Mixed Bag – Q1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86800" cy="55626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Fill in the blanks of the following recursive sorting function, which of the sorting algorithms that we have seen so far does this resemble?: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85800" y="2590800"/>
            <a:ext cx="5715000" cy="38472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void sort(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*values,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length) 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if (length &gt; 1) 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maxIndex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&lt;length;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if ( </a:t>
            </a:r>
            <a:r>
              <a:rPr lang="en-US" sz="2000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________(1)________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)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maxIndex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temp = values[length-1];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values[length-1] = </a:t>
            </a:r>
            <a:r>
              <a:rPr lang="en-US" sz="2000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____(2)___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________(3)_______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temp 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______________(4)____________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 </a:t>
            </a:r>
            <a:endParaRPr lang="en-US" sz="24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Mixed Bag – Q1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86800" cy="20574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Fill in the blanks of the following recursive sorting function, which of the sorting algorithms that we have seen so far does this resemble?</a:t>
            </a:r>
          </a:p>
          <a:p>
            <a:pPr lvl="1"/>
            <a:r>
              <a:rPr lang="en-US" dirty="0" smtClean="0"/>
              <a:t>Selection sort.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7200" y="2971800"/>
            <a:ext cx="8001000" cy="38472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void sort(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*values,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length) 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if (length &gt; 1) 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maxIndex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&lt;length;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if ( </a:t>
            </a:r>
            <a:r>
              <a:rPr lang="en-US" sz="2000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values[</a:t>
            </a:r>
            <a:r>
              <a:rPr lang="en-US" sz="2000" b="1" u="sng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 &gt; values[</a:t>
            </a:r>
            <a:r>
              <a:rPr lang="en-US" sz="2000" b="1" u="sng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maxIndex</a:t>
            </a:r>
            <a:r>
              <a:rPr lang="en-US" sz="2000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maxIndex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temp = values[length-1];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values[length-1] = </a:t>
            </a:r>
            <a:r>
              <a:rPr lang="en-US" sz="2000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values[</a:t>
            </a:r>
            <a:r>
              <a:rPr lang="en-US" sz="2000" b="1" u="sng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maxIndex</a:t>
            </a:r>
            <a:r>
              <a:rPr lang="en-US" sz="2000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values[</a:t>
            </a:r>
            <a:r>
              <a:rPr lang="en-US" sz="2000" b="1" u="sng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maxIndex</a:t>
            </a:r>
            <a:r>
              <a:rPr lang="en-US" sz="2000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 temp 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u="sng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sort(values, length – 1)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 </a:t>
            </a:r>
            <a:endParaRPr lang="en-US" sz="24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Bag – Q2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55626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In a binary search of the array below, which elements in the array are checked (and in what order) when a search is conducted for the number 17?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47, 9, 22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19200" y="4038600"/>
          <a:ext cx="6288088" cy="701040"/>
        </p:xfrm>
        <a:graphic>
          <a:graphicData uri="http://schemas.openxmlformats.org/drawingml/2006/table">
            <a:tbl>
              <a:tblPr/>
              <a:tblGrid>
                <a:gridCol w="815023"/>
                <a:gridCol w="607695"/>
                <a:gridCol w="607695"/>
                <a:gridCol w="607695"/>
                <a:gridCol w="608330"/>
                <a:gridCol w="608330"/>
                <a:gridCol w="608330"/>
                <a:gridCol w="608330"/>
                <a:gridCol w="608330"/>
                <a:gridCol w="608330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Index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Value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59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61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66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93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BSTs &amp; AVL Trees – Q2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91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Show the state of the AVL tree after deleting node 48 and doing any necessary rebalancing:</a:t>
            </a:r>
            <a:endParaRPr lang="en-US" dirty="0"/>
          </a:p>
        </p:txBody>
      </p:sp>
      <p:pic>
        <p:nvPicPr>
          <p:cNvPr id="4" name="Picture 3" descr="J1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85738" y="2971800"/>
            <a:ext cx="5595938" cy="35814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6629400" y="20574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715000" y="28956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105400" y="36576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867400" y="44958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248400" y="36576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7620000" y="28956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30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8001000" y="44958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31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7010400" y="3657600"/>
            <a:ext cx="685800" cy="6858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7315200" y="4495800"/>
            <a:ext cx="685800" cy="6858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29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8305800" y="36576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36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8686800" y="44958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43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Straight Connector 38"/>
          <p:cNvCxnSpPr>
            <a:stCxn id="5" idx="5"/>
            <a:endCxn id="31" idx="1"/>
          </p:cNvCxnSpPr>
          <p:nvPr/>
        </p:nvCxnSpPr>
        <p:spPr>
          <a:xfrm>
            <a:off x="7214767" y="2642767"/>
            <a:ext cx="505666" cy="3532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" idx="3"/>
            <a:endCxn id="12" idx="7"/>
          </p:cNvCxnSpPr>
          <p:nvPr/>
        </p:nvCxnSpPr>
        <p:spPr>
          <a:xfrm flipH="1">
            <a:off x="6300367" y="2642767"/>
            <a:ext cx="429466" cy="3532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2" idx="3"/>
            <a:endCxn id="14" idx="7"/>
          </p:cNvCxnSpPr>
          <p:nvPr/>
        </p:nvCxnSpPr>
        <p:spPr>
          <a:xfrm flipH="1">
            <a:off x="5690767" y="3480967"/>
            <a:ext cx="124666" cy="277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2" idx="5"/>
            <a:endCxn id="20" idx="1"/>
          </p:cNvCxnSpPr>
          <p:nvPr/>
        </p:nvCxnSpPr>
        <p:spPr>
          <a:xfrm>
            <a:off x="6300367" y="3480967"/>
            <a:ext cx="48466" cy="277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1" idx="3"/>
            <a:endCxn id="33" idx="7"/>
          </p:cNvCxnSpPr>
          <p:nvPr/>
        </p:nvCxnSpPr>
        <p:spPr>
          <a:xfrm flipH="1">
            <a:off x="7595767" y="3480967"/>
            <a:ext cx="124666" cy="277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1" idx="5"/>
            <a:endCxn id="36" idx="1"/>
          </p:cNvCxnSpPr>
          <p:nvPr/>
        </p:nvCxnSpPr>
        <p:spPr>
          <a:xfrm>
            <a:off x="8205367" y="3480967"/>
            <a:ext cx="200866" cy="277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33" idx="5"/>
            <a:endCxn id="34" idx="0"/>
          </p:cNvCxnSpPr>
          <p:nvPr/>
        </p:nvCxnSpPr>
        <p:spPr>
          <a:xfrm>
            <a:off x="7595767" y="4242967"/>
            <a:ext cx="62333" cy="2528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36" idx="3"/>
            <a:endCxn id="32" idx="0"/>
          </p:cNvCxnSpPr>
          <p:nvPr/>
        </p:nvCxnSpPr>
        <p:spPr>
          <a:xfrm flipH="1">
            <a:off x="8343900" y="4242967"/>
            <a:ext cx="62333" cy="2528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37" idx="0"/>
            <a:endCxn id="36" idx="5"/>
          </p:cNvCxnSpPr>
          <p:nvPr/>
        </p:nvCxnSpPr>
        <p:spPr>
          <a:xfrm flipH="1" flipV="1">
            <a:off x="8891167" y="4242967"/>
            <a:ext cx="138533" cy="2528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20" idx="3"/>
            <a:endCxn id="16" idx="0"/>
          </p:cNvCxnSpPr>
          <p:nvPr/>
        </p:nvCxnSpPr>
        <p:spPr>
          <a:xfrm flipH="1">
            <a:off x="6210300" y="4242967"/>
            <a:ext cx="138533" cy="2528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929062" y="5105400"/>
            <a:ext cx="533400" cy="533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3929062" y="5181600"/>
            <a:ext cx="457200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328862" y="3124200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85862" y="3657600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23862" y="42672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1904319" y="4328886"/>
            <a:ext cx="1756229" cy="1582057"/>
          </a:xfrm>
          <a:custGeom>
            <a:avLst/>
            <a:gdLst>
              <a:gd name="connsiteX0" fmla="*/ 551543 w 1756229"/>
              <a:gd name="connsiteY0" fmla="*/ 0 h 1582057"/>
              <a:gd name="connsiteX1" fmla="*/ 0 w 1756229"/>
              <a:gd name="connsiteY1" fmla="*/ 449943 h 1582057"/>
              <a:gd name="connsiteX2" fmla="*/ 522514 w 1756229"/>
              <a:gd name="connsiteY2" fmla="*/ 1219200 h 1582057"/>
              <a:gd name="connsiteX3" fmla="*/ 1146629 w 1756229"/>
              <a:gd name="connsiteY3" fmla="*/ 1582057 h 1582057"/>
              <a:gd name="connsiteX4" fmla="*/ 1727200 w 1756229"/>
              <a:gd name="connsiteY4" fmla="*/ 1407885 h 1582057"/>
              <a:gd name="connsiteX5" fmla="*/ 1756229 w 1756229"/>
              <a:gd name="connsiteY5" fmla="*/ 972457 h 1582057"/>
              <a:gd name="connsiteX6" fmla="*/ 1378857 w 1756229"/>
              <a:gd name="connsiteY6" fmla="*/ 653143 h 1582057"/>
              <a:gd name="connsiteX7" fmla="*/ 1045029 w 1756229"/>
              <a:gd name="connsiteY7" fmla="*/ 145143 h 1582057"/>
              <a:gd name="connsiteX8" fmla="*/ 653143 w 1756229"/>
              <a:gd name="connsiteY8" fmla="*/ 0 h 1582057"/>
              <a:gd name="connsiteX9" fmla="*/ 493486 w 1756229"/>
              <a:gd name="connsiteY9" fmla="*/ 0 h 1582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56229" h="1582057">
                <a:moveTo>
                  <a:pt x="551543" y="0"/>
                </a:moveTo>
                <a:lnTo>
                  <a:pt x="0" y="449943"/>
                </a:lnTo>
                <a:lnTo>
                  <a:pt x="522514" y="1219200"/>
                </a:lnTo>
                <a:lnTo>
                  <a:pt x="1146629" y="1582057"/>
                </a:lnTo>
                <a:lnTo>
                  <a:pt x="1727200" y="1407885"/>
                </a:lnTo>
                <a:lnTo>
                  <a:pt x="1756229" y="972457"/>
                </a:lnTo>
                <a:lnTo>
                  <a:pt x="1378857" y="653143"/>
                </a:lnTo>
                <a:lnTo>
                  <a:pt x="1045029" y="145143"/>
                </a:lnTo>
                <a:lnTo>
                  <a:pt x="653143" y="0"/>
                </a:lnTo>
                <a:lnTo>
                  <a:pt x="493486" y="0"/>
                </a:lnTo>
              </a:path>
            </a:pathLst>
          </a:cu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7315200" y="2971800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48400" y="2133600"/>
            <a:ext cx="357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410200" y="29718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9" name="Curved Down Arrow 48"/>
          <p:cNvSpPr/>
          <p:nvPr/>
        </p:nvSpPr>
        <p:spPr>
          <a:xfrm>
            <a:off x="2024062" y="2667000"/>
            <a:ext cx="1676400" cy="838200"/>
          </a:xfrm>
          <a:prstGeom prst="curved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4648200" y="4419600"/>
            <a:ext cx="533400" cy="533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4648200" y="4495800"/>
            <a:ext cx="457200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4572000" y="4343400"/>
            <a:ext cx="719138" cy="7191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43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4" grpId="0" animBg="1"/>
      <p:bldP spid="16" grpId="0" animBg="1"/>
      <p:bldP spid="2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5" grpId="0"/>
      <p:bldP spid="38" grpId="0"/>
      <p:bldP spid="40" grpId="0"/>
      <p:bldP spid="43" grpId="0" animBg="1"/>
      <p:bldP spid="45" grpId="0"/>
      <p:bldP spid="46" grpId="0"/>
      <p:bldP spid="48" grpId="0"/>
      <p:bldP spid="49" grpId="0" animBg="1"/>
      <p:bldP spid="49" grpId="1" animBg="1"/>
      <p:bldP spid="4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Bag – Q3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16764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Briefly explain what the function does AND what its return value means.  (Using the typical tree node </a:t>
            </a:r>
            <a:r>
              <a:rPr lang="en-US" dirty="0" err="1" smtClean="0"/>
              <a:t>struct</a:t>
            </a:r>
            <a:r>
              <a:rPr lang="en-US" dirty="0" smtClean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2819400"/>
            <a:ext cx="7010400" cy="452431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mystery(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 *root) {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retVal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if(root == NULL)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return 0;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retVal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mystery(root-&gt;left) + 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mystery(root-&gt;right);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if(root-&gt;data % 2 == 1) {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root-&gt;data -= 1;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retVal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++;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retVal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Bag – Q3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" y="1219200"/>
            <a:ext cx="2743200" cy="56388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 smtClean="0"/>
              <a:t>• The function subtracts 1 from all nodes containing odd values</a:t>
            </a:r>
          </a:p>
          <a:p>
            <a:pPr lvl="0"/>
            <a:r>
              <a:rPr lang="en-US" dirty="0" smtClean="0"/>
              <a:t>• The function returns the number of nodes altered by the function (# of odd nodes)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14600" y="2333685"/>
            <a:ext cx="6553200" cy="452431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mystery(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 *root) {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retVal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if(root == NULL)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return 0;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retVal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mystery(root-&gt;left) + 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mystery(root-&gt;right);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if(root-&gt;data % 2 == 1) {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root-&gt;data -= 1;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retVal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++;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retVal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Bag – Q4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167640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dirty="0" smtClean="0"/>
              <a:t>Imagine using a linked list of digits to store an integer. For example, a list containing 3, 6, 2, and 1, in that order stores the number 3621. Write an iterative function which accepts a linear linked list num that stores a number in this fashion and returns the value of the number. You may assume the list stores digits only and contains 9 or fewer nodes.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2819400"/>
            <a:ext cx="6172200" cy="378565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node{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data;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 *next;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24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node* num) {</a:t>
            </a:r>
          </a:p>
          <a:p>
            <a:endParaRPr lang="en-US" sz="24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Fill in code</a:t>
            </a:r>
          </a:p>
          <a:p>
            <a:endParaRPr lang="en-US" sz="24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Mixed Bag – Q4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16764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Imagine using a linked list of digits to store an integer. For example, a list containing 3, 6, 2, and 1, in that order stores the number 3621. Write an iterative function which accepts a linear linked list num that stores a number in this fashion and returns the value of the number.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3048000"/>
            <a:ext cx="7086600" cy="34778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node* num) {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sum = 0;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while (num != NULL) {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sum = 10*sum + num-&gt;data;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num = num-&gt;next;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return sum;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2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Bag – Q5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55626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What is the Big-O running time of the following segment of code, in terms of </a:t>
            </a:r>
            <a:r>
              <a:rPr lang="en-US" b="1" i="1" dirty="0" smtClean="0"/>
              <a:t>n</a:t>
            </a:r>
            <a:r>
              <a:rPr lang="en-US" dirty="0" smtClean="0"/>
              <a:t>.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The inner loop will run 0+2+4+…+ n times</a:t>
            </a:r>
          </a:p>
          <a:p>
            <a:pPr lvl="0"/>
            <a:r>
              <a:rPr lang="en-US" dirty="0" smtClean="0"/>
              <a:t>Since we know 0+1+2+3+…+n = n(n+1)/2 =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lvl="0"/>
            <a:r>
              <a:rPr lang="en-US" dirty="0" smtClean="0"/>
              <a:t>We would have about ½ of O(n</a:t>
            </a:r>
            <a:r>
              <a:rPr lang="en-US" baseline="30000" dirty="0" smtClean="0"/>
              <a:t>2</a:t>
            </a:r>
            <a:r>
              <a:rPr lang="en-US" dirty="0" smtClean="0"/>
              <a:t>)  =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2362200"/>
            <a:ext cx="5334000" cy="230832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&lt;n;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+=2) {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for (j=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 j&gt;0; j--) 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(“%d”, j);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(“\n”);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BSTs &amp; AVL Trees – Q2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Show the state of the AVL tree after deleting node 48 and doing any necessary rebalancing: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495800" y="25146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3429000" y="33528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819400" y="41148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657600" y="49530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4038600" y="41148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5638800" y="33528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30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6019800" y="49530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31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3000" y="41148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5257800" y="49530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29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6324600" y="41148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36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6705600" y="49530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43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Straight Connector 38"/>
          <p:cNvCxnSpPr>
            <a:stCxn id="5" idx="5"/>
            <a:endCxn id="31" idx="1"/>
          </p:cNvCxnSpPr>
          <p:nvPr/>
        </p:nvCxnSpPr>
        <p:spPr>
          <a:xfrm>
            <a:off x="5081167" y="3099967"/>
            <a:ext cx="658066" cy="3532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" idx="3"/>
            <a:endCxn id="12" idx="7"/>
          </p:cNvCxnSpPr>
          <p:nvPr/>
        </p:nvCxnSpPr>
        <p:spPr>
          <a:xfrm flipH="1">
            <a:off x="4014367" y="3099967"/>
            <a:ext cx="581866" cy="3532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2" idx="3"/>
            <a:endCxn id="14" idx="7"/>
          </p:cNvCxnSpPr>
          <p:nvPr/>
        </p:nvCxnSpPr>
        <p:spPr>
          <a:xfrm flipH="1">
            <a:off x="3404767" y="3938167"/>
            <a:ext cx="124666" cy="277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2" idx="5"/>
            <a:endCxn id="20" idx="1"/>
          </p:cNvCxnSpPr>
          <p:nvPr/>
        </p:nvCxnSpPr>
        <p:spPr>
          <a:xfrm>
            <a:off x="4014367" y="3938167"/>
            <a:ext cx="124666" cy="277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1" idx="3"/>
            <a:endCxn id="33" idx="7"/>
          </p:cNvCxnSpPr>
          <p:nvPr/>
        </p:nvCxnSpPr>
        <p:spPr>
          <a:xfrm flipH="1">
            <a:off x="5538367" y="3938167"/>
            <a:ext cx="200866" cy="277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1" idx="5"/>
            <a:endCxn id="36" idx="1"/>
          </p:cNvCxnSpPr>
          <p:nvPr/>
        </p:nvCxnSpPr>
        <p:spPr>
          <a:xfrm>
            <a:off x="6224167" y="3938167"/>
            <a:ext cx="200866" cy="277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33" idx="5"/>
            <a:endCxn id="34" idx="0"/>
          </p:cNvCxnSpPr>
          <p:nvPr/>
        </p:nvCxnSpPr>
        <p:spPr>
          <a:xfrm>
            <a:off x="5538367" y="4700167"/>
            <a:ext cx="62333" cy="2528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36" idx="3"/>
            <a:endCxn id="32" idx="0"/>
          </p:cNvCxnSpPr>
          <p:nvPr/>
        </p:nvCxnSpPr>
        <p:spPr>
          <a:xfrm flipH="1">
            <a:off x="6362700" y="4700167"/>
            <a:ext cx="62333" cy="2528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37" idx="0"/>
            <a:endCxn id="36" idx="5"/>
          </p:cNvCxnSpPr>
          <p:nvPr/>
        </p:nvCxnSpPr>
        <p:spPr>
          <a:xfrm flipH="1" flipV="1">
            <a:off x="6909967" y="4700167"/>
            <a:ext cx="138533" cy="2528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20" idx="3"/>
            <a:endCxn id="16" idx="0"/>
          </p:cNvCxnSpPr>
          <p:nvPr/>
        </p:nvCxnSpPr>
        <p:spPr>
          <a:xfrm flipH="1">
            <a:off x="4000500" y="4700167"/>
            <a:ext cx="138533" cy="2528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290628" y="3424535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214210" y="2586335"/>
            <a:ext cx="357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157028" y="3424535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BSTs &amp; AVL Trees – Q3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7630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What are the </a:t>
            </a:r>
            <a:r>
              <a:rPr lang="en-US" dirty="0" err="1" smtClean="0"/>
              <a:t>PreOrder</a:t>
            </a:r>
            <a:r>
              <a:rPr lang="en-US" dirty="0" smtClean="0"/>
              <a:t>, </a:t>
            </a:r>
            <a:r>
              <a:rPr lang="en-US" dirty="0" err="1" smtClean="0"/>
              <a:t>InOrder</a:t>
            </a:r>
            <a:r>
              <a:rPr lang="en-US" dirty="0" smtClean="0"/>
              <a:t>, and </a:t>
            </a:r>
            <a:r>
              <a:rPr lang="en-US" dirty="0" err="1" smtClean="0"/>
              <a:t>PostOrder</a:t>
            </a:r>
            <a:r>
              <a:rPr lang="en-US" dirty="0" smtClean="0"/>
              <a:t> traversals of the following Binary Tree?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PreOrder</a:t>
            </a:r>
            <a:r>
              <a:rPr lang="en-US" dirty="0" smtClean="0"/>
              <a:t>:  5,8,7,1,4,3,2,9,6</a:t>
            </a:r>
          </a:p>
          <a:p>
            <a:r>
              <a:rPr lang="en-US" dirty="0" err="1" smtClean="0"/>
              <a:t>InOrder</a:t>
            </a:r>
            <a:r>
              <a:rPr lang="en-US" dirty="0" smtClean="0"/>
              <a:t>:  1,7,4,8,3,5,2,6,9</a:t>
            </a:r>
          </a:p>
          <a:p>
            <a:r>
              <a:rPr lang="en-US" dirty="0" err="1" smtClean="0"/>
              <a:t>PostOrder</a:t>
            </a:r>
            <a:r>
              <a:rPr lang="en-US" dirty="0" smtClean="0"/>
              <a:t>:  1,4,7,3,8,6,9,2,5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962400" y="20574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895600" y="28956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286000" y="36576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2667000" y="44958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3505200" y="36576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105400" y="28956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486400" y="44958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791200" y="36576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>
            <a:stCxn id="5" idx="5"/>
            <a:endCxn id="10" idx="1"/>
          </p:cNvCxnSpPr>
          <p:nvPr/>
        </p:nvCxnSpPr>
        <p:spPr>
          <a:xfrm>
            <a:off x="4547767" y="2642767"/>
            <a:ext cx="658066" cy="3532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3"/>
            <a:endCxn id="6" idx="7"/>
          </p:cNvCxnSpPr>
          <p:nvPr/>
        </p:nvCxnSpPr>
        <p:spPr>
          <a:xfrm flipH="1">
            <a:off x="3480967" y="2642767"/>
            <a:ext cx="581866" cy="3532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3"/>
            <a:endCxn id="7" idx="7"/>
          </p:cNvCxnSpPr>
          <p:nvPr/>
        </p:nvCxnSpPr>
        <p:spPr>
          <a:xfrm flipH="1">
            <a:off x="2871367" y="3480967"/>
            <a:ext cx="124666" cy="277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" idx="5"/>
            <a:endCxn id="9" idx="1"/>
          </p:cNvCxnSpPr>
          <p:nvPr/>
        </p:nvCxnSpPr>
        <p:spPr>
          <a:xfrm>
            <a:off x="3480967" y="3480967"/>
            <a:ext cx="124666" cy="277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0" idx="5"/>
            <a:endCxn id="12" idx="1"/>
          </p:cNvCxnSpPr>
          <p:nvPr/>
        </p:nvCxnSpPr>
        <p:spPr>
          <a:xfrm>
            <a:off x="5690767" y="3480967"/>
            <a:ext cx="200866" cy="277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2" idx="3"/>
            <a:endCxn id="11" idx="0"/>
          </p:cNvCxnSpPr>
          <p:nvPr/>
        </p:nvCxnSpPr>
        <p:spPr>
          <a:xfrm flipH="1">
            <a:off x="5829300" y="4242967"/>
            <a:ext cx="62333" cy="2528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5"/>
            <a:endCxn id="8" idx="0"/>
          </p:cNvCxnSpPr>
          <p:nvPr/>
        </p:nvCxnSpPr>
        <p:spPr>
          <a:xfrm>
            <a:off x="2871367" y="4242967"/>
            <a:ext cx="138533" cy="2528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1828800" y="449580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Straight Connector 23"/>
          <p:cNvCxnSpPr>
            <a:stCxn id="7" idx="3"/>
            <a:endCxn id="23" idx="0"/>
          </p:cNvCxnSpPr>
          <p:nvPr/>
        </p:nvCxnSpPr>
        <p:spPr>
          <a:xfrm flipH="1">
            <a:off x="2171700" y="4242967"/>
            <a:ext cx="214733" cy="2528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BSTs &amp; AVL Trees – Q4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38100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What is the height of the following tree?</a:t>
            </a:r>
          </a:p>
          <a:p>
            <a:pPr lvl="1"/>
            <a:r>
              <a:rPr lang="en-US" dirty="0" smtClean="0"/>
              <a:t>8</a:t>
            </a:r>
            <a:endParaRPr lang="en-US" dirty="0"/>
          </a:p>
        </p:txBody>
      </p:sp>
      <p:pic>
        <p:nvPicPr>
          <p:cNvPr id="4" name="Picture 3" descr="J1-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1048030"/>
            <a:ext cx="4953000" cy="58099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BSTs &amp; AVL Trees – Q5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3276600"/>
          </a:xfrm>
        </p:spPr>
        <p:txBody>
          <a:bodyPr>
            <a:normAutofit/>
          </a:bodyPr>
          <a:lstStyle/>
          <a:p>
            <a:r>
              <a:rPr lang="en-US" dirty="0" smtClean="0"/>
              <a:t>Write a recursive function to free the memory in a Binary Tree: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2667000"/>
            <a:ext cx="6477000" cy="267765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FreeBST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(node *root) {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if (root != NULL) {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FreeBST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(root-&gt;left);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FreeBST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(root-&gt;right);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free(root);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index would 8 be inserted into in the following hash table using Quadratic Probing with the hash function </a:t>
            </a:r>
            <a:r>
              <a:rPr lang="en-US" b="1" i="1" dirty="0" smtClean="0"/>
              <a:t>x</a:t>
            </a:r>
            <a:r>
              <a:rPr lang="en-US" b="1" i="1" baseline="30000" dirty="0" smtClean="0"/>
              <a:t>2</a:t>
            </a:r>
            <a:r>
              <a:rPr lang="en-US" b="1" i="1" dirty="0" smtClean="0"/>
              <a:t> + 7 % 13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10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Hash Tables &amp; Heaps – Q1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9703" y="3429000"/>
          <a:ext cx="8871897" cy="655320"/>
        </p:xfrm>
        <a:graphic>
          <a:graphicData uri="http://schemas.openxmlformats.org/drawingml/2006/table">
            <a:tbl>
              <a:tblPr/>
              <a:tblGrid>
                <a:gridCol w="767931"/>
                <a:gridCol w="623382"/>
                <a:gridCol w="623382"/>
                <a:gridCol w="623382"/>
                <a:gridCol w="623382"/>
                <a:gridCol w="623382"/>
                <a:gridCol w="623382"/>
                <a:gridCol w="623382"/>
                <a:gridCol w="623382"/>
                <a:gridCol w="623382"/>
                <a:gridCol w="623382"/>
                <a:gridCol w="623382"/>
                <a:gridCol w="623382"/>
                <a:gridCol w="623382"/>
              </a:tblGrid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index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692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val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65" marR="100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cf_STRIPES_yel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ucf_STRIPES_yellow</Template>
  <TotalTime>17298</TotalTime>
  <Words>2181</Words>
  <Application>Microsoft Office PowerPoint</Application>
  <PresentationFormat>On-screen Show (4:3)</PresentationFormat>
  <Paragraphs>557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ucf_STRIPES_yellow</vt:lpstr>
      <vt:lpstr>Jeopardy</vt:lpstr>
      <vt:lpstr>BSTs &amp; AVL Trees – Q1</vt:lpstr>
      <vt:lpstr>BSTs &amp; AVL Trees – Q2</vt:lpstr>
      <vt:lpstr>BSTs &amp; AVL Trees – Q2</vt:lpstr>
      <vt:lpstr>BSTs &amp; AVL Trees – Q2</vt:lpstr>
      <vt:lpstr>BSTs &amp; AVL Trees – Q3</vt:lpstr>
      <vt:lpstr>BSTs &amp; AVL Trees – Q4</vt:lpstr>
      <vt:lpstr>BSTs &amp; AVL Trees – Q5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Algorithm Analysis – Q1</vt:lpstr>
      <vt:lpstr>Algorithm Analysis – Q2</vt:lpstr>
      <vt:lpstr>Algorithm Analysis – Q3</vt:lpstr>
      <vt:lpstr>Algorithm Analysis – Q3</vt:lpstr>
      <vt:lpstr>Algorithm Analysis – Q4</vt:lpstr>
      <vt:lpstr>Algorithm Analysis – Q4</vt:lpstr>
      <vt:lpstr>Algorithm Analysis – Q5</vt:lpstr>
      <vt:lpstr>Mixed Bag – Q1</vt:lpstr>
      <vt:lpstr>Mixed Bag – Q1</vt:lpstr>
      <vt:lpstr>Mixed Bag – Q2</vt:lpstr>
      <vt:lpstr>Mixed Bag – Q3</vt:lpstr>
      <vt:lpstr>Mixed Bag – Q3</vt:lpstr>
      <vt:lpstr>Mixed Bag – Q4</vt:lpstr>
      <vt:lpstr>Mixed Bag – Q4</vt:lpstr>
      <vt:lpstr>Mixed Bag – Q5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</dc:creator>
  <cp:lastModifiedBy>Sarah</cp:lastModifiedBy>
  <cp:revision>419</cp:revision>
  <dcterms:created xsi:type="dcterms:W3CDTF">2011-06-06T20:26:19Z</dcterms:created>
  <dcterms:modified xsi:type="dcterms:W3CDTF">2011-11-21T06:03:22Z</dcterms:modified>
</cp:coreProperties>
</file>