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handoutMasterIdLst>
    <p:handoutMasterId r:id="rId32"/>
  </p:handoutMasterIdLst>
  <p:sldIdLst>
    <p:sldId id="256" r:id="rId2"/>
    <p:sldId id="285" r:id="rId3"/>
    <p:sldId id="286" r:id="rId4"/>
    <p:sldId id="258" r:id="rId5"/>
    <p:sldId id="288" r:id="rId6"/>
    <p:sldId id="298" r:id="rId7"/>
    <p:sldId id="289" r:id="rId8"/>
    <p:sldId id="290" r:id="rId9"/>
    <p:sldId id="291" r:id="rId10"/>
    <p:sldId id="292" r:id="rId11"/>
    <p:sldId id="260" r:id="rId12"/>
    <p:sldId id="294" r:id="rId13"/>
    <p:sldId id="295" r:id="rId14"/>
    <p:sldId id="299" r:id="rId15"/>
    <p:sldId id="300" r:id="rId16"/>
    <p:sldId id="301" r:id="rId17"/>
    <p:sldId id="296" r:id="rId18"/>
    <p:sldId id="302" r:id="rId19"/>
    <p:sldId id="297" r:id="rId20"/>
    <p:sldId id="303" r:id="rId21"/>
    <p:sldId id="304" r:id="rId22"/>
    <p:sldId id="305" r:id="rId23"/>
    <p:sldId id="306" r:id="rId24"/>
    <p:sldId id="307" r:id="rId25"/>
    <p:sldId id="308" r:id="rId26"/>
    <p:sldId id="282" r:id="rId27"/>
    <p:sldId id="283" r:id="rId28"/>
    <p:sldId id="284" r:id="rId29"/>
    <p:sldId id="309"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CA6A68"/>
    <a:srgbClr val="89E0FF"/>
    <a:srgbClr val="FF9933"/>
    <a:srgbClr val="FF00FF"/>
    <a:srgbClr val="224A9A"/>
    <a:srgbClr val="8CAE0E"/>
    <a:srgbClr val="9A226F"/>
    <a:srgbClr val="04B87C"/>
    <a:srgbClr val="934BC9"/>
    <a:srgbClr val="CE450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57" autoAdjust="0"/>
    <p:restoredTop sz="90452" autoAdjust="0"/>
  </p:normalViewPr>
  <p:slideViewPr>
    <p:cSldViewPr>
      <p:cViewPr>
        <p:scale>
          <a:sx n="70" d="100"/>
          <a:sy n="70" d="100"/>
        </p:scale>
        <p:origin x="-1734" y="-468"/>
      </p:cViewPr>
      <p:guideLst>
        <p:guide orient="horz" pos="2160"/>
        <p:guide pos="2880"/>
      </p:guideLst>
    </p:cSldViewPr>
  </p:slideViewPr>
  <p:notesTextViewPr>
    <p:cViewPr>
      <p:scale>
        <a:sx n="100" d="100"/>
        <a:sy n="100" d="100"/>
      </p:scale>
      <p:origin x="0" y="0"/>
    </p:cViewPr>
  </p:notesTextViewPr>
  <p:notesViewPr>
    <p:cSldViewPr>
      <p:cViewPr varScale="1">
        <p:scale>
          <a:sx n="69" d="100"/>
          <a:sy n="69" d="100"/>
        </p:scale>
        <p:origin x="-2838"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174382A-4E5E-4B14-A145-7120F6B66741}" type="datetimeFigureOut">
              <a:rPr lang="en-US" smtClean="0"/>
              <a:pPr/>
              <a:t>4/11/2012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D93BEFC-85FC-46D3-9CF2-959A081C75E4}" type="slidenum">
              <a:rPr lang="en-US" smtClean="0"/>
              <a:pPr/>
              <a:t>‹#›</a:t>
            </a:fld>
            <a:endParaRPr lang="en-US"/>
          </a:p>
        </p:txBody>
      </p:sp>
    </p:spTree>
    <p:extLst>
      <p:ext uri="{BB962C8B-B14F-4D97-AF65-F5344CB8AC3E}">
        <p14:creationId xmlns:p14="http://schemas.microsoft.com/office/powerpoint/2010/main" xmlns="" val="20962744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39B01E-D769-45DE-A5CF-658702359C5A}" type="datetimeFigureOut">
              <a:rPr lang="en-US" smtClean="0"/>
              <a:pPr/>
              <a:t>4/11/2012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FC258D-201B-43E2-8A9B-3DF7E95A7015}" type="slidenum">
              <a:rPr lang="en-US" smtClean="0"/>
              <a:pPr/>
              <a:t>‹#›</a:t>
            </a:fld>
            <a:endParaRPr lang="en-US"/>
          </a:p>
        </p:txBody>
      </p:sp>
    </p:spTree>
    <p:extLst>
      <p:ext uri="{BB962C8B-B14F-4D97-AF65-F5344CB8AC3E}">
        <p14:creationId xmlns:p14="http://schemas.microsoft.com/office/powerpoint/2010/main" xmlns="" val="445423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35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6E174DB-C7C8-4C3D-9600-471BF1C271AA}" type="slidenum">
              <a:rPr lang="en-US" smtClean="0"/>
              <a:pPr fontAlgn="base">
                <a:spcBef>
                  <a:spcPct val="0"/>
                </a:spcBef>
                <a:spcAft>
                  <a:spcPct val="0"/>
                </a:spcAft>
                <a:defRPr/>
              </a:pPr>
              <a:t>4</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35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B5C48FF-552F-4FAF-B5AF-304A16732BFE}" type="slidenum">
              <a:rPr lang="en-US" smtClean="0"/>
              <a:pPr fontAlgn="base">
                <a:spcBef>
                  <a:spcPct val="0"/>
                </a:spcBef>
                <a:spcAft>
                  <a:spcPct val="0"/>
                </a:spcAft>
                <a:defRPr/>
              </a:pPr>
              <a:t>6</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35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5D0167-4FCC-46F7-9175-50060948D54C}" type="slidenum">
              <a:rPr lang="en-US" smtClean="0"/>
              <a:pPr fontAlgn="base">
                <a:spcBef>
                  <a:spcPct val="0"/>
                </a:spcBef>
                <a:spcAft>
                  <a:spcPct val="0"/>
                </a:spcAft>
                <a:defRPr/>
              </a:pPr>
              <a:t>11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8" descr="first_slide.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ctrTitle"/>
          </p:nvPr>
        </p:nvSpPr>
        <p:spPr>
          <a:xfrm>
            <a:off x="685800" y="2590800"/>
            <a:ext cx="7772400" cy="1470025"/>
          </a:xfrm>
        </p:spPr>
        <p:txBody>
          <a:bodyPr/>
          <a:lstStyle>
            <a:lvl1pPr>
              <a:defRPr sz="4800" b="1">
                <a:solidFill>
                  <a:schemeClr val="tx1"/>
                </a:solidFill>
                <a:effectLst>
                  <a:outerShdw blurRad="38100" dist="38100" dir="2700000" algn="tl">
                    <a:srgbClr val="000000">
                      <a:alpha val="43137"/>
                    </a:srgbClr>
                  </a:outerShdw>
                </a:effectLst>
                <a:latin typeface="Stencil Std" pitchFamily="82"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4419600"/>
            <a:ext cx="64008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Date Placeholder 3"/>
          <p:cNvSpPr>
            <a:spLocks noGrp="1"/>
          </p:cNvSpPr>
          <p:nvPr>
            <p:ph type="dt" sz="half" idx="10"/>
          </p:nvPr>
        </p:nvSpPr>
        <p:spPr/>
        <p:txBody>
          <a:bodyPr/>
          <a:lstStyle>
            <a:lvl1pPr>
              <a:defRPr/>
            </a:lvl1pPr>
          </a:lstStyle>
          <a:p>
            <a:fld id="{79D9DD92-05B5-4C89-9BB2-BC126A4457BA}" type="datetimeFigureOut">
              <a:rPr lang="en-US" smtClean="0"/>
              <a:pPr/>
              <a:t>4/11/2012</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9370A8F4-300A-4217-95D0-A5FD7B081F58}" type="slidenum">
              <a:rPr lang="en-US" smtClean="0"/>
              <a:pPr/>
              <a:t>‹#›</a:t>
            </a:fld>
            <a:endParaRPr lang="en-US"/>
          </a:p>
        </p:txBody>
      </p:sp>
      <p:pic>
        <p:nvPicPr>
          <p:cNvPr id="8" name="Picture 7" descr="logo1.png"/>
          <p:cNvPicPr>
            <a:picLocks noChangeAspect="1"/>
          </p:cNvPicPr>
          <p:nvPr/>
        </p:nvPicPr>
        <p:blipFill>
          <a:blip r:embed="rId3" cstate="print"/>
          <a:stretch>
            <a:fillRect/>
          </a:stretch>
        </p:blipFill>
        <p:spPr>
          <a:xfrm>
            <a:off x="4114800" y="1411990"/>
            <a:ext cx="2590800" cy="102641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9D9DD92-05B5-4C89-9BB2-BC126A4457BA}" type="datetimeFigureOut">
              <a:rPr lang="en-US" smtClean="0"/>
              <a:pPr/>
              <a:t>4/11/2012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370A8F4-300A-4217-95D0-A5FD7B081F5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9D9DD92-05B5-4C89-9BB2-BC126A4457BA}" type="datetimeFigureOut">
              <a:rPr lang="en-US" smtClean="0"/>
              <a:pPr/>
              <a:t>4/11/2012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370A8F4-300A-4217-95D0-A5FD7B081F5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buClr>
                <a:srgbClr val="DD7309"/>
              </a:buClr>
              <a:defRPr/>
            </a:lvl1pPr>
            <a:lvl2pPr>
              <a:buClr>
                <a:srgbClr val="E2960C"/>
              </a:buClr>
              <a:defRPr/>
            </a:lvl2pPr>
            <a:lvl3pPr>
              <a:buClr>
                <a:srgbClr val="DF7103"/>
              </a:buClr>
              <a:defRPr/>
            </a:lvl3pPr>
            <a:lvl4pPr>
              <a:buClr>
                <a:srgbClr val="D2A000"/>
              </a:buClr>
              <a:defRPr/>
            </a:lvl4pPr>
            <a:lvl5pPr>
              <a:buClr>
                <a:srgbClr val="FB8605"/>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fld id="{79D9DD92-05B5-4C89-9BB2-BC126A4457BA}" type="datetimeFigureOut">
              <a:rPr lang="en-US" smtClean="0"/>
              <a:pPr/>
              <a:t>4/11/2012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370A8F4-300A-4217-95D0-A5FD7B081F5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79D9DD92-05B5-4C89-9BB2-BC126A4457BA}" type="datetimeFigureOut">
              <a:rPr lang="en-US" smtClean="0"/>
              <a:pPr/>
              <a:t>4/11/2012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370A8F4-300A-4217-95D0-A5FD7B081F5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79D9DD92-05B5-4C89-9BB2-BC126A4457BA}" type="datetimeFigureOut">
              <a:rPr lang="en-US" smtClean="0"/>
              <a:pPr/>
              <a:t>4/11/2012</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9370A8F4-300A-4217-95D0-A5FD7B081F5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79D9DD92-05B5-4C89-9BB2-BC126A4457BA}" type="datetimeFigureOut">
              <a:rPr lang="en-US" smtClean="0"/>
              <a:pPr/>
              <a:t>4/11/2012</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9370A8F4-300A-4217-95D0-A5FD7B081F5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b="1">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fld id="{79D9DD92-05B5-4C89-9BB2-BC126A4457BA}" type="datetimeFigureOut">
              <a:rPr lang="en-US" smtClean="0"/>
              <a:pPr/>
              <a:t>4/11/2012</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9370A8F4-300A-4217-95D0-A5FD7B081F5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79D9DD92-05B5-4C89-9BB2-BC126A4457BA}" type="datetimeFigureOut">
              <a:rPr lang="en-US" smtClean="0"/>
              <a:pPr/>
              <a:t>4/11/2012</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9370A8F4-300A-4217-95D0-A5FD7B081F5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79D9DD92-05B5-4C89-9BB2-BC126A4457BA}" type="datetimeFigureOut">
              <a:rPr lang="en-US" smtClean="0"/>
              <a:pPr/>
              <a:t>4/11/2012</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9370A8F4-300A-4217-95D0-A5FD7B081F5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79D9DD92-05B5-4C89-9BB2-BC126A4457BA}" type="datetimeFigureOut">
              <a:rPr lang="en-US" smtClean="0"/>
              <a:pPr/>
              <a:t>4/11/2012</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9370A8F4-300A-4217-95D0-A5FD7B081F5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7" descr="ppbg.jpg"/>
          <p:cNvPicPr>
            <a:picLocks noChangeAspect="1"/>
          </p:cNvPicPr>
          <p:nvPr/>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1027"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8"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fld id="{79D9DD92-05B5-4C89-9BB2-BC126A4457BA}" type="datetimeFigureOut">
              <a:rPr lang="en-US" smtClean="0"/>
              <a:pPr/>
              <a:t>4/11/2012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fld id="{9370A8F4-300A-4217-95D0-A5FD7B081F5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fontAlgn="base" hangingPunct="1">
        <a:spcBef>
          <a:spcPct val="0"/>
        </a:spcBef>
        <a:spcAft>
          <a:spcPct val="0"/>
        </a:spcAft>
        <a:defRPr sz="4400" b="1" kern="1200">
          <a:solidFill>
            <a:schemeClr val="tx1"/>
          </a:solidFill>
          <a:effectLst>
            <a:outerShdw blurRad="38100" dist="38100" dir="2700000" algn="tl">
              <a:srgbClr val="000000">
                <a:alpha val="43137"/>
              </a:srgbClr>
            </a:outerShdw>
          </a:effectLst>
          <a:latin typeface="+mj-lt"/>
          <a:ea typeface="ＭＳ Ｐゴシック" pitchFamily="34" charset="-128"/>
          <a:cs typeface="+mj-cs"/>
        </a:defRPr>
      </a:lvl1pPr>
      <a:lvl2pPr algn="ctr" defTabSz="457200" rtl="0" eaLnBrk="1" fontAlgn="base" hangingPunct="1">
        <a:spcBef>
          <a:spcPct val="0"/>
        </a:spcBef>
        <a:spcAft>
          <a:spcPct val="0"/>
        </a:spcAft>
        <a:defRPr sz="4400">
          <a:solidFill>
            <a:schemeClr val="tx1"/>
          </a:solidFill>
          <a:latin typeface="Calibri" pitchFamily="34" charset="0"/>
          <a:ea typeface="ＭＳ Ｐゴシック" pitchFamily="34" charset="-128"/>
        </a:defRPr>
      </a:lvl2pPr>
      <a:lvl3pPr algn="ctr" defTabSz="457200" rtl="0" eaLnBrk="1" fontAlgn="base" hangingPunct="1">
        <a:spcBef>
          <a:spcPct val="0"/>
        </a:spcBef>
        <a:spcAft>
          <a:spcPct val="0"/>
        </a:spcAft>
        <a:defRPr sz="4400">
          <a:solidFill>
            <a:schemeClr val="tx1"/>
          </a:solidFill>
          <a:latin typeface="Calibri" pitchFamily="34" charset="0"/>
          <a:ea typeface="ＭＳ Ｐゴシック" pitchFamily="34" charset="-128"/>
        </a:defRPr>
      </a:lvl3pPr>
      <a:lvl4pPr algn="ctr" defTabSz="457200" rtl="0" eaLnBrk="1" fontAlgn="base" hangingPunct="1">
        <a:spcBef>
          <a:spcPct val="0"/>
        </a:spcBef>
        <a:spcAft>
          <a:spcPct val="0"/>
        </a:spcAft>
        <a:defRPr sz="4400">
          <a:solidFill>
            <a:schemeClr val="tx1"/>
          </a:solidFill>
          <a:latin typeface="Calibri" pitchFamily="34" charset="0"/>
          <a:ea typeface="ＭＳ Ｐゴシック" pitchFamily="34" charset="-128"/>
        </a:defRPr>
      </a:lvl4pPr>
      <a:lvl5pPr algn="ctr" defTabSz="457200" rtl="0" eaLnBrk="1" fontAlgn="base" hangingPunct="1">
        <a:spcBef>
          <a:spcPct val="0"/>
        </a:spcBef>
        <a:spcAft>
          <a:spcPct val="0"/>
        </a:spcAft>
        <a:defRPr sz="4400">
          <a:solidFill>
            <a:schemeClr val="tx1"/>
          </a:solidFill>
          <a:latin typeface="Calibri" pitchFamily="34" charset="0"/>
          <a:ea typeface="ＭＳ Ｐゴシック" pitchFamily="34" charset="-128"/>
        </a:defRPr>
      </a:lvl5pPr>
      <a:lvl6pPr marL="457200" algn="ctr" defTabSz="457200" rtl="0" eaLnBrk="1" fontAlgn="base" hangingPunct="1">
        <a:spcBef>
          <a:spcPct val="0"/>
        </a:spcBef>
        <a:spcAft>
          <a:spcPct val="0"/>
        </a:spcAft>
        <a:defRPr sz="4400">
          <a:solidFill>
            <a:schemeClr val="tx1"/>
          </a:solidFill>
          <a:latin typeface="Calibri" pitchFamily="34" charset="0"/>
          <a:ea typeface="ＭＳ Ｐゴシック" pitchFamily="34"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ＭＳ Ｐゴシック" pitchFamily="34"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ＭＳ Ｐゴシック" pitchFamily="34"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ＭＳ Ｐゴシック" pitchFamily="34" charset="-128"/>
        </a:defRPr>
      </a:lvl9pPr>
    </p:titleStyle>
    <p:bodyStyle>
      <a:lvl1pPr marL="342900" indent="-342900" algn="l" defTabSz="457200" rtl="0" eaLnBrk="1" fontAlgn="base" hangingPunct="1">
        <a:spcBef>
          <a:spcPct val="20000"/>
        </a:spcBef>
        <a:spcAft>
          <a:spcPct val="0"/>
        </a:spcAft>
        <a:buClr>
          <a:schemeClr val="accent3">
            <a:lumMod val="50000"/>
          </a:schemeClr>
        </a:buClr>
        <a:buSzPct val="110000"/>
        <a:buFont typeface="Wingdings" pitchFamily="2" charset="2"/>
        <a:buChar char="§"/>
        <a:defRPr sz="3200" kern="1200">
          <a:solidFill>
            <a:schemeClr val="tx1"/>
          </a:solidFill>
          <a:latin typeface="+mn-lt"/>
          <a:ea typeface="ＭＳ Ｐゴシック" pitchFamily="34" charset="-128"/>
          <a:cs typeface="+mn-cs"/>
        </a:defRPr>
      </a:lvl1pPr>
      <a:lvl2pPr marL="742950" indent="-285750" algn="l" defTabSz="457200" rtl="0" eaLnBrk="1" fontAlgn="base" hangingPunct="1">
        <a:spcBef>
          <a:spcPct val="20000"/>
        </a:spcBef>
        <a:spcAft>
          <a:spcPct val="0"/>
        </a:spcAft>
        <a:buClr>
          <a:srgbClr val="5F923C"/>
        </a:buClr>
        <a:buSzPct val="100000"/>
        <a:buFont typeface="Wingdings" pitchFamily="2" charset="2"/>
        <a:buChar char="§"/>
        <a:defRPr sz="2800" kern="1200">
          <a:solidFill>
            <a:schemeClr val="tx1"/>
          </a:solidFill>
          <a:latin typeface="+mn-lt"/>
          <a:ea typeface="ＭＳ Ｐゴシック" pitchFamily="34" charset="-128"/>
          <a:cs typeface="+mn-cs"/>
        </a:defRPr>
      </a:lvl2pPr>
      <a:lvl3pPr marL="1143000" indent="-228600" algn="l" defTabSz="457200" rtl="0" eaLnBrk="1" fontAlgn="base" hangingPunct="1">
        <a:spcBef>
          <a:spcPct val="20000"/>
        </a:spcBef>
        <a:spcAft>
          <a:spcPct val="0"/>
        </a:spcAft>
        <a:buClr>
          <a:srgbClr val="487228"/>
        </a:buClr>
        <a:buSzPct val="100000"/>
        <a:buFont typeface="Wingdings" pitchFamily="2" charset="2"/>
        <a:buChar char="Ø"/>
        <a:defRPr sz="2400" kern="1200">
          <a:solidFill>
            <a:schemeClr val="tx1"/>
          </a:solidFill>
          <a:latin typeface="+mn-lt"/>
          <a:ea typeface="ＭＳ Ｐゴシック" pitchFamily="34" charset="-128"/>
          <a:cs typeface="+mn-cs"/>
        </a:defRPr>
      </a:lvl3pPr>
      <a:lvl4pPr marL="1600200" indent="-228600" algn="l" defTabSz="457200" rtl="0" eaLnBrk="1" fontAlgn="base" hangingPunct="1">
        <a:spcBef>
          <a:spcPct val="20000"/>
        </a:spcBef>
        <a:spcAft>
          <a:spcPct val="0"/>
        </a:spcAft>
        <a:buClr>
          <a:schemeClr val="accent3">
            <a:lumMod val="50000"/>
          </a:schemeClr>
        </a:buClr>
        <a:buFont typeface="Arial" pitchFamily="34" charset="0"/>
        <a:buChar char="–"/>
        <a:defRPr sz="2000" kern="1200">
          <a:solidFill>
            <a:schemeClr val="tx1"/>
          </a:solidFill>
          <a:latin typeface="+mn-lt"/>
          <a:ea typeface="ＭＳ Ｐゴシック" pitchFamily="34" charset="-128"/>
          <a:cs typeface="+mn-cs"/>
        </a:defRPr>
      </a:lvl4pPr>
      <a:lvl5pPr marL="2057400" indent="-228600" algn="l" defTabSz="457200" rtl="0" eaLnBrk="1" fontAlgn="base" hangingPunct="1">
        <a:spcBef>
          <a:spcPct val="20000"/>
        </a:spcBef>
        <a:spcAft>
          <a:spcPct val="0"/>
        </a:spcAft>
        <a:buClr>
          <a:schemeClr val="accent3">
            <a:lumMod val="50000"/>
          </a:schemeClr>
        </a:buClr>
        <a:buFont typeface="Arial" pitchFamily="34" charset="0"/>
        <a:buChar char="»"/>
        <a:defRPr sz="2000" kern="1200">
          <a:solidFill>
            <a:schemeClr val="tx1"/>
          </a:solidFill>
          <a:latin typeface="+mn-lt"/>
          <a:ea typeface="ＭＳ Ｐゴシック"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7772400" cy="1828801"/>
          </a:xfrm>
        </p:spPr>
        <p:txBody>
          <a:bodyPr>
            <a:normAutofit/>
          </a:bodyPr>
          <a:lstStyle/>
          <a:p>
            <a:r>
              <a:rPr lang="en-US" dirty="0" smtClean="0">
                <a:latin typeface="Stencil" pitchFamily="82" charset="0"/>
              </a:rPr>
              <a:t>Graphs</a:t>
            </a:r>
            <a:endParaRPr lang="en-US" dirty="0">
              <a:latin typeface="Stencil" pitchFamily="82" charset="0"/>
            </a:endParaRPr>
          </a:p>
        </p:txBody>
      </p:sp>
      <p:sp>
        <p:nvSpPr>
          <p:cNvPr id="3" name="Subtitle 2"/>
          <p:cNvSpPr>
            <a:spLocks noGrp="1"/>
          </p:cNvSpPr>
          <p:nvPr>
            <p:ph type="subTitle" idx="1"/>
          </p:nvPr>
        </p:nvSpPr>
        <p:spPr/>
        <p:txBody>
          <a:bodyPr/>
          <a:lstStyle/>
          <a:p>
            <a:r>
              <a:rPr lang="en-US" dirty="0" smtClean="0">
                <a:solidFill>
                  <a:schemeClr val="tx1">
                    <a:lumMod val="65000"/>
                    <a:lumOff val="35000"/>
                  </a:schemeClr>
                </a:solidFill>
              </a:rPr>
              <a:t>COP 3502</a:t>
            </a:r>
            <a:endParaRPr lang="en-US" dirty="0">
              <a:solidFill>
                <a:schemeClr val="tx1">
                  <a:lumMod val="65000"/>
                  <a:lumOff val="3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Graphs</a:t>
            </a:r>
            <a:endParaRPr lang="en-US" dirty="0"/>
          </a:p>
        </p:txBody>
      </p:sp>
      <p:sp>
        <p:nvSpPr>
          <p:cNvPr id="3" name="Content Placeholder 2"/>
          <p:cNvSpPr>
            <a:spLocks noGrp="1"/>
          </p:cNvSpPr>
          <p:nvPr>
            <p:ph idx="1"/>
          </p:nvPr>
        </p:nvSpPr>
        <p:spPr>
          <a:xfrm>
            <a:off x="457200" y="1524001"/>
            <a:ext cx="8229600" cy="1524000"/>
          </a:xfrm>
        </p:spPr>
        <p:txBody>
          <a:bodyPr>
            <a:normAutofit fontScale="92500"/>
          </a:bodyPr>
          <a:lstStyle/>
          <a:p>
            <a:r>
              <a:rPr lang="en-US" dirty="0" smtClean="0"/>
              <a:t>Connected </a:t>
            </a:r>
            <a:r>
              <a:rPr lang="en-US" dirty="0" err="1" smtClean="0"/>
              <a:t>vs</a:t>
            </a:r>
            <a:r>
              <a:rPr lang="en-US" dirty="0" smtClean="0"/>
              <a:t> Unconnected</a:t>
            </a:r>
          </a:p>
          <a:p>
            <a:pPr lvl="1"/>
            <a:r>
              <a:rPr lang="en-US" dirty="0" smtClean="0"/>
              <a:t>A connected graph is one where any pair of vertices in the graph is connected by at least one path. </a:t>
            </a:r>
          </a:p>
          <a:p>
            <a:pPr lvl="1"/>
            <a:endParaRPr lang="en-US" dirty="0"/>
          </a:p>
        </p:txBody>
      </p:sp>
      <p:sp>
        <p:nvSpPr>
          <p:cNvPr id="4" name="Oval 3"/>
          <p:cNvSpPr/>
          <p:nvPr/>
        </p:nvSpPr>
        <p:spPr>
          <a:xfrm>
            <a:off x="838200" y="34290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S</a:t>
            </a:r>
            <a:endParaRPr lang="en-US" sz="2800" b="1" dirty="0">
              <a:solidFill>
                <a:schemeClr val="tx1"/>
              </a:solidFill>
            </a:endParaRPr>
          </a:p>
        </p:txBody>
      </p:sp>
      <p:sp>
        <p:nvSpPr>
          <p:cNvPr id="5" name="Oval 4"/>
          <p:cNvSpPr/>
          <p:nvPr/>
        </p:nvSpPr>
        <p:spPr>
          <a:xfrm>
            <a:off x="838200" y="48768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V</a:t>
            </a:r>
            <a:endParaRPr lang="en-US" sz="2800" b="1" dirty="0">
              <a:solidFill>
                <a:schemeClr val="tx1"/>
              </a:solidFill>
            </a:endParaRPr>
          </a:p>
        </p:txBody>
      </p:sp>
      <p:sp>
        <p:nvSpPr>
          <p:cNvPr id="6" name="Oval 5"/>
          <p:cNvSpPr/>
          <p:nvPr/>
        </p:nvSpPr>
        <p:spPr>
          <a:xfrm>
            <a:off x="3048000" y="34290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T</a:t>
            </a:r>
            <a:endParaRPr lang="en-US" sz="2800" b="1" dirty="0">
              <a:solidFill>
                <a:schemeClr val="tx1"/>
              </a:solidFill>
            </a:endParaRPr>
          </a:p>
        </p:txBody>
      </p:sp>
      <p:sp>
        <p:nvSpPr>
          <p:cNvPr id="7" name="Oval 6"/>
          <p:cNvSpPr/>
          <p:nvPr/>
        </p:nvSpPr>
        <p:spPr>
          <a:xfrm>
            <a:off x="3048000" y="48768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U</a:t>
            </a:r>
            <a:endParaRPr lang="en-US" sz="2800" b="1" dirty="0">
              <a:solidFill>
                <a:schemeClr val="tx1"/>
              </a:solidFill>
            </a:endParaRPr>
          </a:p>
        </p:txBody>
      </p:sp>
      <p:cxnSp>
        <p:nvCxnSpPr>
          <p:cNvPr id="8" name="Straight Connector 7"/>
          <p:cNvCxnSpPr>
            <a:stCxn id="4" idx="6"/>
            <a:endCxn id="6" idx="2"/>
          </p:cNvCxnSpPr>
          <p:nvPr/>
        </p:nvCxnSpPr>
        <p:spPr>
          <a:xfrm>
            <a:off x="1447800" y="3733800"/>
            <a:ext cx="16002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a:stCxn id="5" idx="6"/>
            <a:endCxn id="7" idx="2"/>
          </p:cNvCxnSpPr>
          <p:nvPr/>
        </p:nvCxnSpPr>
        <p:spPr>
          <a:xfrm>
            <a:off x="1447800" y="5181600"/>
            <a:ext cx="16002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a:stCxn id="4" idx="5"/>
            <a:endCxn id="7" idx="1"/>
          </p:cNvCxnSpPr>
          <p:nvPr/>
        </p:nvCxnSpPr>
        <p:spPr>
          <a:xfrm>
            <a:off x="1358526" y="3949326"/>
            <a:ext cx="1778748" cy="1016748"/>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a:stCxn id="4" idx="4"/>
            <a:endCxn id="5" idx="0"/>
          </p:cNvCxnSpPr>
          <p:nvPr/>
        </p:nvCxnSpPr>
        <p:spPr>
          <a:xfrm>
            <a:off x="1143000" y="4038600"/>
            <a:ext cx="0" cy="838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a:stCxn id="7" idx="0"/>
            <a:endCxn id="6" idx="4"/>
          </p:cNvCxnSpPr>
          <p:nvPr/>
        </p:nvCxnSpPr>
        <p:spPr>
          <a:xfrm flipV="1">
            <a:off x="3352800" y="4038600"/>
            <a:ext cx="0" cy="838200"/>
          </a:xfrm>
          <a:prstGeom prst="line">
            <a:avLst/>
          </a:prstGeom>
        </p:spPr>
        <p:style>
          <a:lnRef idx="2">
            <a:schemeClr val="accent1"/>
          </a:lnRef>
          <a:fillRef idx="0">
            <a:schemeClr val="accent1"/>
          </a:fillRef>
          <a:effectRef idx="1">
            <a:schemeClr val="accent1"/>
          </a:effectRef>
          <a:fontRef idx="minor">
            <a:schemeClr val="tx1"/>
          </a:fontRef>
        </p:style>
      </p:cxnSp>
      <p:sp>
        <p:nvSpPr>
          <p:cNvPr id="14" name="Oval 13"/>
          <p:cNvSpPr/>
          <p:nvPr/>
        </p:nvSpPr>
        <p:spPr>
          <a:xfrm>
            <a:off x="5562600" y="34290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S</a:t>
            </a:r>
            <a:endParaRPr lang="en-US" sz="2800" b="1" dirty="0">
              <a:solidFill>
                <a:schemeClr val="tx1"/>
              </a:solidFill>
            </a:endParaRPr>
          </a:p>
        </p:txBody>
      </p:sp>
      <p:sp>
        <p:nvSpPr>
          <p:cNvPr id="15" name="Oval 14"/>
          <p:cNvSpPr/>
          <p:nvPr/>
        </p:nvSpPr>
        <p:spPr>
          <a:xfrm>
            <a:off x="5562600" y="48768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V</a:t>
            </a:r>
            <a:endParaRPr lang="en-US" sz="2800" b="1" dirty="0">
              <a:solidFill>
                <a:schemeClr val="tx1"/>
              </a:solidFill>
            </a:endParaRPr>
          </a:p>
        </p:txBody>
      </p:sp>
      <p:sp>
        <p:nvSpPr>
          <p:cNvPr id="16" name="Oval 15"/>
          <p:cNvSpPr/>
          <p:nvPr/>
        </p:nvSpPr>
        <p:spPr>
          <a:xfrm>
            <a:off x="7772400" y="34290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T</a:t>
            </a:r>
            <a:endParaRPr lang="en-US" sz="2800" b="1" dirty="0">
              <a:solidFill>
                <a:schemeClr val="tx1"/>
              </a:solidFill>
            </a:endParaRPr>
          </a:p>
        </p:txBody>
      </p:sp>
      <p:sp>
        <p:nvSpPr>
          <p:cNvPr id="17" name="Oval 16"/>
          <p:cNvSpPr/>
          <p:nvPr/>
        </p:nvSpPr>
        <p:spPr>
          <a:xfrm>
            <a:off x="7772400" y="48768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U</a:t>
            </a:r>
            <a:endParaRPr lang="en-US" sz="2800" b="1" dirty="0">
              <a:solidFill>
                <a:schemeClr val="tx1"/>
              </a:solidFill>
            </a:endParaRPr>
          </a:p>
        </p:txBody>
      </p:sp>
      <p:cxnSp>
        <p:nvCxnSpPr>
          <p:cNvPr id="19" name="Straight Connector 18"/>
          <p:cNvCxnSpPr>
            <a:stCxn id="15" idx="6"/>
            <a:endCxn id="17" idx="2"/>
          </p:cNvCxnSpPr>
          <p:nvPr/>
        </p:nvCxnSpPr>
        <p:spPr>
          <a:xfrm>
            <a:off x="6172200" y="5181600"/>
            <a:ext cx="16002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p:cNvCxnSpPr>
            <a:stCxn id="14" idx="5"/>
            <a:endCxn id="17" idx="1"/>
          </p:cNvCxnSpPr>
          <p:nvPr/>
        </p:nvCxnSpPr>
        <p:spPr>
          <a:xfrm>
            <a:off x="6082926" y="3949326"/>
            <a:ext cx="1778748" cy="1016748"/>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Connector 20"/>
          <p:cNvCxnSpPr>
            <a:stCxn id="14" idx="4"/>
            <a:endCxn id="15" idx="0"/>
          </p:cNvCxnSpPr>
          <p:nvPr/>
        </p:nvCxnSpPr>
        <p:spPr>
          <a:xfrm>
            <a:off x="5867400" y="4038600"/>
            <a:ext cx="0" cy="83820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499350" cy="1143000"/>
          </a:xfrm>
        </p:spPr>
        <p:txBody>
          <a:bodyPr/>
          <a:lstStyle/>
          <a:p>
            <a:pPr eaLnBrk="1" fontAlgn="auto" hangingPunct="1">
              <a:spcAft>
                <a:spcPts val="0"/>
              </a:spcAft>
              <a:defRPr/>
            </a:pPr>
            <a:r>
              <a:rPr lang="en-US" dirty="0" smtClean="0">
                <a:solidFill>
                  <a:schemeClr val="tx2">
                    <a:satMod val="130000"/>
                  </a:schemeClr>
                </a:solidFill>
              </a:rPr>
              <a:t>Graphs</a:t>
            </a:r>
            <a:endParaRPr lang="en-US" dirty="0">
              <a:solidFill>
                <a:schemeClr val="tx2">
                  <a:satMod val="130000"/>
                </a:schemeClr>
              </a:solidFill>
            </a:endParaRPr>
          </a:p>
        </p:txBody>
      </p:sp>
      <p:sp>
        <p:nvSpPr>
          <p:cNvPr id="3" name="Content Placeholder 2"/>
          <p:cNvSpPr>
            <a:spLocks noGrp="1"/>
          </p:cNvSpPr>
          <p:nvPr>
            <p:ph sz="half" idx="1"/>
          </p:nvPr>
        </p:nvSpPr>
        <p:spPr>
          <a:xfrm>
            <a:off x="0" y="1447800"/>
            <a:ext cx="4191000" cy="4664075"/>
          </a:xfrm>
        </p:spPr>
        <p:txBody>
          <a:bodyPr>
            <a:normAutofit/>
          </a:bodyPr>
          <a:lstStyle/>
          <a:p>
            <a:pPr marL="365760" indent="-283464" eaLnBrk="1" fontAlgn="auto" hangingPunct="1">
              <a:spcAft>
                <a:spcPts val="0"/>
              </a:spcAft>
              <a:buFont typeface="Wingdings 2"/>
              <a:buChar char=""/>
              <a:defRPr/>
            </a:pPr>
            <a:r>
              <a:rPr lang="en-US" dirty="0" smtClean="0"/>
              <a:t>Weighted Graph:</a:t>
            </a:r>
          </a:p>
          <a:p>
            <a:pPr marL="640080" lvl="1" indent="-237744" eaLnBrk="1" fontAlgn="auto" hangingPunct="1">
              <a:spcAft>
                <a:spcPts val="0"/>
              </a:spcAft>
              <a:buFont typeface="Verdana"/>
              <a:buChar char="◦"/>
              <a:defRPr/>
            </a:pPr>
            <a:r>
              <a:rPr lang="en-US" dirty="0" smtClean="0"/>
              <a:t>Same as above, but where each edge </a:t>
            </a:r>
            <a:r>
              <a:rPr lang="en-US" i="1" dirty="0" smtClean="0"/>
              <a:t>also</a:t>
            </a:r>
            <a:r>
              <a:rPr lang="en-US" dirty="0" smtClean="0"/>
              <a:t> has an associated real number with it, known as the edge weight.</a:t>
            </a:r>
          </a:p>
          <a:p>
            <a:pPr marL="1040130" lvl="2" indent="-237744" fontAlgn="auto">
              <a:spcAft>
                <a:spcPts val="0"/>
              </a:spcAft>
              <a:buFont typeface="Verdana"/>
              <a:buChar char="◦"/>
              <a:defRPr/>
            </a:pPr>
            <a:r>
              <a:rPr lang="en-US" dirty="0" smtClean="0"/>
              <a:t>Can be directed or undirected.</a:t>
            </a:r>
          </a:p>
          <a:p>
            <a:pPr marL="365442" indent="-237744" eaLnBrk="1" fontAlgn="auto" hangingPunct="1">
              <a:spcAft>
                <a:spcPts val="0"/>
              </a:spcAft>
              <a:buFont typeface="Verdana"/>
              <a:buChar char="◦"/>
              <a:defRPr/>
            </a:pPr>
            <a:endParaRPr lang="en-US" dirty="0" smtClean="0"/>
          </a:p>
        </p:txBody>
      </p:sp>
      <p:sp>
        <p:nvSpPr>
          <p:cNvPr id="8" name="Content Placeholder 2"/>
          <p:cNvSpPr>
            <a:spLocks noGrp="1"/>
          </p:cNvSpPr>
          <p:nvPr>
            <p:ph sz="half" idx="1"/>
          </p:nvPr>
        </p:nvSpPr>
        <p:spPr>
          <a:xfrm>
            <a:off x="5257800" y="4860925"/>
            <a:ext cx="4191000" cy="2454275"/>
          </a:xfrm>
        </p:spPr>
        <p:txBody>
          <a:bodyPr>
            <a:normAutofit/>
          </a:bodyPr>
          <a:lstStyle/>
          <a:p>
            <a:pPr marL="365760" indent="-283464" eaLnBrk="1" fontAlgn="auto" hangingPunct="1">
              <a:spcAft>
                <a:spcPts val="0"/>
              </a:spcAft>
              <a:buFont typeface="Wingdings 2" pitchFamily="18" charset="2"/>
              <a:buNone/>
              <a:defRPr/>
            </a:pPr>
            <a:r>
              <a:rPr lang="en-US" sz="2600" dirty="0" smtClean="0"/>
              <a:t>A labeled weighted graph:</a:t>
            </a:r>
          </a:p>
          <a:p>
            <a:pPr marL="365760" indent="-283464" eaLnBrk="1" fontAlgn="auto" hangingPunct="1">
              <a:spcAft>
                <a:spcPts val="0"/>
              </a:spcAft>
              <a:buFont typeface="Wingdings 2" pitchFamily="18" charset="2"/>
              <a:buNone/>
              <a:defRPr/>
            </a:pPr>
            <a:r>
              <a:rPr lang="en-US" sz="1900" dirty="0" smtClean="0"/>
              <a:t>Vertex set </a:t>
            </a:r>
            <a:r>
              <a:rPr lang="en-US" sz="1900" i="1" dirty="0" smtClean="0"/>
              <a:t>V</a:t>
            </a:r>
            <a:r>
              <a:rPr lang="en-US" sz="1900" dirty="0" smtClean="0"/>
              <a:t> = {1,2,3,4,5} </a:t>
            </a:r>
          </a:p>
          <a:p>
            <a:pPr marL="365442" indent="-237744" eaLnBrk="1" fontAlgn="auto" hangingPunct="1">
              <a:spcAft>
                <a:spcPts val="0"/>
              </a:spcAft>
              <a:buFont typeface="Verdana"/>
              <a:buChar char="◦"/>
              <a:defRPr/>
            </a:pPr>
            <a:endParaRPr lang="en-US" dirty="0" smtClean="0"/>
          </a:p>
        </p:txBody>
      </p:sp>
      <p:pic>
        <p:nvPicPr>
          <p:cNvPr id="7" name="Picture 6" descr="directed_graph.png"/>
          <p:cNvPicPr>
            <a:picLocks noChangeAspect="1"/>
          </p:cNvPicPr>
          <p:nvPr/>
        </p:nvPicPr>
        <p:blipFill>
          <a:blip r:embed="rId3" cstate="print"/>
          <a:stretch>
            <a:fillRect/>
          </a:stretch>
        </p:blipFill>
        <p:spPr>
          <a:xfrm>
            <a:off x="5181600" y="1447800"/>
            <a:ext cx="3680817" cy="3379111"/>
          </a:xfrm>
          <a:prstGeom prst="rect">
            <a:avLst/>
          </a:prstGeom>
          <a:ln w="44450">
            <a:gradFill>
              <a:gsLst>
                <a:gs pos="0">
                  <a:srgbClr val="03D4A8"/>
                </a:gs>
                <a:gs pos="25000">
                  <a:srgbClr val="21D6E0"/>
                </a:gs>
                <a:gs pos="75000">
                  <a:srgbClr val="0087E6"/>
                </a:gs>
                <a:gs pos="100000">
                  <a:srgbClr val="005CBF"/>
                </a:gs>
              </a:gsLst>
              <a:lin ang="5400000" scaled="0"/>
            </a:grad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Graphs</a:t>
            </a:r>
            <a:endParaRPr lang="en-US" dirty="0"/>
          </a:p>
        </p:txBody>
      </p:sp>
      <p:sp>
        <p:nvSpPr>
          <p:cNvPr id="3" name="Content Placeholder 2"/>
          <p:cNvSpPr>
            <a:spLocks noGrp="1"/>
          </p:cNvSpPr>
          <p:nvPr>
            <p:ph idx="1"/>
          </p:nvPr>
        </p:nvSpPr>
        <p:spPr/>
        <p:txBody>
          <a:bodyPr/>
          <a:lstStyle/>
          <a:p>
            <a:r>
              <a:rPr lang="en-US" dirty="0" smtClean="0"/>
              <a:t>Graph Storage</a:t>
            </a:r>
          </a:p>
          <a:p>
            <a:pPr lvl="1"/>
            <a:r>
              <a:rPr lang="en-US" dirty="0" smtClean="0"/>
              <a:t>Adjacency Matrix</a:t>
            </a:r>
          </a:p>
          <a:p>
            <a:pPr lvl="1"/>
            <a:r>
              <a:rPr lang="en-US" dirty="0" smtClean="0"/>
              <a:t>Adjacency List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Graph – Adjacency Matrix</a:t>
            </a:r>
            <a:endParaRPr lang="en-US" dirty="0"/>
          </a:p>
        </p:txBody>
      </p:sp>
      <p:sp>
        <p:nvSpPr>
          <p:cNvPr id="3" name="Content Placeholder 2"/>
          <p:cNvSpPr>
            <a:spLocks noGrp="1"/>
          </p:cNvSpPr>
          <p:nvPr>
            <p:ph idx="1"/>
          </p:nvPr>
        </p:nvSpPr>
        <p:spPr/>
        <p:txBody>
          <a:bodyPr/>
          <a:lstStyle/>
          <a:p>
            <a:r>
              <a:rPr lang="en-US" dirty="0" smtClean="0"/>
              <a:t>Assume there are N vertices in a graph</a:t>
            </a:r>
          </a:p>
          <a:p>
            <a:pPr lvl="1"/>
            <a:r>
              <a:rPr lang="en-US" dirty="0" smtClean="0"/>
              <a:t>Then you need an </a:t>
            </a:r>
            <a:r>
              <a:rPr lang="en-US" dirty="0" err="1" smtClean="0"/>
              <a:t>NxN</a:t>
            </a:r>
            <a:r>
              <a:rPr lang="en-US" dirty="0" smtClean="0"/>
              <a:t> matrix </a:t>
            </a:r>
          </a:p>
          <a:p>
            <a:pPr lvl="1"/>
            <a:r>
              <a:rPr lang="en-US" dirty="0" smtClean="0"/>
              <a:t>A[0…N-1][0…N-1]</a:t>
            </a:r>
          </a:p>
          <a:p>
            <a:pPr lvl="1"/>
            <a:r>
              <a:rPr lang="en-US" dirty="0" smtClean="0"/>
              <a:t>If vertex </a:t>
            </a:r>
            <a:r>
              <a:rPr lang="en-US" dirty="0" err="1" smtClean="0"/>
              <a:t>i</a:t>
            </a:r>
            <a:r>
              <a:rPr lang="en-US" dirty="0" smtClean="0"/>
              <a:t> and vertex j have an edge between them, A[</a:t>
            </a:r>
            <a:r>
              <a:rPr lang="en-US" dirty="0" err="1" smtClean="0"/>
              <a:t>i</a:t>
            </a:r>
            <a:r>
              <a:rPr lang="en-US" dirty="0" smtClean="0"/>
              <a:t>][j] = 1;</a:t>
            </a:r>
          </a:p>
          <a:p>
            <a:pPr lvl="1"/>
            <a:r>
              <a:rPr lang="en-US" dirty="0" smtClean="0"/>
              <a:t>Otherwise, A[</a:t>
            </a:r>
            <a:r>
              <a:rPr lang="en-US" dirty="0" err="1" smtClean="0"/>
              <a:t>i</a:t>
            </a:r>
            <a:r>
              <a:rPr lang="en-US" dirty="0" smtClean="0"/>
              <a:t>][j] = 0</a:t>
            </a:r>
          </a:p>
          <a:p>
            <a:pPr lvl="2"/>
            <a:r>
              <a:rPr lang="en-US" dirty="0" smtClean="0"/>
              <a:t>Note a vertex can have an edge back to itself (shown as a loop) where A[</a:t>
            </a:r>
            <a:r>
              <a:rPr lang="en-US" dirty="0" err="1" smtClean="0"/>
              <a:t>i</a:t>
            </a:r>
            <a:r>
              <a:rPr lang="en-US" dirty="0" smtClean="0"/>
              <a:t>][</a:t>
            </a:r>
            <a:r>
              <a:rPr lang="en-US" dirty="0" err="1" smtClean="0"/>
              <a:t>i</a:t>
            </a:r>
            <a:r>
              <a:rPr lang="en-US" dirty="0" smtClean="0"/>
              <a:t>] = 1, otherwise A[</a:t>
            </a:r>
            <a:r>
              <a:rPr lang="en-US" dirty="0" err="1" smtClean="0"/>
              <a:t>i</a:t>
            </a:r>
            <a:r>
              <a:rPr lang="en-US" dirty="0" smtClean="0"/>
              <a:t>][</a:t>
            </a:r>
            <a:r>
              <a:rPr lang="en-US" dirty="0" err="1" smtClean="0"/>
              <a:t>i</a:t>
            </a:r>
            <a:r>
              <a:rPr lang="en-US" dirty="0" smtClean="0"/>
              <a:t>] = 0</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Adjacency Matrix - Undirected</a:t>
            </a:r>
            <a:endParaRPr lang="en-US" dirty="0"/>
          </a:p>
        </p:txBody>
      </p:sp>
      <p:graphicFrame>
        <p:nvGraphicFramePr>
          <p:cNvPr id="14" name="Content Placeholder 13"/>
          <p:cNvGraphicFramePr>
            <a:graphicFrameLocks noGrp="1"/>
          </p:cNvGraphicFramePr>
          <p:nvPr>
            <p:ph idx="1"/>
          </p:nvPr>
        </p:nvGraphicFramePr>
        <p:xfrm>
          <a:off x="4495800" y="2057400"/>
          <a:ext cx="4267200" cy="2286000"/>
        </p:xfrm>
        <a:graphic>
          <a:graphicData uri="http://schemas.openxmlformats.org/drawingml/2006/table">
            <a:tbl>
              <a:tblPr firstRow="1" bandRow="1">
                <a:tableStyleId>{D7AC3CCA-C797-4891-BE02-D94E43425B78}</a:tableStyleId>
              </a:tblPr>
              <a:tblGrid>
                <a:gridCol w="853440"/>
                <a:gridCol w="853440"/>
                <a:gridCol w="853440"/>
                <a:gridCol w="853440"/>
                <a:gridCol w="853440"/>
              </a:tblGrid>
              <a:tr h="279400">
                <a:tc>
                  <a:txBody>
                    <a:bodyPr/>
                    <a:lstStyle/>
                    <a:p>
                      <a:pPr algn="ctr"/>
                      <a:endParaRPr lang="en-US" sz="2400" dirty="0">
                        <a:solidFill>
                          <a:schemeClr val="tx1"/>
                        </a:solidFill>
                      </a:endParaRPr>
                    </a:p>
                  </a:txBody>
                  <a:tcPr/>
                </a:tc>
                <a:tc>
                  <a:txBody>
                    <a:bodyPr/>
                    <a:lstStyle/>
                    <a:p>
                      <a:pPr algn="ctr"/>
                      <a:r>
                        <a:rPr lang="en-US" sz="2400" dirty="0" smtClean="0">
                          <a:solidFill>
                            <a:srgbClr val="FF0000"/>
                          </a:solidFill>
                        </a:rPr>
                        <a:t>S</a:t>
                      </a:r>
                      <a:endParaRPr lang="en-US" sz="2400" dirty="0">
                        <a:solidFill>
                          <a:srgbClr val="FF0000"/>
                        </a:solidFill>
                      </a:endParaRPr>
                    </a:p>
                  </a:txBody>
                  <a:tcPr/>
                </a:tc>
                <a:tc>
                  <a:txBody>
                    <a:bodyPr/>
                    <a:lstStyle/>
                    <a:p>
                      <a:pPr algn="ctr"/>
                      <a:r>
                        <a:rPr lang="en-US" sz="2400" dirty="0" smtClean="0">
                          <a:solidFill>
                            <a:srgbClr val="FF0000"/>
                          </a:solidFill>
                        </a:rPr>
                        <a:t>T</a:t>
                      </a:r>
                      <a:endParaRPr lang="en-US" sz="2400" dirty="0">
                        <a:solidFill>
                          <a:srgbClr val="FF0000"/>
                        </a:solidFill>
                      </a:endParaRPr>
                    </a:p>
                  </a:txBody>
                  <a:tcPr/>
                </a:tc>
                <a:tc>
                  <a:txBody>
                    <a:bodyPr/>
                    <a:lstStyle/>
                    <a:p>
                      <a:pPr algn="ctr"/>
                      <a:r>
                        <a:rPr lang="en-US" sz="2400" dirty="0" smtClean="0">
                          <a:solidFill>
                            <a:srgbClr val="FF0000"/>
                          </a:solidFill>
                        </a:rPr>
                        <a:t>U</a:t>
                      </a:r>
                      <a:endParaRPr lang="en-US" sz="2400" dirty="0">
                        <a:solidFill>
                          <a:srgbClr val="FF0000"/>
                        </a:solidFill>
                      </a:endParaRPr>
                    </a:p>
                  </a:txBody>
                  <a:tcPr/>
                </a:tc>
                <a:tc>
                  <a:txBody>
                    <a:bodyPr/>
                    <a:lstStyle/>
                    <a:p>
                      <a:pPr algn="ctr"/>
                      <a:r>
                        <a:rPr lang="en-US" sz="2400" dirty="0" smtClean="0">
                          <a:solidFill>
                            <a:srgbClr val="FF0000"/>
                          </a:solidFill>
                        </a:rPr>
                        <a:t>V</a:t>
                      </a:r>
                      <a:endParaRPr lang="en-US" sz="2400" dirty="0">
                        <a:solidFill>
                          <a:srgbClr val="FF0000"/>
                        </a:solidFill>
                      </a:endParaRPr>
                    </a:p>
                  </a:txBody>
                  <a:tcPr/>
                </a:tc>
              </a:tr>
              <a:tr h="279400">
                <a:tc>
                  <a:txBody>
                    <a:bodyPr/>
                    <a:lstStyle/>
                    <a:p>
                      <a:pPr algn="ctr"/>
                      <a:r>
                        <a:rPr lang="en-US" sz="2400" b="1" dirty="0" smtClean="0">
                          <a:solidFill>
                            <a:srgbClr val="FF0000"/>
                          </a:solidFill>
                        </a:rPr>
                        <a:t>S</a:t>
                      </a:r>
                      <a:endParaRPr lang="en-US" sz="2400" b="1" dirty="0">
                        <a:solidFill>
                          <a:srgbClr val="FF0000"/>
                        </a:solidFill>
                      </a:endParaRPr>
                    </a:p>
                  </a:txBody>
                  <a:tcPr/>
                </a:tc>
                <a:tc>
                  <a:txBody>
                    <a:bodyPr/>
                    <a:lstStyle/>
                    <a:p>
                      <a:pPr algn="ctr"/>
                      <a:r>
                        <a:rPr lang="en-US" sz="2400" dirty="0" smtClean="0"/>
                        <a:t>1</a:t>
                      </a:r>
                      <a:endParaRPr lang="en-US" sz="2400" dirty="0"/>
                    </a:p>
                  </a:txBody>
                  <a:tcPr/>
                </a:tc>
                <a:tc>
                  <a:txBody>
                    <a:bodyPr/>
                    <a:lstStyle/>
                    <a:p>
                      <a:pPr algn="ctr"/>
                      <a:r>
                        <a:rPr lang="en-US" sz="2400" dirty="0" smtClean="0"/>
                        <a:t>1</a:t>
                      </a:r>
                      <a:endParaRPr lang="en-US" sz="2400" dirty="0"/>
                    </a:p>
                  </a:txBody>
                  <a:tcPr/>
                </a:tc>
                <a:tc>
                  <a:txBody>
                    <a:bodyPr/>
                    <a:lstStyle/>
                    <a:p>
                      <a:pPr algn="ctr"/>
                      <a:r>
                        <a:rPr lang="en-US" sz="2400" dirty="0" smtClean="0"/>
                        <a:t>1</a:t>
                      </a:r>
                      <a:endParaRPr lang="en-US" sz="2400" dirty="0"/>
                    </a:p>
                  </a:txBody>
                  <a:tcPr/>
                </a:tc>
                <a:tc>
                  <a:txBody>
                    <a:bodyPr/>
                    <a:lstStyle/>
                    <a:p>
                      <a:pPr algn="ctr"/>
                      <a:r>
                        <a:rPr lang="en-US" sz="2400" dirty="0" smtClean="0"/>
                        <a:t>1</a:t>
                      </a:r>
                      <a:endParaRPr lang="en-US" sz="2400" dirty="0"/>
                    </a:p>
                  </a:txBody>
                  <a:tcPr/>
                </a:tc>
              </a:tr>
              <a:tr h="279400">
                <a:tc>
                  <a:txBody>
                    <a:bodyPr/>
                    <a:lstStyle/>
                    <a:p>
                      <a:pPr algn="ctr"/>
                      <a:r>
                        <a:rPr lang="en-US" sz="2400" b="1" dirty="0" smtClean="0">
                          <a:solidFill>
                            <a:srgbClr val="FF0000"/>
                          </a:solidFill>
                        </a:rPr>
                        <a:t>T</a:t>
                      </a:r>
                      <a:endParaRPr lang="en-US" sz="2400" b="1" dirty="0">
                        <a:solidFill>
                          <a:srgbClr val="FF0000"/>
                        </a:solidFill>
                      </a:endParaRPr>
                    </a:p>
                  </a:txBody>
                  <a:tcPr/>
                </a:tc>
                <a:tc>
                  <a:txBody>
                    <a:bodyPr/>
                    <a:lstStyle/>
                    <a:p>
                      <a:pPr algn="ctr"/>
                      <a:r>
                        <a:rPr lang="en-US" sz="2400" dirty="0" smtClean="0"/>
                        <a:t>1</a:t>
                      </a:r>
                      <a:endParaRPr lang="en-US" sz="2400" dirty="0"/>
                    </a:p>
                  </a:txBody>
                  <a:tcPr/>
                </a:tc>
                <a:tc>
                  <a:txBody>
                    <a:bodyPr/>
                    <a:lstStyle/>
                    <a:p>
                      <a:pPr algn="ctr"/>
                      <a:r>
                        <a:rPr lang="en-US" sz="2400" dirty="0" smtClean="0"/>
                        <a:t>0</a:t>
                      </a:r>
                      <a:endParaRPr lang="en-US" sz="2400" dirty="0"/>
                    </a:p>
                  </a:txBody>
                  <a:tcPr/>
                </a:tc>
                <a:tc>
                  <a:txBody>
                    <a:bodyPr/>
                    <a:lstStyle/>
                    <a:p>
                      <a:pPr algn="ctr"/>
                      <a:r>
                        <a:rPr lang="en-US" sz="2400" dirty="0" smtClean="0"/>
                        <a:t>1</a:t>
                      </a:r>
                      <a:endParaRPr lang="en-US" sz="2400" dirty="0"/>
                    </a:p>
                  </a:txBody>
                  <a:tcPr/>
                </a:tc>
                <a:tc>
                  <a:txBody>
                    <a:bodyPr/>
                    <a:lstStyle/>
                    <a:p>
                      <a:pPr algn="ctr"/>
                      <a:r>
                        <a:rPr lang="en-US" sz="2400" dirty="0" smtClean="0"/>
                        <a:t>0</a:t>
                      </a:r>
                      <a:endParaRPr lang="en-US" sz="2400" dirty="0"/>
                    </a:p>
                  </a:txBody>
                  <a:tcPr/>
                </a:tc>
              </a:tr>
              <a:tr h="279400">
                <a:tc>
                  <a:txBody>
                    <a:bodyPr/>
                    <a:lstStyle/>
                    <a:p>
                      <a:pPr algn="ctr"/>
                      <a:r>
                        <a:rPr lang="en-US" sz="2400" b="1" dirty="0" smtClean="0">
                          <a:solidFill>
                            <a:srgbClr val="FF0000"/>
                          </a:solidFill>
                        </a:rPr>
                        <a:t>U</a:t>
                      </a:r>
                      <a:endParaRPr lang="en-US" sz="2400" b="1" dirty="0">
                        <a:solidFill>
                          <a:srgbClr val="FF0000"/>
                        </a:solidFill>
                      </a:endParaRPr>
                    </a:p>
                  </a:txBody>
                  <a:tcPr/>
                </a:tc>
                <a:tc>
                  <a:txBody>
                    <a:bodyPr/>
                    <a:lstStyle/>
                    <a:p>
                      <a:pPr algn="ctr"/>
                      <a:r>
                        <a:rPr lang="en-US" sz="2400" dirty="0" smtClean="0"/>
                        <a:t>1</a:t>
                      </a:r>
                      <a:endParaRPr lang="en-US" sz="2400" dirty="0"/>
                    </a:p>
                  </a:txBody>
                  <a:tcPr/>
                </a:tc>
                <a:tc>
                  <a:txBody>
                    <a:bodyPr/>
                    <a:lstStyle/>
                    <a:p>
                      <a:pPr algn="ctr"/>
                      <a:r>
                        <a:rPr lang="en-US" sz="2400" dirty="0" smtClean="0"/>
                        <a:t>1</a:t>
                      </a:r>
                      <a:endParaRPr lang="en-US" sz="2400" dirty="0"/>
                    </a:p>
                  </a:txBody>
                  <a:tcPr/>
                </a:tc>
                <a:tc>
                  <a:txBody>
                    <a:bodyPr/>
                    <a:lstStyle/>
                    <a:p>
                      <a:pPr algn="ctr"/>
                      <a:r>
                        <a:rPr lang="en-US" sz="2400" dirty="0" smtClean="0"/>
                        <a:t>0</a:t>
                      </a:r>
                      <a:endParaRPr lang="en-US" sz="2400" dirty="0"/>
                    </a:p>
                  </a:txBody>
                  <a:tcPr/>
                </a:tc>
                <a:tc>
                  <a:txBody>
                    <a:bodyPr/>
                    <a:lstStyle/>
                    <a:p>
                      <a:pPr algn="ctr"/>
                      <a:r>
                        <a:rPr lang="en-US" sz="2400" dirty="0" smtClean="0"/>
                        <a:t>1</a:t>
                      </a:r>
                      <a:endParaRPr lang="en-US" sz="2400" dirty="0"/>
                    </a:p>
                  </a:txBody>
                  <a:tcPr/>
                </a:tc>
              </a:tr>
              <a:tr h="279400">
                <a:tc>
                  <a:txBody>
                    <a:bodyPr/>
                    <a:lstStyle/>
                    <a:p>
                      <a:pPr algn="ctr"/>
                      <a:r>
                        <a:rPr lang="en-US" sz="2400" b="1" dirty="0" smtClean="0">
                          <a:solidFill>
                            <a:srgbClr val="FF0000"/>
                          </a:solidFill>
                        </a:rPr>
                        <a:t>V</a:t>
                      </a:r>
                      <a:endParaRPr lang="en-US" sz="2400" b="1" dirty="0">
                        <a:solidFill>
                          <a:srgbClr val="FF0000"/>
                        </a:solidFill>
                      </a:endParaRPr>
                    </a:p>
                  </a:txBody>
                  <a:tcPr/>
                </a:tc>
                <a:tc>
                  <a:txBody>
                    <a:bodyPr/>
                    <a:lstStyle/>
                    <a:p>
                      <a:pPr algn="ctr"/>
                      <a:r>
                        <a:rPr lang="en-US" sz="2400" dirty="0" smtClean="0"/>
                        <a:t>1</a:t>
                      </a:r>
                      <a:endParaRPr lang="en-US" sz="2400" dirty="0"/>
                    </a:p>
                  </a:txBody>
                  <a:tcPr/>
                </a:tc>
                <a:tc>
                  <a:txBody>
                    <a:bodyPr/>
                    <a:lstStyle/>
                    <a:p>
                      <a:pPr algn="ctr"/>
                      <a:r>
                        <a:rPr lang="en-US" sz="2400" dirty="0" smtClean="0"/>
                        <a:t>0</a:t>
                      </a:r>
                      <a:endParaRPr lang="en-US" sz="2400" dirty="0"/>
                    </a:p>
                  </a:txBody>
                  <a:tcPr/>
                </a:tc>
                <a:tc>
                  <a:txBody>
                    <a:bodyPr/>
                    <a:lstStyle/>
                    <a:p>
                      <a:pPr algn="ctr"/>
                      <a:r>
                        <a:rPr lang="en-US" sz="2400" dirty="0" smtClean="0"/>
                        <a:t>1</a:t>
                      </a:r>
                      <a:endParaRPr lang="en-US" sz="2400" dirty="0"/>
                    </a:p>
                  </a:txBody>
                  <a:tcPr/>
                </a:tc>
                <a:tc>
                  <a:txBody>
                    <a:bodyPr/>
                    <a:lstStyle/>
                    <a:p>
                      <a:pPr algn="ctr"/>
                      <a:r>
                        <a:rPr lang="en-US" sz="2400" dirty="0" smtClean="0"/>
                        <a:t>0</a:t>
                      </a:r>
                      <a:endParaRPr lang="en-US" sz="2400" dirty="0"/>
                    </a:p>
                  </a:txBody>
                  <a:tcPr/>
                </a:tc>
              </a:tr>
            </a:tbl>
          </a:graphicData>
        </a:graphic>
      </p:graphicFrame>
      <p:sp>
        <p:nvSpPr>
          <p:cNvPr id="4" name="Oval 3"/>
          <p:cNvSpPr/>
          <p:nvPr/>
        </p:nvSpPr>
        <p:spPr>
          <a:xfrm>
            <a:off x="838200" y="21336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S</a:t>
            </a:r>
            <a:endParaRPr lang="en-US" sz="2800" b="1" dirty="0">
              <a:solidFill>
                <a:schemeClr val="tx1"/>
              </a:solidFill>
            </a:endParaRPr>
          </a:p>
        </p:txBody>
      </p:sp>
      <p:sp>
        <p:nvSpPr>
          <p:cNvPr id="5" name="Oval 4"/>
          <p:cNvSpPr/>
          <p:nvPr/>
        </p:nvSpPr>
        <p:spPr>
          <a:xfrm>
            <a:off x="838200" y="35814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V</a:t>
            </a:r>
            <a:endParaRPr lang="en-US" sz="2800" b="1" dirty="0">
              <a:solidFill>
                <a:schemeClr val="tx1"/>
              </a:solidFill>
            </a:endParaRPr>
          </a:p>
        </p:txBody>
      </p:sp>
      <p:sp>
        <p:nvSpPr>
          <p:cNvPr id="6" name="Oval 5"/>
          <p:cNvSpPr/>
          <p:nvPr/>
        </p:nvSpPr>
        <p:spPr>
          <a:xfrm>
            <a:off x="3048000" y="21336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T</a:t>
            </a:r>
            <a:endParaRPr lang="en-US" sz="2800" b="1" dirty="0">
              <a:solidFill>
                <a:schemeClr val="tx1"/>
              </a:solidFill>
            </a:endParaRPr>
          </a:p>
        </p:txBody>
      </p:sp>
      <p:sp>
        <p:nvSpPr>
          <p:cNvPr id="7" name="Oval 6"/>
          <p:cNvSpPr/>
          <p:nvPr/>
        </p:nvSpPr>
        <p:spPr>
          <a:xfrm>
            <a:off x="3048000" y="35814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U</a:t>
            </a:r>
            <a:endParaRPr lang="en-US" sz="2800" b="1" dirty="0">
              <a:solidFill>
                <a:schemeClr val="tx1"/>
              </a:solidFill>
            </a:endParaRPr>
          </a:p>
        </p:txBody>
      </p:sp>
      <p:cxnSp>
        <p:nvCxnSpPr>
          <p:cNvPr id="8" name="Straight Connector 7"/>
          <p:cNvCxnSpPr>
            <a:stCxn id="4" idx="6"/>
            <a:endCxn id="6" idx="2"/>
          </p:cNvCxnSpPr>
          <p:nvPr/>
        </p:nvCxnSpPr>
        <p:spPr>
          <a:xfrm>
            <a:off x="1447800" y="2438400"/>
            <a:ext cx="16002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a:stCxn id="5" idx="6"/>
            <a:endCxn id="7" idx="2"/>
          </p:cNvCxnSpPr>
          <p:nvPr/>
        </p:nvCxnSpPr>
        <p:spPr>
          <a:xfrm>
            <a:off x="1447800" y="3886200"/>
            <a:ext cx="16002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a:stCxn id="4" idx="5"/>
            <a:endCxn id="7" idx="1"/>
          </p:cNvCxnSpPr>
          <p:nvPr/>
        </p:nvCxnSpPr>
        <p:spPr>
          <a:xfrm>
            <a:off x="1358526" y="2653926"/>
            <a:ext cx="1778748" cy="1016748"/>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a:stCxn id="4" idx="4"/>
            <a:endCxn id="5" idx="0"/>
          </p:cNvCxnSpPr>
          <p:nvPr/>
        </p:nvCxnSpPr>
        <p:spPr>
          <a:xfrm>
            <a:off x="1143000" y="2743200"/>
            <a:ext cx="0" cy="838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a:stCxn id="7" idx="0"/>
            <a:endCxn id="6" idx="4"/>
          </p:cNvCxnSpPr>
          <p:nvPr/>
        </p:nvCxnSpPr>
        <p:spPr>
          <a:xfrm flipV="1">
            <a:off x="3352800" y="2743200"/>
            <a:ext cx="0" cy="838200"/>
          </a:xfrm>
          <a:prstGeom prst="line">
            <a:avLst/>
          </a:prstGeom>
        </p:spPr>
        <p:style>
          <a:lnRef idx="2">
            <a:schemeClr val="accent1"/>
          </a:lnRef>
          <a:fillRef idx="0">
            <a:schemeClr val="accent1"/>
          </a:fillRef>
          <a:effectRef idx="1">
            <a:schemeClr val="accent1"/>
          </a:effectRef>
          <a:fontRef idx="minor">
            <a:schemeClr val="tx1"/>
          </a:fontRef>
        </p:style>
      </p:cxnSp>
      <p:sp>
        <p:nvSpPr>
          <p:cNvPr id="13" name="Freeform 12"/>
          <p:cNvSpPr/>
          <p:nvPr/>
        </p:nvSpPr>
        <p:spPr>
          <a:xfrm rot="1341120">
            <a:off x="643143" y="1855141"/>
            <a:ext cx="679830" cy="711463"/>
          </a:xfrm>
          <a:custGeom>
            <a:avLst/>
            <a:gdLst>
              <a:gd name="connsiteX0" fmla="*/ 398060 w 739254"/>
              <a:gd name="connsiteY0" fmla="*/ 602775 h 602775"/>
              <a:gd name="connsiteX1" fmla="*/ 56866 w 739254"/>
              <a:gd name="connsiteY1" fmla="*/ 70513 h 602775"/>
              <a:gd name="connsiteX2" fmla="*/ 739254 w 739254"/>
              <a:gd name="connsiteY2" fmla="*/ 179695 h 602775"/>
            </a:gdLst>
            <a:ahLst/>
            <a:cxnLst>
              <a:cxn ang="0">
                <a:pos x="connsiteX0" y="connsiteY0"/>
              </a:cxn>
              <a:cxn ang="0">
                <a:pos x="connsiteX1" y="connsiteY1"/>
              </a:cxn>
              <a:cxn ang="0">
                <a:pos x="connsiteX2" y="connsiteY2"/>
              </a:cxn>
            </a:cxnLst>
            <a:rect l="l" t="t" r="r" b="b"/>
            <a:pathLst>
              <a:path w="739254" h="602775">
                <a:moveTo>
                  <a:pt x="398060" y="602775"/>
                </a:moveTo>
                <a:cubicBezTo>
                  <a:pt x="199030" y="371900"/>
                  <a:pt x="0" y="141026"/>
                  <a:pt x="56866" y="70513"/>
                </a:cubicBezTo>
                <a:cubicBezTo>
                  <a:pt x="113732" y="0"/>
                  <a:pt x="602776" y="225188"/>
                  <a:pt x="739254" y="179695"/>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aphicFrame>
        <p:nvGraphicFramePr>
          <p:cNvPr id="15" name="Content Placeholder 13"/>
          <p:cNvGraphicFramePr>
            <a:graphicFrameLocks/>
          </p:cNvGraphicFramePr>
          <p:nvPr/>
        </p:nvGraphicFramePr>
        <p:xfrm>
          <a:off x="4495800" y="2057400"/>
          <a:ext cx="4267200" cy="2286000"/>
        </p:xfrm>
        <a:graphic>
          <a:graphicData uri="http://schemas.openxmlformats.org/drawingml/2006/table">
            <a:tbl>
              <a:tblPr firstRow="1" bandRow="1">
                <a:tableStyleId>{D7AC3CCA-C797-4891-BE02-D94E43425B78}</a:tableStyleId>
              </a:tblPr>
              <a:tblGrid>
                <a:gridCol w="853440"/>
                <a:gridCol w="853440"/>
                <a:gridCol w="853440"/>
                <a:gridCol w="853440"/>
                <a:gridCol w="853440"/>
              </a:tblGrid>
              <a:tr h="279400">
                <a:tc>
                  <a:txBody>
                    <a:bodyPr/>
                    <a:lstStyle/>
                    <a:p>
                      <a:pPr algn="ctr"/>
                      <a:endParaRPr lang="en-US" sz="2400" dirty="0">
                        <a:solidFill>
                          <a:schemeClr val="tx1"/>
                        </a:solidFill>
                      </a:endParaRPr>
                    </a:p>
                  </a:txBody>
                  <a:tcPr/>
                </a:tc>
                <a:tc>
                  <a:txBody>
                    <a:bodyPr/>
                    <a:lstStyle/>
                    <a:p>
                      <a:pPr algn="ctr"/>
                      <a:r>
                        <a:rPr lang="en-US" sz="2400" dirty="0" smtClean="0">
                          <a:solidFill>
                            <a:srgbClr val="FF0000"/>
                          </a:solidFill>
                        </a:rPr>
                        <a:t>S</a:t>
                      </a:r>
                      <a:endParaRPr lang="en-US" sz="2400" dirty="0">
                        <a:solidFill>
                          <a:srgbClr val="FF0000"/>
                        </a:solidFill>
                      </a:endParaRPr>
                    </a:p>
                  </a:txBody>
                  <a:tcPr/>
                </a:tc>
                <a:tc>
                  <a:txBody>
                    <a:bodyPr/>
                    <a:lstStyle/>
                    <a:p>
                      <a:pPr algn="ctr"/>
                      <a:r>
                        <a:rPr lang="en-US" sz="2400" dirty="0" smtClean="0">
                          <a:solidFill>
                            <a:srgbClr val="FF0000"/>
                          </a:solidFill>
                        </a:rPr>
                        <a:t>T</a:t>
                      </a:r>
                      <a:endParaRPr lang="en-US" sz="2400" dirty="0">
                        <a:solidFill>
                          <a:srgbClr val="FF0000"/>
                        </a:solidFill>
                      </a:endParaRPr>
                    </a:p>
                  </a:txBody>
                  <a:tcPr/>
                </a:tc>
                <a:tc>
                  <a:txBody>
                    <a:bodyPr/>
                    <a:lstStyle/>
                    <a:p>
                      <a:pPr algn="ctr"/>
                      <a:r>
                        <a:rPr lang="en-US" sz="2400" dirty="0" smtClean="0">
                          <a:solidFill>
                            <a:srgbClr val="FF0000"/>
                          </a:solidFill>
                        </a:rPr>
                        <a:t>U</a:t>
                      </a:r>
                      <a:endParaRPr lang="en-US" sz="2400" dirty="0">
                        <a:solidFill>
                          <a:srgbClr val="FF0000"/>
                        </a:solidFill>
                      </a:endParaRPr>
                    </a:p>
                  </a:txBody>
                  <a:tcPr/>
                </a:tc>
                <a:tc>
                  <a:txBody>
                    <a:bodyPr/>
                    <a:lstStyle/>
                    <a:p>
                      <a:pPr algn="ctr"/>
                      <a:r>
                        <a:rPr lang="en-US" sz="2400" dirty="0" smtClean="0">
                          <a:solidFill>
                            <a:srgbClr val="FF0000"/>
                          </a:solidFill>
                        </a:rPr>
                        <a:t>V</a:t>
                      </a:r>
                      <a:endParaRPr lang="en-US" sz="2400" dirty="0">
                        <a:solidFill>
                          <a:srgbClr val="FF0000"/>
                        </a:solidFill>
                      </a:endParaRPr>
                    </a:p>
                  </a:txBody>
                  <a:tcPr/>
                </a:tc>
              </a:tr>
              <a:tr h="279400">
                <a:tc>
                  <a:txBody>
                    <a:bodyPr/>
                    <a:lstStyle/>
                    <a:p>
                      <a:pPr algn="ctr"/>
                      <a:r>
                        <a:rPr lang="en-US" sz="2400" b="1" dirty="0" smtClean="0">
                          <a:solidFill>
                            <a:srgbClr val="FF0000"/>
                          </a:solidFill>
                        </a:rPr>
                        <a:t>S</a:t>
                      </a:r>
                      <a:endParaRPr lang="en-US" sz="2400" b="1" dirty="0">
                        <a:solidFill>
                          <a:srgbClr val="FF0000"/>
                        </a:solidFill>
                      </a:endParaRPr>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r>
              <a:tr h="279400">
                <a:tc>
                  <a:txBody>
                    <a:bodyPr/>
                    <a:lstStyle/>
                    <a:p>
                      <a:pPr algn="ctr"/>
                      <a:r>
                        <a:rPr lang="en-US" sz="2400" b="1" dirty="0" smtClean="0">
                          <a:solidFill>
                            <a:srgbClr val="FF0000"/>
                          </a:solidFill>
                        </a:rPr>
                        <a:t>T</a:t>
                      </a:r>
                      <a:endParaRPr lang="en-US" sz="2400" b="1" dirty="0">
                        <a:solidFill>
                          <a:srgbClr val="FF0000"/>
                        </a:solidFill>
                      </a:endParaRPr>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r>
              <a:tr h="279400">
                <a:tc>
                  <a:txBody>
                    <a:bodyPr/>
                    <a:lstStyle/>
                    <a:p>
                      <a:pPr algn="ctr"/>
                      <a:r>
                        <a:rPr lang="en-US" sz="2400" b="1" dirty="0" smtClean="0">
                          <a:solidFill>
                            <a:srgbClr val="FF0000"/>
                          </a:solidFill>
                        </a:rPr>
                        <a:t>U</a:t>
                      </a:r>
                      <a:endParaRPr lang="en-US" sz="2400" b="1" dirty="0">
                        <a:solidFill>
                          <a:srgbClr val="FF0000"/>
                        </a:solidFill>
                      </a:endParaRPr>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r>
              <a:tr h="279400">
                <a:tc>
                  <a:txBody>
                    <a:bodyPr/>
                    <a:lstStyle/>
                    <a:p>
                      <a:pPr algn="ctr"/>
                      <a:r>
                        <a:rPr lang="en-US" sz="2400" b="1" dirty="0" smtClean="0">
                          <a:solidFill>
                            <a:srgbClr val="FF0000"/>
                          </a:solidFill>
                        </a:rPr>
                        <a:t>V</a:t>
                      </a:r>
                      <a:endParaRPr lang="en-US" sz="2400" b="1" dirty="0">
                        <a:solidFill>
                          <a:srgbClr val="FF0000"/>
                        </a:solidFill>
                      </a:endParaRPr>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r>
            </a:tbl>
          </a:graphicData>
        </a:graphic>
      </p:graphicFrame>
      <p:sp>
        <p:nvSpPr>
          <p:cNvPr id="16" name="Content Placeholder 2"/>
          <p:cNvSpPr txBox="1">
            <a:spLocks/>
          </p:cNvSpPr>
          <p:nvPr/>
        </p:nvSpPr>
        <p:spPr bwMode="auto">
          <a:xfrm>
            <a:off x="457200" y="4724400"/>
            <a:ext cx="8229600" cy="160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457200" rtl="0" eaLnBrk="1" fontAlgn="base" latinLnBrk="0" hangingPunct="1">
              <a:lnSpc>
                <a:spcPct val="100000"/>
              </a:lnSpc>
              <a:spcBef>
                <a:spcPct val="20000"/>
              </a:spcBef>
              <a:spcAft>
                <a:spcPct val="0"/>
              </a:spcAft>
              <a:buClr>
                <a:srgbClr val="DD7309"/>
              </a:buClr>
              <a:buSzPct val="110000"/>
              <a:buFont typeface="Wingdings" pitchFamily="2" charset="2"/>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Since this is an undirected graph, the adjacency matrix is symmetric</a:t>
            </a:r>
          </a:p>
          <a:p>
            <a:pPr marL="342900" marR="0" lvl="0" indent="-342900" algn="l" defTabSz="457200" rtl="0" eaLnBrk="1" fontAlgn="base" latinLnBrk="0" hangingPunct="1">
              <a:lnSpc>
                <a:spcPct val="100000"/>
              </a:lnSpc>
              <a:spcBef>
                <a:spcPct val="20000"/>
              </a:spcBef>
              <a:spcAft>
                <a:spcPct val="0"/>
              </a:spcAft>
              <a:buClr>
                <a:srgbClr val="DD7309"/>
              </a:buClr>
              <a:buSzPct val="110000"/>
              <a:buFont typeface="Wingdings" pitchFamily="2" charset="2"/>
              <a:buChar char="§"/>
              <a:tabLst/>
              <a:defRPr/>
            </a:pPr>
            <a:r>
              <a:rPr lang="en-US" sz="2800" dirty="0" smtClean="0">
                <a:ea typeface="ＭＳ Ｐゴシック" pitchFamily="34" charset="-128"/>
              </a:rPr>
              <a:t>A directed graph may not have a symmetric adjacency matrix.</a:t>
            </a:r>
            <a:endParaRPr kumimoji="0" lang="en-US" sz="2800" b="0" i="0" u="none" strike="noStrike" kern="1200" cap="none" spc="0" normalizeH="0" baseline="0" noProof="0" dirty="0">
              <a:ln>
                <a:noFill/>
              </a:ln>
              <a:solidFill>
                <a:schemeClr val="tx1"/>
              </a:solidFill>
              <a:effectLst/>
              <a:uLnTx/>
              <a:uFillTx/>
              <a:latin typeface="+mn-lt"/>
              <a:ea typeface="ＭＳ Ｐゴシック" pitchFamily="34" charset="-128"/>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Adjacency Matrix - Directed</a:t>
            </a:r>
            <a:endParaRPr lang="en-US" dirty="0"/>
          </a:p>
        </p:txBody>
      </p:sp>
      <p:graphicFrame>
        <p:nvGraphicFramePr>
          <p:cNvPr id="14" name="Content Placeholder 13"/>
          <p:cNvGraphicFramePr>
            <a:graphicFrameLocks noGrp="1"/>
          </p:cNvGraphicFramePr>
          <p:nvPr>
            <p:ph idx="1"/>
          </p:nvPr>
        </p:nvGraphicFramePr>
        <p:xfrm>
          <a:off x="4495800" y="2057400"/>
          <a:ext cx="4267200" cy="2286000"/>
        </p:xfrm>
        <a:graphic>
          <a:graphicData uri="http://schemas.openxmlformats.org/drawingml/2006/table">
            <a:tbl>
              <a:tblPr firstRow="1" bandRow="1">
                <a:tableStyleId>{D7AC3CCA-C797-4891-BE02-D94E43425B78}</a:tableStyleId>
              </a:tblPr>
              <a:tblGrid>
                <a:gridCol w="853440"/>
                <a:gridCol w="853440"/>
                <a:gridCol w="853440"/>
                <a:gridCol w="853440"/>
                <a:gridCol w="853440"/>
              </a:tblGrid>
              <a:tr h="279400">
                <a:tc>
                  <a:txBody>
                    <a:bodyPr/>
                    <a:lstStyle/>
                    <a:p>
                      <a:pPr algn="ctr"/>
                      <a:endParaRPr lang="en-US" sz="2400" dirty="0">
                        <a:solidFill>
                          <a:schemeClr val="tx1"/>
                        </a:solidFill>
                      </a:endParaRPr>
                    </a:p>
                  </a:txBody>
                  <a:tcPr/>
                </a:tc>
                <a:tc>
                  <a:txBody>
                    <a:bodyPr/>
                    <a:lstStyle/>
                    <a:p>
                      <a:pPr algn="ctr"/>
                      <a:r>
                        <a:rPr lang="en-US" sz="2400" dirty="0" smtClean="0">
                          <a:solidFill>
                            <a:srgbClr val="FF0000"/>
                          </a:solidFill>
                        </a:rPr>
                        <a:t>S</a:t>
                      </a:r>
                      <a:endParaRPr lang="en-US" sz="2400" dirty="0">
                        <a:solidFill>
                          <a:srgbClr val="FF0000"/>
                        </a:solidFill>
                      </a:endParaRPr>
                    </a:p>
                  </a:txBody>
                  <a:tcPr/>
                </a:tc>
                <a:tc>
                  <a:txBody>
                    <a:bodyPr/>
                    <a:lstStyle/>
                    <a:p>
                      <a:pPr algn="ctr"/>
                      <a:r>
                        <a:rPr lang="en-US" sz="2400" dirty="0" smtClean="0">
                          <a:solidFill>
                            <a:srgbClr val="FF0000"/>
                          </a:solidFill>
                        </a:rPr>
                        <a:t>T</a:t>
                      </a:r>
                      <a:endParaRPr lang="en-US" sz="2400" dirty="0">
                        <a:solidFill>
                          <a:srgbClr val="FF0000"/>
                        </a:solidFill>
                      </a:endParaRPr>
                    </a:p>
                  </a:txBody>
                  <a:tcPr/>
                </a:tc>
                <a:tc>
                  <a:txBody>
                    <a:bodyPr/>
                    <a:lstStyle/>
                    <a:p>
                      <a:pPr algn="ctr"/>
                      <a:r>
                        <a:rPr lang="en-US" sz="2400" dirty="0" smtClean="0">
                          <a:solidFill>
                            <a:srgbClr val="FF0000"/>
                          </a:solidFill>
                        </a:rPr>
                        <a:t>U</a:t>
                      </a:r>
                      <a:endParaRPr lang="en-US" sz="2400" dirty="0">
                        <a:solidFill>
                          <a:srgbClr val="FF0000"/>
                        </a:solidFill>
                      </a:endParaRPr>
                    </a:p>
                  </a:txBody>
                  <a:tcPr/>
                </a:tc>
                <a:tc>
                  <a:txBody>
                    <a:bodyPr/>
                    <a:lstStyle/>
                    <a:p>
                      <a:pPr algn="ctr"/>
                      <a:r>
                        <a:rPr lang="en-US" sz="2400" dirty="0" smtClean="0">
                          <a:solidFill>
                            <a:srgbClr val="FF0000"/>
                          </a:solidFill>
                        </a:rPr>
                        <a:t>V</a:t>
                      </a:r>
                      <a:endParaRPr lang="en-US" sz="2400" dirty="0">
                        <a:solidFill>
                          <a:srgbClr val="FF0000"/>
                        </a:solidFill>
                      </a:endParaRPr>
                    </a:p>
                  </a:txBody>
                  <a:tcPr/>
                </a:tc>
              </a:tr>
              <a:tr h="279400">
                <a:tc>
                  <a:txBody>
                    <a:bodyPr/>
                    <a:lstStyle/>
                    <a:p>
                      <a:pPr algn="ctr"/>
                      <a:r>
                        <a:rPr lang="en-US" sz="2400" b="1" dirty="0" smtClean="0">
                          <a:solidFill>
                            <a:srgbClr val="FF0000"/>
                          </a:solidFill>
                        </a:rPr>
                        <a:t>S</a:t>
                      </a:r>
                      <a:endParaRPr lang="en-US" sz="2400" b="1" dirty="0">
                        <a:solidFill>
                          <a:srgbClr val="FF0000"/>
                        </a:solidFill>
                      </a:endParaRPr>
                    </a:p>
                  </a:txBody>
                  <a:tcPr/>
                </a:tc>
                <a:tc>
                  <a:txBody>
                    <a:bodyPr/>
                    <a:lstStyle/>
                    <a:p>
                      <a:pPr algn="ctr"/>
                      <a:r>
                        <a:rPr lang="en-US" sz="2400" dirty="0" smtClean="0"/>
                        <a:t>1</a:t>
                      </a:r>
                      <a:endParaRPr lang="en-US" sz="2400" dirty="0"/>
                    </a:p>
                  </a:txBody>
                  <a:tcPr/>
                </a:tc>
                <a:tc>
                  <a:txBody>
                    <a:bodyPr/>
                    <a:lstStyle/>
                    <a:p>
                      <a:pPr algn="ctr"/>
                      <a:r>
                        <a:rPr lang="en-US" sz="2400" dirty="0" smtClean="0"/>
                        <a:t>1</a:t>
                      </a:r>
                      <a:endParaRPr lang="en-US" sz="2400" dirty="0"/>
                    </a:p>
                  </a:txBody>
                  <a:tcPr/>
                </a:tc>
                <a:tc>
                  <a:txBody>
                    <a:bodyPr/>
                    <a:lstStyle/>
                    <a:p>
                      <a:pPr algn="ctr"/>
                      <a:r>
                        <a:rPr lang="en-US" sz="2400" dirty="0" smtClean="0"/>
                        <a:t>1</a:t>
                      </a:r>
                      <a:endParaRPr lang="en-US" sz="2400" dirty="0"/>
                    </a:p>
                  </a:txBody>
                  <a:tcPr/>
                </a:tc>
                <a:tc>
                  <a:txBody>
                    <a:bodyPr/>
                    <a:lstStyle/>
                    <a:p>
                      <a:pPr algn="ctr"/>
                      <a:r>
                        <a:rPr lang="en-US" sz="2400" dirty="0" smtClean="0"/>
                        <a:t>1</a:t>
                      </a:r>
                      <a:endParaRPr lang="en-US" sz="2400" dirty="0"/>
                    </a:p>
                  </a:txBody>
                  <a:tcPr/>
                </a:tc>
              </a:tr>
              <a:tr h="279400">
                <a:tc>
                  <a:txBody>
                    <a:bodyPr/>
                    <a:lstStyle/>
                    <a:p>
                      <a:pPr algn="ctr"/>
                      <a:r>
                        <a:rPr lang="en-US" sz="2400" b="1" dirty="0" smtClean="0">
                          <a:solidFill>
                            <a:srgbClr val="FF0000"/>
                          </a:solidFill>
                        </a:rPr>
                        <a:t>T</a:t>
                      </a:r>
                      <a:endParaRPr lang="en-US" sz="2400" b="1" dirty="0">
                        <a:solidFill>
                          <a:srgbClr val="FF0000"/>
                        </a:solidFill>
                      </a:endParaRPr>
                    </a:p>
                  </a:txBody>
                  <a:tcPr/>
                </a:tc>
                <a:tc>
                  <a:txBody>
                    <a:bodyPr/>
                    <a:lstStyle/>
                    <a:p>
                      <a:pPr algn="ctr"/>
                      <a:r>
                        <a:rPr lang="en-US" sz="2400" dirty="0" smtClean="0"/>
                        <a:t>0</a:t>
                      </a:r>
                      <a:endParaRPr lang="en-US" sz="2400" dirty="0"/>
                    </a:p>
                  </a:txBody>
                  <a:tcPr/>
                </a:tc>
                <a:tc>
                  <a:txBody>
                    <a:bodyPr/>
                    <a:lstStyle/>
                    <a:p>
                      <a:pPr algn="ctr"/>
                      <a:r>
                        <a:rPr lang="en-US" sz="2400" dirty="0" smtClean="0"/>
                        <a:t>0</a:t>
                      </a:r>
                      <a:endParaRPr lang="en-US" sz="2400" dirty="0"/>
                    </a:p>
                  </a:txBody>
                  <a:tcPr/>
                </a:tc>
                <a:tc>
                  <a:txBody>
                    <a:bodyPr/>
                    <a:lstStyle/>
                    <a:p>
                      <a:pPr algn="ctr"/>
                      <a:r>
                        <a:rPr lang="en-US" sz="2400" dirty="0" smtClean="0"/>
                        <a:t>0</a:t>
                      </a:r>
                      <a:endParaRPr lang="en-US" sz="2400" dirty="0"/>
                    </a:p>
                  </a:txBody>
                  <a:tcPr/>
                </a:tc>
                <a:tc>
                  <a:txBody>
                    <a:bodyPr/>
                    <a:lstStyle/>
                    <a:p>
                      <a:pPr algn="ctr"/>
                      <a:r>
                        <a:rPr lang="en-US" sz="2400" dirty="0" smtClean="0"/>
                        <a:t>0</a:t>
                      </a:r>
                      <a:endParaRPr lang="en-US" sz="2400" dirty="0"/>
                    </a:p>
                  </a:txBody>
                  <a:tcPr/>
                </a:tc>
              </a:tr>
              <a:tr h="279400">
                <a:tc>
                  <a:txBody>
                    <a:bodyPr/>
                    <a:lstStyle/>
                    <a:p>
                      <a:pPr algn="ctr"/>
                      <a:r>
                        <a:rPr lang="en-US" sz="2400" b="1" dirty="0" smtClean="0">
                          <a:solidFill>
                            <a:srgbClr val="FF0000"/>
                          </a:solidFill>
                        </a:rPr>
                        <a:t>U</a:t>
                      </a:r>
                      <a:endParaRPr lang="en-US" sz="2400" b="1" dirty="0">
                        <a:solidFill>
                          <a:srgbClr val="FF0000"/>
                        </a:solidFill>
                      </a:endParaRPr>
                    </a:p>
                  </a:txBody>
                  <a:tcPr/>
                </a:tc>
                <a:tc>
                  <a:txBody>
                    <a:bodyPr/>
                    <a:lstStyle/>
                    <a:p>
                      <a:pPr algn="ctr"/>
                      <a:r>
                        <a:rPr lang="en-US" sz="2400" dirty="0" smtClean="0"/>
                        <a:t>0</a:t>
                      </a:r>
                      <a:endParaRPr lang="en-US" sz="2400" dirty="0"/>
                    </a:p>
                  </a:txBody>
                  <a:tcPr/>
                </a:tc>
                <a:tc>
                  <a:txBody>
                    <a:bodyPr/>
                    <a:lstStyle/>
                    <a:p>
                      <a:pPr algn="ctr"/>
                      <a:r>
                        <a:rPr lang="en-US" sz="2400" dirty="0" smtClean="0"/>
                        <a:t>1</a:t>
                      </a:r>
                      <a:endParaRPr lang="en-US" sz="2400" dirty="0"/>
                    </a:p>
                  </a:txBody>
                  <a:tcPr/>
                </a:tc>
                <a:tc>
                  <a:txBody>
                    <a:bodyPr/>
                    <a:lstStyle/>
                    <a:p>
                      <a:pPr algn="ctr"/>
                      <a:r>
                        <a:rPr lang="en-US" sz="2400" dirty="0" smtClean="0"/>
                        <a:t>0</a:t>
                      </a:r>
                      <a:endParaRPr lang="en-US" sz="2400" dirty="0"/>
                    </a:p>
                  </a:txBody>
                  <a:tcPr/>
                </a:tc>
                <a:tc>
                  <a:txBody>
                    <a:bodyPr/>
                    <a:lstStyle/>
                    <a:p>
                      <a:pPr algn="ctr"/>
                      <a:r>
                        <a:rPr lang="en-US" sz="2400" dirty="0" smtClean="0"/>
                        <a:t>0</a:t>
                      </a:r>
                      <a:endParaRPr lang="en-US" sz="2400" dirty="0"/>
                    </a:p>
                  </a:txBody>
                  <a:tcPr/>
                </a:tc>
              </a:tr>
              <a:tr h="279400">
                <a:tc>
                  <a:txBody>
                    <a:bodyPr/>
                    <a:lstStyle/>
                    <a:p>
                      <a:pPr algn="ctr"/>
                      <a:r>
                        <a:rPr lang="en-US" sz="2400" b="1" dirty="0" smtClean="0">
                          <a:solidFill>
                            <a:srgbClr val="FF0000"/>
                          </a:solidFill>
                        </a:rPr>
                        <a:t>V</a:t>
                      </a:r>
                      <a:endParaRPr lang="en-US" sz="2400" b="1" dirty="0">
                        <a:solidFill>
                          <a:srgbClr val="FF0000"/>
                        </a:solidFill>
                      </a:endParaRPr>
                    </a:p>
                  </a:txBody>
                  <a:tcPr/>
                </a:tc>
                <a:tc>
                  <a:txBody>
                    <a:bodyPr/>
                    <a:lstStyle/>
                    <a:p>
                      <a:pPr algn="ctr"/>
                      <a:r>
                        <a:rPr lang="en-US" sz="2400" dirty="0" smtClean="0"/>
                        <a:t>0</a:t>
                      </a:r>
                      <a:endParaRPr lang="en-US" sz="2400" dirty="0"/>
                    </a:p>
                  </a:txBody>
                  <a:tcPr/>
                </a:tc>
                <a:tc>
                  <a:txBody>
                    <a:bodyPr/>
                    <a:lstStyle/>
                    <a:p>
                      <a:pPr algn="ctr"/>
                      <a:r>
                        <a:rPr lang="en-US" sz="2400" dirty="0" smtClean="0"/>
                        <a:t>0</a:t>
                      </a:r>
                      <a:endParaRPr lang="en-US" sz="2400" dirty="0"/>
                    </a:p>
                  </a:txBody>
                  <a:tcPr/>
                </a:tc>
                <a:tc>
                  <a:txBody>
                    <a:bodyPr/>
                    <a:lstStyle/>
                    <a:p>
                      <a:pPr algn="ctr"/>
                      <a:r>
                        <a:rPr lang="en-US" sz="2400" dirty="0" smtClean="0"/>
                        <a:t>1</a:t>
                      </a:r>
                      <a:endParaRPr lang="en-US" sz="2400" dirty="0"/>
                    </a:p>
                  </a:txBody>
                  <a:tcPr/>
                </a:tc>
                <a:tc>
                  <a:txBody>
                    <a:bodyPr/>
                    <a:lstStyle/>
                    <a:p>
                      <a:pPr algn="ctr"/>
                      <a:r>
                        <a:rPr lang="en-US" sz="2400" dirty="0" smtClean="0"/>
                        <a:t>0</a:t>
                      </a:r>
                      <a:endParaRPr lang="en-US" sz="2400" dirty="0"/>
                    </a:p>
                  </a:txBody>
                  <a:tcPr/>
                </a:tc>
              </a:tr>
            </a:tbl>
          </a:graphicData>
        </a:graphic>
      </p:graphicFrame>
      <p:sp>
        <p:nvSpPr>
          <p:cNvPr id="4" name="Oval 3"/>
          <p:cNvSpPr/>
          <p:nvPr/>
        </p:nvSpPr>
        <p:spPr>
          <a:xfrm>
            <a:off x="838200" y="21336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S</a:t>
            </a:r>
            <a:endParaRPr lang="en-US" sz="2800" b="1" dirty="0">
              <a:solidFill>
                <a:schemeClr val="tx1"/>
              </a:solidFill>
            </a:endParaRPr>
          </a:p>
        </p:txBody>
      </p:sp>
      <p:sp>
        <p:nvSpPr>
          <p:cNvPr id="5" name="Oval 4"/>
          <p:cNvSpPr/>
          <p:nvPr/>
        </p:nvSpPr>
        <p:spPr>
          <a:xfrm>
            <a:off x="838200" y="35814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V</a:t>
            </a:r>
            <a:endParaRPr lang="en-US" sz="2800" b="1" dirty="0">
              <a:solidFill>
                <a:schemeClr val="tx1"/>
              </a:solidFill>
            </a:endParaRPr>
          </a:p>
        </p:txBody>
      </p:sp>
      <p:sp>
        <p:nvSpPr>
          <p:cNvPr id="6" name="Oval 5"/>
          <p:cNvSpPr/>
          <p:nvPr/>
        </p:nvSpPr>
        <p:spPr>
          <a:xfrm>
            <a:off x="3048000" y="21336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T</a:t>
            </a:r>
            <a:endParaRPr lang="en-US" sz="2800" b="1" dirty="0">
              <a:solidFill>
                <a:schemeClr val="tx1"/>
              </a:solidFill>
            </a:endParaRPr>
          </a:p>
        </p:txBody>
      </p:sp>
      <p:sp>
        <p:nvSpPr>
          <p:cNvPr id="7" name="Oval 6"/>
          <p:cNvSpPr/>
          <p:nvPr/>
        </p:nvSpPr>
        <p:spPr>
          <a:xfrm>
            <a:off x="3048000" y="35814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U</a:t>
            </a:r>
            <a:endParaRPr lang="en-US" sz="2800" b="1" dirty="0">
              <a:solidFill>
                <a:schemeClr val="tx1"/>
              </a:solidFill>
            </a:endParaRPr>
          </a:p>
        </p:txBody>
      </p:sp>
      <p:cxnSp>
        <p:nvCxnSpPr>
          <p:cNvPr id="8" name="Straight Connector 7"/>
          <p:cNvCxnSpPr>
            <a:stCxn id="4" idx="6"/>
            <a:endCxn id="6" idx="2"/>
          </p:cNvCxnSpPr>
          <p:nvPr/>
        </p:nvCxnSpPr>
        <p:spPr>
          <a:xfrm>
            <a:off x="1447800" y="2438400"/>
            <a:ext cx="1600200" cy="0"/>
          </a:xfrm>
          <a:prstGeom prst="line">
            <a:avLst/>
          </a:prstGeom>
          <a:ln w="31750">
            <a:tailEnd type="stealth" w="lg" len="lg"/>
          </a:ln>
        </p:spPr>
        <p:style>
          <a:lnRef idx="2">
            <a:schemeClr val="accent1"/>
          </a:lnRef>
          <a:fillRef idx="0">
            <a:schemeClr val="accent1"/>
          </a:fillRef>
          <a:effectRef idx="1">
            <a:schemeClr val="accent1"/>
          </a:effectRef>
          <a:fontRef idx="minor">
            <a:schemeClr val="tx1"/>
          </a:fontRef>
        </p:style>
      </p:cxnSp>
      <p:cxnSp>
        <p:nvCxnSpPr>
          <p:cNvPr id="9" name="Straight Connector 8"/>
          <p:cNvCxnSpPr>
            <a:stCxn id="5" idx="6"/>
            <a:endCxn id="7" idx="2"/>
          </p:cNvCxnSpPr>
          <p:nvPr/>
        </p:nvCxnSpPr>
        <p:spPr>
          <a:xfrm>
            <a:off x="1447800" y="3886200"/>
            <a:ext cx="1600200" cy="0"/>
          </a:xfrm>
          <a:prstGeom prst="line">
            <a:avLst/>
          </a:prstGeom>
          <a:ln w="31750">
            <a:tailEnd type="stealth" w="lg" len="lg"/>
          </a:ln>
        </p:spPr>
        <p:style>
          <a:lnRef idx="2">
            <a:schemeClr val="accent1"/>
          </a:lnRef>
          <a:fillRef idx="0">
            <a:schemeClr val="accent1"/>
          </a:fillRef>
          <a:effectRef idx="1">
            <a:schemeClr val="accent1"/>
          </a:effectRef>
          <a:fontRef idx="minor">
            <a:schemeClr val="tx1"/>
          </a:fontRef>
        </p:style>
      </p:cxnSp>
      <p:cxnSp>
        <p:nvCxnSpPr>
          <p:cNvPr id="10" name="Straight Connector 9"/>
          <p:cNvCxnSpPr>
            <a:stCxn id="4" idx="5"/>
            <a:endCxn id="7" idx="1"/>
          </p:cNvCxnSpPr>
          <p:nvPr/>
        </p:nvCxnSpPr>
        <p:spPr>
          <a:xfrm>
            <a:off x="1358526" y="2653926"/>
            <a:ext cx="1778748" cy="1016748"/>
          </a:xfrm>
          <a:prstGeom prst="line">
            <a:avLst/>
          </a:prstGeom>
          <a:ln w="31750">
            <a:tailEnd type="stealth" w="lg" len="lg"/>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a:stCxn id="4" idx="4"/>
            <a:endCxn id="5" idx="0"/>
          </p:cNvCxnSpPr>
          <p:nvPr/>
        </p:nvCxnSpPr>
        <p:spPr>
          <a:xfrm>
            <a:off x="1143000" y="2743200"/>
            <a:ext cx="0" cy="838200"/>
          </a:xfrm>
          <a:prstGeom prst="line">
            <a:avLst/>
          </a:prstGeom>
          <a:ln w="31750">
            <a:tailEnd type="stealth" w="lg" len="lg"/>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a:stCxn id="7" idx="0"/>
            <a:endCxn id="6" idx="4"/>
          </p:cNvCxnSpPr>
          <p:nvPr/>
        </p:nvCxnSpPr>
        <p:spPr>
          <a:xfrm flipV="1">
            <a:off x="3352800" y="2743200"/>
            <a:ext cx="0" cy="838200"/>
          </a:xfrm>
          <a:prstGeom prst="line">
            <a:avLst/>
          </a:prstGeom>
          <a:ln w="31750">
            <a:tailEnd type="stealth" w="lg" len="lg"/>
          </a:ln>
        </p:spPr>
        <p:style>
          <a:lnRef idx="2">
            <a:schemeClr val="accent1"/>
          </a:lnRef>
          <a:fillRef idx="0">
            <a:schemeClr val="accent1"/>
          </a:fillRef>
          <a:effectRef idx="1">
            <a:schemeClr val="accent1"/>
          </a:effectRef>
          <a:fontRef idx="minor">
            <a:schemeClr val="tx1"/>
          </a:fontRef>
        </p:style>
      </p:cxnSp>
      <p:sp>
        <p:nvSpPr>
          <p:cNvPr id="13" name="Freeform 12"/>
          <p:cNvSpPr/>
          <p:nvPr/>
        </p:nvSpPr>
        <p:spPr>
          <a:xfrm rot="1341120">
            <a:off x="643143" y="1855141"/>
            <a:ext cx="679830" cy="711463"/>
          </a:xfrm>
          <a:custGeom>
            <a:avLst/>
            <a:gdLst>
              <a:gd name="connsiteX0" fmla="*/ 398060 w 739254"/>
              <a:gd name="connsiteY0" fmla="*/ 602775 h 602775"/>
              <a:gd name="connsiteX1" fmla="*/ 56866 w 739254"/>
              <a:gd name="connsiteY1" fmla="*/ 70513 h 602775"/>
              <a:gd name="connsiteX2" fmla="*/ 739254 w 739254"/>
              <a:gd name="connsiteY2" fmla="*/ 179695 h 602775"/>
            </a:gdLst>
            <a:ahLst/>
            <a:cxnLst>
              <a:cxn ang="0">
                <a:pos x="connsiteX0" y="connsiteY0"/>
              </a:cxn>
              <a:cxn ang="0">
                <a:pos x="connsiteX1" y="connsiteY1"/>
              </a:cxn>
              <a:cxn ang="0">
                <a:pos x="connsiteX2" y="connsiteY2"/>
              </a:cxn>
            </a:cxnLst>
            <a:rect l="l" t="t" r="r" b="b"/>
            <a:pathLst>
              <a:path w="739254" h="602775">
                <a:moveTo>
                  <a:pt x="398060" y="602775"/>
                </a:moveTo>
                <a:cubicBezTo>
                  <a:pt x="199030" y="371900"/>
                  <a:pt x="0" y="141026"/>
                  <a:pt x="56866" y="70513"/>
                </a:cubicBezTo>
                <a:cubicBezTo>
                  <a:pt x="113732" y="0"/>
                  <a:pt x="602776" y="225188"/>
                  <a:pt x="739254" y="179695"/>
                </a:cubicBezTo>
              </a:path>
            </a:pathLst>
          </a:custGeom>
          <a:ln w="31750">
            <a:tailEnd type="stealth"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aphicFrame>
        <p:nvGraphicFramePr>
          <p:cNvPr id="15" name="Content Placeholder 13"/>
          <p:cNvGraphicFramePr>
            <a:graphicFrameLocks/>
          </p:cNvGraphicFramePr>
          <p:nvPr/>
        </p:nvGraphicFramePr>
        <p:xfrm>
          <a:off x="4495800" y="2057400"/>
          <a:ext cx="4267200" cy="2286000"/>
        </p:xfrm>
        <a:graphic>
          <a:graphicData uri="http://schemas.openxmlformats.org/drawingml/2006/table">
            <a:tbl>
              <a:tblPr firstRow="1" bandRow="1">
                <a:tableStyleId>{D7AC3CCA-C797-4891-BE02-D94E43425B78}</a:tableStyleId>
              </a:tblPr>
              <a:tblGrid>
                <a:gridCol w="853440"/>
                <a:gridCol w="853440"/>
                <a:gridCol w="853440"/>
                <a:gridCol w="853440"/>
                <a:gridCol w="853440"/>
              </a:tblGrid>
              <a:tr h="279400">
                <a:tc>
                  <a:txBody>
                    <a:bodyPr/>
                    <a:lstStyle/>
                    <a:p>
                      <a:pPr algn="ctr"/>
                      <a:endParaRPr lang="en-US" sz="2400" dirty="0">
                        <a:solidFill>
                          <a:schemeClr val="tx1"/>
                        </a:solidFill>
                      </a:endParaRPr>
                    </a:p>
                  </a:txBody>
                  <a:tcPr/>
                </a:tc>
                <a:tc>
                  <a:txBody>
                    <a:bodyPr/>
                    <a:lstStyle/>
                    <a:p>
                      <a:pPr algn="ctr"/>
                      <a:r>
                        <a:rPr lang="en-US" sz="2400" dirty="0" smtClean="0">
                          <a:solidFill>
                            <a:srgbClr val="FF0000"/>
                          </a:solidFill>
                        </a:rPr>
                        <a:t>S</a:t>
                      </a:r>
                      <a:endParaRPr lang="en-US" sz="2400" dirty="0">
                        <a:solidFill>
                          <a:srgbClr val="FF0000"/>
                        </a:solidFill>
                      </a:endParaRPr>
                    </a:p>
                  </a:txBody>
                  <a:tcPr/>
                </a:tc>
                <a:tc>
                  <a:txBody>
                    <a:bodyPr/>
                    <a:lstStyle/>
                    <a:p>
                      <a:pPr algn="ctr"/>
                      <a:r>
                        <a:rPr lang="en-US" sz="2400" dirty="0" smtClean="0">
                          <a:solidFill>
                            <a:srgbClr val="FF0000"/>
                          </a:solidFill>
                        </a:rPr>
                        <a:t>T</a:t>
                      </a:r>
                      <a:endParaRPr lang="en-US" sz="2400" dirty="0">
                        <a:solidFill>
                          <a:srgbClr val="FF0000"/>
                        </a:solidFill>
                      </a:endParaRPr>
                    </a:p>
                  </a:txBody>
                  <a:tcPr/>
                </a:tc>
                <a:tc>
                  <a:txBody>
                    <a:bodyPr/>
                    <a:lstStyle/>
                    <a:p>
                      <a:pPr algn="ctr"/>
                      <a:r>
                        <a:rPr lang="en-US" sz="2400" dirty="0" smtClean="0">
                          <a:solidFill>
                            <a:srgbClr val="FF0000"/>
                          </a:solidFill>
                        </a:rPr>
                        <a:t>U</a:t>
                      </a:r>
                      <a:endParaRPr lang="en-US" sz="2400" dirty="0">
                        <a:solidFill>
                          <a:srgbClr val="FF0000"/>
                        </a:solidFill>
                      </a:endParaRPr>
                    </a:p>
                  </a:txBody>
                  <a:tcPr/>
                </a:tc>
                <a:tc>
                  <a:txBody>
                    <a:bodyPr/>
                    <a:lstStyle/>
                    <a:p>
                      <a:pPr algn="ctr"/>
                      <a:r>
                        <a:rPr lang="en-US" sz="2400" dirty="0" smtClean="0">
                          <a:solidFill>
                            <a:srgbClr val="FF0000"/>
                          </a:solidFill>
                        </a:rPr>
                        <a:t>V</a:t>
                      </a:r>
                      <a:endParaRPr lang="en-US" sz="2400" dirty="0">
                        <a:solidFill>
                          <a:srgbClr val="FF0000"/>
                        </a:solidFill>
                      </a:endParaRPr>
                    </a:p>
                  </a:txBody>
                  <a:tcPr/>
                </a:tc>
              </a:tr>
              <a:tr h="279400">
                <a:tc>
                  <a:txBody>
                    <a:bodyPr/>
                    <a:lstStyle/>
                    <a:p>
                      <a:pPr algn="ctr"/>
                      <a:r>
                        <a:rPr lang="en-US" sz="2400" b="1" dirty="0" smtClean="0">
                          <a:solidFill>
                            <a:srgbClr val="FF0000"/>
                          </a:solidFill>
                        </a:rPr>
                        <a:t>S</a:t>
                      </a:r>
                      <a:endParaRPr lang="en-US" sz="2400" b="1" dirty="0">
                        <a:solidFill>
                          <a:srgbClr val="FF0000"/>
                        </a:solidFill>
                      </a:endParaRPr>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r>
              <a:tr h="279400">
                <a:tc>
                  <a:txBody>
                    <a:bodyPr/>
                    <a:lstStyle/>
                    <a:p>
                      <a:pPr algn="ctr"/>
                      <a:r>
                        <a:rPr lang="en-US" sz="2400" b="1" dirty="0" smtClean="0">
                          <a:solidFill>
                            <a:srgbClr val="FF0000"/>
                          </a:solidFill>
                        </a:rPr>
                        <a:t>T</a:t>
                      </a:r>
                      <a:endParaRPr lang="en-US" sz="2400" b="1" dirty="0">
                        <a:solidFill>
                          <a:srgbClr val="FF0000"/>
                        </a:solidFill>
                      </a:endParaRPr>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r>
              <a:tr h="279400">
                <a:tc>
                  <a:txBody>
                    <a:bodyPr/>
                    <a:lstStyle/>
                    <a:p>
                      <a:pPr algn="ctr"/>
                      <a:r>
                        <a:rPr lang="en-US" sz="2400" b="1" dirty="0" smtClean="0">
                          <a:solidFill>
                            <a:srgbClr val="FF0000"/>
                          </a:solidFill>
                        </a:rPr>
                        <a:t>U</a:t>
                      </a:r>
                      <a:endParaRPr lang="en-US" sz="2400" b="1" dirty="0">
                        <a:solidFill>
                          <a:srgbClr val="FF0000"/>
                        </a:solidFill>
                      </a:endParaRPr>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r>
              <a:tr h="279400">
                <a:tc>
                  <a:txBody>
                    <a:bodyPr/>
                    <a:lstStyle/>
                    <a:p>
                      <a:pPr algn="ctr"/>
                      <a:r>
                        <a:rPr lang="en-US" sz="2400" b="1" dirty="0" smtClean="0">
                          <a:solidFill>
                            <a:srgbClr val="FF0000"/>
                          </a:solidFill>
                        </a:rPr>
                        <a:t>V</a:t>
                      </a:r>
                      <a:endParaRPr lang="en-US" sz="2400" b="1" dirty="0">
                        <a:solidFill>
                          <a:srgbClr val="FF0000"/>
                        </a:solidFill>
                      </a:endParaRPr>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r>
            </a:tbl>
          </a:graphicData>
        </a:graphic>
      </p:graphicFrame>
      <p:sp>
        <p:nvSpPr>
          <p:cNvPr id="16" name="Content Placeholder 2"/>
          <p:cNvSpPr txBox="1">
            <a:spLocks/>
          </p:cNvSpPr>
          <p:nvPr/>
        </p:nvSpPr>
        <p:spPr bwMode="auto">
          <a:xfrm>
            <a:off x="457200" y="4953000"/>
            <a:ext cx="8229600" cy="121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457200" rtl="0" eaLnBrk="1" fontAlgn="base" latinLnBrk="0" hangingPunct="1">
              <a:lnSpc>
                <a:spcPct val="100000"/>
              </a:lnSpc>
              <a:spcBef>
                <a:spcPct val="20000"/>
              </a:spcBef>
              <a:spcAft>
                <a:spcPct val="0"/>
              </a:spcAft>
              <a:buClr>
                <a:srgbClr val="DD7309"/>
              </a:buClr>
              <a:buSzPct val="110000"/>
              <a:buFont typeface="Wingdings" pitchFamily="2" charset="2"/>
              <a:buChar char="§"/>
              <a:tabLst/>
              <a:defRPr/>
            </a:pPr>
            <a:r>
              <a:rPr lang="en-US" sz="2800" dirty="0" smtClean="0">
                <a:ea typeface="ＭＳ Ｐゴシック" pitchFamily="34" charset="-128"/>
              </a:rPr>
              <a:t>A directed graph may not have a symmetric adjacency matrix.</a:t>
            </a:r>
          </a:p>
          <a:p>
            <a:pPr marL="800100" lvl="1" indent="-342900" defTabSz="457200" fontAlgn="base">
              <a:spcBef>
                <a:spcPct val="20000"/>
              </a:spcBef>
              <a:spcAft>
                <a:spcPct val="0"/>
              </a:spcAft>
              <a:buClr>
                <a:srgbClr val="DD7309"/>
              </a:buClr>
              <a:buSzPct val="110000"/>
              <a:buFont typeface="Wingdings" pitchFamily="2" charset="2"/>
              <a:buChar char="§"/>
            </a:pPr>
            <a:r>
              <a:rPr kumimoji="0" lang="en-US"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Note in this</a:t>
            </a:r>
            <a:r>
              <a:rPr kumimoji="0" lang="en-US" sz="2800" b="0" i="0" u="none" strike="noStrike" kern="1200" cap="none" spc="0" normalizeH="0" noProof="0" dirty="0" smtClean="0">
                <a:ln>
                  <a:noFill/>
                </a:ln>
                <a:solidFill>
                  <a:schemeClr val="tx1"/>
                </a:solidFill>
                <a:effectLst/>
                <a:uLnTx/>
                <a:uFillTx/>
                <a:latin typeface="+mn-lt"/>
                <a:ea typeface="ＭＳ Ｐゴシック" pitchFamily="34" charset="-128"/>
                <a:cs typeface="+mn-cs"/>
              </a:rPr>
              <a:t> matrix the start is the row, and the end is the column.</a:t>
            </a:r>
            <a:endParaRPr kumimoji="0" lang="en-US" sz="2800" b="0" i="0" u="none" strike="noStrike" kern="1200" cap="none" spc="0" normalizeH="0" baseline="0" noProof="0" dirty="0">
              <a:ln>
                <a:noFill/>
              </a:ln>
              <a:solidFill>
                <a:schemeClr val="tx1"/>
              </a:solidFill>
              <a:effectLst/>
              <a:uLnTx/>
              <a:uFillTx/>
              <a:latin typeface="+mn-lt"/>
              <a:ea typeface="ＭＳ Ｐゴシック" pitchFamily="34" charset="-128"/>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Adjacency Matrix - Weighted</a:t>
            </a:r>
            <a:endParaRPr lang="en-US" dirty="0"/>
          </a:p>
        </p:txBody>
      </p:sp>
      <p:graphicFrame>
        <p:nvGraphicFramePr>
          <p:cNvPr id="14" name="Content Placeholder 13"/>
          <p:cNvGraphicFramePr>
            <a:graphicFrameLocks noGrp="1"/>
          </p:cNvGraphicFramePr>
          <p:nvPr>
            <p:ph idx="1"/>
          </p:nvPr>
        </p:nvGraphicFramePr>
        <p:xfrm>
          <a:off x="4495800" y="2057400"/>
          <a:ext cx="4267200" cy="2286000"/>
        </p:xfrm>
        <a:graphic>
          <a:graphicData uri="http://schemas.openxmlformats.org/drawingml/2006/table">
            <a:tbl>
              <a:tblPr firstRow="1" bandRow="1">
                <a:tableStyleId>{D7AC3CCA-C797-4891-BE02-D94E43425B78}</a:tableStyleId>
              </a:tblPr>
              <a:tblGrid>
                <a:gridCol w="853440"/>
                <a:gridCol w="853440"/>
                <a:gridCol w="853440"/>
                <a:gridCol w="853440"/>
                <a:gridCol w="853440"/>
              </a:tblGrid>
              <a:tr h="279400">
                <a:tc>
                  <a:txBody>
                    <a:bodyPr/>
                    <a:lstStyle/>
                    <a:p>
                      <a:pPr algn="ctr"/>
                      <a:endParaRPr lang="en-US" sz="2400" dirty="0">
                        <a:solidFill>
                          <a:schemeClr val="tx1"/>
                        </a:solidFill>
                      </a:endParaRPr>
                    </a:p>
                  </a:txBody>
                  <a:tcPr/>
                </a:tc>
                <a:tc>
                  <a:txBody>
                    <a:bodyPr/>
                    <a:lstStyle/>
                    <a:p>
                      <a:pPr algn="ctr"/>
                      <a:r>
                        <a:rPr lang="en-US" sz="2400" dirty="0" smtClean="0">
                          <a:solidFill>
                            <a:srgbClr val="FF0000"/>
                          </a:solidFill>
                        </a:rPr>
                        <a:t>S</a:t>
                      </a:r>
                      <a:endParaRPr lang="en-US" sz="2400" dirty="0">
                        <a:solidFill>
                          <a:srgbClr val="FF0000"/>
                        </a:solidFill>
                      </a:endParaRPr>
                    </a:p>
                  </a:txBody>
                  <a:tcPr/>
                </a:tc>
                <a:tc>
                  <a:txBody>
                    <a:bodyPr/>
                    <a:lstStyle/>
                    <a:p>
                      <a:pPr algn="ctr"/>
                      <a:r>
                        <a:rPr lang="en-US" sz="2400" dirty="0" smtClean="0">
                          <a:solidFill>
                            <a:srgbClr val="FF0000"/>
                          </a:solidFill>
                        </a:rPr>
                        <a:t>T</a:t>
                      </a:r>
                      <a:endParaRPr lang="en-US" sz="2400" dirty="0">
                        <a:solidFill>
                          <a:srgbClr val="FF0000"/>
                        </a:solidFill>
                      </a:endParaRPr>
                    </a:p>
                  </a:txBody>
                  <a:tcPr/>
                </a:tc>
                <a:tc>
                  <a:txBody>
                    <a:bodyPr/>
                    <a:lstStyle/>
                    <a:p>
                      <a:pPr algn="ctr"/>
                      <a:r>
                        <a:rPr lang="en-US" sz="2400" dirty="0" smtClean="0">
                          <a:solidFill>
                            <a:srgbClr val="FF0000"/>
                          </a:solidFill>
                        </a:rPr>
                        <a:t>U</a:t>
                      </a:r>
                      <a:endParaRPr lang="en-US" sz="2400" dirty="0">
                        <a:solidFill>
                          <a:srgbClr val="FF0000"/>
                        </a:solidFill>
                      </a:endParaRPr>
                    </a:p>
                  </a:txBody>
                  <a:tcPr/>
                </a:tc>
                <a:tc>
                  <a:txBody>
                    <a:bodyPr/>
                    <a:lstStyle/>
                    <a:p>
                      <a:pPr algn="ctr"/>
                      <a:r>
                        <a:rPr lang="en-US" sz="2400" dirty="0" smtClean="0">
                          <a:solidFill>
                            <a:srgbClr val="FF0000"/>
                          </a:solidFill>
                        </a:rPr>
                        <a:t>V</a:t>
                      </a:r>
                      <a:endParaRPr lang="en-US" sz="2400" dirty="0">
                        <a:solidFill>
                          <a:srgbClr val="FF0000"/>
                        </a:solidFill>
                      </a:endParaRPr>
                    </a:p>
                  </a:txBody>
                  <a:tcPr/>
                </a:tc>
              </a:tr>
              <a:tr h="279400">
                <a:tc>
                  <a:txBody>
                    <a:bodyPr/>
                    <a:lstStyle/>
                    <a:p>
                      <a:pPr algn="ctr"/>
                      <a:r>
                        <a:rPr lang="en-US" sz="2400" b="1" dirty="0" smtClean="0">
                          <a:solidFill>
                            <a:srgbClr val="FF0000"/>
                          </a:solidFill>
                        </a:rPr>
                        <a:t>S</a:t>
                      </a:r>
                      <a:endParaRPr lang="en-US" sz="2400" b="1" dirty="0">
                        <a:solidFill>
                          <a:srgbClr val="FF0000"/>
                        </a:solidFill>
                      </a:endParaRPr>
                    </a:p>
                  </a:txBody>
                  <a:tcPr/>
                </a:tc>
                <a:tc>
                  <a:txBody>
                    <a:bodyPr/>
                    <a:lstStyle/>
                    <a:p>
                      <a:pPr algn="ctr"/>
                      <a:r>
                        <a:rPr lang="en-US" sz="2400" dirty="0" smtClean="0"/>
                        <a:t>1</a:t>
                      </a:r>
                      <a:endParaRPr lang="en-US" sz="2400" dirty="0"/>
                    </a:p>
                  </a:txBody>
                  <a:tcPr/>
                </a:tc>
                <a:tc>
                  <a:txBody>
                    <a:bodyPr/>
                    <a:lstStyle/>
                    <a:p>
                      <a:pPr algn="ctr"/>
                      <a:r>
                        <a:rPr lang="en-US" sz="2400" dirty="0" smtClean="0"/>
                        <a:t>1</a:t>
                      </a:r>
                      <a:endParaRPr lang="en-US" sz="2400" dirty="0"/>
                    </a:p>
                  </a:txBody>
                  <a:tcPr/>
                </a:tc>
                <a:tc>
                  <a:txBody>
                    <a:bodyPr/>
                    <a:lstStyle/>
                    <a:p>
                      <a:pPr algn="ctr"/>
                      <a:r>
                        <a:rPr lang="en-US" sz="2400" dirty="0" smtClean="0"/>
                        <a:t>1</a:t>
                      </a:r>
                      <a:endParaRPr lang="en-US" sz="2400" dirty="0"/>
                    </a:p>
                  </a:txBody>
                  <a:tcPr/>
                </a:tc>
                <a:tc>
                  <a:txBody>
                    <a:bodyPr/>
                    <a:lstStyle/>
                    <a:p>
                      <a:pPr algn="ctr"/>
                      <a:r>
                        <a:rPr lang="en-US" sz="2400" dirty="0" smtClean="0"/>
                        <a:t>1</a:t>
                      </a:r>
                      <a:endParaRPr lang="en-US" sz="2400" dirty="0"/>
                    </a:p>
                  </a:txBody>
                  <a:tcPr/>
                </a:tc>
              </a:tr>
              <a:tr h="279400">
                <a:tc>
                  <a:txBody>
                    <a:bodyPr/>
                    <a:lstStyle/>
                    <a:p>
                      <a:pPr algn="ctr"/>
                      <a:r>
                        <a:rPr lang="en-US" sz="2400" b="1" dirty="0" smtClean="0">
                          <a:solidFill>
                            <a:srgbClr val="FF0000"/>
                          </a:solidFill>
                        </a:rPr>
                        <a:t>T</a:t>
                      </a:r>
                      <a:endParaRPr lang="en-US" sz="2400" b="1" dirty="0">
                        <a:solidFill>
                          <a:srgbClr val="FF0000"/>
                        </a:solidFill>
                      </a:endParaRPr>
                    </a:p>
                  </a:txBody>
                  <a:tcPr/>
                </a:tc>
                <a:tc>
                  <a:txBody>
                    <a:bodyPr/>
                    <a:lstStyle/>
                    <a:p>
                      <a:pPr algn="ctr"/>
                      <a:r>
                        <a:rPr lang="en-US" sz="2400" dirty="0" smtClean="0"/>
                        <a:t>1</a:t>
                      </a:r>
                      <a:endParaRPr lang="en-US" sz="2400" dirty="0"/>
                    </a:p>
                  </a:txBody>
                  <a:tcPr/>
                </a:tc>
                <a:tc>
                  <a:txBody>
                    <a:bodyPr/>
                    <a:lstStyle/>
                    <a:p>
                      <a:pPr algn="ctr"/>
                      <a:r>
                        <a:rPr lang="en-US" sz="2400" dirty="0" smtClean="0"/>
                        <a:t>0</a:t>
                      </a:r>
                      <a:endParaRPr lang="en-US" sz="2400" dirty="0"/>
                    </a:p>
                  </a:txBody>
                  <a:tcPr/>
                </a:tc>
                <a:tc>
                  <a:txBody>
                    <a:bodyPr/>
                    <a:lstStyle/>
                    <a:p>
                      <a:pPr algn="ctr"/>
                      <a:r>
                        <a:rPr lang="en-US" sz="2400" dirty="0" smtClean="0"/>
                        <a:t>1</a:t>
                      </a:r>
                      <a:endParaRPr lang="en-US" sz="2400" dirty="0"/>
                    </a:p>
                  </a:txBody>
                  <a:tcPr/>
                </a:tc>
                <a:tc>
                  <a:txBody>
                    <a:bodyPr/>
                    <a:lstStyle/>
                    <a:p>
                      <a:pPr algn="ctr"/>
                      <a:r>
                        <a:rPr lang="en-US" sz="2400" dirty="0" smtClean="0"/>
                        <a:t>0</a:t>
                      </a:r>
                      <a:endParaRPr lang="en-US" sz="2400" dirty="0"/>
                    </a:p>
                  </a:txBody>
                  <a:tcPr/>
                </a:tc>
              </a:tr>
              <a:tr h="279400">
                <a:tc>
                  <a:txBody>
                    <a:bodyPr/>
                    <a:lstStyle/>
                    <a:p>
                      <a:pPr algn="ctr"/>
                      <a:r>
                        <a:rPr lang="en-US" sz="2400" b="1" dirty="0" smtClean="0">
                          <a:solidFill>
                            <a:srgbClr val="FF0000"/>
                          </a:solidFill>
                        </a:rPr>
                        <a:t>U</a:t>
                      </a:r>
                      <a:endParaRPr lang="en-US" sz="2400" b="1" dirty="0">
                        <a:solidFill>
                          <a:srgbClr val="FF0000"/>
                        </a:solidFill>
                      </a:endParaRPr>
                    </a:p>
                  </a:txBody>
                  <a:tcPr/>
                </a:tc>
                <a:tc>
                  <a:txBody>
                    <a:bodyPr/>
                    <a:lstStyle/>
                    <a:p>
                      <a:pPr algn="ctr"/>
                      <a:r>
                        <a:rPr lang="en-US" sz="2400" dirty="0" smtClean="0"/>
                        <a:t>1</a:t>
                      </a:r>
                      <a:endParaRPr lang="en-US" sz="2400" dirty="0"/>
                    </a:p>
                  </a:txBody>
                  <a:tcPr/>
                </a:tc>
                <a:tc>
                  <a:txBody>
                    <a:bodyPr/>
                    <a:lstStyle/>
                    <a:p>
                      <a:pPr algn="ctr"/>
                      <a:r>
                        <a:rPr lang="en-US" sz="2400" dirty="0" smtClean="0"/>
                        <a:t>1</a:t>
                      </a:r>
                      <a:endParaRPr lang="en-US" sz="2400" dirty="0"/>
                    </a:p>
                  </a:txBody>
                  <a:tcPr/>
                </a:tc>
                <a:tc>
                  <a:txBody>
                    <a:bodyPr/>
                    <a:lstStyle/>
                    <a:p>
                      <a:pPr algn="ctr"/>
                      <a:r>
                        <a:rPr lang="en-US" sz="2400" dirty="0" smtClean="0"/>
                        <a:t>0</a:t>
                      </a:r>
                      <a:endParaRPr lang="en-US" sz="2400" dirty="0"/>
                    </a:p>
                  </a:txBody>
                  <a:tcPr/>
                </a:tc>
                <a:tc>
                  <a:txBody>
                    <a:bodyPr/>
                    <a:lstStyle/>
                    <a:p>
                      <a:pPr algn="ctr"/>
                      <a:r>
                        <a:rPr lang="en-US" sz="2400" dirty="0" smtClean="0"/>
                        <a:t>1</a:t>
                      </a:r>
                      <a:endParaRPr lang="en-US" sz="2400" dirty="0"/>
                    </a:p>
                  </a:txBody>
                  <a:tcPr/>
                </a:tc>
              </a:tr>
              <a:tr h="279400">
                <a:tc>
                  <a:txBody>
                    <a:bodyPr/>
                    <a:lstStyle/>
                    <a:p>
                      <a:pPr algn="ctr"/>
                      <a:r>
                        <a:rPr lang="en-US" sz="2400" b="1" dirty="0" smtClean="0">
                          <a:solidFill>
                            <a:srgbClr val="FF0000"/>
                          </a:solidFill>
                        </a:rPr>
                        <a:t>V</a:t>
                      </a:r>
                      <a:endParaRPr lang="en-US" sz="2400" b="1" dirty="0">
                        <a:solidFill>
                          <a:srgbClr val="FF0000"/>
                        </a:solidFill>
                      </a:endParaRPr>
                    </a:p>
                  </a:txBody>
                  <a:tcPr/>
                </a:tc>
                <a:tc>
                  <a:txBody>
                    <a:bodyPr/>
                    <a:lstStyle/>
                    <a:p>
                      <a:pPr algn="ctr"/>
                      <a:r>
                        <a:rPr lang="en-US" sz="2400" dirty="0" smtClean="0"/>
                        <a:t>1</a:t>
                      </a:r>
                      <a:endParaRPr lang="en-US" sz="2400" dirty="0"/>
                    </a:p>
                  </a:txBody>
                  <a:tcPr/>
                </a:tc>
                <a:tc>
                  <a:txBody>
                    <a:bodyPr/>
                    <a:lstStyle/>
                    <a:p>
                      <a:pPr algn="ctr"/>
                      <a:r>
                        <a:rPr lang="en-US" sz="2400" dirty="0" smtClean="0"/>
                        <a:t>0</a:t>
                      </a:r>
                      <a:endParaRPr lang="en-US" sz="2400" dirty="0"/>
                    </a:p>
                  </a:txBody>
                  <a:tcPr/>
                </a:tc>
                <a:tc>
                  <a:txBody>
                    <a:bodyPr/>
                    <a:lstStyle/>
                    <a:p>
                      <a:pPr algn="ctr"/>
                      <a:r>
                        <a:rPr lang="en-US" sz="2400" dirty="0" smtClean="0"/>
                        <a:t>1</a:t>
                      </a:r>
                      <a:endParaRPr lang="en-US" sz="2400" dirty="0"/>
                    </a:p>
                  </a:txBody>
                  <a:tcPr/>
                </a:tc>
                <a:tc>
                  <a:txBody>
                    <a:bodyPr/>
                    <a:lstStyle/>
                    <a:p>
                      <a:pPr algn="ctr"/>
                      <a:r>
                        <a:rPr lang="en-US" sz="2400" dirty="0" smtClean="0"/>
                        <a:t>0</a:t>
                      </a:r>
                      <a:endParaRPr lang="en-US" sz="2400" dirty="0"/>
                    </a:p>
                  </a:txBody>
                  <a:tcPr/>
                </a:tc>
              </a:tr>
            </a:tbl>
          </a:graphicData>
        </a:graphic>
      </p:graphicFrame>
      <p:sp>
        <p:nvSpPr>
          <p:cNvPr id="4" name="Oval 3"/>
          <p:cNvSpPr/>
          <p:nvPr/>
        </p:nvSpPr>
        <p:spPr>
          <a:xfrm>
            <a:off x="838200" y="21336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S</a:t>
            </a:r>
            <a:endParaRPr lang="en-US" sz="2800" b="1" dirty="0">
              <a:solidFill>
                <a:schemeClr val="tx1"/>
              </a:solidFill>
            </a:endParaRPr>
          </a:p>
        </p:txBody>
      </p:sp>
      <p:sp>
        <p:nvSpPr>
          <p:cNvPr id="5" name="Oval 4"/>
          <p:cNvSpPr/>
          <p:nvPr/>
        </p:nvSpPr>
        <p:spPr>
          <a:xfrm>
            <a:off x="838200" y="35814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V</a:t>
            </a:r>
            <a:endParaRPr lang="en-US" sz="2800" b="1" dirty="0">
              <a:solidFill>
                <a:schemeClr val="tx1"/>
              </a:solidFill>
            </a:endParaRPr>
          </a:p>
        </p:txBody>
      </p:sp>
      <p:sp>
        <p:nvSpPr>
          <p:cNvPr id="6" name="Oval 5"/>
          <p:cNvSpPr/>
          <p:nvPr/>
        </p:nvSpPr>
        <p:spPr>
          <a:xfrm>
            <a:off x="3048000" y="21336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T</a:t>
            </a:r>
            <a:endParaRPr lang="en-US" sz="2800" b="1" dirty="0">
              <a:solidFill>
                <a:schemeClr val="tx1"/>
              </a:solidFill>
            </a:endParaRPr>
          </a:p>
        </p:txBody>
      </p:sp>
      <p:sp>
        <p:nvSpPr>
          <p:cNvPr id="7" name="Oval 6"/>
          <p:cNvSpPr/>
          <p:nvPr/>
        </p:nvSpPr>
        <p:spPr>
          <a:xfrm>
            <a:off x="3048000" y="35814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U</a:t>
            </a:r>
            <a:endParaRPr lang="en-US" sz="2800" b="1" dirty="0">
              <a:solidFill>
                <a:schemeClr val="tx1"/>
              </a:solidFill>
            </a:endParaRPr>
          </a:p>
        </p:txBody>
      </p:sp>
      <p:cxnSp>
        <p:nvCxnSpPr>
          <p:cNvPr id="8" name="Straight Connector 7"/>
          <p:cNvCxnSpPr>
            <a:stCxn id="4" idx="6"/>
            <a:endCxn id="6" idx="2"/>
          </p:cNvCxnSpPr>
          <p:nvPr/>
        </p:nvCxnSpPr>
        <p:spPr>
          <a:xfrm>
            <a:off x="1447800" y="2438400"/>
            <a:ext cx="16002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a:stCxn id="5" idx="6"/>
            <a:endCxn id="7" idx="2"/>
          </p:cNvCxnSpPr>
          <p:nvPr/>
        </p:nvCxnSpPr>
        <p:spPr>
          <a:xfrm>
            <a:off x="1447800" y="3886200"/>
            <a:ext cx="16002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a:stCxn id="4" idx="5"/>
            <a:endCxn id="7" idx="1"/>
          </p:cNvCxnSpPr>
          <p:nvPr/>
        </p:nvCxnSpPr>
        <p:spPr>
          <a:xfrm>
            <a:off x="1358526" y="2653926"/>
            <a:ext cx="1778748" cy="1016748"/>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a:stCxn id="4" idx="4"/>
            <a:endCxn id="5" idx="0"/>
          </p:cNvCxnSpPr>
          <p:nvPr/>
        </p:nvCxnSpPr>
        <p:spPr>
          <a:xfrm>
            <a:off x="1143000" y="2743200"/>
            <a:ext cx="0" cy="838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a:stCxn id="7" idx="0"/>
            <a:endCxn id="6" idx="4"/>
          </p:cNvCxnSpPr>
          <p:nvPr/>
        </p:nvCxnSpPr>
        <p:spPr>
          <a:xfrm flipV="1">
            <a:off x="3352800" y="2743200"/>
            <a:ext cx="0" cy="838200"/>
          </a:xfrm>
          <a:prstGeom prst="line">
            <a:avLst/>
          </a:prstGeom>
        </p:spPr>
        <p:style>
          <a:lnRef idx="2">
            <a:schemeClr val="accent1"/>
          </a:lnRef>
          <a:fillRef idx="0">
            <a:schemeClr val="accent1"/>
          </a:fillRef>
          <a:effectRef idx="1">
            <a:schemeClr val="accent1"/>
          </a:effectRef>
          <a:fontRef idx="minor">
            <a:schemeClr val="tx1"/>
          </a:fontRef>
        </p:style>
      </p:cxnSp>
      <p:sp>
        <p:nvSpPr>
          <p:cNvPr id="13" name="Freeform 12"/>
          <p:cNvSpPr/>
          <p:nvPr/>
        </p:nvSpPr>
        <p:spPr>
          <a:xfrm rot="1341120">
            <a:off x="643143" y="1855141"/>
            <a:ext cx="679830" cy="711463"/>
          </a:xfrm>
          <a:custGeom>
            <a:avLst/>
            <a:gdLst>
              <a:gd name="connsiteX0" fmla="*/ 398060 w 739254"/>
              <a:gd name="connsiteY0" fmla="*/ 602775 h 602775"/>
              <a:gd name="connsiteX1" fmla="*/ 56866 w 739254"/>
              <a:gd name="connsiteY1" fmla="*/ 70513 h 602775"/>
              <a:gd name="connsiteX2" fmla="*/ 739254 w 739254"/>
              <a:gd name="connsiteY2" fmla="*/ 179695 h 602775"/>
            </a:gdLst>
            <a:ahLst/>
            <a:cxnLst>
              <a:cxn ang="0">
                <a:pos x="connsiteX0" y="connsiteY0"/>
              </a:cxn>
              <a:cxn ang="0">
                <a:pos x="connsiteX1" y="connsiteY1"/>
              </a:cxn>
              <a:cxn ang="0">
                <a:pos x="connsiteX2" y="connsiteY2"/>
              </a:cxn>
            </a:cxnLst>
            <a:rect l="l" t="t" r="r" b="b"/>
            <a:pathLst>
              <a:path w="739254" h="602775">
                <a:moveTo>
                  <a:pt x="398060" y="602775"/>
                </a:moveTo>
                <a:cubicBezTo>
                  <a:pt x="199030" y="371900"/>
                  <a:pt x="0" y="141026"/>
                  <a:pt x="56866" y="70513"/>
                </a:cubicBezTo>
                <a:cubicBezTo>
                  <a:pt x="113732" y="0"/>
                  <a:pt x="602776" y="225188"/>
                  <a:pt x="739254" y="179695"/>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aphicFrame>
        <p:nvGraphicFramePr>
          <p:cNvPr id="15" name="Content Placeholder 13"/>
          <p:cNvGraphicFramePr>
            <a:graphicFrameLocks/>
          </p:cNvGraphicFramePr>
          <p:nvPr/>
        </p:nvGraphicFramePr>
        <p:xfrm>
          <a:off x="4495800" y="2057400"/>
          <a:ext cx="4267200" cy="2286000"/>
        </p:xfrm>
        <a:graphic>
          <a:graphicData uri="http://schemas.openxmlformats.org/drawingml/2006/table">
            <a:tbl>
              <a:tblPr firstRow="1" bandRow="1">
                <a:tableStyleId>{D7AC3CCA-C797-4891-BE02-D94E43425B78}</a:tableStyleId>
              </a:tblPr>
              <a:tblGrid>
                <a:gridCol w="853440"/>
                <a:gridCol w="853440"/>
                <a:gridCol w="853440"/>
                <a:gridCol w="853440"/>
                <a:gridCol w="853440"/>
              </a:tblGrid>
              <a:tr h="279400">
                <a:tc>
                  <a:txBody>
                    <a:bodyPr/>
                    <a:lstStyle/>
                    <a:p>
                      <a:pPr algn="ctr"/>
                      <a:endParaRPr lang="en-US" sz="2400" dirty="0">
                        <a:solidFill>
                          <a:schemeClr val="tx1"/>
                        </a:solidFill>
                      </a:endParaRPr>
                    </a:p>
                  </a:txBody>
                  <a:tcPr/>
                </a:tc>
                <a:tc>
                  <a:txBody>
                    <a:bodyPr/>
                    <a:lstStyle/>
                    <a:p>
                      <a:pPr algn="ctr"/>
                      <a:r>
                        <a:rPr lang="en-US" sz="2400" dirty="0" smtClean="0">
                          <a:solidFill>
                            <a:srgbClr val="FF0000"/>
                          </a:solidFill>
                        </a:rPr>
                        <a:t>S</a:t>
                      </a:r>
                      <a:endParaRPr lang="en-US" sz="2400" dirty="0">
                        <a:solidFill>
                          <a:srgbClr val="FF0000"/>
                        </a:solidFill>
                      </a:endParaRPr>
                    </a:p>
                  </a:txBody>
                  <a:tcPr/>
                </a:tc>
                <a:tc>
                  <a:txBody>
                    <a:bodyPr/>
                    <a:lstStyle/>
                    <a:p>
                      <a:pPr algn="ctr"/>
                      <a:r>
                        <a:rPr lang="en-US" sz="2400" dirty="0" smtClean="0">
                          <a:solidFill>
                            <a:srgbClr val="FF0000"/>
                          </a:solidFill>
                        </a:rPr>
                        <a:t>T</a:t>
                      </a:r>
                      <a:endParaRPr lang="en-US" sz="2400" dirty="0">
                        <a:solidFill>
                          <a:srgbClr val="FF0000"/>
                        </a:solidFill>
                      </a:endParaRPr>
                    </a:p>
                  </a:txBody>
                  <a:tcPr/>
                </a:tc>
                <a:tc>
                  <a:txBody>
                    <a:bodyPr/>
                    <a:lstStyle/>
                    <a:p>
                      <a:pPr algn="ctr"/>
                      <a:r>
                        <a:rPr lang="en-US" sz="2400" dirty="0" smtClean="0">
                          <a:solidFill>
                            <a:srgbClr val="FF0000"/>
                          </a:solidFill>
                        </a:rPr>
                        <a:t>U</a:t>
                      </a:r>
                      <a:endParaRPr lang="en-US" sz="2400" dirty="0">
                        <a:solidFill>
                          <a:srgbClr val="FF0000"/>
                        </a:solidFill>
                      </a:endParaRPr>
                    </a:p>
                  </a:txBody>
                  <a:tcPr/>
                </a:tc>
                <a:tc>
                  <a:txBody>
                    <a:bodyPr/>
                    <a:lstStyle/>
                    <a:p>
                      <a:pPr algn="ctr"/>
                      <a:r>
                        <a:rPr lang="en-US" sz="2400" dirty="0" smtClean="0">
                          <a:solidFill>
                            <a:srgbClr val="FF0000"/>
                          </a:solidFill>
                        </a:rPr>
                        <a:t>V</a:t>
                      </a:r>
                      <a:endParaRPr lang="en-US" sz="2400" dirty="0">
                        <a:solidFill>
                          <a:srgbClr val="FF0000"/>
                        </a:solidFill>
                      </a:endParaRPr>
                    </a:p>
                  </a:txBody>
                  <a:tcPr/>
                </a:tc>
              </a:tr>
              <a:tr h="279400">
                <a:tc>
                  <a:txBody>
                    <a:bodyPr/>
                    <a:lstStyle/>
                    <a:p>
                      <a:pPr algn="ctr"/>
                      <a:r>
                        <a:rPr lang="en-US" sz="2400" b="1" dirty="0" smtClean="0">
                          <a:solidFill>
                            <a:srgbClr val="FF0000"/>
                          </a:solidFill>
                        </a:rPr>
                        <a:t>S</a:t>
                      </a:r>
                      <a:endParaRPr lang="en-US" sz="2400" b="1" dirty="0">
                        <a:solidFill>
                          <a:srgbClr val="FF0000"/>
                        </a:solidFill>
                      </a:endParaRPr>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r>
              <a:tr h="279400">
                <a:tc>
                  <a:txBody>
                    <a:bodyPr/>
                    <a:lstStyle/>
                    <a:p>
                      <a:pPr algn="ctr"/>
                      <a:r>
                        <a:rPr lang="en-US" sz="2400" b="1" dirty="0" smtClean="0">
                          <a:solidFill>
                            <a:srgbClr val="FF0000"/>
                          </a:solidFill>
                        </a:rPr>
                        <a:t>T</a:t>
                      </a:r>
                      <a:endParaRPr lang="en-US" sz="2400" b="1" dirty="0">
                        <a:solidFill>
                          <a:srgbClr val="FF0000"/>
                        </a:solidFill>
                      </a:endParaRPr>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r>
              <a:tr h="279400">
                <a:tc>
                  <a:txBody>
                    <a:bodyPr/>
                    <a:lstStyle/>
                    <a:p>
                      <a:pPr algn="ctr"/>
                      <a:r>
                        <a:rPr lang="en-US" sz="2400" b="1" dirty="0" smtClean="0">
                          <a:solidFill>
                            <a:srgbClr val="FF0000"/>
                          </a:solidFill>
                        </a:rPr>
                        <a:t>U</a:t>
                      </a:r>
                      <a:endParaRPr lang="en-US" sz="2400" b="1" dirty="0">
                        <a:solidFill>
                          <a:srgbClr val="FF0000"/>
                        </a:solidFill>
                      </a:endParaRPr>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r>
              <a:tr h="279400">
                <a:tc>
                  <a:txBody>
                    <a:bodyPr/>
                    <a:lstStyle/>
                    <a:p>
                      <a:pPr algn="ctr"/>
                      <a:r>
                        <a:rPr lang="en-US" sz="2400" b="1" dirty="0" smtClean="0">
                          <a:solidFill>
                            <a:srgbClr val="FF0000"/>
                          </a:solidFill>
                        </a:rPr>
                        <a:t>V</a:t>
                      </a:r>
                      <a:endParaRPr lang="en-US" sz="2400" b="1" dirty="0">
                        <a:solidFill>
                          <a:srgbClr val="FF0000"/>
                        </a:solidFill>
                      </a:endParaRPr>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r>
            </a:tbl>
          </a:graphicData>
        </a:graphic>
      </p:graphicFrame>
      <p:sp>
        <p:nvSpPr>
          <p:cNvPr id="16" name="Content Placeholder 2"/>
          <p:cNvSpPr txBox="1">
            <a:spLocks/>
          </p:cNvSpPr>
          <p:nvPr/>
        </p:nvSpPr>
        <p:spPr bwMode="auto">
          <a:xfrm>
            <a:off x="457200" y="4724400"/>
            <a:ext cx="8229600" cy="160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457200" rtl="0" eaLnBrk="1" fontAlgn="base" latinLnBrk="0" hangingPunct="1">
              <a:lnSpc>
                <a:spcPct val="100000"/>
              </a:lnSpc>
              <a:spcBef>
                <a:spcPct val="20000"/>
              </a:spcBef>
              <a:spcAft>
                <a:spcPct val="0"/>
              </a:spcAft>
              <a:buClr>
                <a:srgbClr val="DD7309"/>
              </a:buClr>
              <a:buSzPct val="110000"/>
              <a:buFont typeface="Wingdings" pitchFamily="2" charset="2"/>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Since this is an undirected graph, the adjacency matrix is symmetric</a:t>
            </a:r>
          </a:p>
          <a:p>
            <a:pPr marL="342900" marR="0" lvl="0" indent="-342900" algn="l" defTabSz="457200" rtl="0" eaLnBrk="1" fontAlgn="base" latinLnBrk="0" hangingPunct="1">
              <a:lnSpc>
                <a:spcPct val="100000"/>
              </a:lnSpc>
              <a:spcBef>
                <a:spcPct val="20000"/>
              </a:spcBef>
              <a:spcAft>
                <a:spcPct val="0"/>
              </a:spcAft>
              <a:buClr>
                <a:srgbClr val="DD7309"/>
              </a:buClr>
              <a:buSzPct val="110000"/>
              <a:buFont typeface="Wingdings" pitchFamily="2" charset="2"/>
              <a:buChar char="§"/>
              <a:tabLst/>
              <a:defRPr/>
            </a:pPr>
            <a:r>
              <a:rPr lang="en-US" sz="2800" dirty="0" smtClean="0">
                <a:ea typeface="ＭＳ Ｐゴシック" pitchFamily="34" charset="-128"/>
              </a:rPr>
              <a:t>A directed graph may not have a symmetric adjacency matrix.</a:t>
            </a:r>
            <a:endParaRPr kumimoji="0" lang="en-US" sz="2800" b="0" i="0" u="none" strike="noStrike" kern="1200" cap="none" spc="0" normalizeH="0" baseline="0" noProof="0" dirty="0">
              <a:ln>
                <a:noFill/>
              </a:ln>
              <a:solidFill>
                <a:schemeClr val="tx1"/>
              </a:solidFill>
              <a:effectLst/>
              <a:uLnTx/>
              <a:uFillTx/>
              <a:latin typeface="+mn-lt"/>
              <a:ea typeface="ＭＳ Ｐゴシック" pitchFamily="34" charset="-128"/>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Graph – Adjacency List</a:t>
            </a:r>
            <a:endParaRPr lang="en-US" dirty="0"/>
          </a:p>
        </p:txBody>
      </p:sp>
      <p:sp>
        <p:nvSpPr>
          <p:cNvPr id="3" name="Content Placeholder 2"/>
          <p:cNvSpPr>
            <a:spLocks noGrp="1"/>
          </p:cNvSpPr>
          <p:nvPr>
            <p:ph idx="1"/>
          </p:nvPr>
        </p:nvSpPr>
        <p:spPr/>
        <p:txBody>
          <a:bodyPr/>
          <a:lstStyle/>
          <a:p>
            <a:r>
              <a:rPr lang="en-US" dirty="0" smtClean="0"/>
              <a:t>An array of linked lists</a:t>
            </a:r>
          </a:p>
          <a:p>
            <a:pPr lvl="1"/>
            <a:r>
              <a:rPr lang="en-US" dirty="0" smtClean="0"/>
              <a:t>Where Array[</a:t>
            </a:r>
            <a:r>
              <a:rPr lang="en-US" dirty="0" err="1" smtClean="0"/>
              <a:t>i</a:t>
            </a:r>
            <a:r>
              <a:rPr lang="en-US" dirty="0" smtClean="0"/>
              <a:t>] holds the list of vertices that are adjacent to vertex </a:t>
            </a:r>
            <a:r>
              <a:rPr lang="en-US" dirty="0" err="1" smtClean="0"/>
              <a:t>i</a:t>
            </a:r>
            <a:endParaRPr lang="en-US" dirty="0"/>
          </a:p>
        </p:txBody>
      </p:sp>
      <p:sp>
        <p:nvSpPr>
          <p:cNvPr id="4" name="Oval 3"/>
          <p:cNvSpPr/>
          <p:nvPr/>
        </p:nvSpPr>
        <p:spPr>
          <a:xfrm>
            <a:off x="838200" y="37338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0</a:t>
            </a:r>
            <a:endParaRPr lang="en-US" sz="2800" b="1" dirty="0">
              <a:solidFill>
                <a:schemeClr val="tx1"/>
              </a:solidFill>
            </a:endParaRPr>
          </a:p>
        </p:txBody>
      </p:sp>
      <p:sp>
        <p:nvSpPr>
          <p:cNvPr id="5" name="Oval 4"/>
          <p:cNvSpPr/>
          <p:nvPr/>
        </p:nvSpPr>
        <p:spPr>
          <a:xfrm>
            <a:off x="838200" y="51816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3</a:t>
            </a:r>
            <a:endParaRPr lang="en-US" sz="2800" b="1" dirty="0">
              <a:solidFill>
                <a:schemeClr val="tx1"/>
              </a:solidFill>
            </a:endParaRPr>
          </a:p>
        </p:txBody>
      </p:sp>
      <p:sp>
        <p:nvSpPr>
          <p:cNvPr id="6" name="Oval 5"/>
          <p:cNvSpPr/>
          <p:nvPr/>
        </p:nvSpPr>
        <p:spPr>
          <a:xfrm>
            <a:off x="3048000" y="37338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1</a:t>
            </a:r>
            <a:endParaRPr lang="en-US" sz="2800" b="1" dirty="0">
              <a:solidFill>
                <a:schemeClr val="tx1"/>
              </a:solidFill>
            </a:endParaRPr>
          </a:p>
        </p:txBody>
      </p:sp>
      <p:sp>
        <p:nvSpPr>
          <p:cNvPr id="7" name="Oval 6"/>
          <p:cNvSpPr/>
          <p:nvPr/>
        </p:nvSpPr>
        <p:spPr>
          <a:xfrm>
            <a:off x="3048000" y="51816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2</a:t>
            </a:r>
            <a:endParaRPr lang="en-US" sz="2800" b="1" dirty="0">
              <a:solidFill>
                <a:schemeClr val="tx1"/>
              </a:solidFill>
            </a:endParaRPr>
          </a:p>
        </p:txBody>
      </p:sp>
      <p:cxnSp>
        <p:nvCxnSpPr>
          <p:cNvPr id="8" name="Straight Connector 7"/>
          <p:cNvCxnSpPr>
            <a:stCxn id="4" idx="6"/>
            <a:endCxn id="6" idx="2"/>
          </p:cNvCxnSpPr>
          <p:nvPr/>
        </p:nvCxnSpPr>
        <p:spPr>
          <a:xfrm>
            <a:off x="1447800" y="4038600"/>
            <a:ext cx="1600200" cy="0"/>
          </a:xfrm>
          <a:prstGeom prst="line">
            <a:avLst/>
          </a:prstGeom>
          <a:ln w="31750">
            <a:tailEnd type="stealth" w="lg" len="lg"/>
          </a:ln>
        </p:spPr>
        <p:style>
          <a:lnRef idx="2">
            <a:schemeClr val="accent1"/>
          </a:lnRef>
          <a:fillRef idx="0">
            <a:schemeClr val="accent1"/>
          </a:fillRef>
          <a:effectRef idx="1">
            <a:schemeClr val="accent1"/>
          </a:effectRef>
          <a:fontRef idx="minor">
            <a:schemeClr val="tx1"/>
          </a:fontRef>
        </p:style>
      </p:cxnSp>
      <p:cxnSp>
        <p:nvCxnSpPr>
          <p:cNvPr id="9" name="Straight Connector 8"/>
          <p:cNvCxnSpPr>
            <a:stCxn id="5" idx="6"/>
            <a:endCxn id="7" idx="2"/>
          </p:cNvCxnSpPr>
          <p:nvPr/>
        </p:nvCxnSpPr>
        <p:spPr>
          <a:xfrm>
            <a:off x="1447800" y="5486400"/>
            <a:ext cx="1600200" cy="0"/>
          </a:xfrm>
          <a:prstGeom prst="line">
            <a:avLst/>
          </a:prstGeom>
          <a:ln w="31750">
            <a:tailEnd type="stealth" w="lg" len="lg"/>
          </a:ln>
        </p:spPr>
        <p:style>
          <a:lnRef idx="2">
            <a:schemeClr val="accent1"/>
          </a:lnRef>
          <a:fillRef idx="0">
            <a:schemeClr val="accent1"/>
          </a:fillRef>
          <a:effectRef idx="1">
            <a:schemeClr val="accent1"/>
          </a:effectRef>
          <a:fontRef idx="minor">
            <a:schemeClr val="tx1"/>
          </a:fontRef>
        </p:style>
      </p:cxnSp>
      <p:cxnSp>
        <p:nvCxnSpPr>
          <p:cNvPr id="10" name="Straight Connector 9"/>
          <p:cNvCxnSpPr>
            <a:stCxn id="4" idx="5"/>
            <a:endCxn id="7" idx="1"/>
          </p:cNvCxnSpPr>
          <p:nvPr/>
        </p:nvCxnSpPr>
        <p:spPr>
          <a:xfrm>
            <a:off x="1358526" y="4254126"/>
            <a:ext cx="1778748" cy="1016748"/>
          </a:xfrm>
          <a:prstGeom prst="line">
            <a:avLst/>
          </a:prstGeom>
          <a:ln w="31750">
            <a:tailEnd type="stealth" w="lg" len="lg"/>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a:stCxn id="4" idx="4"/>
            <a:endCxn id="5" idx="0"/>
          </p:cNvCxnSpPr>
          <p:nvPr/>
        </p:nvCxnSpPr>
        <p:spPr>
          <a:xfrm>
            <a:off x="1143000" y="4343400"/>
            <a:ext cx="0" cy="838200"/>
          </a:xfrm>
          <a:prstGeom prst="line">
            <a:avLst/>
          </a:prstGeom>
          <a:ln w="31750">
            <a:tailEnd type="stealth" w="lg" len="lg"/>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a:stCxn id="7" idx="0"/>
            <a:endCxn id="6" idx="4"/>
          </p:cNvCxnSpPr>
          <p:nvPr/>
        </p:nvCxnSpPr>
        <p:spPr>
          <a:xfrm flipV="1">
            <a:off x="3352800" y="4343400"/>
            <a:ext cx="0" cy="838200"/>
          </a:xfrm>
          <a:prstGeom prst="line">
            <a:avLst/>
          </a:prstGeom>
          <a:ln w="31750">
            <a:tailEnd type="stealth" w="lg" len="lg"/>
          </a:ln>
        </p:spPr>
        <p:style>
          <a:lnRef idx="2">
            <a:schemeClr val="accent1"/>
          </a:lnRef>
          <a:fillRef idx="0">
            <a:schemeClr val="accent1"/>
          </a:fillRef>
          <a:effectRef idx="1">
            <a:schemeClr val="accent1"/>
          </a:effectRef>
          <a:fontRef idx="minor">
            <a:schemeClr val="tx1"/>
          </a:fontRef>
        </p:style>
      </p:cxnSp>
      <p:sp>
        <p:nvSpPr>
          <p:cNvPr id="13" name="Freeform 12"/>
          <p:cNvSpPr/>
          <p:nvPr/>
        </p:nvSpPr>
        <p:spPr>
          <a:xfrm rot="1341120">
            <a:off x="643143" y="3455341"/>
            <a:ext cx="679830" cy="711463"/>
          </a:xfrm>
          <a:custGeom>
            <a:avLst/>
            <a:gdLst>
              <a:gd name="connsiteX0" fmla="*/ 398060 w 739254"/>
              <a:gd name="connsiteY0" fmla="*/ 602775 h 602775"/>
              <a:gd name="connsiteX1" fmla="*/ 56866 w 739254"/>
              <a:gd name="connsiteY1" fmla="*/ 70513 h 602775"/>
              <a:gd name="connsiteX2" fmla="*/ 739254 w 739254"/>
              <a:gd name="connsiteY2" fmla="*/ 179695 h 602775"/>
            </a:gdLst>
            <a:ahLst/>
            <a:cxnLst>
              <a:cxn ang="0">
                <a:pos x="connsiteX0" y="connsiteY0"/>
              </a:cxn>
              <a:cxn ang="0">
                <a:pos x="connsiteX1" y="connsiteY1"/>
              </a:cxn>
              <a:cxn ang="0">
                <a:pos x="connsiteX2" y="connsiteY2"/>
              </a:cxn>
            </a:cxnLst>
            <a:rect l="l" t="t" r="r" b="b"/>
            <a:pathLst>
              <a:path w="739254" h="602775">
                <a:moveTo>
                  <a:pt x="398060" y="602775"/>
                </a:moveTo>
                <a:cubicBezTo>
                  <a:pt x="199030" y="371900"/>
                  <a:pt x="0" y="141026"/>
                  <a:pt x="56866" y="70513"/>
                </a:cubicBezTo>
                <a:cubicBezTo>
                  <a:pt x="113732" y="0"/>
                  <a:pt x="602776" y="225188"/>
                  <a:pt x="739254" y="179695"/>
                </a:cubicBezTo>
              </a:path>
            </a:pathLst>
          </a:custGeom>
          <a:ln w="31750">
            <a:tailEnd type="stealth"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 name="Rectangle 13"/>
          <p:cNvSpPr/>
          <p:nvPr/>
        </p:nvSpPr>
        <p:spPr>
          <a:xfrm>
            <a:off x="4419600" y="3429000"/>
            <a:ext cx="609600" cy="6858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4419600" y="4114800"/>
            <a:ext cx="609600" cy="6858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4419600" y="4800600"/>
            <a:ext cx="609600" cy="6858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4419600" y="5486400"/>
            <a:ext cx="609600" cy="6858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5257800" y="3505200"/>
            <a:ext cx="762000" cy="5334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chemeClr val="tx1"/>
                </a:solidFill>
              </a:rPr>
              <a:t>0</a:t>
            </a:r>
            <a:r>
              <a:rPr lang="en-US" sz="2800" dirty="0" smtClean="0">
                <a:solidFill>
                  <a:schemeClr val="bg1"/>
                </a:solidFill>
              </a:rPr>
              <a:t>__</a:t>
            </a:r>
            <a:r>
              <a:rPr lang="en-US" sz="2800" dirty="0" smtClean="0">
                <a:solidFill>
                  <a:schemeClr val="tx1"/>
                </a:solidFill>
              </a:rPr>
              <a:t>     </a:t>
            </a:r>
            <a:endParaRPr lang="en-US" sz="2800" dirty="0">
              <a:solidFill>
                <a:schemeClr val="tx1"/>
              </a:solidFill>
            </a:endParaRPr>
          </a:p>
        </p:txBody>
      </p:sp>
      <p:cxnSp>
        <p:nvCxnSpPr>
          <p:cNvPr id="22" name="Straight Connector 21"/>
          <p:cNvCxnSpPr>
            <a:stCxn id="18" idx="0"/>
            <a:endCxn id="18" idx="2"/>
          </p:cNvCxnSpPr>
          <p:nvPr/>
        </p:nvCxnSpPr>
        <p:spPr>
          <a:xfrm>
            <a:off x="5638800" y="3505200"/>
            <a:ext cx="0" cy="5334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6248400" y="3505200"/>
            <a:ext cx="762000" cy="5334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chemeClr val="tx1"/>
                </a:solidFill>
              </a:rPr>
              <a:t>1</a:t>
            </a:r>
            <a:r>
              <a:rPr lang="en-US" sz="2800" dirty="0" smtClean="0">
                <a:solidFill>
                  <a:schemeClr val="bg1"/>
                </a:solidFill>
              </a:rPr>
              <a:t>__</a:t>
            </a:r>
            <a:r>
              <a:rPr lang="en-US" sz="2800" dirty="0" smtClean="0">
                <a:solidFill>
                  <a:schemeClr val="tx1"/>
                </a:solidFill>
              </a:rPr>
              <a:t>     </a:t>
            </a:r>
            <a:endParaRPr lang="en-US" sz="2800" dirty="0">
              <a:solidFill>
                <a:schemeClr val="tx1"/>
              </a:solidFill>
            </a:endParaRPr>
          </a:p>
        </p:txBody>
      </p:sp>
      <p:cxnSp>
        <p:nvCxnSpPr>
          <p:cNvPr id="25" name="Straight Connector 24"/>
          <p:cNvCxnSpPr>
            <a:stCxn id="24" idx="0"/>
            <a:endCxn id="24" idx="2"/>
          </p:cNvCxnSpPr>
          <p:nvPr/>
        </p:nvCxnSpPr>
        <p:spPr>
          <a:xfrm>
            <a:off x="6629400" y="3505200"/>
            <a:ext cx="0" cy="5334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6" name="Rectangle 25"/>
          <p:cNvSpPr/>
          <p:nvPr/>
        </p:nvSpPr>
        <p:spPr>
          <a:xfrm>
            <a:off x="7239000" y="3505200"/>
            <a:ext cx="762000" cy="5334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chemeClr val="tx1"/>
                </a:solidFill>
              </a:rPr>
              <a:t>2</a:t>
            </a:r>
            <a:r>
              <a:rPr lang="en-US" sz="2800" dirty="0" smtClean="0">
                <a:solidFill>
                  <a:schemeClr val="bg1"/>
                </a:solidFill>
              </a:rPr>
              <a:t>__</a:t>
            </a:r>
            <a:r>
              <a:rPr lang="en-US" sz="2800" dirty="0" smtClean="0">
                <a:solidFill>
                  <a:schemeClr val="tx1"/>
                </a:solidFill>
              </a:rPr>
              <a:t>     </a:t>
            </a:r>
            <a:endParaRPr lang="en-US" sz="2800" dirty="0">
              <a:solidFill>
                <a:schemeClr val="tx1"/>
              </a:solidFill>
            </a:endParaRPr>
          </a:p>
        </p:txBody>
      </p:sp>
      <p:cxnSp>
        <p:nvCxnSpPr>
          <p:cNvPr id="27" name="Straight Connector 26"/>
          <p:cNvCxnSpPr>
            <a:stCxn id="26" idx="0"/>
            <a:endCxn id="26" idx="2"/>
          </p:cNvCxnSpPr>
          <p:nvPr/>
        </p:nvCxnSpPr>
        <p:spPr>
          <a:xfrm>
            <a:off x="7620000" y="3505200"/>
            <a:ext cx="0" cy="5334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8" name="Rectangle 27"/>
          <p:cNvSpPr/>
          <p:nvPr/>
        </p:nvSpPr>
        <p:spPr>
          <a:xfrm>
            <a:off x="8153400" y="3505200"/>
            <a:ext cx="762000" cy="5334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chemeClr val="tx1"/>
                </a:solidFill>
              </a:rPr>
              <a:t>3  </a:t>
            </a:r>
            <a:r>
              <a:rPr lang="en-US" sz="2800" dirty="0" smtClean="0">
                <a:solidFill>
                  <a:srgbClr val="FF0000"/>
                </a:solidFill>
              </a:rPr>
              <a:t>X</a:t>
            </a:r>
            <a:r>
              <a:rPr lang="en-US" sz="2800" dirty="0" smtClean="0">
                <a:solidFill>
                  <a:schemeClr val="tx1"/>
                </a:solidFill>
              </a:rPr>
              <a:t>     </a:t>
            </a:r>
            <a:endParaRPr lang="en-US" sz="2800" dirty="0">
              <a:solidFill>
                <a:schemeClr val="tx1"/>
              </a:solidFill>
            </a:endParaRPr>
          </a:p>
        </p:txBody>
      </p:sp>
      <p:cxnSp>
        <p:nvCxnSpPr>
          <p:cNvPr id="29" name="Straight Connector 28"/>
          <p:cNvCxnSpPr>
            <a:stCxn id="28" idx="0"/>
            <a:endCxn id="28" idx="2"/>
          </p:cNvCxnSpPr>
          <p:nvPr/>
        </p:nvCxnSpPr>
        <p:spPr>
          <a:xfrm>
            <a:off x="8534400" y="3505200"/>
            <a:ext cx="0" cy="5334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0" name="Rectangle 29"/>
          <p:cNvSpPr/>
          <p:nvPr/>
        </p:nvSpPr>
        <p:spPr>
          <a:xfrm>
            <a:off x="5257800" y="4876800"/>
            <a:ext cx="762000" cy="5334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chemeClr val="tx1"/>
                </a:solidFill>
              </a:rPr>
              <a:t>1</a:t>
            </a:r>
            <a:r>
              <a:rPr lang="en-US" sz="2800" dirty="0" smtClean="0">
                <a:solidFill>
                  <a:schemeClr val="bg1"/>
                </a:solidFill>
              </a:rPr>
              <a:t>_</a:t>
            </a:r>
            <a:r>
              <a:rPr lang="en-US" sz="2800" dirty="0" smtClean="0">
                <a:solidFill>
                  <a:srgbClr val="FF0000"/>
                </a:solidFill>
              </a:rPr>
              <a:t>X</a:t>
            </a:r>
            <a:r>
              <a:rPr lang="en-US" sz="2800" dirty="0" smtClean="0">
                <a:solidFill>
                  <a:schemeClr val="tx1"/>
                </a:solidFill>
              </a:rPr>
              <a:t>     </a:t>
            </a:r>
            <a:endParaRPr lang="en-US" sz="2800" dirty="0">
              <a:solidFill>
                <a:schemeClr val="tx1"/>
              </a:solidFill>
            </a:endParaRPr>
          </a:p>
        </p:txBody>
      </p:sp>
      <p:cxnSp>
        <p:nvCxnSpPr>
          <p:cNvPr id="31" name="Straight Connector 30"/>
          <p:cNvCxnSpPr>
            <a:stCxn id="30" idx="0"/>
            <a:endCxn id="30" idx="2"/>
          </p:cNvCxnSpPr>
          <p:nvPr/>
        </p:nvCxnSpPr>
        <p:spPr>
          <a:xfrm>
            <a:off x="5638800" y="4876800"/>
            <a:ext cx="0" cy="5334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2" name="Rectangle 31"/>
          <p:cNvSpPr/>
          <p:nvPr/>
        </p:nvSpPr>
        <p:spPr>
          <a:xfrm>
            <a:off x="5257800" y="5562600"/>
            <a:ext cx="762000" cy="5334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chemeClr val="tx1"/>
                </a:solidFill>
              </a:rPr>
              <a:t>2</a:t>
            </a:r>
            <a:r>
              <a:rPr lang="en-US" sz="2800" dirty="0" smtClean="0">
                <a:solidFill>
                  <a:schemeClr val="bg1"/>
                </a:solidFill>
              </a:rPr>
              <a:t>_</a:t>
            </a:r>
            <a:r>
              <a:rPr lang="en-US" sz="2800" dirty="0" smtClean="0">
                <a:solidFill>
                  <a:srgbClr val="FF0000"/>
                </a:solidFill>
              </a:rPr>
              <a:t>X</a:t>
            </a:r>
            <a:r>
              <a:rPr lang="en-US" sz="2800" dirty="0" smtClean="0">
                <a:solidFill>
                  <a:schemeClr val="tx1"/>
                </a:solidFill>
              </a:rPr>
              <a:t>    </a:t>
            </a:r>
            <a:endParaRPr lang="en-US" sz="2800" dirty="0">
              <a:solidFill>
                <a:schemeClr val="tx1"/>
              </a:solidFill>
            </a:endParaRPr>
          </a:p>
        </p:txBody>
      </p:sp>
      <p:cxnSp>
        <p:nvCxnSpPr>
          <p:cNvPr id="33" name="Straight Connector 32"/>
          <p:cNvCxnSpPr>
            <a:stCxn id="32" idx="0"/>
            <a:endCxn id="32" idx="2"/>
          </p:cNvCxnSpPr>
          <p:nvPr/>
        </p:nvCxnSpPr>
        <p:spPr>
          <a:xfrm>
            <a:off x="5638800" y="5562600"/>
            <a:ext cx="0" cy="5334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9" name="TextBox 38"/>
          <p:cNvSpPr txBox="1"/>
          <p:nvPr/>
        </p:nvSpPr>
        <p:spPr>
          <a:xfrm>
            <a:off x="4128392" y="3515380"/>
            <a:ext cx="367408" cy="523220"/>
          </a:xfrm>
          <a:prstGeom prst="rect">
            <a:avLst/>
          </a:prstGeom>
          <a:noFill/>
        </p:spPr>
        <p:txBody>
          <a:bodyPr wrap="none" rtlCol="0">
            <a:spAutoFit/>
          </a:bodyPr>
          <a:lstStyle/>
          <a:p>
            <a:r>
              <a:rPr lang="en-US" sz="2800" dirty="0" smtClean="0"/>
              <a:t>0</a:t>
            </a:r>
            <a:endParaRPr lang="en-US" sz="2800" dirty="0"/>
          </a:p>
        </p:txBody>
      </p:sp>
      <p:sp>
        <p:nvSpPr>
          <p:cNvPr id="40" name="TextBox 39"/>
          <p:cNvSpPr txBox="1"/>
          <p:nvPr/>
        </p:nvSpPr>
        <p:spPr>
          <a:xfrm>
            <a:off x="4128392" y="4201180"/>
            <a:ext cx="367408" cy="523220"/>
          </a:xfrm>
          <a:prstGeom prst="rect">
            <a:avLst/>
          </a:prstGeom>
          <a:noFill/>
        </p:spPr>
        <p:txBody>
          <a:bodyPr wrap="none" rtlCol="0">
            <a:spAutoFit/>
          </a:bodyPr>
          <a:lstStyle/>
          <a:p>
            <a:r>
              <a:rPr lang="en-US" sz="2800" dirty="0" smtClean="0"/>
              <a:t>1</a:t>
            </a:r>
            <a:endParaRPr lang="en-US" sz="2800" dirty="0"/>
          </a:p>
        </p:txBody>
      </p:sp>
      <p:sp>
        <p:nvSpPr>
          <p:cNvPr id="41" name="TextBox 40"/>
          <p:cNvSpPr txBox="1"/>
          <p:nvPr/>
        </p:nvSpPr>
        <p:spPr>
          <a:xfrm>
            <a:off x="4128392" y="4886980"/>
            <a:ext cx="367408" cy="523220"/>
          </a:xfrm>
          <a:prstGeom prst="rect">
            <a:avLst/>
          </a:prstGeom>
          <a:noFill/>
        </p:spPr>
        <p:txBody>
          <a:bodyPr wrap="none" rtlCol="0">
            <a:spAutoFit/>
          </a:bodyPr>
          <a:lstStyle/>
          <a:p>
            <a:r>
              <a:rPr lang="en-US" sz="2800" dirty="0" smtClean="0"/>
              <a:t>2</a:t>
            </a:r>
            <a:endParaRPr lang="en-US" sz="2800" dirty="0"/>
          </a:p>
        </p:txBody>
      </p:sp>
      <p:sp>
        <p:nvSpPr>
          <p:cNvPr id="42" name="TextBox 41"/>
          <p:cNvSpPr txBox="1"/>
          <p:nvPr/>
        </p:nvSpPr>
        <p:spPr>
          <a:xfrm>
            <a:off x="4128392" y="5562600"/>
            <a:ext cx="367408" cy="523220"/>
          </a:xfrm>
          <a:prstGeom prst="rect">
            <a:avLst/>
          </a:prstGeom>
          <a:noFill/>
        </p:spPr>
        <p:txBody>
          <a:bodyPr wrap="none" rtlCol="0">
            <a:spAutoFit/>
          </a:bodyPr>
          <a:lstStyle/>
          <a:p>
            <a:r>
              <a:rPr lang="en-US" sz="2800" dirty="0" smtClean="0"/>
              <a:t>3</a:t>
            </a:r>
            <a:endParaRPr lang="en-US" sz="2800" dirty="0"/>
          </a:p>
        </p:txBody>
      </p:sp>
      <p:cxnSp>
        <p:nvCxnSpPr>
          <p:cNvPr id="47" name="Straight Arrow Connector 46"/>
          <p:cNvCxnSpPr/>
          <p:nvPr/>
        </p:nvCxnSpPr>
        <p:spPr>
          <a:xfrm>
            <a:off x="4724400" y="3810000"/>
            <a:ext cx="609600" cy="0"/>
          </a:xfrm>
          <a:prstGeom prst="straightConnector1">
            <a:avLst/>
          </a:prstGeom>
          <a:ln w="38100">
            <a:tailEnd type="arrow"/>
          </a:ln>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p:nvPr/>
        </p:nvCxnSpPr>
        <p:spPr>
          <a:xfrm>
            <a:off x="5867400" y="3810000"/>
            <a:ext cx="457200" cy="0"/>
          </a:xfrm>
          <a:prstGeom prst="straightConnector1">
            <a:avLst/>
          </a:prstGeom>
          <a:ln w="38100">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p:nvPr/>
        </p:nvCxnSpPr>
        <p:spPr>
          <a:xfrm>
            <a:off x="6781800" y="3810000"/>
            <a:ext cx="457200" cy="0"/>
          </a:xfrm>
          <a:prstGeom prst="straightConnector1">
            <a:avLst/>
          </a:prstGeom>
          <a:ln w="38100">
            <a:tailEnd type="arrow"/>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a:off x="7772400" y="3810000"/>
            <a:ext cx="457200" cy="0"/>
          </a:xfrm>
          <a:prstGeom prst="straightConnector1">
            <a:avLst/>
          </a:prstGeom>
          <a:ln w="38100">
            <a:tailEnd type="arrow"/>
          </a:ln>
        </p:spPr>
        <p:style>
          <a:lnRef idx="2">
            <a:schemeClr val="accent1"/>
          </a:lnRef>
          <a:fillRef idx="0">
            <a:schemeClr val="accent1"/>
          </a:fillRef>
          <a:effectRef idx="1">
            <a:schemeClr val="accent1"/>
          </a:effectRef>
          <a:fontRef idx="minor">
            <a:schemeClr val="tx1"/>
          </a:fontRef>
        </p:style>
      </p:cxnSp>
      <p:cxnSp>
        <p:nvCxnSpPr>
          <p:cNvPr id="51" name="Straight Arrow Connector 50"/>
          <p:cNvCxnSpPr/>
          <p:nvPr/>
        </p:nvCxnSpPr>
        <p:spPr>
          <a:xfrm>
            <a:off x="4724400" y="5181600"/>
            <a:ext cx="609600" cy="0"/>
          </a:xfrm>
          <a:prstGeom prst="straightConnector1">
            <a:avLst/>
          </a:prstGeom>
          <a:ln w="38100">
            <a:tailEnd type="arrow"/>
          </a:ln>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p:nvPr/>
        </p:nvCxnSpPr>
        <p:spPr>
          <a:xfrm>
            <a:off x="4724400" y="5867400"/>
            <a:ext cx="609600" cy="0"/>
          </a:xfrm>
          <a:prstGeom prst="straightConnector1">
            <a:avLst/>
          </a:prstGeom>
          <a:ln w="38100">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Graph – Adjacency List</a:t>
            </a:r>
            <a:endParaRPr lang="en-US" dirty="0"/>
          </a:p>
        </p:txBody>
      </p:sp>
      <p:sp>
        <p:nvSpPr>
          <p:cNvPr id="3" name="Content Placeholder 2"/>
          <p:cNvSpPr>
            <a:spLocks noGrp="1"/>
          </p:cNvSpPr>
          <p:nvPr>
            <p:ph idx="1"/>
          </p:nvPr>
        </p:nvSpPr>
        <p:spPr>
          <a:xfrm>
            <a:off x="0" y="1219201"/>
            <a:ext cx="8229600" cy="1981200"/>
          </a:xfrm>
        </p:spPr>
        <p:txBody>
          <a:bodyPr/>
          <a:lstStyle/>
          <a:p>
            <a:r>
              <a:rPr lang="en-US" dirty="0" smtClean="0"/>
              <a:t>Weighted Graph</a:t>
            </a:r>
          </a:p>
          <a:p>
            <a:pPr lvl="1"/>
            <a:r>
              <a:rPr lang="en-US" dirty="0" smtClean="0"/>
              <a:t>Adjacency List - array of linked lists</a:t>
            </a:r>
          </a:p>
          <a:p>
            <a:pPr lvl="2"/>
            <a:r>
              <a:rPr lang="en-US" dirty="0" smtClean="0"/>
              <a:t>Where Array[</a:t>
            </a:r>
            <a:r>
              <a:rPr lang="en-US" dirty="0" err="1" smtClean="0"/>
              <a:t>i</a:t>
            </a:r>
            <a:r>
              <a:rPr lang="en-US" dirty="0" smtClean="0"/>
              <a:t>] holds the list of vertices that are adjacent to vertex </a:t>
            </a:r>
            <a:r>
              <a:rPr lang="en-US" dirty="0" err="1" smtClean="0"/>
              <a:t>i</a:t>
            </a:r>
            <a:endParaRPr lang="en-US" dirty="0"/>
          </a:p>
        </p:txBody>
      </p:sp>
      <p:sp>
        <p:nvSpPr>
          <p:cNvPr id="4" name="Oval 3"/>
          <p:cNvSpPr/>
          <p:nvPr/>
        </p:nvSpPr>
        <p:spPr>
          <a:xfrm>
            <a:off x="152401" y="37338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0</a:t>
            </a:r>
            <a:endParaRPr lang="en-US" sz="2800" b="1" dirty="0">
              <a:solidFill>
                <a:schemeClr val="tx1"/>
              </a:solidFill>
            </a:endParaRPr>
          </a:p>
        </p:txBody>
      </p:sp>
      <p:sp>
        <p:nvSpPr>
          <p:cNvPr id="5" name="Oval 4"/>
          <p:cNvSpPr/>
          <p:nvPr/>
        </p:nvSpPr>
        <p:spPr>
          <a:xfrm>
            <a:off x="152401" y="51816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3</a:t>
            </a:r>
            <a:endParaRPr lang="en-US" sz="2800" b="1" dirty="0">
              <a:solidFill>
                <a:schemeClr val="tx1"/>
              </a:solidFill>
            </a:endParaRPr>
          </a:p>
        </p:txBody>
      </p:sp>
      <p:sp>
        <p:nvSpPr>
          <p:cNvPr id="6" name="Oval 5"/>
          <p:cNvSpPr/>
          <p:nvPr/>
        </p:nvSpPr>
        <p:spPr>
          <a:xfrm>
            <a:off x="1981200" y="37338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1</a:t>
            </a:r>
            <a:endParaRPr lang="en-US" sz="2800" b="1" dirty="0">
              <a:solidFill>
                <a:schemeClr val="tx1"/>
              </a:solidFill>
            </a:endParaRPr>
          </a:p>
        </p:txBody>
      </p:sp>
      <p:sp>
        <p:nvSpPr>
          <p:cNvPr id="7" name="Oval 6"/>
          <p:cNvSpPr/>
          <p:nvPr/>
        </p:nvSpPr>
        <p:spPr>
          <a:xfrm>
            <a:off x="1981200" y="51816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2</a:t>
            </a:r>
            <a:endParaRPr lang="en-US" sz="2800" b="1" dirty="0">
              <a:solidFill>
                <a:schemeClr val="tx1"/>
              </a:solidFill>
            </a:endParaRPr>
          </a:p>
        </p:txBody>
      </p:sp>
      <p:cxnSp>
        <p:nvCxnSpPr>
          <p:cNvPr id="8" name="Straight Connector 7"/>
          <p:cNvCxnSpPr>
            <a:stCxn id="4" idx="6"/>
            <a:endCxn id="6" idx="2"/>
          </p:cNvCxnSpPr>
          <p:nvPr/>
        </p:nvCxnSpPr>
        <p:spPr>
          <a:xfrm>
            <a:off x="762001" y="4038600"/>
            <a:ext cx="1219199" cy="0"/>
          </a:xfrm>
          <a:prstGeom prst="line">
            <a:avLst/>
          </a:prstGeom>
          <a:ln w="31750">
            <a:tailEnd type="stealth" w="lg" len="lg"/>
          </a:ln>
        </p:spPr>
        <p:style>
          <a:lnRef idx="2">
            <a:schemeClr val="accent1"/>
          </a:lnRef>
          <a:fillRef idx="0">
            <a:schemeClr val="accent1"/>
          </a:fillRef>
          <a:effectRef idx="1">
            <a:schemeClr val="accent1"/>
          </a:effectRef>
          <a:fontRef idx="minor">
            <a:schemeClr val="tx1"/>
          </a:fontRef>
        </p:style>
      </p:cxnSp>
      <p:cxnSp>
        <p:nvCxnSpPr>
          <p:cNvPr id="9" name="Straight Connector 8"/>
          <p:cNvCxnSpPr>
            <a:stCxn id="5" idx="6"/>
            <a:endCxn id="7" idx="2"/>
          </p:cNvCxnSpPr>
          <p:nvPr/>
        </p:nvCxnSpPr>
        <p:spPr>
          <a:xfrm>
            <a:off x="762001" y="5486400"/>
            <a:ext cx="1219199" cy="0"/>
          </a:xfrm>
          <a:prstGeom prst="line">
            <a:avLst/>
          </a:prstGeom>
          <a:ln w="31750">
            <a:tailEnd type="stealth" w="lg" len="lg"/>
          </a:ln>
        </p:spPr>
        <p:style>
          <a:lnRef idx="2">
            <a:schemeClr val="accent1"/>
          </a:lnRef>
          <a:fillRef idx="0">
            <a:schemeClr val="accent1"/>
          </a:fillRef>
          <a:effectRef idx="1">
            <a:schemeClr val="accent1"/>
          </a:effectRef>
          <a:fontRef idx="minor">
            <a:schemeClr val="tx1"/>
          </a:fontRef>
        </p:style>
      </p:cxnSp>
      <p:cxnSp>
        <p:nvCxnSpPr>
          <p:cNvPr id="10" name="Straight Connector 9"/>
          <p:cNvCxnSpPr>
            <a:stCxn id="4" idx="5"/>
            <a:endCxn id="7" idx="1"/>
          </p:cNvCxnSpPr>
          <p:nvPr/>
        </p:nvCxnSpPr>
        <p:spPr>
          <a:xfrm>
            <a:off x="672727" y="4254126"/>
            <a:ext cx="1397747" cy="1016748"/>
          </a:xfrm>
          <a:prstGeom prst="line">
            <a:avLst/>
          </a:prstGeom>
          <a:ln w="31750">
            <a:tailEnd type="stealth" w="lg" len="lg"/>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a:stCxn id="4" idx="4"/>
            <a:endCxn id="5" idx="0"/>
          </p:cNvCxnSpPr>
          <p:nvPr/>
        </p:nvCxnSpPr>
        <p:spPr>
          <a:xfrm>
            <a:off x="457201" y="4343400"/>
            <a:ext cx="0" cy="838200"/>
          </a:xfrm>
          <a:prstGeom prst="line">
            <a:avLst/>
          </a:prstGeom>
          <a:ln w="31750">
            <a:tailEnd type="stealth" w="lg" len="lg"/>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a:stCxn id="7" idx="0"/>
            <a:endCxn id="6" idx="4"/>
          </p:cNvCxnSpPr>
          <p:nvPr/>
        </p:nvCxnSpPr>
        <p:spPr>
          <a:xfrm flipV="1">
            <a:off x="2286000" y="4343400"/>
            <a:ext cx="0" cy="838200"/>
          </a:xfrm>
          <a:prstGeom prst="line">
            <a:avLst/>
          </a:prstGeom>
          <a:ln w="31750">
            <a:tailEnd type="stealth" w="lg" len="lg"/>
          </a:ln>
        </p:spPr>
        <p:style>
          <a:lnRef idx="2">
            <a:schemeClr val="accent1"/>
          </a:lnRef>
          <a:fillRef idx="0">
            <a:schemeClr val="accent1"/>
          </a:fillRef>
          <a:effectRef idx="1">
            <a:schemeClr val="accent1"/>
          </a:effectRef>
          <a:fontRef idx="minor">
            <a:schemeClr val="tx1"/>
          </a:fontRef>
        </p:style>
      </p:cxnSp>
      <p:sp>
        <p:nvSpPr>
          <p:cNvPr id="13" name="Freeform 12"/>
          <p:cNvSpPr/>
          <p:nvPr/>
        </p:nvSpPr>
        <p:spPr>
          <a:xfrm rot="1341120">
            <a:off x="-42656" y="3455341"/>
            <a:ext cx="679830" cy="711463"/>
          </a:xfrm>
          <a:custGeom>
            <a:avLst/>
            <a:gdLst>
              <a:gd name="connsiteX0" fmla="*/ 398060 w 739254"/>
              <a:gd name="connsiteY0" fmla="*/ 602775 h 602775"/>
              <a:gd name="connsiteX1" fmla="*/ 56866 w 739254"/>
              <a:gd name="connsiteY1" fmla="*/ 70513 h 602775"/>
              <a:gd name="connsiteX2" fmla="*/ 739254 w 739254"/>
              <a:gd name="connsiteY2" fmla="*/ 179695 h 602775"/>
            </a:gdLst>
            <a:ahLst/>
            <a:cxnLst>
              <a:cxn ang="0">
                <a:pos x="connsiteX0" y="connsiteY0"/>
              </a:cxn>
              <a:cxn ang="0">
                <a:pos x="connsiteX1" y="connsiteY1"/>
              </a:cxn>
              <a:cxn ang="0">
                <a:pos x="connsiteX2" y="connsiteY2"/>
              </a:cxn>
            </a:cxnLst>
            <a:rect l="l" t="t" r="r" b="b"/>
            <a:pathLst>
              <a:path w="739254" h="602775">
                <a:moveTo>
                  <a:pt x="398060" y="602775"/>
                </a:moveTo>
                <a:cubicBezTo>
                  <a:pt x="199030" y="371900"/>
                  <a:pt x="0" y="141026"/>
                  <a:pt x="56866" y="70513"/>
                </a:cubicBezTo>
                <a:cubicBezTo>
                  <a:pt x="113732" y="0"/>
                  <a:pt x="602776" y="225188"/>
                  <a:pt x="739254" y="179695"/>
                </a:cubicBezTo>
              </a:path>
            </a:pathLst>
          </a:custGeom>
          <a:ln w="31750">
            <a:tailEnd type="stealth"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 name="Rectangle 13"/>
          <p:cNvSpPr/>
          <p:nvPr/>
        </p:nvSpPr>
        <p:spPr>
          <a:xfrm>
            <a:off x="3186808" y="3429000"/>
            <a:ext cx="470792" cy="6858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3186808" y="4114800"/>
            <a:ext cx="470792" cy="6858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3186808" y="4800600"/>
            <a:ext cx="470792" cy="6858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3186808" y="5486400"/>
            <a:ext cx="470792" cy="6858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3886200" y="3505200"/>
            <a:ext cx="1080392" cy="5334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chemeClr val="tx1"/>
                </a:solidFill>
              </a:rPr>
              <a:t>0   8</a:t>
            </a:r>
            <a:r>
              <a:rPr lang="en-US" sz="2800" dirty="0" smtClean="0">
                <a:solidFill>
                  <a:schemeClr val="bg1"/>
                </a:solidFill>
              </a:rPr>
              <a:t>_</a:t>
            </a:r>
            <a:r>
              <a:rPr lang="en-US" sz="2800" dirty="0" smtClean="0">
                <a:solidFill>
                  <a:schemeClr val="tx1"/>
                </a:solidFill>
              </a:rPr>
              <a:t>     </a:t>
            </a:r>
            <a:endParaRPr lang="en-US" sz="2800" dirty="0">
              <a:solidFill>
                <a:schemeClr val="tx1"/>
              </a:solidFill>
            </a:endParaRPr>
          </a:p>
        </p:txBody>
      </p:sp>
      <p:cxnSp>
        <p:nvCxnSpPr>
          <p:cNvPr id="22" name="Straight Connector 21"/>
          <p:cNvCxnSpPr/>
          <p:nvPr/>
        </p:nvCxnSpPr>
        <p:spPr>
          <a:xfrm>
            <a:off x="4356992" y="3505200"/>
            <a:ext cx="0" cy="5334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9" name="TextBox 38"/>
          <p:cNvSpPr txBox="1"/>
          <p:nvPr/>
        </p:nvSpPr>
        <p:spPr>
          <a:xfrm>
            <a:off x="2895600" y="3515380"/>
            <a:ext cx="367408" cy="523220"/>
          </a:xfrm>
          <a:prstGeom prst="rect">
            <a:avLst/>
          </a:prstGeom>
          <a:noFill/>
        </p:spPr>
        <p:txBody>
          <a:bodyPr wrap="none" rtlCol="0">
            <a:spAutoFit/>
          </a:bodyPr>
          <a:lstStyle/>
          <a:p>
            <a:r>
              <a:rPr lang="en-US" sz="2800" dirty="0" smtClean="0"/>
              <a:t>0</a:t>
            </a:r>
            <a:endParaRPr lang="en-US" sz="2800" dirty="0"/>
          </a:p>
        </p:txBody>
      </p:sp>
      <p:sp>
        <p:nvSpPr>
          <p:cNvPr id="40" name="TextBox 39"/>
          <p:cNvSpPr txBox="1"/>
          <p:nvPr/>
        </p:nvSpPr>
        <p:spPr>
          <a:xfrm>
            <a:off x="2895600" y="4201180"/>
            <a:ext cx="367408" cy="523220"/>
          </a:xfrm>
          <a:prstGeom prst="rect">
            <a:avLst/>
          </a:prstGeom>
          <a:noFill/>
        </p:spPr>
        <p:txBody>
          <a:bodyPr wrap="none" rtlCol="0">
            <a:spAutoFit/>
          </a:bodyPr>
          <a:lstStyle/>
          <a:p>
            <a:r>
              <a:rPr lang="en-US" sz="2800" dirty="0" smtClean="0"/>
              <a:t>1</a:t>
            </a:r>
            <a:endParaRPr lang="en-US" sz="2800" dirty="0"/>
          </a:p>
        </p:txBody>
      </p:sp>
      <p:sp>
        <p:nvSpPr>
          <p:cNvPr id="41" name="TextBox 40"/>
          <p:cNvSpPr txBox="1"/>
          <p:nvPr/>
        </p:nvSpPr>
        <p:spPr>
          <a:xfrm>
            <a:off x="2895600" y="4886980"/>
            <a:ext cx="367408" cy="523220"/>
          </a:xfrm>
          <a:prstGeom prst="rect">
            <a:avLst/>
          </a:prstGeom>
          <a:noFill/>
        </p:spPr>
        <p:txBody>
          <a:bodyPr wrap="none" rtlCol="0">
            <a:spAutoFit/>
          </a:bodyPr>
          <a:lstStyle/>
          <a:p>
            <a:r>
              <a:rPr lang="en-US" sz="2800" dirty="0" smtClean="0"/>
              <a:t>2</a:t>
            </a:r>
            <a:endParaRPr lang="en-US" sz="2800" dirty="0"/>
          </a:p>
        </p:txBody>
      </p:sp>
      <p:sp>
        <p:nvSpPr>
          <p:cNvPr id="42" name="TextBox 41"/>
          <p:cNvSpPr txBox="1"/>
          <p:nvPr/>
        </p:nvSpPr>
        <p:spPr>
          <a:xfrm>
            <a:off x="2895600" y="5562600"/>
            <a:ext cx="367408" cy="523220"/>
          </a:xfrm>
          <a:prstGeom prst="rect">
            <a:avLst/>
          </a:prstGeom>
          <a:noFill/>
        </p:spPr>
        <p:txBody>
          <a:bodyPr wrap="none" rtlCol="0">
            <a:spAutoFit/>
          </a:bodyPr>
          <a:lstStyle/>
          <a:p>
            <a:r>
              <a:rPr lang="en-US" sz="2800" dirty="0" smtClean="0"/>
              <a:t>3</a:t>
            </a:r>
            <a:endParaRPr lang="en-US" sz="2800" dirty="0"/>
          </a:p>
        </p:txBody>
      </p:sp>
      <p:cxnSp>
        <p:nvCxnSpPr>
          <p:cNvPr id="47" name="Straight Arrow Connector 46"/>
          <p:cNvCxnSpPr/>
          <p:nvPr/>
        </p:nvCxnSpPr>
        <p:spPr>
          <a:xfrm>
            <a:off x="3352800" y="3810000"/>
            <a:ext cx="609600" cy="0"/>
          </a:xfrm>
          <a:prstGeom prst="straightConnector1">
            <a:avLst/>
          </a:prstGeom>
          <a:ln w="38100">
            <a:tailEnd type="arrow"/>
          </a:ln>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p:nvPr/>
        </p:nvCxnSpPr>
        <p:spPr>
          <a:xfrm>
            <a:off x="4814192" y="3810000"/>
            <a:ext cx="457200" cy="0"/>
          </a:xfrm>
          <a:prstGeom prst="straightConnector1">
            <a:avLst/>
          </a:prstGeom>
          <a:ln w="38100">
            <a:tailEnd type="arrow"/>
          </a:ln>
        </p:spPr>
        <p:style>
          <a:lnRef idx="2">
            <a:schemeClr val="accent1"/>
          </a:lnRef>
          <a:fillRef idx="0">
            <a:schemeClr val="accent1"/>
          </a:fillRef>
          <a:effectRef idx="1">
            <a:schemeClr val="accent1"/>
          </a:effectRef>
          <a:fontRef idx="minor">
            <a:schemeClr val="tx1"/>
          </a:fontRef>
        </p:style>
      </p:cxnSp>
      <p:cxnSp>
        <p:nvCxnSpPr>
          <p:cNvPr id="51" name="Straight Arrow Connector 50"/>
          <p:cNvCxnSpPr/>
          <p:nvPr/>
        </p:nvCxnSpPr>
        <p:spPr>
          <a:xfrm>
            <a:off x="3352800" y="5181600"/>
            <a:ext cx="609600" cy="0"/>
          </a:xfrm>
          <a:prstGeom prst="straightConnector1">
            <a:avLst/>
          </a:prstGeom>
          <a:ln w="38100">
            <a:tailEnd type="arrow"/>
          </a:ln>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p:nvPr/>
        </p:nvCxnSpPr>
        <p:spPr>
          <a:xfrm>
            <a:off x="3352800" y="5867400"/>
            <a:ext cx="609600" cy="0"/>
          </a:xfrm>
          <a:prstGeom prst="straightConnector1">
            <a:avLst/>
          </a:prstGeom>
          <a:ln w="38100">
            <a:tailEnd type="arrow"/>
          </a:ln>
        </p:spPr>
        <p:style>
          <a:lnRef idx="2">
            <a:schemeClr val="accent1"/>
          </a:lnRef>
          <a:fillRef idx="0">
            <a:schemeClr val="accent1"/>
          </a:fillRef>
          <a:effectRef idx="1">
            <a:schemeClr val="accent1"/>
          </a:effectRef>
          <a:fontRef idx="minor">
            <a:schemeClr val="tx1"/>
          </a:fontRef>
        </p:style>
      </p:cxnSp>
      <p:sp>
        <p:nvSpPr>
          <p:cNvPr id="43" name="TextBox 42"/>
          <p:cNvSpPr txBox="1"/>
          <p:nvPr/>
        </p:nvSpPr>
        <p:spPr>
          <a:xfrm>
            <a:off x="1066800" y="3581400"/>
            <a:ext cx="550151" cy="523220"/>
          </a:xfrm>
          <a:prstGeom prst="rect">
            <a:avLst/>
          </a:prstGeom>
          <a:noFill/>
        </p:spPr>
        <p:txBody>
          <a:bodyPr wrap="none" rtlCol="0">
            <a:spAutoFit/>
          </a:bodyPr>
          <a:lstStyle/>
          <a:p>
            <a:r>
              <a:rPr lang="en-US" sz="2800" dirty="0" smtClean="0"/>
              <a:t>10</a:t>
            </a:r>
            <a:endParaRPr lang="en-US" sz="2800" dirty="0"/>
          </a:p>
        </p:txBody>
      </p:sp>
      <p:sp>
        <p:nvSpPr>
          <p:cNvPr id="44" name="TextBox 43"/>
          <p:cNvSpPr txBox="1"/>
          <p:nvPr/>
        </p:nvSpPr>
        <p:spPr>
          <a:xfrm>
            <a:off x="1295400" y="4429780"/>
            <a:ext cx="367408" cy="523220"/>
          </a:xfrm>
          <a:prstGeom prst="rect">
            <a:avLst/>
          </a:prstGeom>
          <a:noFill/>
        </p:spPr>
        <p:txBody>
          <a:bodyPr wrap="none" rtlCol="0">
            <a:spAutoFit/>
          </a:bodyPr>
          <a:lstStyle/>
          <a:p>
            <a:r>
              <a:rPr lang="en-US" sz="2800" dirty="0" smtClean="0"/>
              <a:t>5</a:t>
            </a:r>
            <a:endParaRPr lang="en-US" sz="2800" dirty="0"/>
          </a:p>
        </p:txBody>
      </p:sp>
      <p:sp>
        <p:nvSpPr>
          <p:cNvPr id="45" name="TextBox 44"/>
          <p:cNvSpPr txBox="1"/>
          <p:nvPr/>
        </p:nvSpPr>
        <p:spPr>
          <a:xfrm>
            <a:off x="1066800" y="5410200"/>
            <a:ext cx="550151" cy="523220"/>
          </a:xfrm>
          <a:prstGeom prst="rect">
            <a:avLst/>
          </a:prstGeom>
          <a:noFill/>
        </p:spPr>
        <p:txBody>
          <a:bodyPr wrap="none" rtlCol="0">
            <a:spAutoFit/>
          </a:bodyPr>
          <a:lstStyle/>
          <a:p>
            <a:r>
              <a:rPr lang="en-US" sz="2800" dirty="0" smtClean="0"/>
              <a:t>15</a:t>
            </a:r>
            <a:endParaRPr lang="en-US" sz="2800" dirty="0"/>
          </a:p>
        </p:txBody>
      </p:sp>
      <p:sp>
        <p:nvSpPr>
          <p:cNvPr id="46" name="TextBox 45"/>
          <p:cNvSpPr txBox="1"/>
          <p:nvPr/>
        </p:nvSpPr>
        <p:spPr>
          <a:xfrm>
            <a:off x="0" y="4419600"/>
            <a:ext cx="367408" cy="523220"/>
          </a:xfrm>
          <a:prstGeom prst="rect">
            <a:avLst/>
          </a:prstGeom>
          <a:noFill/>
        </p:spPr>
        <p:txBody>
          <a:bodyPr wrap="none" rtlCol="0">
            <a:spAutoFit/>
          </a:bodyPr>
          <a:lstStyle/>
          <a:p>
            <a:r>
              <a:rPr lang="en-US" sz="2800" dirty="0" smtClean="0"/>
              <a:t>4</a:t>
            </a:r>
            <a:endParaRPr lang="en-US" sz="2800" dirty="0"/>
          </a:p>
        </p:txBody>
      </p:sp>
      <p:sp>
        <p:nvSpPr>
          <p:cNvPr id="53" name="TextBox 52"/>
          <p:cNvSpPr txBox="1"/>
          <p:nvPr/>
        </p:nvSpPr>
        <p:spPr>
          <a:xfrm>
            <a:off x="304800" y="3200400"/>
            <a:ext cx="367408" cy="523220"/>
          </a:xfrm>
          <a:prstGeom prst="rect">
            <a:avLst/>
          </a:prstGeom>
          <a:noFill/>
        </p:spPr>
        <p:txBody>
          <a:bodyPr wrap="none" rtlCol="0">
            <a:spAutoFit/>
          </a:bodyPr>
          <a:lstStyle/>
          <a:p>
            <a:r>
              <a:rPr lang="en-US" sz="2800" dirty="0" smtClean="0"/>
              <a:t>8</a:t>
            </a:r>
            <a:endParaRPr lang="en-US" sz="2800" dirty="0"/>
          </a:p>
        </p:txBody>
      </p:sp>
      <p:sp>
        <p:nvSpPr>
          <p:cNvPr id="54" name="TextBox 53"/>
          <p:cNvSpPr txBox="1"/>
          <p:nvPr/>
        </p:nvSpPr>
        <p:spPr>
          <a:xfrm>
            <a:off x="2209799" y="4572000"/>
            <a:ext cx="550151" cy="523220"/>
          </a:xfrm>
          <a:prstGeom prst="rect">
            <a:avLst/>
          </a:prstGeom>
          <a:noFill/>
        </p:spPr>
        <p:txBody>
          <a:bodyPr wrap="none" rtlCol="0">
            <a:spAutoFit/>
          </a:bodyPr>
          <a:lstStyle/>
          <a:p>
            <a:r>
              <a:rPr lang="en-US" sz="2800" dirty="0" smtClean="0"/>
              <a:t>12</a:t>
            </a:r>
            <a:endParaRPr lang="en-US" sz="2800" dirty="0"/>
          </a:p>
        </p:txBody>
      </p:sp>
      <p:cxnSp>
        <p:nvCxnSpPr>
          <p:cNvPr id="56" name="Straight Connector 55"/>
          <p:cNvCxnSpPr/>
          <p:nvPr/>
        </p:nvCxnSpPr>
        <p:spPr>
          <a:xfrm>
            <a:off x="4737992" y="3505200"/>
            <a:ext cx="0" cy="5334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57" name="Rectangle 56"/>
          <p:cNvSpPr/>
          <p:nvPr/>
        </p:nvSpPr>
        <p:spPr>
          <a:xfrm>
            <a:off x="5271392" y="3505200"/>
            <a:ext cx="1080392" cy="5334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800" dirty="0" smtClean="0">
                <a:solidFill>
                  <a:schemeClr val="tx1"/>
                </a:solidFill>
              </a:rPr>
              <a:t>1  10     </a:t>
            </a:r>
            <a:endParaRPr lang="en-US" sz="2800" dirty="0">
              <a:solidFill>
                <a:schemeClr val="tx1"/>
              </a:solidFill>
            </a:endParaRPr>
          </a:p>
        </p:txBody>
      </p:sp>
      <p:cxnSp>
        <p:nvCxnSpPr>
          <p:cNvPr id="58" name="Straight Connector 57"/>
          <p:cNvCxnSpPr/>
          <p:nvPr/>
        </p:nvCxnSpPr>
        <p:spPr>
          <a:xfrm>
            <a:off x="5652392" y="3505200"/>
            <a:ext cx="0" cy="5334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9" name="Straight Arrow Connector 58"/>
          <p:cNvCxnSpPr/>
          <p:nvPr/>
        </p:nvCxnSpPr>
        <p:spPr>
          <a:xfrm>
            <a:off x="6199384" y="3810000"/>
            <a:ext cx="457200" cy="0"/>
          </a:xfrm>
          <a:prstGeom prst="straightConnector1">
            <a:avLst/>
          </a:prstGeom>
          <a:ln w="38100">
            <a:tailEnd type="arrow"/>
          </a:ln>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a:off x="6123184" y="3505200"/>
            <a:ext cx="0" cy="5334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61" name="Rectangle 60"/>
          <p:cNvSpPr/>
          <p:nvPr/>
        </p:nvSpPr>
        <p:spPr>
          <a:xfrm>
            <a:off x="6642992" y="3505200"/>
            <a:ext cx="1080392" cy="5334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800" dirty="0" smtClean="0">
                <a:solidFill>
                  <a:schemeClr val="tx1"/>
                </a:solidFill>
              </a:rPr>
              <a:t>2   5     </a:t>
            </a:r>
            <a:endParaRPr lang="en-US" sz="2800" dirty="0">
              <a:solidFill>
                <a:schemeClr val="tx1"/>
              </a:solidFill>
            </a:endParaRPr>
          </a:p>
        </p:txBody>
      </p:sp>
      <p:cxnSp>
        <p:nvCxnSpPr>
          <p:cNvPr id="62" name="Straight Connector 61"/>
          <p:cNvCxnSpPr/>
          <p:nvPr/>
        </p:nvCxnSpPr>
        <p:spPr>
          <a:xfrm>
            <a:off x="7023992" y="3505200"/>
            <a:ext cx="0" cy="5334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a:off x="7570984" y="3810000"/>
            <a:ext cx="457200" cy="0"/>
          </a:xfrm>
          <a:prstGeom prst="straightConnector1">
            <a:avLst/>
          </a:prstGeom>
          <a:ln w="38100">
            <a:tailEnd type="arrow"/>
          </a:ln>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a:off x="7494784" y="3505200"/>
            <a:ext cx="0" cy="5334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65" name="Rectangle 64"/>
          <p:cNvSpPr/>
          <p:nvPr/>
        </p:nvSpPr>
        <p:spPr>
          <a:xfrm>
            <a:off x="8001000" y="3505200"/>
            <a:ext cx="1129408" cy="5334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800" dirty="0" smtClean="0">
                <a:solidFill>
                  <a:schemeClr val="tx1"/>
                </a:solidFill>
              </a:rPr>
              <a:t>3  4  </a:t>
            </a:r>
            <a:r>
              <a:rPr lang="en-US" sz="2800" dirty="0" smtClean="0">
                <a:solidFill>
                  <a:srgbClr val="FF0000"/>
                </a:solidFill>
              </a:rPr>
              <a:t>X</a:t>
            </a:r>
            <a:r>
              <a:rPr lang="en-US" sz="2800" dirty="0" smtClean="0">
                <a:solidFill>
                  <a:schemeClr val="tx1"/>
                </a:solidFill>
              </a:rPr>
              <a:t> </a:t>
            </a:r>
            <a:endParaRPr lang="en-US" sz="2800" dirty="0">
              <a:solidFill>
                <a:schemeClr val="tx1"/>
              </a:solidFill>
            </a:endParaRPr>
          </a:p>
        </p:txBody>
      </p:sp>
      <p:cxnSp>
        <p:nvCxnSpPr>
          <p:cNvPr id="66" name="Straight Connector 65"/>
          <p:cNvCxnSpPr/>
          <p:nvPr/>
        </p:nvCxnSpPr>
        <p:spPr>
          <a:xfrm>
            <a:off x="8382000" y="3505200"/>
            <a:ext cx="0" cy="5334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8" name="Straight Connector 67"/>
          <p:cNvCxnSpPr/>
          <p:nvPr/>
        </p:nvCxnSpPr>
        <p:spPr>
          <a:xfrm>
            <a:off x="8673208" y="3505200"/>
            <a:ext cx="0" cy="5334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69" name="Rectangle 68"/>
          <p:cNvSpPr/>
          <p:nvPr/>
        </p:nvSpPr>
        <p:spPr>
          <a:xfrm>
            <a:off x="3962400" y="4876800"/>
            <a:ext cx="1295400" cy="5334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800" dirty="0" smtClean="0">
                <a:solidFill>
                  <a:schemeClr val="tx1"/>
                </a:solidFill>
              </a:rPr>
              <a:t>1  12  </a:t>
            </a:r>
            <a:r>
              <a:rPr lang="en-US" sz="2800" dirty="0" smtClean="0">
                <a:solidFill>
                  <a:srgbClr val="FF0000"/>
                </a:solidFill>
              </a:rPr>
              <a:t>X</a:t>
            </a:r>
            <a:r>
              <a:rPr lang="en-US" sz="2800" dirty="0" smtClean="0">
                <a:solidFill>
                  <a:schemeClr val="tx1"/>
                </a:solidFill>
              </a:rPr>
              <a:t> </a:t>
            </a:r>
            <a:endParaRPr lang="en-US" sz="2800" dirty="0">
              <a:solidFill>
                <a:schemeClr val="tx1"/>
              </a:solidFill>
            </a:endParaRPr>
          </a:p>
        </p:txBody>
      </p:sp>
      <p:cxnSp>
        <p:nvCxnSpPr>
          <p:cNvPr id="70" name="Straight Connector 69"/>
          <p:cNvCxnSpPr/>
          <p:nvPr/>
        </p:nvCxnSpPr>
        <p:spPr>
          <a:xfrm>
            <a:off x="4343400" y="4876800"/>
            <a:ext cx="0" cy="5334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a:off x="4800600" y="4876800"/>
            <a:ext cx="0" cy="5334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72" name="Rectangle 71"/>
          <p:cNvSpPr/>
          <p:nvPr/>
        </p:nvSpPr>
        <p:spPr>
          <a:xfrm>
            <a:off x="3962400" y="5638800"/>
            <a:ext cx="1295400" cy="5334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800" dirty="0" smtClean="0">
                <a:solidFill>
                  <a:schemeClr val="tx1"/>
                </a:solidFill>
              </a:rPr>
              <a:t>2  15  </a:t>
            </a:r>
            <a:r>
              <a:rPr lang="en-US" sz="2800" dirty="0" smtClean="0">
                <a:solidFill>
                  <a:srgbClr val="FF0000"/>
                </a:solidFill>
              </a:rPr>
              <a:t>X</a:t>
            </a:r>
            <a:r>
              <a:rPr lang="en-US" sz="2800" dirty="0" smtClean="0">
                <a:solidFill>
                  <a:schemeClr val="tx1"/>
                </a:solidFill>
              </a:rPr>
              <a:t> </a:t>
            </a:r>
            <a:endParaRPr lang="en-US" sz="2800" dirty="0">
              <a:solidFill>
                <a:schemeClr val="tx1"/>
              </a:solidFill>
            </a:endParaRPr>
          </a:p>
        </p:txBody>
      </p:sp>
      <p:cxnSp>
        <p:nvCxnSpPr>
          <p:cNvPr id="73" name="Straight Connector 72"/>
          <p:cNvCxnSpPr/>
          <p:nvPr/>
        </p:nvCxnSpPr>
        <p:spPr>
          <a:xfrm>
            <a:off x="4343400" y="5638800"/>
            <a:ext cx="0" cy="5334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a:off x="4800600" y="5638800"/>
            <a:ext cx="0" cy="5334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Graph Traversals</a:t>
            </a:r>
            <a:endParaRPr lang="en-US" dirty="0"/>
          </a:p>
        </p:txBody>
      </p:sp>
      <p:sp>
        <p:nvSpPr>
          <p:cNvPr id="3" name="Content Placeholder 2"/>
          <p:cNvSpPr>
            <a:spLocks noGrp="1"/>
          </p:cNvSpPr>
          <p:nvPr>
            <p:ph idx="1"/>
          </p:nvPr>
        </p:nvSpPr>
        <p:spPr/>
        <p:txBody>
          <a:bodyPr/>
          <a:lstStyle/>
          <a:p>
            <a:r>
              <a:rPr lang="en-US" dirty="0" smtClean="0"/>
              <a:t>Depth First Search</a:t>
            </a:r>
          </a:p>
          <a:p>
            <a:r>
              <a:rPr lang="en-US" dirty="0" smtClean="0"/>
              <a:t>Breadth First Search</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Graphs</a:t>
            </a:r>
            <a:endParaRPr lang="en-US" dirty="0"/>
          </a:p>
        </p:txBody>
      </p:sp>
      <p:sp>
        <p:nvSpPr>
          <p:cNvPr id="3" name="Content Placeholder 2"/>
          <p:cNvSpPr>
            <a:spLocks noGrp="1"/>
          </p:cNvSpPr>
          <p:nvPr>
            <p:ph idx="1"/>
          </p:nvPr>
        </p:nvSpPr>
        <p:spPr>
          <a:xfrm>
            <a:off x="0" y="1295400"/>
            <a:ext cx="8686800" cy="4830763"/>
          </a:xfrm>
        </p:spPr>
        <p:txBody>
          <a:bodyPr/>
          <a:lstStyle/>
          <a:p>
            <a:r>
              <a:rPr lang="en-US" dirty="0" smtClean="0"/>
              <a:t>Train Lines</a:t>
            </a:r>
            <a:endParaRPr lang="en-US" dirty="0"/>
          </a:p>
        </p:txBody>
      </p:sp>
      <p:sp>
        <p:nvSpPr>
          <p:cNvPr id="4" name="Oval 3"/>
          <p:cNvSpPr/>
          <p:nvPr/>
        </p:nvSpPr>
        <p:spPr>
          <a:xfrm>
            <a:off x="2971800" y="2996625"/>
            <a:ext cx="838200" cy="838200"/>
          </a:xfrm>
          <a:prstGeom prst="ellipse">
            <a:avLst/>
          </a:prstGeom>
          <a:solidFill>
            <a:srgbClr val="CA6A68"/>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Oval 5"/>
          <p:cNvSpPr/>
          <p:nvPr/>
        </p:nvSpPr>
        <p:spPr>
          <a:xfrm>
            <a:off x="7467600" y="4215825"/>
            <a:ext cx="1219200" cy="838200"/>
          </a:xfrm>
          <a:prstGeom prst="ellipse">
            <a:avLst/>
          </a:prstGeom>
          <a:solidFill>
            <a:srgbClr val="CA6A68"/>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Oval 6"/>
          <p:cNvSpPr/>
          <p:nvPr/>
        </p:nvSpPr>
        <p:spPr>
          <a:xfrm>
            <a:off x="1447800" y="1929825"/>
            <a:ext cx="1219200" cy="813375"/>
          </a:xfrm>
          <a:prstGeom prst="ellipse">
            <a:avLst/>
          </a:prstGeom>
          <a:solidFill>
            <a:srgbClr val="CA6A68"/>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Oval 8"/>
          <p:cNvSpPr/>
          <p:nvPr/>
        </p:nvSpPr>
        <p:spPr>
          <a:xfrm>
            <a:off x="5867400" y="2971800"/>
            <a:ext cx="914400" cy="838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Oval 9"/>
          <p:cNvSpPr/>
          <p:nvPr/>
        </p:nvSpPr>
        <p:spPr>
          <a:xfrm>
            <a:off x="2971800" y="4977825"/>
            <a:ext cx="1066800" cy="88957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Oval 10"/>
          <p:cNvSpPr/>
          <p:nvPr/>
        </p:nvSpPr>
        <p:spPr>
          <a:xfrm>
            <a:off x="7467600" y="1701225"/>
            <a:ext cx="914400" cy="838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Oval 11"/>
          <p:cNvSpPr/>
          <p:nvPr/>
        </p:nvSpPr>
        <p:spPr>
          <a:xfrm>
            <a:off x="1676400" y="5968425"/>
            <a:ext cx="838200" cy="838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extBox 14"/>
          <p:cNvSpPr txBox="1"/>
          <p:nvPr/>
        </p:nvSpPr>
        <p:spPr>
          <a:xfrm>
            <a:off x="1371600" y="2133600"/>
            <a:ext cx="1343316" cy="400110"/>
          </a:xfrm>
          <a:prstGeom prst="rect">
            <a:avLst/>
          </a:prstGeom>
          <a:noFill/>
        </p:spPr>
        <p:txBody>
          <a:bodyPr wrap="none" rtlCol="0">
            <a:spAutoFit/>
          </a:bodyPr>
          <a:lstStyle/>
          <a:p>
            <a:r>
              <a:rPr lang="en-US" sz="2000" b="1" dirty="0" smtClean="0"/>
              <a:t>Gainesville</a:t>
            </a:r>
            <a:endParaRPr lang="en-US" sz="2000" b="1" dirty="0"/>
          </a:p>
        </p:txBody>
      </p:sp>
      <p:sp>
        <p:nvSpPr>
          <p:cNvPr id="16" name="TextBox 15"/>
          <p:cNvSpPr txBox="1"/>
          <p:nvPr/>
        </p:nvSpPr>
        <p:spPr>
          <a:xfrm>
            <a:off x="2971800" y="3200400"/>
            <a:ext cx="779509" cy="400110"/>
          </a:xfrm>
          <a:prstGeom prst="rect">
            <a:avLst/>
          </a:prstGeom>
          <a:noFill/>
        </p:spPr>
        <p:txBody>
          <a:bodyPr wrap="none" rtlCol="0">
            <a:spAutoFit/>
          </a:bodyPr>
          <a:lstStyle/>
          <a:p>
            <a:r>
              <a:rPr lang="en-US" sz="2000" b="1" dirty="0" smtClean="0"/>
              <a:t>Ocala</a:t>
            </a:r>
            <a:endParaRPr lang="en-US" sz="2000" b="1" dirty="0"/>
          </a:p>
        </p:txBody>
      </p:sp>
      <p:sp>
        <p:nvSpPr>
          <p:cNvPr id="18" name="TextBox 17"/>
          <p:cNvSpPr txBox="1"/>
          <p:nvPr/>
        </p:nvSpPr>
        <p:spPr>
          <a:xfrm>
            <a:off x="5791200" y="3200400"/>
            <a:ext cx="1026948" cy="400110"/>
          </a:xfrm>
          <a:prstGeom prst="rect">
            <a:avLst/>
          </a:prstGeom>
          <a:noFill/>
        </p:spPr>
        <p:txBody>
          <a:bodyPr wrap="none" rtlCol="0">
            <a:spAutoFit/>
          </a:bodyPr>
          <a:lstStyle/>
          <a:p>
            <a:r>
              <a:rPr lang="en-US" sz="2000" b="1" dirty="0" smtClean="0"/>
              <a:t>Deltona</a:t>
            </a:r>
            <a:endParaRPr lang="en-US" sz="2000" b="1" dirty="0"/>
          </a:p>
        </p:txBody>
      </p:sp>
      <p:sp>
        <p:nvSpPr>
          <p:cNvPr id="19" name="TextBox 18"/>
          <p:cNvSpPr txBox="1"/>
          <p:nvPr/>
        </p:nvSpPr>
        <p:spPr>
          <a:xfrm>
            <a:off x="7391400" y="1905000"/>
            <a:ext cx="1079719" cy="400110"/>
          </a:xfrm>
          <a:prstGeom prst="rect">
            <a:avLst/>
          </a:prstGeom>
          <a:noFill/>
        </p:spPr>
        <p:txBody>
          <a:bodyPr wrap="none" rtlCol="0">
            <a:spAutoFit/>
          </a:bodyPr>
          <a:lstStyle/>
          <a:p>
            <a:r>
              <a:rPr lang="en-US" sz="2000" b="1" dirty="0" smtClean="0"/>
              <a:t>Daytona</a:t>
            </a:r>
            <a:endParaRPr lang="en-US" sz="2000" b="1" dirty="0"/>
          </a:p>
        </p:txBody>
      </p:sp>
      <p:sp>
        <p:nvSpPr>
          <p:cNvPr id="20" name="TextBox 19"/>
          <p:cNvSpPr txBox="1"/>
          <p:nvPr/>
        </p:nvSpPr>
        <p:spPr>
          <a:xfrm>
            <a:off x="7391400" y="4419600"/>
            <a:ext cx="1374094" cy="400110"/>
          </a:xfrm>
          <a:prstGeom prst="rect">
            <a:avLst/>
          </a:prstGeom>
          <a:noFill/>
        </p:spPr>
        <p:txBody>
          <a:bodyPr wrap="none" rtlCol="0">
            <a:spAutoFit/>
          </a:bodyPr>
          <a:lstStyle/>
          <a:p>
            <a:r>
              <a:rPr lang="en-US" sz="2000" b="1" dirty="0" smtClean="0"/>
              <a:t>Melbourne</a:t>
            </a:r>
            <a:endParaRPr lang="en-US" sz="2000" b="1" dirty="0"/>
          </a:p>
        </p:txBody>
      </p:sp>
      <p:sp>
        <p:nvSpPr>
          <p:cNvPr id="21" name="TextBox 20"/>
          <p:cNvSpPr txBox="1"/>
          <p:nvPr/>
        </p:nvSpPr>
        <p:spPr>
          <a:xfrm>
            <a:off x="2971800" y="5257800"/>
            <a:ext cx="1131464" cy="400110"/>
          </a:xfrm>
          <a:prstGeom prst="rect">
            <a:avLst/>
          </a:prstGeom>
          <a:noFill/>
        </p:spPr>
        <p:txBody>
          <a:bodyPr wrap="none" rtlCol="0">
            <a:spAutoFit/>
          </a:bodyPr>
          <a:lstStyle/>
          <a:p>
            <a:r>
              <a:rPr lang="en-US" sz="2000" b="1" dirty="0" smtClean="0"/>
              <a:t>Lakeland</a:t>
            </a:r>
            <a:endParaRPr lang="en-US" sz="2000" b="1" dirty="0"/>
          </a:p>
        </p:txBody>
      </p:sp>
      <p:sp>
        <p:nvSpPr>
          <p:cNvPr id="22" name="TextBox 21"/>
          <p:cNvSpPr txBox="1"/>
          <p:nvPr/>
        </p:nvSpPr>
        <p:spPr>
          <a:xfrm>
            <a:off x="1676400" y="6172200"/>
            <a:ext cx="891398" cy="400110"/>
          </a:xfrm>
          <a:prstGeom prst="rect">
            <a:avLst/>
          </a:prstGeom>
          <a:noFill/>
        </p:spPr>
        <p:txBody>
          <a:bodyPr wrap="none" rtlCol="0">
            <a:spAutoFit/>
          </a:bodyPr>
          <a:lstStyle/>
          <a:p>
            <a:r>
              <a:rPr lang="en-US" sz="2000" b="1" dirty="0" smtClean="0"/>
              <a:t>Tampa</a:t>
            </a:r>
            <a:endParaRPr lang="en-US" sz="2000" b="1" dirty="0"/>
          </a:p>
        </p:txBody>
      </p:sp>
      <p:sp>
        <p:nvSpPr>
          <p:cNvPr id="23" name="Oval 22"/>
          <p:cNvSpPr/>
          <p:nvPr/>
        </p:nvSpPr>
        <p:spPr>
          <a:xfrm>
            <a:off x="4343400" y="3962400"/>
            <a:ext cx="1155700" cy="990600"/>
          </a:xfrm>
          <a:prstGeom prst="ellipse">
            <a:avLst/>
          </a:prstGeom>
          <a:solidFill>
            <a:srgbClr val="CA6A68"/>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4" name="Oval 23"/>
          <p:cNvSpPr/>
          <p:nvPr/>
        </p:nvSpPr>
        <p:spPr>
          <a:xfrm>
            <a:off x="4419600" y="4038600"/>
            <a:ext cx="990600" cy="74295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5" name="TextBox 24"/>
          <p:cNvSpPr txBox="1"/>
          <p:nvPr/>
        </p:nvSpPr>
        <p:spPr>
          <a:xfrm>
            <a:off x="4419600" y="4242375"/>
            <a:ext cx="1051891" cy="400110"/>
          </a:xfrm>
          <a:prstGeom prst="rect">
            <a:avLst/>
          </a:prstGeom>
          <a:noFill/>
        </p:spPr>
        <p:txBody>
          <a:bodyPr wrap="none" rtlCol="0">
            <a:spAutoFit/>
          </a:bodyPr>
          <a:lstStyle/>
          <a:p>
            <a:r>
              <a:rPr lang="en-US" sz="2000" b="1" dirty="0" smtClean="0"/>
              <a:t>Orlando</a:t>
            </a:r>
            <a:endParaRPr lang="en-US" sz="2000" b="1" dirty="0"/>
          </a:p>
        </p:txBody>
      </p:sp>
      <p:cxnSp>
        <p:nvCxnSpPr>
          <p:cNvPr id="27" name="Straight Connector 26"/>
          <p:cNvCxnSpPr>
            <a:stCxn id="7" idx="5"/>
          </p:cNvCxnSpPr>
          <p:nvPr/>
        </p:nvCxnSpPr>
        <p:spPr>
          <a:xfrm>
            <a:off x="2488452" y="2624084"/>
            <a:ext cx="635748" cy="576316"/>
          </a:xfrm>
          <a:prstGeom prst="line">
            <a:avLst/>
          </a:prstGeom>
          <a:ln>
            <a:solidFill>
              <a:schemeClr val="accent2">
                <a:lumMod val="75000"/>
              </a:schemeClr>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4" idx="5"/>
            <a:endCxn id="23" idx="1"/>
          </p:cNvCxnSpPr>
          <p:nvPr/>
        </p:nvCxnSpPr>
        <p:spPr>
          <a:xfrm>
            <a:off x="3687248" y="3712074"/>
            <a:ext cx="825400" cy="395396"/>
          </a:xfrm>
          <a:prstGeom prst="line">
            <a:avLst/>
          </a:prstGeom>
          <a:ln>
            <a:solidFill>
              <a:schemeClr val="accent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a:stCxn id="23" idx="6"/>
            <a:endCxn id="20" idx="1"/>
          </p:cNvCxnSpPr>
          <p:nvPr/>
        </p:nvCxnSpPr>
        <p:spPr>
          <a:xfrm>
            <a:off x="5499100" y="4457700"/>
            <a:ext cx="1892300" cy="161955"/>
          </a:xfrm>
          <a:prstGeom prst="line">
            <a:avLst/>
          </a:prstGeom>
          <a:ln>
            <a:solidFill>
              <a:schemeClr val="accent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a:stCxn id="12" idx="7"/>
            <a:endCxn id="10" idx="3"/>
          </p:cNvCxnSpPr>
          <p:nvPr/>
        </p:nvCxnSpPr>
        <p:spPr>
          <a:xfrm flipV="1">
            <a:off x="2391848" y="5737125"/>
            <a:ext cx="736181" cy="354051"/>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Straight Connector 37"/>
          <p:cNvCxnSpPr>
            <a:stCxn id="10" idx="7"/>
            <a:endCxn id="23" idx="3"/>
          </p:cNvCxnSpPr>
          <p:nvPr/>
        </p:nvCxnSpPr>
        <p:spPr>
          <a:xfrm flipV="1">
            <a:off x="3882371" y="4807930"/>
            <a:ext cx="630277" cy="300170"/>
          </a:xfrm>
          <a:prstGeom prst="line">
            <a:avLst/>
          </a:prstGeom>
        </p:spPr>
        <p:style>
          <a:lnRef idx="2">
            <a:schemeClr val="accent1"/>
          </a:lnRef>
          <a:fillRef idx="0">
            <a:schemeClr val="accent1"/>
          </a:fillRef>
          <a:effectRef idx="1">
            <a:schemeClr val="accent1"/>
          </a:effectRef>
          <a:fontRef idx="minor">
            <a:schemeClr val="tx1"/>
          </a:fontRef>
        </p:style>
      </p:cxnSp>
      <p:cxnSp>
        <p:nvCxnSpPr>
          <p:cNvPr id="40" name="Straight Connector 39"/>
          <p:cNvCxnSpPr>
            <a:stCxn id="23" idx="7"/>
            <a:endCxn id="9" idx="3"/>
          </p:cNvCxnSpPr>
          <p:nvPr/>
        </p:nvCxnSpPr>
        <p:spPr>
          <a:xfrm flipV="1">
            <a:off x="5329852" y="3687249"/>
            <a:ext cx="671459" cy="420221"/>
          </a:xfrm>
          <a:prstGeom prst="line">
            <a:avLst/>
          </a:prstGeom>
        </p:spPr>
        <p:style>
          <a:lnRef idx="2">
            <a:schemeClr val="accent1"/>
          </a:lnRef>
          <a:fillRef idx="0">
            <a:schemeClr val="accent1"/>
          </a:fillRef>
          <a:effectRef idx="1">
            <a:schemeClr val="accent1"/>
          </a:effectRef>
          <a:fontRef idx="minor">
            <a:schemeClr val="tx1"/>
          </a:fontRef>
        </p:style>
      </p:cxnSp>
      <p:cxnSp>
        <p:nvCxnSpPr>
          <p:cNvPr id="42" name="Straight Connector 41"/>
          <p:cNvCxnSpPr>
            <a:stCxn id="9" idx="7"/>
            <a:endCxn id="11" idx="3"/>
          </p:cNvCxnSpPr>
          <p:nvPr/>
        </p:nvCxnSpPr>
        <p:spPr>
          <a:xfrm flipV="1">
            <a:off x="6647889" y="2416674"/>
            <a:ext cx="953622" cy="677877"/>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Graph Traversals</a:t>
            </a:r>
            <a:endParaRPr lang="en-US" dirty="0"/>
          </a:p>
        </p:txBody>
      </p:sp>
      <p:sp>
        <p:nvSpPr>
          <p:cNvPr id="3" name="Content Placeholder 2"/>
          <p:cNvSpPr>
            <a:spLocks noGrp="1"/>
          </p:cNvSpPr>
          <p:nvPr>
            <p:ph idx="1"/>
          </p:nvPr>
        </p:nvSpPr>
        <p:spPr>
          <a:xfrm>
            <a:off x="0" y="1295400"/>
            <a:ext cx="9144000" cy="2362200"/>
          </a:xfrm>
        </p:spPr>
        <p:txBody>
          <a:bodyPr>
            <a:normAutofit fontScale="70000" lnSpcReduction="20000"/>
          </a:bodyPr>
          <a:lstStyle/>
          <a:p>
            <a:r>
              <a:rPr lang="en-US" b="1" u="sng" dirty="0" smtClean="0"/>
              <a:t>Depth First Search</a:t>
            </a:r>
          </a:p>
          <a:p>
            <a:r>
              <a:rPr lang="en-US" dirty="0" smtClean="0"/>
              <a:t>The general "rule" used in searching a graph using a depth first search is to search down a path from a particular source vertex as far as you can go. </a:t>
            </a:r>
          </a:p>
          <a:p>
            <a:pPr lvl="1"/>
            <a:r>
              <a:rPr lang="en-US" dirty="0" smtClean="0"/>
              <a:t>When you can go to farther, "backtrack" to the last vertex from which a different path could have been taken.</a:t>
            </a:r>
          </a:p>
          <a:p>
            <a:pPr lvl="1"/>
            <a:r>
              <a:rPr lang="en-US" dirty="0" smtClean="0"/>
              <a:t>Continue in this fashion, attempting to go as deep as possible down each path until each node has been visited.</a:t>
            </a:r>
          </a:p>
          <a:p>
            <a:endParaRPr lang="en-US" dirty="0" smtClean="0"/>
          </a:p>
          <a:p>
            <a:endParaRPr lang="en-US" dirty="0"/>
          </a:p>
        </p:txBody>
      </p:sp>
      <p:sp>
        <p:nvSpPr>
          <p:cNvPr id="4" name="Oval 3"/>
          <p:cNvSpPr/>
          <p:nvPr/>
        </p:nvSpPr>
        <p:spPr>
          <a:xfrm>
            <a:off x="228600" y="36576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S</a:t>
            </a:r>
            <a:endParaRPr lang="en-US" sz="2800" b="1" dirty="0">
              <a:solidFill>
                <a:schemeClr val="tx1"/>
              </a:solidFill>
            </a:endParaRPr>
          </a:p>
        </p:txBody>
      </p:sp>
      <p:sp>
        <p:nvSpPr>
          <p:cNvPr id="5" name="Oval 4"/>
          <p:cNvSpPr/>
          <p:nvPr/>
        </p:nvSpPr>
        <p:spPr>
          <a:xfrm>
            <a:off x="152400" y="48768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V</a:t>
            </a:r>
            <a:endParaRPr lang="en-US" sz="2800" b="1" dirty="0">
              <a:solidFill>
                <a:schemeClr val="tx1"/>
              </a:solidFill>
            </a:endParaRPr>
          </a:p>
        </p:txBody>
      </p:sp>
      <p:sp>
        <p:nvSpPr>
          <p:cNvPr id="6" name="Oval 5"/>
          <p:cNvSpPr/>
          <p:nvPr/>
        </p:nvSpPr>
        <p:spPr>
          <a:xfrm>
            <a:off x="1752600" y="36576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T</a:t>
            </a:r>
            <a:endParaRPr lang="en-US" sz="2800" b="1" dirty="0">
              <a:solidFill>
                <a:schemeClr val="tx1"/>
              </a:solidFill>
            </a:endParaRPr>
          </a:p>
        </p:txBody>
      </p:sp>
      <p:sp>
        <p:nvSpPr>
          <p:cNvPr id="7" name="Oval 6"/>
          <p:cNvSpPr/>
          <p:nvPr/>
        </p:nvSpPr>
        <p:spPr>
          <a:xfrm>
            <a:off x="1752600" y="48768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U</a:t>
            </a:r>
            <a:endParaRPr lang="en-US" sz="2800" b="1" dirty="0">
              <a:solidFill>
                <a:schemeClr val="tx1"/>
              </a:solidFill>
            </a:endParaRPr>
          </a:p>
        </p:txBody>
      </p:sp>
      <p:cxnSp>
        <p:nvCxnSpPr>
          <p:cNvPr id="9" name="Straight Connector 8"/>
          <p:cNvCxnSpPr>
            <a:stCxn id="5" idx="6"/>
            <a:endCxn id="7" idx="2"/>
          </p:cNvCxnSpPr>
          <p:nvPr/>
        </p:nvCxnSpPr>
        <p:spPr>
          <a:xfrm>
            <a:off x="762000" y="5181600"/>
            <a:ext cx="9906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a:stCxn id="4" idx="5"/>
            <a:endCxn id="7" idx="1"/>
          </p:cNvCxnSpPr>
          <p:nvPr/>
        </p:nvCxnSpPr>
        <p:spPr>
          <a:xfrm>
            <a:off x="748926" y="4177926"/>
            <a:ext cx="1092948" cy="788148"/>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a:stCxn id="6" idx="6"/>
            <a:endCxn id="15" idx="2"/>
          </p:cNvCxnSpPr>
          <p:nvPr/>
        </p:nvCxnSpPr>
        <p:spPr>
          <a:xfrm>
            <a:off x="2362200" y="3962400"/>
            <a:ext cx="8382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a:stCxn id="7" idx="0"/>
            <a:endCxn id="6" idx="4"/>
          </p:cNvCxnSpPr>
          <p:nvPr/>
        </p:nvCxnSpPr>
        <p:spPr>
          <a:xfrm flipV="1">
            <a:off x="2057400" y="4267200"/>
            <a:ext cx="0" cy="609600"/>
          </a:xfrm>
          <a:prstGeom prst="line">
            <a:avLst/>
          </a:prstGeom>
        </p:spPr>
        <p:style>
          <a:lnRef idx="2">
            <a:schemeClr val="accent1"/>
          </a:lnRef>
          <a:fillRef idx="0">
            <a:schemeClr val="accent1"/>
          </a:fillRef>
          <a:effectRef idx="1">
            <a:schemeClr val="accent1"/>
          </a:effectRef>
          <a:fontRef idx="minor">
            <a:schemeClr val="tx1"/>
          </a:fontRef>
        </p:style>
      </p:cxnSp>
      <p:sp>
        <p:nvSpPr>
          <p:cNvPr id="15" name="Oval 14"/>
          <p:cNvSpPr/>
          <p:nvPr/>
        </p:nvSpPr>
        <p:spPr>
          <a:xfrm>
            <a:off x="3200400" y="36576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W</a:t>
            </a:r>
            <a:endParaRPr lang="en-US" sz="2800" b="1" dirty="0">
              <a:solidFill>
                <a:schemeClr val="tx1"/>
              </a:solidFill>
            </a:endParaRPr>
          </a:p>
        </p:txBody>
      </p:sp>
      <p:cxnSp>
        <p:nvCxnSpPr>
          <p:cNvPr id="17" name="Straight Connector 16"/>
          <p:cNvCxnSpPr>
            <a:stCxn id="7" idx="6"/>
            <a:endCxn id="15" idx="4"/>
          </p:cNvCxnSpPr>
          <p:nvPr/>
        </p:nvCxnSpPr>
        <p:spPr>
          <a:xfrm flipV="1">
            <a:off x="2362200" y="4267200"/>
            <a:ext cx="1143000" cy="914400"/>
          </a:xfrm>
          <a:prstGeom prst="line">
            <a:avLst/>
          </a:prstGeom>
        </p:spPr>
        <p:style>
          <a:lnRef idx="2">
            <a:schemeClr val="accent1"/>
          </a:lnRef>
          <a:fillRef idx="0">
            <a:schemeClr val="accent1"/>
          </a:fillRef>
          <a:effectRef idx="1">
            <a:schemeClr val="accent1"/>
          </a:effectRef>
          <a:fontRef idx="minor">
            <a:schemeClr val="tx1"/>
          </a:fontRef>
        </p:style>
      </p:cxnSp>
      <p:sp>
        <p:nvSpPr>
          <p:cNvPr id="22" name="Oval 21"/>
          <p:cNvSpPr/>
          <p:nvPr/>
        </p:nvSpPr>
        <p:spPr>
          <a:xfrm>
            <a:off x="152400" y="59436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R</a:t>
            </a:r>
            <a:endParaRPr lang="en-US" sz="2800" b="1" dirty="0">
              <a:solidFill>
                <a:schemeClr val="tx1"/>
              </a:solidFill>
            </a:endParaRPr>
          </a:p>
        </p:txBody>
      </p:sp>
      <p:cxnSp>
        <p:nvCxnSpPr>
          <p:cNvPr id="23" name="Straight Connector 22"/>
          <p:cNvCxnSpPr>
            <a:stCxn id="22" idx="0"/>
            <a:endCxn id="5" idx="4"/>
          </p:cNvCxnSpPr>
          <p:nvPr/>
        </p:nvCxnSpPr>
        <p:spPr>
          <a:xfrm flipV="1">
            <a:off x="457200" y="5486400"/>
            <a:ext cx="0" cy="457200"/>
          </a:xfrm>
          <a:prstGeom prst="line">
            <a:avLst/>
          </a:prstGeom>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4297224" y="3581400"/>
            <a:ext cx="4846776" cy="1323439"/>
          </a:xfrm>
          <a:prstGeom prst="rect">
            <a:avLst/>
          </a:prstGeom>
          <a:noFill/>
        </p:spPr>
        <p:txBody>
          <a:bodyPr wrap="none" rtlCol="0">
            <a:spAutoFit/>
          </a:bodyPr>
          <a:lstStyle/>
          <a:p>
            <a:r>
              <a:rPr lang="en-US" sz="2000" b="1" dirty="0" smtClean="0"/>
              <a:t>What is the DFS Traversal of the following</a:t>
            </a:r>
          </a:p>
          <a:p>
            <a:r>
              <a:rPr lang="en-US" sz="2000" b="1" dirty="0" smtClean="0"/>
              <a:t>Graph starting from S?  When you have a </a:t>
            </a:r>
          </a:p>
          <a:p>
            <a:r>
              <a:rPr lang="en-US" sz="2000" b="1" dirty="0" smtClean="0"/>
              <a:t>choice between which vertex to search next</a:t>
            </a:r>
          </a:p>
          <a:p>
            <a:r>
              <a:rPr lang="en-US" sz="2000" b="1" dirty="0" smtClean="0"/>
              <a:t>choose alphabetically.</a:t>
            </a:r>
            <a:endParaRPr lang="en-US" sz="2000" b="1" dirty="0"/>
          </a:p>
        </p:txBody>
      </p:sp>
      <p:sp>
        <p:nvSpPr>
          <p:cNvPr id="27" name="Oval 26"/>
          <p:cNvSpPr/>
          <p:nvPr/>
        </p:nvSpPr>
        <p:spPr>
          <a:xfrm>
            <a:off x="228600" y="3657600"/>
            <a:ext cx="609600" cy="609600"/>
          </a:xfrm>
          <a:prstGeom prst="ellipse">
            <a:avLst/>
          </a:prstGeom>
          <a:solidFill>
            <a:schemeClr val="accent2"/>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S</a:t>
            </a:r>
            <a:endParaRPr lang="en-US" sz="2800" b="1" dirty="0">
              <a:solidFill>
                <a:schemeClr val="tx1"/>
              </a:solidFill>
            </a:endParaRPr>
          </a:p>
        </p:txBody>
      </p:sp>
      <p:sp>
        <p:nvSpPr>
          <p:cNvPr id="28" name="Oval 27"/>
          <p:cNvSpPr/>
          <p:nvPr/>
        </p:nvSpPr>
        <p:spPr>
          <a:xfrm>
            <a:off x="1752600" y="4876800"/>
            <a:ext cx="609600" cy="609600"/>
          </a:xfrm>
          <a:prstGeom prst="ellipse">
            <a:avLst/>
          </a:prstGeom>
          <a:solidFill>
            <a:schemeClr val="accent2"/>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U</a:t>
            </a:r>
            <a:endParaRPr lang="en-US" sz="2800" b="1" dirty="0">
              <a:solidFill>
                <a:schemeClr val="tx1"/>
              </a:solidFill>
            </a:endParaRPr>
          </a:p>
        </p:txBody>
      </p:sp>
      <p:sp>
        <p:nvSpPr>
          <p:cNvPr id="29" name="Oval 28"/>
          <p:cNvSpPr/>
          <p:nvPr/>
        </p:nvSpPr>
        <p:spPr>
          <a:xfrm>
            <a:off x="1752600" y="3657600"/>
            <a:ext cx="609600" cy="609600"/>
          </a:xfrm>
          <a:prstGeom prst="ellipse">
            <a:avLst/>
          </a:prstGeom>
          <a:solidFill>
            <a:schemeClr val="accent2"/>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T</a:t>
            </a:r>
            <a:endParaRPr lang="en-US" sz="2800" b="1" dirty="0">
              <a:solidFill>
                <a:schemeClr val="tx1"/>
              </a:solidFill>
            </a:endParaRPr>
          </a:p>
        </p:txBody>
      </p:sp>
      <p:sp>
        <p:nvSpPr>
          <p:cNvPr id="30" name="Oval 29"/>
          <p:cNvSpPr/>
          <p:nvPr/>
        </p:nvSpPr>
        <p:spPr>
          <a:xfrm>
            <a:off x="3200400" y="3657600"/>
            <a:ext cx="609600" cy="609600"/>
          </a:xfrm>
          <a:prstGeom prst="ellipse">
            <a:avLst/>
          </a:prstGeom>
          <a:solidFill>
            <a:schemeClr val="accent2"/>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W</a:t>
            </a:r>
            <a:endParaRPr lang="en-US" sz="2800" b="1" dirty="0">
              <a:solidFill>
                <a:schemeClr val="tx1"/>
              </a:solidFill>
            </a:endParaRPr>
          </a:p>
        </p:txBody>
      </p:sp>
      <p:sp>
        <p:nvSpPr>
          <p:cNvPr id="31" name="Oval 30"/>
          <p:cNvSpPr/>
          <p:nvPr/>
        </p:nvSpPr>
        <p:spPr>
          <a:xfrm>
            <a:off x="4267200" y="4953000"/>
            <a:ext cx="609600" cy="609600"/>
          </a:xfrm>
          <a:prstGeom prst="ellipse">
            <a:avLst/>
          </a:prstGeom>
          <a:solidFill>
            <a:schemeClr val="accent2"/>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S</a:t>
            </a:r>
            <a:endParaRPr lang="en-US" sz="2800" b="1" dirty="0">
              <a:solidFill>
                <a:schemeClr val="tx1"/>
              </a:solidFill>
            </a:endParaRPr>
          </a:p>
        </p:txBody>
      </p:sp>
      <p:sp>
        <p:nvSpPr>
          <p:cNvPr id="32" name="Oval 31"/>
          <p:cNvSpPr/>
          <p:nvPr/>
        </p:nvSpPr>
        <p:spPr>
          <a:xfrm>
            <a:off x="5029200" y="4953000"/>
            <a:ext cx="609600" cy="609600"/>
          </a:xfrm>
          <a:prstGeom prst="ellipse">
            <a:avLst/>
          </a:prstGeom>
          <a:solidFill>
            <a:schemeClr val="accent2"/>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U</a:t>
            </a:r>
            <a:endParaRPr lang="en-US" sz="2800" b="1" dirty="0">
              <a:solidFill>
                <a:schemeClr val="tx1"/>
              </a:solidFill>
            </a:endParaRPr>
          </a:p>
        </p:txBody>
      </p:sp>
      <p:sp>
        <p:nvSpPr>
          <p:cNvPr id="33" name="Oval 32"/>
          <p:cNvSpPr/>
          <p:nvPr/>
        </p:nvSpPr>
        <p:spPr>
          <a:xfrm>
            <a:off x="5791200" y="4953000"/>
            <a:ext cx="609600" cy="609600"/>
          </a:xfrm>
          <a:prstGeom prst="ellipse">
            <a:avLst/>
          </a:prstGeom>
          <a:solidFill>
            <a:schemeClr val="accent2"/>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T</a:t>
            </a:r>
            <a:endParaRPr lang="en-US" sz="2800" b="1" dirty="0">
              <a:solidFill>
                <a:schemeClr val="tx1"/>
              </a:solidFill>
            </a:endParaRPr>
          </a:p>
        </p:txBody>
      </p:sp>
      <p:sp>
        <p:nvSpPr>
          <p:cNvPr id="34" name="Oval 33"/>
          <p:cNvSpPr/>
          <p:nvPr/>
        </p:nvSpPr>
        <p:spPr>
          <a:xfrm>
            <a:off x="6553200" y="4953000"/>
            <a:ext cx="609600" cy="609600"/>
          </a:xfrm>
          <a:prstGeom prst="ellipse">
            <a:avLst/>
          </a:prstGeom>
          <a:solidFill>
            <a:schemeClr val="accent2"/>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W</a:t>
            </a:r>
            <a:endParaRPr lang="en-US" sz="2800" b="1" dirty="0">
              <a:solidFill>
                <a:schemeClr val="tx1"/>
              </a:solidFill>
            </a:endParaRPr>
          </a:p>
        </p:txBody>
      </p:sp>
      <p:sp>
        <p:nvSpPr>
          <p:cNvPr id="36" name="Oval 35"/>
          <p:cNvSpPr/>
          <p:nvPr/>
        </p:nvSpPr>
        <p:spPr>
          <a:xfrm>
            <a:off x="152400" y="4876800"/>
            <a:ext cx="609600" cy="609600"/>
          </a:xfrm>
          <a:prstGeom prst="ellipse">
            <a:avLst/>
          </a:prstGeom>
          <a:solidFill>
            <a:schemeClr val="accent2"/>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V</a:t>
            </a:r>
            <a:endParaRPr lang="en-US" sz="2800" b="1" dirty="0">
              <a:solidFill>
                <a:schemeClr val="tx1"/>
              </a:solidFill>
            </a:endParaRPr>
          </a:p>
        </p:txBody>
      </p:sp>
      <p:sp>
        <p:nvSpPr>
          <p:cNvPr id="37" name="Oval 36"/>
          <p:cNvSpPr/>
          <p:nvPr/>
        </p:nvSpPr>
        <p:spPr>
          <a:xfrm>
            <a:off x="7315200" y="4953000"/>
            <a:ext cx="609600" cy="609600"/>
          </a:xfrm>
          <a:prstGeom prst="ellipse">
            <a:avLst/>
          </a:prstGeom>
          <a:solidFill>
            <a:schemeClr val="accent2"/>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V</a:t>
            </a:r>
            <a:endParaRPr lang="en-US" sz="2800" b="1" dirty="0">
              <a:solidFill>
                <a:schemeClr val="tx1"/>
              </a:solidFill>
            </a:endParaRPr>
          </a:p>
        </p:txBody>
      </p:sp>
      <p:sp>
        <p:nvSpPr>
          <p:cNvPr id="38" name="Oval 37"/>
          <p:cNvSpPr/>
          <p:nvPr/>
        </p:nvSpPr>
        <p:spPr>
          <a:xfrm>
            <a:off x="152400" y="5943600"/>
            <a:ext cx="609600" cy="609600"/>
          </a:xfrm>
          <a:prstGeom prst="ellipse">
            <a:avLst/>
          </a:prstGeom>
          <a:solidFill>
            <a:schemeClr val="accent2"/>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R</a:t>
            </a:r>
            <a:endParaRPr lang="en-US" sz="2800" b="1" dirty="0">
              <a:solidFill>
                <a:schemeClr val="tx1"/>
              </a:solidFill>
            </a:endParaRPr>
          </a:p>
        </p:txBody>
      </p:sp>
      <p:sp>
        <p:nvSpPr>
          <p:cNvPr id="39" name="Oval 38"/>
          <p:cNvSpPr/>
          <p:nvPr/>
        </p:nvSpPr>
        <p:spPr>
          <a:xfrm>
            <a:off x="8077200" y="4953000"/>
            <a:ext cx="609600" cy="609600"/>
          </a:xfrm>
          <a:prstGeom prst="ellipse">
            <a:avLst/>
          </a:prstGeom>
          <a:solidFill>
            <a:schemeClr val="accent2"/>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R</a:t>
            </a:r>
            <a:endParaRPr lang="en-US" sz="28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9" grpId="0" animBg="1"/>
      <p:bldP spid="30" grpId="0" animBg="1"/>
      <p:bldP spid="31" grpId="0" animBg="1"/>
      <p:bldP spid="32" grpId="0" animBg="1"/>
      <p:bldP spid="33" grpId="0" animBg="1"/>
      <p:bldP spid="34" grpId="0" animBg="1"/>
      <p:bldP spid="36" grpId="0" animBg="1"/>
      <p:bldP spid="37" grpId="0" animBg="1"/>
      <p:bldP spid="38" grpId="0" animBg="1"/>
      <p:bldP spid="3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Depth First Search</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general "rule" used in searching a graph using a depth first search is to search down a path from a particular source vertex as far as you can go. </a:t>
            </a:r>
          </a:p>
          <a:p>
            <a:pPr lvl="1"/>
            <a:r>
              <a:rPr lang="en-US" dirty="0" smtClean="0"/>
              <a:t>When you can go to farther, "backtrack" to the last vertex from which a different path could have been taken.</a:t>
            </a:r>
          </a:p>
          <a:p>
            <a:pPr lvl="1"/>
            <a:r>
              <a:rPr lang="en-US" dirty="0" smtClean="0"/>
              <a:t>Continue in this fashion, attempting to go as deep as possible down each path until each node has been visited.</a:t>
            </a:r>
          </a:p>
          <a:p>
            <a:endParaRPr lang="en-US" dirty="0" smtClean="0"/>
          </a:p>
          <a:p>
            <a:r>
              <a:rPr lang="en-US" dirty="0" smtClean="0"/>
              <a:t>The most difficult part of this algorithm is keeping track of what nodes have already been visited, so that the algorithm does not run ad infinitum. We can do this by labeling each visited node.</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Graph Traversals</a:t>
            </a:r>
            <a:endParaRPr lang="en-US" dirty="0"/>
          </a:p>
        </p:txBody>
      </p:sp>
      <p:sp>
        <p:nvSpPr>
          <p:cNvPr id="3" name="Content Placeholder 2"/>
          <p:cNvSpPr>
            <a:spLocks noGrp="1"/>
          </p:cNvSpPr>
          <p:nvPr>
            <p:ph idx="1"/>
          </p:nvPr>
        </p:nvSpPr>
        <p:spPr>
          <a:xfrm>
            <a:off x="0" y="1295400"/>
            <a:ext cx="9144000" cy="1676400"/>
          </a:xfrm>
        </p:spPr>
        <p:txBody>
          <a:bodyPr>
            <a:normAutofit fontScale="62500" lnSpcReduction="20000"/>
          </a:bodyPr>
          <a:lstStyle/>
          <a:p>
            <a:r>
              <a:rPr lang="en-US" b="1" u="sng" dirty="0" smtClean="0"/>
              <a:t>Breadth First Search</a:t>
            </a:r>
          </a:p>
          <a:p>
            <a:r>
              <a:rPr lang="en-US" b="1" dirty="0" smtClean="0"/>
              <a:t>The idea in a breadth first search is opposite to a depth first search. Instead of searching down a single path until you can go no longer, you search all paths at an uniform depth from the source before moving onto deeper paths. </a:t>
            </a:r>
          </a:p>
          <a:p>
            <a:pPr lvl="1"/>
            <a:r>
              <a:rPr lang="en-US" b="1" dirty="0" smtClean="0"/>
              <a:t>Once again, we'll need to mark both edges and vertices based on what has been visited.</a:t>
            </a:r>
            <a:endParaRPr lang="en-US" dirty="0" smtClean="0"/>
          </a:p>
          <a:p>
            <a:endParaRPr lang="en-US" dirty="0" smtClean="0"/>
          </a:p>
          <a:p>
            <a:endParaRPr lang="en-US" dirty="0"/>
          </a:p>
        </p:txBody>
      </p:sp>
      <p:sp>
        <p:nvSpPr>
          <p:cNvPr id="4" name="Oval 3"/>
          <p:cNvSpPr/>
          <p:nvPr/>
        </p:nvSpPr>
        <p:spPr>
          <a:xfrm>
            <a:off x="228600" y="36576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S</a:t>
            </a:r>
            <a:endParaRPr lang="en-US" sz="2800" b="1" dirty="0">
              <a:solidFill>
                <a:schemeClr val="tx1"/>
              </a:solidFill>
            </a:endParaRPr>
          </a:p>
        </p:txBody>
      </p:sp>
      <p:sp>
        <p:nvSpPr>
          <p:cNvPr id="5" name="Oval 4"/>
          <p:cNvSpPr/>
          <p:nvPr/>
        </p:nvSpPr>
        <p:spPr>
          <a:xfrm>
            <a:off x="152400" y="48768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V</a:t>
            </a:r>
            <a:endParaRPr lang="en-US" sz="2800" b="1" dirty="0">
              <a:solidFill>
                <a:schemeClr val="tx1"/>
              </a:solidFill>
            </a:endParaRPr>
          </a:p>
        </p:txBody>
      </p:sp>
      <p:sp>
        <p:nvSpPr>
          <p:cNvPr id="6" name="Oval 5"/>
          <p:cNvSpPr/>
          <p:nvPr/>
        </p:nvSpPr>
        <p:spPr>
          <a:xfrm>
            <a:off x="1752600" y="36576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T</a:t>
            </a:r>
            <a:endParaRPr lang="en-US" sz="2800" b="1" dirty="0">
              <a:solidFill>
                <a:schemeClr val="tx1"/>
              </a:solidFill>
            </a:endParaRPr>
          </a:p>
        </p:txBody>
      </p:sp>
      <p:sp>
        <p:nvSpPr>
          <p:cNvPr id="7" name="Oval 6"/>
          <p:cNvSpPr/>
          <p:nvPr/>
        </p:nvSpPr>
        <p:spPr>
          <a:xfrm>
            <a:off x="1752600" y="48768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U</a:t>
            </a:r>
            <a:endParaRPr lang="en-US" sz="2800" b="1" dirty="0">
              <a:solidFill>
                <a:schemeClr val="tx1"/>
              </a:solidFill>
            </a:endParaRPr>
          </a:p>
        </p:txBody>
      </p:sp>
      <p:cxnSp>
        <p:nvCxnSpPr>
          <p:cNvPr id="9" name="Straight Connector 8"/>
          <p:cNvCxnSpPr>
            <a:stCxn id="5" idx="6"/>
            <a:endCxn id="7" idx="2"/>
          </p:cNvCxnSpPr>
          <p:nvPr/>
        </p:nvCxnSpPr>
        <p:spPr>
          <a:xfrm>
            <a:off x="762000" y="5181600"/>
            <a:ext cx="9906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a:stCxn id="4" idx="5"/>
            <a:endCxn id="7" idx="1"/>
          </p:cNvCxnSpPr>
          <p:nvPr/>
        </p:nvCxnSpPr>
        <p:spPr>
          <a:xfrm>
            <a:off x="748926" y="4177926"/>
            <a:ext cx="1092948" cy="788148"/>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a:stCxn id="6" idx="6"/>
            <a:endCxn id="15" idx="2"/>
          </p:cNvCxnSpPr>
          <p:nvPr/>
        </p:nvCxnSpPr>
        <p:spPr>
          <a:xfrm>
            <a:off x="2362200" y="3962400"/>
            <a:ext cx="8382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a:stCxn id="7" idx="0"/>
            <a:endCxn id="6" idx="4"/>
          </p:cNvCxnSpPr>
          <p:nvPr/>
        </p:nvCxnSpPr>
        <p:spPr>
          <a:xfrm flipV="1">
            <a:off x="2057400" y="4267200"/>
            <a:ext cx="0" cy="609600"/>
          </a:xfrm>
          <a:prstGeom prst="line">
            <a:avLst/>
          </a:prstGeom>
        </p:spPr>
        <p:style>
          <a:lnRef idx="2">
            <a:schemeClr val="accent1"/>
          </a:lnRef>
          <a:fillRef idx="0">
            <a:schemeClr val="accent1"/>
          </a:fillRef>
          <a:effectRef idx="1">
            <a:schemeClr val="accent1"/>
          </a:effectRef>
          <a:fontRef idx="minor">
            <a:schemeClr val="tx1"/>
          </a:fontRef>
        </p:style>
      </p:cxnSp>
      <p:sp>
        <p:nvSpPr>
          <p:cNvPr id="15" name="Oval 14"/>
          <p:cNvSpPr/>
          <p:nvPr/>
        </p:nvSpPr>
        <p:spPr>
          <a:xfrm>
            <a:off x="3200400" y="36576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W</a:t>
            </a:r>
            <a:endParaRPr lang="en-US" sz="2800" b="1" dirty="0">
              <a:solidFill>
                <a:schemeClr val="tx1"/>
              </a:solidFill>
            </a:endParaRPr>
          </a:p>
        </p:txBody>
      </p:sp>
      <p:cxnSp>
        <p:nvCxnSpPr>
          <p:cNvPr id="17" name="Straight Connector 16"/>
          <p:cNvCxnSpPr>
            <a:stCxn id="7" idx="6"/>
            <a:endCxn id="15" idx="4"/>
          </p:cNvCxnSpPr>
          <p:nvPr/>
        </p:nvCxnSpPr>
        <p:spPr>
          <a:xfrm flipV="1">
            <a:off x="2362200" y="4267200"/>
            <a:ext cx="1143000" cy="914400"/>
          </a:xfrm>
          <a:prstGeom prst="line">
            <a:avLst/>
          </a:prstGeom>
        </p:spPr>
        <p:style>
          <a:lnRef idx="2">
            <a:schemeClr val="accent1"/>
          </a:lnRef>
          <a:fillRef idx="0">
            <a:schemeClr val="accent1"/>
          </a:fillRef>
          <a:effectRef idx="1">
            <a:schemeClr val="accent1"/>
          </a:effectRef>
          <a:fontRef idx="minor">
            <a:schemeClr val="tx1"/>
          </a:fontRef>
        </p:style>
      </p:cxnSp>
      <p:sp>
        <p:nvSpPr>
          <p:cNvPr id="22" name="Oval 21"/>
          <p:cNvSpPr/>
          <p:nvPr/>
        </p:nvSpPr>
        <p:spPr>
          <a:xfrm>
            <a:off x="152400" y="59436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R</a:t>
            </a:r>
            <a:endParaRPr lang="en-US" sz="2800" b="1" dirty="0">
              <a:solidFill>
                <a:schemeClr val="tx1"/>
              </a:solidFill>
            </a:endParaRPr>
          </a:p>
        </p:txBody>
      </p:sp>
      <p:cxnSp>
        <p:nvCxnSpPr>
          <p:cNvPr id="23" name="Straight Connector 22"/>
          <p:cNvCxnSpPr>
            <a:stCxn id="22" idx="0"/>
            <a:endCxn id="5" idx="4"/>
          </p:cNvCxnSpPr>
          <p:nvPr/>
        </p:nvCxnSpPr>
        <p:spPr>
          <a:xfrm flipV="1">
            <a:off x="457200" y="5486400"/>
            <a:ext cx="0" cy="457200"/>
          </a:xfrm>
          <a:prstGeom prst="line">
            <a:avLst/>
          </a:prstGeom>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4297224" y="3581400"/>
            <a:ext cx="4846776" cy="1323439"/>
          </a:xfrm>
          <a:prstGeom prst="rect">
            <a:avLst/>
          </a:prstGeom>
          <a:noFill/>
        </p:spPr>
        <p:txBody>
          <a:bodyPr wrap="none" rtlCol="0">
            <a:spAutoFit/>
          </a:bodyPr>
          <a:lstStyle/>
          <a:p>
            <a:r>
              <a:rPr lang="en-US" sz="2000" b="1" dirty="0" smtClean="0"/>
              <a:t>What is the BFS Traversal of the following</a:t>
            </a:r>
          </a:p>
          <a:p>
            <a:r>
              <a:rPr lang="en-US" sz="2000" b="1" dirty="0" smtClean="0"/>
              <a:t>Graph starting from S?  When you have a </a:t>
            </a:r>
          </a:p>
          <a:p>
            <a:r>
              <a:rPr lang="en-US" sz="2000" b="1" dirty="0" smtClean="0"/>
              <a:t>choice between which vertex to search next</a:t>
            </a:r>
          </a:p>
          <a:p>
            <a:r>
              <a:rPr lang="en-US" sz="2000" b="1" dirty="0" smtClean="0"/>
              <a:t>choose alphabetically.</a:t>
            </a:r>
            <a:endParaRPr lang="en-US" sz="2000" b="1" dirty="0"/>
          </a:p>
        </p:txBody>
      </p:sp>
      <p:sp>
        <p:nvSpPr>
          <p:cNvPr id="27" name="Oval 26"/>
          <p:cNvSpPr/>
          <p:nvPr/>
        </p:nvSpPr>
        <p:spPr>
          <a:xfrm>
            <a:off x="228600" y="3657600"/>
            <a:ext cx="609600" cy="609600"/>
          </a:xfrm>
          <a:prstGeom prst="ellipse">
            <a:avLst/>
          </a:prstGeom>
          <a:solidFill>
            <a:schemeClr val="accent2"/>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S</a:t>
            </a:r>
            <a:endParaRPr lang="en-US" sz="2800" b="1" dirty="0">
              <a:solidFill>
                <a:schemeClr val="tx1"/>
              </a:solidFill>
            </a:endParaRPr>
          </a:p>
        </p:txBody>
      </p:sp>
      <p:sp>
        <p:nvSpPr>
          <p:cNvPr id="28" name="Oval 27"/>
          <p:cNvSpPr/>
          <p:nvPr/>
        </p:nvSpPr>
        <p:spPr>
          <a:xfrm>
            <a:off x="1752600" y="4876800"/>
            <a:ext cx="609600" cy="609600"/>
          </a:xfrm>
          <a:prstGeom prst="ellipse">
            <a:avLst/>
          </a:prstGeom>
          <a:solidFill>
            <a:schemeClr val="accent2"/>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U</a:t>
            </a:r>
            <a:endParaRPr lang="en-US" sz="2800" b="1" dirty="0">
              <a:solidFill>
                <a:schemeClr val="tx1"/>
              </a:solidFill>
            </a:endParaRPr>
          </a:p>
        </p:txBody>
      </p:sp>
      <p:sp>
        <p:nvSpPr>
          <p:cNvPr id="29" name="Oval 28"/>
          <p:cNvSpPr/>
          <p:nvPr/>
        </p:nvSpPr>
        <p:spPr>
          <a:xfrm>
            <a:off x="1752600" y="3657600"/>
            <a:ext cx="609600" cy="609600"/>
          </a:xfrm>
          <a:prstGeom prst="ellipse">
            <a:avLst/>
          </a:prstGeom>
          <a:solidFill>
            <a:schemeClr val="accent2"/>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T</a:t>
            </a:r>
            <a:endParaRPr lang="en-US" sz="2800" b="1" dirty="0">
              <a:solidFill>
                <a:schemeClr val="tx1"/>
              </a:solidFill>
            </a:endParaRPr>
          </a:p>
        </p:txBody>
      </p:sp>
      <p:sp>
        <p:nvSpPr>
          <p:cNvPr id="30" name="Oval 29"/>
          <p:cNvSpPr/>
          <p:nvPr/>
        </p:nvSpPr>
        <p:spPr>
          <a:xfrm>
            <a:off x="3200400" y="3657600"/>
            <a:ext cx="609600" cy="609600"/>
          </a:xfrm>
          <a:prstGeom prst="ellipse">
            <a:avLst/>
          </a:prstGeom>
          <a:solidFill>
            <a:schemeClr val="accent2"/>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W</a:t>
            </a:r>
            <a:endParaRPr lang="en-US" sz="2800" b="1" dirty="0">
              <a:solidFill>
                <a:schemeClr val="tx1"/>
              </a:solidFill>
            </a:endParaRPr>
          </a:p>
        </p:txBody>
      </p:sp>
      <p:sp>
        <p:nvSpPr>
          <p:cNvPr id="31" name="Oval 30"/>
          <p:cNvSpPr/>
          <p:nvPr/>
        </p:nvSpPr>
        <p:spPr>
          <a:xfrm>
            <a:off x="4267200" y="4953000"/>
            <a:ext cx="609600" cy="609600"/>
          </a:xfrm>
          <a:prstGeom prst="ellipse">
            <a:avLst/>
          </a:prstGeom>
          <a:solidFill>
            <a:schemeClr val="accent2"/>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S</a:t>
            </a:r>
            <a:endParaRPr lang="en-US" sz="2800" b="1" dirty="0">
              <a:solidFill>
                <a:schemeClr val="tx1"/>
              </a:solidFill>
            </a:endParaRPr>
          </a:p>
        </p:txBody>
      </p:sp>
      <p:sp>
        <p:nvSpPr>
          <p:cNvPr id="32" name="Oval 31"/>
          <p:cNvSpPr/>
          <p:nvPr/>
        </p:nvSpPr>
        <p:spPr>
          <a:xfrm>
            <a:off x="5029200" y="4953000"/>
            <a:ext cx="609600" cy="609600"/>
          </a:xfrm>
          <a:prstGeom prst="ellipse">
            <a:avLst/>
          </a:prstGeom>
          <a:solidFill>
            <a:schemeClr val="accent2"/>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U</a:t>
            </a:r>
            <a:endParaRPr lang="en-US" sz="2800" b="1" dirty="0">
              <a:solidFill>
                <a:schemeClr val="tx1"/>
              </a:solidFill>
            </a:endParaRPr>
          </a:p>
        </p:txBody>
      </p:sp>
      <p:sp>
        <p:nvSpPr>
          <p:cNvPr id="33" name="Oval 32"/>
          <p:cNvSpPr/>
          <p:nvPr/>
        </p:nvSpPr>
        <p:spPr>
          <a:xfrm>
            <a:off x="5791200" y="4953000"/>
            <a:ext cx="609600" cy="609600"/>
          </a:xfrm>
          <a:prstGeom prst="ellipse">
            <a:avLst/>
          </a:prstGeom>
          <a:solidFill>
            <a:schemeClr val="accent2"/>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T</a:t>
            </a:r>
            <a:endParaRPr lang="en-US" sz="2800" b="1" dirty="0">
              <a:solidFill>
                <a:schemeClr val="tx1"/>
              </a:solidFill>
            </a:endParaRPr>
          </a:p>
        </p:txBody>
      </p:sp>
      <p:sp>
        <p:nvSpPr>
          <p:cNvPr id="34" name="Oval 33"/>
          <p:cNvSpPr/>
          <p:nvPr/>
        </p:nvSpPr>
        <p:spPr>
          <a:xfrm>
            <a:off x="7391400" y="4953000"/>
            <a:ext cx="609600" cy="609600"/>
          </a:xfrm>
          <a:prstGeom prst="ellipse">
            <a:avLst/>
          </a:prstGeom>
          <a:solidFill>
            <a:schemeClr val="accent2"/>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W</a:t>
            </a:r>
            <a:endParaRPr lang="en-US" sz="2800" b="1" dirty="0">
              <a:solidFill>
                <a:schemeClr val="tx1"/>
              </a:solidFill>
            </a:endParaRPr>
          </a:p>
        </p:txBody>
      </p:sp>
      <p:sp>
        <p:nvSpPr>
          <p:cNvPr id="36" name="Oval 35"/>
          <p:cNvSpPr/>
          <p:nvPr/>
        </p:nvSpPr>
        <p:spPr>
          <a:xfrm>
            <a:off x="152400" y="4876800"/>
            <a:ext cx="609600" cy="609600"/>
          </a:xfrm>
          <a:prstGeom prst="ellipse">
            <a:avLst/>
          </a:prstGeom>
          <a:solidFill>
            <a:schemeClr val="accent2"/>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V</a:t>
            </a:r>
            <a:endParaRPr lang="en-US" sz="2800" b="1" dirty="0">
              <a:solidFill>
                <a:schemeClr val="tx1"/>
              </a:solidFill>
            </a:endParaRPr>
          </a:p>
        </p:txBody>
      </p:sp>
      <p:sp>
        <p:nvSpPr>
          <p:cNvPr id="37" name="Oval 36"/>
          <p:cNvSpPr/>
          <p:nvPr/>
        </p:nvSpPr>
        <p:spPr>
          <a:xfrm>
            <a:off x="6553200" y="4953000"/>
            <a:ext cx="609600" cy="609600"/>
          </a:xfrm>
          <a:prstGeom prst="ellipse">
            <a:avLst/>
          </a:prstGeom>
          <a:solidFill>
            <a:schemeClr val="accent2"/>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V</a:t>
            </a:r>
            <a:endParaRPr lang="en-US" sz="2800" b="1" dirty="0">
              <a:solidFill>
                <a:schemeClr val="tx1"/>
              </a:solidFill>
            </a:endParaRPr>
          </a:p>
        </p:txBody>
      </p:sp>
      <p:sp>
        <p:nvSpPr>
          <p:cNvPr id="38" name="Oval 37"/>
          <p:cNvSpPr/>
          <p:nvPr/>
        </p:nvSpPr>
        <p:spPr>
          <a:xfrm>
            <a:off x="152400" y="5943600"/>
            <a:ext cx="609600" cy="609600"/>
          </a:xfrm>
          <a:prstGeom prst="ellipse">
            <a:avLst/>
          </a:prstGeom>
          <a:solidFill>
            <a:schemeClr val="accent2"/>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R</a:t>
            </a:r>
            <a:endParaRPr lang="en-US" sz="2800" b="1" dirty="0">
              <a:solidFill>
                <a:schemeClr val="tx1"/>
              </a:solidFill>
            </a:endParaRPr>
          </a:p>
        </p:txBody>
      </p:sp>
      <p:sp>
        <p:nvSpPr>
          <p:cNvPr id="39" name="Oval 38"/>
          <p:cNvSpPr/>
          <p:nvPr/>
        </p:nvSpPr>
        <p:spPr>
          <a:xfrm>
            <a:off x="8077200" y="4953000"/>
            <a:ext cx="609600" cy="609600"/>
          </a:xfrm>
          <a:prstGeom prst="ellipse">
            <a:avLst/>
          </a:prstGeom>
          <a:solidFill>
            <a:schemeClr val="accent2"/>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R</a:t>
            </a:r>
            <a:endParaRPr lang="en-US" sz="28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9" grpId="0" animBg="1"/>
      <p:bldP spid="30" grpId="0" animBg="1"/>
      <p:bldP spid="31" grpId="0" animBg="1"/>
      <p:bldP spid="32" grpId="0" animBg="1"/>
      <p:bldP spid="33" grpId="0" animBg="1"/>
      <p:bldP spid="34" grpId="0" animBg="1"/>
      <p:bldP spid="36" grpId="0" animBg="1"/>
      <p:bldP spid="37" grpId="0" animBg="1"/>
      <p:bldP spid="38" grpId="0" animBg="1"/>
      <p:bldP spid="3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Breadth First Search</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Instead of searching down a single path until you can go no longer, you search all paths at an uniform depth from the source before moving onto deeper paths. Once again, we'll need to mark both edges and vertices based on what has been visited.</a:t>
            </a:r>
          </a:p>
          <a:p>
            <a:pPr>
              <a:buNone/>
            </a:pPr>
            <a:endParaRPr lang="en-US" dirty="0" smtClean="0"/>
          </a:p>
          <a:p>
            <a:r>
              <a:rPr lang="en-US" dirty="0" smtClean="0"/>
              <a:t>In essence, we only want to explore one "unit" away from a searched node before we move to a different node to search from. All in all, we will be adding nodes to the back of a queue to be ones to searched from in the future.</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7763" cy="762000"/>
          </a:xfrm>
        </p:spPr>
        <p:txBody>
          <a:bodyPr/>
          <a:lstStyle/>
          <a:p>
            <a:pPr>
              <a:defRPr/>
            </a:pPr>
            <a:r>
              <a:rPr lang="en-US" dirty="0" smtClean="0"/>
              <a:t>Depth First Search</a:t>
            </a:r>
            <a:endParaRPr lang="en-US" dirty="0"/>
          </a:p>
        </p:txBody>
      </p:sp>
      <p:sp>
        <p:nvSpPr>
          <p:cNvPr id="3" name="Content Placeholder 2"/>
          <p:cNvSpPr>
            <a:spLocks noGrp="1"/>
          </p:cNvSpPr>
          <p:nvPr>
            <p:ph sz="half" idx="1"/>
          </p:nvPr>
        </p:nvSpPr>
        <p:spPr>
          <a:xfrm>
            <a:off x="1066800" y="4114800"/>
            <a:ext cx="3886200" cy="2743200"/>
          </a:xfrm>
        </p:spPr>
        <p:txBody>
          <a:bodyPr>
            <a:normAutofit fontScale="70000" lnSpcReduction="20000"/>
          </a:bodyPr>
          <a:lstStyle/>
          <a:p>
            <a:pPr>
              <a:defRPr/>
            </a:pPr>
            <a:r>
              <a:rPr lang="en-US" dirty="0" smtClean="0"/>
              <a:t>Start with 1</a:t>
            </a:r>
          </a:p>
          <a:p>
            <a:pPr>
              <a:defRPr/>
            </a:pPr>
            <a:r>
              <a:rPr lang="en-US" dirty="0" smtClean="0"/>
              <a:t>2,4,3</a:t>
            </a:r>
          </a:p>
          <a:p>
            <a:pPr lvl="1">
              <a:defRPr/>
            </a:pPr>
            <a:r>
              <a:rPr lang="en-US" dirty="0" smtClean="0"/>
              <a:t>Stop at 3</a:t>
            </a:r>
          </a:p>
          <a:p>
            <a:pPr>
              <a:defRPr/>
            </a:pPr>
            <a:r>
              <a:rPr lang="en-US" dirty="0" smtClean="0"/>
              <a:t>Backtrack to 4, can we search?</a:t>
            </a:r>
          </a:p>
          <a:p>
            <a:pPr>
              <a:defRPr/>
            </a:pPr>
            <a:r>
              <a:rPr lang="en-US" dirty="0" smtClean="0"/>
              <a:t>7,6</a:t>
            </a:r>
          </a:p>
          <a:p>
            <a:pPr lvl="1">
              <a:defRPr/>
            </a:pPr>
            <a:r>
              <a:rPr lang="en-US" dirty="0" smtClean="0"/>
              <a:t>Stop at 2</a:t>
            </a:r>
          </a:p>
          <a:p>
            <a:pPr>
              <a:defRPr/>
            </a:pPr>
            <a:r>
              <a:rPr lang="en-US" dirty="0" smtClean="0"/>
              <a:t>Backtrack to 6, can we search?</a:t>
            </a:r>
          </a:p>
          <a:p>
            <a:pPr>
              <a:defRPr/>
            </a:pPr>
            <a:r>
              <a:rPr lang="en-US" dirty="0" smtClean="0"/>
              <a:t>10,13</a:t>
            </a:r>
          </a:p>
          <a:p>
            <a:pPr lvl="1">
              <a:defRPr/>
            </a:pPr>
            <a:r>
              <a:rPr lang="en-US" dirty="0" smtClean="0"/>
              <a:t>Stop at 13</a:t>
            </a:r>
            <a:endParaRPr lang="en-US" dirty="0"/>
          </a:p>
        </p:txBody>
      </p:sp>
      <p:sp>
        <p:nvSpPr>
          <p:cNvPr id="5" name="Oval 4"/>
          <p:cNvSpPr/>
          <p:nvPr/>
        </p:nvSpPr>
        <p:spPr>
          <a:xfrm>
            <a:off x="1676400" y="1905000"/>
            <a:ext cx="533400" cy="5334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1</a:t>
            </a:r>
          </a:p>
        </p:txBody>
      </p:sp>
      <p:sp>
        <p:nvSpPr>
          <p:cNvPr id="6" name="Oval 5"/>
          <p:cNvSpPr/>
          <p:nvPr/>
        </p:nvSpPr>
        <p:spPr>
          <a:xfrm>
            <a:off x="2590800" y="1905000"/>
            <a:ext cx="533400" cy="5334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2</a:t>
            </a:r>
          </a:p>
        </p:txBody>
      </p:sp>
      <p:sp>
        <p:nvSpPr>
          <p:cNvPr id="7" name="Oval 6"/>
          <p:cNvSpPr/>
          <p:nvPr/>
        </p:nvSpPr>
        <p:spPr>
          <a:xfrm>
            <a:off x="3505200" y="1905000"/>
            <a:ext cx="533400" cy="5334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5</a:t>
            </a:r>
          </a:p>
        </p:txBody>
      </p:sp>
      <p:sp>
        <p:nvSpPr>
          <p:cNvPr id="8" name="Oval 7"/>
          <p:cNvSpPr/>
          <p:nvPr/>
        </p:nvSpPr>
        <p:spPr>
          <a:xfrm>
            <a:off x="4267200" y="2743200"/>
            <a:ext cx="609600" cy="6096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10</a:t>
            </a:r>
          </a:p>
        </p:txBody>
      </p:sp>
      <p:sp>
        <p:nvSpPr>
          <p:cNvPr id="9" name="Oval 8"/>
          <p:cNvSpPr/>
          <p:nvPr/>
        </p:nvSpPr>
        <p:spPr>
          <a:xfrm>
            <a:off x="3429000" y="2743200"/>
            <a:ext cx="533400" cy="5334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6</a:t>
            </a:r>
          </a:p>
        </p:txBody>
      </p:sp>
      <p:sp>
        <p:nvSpPr>
          <p:cNvPr id="10" name="Oval 9"/>
          <p:cNvSpPr/>
          <p:nvPr/>
        </p:nvSpPr>
        <p:spPr>
          <a:xfrm>
            <a:off x="6096000" y="1905000"/>
            <a:ext cx="609600" cy="6096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11</a:t>
            </a:r>
          </a:p>
        </p:txBody>
      </p:sp>
      <p:sp>
        <p:nvSpPr>
          <p:cNvPr id="11" name="Oval 10"/>
          <p:cNvSpPr/>
          <p:nvPr/>
        </p:nvSpPr>
        <p:spPr>
          <a:xfrm>
            <a:off x="7239000" y="1905000"/>
            <a:ext cx="609600" cy="6096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15</a:t>
            </a:r>
          </a:p>
        </p:txBody>
      </p:sp>
      <p:sp>
        <p:nvSpPr>
          <p:cNvPr id="12" name="Oval 11"/>
          <p:cNvSpPr/>
          <p:nvPr/>
        </p:nvSpPr>
        <p:spPr>
          <a:xfrm>
            <a:off x="1676400" y="3505200"/>
            <a:ext cx="533400" cy="5334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3</a:t>
            </a:r>
          </a:p>
        </p:txBody>
      </p:sp>
      <p:sp>
        <p:nvSpPr>
          <p:cNvPr id="13" name="Oval 12"/>
          <p:cNvSpPr/>
          <p:nvPr/>
        </p:nvSpPr>
        <p:spPr>
          <a:xfrm>
            <a:off x="2590800" y="3505200"/>
            <a:ext cx="533400" cy="5334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4</a:t>
            </a:r>
          </a:p>
        </p:txBody>
      </p:sp>
      <p:sp>
        <p:nvSpPr>
          <p:cNvPr id="14" name="Oval 13"/>
          <p:cNvSpPr/>
          <p:nvPr/>
        </p:nvSpPr>
        <p:spPr>
          <a:xfrm>
            <a:off x="3429000" y="3505200"/>
            <a:ext cx="533400" cy="5334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7</a:t>
            </a:r>
          </a:p>
        </p:txBody>
      </p:sp>
      <p:sp>
        <p:nvSpPr>
          <p:cNvPr id="15" name="Oval 14"/>
          <p:cNvSpPr/>
          <p:nvPr/>
        </p:nvSpPr>
        <p:spPr>
          <a:xfrm>
            <a:off x="6400800" y="3505200"/>
            <a:ext cx="609600" cy="6096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12</a:t>
            </a:r>
          </a:p>
        </p:txBody>
      </p:sp>
      <p:sp>
        <p:nvSpPr>
          <p:cNvPr id="16" name="Oval 15"/>
          <p:cNvSpPr/>
          <p:nvPr/>
        </p:nvSpPr>
        <p:spPr>
          <a:xfrm>
            <a:off x="5638800" y="3505200"/>
            <a:ext cx="533400" cy="5334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9</a:t>
            </a:r>
          </a:p>
        </p:txBody>
      </p:sp>
      <p:sp>
        <p:nvSpPr>
          <p:cNvPr id="17" name="Oval 16"/>
          <p:cNvSpPr/>
          <p:nvPr/>
        </p:nvSpPr>
        <p:spPr>
          <a:xfrm>
            <a:off x="5181600" y="2819400"/>
            <a:ext cx="609600" cy="6096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13</a:t>
            </a:r>
          </a:p>
        </p:txBody>
      </p:sp>
      <p:sp>
        <p:nvSpPr>
          <p:cNvPr id="18" name="Oval 17"/>
          <p:cNvSpPr/>
          <p:nvPr/>
        </p:nvSpPr>
        <p:spPr>
          <a:xfrm>
            <a:off x="7239000" y="3505200"/>
            <a:ext cx="609600" cy="6096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14</a:t>
            </a:r>
          </a:p>
        </p:txBody>
      </p:sp>
      <p:cxnSp>
        <p:nvCxnSpPr>
          <p:cNvPr id="20" name="Straight Connector 19"/>
          <p:cNvCxnSpPr>
            <a:stCxn id="5" idx="6"/>
            <a:endCxn id="6" idx="2"/>
          </p:cNvCxnSpPr>
          <p:nvPr/>
        </p:nvCxnSpPr>
        <p:spPr>
          <a:xfrm>
            <a:off x="2209800" y="2171700"/>
            <a:ext cx="381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6" idx="6"/>
            <a:endCxn id="7" idx="2"/>
          </p:cNvCxnSpPr>
          <p:nvPr/>
        </p:nvCxnSpPr>
        <p:spPr>
          <a:xfrm>
            <a:off x="3124200" y="2171700"/>
            <a:ext cx="381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102" idx="6"/>
            <a:endCxn id="10" idx="2"/>
          </p:cNvCxnSpPr>
          <p:nvPr/>
        </p:nvCxnSpPr>
        <p:spPr>
          <a:xfrm>
            <a:off x="5257800" y="2171700"/>
            <a:ext cx="838200" cy="381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10" idx="6"/>
            <a:endCxn id="11" idx="2"/>
          </p:cNvCxnSpPr>
          <p:nvPr/>
        </p:nvCxnSpPr>
        <p:spPr>
          <a:xfrm>
            <a:off x="6705600" y="2209800"/>
            <a:ext cx="533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12" idx="6"/>
            <a:endCxn id="13" idx="2"/>
          </p:cNvCxnSpPr>
          <p:nvPr/>
        </p:nvCxnSpPr>
        <p:spPr>
          <a:xfrm>
            <a:off x="2209800" y="3771900"/>
            <a:ext cx="381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Elbow Connector 29"/>
          <p:cNvCxnSpPr/>
          <p:nvPr/>
        </p:nvCxnSpPr>
        <p:spPr>
          <a:xfrm rot="5400000" flipH="1" flipV="1">
            <a:off x="4589463" y="131762"/>
            <a:ext cx="3175" cy="3543300"/>
          </a:xfrm>
          <a:prstGeom prst="bentConnector3">
            <a:avLst>
              <a:gd name="adj1" fmla="val 17384919"/>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11" idx="4"/>
            <a:endCxn id="18" idx="0"/>
          </p:cNvCxnSpPr>
          <p:nvPr/>
        </p:nvCxnSpPr>
        <p:spPr>
          <a:xfrm rot="5400000">
            <a:off x="7048500" y="3009900"/>
            <a:ext cx="9906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5" idx="4"/>
            <a:endCxn id="12" idx="0"/>
          </p:cNvCxnSpPr>
          <p:nvPr/>
        </p:nvCxnSpPr>
        <p:spPr>
          <a:xfrm rot="5400000">
            <a:off x="1409700" y="2971800"/>
            <a:ext cx="1066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13" idx="6"/>
            <a:endCxn id="14" idx="2"/>
          </p:cNvCxnSpPr>
          <p:nvPr/>
        </p:nvCxnSpPr>
        <p:spPr>
          <a:xfrm>
            <a:off x="3124200" y="3771900"/>
            <a:ext cx="304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14" idx="0"/>
            <a:endCxn id="9" idx="4"/>
          </p:cNvCxnSpPr>
          <p:nvPr/>
        </p:nvCxnSpPr>
        <p:spPr>
          <a:xfrm rot="5400000" flipH="1" flipV="1">
            <a:off x="3581400" y="3390900"/>
            <a:ext cx="2286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6" idx="4"/>
            <a:endCxn id="13" idx="0"/>
          </p:cNvCxnSpPr>
          <p:nvPr/>
        </p:nvCxnSpPr>
        <p:spPr>
          <a:xfrm rot="5400000">
            <a:off x="2324100" y="2971800"/>
            <a:ext cx="1066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9" idx="6"/>
            <a:endCxn id="8" idx="2"/>
          </p:cNvCxnSpPr>
          <p:nvPr/>
        </p:nvCxnSpPr>
        <p:spPr>
          <a:xfrm>
            <a:off x="3962400" y="3009900"/>
            <a:ext cx="304800" cy="381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a:endCxn id="17" idx="2"/>
          </p:cNvCxnSpPr>
          <p:nvPr/>
        </p:nvCxnSpPr>
        <p:spPr>
          <a:xfrm>
            <a:off x="5181600" y="3124200"/>
            <a:ext cx="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8" idx="4"/>
            <a:endCxn id="14" idx="7"/>
          </p:cNvCxnSpPr>
          <p:nvPr/>
        </p:nvCxnSpPr>
        <p:spPr>
          <a:xfrm rot="5400000">
            <a:off x="4113213" y="3124200"/>
            <a:ext cx="230188" cy="68738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14" idx="6"/>
            <a:endCxn id="16" idx="2"/>
          </p:cNvCxnSpPr>
          <p:nvPr/>
        </p:nvCxnSpPr>
        <p:spPr>
          <a:xfrm>
            <a:off x="3962400" y="3771900"/>
            <a:ext cx="1676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18" idx="2"/>
            <a:endCxn id="15" idx="6"/>
          </p:cNvCxnSpPr>
          <p:nvPr/>
        </p:nvCxnSpPr>
        <p:spPr>
          <a:xfrm rot="10800000">
            <a:off x="7010400" y="3810000"/>
            <a:ext cx="2286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15" idx="2"/>
            <a:endCxn id="16" idx="6"/>
          </p:cNvCxnSpPr>
          <p:nvPr/>
        </p:nvCxnSpPr>
        <p:spPr>
          <a:xfrm rot="10800000">
            <a:off x="6172200" y="3771900"/>
            <a:ext cx="228600" cy="381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10" idx="4"/>
            <a:endCxn id="16" idx="0"/>
          </p:cNvCxnSpPr>
          <p:nvPr/>
        </p:nvCxnSpPr>
        <p:spPr>
          <a:xfrm rot="5400000">
            <a:off x="5657850" y="2762250"/>
            <a:ext cx="990600" cy="4953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a:stCxn id="6" idx="5"/>
            <a:endCxn id="9" idx="1"/>
          </p:cNvCxnSpPr>
          <p:nvPr/>
        </p:nvCxnSpPr>
        <p:spPr>
          <a:xfrm rot="16200000" flipH="1">
            <a:off x="3046413" y="2360613"/>
            <a:ext cx="460375" cy="46037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a:stCxn id="8" idx="6"/>
            <a:endCxn id="17" idx="2"/>
          </p:cNvCxnSpPr>
          <p:nvPr/>
        </p:nvCxnSpPr>
        <p:spPr>
          <a:xfrm>
            <a:off x="4876800" y="3048000"/>
            <a:ext cx="304800" cy="762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02" name="Oval 101"/>
          <p:cNvSpPr/>
          <p:nvPr/>
        </p:nvSpPr>
        <p:spPr>
          <a:xfrm>
            <a:off x="4724400" y="1905000"/>
            <a:ext cx="533400" cy="5334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8</a:t>
            </a:r>
          </a:p>
        </p:txBody>
      </p:sp>
      <p:cxnSp>
        <p:nvCxnSpPr>
          <p:cNvPr id="105" name="Straight Connector 104"/>
          <p:cNvCxnSpPr>
            <a:endCxn id="102" idx="2"/>
          </p:cNvCxnSpPr>
          <p:nvPr/>
        </p:nvCxnSpPr>
        <p:spPr>
          <a:xfrm>
            <a:off x="4038600" y="2171700"/>
            <a:ext cx="685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14" name="Content Placeholder 2"/>
          <p:cNvSpPr>
            <a:spLocks noGrp="1"/>
          </p:cNvSpPr>
          <p:nvPr>
            <p:ph sz="half" idx="1"/>
          </p:nvPr>
        </p:nvSpPr>
        <p:spPr>
          <a:xfrm>
            <a:off x="5105400" y="4724400"/>
            <a:ext cx="4038600" cy="2133600"/>
          </a:xfrm>
        </p:spPr>
        <p:txBody>
          <a:bodyPr>
            <a:normAutofit fontScale="77500" lnSpcReduction="20000"/>
          </a:bodyPr>
          <a:lstStyle/>
          <a:p>
            <a:pPr>
              <a:defRPr/>
            </a:pPr>
            <a:r>
              <a:rPr lang="en-US" dirty="0" smtClean="0"/>
              <a:t>Backtrack to 10,6,7</a:t>
            </a:r>
          </a:p>
          <a:p>
            <a:pPr>
              <a:defRPr/>
            </a:pPr>
            <a:r>
              <a:rPr lang="en-US" dirty="0" smtClean="0"/>
              <a:t>9, 11, 8, 5</a:t>
            </a:r>
          </a:p>
          <a:p>
            <a:pPr lvl="1">
              <a:defRPr/>
            </a:pPr>
            <a:r>
              <a:rPr lang="en-US" dirty="0" smtClean="0"/>
              <a:t>Stop at 5</a:t>
            </a:r>
          </a:p>
          <a:p>
            <a:pPr>
              <a:defRPr/>
            </a:pPr>
            <a:r>
              <a:rPr lang="en-US" dirty="0" smtClean="0"/>
              <a:t>Backtrack to 8,11</a:t>
            </a:r>
          </a:p>
          <a:p>
            <a:pPr>
              <a:defRPr/>
            </a:pPr>
            <a:r>
              <a:rPr lang="en-US" dirty="0" smtClean="0"/>
              <a:t>15,14,12</a:t>
            </a:r>
          </a:p>
          <a:p>
            <a:pPr lvl="1">
              <a:defRPr/>
            </a:pPr>
            <a:r>
              <a:rPr lang="en-US" dirty="0" smtClean="0"/>
              <a:t>STOP – All nodes are marked!!</a:t>
            </a:r>
            <a:endParaRPr lang="en-US" dirty="0"/>
          </a:p>
        </p:txBody>
      </p:sp>
      <p:sp>
        <p:nvSpPr>
          <p:cNvPr id="11305" name="TextBox 115"/>
          <p:cNvSpPr txBox="1">
            <a:spLocks noChangeArrowheads="1"/>
          </p:cNvSpPr>
          <p:nvPr/>
        </p:nvSpPr>
        <p:spPr bwMode="auto">
          <a:xfrm>
            <a:off x="0" y="685800"/>
            <a:ext cx="1044575" cy="646113"/>
          </a:xfrm>
          <a:prstGeom prst="rect">
            <a:avLst/>
          </a:prstGeom>
          <a:noFill/>
          <a:ln w="9525">
            <a:noFill/>
            <a:miter lim="800000"/>
            <a:headEnd/>
            <a:tailEnd/>
          </a:ln>
        </p:spPr>
        <p:txBody>
          <a:bodyPr wrap="none">
            <a:spAutoFit/>
          </a:bodyPr>
          <a:lstStyle/>
          <a:p>
            <a:r>
              <a:rPr lang="en-US" b="1">
                <a:solidFill>
                  <a:srgbClr val="7030A0"/>
                </a:solidFill>
                <a:latin typeface="Arial Black" pitchFamily="34" charset="0"/>
              </a:rPr>
              <a:t>Output</a:t>
            </a:r>
          </a:p>
          <a:p>
            <a:r>
              <a:rPr lang="en-US" b="1">
                <a:solidFill>
                  <a:srgbClr val="7030A0"/>
                </a:solidFill>
                <a:latin typeface="Arial Black" pitchFamily="34" charset="0"/>
              </a:rPr>
              <a:t>List:</a:t>
            </a:r>
          </a:p>
        </p:txBody>
      </p:sp>
      <p:sp>
        <p:nvSpPr>
          <p:cNvPr id="117" name="Oval 116"/>
          <p:cNvSpPr/>
          <p:nvPr/>
        </p:nvSpPr>
        <p:spPr>
          <a:xfrm>
            <a:off x="990600" y="762000"/>
            <a:ext cx="381000" cy="3810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1</a:t>
            </a:r>
          </a:p>
        </p:txBody>
      </p:sp>
      <p:sp>
        <p:nvSpPr>
          <p:cNvPr id="118" name="Oval 117"/>
          <p:cNvSpPr/>
          <p:nvPr/>
        </p:nvSpPr>
        <p:spPr>
          <a:xfrm>
            <a:off x="1447800" y="762000"/>
            <a:ext cx="381000" cy="3810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2</a:t>
            </a:r>
          </a:p>
        </p:txBody>
      </p:sp>
      <p:sp>
        <p:nvSpPr>
          <p:cNvPr id="119" name="Oval 118"/>
          <p:cNvSpPr/>
          <p:nvPr/>
        </p:nvSpPr>
        <p:spPr>
          <a:xfrm>
            <a:off x="1905000" y="762000"/>
            <a:ext cx="381000" cy="3810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4</a:t>
            </a:r>
          </a:p>
        </p:txBody>
      </p:sp>
      <p:sp>
        <p:nvSpPr>
          <p:cNvPr id="120" name="Oval 119"/>
          <p:cNvSpPr/>
          <p:nvPr/>
        </p:nvSpPr>
        <p:spPr>
          <a:xfrm>
            <a:off x="2362200" y="762000"/>
            <a:ext cx="381000" cy="3810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3</a:t>
            </a:r>
          </a:p>
        </p:txBody>
      </p:sp>
      <p:sp>
        <p:nvSpPr>
          <p:cNvPr id="121" name="Oval 120"/>
          <p:cNvSpPr/>
          <p:nvPr/>
        </p:nvSpPr>
        <p:spPr>
          <a:xfrm>
            <a:off x="2819400" y="762000"/>
            <a:ext cx="381000" cy="3810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7</a:t>
            </a:r>
          </a:p>
        </p:txBody>
      </p:sp>
      <p:sp>
        <p:nvSpPr>
          <p:cNvPr id="122" name="Oval 121"/>
          <p:cNvSpPr/>
          <p:nvPr/>
        </p:nvSpPr>
        <p:spPr>
          <a:xfrm>
            <a:off x="3276600" y="762000"/>
            <a:ext cx="381000" cy="3810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6</a:t>
            </a:r>
          </a:p>
        </p:txBody>
      </p:sp>
      <p:sp>
        <p:nvSpPr>
          <p:cNvPr id="123" name="Oval 122"/>
          <p:cNvSpPr/>
          <p:nvPr/>
        </p:nvSpPr>
        <p:spPr>
          <a:xfrm>
            <a:off x="3733800" y="762000"/>
            <a:ext cx="533400" cy="3810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10</a:t>
            </a:r>
          </a:p>
        </p:txBody>
      </p:sp>
      <p:sp>
        <p:nvSpPr>
          <p:cNvPr id="124" name="Oval 123"/>
          <p:cNvSpPr/>
          <p:nvPr/>
        </p:nvSpPr>
        <p:spPr>
          <a:xfrm>
            <a:off x="4343400" y="762000"/>
            <a:ext cx="533400" cy="3810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13</a:t>
            </a:r>
          </a:p>
        </p:txBody>
      </p:sp>
      <p:sp>
        <p:nvSpPr>
          <p:cNvPr id="125" name="Oval 124"/>
          <p:cNvSpPr/>
          <p:nvPr/>
        </p:nvSpPr>
        <p:spPr>
          <a:xfrm>
            <a:off x="4953000" y="762000"/>
            <a:ext cx="381000" cy="3810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9</a:t>
            </a:r>
          </a:p>
        </p:txBody>
      </p:sp>
      <p:sp>
        <p:nvSpPr>
          <p:cNvPr id="126" name="Oval 125"/>
          <p:cNvSpPr/>
          <p:nvPr/>
        </p:nvSpPr>
        <p:spPr>
          <a:xfrm>
            <a:off x="5410200" y="762000"/>
            <a:ext cx="533400" cy="3810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11</a:t>
            </a:r>
          </a:p>
        </p:txBody>
      </p:sp>
      <p:sp>
        <p:nvSpPr>
          <p:cNvPr id="127" name="Oval 126"/>
          <p:cNvSpPr/>
          <p:nvPr/>
        </p:nvSpPr>
        <p:spPr>
          <a:xfrm>
            <a:off x="6019800" y="762000"/>
            <a:ext cx="381000" cy="3810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8</a:t>
            </a:r>
          </a:p>
        </p:txBody>
      </p:sp>
      <p:sp>
        <p:nvSpPr>
          <p:cNvPr id="128" name="Oval 127"/>
          <p:cNvSpPr/>
          <p:nvPr/>
        </p:nvSpPr>
        <p:spPr>
          <a:xfrm>
            <a:off x="6477000" y="762000"/>
            <a:ext cx="381000" cy="3810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5</a:t>
            </a:r>
          </a:p>
        </p:txBody>
      </p:sp>
      <p:sp>
        <p:nvSpPr>
          <p:cNvPr id="129" name="Oval 128"/>
          <p:cNvSpPr/>
          <p:nvPr/>
        </p:nvSpPr>
        <p:spPr>
          <a:xfrm>
            <a:off x="6934200" y="762000"/>
            <a:ext cx="533400" cy="3810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15</a:t>
            </a:r>
          </a:p>
        </p:txBody>
      </p:sp>
      <p:sp>
        <p:nvSpPr>
          <p:cNvPr id="130" name="Oval 129"/>
          <p:cNvSpPr/>
          <p:nvPr/>
        </p:nvSpPr>
        <p:spPr>
          <a:xfrm>
            <a:off x="7543800" y="762000"/>
            <a:ext cx="533400" cy="3810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14</a:t>
            </a:r>
          </a:p>
        </p:txBody>
      </p:sp>
      <p:sp>
        <p:nvSpPr>
          <p:cNvPr id="131" name="Oval 130"/>
          <p:cNvSpPr/>
          <p:nvPr/>
        </p:nvSpPr>
        <p:spPr>
          <a:xfrm>
            <a:off x="8153400" y="762000"/>
            <a:ext cx="533400" cy="3810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12</a:t>
            </a:r>
          </a:p>
        </p:txBody>
      </p:sp>
      <p:sp>
        <p:nvSpPr>
          <p:cNvPr id="133" name="Oval 132"/>
          <p:cNvSpPr/>
          <p:nvPr/>
        </p:nvSpPr>
        <p:spPr>
          <a:xfrm>
            <a:off x="1676400" y="1905000"/>
            <a:ext cx="533400" cy="533400"/>
          </a:xfrm>
          <a:prstGeom prst="ellipse">
            <a:avLst/>
          </a:prstGeom>
          <a:solidFill>
            <a:schemeClr val="accent1">
              <a:lumMod val="60000"/>
              <a:lumOff val="40000"/>
            </a:schemeClr>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1</a:t>
            </a:r>
          </a:p>
        </p:txBody>
      </p:sp>
      <p:sp>
        <p:nvSpPr>
          <p:cNvPr id="134" name="Oval 133"/>
          <p:cNvSpPr/>
          <p:nvPr/>
        </p:nvSpPr>
        <p:spPr>
          <a:xfrm>
            <a:off x="2590800" y="1905000"/>
            <a:ext cx="533400" cy="533400"/>
          </a:xfrm>
          <a:prstGeom prst="ellipse">
            <a:avLst/>
          </a:prstGeom>
          <a:solidFill>
            <a:schemeClr val="accent1">
              <a:lumMod val="60000"/>
              <a:lumOff val="40000"/>
            </a:schemeClr>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2</a:t>
            </a:r>
          </a:p>
        </p:txBody>
      </p:sp>
      <p:sp>
        <p:nvSpPr>
          <p:cNvPr id="135" name="Oval 134"/>
          <p:cNvSpPr/>
          <p:nvPr/>
        </p:nvSpPr>
        <p:spPr>
          <a:xfrm>
            <a:off x="1676400" y="3505200"/>
            <a:ext cx="533400" cy="533400"/>
          </a:xfrm>
          <a:prstGeom prst="ellipse">
            <a:avLst/>
          </a:prstGeom>
          <a:solidFill>
            <a:schemeClr val="accent1">
              <a:lumMod val="60000"/>
              <a:lumOff val="40000"/>
            </a:schemeClr>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3</a:t>
            </a:r>
          </a:p>
        </p:txBody>
      </p:sp>
      <p:sp>
        <p:nvSpPr>
          <p:cNvPr id="136" name="Oval 135"/>
          <p:cNvSpPr/>
          <p:nvPr/>
        </p:nvSpPr>
        <p:spPr>
          <a:xfrm>
            <a:off x="3505200" y="1905000"/>
            <a:ext cx="533400" cy="533400"/>
          </a:xfrm>
          <a:prstGeom prst="ellipse">
            <a:avLst/>
          </a:prstGeom>
          <a:solidFill>
            <a:schemeClr val="accent1">
              <a:lumMod val="60000"/>
              <a:lumOff val="40000"/>
            </a:schemeClr>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5</a:t>
            </a:r>
          </a:p>
        </p:txBody>
      </p:sp>
      <p:sp>
        <p:nvSpPr>
          <p:cNvPr id="137" name="Oval 136"/>
          <p:cNvSpPr/>
          <p:nvPr/>
        </p:nvSpPr>
        <p:spPr>
          <a:xfrm>
            <a:off x="3429000" y="2743200"/>
            <a:ext cx="533400" cy="533400"/>
          </a:xfrm>
          <a:prstGeom prst="ellipse">
            <a:avLst/>
          </a:prstGeom>
          <a:solidFill>
            <a:schemeClr val="accent1">
              <a:lumMod val="60000"/>
              <a:lumOff val="40000"/>
            </a:schemeClr>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6</a:t>
            </a:r>
          </a:p>
        </p:txBody>
      </p:sp>
      <p:sp>
        <p:nvSpPr>
          <p:cNvPr id="138" name="Oval 137"/>
          <p:cNvSpPr/>
          <p:nvPr/>
        </p:nvSpPr>
        <p:spPr>
          <a:xfrm>
            <a:off x="6096000" y="1905000"/>
            <a:ext cx="609600" cy="609600"/>
          </a:xfrm>
          <a:prstGeom prst="ellipse">
            <a:avLst/>
          </a:prstGeom>
          <a:solidFill>
            <a:schemeClr val="accent1">
              <a:lumMod val="60000"/>
              <a:lumOff val="40000"/>
            </a:schemeClr>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11</a:t>
            </a:r>
          </a:p>
        </p:txBody>
      </p:sp>
      <p:sp>
        <p:nvSpPr>
          <p:cNvPr id="139" name="Oval 138"/>
          <p:cNvSpPr/>
          <p:nvPr/>
        </p:nvSpPr>
        <p:spPr>
          <a:xfrm>
            <a:off x="2590800" y="3505200"/>
            <a:ext cx="533400" cy="533400"/>
          </a:xfrm>
          <a:prstGeom prst="ellipse">
            <a:avLst/>
          </a:prstGeom>
          <a:solidFill>
            <a:schemeClr val="accent1">
              <a:lumMod val="60000"/>
              <a:lumOff val="40000"/>
            </a:schemeClr>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4</a:t>
            </a:r>
          </a:p>
        </p:txBody>
      </p:sp>
      <p:sp>
        <p:nvSpPr>
          <p:cNvPr id="140" name="Oval 139"/>
          <p:cNvSpPr/>
          <p:nvPr/>
        </p:nvSpPr>
        <p:spPr>
          <a:xfrm>
            <a:off x="4267200" y="2743200"/>
            <a:ext cx="609600" cy="609600"/>
          </a:xfrm>
          <a:prstGeom prst="ellipse">
            <a:avLst/>
          </a:prstGeom>
          <a:solidFill>
            <a:schemeClr val="accent1">
              <a:lumMod val="60000"/>
              <a:lumOff val="40000"/>
            </a:schemeClr>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10</a:t>
            </a:r>
          </a:p>
        </p:txBody>
      </p:sp>
      <p:sp>
        <p:nvSpPr>
          <p:cNvPr id="141" name="Oval 140"/>
          <p:cNvSpPr/>
          <p:nvPr/>
        </p:nvSpPr>
        <p:spPr>
          <a:xfrm>
            <a:off x="7239000" y="1905000"/>
            <a:ext cx="609600" cy="609600"/>
          </a:xfrm>
          <a:prstGeom prst="ellipse">
            <a:avLst/>
          </a:prstGeom>
          <a:solidFill>
            <a:schemeClr val="accent1">
              <a:lumMod val="60000"/>
              <a:lumOff val="40000"/>
            </a:schemeClr>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15</a:t>
            </a:r>
          </a:p>
        </p:txBody>
      </p:sp>
      <p:sp>
        <p:nvSpPr>
          <p:cNvPr id="142" name="Oval 141"/>
          <p:cNvSpPr/>
          <p:nvPr/>
        </p:nvSpPr>
        <p:spPr>
          <a:xfrm>
            <a:off x="3429000" y="3505200"/>
            <a:ext cx="533400" cy="533400"/>
          </a:xfrm>
          <a:prstGeom prst="ellipse">
            <a:avLst/>
          </a:prstGeom>
          <a:solidFill>
            <a:schemeClr val="accent1">
              <a:lumMod val="60000"/>
              <a:lumOff val="40000"/>
            </a:schemeClr>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7</a:t>
            </a:r>
          </a:p>
        </p:txBody>
      </p:sp>
      <p:sp>
        <p:nvSpPr>
          <p:cNvPr id="143" name="Oval 142"/>
          <p:cNvSpPr/>
          <p:nvPr/>
        </p:nvSpPr>
        <p:spPr>
          <a:xfrm>
            <a:off x="5638800" y="3505200"/>
            <a:ext cx="533400" cy="533400"/>
          </a:xfrm>
          <a:prstGeom prst="ellipse">
            <a:avLst/>
          </a:prstGeom>
          <a:solidFill>
            <a:schemeClr val="accent1">
              <a:lumMod val="60000"/>
              <a:lumOff val="40000"/>
            </a:schemeClr>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9</a:t>
            </a:r>
          </a:p>
        </p:txBody>
      </p:sp>
      <p:sp>
        <p:nvSpPr>
          <p:cNvPr id="144" name="Oval 143"/>
          <p:cNvSpPr/>
          <p:nvPr/>
        </p:nvSpPr>
        <p:spPr>
          <a:xfrm>
            <a:off x="4724400" y="1905000"/>
            <a:ext cx="533400" cy="533400"/>
          </a:xfrm>
          <a:prstGeom prst="ellipse">
            <a:avLst/>
          </a:prstGeom>
          <a:solidFill>
            <a:schemeClr val="accent1">
              <a:lumMod val="60000"/>
              <a:lumOff val="40000"/>
            </a:schemeClr>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8</a:t>
            </a:r>
          </a:p>
        </p:txBody>
      </p:sp>
      <p:sp>
        <p:nvSpPr>
          <p:cNvPr id="145" name="Oval 144"/>
          <p:cNvSpPr/>
          <p:nvPr/>
        </p:nvSpPr>
        <p:spPr>
          <a:xfrm>
            <a:off x="6400800" y="3505200"/>
            <a:ext cx="609600" cy="609600"/>
          </a:xfrm>
          <a:prstGeom prst="ellipse">
            <a:avLst/>
          </a:prstGeom>
          <a:solidFill>
            <a:schemeClr val="accent1">
              <a:lumMod val="60000"/>
              <a:lumOff val="40000"/>
            </a:schemeClr>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12</a:t>
            </a:r>
          </a:p>
        </p:txBody>
      </p:sp>
      <p:sp>
        <p:nvSpPr>
          <p:cNvPr id="146" name="Oval 145"/>
          <p:cNvSpPr/>
          <p:nvPr/>
        </p:nvSpPr>
        <p:spPr>
          <a:xfrm>
            <a:off x="5181600" y="2819400"/>
            <a:ext cx="609600" cy="609600"/>
          </a:xfrm>
          <a:prstGeom prst="ellipse">
            <a:avLst/>
          </a:prstGeom>
          <a:solidFill>
            <a:schemeClr val="accent1">
              <a:lumMod val="60000"/>
              <a:lumOff val="40000"/>
            </a:schemeClr>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13</a:t>
            </a:r>
          </a:p>
        </p:txBody>
      </p:sp>
      <p:sp>
        <p:nvSpPr>
          <p:cNvPr id="147" name="Oval 146"/>
          <p:cNvSpPr/>
          <p:nvPr/>
        </p:nvSpPr>
        <p:spPr>
          <a:xfrm>
            <a:off x="7239000" y="3505200"/>
            <a:ext cx="609600" cy="609600"/>
          </a:xfrm>
          <a:prstGeom prst="ellipse">
            <a:avLst/>
          </a:prstGeom>
          <a:solidFill>
            <a:schemeClr val="accent1">
              <a:lumMod val="60000"/>
              <a:lumOff val="40000"/>
            </a:schemeClr>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14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3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21"/>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22"/>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40"/>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46"/>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23"/>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24"/>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114">
                                            <p:txEl>
                                              <p:pRg st="0" end="0"/>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114">
                                            <p:txEl>
                                              <p:pRg st="1" end="1"/>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127"/>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28"/>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126"/>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125"/>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138"/>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144"/>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136"/>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143"/>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nodeType="clickEffect">
                                  <p:stCondLst>
                                    <p:cond delay="0"/>
                                  </p:stCondLst>
                                  <p:childTnLst>
                                    <p:set>
                                      <p:cBhvr>
                                        <p:cTn id="108" dur="1" fill="hold">
                                          <p:stCondLst>
                                            <p:cond delay="0"/>
                                          </p:stCondLst>
                                        </p:cTn>
                                        <p:tgtEl>
                                          <p:spTgt spid="114">
                                            <p:txEl>
                                              <p:pRg st="2" end="2"/>
                                            </p:txEl>
                                          </p:spTgt>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nodeType="clickEffect">
                                  <p:stCondLst>
                                    <p:cond delay="0"/>
                                  </p:stCondLst>
                                  <p:childTnLst>
                                    <p:set>
                                      <p:cBhvr>
                                        <p:cTn id="112" dur="1" fill="hold">
                                          <p:stCondLst>
                                            <p:cond delay="0"/>
                                          </p:stCondLst>
                                        </p:cTn>
                                        <p:tgtEl>
                                          <p:spTgt spid="114">
                                            <p:txEl>
                                              <p:pRg st="3" end="3"/>
                                            </p:txEl>
                                          </p:spTgt>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nodeType="clickEffect">
                                  <p:stCondLst>
                                    <p:cond delay="0"/>
                                  </p:stCondLst>
                                  <p:childTnLst>
                                    <p:set>
                                      <p:cBhvr>
                                        <p:cTn id="116" dur="1" fill="hold">
                                          <p:stCondLst>
                                            <p:cond delay="0"/>
                                          </p:stCondLst>
                                        </p:cTn>
                                        <p:tgtEl>
                                          <p:spTgt spid="114">
                                            <p:txEl>
                                              <p:pRg st="4" end="4"/>
                                            </p:txEl>
                                          </p:spTgt>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141"/>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147"/>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145"/>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129"/>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130"/>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131"/>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nodeType="clickEffect">
                                  <p:stCondLst>
                                    <p:cond delay="0"/>
                                  </p:stCondLst>
                                  <p:childTnLst>
                                    <p:set>
                                      <p:cBhvr>
                                        <p:cTn id="134" dur="1" fill="hold">
                                          <p:stCondLst>
                                            <p:cond delay="0"/>
                                          </p:stCondLst>
                                        </p:cTn>
                                        <p:tgtEl>
                                          <p:spTgt spid="11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7763" cy="1143000"/>
          </a:xfrm>
        </p:spPr>
        <p:txBody>
          <a:bodyPr/>
          <a:lstStyle/>
          <a:p>
            <a:pPr>
              <a:defRPr/>
            </a:pPr>
            <a:r>
              <a:rPr lang="en-US" dirty="0" smtClean="0"/>
              <a:t>Breadth First Search</a:t>
            </a:r>
            <a:endParaRPr lang="en-US" dirty="0"/>
          </a:p>
        </p:txBody>
      </p:sp>
      <p:sp>
        <p:nvSpPr>
          <p:cNvPr id="3" name="Content Placeholder 2"/>
          <p:cNvSpPr>
            <a:spLocks noGrp="1"/>
          </p:cNvSpPr>
          <p:nvPr>
            <p:ph sz="half" idx="1"/>
          </p:nvPr>
        </p:nvSpPr>
        <p:spPr>
          <a:xfrm>
            <a:off x="1066800" y="4038600"/>
            <a:ext cx="3886200" cy="2057400"/>
          </a:xfrm>
        </p:spPr>
        <p:txBody>
          <a:bodyPr>
            <a:normAutofit fontScale="92500" lnSpcReduction="20000"/>
          </a:bodyPr>
          <a:lstStyle/>
          <a:p>
            <a:pPr>
              <a:defRPr/>
            </a:pPr>
            <a:r>
              <a:rPr lang="en-US" dirty="0" smtClean="0"/>
              <a:t>L0:  1</a:t>
            </a:r>
          </a:p>
          <a:p>
            <a:pPr>
              <a:defRPr/>
            </a:pPr>
            <a:r>
              <a:rPr lang="en-US" dirty="0" smtClean="0"/>
              <a:t>L1:  2, 3</a:t>
            </a:r>
          </a:p>
          <a:p>
            <a:pPr>
              <a:defRPr/>
            </a:pPr>
            <a:r>
              <a:rPr lang="en-US" dirty="0" smtClean="0"/>
              <a:t>L2:  4,5,6,11</a:t>
            </a:r>
          </a:p>
          <a:p>
            <a:pPr>
              <a:defRPr/>
            </a:pPr>
            <a:r>
              <a:rPr lang="en-US" dirty="0" smtClean="0"/>
              <a:t>L3:  7,8,10,9,15</a:t>
            </a:r>
          </a:p>
          <a:p>
            <a:pPr>
              <a:defRPr/>
            </a:pPr>
            <a:r>
              <a:rPr lang="en-US" dirty="0" smtClean="0"/>
              <a:t>L4:  13,12,14</a:t>
            </a:r>
          </a:p>
        </p:txBody>
      </p:sp>
      <p:sp>
        <p:nvSpPr>
          <p:cNvPr id="5" name="Oval 4"/>
          <p:cNvSpPr/>
          <p:nvPr/>
        </p:nvSpPr>
        <p:spPr>
          <a:xfrm>
            <a:off x="1676400" y="1676400"/>
            <a:ext cx="533400" cy="5334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1</a:t>
            </a:r>
          </a:p>
        </p:txBody>
      </p:sp>
      <p:sp>
        <p:nvSpPr>
          <p:cNvPr id="6" name="Oval 5"/>
          <p:cNvSpPr/>
          <p:nvPr/>
        </p:nvSpPr>
        <p:spPr>
          <a:xfrm>
            <a:off x="2590800" y="1676400"/>
            <a:ext cx="533400" cy="5334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2</a:t>
            </a:r>
          </a:p>
        </p:txBody>
      </p:sp>
      <p:sp>
        <p:nvSpPr>
          <p:cNvPr id="7" name="Oval 6"/>
          <p:cNvSpPr/>
          <p:nvPr/>
        </p:nvSpPr>
        <p:spPr>
          <a:xfrm>
            <a:off x="3505200" y="1676400"/>
            <a:ext cx="533400" cy="5334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5</a:t>
            </a:r>
          </a:p>
        </p:txBody>
      </p:sp>
      <p:sp>
        <p:nvSpPr>
          <p:cNvPr id="8" name="Oval 7"/>
          <p:cNvSpPr/>
          <p:nvPr/>
        </p:nvSpPr>
        <p:spPr>
          <a:xfrm>
            <a:off x="4267200" y="2514600"/>
            <a:ext cx="609600" cy="6096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10</a:t>
            </a:r>
          </a:p>
        </p:txBody>
      </p:sp>
      <p:sp>
        <p:nvSpPr>
          <p:cNvPr id="9" name="Oval 8"/>
          <p:cNvSpPr/>
          <p:nvPr/>
        </p:nvSpPr>
        <p:spPr>
          <a:xfrm>
            <a:off x="3429000" y="2514600"/>
            <a:ext cx="533400" cy="5334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6</a:t>
            </a:r>
          </a:p>
        </p:txBody>
      </p:sp>
      <p:sp>
        <p:nvSpPr>
          <p:cNvPr id="10" name="Oval 9"/>
          <p:cNvSpPr/>
          <p:nvPr/>
        </p:nvSpPr>
        <p:spPr>
          <a:xfrm>
            <a:off x="6096000" y="1676400"/>
            <a:ext cx="609600" cy="6096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11</a:t>
            </a:r>
          </a:p>
        </p:txBody>
      </p:sp>
      <p:sp>
        <p:nvSpPr>
          <p:cNvPr id="11" name="Oval 10"/>
          <p:cNvSpPr/>
          <p:nvPr/>
        </p:nvSpPr>
        <p:spPr>
          <a:xfrm>
            <a:off x="7239000" y="1676400"/>
            <a:ext cx="609600" cy="6096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15</a:t>
            </a:r>
          </a:p>
        </p:txBody>
      </p:sp>
      <p:sp>
        <p:nvSpPr>
          <p:cNvPr id="12" name="Oval 11"/>
          <p:cNvSpPr/>
          <p:nvPr/>
        </p:nvSpPr>
        <p:spPr>
          <a:xfrm>
            <a:off x="1676400" y="3276600"/>
            <a:ext cx="533400" cy="5334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3</a:t>
            </a:r>
          </a:p>
        </p:txBody>
      </p:sp>
      <p:sp>
        <p:nvSpPr>
          <p:cNvPr id="13" name="Oval 12"/>
          <p:cNvSpPr/>
          <p:nvPr/>
        </p:nvSpPr>
        <p:spPr>
          <a:xfrm>
            <a:off x="2590800" y="3276600"/>
            <a:ext cx="533400" cy="5334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4</a:t>
            </a:r>
          </a:p>
        </p:txBody>
      </p:sp>
      <p:sp>
        <p:nvSpPr>
          <p:cNvPr id="14" name="Oval 13"/>
          <p:cNvSpPr/>
          <p:nvPr/>
        </p:nvSpPr>
        <p:spPr>
          <a:xfrm>
            <a:off x="3429000" y="3276600"/>
            <a:ext cx="533400" cy="5334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7</a:t>
            </a:r>
          </a:p>
        </p:txBody>
      </p:sp>
      <p:sp>
        <p:nvSpPr>
          <p:cNvPr id="15" name="Oval 14"/>
          <p:cNvSpPr/>
          <p:nvPr/>
        </p:nvSpPr>
        <p:spPr>
          <a:xfrm>
            <a:off x="6400800" y="3276600"/>
            <a:ext cx="609600" cy="6096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12</a:t>
            </a:r>
          </a:p>
        </p:txBody>
      </p:sp>
      <p:sp>
        <p:nvSpPr>
          <p:cNvPr id="16" name="Oval 15"/>
          <p:cNvSpPr/>
          <p:nvPr/>
        </p:nvSpPr>
        <p:spPr>
          <a:xfrm>
            <a:off x="5638800" y="3276600"/>
            <a:ext cx="533400" cy="5334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9</a:t>
            </a:r>
          </a:p>
        </p:txBody>
      </p:sp>
      <p:sp>
        <p:nvSpPr>
          <p:cNvPr id="17" name="Oval 16"/>
          <p:cNvSpPr/>
          <p:nvPr/>
        </p:nvSpPr>
        <p:spPr>
          <a:xfrm>
            <a:off x="5181600" y="2590800"/>
            <a:ext cx="609600" cy="6096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13</a:t>
            </a:r>
          </a:p>
        </p:txBody>
      </p:sp>
      <p:sp>
        <p:nvSpPr>
          <p:cNvPr id="18" name="Oval 17"/>
          <p:cNvSpPr/>
          <p:nvPr/>
        </p:nvSpPr>
        <p:spPr>
          <a:xfrm>
            <a:off x="7239000" y="3276600"/>
            <a:ext cx="609600" cy="6096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14</a:t>
            </a:r>
          </a:p>
        </p:txBody>
      </p:sp>
      <p:cxnSp>
        <p:nvCxnSpPr>
          <p:cNvPr id="20" name="Straight Connector 19"/>
          <p:cNvCxnSpPr>
            <a:stCxn id="5" idx="6"/>
            <a:endCxn id="6" idx="2"/>
          </p:cNvCxnSpPr>
          <p:nvPr/>
        </p:nvCxnSpPr>
        <p:spPr>
          <a:xfrm>
            <a:off x="2209800" y="1943100"/>
            <a:ext cx="381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6" idx="6"/>
            <a:endCxn id="7" idx="2"/>
          </p:cNvCxnSpPr>
          <p:nvPr/>
        </p:nvCxnSpPr>
        <p:spPr>
          <a:xfrm>
            <a:off x="3124200" y="1943100"/>
            <a:ext cx="381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102" idx="6"/>
            <a:endCxn id="10" idx="2"/>
          </p:cNvCxnSpPr>
          <p:nvPr/>
        </p:nvCxnSpPr>
        <p:spPr>
          <a:xfrm>
            <a:off x="5257800" y="1943100"/>
            <a:ext cx="838200" cy="381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10" idx="6"/>
            <a:endCxn id="11" idx="2"/>
          </p:cNvCxnSpPr>
          <p:nvPr/>
        </p:nvCxnSpPr>
        <p:spPr>
          <a:xfrm>
            <a:off x="6705600" y="1981200"/>
            <a:ext cx="533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12" idx="6"/>
            <a:endCxn id="13" idx="2"/>
          </p:cNvCxnSpPr>
          <p:nvPr/>
        </p:nvCxnSpPr>
        <p:spPr>
          <a:xfrm>
            <a:off x="2209800" y="3543300"/>
            <a:ext cx="381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Elbow Connector 29"/>
          <p:cNvCxnSpPr>
            <a:stCxn id="96" idx="0"/>
            <a:endCxn id="10" idx="0"/>
          </p:cNvCxnSpPr>
          <p:nvPr/>
        </p:nvCxnSpPr>
        <p:spPr>
          <a:xfrm rot="5400000" flipH="1" flipV="1">
            <a:off x="4629150" y="-95249"/>
            <a:ext cx="3175" cy="3543300"/>
          </a:xfrm>
          <a:prstGeom prst="bentConnector3">
            <a:avLst>
              <a:gd name="adj1" fmla="val 17814746"/>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11" idx="4"/>
            <a:endCxn id="18" idx="0"/>
          </p:cNvCxnSpPr>
          <p:nvPr/>
        </p:nvCxnSpPr>
        <p:spPr>
          <a:xfrm rot="5400000">
            <a:off x="7048500" y="2781300"/>
            <a:ext cx="9906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5" idx="4"/>
            <a:endCxn id="12" idx="0"/>
          </p:cNvCxnSpPr>
          <p:nvPr/>
        </p:nvCxnSpPr>
        <p:spPr>
          <a:xfrm rot="5400000">
            <a:off x="1409700" y="2743200"/>
            <a:ext cx="1066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13" idx="6"/>
            <a:endCxn id="14" idx="2"/>
          </p:cNvCxnSpPr>
          <p:nvPr/>
        </p:nvCxnSpPr>
        <p:spPr>
          <a:xfrm>
            <a:off x="3124200" y="3543300"/>
            <a:ext cx="304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14" idx="0"/>
            <a:endCxn id="9" idx="4"/>
          </p:cNvCxnSpPr>
          <p:nvPr/>
        </p:nvCxnSpPr>
        <p:spPr>
          <a:xfrm rot="5400000" flipH="1" flipV="1">
            <a:off x="3581400" y="3162300"/>
            <a:ext cx="2286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6" idx="4"/>
            <a:endCxn id="13" idx="0"/>
          </p:cNvCxnSpPr>
          <p:nvPr/>
        </p:nvCxnSpPr>
        <p:spPr>
          <a:xfrm rot="5400000">
            <a:off x="2324100" y="2743200"/>
            <a:ext cx="1066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9" idx="6"/>
            <a:endCxn id="8" idx="2"/>
          </p:cNvCxnSpPr>
          <p:nvPr/>
        </p:nvCxnSpPr>
        <p:spPr>
          <a:xfrm>
            <a:off x="3962400" y="2781300"/>
            <a:ext cx="304800" cy="381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a:endCxn id="17" idx="2"/>
          </p:cNvCxnSpPr>
          <p:nvPr/>
        </p:nvCxnSpPr>
        <p:spPr>
          <a:xfrm>
            <a:off x="5181600" y="2895600"/>
            <a:ext cx="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8" idx="4"/>
            <a:endCxn id="14" idx="7"/>
          </p:cNvCxnSpPr>
          <p:nvPr/>
        </p:nvCxnSpPr>
        <p:spPr>
          <a:xfrm rot="5400000">
            <a:off x="4113213" y="2895600"/>
            <a:ext cx="230188" cy="68738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14" idx="6"/>
            <a:endCxn id="16" idx="2"/>
          </p:cNvCxnSpPr>
          <p:nvPr/>
        </p:nvCxnSpPr>
        <p:spPr>
          <a:xfrm>
            <a:off x="3962400" y="3543300"/>
            <a:ext cx="1676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18" idx="2"/>
            <a:endCxn id="15" idx="6"/>
          </p:cNvCxnSpPr>
          <p:nvPr/>
        </p:nvCxnSpPr>
        <p:spPr>
          <a:xfrm rot="10800000">
            <a:off x="7010400" y="3581400"/>
            <a:ext cx="2286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15" idx="2"/>
            <a:endCxn id="16" idx="6"/>
          </p:cNvCxnSpPr>
          <p:nvPr/>
        </p:nvCxnSpPr>
        <p:spPr>
          <a:xfrm rot="10800000">
            <a:off x="6172200" y="3543300"/>
            <a:ext cx="228600" cy="381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10" idx="4"/>
            <a:endCxn id="16" idx="0"/>
          </p:cNvCxnSpPr>
          <p:nvPr/>
        </p:nvCxnSpPr>
        <p:spPr>
          <a:xfrm rot="5400000">
            <a:off x="5657850" y="2533650"/>
            <a:ext cx="990600" cy="4953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a:stCxn id="6" idx="5"/>
            <a:endCxn id="9" idx="1"/>
          </p:cNvCxnSpPr>
          <p:nvPr/>
        </p:nvCxnSpPr>
        <p:spPr>
          <a:xfrm rot="16200000" flipH="1">
            <a:off x="3046413" y="2132013"/>
            <a:ext cx="460375" cy="46037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a:stCxn id="8" idx="6"/>
            <a:endCxn id="17" idx="2"/>
          </p:cNvCxnSpPr>
          <p:nvPr/>
        </p:nvCxnSpPr>
        <p:spPr>
          <a:xfrm>
            <a:off x="4876800" y="2819400"/>
            <a:ext cx="304800" cy="762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5" name="Oval 94"/>
          <p:cNvSpPr/>
          <p:nvPr/>
        </p:nvSpPr>
        <p:spPr>
          <a:xfrm>
            <a:off x="1676400" y="1676400"/>
            <a:ext cx="533400" cy="533400"/>
          </a:xfrm>
          <a:prstGeom prst="ellipse">
            <a:avLst/>
          </a:prstGeom>
          <a:solidFill>
            <a:schemeClr val="accent1">
              <a:lumMod val="60000"/>
              <a:lumOff val="40000"/>
            </a:schemeClr>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1</a:t>
            </a:r>
          </a:p>
        </p:txBody>
      </p:sp>
      <p:sp>
        <p:nvSpPr>
          <p:cNvPr id="96" name="Oval 95"/>
          <p:cNvSpPr/>
          <p:nvPr/>
        </p:nvSpPr>
        <p:spPr>
          <a:xfrm>
            <a:off x="2590800" y="1676400"/>
            <a:ext cx="533400" cy="533400"/>
          </a:xfrm>
          <a:prstGeom prst="ellipse">
            <a:avLst/>
          </a:prstGeom>
          <a:solidFill>
            <a:schemeClr val="accent1">
              <a:lumMod val="60000"/>
              <a:lumOff val="40000"/>
            </a:schemeClr>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2</a:t>
            </a:r>
          </a:p>
        </p:txBody>
      </p:sp>
      <p:sp>
        <p:nvSpPr>
          <p:cNvPr id="97" name="Oval 96"/>
          <p:cNvSpPr/>
          <p:nvPr/>
        </p:nvSpPr>
        <p:spPr>
          <a:xfrm>
            <a:off x="1676400" y="3276600"/>
            <a:ext cx="533400" cy="533400"/>
          </a:xfrm>
          <a:prstGeom prst="ellipse">
            <a:avLst/>
          </a:prstGeom>
          <a:solidFill>
            <a:schemeClr val="accent1">
              <a:lumMod val="60000"/>
              <a:lumOff val="40000"/>
            </a:schemeClr>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3</a:t>
            </a:r>
          </a:p>
        </p:txBody>
      </p:sp>
      <p:sp>
        <p:nvSpPr>
          <p:cNvPr id="98" name="Oval 97"/>
          <p:cNvSpPr/>
          <p:nvPr/>
        </p:nvSpPr>
        <p:spPr>
          <a:xfrm>
            <a:off x="3505200" y="1676400"/>
            <a:ext cx="533400" cy="533400"/>
          </a:xfrm>
          <a:prstGeom prst="ellipse">
            <a:avLst/>
          </a:prstGeom>
          <a:solidFill>
            <a:schemeClr val="accent1">
              <a:lumMod val="60000"/>
              <a:lumOff val="40000"/>
            </a:schemeClr>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5</a:t>
            </a:r>
          </a:p>
        </p:txBody>
      </p:sp>
      <p:sp>
        <p:nvSpPr>
          <p:cNvPr id="99" name="Oval 98"/>
          <p:cNvSpPr/>
          <p:nvPr/>
        </p:nvSpPr>
        <p:spPr>
          <a:xfrm>
            <a:off x="3429000" y="2514600"/>
            <a:ext cx="533400" cy="533400"/>
          </a:xfrm>
          <a:prstGeom prst="ellipse">
            <a:avLst/>
          </a:prstGeom>
          <a:solidFill>
            <a:schemeClr val="accent1">
              <a:lumMod val="60000"/>
              <a:lumOff val="40000"/>
            </a:schemeClr>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6</a:t>
            </a:r>
          </a:p>
        </p:txBody>
      </p:sp>
      <p:sp>
        <p:nvSpPr>
          <p:cNvPr id="100" name="Oval 99"/>
          <p:cNvSpPr/>
          <p:nvPr/>
        </p:nvSpPr>
        <p:spPr>
          <a:xfrm>
            <a:off x="6096000" y="1676400"/>
            <a:ext cx="609600" cy="609600"/>
          </a:xfrm>
          <a:prstGeom prst="ellipse">
            <a:avLst/>
          </a:prstGeom>
          <a:solidFill>
            <a:schemeClr val="accent1">
              <a:lumMod val="60000"/>
              <a:lumOff val="40000"/>
            </a:schemeClr>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11</a:t>
            </a:r>
          </a:p>
        </p:txBody>
      </p:sp>
      <p:sp>
        <p:nvSpPr>
          <p:cNvPr id="101" name="Oval 100"/>
          <p:cNvSpPr/>
          <p:nvPr/>
        </p:nvSpPr>
        <p:spPr>
          <a:xfrm>
            <a:off x="2590800" y="3276600"/>
            <a:ext cx="533400" cy="533400"/>
          </a:xfrm>
          <a:prstGeom prst="ellipse">
            <a:avLst/>
          </a:prstGeom>
          <a:solidFill>
            <a:schemeClr val="accent1">
              <a:lumMod val="60000"/>
              <a:lumOff val="40000"/>
            </a:schemeClr>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4</a:t>
            </a:r>
          </a:p>
        </p:txBody>
      </p:sp>
      <p:sp>
        <p:nvSpPr>
          <p:cNvPr id="102" name="Oval 101"/>
          <p:cNvSpPr/>
          <p:nvPr/>
        </p:nvSpPr>
        <p:spPr>
          <a:xfrm>
            <a:off x="4724400" y="1676400"/>
            <a:ext cx="533400" cy="5334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8</a:t>
            </a:r>
          </a:p>
        </p:txBody>
      </p:sp>
      <p:cxnSp>
        <p:nvCxnSpPr>
          <p:cNvPr id="105" name="Straight Connector 104"/>
          <p:cNvCxnSpPr>
            <a:stCxn id="98" idx="6"/>
            <a:endCxn id="102" idx="2"/>
          </p:cNvCxnSpPr>
          <p:nvPr/>
        </p:nvCxnSpPr>
        <p:spPr>
          <a:xfrm>
            <a:off x="4038600" y="1943100"/>
            <a:ext cx="685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06" name="Oval 105"/>
          <p:cNvSpPr/>
          <p:nvPr/>
        </p:nvSpPr>
        <p:spPr>
          <a:xfrm>
            <a:off x="4267200" y="2514600"/>
            <a:ext cx="609600" cy="609600"/>
          </a:xfrm>
          <a:prstGeom prst="ellipse">
            <a:avLst/>
          </a:prstGeom>
          <a:solidFill>
            <a:schemeClr val="accent1">
              <a:lumMod val="60000"/>
              <a:lumOff val="40000"/>
            </a:schemeClr>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10</a:t>
            </a:r>
          </a:p>
        </p:txBody>
      </p:sp>
      <p:sp>
        <p:nvSpPr>
          <p:cNvPr id="107" name="Oval 106"/>
          <p:cNvSpPr/>
          <p:nvPr/>
        </p:nvSpPr>
        <p:spPr>
          <a:xfrm>
            <a:off x="7239000" y="1676400"/>
            <a:ext cx="609600" cy="609600"/>
          </a:xfrm>
          <a:prstGeom prst="ellipse">
            <a:avLst/>
          </a:prstGeom>
          <a:solidFill>
            <a:schemeClr val="accent1">
              <a:lumMod val="60000"/>
              <a:lumOff val="40000"/>
            </a:schemeClr>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15</a:t>
            </a:r>
          </a:p>
        </p:txBody>
      </p:sp>
      <p:sp>
        <p:nvSpPr>
          <p:cNvPr id="108" name="Oval 107"/>
          <p:cNvSpPr/>
          <p:nvPr/>
        </p:nvSpPr>
        <p:spPr>
          <a:xfrm>
            <a:off x="3429000" y="3276600"/>
            <a:ext cx="533400" cy="533400"/>
          </a:xfrm>
          <a:prstGeom prst="ellipse">
            <a:avLst/>
          </a:prstGeom>
          <a:solidFill>
            <a:schemeClr val="accent1">
              <a:lumMod val="60000"/>
              <a:lumOff val="40000"/>
            </a:schemeClr>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7</a:t>
            </a:r>
          </a:p>
        </p:txBody>
      </p:sp>
      <p:sp>
        <p:nvSpPr>
          <p:cNvPr id="109" name="Oval 108"/>
          <p:cNvSpPr/>
          <p:nvPr/>
        </p:nvSpPr>
        <p:spPr>
          <a:xfrm>
            <a:off x="5638800" y="3276600"/>
            <a:ext cx="533400" cy="533400"/>
          </a:xfrm>
          <a:prstGeom prst="ellipse">
            <a:avLst/>
          </a:prstGeom>
          <a:solidFill>
            <a:schemeClr val="accent1">
              <a:lumMod val="60000"/>
              <a:lumOff val="40000"/>
            </a:schemeClr>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9</a:t>
            </a:r>
          </a:p>
        </p:txBody>
      </p:sp>
      <p:sp>
        <p:nvSpPr>
          <p:cNvPr id="110" name="Oval 109"/>
          <p:cNvSpPr/>
          <p:nvPr/>
        </p:nvSpPr>
        <p:spPr>
          <a:xfrm>
            <a:off x="4724400" y="1676400"/>
            <a:ext cx="533400" cy="533400"/>
          </a:xfrm>
          <a:prstGeom prst="ellipse">
            <a:avLst/>
          </a:prstGeom>
          <a:solidFill>
            <a:schemeClr val="accent1">
              <a:lumMod val="60000"/>
              <a:lumOff val="40000"/>
            </a:schemeClr>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8</a:t>
            </a:r>
          </a:p>
        </p:txBody>
      </p:sp>
      <p:sp>
        <p:nvSpPr>
          <p:cNvPr id="111" name="Oval 110"/>
          <p:cNvSpPr/>
          <p:nvPr/>
        </p:nvSpPr>
        <p:spPr>
          <a:xfrm>
            <a:off x="6400800" y="3276600"/>
            <a:ext cx="609600" cy="609600"/>
          </a:xfrm>
          <a:prstGeom prst="ellipse">
            <a:avLst/>
          </a:prstGeom>
          <a:solidFill>
            <a:schemeClr val="accent1">
              <a:lumMod val="60000"/>
              <a:lumOff val="40000"/>
            </a:schemeClr>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12</a:t>
            </a:r>
          </a:p>
        </p:txBody>
      </p:sp>
      <p:sp>
        <p:nvSpPr>
          <p:cNvPr id="112" name="Oval 111"/>
          <p:cNvSpPr/>
          <p:nvPr/>
        </p:nvSpPr>
        <p:spPr>
          <a:xfrm>
            <a:off x="5181600" y="2590800"/>
            <a:ext cx="609600" cy="609600"/>
          </a:xfrm>
          <a:prstGeom prst="ellipse">
            <a:avLst/>
          </a:prstGeom>
          <a:solidFill>
            <a:schemeClr val="accent1">
              <a:lumMod val="60000"/>
              <a:lumOff val="40000"/>
            </a:schemeClr>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13</a:t>
            </a:r>
          </a:p>
        </p:txBody>
      </p:sp>
      <p:sp>
        <p:nvSpPr>
          <p:cNvPr id="113" name="Oval 112"/>
          <p:cNvSpPr/>
          <p:nvPr/>
        </p:nvSpPr>
        <p:spPr>
          <a:xfrm>
            <a:off x="7239000" y="3276600"/>
            <a:ext cx="609600" cy="609600"/>
          </a:xfrm>
          <a:prstGeom prst="ellipse">
            <a:avLst/>
          </a:prstGeom>
          <a:solidFill>
            <a:schemeClr val="accent1">
              <a:lumMod val="60000"/>
              <a:lumOff val="40000"/>
            </a:schemeClr>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14</a:t>
            </a:r>
          </a:p>
        </p:txBody>
      </p:sp>
      <p:sp>
        <p:nvSpPr>
          <p:cNvPr id="56" name="TextBox 55"/>
          <p:cNvSpPr txBox="1">
            <a:spLocks noChangeArrowheads="1"/>
          </p:cNvSpPr>
          <p:nvPr/>
        </p:nvSpPr>
        <p:spPr bwMode="auto">
          <a:xfrm>
            <a:off x="2286000" y="6324600"/>
            <a:ext cx="6186488" cy="369888"/>
          </a:xfrm>
          <a:prstGeom prst="rect">
            <a:avLst/>
          </a:prstGeom>
          <a:noFill/>
          <a:ln w="9525">
            <a:noFill/>
            <a:miter lim="800000"/>
            <a:headEnd/>
            <a:tailEnd/>
          </a:ln>
        </p:spPr>
        <p:txBody>
          <a:bodyPr wrap="none">
            <a:spAutoFit/>
          </a:bodyPr>
          <a:lstStyle/>
          <a:p>
            <a:r>
              <a:rPr lang="en-US" b="1" u="sng"/>
              <a:t>Final output:  </a:t>
            </a:r>
            <a:r>
              <a:rPr lang="en-US" b="1"/>
              <a:t>1, 2, 3, 4, 5, 6, 11, 7, 8, 10, 9, 15, 13, 12, 14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0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0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09"/>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1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11"/>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12"/>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1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animBg="1"/>
      <p:bldP spid="96" grpId="0" animBg="1"/>
      <p:bldP spid="97" grpId="0" animBg="1"/>
      <p:bldP spid="98" grpId="0" animBg="1"/>
      <p:bldP spid="99" grpId="0" animBg="1"/>
      <p:bldP spid="100" grpId="0" animBg="1"/>
      <p:bldP spid="101" grpId="0" animBg="1"/>
      <p:bldP spid="106" grpId="0" animBg="1"/>
      <p:bldP spid="107" grpId="0" animBg="1"/>
      <p:bldP spid="108" grpId="0" animBg="1"/>
      <p:bldP spid="109" grpId="0" animBg="1"/>
      <p:bldP spid="110" grpId="0" animBg="1"/>
      <p:bldP spid="111" grpId="0" animBg="1"/>
      <p:bldP spid="112" grpId="0" animBg="1"/>
      <p:bldP spid="113" grpId="0" animBg="1"/>
      <p:bldP spid="5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274638"/>
            <a:ext cx="7499350" cy="1143000"/>
          </a:xfrm>
        </p:spPr>
        <p:txBody>
          <a:bodyPr/>
          <a:lstStyle/>
          <a:p>
            <a:pPr eaLnBrk="1" hangingPunct="1">
              <a:defRPr/>
            </a:pPr>
            <a:r>
              <a:rPr lang="en-US" dirty="0" smtClean="0"/>
              <a:t>Breadth First Search</a:t>
            </a:r>
            <a:endParaRPr lang="en-US" dirty="0"/>
          </a:p>
        </p:txBody>
      </p:sp>
      <p:sp>
        <p:nvSpPr>
          <p:cNvPr id="3" name="Content Placeholder 2"/>
          <p:cNvSpPr>
            <a:spLocks noGrp="1"/>
          </p:cNvSpPr>
          <p:nvPr>
            <p:ph sz="half" idx="1"/>
          </p:nvPr>
        </p:nvSpPr>
        <p:spPr>
          <a:xfrm>
            <a:off x="1435100" y="1524000"/>
            <a:ext cx="7404100" cy="4664075"/>
          </a:xfrm>
        </p:spPr>
        <p:txBody>
          <a:bodyPr>
            <a:normAutofit fontScale="92500" lnSpcReduction="20000"/>
          </a:bodyPr>
          <a:lstStyle/>
          <a:p>
            <a:pPr eaLnBrk="1" hangingPunct="1">
              <a:defRPr/>
            </a:pPr>
            <a:r>
              <a:rPr lang="en-US" dirty="0" smtClean="0"/>
              <a:t>The basic idea</a:t>
            </a:r>
          </a:p>
          <a:p>
            <a:pPr lvl="1" eaLnBrk="1" hangingPunct="1">
              <a:defRPr/>
            </a:pPr>
            <a:r>
              <a:rPr lang="en-US" dirty="0" smtClean="0"/>
              <a:t>we have successive rounds and continue with our rounds until no new vertices are visited on a round. </a:t>
            </a:r>
          </a:p>
          <a:p>
            <a:pPr lvl="1" eaLnBrk="1" hangingPunct="1">
              <a:defRPr/>
            </a:pPr>
            <a:r>
              <a:rPr lang="en-US" dirty="0" smtClean="0"/>
              <a:t>For each round, we look at each vertex connected to the vertex we came from.</a:t>
            </a:r>
          </a:p>
          <a:p>
            <a:pPr lvl="1" eaLnBrk="1" hangingPunct="1">
              <a:defRPr/>
            </a:pPr>
            <a:r>
              <a:rPr lang="en-US" dirty="0" smtClean="0"/>
              <a:t> And from this vertex we look at all possible connected vertices. </a:t>
            </a:r>
          </a:p>
          <a:p>
            <a:pPr eaLnBrk="1" hangingPunct="1">
              <a:defRPr/>
            </a:pPr>
            <a:r>
              <a:rPr lang="en-US" dirty="0" smtClean="0"/>
              <a:t>This leaves no vertex unvisited</a:t>
            </a:r>
          </a:p>
          <a:p>
            <a:pPr lvl="1" eaLnBrk="1" hangingPunct="1">
              <a:defRPr/>
            </a:pPr>
            <a:r>
              <a:rPr lang="en-US" dirty="0" smtClean="0"/>
              <a:t> because we continue to look for vertices until no new ones of a particular length are found.  </a:t>
            </a:r>
          </a:p>
          <a:p>
            <a:pPr lvl="1" eaLnBrk="1" hangingPunct="1">
              <a:defRPr/>
            </a:pPr>
            <a:r>
              <a:rPr lang="en-US" dirty="0" smtClean="0"/>
              <a:t>If there are no paths of length 10 to a new vertex, surely there can be no paths of length 11 to a new vertex. </a:t>
            </a:r>
          </a:p>
          <a:p>
            <a:pPr eaLnBrk="1" hangingPunct="1">
              <a:defRPr/>
            </a:pPr>
            <a:r>
              <a:rPr lang="en-US" dirty="0" smtClean="0"/>
              <a:t>The algorithm also terminates since no path can be longer than the number of vertices in the graph.</a:t>
            </a:r>
          </a:p>
          <a:p>
            <a:pPr eaLnBrk="1" hangingPunct="1">
              <a:defRPr/>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274638"/>
            <a:ext cx="7499350" cy="1143000"/>
          </a:xfrm>
        </p:spPr>
        <p:txBody>
          <a:bodyPr/>
          <a:lstStyle/>
          <a:p>
            <a:pPr eaLnBrk="1" hangingPunct="1">
              <a:defRPr/>
            </a:pPr>
            <a:r>
              <a:rPr lang="en-US" dirty="0" smtClean="0"/>
              <a:t>Directed Graphs</a:t>
            </a:r>
            <a:endParaRPr lang="en-US" dirty="0"/>
          </a:p>
        </p:txBody>
      </p:sp>
      <p:sp>
        <p:nvSpPr>
          <p:cNvPr id="34819" name="Content Placeholder 2"/>
          <p:cNvSpPr>
            <a:spLocks noGrp="1"/>
          </p:cNvSpPr>
          <p:nvPr>
            <p:ph sz="half" idx="1"/>
          </p:nvPr>
        </p:nvSpPr>
        <p:spPr>
          <a:xfrm>
            <a:off x="1295400" y="1295400"/>
            <a:ext cx="7099300" cy="4664075"/>
          </a:xfrm>
        </p:spPr>
        <p:txBody>
          <a:bodyPr/>
          <a:lstStyle/>
          <a:p>
            <a:pPr eaLnBrk="1" hangingPunct="1"/>
            <a:r>
              <a:rPr lang="en-US" i="1" u="sng" smtClean="0"/>
              <a:t>Traversals</a:t>
            </a:r>
            <a:endParaRPr lang="en-US" smtClean="0"/>
          </a:p>
          <a:p>
            <a:pPr lvl="1" eaLnBrk="1" hangingPunct="1"/>
            <a:r>
              <a:rPr lang="en-US" smtClean="0"/>
              <a:t>Both of the traversals DFS and BFS are essentially the same on a directed graph. </a:t>
            </a:r>
          </a:p>
          <a:p>
            <a:pPr lvl="1" eaLnBrk="1" hangingPunct="1"/>
            <a:r>
              <a:rPr lang="en-US" smtClean="0"/>
              <a:t>When you run the algorithms, you must simply pay attention to the direction of the edges. </a:t>
            </a:r>
          </a:p>
          <a:p>
            <a:pPr lvl="1" eaLnBrk="1" hangingPunct="1"/>
            <a:r>
              <a:rPr lang="en-US" smtClean="0"/>
              <a:t>Furthermore, you must keep in mind that you will only visit edges that are reachable from the source vertex.</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274638"/>
            <a:ext cx="7499350" cy="1143000"/>
          </a:xfrm>
        </p:spPr>
        <p:txBody>
          <a:bodyPr/>
          <a:lstStyle/>
          <a:p>
            <a:pPr eaLnBrk="1" hangingPunct="1">
              <a:defRPr/>
            </a:pPr>
            <a:r>
              <a:rPr lang="en-US" dirty="0" smtClean="0"/>
              <a:t>Graph Traversal – Application</a:t>
            </a:r>
            <a:endParaRPr lang="en-US" dirty="0"/>
          </a:p>
        </p:txBody>
      </p:sp>
      <p:sp>
        <p:nvSpPr>
          <p:cNvPr id="35843" name="Content Placeholder 2"/>
          <p:cNvSpPr>
            <a:spLocks noGrp="1"/>
          </p:cNvSpPr>
          <p:nvPr>
            <p:ph sz="half" idx="1"/>
          </p:nvPr>
        </p:nvSpPr>
        <p:spPr>
          <a:xfrm>
            <a:off x="228600" y="1295400"/>
            <a:ext cx="8686800" cy="5410200"/>
          </a:xfrm>
        </p:spPr>
        <p:txBody>
          <a:bodyPr/>
          <a:lstStyle/>
          <a:p>
            <a:pPr eaLnBrk="1" hangingPunct="1"/>
            <a:r>
              <a:rPr lang="en-US" i="1" u="sng" dirty="0" smtClean="0"/>
              <a:t>Mark and Sweep Algorithm for Garbage Collection</a:t>
            </a:r>
            <a:endParaRPr lang="en-US" dirty="0" smtClean="0"/>
          </a:p>
          <a:p>
            <a:pPr lvl="1" eaLnBrk="1" hangingPunct="1"/>
            <a:r>
              <a:rPr lang="en-US" dirty="0" smtClean="0"/>
              <a:t>A mark bit is associated with each object created in a Java program. </a:t>
            </a:r>
          </a:p>
          <a:p>
            <a:pPr lvl="2" eaLnBrk="1" hangingPunct="1"/>
            <a:r>
              <a:rPr lang="en-US" dirty="0" smtClean="0"/>
              <a:t>It indicates if the object is live or not. </a:t>
            </a:r>
          </a:p>
          <a:p>
            <a:pPr lvl="1" eaLnBrk="1" hangingPunct="1"/>
            <a:r>
              <a:rPr lang="en-US" dirty="0" smtClean="0"/>
              <a:t>When the JVM notices that the memory heap is low, it suspends all threads, and clears all mark bits. </a:t>
            </a:r>
          </a:p>
          <a:p>
            <a:pPr lvl="2" eaLnBrk="1" hangingPunct="1"/>
            <a:r>
              <a:rPr lang="en-US" dirty="0" smtClean="0"/>
              <a:t>To garbage collect, we go through each live stack of current threads and mark all these objects as live. </a:t>
            </a:r>
          </a:p>
          <a:p>
            <a:pPr lvl="2" eaLnBrk="1" hangingPunct="1"/>
            <a:r>
              <a:rPr lang="en-US" dirty="0" smtClean="0"/>
              <a:t>Then we use a DFS to mark all objects reachable from these initial live objects. (In particular each object is viewed as a vertex and each reference as a directed edge.) </a:t>
            </a:r>
          </a:p>
          <a:p>
            <a:pPr lvl="2" eaLnBrk="1" hangingPunct="1"/>
            <a:r>
              <a:rPr lang="en-US" dirty="0" smtClean="0"/>
              <a:t>This completes marking all live objects. </a:t>
            </a:r>
          </a:p>
          <a:p>
            <a:pPr lvl="3" eaLnBrk="1" hangingPunct="1"/>
            <a:r>
              <a:rPr lang="en-US" dirty="0" smtClean="0"/>
              <a:t>Then we scan through the memory heap freeing all space that has NOT been marked.</a:t>
            </a:r>
          </a:p>
          <a:p>
            <a:pPr eaLnBrk="1" hangingPunct="1"/>
            <a:endParaRPr 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Exam Questions</a:t>
            </a:r>
            <a:endParaRPr lang="en-US" dirty="0"/>
          </a:p>
        </p:txBody>
      </p:sp>
      <p:sp>
        <p:nvSpPr>
          <p:cNvPr id="3" name="Content Placeholder 2"/>
          <p:cNvSpPr>
            <a:spLocks noGrp="1"/>
          </p:cNvSpPr>
          <p:nvPr>
            <p:ph sz="half" idx="1"/>
          </p:nvPr>
        </p:nvSpPr>
        <p:spPr/>
        <p:txBody>
          <a:bodyPr/>
          <a:lstStyle/>
          <a:p>
            <a:r>
              <a:rPr lang="en-US" dirty="0" smtClean="0"/>
              <a:t>What is the DFS and BFS of the following Graph?</a:t>
            </a:r>
          </a:p>
          <a:p>
            <a:pPr>
              <a:buNone/>
            </a:pPr>
            <a:endParaRPr lang="en-US" dirty="0" smtClean="0"/>
          </a:p>
          <a:p>
            <a:r>
              <a:rPr lang="en-US" dirty="0" smtClean="0"/>
              <a:t>What is the adjacency matrix and adjacency list of the following Graph?</a:t>
            </a:r>
            <a:endParaRPr lang="en-US" dirty="0"/>
          </a:p>
        </p:txBody>
      </p:sp>
      <p:pic>
        <p:nvPicPr>
          <p:cNvPr id="5" name="Picture 4" descr="graph.png"/>
          <p:cNvPicPr>
            <a:picLocks noChangeAspect="1"/>
          </p:cNvPicPr>
          <p:nvPr/>
        </p:nvPicPr>
        <p:blipFill>
          <a:blip r:embed="rId2" cstate="print"/>
          <a:stretch>
            <a:fillRect/>
          </a:stretch>
        </p:blipFill>
        <p:spPr>
          <a:xfrm>
            <a:off x="4876800" y="2209800"/>
            <a:ext cx="3806190" cy="2514600"/>
          </a:xfrm>
          <a:prstGeom prst="rect">
            <a:avLst/>
          </a:prstGeom>
          <a:ln w="44450">
            <a:gradFill>
              <a:gsLst>
                <a:gs pos="0">
                  <a:srgbClr val="FF3399"/>
                </a:gs>
                <a:gs pos="25000">
                  <a:srgbClr val="FF6633"/>
                </a:gs>
                <a:gs pos="50000">
                  <a:srgbClr val="FFFF00"/>
                </a:gs>
                <a:gs pos="75000">
                  <a:srgbClr val="01A78F"/>
                </a:gs>
                <a:gs pos="100000">
                  <a:srgbClr val="3366FF"/>
                </a:gs>
              </a:gsLst>
              <a:lin ang="5400000" scaled="0"/>
            </a:grad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Graphs</a:t>
            </a:r>
            <a:endParaRPr lang="en-US" dirty="0"/>
          </a:p>
        </p:txBody>
      </p:sp>
      <p:sp>
        <p:nvSpPr>
          <p:cNvPr id="3" name="Content Placeholder 2"/>
          <p:cNvSpPr>
            <a:spLocks noGrp="1"/>
          </p:cNvSpPr>
          <p:nvPr>
            <p:ph idx="1"/>
          </p:nvPr>
        </p:nvSpPr>
        <p:spPr>
          <a:xfrm>
            <a:off x="0" y="1295400"/>
            <a:ext cx="8229600" cy="4525963"/>
          </a:xfrm>
        </p:spPr>
        <p:txBody>
          <a:bodyPr/>
          <a:lstStyle/>
          <a:p>
            <a:r>
              <a:rPr lang="en-US" dirty="0" smtClean="0"/>
              <a:t>Southwest Flights in FL</a:t>
            </a:r>
            <a:endParaRPr lang="en-US" dirty="0"/>
          </a:p>
        </p:txBody>
      </p:sp>
      <p:sp>
        <p:nvSpPr>
          <p:cNvPr id="4" name="Oval 3"/>
          <p:cNvSpPr/>
          <p:nvPr/>
        </p:nvSpPr>
        <p:spPr>
          <a:xfrm>
            <a:off x="762000" y="3733800"/>
            <a:ext cx="862083" cy="863024"/>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Oval 4"/>
          <p:cNvSpPr/>
          <p:nvPr/>
        </p:nvSpPr>
        <p:spPr>
          <a:xfrm>
            <a:off x="6958083" y="4621648"/>
            <a:ext cx="838200" cy="813376"/>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Oval 8"/>
          <p:cNvSpPr/>
          <p:nvPr/>
        </p:nvSpPr>
        <p:spPr>
          <a:xfrm>
            <a:off x="6805683" y="1396424"/>
            <a:ext cx="914400" cy="838200"/>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TextBox 10"/>
          <p:cNvSpPr txBox="1"/>
          <p:nvPr/>
        </p:nvSpPr>
        <p:spPr>
          <a:xfrm>
            <a:off x="862083" y="3987224"/>
            <a:ext cx="562655" cy="400110"/>
          </a:xfrm>
          <a:prstGeom prst="rect">
            <a:avLst/>
          </a:prstGeom>
          <a:noFill/>
        </p:spPr>
        <p:txBody>
          <a:bodyPr wrap="none" rtlCol="0">
            <a:spAutoFit/>
          </a:bodyPr>
          <a:lstStyle/>
          <a:p>
            <a:r>
              <a:rPr lang="en-US" sz="2000" b="1" dirty="0" err="1" smtClean="0"/>
              <a:t>Tpa</a:t>
            </a:r>
            <a:endParaRPr lang="en-US" sz="2000" b="1" dirty="0"/>
          </a:p>
        </p:txBody>
      </p:sp>
      <p:sp>
        <p:nvSpPr>
          <p:cNvPr id="13" name="TextBox 12"/>
          <p:cNvSpPr txBox="1"/>
          <p:nvPr/>
        </p:nvSpPr>
        <p:spPr>
          <a:xfrm>
            <a:off x="7034283" y="1625024"/>
            <a:ext cx="512513" cy="400110"/>
          </a:xfrm>
          <a:prstGeom prst="rect">
            <a:avLst/>
          </a:prstGeom>
          <a:noFill/>
        </p:spPr>
        <p:txBody>
          <a:bodyPr wrap="none" rtlCol="0">
            <a:spAutoFit/>
          </a:bodyPr>
          <a:lstStyle/>
          <a:p>
            <a:r>
              <a:rPr lang="en-US" sz="2000" b="1" dirty="0" err="1" smtClean="0"/>
              <a:t>Jax</a:t>
            </a:r>
            <a:endParaRPr lang="en-US" sz="2000" b="1" dirty="0"/>
          </a:p>
        </p:txBody>
      </p:sp>
      <p:sp>
        <p:nvSpPr>
          <p:cNvPr id="14" name="TextBox 13"/>
          <p:cNvSpPr txBox="1"/>
          <p:nvPr/>
        </p:nvSpPr>
        <p:spPr>
          <a:xfrm>
            <a:off x="7034283" y="4825424"/>
            <a:ext cx="697627" cy="400110"/>
          </a:xfrm>
          <a:prstGeom prst="rect">
            <a:avLst/>
          </a:prstGeom>
          <a:noFill/>
        </p:spPr>
        <p:txBody>
          <a:bodyPr wrap="none" rtlCol="0">
            <a:spAutoFit/>
          </a:bodyPr>
          <a:lstStyle/>
          <a:p>
            <a:r>
              <a:rPr lang="en-US" sz="2000" b="1" dirty="0" smtClean="0"/>
              <a:t>WPB</a:t>
            </a:r>
            <a:endParaRPr lang="en-US" sz="2000" b="1" dirty="0"/>
          </a:p>
        </p:txBody>
      </p:sp>
      <p:sp>
        <p:nvSpPr>
          <p:cNvPr id="18" name="Oval 17"/>
          <p:cNvSpPr/>
          <p:nvPr/>
        </p:nvSpPr>
        <p:spPr>
          <a:xfrm>
            <a:off x="3833883" y="3301424"/>
            <a:ext cx="990600" cy="742950"/>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TextBox 18"/>
          <p:cNvSpPr txBox="1"/>
          <p:nvPr/>
        </p:nvSpPr>
        <p:spPr>
          <a:xfrm>
            <a:off x="4062483" y="3453824"/>
            <a:ext cx="511679" cy="400110"/>
          </a:xfrm>
          <a:prstGeom prst="rect">
            <a:avLst/>
          </a:prstGeom>
          <a:noFill/>
        </p:spPr>
        <p:txBody>
          <a:bodyPr wrap="none" rtlCol="0">
            <a:spAutoFit/>
          </a:bodyPr>
          <a:lstStyle/>
          <a:p>
            <a:r>
              <a:rPr lang="en-US" sz="2000" b="1" dirty="0" err="1" smtClean="0"/>
              <a:t>Orl</a:t>
            </a:r>
            <a:endParaRPr lang="en-US" sz="2000" b="1" dirty="0"/>
          </a:p>
        </p:txBody>
      </p:sp>
      <p:cxnSp>
        <p:nvCxnSpPr>
          <p:cNvPr id="20" name="Straight Connector 19"/>
          <p:cNvCxnSpPr>
            <a:stCxn id="30" idx="6"/>
            <a:endCxn id="18" idx="1"/>
          </p:cNvCxnSpPr>
          <p:nvPr/>
        </p:nvCxnSpPr>
        <p:spPr>
          <a:xfrm>
            <a:off x="2590800" y="2933700"/>
            <a:ext cx="1388153" cy="476526"/>
          </a:xfrm>
          <a:prstGeom prst="line">
            <a:avLst/>
          </a:prstGeom>
          <a:ln w="34925">
            <a:solidFill>
              <a:schemeClr val="tx1"/>
            </a:solidFill>
            <a:headEnd type="stealth" w="lg" len="lg"/>
            <a:tailEnd type="stealth" w="lg" len="lg"/>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a:stCxn id="18" idx="5"/>
            <a:endCxn id="5" idx="2"/>
          </p:cNvCxnSpPr>
          <p:nvPr/>
        </p:nvCxnSpPr>
        <p:spPr>
          <a:xfrm>
            <a:off x="4679413" y="3935572"/>
            <a:ext cx="2278670" cy="1092764"/>
          </a:xfrm>
          <a:prstGeom prst="line">
            <a:avLst/>
          </a:prstGeom>
          <a:ln w="34925">
            <a:solidFill>
              <a:schemeClr val="tx1"/>
            </a:solidFill>
            <a:headEnd type="stealth" w="lg" len="lg"/>
            <a:tailEnd type="stealth" w="lg" len="lg"/>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a:stCxn id="27" idx="7"/>
            <a:endCxn id="18" idx="3"/>
          </p:cNvCxnSpPr>
          <p:nvPr/>
        </p:nvCxnSpPr>
        <p:spPr>
          <a:xfrm flipV="1">
            <a:off x="3242772" y="3935572"/>
            <a:ext cx="736181" cy="1088803"/>
          </a:xfrm>
          <a:prstGeom prst="line">
            <a:avLst/>
          </a:prstGeom>
          <a:ln w="34925">
            <a:solidFill>
              <a:schemeClr val="tx1"/>
            </a:solidFill>
            <a:headEnd type="stealth" w="lg" len="lg"/>
            <a:tailEnd type="stealth" w="lg" len="lg"/>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a:stCxn id="4" idx="6"/>
            <a:endCxn id="18" idx="2"/>
          </p:cNvCxnSpPr>
          <p:nvPr/>
        </p:nvCxnSpPr>
        <p:spPr>
          <a:xfrm flipV="1">
            <a:off x="1624083" y="3672899"/>
            <a:ext cx="2209800" cy="492413"/>
          </a:xfrm>
          <a:prstGeom prst="line">
            <a:avLst/>
          </a:prstGeom>
          <a:ln w="34925">
            <a:solidFill>
              <a:schemeClr val="tx1"/>
            </a:solidFill>
            <a:headEnd type="stealth" w="lg" len="lg"/>
            <a:tailEnd type="stealth" w="lg" len="lg"/>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a:stCxn id="18" idx="4"/>
          </p:cNvCxnSpPr>
          <p:nvPr/>
        </p:nvCxnSpPr>
        <p:spPr>
          <a:xfrm>
            <a:off x="4329183" y="4044374"/>
            <a:ext cx="2552700" cy="2076450"/>
          </a:xfrm>
          <a:prstGeom prst="line">
            <a:avLst/>
          </a:prstGeom>
          <a:ln w="34925">
            <a:solidFill>
              <a:schemeClr val="tx1"/>
            </a:solidFill>
            <a:headEnd type="stealth" w="lg" len="lg"/>
            <a:tailEnd type="stealth" w="lg" len="lg"/>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a:stCxn id="18" idx="7"/>
            <a:endCxn id="9" idx="3"/>
          </p:cNvCxnSpPr>
          <p:nvPr/>
        </p:nvCxnSpPr>
        <p:spPr>
          <a:xfrm flipV="1">
            <a:off x="4679413" y="2111873"/>
            <a:ext cx="2260181" cy="1298353"/>
          </a:xfrm>
          <a:prstGeom prst="line">
            <a:avLst/>
          </a:prstGeom>
          <a:ln w="34925">
            <a:solidFill>
              <a:schemeClr val="tx1"/>
            </a:solidFill>
            <a:headEnd type="stealth" w="lg" len="lg"/>
            <a:tailEnd type="stealth" w="lg" len="lg"/>
          </a:ln>
        </p:spPr>
        <p:style>
          <a:lnRef idx="2">
            <a:schemeClr val="accent1"/>
          </a:lnRef>
          <a:fillRef idx="0">
            <a:schemeClr val="accent1"/>
          </a:fillRef>
          <a:effectRef idx="1">
            <a:schemeClr val="accent1"/>
          </a:effectRef>
          <a:fontRef idx="minor">
            <a:schemeClr val="tx1"/>
          </a:fontRef>
        </p:style>
      </p:cxnSp>
      <p:sp>
        <p:nvSpPr>
          <p:cNvPr id="27" name="Oval 26"/>
          <p:cNvSpPr/>
          <p:nvPr/>
        </p:nvSpPr>
        <p:spPr>
          <a:xfrm>
            <a:off x="2462283" y="4901624"/>
            <a:ext cx="914400" cy="838200"/>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2462283" y="5130224"/>
            <a:ext cx="912429" cy="400110"/>
          </a:xfrm>
          <a:prstGeom prst="rect">
            <a:avLst/>
          </a:prstGeom>
          <a:noFill/>
        </p:spPr>
        <p:txBody>
          <a:bodyPr wrap="none" rtlCol="0">
            <a:spAutoFit/>
          </a:bodyPr>
          <a:lstStyle/>
          <a:p>
            <a:r>
              <a:rPr lang="en-US" sz="2000" b="1" dirty="0" smtClean="0"/>
              <a:t>Naples</a:t>
            </a:r>
            <a:endParaRPr lang="en-US" sz="2000" b="1" dirty="0"/>
          </a:p>
        </p:txBody>
      </p:sp>
      <p:sp>
        <p:nvSpPr>
          <p:cNvPr id="30" name="Oval 29"/>
          <p:cNvSpPr/>
          <p:nvPr/>
        </p:nvSpPr>
        <p:spPr>
          <a:xfrm>
            <a:off x="1752600" y="2514600"/>
            <a:ext cx="838200" cy="838200"/>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smtClean="0">
                <a:solidFill>
                  <a:schemeClr val="tx1"/>
                </a:solidFill>
              </a:rPr>
              <a:t>Pan</a:t>
            </a:r>
            <a:endParaRPr lang="en-US" sz="2000" b="1" dirty="0">
              <a:solidFill>
                <a:schemeClr val="tx1"/>
              </a:solidFill>
            </a:endParaRPr>
          </a:p>
        </p:txBody>
      </p:sp>
      <p:sp>
        <p:nvSpPr>
          <p:cNvPr id="33" name="Oval 32"/>
          <p:cNvSpPr/>
          <p:nvPr/>
        </p:nvSpPr>
        <p:spPr>
          <a:xfrm>
            <a:off x="6805683" y="5892224"/>
            <a:ext cx="838200" cy="813376"/>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4" name="TextBox 33"/>
          <p:cNvSpPr txBox="1"/>
          <p:nvPr/>
        </p:nvSpPr>
        <p:spPr>
          <a:xfrm>
            <a:off x="6958083" y="6120824"/>
            <a:ext cx="537327" cy="400110"/>
          </a:xfrm>
          <a:prstGeom prst="rect">
            <a:avLst/>
          </a:prstGeom>
          <a:noFill/>
        </p:spPr>
        <p:txBody>
          <a:bodyPr wrap="none" rtlCol="0">
            <a:spAutoFit/>
          </a:bodyPr>
          <a:lstStyle/>
          <a:p>
            <a:r>
              <a:rPr lang="en-US" sz="2000" b="1" dirty="0" smtClean="0"/>
              <a:t>FTL</a:t>
            </a:r>
            <a:endParaRPr lang="en-US" sz="2000" b="1" dirty="0"/>
          </a:p>
        </p:txBody>
      </p:sp>
      <p:sp>
        <p:nvSpPr>
          <p:cNvPr id="49" name="Freeform 48"/>
          <p:cNvSpPr/>
          <p:nvPr/>
        </p:nvSpPr>
        <p:spPr>
          <a:xfrm>
            <a:off x="1201002" y="4615021"/>
            <a:ext cx="5684293" cy="2079009"/>
          </a:xfrm>
          <a:custGeom>
            <a:avLst/>
            <a:gdLst>
              <a:gd name="connsiteX0" fmla="*/ 75063 w 5684293"/>
              <a:gd name="connsiteY0" fmla="*/ 0 h 2079009"/>
              <a:gd name="connsiteX1" fmla="*/ 934872 w 5684293"/>
              <a:gd name="connsiteY1" fmla="*/ 1760561 h 2079009"/>
              <a:gd name="connsiteX2" fmla="*/ 5684293 w 5684293"/>
              <a:gd name="connsiteY2" fmla="*/ 1910687 h 2079009"/>
            </a:gdLst>
            <a:ahLst/>
            <a:cxnLst>
              <a:cxn ang="0">
                <a:pos x="connsiteX0" y="connsiteY0"/>
              </a:cxn>
              <a:cxn ang="0">
                <a:pos x="connsiteX1" y="connsiteY1"/>
              </a:cxn>
              <a:cxn ang="0">
                <a:pos x="connsiteX2" y="connsiteY2"/>
              </a:cxn>
            </a:cxnLst>
            <a:rect l="l" t="t" r="r" b="b"/>
            <a:pathLst>
              <a:path w="5684293" h="2079009">
                <a:moveTo>
                  <a:pt x="75063" y="0"/>
                </a:moveTo>
                <a:cubicBezTo>
                  <a:pt x="37531" y="721056"/>
                  <a:pt x="0" y="1442113"/>
                  <a:pt x="934872" y="1760561"/>
                </a:cubicBezTo>
                <a:cubicBezTo>
                  <a:pt x="1869744" y="2079009"/>
                  <a:pt x="4904096" y="1833350"/>
                  <a:pt x="5684293" y="1910687"/>
                </a:cubicBezTo>
              </a:path>
            </a:pathLst>
          </a:custGeom>
          <a:ln w="34925">
            <a:solidFill>
              <a:schemeClr val="tx1"/>
            </a:solidFill>
            <a:tailEnd type="stealth"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0" name="Freeform 49"/>
          <p:cNvSpPr/>
          <p:nvPr/>
        </p:nvSpPr>
        <p:spPr>
          <a:xfrm>
            <a:off x="-304800" y="1748991"/>
            <a:ext cx="7135504" cy="1992573"/>
          </a:xfrm>
          <a:custGeom>
            <a:avLst/>
            <a:gdLst>
              <a:gd name="connsiteX0" fmla="*/ 1335205 w 7135504"/>
              <a:gd name="connsiteY0" fmla="*/ 1992573 h 1992573"/>
              <a:gd name="connsiteX1" fmla="*/ 966716 w 7135504"/>
              <a:gd name="connsiteY1" fmla="*/ 614149 h 1992573"/>
              <a:gd name="connsiteX2" fmla="*/ 7135504 w 7135504"/>
              <a:gd name="connsiteY2" fmla="*/ 0 h 1992573"/>
            </a:gdLst>
            <a:ahLst/>
            <a:cxnLst>
              <a:cxn ang="0">
                <a:pos x="connsiteX0" y="connsiteY0"/>
              </a:cxn>
              <a:cxn ang="0">
                <a:pos x="connsiteX1" y="connsiteY1"/>
              </a:cxn>
              <a:cxn ang="0">
                <a:pos x="connsiteX2" y="connsiteY2"/>
              </a:cxn>
            </a:cxnLst>
            <a:rect l="l" t="t" r="r" b="b"/>
            <a:pathLst>
              <a:path w="7135504" h="1992573">
                <a:moveTo>
                  <a:pt x="1335205" y="1992573"/>
                </a:moveTo>
                <a:cubicBezTo>
                  <a:pt x="667602" y="1469409"/>
                  <a:pt x="0" y="946245"/>
                  <a:pt x="966716" y="614149"/>
                </a:cubicBezTo>
                <a:cubicBezTo>
                  <a:pt x="1933433" y="282054"/>
                  <a:pt x="6077803" y="97809"/>
                  <a:pt x="7135504" y="0"/>
                </a:cubicBezTo>
              </a:path>
            </a:pathLst>
          </a:custGeom>
          <a:ln w="34925">
            <a:solidFill>
              <a:schemeClr val="tx1"/>
            </a:solidFill>
            <a:tailEnd type="stealth"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274638"/>
            <a:ext cx="7499350" cy="1143000"/>
          </a:xfrm>
        </p:spPr>
        <p:txBody>
          <a:bodyPr/>
          <a:lstStyle/>
          <a:p>
            <a:pPr eaLnBrk="1" fontAlgn="auto" hangingPunct="1">
              <a:spcAft>
                <a:spcPts val="0"/>
              </a:spcAft>
              <a:defRPr/>
            </a:pPr>
            <a:r>
              <a:rPr lang="en-US" dirty="0" smtClean="0">
                <a:solidFill>
                  <a:schemeClr val="tx2">
                    <a:satMod val="130000"/>
                  </a:schemeClr>
                </a:solidFill>
              </a:rPr>
              <a:t>Graphs</a:t>
            </a:r>
            <a:endParaRPr lang="en-US" dirty="0">
              <a:solidFill>
                <a:schemeClr val="tx2">
                  <a:satMod val="130000"/>
                </a:schemeClr>
              </a:solidFill>
            </a:endParaRPr>
          </a:p>
        </p:txBody>
      </p:sp>
      <p:sp>
        <p:nvSpPr>
          <p:cNvPr id="3" name="Content Placeholder 2"/>
          <p:cNvSpPr>
            <a:spLocks noGrp="1"/>
          </p:cNvSpPr>
          <p:nvPr>
            <p:ph sz="half" idx="1"/>
          </p:nvPr>
        </p:nvSpPr>
        <p:spPr>
          <a:xfrm>
            <a:off x="-76200" y="1219200"/>
            <a:ext cx="4648200" cy="5410200"/>
          </a:xfrm>
        </p:spPr>
        <p:txBody>
          <a:bodyPr>
            <a:normAutofit/>
          </a:bodyPr>
          <a:lstStyle/>
          <a:p>
            <a:pPr marL="365760" indent="-283464" eaLnBrk="1" fontAlgn="auto" hangingPunct="1">
              <a:spcAft>
                <a:spcPts val="0"/>
              </a:spcAft>
              <a:buFont typeface="Wingdings 2"/>
              <a:buChar char=""/>
              <a:defRPr/>
            </a:pPr>
            <a:r>
              <a:rPr lang="en-US" dirty="0" smtClean="0"/>
              <a:t>Definition</a:t>
            </a:r>
          </a:p>
          <a:p>
            <a:pPr marL="365442" indent="-237744" eaLnBrk="1" fontAlgn="auto" hangingPunct="1">
              <a:spcAft>
                <a:spcPts val="0"/>
              </a:spcAft>
              <a:buFont typeface="Verdana"/>
              <a:buChar char="◦"/>
              <a:defRPr/>
            </a:pPr>
            <a:r>
              <a:rPr lang="en-US" dirty="0" smtClean="0"/>
              <a:t>A Graph G, is a</a:t>
            </a:r>
          </a:p>
          <a:p>
            <a:pPr marL="640080" lvl="1" indent="-237744" eaLnBrk="1" fontAlgn="auto" hangingPunct="1">
              <a:spcAft>
                <a:spcPts val="0"/>
              </a:spcAft>
              <a:buFont typeface="Verdana"/>
              <a:buChar char="◦"/>
              <a:defRPr/>
            </a:pPr>
            <a:r>
              <a:rPr lang="en-US" b="1" dirty="0" smtClean="0">
                <a:solidFill>
                  <a:schemeClr val="accent3">
                    <a:lumMod val="50000"/>
                  </a:schemeClr>
                </a:solidFill>
              </a:rPr>
              <a:t>a set of vertices, V</a:t>
            </a:r>
          </a:p>
          <a:p>
            <a:pPr marL="640080" lvl="1" indent="-237744" eaLnBrk="1" fontAlgn="auto" hangingPunct="1">
              <a:spcAft>
                <a:spcPts val="0"/>
              </a:spcAft>
              <a:buFont typeface="Verdana"/>
              <a:buChar char="◦"/>
              <a:defRPr/>
            </a:pPr>
            <a:r>
              <a:rPr lang="en-US" dirty="0" smtClean="0"/>
              <a:t>AND</a:t>
            </a:r>
          </a:p>
          <a:p>
            <a:pPr marL="640080" lvl="1" indent="-237744" eaLnBrk="1" fontAlgn="auto" hangingPunct="1">
              <a:spcAft>
                <a:spcPts val="0"/>
              </a:spcAft>
              <a:buFont typeface="Verdana"/>
              <a:buChar char="◦"/>
              <a:defRPr/>
            </a:pPr>
            <a:r>
              <a:rPr lang="en-US" b="1" dirty="0" smtClean="0">
                <a:solidFill>
                  <a:srgbClr val="0070C0"/>
                </a:solidFill>
              </a:rPr>
              <a:t>a set of edges, E</a:t>
            </a:r>
          </a:p>
          <a:p>
            <a:pPr marL="640080" lvl="1" indent="-237744" eaLnBrk="1" fontAlgn="auto" hangingPunct="1">
              <a:spcAft>
                <a:spcPts val="0"/>
              </a:spcAft>
              <a:buFont typeface="Verdana"/>
              <a:buChar char="◦"/>
              <a:defRPr/>
            </a:pPr>
            <a:r>
              <a:rPr lang="en-US" dirty="0" smtClean="0"/>
              <a:t>where each edge is associated with a pair of vertices.</a:t>
            </a:r>
          </a:p>
          <a:p>
            <a:pPr eaLnBrk="1" hangingPunct="1">
              <a:defRPr/>
            </a:pPr>
            <a:r>
              <a:rPr lang="en-US" dirty="0" smtClean="0"/>
              <a:t>We write:  G = (V, E)</a:t>
            </a:r>
          </a:p>
          <a:p>
            <a:pPr marL="365442" indent="-237744" eaLnBrk="1" fontAlgn="auto" hangingPunct="1">
              <a:spcAft>
                <a:spcPts val="0"/>
              </a:spcAft>
              <a:buFont typeface="Verdana"/>
              <a:buChar char="◦"/>
              <a:defRPr/>
            </a:pPr>
            <a:endParaRPr lang="en-US" dirty="0" smtClean="0"/>
          </a:p>
        </p:txBody>
      </p:sp>
      <p:pic>
        <p:nvPicPr>
          <p:cNvPr id="6" name="Picture 5" descr="graph.png"/>
          <p:cNvPicPr>
            <a:picLocks noChangeAspect="1"/>
          </p:cNvPicPr>
          <p:nvPr/>
        </p:nvPicPr>
        <p:blipFill>
          <a:blip r:embed="rId3" cstate="print"/>
          <a:stretch>
            <a:fillRect/>
          </a:stretch>
        </p:blipFill>
        <p:spPr>
          <a:xfrm>
            <a:off x="4800600" y="1447800"/>
            <a:ext cx="3806190" cy="2514600"/>
          </a:xfrm>
          <a:prstGeom prst="rect">
            <a:avLst/>
          </a:prstGeom>
          <a:ln w="44450">
            <a:gradFill>
              <a:gsLst>
                <a:gs pos="0">
                  <a:srgbClr val="FF3399"/>
                </a:gs>
                <a:gs pos="25000">
                  <a:srgbClr val="FF6633"/>
                </a:gs>
                <a:gs pos="50000">
                  <a:srgbClr val="FFFF00"/>
                </a:gs>
                <a:gs pos="75000">
                  <a:srgbClr val="01A78F"/>
                </a:gs>
                <a:gs pos="100000">
                  <a:srgbClr val="3366FF"/>
                </a:gs>
              </a:gsLst>
              <a:lin ang="5400000" scaled="0"/>
            </a:gradFill>
          </a:ln>
        </p:spPr>
      </p:pic>
      <p:sp>
        <p:nvSpPr>
          <p:cNvPr id="8" name="Content Placeholder 2"/>
          <p:cNvSpPr>
            <a:spLocks noGrp="1"/>
          </p:cNvSpPr>
          <p:nvPr>
            <p:ph sz="half" idx="1"/>
          </p:nvPr>
        </p:nvSpPr>
        <p:spPr>
          <a:xfrm>
            <a:off x="4572000" y="4175125"/>
            <a:ext cx="4876800" cy="2454275"/>
          </a:xfrm>
        </p:spPr>
        <p:txBody>
          <a:bodyPr>
            <a:normAutofit/>
          </a:bodyPr>
          <a:lstStyle/>
          <a:p>
            <a:pPr marL="365760" indent="-283464" eaLnBrk="1" fontAlgn="auto" hangingPunct="1">
              <a:spcAft>
                <a:spcPts val="0"/>
              </a:spcAft>
              <a:buFont typeface="Wingdings 2" pitchFamily="18" charset="2"/>
              <a:buNone/>
              <a:defRPr/>
            </a:pPr>
            <a:r>
              <a:rPr lang="en-US" sz="2400" b="1" dirty="0" smtClean="0">
                <a:solidFill>
                  <a:schemeClr val="accent3">
                    <a:lumMod val="50000"/>
                  </a:schemeClr>
                </a:solidFill>
              </a:rPr>
              <a:t>Vertex set </a:t>
            </a:r>
            <a:r>
              <a:rPr lang="en-US" sz="2400" b="1" i="1" dirty="0" smtClean="0">
                <a:solidFill>
                  <a:schemeClr val="accent3">
                    <a:lumMod val="50000"/>
                  </a:schemeClr>
                </a:solidFill>
              </a:rPr>
              <a:t>V</a:t>
            </a:r>
            <a:r>
              <a:rPr lang="en-US" sz="2400" b="1" dirty="0" smtClean="0">
                <a:solidFill>
                  <a:schemeClr val="accent3">
                    <a:lumMod val="50000"/>
                  </a:schemeClr>
                </a:solidFill>
              </a:rPr>
              <a:t> </a:t>
            </a:r>
            <a:r>
              <a:rPr lang="en-US" sz="2400" dirty="0" smtClean="0"/>
              <a:t>= {1, 2, 3, 4, 5, 6} </a:t>
            </a:r>
          </a:p>
          <a:p>
            <a:pPr eaLnBrk="1" hangingPunct="1">
              <a:buFont typeface="Wingdings 2" pitchFamily="18" charset="2"/>
              <a:buNone/>
              <a:defRPr/>
            </a:pPr>
            <a:endParaRPr lang="en-US" sz="2400" dirty="0" smtClean="0"/>
          </a:p>
          <a:p>
            <a:pPr eaLnBrk="1" hangingPunct="1">
              <a:buFont typeface="Wingdings 2" pitchFamily="18" charset="2"/>
              <a:buNone/>
              <a:defRPr/>
            </a:pPr>
            <a:r>
              <a:rPr lang="en-US" sz="2400" b="1" dirty="0" smtClean="0">
                <a:solidFill>
                  <a:srgbClr val="0070C0"/>
                </a:solidFill>
              </a:rPr>
              <a:t>Edge set </a:t>
            </a:r>
            <a:r>
              <a:rPr lang="en-US" sz="2400" b="1" i="1" dirty="0" smtClean="0">
                <a:solidFill>
                  <a:srgbClr val="0070C0"/>
                </a:solidFill>
              </a:rPr>
              <a:t>E</a:t>
            </a:r>
            <a:r>
              <a:rPr lang="en-US" sz="2400" b="1" dirty="0" smtClean="0">
                <a:solidFill>
                  <a:srgbClr val="0070C0"/>
                </a:solidFill>
              </a:rPr>
              <a:t> </a:t>
            </a:r>
            <a:r>
              <a:rPr lang="en-US" sz="2400" dirty="0" smtClean="0"/>
              <a:t>= {{1,2}, {1,5}, {2,3},     </a:t>
            </a:r>
          </a:p>
          <a:p>
            <a:pPr eaLnBrk="1" hangingPunct="1">
              <a:buFont typeface="Wingdings 2" pitchFamily="18" charset="2"/>
              <a:buNone/>
              <a:defRPr/>
            </a:pPr>
            <a:r>
              <a:rPr lang="en-US" sz="2400" dirty="0" smtClean="0"/>
              <a:t>                        {2,5}, {3,4}, {4,5}, {4,6}}.</a:t>
            </a:r>
          </a:p>
          <a:p>
            <a:pPr marL="365442" indent="-237744" eaLnBrk="1" fontAlgn="auto" hangingPunct="1">
              <a:spcAft>
                <a:spcPts val="0"/>
              </a:spcAft>
              <a:buFont typeface="Verdana"/>
              <a:buChar char="◦"/>
              <a:defRPr/>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Graphs</a:t>
            </a:r>
            <a:endParaRPr lang="en-US" dirty="0"/>
          </a:p>
        </p:txBody>
      </p:sp>
      <p:sp>
        <p:nvSpPr>
          <p:cNvPr id="3" name="Content Placeholder 2"/>
          <p:cNvSpPr>
            <a:spLocks noGrp="1"/>
          </p:cNvSpPr>
          <p:nvPr>
            <p:ph idx="1"/>
          </p:nvPr>
        </p:nvSpPr>
        <p:spPr>
          <a:xfrm>
            <a:off x="0" y="1295400"/>
            <a:ext cx="4267200" cy="4525963"/>
          </a:xfrm>
        </p:spPr>
        <p:txBody>
          <a:bodyPr/>
          <a:lstStyle/>
          <a:p>
            <a:r>
              <a:rPr lang="en-US" dirty="0" smtClean="0"/>
              <a:t>Undirected </a:t>
            </a:r>
            <a:r>
              <a:rPr lang="en-US" dirty="0" err="1" smtClean="0"/>
              <a:t>vs</a:t>
            </a:r>
            <a:r>
              <a:rPr lang="en-US" dirty="0" smtClean="0"/>
              <a:t> Directed</a:t>
            </a:r>
          </a:p>
          <a:p>
            <a:pPr lvl="1"/>
            <a:r>
              <a:rPr lang="en-US" dirty="0" smtClean="0"/>
              <a:t>The following graph is </a:t>
            </a:r>
            <a:r>
              <a:rPr lang="en-US" b="1" dirty="0" smtClean="0">
                <a:solidFill>
                  <a:srgbClr val="0070C0"/>
                </a:solidFill>
              </a:rPr>
              <a:t>UNDIRECTED</a:t>
            </a:r>
          </a:p>
          <a:p>
            <a:pPr lvl="1"/>
            <a:r>
              <a:rPr lang="en-US" dirty="0" smtClean="0"/>
              <a:t>There is an edge between vertices 4 and 6, but there is no direction.</a:t>
            </a:r>
            <a:endParaRPr lang="en-US" dirty="0"/>
          </a:p>
        </p:txBody>
      </p:sp>
      <p:pic>
        <p:nvPicPr>
          <p:cNvPr id="4" name="Picture 3" descr="graph.png"/>
          <p:cNvPicPr>
            <a:picLocks noChangeAspect="1"/>
          </p:cNvPicPr>
          <p:nvPr/>
        </p:nvPicPr>
        <p:blipFill>
          <a:blip r:embed="rId2" cstate="print"/>
          <a:stretch>
            <a:fillRect/>
          </a:stretch>
        </p:blipFill>
        <p:spPr>
          <a:xfrm>
            <a:off x="4800600" y="1447800"/>
            <a:ext cx="3806190" cy="2514600"/>
          </a:xfrm>
          <a:prstGeom prst="rect">
            <a:avLst/>
          </a:prstGeom>
          <a:ln w="44450">
            <a:gradFill>
              <a:gsLst>
                <a:gs pos="0">
                  <a:srgbClr val="FF3399"/>
                </a:gs>
                <a:gs pos="25000">
                  <a:srgbClr val="FF6633"/>
                </a:gs>
                <a:gs pos="50000">
                  <a:srgbClr val="FFFF00"/>
                </a:gs>
                <a:gs pos="75000">
                  <a:srgbClr val="01A78F"/>
                </a:gs>
                <a:gs pos="100000">
                  <a:srgbClr val="3366FF"/>
                </a:gs>
              </a:gsLst>
              <a:lin ang="5400000" scaled="0"/>
            </a:gradFill>
          </a:ln>
        </p:spPr>
      </p:pic>
      <p:sp>
        <p:nvSpPr>
          <p:cNvPr id="5" name="Content Placeholder 2"/>
          <p:cNvSpPr txBox="1">
            <a:spLocks/>
          </p:cNvSpPr>
          <p:nvPr/>
        </p:nvSpPr>
        <p:spPr bwMode="auto">
          <a:xfrm>
            <a:off x="4572000" y="4175125"/>
            <a:ext cx="4876800" cy="245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365760" marR="0" lvl="0" indent="-283464" algn="l" defTabSz="457200" rtl="0" eaLnBrk="1" fontAlgn="auto" latinLnBrk="0" hangingPunct="1">
              <a:lnSpc>
                <a:spcPct val="100000"/>
              </a:lnSpc>
              <a:spcBef>
                <a:spcPct val="20000"/>
              </a:spcBef>
              <a:spcAft>
                <a:spcPts val="0"/>
              </a:spcAft>
              <a:buClr>
                <a:srgbClr val="DD7309"/>
              </a:buClr>
              <a:buSzPct val="110000"/>
              <a:buFont typeface="Wingdings 2" pitchFamily="18" charset="2"/>
              <a:buNone/>
              <a:tabLst/>
              <a:defRPr/>
            </a:pPr>
            <a:r>
              <a:rPr kumimoji="0" lang="en-US" sz="2400" b="1" i="0" u="none" strike="noStrike" kern="1200" cap="none" spc="0" normalizeH="0" baseline="0" noProof="0" smtClean="0">
                <a:ln>
                  <a:noFill/>
                </a:ln>
                <a:solidFill>
                  <a:schemeClr val="accent3">
                    <a:lumMod val="50000"/>
                  </a:schemeClr>
                </a:solidFill>
                <a:effectLst/>
                <a:uLnTx/>
                <a:uFillTx/>
                <a:latin typeface="+mn-lt"/>
                <a:ea typeface="ＭＳ Ｐゴシック" pitchFamily="34" charset="-128"/>
                <a:cs typeface="+mn-cs"/>
              </a:rPr>
              <a:t>Vertex set </a:t>
            </a:r>
            <a:r>
              <a:rPr kumimoji="0" lang="en-US" sz="2400" b="1" i="1" u="none" strike="noStrike" kern="1200" cap="none" spc="0" normalizeH="0" baseline="0" noProof="0" smtClean="0">
                <a:ln>
                  <a:noFill/>
                </a:ln>
                <a:solidFill>
                  <a:schemeClr val="accent3">
                    <a:lumMod val="50000"/>
                  </a:schemeClr>
                </a:solidFill>
                <a:effectLst/>
                <a:uLnTx/>
                <a:uFillTx/>
                <a:latin typeface="+mn-lt"/>
                <a:ea typeface="ＭＳ Ｐゴシック" pitchFamily="34" charset="-128"/>
                <a:cs typeface="+mn-cs"/>
              </a:rPr>
              <a:t>V</a:t>
            </a:r>
            <a:r>
              <a:rPr kumimoji="0" lang="en-US" sz="2400" b="1" i="0" u="none" strike="noStrike" kern="1200" cap="none" spc="0" normalizeH="0" baseline="0" noProof="0" smtClean="0">
                <a:ln>
                  <a:noFill/>
                </a:ln>
                <a:solidFill>
                  <a:schemeClr val="accent3">
                    <a:lumMod val="50000"/>
                  </a:schemeClr>
                </a:solidFill>
                <a:effectLst/>
                <a:uLnTx/>
                <a:uFillTx/>
                <a:latin typeface="+mn-lt"/>
                <a:ea typeface="ＭＳ Ｐゴシック" pitchFamily="34" charset="-128"/>
                <a:cs typeface="+mn-cs"/>
              </a:rPr>
              <a:t> </a:t>
            </a:r>
            <a:r>
              <a:rPr kumimoji="0" lang="en-US" sz="2400" b="0" i="0" u="none" strike="noStrike" kern="1200" cap="none" spc="0" normalizeH="0" baseline="0" noProof="0" smtClean="0">
                <a:ln>
                  <a:noFill/>
                </a:ln>
                <a:solidFill>
                  <a:schemeClr val="tx1"/>
                </a:solidFill>
                <a:effectLst/>
                <a:uLnTx/>
                <a:uFillTx/>
                <a:latin typeface="+mn-lt"/>
                <a:ea typeface="ＭＳ Ｐゴシック" pitchFamily="34" charset="-128"/>
                <a:cs typeface="+mn-cs"/>
              </a:rPr>
              <a:t>= {1, 2, 3, 4, 5, 6} </a:t>
            </a:r>
          </a:p>
          <a:p>
            <a:pPr marL="342900" marR="0" lvl="0" indent="-342900" algn="l" defTabSz="457200" rtl="0" eaLnBrk="1" fontAlgn="base" latinLnBrk="0" hangingPunct="1">
              <a:lnSpc>
                <a:spcPct val="100000"/>
              </a:lnSpc>
              <a:spcBef>
                <a:spcPct val="20000"/>
              </a:spcBef>
              <a:spcAft>
                <a:spcPct val="0"/>
              </a:spcAft>
              <a:buClr>
                <a:srgbClr val="DD7309"/>
              </a:buClr>
              <a:buSzPct val="110000"/>
              <a:buFont typeface="Wingdings 2" pitchFamily="18" charset="2"/>
              <a:buNone/>
              <a:tabLst/>
              <a:defRPr/>
            </a:pPr>
            <a:endParaRPr kumimoji="0" lang="en-US" sz="2400" b="0" i="0" u="none" strike="noStrike" kern="1200" cap="none" spc="0" normalizeH="0" baseline="0" noProof="0" smtClean="0">
              <a:ln>
                <a:noFill/>
              </a:ln>
              <a:solidFill>
                <a:schemeClr val="tx1"/>
              </a:solidFill>
              <a:effectLst/>
              <a:uLnTx/>
              <a:uFillTx/>
              <a:latin typeface="+mn-lt"/>
              <a:ea typeface="ＭＳ Ｐゴシック" pitchFamily="34" charset="-128"/>
              <a:cs typeface="+mn-cs"/>
            </a:endParaRPr>
          </a:p>
          <a:p>
            <a:pPr marL="342900" marR="0" lvl="0" indent="-342900" algn="l" defTabSz="457200" rtl="0" eaLnBrk="1" fontAlgn="base" latinLnBrk="0" hangingPunct="1">
              <a:lnSpc>
                <a:spcPct val="100000"/>
              </a:lnSpc>
              <a:spcBef>
                <a:spcPct val="20000"/>
              </a:spcBef>
              <a:spcAft>
                <a:spcPct val="0"/>
              </a:spcAft>
              <a:buClr>
                <a:srgbClr val="DD7309"/>
              </a:buClr>
              <a:buSzPct val="110000"/>
              <a:buFont typeface="Wingdings 2" pitchFamily="18" charset="2"/>
              <a:buNone/>
              <a:tabLst/>
              <a:defRPr/>
            </a:pPr>
            <a:r>
              <a:rPr kumimoji="0" lang="en-US" sz="2400" b="1" i="0" u="none" strike="noStrike" kern="1200" cap="none" spc="0" normalizeH="0" baseline="0" noProof="0" smtClean="0">
                <a:ln>
                  <a:noFill/>
                </a:ln>
                <a:solidFill>
                  <a:srgbClr val="0070C0"/>
                </a:solidFill>
                <a:effectLst/>
                <a:uLnTx/>
                <a:uFillTx/>
                <a:latin typeface="+mn-lt"/>
                <a:ea typeface="ＭＳ Ｐゴシック" pitchFamily="34" charset="-128"/>
                <a:cs typeface="+mn-cs"/>
              </a:rPr>
              <a:t>Edge set </a:t>
            </a:r>
            <a:r>
              <a:rPr kumimoji="0" lang="en-US" sz="2400" b="1" i="1" u="none" strike="noStrike" kern="1200" cap="none" spc="0" normalizeH="0" baseline="0" noProof="0" smtClean="0">
                <a:ln>
                  <a:noFill/>
                </a:ln>
                <a:solidFill>
                  <a:srgbClr val="0070C0"/>
                </a:solidFill>
                <a:effectLst/>
                <a:uLnTx/>
                <a:uFillTx/>
                <a:latin typeface="+mn-lt"/>
                <a:ea typeface="ＭＳ Ｐゴシック" pitchFamily="34" charset="-128"/>
                <a:cs typeface="+mn-cs"/>
              </a:rPr>
              <a:t>E</a:t>
            </a:r>
            <a:r>
              <a:rPr kumimoji="0" lang="en-US" sz="2400" b="1" i="0" u="none" strike="noStrike" kern="1200" cap="none" spc="0" normalizeH="0" baseline="0" noProof="0" smtClean="0">
                <a:ln>
                  <a:noFill/>
                </a:ln>
                <a:solidFill>
                  <a:srgbClr val="0070C0"/>
                </a:solidFill>
                <a:effectLst/>
                <a:uLnTx/>
                <a:uFillTx/>
                <a:latin typeface="+mn-lt"/>
                <a:ea typeface="ＭＳ Ｐゴシック" pitchFamily="34" charset="-128"/>
                <a:cs typeface="+mn-cs"/>
              </a:rPr>
              <a:t> </a:t>
            </a:r>
            <a:r>
              <a:rPr kumimoji="0" lang="en-US" sz="2400" b="0" i="0" u="none" strike="noStrike" kern="1200" cap="none" spc="0" normalizeH="0" baseline="0" noProof="0" smtClean="0">
                <a:ln>
                  <a:noFill/>
                </a:ln>
                <a:solidFill>
                  <a:schemeClr val="tx1"/>
                </a:solidFill>
                <a:effectLst/>
                <a:uLnTx/>
                <a:uFillTx/>
                <a:latin typeface="+mn-lt"/>
                <a:ea typeface="ＭＳ Ｐゴシック" pitchFamily="34" charset="-128"/>
                <a:cs typeface="+mn-cs"/>
              </a:rPr>
              <a:t>= {{1,2}, {1,5}, {2,3},     </a:t>
            </a:r>
          </a:p>
          <a:p>
            <a:pPr marL="342900" marR="0" lvl="0" indent="-342900" algn="l" defTabSz="457200" rtl="0" eaLnBrk="1" fontAlgn="base" latinLnBrk="0" hangingPunct="1">
              <a:lnSpc>
                <a:spcPct val="100000"/>
              </a:lnSpc>
              <a:spcBef>
                <a:spcPct val="20000"/>
              </a:spcBef>
              <a:spcAft>
                <a:spcPct val="0"/>
              </a:spcAft>
              <a:buClr>
                <a:srgbClr val="DD7309"/>
              </a:buClr>
              <a:buSzPct val="110000"/>
              <a:buFont typeface="Wingdings 2" pitchFamily="18" charset="2"/>
              <a:buNone/>
              <a:tabLst/>
              <a:defRPr/>
            </a:pPr>
            <a:r>
              <a:rPr kumimoji="0" lang="en-US" sz="2400" b="0" i="0" u="none" strike="noStrike" kern="1200" cap="none" spc="0" normalizeH="0" baseline="0" noProof="0" smtClean="0">
                <a:ln>
                  <a:noFill/>
                </a:ln>
                <a:solidFill>
                  <a:schemeClr val="tx1"/>
                </a:solidFill>
                <a:effectLst/>
                <a:uLnTx/>
                <a:uFillTx/>
                <a:latin typeface="+mn-lt"/>
                <a:ea typeface="ＭＳ Ｐゴシック" pitchFamily="34" charset="-128"/>
                <a:cs typeface="+mn-cs"/>
              </a:rPr>
              <a:t>                        {2,5}, {3,4}, {4,5}, {4,6}}.</a:t>
            </a:r>
          </a:p>
          <a:p>
            <a:pPr marL="365442" marR="0" lvl="0" indent="-237744" algn="l" defTabSz="457200" rtl="0" eaLnBrk="1" fontAlgn="auto" latinLnBrk="0" hangingPunct="1">
              <a:lnSpc>
                <a:spcPct val="100000"/>
              </a:lnSpc>
              <a:spcBef>
                <a:spcPct val="20000"/>
              </a:spcBef>
              <a:spcAft>
                <a:spcPts val="0"/>
              </a:spcAft>
              <a:buClr>
                <a:srgbClr val="DD7309"/>
              </a:buClr>
              <a:buSzPct val="110000"/>
              <a:buFont typeface="Verdana"/>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274638"/>
            <a:ext cx="7499350" cy="1143000"/>
          </a:xfrm>
        </p:spPr>
        <p:txBody>
          <a:bodyPr/>
          <a:lstStyle/>
          <a:p>
            <a:pPr eaLnBrk="1" fontAlgn="auto" hangingPunct="1">
              <a:spcAft>
                <a:spcPts val="0"/>
              </a:spcAft>
              <a:defRPr/>
            </a:pPr>
            <a:r>
              <a:rPr lang="en-US" dirty="0" smtClean="0">
                <a:solidFill>
                  <a:schemeClr val="tx2">
                    <a:satMod val="130000"/>
                  </a:schemeClr>
                </a:solidFill>
              </a:rPr>
              <a:t>Graphs</a:t>
            </a:r>
            <a:endParaRPr lang="en-US" dirty="0">
              <a:solidFill>
                <a:schemeClr val="tx2">
                  <a:satMod val="130000"/>
                </a:schemeClr>
              </a:solidFill>
            </a:endParaRPr>
          </a:p>
        </p:txBody>
      </p:sp>
      <p:sp>
        <p:nvSpPr>
          <p:cNvPr id="3" name="Content Placeholder 2"/>
          <p:cNvSpPr>
            <a:spLocks noGrp="1"/>
          </p:cNvSpPr>
          <p:nvPr>
            <p:ph sz="half" idx="1"/>
          </p:nvPr>
        </p:nvSpPr>
        <p:spPr>
          <a:xfrm>
            <a:off x="228600" y="1447800"/>
            <a:ext cx="4191000" cy="4664075"/>
          </a:xfrm>
        </p:spPr>
        <p:txBody>
          <a:bodyPr>
            <a:normAutofit/>
          </a:bodyPr>
          <a:lstStyle/>
          <a:p>
            <a:pPr marL="365760" indent="-283464" eaLnBrk="1" fontAlgn="auto" hangingPunct="1">
              <a:spcAft>
                <a:spcPts val="0"/>
              </a:spcAft>
              <a:buFont typeface="Wingdings 2"/>
              <a:buChar char=""/>
              <a:defRPr/>
            </a:pPr>
            <a:r>
              <a:rPr lang="en-US" dirty="0" smtClean="0"/>
              <a:t>Directed Graph:</a:t>
            </a:r>
          </a:p>
          <a:p>
            <a:pPr marL="640080" lvl="1" indent="-237744" eaLnBrk="1" fontAlgn="auto" hangingPunct="1">
              <a:spcAft>
                <a:spcPts val="0"/>
              </a:spcAft>
              <a:buFont typeface="Verdana"/>
              <a:buChar char="◦"/>
              <a:defRPr/>
            </a:pPr>
            <a:r>
              <a:rPr lang="en-US" dirty="0" smtClean="0"/>
              <a:t>Same as before, but where each edge is associated with an </a:t>
            </a:r>
            <a:r>
              <a:rPr lang="en-US" i="1" dirty="0" smtClean="0"/>
              <a:t>ordered</a:t>
            </a:r>
            <a:r>
              <a:rPr lang="en-US" dirty="0" smtClean="0"/>
              <a:t> pair of vertices.</a:t>
            </a:r>
          </a:p>
          <a:p>
            <a:pPr marL="640080" lvl="1" indent="-237744" eaLnBrk="1" fontAlgn="auto" hangingPunct="1">
              <a:spcAft>
                <a:spcPts val="0"/>
              </a:spcAft>
              <a:buFont typeface="Verdana"/>
              <a:buChar char="◦"/>
              <a:defRPr/>
            </a:pPr>
            <a:endParaRPr lang="en-US" dirty="0" smtClean="0"/>
          </a:p>
          <a:p>
            <a:pPr marL="640080" lvl="1" indent="-237744" eaLnBrk="1" fontAlgn="auto" hangingPunct="1">
              <a:spcAft>
                <a:spcPts val="0"/>
              </a:spcAft>
              <a:buFont typeface="Verdana"/>
              <a:buChar char="◦"/>
              <a:defRPr/>
            </a:pPr>
            <a:r>
              <a:rPr lang="en-US" dirty="0" smtClean="0"/>
              <a:t>Note:  This graph does not have the edge (11,5), but it does have (5,11)</a:t>
            </a:r>
          </a:p>
          <a:p>
            <a:pPr marL="365442" indent="-237744" eaLnBrk="1" fontAlgn="auto" hangingPunct="1">
              <a:spcAft>
                <a:spcPts val="0"/>
              </a:spcAft>
              <a:buFont typeface="Verdana"/>
              <a:buChar char="◦"/>
              <a:defRPr/>
            </a:pPr>
            <a:endParaRPr lang="en-US" dirty="0" smtClean="0"/>
          </a:p>
        </p:txBody>
      </p:sp>
      <p:sp>
        <p:nvSpPr>
          <p:cNvPr id="8" name="Content Placeholder 2"/>
          <p:cNvSpPr>
            <a:spLocks noGrp="1"/>
          </p:cNvSpPr>
          <p:nvPr>
            <p:ph sz="half" idx="1"/>
          </p:nvPr>
        </p:nvSpPr>
        <p:spPr>
          <a:xfrm>
            <a:off x="4724400" y="4403725"/>
            <a:ext cx="4191000" cy="2454275"/>
          </a:xfrm>
        </p:spPr>
        <p:txBody>
          <a:bodyPr>
            <a:normAutofit/>
          </a:bodyPr>
          <a:lstStyle/>
          <a:p>
            <a:pPr marL="365760" indent="-283464" eaLnBrk="1" fontAlgn="auto" hangingPunct="1">
              <a:spcAft>
                <a:spcPts val="0"/>
              </a:spcAft>
              <a:buFont typeface="Wingdings 2" pitchFamily="18" charset="2"/>
              <a:buNone/>
              <a:defRPr/>
            </a:pPr>
            <a:r>
              <a:rPr lang="en-US" sz="2600" dirty="0" smtClean="0"/>
              <a:t>A labeled simple graph:</a:t>
            </a:r>
          </a:p>
          <a:p>
            <a:pPr marL="365760" indent="-283464" eaLnBrk="1" fontAlgn="auto" hangingPunct="1">
              <a:spcAft>
                <a:spcPts val="0"/>
              </a:spcAft>
              <a:buFont typeface="Wingdings 2" pitchFamily="18" charset="2"/>
              <a:buNone/>
              <a:defRPr/>
            </a:pPr>
            <a:r>
              <a:rPr lang="en-US" sz="1900" dirty="0" smtClean="0"/>
              <a:t>Vertex set </a:t>
            </a:r>
            <a:r>
              <a:rPr lang="en-US" sz="1900" i="1" dirty="0" smtClean="0"/>
              <a:t>V</a:t>
            </a:r>
            <a:r>
              <a:rPr lang="en-US" sz="1900" dirty="0" smtClean="0"/>
              <a:t> = {2,3,5,7,8,9,10,11} </a:t>
            </a:r>
          </a:p>
          <a:p>
            <a:pPr eaLnBrk="1" hangingPunct="1">
              <a:buFont typeface="Wingdings 2" pitchFamily="18" charset="2"/>
              <a:buNone/>
              <a:defRPr/>
            </a:pPr>
            <a:r>
              <a:rPr lang="en-US" sz="1900" dirty="0" smtClean="0"/>
              <a:t>Edge set </a:t>
            </a:r>
            <a:r>
              <a:rPr lang="en-US" sz="1900" i="1" dirty="0" smtClean="0"/>
              <a:t>E</a:t>
            </a:r>
            <a:r>
              <a:rPr lang="en-US" sz="1900" dirty="0" smtClean="0"/>
              <a:t> = {{3,8}, {3,10}, {5,11}, {7,8}, {7,11}, {8,9}, {11,2},{11,9},{11,10}}.</a:t>
            </a:r>
          </a:p>
          <a:p>
            <a:pPr marL="365442" indent="-237744" eaLnBrk="1" fontAlgn="auto" hangingPunct="1">
              <a:spcAft>
                <a:spcPts val="0"/>
              </a:spcAft>
              <a:buFont typeface="Verdana"/>
              <a:buChar char="◦"/>
              <a:defRPr/>
            </a:pPr>
            <a:endParaRPr lang="en-US" dirty="0" smtClean="0"/>
          </a:p>
        </p:txBody>
      </p:sp>
      <p:pic>
        <p:nvPicPr>
          <p:cNvPr id="7" name="Picture 6" descr="directed_graph.png"/>
          <p:cNvPicPr>
            <a:picLocks noChangeAspect="1"/>
          </p:cNvPicPr>
          <p:nvPr/>
        </p:nvPicPr>
        <p:blipFill>
          <a:blip r:embed="rId3" cstate="print"/>
          <a:stretch>
            <a:fillRect/>
          </a:stretch>
        </p:blipFill>
        <p:spPr>
          <a:xfrm>
            <a:off x="5181600" y="1295400"/>
            <a:ext cx="3438525" cy="2762094"/>
          </a:xfrm>
          <a:prstGeom prst="rect">
            <a:avLst/>
          </a:prstGeom>
          <a:ln w="44450">
            <a:gradFill>
              <a:gsLst>
                <a:gs pos="0">
                  <a:srgbClr val="000082"/>
                </a:gs>
                <a:gs pos="30000">
                  <a:srgbClr val="66008F"/>
                </a:gs>
                <a:gs pos="64999">
                  <a:srgbClr val="BA0066"/>
                </a:gs>
                <a:gs pos="89999">
                  <a:srgbClr val="FF0000"/>
                </a:gs>
                <a:gs pos="100000">
                  <a:srgbClr val="FF8200"/>
                </a:gs>
              </a:gsLst>
              <a:lin ang="5400000" scaled="0"/>
            </a:gra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Graphs</a:t>
            </a:r>
            <a:endParaRPr lang="en-US" dirty="0"/>
          </a:p>
        </p:txBody>
      </p:sp>
      <p:sp>
        <p:nvSpPr>
          <p:cNvPr id="3" name="Content Placeholder 2"/>
          <p:cNvSpPr>
            <a:spLocks noGrp="1"/>
          </p:cNvSpPr>
          <p:nvPr>
            <p:ph idx="1"/>
          </p:nvPr>
        </p:nvSpPr>
        <p:spPr>
          <a:xfrm>
            <a:off x="0" y="1600200"/>
            <a:ext cx="4495800" cy="5105400"/>
          </a:xfrm>
        </p:spPr>
        <p:txBody>
          <a:bodyPr>
            <a:normAutofit/>
          </a:bodyPr>
          <a:lstStyle/>
          <a:p>
            <a:r>
              <a:rPr lang="en-US" b="1" dirty="0" err="1" smtClean="0"/>
              <a:t>Subgraph</a:t>
            </a:r>
            <a:endParaRPr lang="en-US" dirty="0" smtClean="0"/>
          </a:p>
          <a:p>
            <a:pPr lvl="1"/>
            <a:r>
              <a:rPr lang="en-US" dirty="0" smtClean="0"/>
              <a:t>Basically, to be a </a:t>
            </a:r>
            <a:r>
              <a:rPr lang="en-US" dirty="0" err="1" smtClean="0"/>
              <a:t>subgraph</a:t>
            </a:r>
            <a:r>
              <a:rPr lang="en-US" dirty="0" smtClean="0"/>
              <a:t>, all of the edges and vertices must be in the original graph.</a:t>
            </a:r>
          </a:p>
          <a:p>
            <a:pPr lvl="1"/>
            <a:endParaRPr lang="en-US" dirty="0" smtClean="0"/>
          </a:p>
          <a:p>
            <a:pPr lvl="1"/>
            <a:r>
              <a:rPr lang="en-US" dirty="0" smtClean="0"/>
              <a:t>Just a subset of the vertices and edges</a:t>
            </a:r>
            <a:endParaRPr lang="en-US" dirty="0"/>
          </a:p>
        </p:txBody>
      </p:sp>
      <p:pic>
        <p:nvPicPr>
          <p:cNvPr id="5" name="Picture 6" descr="smallervertexgraphweighted.jpg"/>
          <p:cNvPicPr>
            <a:picLocks noChangeAspect="1"/>
          </p:cNvPicPr>
          <p:nvPr/>
        </p:nvPicPr>
        <p:blipFill>
          <a:blip r:embed="rId2" cstate="print"/>
          <a:srcRect/>
          <a:stretch>
            <a:fillRect/>
          </a:stretch>
        </p:blipFill>
        <p:spPr bwMode="auto">
          <a:xfrm>
            <a:off x="4451713" y="4038600"/>
            <a:ext cx="4692287" cy="2819400"/>
          </a:xfrm>
          <a:prstGeom prst="rect">
            <a:avLst/>
          </a:prstGeom>
          <a:noFill/>
          <a:ln w="9525">
            <a:noFill/>
            <a:miter lim="800000"/>
            <a:headEnd/>
            <a:tailEnd/>
          </a:ln>
        </p:spPr>
      </p:pic>
      <p:pic>
        <p:nvPicPr>
          <p:cNvPr id="6" name="Picture 7" descr="subgraph.jpg"/>
          <p:cNvPicPr>
            <a:picLocks noChangeAspect="1"/>
          </p:cNvPicPr>
          <p:nvPr/>
        </p:nvPicPr>
        <p:blipFill>
          <a:blip r:embed="rId3" cstate="print"/>
          <a:srcRect/>
          <a:stretch>
            <a:fillRect/>
          </a:stretch>
        </p:blipFill>
        <p:spPr bwMode="auto">
          <a:xfrm>
            <a:off x="5486400" y="1121601"/>
            <a:ext cx="2667000" cy="287481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Graphs</a:t>
            </a:r>
            <a:endParaRPr lang="en-US" dirty="0"/>
          </a:p>
        </p:txBody>
      </p:sp>
      <p:sp>
        <p:nvSpPr>
          <p:cNvPr id="3" name="Content Placeholder 2"/>
          <p:cNvSpPr>
            <a:spLocks noGrp="1"/>
          </p:cNvSpPr>
          <p:nvPr>
            <p:ph idx="1"/>
          </p:nvPr>
        </p:nvSpPr>
        <p:spPr/>
        <p:txBody>
          <a:bodyPr/>
          <a:lstStyle/>
          <a:p>
            <a:r>
              <a:rPr lang="en-US" dirty="0" smtClean="0"/>
              <a:t>Simple Path</a:t>
            </a:r>
          </a:p>
          <a:p>
            <a:pPr lvl="1"/>
            <a:r>
              <a:rPr lang="en-US" dirty="0" smtClean="0"/>
              <a:t>A path such that all vertices are distinct, except that the first and the last could be the same.</a:t>
            </a:r>
          </a:p>
          <a:p>
            <a:pPr lvl="2"/>
            <a:r>
              <a:rPr lang="en-US" dirty="0" smtClean="0"/>
              <a:t>Simple Path – </a:t>
            </a:r>
            <a:r>
              <a:rPr lang="en-US" b="1" dirty="0" smtClean="0"/>
              <a:t>S T U V</a:t>
            </a:r>
            <a:endParaRPr lang="en-US" b="1" dirty="0"/>
          </a:p>
        </p:txBody>
      </p:sp>
      <p:sp>
        <p:nvSpPr>
          <p:cNvPr id="4" name="Oval 3"/>
          <p:cNvSpPr/>
          <p:nvPr/>
        </p:nvSpPr>
        <p:spPr>
          <a:xfrm>
            <a:off x="2514600" y="41148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S</a:t>
            </a:r>
            <a:endParaRPr lang="en-US" sz="2800" b="1" dirty="0">
              <a:solidFill>
                <a:schemeClr val="tx1"/>
              </a:solidFill>
            </a:endParaRPr>
          </a:p>
        </p:txBody>
      </p:sp>
      <p:sp>
        <p:nvSpPr>
          <p:cNvPr id="5" name="Oval 4"/>
          <p:cNvSpPr/>
          <p:nvPr/>
        </p:nvSpPr>
        <p:spPr>
          <a:xfrm>
            <a:off x="2514600" y="55626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V</a:t>
            </a:r>
            <a:endParaRPr lang="en-US" sz="2800" b="1" dirty="0">
              <a:solidFill>
                <a:schemeClr val="tx1"/>
              </a:solidFill>
            </a:endParaRPr>
          </a:p>
        </p:txBody>
      </p:sp>
      <p:sp>
        <p:nvSpPr>
          <p:cNvPr id="6" name="Oval 5"/>
          <p:cNvSpPr/>
          <p:nvPr/>
        </p:nvSpPr>
        <p:spPr>
          <a:xfrm>
            <a:off x="4724400" y="41148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T</a:t>
            </a:r>
            <a:endParaRPr lang="en-US" sz="2800" b="1" dirty="0">
              <a:solidFill>
                <a:schemeClr val="tx1"/>
              </a:solidFill>
            </a:endParaRPr>
          </a:p>
        </p:txBody>
      </p:sp>
      <p:sp>
        <p:nvSpPr>
          <p:cNvPr id="7" name="Oval 6"/>
          <p:cNvSpPr/>
          <p:nvPr/>
        </p:nvSpPr>
        <p:spPr>
          <a:xfrm>
            <a:off x="4724400" y="55626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U</a:t>
            </a:r>
            <a:endParaRPr lang="en-US" sz="2800" b="1" dirty="0">
              <a:solidFill>
                <a:schemeClr val="tx1"/>
              </a:solidFill>
            </a:endParaRPr>
          </a:p>
        </p:txBody>
      </p:sp>
      <p:cxnSp>
        <p:nvCxnSpPr>
          <p:cNvPr id="9" name="Straight Connector 8"/>
          <p:cNvCxnSpPr>
            <a:stCxn id="4" idx="6"/>
            <a:endCxn id="6" idx="2"/>
          </p:cNvCxnSpPr>
          <p:nvPr/>
        </p:nvCxnSpPr>
        <p:spPr>
          <a:xfrm>
            <a:off x="3124200" y="4419600"/>
            <a:ext cx="16002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a:stCxn id="5" idx="6"/>
            <a:endCxn id="7" idx="2"/>
          </p:cNvCxnSpPr>
          <p:nvPr/>
        </p:nvCxnSpPr>
        <p:spPr>
          <a:xfrm>
            <a:off x="3124200" y="5867400"/>
            <a:ext cx="16002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a:stCxn id="4" idx="5"/>
            <a:endCxn id="7" idx="1"/>
          </p:cNvCxnSpPr>
          <p:nvPr/>
        </p:nvCxnSpPr>
        <p:spPr>
          <a:xfrm>
            <a:off x="3034926" y="4635126"/>
            <a:ext cx="1778748" cy="1016748"/>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a:stCxn id="4" idx="4"/>
            <a:endCxn id="5" idx="0"/>
          </p:cNvCxnSpPr>
          <p:nvPr/>
        </p:nvCxnSpPr>
        <p:spPr>
          <a:xfrm>
            <a:off x="2819400" y="4724400"/>
            <a:ext cx="0" cy="838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p:cNvCxnSpPr>
            <a:stCxn id="7" idx="0"/>
            <a:endCxn id="6" idx="4"/>
          </p:cNvCxnSpPr>
          <p:nvPr/>
        </p:nvCxnSpPr>
        <p:spPr>
          <a:xfrm flipV="1">
            <a:off x="5029200" y="4724400"/>
            <a:ext cx="0" cy="838200"/>
          </a:xfrm>
          <a:prstGeom prst="line">
            <a:avLst/>
          </a:prstGeom>
        </p:spPr>
        <p:style>
          <a:lnRef idx="2">
            <a:schemeClr val="accent1"/>
          </a:lnRef>
          <a:fillRef idx="0">
            <a:schemeClr val="accent1"/>
          </a:fillRef>
          <a:effectRef idx="1">
            <a:schemeClr val="accent1"/>
          </a:effectRef>
          <a:fontRef idx="minor">
            <a:schemeClr val="tx1"/>
          </a:fontRef>
        </p:style>
      </p:cxnSp>
      <p:sp>
        <p:nvSpPr>
          <p:cNvPr id="23" name="Freeform 22"/>
          <p:cNvSpPr/>
          <p:nvPr/>
        </p:nvSpPr>
        <p:spPr>
          <a:xfrm>
            <a:off x="2819400" y="4359323"/>
            <a:ext cx="2514600" cy="1508077"/>
          </a:xfrm>
          <a:custGeom>
            <a:avLst/>
            <a:gdLst>
              <a:gd name="connsiteX0" fmla="*/ 122830 w 2108579"/>
              <a:gd name="connsiteY0" fmla="*/ 163773 h 1508077"/>
              <a:gd name="connsiteX1" fmla="*/ 1678675 w 2108579"/>
              <a:gd name="connsiteY1" fmla="*/ 191069 h 1508077"/>
              <a:gd name="connsiteX2" fmla="*/ 1828800 w 2108579"/>
              <a:gd name="connsiteY2" fmla="*/ 1310185 h 1508077"/>
              <a:gd name="connsiteX3" fmla="*/ 0 w 2108579"/>
              <a:gd name="connsiteY3" fmla="*/ 1378424 h 1508077"/>
            </a:gdLst>
            <a:ahLst/>
            <a:cxnLst>
              <a:cxn ang="0">
                <a:pos x="connsiteX0" y="connsiteY0"/>
              </a:cxn>
              <a:cxn ang="0">
                <a:pos x="connsiteX1" y="connsiteY1"/>
              </a:cxn>
              <a:cxn ang="0">
                <a:pos x="connsiteX2" y="connsiteY2"/>
              </a:cxn>
              <a:cxn ang="0">
                <a:pos x="connsiteX3" y="connsiteY3"/>
              </a:cxn>
            </a:cxnLst>
            <a:rect l="l" t="t" r="r" b="b"/>
            <a:pathLst>
              <a:path w="2108579" h="1508077">
                <a:moveTo>
                  <a:pt x="122830" y="163773"/>
                </a:moveTo>
                <a:cubicBezTo>
                  <a:pt x="758588" y="81886"/>
                  <a:pt x="1394347" y="0"/>
                  <a:pt x="1678675" y="191069"/>
                </a:cubicBezTo>
                <a:cubicBezTo>
                  <a:pt x="1963003" y="382138"/>
                  <a:pt x="2108579" y="1112293"/>
                  <a:pt x="1828800" y="1310185"/>
                </a:cubicBezTo>
                <a:cubicBezTo>
                  <a:pt x="1549021" y="1508077"/>
                  <a:pt x="774510" y="1443250"/>
                  <a:pt x="0" y="1378424"/>
                </a:cubicBezTo>
              </a:path>
            </a:pathLst>
          </a:custGeom>
          <a:ln>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Graphs</a:t>
            </a:r>
            <a:endParaRPr lang="en-US" dirty="0"/>
          </a:p>
        </p:txBody>
      </p:sp>
      <p:sp>
        <p:nvSpPr>
          <p:cNvPr id="3" name="Content Placeholder 2"/>
          <p:cNvSpPr>
            <a:spLocks noGrp="1"/>
          </p:cNvSpPr>
          <p:nvPr>
            <p:ph idx="1"/>
          </p:nvPr>
        </p:nvSpPr>
        <p:spPr/>
        <p:txBody>
          <a:bodyPr/>
          <a:lstStyle/>
          <a:p>
            <a:r>
              <a:rPr lang="en-US" dirty="0" smtClean="0"/>
              <a:t>Cycle</a:t>
            </a:r>
          </a:p>
          <a:p>
            <a:pPr lvl="1"/>
            <a:r>
              <a:rPr lang="en-US" dirty="0" smtClean="0"/>
              <a:t>A cycle is a path that starts and ends at the same point.  For an undirected graph (such as below) the edges are distinct.</a:t>
            </a:r>
          </a:p>
          <a:p>
            <a:pPr lvl="2"/>
            <a:r>
              <a:rPr lang="en-US" b="1" dirty="0" smtClean="0">
                <a:solidFill>
                  <a:srgbClr val="FF0000"/>
                </a:solidFill>
              </a:rPr>
              <a:t>S T U S </a:t>
            </a:r>
            <a:r>
              <a:rPr lang="en-US" dirty="0" smtClean="0"/>
              <a:t>is a cycle</a:t>
            </a:r>
            <a:endParaRPr lang="en-US" dirty="0"/>
          </a:p>
        </p:txBody>
      </p:sp>
      <p:sp>
        <p:nvSpPr>
          <p:cNvPr id="4" name="Oval 3"/>
          <p:cNvSpPr/>
          <p:nvPr/>
        </p:nvSpPr>
        <p:spPr>
          <a:xfrm>
            <a:off x="2514600" y="41148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S</a:t>
            </a:r>
            <a:endParaRPr lang="en-US" sz="2800" b="1" dirty="0">
              <a:solidFill>
                <a:schemeClr val="tx1"/>
              </a:solidFill>
            </a:endParaRPr>
          </a:p>
        </p:txBody>
      </p:sp>
      <p:sp>
        <p:nvSpPr>
          <p:cNvPr id="5" name="Oval 4"/>
          <p:cNvSpPr/>
          <p:nvPr/>
        </p:nvSpPr>
        <p:spPr>
          <a:xfrm>
            <a:off x="2514600" y="55626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V</a:t>
            </a:r>
            <a:endParaRPr lang="en-US" sz="2800" b="1" dirty="0">
              <a:solidFill>
                <a:schemeClr val="tx1"/>
              </a:solidFill>
            </a:endParaRPr>
          </a:p>
        </p:txBody>
      </p:sp>
      <p:sp>
        <p:nvSpPr>
          <p:cNvPr id="6" name="Oval 5"/>
          <p:cNvSpPr/>
          <p:nvPr/>
        </p:nvSpPr>
        <p:spPr>
          <a:xfrm>
            <a:off x="4724400" y="41148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T</a:t>
            </a:r>
            <a:endParaRPr lang="en-US" sz="2800" b="1" dirty="0">
              <a:solidFill>
                <a:schemeClr val="tx1"/>
              </a:solidFill>
            </a:endParaRPr>
          </a:p>
        </p:txBody>
      </p:sp>
      <p:sp>
        <p:nvSpPr>
          <p:cNvPr id="7" name="Oval 6"/>
          <p:cNvSpPr/>
          <p:nvPr/>
        </p:nvSpPr>
        <p:spPr>
          <a:xfrm>
            <a:off x="4724400" y="5562600"/>
            <a:ext cx="609600" cy="609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U</a:t>
            </a:r>
            <a:endParaRPr lang="en-US" sz="2800" b="1" dirty="0">
              <a:solidFill>
                <a:schemeClr val="tx1"/>
              </a:solidFill>
            </a:endParaRPr>
          </a:p>
        </p:txBody>
      </p:sp>
      <p:cxnSp>
        <p:nvCxnSpPr>
          <p:cNvPr id="8" name="Straight Connector 7"/>
          <p:cNvCxnSpPr>
            <a:stCxn id="4" idx="6"/>
            <a:endCxn id="6" idx="2"/>
          </p:cNvCxnSpPr>
          <p:nvPr/>
        </p:nvCxnSpPr>
        <p:spPr>
          <a:xfrm>
            <a:off x="3124200" y="4419600"/>
            <a:ext cx="16002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a:stCxn id="5" idx="6"/>
            <a:endCxn id="7" idx="2"/>
          </p:cNvCxnSpPr>
          <p:nvPr/>
        </p:nvCxnSpPr>
        <p:spPr>
          <a:xfrm>
            <a:off x="3124200" y="5867400"/>
            <a:ext cx="16002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a:stCxn id="4" idx="5"/>
            <a:endCxn id="7" idx="1"/>
          </p:cNvCxnSpPr>
          <p:nvPr/>
        </p:nvCxnSpPr>
        <p:spPr>
          <a:xfrm>
            <a:off x="3034926" y="4635126"/>
            <a:ext cx="1778748" cy="1016748"/>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a:stCxn id="4" idx="4"/>
            <a:endCxn id="5" idx="0"/>
          </p:cNvCxnSpPr>
          <p:nvPr/>
        </p:nvCxnSpPr>
        <p:spPr>
          <a:xfrm>
            <a:off x="2819400" y="4724400"/>
            <a:ext cx="0" cy="838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a:stCxn id="7" idx="0"/>
            <a:endCxn id="6" idx="4"/>
          </p:cNvCxnSpPr>
          <p:nvPr/>
        </p:nvCxnSpPr>
        <p:spPr>
          <a:xfrm flipV="1">
            <a:off x="5029200" y="4724400"/>
            <a:ext cx="0" cy="838200"/>
          </a:xfrm>
          <a:prstGeom prst="line">
            <a:avLst/>
          </a:prstGeom>
        </p:spPr>
        <p:style>
          <a:lnRef idx="2">
            <a:schemeClr val="accent1"/>
          </a:lnRef>
          <a:fillRef idx="0">
            <a:schemeClr val="accent1"/>
          </a:fillRef>
          <a:effectRef idx="1">
            <a:schemeClr val="accent1"/>
          </a:effectRef>
          <a:fontRef idx="minor">
            <a:schemeClr val="tx1"/>
          </a:fontRef>
        </p:style>
      </p:cxnSp>
      <p:sp>
        <p:nvSpPr>
          <p:cNvPr id="15" name="Freeform 14"/>
          <p:cNvSpPr/>
          <p:nvPr/>
        </p:nvSpPr>
        <p:spPr>
          <a:xfrm>
            <a:off x="2879678" y="4260376"/>
            <a:ext cx="2479343" cy="1423917"/>
          </a:xfrm>
          <a:custGeom>
            <a:avLst/>
            <a:gdLst>
              <a:gd name="connsiteX0" fmla="*/ 81886 w 2479343"/>
              <a:gd name="connsiteY0" fmla="*/ 188794 h 1423917"/>
              <a:gd name="connsiteX1" fmla="*/ 2019868 w 2479343"/>
              <a:gd name="connsiteY1" fmla="*/ 202442 h 1423917"/>
              <a:gd name="connsiteX2" fmla="*/ 2142698 w 2479343"/>
              <a:gd name="connsiteY2" fmla="*/ 1403445 h 1423917"/>
              <a:gd name="connsiteX3" fmla="*/ 0 w 2479343"/>
              <a:gd name="connsiteY3" fmla="*/ 325272 h 1423917"/>
            </a:gdLst>
            <a:ahLst/>
            <a:cxnLst>
              <a:cxn ang="0">
                <a:pos x="connsiteX0" y="connsiteY0"/>
              </a:cxn>
              <a:cxn ang="0">
                <a:pos x="connsiteX1" y="connsiteY1"/>
              </a:cxn>
              <a:cxn ang="0">
                <a:pos x="connsiteX2" y="connsiteY2"/>
              </a:cxn>
              <a:cxn ang="0">
                <a:pos x="connsiteX3" y="connsiteY3"/>
              </a:cxn>
            </a:cxnLst>
            <a:rect l="l" t="t" r="r" b="b"/>
            <a:pathLst>
              <a:path w="2479343" h="1423917">
                <a:moveTo>
                  <a:pt x="81886" y="188794"/>
                </a:moveTo>
                <a:cubicBezTo>
                  <a:pt x="879142" y="94397"/>
                  <a:pt x="1676399" y="0"/>
                  <a:pt x="2019868" y="202442"/>
                </a:cubicBezTo>
                <a:cubicBezTo>
                  <a:pt x="2363337" y="404884"/>
                  <a:pt x="2479343" y="1382973"/>
                  <a:pt x="2142698" y="1403445"/>
                </a:cubicBezTo>
                <a:cubicBezTo>
                  <a:pt x="1806053" y="1423917"/>
                  <a:pt x="903026" y="874594"/>
                  <a:pt x="0" y="325272"/>
                </a:cubicBezTo>
              </a:path>
            </a:pathLst>
          </a:custGeom>
          <a:ln>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theme/theme1.xml><?xml version="1.0" encoding="utf-8"?>
<a:theme xmlns:a="http://schemas.openxmlformats.org/drawingml/2006/main" name="ucf_STRIPES_yello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ucf_STRIPES_yellow</Template>
  <TotalTime>21138</TotalTime>
  <Words>1835</Words>
  <Application>Microsoft Office PowerPoint</Application>
  <PresentationFormat>On-screen Show (4:3)</PresentationFormat>
  <Paragraphs>452</Paragraphs>
  <Slides>29</Slides>
  <Notes>3</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ucf_STRIPES_yellow</vt:lpstr>
      <vt:lpstr>Graphs</vt:lpstr>
      <vt:lpstr>Graphs</vt:lpstr>
      <vt:lpstr>Graphs</vt:lpstr>
      <vt:lpstr>Graphs</vt:lpstr>
      <vt:lpstr>Graphs</vt:lpstr>
      <vt:lpstr>Graphs</vt:lpstr>
      <vt:lpstr>Graphs</vt:lpstr>
      <vt:lpstr>Graphs</vt:lpstr>
      <vt:lpstr>Graphs</vt:lpstr>
      <vt:lpstr>Graphs</vt:lpstr>
      <vt:lpstr>Graphs</vt:lpstr>
      <vt:lpstr>Graphs</vt:lpstr>
      <vt:lpstr>Graph – Adjacency Matrix</vt:lpstr>
      <vt:lpstr>Adjacency Matrix - Undirected</vt:lpstr>
      <vt:lpstr>Adjacency Matrix - Directed</vt:lpstr>
      <vt:lpstr>Adjacency Matrix - Weighted</vt:lpstr>
      <vt:lpstr>Graph – Adjacency List</vt:lpstr>
      <vt:lpstr>Graph – Adjacency List</vt:lpstr>
      <vt:lpstr>Graph Traversals</vt:lpstr>
      <vt:lpstr>Graph Traversals</vt:lpstr>
      <vt:lpstr>Depth First Search</vt:lpstr>
      <vt:lpstr>Graph Traversals</vt:lpstr>
      <vt:lpstr>Breadth First Search</vt:lpstr>
      <vt:lpstr>Depth First Search</vt:lpstr>
      <vt:lpstr>Breadth First Search</vt:lpstr>
      <vt:lpstr>Breadth First Search</vt:lpstr>
      <vt:lpstr>Directed Graphs</vt:lpstr>
      <vt:lpstr>Graph Traversal – Application</vt:lpstr>
      <vt:lpstr>Example Exam Questions</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Sarah</dc:creator>
  <cp:lastModifiedBy>Sarah</cp:lastModifiedBy>
  <cp:revision>458</cp:revision>
  <dcterms:created xsi:type="dcterms:W3CDTF">2011-06-06T20:26:19Z</dcterms:created>
  <dcterms:modified xsi:type="dcterms:W3CDTF">2012-04-12T02:41:59Z</dcterms:modified>
</cp:coreProperties>
</file>