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77" r:id="rId4"/>
    <p:sldId id="279" r:id="rId5"/>
    <p:sldId id="280" r:id="rId6"/>
    <p:sldId id="281" r:id="rId7"/>
    <p:sldId id="282" r:id="rId8"/>
    <p:sldId id="278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7" autoAdjust="0"/>
    <p:restoredTop sz="90452" autoAdjust="0"/>
  </p:normalViewPr>
  <p:slideViewPr>
    <p:cSldViewPr>
      <p:cViewPr>
        <p:scale>
          <a:sx n="66" d="100"/>
          <a:sy n="66" d="100"/>
        </p:scale>
        <p:origin x="-127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AVL 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TREES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Choosing A,B,C for Delete Restructuring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The following situation is similar if we delete 50 from the following tree: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240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144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3"/>
            <a:endCxn id="5" idx="7"/>
          </p:cNvCxnSpPr>
          <p:nvPr/>
        </p:nvCxnSpPr>
        <p:spPr>
          <a:xfrm flipH="1">
            <a:off x="1369685" y="4417685"/>
            <a:ext cx="2324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0574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7" idx="1"/>
          </p:cNvCxnSpPr>
          <p:nvPr/>
        </p:nvCxnSpPr>
        <p:spPr>
          <a:xfrm rot="16200000" flipH="1">
            <a:off x="1941185" y="44557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2954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17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5" idx="5"/>
            <a:endCxn id="9" idx="0"/>
          </p:cNvCxnSpPr>
          <p:nvPr/>
        </p:nvCxnSpPr>
        <p:spPr>
          <a:xfrm>
            <a:off x="1369685" y="50272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590800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5"/>
            <a:endCxn id="11" idx="1"/>
          </p:cNvCxnSpPr>
          <p:nvPr/>
        </p:nvCxnSpPr>
        <p:spPr>
          <a:xfrm rot="16200000" flipH="1">
            <a:off x="2474585" y="5065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600200" y="5943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9" idx="5"/>
            <a:endCxn id="13" idx="0"/>
          </p:cNvCxnSpPr>
          <p:nvPr/>
        </p:nvCxnSpPr>
        <p:spPr>
          <a:xfrm>
            <a:off x="1750685" y="57130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334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5" idx="3"/>
            <a:endCxn id="17" idx="0"/>
          </p:cNvCxnSpPr>
          <p:nvPr/>
        </p:nvCxnSpPr>
        <p:spPr>
          <a:xfrm flipH="1">
            <a:off x="800100" y="50272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Arrow 18"/>
          <p:cNvSpPr/>
          <p:nvPr/>
        </p:nvSpPr>
        <p:spPr>
          <a:xfrm rot="20010042">
            <a:off x="2116329" y="3571005"/>
            <a:ext cx="1101343" cy="5234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BF=2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50292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44958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11430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Notched Right Arrow 22"/>
          <p:cNvSpPr/>
          <p:nvPr/>
        </p:nvSpPr>
        <p:spPr>
          <a:xfrm>
            <a:off x="3886200" y="4495800"/>
            <a:ext cx="1219200" cy="609600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52400" y="5943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17" idx="3"/>
            <a:endCxn id="45" idx="0"/>
          </p:cNvCxnSpPr>
          <p:nvPr/>
        </p:nvCxnSpPr>
        <p:spPr>
          <a:xfrm flipH="1">
            <a:off x="419100" y="57130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0866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6553200" y="3886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>
            <a:stCxn id="51" idx="0"/>
            <a:endCxn id="52" idx="5"/>
          </p:cNvCxnSpPr>
          <p:nvPr/>
        </p:nvCxnSpPr>
        <p:spPr>
          <a:xfrm flipH="1" flipV="1">
            <a:off x="7008485" y="4341485"/>
            <a:ext cx="3448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6200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>
            <a:stCxn id="51" idx="5"/>
            <a:endCxn id="54" idx="1"/>
          </p:cNvCxnSpPr>
          <p:nvPr/>
        </p:nvCxnSpPr>
        <p:spPr>
          <a:xfrm>
            <a:off x="7541885" y="5027285"/>
            <a:ext cx="156230" cy="308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7818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17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086600" y="6019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>
            <a:stCxn id="56" idx="5"/>
            <a:endCxn id="60" idx="0"/>
          </p:cNvCxnSpPr>
          <p:nvPr/>
        </p:nvCxnSpPr>
        <p:spPr>
          <a:xfrm>
            <a:off x="7237085" y="5713085"/>
            <a:ext cx="116215" cy="306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0960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52" idx="3"/>
            <a:endCxn id="62" idx="0"/>
          </p:cNvCxnSpPr>
          <p:nvPr/>
        </p:nvCxnSpPr>
        <p:spPr>
          <a:xfrm flipH="1">
            <a:off x="6362700" y="43414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791200" y="43434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72200" y="3810001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 flipH="1">
            <a:off x="76200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7150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>
            <a:stCxn id="62" idx="3"/>
            <a:endCxn id="67" idx="0"/>
          </p:cNvCxnSpPr>
          <p:nvPr/>
        </p:nvCxnSpPr>
        <p:spPr>
          <a:xfrm flipH="1">
            <a:off x="5981700" y="50272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1" idx="3"/>
            <a:endCxn id="56" idx="0"/>
          </p:cNvCxnSpPr>
          <p:nvPr/>
        </p:nvCxnSpPr>
        <p:spPr>
          <a:xfrm flipH="1">
            <a:off x="7048500" y="50272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/>
      <p:bldP spid="21" grpId="0"/>
      <p:bldP spid="22" grpId="0"/>
      <p:bldP spid="23" grpId="0" animBg="1"/>
      <p:bldP spid="51" grpId="0" animBg="1"/>
      <p:bldP spid="52" grpId="0" animBg="1"/>
      <p:bldP spid="54" grpId="0" animBg="1"/>
      <p:bldP spid="56" grpId="0" animBg="1"/>
      <p:bldP spid="60" grpId="0" animBg="1"/>
      <p:bldP spid="62" grpId="0" animBg="1"/>
      <p:bldP spid="64" grpId="0"/>
      <p:bldP spid="65" grpId="0"/>
      <p:bldP spid="66" grpId="0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Delete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990600"/>
          </a:xfrm>
        </p:spPr>
        <p:txBody>
          <a:bodyPr/>
          <a:lstStyle/>
          <a:p>
            <a:r>
              <a:rPr lang="en-US" dirty="0" smtClean="0"/>
              <a:t>The most simple example is when a node from a tree with four nodes gets deleted.</a:t>
            </a:r>
          </a:p>
          <a:p>
            <a:r>
              <a:rPr lang="en-US" dirty="0" smtClean="0"/>
              <a:t>Consider deleting 12 from the following tree: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6800" y="3276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57200" y="3886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3"/>
            <a:endCxn id="5" idx="7"/>
          </p:cNvCxnSpPr>
          <p:nvPr/>
        </p:nvCxnSpPr>
        <p:spPr>
          <a:xfrm flipH="1">
            <a:off x="912485" y="3731885"/>
            <a:ext cx="2324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600200" y="3886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7" idx="1"/>
          </p:cNvCxnSpPr>
          <p:nvPr/>
        </p:nvCxnSpPr>
        <p:spPr>
          <a:xfrm rot="16200000" flipH="1">
            <a:off x="1483985" y="37699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8382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5" idx="5"/>
            <a:endCxn id="9" idx="0"/>
          </p:cNvCxnSpPr>
          <p:nvPr/>
        </p:nvCxnSpPr>
        <p:spPr>
          <a:xfrm>
            <a:off x="912485" y="4341485"/>
            <a:ext cx="192415" cy="306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" y="38862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47244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685800" y="3276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Notched Right Arrow 19"/>
          <p:cNvSpPr/>
          <p:nvPr/>
        </p:nvSpPr>
        <p:spPr>
          <a:xfrm>
            <a:off x="2667000" y="3962400"/>
            <a:ext cx="1219200" cy="609600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77200" y="3505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467600" y="4114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1" idx="3"/>
            <a:endCxn id="22" idx="7"/>
          </p:cNvCxnSpPr>
          <p:nvPr/>
        </p:nvCxnSpPr>
        <p:spPr>
          <a:xfrm flipH="1">
            <a:off x="7922885" y="3960485"/>
            <a:ext cx="2324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8610600" y="4114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>
            <a:stCxn id="21" idx="5"/>
            <a:endCxn id="24" idx="1"/>
          </p:cNvCxnSpPr>
          <p:nvPr/>
        </p:nvCxnSpPr>
        <p:spPr>
          <a:xfrm rot="16200000" flipH="1">
            <a:off x="8494385" y="3998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86200" y="47244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403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8305800" y="4191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105400" y="3429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191000" y="4800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648200" y="4114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30" idx="0"/>
            <a:endCxn id="31" idx="3"/>
          </p:cNvCxnSpPr>
          <p:nvPr/>
        </p:nvCxnSpPr>
        <p:spPr>
          <a:xfrm flipV="1">
            <a:off x="4457700" y="45700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flipH="1">
            <a:off x="4724400" y="3505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8" name="Straight Connector 37"/>
          <p:cNvCxnSpPr>
            <a:stCxn id="29" idx="3"/>
            <a:endCxn id="31" idx="0"/>
          </p:cNvCxnSpPr>
          <p:nvPr/>
        </p:nvCxnSpPr>
        <p:spPr>
          <a:xfrm flipH="1">
            <a:off x="4914900" y="38842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73186" y="41148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72400" y="34290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Curved Up Arrow 42"/>
          <p:cNvSpPr/>
          <p:nvPr/>
        </p:nvSpPr>
        <p:spPr>
          <a:xfrm rot="10800000">
            <a:off x="0" y="3581400"/>
            <a:ext cx="1371600" cy="609600"/>
          </a:xfrm>
          <a:prstGeom prst="curvedUpArrow">
            <a:avLst>
              <a:gd name="adj1" fmla="val 25000"/>
              <a:gd name="adj2" fmla="val 50000"/>
              <a:gd name="adj3" fmla="val 3214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urved Down Arrow 43"/>
          <p:cNvSpPr/>
          <p:nvPr/>
        </p:nvSpPr>
        <p:spPr>
          <a:xfrm>
            <a:off x="4419600" y="3048000"/>
            <a:ext cx="1676400" cy="838200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Notched Right Arrow 44"/>
          <p:cNvSpPr/>
          <p:nvPr/>
        </p:nvSpPr>
        <p:spPr>
          <a:xfrm>
            <a:off x="5562600" y="3962400"/>
            <a:ext cx="1219200" cy="609600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  <p:bldP spid="18" grpId="0"/>
      <p:bldP spid="19" grpId="0"/>
      <p:bldP spid="20" grpId="0" animBg="1"/>
      <p:bldP spid="21" grpId="0" animBg="1"/>
      <p:bldP spid="22" grpId="0" animBg="1"/>
      <p:bldP spid="24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3" grpId="0"/>
      <p:bldP spid="41" grpId="0"/>
      <p:bldP spid="42" grpId="0"/>
      <p:bldP spid="43" grpId="0" animBg="1"/>
      <p:bldP spid="44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 Delete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/>
          <a:lstStyle/>
          <a:p>
            <a:r>
              <a:rPr lang="en-US" dirty="0" smtClean="0"/>
              <a:t>Delete 30 from the following tree: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24000" y="3124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</a:rPr>
              <a:t>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09600" y="3733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3"/>
            <a:endCxn id="5" idx="7"/>
          </p:cNvCxnSpPr>
          <p:nvPr/>
        </p:nvCxnSpPr>
        <p:spPr>
          <a:xfrm flipH="1">
            <a:off x="1064885" y="3579485"/>
            <a:ext cx="5372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209800" y="3733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7" idx="1"/>
          </p:cNvCxnSpPr>
          <p:nvPr/>
        </p:nvCxnSpPr>
        <p:spPr>
          <a:xfrm>
            <a:off x="1979285" y="35794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990600" y="4419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5" idx="5"/>
            <a:endCxn id="9" idx="0"/>
          </p:cNvCxnSpPr>
          <p:nvPr/>
        </p:nvCxnSpPr>
        <p:spPr>
          <a:xfrm>
            <a:off x="1064885" y="41890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05000" y="4419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3"/>
            <a:endCxn id="11" idx="0"/>
          </p:cNvCxnSpPr>
          <p:nvPr/>
        </p:nvCxnSpPr>
        <p:spPr>
          <a:xfrm flipH="1">
            <a:off x="2171700" y="41890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85800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9" idx="3"/>
            <a:endCxn id="13" idx="0"/>
          </p:cNvCxnSpPr>
          <p:nvPr/>
        </p:nvCxnSpPr>
        <p:spPr>
          <a:xfrm flipH="1">
            <a:off x="952500" y="4874885"/>
            <a:ext cx="116215" cy="306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419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5" idx="3"/>
            <a:endCxn id="15" idx="0"/>
          </p:cNvCxnSpPr>
          <p:nvPr/>
        </p:nvCxnSpPr>
        <p:spPr>
          <a:xfrm flipH="1">
            <a:off x="495300" y="41890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>
          <a:xfrm rot="20010042">
            <a:off x="1963929" y="2732805"/>
            <a:ext cx="1101343" cy="5234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BF=2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37338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0" y="44958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1219200" y="3119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09800" y="3733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25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7" name="Curved Up Arrow 26"/>
          <p:cNvSpPr/>
          <p:nvPr/>
        </p:nvSpPr>
        <p:spPr>
          <a:xfrm rot="10800000">
            <a:off x="76200" y="3505200"/>
            <a:ext cx="1371600" cy="609600"/>
          </a:xfrm>
          <a:prstGeom prst="curvedUpArrow">
            <a:avLst>
              <a:gd name="adj1" fmla="val 25000"/>
              <a:gd name="adj2" fmla="val 50000"/>
              <a:gd name="adj3" fmla="val 3214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76800" y="3200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</a:rPr>
              <a:t>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657601" y="4495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28" idx="3"/>
            <a:endCxn id="33" idx="0"/>
          </p:cNvCxnSpPr>
          <p:nvPr/>
        </p:nvCxnSpPr>
        <p:spPr>
          <a:xfrm flipH="1">
            <a:off x="4533901" y="3655685"/>
            <a:ext cx="421014" cy="154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562600" y="3810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8" idx="5"/>
            <a:endCxn id="31" idx="1"/>
          </p:cNvCxnSpPr>
          <p:nvPr/>
        </p:nvCxnSpPr>
        <p:spPr>
          <a:xfrm>
            <a:off x="5332085" y="36556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267201" y="3810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29" idx="0"/>
            <a:endCxn id="33" idx="3"/>
          </p:cNvCxnSpPr>
          <p:nvPr/>
        </p:nvCxnSpPr>
        <p:spPr>
          <a:xfrm flipV="1">
            <a:off x="3924301" y="4265285"/>
            <a:ext cx="4210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14801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9" idx="5"/>
            <a:endCxn id="37" idx="0"/>
          </p:cNvCxnSpPr>
          <p:nvPr/>
        </p:nvCxnSpPr>
        <p:spPr>
          <a:xfrm>
            <a:off x="4112886" y="49510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276601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>
            <a:stCxn id="29" idx="3"/>
            <a:endCxn id="39" idx="0"/>
          </p:cNvCxnSpPr>
          <p:nvPr/>
        </p:nvCxnSpPr>
        <p:spPr>
          <a:xfrm flipH="1">
            <a:off x="3543301" y="49510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76601" y="44196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62401" y="3810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flipH="1">
            <a:off x="4572000" y="3195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562600" y="3810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25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82296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</a:rPr>
              <a:t>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010401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>
            <a:stCxn id="57" idx="0"/>
            <a:endCxn id="62" idx="5"/>
          </p:cNvCxnSpPr>
          <p:nvPr/>
        </p:nvCxnSpPr>
        <p:spPr>
          <a:xfrm flipH="1" flipV="1">
            <a:off x="8075286" y="3731885"/>
            <a:ext cx="421014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7" idx="5"/>
            <a:endCxn id="73" idx="0"/>
          </p:cNvCxnSpPr>
          <p:nvPr/>
        </p:nvCxnSpPr>
        <p:spPr>
          <a:xfrm>
            <a:off x="8684885" y="44176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620001" y="3276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58" idx="0"/>
            <a:endCxn id="62" idx="3"/>
          </p:cNvCxnSpPr>
          <p:nvPr/>
        </p:nvCxnSpPr>
        <p:spPr>
          <a:xfrm flipV="1">
            <a:off x="7277101" y="3731885"/>
            <a:ext cx="4210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7467601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>
            <a:stCxn id="58" idx="5"/>
            <a:endCxn id="66" idx="0"/>
          </p:cNvCxnSpPr>
          <p:nvPr/>
        </p:nvCxnSpPr>
        <p:spPr>
          <a:xfrm>
            <a:off x="7465686" y="44176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6629401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58" idx="3"/>
            <a:endCxn id="68" idx="0"/>
          </p:cNvCxnSpPr>
          <p:nvPr/>
        </p:nvCxnSpPr>
        <p:spPr>
          <a:xfrm flipH="1">
            <a:off x="6896101" y="44176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629401" y="38862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315201" y="32766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 flipH="1">
            <a:off x="79248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86106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25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9" name="Curved Down Arrow 78"/>
          <p:cNvSpPr/>
          <p:nvPr/>
        </p:nvSpPr>
        <p:spPr>
          <a:xfrm>
            <a:off x="4191000" y="2819400"/>
            <a:ext cx="1676400" cy="838200"/>
          </a:xfrm>
          <a:prstGeom prst="curved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7" grpId="0" animBg="1"/>
      <p:bldP spid="18" grpId="0"/>
      <p:bldP spid="19" grpId="0"/>
      <p:bldP spid="20" grpId="0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7" grpId="0" animBg="1"/>
      <p:bldP spid="39" grpId="0" animBg="1"/>
      <p:bldP spid="42" grpId="0"/>
      <p:bldP spid="43" grpId="0"/>
      <p:bldP spid="44" grpId="0"/>
      <p:bldP spid="45" grpId="0" animBg="1"/>
      <p:bldP spid="57" grpId="0" animBg="1"/>
      <p:bldP spid="58" grpId="0" animBg="1"/>
      <p:bldP spid="62" grpId="0" animBg="1"/>
      <p:bldP spid="66" grpId="0" animBg="1"/>
      <p:bldP spid="68" grpId="0" animBg="1"/>
      <p:bldP spid="70" grpId="0"/>
      <p:bldP spid="71" grpId="0"/>
      <p:bldP spid="72" grpId="0"/>
      <p:bldP spid="73" grpId="0" animBg="1"/>
      <p:bldP spid="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an 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First, do a normal Binary Search Tree Delete:</a:t>
            </a:r>
          </a:p>
          <a:p>
            <a:pPr lvl="1"/>
            <a:r>
              <a:rPr lang="en-US" dirty="0" smtClean="0"/>
              <a:t>If the node is a leaf, remove it.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it has 1 child, replace with its child</a:t>
            </a:r>
          </a:p>
          <a:p>
            <a:pPr lvl="1"/>
            <a:r>
              <a:rPr lang="en-US" dirty="0" smtClean="0"/>
              <a:t>If it has 2 children, replace with the largest in its left </a:t>
            </a:r>
            <a:r>
              <a:rPr lang="en-US" dirty="0" err="1" smtClean="0"/>
              <a:t>subtree</a:t>
            </a:r>
            <a:r>
              <a:rPr lang="en-US" dirty="0" smtClean="0"/>
              <a:t> (</a:t>
            </a:r>
            <a:r>
              <a:rPr lang="en-US" dirty="0" err="1" smtClean="0"/>
              <a:t>inorder</a:t>
            </a:r>
            <a:r>
              <a:rPr lang="en-US" dirty="0" smtClean="0"/>
              <a:t> predecessor) and remove that node.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 deletion, retrace the path back up the tree, starting with the parent of the replacement, to the root, adjusting the balance factor as needed.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an 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 insert there is at most one node that needs to be rebalanced.</a:t>
            </a:r>
          </a:p>
          <a:p>
            <a:pPr lvl="1"/>
            <a:r>
              <a:rPr lang="en-US" dirty="0" smtClean="0"/>
              <a:t>But in a delete there may be multiple nodes to be rebalanced.</a:t>
            </a:r>
          </a:p>
          <a:p>
            <a:pPr lvl="1"/>
            <a:r>
              <a:rPr lang="en-US" dirty="0" smtClean="0"/>
              <a:t>Technically only one rebalance that happens at a node, but once that happens it may affect the ancestral nodes.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95400"/>
          </a:xfrm>
        </p:spPr>
        <p:txBody>
          <a:bodyPr/>
          <a:lstStyle/>
          <a:p>
            <a:r>
              <a:rPr lang="en-US" dirty="0" smtClean="0"/>
              <a:t>Delete 8: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3048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958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192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8" name="Straight Connector 7"/>
          <p:cNvCxnSpPr>
            <a:stCxn id="4" idx="5"/>
            <a:endCxn id="5" idx="1"/>
          </p:cNvCxnSpPr>
          <p:nvPr/>
        </p:nvCxnSpPr>
        <p:spPr>
          <a:xfrm rot="16200000" flipH="1">
            <a:off x="3617585" y="3084185"/>
            <a:ext cx="537230" cy="1375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  <a:endCxn id="6" idx="7"/>
          </p:cNvCxnSpPr>
          <p:nvPr/>
        </p:nvCxnSpPr>
        <p:spPr>
          <a:xfrm rot="5400000">
            <a:off x="1979285" y="3198485"/>
            <a:ext cx="537230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3"/>
            <a:endCxn id="7" idx="7"/>
          </p:cNvCxnSpPr>
          <p:nvPr/>
        </p:nvCxnSpPr>
        <p:spPr>
          <a:xfrm rot="5400000">
            <a:off x="1064885" y="4493885"/>
            <a:ext cx="3086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8288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2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576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6" idx="5"/>
            <a:endCxn id="11" idx="1"/>
          </p:cNvCxnSpPr>
          <p:nvPr/>
        </p:nvCxnSpPr>
        <p:spPr>
          <a:xfrm rot="16200000" flipH="1">
            <a:off x="1636385" y="44557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  <a:endCxn id="13" idx="7"/>
          </p:cNvCxnSpPr>
          <p:nvPr/>
        </p:nvCxnSpPr>
        <p:spPr>
          <a:xfrm rot="5400000">
            <a:off x="41890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5"/>
            <a:endCxn id="12" idx="1"/>
          </p:cNvCxnSpPr>
          <p:nvPr/>
        </p:nvCxnSpPr>
        <p:spPr>
          <a:xfrm rot="16200000" flipH="1">
            <a:off x="22459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340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5" idx="5"/>
            <a:endCxn id="20" idx="1"/>
          </p:cNvCxnSpPr>
          <p:nvPr/>
        </p:nvCxnSpPr>
        <p:spPr>
          <a:xfrm rot="16200000" flipH="1">
            <a:off x="50272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8006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20" idx="3"/>
            <a:endCxn id="38" idx="7"/>
          </p:cNvCxnSpPr>
          <p:nvPr/>
        </p:nvCxnSpPr>
        <p:spPr>
          <a:xfrm rot="5400000">
            <a:off x="5217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8674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20" idx="5"/>
            <a:endCxn id="40" idx="1"/>
          </p:cNvCxnSpPr>
          <p:nvPr/>
        </p:nvCxnSpPr>
        <p:spPr>
          <a:xfrm rot="16200000" flipH="1">
            <a:off x="57511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3124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13" idx="3"/>
            <a:endCxn id="49" idx="7"/>
          </p:cNvCxnSpPr>
          <p:nvPr/>
        </p:nvCxnSpPr>
        <p:spPr>
          <a:xfrm rot="5400000">
            <a:off x="35413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1910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44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2" name="Straight Connector 51"/>
          <p:cNvCxnSpPr>
            <a:stCxn id="13" idx="5"/>
            <a:endCxn id="51" idx="1"/>
          </p:cNvCxnSpPr>
          <p:nvPr/>
        </p:nvCxnSpPr>
        <p:spPr>
          <a:xfrm rot="16200000" flipH="1">
            <a:off x="4074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3340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40" idx="3"/>
            <a:endCxn id="53" idx="7"/>
          </p:cNvCxnSpPr>
          <p:nvPr/>
        </p:nvCxnSpPr>
        <p:spPr>
          <a:xfrm rot="5400000">
            <a:off x="57511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4008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40" idx="5"/>
            <a:endCxn id="55" idx="1"/>
          </p:cNvCxnSpPr>
          <p:nvPr/>
        </p:nvCxnSpPr>
        <p:spPr>
          <a:xfrm rot="16200000" flipH="1">
            <a:off x="62845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9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3048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958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19200" y="3962400"/>
            <a:ext cx="533400" cy="533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5" idx="1"/>
          </p:cNvCxnSpPr>
          <p:nvPr/>
        </p:nvCxnSpPr>
        <p:spPr>
          <a:xfrm rot="16200000" flipH="1">
            <a:off x="3617585" y="3084185"/>
            <a:ext cx="537230" cy="1375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  <a:endCxn id="6" idx="7"/>
          </p:cNvCxnSpPr>
          <p:nvPr/>
        </p:nvCxnSpPr>
        <p:spPr>
          <a:xfrm rot="5400000">
            <a:off x="1979285" y="3198485"/>
            <a:ext cx="537230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8288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2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576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6" idx="5"/>
            <a:endCxn id="11" idx="1"/>
          </p:cNvCxnSpPr>
          <p:nvPr/>
        </p:nvCxnSpPr>
        <p:spPr>
          <a:xfrm rot="16200000" flipH="1">
            <a:off x="1636385" y="44557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  <a:endCxn id="13" idx="7"/>
          </p:cNvCxnSpPr>
          <p:nvPr/>
        </p:nvCxnSpPr>
        <p:spPr>
          <a:xfrm rot="5400000">
            <a:off x="41890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5"/>
            <a:endCxn id="12" idx="1"/>
          </p:cNvCxnSpPr>
          <p:nvPr/>
        </p:nvCxnSpPr>
        <p:spPr>
          <a:xfrm rot="16200000" flipH="1">
            <a:off x="22459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340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5" idx="5"/>
            <a:endCxn id="20" idx="1"/>
          </p:cNvCxnSpPr>
          <p:nvPr/>
        </p:nvCxnSpPr>
        <p:spPr>
          <a:xfrm rot="16200000" flipH="1">
            <a:off x="50272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8006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20" idx="3"/>
            <a:endCxn id="38" idx="7"/>
          </p:cNvCxnSpPr>
          <p:nvPr/>
        </p:nvCxnSpPr>
        <p:spPr>
          <a:xfrm rot="5400000">
            <a:off x="5217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8674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20" idx="5"/>
            <a:endCxn id="40" idx="1"/>
          </p:cNvCxnSpPr>
          <p:nvPr/>
        </p:nvCxnSpPr>
        <p:spPr>
          <a:xfrm rot="16200000" flipH="1">
            <a:off x="57511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3124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13" idx="3"/>
            <a:endCxn id="49" idx="7"/>
          </p:cNvCxnSpPr>
          <p:nvPr/>
        </p:nvCxnSpPr>
        <p:spPr>
          <a:xfrm rot="5400000">
            <a:off x="35413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1910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44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2" name="Straight Connector 51"/>
          <p:cNvCxnSpPr>
            <a:stCxn id="13" idx="5"/>
            <a:endCxn id="51" idx="1"/>
          </p:cNvCxnSpPr>
          <p:nvPr/>
        </p:nvCxnSpPr>
        <p:spPr>
          <a:xfrm rot="16200000" flipH="1">
            <a:off x="4074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3340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40" idx="3"/>
            <a:endCxn id="53" idx="7"/>
          </p:cNvCxnSpPr>
          <p:nvPr/>
        </p:nvCxnSpPr>
        <p:spPr>
          <a:xfrm rot="5400000">
            <a:off x="57511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4008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40" idx="5"/>
            <a:endCxn id="55" idx="1"/>
          </p:cNvCxnSpPr>
          <p:nvPr/>
        </p:nvCxnSpPr>
        <p:spPr>
          <a:xfrm rot="16200000" flipH="1">
            <a:off x="62845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9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3048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958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5" idx="1"/>
          </p:cNvCxnSpPr>
          <p:nvPr/>
        </p:nvCxnSpPr>
        <p:spPr>
          <a:xfrm rot="16200000" flipH="1">
            <a:off x="3617585" y="3084185"/>
            <a:ext cx="537230" cy="1375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 rot="5400000">
            <a:off x="1979285" y="3198485"/>
            <a:ext cx="537230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6576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1636385" y="44557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  <a:endCxn id="13" idx="7"/>
          </p:cNvCxnSpPr>
          <p:nvPr/>
        </p:nvCxnSpPr>
        <p:spPr>
          <a:xfrm rot="5400000">
            <a:off x="41890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0" idx="3"/>
            <a:endCxn id="29" idx="7"/>
          </p:cNvCxnSpPr>
          <p:nvPr/>
        </p:nvCxnSpPr>
        <p:spPr>
          <a:xfrm rot="5400000">
            <a:off x="1064885" y="4493885"/>
            <a:ext cx="3086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340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5" idx="5"/>
            <a:endCxn id="20" idx="1"/>
          </p:cNvCxnSpPr>
          <p:nvPr/>
        </p:nvCxnSpPr>
        <p:spPr>
          <a:xfrm rot="16200000" flipH="1">
            <a:off x="5027285" y="4341485"/>
            <a:ext cx="3086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8006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20" idx="3"/>
            <a:endCxn id="38" idx="7"/>
          </p:cNvCxnSpPr>
          <p:nvPr/>
        </p:nvCxnSpPr>
        <p:spPr>
          <a:xfrm rot="5400000">
            <a:off x="5217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8674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20" idx="5"/>
            <a:endCxn id="40" idx="1"/>
          </p:cNvCxnSpPr>
          <p:nvPr/>
        </p:nvCxnSpPr>
        <p:spPr>
          <a:xfrm rot="16200000" flipH="1">
            <a:off x="57511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3124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13" idx="3"/>
            <a:endCxn id="49" idx="7"/>
          </p:cNvCxnSpPr>
          <p:nvPr/>
        </p:nvCxnSpPr>
        <p:spPr>
          <a:xfrm rot="5400000">
            <a:off x="35413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1910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44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2" name="Straight Connector 51"/>
          <p:cNvCxnSpPr>
            <a:stCxn id="13" idx="5"/>
            <a:endCxn id="51" idx="1"/>
          </p:cNvCxnSpPr>
          <p:nvPr/>
        </p:nvCxnSpPr>
        <p:spPr>
          <a:xfrm rot="16200000" flipH="1">
            <a:off x="4074785" y="5141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3340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40" idx="3"/>
            <a:endCxn id="53" idx="7"/>
          </p:cNvCxnSpPr>
          <p:nvPr/>
        </p:nvCxnSpPr>
        <p:spPr>
          <a:xfrm rot="5400000">
            <a:off x="57511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4008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40" idx="5"/>
            <a:endCxn id="55" idx="1"/>
          </p:cNvCxnSpPr>
          <p:nvPr/>
        </p:nvCxnSpPr>
        <p:spPr>
          <a:xfrm rot="16200000" flipH="1">
            <a:off x="6284585" y="57511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85800" y="4648200"/>
            <a:ext cx="533400" cy="533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192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28800" y="4648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85800" y="4648200"/>
            <a:ext cx="5334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743200" y="3048000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39624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334000" y="46482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6600" y="29718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29200" y="38862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flipH="1">
            <a:off x="5867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2" grpId="0" animBg="1"/>
      <p:bldP spid="33" grpId="0"/>
      <p:bldP spid="34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954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>
            <a:stCxn id="36" idx="3"/>
          </p:cNvCxnSpPr>
          <p:nvPr/>
        </p:nvCxnSpPr>
        <p:spPr>
          <a:xfrm rot="5400000">
            <a:off x="1560185" y="4455785"/>
            <a:ext cx="537230" cy="765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971800" y="50292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1636385" y="5446385"/>
            <a:ext cx="3086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0" idx="3"/>
            <a:endCxn id="29" idx="7"/>
          </p:cNvCxnSpPr>
          <p:nvPr/>
        </p:nvCxnSpPr>
        <p:spPr>
          <a:xfrm rot="5400000">
            <a:off x="1064885" y="5484485"/>
            <a:ext cx="3086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7" idx="5"/>
            <a:endCxn id="42" idx="1"/>
          </p:cNvCxnSpPr>
          <p:nvPr/>
        </p:nvCxnSpPr>
        <p:spPr>
          <a:xfrm rot="16200000" flipH="1">
            <a:off x="4227185" y="3388985"/>
            <a:ext cx="537230" cy="107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267200" y="4953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42" idx="3"/>
            <a:endCxn id="38" idx="7"/>
          </p:cNvCxnSpPr>
          <p:nvPr/>
        </p:nvCxnSpPr>
        <p:spPr>
          <a:xfrm rot="5400000">
            <a:off x="4646285" y="4646285"/>
            <a:ext cx="461030" cy="308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638800" y="4953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42" idx="5"/>
            <a:endCxn id="40" idx="1"/>
          </p:cNvCxnSpPr>
          <p:nvPr/>
        </p:nvCxnSpPr>
        <p:spPr>
          <a:xfrm rot="16200000" flipH="1">
            <a:off x="5332085" y="4646285"/>
            <a:ext cx="461030" cy="308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438400" y="5638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13" idx="3"/>
            <a:endCxn id="49" idx="7"/>
          </p:cNvCxnSpPr>
          <p:nvPr/>
        </p:nvCxnSpPr>
        <p:spPr>
          <a:xfrm rot="5400000">
            <a:off x="2855585" y="5522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3505200" y="5638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44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2" name="Straight Connector 51"/>
          <p:cNvCxnSpPr>
            <a:stCxn id="13" idx="5"/>
            <a:endCxn id="51" idx="1"/>
          </p:cNvCxnSpPr>
          <p:nvPr/>
        </p:nvCxnSpPr>
        <p:spPr>
          <a:xfrm rot="16200000" flipH="1">
            <a:off x="3388985" y="55225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105400" y="5562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58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40" idx="3"/>
            <a:endCxn id="53" idx="7"/>
          </p:cNvCxnSpPr>
          <p:nvPr/>
        </p:nvCxnSpPr>
        <p:spPr>
          <a:xfrm rot="5400000">
            <a:off x="5522585" y="5446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172200" y="5562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40" idx="5"/>
            <a:endCxn id="55" idx="1"/>
          </p:cNvCxnSpPr>
          <p:nvPr/>
        </p:nvCxnSpPr>
        <p:spPr>
          <a:xfrm rot="16200000" flipH="1">
            <a:off x="6055985" y="5446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85800" y="5638800"/>
            <a:ext cx="533400" cy="533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19200" y="4953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28800" y="5638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85800" y="5638800"/>
            <a:ext cx="5334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133600" y="4114800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505200" y="32004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48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953000" y="41148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56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36" idx="5"/>
            <a:endCxn id="13" idx="1"/>
          </p:cNvCxnSpPr>
          <p:nvPr/>
        </p:nvCxnSpPr>
        <p:spPr>
          <a:xfrm rot="16200000" flipH="1">
            <a:off x="2550785" y="4608185"/>
            <a:ext cx="537230" cy="46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3"/>
            <a:endCxn id="36" idx="7"/>
          </p:cNvCxnSpPr>
          <p:nvPr/>
        </p:nvCxnSpPr>
        <p:spPr>
          <a:xfrm rot="5400000">
            <a:off x="2817485" y="3427085"/>
            <a:ext cx="537230" cy="99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Choosing A,B,C for Delete Restructuring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50292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One thing that is more complicated about choosing the nodes A, B and C for the AVL Tree delete restructuring is that these nodes are NOT from the ancestral path followed from the origin of the delete.</a:t>
            </a:r>
          </a:p>
          <a:p>
            <a:pPr lvl="1"/>
            <a:r>
              <a:rPr lang="en-US" dirty="0" smtClean="0"/>
              <a:t>Clearly, if a delete will cause an imbalance, it will be because the </a:t>
            </a:r>
            <a:r>
              <a:rPr lang="en-US" dirty="0" err="1" smtClean="0"/>
              <a:t>subtree</a:t>
            </a:r>
            <a:r>
              <a:rPr lang="en-US" dirty="0" smtClean="0"/>
              <a:t> that contains the deleted node has become too short.</a:t>
            </a:r>
          </a:p>
          <a:p>
            <a:pPr lvl="1"/>
            <a:r>
              <a:rPr lang="en-US" dirty="0" smtClean="0"/>
              <a:t>Remember that the nodes A, B and C are always on the “longest” path to the bottom of the tree. </a:t>
            </a:r>
          </a:p>
          <a:p>
            <a:pPr lvl="1"/>
            <a:r>
              <a:rPr lang="en-US" dirty="0" smtClean="0"/>
              <a:t>This means that when we find an imbalanced node after deleting, the node to the opposite side is guaranteed to be down the longer path. 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05600" y="2438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172200" y="3048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3"/>
            <a:endCxn id="5" idx="7"/>
          </p:cNvCxnSpPr>
          <p:nvPr/>
        </p:nvCxnSpPr>
        <p:spPr>
          <a:xfrm rot="5400000">
            <a:off x="6589385" y="29317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239000" y="3048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7" idx="1"/>
          </p:cNvCxnSpPr>
          <p:nvPr/>
        </p:nvCxnSpPr>
        <p:spPr>
          <a:xfrm rot="16200000" flipH="1">
            <a:off x="7122785" y="29317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705600" y="3657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  <a:endCxn id="9" idx="7"/>
          </p:cNvCxnSpPr>
          <p:nvPr/>
        </p:nvCxnSpPr>
        <p:spPr>
          <a:xfrm rot="5400000">
            <a:off x="7122785" y="3541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772400" y="3657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5"/>
            <a:endCxn id="11" idx="1"/>
          </p:cNvCxnSpPr>
          <p:nvPr/>
        </p:nvCxnSpPr>
        <p:spPr>
          <a:xfrm rot="16200000" flipH="1">
            <a:off x="7656185" y="3541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00800" y="4343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9" idx="3"/>
            <a:endCxn id="13" idx="0"/>
          </p:cNvCxnSpPr>
          <p:nvPr/>
        </p:nvCxnSpPr>
        <p:spPr>
          <a:xfrm flipH="1">
            <a:off x="6667500" y="41128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077200" y="4343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1" idx="5"/>
            <a:endCxn id="15" idx="0"/>
          </p:cNvCxnSpPr>
          <p:nvPr/>
        </p:nvCxnSpPr>
        <p:spPr>
          <a:xfrm>
            <a:off x="8227685" y="41128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657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5" idx="3"/>
            <a:endCxn id="17" idx="7"/>
          </p:cNvCxnSpPr>
          <p:nvPr/>
        </p:nvCxnSpPr>
        <p:spPr>
          <a:xfrm flipH="1">
            <a:off x="6094085" y="3503285"/>
            <a:ext cx="1562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Arrow 18"/>
          <p:cNvSpPr/>
          <p:nvPr/>
        </p:nvSpPr>
        <p:spPr>
          <a:xfrm rot="20010042">
            <a:off x="7297929" y="2047005"/>
            <a:ext cx="1101343" cy="5234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BF=2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25146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48600" y="3048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305800" y="3657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Choosing A,B,C for Delete Restructuring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839200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After labeling the first two nodes of A,B,C and there is still a choice between the right and left:</a:t>
            </a:r>
          </a:p>
          <a:p>
            <a:pPr lvl="1"/>
            <a:r>
              <a:rPr lang="en-US" dirty="0" smtClean="0"/>
              <a:t>If one side is longer than the other, choose that side.</a:t>
            </a:r>
            <a:endParaRPr lang="en-US" sz="2000" dirty="0" smtClean="0"/>
          </a:p>
          <a:p>
            <a:pPr lvl="1"/>
            <a:r>
              <a:rPr lang="en-US" dirty="0" smtClean="0"/>
              <a:t>If the two sides are equal, go to the same side as the parent is to the grandparent.</a:t>
            </a: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240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906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3"/>
            <a:endCxn id="5" idx="7"/>
          </p:cNvCxnSpPr>
          <p:nvPr/>
        </p:nvCxnSpPr>
        <p:spPr>
          <a:xfrm rot="5400000">
            <a:off x="1407785" y="44557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0574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5"/>
            <a:endCxn id="7" idx="1"/>
          </p:cNvCxnSpPr>
          <p:nvPr/>
        </p:nvCxnSpPr>
        <p:spPr>
          <a:xfrm rot="16200000" flipH="1">
            <a:off x="1941185" y="44557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524000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  <a:endCxn id="9" idx="7"/>
          </p:cNvCxnSpPr>
          <p:nvPr/>
        </p:nvCxnSpPr>
        <p:spPr>
          <a:xfrm rot="5400000">
            <a:off x="1941185" y="5065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590800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7" idx="5"/>
            <a:endCxn id="11" idx="1"/>
          </p:cNvCxnSpPr>
          <p:nvPr/>
        </p:nvCxnSpPr>
        <p:spPr>
          <a:xfrm rot="16200000" flipH="1">
            <a:off x="2474585" y="5065385"/>
            <a:ext cx="232430" cy="15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2192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9" idx="3"/>
            <a:endCxn id="13" idx="0"/>
          </p:cNvCxnSpPr>
          <p:nvPr/>
        </p:nvCxnSpPr>
        <p:spPr>
          <a:xfrm flipH="1">
            <a:off x="1485900" y="56368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895600" y="5867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1" idx="5"/>
            <a:endCxn id="15" idx="0"/>
          </p:cNvCxnSpPr>
          <p:nvPr/>
        </p:nvCxnSpPr>
        <p:spPr>
          <a:xfrm>
            <a:off x="3046085" y="56368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57200" y="5181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5" idx="3"/>
            <a:endCxn id="23" idx="7"/>
          </p:cNvCxnSpPr>
          <p:nvPr/>
        </p:nvCxnSpPr>
        <p:spPr>
          <a:xfrm flipH="1">
            <a:off x="912485" y="5027285"/>
            <a:ext cx="1562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/>
        </p:nvSpPr>
        <p:spPr>
          <a:xfrm rot="20010042">
            <a:off x="2116329" y="3571005"/>
            <a:ext cx="1101343" cy="5234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BF=2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57400" y="4038600"/>
            <a:ext cx="37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7000" y="4572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3124200" y="5105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Notched Right Arrow 30"/>
          <p:cNvSpPr/>
          <p:nvPr/>
        </p:nvSpPr>
        <p:spPr>
          <a:xfrm>
            <a:off x="3886200" y="4495800"/>
            <a:ext cx="1219200" cy="609600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388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32" idx="3"/>
            <a:endCxn id="33" idx="0"/>
          </p:cNvCxnSpPr>
          <p:nvPr/>
        </p:nvCxnSpPr>
        <p:spPr>
          <a:xfrm flipH="1">
            <a:off x="5905500" y="50272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705600" y="39624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32" idx="7"/>
            <a:endCxn id="35" idx="3"/>
          </p:cNvCxnSpPr>
          <p:nvPr/>
        </p:nvCxnSpPr>
        <p:spPr>
          <a:xfrm flipV="1">
            <a:off x="6551285" y="4417685"/>
            <a:ext cx="2324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553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32" idx="5"/>
            <a:endCxn id="37" idx="0"/>
          </p:cNvCxnSpPr>
          <p:nvPr/>
        </p:nvCxnSpPr>
        <p:spPr>
          <a:xfrm>
            <a:off x="6551285" y="5027285"/>
            <a:ext cx="2686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315200" y="45720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>
            <a:stCxn id="35" idx="5"/>
            <a:endCxn id="39" idx="1"/>
          </p:cNvCxnSpPr>
          <p:nvPr/>
        </p:nvCxnSpPr>
        <p:spPr>
          <a:xfrm>
            <a:off x="7160885" y="4417685"/>
            <a:ext cx="232430" cy="232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248400" y="5943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>
            <a:stCxn id="37" idx="3"/>
            <a:endCxn id="41" idx="0"/>
          </p:cNvCxnSpPr>
          <p:nvPr/>
        </p:nvCxnSpPr>
        <p:spPr>
          <a:xfrm flipH="1">
            <a:off x="6515100" y="5713085"/>
            <a:ext cx="1162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7696200" y="52578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55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39" idx="5"/>
            <a:endCxn id="43" idx="0"/>
          </p:cNvCxnSpPr>
          <p:nvPr/>
        </p:nvCxnSpPr>
        <p:spPr>
          <a:xfrm>
            <a:off x="7770485" y="50272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257800" y="5943600"/>
            <a:ext cx="533400" cy="533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10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33" idx="3"/>
            <a:endCxn id="45" idx="0"/>
          </p:cNvCxnSpPr>
          <p:nvPr/>
        </p:nvCxnSpPr>
        <p:spPr>
          <a:xfrm flipH="1">
            <a:off x="5524500" y="5713085"/>
            <a:ext cx="192415" cy="230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000" y="4495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00800" y="39624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7010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/>
      <p:bldP spid="28" grpId="0"/>
      <p:bldP spid="29" grpId="0"/>
      <p:bldP spid="31" grpId="0" animBg="1"/>
      <p:bldP spid="32" grpId="0" animBg="1"/>
      <p:bldP spid="33" grpId="0" animBg="1"/>
      <p:bldP spid="35" grpId="0" animBg="1"/>
      <p:bldP spid="37" grpId="0" animBg="1"/>
      <p:bldP spid="39" grpId="0" animBg="1"/>
      <p:bldP spid="41" grpId="0" animBg="1"/>
      <p:bldP spid="43" grpId="0" animBg="1"/>
      <p:bldP spid="45" grpId="0" animBg="1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16311</TotalTime>
  <Words>562</Words>
  <Application>Microsoft Office PowerPoint</Application>
  <PresentationFormat>On-screen Show (4:3)</PresentationFormat>
  <Paragraphs>202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ucf_STRIPES_yellow</vt:lpstr>
      <vt:lpstr>AVL  TREES</vt:lpstr>
      <vt:lpstr>Deletion from an AVL Tree</vt:lpstr>
      <vt:lpstr>Deletion from an AVL Tree</vt:lpstr>
      <vt:lpstr>Deletion Example</vt:lpstr>
      <vt:lpstr>Deletion Example</vt:lpstr>
      <vt:lpstr>Deletion Example</vt:lpstr>
      <vt:lpstr>Deletion Example</vt:lpstr>
      <vt:lpstr>Choosing A,B,C for Delete Restructuring</vt:lpstr>
      <vt:lpstr>Choosing A,B,C for Delete Restructuring</vt:lpstr>
      <vt:lpstr>Choosing A,B,C for Delete Restructuring</vt:lpstr>
      <vt:lpstr>AVL Tree Delete Examples</vt:lpstr>
      <vt:lpstr>AVL Tree Delete Examples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413</cp:revision>
  <dcterms:created xsi:type="dcterms:W3CDTF">2011-06-06T20:26:19Z</dcterms:created>
  <dcterms:modified xsi:type="dcterms:W3CDTF">2011-11-18T14:04:02Z</dcterms:modified>
</cp:coreProperties>
</file>