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69" r:id="rId18"/>
    <p:sldId id="276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7" autoAdjust="0"/>
    <p:restoredTop sz="90452" autoAdjust="0"/>
  </p:normalViewPr>
  <p:slideViewPr>
    <p:cSldViewPr>
      <p:cViewPr>
        <p:scale>
          <a:sx n="70" d="100"/>
          <a:sy n="70" d="100"/>
        </p:scale>
        <p:origin x="-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AVL 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TREES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95400" y="1371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62000" y="1905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" y="236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  <a:endCxn id="5" idx="7"/>
          </p:cNvCxnSpPr>
          <p:nvPr/>
        </p:nvCxnSpPr>
        <p:spPr>
          <a:xfrm flipH="1">
            <a:off x="1152245" y="1761845"/>
            <a:ext cx="2101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6" idx="7"/>
          </p:cNvCxnSpPr>
          <p:nvPr/>
        </p:nvCxnSpPr>
        <p:spPr>
          <a:xfrm flipH="1">
            <a:off x="695045" y="2295245"/>
            <a:ext cx="133910" cy="133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810000" y="990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24200" y="1524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33800" y="2057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3"/>
            <a:endCxn id="10" idx="7"/>
          </p:cNvCxnSpPr>
          <p:nvPr/>
        </p:nvCxnSpPr>
        <p:spPr>
          <a:xfrm flipH="1">
            <a:off x="3514445" y="1380845"/>
            <a:ext cx="3625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5"/>
            <a:endCxn id="11" idx="1"/>
          </p:cNvCxnSpPr>
          <p:nvPr/>
        </p:nvCxnSpPr>
        <p:spPr>
          <a:xfrm>
            <a:off x="3514445" y="1914245"/>
            <a:ext cx="2863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458355" y="1143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001000" y="1752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458200" y="2209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6" idx="5"/>
            <a:endCxn id="17" idx="1"/>
          </p:cNvCxnSpPr>
          <p:nvPr/>
        </p:nvCxnSpPr>
        <p:spPr>
          <a:xfrm>
            <a:off x="7848600" y="1533245"/>
            <a:ext cx="219355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7" idx="5"/>
            <a:endCxn id="18" idx="1"/>
          </p:cNvCxnSpPr>
          <p:nvPr/>
        </p:nvCxnSpPr>
        <p:spPr>
          <a:xfrm>
            <a:off x="8391245" y="2142845"/>
            <a:ext cx="133910" cy="133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257800" y="1066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791200" y="160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181600" y="2133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8" idx="5"/>
            <a:endCxn id="29" idx="1"/>
          </p:cNvCxnSpPr>
          <p:nvPr/>
        </p:nvCxnSpPr>
        <p:spPr>
          <a:xfrm>
            <a:off x="5648045" y="1457045"/>
            <a:ext cx="2101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3"/>
            <a:endCxn id="30" idx="7"/>
          </p:cNvCxnSpPr>
          <p:nvPr/>
        </p:nvCxnSpPr>
        <p:spPr>
          <a:xfrm flipH="1">
            <a:off x="5571845" y="1990445"/>
            <a:ext cx="2863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3429000" y="2438400"/>
            <a:ext cx="381000" cy="685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52400" y="5029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85800" y="4343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143000" y="5029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>
            <a:stCxn id="39" idx="7"/>
            <a:endCxn id="40" idx="3"/>
          </p:cNvCxnSpPr>
          <p:nvPr/>
        </p:nvCxnSpPr>
        <p:spPr>
          <a:xfrm flipV="1">
            <a:off x="542645" y="4733645"/>
            <a:ext cx="2101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0" idx="5"/>
            <a:endCxn id="41" idx="1"/>
          </p:cNvCxnSpPr>
          <p:nvPr/>
        </p:nvCxnSpPr>
        <p:spPr>
          <a:xfrm>
            <a:off x="1076045" y="4733645"/>
            <a:ext cx="1339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rved Down Arrow 32"/>
          <p:cNvSpPr/>
          <p:nvPr/>
        </p:nvSpPr>
        <p:spPr>
          <a:xfrm>
            <a:off x="1066800" y="1219200"/>
            <a:ext cx="914400" cy="5334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Up Arrow 34"/>
          <p:cNvSpPr/>
          <p:nvPr/>
        </p:nvSpPr>
        <p:spPr>
          <a:xfrm rot="10800000">
            <a:off x="2667000" y="1295400"/>
            <a:ext cx="1371600" cy="6096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7924800" y="4038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8458200" y="4724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>
            <a:stCxn id="36" idx="7"/>
            <a:endCxn id="37" idx="3"/>
          </p:cNvCxnSpPr>
          <p:nvPr/>
        </p:nvCxnSpPr>
        <p:spPr>
          <a:xfrm flipV="1">
            <a:off x="7857845" y="4428845"/>
            <a:ext cx="1339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5"/>
            <a:endCxn id="44" idx="1"/>
          </p:cNvCxnSpPr>
          <p:nvPr/>
        </p:nvCxnSpPr>
        <p:spPr>
          <a:xfrm>
            <a:off x="8315045" y="4428845"/>
            <a:ext cx="2101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own Arrow 47"/>
          <p:cNvSpPr/>
          <p:nvPr/>
        </p:nvSpPr>
        <p:spPr>
          <a:xfrm>
            <a:off x="533400" y="3200400"/>
            <a:ext cx="457200" cy="6096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urved Up Arrow 48"/>
          <p:cNvSpPr/>
          <p:nvPr/>
        </p:nvSpPr>
        <p:spPr>
          <a:xfrm rot="10800000">
            <a:off x="7010400" y="1066800"/>
            <a:ext cx="1295400" cy="6858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7772400" y="2895600"/>
            <a:ext cx="533400" cy="8382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657600" y="3581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124200" y="4038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2590800" y="4572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51" idx="3"/>
            <a:endCxn id="52" idx="7"/>
          </p:cNvCxnSpPr>
          <p:nvPr/>
        </p:nvCxnSpPr>
        <p:spPr>
          <a:xfrm flipH="1">
            <a:off x="3514445" y="3971645"/>
            <a:ext cx="210110" cy="133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2" idx="3"/>
            <a:endCxn id="53" idx="7"/>
          </p:cNvCxnSpPr>
          <p:nvPr/>
        </p:nvCxnSpPr>
        <p:spPr>
          <a:xfrm flipH="1">
            <a:off x="2981045" y="4428845"/>
            <a:ext cx="2101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rved Down Arrow 55"/>
          <p:cNvSpPr/>
          <p:nvPr/>
        </p:nvSpPr>
        <p:spPr>
          <a:xfrm>
            <a:off x="3429000" y="3352800"/>
            <a:ext cx="1143000" cy="6096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2514600" y="617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3200400" y="5562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3886200" y="617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>
            <a:stCxn id="57" idx="7"/>
            <a:endCxn id="58" idx="3"/>
          </p:cNvCxnSpPr>
          <p:nvPr/>
        </p:nvCxnSpPr>
        <p:spPr>
          <a:xfrm flipV="1">
            <a:off x="2904845" y="59528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8" idx="5"/>
            <a:endCxn id="59" idx="1"/>
          </p:cNvCxnSpPr>
          <p:nvPr/>
        </p:nvCxnSpPr>
        <p:spPr>
          <a:xfrm>
            <a:off x="3590645" y="59528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own Arrow 61"/>
          <p:cNvSpPr/>
          <p:nvPr/>
        </p:nvSpPr>
        <p:spPr>
          <a:xfrm>
            <a:off x="3276600" y="4800600"/>
            <a:ext cx="381000" cy="6096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urved Down Arrow 77"/>
          <p:cNvSpPr/>
          <p:nvPr/>
        </p:nvSpPr>
        <p:spPr>
          <a:xfrm>
            <a:off x="5486400" y="1447800"/>
            <a:ext cx="1143000" cy="6096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Down Arrow 78"/>
          <p:cNvSpPr/>
          <p:nvPr/>
        </p:nvSpPr>
        <p:spPr>
          <a:xfrm>
            <a:off x="5715000" y="2667000"/>
            <a:ext cx="381000" cy="685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324755" y="3581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5867400" y="4191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6324600" y="4648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>
            <a:stCxn id="80" idx="5"/>
            <a:endCxn id="81" idx="1"/>
          </p:cNvCxnSpPr>
          <p:nvPr/>
        </p:nvCxnSpPr>
        <p:spPr>
          <a:xfrm>
            <a:off x="5715000" y="3971645"/>
            <a:ext cx="219355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1" idx="5"/>
            <a:endCxn id="82" idx="1"/>
          </p:cNvCxnSpPr>
          <p:nvPr/>
        </p:nvCxnSpPr>
        <p:spPr>
          <a:xfrm>
            <a:off x="6257645" y="4581245"/>
            <a:ext cx="133910" cy="133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rved Up Arrow 84"/>
          <p:cNvSpPr/>
          <p:nvPr/>
        </p:nvSpPr>
        <p:spPr>
          <a:xfrm rot="10800000">
            <a:off x="4876800" y="3505200"/>
            <a:ext cx="1295400" cy="6858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5029200" y="6248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715000" y="5638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6400800" y="6248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>
            <a:stCxn id="86" idx="7"/>
            <a:endCxn id="87" idx="3"/>
          </p:cNvCxnSpPr>
          <p:nvPr/>
        </p:nvCxnSpPr>
        <p:spPr>
          <a:xfrm flipV="1">
            <a:off x="5419445" y="60290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7" idx="5"/>
            <a:endCxn id="88" idx="1"/>
          </p:cNvCxnSpPr>
          <p:nvPr/>
        </p:nvCxnSpPr>
        <p:spPr>
          <a:xfrm>
            <a:off x="6105245" y="60290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Down Arrow 90"/>
          <p:cNvSpPr/>
          <p:nvPr/>
        </p:nvSpPr>
        <p:spPr>
          <a:xfrm>
            <a:off x="5791200" y="4953000"/>
            <a:ext cx="381000" cy="6096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69342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48006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1336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52400" y="0"/>
            <a:ext cx="1688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Case 1:</a:t>
            </a:r>
            <a:endParaRPr lang="en-US" sz="4000" b="1" u="sng" dirty="0"/>
          </a:p>
        </p:txBody>
      </p:sp>
      <p:sp>
        <p:nvSpPr>
          <p:cNvPr id="102" name="TextBox 101"/>
          <p:cNvSpPr txBox="1"/>
          <p:nvPr/>
        </p:nvSpPr>
        <p:spPr>
          <a:xfrm>
            <a:off x="2590800" y="0"/>
            <a:ext cx="1688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Case 2:</a:t>
            </a:r>
            <a:endParaRPr lang="en-US" sz="4000" b="1" u="sng" dirty="0"/>
          </a:p>
        </p:txBody>
      </p:sp>
      <p:sp>
        <p:nvSpPr>
          <p:cNvPr id="103" name="TextBox 102"/>
          <p:cNvSpPr txBox="1"/>
          <p:nvPr/>
        </p:nvSpPr>
        <p:spPr>
          <a:xfrm>
            <a:off x="5017317" y="0"/>
            <a:ext cx="1688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Case 3:</a:t>
            </a:r>
            <a:endParaRPr lang="en-US" sz="4000" b="1" u="sng" dirty="0"/>
          </a:p>
        </p:txBody>
      </p:sp>
      <p:sp>
        <p:nvSpPr>
          <p:cNvPr id="104" name="TextBox 103"/>
          <p:cNvSpPr txBox="1"/>
          <p:nvPr/>
        </p:nvSpPr>
        <p:spPr>
          <a:xfrm>
            <a:off x="7162800" y="0"/>
            <a:ext cx="1688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Case 4:</a:t>
            </a:r>
            <a:endParaRPr lang="en-US" sz="4000" b="1" u="sng" dirty="0"/>
          </a:p>
        </p:txBody>
      </p:sp>
      <p:sp>
        <p:nvSpPr>
          <p:cNvPr id="71" name="TextBox 70"/>
          <p:cNvSpPr txBox="1"/>
          <p:nvPr/>
        </p:nvSpPr>
        <p:spPr>
          <a:xfrm>
            <a:off x="36065" y="609600"/>
            <a:ext cx="1792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Single Rotation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98265" y="609600"/>
            <a:ext cx="1924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Double Rotation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029200" y="609600"/>
            <a:ext cx="1924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Double Rotation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62800" y="609600"/>
            <a:ext cx="1792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Single Rotation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33" grpId="0" animBg="1"/>
      <p:bldP spid="35" grpId="0" animBg="1"/>
      <p:bldP spid="36" grpId="0" animBg="1"/>
      <p:bldP spid="37" grpId="0" animBg="1"/>
      <p:bldP spid="44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59" grpId="0" animBg="1"/>
      <p:bldP spid="62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88" grpId="0" animBg="1"/>
      <p:bldP spid="91" grpId="0" animBg="1"/>
      <p:bldP spid="71" grpId="0"/>
      <p:bldP spid="72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AVL Tree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 now the question is, how can we use these rotations to actually perform an insert on an AVL tree?</a:t>
            </a:r>
          </a:p>
          <a:p>
            <a:pPr lvl="1"/>
            <a:r>
              <a:rPr lang="en-US" dirty="0" smtClean="0"/>
              <a:t>Here are basic steps:</a:t>
            </a:r>
          </a:p>
          <a:p>
            <a:pPr lvl="2"/>
            <a:r>
              <a:rPr lang="en-US" dirty="0" smtClean="0"/>
              <a:t>Do a normal binary search tree insert</a:t>
            </a:r>
          </a:p>
          <a:p>
            <a:pPr lvl="2"/>
            <a:r>
              <a:rPr lang="en-US" dirty="0" smtClean="0"/>
              <a:t>Restore the tree based on this new leaf node, steps for restoration: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Calculate the heights of the left and right </a:t>
            </a:r>
            <a:r>
              <a:rPr lang="en-US" dirty="0" err="1" smtClean="0"/>
              <a:t>subtrees</a:t>
            </a:r>
            <a:r>
              <a:rPr lang="en-US" dirty="0" smtClean="0"/>
              <a:t>, use this to set the potentially new height of the node.</a:t>
            </a:r>
            <a:endParaRPr lang="en-US" sz="1200" dirty="0" smtClean="0"/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If they are within one of each other, recursively restore the parent node.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If not, then perform the appropriate rotations on that particular node, THEN recursively restore the heights of the parent node.</a:t>
            </a:r>
          </a:p>
          <a:p>
            <a:pPr marL="1371600" lvl="2" indent="-457200"/>
            <a:r>
              <a:rPr lang="en-US" b="1" dirty="0" smtClean="0"/>
              <a:t>Note: </a:t>
            </a:r>
            <a:r>
              <a:rPr lang="en-US" dirty="0" smtClean="0"/>
              <a:t>No recursive call is made if the node in question is the root node and has no parents.</a:t>
            </a:r>
          </a:p>
          <a:p>
            <a:pPr marL="1371600" lvl="2" indent="-457200"/>
            <a:r>
              <a:rPr lang="en-US" b="1" dirty="0" smtClean="0"/>
              <a:t>Note:  </a:t>
            </a:r>
            <a:r>
              <a:rPr lang="en-US" dirty="0" smtClean="0"/>
              <a:t>one rebalancing will always do the trick, though we must make the recursive calls to move up the tree so that the heights stored at each node are properly recalculated.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1752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most simple insert into an AVL Tree that causes a rebalance is inserting a 3</a:t>
            </a:r>
            <a:r>
              <a:rPr lang="en-US" baseline="30000" dirty="0" smtClean="0"/>
              <a:t>rd</a:t>
            </a:r>
            <a:r>
              <a:rPr lang="en-US" dirty="0" smtClean="0"/>
              <a:t> node into an AVL tree that creates a tree of height 2. </a:t>
            </a:r>
          </a:p>
          <a:p>
            <a:pPr lvl="1"/>
            <a:r>
              <a:rPr lang="en-US" dirty="0" smtClean="0"/>
              <a:t>In this example, consider inserting the value 5: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200" y="3886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9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90800" y="4419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33600" y="4876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  <a:endCxn id="5" idx="7"/>
          </p:cNvCxnSpPr>
          <p:nvPr/>
        </p:nvCxnSpPr>
        <p:spPr>
          <a:xfrm flipH="1">
            <a:off x="2981045" y="4276445"/>
            <a:ext cx="2101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6" idx="7"/>
          </p:cNvCxnSpPr>
          <p:nvPr/>
        </p:nvCxnSpPr>
        <p:spPr>
          <a:xfrm flipH="1">
            <a:off x="2523845" y="4809845"/>
            <a:ext cx="133910" cy="133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1387246">
            <a:off x="1491702" y="4085300"/>
            <a:ext cx="1106101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 rot="20010042">
            <a:off x="3788243" y="4368950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-1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rot="1387246">
            <a:off x="1034914" y="4692891"/>
            <a:ext cx="1095864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20010042">
            <a:off x="2950042" y="4826149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-1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>
            <a:off x="2819400" y="3429000"/>
            <a:ext cx="1295400" cy="6858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91200" y="4800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24600" y="4114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81800" y="4800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9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15" idx="7"/>
            <a:endCxn id="16" idx="3"/>
          </p:cNvCxnSpPr>
          <p:nvPr/>
        </p:nvCxnSpPr>
        <p:spPr>
          <a:xfrm flipV="1">
            <a:off x="6181445" y="4505045"/>
            <a:ext cx="2101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17" idx="1"/>
          </p:cNvCxnSpPr>
          <p:nvPr/>
        </p:nvCxnSpPr>
        <p:spPr>
          <a:xfrm>
            <a:off x="6714845" y="4505045"/>
            <a:ext cx="1339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72586" y="51054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5986" y="4572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85628" y="40386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17525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this example, consider inserting the value 20:</a:t>
            </a:r>
          </a:p>
          <a:p>
            <a:pPr lvl="1"/>
            <a:r>
              <a:rPr lang="en-US" b="1" dirty="0" smtClean="0"/>
              <a:t>In this situation, the nodes 27 and 15 are balanced and we don’t discover an imbalance until we trace up to 30. At this point, we label the nodes A, B and C based on our trace up the tree. The three values we passed were 27, 15 and 30, respectively. Thus, our labels are A = 15, B = 27, and C = 30.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387246">
            <a:off x="-3275" y="3932900"/>
            <a:ext cx="1106101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20010042">
            <a:off x="3002655" y="4064150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781623" y="3429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1400623" y="3949326"/>
            <a:ext cx="470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23" idx="0"/>
          </p:cNvCxnSpPr>
          <p:nvPr/>
        </p:nvCxnSpPr>
        <p:spPr>
          <a:xfrm>
            <a:off x="2301949" y="3949326"/>
            <a:ext cx="470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095823" y="4267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467423" y="4267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62423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476823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27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095823" y="5791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1616149" y="47875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867223" y="47875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5" idx="3"/>
            <a:endCxn id="26" idx="0"/>
          </p:cNvCxnSpPr>
          <p:nvPr/>
        </p:nvCxnSpPr>
        <p:spPr>
          <a:xfrm flipH="1">
            <a:off x="1400623" y="55495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rved Up Arrow 39"/>
          <p:cNvSpPr/>
          <p:nvPr/>
        </p:nvSpPr>
        <p:spPr>
          <a:xfrm rot="10800000">
            <a:off x="638621" y="4038600"/>
            <a:ext cx="1524000" cy="7620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>
            <a:off x="1553023" y="2971800"/>
            <a:ext cx="1143000" cy="6096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1387246">
            <a:off x="-2865" y="5683490"/>
            <a:ext cx="1095864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Left Arrow 27"/>
          <p:cNvSpPr/>
          <p:nvPr/>
        </p:nvSpPr>
        <p:spPr>
          <a:xfrm rot="20010042">
            <a:off x="2140865" y="5664350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-1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 rot="1387246">
            <a:off x="-177971" y="4946518"/>
            <a:ext cx="938623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0" name="Left Arrow 29"/>
          <p:cNvSpPr/>
          <p:nvPr/>
        </p:nvSpPr>
        <p:spPr>
          <a:xfrm rot="20010042">
            <a:off x="2064665" y="4978551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9608" y="43434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10222" y="5029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2315022" y="3581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4800600" y="3657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49" idx="0"/>
            <a:endCxn id="43" idx="3"/>
          </p:cNvCxnSpPr>
          <p:nvPr/>
        </p:nvCxnSpPr>
        <p:spPr>
          <a:xfrm flipV="1">
            <a:off x="4648200" y="4177926"/>
            <a:ext cx="2416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3" idx="5"/>
            <a:endCxn id="47" idx="0"/>
          </p:cNvCxnSpPr>
          <p:nvPr/>
        </p:nvCxnSpPr>
        <p:spPr>
          <a:xfrm>
            <a:off x="5320926" y="4177926"/>
            <a:ext cx="3178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810000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334000" y="4343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276600" y="5791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343400" y="4343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27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267200" y="5791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>
            <a:stCxn id="46" idx="0"/>
            <a:endCxn id="49" idx="3"/>
          </p:cNvCxnSpPr>
          <p:nvPr/>
        </p:nvCxnSpPr>
        <p:spPr>
          <a:xfrm flipV="1">
            <a:off x="4114800" y="4863726"/>
            <a:ext cx="3178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0"/>
            <a:endCxn id="46" idx="3"/>
          </p:cNvCxnSpPr>
          <p:nvPr/>
        </p:nvCxnSpPr>
        <p:spPr>
          <a:xfrm flipV="1">
            <a:off x="3581400" y="55495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6" idx="5"/>
            <a:endCxn id="50" idx="0"/>
          </p:cNvCxnSpPr>
          <p:nvPr/>
        </p:nvCxnSpPr>
        <p:spPr>
          <a:xfrm>
            <a:off x="4330326" y="55495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rved Down Arrow 54"/>
          <p:cNvSpPr/>
          <p:nvPr/>
        </p:nvSpPr>
        <p:spPr>
          <a:xfrm>
            <a:off x="4495800" y="3200400"/>
            <a:ext cx="1295400" cy="6858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05200" y="5029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038600" y="44196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4495800" y="3805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8077200" y="4343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/>
          <p:cNvCxnSpPr>
            <a:stCxn id="92" idx="5"/>
            <a:endCxn id="86" idx="0"/>
          </p:cNvCxnSpPr>
          <p:nvPr/>
        </p:nvCxnSpPr>
        <p:spPr>
          <a:xfrm>
            <a:off x="7911726" y="4177926"/>
            <a:ext cx="4702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6" idx="5"/>
            <a:endCxn id="90" idx="0"/>
          </p:cNvCxnSpPr>
          <p:nvPr/>
        </p:nvCxnSpPr>
        <p:spPr>
          <a:xfrm>
            <a:off x="8597526" y="4863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858000" y="4343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8534400" y="5105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24600" y="5105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7391400" y="3657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27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7315200" y="51054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4" name="Straight Connector 93"/>
          <p:cNvCxnSpPr>
            <a:stCxn id="89" idx="0"/>
            <a:endCxn id="92" idx="3"/>
          </p:cNvCxnSpPr>
          <p:nvPr/>
        </p:nvCxnSpPr>
        <p:spPr>
          <a:xfrm flipV="1">
            <a:off x="7162800" y="4177926"/>
            <a:ext cx="3178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1" idx="0"/>
            <a:endCxn id="89" idx="3"/>
          </p:cNvCxnSpPr>
          <p:nvPr/>
        </p:nvCxnSpPr>
        <p:spPr>
          <a:xfrm flipV="1">
            <a:off x="6629400" y="48637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9" idx="5"/>
            <a:endCxn id="93" idx="0"/>
          </p:cNvCxnSpPr>
          <p:nvPr/>
        </p:nvCxnSpPr>
        <p:spPr>
          <a:xfrm>
            <a:off x="7378326" y="4863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401786" y="44196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924800" y="37338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86106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26" grpId="0" animBg="1"/>
      <p:bldP spid="40" grpId="0" animBg="1"/>
      <p:bldP spid="41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5" grpId="0"/>
      <p:bldP spid="36" grpId="0"/>
      <p:bldP spid="38" grpId="0"/>
      <p:bldP spid="43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5" grpId="0" animBg="1"/>
      <p:bldP spid="60" grpId="0"/>
      <p:bldP spid="61" grpId="0"/>
      <p:bldP spid="62" grpId="0"/>
      <p:bldP spid="86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8" grpId="0"/>
      <p:bldP spid="99" grpId="0"/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685799"/>
          </a:xfrm>
        </p:spPr>
        <p:txBody>
          <a:bodyPr>
            <a:normAutofit/>
          </a:bodyPr>
          <a:lstStyle/>
          <a:p>
            <a:r>
              <a:rPr lang="en-US" dirty="0" smtClean="0"/>
              <a:t>In this example, consider inserting the value 46:</a:t>
            </a:r>
          </a:p>
        </p:txBody>
      </p:sp>
      <p:sp>
        <p:nvSpPr>
          <p:cNvPr id="10" name="Right Arrow 9"/>
          <p:cNvSpPr/>
          <p:nvPr/>
        </p:nvSpPr>
        <p:spPr>
          <a:xfrm rot="1387246">
            <a:off x="1422789" y="2822000"/>
            <a:ext cx="941166" cy="4568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20010042">
            <a:off x="5312244" y="2921149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3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52800" y="2286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2590800" y="2806326"/>
            <a:ext cx="851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23" idx="0"/>
          </p:cNvCxnSpPr>
          <p:nvPr/>
        </p:nvCxnSpPr>
        <p:spPr>
          <a:xfrm>
            <a:off x="3873126" y="2806326"/>
            <a:ext cx="1232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86000" y="3124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800600" y="3124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7526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6670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9624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2806326" y="36445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2057400" y="36445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rved Up Arrow 39"/>
          <p:cNvSpPr/>
          <p:nvPr/>
        </p:nvSpPr>
        <p:spPr>
          <a:xfrm rot="10800000">
            <a:off x="2895600" y="2057400"/>
            <a:ext cx="1371600" cy="609600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>
            <a:off x="4419600" y="2514600"/>
            <a:ext cx="1143000" cy="609600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4864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052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2672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1816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0198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572000" y="54864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46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3" idx="5"/>
            <a:endCxn id="20" idx="0"/>
          </p:cNvCxnSpPr>
          <p:nvPr/>
        </p:nvCxnSpPr>
        <p:spPr>
          <a:xfrm>
            <a:off x="5320926" y="3644526"/>
            <a:ext cx="470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0"/>
            <a:endCxn id="23" idx="3"/>
          </p:cNvCxnSpPr>
          <p:nvPr/>
        </p:nvCxnSpPr>
        <p:spPr>
          <a:xfrm flipV="1">
            <a:off x="4267200" y="3644526"/>
            <a:ext cx="622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" idx="0"/>
            <a:endCxn id="26" idx="3"/>
          </p:cNvCxnSpPr>
          <p:nvPr/>
        </p:nvCxnSpPr>
        <p:spPr>
          <a:xfrm flipV="1">
            <a:off x="3810000" y="4406526"/>
            <a:ext cx="241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6" idx="5"/>
            <a:endCxn id="27" idx="0"/>
          </p:cNvCxnSpPr>
          <p:nvPr/>
        </p:nvCxnSpPr>
        <p:spPr>
          <a:xfrm>
            <a:off x="4482726" y="4406526"/>
            <a:ext cx="89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3"/>
            <a:endCxn id="28" idx="0"/>
          </p:cNvCxnSpPr>
          <p:nvPr/>
        </p:nvCxnSpPr>
        <p:spPr>
          <a:xfrm flipH="1">
            <a:off x="5486400" y="4406526"/>
            <a:ext cx="89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5"/>
            <a:endCxn id="29" idx="0"/>
          </p:cNvCxnSpPr>
          <p:nvPr/>
        </p:nvCxnSpPr>
        <p:spPr>
          <a:xfrm>
            <a:off x="6006726" y="44065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7" idx="5"/>
            <a:endCxn id="30" idx="0"/>
          </p:cNvCxnSpPr>
          <p:nvPr/>
        </p:nvCxnSpPr>
        <p:spPr>
          <a:xfrm>
            <a:off x="4787526" y="5244726"/>
            <a:ext cx="89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86200" y="2362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5800" y="3886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flipH="1">
            <a:off x="44196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40" grpId="0" animBg="1"/>
      <p:bldP spid="41" grpId="0" animBg="1"/>
      <p:bldP spid="30" grpId="0" animBg="1"/>
      <p:bldP spid="35" grpId="0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685799"/>
          </a:xfrm>
        </p:spPr>
        <p:txBody>
          <a:bodyPr>
            <a:normAutofit/>
          </a:bodyPr>
          <a:lstStyle/>
          <a:p>
            <a:r>
              <a:rPr lang="en-US" dirty="0" smtClean="0"/>
              <a:t>In this example, consider inserting the value 46:</a:t>
            </a:r>
          </a:p>
        </p:txBody>
      </p:sp>
      <p:sp>
        <p:nvSpPr>
          <p:cNvPr id="16" name="Oval 15"/>
          <p:cNvSpPr/>
          <p:nvPr/>
        </p:nvSpPr>
        <p:spPr>
          <a:xfrm>
            <a:off x="3352800" y="2286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2590800" y="2806326"/>
            <a:ext cx="851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26" idx="0"/>
          </p:cNvCxnSpPr>
          <p:nvPr/>
        </p:nvCxnSpPr>
        <p:spPr>
          <a:xfrm>
            <a:off x="3873126" y="2806326"/>
            <a:ext cx="1156074" cy="394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86000" y="3124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4864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7526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6670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724400" y="3200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2806326" y="36445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2057400" y="36445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rved Up Arrow 39"/>
          <p:cNvSpPr/>
          <p:nvPr/>
        </p:nvSpPr>
        <p:spPr>
          <a:xfrm rot="10800000">
            <a:off x="2895600" y="2057400"/>
            <a:ext cx="1371600" cy="609600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484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0386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244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867400" y="5410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781800" y="5410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105400" y="5410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46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3" idx="5"/>
            <a:endCxn id="20" idx="0"/>
          </p:cNvCxnSpPr>
          <p:nvPr/>
        </p:nvCxnSpPr>
        <p:spPr>
          <a:xfrm>
            <a:off x="6006726" y="4406526"/>
            <a:ext cx="5464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5"/>
            <a:endCxn id="23" idx="0"/>
          </p:cNvCxnSpPr>
          <p:nvPr/>
        </p:nvCxnSpPr>
        <p:spPr>
          <a:xfrm>
            <a:off x="5244726" y="3720726"/>
            <a:ext cx="5464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" idx="0"/>
            <a:endCxn id="26" idx="3"/>
          </p:cNvCxnSpPr>
          <p:nvPr/>
        </p:nvCxnSpPr>
        <p:spPr>
          <a:xfrm flipV="1">
            <a:off x="4343400" y="3720726"/>
            <a:ext cx="4702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3" idx="3"/>
            <a:endCxn id="27" idx="0"/>
          </p:cNvCxnSpPr>
          <p:nvPr/>
        </p:nvCxnSpPr>
        <p:spPr>
          <a:xfrm flipH="1">
            <a:off x="5029200" y="4406526"/>
            <a:ext cx="546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3"/>
            <a:endCxn id="28" idx="0"/>
          </p:cNvCxnSpPr>
          <p:nvPr/>
        </p:nvCxnSpPr>
        <p:spPr>
          <a:xfrm flipH="1">
            <a:off x="6172200" y="50923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5"/>
            <a:endCxn id="29" idx="0"/>
          </p:cNvCxnSpPr>
          <p:nvPr/>
        </p:nvCxnSpPr>
        <p:spPr>
          <a:xfrm>
            <a:off x="6768726" y="50923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7" idx="5"/>
            <a:endCxn id="30" idx="0"/>
          </p:cNvCxnSpPr>
          <p:nvPr/>
        </p:nvCxnSpPr>
        <p:spPr>
          <a:xfrm>
            <a:off x="5244726" y="5244726"/>
            <a:ext cx="1654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86200" y="2362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0" y="32766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flipH="1">
            <a:off x="60198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685799"/>
          </a:xfrm>
        </p:spPr>
        <p:txBody>
          <a:bodyPr>
            <a:normAutofit/>
          </a:bodyPr>
          <a:lstStyle/>
          <a:p>
            <a:r>
              <a:rPr lang="en-US" dirty="0" smtClean="0"/>
              <a:t>In this example, consider inserting the value 46:</a:t>
            </a:r>
          </a:p>
        </p:txBody>
      </p:sp>
      <p:sp>
        <p:nvSpPr>
          <p:cNvPr id="16" name="Oval 15"/>
          <p:cNvSpPr/>
          <p:nvPr/>
        </p:nvSpPr>
        <p:spPr>
          <a:xfrm>
            <a:off x="2514600" y="3048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2057400" y="3568326"/>
            <a:ext cx="546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0"/>
            <a:endCxn id="26" idx="3"/>
          </p:cNvCxnSpPr>
          <p:nvPr/>
        </p:nvCxnSpPr>
        <p:spPr>
          <a:xfrm flipV="1">
            <a:off x="2819400" y="2730126"/>
            <a:ext cx="1079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7526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181600" y="3124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1430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4384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10000" y="2209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2272926" y="4406526"/>
            <a:ext cx="470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1447800" y="4406526"/>
            <a:ext cx="3940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9436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8956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419600" y="3962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562600" y="4648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477000" y="4648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800600" y="4648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46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3" idx="5"/>
            <a:endCxn id="20" idx="0"/>
          </p:cNvCxnSpPr>
          <p:nvPr/>
        </p:nvCxnSpPr>
        <p:spPr>
          <a:xfrm>
            <a:off x="5701926" y="3644526"/>
            <a:ext cx="5464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5"/>
            <a:endCxn id="23" idx="0"/>
          </p:cNvCxnSpPr>
          <p:nvPr/>
        </p:nvCxnSpPr>
        <p:spPr>
          <a:xfrm>
            <a:off x="4330326" y="2730126"/>
            <a:ext cx="1156074" cy="394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" idx="0"/>
            <a:endCxn id="16" idx="5"/>
          </p:cNvCxnSpPr>
          <p:nvPr/>
        </p:nvCxnSpPr>
        <p:spPr>
          <a:xfrm flipH="1" flipV="1">
            <a:off x="3034926" y="35683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3" idx="3"/>
            <a:endCxn id="27" idx="0"/>
          </p:cNvCxnSpPr>
          <p:nvPr/>
        </p:nvCxnSpPr>
        <p:spPr>
          <a:xfrm flipH="1">
            <a:off x="4724400" y="3644526"/>
            <a:ext cx="546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3"/>
            <a:endCxn id="28" idx="0"/>
          </p:cNvCxnSpPr>
          <p:nvPr/>
        </p:nvCxnSpPr>
        <p:spPr>
          <a:xfrm flipH="1">
            <a:off x="5867400" y="43303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5"/>
            <a:endCxn id="29" idx="0"/>
          </p:cNvCxnSpPr>
          <p:nvPr/>
        </p:nvCxnSpPr>
        <p:spPr>
          <a:xfrm>
            <a:off x="6463926" y="43303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7" idx="5"/>
            <a:endCxn id="30" idx="0"/>
          </p:cNvCxnSpPr>
          <p:nvPr/>
        </p:nvCxnSpPr>
        <p:spPr>
          <a:xfrm>
            <a:off x="4939926" y="4482726"/>
            <a:ext cx="1654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3048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22860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flipH="1">
            <a:off x="5791200" y="3124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In this example, consider inserting the value 61: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 rot="20010042">
            <a:off x="6455243" y="4216550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362200" y="2133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1600200" y="2653926"/>
            <a:ext cx="851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23" idx="0"/>
          </p:cNvCxnSpPr>
          <p:nvPr/>
        </p:nvCxnSpPr>
        <p:spPr>
          <a:xfrm>
            <a:off x="2882526" y="2653926"/>
            <a:ext cx="1232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295400" y="2971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0000" y="2971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620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6764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718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1815726" y="34921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1066800" y="34921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9530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14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76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419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562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3" idx="5"/>
            <a:endCxn id="20" idx="0"/>
          </p:cNvCxnSpPr>
          <p:nvPr/>
        </p:nvCxnSpPr>
        <p:spPr>
          <a:xfrm>
            <a:off x="4330326" y="3492126"/>
            <a:ext cx="927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0"/>
            <a:endCxn id="23" idx="3"/>
          </p:cNvCxnSpPr>
          <p:nvPr/>
        </p:nvCxnSpPr>
        <p:spPr>
          <a:xfrm flipV="1">
            <a:off x="3276600" y="3492126"/>
            <a:ext cx="622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" idx="0"/>
            <a:endCxn id="26" idx="3"/>
          </p:cNvCxnSpPr>
          <p:nvPr/>
        </p:nvCxnSpPr>
        <p:spPr>
          <a:xfrm flipV="1">
            <a:off x="2819400" y="4254126"/>
            <a:ext cx="241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6" idx="5"/>
            <a:endCxn id="27" idx="0"/>
          </p:cNvCxnSpPr>
          <p:nvPr/>
        </p:nvCxnSpPr>
        <p:spPr>
          <a:xfrm>
            <a:off x="3492126" y="4254126"/>
            <a:ext cx="89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3"/>
            <a:endCxn id="28" idx="0"/>
          </p:cNvCxnSpPr>
          <p:nvPr/>
        </p:nvCxnSpPr>
        <p:spPr>
          <a:xfrm flipH="1">
            <a:off x="4724400" y="42541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5"/>
            <a:endCxn id="29" idx="0"/>
          </p:cNvCxnSpPr>
          <p:nvPr/>
        </p:nvCxnSpPr>
        <p:spPr>
          <a:xfrm>
            <a:off x="5473326" y="4254126"/>
            <a:ext cx="3940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181600" y="5334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943600" y="5334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638800" y="60960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29" idx="5"/>
            <a:endCxn id="37" idx="0"/>
          </p:cNvCxnSpPr>
          <p:nvPr/>
        </p:nvCxnSpPr>
        <p:spPr>
          <a:xfrm>
            <a:off x="6082926" y="50923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9" idx="3"/>
            <a:endCxn id="36" idx="0"/>
          </p:cNvCxnSpPr>
          <p:nvPr/>
        </p:nvCxnSpPr>
        <p:spPr>
          <a:xfrm flipH="1">
            <a:off x="5486400" y="50923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8" idx="0"/>
            <a:endCxn id="37" idx="3"/>
          </p:cNvCxnSpPr>
          <p:nvPr/>
        </p:nvCxnSpPr>
        <p:spPr>
          <a:xfrm flipV="1">
            <a:off x="5943600" y="5854326"/>
            <a:ext cx="89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3886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72200" y="4648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flipH="1">
            <a:off x="6553200" y="5410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28600" y="4495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>
            <a:stCxn id="46" idx="0"/>
            <a:endCxn id="24" idx="3"/>
          </p:cNvCxnSpPr>
          <p:nvPr/>
        </p:nvCxnSpPr>
        <p:spPr>
          <a:xfrm flipV="1">
            <a:off x="533400" y="42541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 rot="1387246">
            <a:off x="3321879" y="4389818"/>
            <a:ext cx="1106101" cy="4568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0" name="Left Arrow 49"/>
          <p:cNvSpPr/>
          <p:nvPr/>
        </p:nvSpPr>
        <p:spPr>
          <a:xfrm rot="20010042">
            <a:off x="5909768" y="3327073"/>
            <a:ext cx="1135147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 = 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 rot="10800000">
            <a:off x="4495800" y="3352800"/>
            <a:ext cx="1371600" cy="609600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8" grpId="0" animBg="1"/>
      <p:bldP spid="39" grpId="0"/>
      <p:bldP spid="43" grpId="0"/>
      <p:bldP spid="44" grpId="0"/>
      <p:bldP spid="40" grpId="0" animBg="1"/>
      <p:bldP spid="50" grpId="0" animBg="1"/>
      <p:bldP spid="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Insert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In this example, consider inserting the value 61: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362200" y="2133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22" idx="0"/>
            <a:endCxn id="16" idx="3"/>
          </p:cNvCxnSpPr>
          <p:nvPr/>
        </p:nvCxnSpPr>
        <p:spPr>
          <a:xfrm flipV="1">
            <a:off x="1447800" y="2653926"/>
            <a:ext cx="1003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5"/>
            <a:endCxn id="23" idx="0"/>
          </p:cNvCxnSpPr>
          <p:nvPr/>
        </p:nvCxnSpPr>
        <p:spPr>
          <a:xfrm>
            <a:off x="2882526" y="2653926"/>
            <a:ext cx="1689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2971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67200" y="2971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34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6764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71800" y="3733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2" idx="5"/>
            <a:endCxn id="25" idx="0"/>
          </p:cNvCxnSpPr>
          <p:nvPr/>
        </p:nvCxnSpPr>
        <p:spPr>
          <a:xfrm>
            <a:off x="1663326" y="34921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0"/>
            <a:endCxn id="22" idx="3"/>
          </p:cNvCxnSpPr>
          <p:nvPr/>
        </p:nvCxnSpPr>
        <p:spPr>
          <a:xfrm flipV="1">
            <a:off x="838200" y="34921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5720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14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766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038600" y="5410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562600" y="3657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3" idx="5"/>
            <a:endCxn id="29" idx="1"/>
          </p:cNvCxnSpPr>
          <p:nvPr/>
        </p:nvCxnSpPr>
        <p:spPr>
          <a:xfrm>
            <a:off x="4787526" y="3492126"/>
            <a:ext cx="864348" cy="2547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0"/>
            <a:endCxn id="23" idx="3"/>
          </p:cNvCxnSpPr>
          <p:nvPr/>
        </p:nvCxnSpPr>
        <p:spPr>
          <a:xfrm flipV="1">
            <a:off x="3276600" y="3492126"/>
            <a:ext cx="1079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" idx="0"/>
            <a:endCxn id="26" idx="3"/>
          </p:cNvCxnSpPr>
          <p:nvPr/>
        </p:nvCxnSpPr>
        <p:spPr>
          <a:xfrm flipV="1">
            <a:off x="2819400" y="4254126"/>
            <a:ext cx="241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6" idx="5"/>
            <a:endCxn id="27" idx="0"/>
          </p:cNvCxnSpPr>
          <p:nvPr/>
        </p:nvCxnSpPr>
        <p:spPr>
          <a:xfrm>
            <a:off x="3492126" y="4254126"/>
            <a:ext cx="892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3"/>
            <a:endCxn id="28" idx="0"/>
          </p:cNvCxnSpPr>
          <p:nvPr/>
        </p:nvCxnSpPr>
        <p:spPr>
          <a:xfrm flipH="1">
            <a:off x="4343400" y="50923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0"/>
            <a:endCxn id="29" idx="3"/>
          </p:cNvCxnSpPr>
          <p:nvPr/>
        </p:nvCxnSpPr>
        <p:spPr>
          <a:xfrm flipV="1">
            <a:off x="4876800" y="4177926"/>
            <a:ext cx="775074" cy="394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029200" y="5410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58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324600" y="4648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6019800" y="5410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29" idx="5"/>
            <a:endCxn id="37" idx="0"/>
          </p:cNvCxnSpPr>
          <p:nvPr/>
        </p:nvCxnSpPr>
        <p:spPr>
          <a:xfrm>
            <a:off x="6082926" y="4177926"/>
            <a:ext cx="546474" cy="4702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0" idx="5"/>
            <a:endCxn id="36" idx="0"/>
          </p:cNvCxnSpPr>
          <p:nvPr/>
        </p:nvCxnSpPr>
        <p:spPr>
          <a:xfrm>
            <a:off x="5092326" y="5092326"/>
            <a:ext cx="241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8" idx="0"/>
            <a:endCxn id="37" idx="3"/>
          </p:cNvCxnSpPr>
          <p:nvPr/>
        </p:nvCxnSpPr>
        <p:spPr>
          <a:xfrm flipV="1">
            <a:off x="6324600" y="5168526"/>
            <a:ext cx="89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67200" y="4572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72200" y="37338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flipH="1">
            <a:off x="6934200" y="4724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0" y="4495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>
            <a:stCxn id="46" idx="0"/>
            <a:endCxn id="24" idx="3"/>
          </p:cNvCxnSpPr>
          <p:nvPr/>
        </p:nvCxnSpPr>
        <p:spPr>
          <a:xfrm flipV="1">
            <a:off x="304800" y="42541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r>
              <a:rPr lang="en-US" dirty="0" smtClean="0"/>
              <a:t>AVL Tree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990600"/>
          </a:xfrm>
        </p:spPr>
        <p:txBody>
          <a:bodyPr/>
          <a:lstStyle/>
          <a:p>
            <a:r>
              <a:rPr lang="en-US" dirty="0" smtClean="0"/>
              <a:t>Show the resulting tree after inserting 15 into the tree below: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14800" y="2286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7" idx="0"/>
            <a:endCxn id="4" idx="3"/>
          </p:cNvCxnSpPr>
          <p:nvPr/>
        </p:nvCxnSpPr>
        <p:spPr>
          <a:xfrm flipV="1">
            <a:off x="3124200" y="2806326"/>
            <a:ext cx="1079874" cy="394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5"/>
            <a:endCxn id="14" idx="0"/>
          </p:cNvCxnSpPr>
          <p:nvPr/>
        </p:nvCxnSpPr>
        <p:spPr>
          <a:xfrm>
            <a:off x="4635126" y="2806326"/>
            <a:ext cx="1003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19400" y="3200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09800" y="3962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429000" y="3962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5"/>
            <a:endCxn id="10" idx="0"/>
          </p:cNvCxnSpPr>
          <p:nvPr/>
        </p:nvCxnSpPr>
        <p:spPr>
          <a:xfrm>
            <a:off x="3339726" y="37207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7" idx="3"/>
          </p:cNvCxnSpPr>
          <p:nvPr/>
        </p:nvCxnSpPr>
        <p:spPr>
          <a:xfrm flipV="1">
            <a:off x="2514600" y="37207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334000" y="3048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9436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8" idx="0"/>
            <a:endCxn id="14" idx="3"/>
          </p:cNvCxnSpPr>
          <p:nvPr/>
        </p:nvCxnSpPr>
        <p:spPr>
          <a:xfrm flipV="1">
            <a:off x="5029200" y="3568326"/>
            <a:ext cx="3940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5"/>
            <a:endCxn id="18" idx="0"/>
          </p:cNvCxnSpPr>
          <p:nvPr/>
        </p:nvCxnSpPr>
        <p:spPr>
          <a:xfrm>
            <a:off x="5854326" y="35683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7526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5" idx="0"/>
            <a:endCxn id="9" idx="3"/>
          </p:cNvCxnSpPr>
          <p:nvPr/>
        </p:nvCxnSpPr>
        <p:spPr>
          <a:xfrm flipV="1">
            <a:off x="2057400" y="4482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26670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9" idx="5"/>
            <a:endCxn id="36" idx="0"/>
          </p:cNvCxnSpPr>
          <p:nvPr/>
        </p:nvCxnSpPr>
        <p:spPr>
          <a:xfrm>
            <a:off x="2730126" y="4482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86000" y="55626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38" idx="0"/>
            <a:endCxn id="36" idx="3"/>
          </p:cNvCxnSpPr>
          <p:nvPr/>
        </p:nvCxnSpPr>
        <p:spPr>
          <a:xfrm flipV="1">
            <a:off x="2590800" y="52447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962400" y="4800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29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10" idx="5"/>
            <a:endCxn id="40" idx="0"/>
          </p:cNvCxnSpPr>
          <p:nvPr/>
        </p:nvCxnSpPr>
        <p:spPr>
          <a:xfrm>
            <a:off x="3949326" y="44827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4495800" cy="5029200"/>
          </a:xfrm>
        </p:spPr>
        <p:txBody>
          <a:bodyPr/>
          <a:lstStyle/>
          <a:p>
            <a:r>
              <a:rPr lang="en-US" dirty="0" smtClean="0"/>
              <a:t>We know that the search time for a node in a balanced binary search tree is O(log n)</a:t>
            </a:r>
          </a:p>
          <a:p>
            <a:pPr lvl="1"/>
            <a:r>
              <a:rPr lang="en-US" dirty="0" smtClean="0"/>
              <a:t>We’re dividing our search space in half each time we search the left or right branch.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553200" y="1905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467600" y="2667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638800" y="2743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029200" y="3429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5" idx="1"/>
          </p:cNvCxnSpPr>
          <p:nvPr/>
        </p:nvCxnSpPr>
        <p:spPr>
          <a:xfrm rot="16200000" flipH="1">
            <a:off x="7019645" y="2219045"/>
            <a:ext cx="4387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  <a:endCxn id="6" idx="7"/>
          </p:cNvCxnSpPr>
          <p:nvPr/>
        </p:nvCxnSpPr>
        <p:spPr>
          <a:xfrm rot="5400000">
            <a:off x="6067145" y="22571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3"/>
            <a:endCxn id="7" idx="7"/>
          </p:cNvCxnSpPr>
          <p:nvPr/>
        </p:nvCxnSpPr>
        <p:spPr>
          <a:xfrm rot="5400000">
            <a:off x="5381345" y="31715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172200" y="3429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077200" y="3429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58000" y="3429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6" idx="5"/>
            <a:endCxn id="11" idx="1"/>
          </p:cNvCxnSpPr>
          <p:nvPr/>
        </p:nvCxnSpPr>
        <p:spPr>
          <a:xfrm rot="16200000" flipH="1">
            <a:off x="5952845" y="3209645"/>
            <a:ext cx="3625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  <a:endCxn id="13" idx="7"/>
          </p:cNvCxnSpPr>
          <p:nvPr/>
        </p:nvCxnSpPr>
        <p:spPr>
          <a:xfrm rot="5400000">
            <a:off x="7172045" y="3133445"/>
            <a:ext cx="4387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  <a:endCxn id="12" idx="1"/>
          </p:cNvCxnSpPr>
          <p:nvPr/>
        </p:nvCxnSpPr>
        <p:spPr>
          <a:xfrm>
            <a:off x="7857845" y="3057245"/>
            <a:ext cx="2863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r>
              <a:rPr lang="en-US" dirty="0" smtClean="0"/>
              <a:t>AVL Tree example - </a:t>
            </a:r>
            <a:r>
              <a:rPr lang="en-US" dirty="0" smtClean="0">
                <a:solidFill>
                  <a:srgbClr val="FF0000"/>
                </a:solidFill>
              </a:rPr>
              <a:t>ANSWER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990600"/>
          </a:xfrm>
        </p:spPr>
        <p:txBody>
          <a:bodyPr/>
          <a:lstStyle/>
          <a:p>
            <a:r>
              <a:rPr lang="en-US" dirty="0" smtClean="0"/>
              <a:t>Show the resulting tree after inserting 15 into the tree below: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14800" y="2286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7" idx="0"/>
            <a:endCxn id="4" idx="3"/>
          </p:cNvCxnSpPr>
          <p:nvPr/>
        </p:nvCxnSpPr>
        <p:spPr>
          <a:xfrm flipV="1">
            <a:off x="3124200" y="2806326"/>
            <a:ext cx="1079874" cy="394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5"/>
            <a:endCxn id="14" idx="0"/>
          </p:cNvCxnSpPr>
          <p:nvPr/>
        </p:nvCxnSpPr>
        <p:spPr>
          <a:xfrm>
            <a:off x="4635126" y="2806326"/>
            <a:ext cx="1003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19400" y="3200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3886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09800" y="3962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429000" y="3962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5"/>
            <a:endCxn id="10" idx="0"/>
          </p:cNvCxnSpPr>
          <p:nvPr/>
        </p:nvCxnSpPr>
        <p:spPr>
          <a:xfrm>
            <a:off x="3339726" y="37207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7" idx="3"/>
          </p:cNvCxnSpPr>
          <p:nvPr/>
        </p:nvCxnSpPr>
        <p:spPr>
          <a:xfrm flipV="1">
            <a:off x="2514600" y="37207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334000" y="3048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9436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8" idx="0"/>
            <a:endCxn id="14" idx="3"/>
          </p:cNvCxnSpPr>
          <p:nvPr/>
        </p:nvCxnSpPr>
        <p:spPr>
          <a:xfrm flipV="1">
            <a:off x="5029200" y="3568326"/>
            <a:ext cx="3940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5"/>
            <a:endCxn id="18" idx="0"/>
          </p:cNvCxnSpPr>
          <p:nvPr/>
        </p:nvCxnSpPr>
        <p:spPr>
          <a:xfrm>
            <a:off x="5854326" y="3568326"/>
            <a:ext cx="3940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7526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5" idx="0"/>
            <a:endCxn id="9" idx="3"/>
          </p:cNvCxnSpPr>
          <p:nvPr/>
        </p:nvCxnSpPr>
        <p:spPr>
          <a:xfrm flipV="1">
            <a:off x="2057400" y="4482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2667000" y="47244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9" idx="5"/>
            <a:endCxn id="36" idx="0"/>
          </p:cNvCxnSpPr>
          <p:nvPr/>
        </p:nvCxnSpPr>
        <p:spPr>
          <a:xfrm>
            <a:off x="2730126" y="44827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86000" y="55626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38" idx="0"/>
            <a:endCxn id="36" idx="3"/>
          </p:cNvCxnSpPr>
          <p:nvPr/>
        </p:nvCxnSpPr>
        <p:spPr>
          <a:xfrm flipV="1">
            <a:off x="2590800" y="52447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962400" y="4800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29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10" idx="5"/>
            <a:endCxn id="40" idx="0"/>
          </p:cNvCxnSpPr>
          <p:nvPr/>
        </p:nvCxnSpPr>
        <p:spPr>
          <a:xfrm>
            <a:off x="3949326" y="4482726"/>
            <a:ext cx="3178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Arrow 25"/>
          <p:cNvSpPr/>
          <p:nvPr/>
        </p:nvSpPr>
        <p:spPr>
          <a:xfrm rot="1387246">
            <a:off x="1569279" y="2942018"/>
            <a:ext cx="1106101" cy="4568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3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Left Arrow 26"/>
          <p:cNvSpPr/>
          <p:nvPr/>
        </p:nvSpPr>
        <p:spPr>
          <a:xfrm rot="20010042">
            <a:off x="6074243" y="2844951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>
            <a:off x="3733800" y="1828800"/>
            <a:ext cx="1295400" cy="6096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39624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4600" y="32766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3733800" y="2433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Left Arrow 31"/>
          <p:cNvSpPr/>
          <p:nvPr/>
        </p:nvSpPr>
        <p:spPr>
          <a:xfrm rot="21272254">
            <a:off x="4959838" y="1990917"/>
            <a:ext cx="3658488" cy="621479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Imbalanced, Balance Factor = 2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r>
              <a:rPr lang="en-US" dirty="0" smtClean="0"/>
              <a:t>AVL Tree example - </a:t>
            </a:r>
            <a:r>
              <a:rPr lang="en-US" dirty="0" smtClean="0">
                <a:solidFill>
                  <a:srgbClr val="FF0000"/>
                </a:solidFill>
              </a:rPr>
              <a:t>ANSWER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990600"/>
          </a:xfrm>
        </p:spPr>
        <p:txBody>
          <a:bodyPr/>
          <a:lstStyle/>
          <a:p>
            <a:r>
              <a:rPr lang="en-US" dirty="0" smtClean="0"/>
              <a:t>Show the resulting tree after inserting 15 into the tree below: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029200" y="3429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7" idx="5"/>
            <a:endCxn id="4" idx="0"/>
          </p:cNvCxnSpPr>
          <p:nvPr/>
        </p:nvCxnSpPr>
        <p:spPr>
          <a:xfrm>
            <a:off x="4330326" y="3187326"/>
            <a:ext cx="1003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5"/>
            <a:endCxn id="14" idx="0"/>
          </p:cNvCxnSpPr>
          <p:nvPr/>
        </p:nvCxnSpPr>
        <p:spPr>
          <a:xfrm>
            <a:off x="5549526" y="3949326"/>
            <a:ext cx="622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810000" y="2667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6400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971800" y="3429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3400" y="4191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4" idx="3"/>
            <a:endCxn id="10" idx="0"/>
          </p:cNvCxnSpPr>
          <p:nvPr/>
        </p:nvCxnSpPr>
        <p:spPr>
          <a:xfrm flipH="1">
            <a:off x="4648200" y="3949326"/>
            <a:ext cx="470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7" idx="3"/>
          </p:cNvCxnSpPr>
          <p:nvPr/>
        </p:nvCxnSpPr>
        <p:spPr>
          <a:xfrm flipV="1">
            <a:off x="3276600" y="3187326"/>
            <a:ext cx="622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867400" y="4191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324600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8" idx="0"/>
            <a:endCxn id="14" idx="3"/>
          </p:cNvCxnSpPr>
          <p:nvPr/>
        </p:nvCxnSpPr>
        <p:spPr>
          <a:xfrm flipV="1">
            <a:off x="5791200" y="47113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5"/>
            <a:endCxn id="18" idx="0"/>
          </p:cNvCxnSpPr>
          <p:nvPr/>
        </p:nvCxnSpPr>
        <p:spPr>
          <a:xfrm>
            <a:off x="6387726" y="4711326"/>
            <a:ext cx="2416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514600" y="4191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5" idx="0"/>
            <a:endCxn id="9" idx="3"/>
          </p:cNvCxnSpPr>
          <p:nvPr/>
        </p:nvCxnSpPr>
        <p:spPr>
          <a:xfrm flipV="1">
            <a:off x="2819400" y="39493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429000" y="4191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9" idx="5"/>
            <a:endCxn id="36" idx="0"/>
          </p:cNvCxnSpPr>
          <p:nvPr/>
        </p:nvCxnSpPr>
        <p:spPr>
          <a:xfrm>
            <a:off x="3492126" y="39493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48000" y="5029200"/>
            <a:ext cx="609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38" idx="0"/>
            <a:endCxn id="36" idx="3"/>
          </p:cNvCxnSpPr>
          <p:nvPr/>
        </p:nvCxnSpPr>
        <p:spPr>
          <a:xfrm flipV="1">
            <a:off x="3352800" y="47113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724400" y="50292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29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10" idx="5"/>
            <a:endCxn id="40" idx="0"/>
          </p:cNvCxnSpPr>
          <p:nvPr/>
        </p:nvCxnSpPr>
        <p:spPr>
          <a:xfrm>
            <a:off x="4863726" y="4711326"/>
            <a:ext cx="165474" cy="317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67000" y="3429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39386" y="2743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4724400" y="3505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But if trees get out of balance, or have deep search paths</a:t>
            </a:r>
          </a:p>
          <a:p>
            <a:pPr lvl="1"/>
            <a:r>
              <a:rPr lang="en-US" dirty="0" smtClean="0"/>
              <a:t>Their search performance deteriorates</a:t>
            </a:r>
          </a:p>
          <a:p>
            <a:pPr lvl="1"/>
            <a:r>
              <a:rPr lang="en-US" dirty="0" smtClean="0"/>
              <a:t>In the worst case instead of having an </a:t>
            </a:r>
            <a:r>
              <a:rPr lang="en-US" b="1" i="1" dirty="0" smtClean="0"/>
              <a:t>O(log n) </a:t>
            </a:r>
            <a:r>
              <a:rPr lang="en-US" dirty="0" smtClean="0"/>
              <a:t>search time</a:t>
            </a:r>
          </a:p>
          <a:p>
            <a:pPr lvl="1"/>
            <a:r>
              <a:rPr lang="en-US" dirty="0" smtClean="0"/>
              <a:t>The search time is </a:t>
            </a:r>
            <a:r>
              <a:rPr lang="en-US" b="1" i="1" dirty="0" smtClean="0"/>
              <a:t>O(n)</a:t>
            </a:r>
            <a:endParaRPr lang="en-US" b="1" i="1" dirty="0"/>
          </a:p>
        </p:txBody>
      </p:sp>
      <p:sp>
        <p:nvSpPr>
          <p:cNvPr id="4" name="Oval 3"/>
          <p:cNvSpPr/>
          <p:nvPr/>
        </p:nvSpPr>
        <p:spPr>
          <a:xfrm>
            <a:off x="2286000" y="3733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4495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0200" y="4495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33800" y="5257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14400" y="5257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95800" y="6096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600" y="6096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5"/>
            <a:endCxn id="5" idx="1"/>
          </p:cNvCxnSpPr>
          <p:nvPr/>
        </p:nvCxnSpPr>
        <p:spPr>
          <a:xfrm>
            <a:off x="2676245" y="4124045"/>
            <a:ext cx="3625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5"/>
            <a:endCxn id="7" idx="1"/>
          </p:cNvCxnSpPr>
          <p:nvPr/>
        </p:nvCxnSpPr>
        <p:spPr>
          <a:xfrm>
            <a:off x="3362045" y="4886045"/>
            <a:ext cx="4387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5"/>
            <a:endCxn id="9" idx="1"/>
          </p:cNvCxnSpPr>
          <p:nvPr/>
        </p:nvCxnSpPr>
        <p:spPr>
          <a:xfrm>
            <a:off x="4124045" y="5648045"/>
            <a:ext cx="438710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3"/>
            <a:endCxn id="6" idx="7"/>
          </p:cNvCxnSpPr>
          <p:nvPr/>
        </p:nvCxnSpPr>
        <p:spPr>
          <a:xfrm flipH="1">
            <a:off x="1990445" y="4124045"/>
            <a:ext cx="3625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3"/>
            <a:endCxn id="8" idx="7"/>
          </p:cNvCxnSpPr>
          <p:nvPr/>
        </p:nvCxnSpPr>
        <p:spPr>
          <a:xfrm flipH="1">
            <a:off x="1304645" y="4886045"/>
            <a:ext cx="3625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3"/>
            <a:endCxn id="10" idx="7"/>
          </p:cNvCxnSpPr>
          <p:nvPr/>
        </p:nvCxnSpPr>
        <p:spPr>
          <a:xfrm flipH="1">
            <a:off x="618845" y="5648045"/>
            <a:ext cx="362510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019800" y="3733800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05600" y="4495800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467600" y="5257800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229600" y="6096000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1" idx="5"/>
            <a:endCxn id="22" idx="1"/>
          </p:cNvCxnSpPr>
          <p:nvPr/>
        </p:nvCxnSpPr>
        <p:spPr>
          <a:xfrm>
            <a:off x="6410045" y="4124045"/>
            <a:ext cx="3625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5"/>
            <a:endCxn id="23" idx="1"/>
          </p:cNvCxnSpPr>
          <p:nvPr/>
        </p:nvCxnSpPr>
        <p:spPr>
          <a:xfrm>
            <a:off x="7095845" y="4886045"/>
            <a:ext cx="4387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5"/>
            <a:endCxn id="24" idx="1"/>
          </p:cNvCxnSpPr>
          <p:nvPr/>
        </p:nvCxnSpPr>
        <p:spPr>
          <a:xfrm>
            <a:off x="7857845" y="5648045"/>
            <a:ext cx="438710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 what we want is a tree that stays relatively balanced so that we can maintain the O(log n) search time, </a:t>
            </a:r>
          </a:p>
          <a:p>
            <a:pPr lvl="1"/>
            <a:r>
              <a:rPr lang="en-US" dirty="0" smtClean="0"/>
              <a:t>BUT doesn’t require too much work in maintaining the balance so that we can still have O(log n) insertion time.</a:t>
            </a:r>
          </a:p>
          <a:p>
            <a:r>
              <a:rPr lang="en-US" dirty="0" smtClean="0"/>
              <a:t>2 Russian mathematicians, </a:t>
            </a:r>
            <a:r>
              <a:rPr lang="en-US" dirty="0" err="1" smtClean="0"/>
              <a:t>Adelson-Velski</a:t>
            </a:r>
            <a:r>
              <a:rPr lang="en-US" dirty="0" smtClean="0"/>
              <a:t> and Landis, created this type of almost balanced trees – </a:t>
            </a:r>
          </a:p>
          <a:p>
            <a:pPr lvl="1"/>
            <a:r>
              <a:rPr lang="en-US" dirty="0" smtClean="0"/>
              <a:t>known as AVL trees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0" y="1219200"/>
            <a:ext cx="5029200" cy="1981200"/>
          </a:xfrm>
        </p:spPr>
        <p:txBody>
          <a:bodyPr/>
          <a:lstStyle/>
          <a:p>
            <a:pPr lvl="1"/>
            <a:r>
              <a:rPr lang="en-US" sz="2400" dirty="0" smtClean="0"/>
              <a:t>The </a:t>
            </a:r>
            <a:r>
              <a:rPr lang="en-US" sz="2400" b="1" u="sng" dirty="0" smtClean="0">
                <a:solidFill>
                  <a:srgbClr val="7030A0"/>
                </a:solidFill>
              </a:rPr>
              <a:t>AVL tree property </a:t>
            </a:r>
            <a:r>
              <a:rPr lang="en-US" sz="2400" dirty="0" smtClean="0"/>
              <a:t>is that for any node N, the height of N’s left and right </a:t>
            </a:r>
            <a:r>
              <a:rPr lang="en-US" sz="2400" dirty="0" err="1" smtClean="0"/>
              <a:t>subtrees</a:t>
            </a:r>
            <a:r>
              <a:rPr lang="en-US" sz="2400" dirty="0" smtClean="0"/>
              <a:t> must be equal or differ by 1.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19600" y="1219200"/>
            <a:ext cx="495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u="sng" dirty="0" smtClean="0">
                <a:solidFill>
                  <a:srgbClr val="7030A0"/>
                </a:solidFill>
              </a:rPr>
              <a:t>height of a binary tree:</a:t>
            </a:r>
          </a:p>
          <a:p>
            <a:pPr lvl="1"/>
            <a:r>
              <a:rPr lang="en-US" sz="2400" dirty="0" smtClean="0"/>
              <a:t>the length of the longest path from the root to a leaf.</a:t>
            </a:r>
          </a:p>
          <a:p>
            <a:pPr lvl="1"/>
            <a:r>
              <a:rPr lang="en-US" sz="2400" dirty="0" smtClean="0"/>
              <a:t>(the height of an empty tree is -1)</a:t>
            </a:r>
          </a:p>
          <a:p>
            <a:pPr lvl="1"/>
            <a:r>
              <a:rPr lang="en-US" sz="2400" dirty="0" smtClean="0"/>
              <a:t>(the height of a leaf is 0)</a:t>
            </a:r>
          </a:p>
        </p:txBody>
      </p:sp>
      <p:sp>
        <p:nvSpPr>
          <p:cNvPr id="5" name="Oval 4"/>
          <p:cNvSpPr/>
          <p:nvPr/>
        </p:nvSpPr>
        <p:spPr>
          <a:xfrm>
            <a:off x="2564005" y="3886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478405" y="4648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49605" y="4724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40005" y="541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5" idx="5"/>
            <a:endCxn id="6" idx="1"/>
          </p:cNvCxnSpPr>
          <p:nvPr/>
        </p:nvCxnSpPr>
        <p:spPr>
          <a:xfrm rot="16200000" flipH="1">
            <a:off x="3030450" y="4200245"/>
            <a:ext cx="4387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  <a:endCxn id="7" idx="7"/>
          </p:cNvCxnSpPr>
          <p:nvPr/>
        </p:nvCxnSpPr>
        <p:spPr>
          <a:xfrm rot="5400000">
            <a:off x="2077950" y="42383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3"/>
            <a:endCxn id="8" idx="7"/>
          </p:cNvCxnSpPr>
          <p:nvPr/>
        </p:nvCxnSpPr>
        <p:spPr>
          <a:xfrm rot="5400000">
            <a:off x="1392150" y="51527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162800" y="3886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077200" y="4648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324600" y="4724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715000" y="541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31" idx="5"/>
            <a:endCxn id="32" idx="1"/>
          </p:cNvCxnSpPr>
          <p:nvPr/>
        </p:nvCxnSpPr>
        <p:spPr>
          <a:xfrm>
            <a:off x="7553045" y="4276445"/>
            <a:ext cx="5911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1" idx="3"/>
            <a:endCxn id="33" idx="7"/>
          </p:cNvCxnSpPr>
          <p:nvPr/>
        </p:nvCxnSpPr>
        <p:spPr>
          <a:xfrm flipH="1">
            <a:off x="6714845" y="4276445"/>
            <a:ext cx="514910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3"/>
            <a:endCxn id="34" idx="7"/>
          </p:cNvCxnSpPr>
          <p:nvPr/>
        </p:nvCxnSpPr>
        <p:spPr>
          <a:xfrm rot="5400000">
            <a:off x="6067145" y="51527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858000" y="541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324600" y="617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620000" y="541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33" idx="5"/>
            <a:endCxn id="38" idx="1"/>
          </p:cNvCxnSpPr>
          <p:nvPr/>
        </p:nvCxnSpPr>
        <p:spPr>
          <a:xfrm rot="16200000" flipH="1">
            <a:off x="6638645" y="5190845"/>
            <a:ext cx="3625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2" idx="3"/>
            <a:endCxn id="40" idx="7"/>
          </p:cNvCxnSpPr>
          <p:nvPr/>
        </p:nvCxnSpPr>
        <p:spPr>
          <a:xfrm flipH="1">
            <a:off x="8010245" y="5038445"/>
            <a:ext cx="1339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3"/>
            <a:endCxn id="39" idx="7"/>
          </p:cNvCxnSpPr>
          <p:nvPr/>
        </p:nvCxnSpPr>
        <p:spPr>
          <a:xfrm flipH="1">
            <a:off x="6714845" y="5800445"/>
            <a:ext cx="210110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ight Arrow 43"/>
          <p:cNvSpPr/>
          <p:nvPr/>
        </p:nvSpPr>
        <p:spPr>
          <a:xfrm rot="1387246">
            <a:off x="1213555" y="3452012"/>
            <a:ext cx="1373566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Height = 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 rot="1387246">
            <a:off x="-31886" y="5182935"/>
            <a:ext cx="1095864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8" name="Left Arrow 47"/>
          <p:cNvSpPr/>
          <p:nvPr/>
        </p:nvSpPr>
        <p:spPr>
          <a:xfrm rot="20010042">
            <a:off x="2237446" y="5130950"/>
            <a:ext cx="905302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-1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 rot="1387246">
            <a:off x="5824362" y="3452012"/>
            <a:ext cx="1373566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Height = 3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 rot="1387246">
            <a:off x="5314474" y="4352654"/>
            <a:ext cx="1106101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</a:t>
            </a:r>
            <a:r>
              <a:rPr lang="en-US" sz="2000" b="1" dirty="0" smtClean="0">
                <a:solidFill>
                  <a:schemeClr val="tx1"/>
                </a:solidFill>
              </a:rPr>
              <a:t>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6" name="Left Arrow 55"/>
          <p:cNvSpPr/>
          <p:nvPr/>
        </p:nvSpPr>
        <p:spPr>
          <a:xfrm rot="20010042">
            <a:off x="8456842" y="4386464"/>
            <a:ext cx="939301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</a:t>
            </a:r>
            <a:r>
              <a:rPr lang="en-US" sz="2000" b="1" dirty="0" smtClean="0">
                <a:solidFill>
                  <a:schemeClr val="tx1"/>
                </a:solidFill>
              </a:rPr>
              <a:t>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48" grpId="0" animBg="1"/>
      <p:bldP spid="52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0" y="1219200"/>
            <a:ext cx="5029200" cy="1981200"/>
          </a:xfrm>
        </p:spPr>
        <p:txBody>
          <a:bodyPr/>
          <a:lstStyle/>
          <a:p>
            <a:pPr lvl="1"/>
            <a:r>
              <a:rPr lang="en-US" sz="2400" dirty="0" smtClean="0"/>
              <a:t>The </a:t>
            </a:r>
            <a:r>
              <a:rPr lang="en-US" sz="2400" b="1" u="sng" dirty="0" smtClean="0">
                <a:solidFill>
                  <a:srgbClr val="7030A0"/>
                </a:solidFill>
              </a:rPr>
              <a:t>AVL tree property </a:t>
            </a:r>
            <a:r>
              <a:rPr lang="en-US" sz="2400" dirty="0" smtClean="0"/>
              <a:t>is that for any node N, the height of N’s left and right </a:t>
            </a:r>
            <a:r>
              <a:rPr lang="en-US" sz="2400" dirty="0" err="1" smtClean="0"/>
              <a:t>subtrees</a:t>
            </a:r>
            <a:r>
              <a:rPr lang="en-US" sz="2400" dirty="0" smtClean="0"/>
              <a:t> must be equal or differ by 1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b="1" u="sng" dirty="0" smtClean="0">
                <a:solidFill>
                  <a:srgbClr val="7030A0"/>
                </a:solidFill>
              </a:rPr>
              <a:t>B</a:t>
            </a:r>
            <a:r>
              <a:rPr lang="en-US" sz="2400" b="1" u="sng" dirty="0" smtClean="0">
                <a:solidFill>
                  <a:srgbClr val="7030A0"/>
                </a:solidFill>
              </a:rPr>
              <a:t>alance Factor</a:t>
            </a:r>
            <a:r>
              <a:rPr lang="en-US" sz="2400" dirty="0" smtClean="0"/>
              <a:t> is the difference in heights of the left and right </a:t>
            </a:r>
            <a:r>
              <a:rPr lang="en-US" sz="2400" dirty="0" err="1" smtClean="0"/>
              <a:t>subtrees</a:t>
            </a:r>
            <a:r>
              <a:rPr lang="en-US" sz="2400" dirty="0" smtClean="0"/>
              <a:t> at any node.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19600" y="1219200"/>
            <a:ext cx="495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u="sng" dirty="0" smtClean="0">
                <a:solidFill>
                  <a:srgbClr val="7030A0"/>
                </a:solidFill>
              </a:rPr>
              <a:t>height of a binary tree:</a:t>
            </a:r>
          </a:p>
          <a:p>
            <a:pPr lvl="1"/>
            <a:r>
              <a:rPr lang="en-US" sz="2400" dirty="0" smtClean="0"/>
              <a:t>the length of the longest path from the root to a leaf.</a:t>
            </a:r>
          </a:p>
          <a:p>
            <a:pPr lvl="1"/>
            <a:r>
              <a:rPr lang="en-US" sz="2400" dirty="0" smtClean="0"/>
              <a:t>(the height of an empty tree is -1)</a:t>
            </a:r>
          </a:p>
          <a:p>
            <a:pPr lvl="1"/>
            <a:r>
              <a:rPr lang="en-US" sz="2400" dirty="0" smtClean="0"/>
              <a:t>(the height of a leaf is 0)</a:t>
            </a:r>
          </a:p>
        </p:txBody>
      </p:sp>
      <p:sp>
        <p:nvSpPr>
          <p:cNvPr id="5" name="Oval 4"/>
          <p:cNvSpPr/>
          <p:nvPr/>
        </p:nvSpPr>
        <p:spPr>
          <a:xfrm>
            <a:off x="2013224" y="4495800"/>
            <a:ext cx="457200" cy="457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649619" y="5257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354219" y="5334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4619" y="6019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5" idx="5"/>
            <a:endCxn id="6" idx="1"/>
          </p:cNvCxnSpPr>
          <p:nvPr/>
        </p:nvCxnSpPr>
        <p:spPr>
          <a:xfrm>
            <a:off x="2403469" y="4886045"/>
            <a:ext cx="313105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  <a:endCxn id="7" idx="7"/>
          </p:cNvCxnSpPr>
          <p:nvPr/>
        </p:nvCxnSpPr>
        <p:spPr>
          <a:xfrm flipH="1">
            <a:off x="1744464" y="4886045"/>
            <a:ext cx="335715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3"/>
            <a:endCxn id="8" idx="7"/>
          </p:cNvCxnSpPr>
          <p:nvPr/>
        </p:nvCxnSpPr>
        <p:spPr>
          <a:xfrm rot="5400000">
            <a:off x="1096764" y="57623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162800" y="4006545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358412" y="4768545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943600" y="4844745"/>
            <a:ext cx="457200" cy="457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31" idx="5"/>
            <a:endCxn id="32" idx="1"/>
          </p:cNvCxnSpPr>
          <p:nvPr/>
        </p:nvCxnSpPr>
        <p:spPr>
          <a:xfrm>
            <a:off x="7553045" y="4396790"/>
            <a:ext cx="872322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1" idx="3"/>
            <a:endCxn id="33" idx="7"/>
          </p:cNvCxnSpPr>
          <p:nvPr/>
        </p:nvCxnSpPr>
        <p:spPr>
          <a:xfrm flipH="1">
            <a:off x="6333845" y="4396790"/>
            <a:ext cx="895910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477000" y="5530545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867400" y="6368745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48812" y="5530545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33" idx="5"/>
            <a:endCxn id="38" idx="1"/>
          </p:cNvCxnSpPr>
          <p:nvPr/>
        </p:nvCxnSpPr>
        <p:spPr>
          <a:xfrm rot="16200000" flipH="1">
            <a:off x="6257645" y="5311190"/>
            <a:ext cx="362510" cy="210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2" idx="3"/>
            <a:endCxn id="40" idx="7"/>
          </p:cNvCxnSpPr>
          <p:nvPr/>
        </p:nvCxnSpPr>
        <p:spPr>
          <a:xfrm rot="5400000">
            <a:off x="8062857" y="5234990"/>
            <a:ext cx="4387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3"/>
            <a:endCxn id="39" idx="7"/>
          </p:cNvCxnSpPr>
          <p:nvPr/>
        </p:nvCxnSpPr>
        <p:spPr>
          <a:xfrm rot="5400000">
            <a:off x="6143345" y="6035090"/>
            <a:ext cx="5149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ight Arrow 43"/>
          <p:cNvSpPr/>
          <p:nvPr/>
        </p:nvSpPr>
        <p:spPr>
          <a:xfrm rot="1387246">
            <a:off x="662774" y="4061612"/>
            <a:ext cx="1373566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5" name="Right Arrow 44"/>
          <p:cNvSpPr/>
          <p:nvPr/>
        </p:nvSpPr>
        <p:spPr>
          <a:xfrm rot="1387246">
            <a:off x="272503" y="4876125"/>
            <a:ext cx="1106101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6" name="Left Arrow 45"/>
          <p:cNvSpPr/>
          <p:nvPr/>
        </p:nvSpPr>
        <p:spPr>
          <a:xfrm rot="20010042">
            <a:off x="2881471" y="4909935"/>
            <a:ext cx="939301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 rot="1387246">
            <a:off x="5154826" y="4559641"/>
            <a:ext cx="968558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= 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5" name="Left Arrow 54"/>
          <p:cNvSpPr/>
          <p:nvPr/>
        </p:nvSpPr>
        <p:spPr>
          <a:xfrm rot="20010042">
            <a:off x="6763728" y="5235643"/>
            <a:ext cx="835139" cy="4572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 rot="1387246">
            <a:off x="4540115" y="5378689"/>
            <a:ext cx="1095864" cy="449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 = </a:t>
            </a:r>
            <a:r>
              <a:rPr lang="en-US" sz="2000" b="1" dirty="0" smtClean="0">
                <a:solidFill>
                  <a:schemeClr val="tx1"/>
                </a:solidFill>
              </a:rPr>
              <a:t>-1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53" grpId="0" animBg="1"/>
      <p:bldP spid="55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Non-AVL Trees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1676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514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" y="3200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  <a:endCxn id="5" idx="7"/>
          </p:cNvCxnSpPr>
          <p:nvPr/>
        </p:nvCxnSpPr>
        <p:spPr>
          <a:xfrm rot="5400000">
            <a:off x="1647545" y="20285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6" idx="7"/>
          </p:cNvCxnSpPr>
          <p:nvPr/>
        </p:nvCxnSpPr>
        <p:spPr>
          <a:xfrm rot="5400000">
            <a:off x="961745" y="29429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05000" y="4114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990600" y="4953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00200" y="56388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3"/>
            <a:endCxn id="10" idx="7"/>
          </p:cNvCxnSpPr>
          <p:nvPr/>
        </p:nvCxnSpPr>
        <p:spPr>
          <a:xfrm rot="5400000">
            <a:off x="1418945" y="44669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5"/>
            <a:endCxn id="11" idx="1"/>
          </p:cNvCxnSpPr>
          <p:nvPr/>
        </p:nvCxnSpPr>
        <p:spPr>
          <a:xfrm>
            <a:off x="1380845" y="53432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572000" y="2286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19" idx="0"/>
            <a:endCxn id="16" idx="3"/>
          </p:cNvCxnSpPr>
          <p:nvPr/>
        </p:nvCxnSpPr>
        <p:spPr>
          <a:xfrm flipV="1">
            <a:off x="4191000" y="2806326"/>
            <a:ext cx="470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5"/>
            <a:endCxn id="20" idx="0"/>
          </p:cNvCxnSpPr>
          <p:nvPr/>
        </p:nvCxnSpPr>
        <p:spPr>
          <a:xfrm>
            <a:off x="5092326" y="2806326"/>
            <a:ext cx="4702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886200" y="3048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57800" y="3048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3528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267200" y="3810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27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86200" y="4572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19" idx="5"/>
            <a:endCxn id="22" idx="0"/>
          </p:cNvCxnSpPr>
          <p:nvPr/>
        </p:nvCxnSpPr>
        <p:spPr>
          <a:xfrm>
            <a:off x="4406526" y="35683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0"/>
            <a:endCxn id="19" idx="3"/>
          </p:cNvCxnSpPr>
          <p:nvPr/>
        </p:nvCxnSpPr>
        <p:spPr>
          <a:xfrm flipV="1">
            <a:off x="3657600" y="35683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23" idx="0"/>
          </p:cNvCxnSpPr>
          <p:nvPr/>
        </p:nvCxnSpPr>
        <p:spPr>
          <a:xfrm flipH="1">
            <a:off x="4191000" y="4330326"/>
            <a:ext cx="1654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467600" y="26670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42" idx="0"/>
            <a:endCxn id="36" idx="3"/>
          </p:cNvCxnSpPr>
          <p:nvPr/>
        </p:nvCxnSpPr>
        <p:spPr>
          <a:xfrm flipV="1">
            <a:off x="7315200" y="3187326"/>
            <a:ext cx="2416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6" idx="5"/>
            <a:endCxn id="40" idx="0"/>
          </p:cNvCxnSpPr>
          <p:nvPr/>
        </p:nvCxnSpPr>
        <p:spPr>
          <a:xfrm>
            <a:off x="7987926" y="3187326"/>
            <a:ext cx="3178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477000" y="4038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01000" y="3352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5943600" y="4800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010400" y="33528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27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6934200" y="4800600"/>
            <a:ext cx="609600" cy="609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39" idx="0"/>
            <a:endCxn id="42" idx="3"/>
          </p:cNvCxnSpPr>
          <p:nvPr/>
        </p:nvCxnSpPr>
        <p:spPr>
          <a:xfrm flipV="1">
            <a:off x="6781800" y="3873126"/>
            <a:ext cx="317874" cy="1654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1" idx="0"/>
            <a:endCxn id="39" idx="3"/>
          </p:cNvCxnSpPr>
          <p:nvPr/>
        </p:nvCxnSpPr>
        <p:spPr>
          <a:xfrm flipV="1">
            <a:off x="6248400" y="4558926"/>
            <a:ext cx="3178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5"/>
            <a:endCxn id="43" idx="0"/>
          </p:cNvCxnSpPr>
          <p:nvPr/>
        </p:nvCxnSpPr>
        <p:spPr>
          <a:xfrm>
            <a:off x="6997326" y="4558926"/>
            <a:ext cx="241674" cy="241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229600" cy="26669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Now that we know what an AVL tree is, </a:t>
            </a:r>
          </a:p>
          <a:p>
            <a:pPr lvl="1"/>
            <a:r>
              <a:rPr lang="en-US" dirty="0" smtClean="0"/>
              <a:t>now the question is how do we maintain this AVL tree property when new nodes are inserted or deleted?</a:t>
            </a:r>
          </a:p>
          <a:p>
            <a:pPr lvl="1"/>
            <a:r>
              <a:rPr lang="en-US" dirty="0" smtClean="0"/>
              <a:t>When an imbalance is introduced to a tree, it is localized to 3 nodes and their 4 </a:t>
            </a:r>
            <a:r>
              <a:rPr lang="en-US" dirty="0" err="1" smtClean="0"/>
              <a:t>subtrees</a:t>
            </a:r>
            <a:r>
              <a:rPr lang="en-US" dirty="0" smtClean="0"/>
              <a:t>.  </a:t>
            </a:r>
          </a:p>
          <a:p>
            <a:pPr lvl="2"/>
            <a:r>
              <a:rPr lang="en-US" dirty="0" smtClean="0"/>
              <a:t>Denote the 3 nodes as </a:t>
            </a:r>
            <a:r>
              <a:rPr lang="en-US" b="1" dirty="0" smtClean="0"/>
              <a:t>A, B, C </a:t>
            </a:r>
            <a:r>
              <a:rPr lang="en-US" dirty="0" smtClean="0"/>
              <a:t>in their </a:t>
            </a:r>
            <a:r>
              <a:rPr lang="en-US" dirty="0" err="1" smtClean="0"/>
              <a:t>inorder</a:t>
            </a:r>
            <a:r>
              <a:rPr lang="en-US" dirty="0" smtClean="0"/>
              <a:t> listing.</a:t>
            </a:r>
          </a:p>
          <a:p>
            <a:pPr lvl="2"/>
            <a:r>
              <a:rPr lang="en-US" dirty="0" smtClean="0"/>
              <a:t>Here are the 4 </a:t>
            </a:r>
            <a:r>
              <a:rPr lang="en-US" dirty="0" err="1" smtClean="0"/>
              <a:t>possibilites</a:t>
            </a:r>
            <a:r>
              <a:rPr lang="en-US" dirty="0" smtClean="0"/>
              <a:t> of the imbalances that could occur: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05000" y="4572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90600" y="5410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6096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  <a:endCxn id="5" idx="7"/>
          </p:cNvCxnSpPr>
          <p:nvPr/>
        </p:nvCxnSpPr>
        <p:spPr>
          <a:xfrm rot="5400000">
            <a:off x="1418945" y="49241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6" idx="7"/>
          </p:cNvCxnSpPr>
          <p:nvPr/>
        </p:nvCxnSpPr>
        <p:spPr>
          <a:xfrm rot="5400000">
            <a:off x="733145" y="58385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14800" y="4648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00400" y="5486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0000" y="617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3"/>
            <a:endCxn id="10" idx="7"/>
          </p:cNvCxnSpPr>
          <p:nvPr/>
        </p:nvCxnSpPr>
        <p:spPr>
          <a:xfrm rot="5400000">
            <a:off x="3628745" y="50003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5"/>
            <a:endCxn id="11" idx="1"/>
          </p:cNvCxnSpPr>
          <p:nvPr/>
        </p:nvCxnSpPr>
        <p:spPr>
          <a:xfrm>
            <a:off x="3590645" y="58766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001155" y="4648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620000" y="5486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229600" y="617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6" idx="5"/>
            <a:endCxn id="17" idx="1"/>
          </p:cNvCxnSpPr>
          <p:nvPr/>
        </p:nvCxnSpPr>
        <p:spPr>
          <a:xfrm>
            <a:off x="7391400" y="5038445"/>
            <a:ext cx="295555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7" idx="5"/>
            <a:endCxn id="18" idx="1"/>
          </p:cNvCxnSpPr>
          <p:nvPr/>
        </p:nvCxnSpPr>
        <p:spPr>
          <a:xfrm>
            <a:off x="8010245" y="58766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562600" y="4800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257645" y="5562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562600" y="6248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8" idx="5"/>
            <a:endCxn id="29" idx="1"/>
          </p:cNvCxnSpPr>
          <p:nvPr/>
        </p:nvCxnSpPr>
        <p:spPr>
          <a:xfrm>
            <a:off x="5952845" y="5190845"/>
            <a:ext cx="371755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3"/>
            <a:endCxn id="30" idx="7"/>
          </p:cNvCxnSpPr>
          <p:nvPr/>
        </p:nvCxnSpPr>
        <p:spPr>
          <a:xfrm flipH="1">
            <a:off x="5952845" y="5952845"/>
            <a:ext cx="371755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All 4 imbalance cases can be solved by converting to the following tree: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2286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14400" y="3124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" y="38100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  <a:endCxn id="5" idx="7"/>
          </p:cNvCxnSpPr>
          <p:nvPr/>
        </p:nvCxnSpPr>
        <p:spPr>
          <a:xfrm rot="5400000">
            <a:off x="1342745" y="26381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6" idx="7"/>
          </p:cNvCxnSpPr>
          <p:nvPr/>
        </p:nvCxnSpPr>
        <p:spPr>
          <a:xfrm rot="5400000">
            <a:off x="656945" y="3552545"/>
            <a:ext cx="362510" cy="2863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038600" y="236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24200" y="3200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33800" y="3886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9" idx="3"/>
            <a:endCxn id="10" idx="7"/>
          </p:cNvCxnSpPr>
          <p:nvPr/>
        </p:nvCxnSpPr>
        <p:spPr>
          <a:xfrm rot="5400000">
            <a:off x="3552545" y="2714345"/>
            <a:ext cx="514910" cy="5911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5"/>
            <a:endCxn id="11" idx="1"/>
          </p:cNvCxnSpPr>
          <p:nvPr/>
        </p:nvCxnSpPr>
        <p:spPr>
          <a:xfrm>
            <a:off x="3514445" y="35906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924955" y="2362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543800" y="3200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153400" y="38862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6" idx="5"/>
            <a:endCxn id="17" idx="1"/>
          </p:cNvCxnSpPr>
          <p:nvPr/>
        </p:nvCxnSpPr>
        <p:spPr>
          <a:xfrm>
            <a:off x="7315200" y="2752445"/>
            <a:ext cx="295555" cy="514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7" idx="5"/>
            <a:endCxn id="18" idx="1"/>
          </p:cNvCxnSpPr>
          <p:nvPr/>
        </p:nvCxnSpPr>
        <p:spPr>
          <a:xfrm>
            <a:off x="7934045" y="35906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486400" y="2514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6181445" y="3276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486400" y="3962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28" idx="5"/>
            <a:endCxn id="29" idx="1"/>
          </p:cNvCxnSpPr>
          <p:nvPr/>
        </p:nvCxnSpPr>
        <p:spPr>
          <a:xfrm>
            <a:off x="5876645" y="2904845"/>
            <a:ext cx="371755" cy="4387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3"/>
            <a:endCxn id="30" idx="7"/>
          </p:cNvCxnSpPr>
          <p:nvPr/>
        </p:nvCxnSpPr>
        <p:spPr>
          <a:xfrm flipH="1">
            <a:off x="5876645" y="3666845"/>
            <a:ext cx="371755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>
            <a:off x="4343400" y="4038600"/>
            <a:ext cx="685800" cy="13716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33800" y="6248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4495800" y="55626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5105400" y="6248400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>
            <a:stCxn id="39" idx="7"/>
            <a:endCxn id="40" idx="3"/>
          </p:cNvCxnSpPr>
          <p:nvPr/>
        </p:nvCxnSpPr>
        <p:spPr>
          <a:xfrm flipV="1">
            <a:off x="4124045" y="5952845"/>
            <a:ext cx="4387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0" idx="5"/>
            <a:endCxn id="41" idx="1"/>
          </p:cNvCxnSpPr>
          <p:nvPr/>
        </p:nvCxnSpPr>
        <p:spPr>
          <a:xfrm>
            <a:off x="4886045" y="5952845"/>
            <a:ext cx="286310" cy="3625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16211</TotalTime>
  <Words>1196</Words>
  <Application>Microsoft Office PowerPoint</Application>
  <PresentationFormat>On-screen Show (4:3)</PresentationFormat>
  <Paragraphs>369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ucf_STRIPES_yellow</vt:lpstr>
      <vt:lpstr>AVL  TREES</vt:lpstr>
      <vt:lpstr>AVL Trees</vt:lpstr>
      <vt:lpstr>AVL Trees</vt:lpstr>
      <vt:lpstr>AVL Trees</vt:lpstr>
      <vt:lpstr>AVL Trees</vt:lpstr>
      <vt:lpstr>AVL Trees</vt:lpstr>
      <vt:lpstr>Non-AVL Trees</vt:lpstr>
      <vt:lpstr>AVL Trees</vt:lpstr>
      <vt:lpstr>AVL Trees</vt:lpstr>
      <vt:lpstr>Slide 10</vt:lpstr>
      <vt:lpstr>AVL Tree Insert</vt:lpstr>
      <vt:lpstr>AVL Tree Insert Examples</vt:lpstr>
      <vt:lpstr>AVL Tree Insert Examples</vt:lpstr>
      <vt:lpstr>AVL Tree Insert Examples</vt:lpstr>
      <vt:lpstr>AVL Tree Insert Examples</vt:lpstr>
      <vt:lpstr>AVL Tree Insert Examples</vt:lpstr>
      <vt:lpstr>AVL Tree Insert Examples</vt:lpstr>
      <vt:lpstr>AVL Tree Insert Examples</vt:lpstr>
      <vt:lpstr>AVL Tree example</vt:lpstr>
      <vt:lpstr>AVL Tree example - ANSWER</vt:lpstr>
      <vt:lpstr>AVL Tree example - ANSWER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414</cp:revision>
  <dcterms:created xsi:type="dcterms:W3CDTF">2011-06-06T20:26:19Z</dcterms:created>
  <dcterms:modified xsi:type="dcterms:W3CDTF">2011-12-02T21:49:50Z</dcterms:modified>
</cp:coreProperties>
</file>