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0" r:id="rId5"/>
    <p:sldId id="261" r:id="rId6"/>
    <p:sldId id="264" r:id="rId7"/>
    <p:sldId id="263" r:id="rId8"/>
    <p:sldId id="265" r:id="rId9"/>
    <p:sldId id="262" r:id="rId10"/>
    <p:sldId id="266" r:id="rId11"/>
    <p:sldId id="267" r:id="rId12"/>
    <p:sldId id="269" r:id="rId13"/>
    <p:sldId id="268" r:id="rId14"/>
    <p:sldId id="272" r:id="rId15"/>
    <p:sldId id="273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7" autoAdjust="0"/>
    <p:restoredTop sz="90452" autoAdjust="0"/>
  </p:normalViewPr>
  <p:slideViewPr>
    <p:cSldViewPr>
      <p:cViewPr>
        <p:scale>
          <a:sx n="60" d="100"/>
          <a:sy n="60" d="100"/>
        </p:scale>
        <p:origin x="-31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tencil" pitchFamily="82" charset="0"/>
              </a:rPr>
              <a:t>Heaps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Heap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1905000"/>
          </a:xfrm>
        </p:spPr>
        <p:txBody>
          <a:bodyPr>
            <a:normAutofit fontScale="92500"/>
          </a:bodyPr>
          <a:lstStyle/>
          <a:p>
            <a:r>
              <a:rPr lang="en-US" u="sng" dirty="0" smtClean="0"/>
              <a:t>Array Implementation:</a:t>
            </a:r>
          </a:p>
          <a:p>
            <a:pPr lvl="1"/>
            <a:r>
              <a:rPr lang="en-US" dirty="0" smtClean="0"/>
              <a:t>Instead of using a binary tree implementation,</a:t>
            </a:r>
          </a:p>
          <a:p>
            <a:pPr lvl="1"/>
            <a:r>
              <a:rPr lang="en-US" dirty="0" smtClean="0"/>
              <a:t>We can use an array implementation where the children of the node at index</a:t>
            </a:r>
            <a:r>
              <a:rPr lang="en-US" b="1" i="1" dirty="0" smtClean="0"/>
              <a:t>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dirty="0" smtClean="0"/>
              <a:t>are the nodes at indices </a:t>
            </a:r>
            <a:r>
              <a:rPr lang="en-US" b="1" i="1" dirty="0" smtClean="0"/>
              <a:t>2i </a:t>
            </a:r>
            <a:r>
              <a:rPr lang="en-US" dirty="0" smtClean="0"/>
              <a:t>and </a:t>
            </a:r>
            <a:r>
              <a:rPr lang="en-US" b="1" i="1" dirty="0" smtClean="0"/>
              <a:t>2i+1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6200" y="5562600"/>
          <a:ext cx="8991600" cy="1219200"/>
        </p:xfrm>
        <a:graphic>
          <a:graphicData uri="http://schemas.openxmlformats.org/drawingml/2006/table">
            <a:tbl>
              <a:tblPr/>
              <a:tblGrid>
                <a:gridCol w="988338"/>
                <a:gridCol w="896705"/>
                <a:gridCol w="897524"/>
                <a:gridCol w="897524"/>
                <a:gridCol w="897524"/>
                <a:gridCol w="897524"/>
                <a:gridCol w="897524"/>
                <a:gridCol w="872979"/>
                <a:gridCol w="872979"/>
                <a:gridCol w="872979"/>
              </a:tblGrid>
              <a:tr h="487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index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</a:rPr>
                        <a:t>0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</a:rPr>
                        <a:t>1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</a:rPr>
                        <a:t>2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</a:rPr>
                        <a:t>3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</a:rPr>
                        <a:t>4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</a:rPr>
                        <a:t>5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6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7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Arial"/>
                          <a:ea typeface="Times New Roman"/>
                        </a:rPr>
                        <a:t>…n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node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X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Arial"/>
                          <a:ea typeface="Times New Roman"/>
                        </a:rPr>
                        <a:t>5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Arial"/>
                          <a:ea typeface="Times New Roman"/>
                        </a:rPr>
                        <a:t>Sarah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35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Sally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Arial"/>
                          <a:ea typeface="Times New Roman"/>
                        </a:rPr>
                        <a:t>10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Arial"/>
                          <a:ea typeface="Times New Roman"/>
                        </a:rPr>
                        <a:t>Mags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200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Otto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100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Ken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</a:rPr>
                        <a:t>10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Arial"/>
                          <a:ea typeface="Times New Roman"/>
                        </a:rPr>
                        <a:t>Mags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Oval 19"/>
          <p:cNvSpPr/>
          <p:nvPr/>
        </p:nvSpPr>
        <p:spPr>
          <a:xfrm>
            <a:off x="3886200" y="27432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438400" y="36576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35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Sally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486400" y="3657600"/>
            <a:ext cx="10668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600200" y="4572000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Otto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/>
          <p:cNvCxnSpPr>
            <a:stCxn id="20" idx="3"/>
            <a:endCxn id="21" idx="7"/>
          </p:cNvCxnSpPr>
          <p:nvPr/>
        </p:nvCxnSpPr>
        <p:spPr>
          <a:xfrm flipH="1">
            <a:off x="3414011" y="3458649"/>
            <a:ext cx="639578" cy="310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0" idx="5"/>
            <a:endCxn id="22" idx="1"/>
          </p:cNvCxnSpPr>
          <p:nvPr/>
        </p:nvCxnSpPr>
        <p:spPr>
          <a:xfrm>
            <a:off x="4861811" y="3458649"/>
            <a:ext cx="780818" cy="2993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3"/>
            <a:endCxn id="23" idx="0"/>
          </p:cNvCxnSpPr>
          <p:nvPr/>
        </p:nvCxnSpPr>
        <p:spPr>
          <a:xfrm flipH="1">
            <a:off x="2171700" y="4308008"/>
            <a:ext cx="434089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3200400" y="4572000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Ken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>
            <a:stCxn id="21" idx="5"/>
            <a:endCxn id="27" idx="0"/>
          </p:cNvCxnSpPr>
          <p:nvPr/>
        </p:nvCxnSpPr>
        <p:spPr>
          <a:xfrm>
            <a:off x="3414011" y="4308008"/>
            <a:ext cx="357889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800600" y="45720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>
            <a:stCxn id="22" idx="3"/>
            <a:endCxn id="29" idx="0"/>
          </p:cNvCxnSpPr>
          <p:nvPr/>
        </p:nvCxnSpPr>
        <p:spPr>
          <a:xfrm flipH="1">
            <a:off x="5372100" y="4242967"/>
            <a:ext cx="270529" cy="329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876800" y="4572000"/>
            <a:ext cx="10668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486400" y="36576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410200" y="35814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3886200" y="28194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248400" y="4607392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45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>
            <a:stCxn id="33" idx="5"/>
            <a:endCxn id="35" idx="0"/>
          </p:cNvCxnSpPr>
          <p:nvPr/>
        </p:nvCxnSpPr>
        <p:spPr>
          <a:xfrm>
            <a:off x="6385811" y="4296849"/>
            <a:ext cx="434089" cy="310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53200" y="6096000"/>
            <a:ext cx="762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477000" y="60960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Steph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810000" y="60960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Steph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77000" y="60960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Mags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981200" y="60960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Steph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810000" y="6096000"/>
            <a:ext cx="83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Sarah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391400" y="6096000"/>
            <a:ext cx="762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9" grpId="0" animBg="1"/>
      <p:bldP spid="29" grpId="1" animBg="1"/>
      <p:bldP spid="31" grpId="0" animBg="1"/>
      <p:bldP spid="32" grpId="0" animBg="1"/>
      <p:bldP spid="32" grpId="1" animBg="1"/>
      <p:bldP spid="33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1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57200" y="1066800"/>
            <a:ext cx="4038600" cy="5791200"/>
          </a:xfrm>
        </p:spPr>
        <p:txBody>
          <a:bodyPr/>
          <a:lstStyle/>
          <a:p>
            <a:pPr lvl="1"/>
            <a:r>
              <a:rPr lang="en-US" dirty="0" smtClean="0"/>
              <a:t>Delete the min (which is always the root), and return: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Now we need to replace it, but with what?</a:t>
            </a:r>
          </a:p>
          <a:p>
            <a:pPr lvl="2"/>
            <a:r>
              <a:rPr lang="en-US" dirty="0" smtClean="0"/>
              <a:t>Replace with the last element in the array, or the last node added to the tree.</a:t>
            </a:r>
          </a:p>
          <a:p>
            <a:pPr lvl="1"/>
            <a:r>
              <a:rPr lang="en-US" dirty="0" smtClean="0"/>
              <a:t>Then Percolate Down.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00600" y="25146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35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Sally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114800" y="3429000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Otto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17" idx="3"/>
            <a:endCxn id="5" idx="7"/>
          </p:cNvCxnSpPr>
          <p:nvPr/>
        </p:nvCxnSpPr>
        <p:spPr>
          <a:xfrm flipH="1">
            <a:off x="5776211" y="2250608"/>
            <a:ext cx="410978" cy="3755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7" idx="5"/>
            <a:endCxn id="16" idx="1"/>
          </p:cNvCxnSpPr>
          <p:nvPr/>
        </p:nvCxnSpPr>
        <p:spPr>
          <a:xfrm>
            <a:off x="6995411" y="2250608"/>
            <a:ext cx="563378" cy="310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3"/>
            <a:endCxn id="7" idx="0"/>
          </p:cNvCxnSpPr>
          <p:nvPr/>
        </p:nvCxnSpPr>
        <p:spPr>
          <a:xfrm flipH="1">
            <a:off x="4686300" y="3165008"/>
            <a:ext cx="281689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410200" y="3429000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Ken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5" idx="5"/>
            <a:endCxn id="11" idx="0"/>
          </p:cNvCxnSpPr>
          <p:nvPr/>
        </p:nvCxnSpPr>
        <p:spPr>
          <a:xfrm>
            <a:off x="5776211" y="3165008"/>
            <a:ext cx="205489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6" idx="3"/>
            <a:endCxn id="14" idx="0"/>
          </p:cNvCxnSpPr>
          <p:nvPr/>
        </p:nvCxnSpPr>
        <p:spPr>
          <a:xfrm flipH="1">
            <a:off x="7315200" y="3153849"/>
            <a:ext cx="243589" cy="2751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781800" y="3429000"/>
            <a:ext cx="10668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391400" y="24384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019800" y="16002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001000" y="3464392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45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>
            <a:stCxn id="16" idx="5"/>
            <a:endCxn id="18" idx="0"/>
          </p:cNvCxnSpPr>
          <p:nvPr/>
        </p:nvCxnSpPr>
        <p:spPr>
          <a:xfrm>
            <a:off x="8367011" y="3153849"/>
            <a:ext cx="205489" cy="310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1752600" y="23622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2352" y="4572000"/>
            <a:ext cx="447411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u="sng" dirty="0" smtClean="0"/>
              <a:t>Percolate Down:</a:t>
            </a:r>
          </a:p>
          <a:p>
            <a:r>
              <a:rPr lang="en-US" sz="2200" dirty="0" smtClean="0"/>
              <a:t>If the children of this node </a:t>
            </a:r>
          </a:p>
          <a:p>
            <a:r>
              <a:rPr lang="en-US" sz="2200" dirty="0" smtClean="0"/>
              <a:t>has children less than it </a:t>
            </a:r>
          </a:p>
          <a:p>
            <a:r>
              <a:rPr lang="en-US" sz="2200" dirty="0" smtClean="0"/>
              <a:t>swap it with the MIN of its 2 children,</a:t>
            </a:r>
          </a:p>
          <a:p>
            <a:r>
              <a:rPr lang="en-US" sz="2200" dirty="0" smtClean="0"/>
              <a:t>until the node has children </a:t>
            </a:r>
          </a:p>
          <a:p>
            <a:r>
              <a:rPr lang="en-US" sz="2200" dirty="0" smtClean="0"/>
              <a:t>that are larger than it.</a:t>
            </a:r>
            <a:endParaRPr lang="en-US" sz="2200" dirty="0"/>
          </a:p>
        </p:txBody>
      </p:sp>
      <p:sp>
        <p:nvSpPr>
          <p:cNvPr id="21" name="Oval 20"/>
          <p:cNvSpPr/>
          <p:nvPr/>
        </p:nvSpPr>
        <p:spPr>
          <a:xfrm>
            <a:off x="6019800" y="1676400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45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019800" y="16002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7391400" y="24384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45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391400" y="2438400"/>
            <a:ext cx="10668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781800" y="33528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45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25" grpId="0" animBg="1"/>
      <p:bldP spid="20" grpId="0"/>
      <p:bldP spid="21" grpId="0" animBg="1"/>
      <p:bldP spid="21" grpId="1" animBg="1"/>
      <p:bldP spid="22" grpId="0" animBg="1"/>
      <p:bldP spid="23" grpId="0" animBg="1"/>
      <p:bldP spid="23" grpId="1" animBg="1"/>
      <p:bldP spid="24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of heap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8392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height of a complete binary tree?</a:t>
            </a:r>
          </a:p>
          <a:p>
            <a:pPr lvl="1"/>
            <a:r>
              <a:rPr lang="en-US" dirty="0" smtClean="0"/>
              <a:t>(Where we completely fill each level from left to right)</a:t>
            </a:r>
          </a:p>
          <a:p>
            <a:pPr lvl="1"/>
            <a:r>
              <a:rPr lang="en-US" dirty="0" smtClean="0"/>
              <a:t>The maximum height is h = log</a:t>
            </a:r>
            <a:r>
              <a:rPr lang="en-US" baseline="-25000" dirty="0" smtClean="0"/>
              <a:t>2</a:t>
            </a:r>
            <a:r>
              <a:rPr lang="en-US" dirty="0" smtClean="0"/>
              <a:t>((n+1)/2)</a:t>
            </a:r>
          </a:p>
          <a:p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So for insert the maximum number of times we can swap a node up the tree in a tree with n nodes would be </a:t>
            </a:r>
          </a:p>
          <a:p>
            <a:pPr lvl="2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((n+1)/2)</a:t>
            </a:r>
          </a:p>
          <a:p>
            <a:r>
              <a:rPr lang="en-US" dirty="0" err="1" smtClean="0"/>
              <a:t>DeleteMin</a:t>
            </a:r>
            <a:endParaRPr lang="en-US" dirty="0" smtClean="0"/>
          </a:p>
          <a:p>
            <a:pPr lvl="1"/>
            <a:r>
              <a:rPr lang="en-US" dirty="0" smtClean="0"/>
              <a:t>And for delete the maximum number of times we can swap a node down the tree in a tree with n nodes would be </a:t>
            </a:r>
          </a:p>
          <a:p>
            <a:pPr lvl="2"/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((n+1)/2)</a:t>
            </a:r>
          </a:p>
          <a:p>
            <a:r>
              <a:rPr lang="en-US" dirty="0" smtClean="0"/>
              <a:t>So, Insert and Delete are both </a:t>
            </a:r>
            <a:r>
              <a:rPr lang="en-US" b="1" u="sng" dirty="0" smtClean="0"/>
              <a:t>O(log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Heapify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Bottom up heap construction</a:t>
            </a:r>
          </a:p>
          <a:p>
            <a:pPr lvl="1"/>
            <a:r>
              <a:rPr lang="en-US" dirty="0" smtClean="0"/>
              <a:t>How to construct a heap out of an unsorted array of elements.</a:t>
            </a:r>
          </a:p>
          <a:p>
            <a:pPr lvl="2"/>
            <a:r>
              <a:rPr lang="en-US" b="1" dirty="0" smtClean="0"/>
              <a:t>1) Place all the unsorted elements in a complete binary tree.</a:t>
            </a:r>
            <a:endParaRPr lang="en-US" sz="2400" dirty="0" smtClean="0"/>
          </a:p>
          <a:p>
            <a:pPr lvl="2"/>
            <a:r>
              <a:rPr lang="en-US" b="1" dirty="0" smtClean="0"/>
              <a:t>2) Go through the nodes of the tree in backwards order running Percolate Down on each of these nodes. (Skip over all leaf nodes.) </a:t>
            </a:r>
          </a:p>
          <a:p>
            <a:r>
              <a:rPr lang="en-US" dirty="0" smtClean="0"/>
              <a:t>Shown on the board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Heapify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Bottom up heap construction</a:t>
            </a:r>
          </a:p>
          <a:p>
            <a:pPr lvl="1"/>
            <a:r>
              <a:rPr lang="en-US" dirty="0" smtClean="0"/>
              <a:t>As this is done, one invariant we see is that each </a:t>
            </a:r>
            <a:r>
              <a:rPr lang="en-US" dirty="0" err="1" smtClean="0"/>
              <a:t>subtree</a:t>
            </a:r>
            <a:r>
              <a:rPr lang="en-US" dirty="0" smtClean="0"/>
              <a:t> below any node for which Percolate Down has already executed is a heap. </a:t>
            </a:r>
          </a:p>
          <a:p>
            <a:pPr lvl="2"/>
            <a:r>
              <a:rPr lang="en-US" dirty="0" smtClean="0"/>
              <a:t>Thus, when we run Percolate Down on the root at the end of this algorithm, the whole tree is one heap.</a:t>
            </a:r>
          </a:p>
          <a:p>
            <a:pPr lvl="1"/>
            <a:r>
              <a:rPr lang="en-US" dirty="0" smtClean="0"/>
              <a:t>Can you see why we can NOT go through the nodes in forward order? </a:t>
            </a:r>
          </a:p>
          <a:p>
            <a:pPr lvl="2"/>
            <a:r>
              <a:rPr lang="en-US" dirty="0" smtClean="0"/>
              <a:t>Give an example where doing so produces a tree that is not a heap.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Heapify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Shown on the board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Heapsort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Shown on the board</a:t>
            </a:r>
          </a:p>
          <a:p>
            <a:pPr lvl="1"/>
            <a:r>
              <a:rPr lang="en-US" dirty="0" smtClean="0"/>
              <a:t>Now that we have determined how to execute several operations on a heap, we can use these to sort values using a heap. Here is the idea:</a:t>
            </a:r>
          </a:p>
          <a:p>
            <a:pPr lvl="2"/>
            <a:r>
              <a:rPr lang="en-US" dirty="0" smtClean="0"/>
              <a:t>1) Insert all items into a heap</a:t>
            </a:r>
          </a:p>
          <a:p>
            <a:pPr lvl="2"/>
            <a:r>
              <a:rPr lang="en-US" dirty="0" smtClean="0"/>
              <a:t>2) Extract the minimum item n times in a row, storing the values sequentially in an array.</a:t>
            </a:r>
          </a:p>
          <a:p>
            <a:pPr lvl="1"/>
            <a:r>
              <a:rPr lang="en-US" dirty="0" smtClean="0"/>
              <a:t>Since each inserting and extraction take O(</a:t>
            </a:r>
            <a:r>
              <a:rPr lang="en-US" dirty="0" err="1" smtClean="0"/>
              <a:t>lg</a:t>
            </a:r>
            <a:r>
              <a:rPr lang="en-US" dirty="0" smtClean="0"/>
              <a:t> n) time, this sort works in O(n </a:t>
            </a:r>
            <a:r>
              <a:rPr lang="en-US" dirty="0" err="1" smtClean="0"/>
              <a:t>lg</a:t>
            </a:r>
            <a:r>
              <a:rPr lang="en-US" dirty="0" smtClean="0"/>
              <a:t> n) time.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heaps are used for two purposes:</a:t>
            </a:r>
          </a:p>
          <a:p>
            <a:pPr lvl="1"/>
            <a:r>
              <a:rPr lang="en-US" dirty="0" smtClean="0"/>
              <a:t>Priority Queues</a:t>
            </a:r>
          </a:p>
          <a:p>
            <a:pPr lvl="1"/>
            <a:r>
              <a:rPr lang="en-US" dirty="0" smtClean="0"/>
              <a:t>Heap sort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Priority Queue</a:t>
            </a:r>
          </a:p>
          <a:p>
            <a:pPr lvl="1"/>
            <a:r>
              <a:rPr lang="en-US" dirty="0" smtClean="0"/>
              <a:t>A priority queue is where you always extract the item with the highest priority next.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Priority Queue Example</a:t>
            </a:r>
          </a:p>
          <a:p>
            <a:pPr lvl="1"/>
            <a:r>
              <a:rPr lang="en-US" dirty="0" smtClean="0"/>
              <a:t>Let’s say we are Google and we want an efficient way to do determine which applicant from our applicant pool to interview when a new position opens up.</a:t>
            </a:r>
          </a:p>
          <a:p>
            <a:pPr lvl="1"/>
            <a:r>
              <a:rPr lang="en-US" dirty="0" smtClean="0"/>
              <a:t>So we assign a priority based on a particular formula – including application arrival time, GPA, and understanding of Heaps, ironically enough.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6868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could we implement this using our existing methods?</a:t>
            </a:r>
          </a:p>
          <a:p>
            <a:pPr lvl="1"/>
            <a:r>
              <a:rPr lang="en-US" dirty="0" smtClean="0"/>
              <a:t>We don’t want just a normal queue, because that’s FIFO, doesn’t care about a priority value.</a:t>
            </a:r>
          </a:p>
          <a:p>
            <a:pPr lvl="1"/>
            <a:r>
              <a:rPr lang="en-US" dirty="0" smtClean="0"/>
              <a:t>We could use a linked list sorted by priority.</a:t>
            </a:r>
          </a:p>
          <a:p>
            <a:pPr lvl="2"/>
            <a:r>
              <a:rPr lang="en-US" dirty="0" smtClean="0"/>
              <a:t>Then we would have a long insertion time for insert, because we have to traverse the list to find where our element goes.</a:t>
            </a:r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This isn’t necessary, because all we care about is the next applicant to interview, not that the list is sorted.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4419600"/>
            <a:ext cx="1905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Priority:  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Name:  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00600" y="4419600"/>
            <a:ext cx="1905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Priority:  100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Name:  Ken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4419600"/>
            <a:ext cx="1905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Priority:  10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Name:  </a:t>
            </a:r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0" y="4419600"/>
            <a:ext cx="1905000" cy="762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Priority:  200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Name:  Otto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4" idx="3"/>
            <a:endCxn id="6" idx="1"/>
          </p:cNvCxnSpPr>
          <p:nvPr/>
        </p:nvCxnSpPr>
        <p:spPr>
          <a:xfrm>
            <a:off x="2133600" y="48006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  <a:endCxn id="5" idx="1"/>
          </p:cNvCxnSpPr>
          <p:nvPr/>
        </p:nvCxnSpPr>
        <p:spPr>
          <a:xfrm>
            <a:off x="4419600" y="4800600"/>
            <a:ext cx="381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7" idx="1"/>
          </p:cNvCxnSpPr>
          <p:nvPr/>
        </p:nvCxnSpPr>
        <p:spPr>
          <a:xfrm>
            <a:off x="6705600" y="4800600"/>
            <a:ext cx="3048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Binary 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8392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Consider a minimum binary heap: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Looks similar to a binary search tree</a:t>
            </a:r>
          </a:p>
          <a:p>
            <a:pPr lvl="1"/>
            <a:r>
              <a:rPr lang="en-US" dirty="0" smtClean="0"/>
              <a:t>BUT all the values stored in the </a:t>
            </a:r>
            <a:r>
              <a:rPr lang="en-US" dirty="0" err="1" smtClean="0"/>
              <a:t>subtree</a:t>
            </a:r>
            <a:r>
              <a:rPr lang="en-US" dirty="0" smtClean="0"/>
              <a:t> rooted at a node are greater than or equal to the value stored at the node.</a:t>
            </a:r>
          </a:p>
          <a:p>
            <a:pPr lv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62400" y="17526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Sarah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43200" y="25908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Ken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34000" y="25908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Mags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676400" y="36576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200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Otto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733800" y="2514600"/>
            <a:ext cx="3048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5"/>
          </p:cNvCxnSpPr>
          <p:nvPr/>
        </p:nvCxnSpPr>
        <p:spPr>
          <a:xfrm>
            <a:off x="5068093" y="2598130"/>
            <a:ext cx="342107" cy="221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</p:cNvCxnSpPr>
          <p:nvPr/>
        </p:nvCxnSpPr>
        <p:spPr>
          <a:xfrm flipH="1">
            <a:off x="2667000" y="3436330"/>
            <a:ext cx="265907" cy="2974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Binary 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839200" cy="5638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The only operations we need are:</a:t>
            </a:r>
          </a:p>
          <a:p>
            <a:pPr lvl="2"/>
            <a:r>
              <a:rPr lang="en-US" b="1" dirty="0" smtClean="0"/>
              <a:t>Insert</a:t>
            </a:r>
            <a:r>
              <a:rPr lang="en-US" dirty="0" smtClean="0"/>
              <a:t> and </a:t>
            </a:r>
            <a:r>
              <a:rPr lang="en-US" b="1" dirty="0" err="1" smtClean="0"/>
              <a:t>RemoveMin</a:t>
            </a:r>
            <a:endParaRPr lang="en-US" b="1" dirty="0" smtClean="0"/>
          </a:p>
          <a:p>
            <a:pPr lvl="2"/>
            <a:r>
              <a:rPr lang="en-US" dirty="0" smtClean="0"/>
              <a:t>We can implement a heap using a complete binary tree or an array as we will talk about later.  </a:t>
            </a:r>
          </a:p>
          <a:p>
            <a:pPr lvl="2"/>
            <a:r>
              <a:rPr lang="en-US" dirty="0" smtClean="0"/>
              <a:t>No matter how we implement it, we will visualize the data structure as a tree, like the one above.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62400" y="11430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Sarah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743200" y="19812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Ken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34000" y="19812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Mags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676400" y="30480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200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Otto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733800" y="1905000"/>
            <a:ext cx="304800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" idx="5"/>
          </p:cNvCxnSpPr>
          <p:nvPr/>
        </p:nvCxnSpPr>
        <p:spPr>
          <a:xfrm>
            <a:off x="5068093" y="1988530"/>
            <a:ext cx="342107" cy="221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</p:cNvCxnSpPr>
          <p:nvPr/>
        </p:nvCxnSpPr>
        <p:spPr>
          <a:xfrm flipH="1">
            <a:off x="2667000" y="2826730"/>
            <a:ext cx="265907" cy="2974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724400" cy="1143000"/>
          </a:xfrm>
        </p:spPr>
        <p:txBody>
          <a:bodyPr/>
          <a:lstStyle/>
          <a:p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4191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Since we want a complete binary tree</a:t>
            </a:r>
          </a:p>
          <a:p>
            <a:pPr lvl="1"/>
            <a:r>
              <a:rPr lang="en-US" dirty="0" smtClean="0"/>
              <a:t>We insert the new node into the next empty spot</a:t>
            </a:r>
          </a:p>
          <a:p>
            <a:pPr lvl="1"/>
            <a:r>
              <a:rPr lang="en-US" dirty="0" smtClean="0"/>
              <a:t>Filling each level from left to right</a:t>
            </a:r>
          </a:p>
          <a:p>
            <a:pPr lvl="1"/>
            <a:r>
              <a:rPr lang="en-US" dirty="0" smtClean="0"/>
              <a:t>Then we need to worry about where this node should move to depending on its priority.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248400" y="3048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Sarah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876800" y="11430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Ken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620000" y="11430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Mags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62400" y="2209800"/>
            <a:ext cx="12954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200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Otto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endCxn id="5" idx="7"/>
          </p:cNvCxnSpPr>
          <p:nvPr/>
        </p:nvCxnSpPr>
        <p:spPr>
          <a:xfrm flipH="1">
            <a:off x="5982493" y="1066800"/>
            <a:ext cx="342107" cy="221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</p:cNvCxnSpPr>
          <p:nvPr/>
        </p:nvCxnSpPr>
        <p:spPr>
          <a:xfrm>
            <a:off x="7354093" y="1150330"/>
            <a:ext cx="342107" cy="2212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3"/>
          </p:cNvCxnSpPr>
          <p:nvPr/>
        </p:nvCxnSpPr>
        <p:spPr>
          <a:xfrm flipH="1">
            <a:off x="4800600" y="1988530"/>
            <a:ext cx="265907" cy="29747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638800" y="2286000"/>
            <a:ext cx="1295400" cy="990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867400" y="2057400"/>
            <a:ext cx="228600" cy="22860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724400" cy="1143000"/>
          </a:xfrm>
        </p:spPr>
        <p:txBody>
          <a:bodyPr/>
          <a:lstStyle/>
          <a:p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47244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problem is in all likelihood, if the insertion is done in this location, the heap property will not be maintained. </a:t>
            </a:r>
          </a:p>
          <a:p>
            <a:r>
              <a:rPr lang="en-US" dirty="0" smtClean="0"/>
              <a:t>Thus, you must do the following "Percolate Up" procedure:</a:t>
            </a:r>
          </a:p>
          <a:p>
            <a:pPr lvl="1"/>
            <a:r>
              <a:rPr lang="en-US" dirty="0" smtClean="0"/>
              <a:t>If the parent of the newly inserted node is greater than the inserted value, swap the two of them. </a:t>
            </a:r>
          </a:p>
          <a:p>
            <a:pPr lvl="1"/>
            <a:r>
              <a:rPr lang="en-US" dirty="0" smtClean="0"/>
              <a:t>This is a single "Percolate Up" step. </a:t>
            </a:r>
          </a:p>
          <a:p>
            <a:pPr lvl="1"/>
            <a:r>
              <a:rPr lang="en-US" dirty="0" smtClean="0"/>
              <a:t>Now, continue this process until the inserted node 's parent stores a number lower than it.</a:t>
            </a:r>
          </a:p>
        </p:txBody>
      </p:sp>
      <p:sp>
        <p:nvSpPr>
          <p:cNvPr id="4" name="Oval 3"/>
          <p:cNvSpPr/>
          <p:nvPr/>
        </p:nvSpPr>
        <p:spPr>
          <a:xfrm>
            <a:off x="6781800" y="304800"/>
            <a:ext cx="11430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562600" y="1524000"/>
            <a:ext cx="9906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Ken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924800" y="1524000"/>
            <a:ext cx="1143000" cy="990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800600" y="2590800"/>
            <a:ext cx="10668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Otto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3"/>
            <a:endCxn id="5" idx="7"/>
          </p:cNvCxnSpPr>
          <p:nvPr/>
        </p:nvCxnSpPr>
        <p:spPr>
          <a:xfrm flipH="1">
            <a:off x="6408130" y="1150330"/>
            <a:ext cx="541059" cy="5075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  <a:endCxn id="6" idx="1"/>
          </p:cNvCxnSpPr>
          <p:nvPr/>
        </p:nvCxnSpPr>
        <p:spPr>
          <a:xfrm>
            <a:off x="7757411" y="1150330"/>
            <a:ext cx="334778" cy="5187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3"/>
            <a:endCxn id="7" idx="0"/>
          </p:cNvCxnSpPr>
          <p:nvPr/>
        </p:nvCxnSpPr>
        <p:spPr>
          <a:xfrm flipH="1">
            <a:off x="5334000" y="2304489"/>
            <a:ext cx="373670" cy="2863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5"/>
            <a:endCxn id="15" idx="0"/>
          </p:cNvCxnSpPr>
          <p:nvPr/>
        </p:nvCxnSpPr>
        <p:spPr>
          <a:xfrm>
            <a:off x="6408130" y="2304489"/>
            <a:ext cx="449870" cy="2863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248400" y="2590800"/>
            <a:ext cx="1295400" cy="9906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5" idx="5"/>
            <a:endCxn id="13" idx="0"/>
          </p:cNvCxnSpPr>
          <p:nvPr/>
        </p:nvCxnSpPr>
        <p:spPr>
          <a:xfrm>
            <a:off x="6408130" y="2304489"/>
            <a:ext cx="487970" cy="286311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324600" y="2590800"/>
            <a:ext cx="10668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35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Sally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6400800" y="2590800"/>
            <a:ext cx="9906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Ken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562600" y="1524000"/>
            <a:ext cx="10668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35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Sally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5" grpId="0" animBg="1"/>
      <p:bldP spid="15" grpId="1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2133599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Percolate Up:</a:t>
            </a:r>
          </a:p>
          <a:p>
            <a:pPr lvl="1"/>
            <a:r>
              <a:rPr lang="en-US" dirty="0" smtClean="0"/>
              <a:t>If the parent of the newly inserted node is greater than the inserted value, swap the two of them. </a:t>
            </a:r>
          </a:p>
          <a:p>
            <a:pPr lvl="1"/>
            <a:r>
              <a:rPr lang="en-US" dirty="0" smtClean="0"/>
              <a:t>Now, continue this process until the inserted node 's parent stores a number lower than it.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962400" y="29718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514600" y="38862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35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Sally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562600" y="3886200"/>
            <a:ext cx="10668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676400" y="4800600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Otto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4" idx="3"/>
            <a:endCxn id="5" idx="7"/>
          </p:cNvCxnSpPr>
          <p:nvPr/>
        </p:nvCxnSpPr>
        <p:spPr>
          <a:xfrm flipH="1">
            <a:off x="3490211" y="3687249"/>
            <a:ext cx="639578" cy="310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  <a:endCxn id="6" idx="1"/>
          </p:cNvCxnSpPr>
          <p:nvPr/>
        </p:nvCxnSpPr>
        <p:spPr>
          <a:xfrm>
            <a:off x="4938011" y="3687249"/>
            <a:ext cx="780818" cy="2993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3"/>
            <a:endCxn id="7" idx="0"/>
          </p:cNvCxnSpPr>
          <p:nvPr/>
        </p:nvCxnSpPr>
        <p:spPr>
          <a:xfrm flipH="1">
            <a:off x="2247900" y="4536608"/>
            <a:ext cx="434089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76600" y="4800600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Ken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5" idx="5"/>
            <a:endCxn id="11" idx="0"/>
          </p:cNvCxnSpPr>
          <p:nvPr/>
        </p:nvCxnSpPr>
        <p:spPr>
          <a:xfrm>
            <a:off x="3490211" y="4536608"/>
            <a:ext cx="357889" cy="263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876800" y="48006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>
            <a:stCxn id="6" idx="3"/>
            <a:endCxn id="42" idx="0"/>
          </p:cNvCxnSpPr>
          <p:nvPr/>
        </p:nvCxnSpPr>
        <p:spPr>
          <a:xfrm flipH="1">
            <a:off x="5448300" y="4471567"/>
            <a:ext cx="270529" cy="329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4953000" y="4800600"/>
            <a:ext cx="10668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Mags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5562600" y="38862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486400" y="3810000"/>
            <a:ext cx="1143000" cy="838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Sarah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3962400" y="3048000"/>
            <a:ext cx="11430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Steph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6324600" y="4835992"/>
            <a:ext cx="1143000" cy="685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45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Al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>
            <a:stCxn id="63" idx="5"/>
            <a:endCxn id="65" idx="0"/>
          </p:cNvCxnSpPr>
          <p:nvPr/>
        </p:nvCxnSpPr>
        <p:spPr>
          <a:xfrm>
            <a:off x="6462011" y="4525449"/>
            <a:ext cx="434089" cy="310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42" grpId="0" animBg="1"/>
      <p:bldP spid="42" grpId="1" animBg="1"/>
      <p:bldP spid="61" grpId="0" animBg="1"/>
      <p:bldP spid="62" grpId="0" animBg="1"/>
      <p:bldP spid="62" grpId="1" animBg="1"/>
      <p:bldP spid="63" grpId="0" animBg="1"/>
      <p:bldP spid="64" grpId="0" animBg="1"/>
      <p:bldP spid="65" grpId="0" animBg="1"/>
    </p:bld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16097</TotalTime>
  <Words>1088</Words>
  <Application>Microsoft Office PowerPoint</Application>
  <PresentationFormat>On-screen Show (4:3)</PresentationFormat>
  <Paragraphs>257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ucf_STRIPES_yellow</vt:lpstr>
      <vt:lpstr>Heaps</vt:lpstr>
      <vt:lpstr>Binary Heaps</vt:lpstr>
      <vt:lpstr>Binary Heaps</vt:lpstr>
      <vt:lpstr>Binary Heaps</vt:lpstr>
      <vt:lpstr>Binary Heaps</vt:lpstr>
      <vt:lpstr>Binary Heaps</vt:lpstr>
      <vt:lpstr>Insert</vt:lpstr>
      <vt:lpstr>Insert</vt:lpstr>
      <vt:lpstr>Insert</vt:lpstr>
      <vt:lpstr>Heap Implementation</vt:lpstr>
      <vt:lpstr>Delete Minimum</vt:lpstr>
      <vt:lpstr>Runtime of heap operations</vt:lpstr>
      <vt:lpstr>Heapify</vt:lpstr>
      <vt:lpstr>Heapify</vt:lpstr>
      <vt:lpstr>Heapify Analysis</vt:lpstr>
      <vt:lpstr>Heapsort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402</cp:revision>
  <dcterms:created xsi:type="dcterms:W3CDTF">2011-06-06T20:26:19Z</dcterms:created>
  <dcterms:modified xsi:type="dcterms:W3CDTF">2012-03-27T12:49:50Z</dcterms:modified>
</cp:coreProperties>
</file>